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Fustat"/>
      <p:regular r:id="rId21"/>
      <p:bold r:id="rId22"/>
    </p:embeddedFont>
    <p:embeddedFont>
      <p:font typeface="Karla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Fustat-bold.fntdata"/><Relationship Id="rId21" Type="http://schemas.openxmlformats.org/officeDocument/2006/relationships/font" Target="fonts/Fustat-regular.fntdata"/><Relationship Id="rId24" Type="http://schemas.openxmlformats.org/officeDocument/2006/relationships/font" Target="fonts/Karla-bold.fntdata"/><Relationship Id="rId23" Type="http://schemas.openxmlformats.org/officeDocument/2006/relationships/font" Target="fonts/Karla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Karla-boldItalic.fntdata"/><Relationship Id="rId25" Type="http://schemas.openxmlformats.org/officeDocument/2006/relationships/font" Target="fonts/Karla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69986e11bb3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69986e11bb3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69986e127018f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69986e127018f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69986e128fe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69986e128fe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69986e12aac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69986e12aac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69986e12bb91e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69986e12bb91e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69986e13025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69986e13025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69986e13266ec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69986e13266ec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69986e11f1b8c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69986e11f1b8c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69986e11f20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69986e11f20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69986e121b79a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69986e121b79a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69986e121c4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69986e121c4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69986e121cb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69986e121cb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69986e12495c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69986e12495c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69986e126d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69986e126d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69986e126d7e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69986e126d7e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0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g"/><Relationship Id="rId4" Type="http://schemas.openxmlformats.org/officeDocument/2006/relationships/image" Target="../media/image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Relationship Id="rId4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Relationship Id="rId4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Relationship Id="rId4" Type="http://schemas.openxmlformats.org/officeDocument/2006/relationships/image" Target="../media/image1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g"/><Relationship Id="rId4" Type="http://schemas.openxmlformats.org/officeDocument/2006/relationships/image" Target="../media/image6.png"/><Relationship Id="rId5" Type="http://schemas.openxmlformats.org/officeDocument/2006/relationships/image" Target="../media/image1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jpg"/><Relationship Id="rId4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jpg"/><Relationship Id="rId4" Type="http://schemas.openxmlformats.org/officeDocument/2006/relationships/image" Target="../media/image8.png"/><Relationship Id="rId5" Type="http://schemas.openxmlformats.org/officeDocument/2006/relationships/image" Target="../media/image1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Relationship Id="rId4" Type="http://schemas.openxmlformats.org/officeDocument/2006/relationships/image" Target="../media/image1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7260" y="742950"/>
            <a:ext cx="36576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4914900" y="1371600"/>
            <a:ext cx="38292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3250">
                <a:solidFill>
                  <a:srgbClr val="D90368"/>
                </a:solidFill>
                <a:latin typeface="Fustat"/>
                <a:ea typeface="Fustat"/>
                <a:cs typeface="Fustat"/>
                <a:sym typeface="Fustat"/>
              </a:rPr>
              <a:t>My Strengths and My Dream Job</a:t>
            </a:r>
            <a:endParaRPr b="1" sz="3250">
              <a:solidFill>
                <a:srgbClr val="D90368"/>
              </a:solidFill>
              <a:latin typeface="Fustat"/>
              <a:ea typeface="Fustat"/>
              <a:cs typeface="Fustat"/>
              <a:sym typeface="Fustat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Discovering the Perfect Career for You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914400"/>
            <a:ext cx="8572500" cy="234315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2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D90368"/>
                </a:solidFill>
                <a:latin typeface="Fustat"/>
                <a:ea typeface="Fustat"/>
                <a:cs typeface="Fustat"/>
                <a:sym typeface="Fustat"/>
              </a:rPr>
              <a:t>Fill in the blanks 🧩</a:t>
            </a:r>
            <a:r>
              <a:rPr lang="en" sz="2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​</a:t>
            </a:r>
            <a:endParaRPr sz="2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74" name="Google Shape;174;p22"/>
          <p:cNvSpPr txBox="1"/>
          <p:nvPr/>
        </p:nvSpPr>
        <p:spPr>
          <a:xfrm>
            <a:off x="754380" y="1211580"/>
            <a:ext cx="74295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If you want to be a Doctor, you usually need to go to ____. If you want to be a Chef, an ____ is the best choice.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75" name="Google Shape;175;p22"/>
          <p:cNvSpPr txBox="1"/>
          <p:nvPr/>
        </p:nvSpPr>
        <p:spPr>
          <a:xfrm>
            <a:off x="285750" y="342900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Word bank 🏦</a:t>
            </a: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​</a:t>
            </a:r>
            <a:endParaRPr b="1" sz="1800">
              <a:solidFill>
                <a:srgbClr val="2C6E49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2C6E49"/>
                </a:solidFill>
                <a:latin typeface="Karla"/>
                <a:ea typeface="Karla"/>
                <a:cs typeface="Karla"/>
                <a:sym typeface="Karla"/>
              </a:rPr>
              <a:t>university, apprenticeship, office, librar</a:t>
            </a: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y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76" name="Google Shape;176;p22"/>
          <p:cNvSpPr txBox="1"/>
          <p:nvPr/>
        </p:nvSpPr>
        <p:spPr>
          <a:xfrm>
            <a:off x="4743450" y="4389120"/>
            <a:ext cx="39663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2C6E49"/>
                </a:solidFill>
                <a:latin typeface="Karla"/>
                <a:ea typeface="Karla"/>
                <a:cs typeface="Karla"/>
                <a:sym typeface="Karla"/>
              </a:rPr>
              <a:t>Answers on the next slide...</a:t>
            </a:r>
            <a:endParaRPr sz="1600">
              <a:solidFill>
                <a:srgbClr val="2C6E49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914400"/>
            <a:ext cx="8572500" cy="234315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3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D90368"/>
                </a:solidFill>
                <a:latin typeface="Fustat"/>
                <a:ea typeface="Fustat"/>
                <a:cs typeface="Fustat"/>
                <a:sym typeface="Fustat"/>
              </a:rPr>
              <a:t>Fill in the blanks 🧩</a:t>
            </a:r>
            <a:r>
              <a:rPr lang="en" sz="2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​</a:t>
            </a:r>
            <a:endParaRPr sz="2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83" name="Google Shape;183;p23"/>
          <p:cNvSpPr txBox="1"/>
          <p:nvPr/>
        </p:nvSpPr>
        <p:spPr>
          <a:xfrm>
            <a:off x="754380" y="1211580"/>
            <a:ext cx="74295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If you want to be a Doctor, you usually need to go to </a:t>
            </a:r>
            <a:r>
              <a:rPr b="1" lang="en" sz="1800">
                <a:solidFill>
                  <a:srgbClr val="2C6E49"/>
                </a:solidFill>
                <a:latin typeface="Karla"/>
                <a:ea typeface="Karla"/>
                <a:cs typeface="Karla"/>
                <a:sym typeface="Karla"/>
              </a:rPr>
              <a:t>university</a:t>
            </a: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. If you want to be a Chef, an </a:t>
            </a:r>
            <a:r>
              <a:rPr b="1" lang="en" sz="1800">
                <a:solidFill>
                  <a:srgbClr val="2C6E49"/>
                </a:solidFill>
                <a:latin typeface="Karla"/>
                <a:ea typeface="Karla"/>
                <a:cs typeface="Karla"/>
                <a:sym typeface="Karla"/>
              </a:rPr>
              <a:t>apprenticeship</a:t>
            </a: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 is the best choice.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84" name="Google Shape;184;p23"/>
          <p:cNvSpPr txBox="1"/>
          <p:nvPr/>
        </p:nvSpPr>
        <p:spPr>
          <a:xfrm>
            <a:off x="285750" y="342900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Word bank 🏦</a:t>
            </a: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​</a:t>
            </a:r>
            <a:endParaRPr b="1" sz="1800">
              <a:solidFill>
                <a:srgbClr val="2C6E49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2C6E49"/>
                </a:solidFill>
                <a:latin typeface="Karla"/>
                <a:ea typeface="Karla"/>
                <a:cs typeface="Karla"/>
                <a:sym typeface="Karla"/>
              </a:rPr>
              <a:t>university, apprenticeship, office, librar</a:t>
            </a: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y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85" name="Google Shape;185;p23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✅​</a:t>
            </a:r>
            <a:endParaRPr sz="3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80010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4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D90368"/>
                </a:solidFill>
                <a:latin typeface="Fustat"/>
                <a:ea typeface="Fustat"/>
                <a:cs typeface="Fustat"/>
                <a:sym typeface="Fustat"/>
              </a:rPr>
              <a:t>Self-Reflection Workshop</a:t>
            </a:r>
            <a:endParaRPr b="1" sz="2900">
              <a:solidFill>
                <a:srgbClr val="D90368"/>
              </a:solidFill>
              <a:latin typeface="Fustat"/>
              <a:ea typeface="Fustat"/>
              <a:cs typeface="Fustat"/>
              <a:sym typeface="Fustat"/>
            </a:endParaRPr>
          </a:p>
        </p:txBody>
      </p:sp>
      <p:sp>
        <p:nvSpPr>
          <p:cNvPr id="192" name="Google Shape;192;p24"/>
          <p:cNvSpPr txBox="1"/>
          <p:nvPr/>
        </p:nvSpPr>
        <p:spPr>
          <a:xfrm>
            <a:off x="42862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15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What are your strengths?</a:t>
            </a:r>
            <a:endParaRPr b="1"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Think about these questions: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1800"/>
              <a:buFont typeface="Karla"/>
              <a:buChar char="●"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What is your favorite school subject?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800"/>
              <a:buFont typeface="Karla"/>
              <a:buChar char="●"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What do you do in your free time?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800"/>
              <a:buFont typeface="Karla"/>
              <a:buChar char="●"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Are you more active or do you like sitting still?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800"/>
              <a:buFont typeface="Karla"/>
              <a:buChar char="●"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Do you prefer working alone or in a team?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Your answers help you find the right job!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330" y="651510"/>
            <a:ext cx="8332470" cy="4309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03020" y="1657350"/>
            <a:ext cx="2834640" cy="219456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5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D90368"/>
                </a:solidFill>
                <a:latin typeface="Fustat"/>
                <a:ea typeface="Fustat"/>
                <a:cs typeface="Fustat"/>
                <a:sym typeface="Fustat"/>
              </a:rPr>
              <a:t>Discuss! 🤷‍♀️​ 💁‍♂️​ </a:t>
            </a:r>
            <a:r>
              <a:rPr lang="en" sz="2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💬​</a:t>
            </a:r>
            <a:endParaRPr sz="2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00" name="Google Shape;200;p25"/>
          <p:cNvSpPr txBox="1"/>
          <p:nvPr/>
        </p:nvSpPr>
        <p:spPr>
          <a:xfrm>
            <a:off x="4297680" y="1828800"/>
            <a:ext cx="37263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Class Discussion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Based on your personality, which job sector fits you best: Healthcare, Technology, Craft, or Services?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330" y="651510"/>
            <a:ext cx="8332470" cy="430911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6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D90368"/>
                </a:solidFill>
                <a:latin typeface="Fustat"/>
                <a:ea typeface="Fustat"/>
                <a:cs typeface="Fustat"/>
                <a:sym typeface="Fustat"/>
              </a:rPr>
              <a:t>Discuss! 🤷‍♀️​ 💁‍♂️​ </a:t>
            </a:r>
            <a:r>
              <a:rPr lang="en" sz="2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💬​</a:t>
            </a:r>
            <a:endParaRPr sz="2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07" name="Google Shape;207;p26"/>
          <p:cNvSpPr txBox="1"/>
          <p:nvPr/>
        </p:nvSpPr>
        <p:spPr>
          <a:xfrm>
            <a:off x="982980" y="1657350"/>
            <a:ext cx="70410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You might have said...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Healthcare: I am helpful and kind.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Technology: I am curious and good at computers.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Craft: I am active and like building things.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Services: I am organized and like talking to people.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08" name="Google Shape;208;p26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✅​</a:t>
            </a:r>
            <a:endParaRPr sz="3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6280" y="308610"/>
            <a:ext cx="4457700" cy="480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63490" y="1440180"/>
            <a:ext cx="3314700" cy="24003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7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D90368"/>
                </a:solidFill>
                <a:latin typeface="Fustat"/>
                <a:ea typeface="Fustat"/>
                <a:cs typeface="Fustat"/>
                <a:sym typeface="Fustat"/>
              </a:rPr>
              <a:t>Get creative 🖼️</a:t>
            </a:r>
            <a:r>
              <a:rPr lang="en" sz="2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​</a:t>
            </a:r>
            <a:endParaRPr sz="2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16" name="Google Shape;216;p27"/>
          <p:cNvSpPr txBox="1"/>
          <p:nvPr/>
        </p:nvSpPr>
        <p:spPr>
          <a:xfrm>
            <a:off x="285750" y="925830"/>
            <a:ext cx="4263300" cy="38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15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Dream Job Poster</a:t>
            </a:r>
            <a:endParaRPr b="1"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Job Title:</a:t>
            </a: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 [Your Dream Job Title]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Required Skills: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1800"/>
              <a:buFont typeface="Karla"/>
              <a:buChar char="●"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Skill 1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800"/>
              <a:buFont typeface="Karla"/>
              <a:buChar char="●"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Skill 2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800"/>
              <a:buFont typeface="Karla"/>
              <a:buChar char="●"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Skill 3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Why I Fit:</a:t>
            </a: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 [Briefly explain your relevant qualities]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What you'll need: 🎨​ 🖌️</a:t>
            </a:r>
            <a:r>
              <a:rPr lang="en" sz="1800">
                <a:solidFill>
                  <a:srgbClr val="2C6E49"/>
                </a:solidFill>
                <a:latin typeface="Karla"/>
                <a:ea typeface="Karla"/>
                <a:cs typeface="Karla"/>
                <a:sym typeface="Karla"/>
              </a:rPr>
              <a:t>​</a:t>
            </a:r>
            <a:endParaRPr sz="1800">
              <a:solidFill>
                <a:srgbClr val="2C6E49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2C6E49"/>
                </a:solidFill>
                <a:latin typeface="Karla"/>
                <a:ea typeface="Karla"/>
                <a:cs typeface="Karla"/>
                <a:sym typeface="Karla"/>
              </a:rPr>
              <a:t>Paper, Colored pencils, Marke</a:t>
            </a:r>
            <a:r>
              <a:rPr lang="en" sz="215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rs</a:t>
            </a:r>
            <a:endParaRPr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D90368"/>
                </a:solidFill>
                <a:latin typeface="Fustat"/>
                <a:ea typeface="Fustat"/>
                <a:cs typeface="Fustat"/>
                <a:sym typeface="Fustat"/>
              </a:rPr>
              <a:t>Recap: Jobs and Traits</a:t>
            </a:r>
            <a:endParaRPr b="1" sz="2900">
              <a:solidFill>
                <a:srgbClr val="D90368"/>
              </a:solidFill>
              <a:latin typeface="Fustat"/>
              <a:ea typeface="Fustat"/>
              <a:cs typeface="Fustat"/>
              <a:sym typeface="Fustat"/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285750" y="800100"/>
            <a:ext cx="41721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15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Job Sectors</a:t>
            </a:r>
            <a:endParaRPr b="1"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Healthcare:</a:t>
            </a: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 Doctor, Nurse, Vet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Technology:</a:t>
            </a: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 Programmer, Web Designer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Crafts:</a:t>
            </a: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 Carpenter, Electrician, Chef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4686300" y="800100"/>
            <a:ext cx="41721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15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Personality Traits</a:t>
            </a:r>
            <a:endParaRPr b="1"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What are you like?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1800"/>
              <a:buFont typeface="Karla"/>
              <a:buChar char="●"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Creative</a:t>
            </a: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: Good at art and ideas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800"/>
              <a:buFont typeface="Karla"/>
              <a:buChar char="●"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Organized</a:t>
            </a: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: Tidy and on time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800"/>
              <a:buFont typeface="Karla"/>
              <a:buChar char="●"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Helpful</a:t>
            </a: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: Likes supporting others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800"/>
              <a:buFont typeface="Karla"/>
              <a:buChar char="●"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Curious</a:t>
            </a: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: Wants to learn new things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800"/>
              <a:buFont typeface="Karla"/>
              <a:buChar char="●"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Patient</a:t>
            </a: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: Calm when waiting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1794510"/>
            <a:ext cx="8572500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D90368"/>
                </a:solidFill>
                <a:latin typeface="Fustat"/>
                <a:ea typeface="Fustat"/>
                <a:cs typeface="Fustat"/>
                <a:sym typeface="Fustat"/>
              </a:rPr>
              <a:t>Training Paths in Austria</a:t>
            </a:r>
            <a:endParaRPr b="1" sz="2900">
              <a:solidFill>
                <a:srgbClr val="D90368"/>
              </a:solidFill>
              <a:latin typeface="Fustat"/>
              <a:ea typeface="Fustat"/>
              <a:cs typeface="Fustat"/>
              <a:sym typeface="Fustat"/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285750" y="800100"/>
            <a:ext cx="8572500" cy="9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15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How do you get the job?</a:t>
            </a:r>
            <a:endParaRPr b="1"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Different careers need different types of schooling.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285750" y="3943350"/>
            <a:ext cx="85725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15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Remember</a:t>
            </a:r>
            <a:endParaRPr b="1"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Lehre</a:t>
            </a: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: Learn by working.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Matura</a:t>
            </a: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: High school diploma.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University</a:t>
            </a: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: Academic degree study.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D90368"/>
                </a:solidFill>
                <a:latin typeface="Fustat"/>
                <a:ea typeface="Fustat"/>
                <a:cs typeface="Fustat"/>
                <a:sym typeface="Fustat"/>
              </a:rPr>
              <a:t>Job Knowledge Check</a:t>
            </a:r>
            <a:endParaRPr b="1" sz="2900">
              <a:solidFill>
                <a:srgbClr val="D90368"/>
              </a:solidFill>
              <a:latin typeface="Fustat"/>
              <a:ea typeface="Fustat"/>
              <a:cs typeface="Fustat"/>
              <a:sym typeface="Fustat"/>
            </a:endParaRPr>
          </a:p>
        </p:txBody>
      </p:sp>
      <p:sp>
        <p:nvSpPr>
          <p:cNvPr id="76" name="Google Shape;76;p16"/>
          <p:cNvSpPr txBox="1"/>
          <p:nvPr/>
        </p:nvSpPr>
        <p:spPr>
          <a:xfrm>
            <a:off x="285750" y="8572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Which training path is best for a Carpenter?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7" name="Google Shape;77;p16"/>
          <p:cNvSpPr txBox="1"/>
          <p:nvPr/>
        </p:nvSpPr>
        <p:spPr>
          <a:xfrm>
            <a:off x="285750" y="154305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5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1.</a:t>
            </a:r>
            <a:endParaRPr b="1" sz="25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8" name="Google Shape;78;p16"/>
          <p:cNvSpPr txBox="1"/>
          <p:nvPr/>
        </p:nvSpPr>
        <p:spPr>
          <a:xfrm>
            <a:off x="857250" y="1543050"/>
            <a:ext cx="8001000" cy="685800"/>
          </a:xfrm>
          <a:prstGeom prst="rect">
            <a:avLst/>
          </a:prstGeom>
          <a:solidFill>
            <a:srgbClr val="F4F9FC"/>
          </a:solidFill>
          <a:ln cap="flat" cmpd="sng" w="4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University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9" name="Google Shape;79;p16"/>
          <p:cNvSpPr txBox="1"/>
          <p:nvPr/>
        </p:nvSpPr>
        <p:spPr>
          <a:xfrm>
            <a:off x="285750" y="240030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5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2.</a:t>
            </a:r>
            <a:endParaRPr b="1" sz="25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80" name="Google Shape;80;p16"/>
          <p:cNvSpPr txBox="1"/>
          <p:nvPr/>
        </p:nvSpPr>
        <p:spPr>
          <a:xfrm>
            <a:off x="857250" y="2400300"/>
            <a:ext cx="8001000" cy="685800"/>
          </a:xfrm>
          <a:prstGeom prst="rect">
            <a:avLst/>
          </a:prstGeom>
          <a:solidFill>
            <a:srgbClr val="F4F9FC"/>
          </a:solidFill>
          <a:ln cap="flat" cmpd="sng" w="4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Apprenticeship (Lehre)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285750" y="325755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5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3.</a:t>
            </a:r>
            <a:endParaRPr b="1" sz="25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857250" y="3257550"/>
            <a:ext cx="8001000" cy="685800"/>
          </a:xfrm>
          <a:prstGeom prst="rect">
            <a:avLst/>
          </a:prstGeom>
          <a:solidFill>
            <a:srgbClr val="F4F9FC"/>
          </a:solidFill>
          <a:ln cap="flat" cmpd="sng" w="4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Medical School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285750" y="411480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5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4.</a:t>
            </a:r>
            <a:endParaRPr b="1" sz="25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857250" y="4114800"/>
            <a:ext cx="8001000" cy="685800"/>
          </a:xfrm>
          <a:prstGeom prst="rect">
            <a:avLst/>
          </a:prstGeom>
          <a:solidFill>
            <a:srgbClr val="F4F9FC"/>
          </a:solidFill>
          <a:ln cap="flat" cmpd="sng" w="4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Art School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85" name="Google Shape;85;p16"/>
          <p:cNvSpPr txBox="1"/>
          <p:nvPr/>
        </p:nvSpPr>
        <p:spPr>
          <a:xfrm>
            <a:off x="6160770" y="308610"/>
            <a:ext cx="2743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2C6E49"/>
                </a:solidFill>
                <a:latin typeface="Karla"/>
                <a:ea typeface="Karla"/>
                <a:cs typeface="Karla"/>
                <a:sym typeface="Karla"/>
              </a:rPr>
              <a:t>Answers on the next slide...</a:t>
            </a:r>
            <a:endParaRPr sz="1600">
              <a:solidFill>
                <a:srgbClr val="2C6E49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D90368"/>
                </a:solidFill>
                <a:latin typeface="Fustat"/>
                <a:ea typeface="Fustat"/>
                <a:cs typeface="Fustat"/>
                <a:sym typeface="Fustat"/>
              </a:rPr>
              <a:t>Job Knowledge Check</a:t>
            </a:r>
            <a:endParaRPr b="1" sz="2900">
              <a:solidFill>
                <a:srgbClr val="D90368"/>
              </a:solidFill>
              <a:latin typeface="Fustat"/>
              <a:ea typeface="Fustat"/>
              <a:cs typeface="Fustat"/>
              <a:sym typeface="Fustat"/>
            </a:endParaRPr>
          </a:p>
        </p:txBody>
      </p:sp>
      <p:sp>
        <p:nvSpPr>
          <p:cNvPr id="91" name="Google Shape;91;p17"/>
          <p:cNvSpPr txBox="1"/>
          <p:nvPr/>
        </p:nvSpPr>
        <p:spPr>
          <a:xfrm>
            <a:off x="285750" y="8572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Which training path is best for a Carpenter?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2" name="Google Shape;92;p17"/>
          <p:cNvSpPr txBox="1"/>
          <p:nvPr/>
        </p:nvSpPr>
        <p:spPr>
          <a:xfrm>
            <a:off x="285750" y="154305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5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1.</a:t>
            </a:r>
            <a:endParaRPr b="1" sz="25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3" name="Google Shape;93;p17"/>
          <p:cNvSpPr txBox="1"/>
          <p:nvPr/>
        </p:nvSpPr>
        <p:spPr>
          <a:xfrm>
            <a:off x="857250" y="1543050"/>
            <a:ext cx="8001000" cy="685800"/>
          </a:xfrm>
          <a:prstGeom prst="rect">
            <a:avLst/>
          </a:prstGeom>
          <a:solidFill>
            <a:srgbClr val="F4F9FC"/>
          </a:solidFill>
          <a:ln cap="flat" cmpd="sng" w="4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University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4" name="Google Shape;94;p17"/>
          <p:cNvSpPr txBox="1"/>
          <p:nvPr/>
        </p:nvSpPr>
        <p:spPr>
          <a:xfrm>
            <a:off x="285750" y="240030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5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2.</a:t>
            </a:r>
            <a:endParaRPr b="1" sz="25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5" name="Google Shape;95;p17"/>
          <p:cNvSpPr txBox="1"/>
          <p:nvPr/>
        </p:nvSpPr>
        <p:spPr>
          <a:xfrm>
            <a:off x="857250" y="2400300"/>
            <a:ext cx="8001000" cy="685800"/>
          </a:xfrm>
          <a:prstGeom prst="rect">
            <a:avLst/>
          </a:prstGeom>
          <a:solidFill>
            <a:srgbClr val="F4F9FC"/>
          </a:solidFill>
          <a:ln cap="flat" cmpd="sng" w="4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2C6E49"/>
                </a:solidFill>
                <a:latin typeface="Karla"/>
                <a:ea typeface="Karla"/>
                <a:cs typeface="Karla"/>
                <a:sym typeface="Karla"/>
              </a:rPr>
              <a:t>Apprenticeship (Lehre)</a:t>
            </a:r>
            <a:endParaRPr b="1" sz="1800">
              <a:solidFill>
                <a:srgbClr val="2C6E4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6" name="Google Shape;96;p17"/>
          <p:cNvSpPr txBox="1"/>
          <p:nvPr/>
        </p:nvSpPr>
        <p:spPr>
          <a:xfrm>
            <a:off x="8515350" y="245745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👍​</a:t>
            </a:r>
            <a:endParaRPr sz="3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7" name="Google Shape;97;p17"/>
          <p:cNvSpPr txBox="1"/>
          <p:nvPr/>
        </p:nvSpPr>
        <p:spPr>
          <a:xfrm>
            <a:off x="285750" y="325755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5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3.</a:t>
            </a:r>
            <a:endParaRPr b="1" sz="25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8" name="Google Shape;98;p17"/>
          <p:cNvSpPr txBox="1"/>
          <p:nvPr/>
        </p:nvSpPr>
        <p:spPr>
          <a:xfrm>
            <a:off x="857250" y="3257550"/>
            <a:ext cx="8001000" cy="685800"/>
          </a:xfrm>
          <a:prstGeom prst="rect">
            <a:avLst/>
          </a:prstGeom>
          <a:solidFill>
            <a:srgbClr val="F4F9FC"/>
          </a:solidFill>
          <a:ln cap="flat" cmpd="sng" w="4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Medical School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9" name="Google Shape;99;p17"/>
          <p:cNvSpPr txBox="1"/>
          <p:nvPr/>
        </p:nvSpPr>
        <p:spPr>
          <a:xfrm>
            <a:off x="285750" y="411480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5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4.</a:t>
            </a:r>
            <a:endParaRPr b="1" sz="25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0" name="Google Shape;100;p17"/>
          <p:cNvSpPr txBox="1"/>
          <p:nvPr/>
        </p:nvSpPr>
        <p:spPr>
          <a:xfrm>
            <a:off x="857250" y="4114800"/>
            <a:ext cx="8001000" cy="685800"/>
          </a:xfrm>
          <a:prstGeom prst="rect">
            <a:avLst/>
          </a:prstGeom>
          <a:solidFill>
            <a:srgbClr val="F4F9FC"/>
          </a:solidFill>
          <a:ln cap="flat" cmpd="sng" w="4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Art School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1" name="Google Shape;101;p17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✅​</a:t>
            </a:r>
            <a:endParaRPr sz="3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5760" y="914400"/>
            <a:ext cx="8378190" cy="229743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8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D90368"/>
                </a:solidFill>
                <a:latin typeface="Fustat"/>
                <a:ea typeface="Fustat"/>
                <a:cs typeface="Fustat"/>
                <a:sym typeface="Fustat"/>
              </a:rPr>
              <a:t>True or False ✅​  ❌​</a:t>
            </a:r>
            <a:endParaRPr b="1" sz="2900">
              <a:solidFill>
                <a:srgbClr val="D90368"/>
              </a:solidFill>
              <a:latin typeface="Fustat"/>
              <a:ea typeface="Fustat"/>
              <a:cs typeface="Fustat"/>
              <a:sym typeface="Fustat"/>
            </a:endParaRPr>
          </a:p>
        </p:txBody>
      </p:sp>
      <p:sp>
        <p:nvSpPr>
          <p:cNvPr id="108" name="Google Shape;108;p18"/>
          <p:cNvSpPr txBox="1"/>
          <p:nvPr/>
        </p:nvSpPr>
        <p:spPr>
          <a:xfrm>
            <a:off x="822960" y="1143000"/>
            <a:ext cx="737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 Nurse needs to be 'patient' and 'helpful'.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2571750" y="2857500"/>
            <a:ext cx="17145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3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👍</a:t>
            </a:r>
            <a:r>
              <a:rPr lang="en" sz="3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​</a:t>
            </a:r>
            <a:endParaRPr sz="3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0" name="Google Shape;110;p18"/>
          <p:cNvSpPr txBox="1"/>
          <p:nvPr/>
        </p:nvSpPr>
        <p:spPr>
          <a:xfrm>
            <a:off x="2571750" y="3429000"/>
            <a:ext cx="17145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2C6E49"/>
                </a:solidFill>
                <a:latin typeface="Karla"/>
                <a:ea typeface="Karla"/>
                <a:cs typeface="Karla"/>
                <a:sym typeface="Karla"/>
              </a:rPr>
              <a:t>TRUE</a:t>
            </a:r>
            <a:endParaRPr b="1" sz="2000">
              <a:solidFill>
                <a:srgbClr val="2C6E4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1" name="Google Shape;111;p18"/>
          <p:cNvSpPr txBox="1"/>
          <p:nvPr/>
        </p:nvSpPr>
        <p:spPr>
          <a:xfrm>
            <a:off x="4857750" y="2857500"/>
            <a:ext cx="17145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3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👎</a:t>
            </a:r>
            <a:r>
              <a:rPr lang="en" sz="3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​</a:t>
            </a:r>
            <a:endParaRPr sz="3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2" name="Google Shape;112;p18"/>
          <p:cNvSpPr txBox="1"/>
          <p:nvPr/>
        </p:nvSpPr>
        <p:spPr>
          <a:xfrm>
            <a:off x="4857750" y="3429000"/>
            <a:ext cx="17145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2C6E49"/>
                </a:solidFill>
                <a:latin typeface="Karla"/>
                <a:ea typeface="Karla"/>
                <a:cs typeface="Karla"/>
                <a:sym typeface="Karla"/>
              </a:rPr>
              <a:t>FALSE</a:t>
            </a:r>
            <a:endParaRPr b="1" sz="2000">
              <a:solidFill>
                <a:srgbClr val="2C6E4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3" name="Google Shape;113;p18"/>
          <p:cNvSpPr txBox="1"/>
          <p:nvPr/>
        </p:nvSpPr>
        <p:spPr>
          <a:xfrm>
            <a:off x="4743450" y="4389120"/>
            <a:ext cx="39663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2C6E49"/>
                </a:solidFill>
                <a:latin typeface="Karla"/>
                <a:ea typeface="Karla"/>
                <a:cs typeface="Karla"/>
                <a:sym typeface="Karla"/>
              </a:rPr>
              <a:t>Answers on the next slide...</a:t>
            </a:r>
            <a:endParaRPr sz="1600">
              <a:solidFill>
                <a:srgbClr val="2C6E49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5760" y="914400"/>
            <a:ext cx="8378190" cy="229743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9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D90368"/>
                </a:solidFill>
                <a:latin typeface="Fustat"/>
                <a:ea typeface="Fustat"/>
                <a:cs typeface="Fustat"/>
                <a:sym typeface="Fustat"/>
              </a:rPr>
              <a:t>True or False ✅​  ❌​</a:t>
            </a:r>
            <a:endParaRPr b="1" sz="2900">
              <a:solidFill>
                <a:srgbClr val="D90368"/>
              </a:solidFill>
              <a:latin typeface="Fustat"/>
              <a:ea typeface="Fustat"/>
              <a:cs typeface="Fustat"/>
              <a:sym typeface="Fustat"/>
            </a:endParaRPr>
          </a:p>
        </p:txBody>
      </p:sp>
      <p:sp>
        <p:nvSpPr>
          <p:cNvPr id="120" name="Google Shape;120;p19"/>
          <p:cNvSpPr txBox="1"/>
          <p:nvPr/>
        </p:nvSpPr>
        <p:spPr>
          <a:xfrm>
            <a:off x="822960" y="1143000"/>
            <a:ext cx="737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 Nurse needs to be 'patient' and 'helpful'.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1" name="Google Shape;121;p19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✅​</a:t>
            </a:r>
            <a:endParaRPr sz="3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2" name="Google Shape;122;p19"/>
          <p:cNvSpPr txBox="1"/>
          <p:nvPr/>
        </p:nvSpPr>
        <p:spPr>
          <a:xfrm>
            <a:off x="3714750" y="2857500"/>
            <a:ext cx="17145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3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👍</a:t>
            </a:r>
            <a:r>
              <a:rPr lang="en" sz="3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​</a:t>
            </a:r>
            <a:endParaRPr sz="3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3" name="Google Shape;123;p19"/>
          <p:cNvSpPr txBox="1"/>
          <p:nvPr/>
        </p:nvSpPr>
        <p:spPr>
          <a:xfrm>
            <a:off x="3714750" y="3429000"/>
            <a:ext cx="17145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2C6E49"/>
                </a:solidFill>
                <a:latin typeface="Karla"/>
                <a:ea typeface="Karla"/>
                <a:cs typeface="Karla"/>
                <a:sym typeface="Karla"/>
              </a:rPr>
              <a:t>TRUE</a:t>
            </a:r>
            <a:endParaRPr b="1" sz="2000">
              <a:solidFill>
                <a:srgbClr val="2C6E4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4" name="Google Shape;124;p19"/>
          <p:cNvSpPr txBox="1"/>
          <p:nvPr/>
        </p:nvSpPr>
        <p:spPr>
          <a:xfrm>
            <a:off x="571500" y="4000500"/>
            <a:ext cx="80010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Nurses care for sick people, so they must be kind and willing to wait.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D90368"/>
                </a:solidFill>
                <a:latin typeface="Fustat"/>
                <a:ea typeface="Fustat"/>
                <a:cs typeface="Fustat"/>
                <a:sym typeface="Fustat"/>
              </a:rPr>
              <a:t>Match the words with the definitions 🎯</a:t>
            </a:r>
            <a:r>
              <a:rPr lang="en" sz="2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​</a:t>
            </a:r>
            <a:endParaRPr sz="2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0" name="Google Shape;130;p20"/>
          <p:cNvSpPr txBox="1"/>
          <p:nvPr/>
        </p:nvSpPr>
        <p:spPr>
          <a:xfrm>
            <a:off x="285750" y="11430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1.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1" name="Google Shape;131;p20"/>
          <p:cNvSpPr txBox="1"/>
          <p:nvPr/>
        </p:nvSpPr>
        <p:spPr>
          <a:xfrm>
            <a:off x="685800" y="1143000"/>
            <a:ext cx="2286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Creative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2" name="Google Shape;132;p20"/>
          <p:cNvSpPr txBox="1"/>
          <p:nvPr/>
        </p:nvSpPr>
        <p:spPr>
          <a:xfrm>
            <a:off x="285750" y="20574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2.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3" name="Google Shape;133;p20"/>
          <p:cNvSpPr txBox="1"/>
          <p:nvPr/>
        </p:nvSpPr>
        <p:spPr>
          <a:xfrm>
            <a:off x="685800" y="2057400"/>
            <a:ext cx="2286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Strong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4" name="Google Shape;134;p20"/>
          <p:cNvSpPr txBox="1"/>
          <p:nvPr/>
        </p:nvSpPr>
        <p:spPr>
          <a:xfrm>
            <a:off x="285750" y="29718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3.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5" name="Google Shape;135;p20"/>
          <p:cNvSpPr txBox="1"/>
          <p:nvPr/>
        </p:nvSpPr>
        <p:spPr>
          <a:xfrm>
            <a:off x="685800" y="2971800"/>
            <a:ext cx="2286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Organized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6" name="Google Shape;136;p20"/>
          <p:cNvSpPr txBox="1"/>
          <p:nvPr/>
        </p:nvSpPr>
        <p:spPr>
          <a:xfrm>
            <a:off x="285750" y="38862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4.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7" name="Google Shape;137;p20"/>
          <p:cNvSpPr txBox="1"/>
          <p:nvPr/>
        </p:nvSpPr>
        <p:spPr>
          <a:xfrm>
            <a:off x="685800" y="3886200"/>
            <a:ext cx="2286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Curious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8" name="Google Shape;138;p20"/>
          <p:cNvSpPr txBox="1"/>
          <p:nvPr/>
        </p:nvSpPr>
        <p:spPr>
          <a:xfrm>
            <a:off x="3429000" y="1143000"/>
            <a:ext cx="5259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a)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9" name="Google Shape;139;p20"/>
          <p:cNvSpPr txBox="1"/>
          <p:nvPr/>
        </p:nvSpPr>
        <p:spPr>
          <a:xfrm>
            <a:off x="3829050" y="114300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Keeps things tidy and plans ahead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0" name="Google Shape;140;p20"/>
          <p:cNvSpPr txBox="1"/>
          <p:nvPr/>
        </p:nvSpPr>
        <p:spPr>
          <a:xfrm>
            <a:off x="3429000" y="2057400"/>
            <a:ext cx="5259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b)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1" name="Google Shape;141;p20"/>
          <p:cNvSpPr txBox="1"/>
          <p:nvPr/>
        </p:nvSpPr>
        <p:spPr>
          <a:xfrm>
            <a:off x="3829050" y="205740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Asks questions and likes learning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2" name="Google Shape;142;p20"/>
          <p:cNvSpPr txBox="1"/>
          <p:nvPr/>
        </p:nvSpPr>
        <p:spPr>
          <a:xfrm>
            <a:off x="3429000" y="2971800"/>
            <a:ext cx="5259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c)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3" name="Google Shape;143;p20"/>
          <p:cNvSpPr txBox="1"/>
          <p:nvPr/>
        </p:nvSpPr>
        <p:spPr>
          <a:xfrm>
            <a:off x="3829050" y="297180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Good at making art or new ideas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4" name="Google Shape;144;p20"/>
          <p:cNvSpPr txBox="1"/>
          <p:nvPr/>
        </p:nvSpPr>
        <p:spPr>
          <a:xfrm>
            <a:off x="3429000" y="3886200"/>
            <a:ext cx="5259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d)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5" name="Google Shape;145;p20"/>
          <p:cNvSpPr txBox="1"/>
          <p:nvPr/>
        </p:nvSpPr>
        <p:spPr>
          <a:xfrm>
            <a:off x="3829050" y="388620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Has physical power for heavy lifting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1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D90368"/>
                </a:solidFill>
                <a:latin typeface="Fustat"/>
                <a:ea typeface="Fustat"/>
                <a:cs typeface="Fustat"/>
                <a:sym typeface="Fustat"/>
              </a:rPr>
              <a:t>Match the words with the definitions 🎯</a:t>
            </a:r>
            <a:r>
              <a:rPr lang="en" sz="2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​</a:t>
            </a:r>
            <a:endParaRPr sz="2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51" name="Google Shape;151;p21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✅​</a:t>
            </a:r>
            <a:endParaRPr sz="3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52" name="Google Shape;152;p21"/>
          <p:cNvSpPr txBox="1"/>
          <p:nvPr/>
        </p:nvSpPr>
        <p:spPr>
          <a:xfrm>
            <a:off x="285750" y="11430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1.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53" name="Google Shape;153;p21"/>
          <p:cNvSpPr txBox="1"/>
          <p:nvPr/>
        </p:nvSpPr>
        <p:spPr>
          <a:xfrm>
            <a:off x="685800" y="1143000"/>
            <a:ext cx="2286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Creative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54" name="Google Shape;154;p21"/>
          <p:cNvSpPr txBox="1"/>
          <p:nvPr/>
        </p:nvSpPr>
        <p:spPr>
          <a:xfrm>
            <a:off x="285750" y="20574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2.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55" name="Google Shape;155;p21"/>
          <p:cNvSpPr txBox="1"/>
          <p:nvPr/>
        </p:nvSpPr>
        <p:spPr>
          <a:xfrm>
            <a:off x="685800" y="2057400"/>
            <a:ext cx="2286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Strong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56" name="Google Shape;156;p21"/>
          <p:cNvSpPr txBox="1"/>
          <p:nvPr/>
        </p:nvSpPr>
        <p:spPr>
          <a:xfrm>
            <a:off x="285750" y="29718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3.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57" name="Google Shape;157;p21"/>
          <p:cNvSpPr txBox="1"/>
          <p:nvPr/>
        </p:nvSpPr>
        <p:spPr>
          <a:xfrm>
            <a:off x="685800" y="2971800"/>
            <a:ext cx="2286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Organized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58" name="Google Shape;158;p21"/>
          <p:cNvSpPr txBox="1"/>
          <p:nvPr/>
        </p:nvSpPr>
        <p:spPr>
          <a:xfrm>
            <a:off x="285750" y="38862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4.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59" name="Google Shape;159;p21"/>
          <p:cNvSpPr txBox="1"/>
          <p:nvPr/>
        </p:nvSpPr>
        <p:spPr>
          <a:xfrm>
            <a:off x="685800" y="3886200"/>
            <a:ext cx="2286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Curious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0" name="Google Shape;160;p21"/>
          <p:cNvSpPr txBox="1"/>
          <p:nvPr/>
        </p:nvSpPr>
        <p:spPr>
          <a:xfrm>
            <a:off x="3429000" y="1143000"/>
            <a:ext cx="5259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c)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1" name="Google Shape;161;p21"/>
          <p:cNvSpPr txBox="1"/>
          <p:nvPr/>
        </p:nvSpPr>
        <p:spPr>
          <a:xfrm>
            <a:off x="3829050" y="114300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Good at making art or new ideas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2" name="Google Shape;162;p21"/>
          <p:cNvSpPr txBox="1"/>
          <p:nvPr/>
        </p:nvSpPr>
        <p:spPr>
          <a:xfrm>
            <a:off x="3429000" y="2057400"/>
            <a:ext cx="5259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d)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3" name="Google Shape;163;p21"/>
          <p:cNvSpPr txBox="1"/>
          <p:nvPr/>
        </p:nvSpPr>
        <p:spPr>
          <a:xfrm>
            <a:off x="3829050" y="205740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Has physical power for heavy lifting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4" name="Google Shape;164;p21"/>
          <p:cNvSpPr txBox="1"/>
          <p:nvPr/>
        </p:nvSpPr>
        <p:spPr>
          <a:xfrm>
            <a:off x="3429000" y="2971800"/>
            <a:ext cx="5259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a)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5" name="Google Shape;165;p21"/>
          <p:cNvSpPr txBox="1"/>
          <p:nvPr/>
        </p:nvSpPr>
        <p:spPr>
          <a:xfrm>
            <a:off x="3829050" y="297180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Keeps things tidy and plans ahead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6" name="Google Shape;166;p21"/>
          <p:cNvSpPr txBox="1"/>
          <p:nvPr/>
        </p:nvSpPr>
        <p:spPr>
          <a:xfrm>
            <a:off x="3429000" y="3886200"/>
            <a:ext cx="5259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b)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7" name="Google Shape;167;p21"/>
          <p:cNvSpPr txBox="1"/>
          <p:nvPr/>
        </p:nvSpPr>
        <p:spPr>
          <a:xfrm>
            <a:off x="3829050" y="388620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Asks questions and likes learning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