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8"/>
    <p:sldId id="257" r:id="rId2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Fira Sans" charset="1" panose="020B0503050000020004"/>
      <p:regular r:id="rId10"/>
    </p:embeddedFont>
    <p:embeddedFont>
      <p:font typeface="Fira Sans Bold" charset="1" panose="020B0803050000020004"/>
      <p:regular r:id="rId11"/>
    </p:embeddedFont>
    <p:embeddedFont>
      <p:font typeface="Fira Sans Italics" charset="1" panose="020B0503050000020004"/>
      <p:regular r:id="rId12"/>
    </p:embeddedFont>
    <p:embeddedFont>
      <p:font typeface="Fira Sans Bold Italics" charset="1" panose="020B0803050000020004"/>
      <p:regular r:id="rId13"/>
    </p:embeddedFont>
    <p:embeddedFont>
      <p:font typeface="Fira Sans Thin" charset="1" panose="020B0303050000020004"/>
      <p:regular r:id="rId14"/>
    </p:embeddedFont>
    <p:embeddedFont>
      <p:font typeface="Fira Sans Thin Italics" charset="1" panose="020B0303050000020004"/>
      <p:regular r:id="rId15"/>
    </p:embeddedFont>
    <p:embeddedFont>
      <p:font typeface="Fira Sans Extra-Light" charset="1" panose="020B0403050000020004"/>
      <p:regular r:id="rId16"/>
    </p:embeddedFont>
    <p:embeddedFont>
      <p:font typeface="Fira Sans Extra-Light Italics" charset="1" panose="020B0403050000020004"/>
      <p:regular r:id="rId17"/>
    </p:embeddedFont>
    <p:embeddedFont>
      <p:font typeface="Fira Sans Light" charset="1" panose="020B0403050000020004"/>
      <p:regular r:id="rId18"/>
    </p:embeddedFont>
    <p:embeddedFont>
      <p:font typeface="Fira Sans Light Italics" charset="1" panose="020B0403050000020004"/>
      <p:regular r:id="rId19"/>
    </p:embeddedFont>
    <p:embeddedFont>
      <p:font typeface="Fira Sans Medium" charset="1" panose="020B0603050000020004"/>
      <p:regular r:id="rId20"/>
    </p:embeddedFont>
    <p:embeddedFont>
      <p:font typeface="Fira Sans Medium Italics" charset="1" panose="020B0603050000020004"/>
      <p:regular r:id="rId21"/>
    </p:embeddedFont>
    <p:embeddedFont>
      <p:font typeface="Fira Sans Semi-Bold" charset="1" panose="020B0603050000020004"/>
      <p:regular r:id="rId22"/>
    </p:embeddedFont>
    <p:embeddedFont>
      <p:font typeface="Fira Sans Semi-Bold Italics" charset="1" panose="020B0703050000020004"/>
      <p:regular r:id="rId23"/>
    </p:embeddedFont>
    <p:embeddedFont>
      <p:font typeface="Fira Sans Ultra-Bold" charset="1" panose="020B0903050000020004"/>
      <p:regular r:id="rId24"/>
    </p:embeddedFont>
    <p:embeddedFont>
      <p:font typeface="Fira Sans Ultra-Bold Italics" charset="1" panose="020B0903050000020004"/>
      <p:regular r:id="rId25"/>
    </p:embeddedFont>
    <p:embeddedFont>
      <p:font typeface="Fira Sans Heavy" charset="1" panose="020B0A03050000020004"/>
      <p:regular r:id="rId26"/>
    </p:embeddedFont>
    <p:embeddedFont>
      <p:font typeface="Fira Sans Heavy Italics" charset="1" panose="020B0A03050000020004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slides/slide1.xml" Type="http://schemas.openxmlformats.org/officeDocument/2006/relationships/slide"/><Relationship Id="rId29" Target="slides/slide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slidesai.io" TargetMode="External" Type="http://schemas.openxmlformats.org/officeDocument/2006/relationships/hyperlink"/><Relationship Id="rId11" Target="../media/image6.jpeg" Type="http://schemas.openxmlformats.org/officeDocument/2006/relationships/image"/><Relationship Id="rId12" Target="https://gamma.app" TargetMode="External" Type="http://schemas.openxmlformats.org/officeDocument/2006/relationships/hyperlink"/><Relationship Id="rId13" Target="../media/image7.png" Type="http://schemas.openxmlformats.org/officeDocument/2006/relationships/image"/><Relationship Id="rId14" Target="https://www.eduaide.ai" TargetMode="External" Type="http://schemas.openxmlformats.org/officeDocument/2006/relationships/hyperlink"/><Relationship Id="rId15" Target="../media/image8.png" Type="http://schemas.openxmlformats.org/officeDocument/2006/relationships/image"/><Relationship Id="rId16" Target="https://www.questionwell.org" TargetMode="External" Type="http://schemas.openxmlformats.org/officeDocument/2006/relationships/hyperlink"/><Relationship Id="rId17" Target="../media/image9.png" Type="http://schemas.openxmlformats.org/officeDocument/2006/relationships/image"/><Relationship Id="rId18" Target="https://twee.com" TargetMode="External" Type="http://schemas.openxmlformats.org/officeDocument/2006/relationships/hyperlink"/><Relationship Id="rId19" Target="../media/image10.png" Type="http://schemas.openxmlformats.org/officeDocument/2006/relationships/image"/><Relationship Id="rId2" Target="../media/image1.png" Type="http://schemas.openxmlformats.org/officeDocument/2006/relationships/image"/><Relationship Id="rId20" Target="https://www.blooket.com" TargetMode="External" Type="http://schemas.openxmlformats.org/officeDocument/2006/relationships/hyperlink"/><Relationship Id="rId21" Target="../media/image11.png" Type="http://schemas.openxmlformats.org/officeDocument/2006/relationships/image"/><Relationship Id="rId22" Target="https://chat.openai.com" TargetMode="External" Type="http://schemas.openxmlformats.org/officeDocument/2006/relationships/hyperlink"/><Relationship Id="rId23" Target="../media/image12.png" Type="http://schemas.openxmlformats.org/officeDocument/2006/relationships/image"/><Relationship Id="rId24" Target="https://www.magicschool.ai" TargetMode="External" Type="http://schemas.openxmlformats.org/officeDocument/2006/relationships/hyperlink"/><Relationship Id="rId25" Target="../media/image13.png" Type="http://schemas.openxmlformats.org/officeDocument/2006/relationships/image"/><Relationship Id="rId26" Target="https://www.briskteaching.com/about" TargetMode="External" Type="http://schemas.openxmlformats.org/officeDocument/2006/relationships/hyperlink"/><Relationship Id="rId27" Target="../media/image14.png" Type="http://schemas.openxmlformats.org/officeDocument/2006/relationships/image"/><Relationship Id="rId28" Target="https://www.almanack.ai" TargetMode="External" Type="http://schemas.openxmlformats.org/officeDocument/2006/relationships/hyperlink"/><Relationship Id="rId29" Target="../media/image15.png" Type="http://schemas.openxmlformats.org/officeDocument/2006/relationships/image"/><Relationship Id="rId3" Target="http://www.tutoralexandra.co.uk" TargetMode="External" Type="http://schemas.openxmlformats.org/officeDocument/2006/relationships/hyperlink"/><Relationship Id="rId30" Target="https://nearpod.com" TargetMode="External" Type="http://schemas.openxmlformats.org/officeDocument/2006/relationships/hyperlink"/><Relationship Id="rId31" Target="https://gamma.app" TargetMode="External" Type="http://schemas.openxmlformats.org/officeDocument/2006/relationships/hyperlink"/><Relationship Id="rId32" Target="https://www.canva.com" TargetMode="External" Type="http://schemas.openxmlformats.org/officeDocument/2006/relationships/hyperlink"/><Relationship Id="rId33" Target="https://www.slidesai.io" TargetMode="External" Type="http://schemas.openxmlformats.org/officeDocument/2006/relationships/hyperlink"/><Relationship Id="rId34" Target="https://www.eduaide.ai" TargetMode="External" Type="http://schemas.openxmlformats.org/officeDocument/2006/relationships/hyperlink"/><Relationship Id="rId35" Target="https://www.questionwell.org" TargetMode="External" Type="http://schemas.openxmlformats.org/officeDocument/2006/relationships/hyperlink"/><Relationship Id="rId36" Target="https://www.questionwell.org" TargetMode="External" Type="http://schemas.openxmlformats.org/officeDocument/2006/relationships/hyperlink"/><Relationship Id="rId37" Target="https://twee.com" TargetMode="External" Type="http://schemas.openxmlformats.org/officeDocument/2006/relationships/hyperlink"/><Relationship Id="rId38" Target="https://www.blooket.com" TargetMode="External" Type="http://schemas.openxmlformats.org/officeDocument/2006/relationships/hyperlink"/><Relationship Id="rId39" Target="https://chat.openai.com" TargetMode="External" Type="http://schemas.openxmlformats.org/officeDocument/2006/relationships/hyperlink"/><Relationship Id="rId4" Target="http://www.tutoralexandra.co.uk" TargetMode="External" Type="http://schemas.openxmlformats.org/officeDocument/2006/relationships/hyperlink"/><Relationship Id="rId40" Target="https://www.magicschool.ai" TargetMode="External" Type="http://schemas.openxmlformats.org/officeDocument/2006/relationships/hyperlink"/><Relationship Id="rId41" Target="https://chromewebstore.google.com/detail/brisk-teaching/pcblbflgdkdfdjpjifeppkljdnaekohj" TargetMode="External" Type="http://schemas.openxmlformats.org/officeDocument/2006/relationships/hyperlink"/><Relationship Id="rId42" Target="https://www.briskteaching.com/about" TargetMode="External" Type="http://schemas.openxmlformats.org/officeDocument/2006/relationships/hyperlink"/><Relationship Id="rId43" Target="https://www.briskteaching.com/about" TargetMode="External" Type="http://schemas.openxmlformats.org/officeDocument/2006/relationships/hyperlink"/><Relationship Id="rId44" Target="https://nearpod.com" TargetMode="External" Type="http://schemas.openxmlformats.org/officeDocument/2006/relationships/hyperlink"/><Relationship Id="rId45" Target="https://nearpod.com" TargetMode="External" Type="http://schemas.openxmlformats.org/officeDocument/2006/relationships/hyperlink"/><Relationship Id="rId46" Target="https://www.almanack.ai" TargetMode="External" Type="http://schemas.openxmlformats.org/officeDocument/2006/relationships/hyperlink"/><Relationship Id="rId47" Target="https://www.almanack.ai" TargetMode="External" Type="http://schemas.openxmlformats.org/officeDocument/2006/relationships/hyperlink"/><Relationship Id="rId48" Target="http://www.tutoralexandra.co.uk" TargetMode="External" Type="http://schemas.openxmlformats.org/officeDocument/2006/relationships/hyperlink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4.jpeg" Type="http://schemas.openxmlformats.org/officeDocument/2006/relationships/image"/><Relationship Id="rId8" Target="https://www.canva.com" TargetMode="External" Type="http://schemas.openxmlformats.org/officeDocument/2006/relationships/hyperlink"/><Relationship Id="rId9" Target="../media/image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http://www.tutoralexandra.co.uk" TargetMode="External" Type="http://schemas.openxmlformats.org/officeDocument/2006/relationships/hyperlink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https://www.tes.com/teaching-resources/shop/tutoralexandraabc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6A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3" tooltip="http://www.tutoralexandra.co.uk"/>
          </p:cNvPr>
          <p:cNvSpPr/>
          <p:nvPr/>
        </p:nvSpPr>
        <p:spPr>
          <a:xfrm flipH="false" flipV="false" rot="0">
            <a:off x="508741" y="121881"/>
            <a:ext cx="878410" cy="800171"/>
          </a:xfrm>
          <a:custGeom>
            <a:avLst/>
            <a:gdLst/>
            <a:ahLst/>
            <a:cxnLst/>
            <a:rect r="r" b="b" t="t" l="l"/>
            <a:pathLst>
              <a:path h="800171" w="878410">
                <a:moveTo>
                  <a:pt x="0" y="0"/>
                </a:moveTo>
                <a:lnTo>
                  <a:pt x="878410" y="0"/>
                </a:lnTo>
                <a:lnTo>
                  <a:pt x="878410" y="800171"/>
                </a:lnTo>
                <a:lnTo>
                  <a:pt x="0" y="800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sq">
            <a:solidFill>
              <a:srgbClr val="312924"/>
            </a:solidFill>
            <a:prstDash val="solid"/>
            <a:miter/>
          </a:ln>
        </p:spPr>
      </p:sp>
      <p:sp>
        <p:nvSpPr>
          <p:cNvPr name="Freeform 3" id="3">
            <a:hlinkClick r:id="rId4" tooltip="http://www.tutoralexandra.co.uk"/>
          </p:cNvPr>
          <p:cNvSpPr/>
          <p:nvPr/>
        </p:nvSpPr>
        <p:spPr>
          <a:xfrm flipH="false" flipV="false" rot="0">
            <a:off x="16932196" y="121881"/>
            <a:ext cx="878410" cy="800171"/>
          </a:xfrm>
          <a:custGeom>
            <a:avLst/>
            <a:gdLst/>
            <a:ahLst/>
            <a:cxnLst/>
            <a:rect r="r" b="b" t="t" l="l"/>
            <a:pathLst>
              <a:path h="800171" w="878410">
                <a:moveTo>
                  <a:pt x="0" y="0"/>
                </a:moveTo>
                <a:lnTo>
                  <a:pt x="878410" y="0"/>
                </a:lnTo>
                <a:lnTo>
                  <a:pt x="878410" y="800171"/>
                </a:lnTo>
                <a:lnTo>
                  <a:pt x="0" y="800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w="38100" cap="sq">
            <a:solidFill>
              <a:srgbClr val="312924"/>
            </a:solidFill>
            <a:prstDash val="solid"/>
            <a:miter/>
          </a:ln>
        </p:spPr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497830" y="1035140"/>
          <a:ext cx="17292341" cy="8698964"/>
        </p:xfrm>
        <a:graphic>
          <a:graphicData uri="http://schemas.openxmlformats.org/drawingml/2006/table">
            <a:tbl>
              <a:tblPr/>
              <a:tblGrid>
                <a:gridCol w="2379741"/>
                <a:gridCol w="4965742"/>
                <a:gridCol w="5048143"/>
                <a:gridCol w="4898715"/>
              </a:tblGrid>
              <a:tr h="217474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6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292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6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6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6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74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6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292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6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6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6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741"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2656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292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6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6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6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741"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2656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292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6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6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6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5715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5" id="5"/>
          <p:cNvSpPr/>
          <p:nvPr/>
        </p:nvSpPr>
        <p:spPr>
          <a:xfrm flipH="false" flipV="false" rot="0">
            <a:off x="1525223" y="121881"/>
            <a:ext cx="800171" cy="800171"/>
          </a:xfrm>
          <a:custGeom>
            <a:avLst/>
            <a:gdLst/>
            <a:ahLst/>
            <a:cxnLst/>
            <a:rect r="r" b="b" t="t" l="l"/>
            <a:pathLst>
              <a:path h="800171" w="800171">
                <a:moveTo>
                  <a:pt x="0" y="0"/>
                </a:moveTo>
                <a:lnTo>
                  <a:pt x="800171" y="0"/>
                </a:lnTo>
                <a:lnTo>
                  <a:pt x="800171" y="800171"/>
                </a:lnTo>
                <a:lnTo>
                  <a:pt x="0" y="800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>
            <a:hlinkClick r:id="rId8" tooltip="https://www.canva.com"/>
          </p:cNvPr>
          <p:cNvSpPr/>
          <p:nvPr/>
        </p:nvSpPr>
        <p:spPr>
          <a:xfrm flipH="false" flipV="false" rot="0">
            <a:off x="7973523" y="1576489"/>
            <a:ext cx="1292080" cy="1251759"/>
          </a:xfrm>
          <a:custGeom>
            <a:avLst/>
            <a:gdLst/>
            <a:ahLst/>
            <a:cxnLst/>
            <a:rect r="r" b="b" t="t" l="l"/>
            <a:pathLst>
              <a:path h="1251759" w="1292080">
                <a:moveTo>
                  <a:pt x="0" y="0"/>
                </a:moveTo>
                <a:lnTo>
                  <a:pt x="1292080" y="0"/>
                </a:lnTo>
                <a:lnTo>
                  <a:pt x="1292080" y="1251759"/>
                </a:lnTo>
                <a:lnTo>
                  <a:pt x="0" y="12517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544" t="-3154" r="-4319" b="-10249"/>
            </a:stretch>
          </a:blipFill>
          <a:ln w="9525" cap="rnd">
            <a:solidFill>
              <a:srgbClr val="000000"/>
            </a:solidFill>
            <a:prstDash val="solid"/>
            <a:round/>
          </a:ln>
        </p:spPr>
      </p:sp>
      <p:sp>
        <p:nvSpPr>
          <p:cNvPr name="Freeform 7" id="7">
            <a:hlinkClick r:id="rId10" tooltip="https://www.slidesai.io"/>
          </p:cNvPr>
          <p:cNvSpPr/>
          <p:nvPr/>
        </p:nvSpPr>
        <p:spPr>
          <a:xfrm flipH="false" flipV="false" rot="0">
            <a:off x="13064964" y="1653123"/>
            <a:ext cx="1274664" cy="1070641"/>
          </a:xfrm>
          <a:custGeom>
            <a:avLst/>
            <a:gdLst/>
            <a:ahLst/>
            <a:cxnLst/>
            <a:rect r="r" b="b" t="t" l="l"/>
            <a:pathLst>
              <a:path h="1070641" w="1274664">
                <a:moveTo>
                  <a:pt x="0" y="0"/>
                </a:moveTo>
                <a:lnTo>
                  <a:pt x="1274664" y="0"/>
                </a:lnTo>
                <a:lnTo>
                  <a:pt x="1274664" y="1070641"/>
                </a:lnTo>
                <a:lnTo>
                  <a:pt x="0" y="10706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94" t="-9644" r="0" b="-9644"/>
            </a:stretch>
          </a:blipFill>
          <a:ln w="9525" cap="rnd">
            <a:solidFill>
              <a:srgbClr val="000000"/>
            </a:solidFill>
            <a:prstDash val="solid"/>
            <a:round/>
          </a:ln>
        </p:spPr>
      </p:sp>
      <p:sp>
        <p:nvSpPr>
          <p:cNvPr name="Freeform 8" id="8">
            <a:hlinkClick r:id="rId12" tooltip="https://gamma.app"/>
          </p:cNvPr>
          <p:cNvSpPr/>
          <p:nvPr/>
        </p:nvSpPr>
        <p:spPr>
          <a:xfrm flipH="false" flipV="false" rot="0">
            <a:off x="3073156" y="1576489"/>
            <a:ext cx="1214303" cy="1288102"/>
          </a:xfrm>
          <a:custGeom>
            <a:avLst/>
            <a:gdLst/>
            <a:ahLst/>
            <a:cxnLst/>
            <a:rect r="r" b="b" t="t" l="l"/>
            <a:pathLst>
              <a:path h="1288102" w="1214303">
                <a:moveTo>
                  <a:pt x="0" y="0"/>
                </a:moveTo>
                <a:lnTo>
                  <a:pt x="1214303" y="0"/>
                </a:lnTo>
                <a:lnTo>
                  <a:pt x="1214303" y="1288102"/>
                </a:lnTo>
                <a:lnTo>
                  <a:pt x="0" y="12881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141" t="0" r="-2935" b="0"/>
            </a:stretch>
          </a:blipFill>
          <a:ln w="9525" cap="rnd">
            <a:solidFill>
              <a:srgbClr val="000000"/>
            </a:solidFill>
            <a:prstDash val="solid"/>
            <a:round/>
          </a:ln>
        </p:spPr>
      </p:sp>
      <p:sp>
        <p:nvSpPr>
          <p:cNvPr name="Freeform 9" id="9">
            <a:hlinkClick r:id="rId14" tooltip="https://www.eduaide.ai"/>
          </p:cNvPr>
          <p:cNvSpPr/>
          <p:nvPr/>
        </p:nvSpPr>
        <p:spPr>
          <a:xfrm flipH="false" flipV="false" rot="0">
            <a:off x="3082979" y="3738375"/>
            <a:ext cx="1224084" cy="1298477"/>
          </a:xfrm>
          <a:custGeom>
            <a:avLst/>
            <a:gdLst/>
            <a:ahLst/>
            <a:cxnLst/>
            <a:rect r="r" b="b" t="t" l="l"/>
            <a:pathLst>
              <a:path h="1298477" w="1224084">
                <a:moveTo>
                  <a:pt x="0" y="0"/>
                </a:moveTo>
                <a:lnTo>
                  <a:pt x="1224084" y="0"/>
                </a:lnTo>
                <a:lnTo>
                  <a:pt x="1224084" y="1298477"/>
                </a:lnTo>
                <a:lnTo>
                  <a:pt x="0" y="129847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616" t="0" r="-488" b="0"/>
            </a:stretch>
          </a:blipFill>
          <a:ln w="9525" cap="rnd">
            <a:solidFill>
              <a:srgbClr val="000000"/>
            </a:solidFill>
            <a:prstDash val="solid"/>
            <a:round/>
          </a:ln>
        </p:spPr>
      </p:sp>
      <p:sp>
        <p:nvSpPr>
          <p:cNvPr name="Freeform 10" id="10">
            <a:hlinkClick r:id="rId16" tooltip="https://www.questionwell.org"/>
          </p:cNvPr>
          <p:cNvSpPr/>
          <p:nvPr/>
        </p:nvSpPr>
        <p:spPr>
          <a:xfrm flipH="false" flipV="false" rot="0">
            <a:off x="3241574" y="6321549"/>
            <a:ext cx="1065489" cy="1082405"/>
          </a:xfrm>
          <a:custGeom>
            <a:avLst/>
            <a:gdLst/>
            <a:ahLst/>
            <a:cxnLst/>
            <a:rect r="r" b="b" t="t" l="l"/>
            <a:pathLst>
              <a:path h="1082405" w="1065489">
                <a:moveTo>
                  <a:pt x="0" y="0"/>
                </a:moveTo>
                <a:lnTo>
                  <a:pt x="1065489" y="0"/>
                </a:lnTo>
                <a:lnTo>
                  <a:pt x="1065489" y="1082404"/>
                </a:lnTo>
                <a:lnTo>
                  <a:pt x="0" y="108240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5446" t="0" r="-5665" b="0"/>
            </a:stretch>
          </a:blipFill>
          <a:ln cap="rnd">
            <a:noFill/>
            <a:prstDash val="solid"/>
            <a:round/>
          </a:ln>
        </p:spPr>
      </p:sp>
      <p:sp>
        <p:nvSpPr>
          <p:cNvPr name="Freeform 11" id="11">
            <a:hlinkClick r:id="rId18" tooltip="https://twee.com"/>
          </p:cNvPr>
          <p:cNvSpPr/>
          <p:nvPr/>
        </p:nvSpPr>
        <p:spPr>
          <a:xfrm flipH="false" flipV="false" rot="0">
            <a:off x="7973523" y="5918290"/>
            <a:ext cx="1292080" cy="1221321"/>
          </a:xfrm>
          <a:custGeom>
            <a:avLst/>
            <a:gdLst/>
            <a:ahLst/>
            <a:cxnLst/>
            <a:rect r="r" b="b" t="t" l="l"/>
            <a:pathLst>
              <a:path h="1221321" w="1292080">
                <a:moveTo>
                  <a:pt x="0" y="0"/>
                </a:moveTo>
                <a:lnTo>
                  <a:pt x="1292080" y="0"/>
                </a:lnTo>
                <a:lnTo>
                  <a:pt x="1292080" y="1221321"/>
                </a:lnTo>
                <a:lnTo>
                  <a:pt x="0" y="122132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-14039" r="0" b="-14039"/>
            </a:stretch>
          </a:blipFill>
          <a:ln w="9525" cap="rnd">
            <a:solidFill>
              <a:srgbClr val="000000"/>
            </a:solidFill>
            <a:prstDash val="solid"/>
            <a:round/>
          </a:ln>
        </p:spPr>
      </p:sp>
      <p:sp>
        <p:nvSpPr>
          <p:cNvPr name="Freeform 12" id="12">
            <a:hlinkClick r:id="rId20" tooltip="https://www.blooket.com"/>
          </p:cNvPr>
          <p:cNvSpPr/>
          <p:nvPr/>
        </p:nvSpPr>
        <p:spPr>
          <a:xfrm flipH="false" flipV="false" rot="0">
            <a:off x="13081776" y="5960720"/>
            <a:ext cx="1297957" cy="1178891"/>
          </a:xfrm>
          <a:custGeom>
            <a:avLst/>
            <a:gdLst/>
            <a:ahLst/>
            <a:cxnLst/>
            <a:rect r="r" b="b" t="t" l="l"/>
            <a:pathLst>
              <a:path h="1178891" w="1297957">
                <a:moveTo>
                  <a:pt x="0" y="0"/>
                </a:moveTo>
                <a:lnTo>
                  <a:pt x="1297958" y="0"/>
                </a:lnTo>
                <a:lnTo>
                  <a:pt x="1297958" y="1178891"/>
                </a:lnTo>
                <a:lnTo>
                  <a:pt x="0" y="117889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-9569" r="0" b="-5970"/>
            </a:stretch>
          </a:blipFill>
          <a:ln w="9525" cap="rnd">
            <a:solidFill>
              <a:srgbClr val="000000"/>
            </a:solidFill>
            <a:prstDash val="solid"/>
            <a:round/>
          </a:ln>
        </p:spPr>
      </p:sp>
      <p:sp>
        <p:nvSpPr>
          <p:cNvPr name="TextBox 13" id="13"/>
          <p:cNvSpPr txBox="true"/>
          <p:nvPr/>
        </p:nvSpPr>
        <p:spPr>
          <a:xfrm rot="0">
            <a:off x="1387151" y="76314"/>
            <a:ext cx="15535520" cy="796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22"/>
              </a:lnSpc>
              <a:spcBef>
                <a:spcPct val="0"/>
              </a:spcBef>
            </a:pPr>
            <a:r>
              <a:rPr lang="en-US" sz="4659">
                <a:solidFill>
                  <a:srgbClr val="DDB03B"/>
                </a:solidFill>
                <a:latin typeface="Fira Sans Bold"/>
              </a:rPr>
              <a:t>Free Generative AI Tools for Teachers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6019924" y="121881"/>
            <a:ext cx="800171" cy="800171"/>
          </a:xfrm>
          <a:custGeom>
            <a:avLst/>
            <a:gdLst/>
            <a:ahLst/>
            <a:cxnLst/>
            <a:rect r="r" b="b" t="t" l="l"/>
            <a:pathLst>
              <a:path h="800171" w="800171">
                <a:moveTo>
                  <a:pt x="0" y="0"/>
                </a:moveTo>
                <a:lnTo>
                  <a:pt x="800171" y="0"/>
                </a:lnTo>
                <a:lnTo>
                  <a:pt x="800171" y="800171"/>
                </a:lnTo>
                <a:lnTo>
                  <a:pt x="0" y="8001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>
            <a:hlinkClick r:id="rId22" tooltip="https://chat.openai.com"/>
          </p:cNvPr>
          <p:cNvSpPr/>
          <p:nvPr/>
        </p:nvSpPr>
        <p:spPr>
          <a:xfrm flipH="false" flipV="false" rot="0">
            <a:off x="7973523" y="3735699"/>
            <a:ext cx="1292080" cy="1246518"/>
          </a:xfrm>
          <a:custGeom>
            <a:avLst/>
            <a:gdLst/>
            <a:ahLst/>
            <a:cxnLst/>
            <a:rect r="r" b="b" t="t" l="l"/>
            <a:pathLst>
              <a:path h="1246518" w="1292080">
                <a:moveTo>
                  <a:pt x="0" y="0"/>
                </a:moveTo>
                <a:lnTo>
                  <a:pt x="1292080" y="0"/>
                </a:lnTo>
                <a:lnTo>
                  <a:pt x="1292080" y="1246518"/>
                </a:lnTo>
                <a:lnTo>
                  <a:pt x="0" y="124651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-4245" r="0" b="-4245"/>
            </a:stretch>
          </a:blipFill>
          <a:ln w="9525" cap="rnd">
            <a:solidFill>
              <a:srgbClr val="000000"/>
            </a:solidFill>
            <a:prstDash val="solid"/>
            <a:round/>
          </a:ln>
        </p:spPr>
      </p:sp>
      <p:sp>
        <p:nvSpPr>
          <p:cNvPr name="Freeform 16" id="16">
            <a:hlinkClick r:id="rId24" tooltip="https://www.magicschool.ai"/>
          </p:cNvPr>
          <p:cNvSpPr/>
          <p:nvPr/>
        </p:nvSpPr>
        <p:spPr>
          <a:xfrm flipH="false" flipV="false" rot="0">
            <a:off x="13081776" y="3735699"/>
            <a:ext cx="1257852" cy="1246518"/>
          </a:xfrm>
          <a:custGeom>
            <a:avLst/>
            <a:gdLst/>
            <a:ahLst/>
            <a:cxnLst/>
            <a:rect r="r" b="b" t="t" l="l"/>
            <a:pathLst>
              <a:path h="1246518" w="1257852">
                <a:moveTo>
                  <a:pt x="0" y="0"/>
                </a:moveTo>
                <a:lnTo>
                  <a:pt x="1257852" y="0"/>
                </a:lnTo>
                <a:lnTo>
                  <a:pt x="1257852" y="1246518"/>
                </a:lnTo>
                <a:lnTo>
                  <a:pt x="0" y="124651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3156" t="-691" r="-3156" b="0"/>
            </a:stretch>
          </a:blipFill>
          <a:ln w="9525" cap="rnd">
            <a:solidFill>
              <a:srgbClr val="000000"/>
            </a:solidFill>
            <a:prstDash val="solid"/>
            <a:round/>
          </a:ln>
        </p:spPr>
      </p:sp>
      <p:sp>
        <p:nvSpPr>
          <p:cNvPr name="Freeform 17" id="17">
            <a:hlinkClick r:id="rId26" tooltip="https://www.briskteaching.com/about"/>
          </p:cNvPr>
          <p:cNvSpPr/>
          <p:nvPr/>
        </p:nvSpPr>
        <p:spPr>
          <a:xfrm flipH="false" flipV="false" rot="0">
            <a:off x="3073156" y="8464285"/>
            <a:ext cx="1214303" cy="1146517"/>
          </a:xfrm>
          <a:custGeom>
            <a:avLst/>
            <a:gdLst/>
            <a:ahLst/>
            <a:cxnLst/>
            <a:rect r="r" b="b" t="t" l="l"/>
            <a:pathLst>
              <a:path h="1146517" w="1214303">
                <a:moveTo>
                  <a:pt x="0" y="0"/>
                </a:moveTo>
                <a:lnTo>
                  <a:pt x="1214303" y="0"/>
                </a:lnTo>
                <a:lnTo>
                  <a:pt x="1214303" y="1146517"/>
                </a:lnTo>
                <a:lnTo>
                  <a:pt x="0" y="1146517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0" t="-1562" r="0" b="-1562"/>
            </a:stretch>
          </a:blipFill>
          <a:ln w="9525" cap="rnd">
            <a:solidFill>
              <a:srgbClr val="000000"/>
            </a:solidFill>
            <a:prstDash val="solid"/>
            <a:round/>
          </a:ln>
        </p:spPr>
      </p:sp>
      <p:sp>
        <p:nvSpPr>
          <p:cNvPr name="Freeform 18" id="18">
            <a:hlinkClick r:id="rId28" tooltip="https://www.almanack.ai"/>
          </p:cNvPr>
          <p:cNvSpPr/>
          <p:nvPr/>
        </p:nvSpPr>
        <p:spPr>
          <a:xfrm flipH="false" flipV="false" rot="0">
            <a:off x="13064964" y="8414192"/>
            <a:ext cx="1274664" cy="1171196"/>
          </a:xfrm>
          <a:custGeom>
            <a:avLst/>
            <a:gdLst/>
            <a:ahLst/>
            <a:cxnLst/>
            <a:rect r="r" b="b" t="t" l="l"/>
            <a:pathLst>
              <a:path h="1171196" w="1274664">
                <a:moveTo>
                  <a:pt x="0" y="0"/>
                </a:moveTo>
                <a:lnTo>
                  <a:pt x="1274664" y="0"/>
                </a:lnTo>
                <a:lnTo>
                  <a:pt x="1274664" y="1171195"/>
                </a:lnTo>
                <a:lnTo>
                  <a:pt x="0" y="117119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-4662" t="0" r="-4662" b="0"/>
            </a:stretch>
          </a:blipFill>
          <a:ln w="9525" cap="rnd">
            <a:solidFill>
              <a:srgbClr val="000000"/>
            </a:solidFill>
            <a:prstDash val="solid"/>
            <a:round/>
          </a:ln>
        </p:spPr>
      </p:sp>
      <p:sp>
        <p:nvSpPr>
          <p:cNvPr name="Freeform 19" id="19">
            <a:hlinkClick r:id="rId30" tooltip="https://nearpod.com"/>
          </p:cNvPr>
          <p:cNvSpPr/>
          <p:nvPr/>
        </p:nvSpPr>
        <p:spPr>
          <a:xfrm flipH="false" flipV="false" rot="0">
            <a:off x="7973523" y="8442972"/>
            <a:ext cx="1292080" cy="1142415"/>
          </a:xfrm>
          <a:custGeom>
            <a:avLst/>
            <a:gdLst/>
            <a:ahLst/>
            <a:cxnLst/>
            <a:rect r="r" b="b" t="t" l="l"/>
            <a:pathLst>
              <a:path h="1142415" w="1292080">
                <a:moveTo>
                  <a:pt x="0" y="0"/>
                </a:moveTo>
                <a:lnTo>
                  <a:pt x="1292080" y="0"/>
                </a:lnTo>
                <a:lnTo>
                  <a:pt x="1292080" y="1142415"/>
                </a:lnTo>
                <a:lnTo>
                  <a:pt x="0" y="1142415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l="-2142" t="0" r="-1320" b="-17502"/>
            </a:stretch>
          </a:blipFill>
          <a:ln w="9525" cap="rnd">
            <a:solidFill>
              <a:srgbClr val="000000"/>
            </a:solidFill>
            <a:prstDash val="solid"/>
            <a:round/>
          </a:ln>
        </p:spPr>
      </p:sp>
      <p:sp>
        <p:nvSpPr>
          <p:cNvPr name="TextBox 20" id="20"/>
          <p:cNvSpPr txBox="true"/>
          <p:nvPr/>
        </p:nvSpPr>
        <p:spPr>
          <a:xfrm rot="0">
            <a:off x="497830" y="1470287"/>
            <a:ext cx="2400451" cy="1189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ECBD41"/>
                </a:solidFill>
                <a:latin typeface="Fira Sans Bold Italics"/>
              </a:rPr>
              <a:t>SLIDES </a:t>
            </a:r>
          </a:p>
          <a:p>
            <a:pPr algn="ctr">
              <a:lnSpc>
                <a:spcPts val="3216"/>
              </a:lnSpc>
              <a:spcBef>
                <a:spcPct val="0"/>
              </a:spcBef>
            </a:pPr>
            <a:r>
              <a:rPr lang="en-US" sz="2297">
                <a:solidFill>
                  <a:srgbClr val="ECBD41"/>
                </a:solidFill>
                <a:latin typeface="Fira Sans Bold Italics"/>
              </a:rPr>
              <a:t>&amp; PRESENTATIONS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117515" y="1116658"/>
            <a:ext cx="2379095" cy="339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6"/>
              </a:lnSpc>
              <a:spcBef>
                <a:spcPct val="0"/>
              </a:spcBef>
            </a:pPr>
            <a:r>
              <a:rPr lang="en-US" sz="1997" u="sng">
                <a:solidFill>
                  <a:srgbClr val="ECBD41"/>
                </a:solidFill>
                <a:latin typeface="Fira Sans Bold"/>
                <a:hlinkClick r:id="rId31" tooltip="https://gamma.app"/>
              </a:rPr>
              <a:t>Gamma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208428" y="1116658"/>
            <a:ext cx="2379095" cy="339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6"/>
              </a:lnSpc>
              <a:spcBef>
                <a:spcPct val="0"/>
              </a:spcBef>
            </a:pPr>
            <a:r>
              <a:rPr lang="en-US" sz="1997" u="sng">
                <a:solidFill>
                  <a:srgbClr val="ECBD41"/>
                </a:solidFill>
                <a:latin typeface="Fira Sans Bold"/>
                <a:hlinkClick r:id="rId32" tooltip="https://www.canva.com"/>
              </a:rPr>
              <a:t>Canva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057461" y="1116658"/>
            <a:ext cx="2549329" cy="339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6"/>
              </a:lnSpc>
              <a:spcBef>
                <a:spcPct val="0"/>
              </a:spcBef>
            </a:pPr>
            <a:r>
              <a:rPr lang="en-US" sz="1997" u="sng">
                <a:solidFill>
                  <a:srgbClr val="ECBD41"/>
                </a:solidFill>
                <a:latin typeface="Fira Sans Bold"/>
                <a:hlinkClick r:id="rId33" tooltip="https://www.slidesai.io"/>
              </a:rPr>
              <a:t>SLIDES.AI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324980" y="1126183"/>
            <a:ext cx="3461521" cy="204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Design presentations, infographics, worksheets or posters using prompts</a:t>
            </a:r>
          </a:p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Use templates and ready-made lessons</a:t>
            </a:r>
          </a:p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Transform pdfs to slides</a:t>
            </a:r>
          </a:p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Translate into any language</a:t>
            </a:r>
          </a:p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Export in various formats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451129" y="1190239"/>
            <a:ext cx="3141200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This is a plug in for Google slides</a:t>
            </a:r>
          </a:p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Text or topic to presentation: give prompts AI will to the rest</a:t>
            </a:r>
          </a:p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Supports 100+ languages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344609" y="1183193"/>
            <a:ext cx="3371739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Enter prompts and Gamma will create a presentation or website for you, including pictures.</a:t>
            </a:r>
          </a:p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Visually appealing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117515" y="3317971"/>
            <a:ext cx="2379095" cy="339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6"/>
              </a:lnSpc>
              <a:spcBef>
                <a:spcPct val="0"/>
              </a:spcBef>
            </a:pPr>
            <a:r>
              <a:rPr lang="en-US" sz="1997" u="sng">
                <a:solidFill>
                  <a:srgbClr val="ECBD41"/>
                </a:solidFill>
                <a:latin typeface="Fira Sans Bold"/>
                <a:hlinkClick r:id="rId34" tooltip="https://www.eduaide.ai"/>
              </a:rPr>
              <a:t>Eduaide.ai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54195" y="3801426"/>
            <a:ext cx="2087721" cy="789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6"/>
              </a:lnSpc>
              <a:spcBef>
                <a:spcPct val="0"/>
              </a:spcBef>
            </a:pPr>
            <a:r>
              <a:rPr lang="en-US" sz="2297">
                <a:solidFill>
                  <a:srgbClr val="ECBD41"/>
                </a:solidFill>
                <a:latin typeface="Fira Sans Bold Italics"/>
              </a:rPr>
              <a:t>LESSON PLANNING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344609" y="3380317"/>
            <a:ext cx="3215369" cy="179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EDUAIDE assists in creating lesson plans, teaching resources, and assessments.</a:t>
            </a:r>
          </a:p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The platform harnesses artificial intelligence to streamline the lesson planning process.</a:t>
            </a:r>
          </a:p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It does a lot!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52122" y="6424670"/>
            <a:ext cx="2291866" cy="1989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ECBD41"/>
                </a:solidFill>
                <a:latin typeface="Fira Sans Bold Italics"/>
              </a:rPr>
              <a:t>QUIZZES </a:t>
            </a:r>
          </a:p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ECBD41"/>
                </a:solidFill>
                <a:latin typeface="Fira Sans Bold Italics"/>
              </a:rPr>
              <a:t>&amp; </a:t>
            </a:r>
          </a:p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ECBD41"/>
                </a:solidFill>
                <a:latin typeface="Fira Sans Bold Italics"/>
              </a:rPr>
              <a:t>INTERACTIVITY</a:t>
            </a:r>
          </a:p>
          <a:p>
            <a:pPr algn="ctr">
              <a:lnSpc>
                <a:spcPts val="3216"/>
              </a:lnSpc>
            </a:pPr>
            <a:r>
              <a:rPr lang="en-US" sz="2297">
                <a:solidFill>
                  <a:srgbClr val="ECBD41"/>
                </a:solidFill>
                <a:latin typeface="Fira Sans Bold Italics"/>
              </a:rPr>
              <a:t>&amp; </a:t>
            </a:r>
          </a:p>
          <a:p>
            <a:pPr algn="ctr">
              <a:lnSpc>
                <a:spcPts val="3216"/>
              </a:lnSpc>
              <a:spcBef>
                <a:spcPct val="0"/>
              </a:spcBef>
            </a:pPr>
            <a:r>
              <a:rPr lang="en-US" sz="2297">
                <a:solidFill>
                  <a:srgbClr val="ECBD41"/>
                </a:solidFill>
                <a:latin typeface="Fira Sans Bold Italics"/>
              </a:rPr>
              <a:t>FEEDBACK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136959" y="5553132"/>
            <a:ext cx="1274719" cy="692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6"/>
              </a:lnSpc>
            </a:pPr>
            <a:r>
              <a:rPr lang="en-US" sz="1997" u="sng">
                <a:solidFill>
                  <a:srgbClr val="ECBD41"/>
                </a:solidFill>
                <a:latin typeface="Fira Sans Bold"/>
                <a:hlinkClick r:id="rId35" tooltip="https://www.questionwell.org"/>
              </a:rPr>
              <a:t>Question </a:t>
            </a:r>
          </a:p>
          <a:p>
            <a:pPr>
              <a:lnSpc>
                <a:spcPts val="2796"/>
              </a:lnSpc>
              <a:spcBef>
                <a:spcPct val="0"/>
              </a:spcBef>
            </a:pPr>
            <a:r>
              <a:rPr lang="en-US" sz="1997" u="sng">
                <a:solidFill>
                  <a:srgbClr val="ECBD41"/>
                </a:solidFill>
                <a:latin typeface="Fira Sans Bold"/>
                <a:hlinkClick r:id="rId36" tooltip="https://www.questionwell.org"/>
              </a:rPr>
              <a:t>Well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354688" y="5562657"/>
            <a:ext cx="3304510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Input a Youtube link, website or any text and it will generate multiple choice questions. You can pay for short/long answer.</a:t>
            </a:r>
          </a:p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Export to Kahoot, Quizziz or Canva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324980" y="5524425"/>
            <a:ext cx="3461521" cy="179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Generate questions for YouTube videos. </a:t>
            </a:r>
          </a:p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Craft dialogues, stories, letters, or articles on any subject and for any proficiency level. </a:t>
            </a:r>
          </a:p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Create questions: true/false, open ended, multiple choice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8076056" y="5410541"/>
            <a:ext cx="2379095" cy="339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6"/>
              </a:lnSpc>
              <a:spcBef>
                <a:spcPct val="0"/>
              </a:spcBef>
            </a:pPr>
            <a:r>
              <a:rPr lang="en-US" sz="1997" u="sng">
                <a:solidFill>
                  <a:srgbClr val="ECBD41"/>
                </a:solidFill>
                <a:latin typeface="Fira Sans Bold"/>
                <a:hlinkClick r:id="rId37" tooltip="https://twee.com"/>
              </a:rPr>
              <a:t>Twee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3057461" y="5475087"/>
            <a:ext cx="2549329" cy="339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6"/>
              </a:lnSpc>
              <a:spcBef>
                <a:spcPct val="0"/>
              </a:spcBef>
            </a:pPr>
            <a:r>
              <a:rPr lang="en-US" sz="1997" u="sng">
                <a:solidFill>
                  <a:srgbClr val="ECBD41"/>
                </a:solidFill>
                <a:latin typeface="Fira Sans Bold"/>
                <a:hlinkClick r:id="rId38" tooltip="https://www.blooket.com"/>
              </a:rPr>
              <a:t>Blooket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4440912" y="5562657"/>
            <a:ext cx="3151418" cy="179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Similar to Quizlet, Kahoot and Gimkit - trivia, quizzes and review games.</a:t>
            </a:r>
          </a:p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You generate a question set, select a game mode, share an ID and the students join on their own devices.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8034297" y="3269542"/>
            <a:ext cx="2379095" cy="339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6"/>
              </a:lnSpc>
              <a:spcBef>
                <a:spcPct val="0"/>
              </a:spcBef>
            </a:pPr>
            <a:r>
              <a:rPr lang="en-US" sz="1997" u="sng">
                <a:solidFill>
                  <a:srgbClr val="ECBD41"/>
                </a:solidFill>
                <a:latin typeface="Fira Sans Bold"/>
                <a:hlinkClick r:id="rId39" tooltip="https://chat.openai.com"/>
              </a:rPr>
              <a:t>Chat GP</a:t>
            </a:r>
            <a:r>
              <a:rPr lang="en-US" sz="1997" u="sng">
                <a:solidFill>
                  <a:srgbClr val="ECBD41"/>
                </a:solidFill>
                <a:latin typeface="Fira Sans"/>
              </a:rPr>
              <a:t>T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324980" y="3380317"/>
            <a:ext cx="3554090" cy="179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Generate creative prompts and brainstorm ideas for lesson activities.</a:t>
            </a:r>
          </a:p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Get instant explanations and examples</a:t>
            </a:r>
          </a:p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Generate questions for quizzes</a:t>
            </a:r>
          </a:p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Create lesson plan outlines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4440912" y="3766079"/>
            <a:ext cx="3210674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60+ AI tools to help you lesson plan, differentiate, write assessments, write IEPs, communicate clearly, and more.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3057461" y="3269542"/>
            <a:ext cx="2549329" cy="339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6"/>
              </a:lnSpc>
              <a:spcBef>
                <a:spcPct val="0"/>
              </a:spcBef>
            </a:pPr>
            <a:r>
              <a:rPr lang="en-US" sz="1997" u="sng">
                <a:solidFill>
                  <a:srgbClr val="ECBD41"/>
                </a:solidFill>
                <a:latin typeface="Fira Sans Bold"/>
                <a:hlinkClick r:id="rId40" tooltip="https://www.magicschool.ai"/>
              </a:rPr>
              <a:t>Magic School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354688" y="7718029"/>
            <a:ext cx="3304510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Brisk is a </a:t>
            </a:r>
            <a:r>
              <a:rPr lang="en-US" sz="1499" u="sng">
                <a:solidFill>
                  <a:srgbClr val="FFFFFF"/>
                </a:solidFill>
                <a:latin typeface="Fira Sans Bold"/>
                <a:hlinkClick r:id="rId41" tooltip="https://chromewebstore.google.com/detail/brisk-teaching/pcblbflgdkdfdjpjifeppkljdnaekohj"/>
              </a:rPr>
              <a:t>free Chrome extension</a:t>
            </a:r>
            <a:r>
              <a:rPr lang="en-US" sz="1499">
                <a:solidFill>
                  <a:srgbClr val="FFFFFF"/>
                </a:solidFill>
                <a:latin typeface="Fira Sans Bold"/>
              </a:rPr>
              <a:t> </a:t>
            </a:r>
          </a:p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It creates instructional materials, shares feedback, evaluates student writing, and adjust or translate texts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3155062" y="7624476"/>
            <a:ext cx="1266301" cy="692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6"/>
              </a:lnSpc>
            </a:pPr>
            <a:r>
              <a:rPr lang="en-US" sz="1997" u="sng">
                <a:solidFill>
                  <a:srgbClr val="ECBD41"/>
                </a:solidFill>
                <a:latin typeface="Fira Sans Bold"/>
                <a:hlinkClick r:id="rId42" tooltip="https://www.briskteaching.com/about"/>
              </a:rPr>
              <a:t>Brisk </a:t>
            </a:r>
          </a:p>
          <a:p>
            <a:pPr>
              <a:lnSpc>
                <a:spcPts val="2796"/>
              </a:lnSpc>
              <a:spcBef>
                <a:spcPct val="0"/>
              </a:spcBef>
            </a:pPr>
            <a:r>
              <a:rPr lang="en-US" sz="1997" u="sng">
                <a:solidFill>
                  <a:srgbClr val="ECBD41"/>
                </a:solidFill>
                <a:latin typeface="Fira Sans Bold"/>
                <a:hlinkClick r:id="rId43" tooltip="https://www.briskteaching.com/about"/>
              </a:rPr>
              <a:t>Teaching 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9324980" y="7722815"/>
            <a:ext cx="3554090" cy="76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Interactive lesson, videos, gamification, assessment, polls, quizzes.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034297" y="7624476"/>
            <a:ext cx="1290683" cy="692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6"/>
              </a:lnSpc>
            </a:pPr>
            <a:r>
              <a:rPr lang="en-US" sz="1997" u="sng">
                <a:solidFill>
                  <a:srgbClr val="ECBD41"/>
                </a:solidFill>
                <a:latin typeface="Fira Sans Bold"/>
                <a:hlinkClick r:id="rId44" tooltip="https://nearpod.com"/>
              </a:rPr>
              <a:t>Near </a:t>
            </a:r>
          </a:p>
          <a:p>
            <a:pPr>
              <a:lnSpc>
                <a:spcPts val="2796"/>
              </a:lnSpc>
              <a:spcBef>
                <a:spcPct val="0"/>
              </a:spcBef>
            </a:pPr>
            <a:r>
              <a:rPr lang="en-US" sz="1997" u="sng">
                <a:solidFill>
                  <a:srgbClr val="ECBD41"/>
                </a:solidFill>
                <a:latin typeface="Fira Sans Bold"/>
                <a:hlinkClick r:id="rId45" tooltip="https://nearpod.com"/>
              </a:rPr>
              <a:t>Pod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3064964" y="7624476"/>
            <a:ext cx="1314770" cy="692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6"/>
              </a:lnSpc>
            </a:pPr>
            <a:r>
              <a:rPr lang="en-US" sz="1997" u="sng">
                <a:solidFill>
                  <a:srgbClr val="ECBD41"/>
                </a:solidFill>
                <a:latin typeface="Fira Sans Bold"/>
                <a:hlinkClick r:id="rId46" tooltip="https://www.almanack.ai"/>
              </a:rPr>
              <a:t>Almanack </a:t>
            </a:r>
          </a:p>
          <a:p>
            <a:pPr>
              <a:lnSpc>
                <a:spcPts val="2796"/>
              </a:lnSpc>
              <a:spcBef>
                <a:spcPct val="0"/>
              </a:spcBef>
            </a:pPr>
            <a:r>
              <a:rPr lang="en-US" sz="1997" u="sng">
                <a:solidFill>
                  <a:srgbClr val="ECBD41"/>
                </a:solidFill>
                <a:latin typeface="Fira Sans Bold"/>
                <a:hlinkClick r:id="rId47" tooltip="https://www.almanack.ai"/>
              </a:rPr>
              <a:t>AI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4339628" y="7718029"/>
            <a:ext cx="3420914" cy="179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This is a platform that generates curriculum-aligned lesson plans, worksheets, group activities, video recommendations and assessments.</a:t>
            </a:r>
          </a:p>
          <a:p>
            <a:pPr marL="323848" indent="-161924" lvl="1">
              <a:lnSpc>
                <a:spcPts val="2099"/>
              </a:lnSpc>
              <a:buFont typeface="Arial"/>
              <a:buChar char="•"/>
            </a:pPr>
            <a:r>
              <a:rPr lang="en-US" sz="1499">
                <a:solidFill>
                  <a:srgbClr val="FFFFFF"/>
                </a:solidFill>
                <a:latin typeface="Fira Sans Bold"/>
              </a:rPr>
              <a:t>It integrates with kahoot, Quizziz, Google and a various platforms.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0" y="9705529"/>
            <a:ext cx="18288000" cy="440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8"/>
              </a:lnSpc>
              <a:spcBef>
                <a:spcPct val="0"/>
              </a:spcBef>
            </a:pPr>
            <a:r>
              <a:rPr lang="en-US" sz="2548" u="sng">
                <a:solidFill>
                  <a:srgbClr val="DDB03B"/>
                </a:solidFill>
                <a:latin typeface="Fira Sans Bold"/>
                <a:hlinkClick r:id="rId48" tooltip="http://www.tutoralexandra.co.uk"/>
              </a:rPr>
              <a:t>www.TutorAlexandra.co.uk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86A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hlinkClick r:id="rId3" tooltip="http://www.tutoralexandra.co.uk"/>
          </p:cNvPr>
          <p:cNvSpPr/>
          <p:nvPr/>
        </p:nvSpPr>
        <p:spPr>
          <a:xfrm flipH="false" flipV="false" rot="0">
            <a:off x="5365399" y="6878622"/>
            <a:ext cx="7591493" cy="1649499"/>
          </a:xfrm>
          <a:custGeom>
            <a:avLst/>
            <a:gdLst/>
            <a:ahLst/>
            <a:cxnLst/>
            <a:rect r="r" b="b" t="t" l="l"/>
            <a:pathLst>
              <a:path h="1649499" w="7591493">
                <a:moveTo>
                  <a:pt x="0" y="0"/>
                </a:moveTo>
                <a:lnTo>
                  <a:pt x="7591493" y="0"/>
                </a:lnTo>
                <a:lnTo>
                  <a:pt x="7591493" y="1649499"/>
                </a:lnTo>
                <a:lnTo>
                  <a:pt x="0" y="16494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726" r="0" b="-172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20411" y="1692204"/>
            <a:ext cx="10629806" cy="4536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20"/>
              </a:lnSpc>
              <a:spcBef>
                <a:spcPct val="0"/>
              </a:spcBef>
            </a:pPr>
            <a:r>
              <a:rPr lang="en-US" sz="3229" spc="48">
                <a:solidFill>
                  <a:srgbClr val="FFFFFF"/>
                </a:solidFill>
                <a:latin typeface="Fira Sans"/>
              </a:rPr>
              <a:t>For more resources Google: Tutor Alexandra’s Shop </a:t>
            </a:r>
          </a:p>
          <a:p>
            <a:pPr algn="ctr">
              <a:lnSpc>
                <a:spcPts val="4520"/>
              </a:lnSpc>
              <a:spcBef>
                <a:spcPct val="0"/>
              </a:spcBef>
            </a:pPr>
          </a:p>
          <a:p>
            <a:pPr algn="ctr">
              <a:lnSpc>
                <a:spcPts val="4520"/>
              </a:lnSpc>
              <a:spcBef>
                <a:spcPct val="0"/>
              </a:spcBef>
            </a:pPr>
          </a:p>
          <a:p>
            <a:pPr algn="ctr">
              <a:lnSpc>
                <a:spcPts val="4520"/>
              </a:lnSpc>
              <a:spcBef>
                <a:spcPct val="0"/>
              </a:spcBef>
            </a:pPr>
          </a:p>
          <a:p>
            <a:pPr algn="ctr">
              <a:lnSpc>
                <a:spcPts val="4520"/>
              </a:lnSpc>
              <a:spcBef>
                <a:spcPct val="0"/>
              </a:spcBef>
            </a:pPr>
            <a:r>
              <a:rPr lang="en-US" sz="3229" spc="48">
                <a:solidFill>
                  <a:srgbClr val="FFFFFF"/>
                </a:solidFill>
                <a:latin typeface="Fira Sans"/>
              </a:rPr>
              <a:t>If you like my resources leave me a review on TES and feel free to email me if you have any feedback: TutorAlexandraABC@gmail.com</a:t>
            </a:r>
          </a:p>
          <a:p>
            <a:pPr algn="ctr">
              <a:lnSpc>
                <a:spcPts val="4520"/>
              </a:lnSpc>
              <a:spcBef>
                <a:spcPct val="0"/>
              </a:spcBef>
            </a:pPr>
          </a:p>
        </p:txBody>
      </p:sp>
      <p:sp>
        <p:nvSpPr>
          <p:cNvPr name="Freeform 4" id="4">
            <a:hlinkClick r:id="rId6" tooltip="https://www.tes.com/teaching-resources/shop/tutoralexandraabc"/>
          </p:cNvPr>
          <p:cNvSpPr/>
          <p:nvPr/>
        </p:nvSpPr>
        <p:spPr>
          <a:xfrm flipH="false" flipV="false" rot="0">
            <a:off x="8181276" y="2330694"/>
            <a:ext cx="1708077" cy="1663240"/>
          </a:xfrm>
          <a:custGeom>
            <a:avLst/>
            <a:gdLst/>
            <a:ahLst/>
            <a:cxnLst/>
            <a:rect r="r" b="b" t="t" l="l"/>
            <a:pathLst>
              <a:path h="1663240" w="1708077">
                <a:moveTo>
                  <a:pt x="0" y="0"/>
                </a:moveTo>
                <a:lnTo>
                  <a:pt x="1708076" y="0"/>
                </a:lnTo>
                <a:lnTo>
                  <a:pt x="1708076" y="1663239"/>
                </a:lnTo>
                <a:lnTo>
                  <a:pt x="0" y="1663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DAF_zTWe6A4</dc:identifier>
  <dcterms:modified xsi:type="dcterms:W3CDTF">2011-08-01T06:04:30Z</dcterms:modified>
  <cp:revision>1</cp:revision>
  <dc:title>AI Tools for Teachers</dc:title>
</cp:coreProperties>
</file>