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6" r:id="rId2"/>
    <p:sldId id="302" r:id="rId3"/>
    <p:sldId id="313" r:id="rId4"/>
    <p:sldId id="259" r:id="rId5"/>
    <p:sldId id="260" r:id="rId6"/>
    <p:sldId id="261" r:id="rId7"/>
    <p:sldId id="305" r:id="rId8"/>
    <p:sldId id="262" r:id="rId9"/>
    <p:sldId id="263" r:id="rId10"/>
    <p:sldId id="264" r:id="rId11"/>
    <p:sldId id="265" r:id="rId12"/>
    <p:sldId id="266" r:id="rId13"/>
    <p:sldId id="306" r:id="rId14"/>
    <p:sldId id="267" r:id="rId15"/>
    <p:sldId id="307" r:id="rId16"/>
    <p:sldId id="310" r:id="rId17"/>
    <p:sldId id="311" r:id="rId18"/>
    <p:sldId id="271" r:id="rId19"/>
    <p:sldId id="270" r:id="rId20"/>
    <p:sldId id="272" r:id="rId21"/>
    <p:sldId id="273" r:id="rId22"/>
    <p:sldId id="276" r:id="rId23"/>
    <p:sldId id="275" r:id="rId24"/>
    <p:sldId id="274" r:id="rId25"/>
    <p:sldId id="277" r:id="rId26"/>
    <p:sldId id="278" r:id="rId27"/>
    <p:sldId id="279" r:id="rId28"/>
    <p:sldId id="280" r:id="rId29"/>
    <p:sldId id="281" r:id="rId30"/>
    <p:sldId id="282" r:id="rId31"/>
    <p:sldId id="289" r:id="rId32"/>
    <p:sldId id="283" r:id="rId33"/>
    <p:sldId id="284" r:id="rId34"/>
    <p:sldId id="285" r:id="rId35"/>
    <p:sldId id="286" r:id="rId36"/>
    <p:sldId id="288" r:id="rId37"/>
    <p:sldId id="290" r:id="rId38"/>
    <p:sldId id="303" r:id="rId39"/>
    <p:sldId id="309" r:id="rId40"/>
    <p:sldId id="292" r:id="rId41"/>
    <p:sldId id="293" r:id="rId42"/>
    <p:sldId id="294" r:id="rId43"/>
    <p:sldId id="299" r:id="rId44"/>
    <p:sldId id="304" r:id="rId45"/>
    <p:sldId id="301" r:id="rId46"/>
    <p:sldId id="295" r:id="rId47"/>
    <p:sldId id="296" r:id="rId48"/>
    <p:sldId id="297" r:id="rId49"/>
    <p:sldId id="298" r:id="rId50"/>
    <p:sldId id="312" r:id="rId5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24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5EEB-A001-4C9E-915D-A05A4068CC97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04254-EC60-4E68-A4F8-7A82CC5B722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1031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04254-EC60-4E68-A4F8-7A82CC5B722F}" type="slidenum">
              <a:rPr lang="ro-RO" smtClean="0"/>
              <a:t>43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0547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1259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7245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5183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4652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95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345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9871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279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7660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3594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525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  <a:alpha val="80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67753-848D-4611-B67A-696DFA064D42}" type="datetimeFigureOut">
              <a:rPr lang="ro-RO" smtClean="0"/>
              <a:t>09.12.2019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B6A0B-B5E2-4A4F-9CA1-E91D117612E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1654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C6E45-B302-493D-A42B-0D8937A0F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39"/>
            <a:ext cx="5289755" cy="696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ine 1" descr="Imagini pentru COLEGIUL NAT ELENA CUZA">
            <a:extLst>
              <a:ext uri="{FF2B5EF4-FFF2-40B4-BE49-F238E27FC236}">
                <a16:creationId xmlns:a16="http://schemas.microsoft.com/office/drawing/2014/main" id="{8EDE2D82-0B51-428B-8376-CB2496F30A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62" y="248431"/>
            <a:ext cx="2268794" cy="605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998FBD-F742-48CF-8D90-AD659F8D6375}"/>
              </a:ext>
            </a:extLst>
          </p:cNvPr>
          <p:cNvSpPr/>
          <p:nvPr/>
        </p:nvSpPr>
        <p:spPr>
          <a:xfrm>
            <a:off x="4953000" y="1924228"/>
            <a:ext cx="4953000" cy="27789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GAME  BASED LEARNING WORKSHOP</a:t>
            </a:r>
            <a:endParaRPr lang="ro-R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</a:t>
            </a:r>
          </a:p>
          <a:p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 25</a:t>
            </a:r>
            <a:r>
              <a:rPr lang="en-US" b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-29</a:t>
            </a:r>
            <a:r>
              <a:rPr lang="en-US" b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November 2019</a:t>
            </a:r>
          </a:p>
          <a:p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1</a:t>
            </a:r>
            <a:r>
              <a:rPr lang="en-US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LTT</a:t>
            </a:r>
          </a:p>
          <a:p>
            <a:endParaRPr lang="en-US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</a:rPr>
              <a:t>Romania - Bucharest</a:t>
            </a:r>
            <a:endParaRPr lang="ro-R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C8BA5A-6FD6-46E6-BC41-ED5461B43A81}"/>
              </a:ext>
            </a:extLst>
          </p:cNvPr>
          <p:cNvSpPr/>
          <p:nvPr/>
        </p:nvSpPr>
        <p:spPr>
          <a:xfrm>
            <a:off x="5950762" y="6424903"/>
            <a:ext cx="312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2019-1-RO01-KA220-063665_1</a:t>
            </a:r>
            <a:endParaRPr lang="ro-R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2216E3-605F-40BE-B613-4617B08132F3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30" y="5496231"/>
            <a:ext cx="2313940" cy="118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55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1C086-DEED-4761-8629-9184F7A6A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04" y="0"/>
            <a:ext cx="999940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A0F7E-B328-4BF1-9C99-4328EF2B19DB}"/>
              </a:ext>
            </a:extLst>
          </p:cNvPr>
          <p:cNvSpPr/>
          <p:nvPr/>
        </p:nvSpPr>
        <p:spPr>
          <a:xfrm>
            <a:off x="-22123" y="5596781"/>
            <a:ext cx="11801168" cy="1264642"/>
          </a:xfrm>
          <a:prstGeom prst="rect">
            <a:avLst/>
          </a:prstGeom>
          <a:solidFill>
            <a:schemeClr val="accent3">
              <a:lumMod val="20000"/>
              <a:lumOff val="80000"/>
              <a:alpha val="62000"/>
            </a:schemeClr>
          </a:solidFill>
        </p:spPr>
        <p:txBody>
          <a:bodyPr wrap="square">
            <a:spAutoFit/>
          </a:bodyPr>
          <a:lstStyle/>
          <a:p>
            <a:pPr marR="2088515"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solidFill>
                  <a:srgbClr val="0033CC"/>
                </a:solidFill>
              </a:rPr>
              <a:t>Romanians consider the </a:t>
            </a:r>
            <a:r>
              <a:rPr lang="en-US" i="1" dirty="0" err="1">
                <a:solidFill>
                  <a:srgbClr val="0033CC"/>
                </a:solidFill>
              </a:rPr>
              <a:t>Doina</a:t>
            </a:r>
            <a:r>
              <a:rPr lang="en-US" i="1" dirty="0">
                <a:solidFill>
                  <a:srgbClr val="0033CC"/>
                </a:solidFill>
              </a:rPr>
              <a:t> to be the essence of all its music, and, indeed, the best of the entire artistic expression of all its culture. Romanian form the </a:t>
            </a:r>
            <a:r>
              <a:rPr lang="en-US" i="1" dirty="0" err="1">
                <a:solidFill>
                  <a:srgbClr val="0033CC"/>
                </a:solidFill>
              </a:rPr>
              <a:t>Doina</a:t>
            </a:r>
            <a:r>
              <a:rPr lang="en-US" i="1" dirty="0">
                <a:solidFill>
                  <a:srgbClr val="0033CC"/>
                </a:solidFill>
              </a:rPr>
              <a:t> is usually freeform – no steady beat.  It is traditionally improvised, often sung in solitude, having an important psychological action: to “ease one’s soul”.</a:t>
            </a:r>
            <a:endParaRPr lang="ro-RO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2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C4215-9F0D-4EF9-BA7F-F5E4F6FA5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1415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2E7DDC-5D15-4A5A-B617-8356B702E108}"/>
              </a:ext>
            </a:extLst>
          </p:cNvPr>
          <p:cNvSpPr/>
          <p:nvPr/>
        </p:nvSpPr>
        <p:spPr>
          <a:xfrm>
            <a:off x="0" y="5889722"/>
            <a:ext cx="11783963" cy="968278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</p:spPr>
        <p:txBody>
          <a:bodyPr wrap="square">
            <a:spAutoFit/>
          </a:bodyPr>
          <a:lstStyle/>
          <a:p>
            <a:pPr marR="2088515">
              <a:lnSpc>
                <a:spcPct val="107000"/>
              </a:lnSpc>
            </a:pPr>
            <a:r>
              <a:rPr lang="en-US" i="1" dirty="0">
                <a:solidFill>
                  <a:srgbClr val="0033CC"/>
                </a:solidFill>
              </a:rPr>
              <a:t>It is a metaphor for the community: the circle opens to admit nubile women, adolescent boys entering manhood, and those ending mourning; conversely, it shuts out anyone who has violated local  moral standards. </a:t>
            </a:r>
            <a:endParaRPr lang="ro-RO" i="1" dirty="0">
              <a:solidFill>
                <a:srgbClr val="0033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07C5C-F473-41E0-A605-167F470FB938}"/>
              </a:ext>
            </a:extLst>
          </p:cNvPr>
          <p:cNvSpPr/>
          <p:nvPr/>
        </p:nvSpPr>
        <p:spPr>
          <a:xfrm>
            <a:off x="54075" y="135939"/>
            <a:ext cx="12255912" cy="968278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</p:spPr>
        <p:txBody>
          <a:bodyPr wrap="square">
            <a:spAutoFit/>
          </a:bodyPr>
          <a:lstStyle/>
          <a:p>
            <a:pPr marR="2088515">
              <a:lnSpc>
                <a:spcPct val="107000"/>
              </a:lnSpc>
            </a:pPr>
            <a:r>
              <a:rPr lang="en-US" i="1" dirty="0">
                <a:solidFill>
                  <a:srgbClr val="0033CC"/>
                </a:solidFill>
              </a:rPr>
              <a:t> Hora is the most popular folk dance of Romania, performed in a linked circle. It is   danced both on special occasions such as weddings and for relaxation.</a:t>
            </a:r>
          </a:p>
          <a:p>
            <a:pPr marR="2088515">
              <a:lnSpc>
                <a:spcPct val="107000"/>
              </a:lnSpc>
            </a:pPr>
            <a:endParaRPr lang="ro-RO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8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D64E3-7C14-4A93-A2DA-99AE1E550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" y="0"/>
            <a:ext cx="998465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934754-9784-4EAC-BE6B-04550E65982E}"/>
              </a:ext>
            </a:extLst>
          </p:cNvPr>
          <p:cNvSpPr/>
          <p:nvPr/>
        </p:nvSpPr>
        <p:spPr>
          <a:xfrm>
            <a:off x="17205" y="78790"/>
            <a:ext cx="9984659" cy="646331"/>
          </a:xfrm>
          <a:prstGeom prst="rect">
            <a:avLst/>
          </a:prstGeom>
          <a:solidFill>
            <a:schemeClr val="accent3">
              <a:lumMod val="20000"/>
              <a:lumOff val="80000"/>
              <a:alpha val="57000"/>
            </a:schemeClr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33CC"/>
                </a:solidFill>
              </a:rPr>
              <a:t>It is a popular old folk dance from </a:t>
            </a:r>
            <a:r>
              <a:rPr lang="en-US" i="1" dirty="0" err="1">
                <a:solidFill>
                  <a:srgbClr val="0033CC"/>
                </a:solidFill>
              </a:rPr>
              <a:t>Muntenia</a:t>
            </a:r>
            <a:r>
              <a:rPr lang="en-US" i="1" dirty="0">
                <a:solidFill>
                  <a:srgbClr val="0033CC"/>
                </a:solidFill>
              </a:rPr>
              <a:t>, the southern region of Romania, dedicated to the solar cult.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The dance involves a circle dance of accelerating rhythm. It starts ponderously and gradually accelerates.</a:t>
            </a:r>
            <a:endParaRPr lang="ro-RO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4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3CFC1-73AD-409D-9525-9C0CC29B2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1"/>
          <a:stretch/>
        </p:blipFill>
        <p:spPr>
          <a:xfrm>
            <a:off x="0" y="0"/>
            <a:ext cx="9906000" cy="66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4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B94E3-17E1-428F-80E7-D38E5B2FD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84659" cy="69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8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7ABFF-08A4-4909-8895-3D87C77F2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09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CB22B-CD65-41FA-9D89-BFFCB98EC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82813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9F588-C96B-4E95-99C8-265B0832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17" y="3447672"/>
            <a:ext cx="6700684" cy="344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1A028-C14B-47E7-8168-5FD01DACE3C2}"/>
              </a:ext>
            </a:extLst>
          </p:cNvPr>
          <p:cNvSpPr txBox="1"/>
          <p:nvPr/>
        </p:nvSpPr>
        <p:spPr>
          <a:xfrm>
            <a:off x="6282813" y="206476"/>
            <a:ext cx="3623187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During the ceremony, the pupils prepared gifts for  our guests .</a:t>
            </a:r>
            <a:endParaRPr lang="ro-RO" sz="2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7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5D1F68-B2B4-494A-A331-4023761D7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8497"/>
            <a:ext cx="5604387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CBE2F-B7B6-4B83-AAE0-E7C27BD6A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r="6401"/>
          <a:stretch/>
        </p:blipFill>
        <p:spPr>
          <a:xfrm>
            <a:off x="4581088" y="0"/>
            <a:ext cx="5324912" cy="3511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5B8FE-A844-4490-8F13-4A1E47F48B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/>
          <a:stretch/>
        </p:blipFill>
        <p:spPr>
          <a:xfrm>
            <a:off x="5978014" y="3511856"/>
            <a:ext cx="3927986" cy="334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0620B-9D0A-4D47-8557-E157A917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4927" r="24589" b="3333"/>
          <a:stretch/>
        </p:blipFill>
        <p:spPr>
          <a:xfrm>
            <a:off x="115529" y="235099"/>
            <a:ext cx="4132006" cy="304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961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73877-B557-417C-AE71-C33FF6F9C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46A10-7704-4C7C-ACFD-0D0A9A69E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702"/>
            <a:ext cx="9929353" cy="68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6873B7-F3F6-41B2-8899-7EE30B1CE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2999"/>
            <a:ext cx="685799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41DB4F-6F70-4ABA-91A3-BF269753C366}"/>
              </a:ext>
            </a:extLst>
          </p:cNvPr>
          <p:cNvSpPr/>
          <p:nvPr/>
        </p:nvSpPr>
        <p:spPr>
          <a:xfrm>
            <a:off x="4953000" y="331403"/>
            <a:ext cx="4953000" cy="5329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Official welcoming</a:t>
            </a:r>
            <a:endParaRPr lang="ro-R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104DB-6AB6-47FC-B83E-74404D05C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3" t="6022" r="15027" b="11828"/>
          <a:stretch/>
        </p:blipFill>
        <p:spPr>
          <a:xfrm>
            <a:off x="4731713" y="1307690"/>
            <a:ext cx="5367844" cy="555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0506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78E12-B81F-4C4F-B37D-5AD603B58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256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A8AA9-8FB2-4E04-A086-88D9B52C63B8}"/>
              </a:ext>
            </a:extLst>
          </p:cNvPr>
          <p:cNvSpPr txBox="1"/>
          <p:nvPr/>
        </p:nvSpPr>
        <p:spPr>
          <a:xfrm>
            <a:off x="2998196" y="648929"/>
            <a:ext cx="1059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SCHOOL</a:t>
            </a:r>
          </a:p>
          <a:p>
            <a:pPr algn="ctr"/>
            <a:r>
              <a:rPr lang="en-US" sz="2000" b="1" dirty="0"/>
              <a:t>VISIT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1671413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27F3C-B4CF-4E7F-BAEE-60CD84230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14155" cy="69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95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B276F-D88F-4D31-B987-B812880A4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66"/>
            <a:ext cx="10008394" cy="67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40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1C41E-CACB-4338-945B-7210D5F6D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910916" cy="6980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6E365-D627-4636-AB64-AFCEF56B632E}"/>
              </a:ext>
            </a:extLst>
          </p:cNvPr>
          <p:cNvSpPr txBox="1"/>
          <p:nvPr/>
        </p:nvSpPr>
        <p:spPr>
          <a:xfrm flipH="1">
            <a:off x="859337" y="3429000"/>
            <a:ext cx="132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ERASMUS </a:t>
            </a:r>
          </a:p>
          <a:p>
            <a:r>
              <a:rPr lang="en-US" b="1" dirty="0">
                <a:solidFill>
                  <a:srgbClr val="0033CC"/>
                </a:solidFill>
              </a:rPr>
              <a:t>  LOGOS</a:t>
            </a:r>
            <a:endParaRPr lang="ro-RO" b="1" dirty="0">
              <a:solidFill>
                <a:srgbClr val="0033C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DA2EBA-F6E1-408E-80BD-89C362FBC694}"/>
              </a:ext>
            </a:extLst>
          </p:cNvPr>
          <p:cNvSpPr/>
          <p:nvPr/>
        </p:nvSpPr>
        <p:spPr>
          <a:xfrm>
            <a:off x="4759405" y="2433850"/>
            <a:ext cx="15277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ERASMUS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BILBOARD</a:t>
            </a:r>
            <a:endParaRPr lang="ro-RO" sz="2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785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2491E-61CE-4F08-BA9C-23AEA20D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42"/>
            <a:ext cx="9851923" cy="64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7ABAC-2B8A-41FB-8F8D-F07BB64C4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584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6389A-8265-4871-807E-F59F23E32490}"/>
              </a:ext>
            </a:extLst>
          </p:cNvPr>
          <p:cNvSpPr txBox="1"/>
          <p:nvPr/>
        </p:nvSpPr>
        <p:spPr>
          <a:xfrm>
            <a:off x="2271251" y="255638"/>
            <a:ext cx="2393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</a:rPr>
              <a:t>LAUGHTER YOGA </a:t>
            </a:r>
          </a:p>
          <a:p>
            <a:r>
              <a:rPr lang="en-US" sz="2400" dirty="0">
                <a:solidFill>
                  <a:srgbClr val="0033CC"/>
                </a:solidFill>
              </a:rPr>
              <a:t>    WORKSHOP</a:t>
            </a:r>
            <a:endParaRPr lang="ro-RO" sz="2400" dirty="0">
              <a:solidFill>
                <a:srgbClr val="0033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DC2FC-EE0C-4822-BEAB-430ED73451C2}"/>
              </a:ext>
            </a:extLst>
          </p:cNvPr>
          <p:cNvSpPr txBox="1"/>
          <p:nvPr/>
        </p:nvSpPr>
        <p:spPr>
          <a:xfrm flipH="1">
            <a:off x="5437642" y="5657671"/>
            <a:ext cx="4604940" cy="1200329"/>
          </a:xfrm>
          <a:prstGeom prst="rect">
            <a:avLst/>
          </a:prstGeom>
          <a:solidFill>
            <a:schemeClr val="accent3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33CC"/>
                </a:solidFill>
              </a:rPr>
              <a:t>Laughing is an easy way to strengthen all immune  functions, bring more oxygen to the body and brain, foster positive feelings and improve interpersonal skills.</a:t>
            </a:r>
            <a:endParaRPr lang="ro-RO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45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4BA01-E166-45CB-93CA-DAD86C5D0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7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32E23-0D7C-4828-AC90-1DE8F69AA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28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EDE8E-2D72-42C7-A3C7-9BE6CEFDA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71355" cy="69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5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0C680-3A9A-4613-BFFC-02F72080D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56607" cy="69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9B56303D-8EFA-4192-B132-BBC97DA56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F1B23-F30F-4AC5-BB09-383F7EFE8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7055" r="22177"/>
          <a:stretch/>
        </p:blipFill>
        <p:spPr>
          <a:xfrm>
            <a:off x="0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28BF4-6510-4EDE-8D2B-F6DAD230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22469" r="6962" b="3585"/>
          <a:stretch/>
        </p:blipFill>
        <p:spPr>
          <a:xfrm rot="20539949">
            <a:off x="4903840" y="3021330"/>
            <a:ext cx="5105400" cy="323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71FC74-02F6-4F9B-95EE-B7FA2E0B7E7D}"/>
              </a:ext>
            </a:extLst>
          </p:cNvPr>
          <p:cNvSpPr/>
          <p:nvPr/>
        </p:nvSpPr>
        <p:spPr>
          <a:xfrm>
            <a:off x="4800600" y="657443"/>
            <a:ext cx="49056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solidFill>
                  <a:srgbClr val="0033CC"/>
                </a:solidFill>
                <a:latin typeface="Arial" panose="020B0604020202020204" pitchFamily="34" charset="0"/>
              </a:rPr>
              <a:t>Bread and salt is a traditional Romanian custom expressing hospitality, showing that the guest is welcomed.</a:t>
            </a:r>
            <a:endParaRPr lang="ro-RO" sz="24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75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5CCA8-2F86-4EDC-9714-9CAE0EC2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3B39F-B81E-4614-AF56-72BCC0E5D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AACDC-D3CA-4403-9405-C8051BDC2B8D}"/>
              </a:ext>
            </a:extLst>
          </p:cNvPr>
          <p:cNvSpPr txBox="1"/>
          <p:nvPr/>
        </p:nvSpPr>
        <p:spPr>
          <a:xfrm>
            <a:off x="2585884" y="639097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</a:rPr>
              <a:t>FUN SCIENCE</a:t>
            </a:r>
            <a:endParaRPr lang="ro-RO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18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20784-6C0C-4230-B606-B420D8FC4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83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3CEC8-9081-4D38-A29E-64C7A33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64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82766-1200-40C5-91FC-97E7D0367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79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C8E65-7001-460B-9B5C-C251CF1C4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83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312DA-A28A-45AD-8D9C-3FB17767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9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9DD18-13A1-456E-AA52-54DAF3B03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46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5C9B7-43B6-4AE1-97A6-82058BD5C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555F5-A9C8-4956-9256-49B5BC5D8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/>
          <a:stretch/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8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FE1FF-FB2D-43D9-A42E-EB7F6385D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0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3744E-E1C7-4D8D-97F2-5C310619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45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2F931-44FC-4893-B853-B70B2E550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D086E5-82E4-4213-9635-4CF10E7563BA}"/>
              </a:ext>
            </a:extLst>
          </p:cNvPr>
          <p:cNvSpPr txBox="1"/>
          <p:nvPr/>
        </p:nvSpPr>
        <p:spPr>
          <a:xfrm>
            <a:off x="5006505" y="147484"/>
            <a:ext cx="2223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   </a:t>
            </a:r>
            <a:r>
              <a:rPr lang="en-US" sz="2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PLAYING WITH</a:t>
            </a:r>
          </a:p>
          <a:p>
            <a:pPr algn="ctr"/>
            <a:r>
              <a:rPr lang="en-US" sz="2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ROMANIAN</a:t>
            </a:r>
          </a:p>
          <a:p>
            <a:pPr algn="ctr"/>
            <a:r>
              <a:rPr lang="en-US" sz="2400" dirty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PUPILS</a:t>
            </a:r>
            <a:endParaRPr lang="ro-RO" sz="240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276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65DB3-7EC8-4738-877F-10D28DDA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5" y="0"/>
            <a:ext cx="10397614" cy="69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91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55FE4-B922-49F0-A7F4-E5725175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69F15-B9C3-4308-94DA-F465C3902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701" y="-58994"/>
            <a:ext cx="5603201" cy="6975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1A994-F718-4A22-8D24-1C480D277DC1}"/>
              </a:ext>
            </a:extLst>
          </p:cNvPr>
          <p:cNvSpPr txBox="1"/>
          <p:nvPr/>
        </p:nvSpPr>
        <p:spPr>
          <a:xfrm>
            <a:off x="463120" y="5919019"/>
            <a:ext cx="3586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MAPS AND OLD BOOKS</a:t>
            </a: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MUSEUM</a:t>
            </a:r>
            <a:endParaRPr lang="ro-RO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0FB6F-B36E-467E-9DB2-F2816276F0DA}"/>
              </a:ext>
            </a:extLst>
          </p:cNvPr>
          <p:cNvSpPr txBox="1"/>
          <p:nvPr/>
        </p:nvSpPr>
        <p:spPr>
          <a:xfrm>
            <a:off x="5669354" y="6026740"/>
            <a:ext cx="2398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BOARD GAMES</a:t>
            </a:r>
            <a:endParaRPr lang="ro-RO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873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CEA15-2B7B-45F3-B352-D416090B5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62DF8-C4ED-46B5-A8FF-E001A0CA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5213555" cy="69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57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1CB61-6DE9-4E4E-8B74-2AC4E32D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-24351" r="992" b="24351"/>
          <a:stretch/>
        </p:blipFill>
        <p:spPr>
          <a:xfrm>
            <a:off x="0" y="958645"/>
            <a:ext cx="8718264" cy="6012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A2F8D-8A26-4E6A-9D99-74DD78D96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37" y="-1"/>
            <a:ext cx="3834090" cy="69710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67BE8D-0DDE-4416-8B18-74B362E6F0A3}"/>
              </a:ext>
            </a:extLst>
          </p:cNvPr>
          <p:cNvSpPr/>
          <p:nvPr/>
        </p:nvSpPr>
        <p:spPr>
          <a:xfrm>
            <a:off x="1187736" y="1050044"/>
            <a:ext cx="33044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DOCUMENTARY VISIT</a:t>
            </a:r>
          </a:p>
        </p:txBody>
      </p:sp>
    </p:spTree>
    <p:extLst>
      <p:ext uri="{BB962C8B-B14F-4D97-AF65-F5344CB8AC3E}">
        <p14:creationId xmlns:p14="http://schemas.microsoft.com/office/powerpoint/2010/main" val="1693875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555E2-4657-4D48-8712-976F173D7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323" y="2042583"/>
            <a:ext cx="9906000" cy="48154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F040FF-43FA-4461-94C0-4387FB14C0CB}"/>
              </a:ext>
            </a:extLst>
          </p:cNvPr>
          <p:cNvSpPr/>
          <p:nvPr/>
        </p:nvSpPr>
        <p:spPr>
          <a:xfrm>
            <a:off x="1070047" y="1050044"/>
            <a:ext cx="35398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ROLE-PLAY WORKSHOP</a:t>
            </a:r>
          </a:p>
        </p:txBody>
      </p:sp>
    </p:spTree>
    <p:extLst>
      <p:ext uri="{BB962C8B-B14F-4D97-AF65-F5344CB8AC3E}">
        <p14:creationId xmlns:p14="http://schemas.microsoft.com/office/powerpoint/2010/main" val="3642745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D3B30-321E-42D9-8991-FFF5DB287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87177"/>
            <a:ext cx="9906000" cy="48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5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D0857-E4F4-4982-BBB5-BF60C62D5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21292"/>
            <a:ext cx="9906000" cy="48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82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1F6BA-3AA3-4566-96E8-577A62B4F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21292"/>
            <a:ext cx="9906000" cy="48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34543-EDBD-49CA-BC89-74BFDBB8C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81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B1531-1E85-4227-9D4F-A4229762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4" y="612058"/>
            <a:ext cx="5267632" cy="52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0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C446B-0A8D-4637-8C69-79BE0C50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9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5B9E5-1C90-4A01-8D3E-3D1B2F855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906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8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0816E-84A8-4ABF-B410-A746F6B12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7788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B7BD66-494A-4783-A054-2C63E21A4EC1}"/>
              </a:ext>
            </a:extLst>
          </p:cNvPr>
          <p:cNvSpPr/>
          <p:nvPr/>
        </p:nvSpPr>
        <p:spPr>
          <a:xfrm>
            <a:off x="1257299" y="755925"/>
            <a:ext cx="753274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ROMANIAN SEATING -TRADITIONAL CELEBRATION</a:t>
            </a:r>
            <a:endParaRPr lang="ro-RO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268D6E-D406-49E2-BBCD-B731967EFE6D}"/>
              </a:ext>
            </a:extLst>
          </p:cNvPr>
          <p:cNvSpPr/>
          <p:nvPr/>
        </p:nvSpPr>
        <p:spPr>
          <a:xfrm>
            <a:off x="0" y="5194403"/>
            <a:ext cx="11808542" cy="1663597"/>
          </a:xfrm>
          <a:prstGeom prst="rect">
            <a:avLst/>
          </a:prstGeom>
          <a:solidFill>
            <a:schemeClr val="accent3">
              <a:lumMod val="20000"/>
              <a:lumOff val="80000"/>
              <a:alpha val="52000"/>
            </a:schemeClr>
          </a:solidFill>
        </p:spPr>
        <p:txBody>
          <a:bodyPr wrap="square">
            <a:spAutoFit/>
          </a:bodyPr>
          <a:lstStyle/>
          <a:p>
            <a:pPr marR="20885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solidFill>
                  <a:srgbClr val="0033CC"/>
                </a:solidFill>
              </a:rPr>
              <a:t>THE SEATING was one of the most important customs in the social life of the Romanian village. </a:t>
            </a:r>
            <a:endParaRPr lang="ro-RO" i="1" dirty="0">
              <a:solidFill>
                <a:srgbClr val="0033CC"/>
              </a:solidFill>
            </a:endParaRPr>
          </a:p>
          <a:p>
            <a:pPr marR="2088515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solidFill>
                  <a:srgbClr val="0033CC"/>
                </a:solidFill>
              </a:rPr>
              <a:t>It was organized in the winter, after the field work stopped and until Easter began. There were more people gathering at a house in the evening. The elders of the village told stories about their childhood and the women worked: they were weaving, knitting, handcrafting. The men who attended helped. The atmosphere was cheerful: it was singing, dancing, stories, jokes and riddles.</a:t>
            </a:r>
            <a:endParaRPr lang="ro-RO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52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13F3D-27D2-45D4-B251-6942F9B12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99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AFA8DB-7F61-441E-97CF-CBB525929984}"/>
              </a:ext>
            </a:extLst>
          </p:cNvPr>
          <p:cNvSpPr/>
          <p:nvPr/>
        </p:nvSpPr>
        <p:spPr>
          <a:xfrm>
            <a:off x="5230760" y="4764632"/>
            <a:ext cx="6518787" cy="1857368"/>
          </a:xfrm>
          <a:prstGeom prst="rect">
            <a:avLst/>
          </a:prstGeom>
          <a:solidFill>
            <a:schemeClr val="accent3">
              <a:lumMod val="20000"/>
              <a:lumOff val="80000"/>
              <a:alpha val="52000"/>
            </a:schemeClr>
          </a:solidFill>
        </p:spPr>
        <p:txBody>
          <a:bodyPr wrap="square">
            <a:spAutoFit/>
          </a:bodyPr>
          <a:lstStyle/>
          <a:p>
            <a:pPr marR="2088515" algn="just"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solidFill>
                  <a:srgbClr val="0033CC"/>
                </a:solidFill>
              </a:rPr>
              <a:t>The </a:t>
            </a:r>
            <a:r>
              <a:rPr lang="en-US" i="1" dirty="0" err="1">
                <a:solidFill>
                  <a:srgbClr val="0033CC"/>
                </a:solidFill>
              </a:rPr>
              <a:t>calus</a:t>
            </a:r>
            <a:r>
              <a:rPr lang="en-US" i="1" dirty="0">
                <a:solidFill>
                  <a:srgbClr val="0033CC"/>
                </a:solidFill>
              </a:rPr>
              <a:t> tradition is part of the UNESCO Intangible Cultural Heritage List. Their origins are unknown, but they were mentioned for the first time sometimes during the 17th century. Old custom involves a ritual of healing diseases. </a:t>
            </a:r>
            <a:endParaRPr lang="ro-RO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10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</TotalTime>
  <Words>425</Words>
  <Application>Microsoft Office PowerPoint</Application>
  <PresentationFormat>A4 Paper (210x297 mm)</PresentationFormat>
  <Paragraphs>38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Harrington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LP</cp:lastModifiedBy>
  <cp:revision>22</cp:revision>
  <dcterms:created xsi:type="dcterms:W3CDTF">2019-12-04T17:13:25Z</dcterms:created>
  <dcterms:modified xsi:type="dcterms:W3CDTF">2019-12-09T13:19:42Z</dcterms:modified>
</cp:coreProperties>
</file>