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0" r:id="rId3"/>
    <p:sldId id="279" r:id="rId4"/>
    <p:sldId id="293" r:id="rId5"/>
    <p:sldId id="310" r:id="rId6"/>
    <p:sldId id="311" r:id="rId7"/>
    <p:sldId id="312" r:id="rId8"/>
    <p:sldId id="314" r:id="rId9"/>
    <p:sldId id="315" r:id="rId10"/>
    <p:sldId id="317" r:id="rId11"/>
    <p:sldId id="316" r:id="rId12"/>
    <p:sldId id="318" r:id="rId13"/>
    <p:sldId id="313" r:id="rId14"/>
    <p:sldId id="294" r:id="rId15"/>
    <p:sldId id="319" r:id="rId16"/>
    <p:sldId id="321" r:id="rId17"/>
    <p:sldId id="322" r:id="rId18"/>
    <p:sldId id="323" r:id="rId19"/>
    <p:sldId id="324" r:id="rId20"/>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92D14"/>
    <a:srgbClr val="000000"/>
    <a:srgbClr val="4D4D4D"/>
    <a:srgbClr val="35759D"/>
    <a:srgbClr val="35B19D"/>
    <a:srgbClr val="777777"/>
    <a:srgbClr val="969696"/>
    <a:srgbClr val="2929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47" autoAdjust="0"/>
    <p:restoredTop sz="95573" autoAdjust="0"/>
  </p:normalViewPr>
  <p:slideViewPr>
    <p:cSldViewPr>
      <p:cViewPr>
        <p:scale>
          <a:sx n="46" d="100"/>
          <a:sy n="46" d="100"/>
        </p:scale>
        <p:origin x="-2650" y="-9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0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D3AE9E1-E42D-4093-9F51-AF2888BEF632}" type="slidenum">
              <a:rPr lang="en-US"/>
              <a:pPr>
                <a:defRPr/>
              </a:pPr>
              <a:t>‹#›</a:t>
            </a:fld>
            <a:endParaRPr lang="en-US"/>
          </a:p>
        </p:txBody>
      </p:sp>
    </p:spTree>
    <p:extLst>
      <p:ext uri="{BB962C8B-B14F-4D97-AF65-F5344CB8AC3E}">
        <p14:creationId xmlns:p14="http://schemas.microsoft.com/office/powerpoint/2010/main" xmlns="" val="4174802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DA770667-0B4D-4F30-99A1-A1AC494B711C}" type="slidenum">
              <a:rPr lang="en-US"/>
              <a:pPr/>
              <a:t>1</a:t>
            </a:fld>
            <a:endParaRPr 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774CA9E0-8D3B-4E79-AA33-9BCCDCDE1100}" type="slidenum">
              <a:rPr lang="en-US">
                <a:solidFill>
                  <a:prstClr val="black"/>
                </a:solidFill>
              </a:rPr>
              <a:pPr/>
              <a:t>2</a:t>
            </a:fld>
            <a:endParaRPr lang="en-US">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02734001-84A3-4FFE-89D1-363BD9D4E981}" type="slidenum">
              <a:rPr lang="en-US"/>
              <a:pPr/>
              <a:t>3</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Users\LENOVO\Desktop\VID-20191029-WA0009.mp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2558143" y="1371600"/>
            <a:ext cx="6400800" cy="1219200"/>
          </a:xfrm>
        </p:spPr>
        <p:txBody>
          <a:bodyPr/>
          <a:lstStyle/>
          <a:p>
            <a:pPr algn="ctr" eaLnBrk="1" hangingPunct="1"/>
            <a:r>
              <a:rPr lang="en-US" sz="4000" b="1" dirty="0" smtClean="0">
                <a:solidFill>
                  <a:schemeClr val="bg2">
                    <a:lumMod val="75000"/>
                  </a:schemeClr>
                </a:solidFill>
                <a:latin typeface="NEW ACADEMY" panose="02000800000000000000" pitchFamily="2" charset="0"/>
              </a:rPr>
              <a:t>GAMES FOR ACTIVE LEARNING</a:t>
            </a:r>
            <a:r>
              <a:rPr lang="en-US" sz="4000" b="1" dirty="0" smtClean="0">
                <a:solidFill>
                  <a:schemeClr val="bg2">
                    <a:lumMod val="75000"/>
                  </a:schemeClr>
                </a:solidFill>
                <a:latin typeface="Arial Black" pitchFamily="34" charset="0"/>
              </a:rPr>
              <a:t/>
            </a:r>
            <a:br>
              <a:rPr lang="en-US" sz="4000" b="1" dirty="0" smtClean="0">
                <a:solidFill>
                  <a:schemeClr val="bg2">
                    <a:lumMod val="75000"/>
                  </a:schemeClr>
                </a:solidFill>
                <a:latin typeface="Arial Black" pitchFamily="34" charset="0"/>
              </a:rPr>
            </a:br>
            <a:endParaRPr lang="ru-RU" sz="2800" b="1" dirty="0" smtClean="0">
              <a:solidFill>
                <a:schemeClr val="bg2">
                  <a:lumMod val="75000"/>
                </a:schemeClr>
              </a:solidFill>
              <a:latin typeface="Arial Black" pitchFamily="34" charset="0"/>
            </a:endParaRPr>
          </a:p>
        </p:txBody>
      </p:sp>
      <p:sp>
        <p:nvSpPr>
          <p:cNvPr id="2051" name="Rectangle 8"/>
          <p:cNvSpPr>
            <a:spLocks noGrp="1" noChangeArrowheads="1"/>
          </p:cNvSpPr>
          <p:nvPr>
            <p:ph type="subTitle" idx="1"/>
          </p:nvPr>
        </p:nvSpPr>
        <p:spPr>
          <a:xfrm>
            <a:off x="2743200" y="2514600"/>
            <a:ext cx="6096000" cy="1066800"/>
          </a:xfrm>
        </p:spPr>
        <p:txBody>
          <a:bodyPr/>
          <a:lstStyle/>
          <a:p>
            <a:pPr algn="ctr" eaLnBrk="1" hangingPunct="1"/>
            <a:r>
              <a:rPr lang="en-US" b="1" dirty="0" smtClean="0">
                <a:solidFill>
                  <a:schemeClr val="bg2">
                    <a:lumMod val="75000"/>
                  </a:schemeClr>
                </a:solidFill>
                <a:latin typeface="NEW ACADEMY" panose="02000800000000000000" pitchFamily="2" charset="0"/>
              </a:rPr>
              <a:t>2019-1-RO01-KA229-063665_1</a:t>
            </a:r>
          </a:p>
          <a:p>
            <a:pPr algn="ctr" eaLnBrk="1" hangingPunct="1"/>
            <a:endParaRPr lang="en-US" b="1" dirty="0" smtClean="0">
              <a:solidFill>
                <a:schemeClr val="bg2">
                  <a:lumMod val="75000"/>
                </a:schemeClr>
              </a:solidFill>
              <a:latin typeface="Arial Black" pitchFamily="34" charset="0"/>
            </a:endParaRPr>
          </a:p>
          <a:p>
            <a:pPr algn="ctr" eaLnBrk="1" hangingPunct="1"/>
            <a:r>
              <a:rPr lang="en-US" sz="2800" b="1" dirty="0" smtClean="0">
                <a:solidFill>
                  <a:schemeClr val="bg2">
                    <a:lumMod val="75000"/>
                  </a:schemeClr>
                </a:solidFill>
                <a:latin typeface="Arial Black" pitchFamily="34" charset="0"/>
              </a:rPr>
              <a:t>2019 -  2021</a:t>
            </a:r>
            <a:endParaRPr lang="ru-RU" b="1" dirty="0" smtClean="0">
              <a:solidFill>
                <a:schemeClr val="bg2">
                  <a:lumMod val="75000"/>
                </a:schemeClr>
              </a:solidFill>
              <a:latin typeface="Arial Black" pitchFamily="34" charset="0"/>
            </a:endParaRPr>
          </a:p>
        </p:txBody>
      </p:sp>
      <p:pic>
        <p:nvPicPr>
          <p:cNvPr id="4" name="Picture 3" descr="Erasmuslogo-810x250-1@2x.gif"/>
          <p:cNvPicPr>
            <a:picLocks noChangeAspect="1"/>
          </p:cNvPicPr>
          <p:nvPr/>
        </p:nvPicPr>
        <p:blipFill>
          <a:blip r:embed="rId4">
            <a:clrChange>
              <a:clrFrom>
                <a:srgbClr val="FFFFFF"/>
              </a:clrFrom>
              <a:clrTo>
                <a:srgbClr val="FFFFFF">
                  <a:alpha val="0"/>
                </a:srgbClr>
              </a:clrTo>
            </a:clrChange>
          </a:blip>
          <a:srcRect l="18518" t="28000" r="18519" b="28000"/>
          <a:stretch>
            <a:fillRect/>
          </a:stretch>
        </p:blipFill>
        <p:spPr>
          <a:xfrm>
            <a:off x="5192486" y="5903893"/>
            <a:ext cx="3962400" cy="854635"/>
          </a:xfrm>
          <a:prstGeom prst="rect">
            <a:avLst/>
          </a:prstGeom>
          <a:noFill/>
          <a:ln>
            <a:noFill/>
          </a:ln>
        </p:spPr>
      </p:pic>
      <p:sp>
        <p:nvSpPr>
          <p:cNvPr id="5" name="Rectangle 4"/>
          <p:cNvSpPr/>
          <p:nvPr/>
        </p:nvSpPr>
        <p:spPr>
          <a:xfrm>
            <a:off x="0" y="5903893"/>
            <a:ext cx="5181600" cy="954107"/>
          </a:xfrm>
          <a:prstGeom prst="rect">
            <a:avLst/>
          </a:prstGeom>
        </p:spPr>
        <p:txBody>
          <a:bodyPr wrap="square">
            <a:spAutoFit/>
          </a:bodyPr>
          <a:lstStyle/>
          <a:p>
            <a:pPr algn="just"/>
            <a:r>
              <a:rPr lang="vi-VN" sz="1400" dirty="0" smtClean="0">
                <a:solidFill>
                  <a:schemeClr val="bg2">
                    <a:lumMod val="75000"/>
                  </a:schemeClr>
                </a:solidFill>
              </a:rPr>
              <a:t>Conţinutul prezentului material reprezintă responsabilitatea exclusivă a autorilor, iar Agenţia Naţională şi Comisia Europeană nu sunt responsabile pentru modul în care vor fi folosite informaţiile conţinute.</a:t>
            </a:r>
            <a:endParaRPr lang="ro-RO" sz="1400" i="1" dirty="0">
              <a:solidFill>
                <a:schemeClr val="bg2">
                  <a:lumMod val="75000"/>
                </a:schemeClr>
              </a:solidFill>
            </a:endParaRPr>
          </a:p>
        </p:txBody>
      </p:sp>
      <p:sp>
        <p:nvSpPr>
          <p:cNvPr id="2" name="CasetăText 1"/>
          <p:cNvSpPr txBox="1"/>
          <p:nvPr/>
        </p:nvSpPr>
        <p:spPr>
          <a:xfrm>
            <a:off x="3005040" y="4746171"/>
            <a:ext cx="5351593" cy="830997"/>
          </a:xfrm>
          <a:prstGeom prst="rect">
            <a:avLst/>
          </a:prstGeom>
          <a:noFill/>
        </p:spPr>
        <p:txBody>
          <a:bodyPr wrap="none" rtlCol="0">
            <a:spAutoFit/>
          </a:bodyPr>
          <a:lstStyle/>
          <a:p>
            <a:r>
              <a:rPr lang="en-US" b="1" dirty="0" smtClean="0">
                <a:solidFill>
                  <a:srgbClr val="FF0000"/>
                </a:solidFill>
              </a:rPr>
              <a:t>FIRST TRANSNATIONAL MEETING </a:t>
            </a:r>
          </a:p>
          <a:p>
            <a:r>
              <a:rPr lang="en-US" b="1" dirty="0" smtClean="0">
                <a:solidFill>
                  <a:srgbClr val="FF0000"/>
                </a:solidFill>
              </a:rPr>
              <a:t>CYPRUS – 29-31 OCTOBER 2019</a:t>
            </a:r>
            <a:endParaRPr lang="ro-RO"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20191029-WA0009.mp4">
            <a:hlinkClick r:id="" action="ppaction://media"/>
          </p:cNvPr>
          <p:cNvPicPr>
            <a:picLocks noRot="1" noChangeAspect="1"/>
          </p:cNvPicPr>
          <p:nvPr>
            <a:videoFile r:link="rId1"/>
          </p:nvPr>
        </p:nvPicPr>
        <p:blipFill>
          <a:blip r:embed="rId3"/>
          <a:stretch>
            <a:fillRect/>
          </a:stretch>
        </p:blipFill>
        <p:spPr>
          <a:xfrm>
            <a:off x="1081" y="0"/>
            <a:ext cx="9141836"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34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153400" cy="4953000"/>
          </a:xfrm>
        </p:spPr>
        <p:txBody>
          <a:bodyPr/>
          <a:lstStyle/>
          <a:p>
            <a:pPr algn="just">
              <a:buNone/>
            </a:pPr>
            <a:r>
              <a:rPr lang="ro-RO" sz="1400" b="1" dirty="0" smtClean="0">
                <a:solidFill>
                  <a:schemeClr val="accent5">
                    <a:lumMod val="50000"/>
                  </a:schemeClr>
                </a:solidFill>
              </a:rPr>
              <a:t> </a:t>
            </a:r>
            <a:endParaRPr lang="ro-RO" sz="1400" dirty="0" smtClean="0">
              <a:solidFill>
                <a:schemeClr val="accent5">
                  <a:lumMod val="50000"/>
                </a:schemeClr>
              </a:solidFill>
            </a:endParaRPr>
          </a:p>
          <a:p>
            <a:pPr algn="just">
              <a:buNone/>
            </a:pPr>
            <a:r>
              <a:rPr lang="en-US" sz="1400" b="1" i="1" dirty="0" smtClean="0">
                <a:solidFill>
                  <a:schemeClr val="accent5">
                    <a:lumMod val="50000"/>
                  </a:schemeClr>
                </a:solidFill>
              </a:rPr>
              <a:t>      </a:t>
            </a:r>
            <a:r>
              <a:rPr lang="ro-RO" sz="1600" b="1" i="1" dirty="0" smtClean="0">
                <a:solidFill>
                  <a:schemeClr val="accent5">
                    <a:lumMod val="50000"/>
                  </a:schemeClr>
                </a:solidFill>
              </a:rPr>
              <a:t>OCTOBER </a:t>
            </a:r>
            <a:r>
              <a:rPr lang="ro-RO" sz="1600" b="1" i="1" dirty="0" smtClean="0">
                <a:solidFill>
                  <a:schemeClr val="accent5">
                    <a:lumMod val="50000"/>
                  </a:schemeClr>
                </a:solidFill>
              </a:rPr>
              <a:t>2019</a:t>
            </a:r>
          </a:p>
          <a:p>
            <a:pPr algn="just"/>
            <a:r>
              <a:rPr lang="ro-RO" sz="1600" b="1" dirty="0" smtClean="0">
                <a:solidFill>
                  <a:schemeClr val="accent5">
                    <a:lumMod val="50000"/>
                  </a:schemeClr>
                </a:solidFill>
              </a:rPr>
              <a:t>Topic 1 - WHERE WE LIVE AND WORK: PRESENTATIONS</a:t>
            </a:r>
            <a:endParaRPr lang="ro-RO" sz="1600" dirty="0" smtClean="0">
              <a:solidFill>
                <a:schemeClr val="accent5">
                  <a:lumMod val="50000"/>
                </a:schemeClr>
              </a:solidFill>
            </a:endParaRPr>
          </a:p>
          <a:p>
            <a:pPr algn="just"/>
            <a:r>
              <a:rPr lang="ro-RO" sz="1600" dirty="0" smtClean="0">
                <a:solidFill>
                  <a:schemeClr val="accent5">
                    <a:lumMod val="50000"/>
                  </a:schemeClr>
                </a:solidFill>
              </a:rPr>
              <a:t>Each country creates a presentation answering the question: "Where do we live and work": Country,Town, School.</a:t>
            </a:r>
          </a:p>
          <a:p>
            <a:pPr algn="just"/>
            <a:r>
              <a:rPr lang="ro-RO" sz="1600" b="1" dirty="0" smtClean="0">
                <a:solidFill>
                  <a:schemeClr val="accent5">
                    <a:lumMod val="50000"/>
                  </a:schemeClr>
                </a:solidFill>
              </a:rPr>
              <a:t>WHERE WE LIVE AND WORK: GAMES</a:t>
            </a:r>
            <a:endParaRPr lang="ro-RO" sz="1600" dirty="0" smtClean="0">
              <a:solidFill>
                <a:schemeClr val="accent5">
                  <a:lumMod val="50000"/>
                </a:schemeClr>
              </a:solidFill>
            </a:endParaRPr>
          </a:p>
          <a:p>
            <a:pPr algn="just"/>
            <a:r>
              <a:rPr lang="ro-RO" sz="1600" dirty="0" smtClean="0">
                <a:solidFill>
                  <a:schemeClr val="accent5">
                    <a:lumMod val="50000"/>
                  </a:schemeClr>
                </a:solidFill>
              </a:rPr>
              <a:t>Every school will create 3-5 games that help their partners learn about their country, region and town and school. The games can be card games / board games or digital games</a:t>
            </a:r>
            <a:r>
              <a:rPr lang="ro-RO" sz="1600" dirty="0" smtClean="0">
                <a:solidFill>
                  <a:schemeClr val="accent5">
                    <a:lumMod val="50000"/>
                  </a:schemeClr>
                </a:solidFill>
              </a:rPr>
              <a:t>.</a:t>
            </a:r>
            <a:endParaRPr lang="en-US" sz="1600" dirty="0" smtClean="0">
              <a:solidFill>
                <a:schemeClr val="accent5">
                  <a:lumMod val="50000"/>
                </a:schemeClr>
              </a:solidFill>
            </a:endParaRPr>
          </a:p>
          <a:p>
            <a:pPr algn="just"/>
            <a:endParaRPr lang="ro-RO" sz="1600" dirty="0" smtClean="0">
              <a:solidFill>
                <a:schemeClr val="accent5">
                  <a:lumMod val="50000"/>
                </a:schemeClr>
              </a:solidFill>
            </a:endParaRPr>
          </a:p>
          <a:p>
            <a:pPr algn="just"/>
            <a:r>
              <a:rPr lang="ro-RO" sz="1600" b="1" dirty="0" smtClean="0">
                <a:solidFill>
                  <a:schemeClr val="accent5">
                    <a:lumMod val="50000"/>
                  </a:schemeClr>
                </a:solidFill>
              </a:rPr>
              <a:t>MANAGEMENT AND IMPLEMENTATION PROJECT- CYPRUS- 29-31 OCTOBER</a:t>
            </a:r>
            <a:endParaRPr lang="ro-RO" sz="1600" dirty="0" smtClean="0">
              <a:solidFill>
                <a:schemeClr val="accent5">
                  <a:lumMod val="50000"/>
                </a:schemeClr>
              </a:solidFill>
            </a:endParaRPr>
          </a:p>
          <a:p>
            <a:pPr algn="just"/>
            <a:r>
              <a:rPr lang="ro-RO" sz="1600" dirty="0" smtClean="0">
                <a:solidFill>
                  <a:schemeClr val="accent5">
                    <a:lumMod val="50000"/>
                  </a:schemeClr>
                </a:solidFill>
              </a:rPr>
              <a:t>During this first meeting the procedures of the project and the project plans will be discussed</a:t>
            </a:r>
            <a:r>
              <a:rPr lang="ro-RO" sz="1600" dirty="0" smtClean="0">
                <a:solidFill>
                  <a:schemeClr val="accent5">
                    <a:lumMod val="50000"/>
                  </a:schemeClr>
                </a:solidFill>
              </a:rPr>
              <a:t>:</a:t>
            </a:r>
            <a:r>
              <a:rPr lang="en-US" sz="1600" b="1" dirty="0" smtClean="0">
                <a:solidFill>
                  <a:schemeClr val="accent5">
                    <a:lumMod val="50000"/>
                  </a:schemeClr>
                </a:solidFill>
              </a:rPr>
              <a:t>   </a:t>
            </a:r>
            <a:r>
              <a:rPr lang="ro-RO" sz="1600" b="1" dirty="0" smtClean="0">
                <a:solidFill>
                  <a:schemeClr val="accent5">
                    <a:lumMod val="50000"/>
                  </a:schemeClr>
                </a:solidFill>
              </a:rPr>
              <a:t>implementing </a:t>
            </a:r>
            <a:r>
              <a:rPr lang="ro-RO" sz="1600" b="1" dirty="0" smtClean="0">
                <a:solidFill>
                  <a:schemeClr val="accent5">
                    <a:lumMod val="50000"/>
                  </a:schemeClr>
                </a:solidFill>
              </a:rPr>
              <a:t>plan, monitoring and auto-evaluation plan, dissemination plan, communicating procedure</a:t>
            </a:r>
            <a:r>
              <a:rPr lang="ro-RO" sz="1600" b="1" dirty="0" smtClean="0">
                <a:solidFill>
                  <a:schemeClr val="accent5">
                    <a:lumMod val="50000"/>
                  </a:schemeClr>
                </a:solidFill>
              </a:rPr>
              <a:t>;</a:t>
            </a:r>
            <a:endParaRPr lang="en-US" sz="1600" b="1" dirty="0" smtClean="0">
              <a:solidFill>
                <a:schemeClr val="accent5">
                  <a:lumMod val="50000"/>
                </a:schemeClr>
              </a:solidFill>
            </a:endParaRPr>
          </a:p>
          <a:p>
            <a:pPr algn="just"/>
            <a:r>
              <a:rPr lang="ro-RO" sz="1600" b="1" dirty="0" smtClean="0">
                <a:solidFill>
                  <a:schemeClr val="accent5">
                    <a:lumMod val="50000"/>
                  </a:schemeClr>
                </a:solidFill>
              </a:rPr>
              <a:t>* </a:t>
            </a:r>
            <a:r>
              <a:rPr lang="ro-RO" sz="1600" b="1" dirty="0" smtClean="0">
                <a:solidFill>
                  <a:schemeClr val="accent5">
                    <a:lumMod val="50000"/>
                  </a:schemeClr>
                </a:solidFill>
              </a:rPr>
              <a:t>Discussing the form of questionnaires; elaborating instruments to evaluate pupil's satisfaction and their learning results. </a:t>
            </a:r>
            <a:endParaRPr lang="en-US" sz="1600" b="1" dirty="0" smtClean="0">
              <a:solidFill>
                <a:schemeClr val="accent5">
                  <a:lumMod val="50000"/>
                </a:schemeClr>
              </a:solidFill>
            </a:endParaRPr>
          </a:p>
          <a:p>
            <a:pPr algn="just"/>
            <a:r>
              <a:rPr lang="ro-RO" sz="1600" b="1" dirty="0" smtClean="0">
                <a:solidFill>
                  <a:schemeClr val="accent5">
                    <a:lumMod val="50000"/>
                  </a:schemeClr>
                </a:solidFill>
              </a:rPr>
              <a:t>* </a:t>
            </a:r>
            <a:r>
              <a:rPr lang="ro-RO" sz="1600" b="1" dirty="0" smtClean="0">
                <a:solidFill>
                  <a:schemeClr val="accent5">
                    <a:lumMod val="50000"/>
                  </a:schemeClr>
                </a:solidFill>
              </a:rPr>
              <a:t>Sharing first ideas about the Goal methodology</a:t>
            </a:r>
            <a:r>
              <a:rPr lang="ro-RO" sz="1600" dirty="0" smtClean="0">
                <a:solidFill>
                  <a:schemeClr val="accent5">
                    <a:lumMod val="50000"/>
                  </a:schemeClr>
                </a:solidFill>
              </a:rPr>
              <a:t>; each partner will have as a task to think and elaborate a section in the methodology. Their work will be presented during the first workshop, in November, in Romania. Articles in the school magazines or websites.</a:t>
            </a:r>
            <a:endParaRPr lang="ro-RO" sz="16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066800" y="609600"/>
            <a:ext cx="7315200" cy="715962"/>
          </a:xfrm>
        </p:spPr>
        <p:txBody>
          <a:bodyPr/>
          <a:lstStyle/>
          <a:p>
            <a:pPr algn="ctr"/>
            <a:r>
              <a:rPr lang="en-US" sz="3200" b="1" dirty="0" smtClean="0">
                <a:solidFill>
                  <a:srgbClr val="FF0000"/>
                </a:solidFill>
              </a:rPr>
              <a:t>TASKS</a:t>
            </a:r>
            <a:endParaRPr lang="ro-RO" sz="3200" dirty="0">
              <a:solidFill>
                <a:srgbClr val="FF0000"/>
              </a:solidFill>
            </a:endParaRPr>
          </a:p>
        </p:txBody>
      </p:sp>
      <p:pic>
        <p:nvPicPr>
          <p:cNvPr id="6" name="Picture 5" descr="Heart icon. Download flag icon of Romania at PNG format"/>
          <p:cNvPicPr/>
          <p:nvPr/>
        </p:nvPicPr>
        <p:blipFill>
          <a:blip r:embed="rId2" cstate="print"/>
          <a:srcRect/>
          <a:stretch>
            <a:fillRect/>
          </a:stretch>
        </p:blipFill>
        <p:spPr bwMode="auto">
          <a:xfrm>
            <a:off x="3429000" y="1981200"/>
            <a:ext cx="2340884" cy="1737356"/>
          </a:xfrm>
          <a:prstGeom prst="rect">
            <a:avLst/>
          </a:prstGeom>
          <a:noFill/>
          <a:ln w="9525">
            <a:noFill/>
            <a:miter lim="800000"/>
            <a:headEnd/>
            <a:tailEnd/>
          </a:ln>
        </p:spPr>
      </p:pic>
      <p:pic>
        <p:nvPicPr>
          <p:cNvPr id="7" name="Picture 6" descr="Heart icon. Download flag icon of Austria at PNG format"/>
          <p:cNvPicPr/>
          <p:nvPr/>
        </p:nvPicPr>
        <p:blipFill>
          <a:blip r:embed="rId3" cstate="print"/>
          <a:srcRect/>
          <a:stretch>
            <a:fillRect/>
          </a:stretch>
        </p:blipFill>
        <p:spPr bwMode="auto">
          <a:xfrm rot="4177299">
            <a:off x="4842400" y="2961020"/>
            <a:ext cx="2278599" cy="1673488"/>
          </a:xfrm>
          <a:prstGeom prst="rect">
            <a:avLst/>
          </a:prstGeom>
          <a:noFill/>
          <a:ln w="9525">
            <a:noFill/>
            <a:miter lim="800000"/>
            <a:headEnd/>
            <a:tailEnd/>
          </a:ln>
          <a:effectLst/>
        </p:spPr>
      </p:pic>
      <p:pic>
        <p:nvPicPr>
          <p:cNvPr id="8" name="Picture 7" descr="Heart icon. Download flag icon of Greece at PNG format"/>
          <p:cNvPicPr/>
          <p:nvPr/>
        </p:nvPicPr>
        <p:blipFill>
          <a:blip r:embed="rId4" cstate="print"/>
          <a:srcRect/>
          <a:stretch>
            <a:fillRect/>
          </a:stretch>
        </p:blipFill>
        <p:spPr bwMode="auto">
          <a:xfrm rot="11403735">
            <a:off x="2420121" y="4373911"/>
            <a:ext cx="2246357" cy="1733051"/>
          </a:xfrm>
          <a:prstGeom prst="rect">
            <a:avLst/>
          </a:prstGeom>
          <a:noFill/>
          <a:ln w="9525">
            <a:noFill/>
            <a:miter lim="800000"/>
            <a:headEnd/>
            <a:tailEnd/>
          </a:ln>
        </p:spPr>
      </p:pic>
      <p:pic>
        <p:nvPicPr>
          <p:cNvPr id="9" name="Picture 8" descr="Heart icon. Download flag icon of Cyprus at PNG format"/>
          <p:cNvPicPr/>
          <p:nvPr/>
        </p:nvPicPr>
        <p:blipFill>
          <a:blip r:embed="rId5" cstate="print"/>
          <a:srcRect/>
          <a:stretch>
            <a:fillRect/>
          </a:stretch>
        </p:blipFill>
        <p:spPr bwMode="auto">
          <a:xfrm rot="16903859">
            <a:off x="1724496" y="2788365"/>
            <a:ext cx="2437808" cy="1926186"/>
          </a:xfrm>
          <a:prstGeom prst="rect">
            <a:avLst/>
          </a:prstGeom>
          <a:noFill/>
          <a:ln w="9525">
            <a:noFill/>
            <a:miter lim="800000"/>
            <a:headEnd/>
            <a:tailEnd/>
          </a:ln>
        </p:spPr>
      </p:pic>
      <p:pic>
        <p:nvPicPr>
          <p:cNvPr id="10" name="Picture 9" descr="Heart icon. Download flag icon of Italy at PNG format"/>
          <p:cNvPicPr/>
          <p:nvPr/>
        </p:nvPicPr>
        <p:blipFill>
          <a:blip r:embed="rId6" cstate="print"/>
          <a:srcRect/>
          <a:stretch>
            <a:fillRect/>
          </a:stretch>
        </p:blipFill>
        <p:spPr bwMode="auto">
          <a:xfrm rot="8078759">
            <a:off x="4124066" y="4288236"/>
            <a:ext cx="2075660" cy="1750165"/>
          </a:xfrm>
          <a:prstGeom prst="rect">
            <a:avLst/>
          </a:prstGeom>
          <a:noFill/>
          <a:ln w="9525">
            <a:noFill/>
            <a:miter lim="800000"/>
            <a:headEnd/>
            <a:tailEnd/>
          </a:ln>
        </p:spPr>
      </p:pic>
    </p:spTree>
    <p:extLst>
      <p:ext uri="{BB962C8B-B14F-4D97-AF65-F5344CB8AC3E}">
        <p14:creationId xmlns:p14="http://schemas.microsoft.com/office/powerpoint/2010/main" xmlns="" val="3200423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838200" y="228600"/>
            <a:ext cx="7315200" cy="715962"/>
          </a:xfrm>
        </p:spPr>
        <p:txBody>
          <a:bodyPr/>
          <a:lstStyle/>
          <a:p>
            <a:r>
              <a:rPr lang="en-US" sz="3600" dirty="0" smtClean="0">
                <a:solidFill>
                  <a:srgbClr val="FF0000"/>
                </a:solidFill>
              </a:rPr>
              <a:t>TIMETABLE</a:t>
            </a:r>
            <a:endParaRPr lang="ro-RO" sz="3600" dirty="0">
              <a:solidFill>
                <a:srgbClr val="FF0000"/>
              </a:solidFill>
            </a:endParaRPr>
          </a:p>
        </p:txBody>
      </p:sp>
      <p:pic>
        <p:nvPicPr>
          <p:cNvPr id="24577" name="Picture 1"/>
          <p:cNvPicPr>
            <a:picLocks noChangeAspect="1" noChangeArrowheads="1"/>
          </p:cNvPicPr>
          <p:nvPr/>
        </p:nvPicPr>
        <p:blipFill>
          <a:blip r:embed="rId2"/>
          <a:srcRect l="16875" t="21111" r="19375" b="8889"/>
          <a:stretch>
            <a:fillRect/>
          </a:stretch>
        </p:blipFill>
        <p:spPr bwMode="auto">
          <a:xfrm>
            <a:off x="0" y="838200"/>
            <a:ext cx="9144000" cy="6019800"/>
          </a:xfrm>
          <a:prstGeom prst="rect">
            <a:avLst/>
          </a:prstGeom>
          <a:noFill/>
          <a:ln w="9525">
            <a:noFill/>
            <a:miter lim="800000"/>
            <a:headEnd/>
            <a:tailEnd/>
          </a:ln>
          <a:effectLst/>
        </p:spPr>
      </p:pic>
    </p:spTree>
    <p:extLst>
      <p:ext uri="{BB962C8B-B14F-4D97-AF65-F5344CB8AC3E}">
        <p14:creationId xmlns:p14="http://schemas.microsoft.com/office/powerpoint/2010/main" xmlns="" val="1756192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228600" y="762000"/>
            <a:ext cx="7924800" cy="4191000"/>
          </a:xfrm>
        </p:spPr>
        <p:txBody>
          <a:bodyPr/>
          <a:lstStyle/>
          <a:p>
            <a:pPr>
              <a:buNone/>
            </a:pPr>
            <a:r>
              <a:rPr lang="en-US" dirty="0" smtClean="0">
                <a:solidFill>
                  <a:srgbClr val="FF0000"/>
                </a:solidFill>
              </a:rPr>
              <a:t>IMPLEMENTATION PLAN</a:t>
            </a:r>
            <a:endParaRPr lang="ro-RO" dirty="0">
              <a:solidFill>
                <a:srgbClr val="FF0000"/>
              </a:solidFill>
            </a:endParaRPr>
          </a:p>
        </p:txBody>
      </p:sp>
      <p:graphicFrame>
        <p:nvGraphicFramePr>
          <p:cNvPr id="4" name="Table 3"/>
          <p:cNvGraphicFramePr>
            <a:graphicFrameLocks noGrp="1"/>
          </p:cNvGraphicFramePr>
          <p:nvPr/>
        </p:nvGraphicFramePr>
        <p:xfrm>
          <a:off x="228600" y="1702689"/>
          <a:ext cx="8686801" cy="4337775"/>
        </p:xfrm>
        <a:graphic>
          <a:graphicData uri="http://schemas.openxmlformats.org/drawingml/2006/table">
            <a:tbl>
              <a:tblPr/>
              <a:tblGrid>
                <a:gridCol w="1229990"/>
                <a:gridCol w="2961010"/>
                <a:gridCol w="1527761"/>
                <a:gridCol w="1484020"/>
                <a:gridCol w="1484020"/>
              </a:tblGrid>
              <a:tr h="319750">
                <a:tc>
                  <a:txBody>
                    <a:bodyPr/>
                    <a:lstStyle/>
                    <a:p>
                      <a:pPr marL="0" marR="0" algn="ctr">
                        <a:lnSpc>
                          <a:spcPct val="115000"/>
                        </a:lnSpc>
                        <a:spcBef>
                          <a:spcPts val="0"/>
                        </a:spcBef>
                        <a:spcAft>
                          <a:spcPts val="0"/>
                        </a:spcAft>
                      </a:pPr>
                      <a:r>
                        <a:rPr lang="ro-RO" sz="1200" b="1" dirty="0">
                          <a:solidFill>
                            <a:srgbClr val="0070C0"/>
                          </a:solidFill>
                          <a:latin typeface="Calibri"/>
                          <a:ea typeface="Calibri"/>
                          <a:cs typeface="Times New Roman"/>
                        </a:rPr>
                        <a:t>Nr/</a:t>
                      </a:r>
                      <a:endParaRPr lang="ro-RO" sz="1200" dirty="0">
                        <a:latin typeface="Calibri"/>
                        <a:ea typeface="Calibri"/>
                        <a:cs typeface="Times New Roman"/>
                      </a:endParaRPr>
                    </a:p>
                    <a:p>
                      <a:pPr marL="0" marR="0" algn="ctr">
                        <a:lnSpc>
                          <a:spcPct val="115000"/>
                        </a:lnSpc>
                        <a:spcBef>
                          <a:spcPts val="0"/>
                        </a:spcBef>
                        <a:spcAft>
                          <a:spcPts val="0"/>
                        </a:spcAft>
                      </a:pPr>
                      <a:r>
                        <a:rPr lang="ro-RO" sz="1200" b="1" dirty="0">
                          <a:solidFill>
                            <a:srgbClr val="0070C0"/>
                          </a:solidFill>
                          <a:latin typeface="Calibri"/>
                          <a:ea typeface="Calibri"/>
                          <a:cs typeface="Times New Roman"/>
                        </a:rPr>
                        <a:t>Month</a:t>
                      </a:r>
                      <a:endParaRPr lang="ro-RO" sz="1200" dirty="0">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6DDE8"/>
                    </a:solidFill>
                  </a:tcPr>
                </a:tc>
                <a:tc>
                  <a:txBody>
                    <a:bodyPr/>
                    <a:lstStyle/>
                    <a:p>
                      <a:pPr marL="0" marR="0" algn="ctr">
                        <a:lnSpc>
                          <a:spcPct val="115000"/>
                        </a:lnSpc>
                        <a:spcBef>
                          <a:spcPts val="0"/>
                        </a:spcBef>
                        <a:spcAft>
                          <a:spcPts val="0"/>
                        </a:spcAft>
                      </a:pPr>
                      <a:r>
                        <a:rPr lang="ro-RO" sz="1200" b="1">
                          <a:solidFill>
                            <a:srgbClr val="0070C0"/>
                          </a:solidFill>
                          <a:latin typeface="Calibri"/>
                          <a:ea typeface="Calibri"/>
                          <a:cs typeface="Times New Roman"/>
                        </a:rPr>
                        <a:t>ACTIVITY</a:t>
                      </a:r>
                      <a:endParaRPr lang="ro-RO" sz="1200">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6DDE8"/>
                    </a:solidFill>
                  </a:tcPr>
                </a:tc>
                <a:tc>
                  <a:txBody>
                    <a:bodyPr/>
                    <a:lstStyle/>
                    <a:p>
                      <a:pPr marL="0" marR="0" algn="ctr">
                        <a:lnSpc>
                          <a:spcPct val="115000"/>
                        </a:lnSpc>
                        <a:spcBef>
                          <a:spcPts val="0"/>
                        </a:spcBef>
                        <a:spcAft>
                          <a:spcPts val="0"/>
                        </a:spcAft>
                      </a:pPr>
                      <a:r>
                        <a:rPr lang="ro-RO" sz="1200" b="1">
                          <a:solidFill>
                            <a:srgbClr val="0070C0"/>
                          </a:solidFill>
                          <a:latin typeface="Calibri"/>
                          <a:ea typeface="Calibri"/>
                          <a:cs typeface="Times New Roman"/>
                        </a:rPr>
                        <a:t>PARTICIANTS</a:t>
                      </a:r>
                      <a:endParaRPr lang="ro-RO" sz="1200">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6DDE8"/>
                    </a:solidFill>
                  </a:tcPr>
                </a:tc>
                <a:tc>
                  <a:txBody>
                    <a:bodyPr/>
                    <a:lstStyle/>
                    <a:p>
                      <a:pPr marL="0" marR="0" algn="ctr">
                        <a:lnSpc>
                          <a:spcPct val="115000"/>
                        </a:lnSpc>
                        <a:spcBef>
                          <a:spcPts val="0"/>
                        </a:spcBef>
                        <a:spcAft>
                          <a:spcPts val="0"/>
                        </a:spcAft>
                      </a:pPr>
                      <a:r>
                        <a:rPr lang="ro-RO" sz="1200" b="1">
                          <a:solidFill>
                            <a:srgbClr val="0070C0"/>
                          </a:solidFill>
                          <a:latin typeface="Calibri"/>
                          <a:ea typeface="Calibri"/>
                          <a:cs typeface="Times New Roman"/>
                        </a:rPr>
                        <a:t>RESPONSIBLE</a:t>
                      </a:r>
                      <a:endParaRPr lang="ro-RO" sz="1200">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6DDE8"/>
                    </a:solidFill>
                  </a:tcPr>
                </a:tc>
                <a:tc>
                  <a:txBody>
                    <a:bodyPr/>
                    <a:lstStyle/>
                    <a:p>
                      <a:pPr marL="0" marR="0" algn="ctr">
                        <a:lnSpc>
                          <a:spcPct val="115000"/>
                        </a:lnSpc>
                        <a:spcBef>
                          <a:spcPts val="0"/>
                        </a:spcBef>
                        <a:spcAft>
                          <a:spcPts val="0"/>
                        </a:spcAft>
                      </a:pPr>
                      <a:r>
                        <a:rPr lang="ro-RO" sz="1200" b="1">
                          <a:solidFill>
                            <a:srgbClr val="0070C0"/>
                          </a:solidFill>
                          <a:latin typeface="Calibri"/>
                          <a:ea typeface="Calibri"/>
                          <a:cs typeface="Times New Roman"/>
                        </a:rPr>
                        <a:t>Assessment / outcomes</a:t>
                      </a:r>
                      <a:endParaRPr lang="ro-RO" sz="1200">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6DDE8"/>
                    </a:solidFill>
                  </a:tcPr>
                </a:tc>
              </a:tr>
              <a:tr h="456786">
                <a:tc rowSpan="5">
                  <a:txBody>
                    <a:bodyPr/>
                    <a:lstStyle/>
                    <a:p>
                      <a:pPr marL="0" marR="0" algn="ctr">
                        <a:lnSpc>
                          <a:spcPct val="115000"/>
                        </a:lnSpc>
                        <a:spcBef>
                          <a:spcPts val="0"/>
                        </a:spcBef>
                        <a:spcAft>
                          <a:spcPts val="0"/>
                        </a:spcAft>
                      </a:pPr>
                      <a:r>
                        <a:rPr lang="ro-RO" sz="1200" b="1" dirty="0">
                          <a:solidFill>
                            <a:srgbClr val="0070C0"/>
                          </a:solidFill>
                          <a:latin typeface="Calibri"/>
                          <a:ea typeface="Calibri"/>
                          <a:cs typeface="Times New Roman"/>
                        </a:rPr>
                        <a:t>M1</a:t>
                      </a:r>
                      <a:endParaRPr lang="ro-RO" sz="1200" dirty="0">
                        <a:latin typeface="Calibri"/>
                        <a:ea typeface="Calibri"/>
                        <a:cs typeface="Times New Roman"/>
                      </a:endParaRPr>
                    </a:p>
                    <a:p>
                      <a:pPr marL="0" marR="0" algn="ctr">
                        <a:lnSpc>
                          <a:spcPct val="115000"/>
                        </a:lnSpc>
                        <a:spcBef>
                          <a:spcPts val="0"/>
                        </a:spcBef>
                        <a:spcAft>
                          <a:spcPts val="0"/>
                        </a:spcAft>
                      </a:pPr>
                      <a:r>
                        <a:rPr lang="ro-RO" sz="1200" b="1" dirty="0">
                          <a:solidFill>
                            <a:srgbClr val="0070C0"/>
                          </a:solidFill>
                          <a:latin typeface="Calibri"/>
                          <a:ea typeface="Calibri"/>
                          <a:cs typeface="Times New Roman"/>
                        </a:rPr>
                        <a:t>Sept 2019</a:t>
                      </a:r>
                      <a:endParaRPr lang="ro-RO" sz="1200" dirty="0">
                        <a:latin typeface="Calibri"/>
                        <a:ea typeface="Calibri"/>
                        <a:cs typeface="Times New Roman"/>
                      </a:endParaRPr>
                    </a:p>
                  </a:txBody>
                  <a:tcPr marL="43543" marR="4354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6DDE8"/>
                    </a:solidFill>
                  </a:tcPr>
                </a:tc>
                <a:tc>
                  <a:txBody>
                    <a:bodyPr/>
                    <a:lstStyle/>
                    <a:p>
                      <a:pPr marL="0" marR="0">
                        <a:lnSpc>
                          <a:spcPct val="115000"/>
                        </a:lnSpc>
                        <a:spcBef>
                          <a:spcPts val="0"/>
                        </a:spcBef>
                        <a:spcAft>
                          <a:spcPts val="0"/>
                        </a:spcAft>
                      </a:pPr>
                      <a:r>
                        <a:rPr lang="ro-RO" sz="1200" dirty="0">
                          <a:solidFill>
                            <a:srgbClr val="002060"/>
                          </a:solidFill>
                          <a:latin typeface="Calibri"/>
                          <a:ea typeface="Calibri"/>
                          <a:cs typeface="Times New Roman"/>
                        </a:rPr>
                        <a:t>Presentations of  </a:t>
                      </a:r>
                      <a:r>
                        <a:rPr lang="ro-RO" sz="1200" dirty="0" smtClean="0">
                          <a:solidFill>
                            <a:srgbClr val="002060"/>
                          </a:solidFill>
                          <a:latin typeface="Calibri"/>
                          <a:ea typeface="Calibri"/>
                          <a:cs typeface="Times New Roman"/>
                        </a:rPr>
                        <a:t>the</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project</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toTeacher’s  </a:t>
                      </a:r>
                      <a:r>
                        <a:rPr lang="ro-RO" sz="1200" dirty="0">
                          <a:solidFill>
                            <a:srgbClr val="002060"/>
                          </a:solidFill>
                          <a:latin typeface="Calibri"/>
                          <a:ea typeface="Calibri"/>
                          <a:cs typeface="Times New Roman"/>
                        </a:rPr>
                        <a:t>Council in </a:t>
                      </a:r>
                      <a:r>
                        <a:rPr lang="ro-RO" sz="1200" dirty="0" smtClean="0">
                          <a:solidFill>
                            <a:srgbClr val="002060"/>
                          </a:solidFill>
                          <a:latin typeface="Calibri"/>
                          <a:ea typeface="Calibri"/>
                          <a:cs typeface="Times New Roman"/>
                        </a:rPr>
                        <a:t>each</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school</a:t>
                      </a:r>
                      <a:endParaRPr lang="ro-RO" sz="1200" dirty="0">
                        <a:solidFill>
                          <a:srgbClr val="002060"/>
                        </a:solidFill>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dirty="0">
                          <a:solidFill>
                            <a:srgbClr val="002060"/>
                          </a:solidFill>
                          <a:latin typeface="Calibri"/>
                          <a:ea typeface="Calibri"/>
                          <a:cs typeface="Times New Roman"/>
                        </a:rPr>
                        <a:t>Teachers in </a:t>
                      </a:r>
                      <a:r>
                        <a:rPr lang="ro-RO" sz="1200" dirty="0" smtClean="0">
                          <a:solidFill>
                            <a:srgbClr val="002060"/>
                          </a:solidFill>
                          <a:latin typeface="Calibri"/>
                          <a:ea typeface="Calibri"/>
                          <a:cs typeface="Times New Roman"/>
                        </a:rPr>
                        <a:t>each</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partner</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school</a:t>
                      </a:r>
                      <a:endParaRPr lang="ro-RO" sz="1200" dirty="0">
                        <a:solidFill>
                          <a:srgbClr val="002060"/>
                        </a:solidFill>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a:solidFill>
                            <a:srgbClr val="002060"/>
                          </a:solidFill>
                          <a:latin typeface="Calibri"/>
                          <a:ea typeface="Calibri"/>
                          <a:cs typeface="Times New Roman"/>
                        </a:rPr>
                        <a:t>Coordinators</a:t>
                      </a: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a:solidFill>
                            <a:srgbClr val="002060"/>
                          </a:solidFill>
                          <a:latin typeface="Calibri"/>
                          <a:ea typeface="Calibri"/>
                          <a:cs typeface="Times New Roman"/>
                        </a:rPr>
                        <a:t>PPT</a:t>
                      </a: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r>
              <a:tr h="456786">
                <a:tc vMerge="1">
                  <a:txBody>
                    <a:bodyPr/>
                    <a:lstStyle/>
                    <a:p>
                      <a:endParaRPr lang="ro-RO"/>
                    </a:p>
                  </a:txBody>
                  <a:tcPr/>
                </a:tc>
                <a:tc>
                  <a:txBody>
                    <a:bodyPr/>
                    <a:lstStyle/>
                    <a:p>
                      <a:pPr marL="0" marR="0">
                        <a:lnSpc>
                          <a:spcPct val="115000"/>
                        </a:lnSpc>
                        <a:spcBef>
                          <a:spcPts val="0"/>
                        </a:spcBef>
                        <a:spcAft>
                          <a:spcPts val="0"/>
                        </a:spcAft>
                      </a:pPr>
                      <a:r>
                        <a:rPr lang="ro-RO" sz="1200" dirty="0">
                          <a:solidFill>
                            <a:srgbClr val="002060"/>
                          </a:solidFill>
                          <a:latin typeface="Calibri"/>
                          <a:ea typeface="Calibri"/>
                          <a:cs typeface="Times New Roman"/>
                        </a:rPr>
                        <a:t>Selection of </a:t>
                      </a:r>
                      <a:r>
                        <a:rPr lang="ro-RO" sz="1200" dirty="0" smtClean="0">
                          <a:solidFill>
                            <a:srgbClr val="002060"/>
                          </a:solidFill>
                          <a:latin typeface="Calibri"/>
                          <a:ea typeface="Calibri"/>
                          <a:cs typeface="Times New Roman"/>
                        </a:rPr>
                        <a:t>the</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project</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team </a:t>
                      </a:r>
                      <a:r>
                        <a:rPr lang="ro-RO" sz="1200" dirty="0">
                          <a:solidFill>
                            <a:srgbClr val="002060"/>
                          </a:solidFill>
                          <a:latin typeface="Calibri"/>
                          <a:ea typeface="Calibri"/>
                          <a:cs typeface="Times New Roman"/>
                        </a:rPr>
                        <a:t>in eachschool</a:t>
                      </a: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dirty="0">
                          <a:solidFill>
                            <a:srgbClr val="002060"/>
                          </a:solidFill>
                          <a:latin typeface="Calibri"/>
                          <a:ea typeface="Calibri"/>
                          <a:cs typeface="Times New Roman"/>
                        </a:rPr>
                        <a:t>Teachers in </a:t>
                      </a:r>
                      <a:r>
                        <a:rPr lang="ro-RO" sz="1200" dirty="0" smtClean="0">
                          <a:solidFill>
                            <a:srgbClr val="002060"/>
                          </a:solidFill>
                          <a:latin typeface="Calibri"/>
                          <a:ea typeface="Calibri"/>
                          <a:cs typeface="Times New Roman"/>
                        </a:rPr>
                        <a:t>each</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partner</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school</a:t>
                      </a:r>
                      <a:endParaRPr lang="ro-RO" sz="1200" dirty="0">
                        <a:solidFill>
                          <a:srgbClr val="002060"/>
                        </a:solidFill>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a:solidFill>
                            <a:srgbClr val="002060"/>
                          </a:solidFill>
                          <a:latin typeface="Calibri"/>
                          <a:ea typeface="Calibri"/>
                          <a:cs typeface="Times New Roman"/>
                        </a:rPr>
                        <a:t>Coordinators</a:t>
                      </a: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dirty="0" smtClean="0">
                          <a:solidFill>
                            <a:srgbClr val="002060"/>
                          </a:solidFill>
                          <a:latin typeface="Calibri"/>
                          <a:ea typeface="Calibri"/>
                          <a:cs typeface="Times New Roman"/>
                        </a:rPr>
                        <a:t>Selection</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procedure</a:t>
                      </a:r>
                      <a:endParaRPr lang="ro-RO" sz="1200" dirty="0">
                        <a:solidFill>
                          <a:srgbClr val="002060"/>
                        </a:solidFill>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r>
              <a:tr h="456786">
                <a:tc vMerge="1">
                  <a:txBody>
                    <a:bodyPr/>
                    <a:lstStyle/>
                    <a:p>
                      <a:endParaRPr lang="ro-RO"/>
                    </a:p>
                  </a:txBody>
                  <a:tcPr/>
                </a:tc>
                <a:tc>
                  <a:txBody>
                    <a:bodyPr/>
                    <a:lstStyle/>
                    <a:p>
                      <a:pPr marL="0" marR="0">
                        <a:lnSpc>
                          <a:spcPct val="115000"/>
                        </a:lnSpc>
                        <a:spcBef>
                          <a:spcPts val="0"/>
                        </a:spcBef>
                        <a:spcAft>
                          <a:spcPts val="0"/>
                        </a:spcAft>
                      </a:pPr>
                      <a:r>
                        <a:rPr lang="ro-RO" sz="1200" dirty="0">
                          <a:solidFill>
                            <a:srgbClr val="002060"/>
                          </a:solidFill>
                          <a:latin typeface="Calibri"/>
                          <a:ea typeface="Calibri"/>
                          <a:cs typeface="Times New Roman"/>
                        </a:rPr>
                        <a:t>Creation of project website, </a:t>
                      </a:r>
                      <a:r>
                        <a:rPr lang="ro-RO" sz="1200" dirty="0" smtClean="0">
                          <a:solidFill>
                            <a:srgbClr val="002060"/>
                          </a:solidFill>
                          <a:latin typeface="Calibri"/>
                          <a:ea typeface="Calibri"/>
                          <a:cs typeface="Times New Roman"/>
                        </a:rPr>
                        <a:t>facebook</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and</a:t>
                      </a:r>
                      <a:endParaRPr lang="ro-RO" sz="1200" dirty="0">
                        <a:solidFill>
                          <a:srgbClr val="002060"/>
                        </a:solidFill>
                        <a:latin typeface="Calibri"/>
                        <a:ea typeface="Calibri"/>
                        <a:cs typeface="Times New Roman"/>
                      </a:endParaRPr>
                    </a:p>
                    <a:p>
                      <a:pPr marL="0" marR="0">
                        <a:lnSpc>
                          <a:spcPct val="115000"/>
                        </a:lnSpc>
                        <a:spcBef>
                          <a:spcPts val="0"/>
                        </a:spcBef>
                        <a:spcAft>
                          <a:spcPts val="0"/>
                        </a:spcAft>
                      </a:pPr>
                      <a:r>
                        <a:rPr lang="ro-RO" sz="1200" dirty="0">
                          <a:solidFill>
                            <a:srgbClr val="002060"/>
                          </a:solidFill>
                          <a:latin typeface="Calibri"/>
                          <a:ea typeface="Calibri"/>
                          <a:cs typeface="Times New Roman"/>
                        </a:rPr>
                        <a:t>e </a:t>
                      </a:r>
                      <a:r>
                        <a:rPr lang="ro-RO" sz="1200" dirty="0" smtClean="0">
                          <a:solidFill>
                            <a:srgbClr val="002060"/>
                          </a:solidFill>
                          <a:latin typeface="Calibri"/>
                          <a:ea typeface="Calibri"/>
                          <a:cs typeface="Times New Roman"/>
                        </a:rPr>
                        <a:t>–Twinning</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account</a:t>
                      </a:r>
                      <a:endParaRPr lang="ro-RO" sz="1200" dirty="0">
                        <a:solidFill>
                          <a:srgbClr val="002060"/>
                        </a:solidFill>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dirty="0">
                          <a:solidFill>
                            <a:srgbClr val="002060"/>
                          </a:solidFill>
                          <a:latin typeface="Calibri"/>
                          <a:ea typeface="Calibri"/>
                          <a:cs typeface="Times New Roman"/>
                        </a:rPr>
                        <a:t>Project team from</a:t>
                      </a:r>
                    </a:p>
                    <a:p>
                      <a:pPr marL="0" marR="0">
                        <a:lnSpc>
                          <a:spcPct val="115000"/>
                        </a:lnSpc>
                        <a:spcBef>
                          <a:spcPts val="0"/>
                        </a:spcBef>
                        <a:spcAft>
                          <a:spcPts val="0"/>
                        </a:spcAft>
                      </a:pPr>
                      <a:r>
                        <a:rPr lang="en-US" sz="1200" dirty="0" smtClean="0">
                          <a:solidFill>
                            <a:srgbClr val="002060"/>
                          </a:solidFill>
                          <a:latin typeface="Calibri"/>
                          <a:ea typeface="Calibri"/>
                          <a:cs typeface="Times New Roman"/>
                        </a:rPr>
                        <a:t>0</a:t>
                      </a:r>
                      <a:r>
                        <a:rPr lang="ro-RO" sz="1200" dirty="0" smtClean="0">
                          <a:solidFill>
                            <a:srgbClr val="002060"/>
                          </a:solidFill>
                          <a:latin typeface="Calibri"/>
                          <a:ea typeface="Calibri"/>
                          <a:cs typeface="Times New Roman"/>
                        </a:rPr>
                        <a:t>rganizing</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school</a:t>
                      </a:r>
                      <a:endParaRPr lang="ro-RO" sz="1200" dirty="0">
                        <a:solidFill>
                          <a:srgbClr val="002060"/>
                        </a:solidFill>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dirty="0">
                          <a:solidFill>
                            <a:srgbClr val="002060"/>
                          </a:solidFill>
                          <a:latin typeface="Calibri"/>
                          <a:ea typeface="Calibri"/>
                          <a:cs typeface="Times New Roman"/>
                        </a:rPr>
                        <a:t>Romanian </a:t>
                      </a:r>
                      <a:r>
                        <a:rPr lang="ro-RO" sz="1200" dirty="0" smtClean="0">
                          <a:solidFill>
                            <a:srgbClr val="002060"/>
                          </a:solidFill>
                          <a:latin typeface="Calibri"/>
                          <a:ea typeface="Calibri"/>
                          <a:cs typeface="Times New Roman"/>
                        </a:rPr>
                        <a:t>coordinating</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school</a:t>
                      </a:r>
                      <a:endParaRPr lang="ro-RO" sz="1200" dirty="0">
                        <a:solidFill>
                          <a:srgbClr val="002060"/>
                        </a:solidFill>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dirty="0">
                          <a:solidFill>
                            <a:srgbClr val="002060"/>
                          </a:solidFill>
                          <a:latin typeface="Calibri"/>
                          <a:ea typeface="Calibri"/>
                          <a:cs typeface="Times New Roman"/>
                        </a:rPr>
                        <a:t>Website </a:t>
                      </a:r>
                      <a:r>
                        <a:rPr lang="ro-RO" sz="1200" dirty="0" smtClean="0">
                          <a:solidFill>
                            <a:srgbClr val="002060"/>
                          </a:solidFill>
                          <a:latin typeface="Calibri"/>
                          <a:ea typeface="Calibri"/>
                          <a:cs typeface="Times New Roman"/>
                        </a:rPr>
                        <a:t>and</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facebook </a:t>
                      </a:r>
                      <a:r>
                        <a:rPr lang="ro-RO" sz="1200" dirty="0">
                          <a:solidFill>
                            <a:srgbClr val="002060"/>
                          </a:solidFill>
                          <a:latin typeface="Calibri"/>
                          <a:ea typeface="Calibri"/>
                          <a:cs typeface="Times New Roman"/>
                        </a:rPr>
                        <a:t>page</a:t>
                      </a: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r>
              <a:tr h="456786">
                <a:tc vMerge="1">
                  <a:txBody>
                    <a:bodyPr/>
                    <a:lstStyle/>
                    <a:p>
                      <a:endParaRPr lang="ro-RO"/>
                    </a:p>
                  </a:txBody>
                  <a:tcPr/>
                </a:tc>
                <a:tc>
                  <a:txBody>
                    <a:bodyPr/>
                    <a:lstStyle/>
                    <a:p>
                      <a:pPr marL="0" marR="0" algn="just">
                        <a:lnSpc>
                          <a:spcPct val="115000"/>
                        </a:lnSpc>
                        <a:spcBef>
                          <a:spcPts val="0"/>
                        </a:spcBef>
                        <a:spcAft>
                          <a:spcPts val="0"/>
                        </a:spcAft>
                      </a:pPr>
                      <a:r>
                        <a:rPr lang="ro-RO" sz="1200" dirty="0" smtClean="0">
                          <a:solidFill>
                            <a:srgbClr val="002060"/>
                          </a:solidFill>
                          <a:latin typeface="Calibri"/>
                          <a:ea typeface="Calibri"/>
                          <a:cs typeface="Times New Roman"/>
                        </a:rPr>
                        <a:t>Launching</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the</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project-meeting</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with</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parents</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and </a:t>
                      </a:r>
                      <a:r>
                        <a:rPr lang="ro-RO" sz="1200" dirty="0">
                          <a:solidFill>
                            <a:srgbClr val="002060"/>
                          </a:solidFill>
                          <a:latin typeface="Calibri"/>
                          <a:ea typeface="Calibri"/>
                          <a:cs typeface="Times New Roman"/>
                        </a:rPr>
                        <a:t>local </a:t>
                      </a:r>
                      <a:r>
                        <a:rPr lang="ro-RO" sz="1200" dirty="0" smtClean="0">
                          <a:solidFill>
                            <a:srgbClr val="002060"/>
                          </a:solidFill>
                          <a:latin typeface="Calibri"/>
                          <a:ea typeface="Calibri"/>
                          <a:cs typeface="Times New Roman"/>
                        </a:rPr>
                        <a:t>authorities-opening</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ceremonies</a:t>
                      </a:r>
                      <a:endParaRPr lang="ro-RO" sz="1200" dirty="0">
                        <a:solidFill>
                          <a:srgbClr val="002060"/>
                        </a:solidFill>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dirty="0">
                          <a:solidFill>
                            <a:srgbClr val="002060"/>
                          </a:solidFill>
                          <a:latin typeface="Calibri"/>
                          <a:ea typeface="Calibri"/>
                          <a:cs typeface="Times New Roman"/>
                        </a:rPr>
                        <a:t>Project team </a:t>
                      </a:r>
                      <a:r>
                        <a:rPr lang="ro-RO" sz="1200" dirty="0" smtClean="0">
                          <a:solidFill>
                            <a:srgbClr val="002060"/>
                          </a:solidFill>
                          <a:latin typeface="Calibri"/>
                          <a:ea typeface="Calibri"/>
                          <a:cs typeface="Times New Roman"/>
                        </a:rPr>
                        <a:t>from</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patner</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schools</a:t>
                      </a:r>
                      <a:endParaRPr lang="ro-RO" sz="1200" dirty="0">
                        <a:solidFill>
                          <a:srgbClr val="002060"/>
                        </a:solidFill>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dirty="0" smtClean="0">
                          <a:solidFill>
                            <a:srgbClr val="002060"/>
                          </a:solidFill>
                          <a:latin typeface="Calibri"/>
                          <a:ea typeface="Calibri"/>
                          <a:cs typeface="Times New Roman"/>
                        </a:rPr>
                        <a:t>Partner</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schools</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coordinators</a:t>
                      </a:r>
                      <a:endParaRPr lang="ro-RO" sz="1200" dirty="0">
                        <a:solidFill>
                          <a:srgbClr val="002060"/>
                        </a:solidFill>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dirty="0" smtClean="0">
                          <a:solidFill>
                            <a:srgbClr val="002060"/>
                          </a:solidFill>
                          <a:latin typeface="Calibri"/>
                          <a:ea typeface="Calibri"/>
                          <a:cs typeface="Times New Roman"/>
                        </a:rPr>
                        <a:t>Opening</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ceremnies</a:t>
                      </a:r>
                      <a:r>
                        <a:rPr lang="ro-RO" sz="1200" dirty="0">
                          <a:solidFill>
                            <a:srgbClr val="002060"/>
                          </a:solidFill>
                          <a:latin typeface="Calibri"/>
                          <a:ea typeface="Calibri"/>
                          <a:cs typeface="Times New Roman"/>
                        </a:rPr>
                        <a:t>, photos, </a:t>
                      </a:r>
                      <a:r>
                        <a:rPr lang="ro-RO" sz="1200" dirty="0" smtClean="0">
                          <a:solidFill>
                            <a:srgbClr val="002060"/>
                          </a:solidFill>
                          <a:latin typeface="Calibri"/>
                          <a:ea typeface="Calibri"/>
                          <a:cs typeface="Times New Roman"/>
                        </a:rPr>
                        <a:t>press</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articles</a:t>
                      </a:r>
                      <a:r>
                        <a:rPr lang="ro-RO" sz="1200" dirty="0">
                          <a:solidFill>
                            <a:srgbClr val="002060"/>
                          </a:solidFill>
                          <a:latin typeface="Calibri"/>
                          <a:ea typeface="Calibri"/>
                          <a:cs typeface="Times New Roman"/>
                        </a:rPr>
                        <a:t>,  videos</a:t>
                      </a: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r>
              <a:tr h="913573">
                <a:tc vMerge="1">
                  <a:txBody>
                    <a:bodyPr/>
                    <a:lstStyle/>
                    <a:p>
                      <a:endParaRPr lang="ro-RO"/>
                    </a:p>
                  </a:txBody>
                  <a:tcPr/>
                </a:tc>
                <a:tc>
                  <a:txBody>
                    <a:bodyPr/>
                    <a:lstStyle/>
                    <a:p>
                      <a:pPr marL="0" marR="0">
                        <a:lnSpc>
                          <a:spcPct val="115000"/>
                        </a:lnSpc>
                        <a:spcBef>
                          <a:spcPts val="0"/>
                        </a:spcBef>
                        <a:spcAft>
                          <a:spcPts val="0"/>
                        </a:spcAft>
                      </a:pPr>
                      <a:r>
                        <a:rPr lang="ro-RO" sz="1200" dirty="0">
                          <a:solidFill>
                            <a:srgbClr val="002060"/>
                          </a:solidFill>
                          <a:latin typeface="Calibri"/>
                          <a:ea typeface="Calibri"/>
                          <a:cs typeface="Times New Roman"/>
                        </a:rPr>
                        <a:t>Setting</a:t>
                      </a:r>
                      <a:r>
                        <a:rPr lang="ro-RO" sz="1200" b="1" dirty="0">
                          <a:solidFill>
                            <a:srgbClr val="002060"/>
                          </a:solidFill>
                          <a:latin typeface="Calibri"/>
                          <a:ea typeface="Calibri"/>
                          <a:cs typeface="Times New Roman"/>
                        </a:rPr>
                        <a:t>Erasmus+ </a:t>
                      </a:r>
                      <a:r>
                        <a:rPr lang="ro-RO" sz="1200" b="1" dirty="0" smtClean="0">
                          <a:solidFill>
                            <a:srgbClr val="002060"/>
                          </a:solidFill>
                          <a:latin typeface="Calibri"/>
                          <a:ea typeface="Calibri"/>
                          <a:cs typeface="Times New Roman"/>
                        </a:rPr>
                        <a:t>board</a:t>
                      </a:r>
                      <a:r>
                        <a:rPr lang="en-US" sz="1200" b="1"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with</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the</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inscription </a:t>
                      </a:r>
                      <a:r>
                        <a:rPr lang="ro-RO" sz="1200" dirty="0">
                          <a:solidFill>
                            <a:srgbClr val="002060"/>
                          </a:solidFill>
                          <a:latin typeface="Calibri"/>
                          <a:ea typeface="Calibri"/>
                          <a:cs typeface="Times New Roman"/>
                        </a:rPr>
                        <a:t>"Erasmus partnership program, </a:t>
                      </a:r>
                      <a:r>
                        <a:rPr lang="ro-RO" sz="1200" dirty="0" smtClean="0">
                          <a:solidFill>
                            <a:srgbClr val="002060"/>
                          </a:solidFill>
                          <a:latin typeface="Calibri"/>
                          <a:ea typeface="Calibri"/>
                          <a:cs typeface="Times New Roman"/>
                        </a:rPr>
                        <a:t>funded</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by</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the </a:t>
                      </a:r>
                      <a:r>
                        <a:rPr lang="ro-RO" sz="1200" dirty="0">
                          <a:solidFill>
                            <a:srgbClr val="002060"/>
                          </a:solidFill>
                          <a:latin typeface="Calibri"/>
                          <a:ea typeface="Calibri"/>
                          <a:cs typeface="Times New Roman"/>
                        </a:rPr>
                        <a:t>National Agency of the European Commission - 2019-2021" in eachschool</a:t>
                      </a: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dirty="0">
                          <a:solidFill>
                            <a:srgbClr val="002060"/>
                          </a:solidFill>
                          <a:latin typeface="Calibri"/>
                          <a:ea typeface="Calibri"/>
                          <a:cs typeface="Times New Roman"/>
                        </a:rPr>
                        <a:t>Pupilsandteachersfromeachpartnerschool</a:t>
                      </a: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dirty="0" smtClean="0">
                          <a:solidFill>
                            <a:srgbClr val="002060"/>
                          </a:solidFill>
                          <a:latin typeface="Calibri"/>
                          <a:ea typeface="Calibri"/>
                          <a:cs typeface="Times New Roman"/>
                        </a:rPr>
                        <a:t>Partner</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schools</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coordinators</a:t>
                      </a:r>
                      <a:endParaRPr lang="ro-RO" sz="1200" dirty="0">
                        <a:solidFill>
                          <a:srgbClr val="002060"/>
                        </a:solidFill>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dirty="0">
                          <a:solidFill>
                            <a:srgbClr val="002060"/>
                          </a:solidFill>
                          <a:latin typeface="Calibri"/>
                          <a:ea typeface="Calibri"/>
                          <a:cs typeface="Times New Roman"/>
                        </a:rPr>
                        <a:t>Erasmus bilboard, photos , ppt</a:t>
                      </a: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r>
              <a:tr h="304524">
                <a:tc rowSpan="2">
                  <a:txBody>
                    <a:bodyPr/>
                    <a:lstStyle/>
                    <a:p>
                      <a:pPr marL="0" marR="0" algn="ctr">
                        <a:lnSpc>
                          <a:spcPct val="115000"/>
                        </a:lnSpc>
                        <a:spcBef>
                          <a:spcPts val="0"/>
                        </a:spcBef>
                        <a:spcAft>
                          <a:spcPts val="0"/>
                        </a:spcAft>
                      </a:pPr>
                      <a:r>
                        <a:rPr lang="ro-RO" sz="1200" b="1">
                          <a:solidFill>
                            <a:srgbClr val="0070C0"/>
                          </a:solidFill>
                          <a:latin typeface="Calibri"/>
                          <a:ea typeface="Calibri"/>
                          <a:cs typeface="Times New Roman"/>
                        </a:rPr>
                        <a:t>M2</a:t>
                      </a:r>
                      <a:endParaRPr lang="ro-RO" sz="1200">
                        <a:latin typeface="Calibri"/>
                        <a:ea typeface="Calibri"/>
                        <a:cs typeface="Times New Roman"/>
                      </a:endParaRPr>
                    </a:p>
                    <a:p>
                      <a:pPr marL="0" marR="0" algn="ctr">
                        <a:lnSpc>
                          <a:spcPct val="115000"/>
                        </a:lnSpc>
                        <a:spcBef>
                          <a:spcPts val="0"/>
                        </a:spcBef>
                        <a:spcAft>
                          <a:spcPts val="0"/>
                        </a:spcAft>
                      </a:pPr>
                      <a:r>
                        <a:rPr lang="ro-RO" sz="1200" b="1">
                          <a:solidFill>
                            <a:srgbClr val="0070C0"/>
                          </a:solidFill>
                          <a:latin typeface="Calibri"/>
                          <a:ea typeface="Calibri"/>
                          <a:cs typeface="Times New Roman"/>
                        </a:rPr>
                        <a:t>Oct 2019</a:t>
                      </a:r>
                      <a:endParaRPr lang="ro-RO" sz="1200">
                        <a:latin typeface="Calibri"/>
                        <a:ea typeface="Calibri"/>
                        <a:cs typeface="Times New Roman"/>
                      </a:endParaRPr>
                    </a:p>
                  </a:txBody>
                  <a:tcPr marL="43543" marR="4354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6DDE8"/>
                    </a:solidFill>
                  </a:tcPr>
                </a:tc>
                <a:tc>
                  <a:txBody>
                    <a:bodyPr/>
                    <a:lstStyle/>
                    <a:p>
                      <a:pPr marL="0" marR="0" algn="just">
                        <a:lnSpc>
                          <a:spcPct val="115000"/>
                        </a:lnSpc>
                        <a:spcBef>
                          <a:spcPts val="0"/>
                        </a:spcBef>
                        <a:spcAft>
                          <a:spcPts val="0"/>
                        </a:spcAft>
                      </a:pPr>
                      <a:r>
                        <a:rPr lang="ro-RO" sz="1200" dirty="0">
                          <a:solidFill>
                            <a:srgbClr val="002060"/>
                          </a:solidFill>
                          <a:latin typeface="Calibri"/>
                          <a:ea typeface="Calibri"/>
                          <a:cs typeface="Times New Roman"/>
                        </a:rPr>
                        <a:t>Project Logo Contest in eachschool on </a:t>
                      </a:r>
                      <a:r>
                        <a:rPr lang="ro-RO" sz="1200" dirty="0" smtClean="0">
                          <a:solidFill>
                            <a:srgbClr val="002060"/>
                          </a:solidFill>
                          <a:latin typeface="Calibri"/>
                          <a:ea typeface="Calibri"/>
                          <a:cs typeface="Times New Roman"/>
                        </a:rPr>
                        <a:t>transnational</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level</a:t>
                      </a:r>
                      <a:endParaRPr lang="ro-RO" sz="1200" dirty="0">
                        <a:solidFill>
                          <a:srgbClr val="002060"/>
                        </a:solidFill>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a:solidFill>
                            <a:srgbClr val="002060"/>
                          </a:solidFill>
                          <a:latin typeface="Calibri"/>
                          <a:ea typeface="Calibri"/>
                          <a:cs typeface="Times New Roman"/>
                        </a:rPr>
                        <a:t>pupils</a:t>
                      </a: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dirty="0" smtClean="0">
                          <a:solidFill>
                            <a:srgbClr val="002060"/>
                          </a:solidFill>
                          <a:latin typeface="Calibri"/>
                          <a:ea typeface="Calibri"/>
                          <a:cs typeface="Times New Roman"/>
                        </a:rPr>
                        <a:t>People</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assigned</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from</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every</a:t>
                      </a:r>
                      <a:r>
                        <a:rPr lang="en-US" sz="1200" baseline="0" dirty="0" smtClean="0">
                          <a:solidFill>
                            <a:srgbClr val="002060"/>
                          </a:solidFill>
                          <a:latin typeface="Calibri"/>
                          <a:ea typeface="Calibri"/>
                          <a:cs typeface="Times New Roman"/>
                        </a:rPr>
                        <a:t> </a:t>
                      </a:r>
                      <a:r>
                        <a:rPr lang="en-US" sz="1200" dirty="0" smtClean="0">
                          <a:solidFill>
                            <a:srgbClr val="002060"/>
                          </a:solidFill>
                          <a:latin typeface="Calibri"/>
                          <a:ea typeface="Calibri"/>
                          <a:cs typeface="Times New Roman"/>
                        </a:rPr>
                        <a:t>p</a:t>
                      </a:r>
                      <a:r>
                        <a:rPr lang="ro-RO" sz="1200" dirty="0" smtClean="0">
                          <a:solidFill>
                            <a:srgbClr val="002060"/>
                          </a:solidFill>
                          <a:latin typeface="Calibri"/>
                          <a:ea typeface="Calibri"/>
                          <a:cs typeface="Times New Roman"/>
                        </a:rPr>
                        <a:t>artner</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teams</a:t>
                      </a:r>
                      <a:endParaRPr lang="ro-RO" sz="1200" dirty="0">
                        <a:solidFill>
                          <a:srgbClr val="002060"/>
                        </a:solidFill>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dirty="0">
                          <a:solidFill>
                            <a:srgbClr val="002060"/>
                          </a:solidFill>
                          <a:latin typeface="Calibri"/>
                          <a:ea typeface="Calibri"/>
                          <a:cs typeface="Times New Roman"/>
                        </a:rPr>
                        <a:t>Project Logo</a:t>
                      </a: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r>
              <a:tr h="418720">
                <a:tc vMerge="1">
                  <a:txBody>
                    <a:bodyPr/>
                    <a:lstStyle/>
                    <a:p>
                      <a:endParaRPr lang="ro-RO"/>
                    </a:p>
                  </a:txBody>
                  <a:tcPr/>
                </a:tc>
                <a:tc>
                  <a:txBody>
                    <a:bodyPr/>
                    <a:lstStyle/>
                    <a:p>
                      <a:pPr marL="0" marR="0" algn="just">
                        <a:lnSpc>
                          <a:spcPct val="115000"/>
                        </a:lnSpc>
                        <a:spcBef>
                          <a:spcPts val="0"/>
                        </a:spcBef>
                        <a:spcAft>
                          <a:spcPts val="0"/>
                        </a:spcAft>
                      </a:pPr>
                      <a:r>
                        <a:rPr lang="ro-RO" sz="1200" b="1">
                          <a:solidFill>
                            <a:srgbClr val="002060"/>
                          </a:solidFill>
                          <a:latin typeface="Calibri"/>
                          <a:ea typeface="Calibri"/>
                          <a:cs typeface="Times New Roman"/>
                        </a:rPr>
                        <a:t>Topic 1 - </a:t>
                      </a:r>
                      <a:r>
                        <a:rPr lang="ro-RO" sz="1200">
                          <a:solidFill>
                            <a:srgbClr val="002060"/>
                          </a:solidFill>
                          <a:latin typeface="Calibri"/>
                          <a:ea typeface="Calibri"/>
                          <a:cs typeface="Times New Roman"/>
                        </a:rPr>
                        <a:t>Wherewe live andwork: presentations</a:t>
                      </a: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a:solidFill>
                            <a:srgbClr val="002060"/>
                          </a:solidFill>
                          <a:latin typeface="Calibri"/>
                          <a:ea typeface="Calibri"/>
                          <a:cs typeface="Times New Roman"/>
                        </a:rPr>
                        <a:t>pupils</a:t>
                      </a: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ro-RO" sz="1200" dirty="0" smtClean="0">
                          <a:solidFill>
                            <a:srgbClr val="002060"/>
                          </a:solidFill>
                          <a:latin typeface="Calibri"/>
                          <a:ea typeface="Calibri"/>
                          <a:cs typeface="Times New Roman"/>
                        </a:rPr>
                        <a:t>People</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assigned</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from</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every</a:t>
                      </a:r>
                      <a:r>
                        <a:rPr lang="en-US" sz="1200" baseline="0" dirty="0" smtClean="0">
                          <a:solidFill>
                            <a:srgbClr val="002060"/>
                          </a:solidFill>
                          <a:latin typeface="Calibri"/>
                          <a:ea typeface="Calibri"/>
                          <a:cs typeface="Times New Roman"/>
                        </a:rPr>
                        <a:t> </a:t>
                      </a:r>
                      <a:r>
                        <a:rPr lang="en-US" sz="1200" dirty="0" smtClean="0">
                          <a:solidFill>
                            <a:srgbClr val="002060"/>
                          </a:solidFill>
                          <a:latin typeface="Calibri"/>
                          <a:ea typeface="Calibri"/>
                          <a:cs typeface="Times New Roman"/>
                        </a:rPr>
                        <a:t>p</a:t>
                      </a:r>
                      <a:r>
                        <a:rPr lang="ro-RO" sz="1200" dirty="0" smtClean="0">
                          <a:solidFill>
                            <a:srgbClr val="002060"/>
                          </a:solidFill>
                          <a:latin typeface="Calibri"/>
                          <a:ea typeface="Calibri"/>
                          <a:cs typeface="Times New Roman"/>
                        </a:rPr>
                        <a:t>artner</a:t>
                      </a:r>
                      <a:r>
                        <a:rPr lang="en-US" sz="1200" dirty="0" smtClean="0">
                          <a:solidFill>
                            <a:srgbClr val="002060"/>
                          </a:solidFill>
                          <a:latin typeface="Calibri"/>
                          <a:ea typeface="Calibri"/>
                          <a:cs typeface="Times New Roman"/>
                        </a:rPr>
                        <a:t> </a:t>
                      </a:r>
                      <a:r>
                        <a:rPr lang="ro-RO" sz="1200" dirty="0" smtClean="0">
                          <a:solidFill>
                            <a:srgbClr val="002060"/>
                          </a:solidFill>
                          <a:latin typeface="Calibri"/>
                          <a:ea typeface="Calibri"/>
                          <a:cs typeface="Times New Roman"/>
                        </a:rPr>
                        <a:t>teams</a:t>
                      </a:r>
                      <a:endParaRPr lang="ro-RO" sz="1200" dirty="0">
                        <a:solidFill>
                          <a:srgbClr val="002060"/>
                        </a:solidFill>
                        <a:latin typeface="Calibri"/>
                        <a:ea typeface="Calibri"/>
                        <a:cs typeface="Times New Roman"/>
                      </a:endParaRP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ro-RO" sz="1200" dirty="0">
                        <a:solidFill>
                          <a:srgbClr val="002060"/>
                        </a:solidFill>
                        <a:latin typeface="Calibri"/>
                        <a:ea typeface="Calibri"/>
                        <a:cs typeface="Times New Roman"/>
                      </a:endParaRPr>
                    </a:p>
                    <a:p>
                      <a:pPr marL="0" marR="0">
                        <a:lnSpc>
                          <a:spcPct val="115000"/>
                        </a:lnSpc>
                        <a:spcBef>
                          <a:spcPts val="0"/>
                        </a:spcBef>
                        <a:spcAft>
                          <a:spcPts val="0"/>
                        </a:spcAft>
                      </a:pPr>
                      <a:r>
                        <a:rPr lang="ro-RO" sz="1200" dirty="0">
                          <a:solidFill>
                            <a:srgbClr val="002060"/>
                          </a:solidFill>
                          <a:latin typeface="Calibri"/>
                          <a:ea typeface="Calibri"/>
                          <a:cs typeface="Times New Roman"/>
                        </a:rPr>
                        <a:t>PPT uploaded on the website</a:t>
                      </a:r>
                    </a:p>
                  </a:txBody>
                  <a:tcPr marL="43543" marR="4354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3382811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228600" y="762000"/>
            <a:ext cx="7924800" cy="4191000"/>
          </a:xfrm>
        </p:spPr>
        <p:txBody>
          <a:bodyPr/>
          <a:lstStyle/>
          <a:p>
            <a:pPr>
              <a:buNone/>
            </a:pPr>
            <a:r>
              <a:rPr lang="en-US" dirty="0" smtClean="0">
                <a:solidFill>
                  <a:srgbClr val="FF0000"/>
                </a:solidFill>
              </a:rPr>
              <a:t>DISSEMINATION PLAN</a:t>
            </a:r>
            <a:endParaRPr lang="ro-RO" dirty="0">
              <a:solidFill>
                <a:srgbClr val="FF0000"/>
              </a:solidFill>
            </a:endParaRPr>
          </a:p>
        </p:txBody>
      </p:sp>
      <p:sp>
        <p:nvSpPr>
          <p:cNvPr id="5" name="Rectangle 4"/>
          <p:cNvSpPr/>
          <p:nvPr/>
        </p:nvSpPr>
        <p:spPr>
          <a:xfrm>
            <a:off x="381000" y="2057400"/>
            <a:ext cx="8153400" cy="2793842"/>
          </a:xfrm>
          <a:prstGeom prst="rect">
            <a:avLst/>
          </a:prstGeom>
        </p:spPr>
        <p:txBody>
          <a:bodyPr wrap="square">
            <a:spAutoFit/>
          </a:bodyPr>
          <a:lstStyle/>
          <a:p>
            <a:pPr algn="just">
              <a:lnSpc>
                <a:spcPct val="150000"/>
              </a:lnSpc>
            </a:pPr>
            <a:r>
              <a:rPr lang="en-US" b="1" dirty="0" smtClean="0">
                <a:solidFill>
                  <a:schemeClr val="accent5">
                    <a:lumMod val="50000"/>
                  </a:schemeClr>
                </a:solidFill>
              </a:rPr>
              <a:t>The </a:t>
            </a:r>
            <a:r>
              <a:rPr lang="en-US" b="1" dirty="0" smtClean="0">
                <a:solidFill>
                  <a:schemeClr val="accent5">
                    <a:lumMod val="50000"/>
                  </a:schemeClr>
                </a:solidFill>
              </a:rPr>
              <a:t>aim of the Dissemination plan is to establish and run the visibility of the project, so that all activities that will be carried out during the project lifetime will be widely known with the highest possible visibility, in EU countries. </a:t>
            </a:r>
            <a:endParaRPr lang="ro-RO" dirty="0">
              <a:solidFill>
                <a:schemeClr val="accent5">
                  <a:lumMod val="50000"/>
                </a:schemeClr>
              </a:solidFill>
            </a:endParaRPr>
          </a:p>
        </p:txBody>
      </p:sp>
    </p:spTree>
    <p:extLst>
      <p:ext uri="{BB962C8B-B14F-4D97-AF65-F5344CB8AC3E}">
        <p14:creationId xmlns:p14="http://schemas.microsoft.com/office/powerpoint/2010/main" xmlns="" val="3382811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228600" y="762000"/>
            <a:ext cx="7924800" cy="4191000"/>
          </a:xfrm>
        </p:spPr>
        <p:txBody>
          <a:bodyPr/>
          <a:lstStyle/>
          <a:p>
            <a:pPr>
              <a:buNone/>
            </a:pPr>
            <a:r>
              <a:rPr lang="en-US" dirty="0" smtClean="0">
                <a:solidFill>
                  <a:srgbClr val="FF0000"/>
                </a:solidFill>
              </a:rPr>
              <a:t>COMMUNICATION PLAN</a:t>
            </a:r>
            <a:endParaRPr lang="ro-RO" dirty="0">
              <a:solidFill>
                <a:srgbClr val="FF0000"/>
              </a:solidFill>
            </a:endParaRPr>
          </a:p>
        </p:txBody>
      </p:sp>
      <p:sp>
        <p:nvSpPr>
          <p:cNvPr id="5" name="Rectangle 4"/>
          <p:cNvSpPr/>
          <p:nvPr/>
        </p:nvSpPr>
        <p:spPr>
          <a:xfrm>
            <a:off x="381000" y="2057400"/>
            <a:ext cx="8153400" cy="3416320"/>
          </a:xfrm>
          <a:prstGeom prst="rect">
            <a:avLst/>
          </a:prstGeom>
        </p:spPr>
        <p:txBody>
          <a:bodyPr wrap="square">
            <a:spAutoFit/>
          </a:bodyPr>
          <a:lstStyle/>
          <a:p>
            <a:pPr algn="just">
              <a:lnSpc>
                <a:spcPct val="150000"/>
              </a:lnSpc>
            </a:pPr>
            <a:r>
              <a:rPr lang="ro-RO" dirty="0" smtClean="0">
                <a:solidFill>
                  <a:schemeClr val="accent5">
                    <a:lumMod val="50000"/>
                  </a:schemeClr>
                </a:solidFill>
              </a:rPr>
              <a:t>In order to ensure constant flow of information among </a:t>
            </a:r>
            <a:r>
              <a:rPr lang="ro-RO" dirty="0" smtClean="0">
                <a:solidFill>
                  <a:schemeClr val="accent5">
                    <a:lumMod val="50000"/>
                  </a:schemeClr>
                </a:solidFill>
              </a:rPr>
              <a:t>partner</a:t>
            </a:r>
            <a:r>
              <a:rPr lang="en-US" dirty="0" smtClean="0">
                <a:solidFill>
                  <a:schemeClr val="accent5">
                    <a:lumMod val="50000"/>
                  </a:schemeClr>
                </a:solidFill>
              </a:rPr>
              <a:t> </a:t>
            </a:r>
            <a:r>
              <a:rPr lang="ro-RO" dirty="0" smtClean="0">
                <a:solidFill>
                  <a:schemeClr val="accent5">
                    <a:lumMod val="50000"/>
                  </a:schemeClr>
                </a:solidFill>
              </a:rPr>
              <a:t>institutions </a:t>
            </a:r>
            <a:r>
              <a:rPr lang="ro-RO" dirty="0" smtClean="0">
                <a:solidFill>
                  <a:schemeClr val="accent5">
                    <a:lumMod val="50000"/>
                  </a:schemeClr>
                </a:solidFill>
              </a:rPr>
              <a:t>the project communication will be structured in three levels:  </a:t>
            </a:r>
            <a:endParaRPr lang="en-US" dirty="0" smtClean="0">
              <a:solidFill>
                <a:schemeClr val="accent5">
                  <a:lumMod val="50000"/>
                </a:schemeClr>
              </a:solidFill>
            </a:endParaRPr>
          </a:p>
          <a:p>
            <a:pPr algn="just">
              <a:lnSpc>
                <a:spcPct val="150000"/>
              </a:lnSpc>
            </a:pPr>
            <a:r>
              <a:rPr lang="en-US" dirty="0" smtClean="0">
                <a:solidFill>
                  <a:schemeClr val="accent5">
                    <a:lumMod val="50000"/>
                  </a:schemeClr>
                </a:solidFill>
              </a:rPr>
              <a:t>-</a:t>
            </a:r>
            <a:r>
              <a:rPr lang="ro-RO" dirty="0" smtClean="0">
                <a:solidFill>
                  <a:schemeClr val="accent5">
                    <a:lumMod val="50000"/>
                  </a:schemeClr>
                </a:solidFill>
              </a:rPr>
              <a:t>at </a:t>
            </a:r>
            <a:r>
              <a:rPr lang="ro-RO" dirty="0" smtClean="0">
                <a:solidFill>
                  <a:schemeClr val="accent5">
                    <a:lumMod val="50000"/>
                  </a:schemeClr>
                </a:solidFill>
              </a:rPr>
              <a:t>the project management </a:t>
            </a:r>
            <a:r>
              <a:rPr lang="ro-RO" dirty="0" smtClean="0">
                <a:solidFill>
                  <a:schemeClr val="accent5">
                    <a:lumMod val="50000"/>
                  </a:schemeClr>
                </a:solidFill>
              </a:rPr>
              <a:t>level</a:t>
            </a:r>
            <a:endParaRPr lang="en-US" dirty="0" smtClean="0">
              <a:solidFill>
                <a:schemeClr val="accent5">
                  <a:lumMod val="50000"/>
                </a:schemeClr>
              </a:solidFill>
            </a:endParaRPr>
          </a:p>
          <a:p>
            <a:pPr algn="just">
              <a:lnSpc>
                <a:spcPct val="150000"/>
              </a:lnSpc>
            </a:pPr>
            <a:r>
              <a:rPr lang="en-US" dirty="0" smtClean="0">
                <a:solidFill>
                  <a:schemeClr val="accent5">
                    <a:lumMod val="50000"/>
                  </a:schemeClr>
                </a:solidFill>
              </a:rPr>
              <a:t>-</a:t>
            </a:r>
            <a:r>
              <a:rPr lang="ro-RO" dirty="0" smtClean="0">
                <a:solidFill>
                  <a:schemeClr val="accent5">
                    <a:lumMod val="50000"/>
                  </a:schemeClr>
                </a:solidFill>
              </a:rPr>
              <a:t>at </a:t>
            </a:r>
            <a:r>
              <a:rPr lang="ro-RO" dirty="0" smtClean="0">
                <a:solidFill>
                  <a:schemeClr val="accent5">
                    <a:lumMod val="50000"/>
                  </a:schemeClr>
                </a:solidFill>
              </a:rPr>
              <a:t>project activity level </a:t>
            </a:r>
            <a:endParaRPr lang="en-US" dirty="0" smtClean="0">
              <a:solidFill>
                <a:schemeClr val="accent5">
                  <a:lumMod val="50000"/>
                </a:schemeClr>
              </a:solidFill>
            </a:endParaRPr>
          </a:p>
          <a:p>
            <a:pPr algn="just">
              <a:lnSpc>
                <a:spcPct val="150000"/>
              </a:lnSpc>
            </a:pPr>
            <a:r>
              <a:rPr lang="en-US" dirty="0" smtClean="0">
                <a:solidFill>
                  <a:schemeClr val="accent5">
                    <a:lumMod val="50000"/>
                  </a:schemeClr>
                </a:solidFill>
              </a:rPr>
              <a:t>-</a:t>
            </a:r>
            <a:r>
              <a:rPr lang="ro-RO" dirty="0" smtClean="0">
                <a:solidFill>
                  <a:schemeClr val="accent5">
                    <a:lumMod val="50000"/>
                  </a:schemeClr>
                </a:solidFill>
              </a:rPr>
              <a:t>stakeholder </a:t>
            </a:r>
            <a:r>
              <a:rPr lang="ro-RO" dirty="0" smtClean="0">
                <a:solidFill>
                  <a:schemeClr val="accent5">
                    <a:lumMod val="50000"/>
                  </a:schemeClr>
                </a:solidFill>
              </a:rPr>
              <a:t>meetings</a:t>
            </a:r>
            <a:r>
              <a:rPr lang="ro-RO" dirty="0" smtClean="0">
                <a:solidFill>
                  <a:schemeClr val="accent5">
                    <a:lumMod val="50000"/>
                  </a:schemeClr>
                </a:solidFill>
              </a:rPr>
              <a:t>.</a:t>
            </a:r>
            <a:endParaRPr lang="ro-RO" dirty="0" smtClean="0">
              <a:solidFill>
                <a:schemeClr val="accent5">
                  <a:lumMod val="50000"/>
                </a:schemeClr>
              </a:solidFill>
            </a:endParaRPr>
          </a:p>
        </p:txBody>
      </p:sp>
    </p:spTree>
    <p:extLst>
      <p:ext uri="{BB962C8B-B14F-4D97-AF65-F5344CB8AC3E}">
        <p14:creationId xmlns:p14="http://schemas.microsoft.com/office/powerpoint/2010/main" xmlns="" val="3382811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228600" y="1981200"/>
            <a:ext cx="7924800" cy="4191000"/>
          </a:xfrm>
        </p:spPr>
        <p:txBody>
          <a:bodyPr/>
          <a:lstStyle/>
          <a:p>
            <a:pPr algn="just">
              <a:lnSpc>
                <a:spcPct val="150000"/>
              </a:lnSpc>
              <a:buNone/>
            </a:pPr>
            <a:r>
              <a:rPr lang="en-US" sz="2000" b="1" dirty="0" smtClean="0">
                <a:solidFill>
                  <a:schemeClr val="accent5">
                    <a:lumMod val="50000"/>
                  </a:schemeClr>
                </a:solidFill>
              </a:rPr>
              <a:t>     The </a:t>
            </a:r>
            <a:r>
              <a:rPr lang="en-US" sz="2000" b="1" dirty="0" smtClean="0">
                <a:solidFill>
                  <a:schemeClr val="accent5">
                    <a:lumMod val="50000"/>
                  </a:schemeClr>
                </a:solidFill>
              </a:rPr>
              <a:t>aim of the plan is to stipulate evaluation moments and </a:t>
            </a:r>
            <a:r>
              <a:rPr lang="en-US" sz="2000" b="1" dirty="0" smtClean="0">
                <a:solidFill>
                  <a:schemeClr val="accent5">
                    <a:lumMod val="50000"/>
                  </a:schemeClr>
                </a:solidFill>
              </a:rPr>
              <a:t>tools concerning </a:t>
            </a:r>
            <a:r>
              <a:rPr lang="en-US" sz="2000" b="1" dirty="0" smtClean="0">
                <a:solidFill>
                  <a:schemeClr val="accent5">
                    <a:lumMod val="50000"/>
                  </a:schemeClr>
                </a:solidFill>
              </a:rPr>
              <a:t>the level of the project’s </a:t>
            </a:r>
            <a:r>
              <a:rPr lang="en-US" sz="2000" b="1" dirty="0" smtClean="0">
                <a:solidFill>
                  <a:schemeClr val="accent5">
                    <a:lumMod val="50000"/>
                  </a:schemeClr>
                </a:solidFill>
              </a:rPr>
              <a:t>development </a:t>
            </a:r>
            <a:r>
              <a:rPr lang="en-US" sz="2000" b="1" dirty="0" smtClean="0">
                <a:solidFill>
                  <a:schemeClr val="accent5">
                    <a:lumMod val="50000"/>
                  </a:schemeClr>
                </a:solidFill>
              </a:rPr>
              <a:t>and generate information gathering fields that allow us to introduce the pertinent changes for a continuous improvement</a:t>
            </a:r>
            <a:r>
              <a:rPr lang="en-US" sz="2000" b="1" dirty="0" smtClean="0">
                <a:solidFill>
                  <a:schemeClr val="accent5">
                    <a:lumMod val="50000"/>
                  </a:schemeClr>
                </a:solidFill>
              </a:rPr>
              <a:t>.</a:t>
            </a:r>
            <a:endParaRPr lang="ro-RO" dirty="0" smtClean="0">
              <a:solidFill>
                <a:schemeClr val="accent5">
                  <a:lumMod val="50000"/>
                </a:schemeClr>
              </a:solidFill>
            </a:endParaRPr>
          </a:p>
        </p:txBody>
      </p:sp>
      <p:sp>
        <p:nvSpPr>
          <p:cNvPr id="4" name="Rectangle 3"/>
          <p:cNvSpPr/>
          <p:nvPr/>
        </p:nvSpPr>
        <p:spPr>
          <a:xfrm>
            <a:off x="457200" y="381000"/>
            <a:ext cx="4449762" cy="584775"/>
          </a:xfrm>
          <a:prstGeom prst="rect">
            <a:avLst/>
          </a:prstGeom>
        </p:spPr>
        <p:txBody>
          <a:bodyPr wrap="square">
            <a:spAutoFit/>
          </a:bodyPr>
          <a:lstStyle/>
          <a:p>
            <a:pPr marL="342900" lvl="0" indent="-342900" algn="l">
              <a:spcBef>
                <a:spcPct val="20000"/>
              </a:spcBef>
            </a:pPr>
            <a:r>
              <a:rPr lang="en-US" sz="3200" kern="0" dirty="0" smtClean="0">
                <a:solidFill>
                  <a:srgbClr val="FF0000"/>
                </a:solidFill>
                <a:latin typeface="Microsoft Sans Serif"/>
              </a:rPr>
              <a:t>EVALUATION </a:t>
            </a:r>
            <a:r>
              <a:rPr lang="en-US" sz="3200" kern="0" dirty="0" smtClean="0">
                <a:solidFill>
                  <a:srgbClr val="FF0000"/>
                </a:solidFill>
                <a:latin typeface="Microsoft Sans Serif"/>
              </a:rPr>
              <a:t>PLAN</a:t>
            </a:r>
            <a:endParaRPr lang="ro-RO" sz="3200" kern="0" dirty="0">
              <a:solidFill>
                <a:srgbClr val="FF0000"/>
              </a:solidFill>
              <a:latin typeface="Microsoft Sans Serif"/>
            </a:endParaRPr>
          </a:p>
        </p:txBody>
      </p:sp>
    </p:spTree>
    <p:extLst>
      <p:ext uri="{BB962C8B-B14F-4D97-AF65-F5344CB8AC3E}">
        <p14:creationId xmlns:p14="http://schemas.microsoft.com/office/powerpoint/2010/main" xmlns="" val="3382811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228600" y="1981200"/>
            <a:ext cx="7924800" cy="4191000"/>
          </a:xfrm>
        </p:spPr>
        <p:txBody>
          <a:bodyPr/>
          <a:lstStyle/>
          <a:p>
            <a:pPr algn="just">
              <a:lnSpc>
                <a:spcPct val="150000"/>
              </a:lnSpc>
              <a:buNone/>
            </a:pPr>
            <a:r>
              <a:rPr lang="en-US" sz="2000" b="1" dirty="0" smtClean="0">
                <a:solidFill>
                  <a:schemeClr val="accent5">
                    <a:lumMod val="50000"/>
                  </a:schemeClr>
                </a:solidFill>
              </a:rPr>
              <a:t>     </a:t>
            </a:r>
            <a:endParaRPr lang="ro-RO" dirty="0" smtClean="0">
              <a:solidFill>
                <a:schemeClr val="accent5">
                  <a:lumMod val="50000"/>
                </a:schemeClr>
              </a:solidFill>
            </a:endParaRPr>
          </a:p>
        </p:txBody>
      </p:sp>
      <p:sp>
        <p:nvSpPr>
          <p:cNvPr id="4" name="Rectangle 3"/>
          <p:cNvSpPr/>
          <p:nvPr/>
        </p:nvSpPr>
        <p:spPr>
          <a:xfrm>
            <a:off x="457200" y="2286000"/>
            <a:ext cx="6324600" cy="584775"/>
          </a:xfrm>
          <a:prstGeom prst="rect">
            <a:avLst/>
          </a:prstGeom>
        </p:spPr>
        <p:txBody>
          <a:bodyPr wrap="square">
            <a:spAutoFit/>
          </a:bodyPr>
          <a:lstStyle/>
          <a:p>
            <a:pPr marL="342900" lvl="0" indent="-342900" algn="l">
              <a:spcBef>
                <a:spcPct val="20000"/>
              </a:spcBef>
            </a:pPr>
            <a:r>
              <a:rPr lang="en-US" sz="3200" kern="0" dirty="0" smtClean="0">
                <a:solidFill>
                  <a:srgbClr val="FF0000"/>
                </a:solidFill>
                <a:latin typeface="Microsoft Sans Serif"/>
              </a:rPr>
              <a:t>OFFICIAL  TEMPLATES</a:t>
            </a:r>
            <a:endParaRPr lang="ro-RO" sz="3200" kern="0" dirty="0">
              <a:solidFill>
                <a:srgbClr val="FF0000"/>
              </a:solidFill>
              <a:latin typeface="Microsoft Sans Serif"/>
            </a:endParaRPr>
          </a:p>
        </p:txBody>
      </p:sp>
    </p:spTree>
    <p:extLst>
      <p:ext uri="{BB962C8B-B14F-4D97-AF65-F5344CB8AC3E}">
        <p14:creationId xmlns:p14="http://schemas.microsoft.com/office/powerpoint/2010/main" xmlns="" val="3382811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7315200" cy="715962"/>
          </a:xfrm>
        </p:spPr>
        <p:txBody>
          <a:bodyPr/>
          <a:lstStyle/>
          <a:p>
            <a:pPr>
              <a:buFont typeface="Wingdings" pitchFamily="2" charset="2"/>
              <a:buChar char="Ø"/>
            </a:pPr>
            <a:r>
              <a:rPr lang="en-US" dirty="0" smtClean="0">
                <a:solidFill>
                  <a:schemeClr val="accent5">
                    <a:lumMod val="50000"/>
                  </a:schemeClr>
                </a:solidFill>
              </a:rPr>
              <a:t>G.O.A.L METHODOLOGY</a:t>
            </a:r>
            <a:br>
              <a:rPr lang="en-US" dirty="0" smtClean="0">
                <a:solidFill>
                  <a:schemeClr val="accent5">
                    <a:lumMod val="50000"/>
                  </a:schemeClr>
                </a:solidFill>
              </a:rPr>
            </a:br>
            <a:r>
              <a:rPr lang="en-US" dirty="0" smtClean="0">
                <a:solidFill>
                  <a:schemeClr val="accent5">
                    <a:lumMod val="50000"/>
                  </a:schemeClr>
                </a:solidFill>
              </a:rPr>
              <a:t/>
            </a:r>
            <a:br>
              <a:rPr lang="en-US" dirty="0" smtClean="0">
                <a:solidFill>
                  <a:schemeClr val="accent5">
                    <a:lumMod val="50000"/>
                  </a:schemeClr>
                </a:solidFill>
              </a:rPr>
            </a:br>
            <a:r>
              <a:rPr lang="en-US" dirty="0" smtClean="0">
                <a:solidFill>
                  <a:schemeClr val="accent5">
                    <a:lumMod val="50000"/>
                  </a:schemeClr>
                </a:solidFill>
              </a:rPr>
              <a:t>QUESTIONAIRES</a:t>
            </a:r>
            <a:endParaRPr lang="ro-RO"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185863" y="306645"/>
            <a:ext cx="7315200" cy="715962"/>
          </a:xfrm>
        </p:spPr>
        <p:txBody>
          <a:bodyPr/>
          <a:lstStyle/>
          <a:p>
            <a:pPr algn="ctr" eaLnBrk="1" hangingPunct="1"/>
            <a:r>
              <a:rPr lang="en-US" b="1" dirty="0" smtClean="0">
                <a:solidFill>
                  <a:schemeClr val="bg2">
                    <a:lumMod val="75000"/>
                  </a:schemeClr>
                </a:solidFill>
                <a:latin typeface="NEW ACADEMY" panose="02000800000000000000" pitchFamily="2" charset="0"/>
              </a:rPr>
              <a:t>PARTNERS</a:t>
            </a:r>
            <a:endParaRPr lang="ru-RU" b="1" dirty="0" smtClean="0">
              <a:solidFill>
                <a:schemeClr val="bg2">
                  <a:lumMod val="75000"/>
                </a:schemeClr>
              </a:solidFill>
            </a:endParaRPr>
          </a:p>
        </p:txBody>
      </p:sp>
      <p:pic>
        <p:nvPicPr>
          <p:cNvPr id="4" name="Picture 3" descr="Erasmuslogo-810x250-1@2x.gif"/>
          <p:cNvPicPr>
            <a:picLocks noChangeAspect="1"/>
          </p:cNvPicPr>
          <p:nvPr/>
        </p:nvPicPr>
        <p:blipFill>
          <a:blip r:embed="rId3">
            <a:clrChange>
              <a:clrFrom>
                <a:srgbClr val="FFFFFF"/>
              </a:clrFrom>
              <a:clrTo>
                <a:srgbClr val="FFFFFF">
                  <a:alpha val="0"/>
                </a:srgbClr>
              </a:clrTo>
            </a:clrChange>
          </a:blip>
          <a:srcRect l="18518" t="28000" r="18519" b="28000"/>
          <a:stretch>
            <a:fillRect/>
          </a:stretch>
        </p:blipFill>
        <p:spPr>
          <a:xfrm>
            <a:off x="5791200" y="6134846"/>
            <a:ext cx="3352800" cy="723153"/>
          </a:xfrm>
          <a:prstGeom prst="rect">
            <a:avLst/>
          </a:prstGeom>
          <a:noFill/>
          <a:ln>
            <a:noFill/>
          </a:ln>
        </p:spPr>
      </p:pic>
      <p:sp>
        <p:nvSpPr>
          <p:cNvPr id="5" name="Rectangle 4"/>
          <p:cNvSpPr/>
          <p:nvPr/>
        </p:nvSpPr>
        <p:spPr>
          <a:xfrm>
            <a:off x="0" y="6211668"/>
            <a:ext cx="4914900" cy="646331"/>
          </a:xfrm>
          <a:prstGeom prst="rect">
            <a:avLst/>
          </a:prstGeom>
        </p:spPr>
        <p:txBody>
          <a:bodyPr wrap="square">
            <a:spAutoFit/>
          </a:bodyPr>
          <a:lstStyle/>
          <a:p>
            <a:pPr algn="just"/>
            <a:r>
              <a:rPr lang="vi-VN" sz="1200" dirty="0" smtClean="0">
                <a:solidFill>
                  <a:srgbClr val="0120BD">
                    <a:lumMod val="75000"/>
                  </a:srgbClr>
                </a:solidFill>
              </a:rPr>
              <a:t>Conţinutul prezentului material reprezintă responsabilitatea exclusivă a autorilor, iar Agenţia Naţională şi Comisia Europeană nu sunt responsabile pentru modul în care vor fi folosite informaţiile conţinute.</a:t>
            </a:r>
            <a:endParaRPr lang="ro-RO" sz="1200" i="1" dirty="0">
              <a:solidFill>
                <a:srgbClr val="0120BD">
                  <a:lumMod val="75000"/>
                </a:srgbClr>
              </a:solidFill>
            </a:endParaRPr>
          </a:p>
        </p:txBody>
      </p:sp>
      <p:pic>
        <p:nvPicPr>
          <p:cNvPr id="3077" name="Picture 5" descr="Imagini pentru ROMANIA FLAG MAP"/>
          <p:cNvPicPr>
            <a:picLocks noChangeAspect="1" noChangeArrowheads="1"/>
          </p:cNvPicPr>
          <p:nvPr/>
        </p:nvPicPr>
        <p:blipFill>
          <a:blip r:embed="rId4" cstate="print"/>
          <a:srcRect/>
          <a:stretch>
            <a:fillRect/>
          </a:stretch>
        </p:blipFill>
        <p:spPr bwMode="auto">
          <a:xfrm>
            <a:off x="2895600" y="2743200"/>
            <a:ext cx="2851222" cy="2018130"/>
          </a:xfrm>
          <a:prstGeom prst="rect">
            <a:avLst/>
          </a:prstGeom>
          <a:noFill/>
        </p:spPr>
      </p:pic>
      <p:pic>
        <p:nvPicPr>
          <p:cNvPr id="3079" name="Picture 7" descr="Imagine similarÄ"/>
          <p:cNvPicPr>
            <a:picLocks noChangeAspect="1" noChangeArrowheads="1"/>
          </p:cNvPicPr>
          <p:nvPr/>
        </p:nvPicPr>
        <p:blipFill>
          <a:blip r:embed="rId5" cstate="print">
            <a:clrChange>
              <a:clrFrom>
                <a:srgbClr val="FFFFFF"/>
              </a:clrFrom>
              <a:clrTo>
                <a:srgbClr val="FFFFFF">
                  <a:alpha val="0"/>
                </a:srgbClr>
              </a:clrTo>
            </a:clrChange>
          </a:blip>
          <a:srcRect b="14701"/>
          <a:stretch>
            <a:fillRect/>
          </a:stretch>
        </p:blipFill>
        <p:spPr bwMode="auto">
          <a:xfrm>
            <a:off x="6183722" y="3666617"/>
            <a:ext cx="2769778" cy="1938845"/>
          </a:xfrm>
          <a:prstGeom prst="rect">
            <a:avLst/>
          </a:prstGeom>
          <a:noFill/>
        </p:spPr>
      </p:pic>
      <p:sp>
        <p:nvSpPr>
          <p:cNvPr id="3081" name="AutoShape 9" descr="Imagini pentru CYPRUS FLAG MAP"/>
          <p:cNvSpPr>
            <a:spLocks noChangeAspect="1" noChangeArrowheads="1"/>
          </p:cNvSpPr>
          <p:nvPr/>
        </p:nvSpPr>
        <p:spPr bwMode="auto">
          <a:xfrm>
            <a:off x="453866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solidFill>
                <a:srgbClr val="808080"/>
              </a:solidFill>
            </a:endParaRPr>
          </a:p>
        </p:txBody>
      </p:sp>
      <p:sp>
        <p:nvSpPr>
          <p:cNvPr id="3083" name="AutoShape 11" descr="Imagini pentru CYPRUS FLAG MAP"/>
          <p:cNvSpPr>
            <a:spLocks noChangeAspect="1" noChangeArrowheads="1"/>
          </p:cNvSpPr>
          <p:nvPr/>
        </p:nvSpPr>
        <p:spPr bwMode="auto">
          <a:xfrm>
            <a:off x="453866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solidFill>
                <a:srgbClr val="808080"/>
              </a:solidFill>
            </a:endParaRPr>
          </a:p>
        </p:txBody>
      </p:sp>
      <p:sp>
        <p:nvSpPr>
          <p:cNvPr id="3085" name="AutoShape 13" descr="Imagini pentru CYPRUS FLAG MAP"/>
          <p:cNvSpPr>
            <a:spLocks noChangeAspect="1" noChangeArrowheads="1"/>
          </p:cNvSpPr>
          <p:nvPr/>
        </p:nvSpPr>
        <p:spPr bwMode="auto">
          <a:xfrm>
            <a:off x="453866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solidFill>
                <a:srgbClr val="808080"/>
              </a:solidFill>
            </a:endParaRPr>
          </a:p>
        </p:txBody>
      </p:sp>
      <p:sp>
        <p:nvSpPr>
          <p:cNvPr id="3087" name="AutoShape 15" descr="Imagini pentru CYPRUS FLAG MAP"/>
          <p:cNvSpPr>
            <a:spLocks noChangeAspect="1" noChangeArrowheads="1"/>
          </p:cNvSpPr>
          <p:nvPr/>
        </p:nvSpPr>
        <p:spPr bwMode="auto">
          <a:xfrm>
            <a:off x="453866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solidFill>
                <a:srgbClr val="808080"/>
              </a:solidFill>
            </a:endParaRPr>
          </a:p>
        </p:txBody>
      </p:sp>
      <p:sp>
        <p:nvSpPr>
          <p:cNvPr id="3089" name="AutoShape 17" descr="Imagini pentru CYPRUS FLAG MAP"/>
          <p:cNvSpPr>
            <a:spLocks noChangeAspect="1" noChangeArrowheads="1"/>
          </p:cNvSpPr>
          <p:nvPr/>
        </p:nvSpPr>
        <p:spPr bwMode="auto">
          <a:xfrm>
            <a:off x="453866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solidFill>
                <a:srgbClr val="808080"/>
              </a:solidFill>
            </a:endParaRPr>
          </a:p>
        </p:txBody>
      </p:sp>
      <p:pic>
        <p:nvPicPr>
          <p:cNvPr id="3091" name="Picture 19" descr="Imagini pentru CYPRUS FLAG MAP"/>
          <p:cNvPicPr>
            <a:picLocks noChangeAspect="1" noChangeArrowheads="1"/>
          </p:cNvPicPr>
          <p:nvPr/>
        </p:nvPicPr>
        <p:blipFill>
          <a:blip r:embed="rId6"/>
          <a:srcRect/>
          <a:stretch>
            <a:fillRect/>
          </a:stretch>
        </p:blipFill>
        <p:spPr bwMode="auto">
          <a:xfrm>
            <a:off x="352973" y="1371601"/>
            <a:ext cx="2798394" cy="1689530"/>
          </a:xfrm>
          <a:prstGeom prst="rect">
            <a:avLst/>
          </a:prstGeom>
          <a:noFill/>
        </p:spPr>
      </p:pic>
      <p:pic>
        <p:nvPicPr>
          <p:cNvPr id="3093" name="Picture 21" descr="Imagini pentru GREECE FLAG MAP"/>
          <p:cNvPicPr>
            <a:picLocks noChangeAspect="1" noChangeArrowheads="1"/>
          </p:cNvPicPr>
          <p:nvPr/>
        </p:nvPicPr>
        <p:blipFill>
          <a:blip r:embed="rId7" cstate="print"/>
          <a:srcRect/>
          <a:stretch>
            <a:fillRect/>
          </a:stretch>
        </p:blipFill>
        <p:spPr bwMode="auto">
          <a:xfrm>
            <a:off x="6705600" y="1524000"/>
            <a:ext cx="2316396" cy="2283989"/>
          </a:xfrm>
          <a:prstGeom prst="rect">
            <a:avLst/>
          </a:prstGeom>
          <a:noFill/>
        </p:spPr>
      </p:pic>
      <p:pic>
        <p:nvPicPr>
          <p:cNvPr id="3095" name="Picture 23" descr="Imagini pentru ITALY FLAG MAP"/>
          <p:cNvPicPr>
            <a:picLocks noChangeAspect="1" noChangeArrowheads="1"/>
          </p:cNvPicPr>
          <p:nvPr/>
        </p:nvPicPr>
        <p:blipFill>
          <a:blip r:embed="rId8" cstate="print"/>
          <a:srcRect/>
          <a:stretch>
            <a:fillRect/>
          </a:stretch>
        </p:blipFill>
        <p:spPr bwMode="auto">
          <a:xfrm>
            <a:off x="379562" y="3347803"/>
            <a:ext cx="2237797" cy="2671997"/>
          </a:xfrm>
          <a:prstGeom prst="rect">
            <a:avLst/>
          </a:prstGeom>
          <a:noFill/>
        </p:spPr>
      </p:pic>
      <p:sp>
        <p:nvSpPr>
          <p:cNvPr id="3096" name="Rectangle 24"/>
          <p:cNvSpPr>
            <a:spLocks noChangeArrowheads="1"/>
          </p:cNvSpPr>
          <p:nvPr/>
        </p:nvSpPr>
        <p:spPr bwMode="auto">
          <a:xfrm>
            <a:off x="352973" y="4769457"/>
            <a:ext cx="4222364" cy="1177245"/>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gn="l" eaLnBrk="0" hangingPunct="0"/>
            <a:endParaRPr lang="ro-RO" sz="1050" dirty="0" smtClean="0">
              <a:solidFill>
                <a:srgbClr val="808080"/>
              </a:solidFill>
              <a:latin typeface="Arial" pitchFamily="34" charset="0"/>
            </a:endParaRPr>
          </a:p>
          <a:p>
            <a:pPr algn="l" eaLnBrk="0" hangingPunct="0"/>
            <a:r>
              <a:rPr lang="en-US" sz="2000" b="1" dirty="0" smtClean="0">
                <a:solidFill>
                  <a:srgbClr val="002060"/>
                </a:solidFill>
                <a:latin typeface="Calibri" pitchFamily="34" charset="0"/>
                <a:ea typeface="Calibri" pitchFamily="34" charset="0"/>
                <a:cs typeface="Times New Roman" pitchFamily="18" charset="0"/>
              </a:rPr>
              <a:t>ITALIA </a:t>
            </a:r>
            <a:endParaRPr lang="en-US" sz="2000" b="1" dirty="0">
              <a:solidFill>
                <a:srgbClr val="002060"/>
              </a:solidFill>
              <a:latin typeface="Calibri" pitchFamily="34" charset="0"/>
              <a:ea typeface="Calibri" pitchFamily="34" charset="0"/>
              <a:cs typeface="Times New Roman" pitchFamily="18" charset="0"/>
            </a:endParaRPr>
          </a:p>
          <a:p>
            <a:pPr algn="l" eaLnBrk="0" hangingPunct="0"/>
            <a:r>
              <a:rPr lang="en-US" sz="2000" b="1" dirty="0" err="1" smtClean="0">
                <a:solidFill>
                  <a:srgbClr val="002060"/>
                </a:solidFill>
                <a:latin typeface="Calibri" pitchFamily="34" charset="0"/>
                <a:ea typeface="Calibri" pitchFamily="34" charset="0"/>
                <a:cs typeface="Times New Roman" pitchFamily="18" charset="0"/>
              </a:rPr>
              <a:t>Istituto</a:t>
            </a:r>
            <a:r>
              <a:rPr lang="en-US" sz="2000" b="1" dirty="0" smtClean="0">
                <a:solidFill>
                  <a:srgbClr val="002060"/>
                </a:solidFill>
                <a:latin typeface="Calibri" pitchFamily="34" charset="0"/>
                <a:ea typeface="Calibri" pitchFamily="34" charset="0"/>
                <a:cs typeface="Times New Roman" pitchFamily="18" charset="0"/>
              </a:rPr>
              <a:t> </a:t>
            </a:r>
            <a:r>
              <a:rPr lang="en-US" sz="2000" b="1" dirty="0" err="1" smtClean="0">
                <a:solidFill>
                  <a:srgbClr val="002060"/>
                </a:solidFill>
                <a:latin typeface="Calibri" pitchFamily="34" charset="0"/>
                <a:ea typeface="Calibri" pitchFamily="34" charset="0"/>
                <a:cs typeface="Times New Roman" pitchFamily="18" charset="0"/>
              </a:rPr>
              <a:t>Comprensivo</a:t>
            </a:r>
            <a:r>
              <a:rPr lang="en-US" sz="2000" b="1" dirty="0" smtClean="0">
                <a:solidFill>
                  <a:srgbClr val="002060"/>
                </a:solidFill>
                <a:latin typeface="Calibri" pitchFamily="34" charset="0"/>
                <a:ea typeface="Calibri" pitchFamily="34" charset="0"/>
                <a:cs typeface="Times New Roman" pitchFamily="18" charset="0"/>
              </a:rPr>
              <a:t> </a:t>
            </a:r>
            <a:r>
              <a:rPr lang="en-US" sz="2000" b="1" dirty="0" err="1" smtClean="0">
                <a:solidFill>
                  <a:srgbClr val="002060"/>
                </a:solidFill>
                <a:latin typeface="Calibri" pitchFamily="34" charset="0"/>
                <a:ea typeface="Calibri" pitchFamily="34" charset="0"/>
                <a:cs typeface="Times New Roman" pitchFamily="18" charset="0"/>
              </a:rPr>
              <a:t>Statale</a:t>
            </a:r>
            <a:r>
              <a:rPr lang="en-US" sz="2000" b="1" dirty="0" smtClean="0">
                <a:solidFill>
                  <a:srgbClr val="002060"/>
                </a:solidFill>
                <a:latin typeface="Calibri" pitchFamily="34" charset="0"/>
                <a:ea typeface="Calibri" pitchFamily="34" charset="0"/>
                <a:cs typeface="Times New Roman" pitchFamily="18" charset="0"/>
              </a:rPr>
              <a:t> </a:t>
            </a:r>
            <a:endParaRPr lang="en-US" sz="2000" b="1" dirty="0">
              <a:solidFill>
                <a:srgbClr val="002060"/>
              </a:solidFill>
              <a:latin typeface="Calibri" pitchFamily="34" charset="0"/>
              <a:ea typeface="Calibri" pitchFamily="34" charset="0"/>
              <a:cs typeface="Times New Roman" pitchFamily="18" charset="0"/>
            </a:endParaRPr>
          </a:p>
          <a:p>
            <a:pPr algn="l" eaLnBrk="0" hangingPunct="0"/>
            <a:r>
              <a:rPr lang="en-US" sz="2000" b="1" dirty="0" smtClean="0">
                <a:solidFill>
                  <a:srgbClr val="002060"/>
                </a:solidFill>
                <a:latin typeface="Calibri" pitchFamily="34" charset="0"/>
                <a:ea typeface="Calibri" pitchFamily="34" charset="0"/>
                <a:cs typeface="Times New Roman" pitchFamily="18" charset="0"/>
              </a:rPr>
              <a:t>"A. </a:t>
            </a:r>
            <a:r>
              <a:rPr lang="en-US" sz="2000" b="1" dirty="0" err="1" smtClean="0">
                <a:solidFill>
                  <a:srgbClr val="002060"/>
                </a:solidFill>
                <a:latin typeface="Calibri" pitchFamily="34" charset="0"/>
                <a:ea typeface="Calibri" pitchFamily="34" charset="0"/>
                <a:cs typeface="Times New Roman" pitchFamily="18" charset="0"/>
              </a:rPr>
              <a:t>Pagano</a:t>
            </a:r>
            <a:r>
              <a:rPr lang="en-US" sz="2000" b="1" dirty="0" smtClean="0">
                <a:solidFill>
                  <a:srgbClr val="002060"/>
                </a:solidFill>
                <a:latin typeface="Calibri" pitchFamily="34" charset="0"/>
                <a:ea typeface="Calibri" pitchFamily="34" charset="0"/>
                <a:cs typeface="Times New Roman" pitchFamily="18" charset="0"/>
              </a:rPr>
              <a:t>"</a:t>
            </a:r>
            <a:endParaRPr lang="en-US" sz="4000" b="1" dirty="0" smtClean="0">
              <a:solidFill>
                <a:srgbClr val="808080"/>
              </a:solidFill>
              <a:latin typeface="Arial" pitchFamily="34" charset="0"/>
            </a:endParaRPr>
          </a:p>
        </p:txBody>
      </p:sp>
      <p:sp>
        <p:nvSpPr>
          <p:cNvPr id="2" name="Dreptunghi 1"/>
          <p:cNvSpPr/>
          <p:nvPr/>
        </p:nvSpPr>
        <p:spPr>
          <a:xfrm>
            <a:off x="332349" y="970069"/>
            <a:ext cx="3665940" cy="707886"/>
          </a:xfrm>
          <a:prstGeom prst="rect">
            <a:avLst/>
          </a:prstGeom>
        </p:spPr>
        <p:txBody>
          <a:bodyPr wrap="none">
            <a:spAutoFit/>
          </a:bodyPr>
          <a:lstStyle/>
          <a:p>
            <a:pPr lvl="0" algn="l" eaLnBrk="0" hangingPunct="0"/>
            <a:r>
              <a:rPr lang="en-US" sz="2000" b="1" dirty="0">
                <a:solidFill>
                  <a:srgbClr val="002060"/>
                </a:solidFill>
                <a:latin typeface="Calibri" pitchFamily="34" charset="0"/>
                <a:ea typeface="Calibri" pitchFamily="34" charset="0"/>
                <a:cs typeface="Times New Roman" pitchFamily="18" charset="0"/>
              </a:rPr>
              <a:t>CIPRU </a:t>
            </a:r>
            <a:endParaRPr lang="en-US" sz="2000" b="1" dirty="0" smtClean="0">
              <a:solidFill>
                <a:srgbClr val="002060"/>
              </a:solidFill>
              <a:latin typeface="Calibri" pitchFamily="34" charset="0"/>
              <a:ea typeface="Calibri" pitchFamily="34" charset="0"/>
              <a:cs typeface="Times New Roman" pitchFamily="18" charset="0"/>
            </a:endParaRPr>
          </a:p>
          <a:p>
            <a:pPr lvl="0" algn="l" eaLnBrk="0" hangingPunct="0"/>
            <a:r>
              <a:rPr lang="en-US" sz="2000" b="1" dirty="0" err="1" smtClean="0">
                <a:solidFill>
                  <a:srgbClr val="002060"/>
                </a:solidFill>
                <a:latin typeface="Calibri" pitchFamily="34" charset="0"/>
                <a:ea typeface="Calibri" pitchFamily="34" charset="0"/>
                <a:cs typeface="Times New Roman" pitchFamily="18" charset="0"/>
              </a:rPr>
              <a:t>Dimotiko</a:t>
            </a:r>
            <a:r>
              <a:rPr lang="en-US" sz="2000" b="1" dirty="0" smtClean="0">
                <a:solidFill>
                  <a:srgbClr val="002060"/>
                </a:solidFill>
                <a:latin typeface="Calibri" pitchFamily="34" charset="0"/>
                <a:ea typeface="Calibri" pitchFamily="34" charset="0"/>
                <a:cs typeface="Times New Roman" pitchFamily="18" charset="0"/>
              </a:rPr>
              <a:t> </a:t>
            </a:r>
            <a:r>
              <a:rPr lang="en-US" sz="2000" b="1" dirty="0" err="1">
                <a:solidFill>
                  <a:srgbClr val="002060"/>
                </a:solidFill>
                <a:latin typeface="Calibri" pitchFamily="34" charset="0"/>
                <a:ea typeface="Calibri" pitchFamily="34" charset="0"/>
                <a:cs typeface="Times New Roman" pitchFamily="18" charset="0"/>
              </a:rPr>
              <a:t>Scholeio</a:t>
            </a:r>
            <a:r>
              <a:rPr lang="en-US" sz="2000" b="1" dirty="0">
                <a:solidFill>
                  <a:srgbClr val="002060"/>
                </a:solidFill>
                <a:latin typeface="Calibri" pitchFamily="34" charset="0"/>
                <a:ea typeface="Calibri" pitchFamily="34" charset="0"/>
                <a:cs typeface="Times New Roman" pitchFamily="18" charset="0"/>
              </a:rPr>
              <a:t> </a:t>
            </a:r>
            <a:r>
              <a:rPr lang="en-US" sz="2000" b="1" dirty="0" err="1">
                <a:solidFill>
                  <a:srgbClr val="002060"/>
                </a:solidFill>
                <a:latin typeface="Calibri" pitchFamily="34" charset="0"/>
                <a:ea typeface="Calibri" pitchFamily="34" charset="0"/>
                <a:cs typeface="Times New Roman" pitchFamily="18" charset="0"/>
              </a:rPr>
              <a:t>Defteras</a:t>
            </a:r>
            <a:r>
              <a:rPr lang="en-US" sz="2000" b="1" dirty="0">
                <a:solidFill>
                  <a:srgbClr val="002060"/>
                </a:solidFill>
                <a:latin typeface="Calibri" pitchFamily="34" charset="0"/>
                <a:ea typeface="Calibri" pitchFamily="34" charset="0"/>
                <a:cs typeface="Times New Roman" pitchFamily="18" charset="0"/>
              </a:rPr>
              <a:t> </a:t>
            </a:r>
            <a:r>
              <a:rPr lang="en-US" sz="2000" b="1" dirty="0" err="1">
                <a:solidFill>
                  <a:srgbClr val="002060"/>
                </a:solidFill>
                <a:latin typeface="Calibri" pitchFamily="34" charset="0"/>
                <a:ea typeface="Calibri" pitchFamily="34" charset="0"/>
                <a:cs typeface="Times New Roman" pitchFamily="18" charset="0"/>
              </a:rPr>
              <a:t>Pano</a:t>
            </a:r>
            <a:endParaRPr lang="ro-RO" sz="1000" b="1" dirty="0">
              <a:solidFill>
                <a:srgbClr val="808080"/>
              </a:solidFill>
              <a:latin typeface="Arial" pitchFamily="34" charset="0"/>
            </a:endParaRPr>
          </a:p>
        </p:txBody>
      </p:sp>
      <p:sp>
        <p:nvSpPr>
          <p:cNvPr id="3" name="Dreptunghi 2"/>
          <p:cNvSpPr/>
          <p:nvPr/>
        </p:nvSpPr>
        <p:spPr>
          <a:xfrm>
            <a:off x="5029200" y="988859"/>
            <a:ext cx="4572000" cy="707886"/>
          </a:xfrm>
          <a:prstGeom prst="rect">
            <a:avLst/>
          </a:prstGeom>
        </p:spPr>
        <p:txBody>
          <a:bodyPr>
            <a:spAutoFit/>
          </a:bodyPr>
          <a:lstStyle/>
          <a:p>
            <a:pPr algn="l" eaLnBrk="0" hangingPunct="0"/>
            <a:r>
              <a:rPr lang="en-US" sz="2000" b="1" dirty="0">
                <a:solidFill>
                  <a:srgbClr val="002060"/>
                </a:solidFill>
                <a:latin typeface="Calibri" pitchFamily="34" charset="0"/>
                <a:ea typeface="Calibri" pitchFamily="34" charset="0"/>
                <a:cs typeface="Times New Roman" pitchFamily="18" charset="0"/>
              </a:rPr>
              <a:t>GRECIA </a:t>
            </a:r>
            <a:endParaRPr lang="en-US" sz="2000" b="1" dirty="0" smtClean="0">
              <a:solidFill>
                <a:srgbClr val="002060"/>
              </a:solidFill>
              <a:latin typeface="Calibri" pitchFamily="34" charset="0"/>
              <a:ea typeface="Calibri" pitchFamily="34" charset="0"/>
              <a:cs typeface="Times New Roman" pitchFamily="18" charset="0"/>
            </a:endParaRPr>
          </a:p>
          <a:p>
            <a:pPr algn="l" eaLnBrk="0" hangingPunct="0"/>
            <a:r>
              <a:rPr lang="en-US" sz="2000" b="1" dirty="0" smtClean="0">
                <a:solidFill>
                  <a:srgbClr val="002060"/>
                </a:solidFill>
                <a:latin typeface="Calibri" pitchFamily="34" charset="0"/>
                <a:ea typeface="Calibri" pitchFamily="34" charset="0"/>
                <a:cs typeface="Times New Roman" pitchFamily="18" charset="0"/>
              </a:rPr>
              <a:t>39th </a:t>
            </a:r>
            <a:r>
              <a:rPr lang="en-US" sz="2000" b="1" dirty="0">
                <a:solidFill>
                  <a:srgbClr val="002060"/>
                </a:solidFill>
                <a:latin typeface="Calibri" pitchFamily="34" charset="0"/>
                <a:ea typeface="Calibri" pitchFamily="34" charset="0"/>
                <a:cs typeface="Times New Roman" pitchFamily="18" charset="0"/>
              </a:rPr>
              <a:t>Primary School of Patra</a:t>
            </a:r>
            <a:endParaRPr lang="ro-RO" sz="2000" b="1" dirty="0">
              <a:solidFill>
                <a:srgbClr val="808080"/>
              </a:solidFill>
              <a:latin typeface="Arial" pitchFamily="34" charset="0"/>
            </a:endParaRPr>
          </a:p>
        </p:txBody>
      </p:sp>
      <p:sp>
        <p:nvSpPr>
          <p:cNvPr id="6" name="Dreptunghi 5"/>
          <p:cNvSpPr/>
          <p:nvPr/>
        </p:nvSpPr>
        <p:spPr>
          <a:xfrm>
            <a:off x="2663457" y="2262416"/>
            <a:ext cx="3432543" cy="738664"/>
          </a:xfrm>
          <a:prstGeom prst="rect">
            <a:avLst/>
          </a:prstGeom>
        </p:spPr>
        <p:txBody>
          <a:bodyPr wrap="square">
            <a:spAutoFit/>
          </a:bodyPr>
          <a:lstStyle/>
          <a:p>
            <a:pPr eaLnBrk="0" hangingPunct="0"/>
            <a:r>
              <a:rPr lang="en-US" sz="1800" b="1" dirty="0">
                <a:solidFill>
                  <a:srgbClr val="002060"/>
                </a:solidFill>
                <a:latin typeface="Calibri" pitchFamily="34" charset="0"/>
                <a:ea typeface="Calibri" pitchFamily="34" charset="0"/>
                <a:cs typeface="Times New Roman" pitchFamily="18" charset="0"/>
              </a:rPr>
              <a:t>COORDONATOR - </a:t>
            </a:r>
            <a:r>
              <a:rPr lang="ro-RO" sz="1800" dirty="0">
                <a:solidFill>
                  <a:srgbClr val="002060"/>
                </a:solidFill>
                <a:latin typeface="Calibri" pitchFamily="34" charset="0"/>
                <a:ea typeface="Calibri" pitchFamily="34" charset="0"/>
                <a:cs typeface="Times New Roman" pitchFamily="18" charset="0"/>
              </a:rPr>
              <a:t>ROMÂNIA</a:t>
            </a:r>
            <a:endParaRPr lang="ro-RO" sz="1000" dirty="0">
              <a:solidFill>
                <a:srgbClr val="808080"/>
              </a:solidFill>
              <a:latin typeface="Arial" pitchFamily="34" charset="0"/>
            </a:endParaRPr>
          </a:p>
          <a:p>
            <a:pPr eaLnBrk="0" hangingPunct="0"/>
            <a:r>
              <a:rPr lang="en-US" sz="2000" dirty="0" err="1">
                <a:solidFill>
                  <a:srgbClr val="002060"/>
                </a:solidFill>
                <a:latin typeface="Calibri" pitchFamily="34" charset="0"/>
                <a:ea typeface="Calibri" pitchFamily="34" charset="0"/>
                <a:cs typeface="Times New Roman" pitchFamily="18" charset="0"/>
              </a:rPr>
              <a:t>Colegiul</a:t>
            </a:r>
            <a:r>
              <a:rPr lang="en-US" sz="2000" dirty="0">
                <a:solidFill>
                  <a:srgbClr val="002060"/>
                </a:solidFill>
                <a:latin typeface="Calibri" pitchFamily="34" charset="0"/>
                <a:ea typeface="Calibri" pitchFamily="34" charset="0"/>
                <a:cs typeface="Times New Roman" pitchFamily="18" charset="0"/>
              </a:rPr>
              <a:t> Na</a:t>
            </a:r>
            <a:r>
              <a:rPr lang="ro-RO" sz="2000" dirty="0" err="1">
                <a:solidFill>
                  <a:srgbClr val="002060"/>
                </a:solidFill>
                <a:latin typeface="Calibri" pitchFamily="34" charset="0"/>
                <a:ea typeface="Calibri" pitchFamily="34" charset="0"/>
                <a:cs typeface="Times New Roman" pitchFamily="18" charset="0"/>
              </a:rPr>
              <a:t>țional</a:t>
            </a:r>
            <a:r>
              <a:rPr lang="ro-RO" sz="2000" dirty="0">
                <a:solidFill>
                  <a:srgbClr val="002060"/>
                </a:solidFill>
                <a:latin typeface="Calibri" pitchFamily="34" charset="0"/>
                <a:ea typeface="Calibri" pitchFamily="34" charset="0"/>
                <a:cs typeface="Times New Roman" pitchFamily="18" charset="0"/>
              </a:rPr>
              <a:t> </a:t>
            </a:r>
            <a:r>
              <a:rPr lang="en-US" sz="2000" dirty="0">
                <a:solidFill>
                  <a:srgbClr val="002060"/>
                </a:solidFill>
                <a:latin typeface="Calibri" pitchFamily="34" charset="0"/>
                <a:ea typeface="Calibri" pitchFamily="34" charset="0"/>
                <a:cs typeface="Times New Roman" pitchFamily="18" charset="0"/>
              </a:rPr>
              <a:t>“</a:t>
            </a:r>
            <a:r>
              <a:rPr lang="ro-RO" sz="2000" dirty="0">
                <a:solidFill>
                  <a:srgbClr val="002060"/>
                </a:solidFill>
                <a:latin typeface="Calibri" pitchFamily="34" charset="0"/>
                <a:ea typeface="Calibri" pitchFamily="34" charset="0"/>
                <a:cs typeface="Times New Roman" pitchFamily="18" charset="0"/>
              </a:rPr>
              <a:t>Elena Cuza</a:t>
            </a:r>
            <a:r>
              <a:rPr lang="en-US" dirty="0">
                <a:solidFill>
                  <a:srgbClr val="002060"/>
                </a:solidFill>
                <a:latin typeface="Calibri" pitchFamily="34" charset="0"/>
                <a:ea typeface="Calibri" pitchFamily="34" charset="0"/>
                <a:cs typeface="Times New Roman" pitchFamily="18" charset="0"/>
              </a:rPr>
              <a:t>”</a:t>
            </a:r>
          </a:p>
        </p:txBody>
      </p:sp>
      <p:sp>
        <p:nvSpPr>
          <p:cNvPr id="7" name="Dreptunghi 6"/>
          <p:cNvSpPr/>
          <p:nvPr/>
        </p:nvSpPr>
        <p:spPr>
          <a:xfrm>
            <a:off x="4914900" y="4931039"/>
            <a:ext cx="4572000" cy="1015663"/>
          </a:xfrm>
          <a:prstGeom prst="rect">
            <a:avLst/>
          </a:prstGeom>
        </p:spPr>
        <p:txBody>
          <a:bodyPr>
            <a:spAutoFit/>
          </a:bodyPr>
          <a:lstStyle/>
          <a:p>
            <a:pPr algn="l" eaLnBrk="0" hangingPunct="0"/>
            <a:r>
              <a:rPr lang="en-US" sz="2000" b="1" dirty="0" smtClean="0">
                <a:solidFill>
                  <a:srgbClr val="002060"/>
                </a:solidFill>
                <a:latin typeface="Calibri" pitchFamily="34" charset="0"/>
                <a:ea typeface="Calibri" pitchFamily="34" charset="0"/>
                <a:cs typeface="Times New Roman" pitchFamily="18" charset="0"/>
              </a:rPr>
              <a:t>AUSTRIA</a:t>
            </a:r>
          </a:p>
          <a:p>
            <a:pPr algn="l" eaLnBrk="0" hangingPunct="0"/>
            <a:r>
              <a:rPr lang="en-US" sz="2000" b="1" dirty="0" err="1" smtClean="0">
                <a:solidFill>
                  <a:srgbClr val="002060"/>
                </a:solidFill>
                <a:latin typeface="Calibri" pitchFamily="34" charset="0"/>
                <a:ea typeface="Calibri" pitchFamily="34" charset="0"/>
                <a:cs typeface="Times New Roman" pitchFamily="18" charset="0"/>
              </a:rPr>
              <a:t>NeueMittelschule</a:t>
            </a:r>
            <a:r>
              <a:rPr lang="en-US" sz="2000" b="1" dirty="0" smtClean="0">
                <a:solidFill>
                  <a:srgbClr val="002060"/>
                </a:solidFill>
                <a:latin typeface="Calibri" pitchFamily="34" charset="0"/>
                <a:ea typeface="Calibri" pitchFamily="34" charset="0"/>
                <a:cs typeface="Times New Roman" pitchFamily="18" charset="0"/>
              </a:rPr>
              <a:t> der </a:t>
            </a:r>
            <a:r>
              <a:rPr lang="en-US" sz="2000" b="1" dirty="0" err="1" smtClean="0">
                <a:solidFill>
                  <a:srgbClr val="002060"/>
                </a:solidFill>
                <a:latin typeface="Calibri" pitchFamily="34" charset="0"/>
                <a:ea typeface="Calibri" pitchFamily="34" charset="0"/>
                <a:cs typeface="Times New Roman" pitchFamily="18" charset="0"/>
              </a:rPr>
              <a:t>Pädagogischen</a:t>
            </a:r>
            <a:r>
              <a:rPr lang="en-US" sz="2000" b="1" dirty="0" smtClean="0">
                <a:solidFill>
                  <a:srgbClr val="002060"/>
                </a:solidFill>
                <a:latin typeface="Calibri" pitchFamily="34" charset="0"/>
                <a:ea typeface="Calibri" pitchFamily="34" charset="0"/>
                <a:cs typeface="Times New Roman" pitchFamily="18" charset="0"/>
              </a:rPr>
              <a:t> </a:t>
            </a:r>
            <a:r>
              <a:rPr lang="en-US" sz="2000" b="1" dirty="0" err="1">
                <a:solidFill>
                  <a:srgbClr val="002060"/>
                </a:solidFill>
                <a:latin typeface="Calibri" pitchFamily="34" charset="0"/>
                <a:ea typeface="Calibri" pitchFamily="34" charset="0"/>
                <a:cs typeface="Times New Roman" pitchFamily="18" charset="0"/>
              </a:rPr>
              <a:t>Hochschule</a:t>
            </a:r>
            <a:r>
              <a:rPr lang="en-US" sz="2000" b="1" dirty="0">
                <a:solidFill>
                  <a:srgbClr val="002060"/>
                </a:solidFill>
                <a:latin typeface="Calibri" pitchFamily="34" charset="0"/>
                <a:ea typeface="Calibri" pitchFamily="34" charset="0"/>
                <a:cs typeface="Times New Roman" pitchFamily="18" charset="0"/>
              </a:rPr>
              <a:t>  </a:t>
            </a:r>
            <a:r>
              <a:rPr lang="en-US" sz="2000" b="1" dirty="0" err="1" smtClean="0">
                <a:solidFill>
                  <a:srgbClr val="002060"/>
                </a:solidFill>
                <a:latin typeface="Calibri" pitchFamily="34" charset="0"/>
                <a:ea typeface="Calibri" pitchFamily="34" charset="0"/>
                <a:cs typeface="Times New Roman" pitchFamily="18" charset="0"/>
              </a:rPr>
              <a:t>Steiermark</a:t>
            </a:r>
            <a:endParaRPr lang="ro-RO" sz="2000" b="1" dirty="0">
              <a:solidFill>
                <a:srgbClr val="808080"/>
              </a:solidFill>
              <a:latin typeface="Arial" pitchFamily="34" charset="0"/>
            </a:endParaRPr>
          </a:p>
        </p:txBody>
      </p:sp>
    </p:spTree>
    <p:extLst>
      <p:ext uri="{BB962C8B-B14F-4D97-AF65-F5344CB8AC3E}">
        <p14:creationId xmlns:p14="http://schemas.microsoft.com/office/powerpoint/2010/main" xmlns="" val="2990850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Imagin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9144000" cy="7086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asa\Desktop\POZE LANSARE ERASMUS\LAU_204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3726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9605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p:cNvSpPr txBox="1"/>
          <p:nvPr/>
        </p:nvSpPr>
        <p:spPr>
          <a:xfrm>
            <a:off x="994552" y="544285"/>
            <a:ext cx="7231210" cy="1077218"/>
          </a:xfrm>
          <a:prstGeom prst="rect">
            <a:avLst/>
          </a:prstGeom>
          <a:noFill/>
        </p:spPr>
        <p:txBody>
          <a:bodyPr wrap="none" rtlCol="0">
            <a:spAutoFit/>
          </a:bodyPr>
          <a:lstStyle/>
          <a:p>
            <a:r>
              <a:rPr lang="en-US" sz="3200" dirty="0" smtClean="0">
                <a:solidFill>
                  <a:srgbClr val="FF0000"/>
                </a:solidFill>
              </a:rPr>
              <a:t>INTERNAL PROCEDURES FOR THE </a:t>
            </a:r>
          </a:p>
          <a:p>
            <a:r>
              <a:rPr lang="en-US" sz="3200" dirty="0" smtClean="0">
                <a:solidFill>
                  <a:srgbClr val="FF0000"/>
                </a:solidFill>
              </a:rPr>
              <a:t>PROJECT MANAGEMENT</a:t>
            </a:r>
            <a:endParaRPr lang="ro-RO" sz="3200" dirty="0">
              <a:solidFill>
                <a:srgbClr val="FF0000"/>
              </a:solidFill>
            </a:endParaRPr>
          </a:p>
        </p:txBody>
      </p:sp>
      <p:sp>
        <p:nvSpPr>
          <p:cNvPr id="5" name="CasetăText 4"/>
          <p:cNvSpPr txBox="1"/>
          <p:nvPr/>
        </p:nvSpPr>
        <p:spPr>
          <a:xfrm>
            <a:off x="601278" y="1872343"/>
            <a:ext cx="7865358" cy="3785652"/>
          </a:xfrm>
          <a:prstGeom prst="rect">
            <a:avLst/>
          </a:prstGeom>
          <a:noFill/>
        </p:spPr>
        <p:txBody>
          <a:bodyPr wrap="none" rtlCol="0">
            <a:spAutoFit/>
          </a:bodyPr>
          <a:lstStyle/>
          <a:p>
            <a:pPr marL="347663" indent="-347663">
              <a:buAutoNum type="arabicPeriod"/>
            </a:pPr>
            <a:r>
              <a:rPr lang="en-US" b="1" dirty="0" smtClean="0">
                <a:solidFill>
                  <a:schemeClr val="accent5">
                    <a:lumMod val="50000"/>
                  </a:schemeClr>
                </a:solidFill>
              </a:rPr>
              <a:t>EVALUATION WORKSHEET OF THE APPLICATION</a:t>
            </a:r>
          </a:p>
          <a:p>
            <a:pPr marL="457200" indent="-457200" algn="l">
              <a:buAutoNum type="arabicPeriod"/>
            </a:pPr>
            <a:r>
              <a:rPr lang="en-US" b="1" dirty="0" smtClean="0">
                <a:solidFill>
                  <a:schemeClr val="accent5">
                    <a:lumMod val="50000"/>
                  </a:schemeClr>
                </a:solidFill>
              </a:rPr>
              <a:t> BUDGET APPROVED</a:t>
            </a:r>
          </a:p>
          <a:p>
            <a:pPr marL="457200" indent="-457200" algn="l">
              <a:buAutoNum type="arabicPeriod"/>
            </a:pPr>
            <a:r>
              <a:rPr lang="en-US" b="1" dirty="0" smtClean="0">
                <a:solidFill>
                  <a:schemeClr val="accent5">
                    <a:lumMod val="50000"/>
                  </a:schemeClr>
                </a:solidFill>
              </a:rPr>
              <a:t> PROJECT ACTIVITIES</a:t>
            </a:r>
          </a:p>
          <a:p>
            <a:pPr marL="457200" indent="-457200" algn="l">
              <a:buAutoNum type="arabicPeriod"/>
            </a:pPr>
            <a:r>
              <a:rPr lang="en-US" b="1" dirty="0" smtClean="0">
                <a:solidFill>
                  <a:schemeClr val="accent5">
                    <a:lumMod val="50000"/>
                  </a:schemeClr>
                </a:solidFill>
              </a:rPr>
              <a:t> PROJECT TIMETABLE</a:t>
            </a:r>
          </a:p>
          <a:p>
            <a:pPr marL="457200" indent="-457200" algn="l">
              <a:buAutoNum type="arabicPeriod"/>
            </a:pPr>
            <a:r>
              <a:rPr lang="en-US" b="1" dirty="0" smtClean="0">
                <a:solidFill>
                  <a:schemeClr val="accent5">
                    <a:lumMod val="50000"/>
                  </a:schemeClr>
                </a:solidFill>
              </a:rPr>
              <a:t> TASKS</a:t>
            </a:r>
          </a:p>
          <a:p>
            <a:pPr marL="457200" indent="-457200" algn="l">
              <a:buAutoNum type="arabicPeriod"/>
            </a:pPr>
            <a:r>
              <a:rPr lang="en-US" b="1" dirty="0" smtClean="0">
                <a:solidFill>
                  <a:schemeClr val="accent5">
                    <a:lumMod val="50000"/>
                  </a:schemeClr>
                </a:solidFill>
              </a:rPr>
              <a:t>IMPLEMENTATION PLAN</a:t>
            </a:r>
          </a:p>
          <a:p>
            <a:pPr marL="457200" indent="-457200" algn="l">
              <a:buAutoNum type="arabicPeriod"/>
            </a:pPr>
            <a:r>
              <a:rPr lang="en-US" b="1" dirty="0" smtClean="0">
                <a:solidFill>
                  <a:schemeClr val="accent5">
                    <a:lumMod val="50000"/>
                  </a:schemeClr>
                </a:solidFill>
              </a:rPr>
              <a:t>DISSEMINATION PLAN</a:t>
            </a:r>
          </a:p>
          <a:p>
            <a:pPr marL="457200" indent="-457200" algn="l">
              <a:buAutoNum type="arabicPeriod"/>
            </a:pPr>
            <a:r>
              <a:rPr lang="en-US" b="1" dirty="0" smtClean="0">
                <a:solidFill>
                  <a:schemeClr val="accent5">
                    <a:lumMod val="50000"/>
                  </a:schemeClr>
                </a:solidFill>
              </a:rPr>
              <a:t>COMMUNICATION PLAN</a:t>
            </a:r>
          </a:p>
          <a:p>
            <a:pPr marL="457200" indent="-457200" algn="l">
              <a:buAutoNum type="arabicPeriod"/>
            </a:pPr>
            <a:r>
              <a:rPr lang="en-US" b="1" dirty="0" smtClean="0">
                <a:solidFill>
                  <a:schemeClr val="accent5">
                    <a:lumMod val="50000"/>
                  </a:schemeClr>
                </a:solidFill>
              </a:rPr>
              <a:t>EVALUATION PLAN</a:t>
            </a:r>
          </a:p>
          <a:p>
            <a:pPr marL="457200" indent="-457200" algn="l">
              <a:buAutoNum type="arabicPeriod"/>
            </a:pPr>
            <a:r>
              <a:rPr lang="en-US" b="1" dirty="0" smtClean="0">
                <a:solidFill>
                  <a:schemeClr val="accent5">
                    <a:lumMod val="50000"/>
                  </a:schemeClr>
                </a:solidFill>
              </a:rPr>
              <a:t>OFFICIAL  TEMPLATES</a:t>
            </a:r>
            <a:endParaRPr lang="ro-RO" b="1" dirty="0">
              <a:solidFill>
                <a:schemeClr val="accent5">
                  <a:lumMod val="50000"/>
                </a:schemeClr>
              </a:solidFill>
            </a:endParaRPr>
          </a:p>
        </p:txBody>
      </p:sp>
      <p:pic>
        <p:nvPicPr>
          <p:cNvPr id="2050" name="Picture 2" descr="Imagini pentru managemen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029655" y="2667000"/>
            <a:ext cx="3962399" cy="3962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0995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990600" y="609600"/>
            <a:ext cx="7315200" cy="715962"/>
          </a:xfrm>
        </p:spPr>
        <p:txBody>
          <a:bodyPr/>
          <a:lstStyle/>
          <a:p>
            <a:pPr algn="ctr"/>
            <a:r>
              <a:rPr lang="en-US" sz="3200" b="1" dirty="0">
                <a:solidFill>
                  <a:srgbClr val="FF0000"/>
                </a:solidFill>
              </a:rPr>
              <a:t>EVALUATION WORKSHEET OF THE APPLICATION</a:t>
            </a:r>
            <a:br>
              <a:rPr lang="en-US" sz="3200" b="1" dirty="0">
                <a:solidFill>
                  <a:srgbClr val="FF0000"/>
                </a:solidFill>
              </a:rPr>
            </a:br>
            <a:endParaRPr lang="ro-RO" sz="3200" dirty="0">
              <a:solidFill>
                <a:srgbClr val="FF0000"/>
              </a:solidFill>
            </a:endParaRPr>
          </a:p>
        </p:txBody>
      </p:sp>
      <p:sp>
        <p:nvSpPr>
          <p:cNvPr id="3" name="Substituent conținut 2"/>
          <p:cNvSpPr>
            <a:spLocks noGrp="1"/>
          </p:cNvSpPr>
          <p:nvPr>
            <p:ph idx="1"/>
          </p:nvPr>
        </p:nvSpPr>
        <p:spPr>
          <a:xfrm>
            <a:off x="228600" y="1447800"/>
            <a:ext cx="8686800" cy="4191000"/>
          </a:xfrm>
        </p:spPr>
        <p:txBody>
          <a:bodyPr/>
          <a:lstStyle/>
          <a:p>
            <a:pPr marL="0" indent="0" algn="ctr">
              <a:buNone/>
            </a:pPr>
            <a:r>
              <a:rPr lang="ro-RO" sz="2800" b="1" dirty="0" err="1" smtClean="0">
                <a:solidFill>
                  <a:schemeClr val="accent5">
                    <a:lumMod val="50000"/>
                  </a:schemeClr>
                </a:solidFill>
              </a:rPr>
              <a:t>Areas</a:t>
            </a:r>
            <a:r>
              <a:rPr lang="ro-RO" sz="2800" b="1" dirty="0" smtClean="0">
                <a:solidFill>
                  <a:schemeClr val="accent5">
                    <a:lumMod val="50000"/>
                  </a:schemeClr>
                </a:solidFill>
              </a:rPr>
              <a:t> </a:t>
            </a:r>
            <a:r>
              <a:rPr lang="ro-RO" sz="2800" b="1" dirty="0">
                <a:solidFill>
                  <a:schemeClr val="accent5">
                    <a:lumMod val="50000"/>
                  </a:schemeClr>
                </a:solidFill>
              </a:rPr>
              <a:t>of </a:t>
            </a:r>
            <a:r>
              <a:rPr lang="ro-RO" sz="2800" b="1" dirty="0" err="1" smtClean="0">
                <a:solidFill>
                  <a:schemeClr val="accent5">
                    <a:lumMod val="50000"/>
                  </a:schemeClr>
                </a:solidFill>
              </a:rPr>
              <a:t>improvement</a:t>
            </a:r>
            <a:endParaRPr lang="en-US" sz="2800" b="1" dirty="0" smtClean="0">
              <a:solidFill>
                <a:schemeClr val="accent5">
                  <a:lumMod val="50000"/>
                </a:schemeClr>
              </a:solidFill>
            </a:endParaRPr>
          </a:p>
          <a:p>
            <a:pPr marL="0" indent="0" algn="ctr">
              <a:buNone/>
            </a:pPr>
            <a:endParaRPr lang="en-US" sz="2800" b="1" dirty="0" smtClean="0">
              <a:solidFill>
                <a:schemeClr val="accent5">
                  <a:lumMod val="50000"/>
                </a:schemeClr>
              </a:solidFill>
            </a:endParaRPr>
          </a:p>
          <a:p>
            <a:pPr marL="0" marR="0" indent="0" algn="just">
              <a:lnSpc>
                <a:spcPct val="115000"/>
              </a:lnSpc>
              <a:spcBef>
                <a:spcPts val="0"/>
              </a:spcBef>
              <a:spcAft>
                <a:spcPts val="1000"/>
              </a:spcAft>
            </a:pPr>
            <a:r>
              <a:rPr lang="ro-RO" sz="2000" dirty="0" smtClean="0">
                <a:solidFill>
                  <a:schemeClr val="accent5">
                    <a:lumMod val="50000"/>
                  </a:schemeClr>
                </a:solidFill>
                <a:latin typeface="Calibri"/>
                <a:ea typeface="Calibri"/>
                <a:cs typeface="Times New Roman"/>
              </a:rPr>
              <a:t>More </a:t>
            </a:r>
            <a:r>
              <a:rPr lang="ro-RO" sz="2000" dirty="0" err="1">
                <a:solidFill>
                  <a:schemeClr val="accent5">
                    <a:lumMod val="50000"/>
                  </a:schemeClr>
                </a:solidFill>
                <a:latin typeface="Calibri"/>
                <a:ea typeface="Calibri"/>
                <a:cs typeface="Times New Roman"/>
              </a:rPr>
              <a:t>information</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is</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needed</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regarding</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the</a:t>
            </a:r>
            <a:r>
              <a:rPr lang="ro-RO" sz="2000" dirty="0">
                <a:solidFill>
                  <a:schemeClr val="accent5">
                    <a:lumMod val="50000"/>
                  </a:schemeClr>
                </a:solidFill>
                <a:latin typeface="Calibri"/>
                <a:ea typeface="Calibri"/>
                <a:cs typeface="Times New Roman"/>
              </a:rPr>
              <a:t> training </a:t>
            </a:r>
            <a:r>
              <a:rPr lang="ro-RO" sz="2000" dirty="0" err="1">
                <a:solidFill>
                  <a:schemeClr val="accent5">
                    <a:lumMod val="50000"/>
                  </a:schemeClr>
                </a:solidFill>
                <a:latin typeface="Calibri"/>
                <a:ea typeface="Calibri"/>
                <a:cs typeface="Times New Roman"/>
              </a:rPr>
              <a:t>methodology</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the</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trainers</a:t>
            </a:r>
            <a:r>
              <a:rPr lang="ro-RO" sz="2000" dirty="0">
                <a:solidFill>
                  <a:schemeClr val="accent5">
                    <a:lumMod val="50000"/>
                  </a:schemeClr>
                </a:solidFill>
                <a:latin typeface="Calibri"/>
                <a:ea typeface="Calibri"/>
                <a:cs typeface="Times New Roman"/>
              </a:rPr>
              <a:t>’ profile. </a:t>
            </a:r>
            <a:endParaRPr lang="en-US" sz="2000" dirty="0" smtClean="0">
              <a:solidFill>
                <a:schemeClr val="accent5">
                  <a:lumMod val="50000"/>
                </a:schemeClr>
              </a:solidFill>
              <a:latin typeface="Calibri"/>
              <a:ea typeface="Calibri"/>
              <a:cs typeface="Times New Roman"/>
            </a:endParaRPr>
          </a:p>
          <a:p>
            <a:pPr marL="0" marR="0" indent="0" algn="just">
              <a:lnSpc>
                <a:spcPct val="115000"/>
              </a:lnSpc>
              <a:spcBef>
                <a:spcPts val="0"/>
              </a:spcBef>
              <a:spcAft>
                <a:spcPts val="1000"/>
              </a:spcAft>
            </a:pPr>
            <a:r>
              <a:rPr lang="ro-RO" sz="2000" dirty="0" smtClean="0">
                <a:solidFill>
                  <a:schemeClr val="accent5">
                    <a:lumMod val="50000"/>
                  </a:schemeClr>
                </a:solidFill>
                <a:latin typeface="Calibri"/>
                <a:ea typeface="Calibri"/>
                <a:cs typeface="Times New Roman"/>
              </a:rPr>
              <a:t>It </a:t>
            </a:r>
            <a:r>
              <a:rPr lang="ro-RO" sz="2000" dirty="0" err="1">
                <a:solidFill>
                  <a:schemeClr val="accent5">
                    <a:lumMod val="50000"/>
                  </a:schemeClr>
                </a:solidFill>
                <a:latin typeface="Calibri"/>
                <a:ea typeface="Calibri"/>
                <a:cs typeface="Times New Roman"/>
              </a:rPr>
              <a:t>is</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not</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sufficiently</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described</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the</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measures</a:t>
            </a:r>
            <a:r>
              <a:rPr lang="ro-RO" sz="2000" dirty="0">
                <a:solidFill>
                  <a:schemeClr val="accent5">
                    <a:lumMod val="50000"/>
                  </a:schemeClr>
                </a:solidFill>
                <a:latin typeface="Calibri"/>
                <a:ea typeface="Calibri"/>
                <a:cs typeface="Times New Roman"/>
              </a:rPr>
              <a:t> for  </a:t>
            </a:r>
            <a:r>
              <a:rPr lang="ro-RO" sz="2000" dirty="0" err="1">
                <a:solidFill>
                  <a:schemeClr val="accent5">
                    <a:lumMod val="50000"/>
                  </a:schemeClr>
                </a:solidFill>
                <a:latin typeface="Calibri"/>
                <a:ea typeface="Calibri"/>
                <a:cs typeface="Times New Roman"/>
              </a:rPr>
              <a:t>the</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protection</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and</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safety</a:t>
            </a:r>
            <a:r>
              <a:rPr lang="ro-RO" sz="2000" dirty="0">
                <a:solidFill>
                  <a:schemeClr val="accent5">
                    <a:lumMod val="50000"/>
                  </a:schemeClr>
                </a:solidFill>
                <a:latin typeface="Calibri"/>
                <a:ea typeface="Calibri"/>
                <a:cs typeface="Times New Roman"/>
              </a:rPr>
              <a:t> of </a:t>
            </a:r>
            <a:r>
              <a:rPr lang="ro-RO" sz="2000" dirty="0" err="1">
                <a:solidFill>
                  <a:schemeClr val="accent5">
                    <a:lumMod val="50000"/>
                  </a:schemeClr>
                </a:solidFill>
                <a:latin typeface="Calibri"/>
                <a:ea typeface="Calibri"/>
                <a:cs typeface="Times New Roman"/>
              </a:rPr>
              <a:t>the</a:t>
            </a:r>
            <a:r>
              <a:rPr lang="ro-RO" sz="2000" dirty="0">
                <a:solidFill>
                  <a:schemeClr val="accent5">
                    <a:lumMod val="50000"/>
                  </a:schemeClr>
                </a:solidFill>
                <a:latin typeface="Calibri"/>
                <a:ea typeface="Calibri"/>
                <a:cs typeface="Times New Roman"/>
              </a:rPr>
              <a:t> </a:t>
            </a:r>
            <a:r>
              <a:rPr lang="ro-RO" sz="2000" dirty="0" err="1" smtClean="0">
                <a:solidFill>
                  <a:schemeClr val="accent5">
                    <a:lumMod val="50000"/>
                  </a:schemeClr>
                </a:solidFill>
                <a:latin typeface="Calibri"/>
                <a:ea typeface="Calibri"/>
                <a:cs typeface="Times New Roman"/>
              </a:rPr>
              <a:t>participants</a:t>
            </a:r>
            <a:r>
              <a:rPr lang="en-US" sz="2000" dirty="0" smtClean="0">
                <a:solidFill>
                  <a:schemeClr val="accent5">
                    <a:lumMod val="50000"/>
                  </a:schemeClr>
                </a:solidFill>
                <a:latin typeface="Calibri"/>
                <a:ea typeface="Calibri"/>
                <a:cs typeface="Times New Roman"/>
              </a:rPr>
              <a:t>.</a:t>
            </a:r>
          </a:p>
          <a:p>
            <a:pPr marL="0" marR="0" indent="0" algn="just">
              <a:lnSpc>
                <a:spcPct val="115000"/>
              </a:lnSpc>
              <a:spcBef>
                <a:spcPts val="0"/>
              </a:spcBef>
              <a:spcAft>
                <a:spcPts val="1000"/>
              </a:spcAft>
            </a:pPr>
            <a:r>
              <a:rPr lang="ro-RO" sz="2000" dirty="0" err="1" smtClean="0">
                <a:solidFill>
                  <a:schemeClr val="accent5">
                    <a:lumMod val="50000"/>
                  </a:schemeClr>
                </a:solidFill>
                <a:latin typeface="Calibri"/>
                <a:ea typeface="Calibri"/>
                <a:cs typeface="Times New Roman"/>
              </a:rPr>
              <a:t>There</a:t>
            </a:r>
            <a:r>
              <a:rPr lang="ro-RO" sz="2000" dirty="0" smtClean="0">
                <a:solidFill>
                  <a:schemeClr val="accent5">
                    <a:lumMod val="50000"/>
                  </a:schemeClr>
                </a:solidFill>
                <a:latin typeface="Calibri"/>
                <a:ea typeface="Calibri"/>
                <a:cs typeface="Times New Roman"/>
              </a:rPr>
              <a:t> </a:t>
            </a:r>
            <a:r>
              <a:rPr lang="ro-RO" sz="2000" dirty="0">
                <a:solidFill>
                  <a:schemeClr val="accent5">
                    <a:lumMod val="50000"/>
                  </a:schemeClr>
                </a:solidFill>
                <a:latin typeface="Calibri"/>
                <a:ea typeface="Calibri"/>
                <a:cs typeface="Times New Roman"/>
              </a:rPr>
              <a:t>are no </a:t>
            </a:r>
            <a:r>
              <a:rPr lang="ro-RO" sz="2000" dirty="0" err="1">
                <a:solidFill>
                  <a:schemeClr val="accent5">
                    <a:lumMod val="50000"/>
                  </a:schemeClr>
                </a:solidFill>
                <a:latin typeface="Calibri"/>
                <a:ea typeface="Calibri"/>
                <a:cs typeface="Times New Roman"/>
              </a:rPr>
              <a:t>details</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regarding</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the</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periodicity</a:t>
            </a:r>
            <a:r>
              <a:rPr lang="ro-RO" sz="2000" dirty="0">
                <a:solidFill>
                  <a:schemeClr val="accent5">
                    <a:lumMod val="50000"/>
                  </a:schemeClr>
                </a:solidFill>
                <a:latin typeface="Calibri"/>
                <a:ea typeface="Calibri"/>
                <a:cs typeface="Times New Roman"/>
              </a:rPr>
              <a:t> of </a:t>
            </a:r>
            <a:r>
              <a:rPr lang="ro-RO" sz="2000" dirty="0" err="1">
                <a:solidFill>
                  <a:schemeClr val="accent5">
                    <a:lumMod val="50000"/>
                  </a:schemeClr>
                </a:solidFill>
                <a:latin typeface="Calibri"/>
                <a:ea typeface="Calibri"/>
                <a:cs typeface="Times New Roman"/>
              </a:rPr>
              <a:t>the</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communication</a:t>
            </a:r>
            <a:r>
              <a:rPr lang="ro-RO" sz="2000" dirty="0">
                <a:solidFill>
                  <a:schemeClr val="accent5">
                    <a:lumMod val="50000"/>
                  </a:schemeClr>
                </a:solidFill>
                <a:latin typeface="Calibri"/>
                <a:ea typeface="Calibri"/>
                <a:cs typeface="Times New Roman"/>
              </a:rPr>
              <a:t>, </a:t>
            </a:r>
            <a:r>
              <a:rPr lang="ro-RO" sz="2000" dirty="0" err="1" smtClean="0">
                <a:solidFill>
                  <a:schemeClr val="accent5">
                    <a:lumMod val="50000"/>
                  </a:schemeClr>
                </a:solidFill>
                <a:latin typeface="Calibri"/>
                <a:ea typeface="Calibri"/>
                <a:cs typeface="Times New Roman"/>
              </a:rPr>
              <a:t>stages</a:t>
            </a:r>
            <a:r>
              <a:rPr lang="ro-RO" sz="2000" dirty="0" smtClean="0">
                <a:solidFill>
                  <a:schemeClr val="accent5">
                    <a:lumMod val="50000"/>
                  </a:schemeClr>
                </a:solidFill>
                <a:latin typeface="Calibri"/>
                <a:ea typeface="Calibri"/>
                <a:cs typeface="Times New Roman"/>
              </a:rPr>
              <a:t>.</a:t>
            </a:r>
            <a:endParaRPr lang="en-US" sz="2000" dirty="0" smtClean="0">
              <a:solidFill>
                <a:schemeClr val="accent5">
                  <a:lumMod val="50000"/>
                </a:schemeClr>
              </a:solidFill>
              <a:latin typeface="Calibri"/>
              <a:ea typeface="Calibri"/>
              <a:cs typeface="Times New Roman"/>
            </a:endParaRPr>
          </a:p>
          <a:p>
            <a:pPr marL="0" marR="0" indent="0" algn="just">
              <a:lnSpc>
                <a:spcPct val="115000"/>
              </a:lnSpc>
              <a:spcBef>
                <a:spcPts val="0"/>
              </a:spcBef>
              <a:spcAft>
                <a:spcPts val="1000"/>
              </a:spcAft>
            </a:pPr>
            <a:r>
              <a:rPr lang="ro-RO" sz="2000" dirty="0" smtClean="0">
                <a:solidFill>
                  <a:schemeClr val="accent5">
                    <a:lumMod val="50000"/>
                  </a:schemeClr>
                </a:solidFill>
                <a:latin typeface="Calibri"/>
                <a:ea typeface="Calibri"/>
                <a:cs typeface="Times New Roman"/>
              </a:rPr>
              <a:t>The </a:t>
            </a:r>
            <a:r>
              <a:rPr lang="ro-RO" sz="2000" dirty="0" err="1">
                <a:solidFill>
                  <a:schemeClr val="accent5">
                    <a:lumMod val="50000"/>
                  </a:schemeClr>
                </a:solidFill>
                <a:latin typeface="Calibri"/>
                <a:ea typeface="Calibri"/>
                <a:cs typeface="Times New Roman"/>
              </a:rPr>
              <a:t>description</a:t>
            </a:r>
            <a:r>
              <a:rPr lang="ro-RO" sz="2000" dirty="0">
                <a:solidFill>
                  <a:schemeClr val="accent5">
                    <a:lumMod val="50000"/>
                  </a:schemeClr>
                </a:solidFill>
                <a:latin typeface="Calibri"/>
                <a:ea typeface="Calibri"/>
                <a:cs typeface="Times New Roman"/>
              </a:rPr>
              <a:t> of </a:t>
            </a:r>
            <a:r>
              <a:rPr lang="ro-RO" sz="2000" dirty="0" err="1">
                <a:solidFill>
                  <a:schemeClr val="accent5">
                    <a:lumMod val="50000"/>
                  </a:schemeClr>
                </a:solidFill>
                <a:latin typeface="Calibri"/>
                <a:ea typeface="Calibri"/>
                <a:cs typeface="Times New Roman"/>
              </a:rPr>
              <a:t>the</a:t>
            </a:r>
            <a:r>
              <a:rPr lang="ro-RO" sz="2000" dirty="0">
                <a:solidFill>
                  <a:schemeClr val="accent5">
                    <a:lumMod val="50000"/>
                  </a:schemeClr>
                </a:solidFill>
                <a:latin typeface="Calibri"/>
                <a:ea typeface="Calibri"/>
                <a:cs typeface="Times New Roman"/>
              </a:rPr>
              <a:t> monitoring </a:t>
            </a:r>
            <a:r>
              <a:rPr lang="ro-RO" sz="2000" dirty="0" err="1">
                <a:solidFill>
                  <a:schemeClr val="accent5">
                    <a:lumMod val="50000"/>
                  </a:schemeClr>
                </a:solidFill>
                <a:latin typeface="Calibri"/>
                <a:ea typeface="Calibri"/>
                <a:cs typeface="Times New Roman"/>
              </a:rPr>
              <a:t>and</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evaluation</a:t>
            </a:r>
            <a:r>
              <a:rPr lang="ro-RO" sz="2000" dirty="0">
                <a:solidFill>
                  <a:schemeClr val="accent5">
                    <a:lumMod val="50000"/>
                  </a:schemeClr>
                </a:solidFill>
                <a:latin typeface="Calibri"/>
                <a:ea typeface="Calibri"/>
                <a:cs typeface="Times New Roman"/>
              </a:rPr>
              <a:t> of </a:t>
            </a:r>
            <a:r>
              <a:rPr lang="ro-RO" sz="2000" dirty="0" err="1">
                <a:solidFill>
                  <a:schemeClr val="accent5">
                    <a:lumMod val="50000"/>
                  </a:schemeClr>
                </a:solidFill>
                <a:latin typeface="Calibri"/>
                <a:ea typeface="Calibri"/>
                <a:cs typeface="Times New Roman"/>
              </a:rPr>
              <a:t>the</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project</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requires</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concretization</a:t>
            </a:r>
            <a:r>
              <a:rPr lang="ro-RO" sz="2000" dirty="0">
                <a:solidFill>
                  <a:schemeClr val="accent5">
                    <a:lumMod val="50000"/>
                  </a:schemeClr>
                </a:solidFill>
                <a:latin typeface="Calibri"/>
                <a:ea typeface="Calibri"/>
                <a:cs typeface="Times New Roman"/>
              </a:rPr>
              <a:t>. </a:t>
            </a:r>
            <a:endParaRPr lang="en-US" sz="2000" dirty="0" smtClean="0">
              <a:solidFill>
                <a:schemeClr val="accent5">
                  <a:lumMod val="50000"/>
                </a:schemeClr>
              </a:solidFill>
              <a:latin typeface="Calibri"/>
              <a:ea typeface="Calibri"/>
              <a:cs typeface="Times New Roman"/>
            </a:endParaRPr>
          </a:p>
          <a:p>
            <a:pPr marL="0" indent="0">
              <a:buNone/>
            </a:pPr>
            <a:endParaRPr lang="ro-RO" sz="2000" dirty="0">
              <a:solidFill>
                <a:schemeClr val="accent5">
                  <a:lumMod val="50000"/>
                </a:schemeClr>
              </a:solidFill>
            </a:endParaRPr>
          </a:p>
        </p:txBody>
      </p:sp>
    </p:spTree>
    <p:extLst>
      <p:ext uri="{BB962C8B-B14F-4D97-AF65-F5344CB8AC3E}">
        <p14:creationId xmlns:p14="http://schemas.microsoft.com/office/powerpoint/2010/main" xmlns="" val="2689479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143000" y="533400"/>
            <a:ext cx="7315200" cy="715962"/>
          </a:xfrm>
        </p:spPr>
        <p:txBody>
          <a:bodyPr/>
          <a:lstStyle/>
          <a:p>
            <a:pPr algn="ctr"/>
            <a:r>
              <a:rPr lang="en-US" sz="3200" b="1" dirty="0">
                <a:solidFill>
                  <a:srgbClr val="FF0000"/>
                </a:solidFill>
              </a:rPr>
              <a:t>EVALUATION WORKSHEET OF THE APPLICATION</a:t>
            </a:r>
            <a:br>
              <a:rPr lang="en-US" sz="3200" b="1" dirty="0">
                <a:solidFill>
                  <a:srgbClr val="FF0000"/>
                </a:solidFill>
              </a:rPr>
            </a:br>
            <a:endParaRPr lang="ro-RO" sz="3200" dirty="0">
              <a:solidFill>
                <a:srgbClr val="FF0000"/>
              </a:solidFill>
            </a:endParaRPr>
          </a:p>
        </p:txBody>
      </p:sp>
      <p:sp>
        <p:nvSpPr>
          <p:cNvPr id="3" name="Substituent conținut 2"/>
          <p:cNvSpPr>
            <a:spLocks noGrp="1"/>
          </p:cNvSpPr>
          <p:nvPr>
            <p:ph idx="1"/>
          </p:nvPr>
        </p:nvSpPr>
        <p:spPr>
          <a:xfrm>
            <a:off x="228600" y="1524000"/>
            <a:ext cx="8686800" cy="4191000"/>
          </a:xfrm>
        </p:spPr>
        <p:txBody>
          <a:bodyPr/>
          <a:lstStyle/>
          <a:p>
            <a:pPr marL="0" indent="0" algn="ctr">
              <a:buNone/>
            </a:pPr>
            <a:r>
              <a:rPr lang="ro-RO" sz="2800" b="1" dirty="0" err="1" smtClean="0">
                <a:solidFill>
                  <a:schemeClr val="accent5">
                    <a:lumMod val="50000"/>
                  </a:schemeClr>
                </a:solidFill>
              </a:rPr>
              <a:t>Areas</a:t>
            </a:r>
            <a:r>
              <a:rPr lang="ro-RO" sz="2800" b="1" dirty="0" smtClean="0">
                <a:solidFill>
                  <a:schemeClr val="accent5">
                    <a:lumMod val="50000"/>
                  </a:schemeClr>
                </a:solidFill>
              </a:rPr>
              <a:t> </a:t>
            </a:r>
            <a:r>
              <a:rPr lang="ro-RO" sz="2800" b="1" dirty="0">
                <a:solidFill>
                  <a:schemeClr val="accent5">
                    <a:lumMod val="50000"/>
                  </a:schemeClr>
                </a:solidFill>
              </a:rPr>
              <a:t>of </a:t>
            </a:r>
            <a:r>
              <a:rPr lang="ro-RO" sz="2800" b="1" dirty="0" err="1" smtClean="0">
                <a:solidFill>
                  <a:schemeClr val="accent5">
                    <a:lumMod val="50000"/>
                  </a:schemeClr>
                </a:solidFill>
              </a:rPr>
              <a:t>improvement</a:t>
            </a:r>
            <a:endParaRPr lang="en-US" sz="2800" b="1" dirty="0" smtClean="0">
              <a:solidFill>
                <a:schemeClr val="accent5">
                  <a:lumMod val="50000"/>
                </a:schemeClr>
              </a:solidFill>
            </a:endParaRPr>
          </a:p>
          <a:p>
            <a:pPr marL="0" indent="0" algn="ctr">
              <a:buNone/>
            </a:pPr>
            <a:endParaRPr lang="en-US" sz="2800" b="1" dirty="0" smtClean="0">
              <a:solidFill>
                <a:schemeClr val="accent5">
                  <a:lumMod val="50000"/>
                </a:schemeClr>
              </a:solidFill>
            </a:endParaRPr>
          </a:p>
          <a:p>
            <a:pPr marL="0" marR="0" indent="0" algn="just">
              <a:lnSpc>
                <a:spcPct val="115000"/>
              </a:lnSpc>
              <a:spcBef>
                <a:spcPts val="0"/>
              </a:spcBef>
              <a:spcAft>
                <a:spcPts val="1000"/>
              </a:spcAft>
            </a:pPr>
            <a:r>
              <a:rPr lang="ro-RO" sz="2000" dirty="0" smtClean="0">
                <a:solidFill>
                  <a:schemeClr val="accent5">
                    <a:lumMod val="50000"/>
                  </a:schemeClr>
                </a:solidFill>
                <a:latin typeface="Calibri"/>
                <a:ea typeface="Calibri"/>
                <a:cs typeface="Times New Roman"/>
              </a:rPr>
              <a:t>More </a:t>
            </a:r>
            <a:r>
              <a:rPr lang="ro-RO" sz="2000" dirty="0" err="1">
                <a:solidFill>
                  <a:schemeClr val="accent5">
                    <a:lumMod val="50000"/>
                  </a:schemeClr>
                </a:solidFill>
                <a:latin typeface="Calibri"/>
                <a:ea typeface="Calibri"/>
                <a:cs typeface="Times New Roman"/>
              </a:rPr>
              <a:t>information</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needs</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to</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be</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added</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regarding</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the</a:t>
            </a:r>
            <a:r>
              <a:rPr lang="ro-RO" sz="2000" dirty="0">
                <a:solidFill>
                  <a:schemeClr val="accent5">
                    <a:lumMod val="50000"/>
                  </a:schemeClr>
                </a:solidFill>
                <a:latin typeface="Calibri"/>
                <a:ea typeface="Calibri"/>
                <a:cs typeface="Times New Roman"/>
              </a:rPr>
              <a:t> impact on </a:t>
            </a:r>
            <a:r>
              <a:rPr lang="ro-RO" sz="2000" dirty="0" err="1">
                <a:solidFill>
                  <a:schemeClr val="accent5">
                    <a:lumMod val="50000"/>
                  </a:schemeClr>
                </a:solidFill>
                <a:latin typeface="Calibri"/>
                <a:ea typeface="Calibri"/>
                <a:cs typeface="Times New Roman"/>
              </a:rPr>
              <a:t>the</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students</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involved</a:t>
            </a:r>
            <a:r>
              <a:rPr lang="ro-RO" sz="2000" dirty="0">
                <a:solidFill>
                  <a:schemeClr val="accent5">
                    <a:lumMod val="50000"/>
                  </a:schemeClr>
                </a:solidFill>
                <a:latin typeface="Calibri"/>
                <a:ea typeface="Calibri"/>
                <a:cs typeface="Times New Roman"/>
              </a:rPr>
              <a:t> in </a:t>
            </a:r>
            <a:r>
              <a:rPr lang="ro-RO" sz="2000" dirty="0" err="1">
                <a:solidFill>
                  <a:schemeClr val="accent5">
                    <a:lumMod val="50000"/>
                  </a:schemeClr>
                </a:solidFill>
                <a:latin typeface="Calibri"/>
                <a:ea typeface="Calibri"/>
                <a:cs typeface="Times New Roman"/>
              </a:rPr>
              <a:t>mobility</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and</a:t>
            </a:r>
            <a:r>
              <a:rPr lang="ro-RO" sz="2000" dirty="0">
                <a:solidFill>
                  <a:schemeClr val="accent5">
                    <a:lumMod val="50000"/>
                  </a:schemeClr>
                </a:solidFill>
                <a:latin typeface="Calibri"/>
                <a:ea typeface="Calibri"/>
                <a:cs typeface="Times New Roman"/>
              </a:rPr>
              <a:t> local </a:t>
            </a:r>
            <a:r>
              <a:rPr lang="ro-RO" sz="2000" dirty="0" err="1">
                <a:solidFill>
                  <a:schemeClr val="accent5">
                    <a:lumMod val="50000"/>
                  </a:schemeClr>
                </a:solidFill>
                <a:latin typeface="Calibri"/>
                <a:ea typeface="Calibri"/>
                <a:cs typeface="Times New Roman"/>
              </a:rPr>
              <a:t>activities</a:t>
            </a:r>
            <a:r>
              <a:rPr lang="ro-RO" sz="2000" dirty="0">
                <a:solidFill>
                  <a:schemeClr val="accent5">
                    <a:lumMod val="50000"/>
                  </a:schemeClr>
                </a:solidFill>
                <a:latin typeface="Calibri"/>
                <a:ea typeface="Calibri"/>
                <a:cs typeface="Times New Roman"/>
              </a:rPr>
              <a:t>. </a:t>
            </a:r>
            <a:endParaRPr lang="en-US" sz="2000" dirty="0" smtClean="0">
              <a:solidFill>
                <a:schemeClr val="accent5">
                  <a:lumMod val="50000"/>
                </a:schemeClr>
              </a:solidFill>
              <a:latin typeface="Calibri"/>
              <a:ea typeface="Calibri"/>
              <a:cs typeface="Times New Roman"/>
            </a:endParaRPr>
          </a:p>
          <a:p>
            <a:pPr marL="0" marR="0" indent="0" algn="just">
              <a:lnSpc>
                <a:spcPct val="115000"/>
              </a:lnSpc>
              <a:spcBef>
                <a:spcPts val="0"/>
              </a:spcBef>
              <a:spcAft>
                <a:spcPts val="1000"/>
              </a:spcAft>
            </a:pPr>
            <a:r>
              <a:rPr lang="ro-RO" sz="2000" dirty="0" err="1" smtClean="0">
                <a:solidFill>
                  <a:schemeClr val="accent5">
                    <a:lumMod val="50000"/>
                  </a:schemeClr>
                </a:solidFill>
                <a:latin typeface="Calibri"/>
                <a:ea typeface="Calibri"/>
                <a:cs typeface="Times New Roman"/>
              </a:rPr>
              <a:t>There</a:t>
            </a:r>
            <a:r>
              <a:rPr lang="ro-RO" sz="2000" dirty="0" smtClean="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is</a:t>
            </a:r>
            <a:r>
              <a:rPr lang="ro-RO" sz="2000" dirty="0">
                <a:solidFill>
                  <a:schemeClr val="accent5">
                    <a:lumMod val="50000"/>
                  </a:schemeClr>
                </a:solidFill>
                <a:latin typeface="Calibri"/>
                <a:ea typeface="Calibri"/>
                <a:cs typeface="Times New Roman"/>
              </a:rPr>
              <a:t> no </a:t>
            </a:r>
            <a:r>
              <a:rPr lang="ro-RO" sz="2000" dirty="0" err="1">
                <a:solidFill>
                  <a:schemeClr val="accent5">
                    <a:lumMod val="50000"/>
                  </a:schemeClr>
                </a:solidFill>
                <a:latin typeface="Calibri"/>
                <a:ea typeface="Calibri"/>
                <a:cs typeface="Times New Roman"/>
              </a:rPr>
              <a:t>sharing</a:t>
            </a:r>
            <a:r>
              <a:rPr lang="ro-RO" sz="2000" dirty="0">
                <a:solidFill>
                  <a:schemeClr val="accent5">
                    <a:lumMod val="50000"/>
                  </a:schemeClr>
                </a:solidFill>
                <a:latin typeface="Calibri"/>
                <a:ea typeface="Calibri"/>
                <a:cs typeface="Times New Roman"/>
              </a:rPr>
              <a:t> of </a:t>
            </a:r>
            <a:r>
              <a:rPr lang="ro-RO" sz="2000" dirty="0" err="1">
                <a:solidFill>
                  <a:schemeClr val="accent5">
                    <a:lumMod val="50000"/>
                  </a:schemeClr>
                </a:solidFill>
                <a:latin typeface="Calibri"/>
                <a:ea typeface="Calibri"/>
                <a:cs typeface="Times New Roman"/>
              </a:rPr>
              <a:t>dissemination</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activities</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between</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the</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five</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partner</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organizations</a:t>
            </a:r>
            <a:r>
              <a:rPr lang="ro-RO" sz="2000" dirty="0">
                <a:solidFill>
                  <a:schemeClr val="accent5">
                    <a:lumMod val="50000"/>
                  </a:schemeClr>
                </a:solidFill>
                <a:latin typeface="Calibri"/>
                <a:ea typeface="Calibri"/>
                <a:cs typeface="Times New Roman"/>
              </a:rPr>
              <a:t>. </a:t>
            </a:r>
            <a:endParaRPr lang="en-US" sz="2000" dirty="0" smtClean="0">
              <a:solidFill>
                <a:schemeClr val="accent5">
                  <a:lumMod val="50000"/>
                </a:schemeClr>
              </a:solidFill>
              <a:latin typeface="Calibri"/>
              <a:ea typeface="Calibri"/>
              <a:cs typeface="Times New Roman"/>
            </a:endParaRPr>
          </a:p>
          <a:p>
            <a:pPr marL="0" marR="0" indent="0" algn="just">
              <a:lnSpc>
                <a:spcPct val="115000"/>
              </a:lnSpc>
              <a:spcBef>
                <a:spcPts val="0"/>
              </a:spcBef>
              <a:spcAft>
                <a:spcPts val="1000"/>
              </a:spcAft>
            </a:pPr>
            <a:r>
              <a:rPr lang="ro-RO" sz="2000" dirty="0" err="1" smtClean="0">
                <a:solidFill>
                  <a:schemeClr val="accent5">
                    <a:lumMod val="50000"/>
                  </a:schemeClr>
                </a:solidFill>
                <a:latin typeface="Calibri"/>
                <a:ea typeface="Calibri"/>
                <a:cs typeface="Times New Roman"/>
              </a:rPr>
              <a:t>There</a:t>
            </a:r>
            <a:r>
              <a:rPr lang="ro-RO" sz="2000" dirty="0" smtClean="0">
                <a:solidFill>
                  <a:schemeClr val="accent5">
                    <a:lumMod val="50000"/>
                  </a:schemeClr>
                </a:solidFill>
                <a:latin typeface="Calibri"/>
                <a:ea typeface="Calibri"/>
                <a:cs typeface="Times New Roman"/>
              </a:rPr>
              <a:t> </a:t>
            </a:r>
            <a:r>
              <a:rPr lang="ro-RO" sz="2000" dirty="0">
                <a:solidFill>
                  <a:schemeClr val="accent5">
                    <a:lumMod val="50000"/>
                  </a:schemeClr>
                </a:solidFill>
                <a:latin typeface="Calibri"/>
                <a:ea typeface="Calibri"/>
                <a:cs typeface="Times New Roman"/>
              </a:rPr>
              <a:t>are no </a:t>
            </a:r>
            <a:r>
              <a:rPr lang="ro-RO" sz="2000" dirty="0" err="1">
                <a:solidFill>
                  <a:schemeClr val="accent5">
                    <a:lumMod val="50000"/>
                  </a:schemeClr>
                </a:solidFill>
                <a:latin typeface="Calibri"/>
                <a:ea typeface="Calibri"/>
                <a:cs typeface="Times New Roman"/>
              </a:rPr>
              <a:t>detailed</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measures</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to</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ensure</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the</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sustainability</a:t>
            </a:r>
            <a:r>
              <a:rPr lang="ro-RO" sz="2000" dirty="0">
                <a:solidFill>
                  <a:schemeClr val="accent5">
                    <a:lumMod val="50000"/>
                  </a:schemeClr>
                </a:solidFill>
                <a:latin typeface="Calibri"/>
                <a:ea typeface="Calibri"/>
                <a:cs typeface="Times New Roman"/>
              </a:rPr>
              <a:t> of </a:t>
            </a:r>
            <a:r>
              <a:rPr lang="ro-RO" sz="2000" dirty="0" err="1">
                <a:solidFill>
                  <a:schemeClr val="accent5">
                    <a:lumMod val="50000"/>
                  </a:schemeClr>
                </a:solidFill>
                <a:latin typeface="Calibri"/>
                <a:ea typeface="Calibri"/>
                <a:cs typeface="Times New Roman"/>
              </a:rPr>
              <a:t>the</a:t>
            </a:r>
            <a:r>
              <a:rPr lang="ro-RO" sz="2000" dirty="0">
                <a:solidFill>
                  <a:schemeClr val="accent5">
                    <a:lumMod val="50000"/>
                  </a:schemeClr>
                </a:solidFill>
                <a:latin typeface="Calibri"/>
                <a:ea typeface="Calibri"/>
                <a:cs typeface="Times New Roman"/>
              </a:rPr>
              <a:t> </a:t>
            </a:r>
            <a:r>
              <a:rPr lang="ro-RO" sz="2000" dirty="0" err="1">
                <a:solidFill>
                  <a:schemeClr val="accent5">
                    <a:lumMod val="50000"/>
                  </a:schemeClr>
                </a:solidFill>
                <a:latin typeface="Calibri"/>
                <a:ea typeface="Calibri"/>
                <a:cs typeface="Times New Roman"/>
              </a:rPr>
              <a:t>project</a:t>
            </a:r>
            <a:r>
              <a:rPr lang="ro-RO" sz="2000" dirty="0">
                <a:solidFill>
                  <a:schemeClr val="accent5">
                    <a:lumMod val="50000"/>
                  </a:schemeClr>
                </a:solidFill>
                <a:latin typeface="Calibri"/>
                <a:ea typeface="Calibri"/>
                <a:cs typeface="Times New Roman"/>
              </a:rPr>
              <a:t>.</a:t>
            </a:r>
          </a:p>
          <a:p>
            <a:pPr marL="0" indent="0"/>
            <a:endParaRPr lang="ro-RO" sz="2000" dirty="0">
              <a:solidFill>
                <a:schemeClr val="accent5">
                  <a:lumMod val="50000"/>
                </a:schemeClr>
              </a:solidFill>
            </a:endParaRPr>
          </a:p>
        </p:txBody>
      </p:sp>
    </p:spTree>
    <p:extLst>
      <p:ext uri="{BB962C8B-B14F-4D97-AF65-F5344CB8AC3E}">
        <p14:creationId xmlns:p14="http://schemas.microsoft.com/office/powerpoint/2010/main" xmlns="" val="3527517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143000" y="304800"/>
            <a:ext cx="7315200" cy="715962"/>
          </a:xfrm>
        </p:spPr>
        <p:txBody>
          <a:bodyPr/>
          <a:lstStyle/>
          <a:p>
            <a:pPr algn="ctr"/>
            <a:r>
              <a:rPr lang="en-US" sz="3200" b="1" dirty="0" smtClean="0">
                <a:solidFill>
                  <a:srgbClr val="FF0000"/>
                </a:solidFill>
              </a:rPr>
              <a:t>BUDGET APPROVED</a:t>
            </a:r>
            <a:endParaRPr lang="ro-RO" sz="3200" dirty="0">
              <a:solidFill>
                <a:srgbClr val="FF0000"/>
              </a:solidFill>
            </a:endParaRP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1054" t="250" r="10863" b="3825"/>
          <a:stretch/>
        </p:blipFill>
        <p:spPr bwMode="auto">
          <a:xfrm>
            <a:off x="838200" y="1371600"/>
            <a:ext cx="7020910" cy="40202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00423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066800" y="609600"/>
            <a:ext cx="7315200" cy="715962"/>
          </a:xfrm>
        </p:spPr>
        <p:txBody>
          <a:bodyPr/>
          <a:lstStyle/>
          <a:p>
            <a:pPr algn="ctr"/>
            <a:r>
              <a:rPr lang="en-US" sz="3200" b="1" dirty="0" smtClean="0">
                <a:solidFill>
                  <a:srgbClr val="FF0000"/>
                </a:solidFill>
              </a:rPr>
              <a:t>ACTIVITIES</a:t>
            </a:r>
            <a:endParaRPr lang="ro-RO" sz="3200" dirty="0">
              <a:solidFill>
                <a:srgbClr val="FF0000"/>
              </a:solidFill>
            </a:endParaRPr>
          </a:p>
        </p:txBody>
      </p:sp>
      <p:sp>
        <p:nvSpPr>
          <p:cNvPr id="4" name="Content Placeholder 3"/>
          <p:cNvSpPr>
            <a:spLocks noGrp="1"/>
          </p:cNvSpPr>
          <p:nvPr>
            <p:ph idx="1"/>
          </p:nvPr>
        </p:nvSpPr>
        <p:spPr>
          <a:xfrm>
            <a:off x="228600" y="1600200"/>
            <a:ext cx="8534400" cy="4191000"/>
          </a:xfrm>
        </p:spPr>
        <p:txBody>
          <a:bodyPr/>
          <a:lstStyle/>
          <a:p>
            <a:pPr>
              <a:buNone/>
            </a:pPr>
            <a:r>
              <a:rPr lang="ro-RO" sz="1600" b="1" dirty="0" smtClean="0">
                <a:solidFill>
                  <a:schemeClr val="accent5">
                    <a:lumMod val="50000"/>
                  </a:schemeClr>
                </a:solidFill>
              </a:rPr>
              <a:t>WELCOME TO ERASMUS – INTRODUCTORY EVENTS</a:t>
            </a:r>
            <a:endParaRPr lang="ro-RO" sz="1600" dirty="0" smtClean="0">
              <a:solidFill>
                <a:schemeClr val="accent5">
                  <a:lumMod val="50000"/>
                </a:schemeClr>
              </a:solidFill>
            </a:endParaRPr>
          </a:p>
          <a:p>
            <a:r>
              <a:rPr lang="ro-RO" sz="1600" dirty="0" smtClean="0">
                <a:solidFill>
                  <a:schemeClr val="accent5">
                    <a:lumMod val="50000"/>
                  </a:schemeClr>
                </a:solidFill>
              </a:rPr>
              <a:t>ROMANIA </a:t>
            </a:r>
            <a:r>
              <a:rPr lang="ro-RO" sz="1600" dirty="0" smtClean="0">
                <a:solidFill>
                  <a:schemeClr val="accent5">
                    <a:lumMod val="50000"/>
                  </a:schemeClr>
                </a:solidFill>
              </a:rPr>
              <a:t>creates the website ,a Facebook page </a:t>
            </a:r>
          </a:p>
          <a:p>
            <a:r>
              <a:rPr lang="ro-RO" sz="1600" dirty="0" smtClean="0">
                <a:solidFill>
                  <a:schemeClr val="accent5">
                    <a:lumMod val="50000"/>
                  </a:schemeClr>
                </a:solidFill>
              </a:rPr>
              <a:t> </a:t>
            </a:r>
            <a:r>
              <a:rPr lang="ro-RO" sz="1600" dirty="0" smtClean="0">
                <a:solidFill>
                  <a:schemeClr val="accent5">
                    <a:lumMod val="50000"/>
                  </a:schemeClr>
                </a:solidFill>
              </a:rPr>
              <a:t>CYPRUS creates an E-twinning platform:</a:t>
            </a:r>
          </a:p>
          <a:p>
            <a:r>
              <a:rPr lang="ro-RO" sz="1600" dirty="0" smtClean="0">
                <a:solidFill>
                  <a:schemeClr val="accent5">
                    <a:lumMod val="50000"/>
                  </a:schemeClr>
                </a:solidFill>
              </a:rPr>
              <a:t>All </a:t>
            </a:r>
            <a:r>
              <a:rPr lang="ro-RO" sz="1600" dirty="0" smtClean="0">
                <a:solidFill>
                  <a:schemeClr val="accent5">
                    <a:lumMod val="50000"/>
                  </a:schemeClr>
                </a:solidFill>
              </a:rPr>
              <a:t>the schools register the pupils and familiarise them with the platform so that they can use it to communicate with each other using the e-mail and the forum in a children safe way.</a:t>
            </a:r>
          </a:p>
          <a:p>
            <a:pPr algn="just">
              <a:buNone/>
            </a:pPr>
            <a:r>
              <a:rPr lang="ro-RO" sz="1600" b="1" dirty="0" smtClean="0">
                <a:solidFill>
                  <a:schemeClr val="accent5">
                    <a:lumMod val="50000"/>
                  </a:schemeClr>
                </a:solidFill>
              </a:rPr>
              <a:t>ERASMUS </a:t>
            </a:r>
            <a:r>
              <a:rPr lang="ro-RO" sz="1600" b="1" dirty="0" smtClean="0">
                <a:solidFill>
                  <a:schemeClr val="accent5">
                    <a:lumMod val="50000"/>
                  </a:schemeClr>
                </a:solidFill>
              </a:rPr>
              <a:t>BILLBOARD</a:t>
            </a:r>
            <a:endParaRPr lang="ro-RO" sz="1600" dirty="0" smtClean="0">
              <a:solidFill>
                <a:schemeClr val="accent5">
                  <a:lumMod val="50000"/>
                </a:schemeClr>
              </a:solidFill>
            </a:endParaRPr>
          </a:p>
          <a:p>
            <a:pPr algn="just"/>
            <a:r>
              <a:rPr lang="ro-RO" sz="1600" dirty="0" smtClean="0">
                <a:solidFill>
                  <a:schemeClr val="accent5">
                    <a:lumMod val="50000"/>
                  </a:schemeClr>
                </a:solidFill>
              </a:rPr>
              <a:t> </a:t>
            </a:r>
            <a:r>
              <a:rPr lang="ro-RO" sz="1600" dirty="0" smtClean="0">
                <a:solidFill>
                  <a:schemeClr val="accent5">
                    <a:lumMod val="50000"/>
                  </a:schemeClr>
                </a:solidFill>
              </a:rPr>
              <a:t>Each school will set up a billboard with the inscription "Erasmus partnership program, funded by the National Agency of the European Commission - 2019-2021".</a:t>
            </a:r>
          </a:p>
          <a:p>
            <a:pPr algn="just"/>
            <a:r>
              <a:rPr lang="ro-RO" sz="1600" dirty="0" smtClean="0">
                <a:solidFill>
                  <a:schemeClr val="accent5">
                    <a:lumMod val="50000"/>
                  </a:schemeClr>
                </a:solidFill>
              </a:rPr>
              <a:t>Partners </a:t>
            </a:r>
            <a:r>
              <a:rPr lang="ro-RO" sz="1600" dirty="0" smtClean="0">
                <a:solidFill>
                  <a:schemeClr val="accent5">
                    <a:lumMod val="50000"/>
                  </a:schemeClr>
                </a:solidFill>
              </a:rPr>
              <a:t>will share 2-3 photos of their town and school that can be printed and added to the maps.</a:t>
            </a:r>
          </a:p>
          <a:p>
            <a:pPr>
              <a:buNone/>
            </a:pPr>
            <a:r>
              <a:rPr lang="ro-RO" sz="1600" b="1" dirty="0" smtClean="0">
                <a:solidFill>
                  <a:schemeClr val="accent5">
                    <a:lumMod val="50000"/>
                  </a:schemeClr>
                </a:solidFill>
              </a:rPr>
              <a:t>LAUNCHING </a:t>
            </a:r>
            <a:r>
              <a:rPr lang="ro-RO" sz="1600" b="1" dirty="0" smtClean="0">
                <a:solidFill>
                  <a:schemeClr val="accent5">
                    <a:lumMod val="50000"/>
                  </a:schemeClr>
                </a:solidFill>
              </a:rPr>
              <a:t>THE PROJECT -MEETING WITH PARENTS and LOCAL AUTHORITIES</a:t>
            </a:r>
            <a:endParaRPr lang="ro-RO" sz="1600" dirty="0" smtClean="0">
              <a:solidFill>
                <a:schemeClr val="accent5">
                  <a:lumMod val="50000"/>
                </a:schemeClr>
              </a:solidFill>
            </a:endParaRPr>
          </a:p>
          <a:p>
            <a:r>
              <a:rPr lang="ro-RO" sz="1600" dirty="0" smtClean="0">
                <a:solidFill>
                  <a:schemeClr val="accent5">
                    <a:lumMod val="50000"/>
                  </a:schemeClr>
                </a:solidFill>
              </a:rPr>
              <a:t> </a:t>
            </a:r>
            <a:r>
              <a:rPr lang="ro-RO" sz="1600" dirty="0" smtClean="0">
                <a:solidFill>
                  <a:schemeClr val="accent5">
                    <a:lumMod val="50000"/>
                  </a:schemeClr>
                </a:solidFill>
              </a:rPr>
              <a:t>There will be opening ceremonies and exhibitions about the partners and the project in the partner schools.Each school throws balloons in the national flag colours to start the project.Photos are taken and loaded on the website. Articles are written on school website and/or school magazine.</a:t>
            </a:r>
          </a:p>
          <a:p>
            <a:pPr>
              <a:buNone/>
            </a:pPr>
            <a:r>
              <a:rPr lang="ro-RO" sz="1600" dirty="0" smtClean="0">
                <a:solidFill>
                  <a:schemeClr val="accent5">
                    <a:lumMod val="50000"/>
                  </a:schemeClr>
                </a:solidFill>
              </a:rPr>
              <a:t> </a:t>
            </a:r>
          </a:p>
        </p:txBody>
      </p:sp>
    </p:spTree>
    <p:extLst>
      <p:ext uri="{BB962C8B-B14F-4D97-AF65-F5344CB8AC3E}">
        <p14:creationId xmlns:p14="http://schemas.microsoft.com/office/powerpoint/2010/main" xmlns="" val="3200423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1086</TotalTime>
  <Words>732</Words>
  <Application>Microsoft Office PowerPoint</Application>
  <PresentationFormat>On-screen Show (4:3)</PresentationFormat>
  <Paragraphs>128</Paragraphs>
  <Slides>19</Slides>
  <Notes>3</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powerpoint-template</vt:lpstr>
      <vt:lpstr>GAMES FOR ACTIVE LEARNING </vt:lpstr>
      <vt:lpstr>PARTNERS</vt:lpstr>
      <vt:lpstr>Slide 3</vt:lpstr>
      <vt:lpstr>Slide 4</vt:lpstr>
      <vt:lpstr>Slide 5</vt:lpstr>
      <vt:lpstr>EVALUATION WORKSHEET OF THE APPLICATION </vt:lpstr>
      <vt:lpstr>EVALUATION WORKSHEET OF THE APPLICATION </vt:lpstr>
      <vt:lpstr>BUDGET APPROVED</vt:lpstr>
      <vt:lpstr>ACTIVITIES</vt:lpstr>
      <vt:lpstr>Slide 10</vt:lpstr>
      <vt:lpstr>Slide 11</vt:lpstr>
      <vt:lpstr>TASKS</vt:lpstr>
      <vt:lpstr>TIMETABLE</vt:lpstr>
      <vt:lpstr>Slide 14</vt:lpstr>
      <vt:lpstr>Slide 15</vt:lpstr>
      <vt:lpstr>Slide 16</vt:lpstr>
      <vt:lpstr>Slide 17</vt:lpstr>
      <vt:lpstr>Slide 18</vt:lpstr>
      <vt:lpstr>G.O.A.L METHODOLOGY  QUESTIONAIRES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FOR ACTIVE LEARNING</dc:title>
  <dc:creator>LENOVO</dc:creator>
  <cp:lastModifiedBy>LENOVO</cp:lastModifiedBy>
  <cp:revision>28</cp:revision>
  <dcterms:created xsi:type="dcterms:W3CDTF">2019-10-14T13:12:26Z</dcterms:created>
  <dcterms:modified xsi:type="dcterms:W3CDTF">2019-10-29T23:23:39Z</dcterms:modified>
</cp:coreProperties>
</file>