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26"/>
  </p:notesMasterIdLst>
  <p:sldIdLst>
    <p:sldId id="256" r:id="rId2"/>
    <p:sldId id="274" r:id="rId3"/>
    <p:sldId id="277" r:id="rId4"/>
    <p:sldId id="257" r:id="rId5"/>
    <p:sldId id="258" r:id="rId6"/>
    <p:sldId id="259" r:id="rId7"/>
    <p:sldId id="273" r:id="rId8"/>
    <p:sldId id="262" r:id="rId9"/>
    <p:sldId id="260" r:id="rId10"/>
    <p:sldId id="278" r:id="rId11"/>
    <p:sldId id="261" r:id="rId12"/>
    <p:sldId id="263" r:id="rId13"/>
    <p:sldId id="264" r:id="rId14"/>
    <p:sldId id="265" r:id="rId15"/>
    <p:sldId id="266" r:id="rId16"/>
    <p:sldId id="272" r:id="rId17"/>
    <p:sldId id="279" r:id="rId18"/>
    <p:sldId id="267" r:id="rId19"/>
    <p:sldId id="268" r:id="rId20"/>
    <p:sldId id="270" r:id="rId21"/>
    <p:sldId id="269" r:id="rId22"/>
    <p:sldId id="271"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3" autoAdjust="0"/>
    <p:restoredTop sz="94660"/>
  </p:normalViewPr>
  <p:slideViewPr>
    <p:cSldViewPr snapToGrid="0" showGuides="1">
      <p:cViewPr varScale="1">
        <p:scale>
          <a:sx n="65" d="100"/>
          <a:sy n="65" d="100"/>
        </p:scale>
        <p:origin x="682" y="31"/>
      </p:cViewPr>
      <p:guideLst>
        <p:guide orient="horz" pos="2160"/>
        <p:guide pos="3840"/>
      </p:guideLst>
    </p:cSldViewPr>
  </p:slideViewPr>
  <p:notesTextViewPr>
    <p:cViewPr>
      <p:scale>
        <a:sx n="1" d="1"/>
        <a:sy n="1" d="1"/>
      </p:scale>
      <p:origin x="0" y="0"/>
    </p:cViewPr>
  </p:notesTextViewPr>
  <p:sorterViewPr>
    <p:cViewPr>
      <p:scale>
        <a:sx n="100" d="100"/>
        <a:sy n="100" d="100"/>
      </p:scale>
      <p:origin x="0" y="-4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5CE24-BA82-43A1-965A-AA3E372E64E0}" type="datetimeFigureOut">
              <a:rPr lang="en-US" smtClean="0"/>
              <a:t>17-Nov-19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BBCB7-FB8F-4261-BB2D-D2A5E2C0CE6B}" type="slidenum">
              <a:rPr lang="en-US" smtClean="0"/>
              <a:t>‹#›</a:t>
            </a:fld>
            <a:endParaRPr lang="en-US"/>
          </a:p>
        </p:txBody>
      </p:sp>
    </p:spTree>
    <p:extLst>
      <p:ext uri="{BB962C8B-B14F-4D97-AF65-F5344CB8AC3E}">
        <p14:creationId xmlns:p14="http://schemas.microsoft.com/office/powerpoint/2010/main" val="53936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BBBCB7-FB8F-4261-BB2D-D2A5E2C0CE6B}" type="slidenum">
              <a:rPr lang="en-US" smtClean="0"/>
              <a:t>1</a:t>
            </a:fld>
            <a:endParaRPr lang="en-US"/>
          </a:p>
        </p:txBody>
      </p:sp>
    </p:spTree>
    <p:extLst>
      <p:ext uri="{BB962C8B-B14F-4D97-AF65-F5344CB8AC3E}">
        <p14:creationId xmlns:p14="http://schemas.microsoft.com/office/powerpoint/2010/main" val="428022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BBBCB7-FB8F-4261-BB2D-D2A5E2C0CE6B}" type="slidenum">
              <a:rPr lang="en-US" smtClean="0"/>
              <a:t>13</a:t>
            </a:fld>
            <a:endParaRPr lang="en-US"/>
          </a:p>
        </p:txBody>
      </p:sp>
    </p:spTree>
    <p:extLst>
      <p:ext uri="{BB962C8B-B14F-4D97-AF65-F5344CB8AC3E}">
        <p14:creationId xmlns:p14="http://schemas.microsoft.com/office/powerpoint/2010/main" val="167983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17-Nov-19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9983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303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8088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4954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348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17-Nov-19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762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17-Nov-19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4986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17-Nov-19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965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17-Nov-19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8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17-Nov-19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3521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17-Nov-19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6010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542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17-Nov-19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081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17-Nov-19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745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17-Nov-19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312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17-Nov-19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5262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17-Nov-19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202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17-Nov-19</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672724774"/>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20" r:id="rId5"/>
    <p:sldLayoutId id="2147483721" r:id="rId6"/>
    <p:sldLayoutId id="2147483722" r:id="rId7"/>
    <p:sldLayoutId id="2147483723" r:id="rId8"/>
    <p:sldLayoutId id="2147483724" r:id="rId9"/>
    <p:sldLayoutId id="2147483725" r:id="rId10"/>
    <p:sldLayoutId id="2147483726" r:id="rId11"/>
    <p:sldLayoutId id="2147483732" r:id="rId12"/>
    <p:sldLayoutId id="2147483727" r:id="rId13"/>
    <p:sldLayoutId id="2147483728" r:id="rId14"/>
    <p:sldLayoutId id="2147483729" r:id="rId15"/>
    <p:sldLayoutId id="2147483730" r:id="rId16"/>
    <p:sldLayoutId id="2147483731" r:id="rId17"/>
  </p:sldLayoutIdLst>
  <p:hf sldNum="0" hdr="0" ftr="0" dt="0"/>
  <p:txStyles>
    <p:titleStyle>
      <a:lvl1pPr algn="ctr" defTabSz="457200" rtl="0" eaLnBrk="1" latinLnBrk="0" hangingPunct="1">
        <a:lnSpc>
          <a:spcPct val="90000"/>
        </a:lnSpc>
        <a:spcBef>
          <a:spcPct val="0"/>
        </a:spcBef>
        <a:buNone/>
        <a:defRPr sz="4800" i="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e.wikipedia.org/wiki/Grazer_Uhrturm" TargetMode="External"/><Relationship Id="rId3" Type="http://schemas.openxmlformats.org/officeDocument/2006/relationships/slideLayout" Target="../slideLayouts/slideLayout1.xml"/><Relationship Id="rId7" Type="http://schemas.openxmlformats.org/officeDocument/2006/relationships/image" Target="../media/image7.jp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hyperlink" Target="https://creativecommons.org/licenses/by-sa/3.0/" TargetMode="External"/><Relationship Id="rId5" Type="http://schemas.openxmlformats.org/officeDocument/2006/relationships/image" Target="../media/image2.jpe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fr.wikipedia.org/wiki/Fichier:Graz_Kunsthaus.jpg" TargetMode="External"/><Relationship Id="rId5" Type="http://schemas.openxmlformats.org/officeDocument/2006/relationships/image" Target="../media/image25.jp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9.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0.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Austria-regions.png" TargetMode="External"/><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ommons.wikimedia.org/wiki/File:Austria_in_Europe_(-rivers_-mini_map).svg" TargetMode="External"/><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2.jpeg"/><Relationship Id="rId9"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35.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hyperlink" Target="https://creativecommons.org/licenses/by-nc-sa/3.0/" TargetMode="External"/><Relationship Id="rId3" Type="http://schemas.openxmlformats.org/officeDocument/2006/relationships/slideLayout" Target="../slideLayouts/slideLayout7.xml"/><Relationship Id="rId7" Type="http://schemas.openxmlformats.org/officeDocument/2006/relationships/hyperlink" Target="https://commons.wikimedia.org/wiki/File:0181-0183a_-_Wien_-_Stephansdom.jpg" TargetMode="External"/><Relationship Id="rId12" Type="http://schemas.openxmlformats.org/officeDocument/2006/relationships/hyperlink" Target="https://creativecommons.org/licenses/by-sa/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jpeg"/><Relationship Id="rId11" Type="http://schemas.openxmlformats.org/officeDocument/2006/relationships/hyperlink" Target="https://www.viaggiaescopri.it/vienna-tra-un-museo-e-una-sachertorte/" TargetMode="External"/><Relationship Id="rId5" Type="http://schemas.openxmlformats.org/officeDocument/2006/relationships/hyperlink" Target="https://it.wikipedia.org/wiki/Ballo_dell%27opera_di_Vienna" TargetMode="External"/><Relationship Id="rId10" Type="http://schemas.openxmlformats.org/officeDocument/2006/relationships/image" Target="../media/image16.jpg"/><Relationship Id="rId4" Type="http://schemas.openxmlformats.org/officeDocument/2006/relationships/image" Target="../media/image13.jpg"/><Relationship Id="rId9" Type="http://schemas.openxmlformats.org/officeDocument/2006/relationships/hyperlink" Target="http://www.vivereincamper.com/2015/04/vienna-e-salisburgo-le-due-perle.html" TargetMode="Externa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9.jp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hyperlink" Target="https://personalaustria.wordpress.com/2012/04/07/historic_medieval_armoury/" TargetMode="External"/><Relationship Id="rId3" Type="http://schemas.openxmlformats.org/officeDocument/2006/relationships/slideLayout" Target="../slideLayouts/slideLayout7.xml"/><Relationship Id="rId7" Type="http://schemas.openxmlformats.org/officeDocument/2006/relationships/image" Target="../media/image2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metmuseum.org/art/collection/search/22757" TargetMode="External"/><Relationship Id="rId5" Type="http://schemas.openxmlformats.org/officeDocument/2006/relationships/image" Target="../media/image21.jpeg"/><Relationship Id="rId4" Type="http://schemas.openxmlformats.org/officeDocument/2006/relationships/image" Target="../media/image2.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C4EF-D2E1-49C8-8AF6-3C9561639E1B}"/>
              </a:ext>
            </a:extLst>
          </p:cNvPr>
          <p:cNvSpPr>
            <a:spLocks noGrp="1"/>
          </p:cNvSpPr>
          <p:nvPr>
            <p:ph type="ctrTitle"/>
          </p:nvPr>
        </p:nvSpPr>
        <p:spPr>
          <a:xfrm>
            <a:off x="1370693" y="4511814"/>
            <a:ext cx="9440034" cy="1130260"/>
          </a:xfrm>
        </p:spPr>
        <p:txBody>
          <a:bodyPr>
            <a:normAutofit/>
          </a:bodyPr>
          <a:lstStyle/>
          <a:p>
            <a:r>
              <a:rPr lang="de-AT" sz="4800" dirty="0"/>
              <a:t>How we live and work in Graz, Austria</a:t>
            </a:r>
            <a:endParaRPr lang="en-US" sz="4800" dirty="0"/>
          </a:p>
        </p:txBody>
      </p:sp>
      <p:pic>
        <p:nvPicPr>
          <p:cNvPr id="36" name="Picture 35">
            <a:extLst>
              <a:ext uri="{FF2B5EF4-FFF2-40B4-BE49-F238E27FC236}">
                <a16:creationId xmlns:a16="http://schemas.microsoft.com/office/drawing/2014/main" id="{D8C67178-C15E-489D-8DDF-CB1BD4194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6" name="Picture 5" descr="A large clock tower in the background&#10;&#10;Description automatically generated">
            <a:extLst>
              <a:ext uri="{FF2B5EF4-FFF2-40B4-BE49-F238E27FC236}">
                <a16:creationId xmlns:a16="http://schemas.microsoft.com/office/drawing/2014/main" id="{56131677-A816-4000-94E9-59D548E838D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8160" b="8742"/>
          <a:stretch/>
        </p:blipFill>
        <p:spPr>
          <a:xfrm>
            <a:off x="1169348" y="695008"/>
            <a:ext cx="3182112" cy="3525671"/>
          </a:xfrm>
          <a:prstGeom prst="rect">
            <a:avLst/>
          </a:prstGeom>
        </p:spPr>
      </p:pic>
      <p:pic>
        <p:nvPicPr>
          <p:cNvPr id="14" name="Picture 13" descr="A picture containing rug&#10;&#10;Description automatically generated">
            <a:extLst>
              <a:ext uri="{FF2B5EF4-FFF2-40B4-BE49-F238E27FC236}">
                <a16:creationId xmlns:a16="http://schemas.microsoft.com/office/drawing/2014/main" id="{3FBBE1CB-B7D3-4129-9D58-DCE8F56D16BA}"/>
              </a:ext>
            </a:extLst>
          </p:cNvPr>
          <p:cNvPicPr>
            <a:picLocks noChangeAspect="1"/>
          </p:cNvPicPr>
          <p:nvPr/>
        </p:nvPicPr>
        <p:blipFill rotWithShape="1">
          <a:blip r:embed="rId9">
            <a:extLst>
              <a:ext uri="{28A0092B-C50C-407E-A947-70E740481C1C}">
                <a14:useLocalDpi xmlns:a14="http://schemas.microsoft.com/office/drawing/2010/main" val="0"/>
              </a:ext>
            </a:extLst>
          </a:blip>
          <a:srcRect l="19870" r="19886" b="2"/>
          <a:stretch/>
        </p:blipFill>
        <p:spPr>
          <a:xfrm>
            <a:off x="4498900" y="695008"/>
            <a:ext cx="3182112" cy="3525671"/>
          </a:xfrm>
          <a:prstGeom prst="rect">
            <a:avLst/>
          </a:prstGeom>
        </p:spPr>
      </p:pic>
      <p:pic>
        <p:nvPicPr>
          <p:cNvPr id="10" name="Picture 9" descr="A group of people sitting at a desk in front of a computer&#10;&#10;Description automatically generated">
            <a:extLst>
              <a:ext uri="{FF2B5EF4-FFF2-40B4-BE49-F238E27FC236}">
                <a16:creationId xmlns:a16="http://schemas.microsoft.com/office/drawing/2014/main" id="{06DA17DA-E870-4F9E-B0C1-1BD3138A95EF}"/>
              </a:ext>
            </a:extLst>
          </p:cNvPr>
          <p:cNvPicPr>
            <a:picLocks noChangeAspect="1"/>
          </p:cNvPicPr>
          <p:nvPr/>
        </p:nvPicPr>
        <p:blipFill rotWithShape="1">
          <a:blip r:embed="rId10">
            <a:extLst>
              <a:ext uri="{28A0092B-C50C-407E-A947-70E740481C1C}">
                <a14:useLocalDpi xmlns:a14="http://schemas.microsoft.com/office/drawing/2010/main" val="0"/>
              </a:ext>
            </a:extLst>
          </a:blip>
          <a:srcRect l="13820" r="25935" b="2"/>
          <a:stretch/>
        </p:blipFill>
        <p:spPr>
          <a:xfrm>
            <a:off x="7828453" y="695008"/>
            <a:ext cx="3182112" cy="3525671"/>
          </a:xfrm>
          <a:prstGeom prst="rect">
            <a:avLst/>
          </a:prstGeom>
        </p:spPr>
      </p:pic>
      <p:sp>
        <p:nvSpPr>
          <p:cNvPr id="7" name="TextBox 6">
            <a:extLst>
              <a:ext uri="{FF2B5EF4-FFF2-40B4-BE49-F238E27FC236}">
                <a16:creationId xmlns:a16="http://schemas.microsoft.com/office/drawing/2014/main" id="{3A2C334F-3D21-4370-895A-7BB370A0341A}"/>
              </a:ext>
            </a:extLst>
          </p:cNvPr>
          <p:cNvSpPr txBox="1"/>
          <p:nvPr/>
        </p:nvSpPr>
        <p:spPr>
          <a:xfrm>
            <a:off x="1991520" y="4020624"/>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de.wikipedia.org/wiki/Grazer_Uhrtur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3" name="Audio 2">
            <a:hlinkClick r:id="" action="ppaction://media"/>
            <a:extLst>
              <a:ext uri="{FF2B5EF4-FFF2-40B4-BE49-F238E27FC236}">
                <a16:creationId xmlns:a16="http://schemas.microsoft.com/office/drawing/2014/main" id="{4873C805-A55B-40D8-B0B6-815EE318A9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237198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6283">
        <p15:prstTrans prst="pageCurlDouble"/>
      </p:transition>
    </mc:Choice>
    <mc:Fallback>
      <p:transition spd="slow" advTm="6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ouse with trees in the background&#10;&#10;Description automatically generated">
            <a:extLst>
              <a:ext uri="{FF2B5EF4-FFF2-40B4-BE49-F238E27FC236}">
                <a16:creationId xmlns:a16="http://schemas.microsoft.com/office/drawing/2014/main" id="{11C81F0F-8C67-4FC5-8C73-A25587498E5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3467" y="1179830"/>
            <a:ext cx="10905066" cy="4498339"/>
          </a:xfrm>
          <a:prstGeom prst="rect">
            <a:avLst/>
          </a:prstGeom>
        </p:spPr>
      </p:pic>
      <p:sp>
        <p:nvSpPr>
          <p:cNvPr id="5" name="TextBox 4">
            <a:extLst>
              <a:ext uri="{FF2B5EF4-FFF2-40B4-BE49-F238E27FC236}">
                <a16:creationId xmlns:a16="http://schemas.microsoft.com/office/drawing/2014/main" id="{3B7A7F3B-45F3-4D7E-8E2D-545C3D6060C4}"/>
              </a:ext>
            </a:extLst>
          </p:cNvPr>
          <p:cNvSpPr txBox="1"/>
          <p:nvPr/>
        </p:nvSpPr>
        <p:spPr>
          <a:xfrm>
            <a:off x="1160993" y="5674112"/>
            <a:ext cx="10470768" cy="707886"/>
          </a:xfrm>
          <a:prstGeom prst="rect">
            <a:avLst/>
          </a:prstGeom>
          <a:noFill/>
        </p:spPr>
        <p:txBody>
          <a:bodyPr wrap="square" rtlCol="0">
            <a:spAutoFit/>
          </a:bodyPr>
          <a:lstStyle/>
          <a:p>
            <a:r>
              <a:rPr lang="de-AT" sz="2000" b="1" dirty="0">
                <a:solidFill>
                  <a:schemeClr val="bg1"/>
                </a:solidFill>
              </a:rPr>
              <a:t>This is the new Arts Center of Graz. Some people call it „the friendly alien“. It is also very close to our school and you can find all kinds of modern art there.</a:t>
            </a:r>
            <a:endParaRPr lang="en-US" sz="2000" b="1" dirty="0">
              <a:solidFill>
                <a:schemeClr val="bg1"/>
              </a:solidFill>
            </a:endParaRPr>
          </a:p>
        </p:txBody>
      </p:sp>
      <p:pic>
        <p:nvPicPr>
          <p:cNvPr id="2" name="Audio 1">
            <a:hlinkClick r:id="" action="ppaction://media"/>
            <a:extLst>
              <a:ext uri="{FF2B5EF4-FFF2-40B4-BE49-F238E27FC236}">
                <a16:creationId xmlns:a16="http://schemas.microsoft.com/office/drawing/2014/main" id="{D82889C1-A193-4E1C-88F3-8339CA3B3A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336225889"/>
      </p:ext>
    </p:extLst>
  </p:cSld>
  <p:clrMapOvr>
    <a:masterClrMapping/>
  </p:clrMapOvr>
  <mc:AlternateContent xmlns:mc="http://schemas.openxmlformats.org/markup-compatibility/2006">
    <mc:Choice xmlns:p14="http://schemas.microsoft.com/office/powerpoint/2010/main" Requires="p14">
      <p:transition spd="slow" p14:dur="2000" advTm="16396"/>
    </mc:Choice>
    <mc:Fallback>
      <p:transition spd="slow" advTm="1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A83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illed, table, old, room&#10;&#10;Description automatically generated">
            <a:extLst>
              <a:ext uri="{FF2B5EF4-FFF2-40B4-BE49-F238E27FC236}">
                <a16:creationId xmlns:a16="http://schemas.microsoft.com/office/drawing/2014/main" id="{20253164-915D-457E-9098-12D2023D0FE6}"/>
              </a:ext>
            </a:extLst>
          </p:cNvPr>
          <p:cNvPicPr>
            <a:picLocks noChangeAspect="1"/>
          </p:cNvPicPr>
          <p:nvPr/>
        </p:nvPicPr>
        <p:blipFill rotWithShape="1">
          <a:blip r:embed="rId4">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891B8E63-4B82-4EC6-8DEE-11CAB2A7B0CF}"/>
              </a:ext>
            </a:extLst>
          </p:cNvPr>
          <p:cNvSpPr txBox="1"/>
          <p:nvPr/>
        </p:nvSpPr>
        <p:spPr>
          <a:xfrm>
            <a:off x="1473200" y="5187950"/>
            <a:ext cx="9118600" cy="707886"/>
          </a:xfrm>
          <a:prstGeom prst="rect">
            <a:avLst/>
          </a:prstGeom>
          <a:solidFill>
            <a:schemeClr val="tx1">
              <a:lumMod val="75000"/>
            </a:schemeClr>
          </a:solidFill>
        </p:spPr>
        <p:txBody>
          <a:bodyPr wrap="square" rtlCol="0">
            <a:spAutoFit/>
          </a:bodyPr>
          <a:lstStyle/>
          <a:p>
            <a:r>
              <a:rPr lang="de-AT" sz="2000" b="1" dirty="0">
                <a:solidFill>
                  <a:schemeClr val="bg1"/>
                </a:solidFill>
              </a:rPr>
              <a:t>Lots of people fix padlocks on the main bridge across the river Mur. They say that as long as their padlocks are fixed to the bridge, they will be in love with their partners.</a:t>
            </a:r>
            <a:endParaRPr lang="en-US" sz="2000" b="1" dirty="0">
              <a:solidFill>
                <a:schemeClr val="bg1"/>
              </a:solidFill>
            </a:endParaRPr>
          </a:p>
        </p:txBody>
      </p:sp>
      <p:pic>
        <p:nvPicPr>
          <p:cNvPr id="4" name="Audio 3">
            <a:hlinkClick r:id="" action="ppaction://media"/>
            <a:extLst>
              <a:ext uri="{FF2B5EF4-FFF2-40B4-BE49-F238E27FC236}">
                <a16:creationId xmlns:a16="http://schemas.microsoft.com/office/drawing/2014/main" id="{8CB051EB-783C-4328-A7E5-1396DFC33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549573704"/>
      </p:ext>
    </p:extLst>
  </p:cSld>
  <p:clrMapOvr>
    <a:masterClrMapping/>
  </p:clrMapOvr>
  <mc:AlternateContent xmlns:mc="http://schemas.openxmlformats.org/markup-compatibility/2006">
    <mc:Choice xmlns:p14="http://schemas.microsoft.com/office/powerpoint/2010/main" Requires="p14">
      <p:transition spd="slow" p14:dur="2000" advTm="21299"/>
    </mc:Choice>
    <mc:Fallback>
      <p:transition spd="slow" advTm="2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9C765F-C48A-48B5-A830-AC7F5190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in front of a house&#10;&#10;Description automatically generated">
            <a:extLst>
              <a:ext uri="{FF2B5EF4-FFF2-40B4-BE49-F238E27FC236}">
                <a16:creationId xmlns:a16="http://schemas.microsoft.com/office/drawing/2014/main" id="{94620CB6-1C72-45B5-B1BA-905BA65BE4AC}"/>
              </a:ext>
            </a:extLst>
          </p:cNvPr>
          <p:cNvPicPr>
            <a:picLocks noChangeAspect="1"/>
          </p:cNvPicPr>
          <p:nvPr/>
        </p:nvPicPr>
        <p:blipFill rotWithShape="1">
          <a:blip r:embed="rId4">
            <a:extLst>
              <a:ext uri="{28A0092B-C50C-407E-A947-70E740481C1C}">
                <a14:useLocalDpi xmlns:a14="http://schemas.microsoft.com/office/drawing/2010/main" val="0"/>
              </a:ext>
            </a:extLst>
          </a:blip>
          <a:srcRect r="5064" b="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4B2E7C2-ED64-4C68-AD18-08D135B85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8EBB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272486-D828-4285-947A-5F53D3E73B37}"/>
              </a:ext>
            </a:extLst>
          </p:cNvPr>
          <p:cNvSpPr txBox="1"/>
          <p:nvPr/>
        </p:nvSpPr>
        <p:spPr>
          <a:xfrm>
            <a:off x="6096000" y="5257800"/>
            <a:ext cx="5537200" cy="707886"/>
          </a:xfrm>
          <a:prstGeom prst="rect">
            <a:avLst/>
          </a:prstGeom>
          <a:noFill/>
        </p:spPr>
        <p:txBody>
          <a:bodyPr wrap="square" rtlCol="0">
            <a:spAutoFit/>
          </a:bodyPr>
          <a:lstStyle/>
          <a:p>
            <a:r>
              <a:rPr lang="de-AT" sz="2000" b="1" dirty="0">
                <a:solidFill>
                  <a:schemeClr val="bg1"/>
                </a:solidFill>
              </a:rPr>
              <a:t>This is our school. We are a lower secondary school with 8 classes – or about 180 students.</a:t>
            </a:r>
            <a:endParaRPr lang="en-US" sz="2000" b="1" dirty="0">
              <a:solidFill>
                <a:schemeClr val="bg1"/>
              </a:solidFill>
            </a:endParaRPr>
          </a:p>
        </p:txBody>
      </p:sp>
      <p:pic>
        <p:nvPicPr>
          <p:cNvPr id="4" name="Audio 3">
            <a:hlinkClick r:id="" action="ppaction://media"/>
            <a:extLst>
              <a:ext uri="{FF2B5EF4-FFF2-40B4-BE49-F238E27FC236}">
                <a16:creationId xmlns:a16="http://schemas.microsoft.com/office/drawing/2014/main" id="{A9EF54B7-6F05-4213-99E9-97947022C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87524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365"/>
    </mc:Choice>
    <mc:Fallback>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9C765F-C48A-48B5-A830-AC7F5190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4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white building&#10;&#10;Description automatically generated">
            <a:extLst>
              <a:ext uri="{FF2B5EF4-FFF2-40B4-BE49-F238E27FC236}">
                <a16:creationId xmlns:a16="http://schemas.microsoft.com/office/drawing/2014/main" id="{406B4C58-9E08-4317-AC2D-A2C2888C3549}"/>
              </a:ext>
            </a:extLst>
          </p:cNvPr>
          <p:cNvPicPr>
            <a:picLocks noChangeAspect="1"/>
          </p:cNvPicPr>
          <p:nvPr/>
        </p:nvPicPr>
        <p:blipFill rotWithShape="1">
          <a:blip r:embed="rId5"/>
          <a:srcRect r="1639" b="1"/>
          <a:stretch/>
        </p:blipFill>
        <p:spPr>
          <a:xfrm>
            <a:off x="643467" y="643467"/>
            <a:ext cx="10905066" cy="5571066"/>
          </a:xfrm>
          <a:prstGeom prst="rect">
            <a:avLst/>
          </a:prstGeom>
        </p:spPr>
      </p:pic>
      <p:sp>
        <p:nvSpPr>
          <p:cNvPr id="15" name="Rectangle 14">
            <a:extLst>
              <a:ext uri="{FF2B5EF4-FFF2-40B4-BE49-F238E27FC236}">
                <a16:creationId xmlns:a16="http://schemas.microsoft.com/office/drawing/2014/main" id="{44B2E7C2-ED64-4C68-AD18-08D135B85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A98D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6698B39-FFB4-404C-A5E4-07B0A790FDC3}"/>
              </a:ext>
            </a:extLst>
          </p:cNvPr>
          <p:cNvSpPr txBox="1"/>
          <p:nvPr/>
        </p:nvSpPr>
        <p:spPr>
          <a:xfrm>
            <a:off x="704850" y="5506647"/>
            <a:ext cx="10795000"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de-AT" sz="2000" b="1" dirty="0"/>
              <a:t>Opposite our school building is the university of teacher training.  Here the students study to become teachers. The primary school schildren also have their classrooms in this building. </a:t>
            </a:r>
            <a:endParaRPr lang="en-US" sz="2000" b="1" dirty="0"/>
          </a:p>
        </p:txBody>
      </p:sp>
      <p:pic>
        <p:nvPicPr>
          <p:cNvPr id="3" name="Audio 2">
            <a:hlinkClick r:id="" action="ppaction://media"/>
            <a:extLst>
              <a:ext uri="{FF2B5EF4-FFF2-40B4-BE49-F238E27FC236}">
                <a16:creationId xmlns:a16="http://schemas.microsoft.com/office/drawing/2014/main" id="{8C3856E4-55B5-4A6C-8F37-4C11451DE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647094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246"/>
    </mc:Choice>
    <mc:Fallback>
      <p:transition spd="slow" advTm="1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C0CF883F-7D46-4057-9418-955BACB3140C}"/>
              </a:ext>
            </a:extLst>
          </p:cNvPr>
          <p:cNvPicPr>
            <a:picLocks noChangeAspect="1"/>
          </p:cNvPicPr>
          <p:nvPr/>
        </p:nvPicPr>
        <p:blipFill rotWithShape="1">
          <a:blip r:embed="rId5">
            <a:extLst>
              <a:ext uri="{28A0092B-C50C-407E-A947-70E740481C1C}">
                <a14:useLocalDpi xmlns:a14="http://schemas.microsoft.com/office/drawing/2010/main" val="0"/>
              </a:ext>
            </a:extLst>
          </a:blip>
          <a:srcRect t="13770" r="1" b="9696"/>
          <a:stretch/>
        </p:blipFill>
        <p:spPr>
          <a:xfrm>
            <a:off x="643467" y="643467"/>
            <a:ext cx="10905066" cy="5571066"/>
          </a:xfrm>
          <a:prstGeom prst="rect">
            <a:avLst/>
          </a:prstGeom>
        </p:spPr>
      </p:pic>
      <p:sp>
        <p:nvSpPr>
          <p:cNvPr id="26" name="Rectangle 25">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654BAF-8C2C-42A3-9D9B-78C1FA3D0BBB}"/>
              </a:ext>
            </a:extLst>
          </p:cNvPr>
          <p:cNvSpPr txBox="1"/>
          <p:nvPr/>
        </p:nvSpPr>
        <p:spPr>
          <a:xfrm>
            <a:off x="643467" y="5506647"/>
            <a:ext cx="10521950" cy="707886"/>
          </a:xfrm>
          <a:prstGeom prst="rect">
            <a:avLst/>
          </a:prstGeom>
          <a:noFill/>
        </p:spPr>
        <p:txBody>
          <a:bodyPr wrap="square" rtlCol="0">
            <a:spAutoFit/>
          </a:bodyPr>
          <a:lstStyle/>
          <a:p>
            <a:r>
              <a:rPr lang="de-AT" sz="2000" b="1" dirty="0"/>
              <a:t>This is one of our classrooms. We usually work in small groups or on our own. The teachers help us  when we get stuck.</a:t>
            </a:r>
            <a:endParaRPr lang="en-US" sz="2000" b="1" dirty="0"/>
          </a:p>
        </p:txBody>
      </p:sp>
      <p:pic>
        <p:nvPicPr>
          <p:cNvPr id="3" name="Audio 2">
            <a:hlinkClick r:id="" action="ppaction://media"/>
            <a:extLst>
              <a:ext uri="{FF2B5EF4-FFF2-40B4-BE49-F238E27FC236}">
                <a16:creationId xmlns:a16="http://schemas.microsoft.com/office/drawing/2014/main" id="{7B974D9C-12A0-4A48-AF7A-8FE55272C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490283908"/>
      </p:ext>
    </p:extLst>
  </p:cSld>
  <p:clrMapOvr>
    <a:masterClrMapping/>
  </p:clrMapOvr>
  <mc:AlternateContent xmlns:mc="http://schemas.openxmlformats.org/markup-compatibility/2006">
    <mc:Choice xmlns:p14="http://schemas.microsoft.com/office/powerpoint/2010/main" Requires="p14">
      <p:transition spd="slow" p14:dur="2000" advTm="22924"/>
    </mc:Choice>
    <mc:Fallback>
      <p:transition spd="slow" advTm="2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desk in front of a computer&#10;&#10;Description automatically generated">
            <a:extLst>
              <a:ext uri="{FF2B5EF4-FFF2-40B4-BE49-F238E27FC236}">
                <a16:creationId xmlns:a16="http://schemas.microsoft.com/office/drawing/2014/main" id="{E4BA0BF4-601F-4F70-BD8B-2FEA4EF4700D}"/>
              </a:ext>
            </a:extLst>
          </p:cNvPr>
          <p:cNvPicPr>
            <a:picLocks noChangeAspect="1"/>
          </p:cNvPicPr>
          <p:nvPr/>
        </p:nvPicPr>
        <p:blipFill rotWithShape="1">
          <a:blip r:embed="rId5">
            <a:extLst>
              <a:ext uri="{28A0092B-C50C-407E-A947-70E740481C1C}">
                <a14:useLocalDpi xmlns:a14="http://schemas.microsoft.com/office/drawing/2010/main" val="0"/>
              </a:ext>
            </a:extLst>
          </a:blip>
          <a:srcRect t="10428" r="1" b="13038"/>
          <a:stretch/>
        </p:blipFill>
        <p:spPr>
          <a:xfrm>
            <a:off x="643467" y="643467"/>
            <a:ext cx="10905066" cy="5571066"/>
          </a:xfrm>
          <a:prstGeom prst="rect">
            <a:avLst/>
          </a:prstGeom>
        </p:spPr>
      </p:pic>
      <p:sp>
        <p:nvSpPr>
          <p:cNvPr id="26" name="Rectangle 25">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258049AE-899B-45FB-86F2-859A7EC68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560998144"/>
      </p:ext>
    </p:extLst>
  </p:cSld>
  <p:clrMapOvr>
    <a:masterClrMapping/>
  </p:clrMapOvr>
  <mc:AlternateContent xmlns:mc="http://schemas.openxmlformats.org/markup-compatibility/2006">
    <mc:Choice xmlns:p14="http://schemas.microsoft.com/office/powerpoint/2010/main" Requires="p14">
      <p:transition spd="slow" p14:dur="2000" advTm="22255"/>
    </mc:Choice>
    <mc:Fallback>
      <p:transition spd="slow" advTm="2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2666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40603050505030304"/>
              <a:ea typeface="+mn-ea"/>
              <a:cs typeface="+mn-cs"/>
            </a:endParaRPr>
          </a:p>
        </p:txBody>
      </p:sp>
      <p:sp>
        <p:nvSpPr>
          <p:cNvPr id="10" name="Rectangle 9">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CCD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udy Old Style" panose="02040603050505030304"/>
              <a:ea typeface="+mn-ea"/>
              <a:cs typeface="+mn-cs"/>
            </a:endParaRPr>
          </a:p>
        </p:txBody>
      </p:sp>
      <p:sp>
        <p:nvSpPr>
          <p:cNvPr id="2" name="TextBox 1">
            <a:extLst>
              <a:ext uri="{FF2B5EF4-FFF2-40B4-BE49-F238E27FC236}">
                <a16:creationId xmlns:a16="http://schemas.microsoft.com/office/drawing/2014/main" id="{F4DC303A-6D3F-4F67-9E87-6439546AFB98}"/>
              </a:ext>
            </a:extLst>
          </p:cNvPr>
          <p:cNvSpPr txBox="1"/>
          <p:nvPr/>
        </p:nvSpPr>
        <p:spPr>
          <a:xfrm>
            <a:off x="6280150" y="1047750"/>
            <a:ext cx="46101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000" b="1" i="0" u="none" strike="noStrike" kern="1200" cap="none" spc="0" normalizeH="0" baseline="0" noProof="0" dirty="0">
                <a:ln>
                  <a:noFill/>
                </a:ln>
                <a:solidFill>
                  <a:srgbClr val="000000"/>
                </a:solidFill>
                <a:effectLst/>
                <a:uLnTx/>
                <a:uFillTx/>
                <a:latin typeface="Goudy Old Style" panose="02040603050505030304"/>
                <a:ea typeface="+mn-ea"/>
                <a:cs typeface="+mn-cs"/>
              </a:rPr>
              <a:t>These students are also working in the workshop area.  They are trying to solve a tricky math problem.</a:t>
            </a:r>
            <a:endParaRPr kumimoji="0" lang="en-US" sz="2000" b="1" i="0" u="none" strike="noStrike" kern="1200" cap="none" spc="0" normalizeH="0" baseline="0" noProof="0" dirty="0">
              <a:ln>
                <a:noFill/>
              </a:ln>
              <a:solidFill>
                <a:srgbClr val="000000"/>
              </a:solidFill>
              <a:effectLst/>
              <a:uLnTx/>
              <a:uFillTx/>
              <a:latin typeface="Goudy Old Style" panose="02040603050505030304"/>
              <a:ea typeface="+mn-ea"/>
              <a:cs typeface="+mn-cs"/>
            </a:endParaRPr>
          </a:p>
        </p:txBody>
      </p:sp>
      <p:pic>
        <p:nvPicPr>
          <p:cNvPr id="7" name="Picture 6" descr="A group of people sitting at a desk in front of a computer&#10;&#10;Description automatically generated">
            <a:extLst>
              <a:ext uri="{FF2B5EF4-FFF2-40B4-BE49-F238E27FC236}">
                <a16:creationId xmlns:a16="http://schemas.microsoft.com/office/drawing/2014/main" id="{4C91B78C-BB9F-48CA-A87D-C441D5841C02}"/>
              </a:ext>
            </a:extLst>
          </p:cNvPr>
          <p:cNvPicPr>
            <a:picLocks noChangeAspect="1"/>
          </p:cNvPicPr>
          <p:nvPr/>
        </p:nvPicPr>
        <p:blipFill rotWithShape="1">
          <a:blip r:embed="rId4">
            <a:extLst>
              <a:ext uri="{28A0092B-C50C-407E-A947-70E740481C1C}">
                <a14:useLocalDpi xmlns:a14="http://schemas.microsoft.com/office/drawing/2010/main" val="0"/>
              </a:ext>
            </a:extLst>
          </a:blip>
          <a:srcRect l="4432" t="33824" r="-316" b="-10358"/>
          <a:stretch/>
        </p:blipFill>
        <p:spPr>
          <a:xfrm>
            <a:off x="3640526" y="564112"/>
            <a:ext cx="8074462" cy="4302038"/>
          </a:xfrm>
          <a:prstGeom prst="rect">
            <a:avLst/>
          </a:prstGeom>
        </p:spPr>
      </p:pic>
      <p:sp>
        <p:nvSpPr>
          <p:cNvPr id="9" name="TextBox 8">
            <a:extLst>
              <a:ext uri="{FF2B5EF4-FFF2-40B4-BE49-F238E27FC236}">
                <a16:creationId xmlns:a16="http://schemas.microsoft.com/office/drawing/2014/main" id="{A08C3F9B-F222-431C-AA7D-FA90B5335FC9}"/>
              </a:ext>
            </a:extLst>
          </p:cNvPr>
          <p:cNvSpPr txBox="1"/>
          <p:nvPr/>
        </p:nvSpPr>
        <p:spPr>
          <a:xfrm>
            <a:off x="1156008" y="4794588"/>
            <a:ext cx="9440034" cy="1088336"/>
          </a:xfrm>
          <a:prstGeom prst="rect">
            <a:avLst/>
          </a:prstGeom>
        </p:spPr>
        <p:txBody>
          <a:bodyPr vert="horz" lIns="91440" tIns="45720" rIns="91440" bIns="45720" rtlCol="0" anchor="b">
            <a:normAutofit/>
          </a:bodyPr>
          <a:lstStyle/>
          <a:p>
            <a:pPr algn="ctr" defTabSz="457200">
              <a:lnSpc>
                <a:spcPct val="90000"/>
              </a:lnSpc>
              <a:spcBef>
                <a:spcPct val="0"/>
              </a:spcBef>
              <a:spcAft>
                <a:spcPts val="600"/>
              </a:spcAft>
            </a:pPr>
            <a:r>
              <a:rPr lang="en-US" sz="3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We often work with computers or tablets and we find all our tasks on our online Moodle platform.</a:t>
            </a:r>
          </a:p>
        </p:txBody>
      </p:sp>
      <p:pic>
        <p:nvPicPr>
          <p:cNvPr id="6" name="Picture 5" descr="A group of people looking at a computer&#10;&#10;Description automatically generated">
            <a:extLst>
              <a:ext uri="{FF2B5EF4-FFF2-40B4-BE49-F238E27FC236}">
                <a16:creationId xmlns:a16="http://schemas.microsoft.com/office/drawing/2014/main" id="{5FA102FD-7217-468F-86E7-A96CAEC86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98" y="564112"/>
            <a:ext cx="5551902" cy="3705895"/>
          </a:xfrm>
          <a:prstGeom prst="rect">
            <a:avLst/>
          </a:prstGeom>
        </p:spPr>
      </p:pic>
      <p:pic>
        <p:nvPicPr>
          <p:cNvPr id="3" name="Audio 2">
            <a:hlinkClick r:id="" action="ppaction://media"/>
            <a:extLst>
              <a:ext uri="{FF2B5EF4-FFF2-40B4-BE49-F238E27FC236}">
                <a16:creationId xmlns:a16="http://schemas.microsoft.com/office/drawing/2014/main" id="{4F74D55B-D769-430F-80CA-81ABF0FCB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108482670"/>
      </p:ext>
    </p:extLst>
  </p:cSld>
  <p:clrMapOvr>
    <a:masterClrMapping/>
  </p:clrMapOvr>
  <mc:AlternateContent xmlns:mc="http://schemas.openxmlformats.org/markup-compatibility/2006">
    <mc:Choice xmlns:p14="http://schemas.microsoft.com/office/powerpoint/2010/main" Requires="p14">
      <p:transition spd="slow" p14:dur="2000" advTm="13988"/>
    </mc:Choice>
    <mc:Fallback>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C765F-C48A-48B5-A830-AC7F5190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40B69CB3-7948-40F0-B676-86951CF203F4}"/>
              </a:ext>
            </a:extLst>
          </p:cNvPr>
          <p:cNvPicPr>
            <a:picLocks noChangeAspect="1"/>
          </p:cNvPicPr>
          <p:nvPr/>
        </p:nvPicPr>
        <p:blipFill rotWithShape="1">
          <a:blip r:embed="rId4">
            <a:extLst>
              <a:ext uri="{28A0092B-C50C-407E-A947-70E740481C1C}">
                <a14:useLocalDpi xmlns:a14="http://schemas.microsoft.com/office/drawing/2010/main" val="0"/>
              </a:ext>
            </a:extLst>
          </a:blip>
          <a:srcRect t="17591" r="1" b="5876"/>
          <a:stretch/>
        </p:blipFill>
        <p:spPr>
          <a:xfrm>
            <a:off x="643467" y="643467"/>
            <a:ext cx="10905066" cy="5571066"/>
          </a:xfrm>
          <a:prstGeom prst="rect">
            <a:avLst/>
          </a:prstGeom>
        </p:spPr>
      </p:pic>
      <p:sp>
        <p:nvSpPr>
          <p:cNvPr id="17" name="Rectangle 16">
            <a:extLst>
              <a:ext uri="{FF2B5EF4-FFF2-40B4-BE49-F238E27FC236}">
                <a16:creationId xmlns:a16="http://schemas.microsoft.com/office/drawing/2014/main" id="{44B2E7C2-ED64-4C68-AD18-08D135B85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537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54328EF-3448-4D11-BA91-1F0AFD284FE5}"/>
              </a:ext>
            </a:extLst>
          </p:cNvPr>
          <p:cNvSpPr txBox="1"/>
          <p:nvPr/>
        </p:nvSpPr>
        <p:spPr>
          <a:xfrm>
            <a:off x="825499" y="5384800"/>
            <a:ext cx="10723033" cy="707886"/>
          </a:xfrm>
          <a:prstGeom prst="rect">
            <a:avLst/>
          </a:prstGeom>
          <a:noFill/>
        </p:spPr>
        <p:txBody>
          <a:bodyPr wrap="square" rtlCol="0">
            <a:spAutoFit/>
          </a:bodyPr>
          <a:lstStyle/>
          <a:p>
            <a:r>
              <a:rPr lang="de-AT" sz="2000" b="1" dirty="0">
                <a:solidFill>
                  <a:schemeClr val="bg1"/>
                </a:solidFill>
              </a:rPr>
              <a:t>This is our workshop area. We can go there to work with our partners. Most students really like to work in this area.</a:t>
            </a:r>
            <a:endParaRPr lang="en-US" sz="2000" b="1" dirty="0">
              <a:solidFill>
                <a:schemeClr val="bg1"/>
              </a:solidFill>
            </a:endParaRPr>
          </a:p>
        </p:txBody>
      </p:sp>
      <p:pic>
        <p:nvPicPr>
          <p:cNvPr id="4" name="Audio 3">
            <a:hlinkClick r:id="" action="ppaction://media"/>
            <a:extLst>
              <a:ext uri="{FF2B5EF4-FFF2-40B4-BE49-F238E27FC236}">
                <a16:creationId xmlns:a16="http://schemas.microsoft.com/office/drawing/2014/main" id="{76B804E5-A435-4C6C-A9A4-37BFF1236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266931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951"/>
    </mc:Choice>
    <mc:Fallback>
      <p:transition spd="slow" advTm="1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CCD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EA254B8B-F9BE-4C0E-A403-84208501DE46}"/>
              </a:ext>
            </a:extLst>
          </p:cNvPr>
          <p:cNvPicPr>
            <a:picLocks noChangeAspect="1"/>
          </p:cNvPicPr>
          <p:nvPr/>
        </p:nvPicPr>
        <p:blipFill rotWithShape="1">
          <a:blip r:embed="rId4">
            <a:extLst>
              <a:ext uri="{28A0092B-C50C-407E-A947-70E740481C1C}">
                <a14:useLocalDpi xmlns:a14="http://schemas.microsoft.com/office/drawing/2010/main" val="0"/>
              </a:ext>
            </a:extLst>
          </a:blip>
          <a:srcRect t="19813" r="1" b="3654"/>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F4DC303A-6D3F-4F67-9E87-6439546AFB98}"/>
              </a:ext>
            </a:extLst>
          </p:cNvPr>
          <p:cNvSpPr txBox="1"/>
          <p:nvPr/>
        </p:nvSpPr>
        <p:spPr>
          <a:xfrm>
            <a:off x="6280150" y="1047750"/>
            <a:ext cx="4610100" cy="1015663"/>
          </a:xfrm>
          <a:prstGeom prst="rect">
            <a:avLst/>
          </a:prstGeom>
          <a:noFill/>
        </p:spPr>
        <p:txBody>
          <a:bodyPr wrap="square" rtlCol="0">
            <a:spAutoFit/>
          </a:bodyPr>
          <a:lstStyle/>
          <a:p>
            <a:r>
              <a:rPr lang="de-AT" sz="2000" b="1" dirty="0">
                <a:solidFill>
                  <a:schemeClr val="bg1"/>
                </a:solidFill>
              </a:rPr>
              <a:t>These students are also working in the workshop area.  They are trying to solve a tricky math problem.</a:t>
            </a:r>
            <a:endParaRPr lang="en-US" sz="2000" b="1" dirty="0">
              <a:solidFill>
                <a:schemeClr val="bg1"/>
              </a:solidFill>
            </a:endParaRPr>
          </a:p>
        </p:txBody>
      </p:sp>
      <p:pic>
        <p:nvPicPr>
          <p:cNvPr id="4" name="Audio 3">
            <a:hlinkClick r:id="" action="ppaction://media"/>
            <a:extLst>
              <a:ext uri="{FF2B5EF4-FFF2-40B4-BE49-F238E27FC236}">
                <a16:creationId xmlns:a16="http://schemas.microsoft.com/office/drawing/2014/main" id="{EE09B5DC-0A2E-4838-985F-77AB5D336A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63859946"/>
      </p:ext>
    </p:extLst>
  </p:cSld>
  <p:clrMapOvr>
    <a:masterClrMapping/>
  </p:clrMapOvr>
  <mc:AlternateContent xmlns:mc="http://schemas.openxmlformats.org/markup-compatibility/2006">
    <mc:Choice xmlns:p14="http://schemas.microsoft.com/office/powerpoint/2010/main" Requires="p14">
      <p:transition spd="slow" p14:dur="2000" advTm="10106"/>
    </mc:Choice>
    <mc:Fallback>
      <p:transition spd="slow" advTm="1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1237BE7E-4891-403E-A451-649117451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6">
            <a:extLst>
              <a:ext uri="{FF2B5EF4-FFF2-40B4-BE49-F238E27FC236}">
                <a16:creationId xmlns:a16="http://schemas.microsoft.com/office/drawing/2014/main" id="{DB960A63-C68D-4FD1-AD9F-B6B98B320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2600"/>
            <a:ext cx="5458121"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D896C4B-00AB-4C6E-AFB0-68503E8A3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0BEC70B5-33CE-43B6-9934-BA1F7662CB1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3467" y="1235583"/>
            <a:ext cx="5130799" cy="4386833"/>
          </a:xfrm>
          <a:prstGeom prst="rect">
            <a:avLst/>
          </a:prstGeom>
        </p:spPr>
      </p:pic>
      <p:sp>
        <p:nvSpPr>
          <p:cNvPr id="31" name="Rectangle 30">
            <a:extLst>
              <a:ext uri="{FF2B5EF4-FFF2-40B4-BE49-F238E27FC236}">
                <a16:creationId xmlns:a16="http://schemas.microsoft.com/office/drawing/2014/main" id="{BAC8AB2A-3FC8-48A0-82D5-6CC49C3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6698"/>
            <a:ext cx="5458121"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E484DC2-EDCE-4AB0-9BEB-D57C33411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4158"/>
            <a:ext cx="5458121"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map&#10;&#10;Description automatically generated">
            <a:extLst>
              <a:ext uri="{FF2B5EF4-FFF2-40B4-BE49-F238E27FC236}">
                <a16:creationId xmlns:a16="http://schemas.microsoft.com/office/drawing/2014/main" id="{2358812F-173D-414B-B805-6EEEC242E55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423321" y="2195293"/>
            <a:ext cx="5130799" cy="2475610"/>
          </a:xfrm>
          <a:prstGeom prst="rect">
            <a:avLst/>
          </a:prstGeom>
        </p:spPr>
      </p:pic>
      <p:sp>
        <p:nvSpPr>
          <p:cNvPr id="4" name="TextBox 3">
            <a:extLst>
              <a:ext uri="{FF2B5EF4-FFF2-40B4-BE49-F238E27FC236}">
                <a16:creationId xmlns:a16="http://schemas.microsoft.com/office/drawing/2014/main" id="{D37866D0-A4C1-40D0-96E7-D684422B581B}"/>
              </a:ext>
            </a:extLst>
          </p:cNvPr>
          <p:cNvSpPr txBox="1"/>
          <p:nvPr/>
        </p:nvSpPr>
        <p:spPr>
          <a:xfrm>
            <a:off x="3414326" y="5422361"/>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commons.wikimedia.org/wiki/File:Austria_in_Europe_(-rivers_-mini_map).sv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7" name="TextBox 6">
            <a:extLst>
              <a:ext uri="{FF2B5EF4-FFF2-40B4-BE49-F238E27FC236}">
                <a16:creationId xmlns:a16="http://schemas.microsoft.com/office/drawing/2014/main" id="{A95C8583-FAB0-4876-9750-1179D91AC2FE}"/>
              </a:ext>
            </a:extLst>
          </p:cNvPr>
          <p:cNvSpPr txBox="1"/>
          <p:nvPr/>
        </p:nvSpPr>
        <p:spPr>
          <a:xfrm>
            <a:off x="9194180" y="4470848"/>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commons.wikimedia.org/wiki/File:Austria-regions.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3" name="TextBox 12">
            <a:extLst>
              <a:ext uri="{FF2B5EF4-FFF2-40B4-BE49-F238E27FC236}">
                <a16:creationId xmlns:a16="http://schemas.microsoft.com/office/drawing/2014/main" id="{704DA1AF-9EB2-4864-98BF-4C22EFF78BCF}"/>
              </a:ext>
            </a:extLst>
          </p:cNvPr>
          <p:cNvSpPr txBox="1"/>
          <p:nvPr/>
        </p:nvSpPr>
        <p:spPr>
          <a:xfrm>
            <a:off x="643467" y="5733144"/>
            <a:ext cx="5016500" cy="369332"/>
          </a:xfrm>
          <a:prstGeom prst="rect">
            <a:avLst/>
          </a:prstGeom>
          <a:noFill/>
        </p:spPr>
        <p:txBody>
          <a:bodyPr wrap="square" rtlCol="0">
            <a:spAutoFit/>
          </a:bodyPr>
          <a:lstStyle/>
          <a:p>
            <a:r>
              <a:rPr lang="de-AT" b="1" dirty="0">
                <a:solidFill>
                  <a:schemeClr val="bg1"/>
                </a:solidFill>
              </a:rPr>
              <a:t>Austria is a small country in the center of Europe.</a:t>
            </a:r>
            <a:endParaRPr lang="en-US" b="1" dirty="0">
              <a:solidFill>
                <a:schemeClr val="bg1"/>
              </a:solidFill>
            </a:endParaRPr>
          </a:p>
        </p:txBody>
      </p:sp>
      <p:sp>
        <p:nvSpPr>
          <p:cNvPr id="15" name="TextBox 14">
            <a:extLst>
              <a:ext uri="{FF2B5EF4-FFF2-40B4-BE49-F238E27FC236}">
                <a16:creationId xmlns:a16="http://schemas.microsoft.com/office/drawing/2014/main" id="{B0539397-233D-4573-BAE3-502AE7C270D8}"/>
              </a:ext>
            </a:extLst>
          </p:cNvPr>
          <p:cNvSpPr txBox="1"/>
          <p:nvPr/>
        </p:nvSpPr>
        <p:spPr>
          <a:xfrm>
            <a:off x="6423321" y="5010912"/>
            <a:ext cx="5125212" cy="923330"/>
          </a:xfrm>
          <a:prstGeom prst="rect">
            <a:avLst/>
          </a:prstGeom>
          <a:noFill/>
        </p:spPr>
        <p:txBody>
          <a:bodyPr wrap="square" rtlCol="0">
            <a:spAutoFit/>
          </a:bodyPr>
          <a:lstStyle/>
          <a:p>
            <a:r>
              <a:rPr lang="de-AT" b="1" dirty="0">
                <a:solidFill>
                  <a:schemeClr val="bg1"/>
                </a:solidFill>
              </a:rPr>
              <a:t>Austria has 9 provinces, we live in Styria. That is the province that is colored pink on this map. Graz is the capital of Styria.</a:t>
            </a:r>
            <a:endParaRPr lang="en-US" b="1" dirty="0"/>
          </a:p>
        </p:txBody>
      </p:sp>
      <p:pic>
        <p:nvPicPr>
          <p:cNvPr id="2" name="Audio 1">
            <a:hlinkClick r:id="" action="ppaction://media"/>
            <a:extLst>
              <a:ext uri="{FF2B5EF4-FFF2-40B4-BE49-F238E27FC236}">
                <a16:creationId xmlns:a16="http://schemas.microsoft.com/office/drawing/2014/main" id="{2E4963E7-DE9D-4081-83EC-CB408920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585594832"/>
      </p:ext>
    </p:extLst>
  </p:cSld>
  <p:clrMapOvr>
    <a:masterClrMapping/>
  </p:clrMapOvr>
  <mc:AlternateContent xmlns:mc="http://schemas.openxmlformats.org/markup-compatibility/2006">
    <mc:Choice xmlns:p14="http://schemas.microsoft.com/office/powerpoint/2010/main" Requires="p14">
      <p:transition spd="slow" p14:dur="2000" advTm="27560"/>
    </mc:Choice>
    <mc:Fallback>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3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B834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sitting, indoor, woman&#10;&#10;Description automatically generated">
            <a:extLst>
              <a:ext uri="{FF2B5EF4-FFF2-40B4-BE49-F238E27FC236}">
                <a16:creationId xmlns:a16="http://schemas.microsoft.com/office/drawing/2014/main" id="{2E6DF92D-3CC9-4C85-B33D-6C7FAA0E4FBC}"/>
              </a:ext>
            </a:extLst>
          </p:cNvPr>
          <p:cNvPicPr>
            <a:picLocks noChangeAspect="1"/>
          </p:cNvPicPr>
          <p:nvPr/>
        </p:nvPicPr>
        <p:blipFill rotWithShape="1">
          <a:blip r:embed="rId5">
            <a:extLst>
              <a:ext uri="{28A0092B-C50C-407E-A947-70E740481C1C}">
                <a14:useLocalDpi xmlns:a14="http://schemas.microsoft.com/office/drawing/2010/main" val="0"/>
              </a:ext>
            </a:extLst>
          </a:blip>
          <a:srcRect t="5553" r="1" b="17914"/>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FE547491-7194-4AF6-95E4-F83E82963DD3}"/>
              </a:ext>
            </a:extLst>
          </p:cNvPr>
          <p:cNvSpPr txBox="1"/>
          <p:nvPr/>
        </p:nvSpPr>
        <p:spPr>
          <a:xfrm>
            <a:off x="933450" y="5403850"/>
            <a:ext cx="10179050" cy="707886"/>
          </a:xfrm>
          <a:prstGeom prst="rect">
            <a:avLst/>
          </a:prstGeom>
          <a:noFill/>
        </p:spPr>
        <p:txBody>
          <a:bodyPr wrap="square" rtlCol="0">
            <a:spAutoFit/>
          </a:bodyPr>
          <a:lstStyle/>
          <a:p>
            <a:r>
              <a:rPr lang="de-AT" sz="2000" b="1" dirty="0"/>
              <a:t>Sometimes we like to work in the hallways or on the stairs. We can choose the places ourselves, as long as we get our work done.</a:t>
            </a:r>
            <a:endParaRPr lang="en-US" sz="2000" b="1" dirty="0"/>
          </a:p>
        </p:txBody>
      </p:sp>
      <p:pic>
        <p:nvPicPr>
          <p:cNvPr id="4" name="Audio 3">
            <a:hlinkClick r:id="" action="ppaction://media"/>
            <a:extLst>
              <a:ext uri="{FF2B5EF4-FFF2-40B4-BE49-F238E27FC236}">
                <a16:creationId xmlns:a16="http://schemas.microsoft.com/office/drawing/2014/main" id="{766F33F0-573E-4CF5-8BEE-6C228797D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284281565"/>
      </p:ext>
    </p:extLst>
  </p:cSld>
  <p:clrMapOvr>
    <a:masterClrMapping/>
  </p:clrMapOvr>
  <mc:AlternateContent xmlns:mc="http://schemas.openxmlformats.org/markup-compatibility/2006">
    <mc:Choice xmlns:p14="http://schemas.microsoft.com/office/powerpoint/2010/main" Requires="p14">
      <p:transition spd="slow" p14:dur="2000" advTm="13927"/>
    </mc:Choice>
    <mc:Fallback>
      <p:transition spd="slow" advTm="1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3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BD4D806F-CF2F-4CEC-B19B-F200CED0FD62}"/>
              </a:ext>
            </a:extLst>
          </p:cNvPr>
          <p:cNvPicPr>
            <a:picLocks noChangeAspect="1"/>
          </p:cNvPicPr>
          <p:nvPr/>
        </p:nvPicPr>
        <p:blipFill rotWithShape="1">
          <a:blip r:embed="rId5">
            <a:extLst>
              <a:ext uri="{28A0092B-C50C-407E-A947-70E740481C1C}">
                <a14:useLocalDpi xmlns:a14="http://schemas.microsoft.com/office/drawing/2010/main" val="0"/>
              </a:ext>
            </a:extLst>
          </a:blip>
          <a:srcRect t="5366" r="1" b="18101"/>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CBAFF456-8191-4976-9B8C-378E7A901028}"/>
              </a:ext>
            </a:extLst>
          </p:cNvPr>
          <p:cNvSpPr txBox="1"/>
          <p:nvPr/>
        </p:nvSpPr>
        <p:spPr>
          <a:xfrm>
            <a:off x="755650" y="5626100"/>
            <a:ext cx="10407650" cy="400110"/>
          </a:xfrm>
          <a:prstGeom prst="rect">
            <a:avLst/>
          </a:prstGeom>
          <a:solidFill>
            <a:schemeClr val="tx2"/>
          </a:solidFill>
        </p:spPr>
        <p:txBody>
          <a:bodyPr wrap="square" rtlCol="0">
            <a:spAutoFit/>
          </a:bodyPr>
          <a:lstStyle/>
          <a:p>
            <a:r>
              <a:rPr lang="de-AT" sz="2000" b="1" dirty="0">
                <a:solidFill>
                  <a:schemeClr val="bg1"/>
                </a:solidFill>
              </a:rPr>
              <a:t>We are in school from 7.40 to 4.05. That‘s a long day. We always eat our lunch in the cafeteria.</a:t>
            </a:r>
            <a:endParaRPr lang="en-US" sz="2000" b="1" dirty="0">
              <a:solidFill>
                <a:schemeClr val="bg1"/>
              </a:solidFill>
            </a:endParaRPr>
          </a:p>
        </p:txBody>
      </p:sp>
      <p:pic>
        <p:nvPicPr>
          <p:cNvPr id="4" name="Audio 3">
            <a:hlinkClick r:id="" action="ppaction://media"/>
            <a:extLst>
              <a:ext uri="{FF2B5EF4-FFF2-40B4-BE49-F238E27FC236}">
                <a16:creationId xmlns:a16="http://schemas.microsoft.com/office/drawing/2014/main" id="{AD2DA26A-BC30-4F4F-8C5D-7B54083453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150076785"/>
      </p:ext>
    </p:extLst>
  </p:cSld>
  <p:clrMapOvr>
    <a:masterClrMapping/>
  </p:clrMapOvr>
  <mc:AlternateContent xmlns:mc="http://schemas.openxmlformats.org/markup-compatibility/2006">
    <mc:Choice xmlns:p14="http://schemas.microsoft.com/office/powerpoint/2010/main" Requires="p14">
      <p:transition spd="slow" p14:dur="2000" advTm="22103"/>
    </mc:Choice>
    <mc:Fallback>
      <p:transition spd="slow" advTm="2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itting on a park bench&#10;&#10;Description automatically generated">
            <a:extLst>
              <a:ext uri="{FF2B5EF4-FFF2-40B4-BE49-F238E27FC236}">
                <a16:creationId xmlns:a16="http://schemas.microsoft.com/office/drawing/2014/main" id="{59D7647C-C87C-4CBC-A47F-7FC2FAEAB734}"/>
              </a:ext>
            </a:extLst>
          </p:cNvPr>
          <p:cNvPicPr>
            <a:picLocks noChangeAspect="1"/>
          </p:cNvPicPr>
          <p:nvPr/>
        </p:nvPicPr>
        <p:blipFill rotWithShape="1">
          <a:blip r:embed="rId4">
            <a:extLst>
              <a:ext uri="{28A0092B-C50C-407E-A947-70E740481C1C}">
                <a14:useLocalDpi xmlns:a14="http://schemas.microsoft.com/office/drawing/2010/main" val="0"/>
              </a:ext>
            </a:extLst>
          </a:blip>
          <a:srcRect l="883" r="1" b="1"/>
          <a:stretch/>
        </p:blipFill>
        <p:spPr>
          <a:xfrm>
            <a:off x="641276" y="643467"/>
            <a:ext cx="4013020" cy="2702558"/>
          </a:xfrm>
          <a:prstGeom prst="rect">
            <a:avLst/>
          </a:prstGeom>
        </p:spPr>
      </p:pic>
      <p:pic>
        <p:nvPicPr>
          <p:cNvPr id="3" name="Picture 2" descr="A group of people playing frisbee in a yard&#10;&#10;Description automatically generated">
            <a:extLst>
              <a:ext uri="{FF2B5EF4-FFF2-40B4-BE49-F238E27FC236}">
                <a16:creationId xmlns:a16="http://schemas.microsoft.com/office/drawing/2014/main" id="{F9591552-FF85-4D69-A111-6C98CC62DE6A}"/>
              </a:ext>
            </a:extLst>
          </p:cNvPr>
          <p:cNvPicPr>
            <a:picLocks noChangeAspect="1"/>
          </p:cNvPicPr>
          <p:nvPr/>
        </p:nvPicPr>
        <p:blipFill rotWithShape="1">
          <a:blip r:embed="rId5">
            <a:extLst>
              <a:ext uri="{28A0092B-C50C-407E-A947-70E740481C1C}">
                <a14:useLocalDpi xmlns:a14="http://schemas.microsoft.com/office/drawing/2010/main" val="0"/>
              </a:ext>
            </a:extLst>
          </a:blip>
          <a:srcRect l="1030" r="-5" b="-5"/>
          <a:stretch/>
        </p:blipFill>
        <p:spPr>
          <a:xfrm>
            <a:off x="643467" y="3509433"/>
            <a:ext cx="4010830" cy="2705099"/>
          </a:xfrm>
          <a:prstGeom prst="rect">
            <a:avLst/>
          </a:prstGeom>
        </p:spPr>
      </p:pic>
      <p:pic>
        <p:nvPicPr>
          <p:cNvPr id="5" name="Picture 4" descr="A picture containing building, man, woman, young&#10;&#10;Description automatically generated">
            <a:extLst>
              <a:ext uri="{FF2B5EF4-FFF2-40B4-BE49-F238E27FC236}">
                <a16:creationId xmlns:a16="http://schemas.microsoft.com/office/drawing/2014/main" id="{7CF13236-9891-4054-A170-1C2B973C0C71}"/>
              </a:ext>
            </a:extLst>
          </p:cNvPr>
          <p:cNvPicPr>
            <a:picLocks noChangeAspect="1"/>
          </p:cNvPicPr>
          <p:nvPr/>
        </p:nvPicPr>
        <p:blipFill rotWithShape="1">
          <a:blip r:embed="rId6">
            <a:extLst>
              <a:ext uri="{28A0092B-C50C-407E-A947-70E740481C1C}">
                <a14:useLocalDpi xmlns:a14="http://schemas.microsoft.com/office/drawing/2010/main" val="0"/>
              </a:ext>
            </a:extLst>
          </a:blip>
          <a:srcRect r="44793"/>
          <a:stretch/>
        </p:blipFill>
        <p:spPr>
          <a:xfrm rot="5400000">
            <a:off x="5395050" y="61050"/>
            <a:ext cx="5571066" cy="6735900"/>
          </a:xfrm>
          <a:prstGeom prst="rect">
            <a:avLst/>
          </a:prstGeom>
        </p:spPr>
      </p:pic>
      <p:sp>
        <p:nvSpPr>
          <p:cNvPr id="2" name="TextBox 1">
            <a:extLst>
              <a:ext uri="{FF2B5EF4-FFF2-40B4-BE49-F238E27FC236}">
                <a16:creationId xmlns:a16="http://schemas.microsoft.com/office/drawing/2014/main" id="{97A92391-DC7E-4727-9120-2A5F8F350C93}"/>
              </a:ext>
            </a:extLst>
          </p:cNvPr>
          <p:cNvSpPr txBox="1"/>
          <p:nvPr/>
        </p:nvSpPr>
        <p:spPr>
          <a:xfrm>
            <a:off x="6578600" y="825500"/>
            <a:ext cx="4768850" cy="707886"/>
          </a:xfrm>
          <a:prstGeom prst="rect">
            <a:avLst/>
          </a:prstGeom>
          <a:noFill/>
        </p:spPr>
        <p:txBody>
          <a:bodyPr wrap="square" rtlCol="0">
            <a:spAutoFit/>
          </a:bodyPr>
          <a:lstStyle/>
          <a:p>
            <a:r>
              <a:rPr lang="de-AT" sz="2000" b="1" dirty="0"/>
              <a:t>After lunch we have free time. We usually play outside in the yard. </a:t>
            </a:r>
            <a:endParaRPr lang="en-US" sz="2000" b="1" dirty="0"/>
          </a:p>
        </p:txBody>
      </p:sp>
      <p:pic>
        <p:nvPicPr>
          <p:cNvPr id="4" name="Audio 3">
            <a:hlinkClick r:id="" action="ppaction://media"/>
            <a:extLst>
              <a:ext uri="{FF2B5EF4-FFF2-40B4-BE49-F238E27FC236}">
                <a16:creationId xmlns:a16="http://schemas.microsoft.com/office/drawing/2014/main" id="{19D7A1EB-A891-4415-9D84-B2599D3EF9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740056019"/>
      </p:ext>
    </p:extLst>
  </p:cSld>
  <p:clrMapOvr>
    <a:masterClrMapping/>
  </p:clrMapOvr>
  <mc:AlternateContent xmlns:mc="http://schemas.openxmlformats.org/markup-compatibility/2006">
    <mc:Choice xmlns:p14="http://schemas.microsoft.com/office/powerpoint/2010/main" Requires="p14">
      <p:transition spd="slow" p14:dur="2000" advTm="9979"/>
    </mc:Choice>
    <mc:Fallback>
      <p:transition spd="slow" advTm="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E5B1E-89AF-4FE8-B8C3-8DE5B1E5E6E2}"/>
              </a:ext>
            </a:extLst>
          </p:cNvPr>
          <p:cNvSpPr txBox="1"/>
          <p:nvPr/>
        </p:nvSpPr>
        <p:spPr>
          <a:xfrm>
            <a:off x="524786" y="5376793"/>
            <a:ext cx="10360550" cy="1015663"/>
          </a:xfrm>
          <a:prstGeom prst="rect">
            <a:avLst/>
          </a:prstGeom>
          <a:noFill/>
        </p:spPr>
        <p:txBody>
          <a:bodyPr wrap="square" rtlCol="0">
            <a:spAutoFit/>
          </a:bodyPr>
          <a:lstStyle/>
          <a:p>
            <a:r>
              <a:rPr lang="de-AT" sz="2000" b="1" dirty="0"/>
              <a:t>We really like our school and we are looking forward to the new GOAL project.</a:t>
            </a:r>
          </a:p>
          <a:p>
            <a:r>
              <a:rPr lang="de-AT" sz="2000" b="1" dirty="0"/>
              <a:t>We would like to get to know our partners from Cyprus, Greece, Italy and Romania and find out where they live and go to school.</a:t>
            </a:r>
            <a:endParaRPr lang="en-US" sz="2000" b="1" dirty="0"/>
          </a:p>
        </p:txBody>
      </p:sp>
      <p:pic>
        <p:nvPicPr>
          <p:cNvPr id="6" name="Picture 5" descr="A group of people standing in front of a building&#10;&#10;Description automatically generated">
            <a:extLst>
              <a:ext uri="{FF2B5EF4-FFF2-40B4-BE49-F238E27FC236}">
                <a16:creationId xmlns:a16="http://schemas.microsoft.com/office/drawing/2014/main" id="{640FD75E-D9BB-4E1C-9BD1-041A7401A6EC}"/>
              </a:ext>
            </a:extLst>
          </p:cNvPr>
          <p:cNvPicPr>
            <a:picLocks noChangeAspect="1"/>
          </p:cNvPicPr>
          <p:nvPr/>
        </p:nvPicPr>
        <p:blipFill rotWithShape="1">
          <a:blip r:embed="rId4">
            <a:extLst>
              <a:ext uri="{28A0092B-C50C-407E-A947-70E740481C1C}">
                <a14:useLocalDpi xmlns:a14="http://schemas.microsoft.com/office/drawing/2010/main" val="0"/>
              </a:ext>
            </a:extLst>
          </a:blip>
          <a:srcRect l="1251" t="21699" r="-1251" b="7671"/>
          <a:stretch/>
        </p:blipFill>
        <p:spPr>
          <a:xfrm>
            <a:off x="1444307" y="465544"/>
            <a:ext cx="9138285" cy="4677956"/>
          </a:xfrm>
          <a:prstGeom prst="rect">
            <a:avLst/>
          </a:prstGeom>
        </p:spPr>
      </p:pic>
      <p:pic>
        <p:nvPicPr>
          <p:cNvPr id="3" name="Audio 2">
            <a:hlinkClick r:id="" action="ppaction://media"/>
            <a:extLst>
              <a:ext uri="{FF2B5EF4-FFF2-40B4-BE49-F238E27FC236}">
                <a16:creationId xmlns:a16="http://schemas.microsoft.com/office/drawing/2014/main" id="{92CE0386-5551-4B95-8E93-A315585F7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529596752"/>
      </p:ext>
    </p:extLst>
  </p:cSld>
  <p:clrMapOvr>
    <a:masterClrMapping/>
  </p:clrMapOvr>
  <mc:AlternateContent xmlns:mc="http://schemas.openxmlformats.org/markup-compatibility/2006">
    <mc:Choice xmlns:p14="http://schemas.microsoft.com/office/powerpoint/2010/main" Requires="p14">
      <p:transition spd="slow" p14:dur="2000" advTm="24599"/>
    </mc:Choice>
    <mc:Fallback>
      <p:transition spd="slow" advTm="2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2EE2F-2685-471B-AE6B-B2EB1D5CB5F0}"/>
              </a:ext>
            </a:extLst>
          </p:cNvPr>
          <p:cNvPicPr>
            <a:picLocks noChangeAspect="1"/>
          </p:cNvPicPr>
          <p:nvPr/>
        </p:nvPicPr>
        <p:blipFill>
          <a:blip r:embed="rId4"/>
          <a:stretch>
            <a:fillRect/>
          </a:stretch>
        </p:blipFill>
        <p:spPr>
          <a:xfrm>
            <a:off x="560980" y="3218576"/>
            <a:ext cx="2565588" cy="2161420"/>
          </a:xfrm>
          <a:prstGeom prst="rect">
            <a:avLst/>
          </a:prstGeom>
        </p:spPr>
      </p:pic>
      <p:pic>
        <p:nvPicPr>
          <p:cNvPr id="5" name="Picture 4">
            <a:extLst>
              <a:ext uri="{FF2B5EF4-FFF2-40B4-BE49-F238E27FC236}">
                <a16:creationId xmlns:a16="http://schemas.microsoft.com/office/drawing/2014/main" id="{7065DFB1-71CF-4D7B-9151-7902422EC139}"/>
              </a:ext>
            </a:extLst>
          </p:cNvPr>
          <p:cNvPicPr>
            <a:picLocks noChangeAspect="1"/>
          </p:cNvPicPr>
          <p:nvPr/>
        </p:nvPicPr>
        <p:blipFill>
          <a:blip r:embed="rId5"/>
          <a:stretch>
            <a:fillRect/>
          </a:stretch>
        </p:blipFill>
        <p:spPr>
          <a:xfrm>
            <a:off x="0" y="715600"/>
            <a:ext cx="12192000" cy="2502976"/>
          </a:xfrm>
          <a:prstGeom prst="rect">
            <a:avLst/>
          </a:prstGeom>
        </p:spPr>
      </p:pic>
      <p:sp>
        <p:nvSpPr>
          <p:cNvPr id="6" name="TextBox 5">
            <a:extLst>
              <a:ext uri="{FF2B5EF4-FFF2-40B4-BE49-F238E27FC236}">
                <a16:creationId xmlns:a16="http://schemas.microsoft.com/office/drawing/2014/main" id="{944A1F85-0DD5-4D22-8E0E-D9D41DC46F5D}"/>
              </a:ext>
            </a:extLst>
          </p:cNvPr>
          <p:cNvSpPr txBox="1"/>
          <p:nvPr/>
        </p:nvSpPr>
        <p:spPr>
          <a:xfrm>
            <a:off x="620202" y="5613621"/>
            <a:ext cx="10551381" cy="923330"/>
          </a:xfrm>
          <a:prstGeom prst="rect">
            <a:avLst/>
          </a:prstGeom>
          <a:noFill/>
        </p:spPr>
        <p:txBody>
          <a:bodyPr wrap="square" rtlCol="0">
            <a:spAutoFit/>
          </a:bodyPr>
          <a:lstStyle/>
          <a:p>
            <a:r>
              <a:rPr lang="en-US" dirty="0"/>
              <a:t>"</a:t>
            </a:r>
            <a:r>
              <a:rPr lang="en-US" dirty="0">
                <a:solidFill>
                  <a:schemeClr val="bg1"/>
                </a:solidFil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pic>
        <p:nvPicPr>
          <p:cNvPr id="3" name="Audio 2">
            <a:hlinkClick r:id="" action="ppaction://media"/>
            <a:extLst>
              <a:ext uri="{FF2B5EF4-FFF2-40B4-BE49-F238E27FC236}">
                <a16:creationId xmlns:a16="http://schemas.microsoft.com/office/drawing/2014/main" id="{DAFCC31F-E459-4BE7-847C-3DA7A867EB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750023713"/>
      </p:ext>
    </p:extLst>
  </p:cSld>
  <p:clrMapOvr>
    <a:masterClrMapping/>
  </p:clrMapOvr>
  <mc:AlternateContent xmlns:mc="http://schemas.openxmlformats.org/markup-compatibility/2006">
    <mc:Choice xmlns:p14="http://schemas.microsoft.com/office/powerpoint/2010/main" Requires="p14">
      <p:transition spd="slow" p14:dur="2000" advTm="5511"/>
    </mc:Choice>
    <mc:Fallback>
      <p:transition spd="slow" advTm="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arge building&#10;&#10;Description automatically generated">
            <a:extLst>
              <a:ext uri="{FF2B5EF4-FFF2-40B4-BE49-F238E27FC236}">
                <a16:creationId xmlns:a16="http://schemas.microsoft.com/office/drawing/2014/main" id="{E3112777-89A0-4277-9BF0-A607D2F5FAE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5762" r="-3" b="13044"/>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6" name="Picture 5" descr="A picture containing building, outdoor, large, church&#10;&#10;Description automatically generated">
            <a:extLst>
              <a:ext uri="{FF2B5EF4-FFF2-40B4-BE49-F238E27FC236}">
                <a16:creationId xmlns:a16="http://schemas.microsoft.com/office/drawing/2014/main" id="{1283BAFD-0443-4B7D-A0F6-273267D6F8C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8559" r="-3" b="5629"/>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5" name="Picture 14" descr="A group of people walking down a street next to a building&#10;&#10;Description automatically generated">
            <a:extLst>
              <a:ext uri="{FF2B5EF4-FFF2-40B4-BE49-F238E27FC236}">
                <a16:creationId xmlns:a16="http://schemas.microsoft.com/office/drawing/2014/main" id="{690E681E-1576-41AA-B31A-F69BA5A0D8A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1373" b="12707"/>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2" name="Picture 11" descr="A group of people in front of a large church&#10;&#10;Description automatically generated">
            <a:extLst>
              <a:ext uri="{FF2B5EF4-FFF2-40B4-BE49-F238E27FC236}">
                <a16:creationId xmlns:a16="http://schemas.microsoft.com/office/drawing/2014/main" id="{8C93FD2B-E4B9-4B84-BF03-7030020BEB3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44048" r="-1" b="1124"/>
          <a:stretch/>
        </p:blipFill>
        <p:spPr>
          <a:xfrm>
            <a:off x="-16543" y="303788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7" name="TextBox 6">
            <a:extLst>
              <a:ext uri="{FF2B5EF4-FFF2-40B4-BE49-F238E27FC236}">
                <a16:creationId xmlns:a16="http://schemas.microsoft.com/office/drawing/2014/main" id="{F459A8C3-C5D7-489B-88FF-E3720987B3DB}"/>
              </a:ext>
            </a:extLst>
          </p:cNvPr>
          <p:cNvSpPr txBox="1"/>
          <p:nvPr/>
        </p:nvSpPr>
        <p:spPr>
          <a:xfrm>
            <a:off x="9832059" y="6870700"/>
            <a:ext cx="23599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commons.wikimedia.org/wiki/File:0181-0183a_-_Wien_-_Stephansdom.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0" name="TextBox 9">
            <a:extLst>
              <a:ext uri="{FF2B5EF4-FFF2-40B4-BE49-F238E27FC236}">
                <a16:creationId xmlns:a16="http://schemas.microsoft.com/office/drawing/2014/main" id="{364172B1-4DF1-43D7-B222-5090689B149E}"/>
              </a:ext>
            </a:extLst>
          </p:cNvPr>
          <p:cNvSpPr txBox="1"/>
          <p:nvPr/>
        </p:nvSpPr>
        <p:spPr>
          <a:xfrm>
            <a:off x="7459419" y="6870700"/>
            <a:ext cx="23599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it.wikipedia.org/wiki/Ballo_dell%27opera_di_Vienn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3" name="TextBox 12">
            <a:extLst>
              <a:ext uri="{FF2B5EF4-FFF2-40B4-BE49-F238E27FC236}">
                <a16:creationId xmlns:a16="http://schemas.microsoft.com/office/drawing/2014/main" id="{08144346-98CF-4878-B3B2-CD7018A01BA4}"/>
              </a:ext>
            </a:extLst>
          </p:cNvPr>
          <p:cNvSpPr txBox="1"/>
          <p:nvPr/>
        </p:nvSpPr>
        <p:spPr>
          <a:xfrm>
            <a:off x="4939302" y="6870700"/>
            <a:ext cx="25074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www.viaggiaescopri.it/vienna-tra-un-museo-e-una-sachertort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6" name="TextBox 15">
            <a:extLst>
              <a:ext uri="{FF2B5EF4-FFF2-40B4-BE49-F238E27FC236}">
                <a16:creationId xmlns:a16="http://schemas.microsoft.com/office/drawing/2014/main" id="{96E7785E-C6BC-4594-B8A6-C0FF6EDB97AD}"/>
              </a:ext>
            </a:extLst>
          </p:cNvPr>
          <p:cNvSpPr txBox="1"/>
          <p:nvPr/>
        </p:nvSpPr>
        <p:spPr>
          <a:xfrm>
            <a:off x="2419185" y="6870700"/>
            <a:ext cx="25074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www.vivereincamper.com/2015/04/vienna-e-salisburgo-le-due-perl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7" name="Rectangle: Rounded Corners 16">
            <a:extLst>
              <a:ext uri="{FF2B5EF4-FFF2-40B4-BE49-F238E27FC236}">
                <a16:creationId xmlns:a16="http://schemas.microsoft.com/office/drawing/2014/main" id="{2681A39A-626D-4C7D-80E4-4731088F3FEB}"/>
              </a:ext>
            </a:extLst>
          </p:cNvPr>
          <p:cNvSpPr/>
          <p:nvPr/>
        </p:nvSpPr>
        <p:spPr>
          <a:xfrm>
            <a:off x="78377" y="5752882"/>
            <a:ext cx="6353774" cy="8934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de-AT" b="1" dirty="0"/>
              <a:t>The capital of Austria is VIENNA. Vienna is a very big city with lots of beautiful old buildings. We cannot show them all here. Let‘s rather go to Graz and look around there.</a:t>
            </a:r>
            <a:endParaRPr lang="en-US" b="1" dirty="0"/>
          </a:p>
        </p:txBody>
      </p:sp>
      <p:pic>
        <p:nvPicPr>
          <p:cNvPr id="2" name="Audio 1">
            <a:hlinkClick r:id="" action="ppaction://media"/>
            <a:extLst>
              <a:ext uri="{FF2B5EF4-FFF2-40B4-BE49-F238E27FC236}">
                <a16:creationId xmlns:a16="http://schemas.microsoft.com/office/drawing/2014/main" id="{7F5B6D61-05E8-4227-87E4-936358CD83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28975427"/>
      </p:ext>
    </p:extLst>
  </p:cSld>
  <p:clrMapOvr>
    <a:masterClrMapping/>
  </p:clrMapOvr>
  <mc:AlternateContent xmlns:mc="http://schemas.openxmlformats.org/markup-compatibility/2006">
    <mc:Choice xmlns:p14="http://schemas.microsoft.com/office/powerpoint/2010/main" Requires="p14">
      <p:transition spd="slow" p14:dur="2000" advTm="17961"/>
    </mc:Choice>
    <mc:Fallback>
      <p:transition spd="slow" advTm="1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21F5DE7-962F-48C7-85FF-EAB2E5EE1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B052706-F5D3-465F-9DC5-0B856FE42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bridge&#10;&#10;Description automatically generated">
            <a:extLst>
              <a:ext uri="{FF2B5EF4-FFF2-40B4-BE49-F238E27FC236}">
                <a16:creationId xmlns:a16="http://schemas.microsoft.com/office/drawing/2014/main" id="{CAB7F613-D984-4F45-8262-B8B4CEB9E134}"/>
              </a:ext>
            </a:extLst>
          </p:cNvPr>
          <p:cNvPicPr>
            <a:picLocks noChangeAspect="1"/>
          </p:cNvPicPr>
          <p:nvPr/>
        </p:nvPicPr>
        <p:blipFill rotWithShape="1">
          <a:blip r:embed="rId5">
            <a:extLst>
              <a:ext uri="{28A0092B-C50C-407E-A947-70E740481C1C}">
                <a14:useLocalDpi xmlns:a14="http://schemas.microsoft.com/office/drawing/2010/main" val="0"/>
              </a:ext>
            </a:extLst>
          </a:blip>
          <a:srcRect t="758" b="21464"/>
          <a:stretch/>
        </p:blipFill>
        <p:spPr>
          <a:xfrm>
            <a:off x="643467" y="643467"/>
            <a:ext cx="5372099" cy="5571066"/>
          </a:xfrm>
          <a:prstGeom prst="rect">
            <a:avLst/>
          </a:prstGeom>
        </p:spPr>
      </p:pic>
      <p:pic>
        <p:nvPicPr>
          <p:cNvPr id="3" name="Picture 2" descr="A clock tower in the background&#10;&#10;Description automatically generated">
            <a:extLst>
              <a:ext uri="{FF2B5EF4-FFF2-40B4-BE49-F238E27FC236}">
                <a16:creationId xmlns:a16="http://schemas.microsoft.com/office/drawing/2014/main" id="{07FF9153-215B-446D-9479-1691E38CCDDF}"/>
              </a:ext>
            </a:extLst>
          </p:cNvPr>
          <p:cNvPicPr>
            <a:picLocks noChangeAspect="1"/>
          </p:cNvPicPr>
          <p:nvPr/>
        </p:nvPicPr>
        <p:blipFill rotWithShape="1">
          <a:blip r:embed="rId6">
            <a:extLst>
              <a:ext uri="{28A0092B-C50C-407E-A947-70E740481C1C}">
                <a14:useLocalDpi xmlns:a14="http://schemas.microsoft.com/office/drawing/2010/main" val="0"/>
              </a:ext>
            </a:extLst>
          </a:blip>
          <a:srcRect l="3600" r="32275" b="1"/>
          <a:stretch/>
        </p:blipFill>
        <p:spPr>
          <a:xfrm>
            <a:off x="6176433" y="643467"/>
            <a:ext cx="5372099" cy="5571066"/>
          </a:xfrm>
          <a:prstGeom prst="rect">
            <a:avLst/>
          </a:prstGeom>
        </p:spPr>
      </p:pic>
      <p:sp>
        <p:nvSpPr>
          <p:cNvPr id="10" name="TextBox 9">
            <a:extLst>
              <a:ext uri="{FF2B5EF4-FFF2-40B4-BE49-F238E27FC236}">
                <a16:creationId xmlns:a16="http://schemas.microsoft.com/office/drawing/2014/main" id="{68150A2B-E38A-4D4D-A407-9F33B9343CA3}"/>
              </a:ext>
            </a:extLst>
          </p:cNvPr>
          <p:cNvSpPr txBox="1"/>
          <p:nvPr/>
        </p:nvSpPr>
        <p:spPr>
          <a:xfrm>
            <a:off x="788997" y="5496850"/>
            <a:ext cx="8778240" cy="646331"/>
          </a:xfrm>
          <a:prstGeom prst="rect">
            <a:avLst/>
          </a:prstGeom>
          <a:solidFill>
            <a:schemeClr val="accent4">
              <a:lumMod val="50000"/>
            </a:schemeClr>
          </a:solidFill>
        </p:spPr>
        <p:txBody>
          <a:bodyPr wrap="square" rtlCol="0">
            <a:spAutoFit/>
          </a:bodyPr>
          <a:lstStyle/>
          <a:p>
            <a:r>
              <a:rPr lang="de-AT" b="1" dirty="0"/>
              <a:t>Here you see the stairs that lead up to our Schlossberg – or Castle Mountain. The clocktower is the landmark of our city. You can see it from everywhere in town.</a:t>
            </a:r>
            <a:endParaRPr lang="en-US" b="1" dirty="0"/>
          </a:p>
        </p:txBody>
      </p:sp>
      <p:pic>
        <p:nvPicPr>
          <p:cNvPr id="2" name="Audio 1">
            <a:hlinkClick r:id="" action="ppaction://media"/>
            <a:extLst>
              <a:ext uri="{FF2B5EF4-FFF2-40B4-BE49-F238E27FC236}">
                <a16:creationId xmlns:a16="http://schemas.microsoft.com/office/drawing/2014/main" id="{326F9B91-4512-4803-AC4D-2C8AC9D50C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28553600"/>
      </p:ext>
    </p:extLst>
  </p:cSld>
  <p:clrMapOvr>
    <a:masterClrMapping/>
  </p:clrMapOvr>
  <mc:AlternateContent xmlns:mc="http://schemas.openxmlformats.org/markup-compatibility/2006">
    <mc:Choice xmlns:p14="http://schemas.microsoft.com/office/powerpoint/2010/main" Requires="p14">
      <p:transition spd="slow" p14:dur="2000" advTm="21927"/>
    </mc:Choice>
    <mc:Fallback>
      <p:transition spd="slow" advTm="2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5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8C5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stle on top of a building&#10;&#10;Description automatically generated">
            <a:extLst>
              <a:ext uri="{FF2B5EF4-FFF2-40B4-BE49-F238E27FC236}">
                <a16:creationId xmlns:a16="http://schemas.microsoft.com/office/drawing/2014/main" id="{1D2DBECE-12A0-438F-AFC0-D9118A3EF38B}"/>
              </a:ext>
            </a:extLst>
          </p:cNvPr>
          <p:cNvPicPr>
            <a:picLocks noChangeAspect="1"/>
          </p:cNvPicPr>
          <p:nvPr/>
        </p:nvPicPr>
        <p:blipFill rotWithShape="1">
          <a:blip r:embed="rId5">
            <a:extLst>
              <a:ext uri="{28A0092B-C50C-407E-A947-70E740481C1C}">
                <a14:useLocalDpi xmlns:a14="http://schemas.microsoft.com/office/drawing/2010/main" val="0"/>
              </a:ext>
            </a:extLst>
          </a:blip>
          <a:srcRect t="14642" r="1" b="17243"/>
          <a:stretch/>
        </p:blipFill>
        <p:spPr>
          <a:xfrm>
            <a:off x="643467" y="627374"/>
            <a:ext cx="10905066" cy="5571066"/>
          </a:xfrm>
          <a:prstGeom prst="rect">
            <a:avLst/>
          </a:prstGeom>
        </p:spPr>
      </p:pic>
      <p:sp>
        <p:nvSpPr>
          <p:cNvPr id="2" name="TextBox 1">
            <a:extLst>
              <a:ext uri="{FF2B5EF4-FFF2-40B4-BE49-F238E27FC236}">
                <a16:creationId xmlns:a16="http://schemas.microsoft.com/office/drawing/2014/main" id="{D036656F-B97D-4071-A789-72D8257ED68B}"/>
              </a:ext>
            </a:extLst>
          </p:cNvPr>
          <p:cNvSpPr txBox="1"/>
          <p:nvPr/>
        </p:nvSpPr>
        <p:spPr>
          <a:xfrm>
            <a:off x="793750" y="5221195"/>
            <a:ext cx="4749800" cy="830997"/>
          </a:xfrm>
          <a:prstGeom prst="rect">
            <a:avLst/>
          </a:prstGeom>
          <a:noFill/>
        </p:spPr>
        <p:txBody>
          <a:bodyPr wrap="square" rtlCol="0">
            <a:spAutoFit/>
          </a:bodyPr>
          <a:lstStyle/>
          <a:p>
            <a:r>
              <a:rPr lang="de-AT" sz="2400" b="1" dirty="0"/>
              <a:t>Graz is a very old town. The red brick roofs are very beautiful.</a:t>
            </a:r>
            <a:endParaRPr lang="en-US" sz="2400" b="1" dirty="0"/>
          </a:p>
        </p:txBody>
      </p:sp>
      <p:pic>
        <p:nvPicPr>
          <p:cNvPr id="3" name="Audio 2">
            <a:hlinkClick r:id="" action="ppaction://media"/>
            <a:extLst>
              <a:ext uri="{FF2B5EF4-FFF2-40B4-BE49-F238E27FC236}">
                <a16:creationId xmlns:a16="http://schemas.microsoft.com/office/drawing/2014/main" id="{44615F3B-4617-4709-80EB-9E8DB216B4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460682320"/>
      </p:ext>
    </p:extLst>
  </p:cSld>
  <p:clrMapOvr>
    <a:masterClrMapping/>
  </p:clrMapOvr>
  <mc:AlternateContent xmlns:mc="http://schemas.openxmlformats.org/markup-compatibility/2006">
    <mc:Choice xmlns:p14="http://schemas.microsoft.com/office/powerpoint/2010/main" Requires="p14">
      <p:transition spd="slow" p14:dur="2000" advTm="11069"/>
    </mc:Choice>
    <mc:Fallback>
      <p:transition spd="slow" advTm="1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D9C765F-C48A-48B5-A830-AC7F5190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narrow city street with buildings in the background&#10;&#10;Description automatically generated">
            <a:extLst>
              <a:ext uri="{FF2B5EF4-FFF2-40B4-BE49-F238E27FC236}">
                <a16:creationId xmlns:a16="http://schemas.microsoft.com/office/drawing/2014/main" id="{CA47D8A6-9AF9-4CFF-A8A1-1CF0D5FC472C}"/>
              </a:ext>
            </a:extLst>
          </p:cNvPr>
          <p:cNvPicPr>
            <a:picLocks noChangeAspect="1"/>
          </p:cNvPicPr>
          <p:nvPr/>
        </p:nvPicPr>
        <p:blipFill rotWithShape="1">
          <a:blip r:embed="rId4">
            <a:extLst>
              <a:ext uri="{28A0092B-C50C-407E-A947-70E740481C1C}">
                <a14:useLocalDpi xmlns:a14="http://schemas.microsoft.com/office/drawing/2010/main" val="0"/>
              </a:ext>
            </a:extLst>
          </a:blip>
          <a:srcRect r="1" b="11920"/>
          <a:stretch/>
        </p:blipFill>
        <p:spPr>
          <a:xfrm>
            <a:off x="643467" y="643467"/>
            <a:ext cx="10905066" cy="5571066"/>
          </a:xfrm>
          <a:prstGeom prst="rect">
            <a:avLst/>
          </a:prstGeom>
        </p:spPr>
      </p:pic>
      <p:sp>
        <p:nvSpPr>
          <p:cNvPr id="27" name="Rectangle 26">
            <a:extLst>
              <a:ext uri="{FF2B5EF4-FFF2-40B4-BE49-F238E27FC236}">
                <a16:creationId xmlns:a16="http://schemas.microsoft.com/office/drawing/2014/main" id="{44B2E7C2-ED64-4C68-AD18-08D135B85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C69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A113C7-C5A8-4202-88FE-60E2660CE965}"/>
              </a:ext>
            </a:extLst>
          </p:cNvPr>
          <p:cNvSpPr txBox="1"/>
          <p:nvPr/>
        </p:nvSpPr>
        <p:spPr>
          <a:xfrm>
            <a:off x="1003300" y="5461000"/>
            <a:ext cx="10109200" cy="830997"/>
          </a:xfrm>
          <a:prstGeom prst="rect">
            <a:avLst/>
          </a:prstGeom>
          <a:noFill/>
        </p:spPr>
        <p:txBody>
          <a:bodyPr wrap="square" rtlCol="0">
            <a:spAutoFit/>
          </a:bodyPr>
          <a:lstStyle/>
          <a:p>
            <a:r>
              <a:rPr lang="de-AT" sz="2400" b="1" dirty="0">
                <a:solidFill>
                  <a:schemeClr val="bg1"/>
                </a:solidFill>
              </a:rPr>
              <a:t>This is the main shopping street in the town center. You can find beautiful old buildings and lots of interesting shops.</a:t>
            </a:r>
            <a:endParaRPr lang="en-US" sz="2400" b="1" dirty="0">
              <a:solidFill>
                <a:schemeClr val="bg1"/>
              </a:solidFill>
            </a:endParaRPr>
          </a:p>
        </p:txBody>
      </p:sp>
      <p:pic>
        <p:nvPicPr>
          <p:cNvPr id="4" name="Audio 3">
            <a:hlinkClick r:id="" action="ppaction://media"/>
            <a:extLst>
              <a:ext uri="{FF2B5EF4-FFF2-40B4-BE49-F238E27FC236}">
                <a16:creationId xmlns:a16="http://schemas.microsoft.com/office/drawing/2014/main" id="{4DD6D68C-E58D-4F33-9936-44D5ABFAF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144648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868"/>
    </mc:Choice>
    <mc:Fallback>
      <p:transition spd="slow" advTm="1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1F5DE7-962F-48C7-85FF-EAB2E5EE1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052706-F5D3-465F-9DC5-0B856FE42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horse&#10;&#10;Description automatically generated">
            <a:extLst>
              <a:ext uri="{FF2B5EF4-FFF2-40B4-BE49-F238E27FC236}">
                <a16:creationId xmlns:a16="http://schemas.microsoft.com/office/drawing/2014/main" id="{7D0B4473-A9E8-4348-AB0A-AB2C70070E1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6840" b="2"/>
          <a:stretch/>
        </p:blipFill>
        <p:spPr>
          <a:xfrm>
            <a:off x="643467" y="643467"/>
            <a:ext cx="5372099" cy="5571066"/>
          </a:xfrm>
          <a:prstGeom prst="rect">
            <a:avLst/>
          </a:prstGeom>
        </p:spPr>
      </p:pic>
      <p:pic>
        <p:nvPicPr>
          <p:cNvPr id="3" name="Picture 2" descr="A picture containing indoor, armor, group, restaurant&#10;&#10;Description automatically generated">
            <a:extLst>
              <a:ext uri="{FF2B5EF4-FFF2-40B4-BE49-F238E27FC236}">
                <a16:creationId xmlns:a16="http://schemas.microsoft.com/office/drawing/2014/main" id="{A3CAAAD7-4E55-4371-B87D-E4F481E88251}"/>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3839" r="13839" b="-1"/>
          <a:stretch/>
        </p:blipFill>
        <p:spPr>
          <a:xfrm>
            <a:off x="6176433" y="643467"/>
            <a:ext cx="5372099" cy="5571066"/>
          </a:xfrm>
          <a:prstGeom prst="rect">
            <a:avLst/>
          </a:prstGeom>
        </p:spPr>
      </p:pic>
      <p:sp>
        <p:nvSpPr>
          <p:cNvPr id="2" name="TextBox 1">
            <a:extLst>
              <a:ext uri="{FF2B5EF4-FFF2-40B4-BE49-F238E27FC236}">
                <a16:creationId xmlns:a16="http://schemas.microsoft.com/office/drawing/2014/main" id="{776C580B-EA32-41D6-8AE6-6F77DEDB22AF}"/>
              </a:ext>
            </a:extLst>
          </p:cNvPr>
          <p:cNvSpPr txBox="1"/>
          <p:nvPr/>
        </p:nvSpPr>
        <p:spPr>
          <a:xfrm>
            <a:off x="6470650" y="4996349"/>
            <a:ext cx="4908550" cy="1015663"/>
          </a:xfrm>
          <a:prstGeom prst="rect">
            <a:avLst/>
          </a:prstGeom>
          <a:noFill/>
        </p:spPr>
        <p:txBody>
          <a:bodyPr wrap="square" rtlCol="0">
            <a:spAutoFit/>
          </a:bodyPr>
          <a:lstStyle/>
          <a:p>
            <a:r>
              <a:rPr lang="de-AT" sz="2000" b="1" dirty="0"/>
              <a:t>The armory of Graz is very famous. They have Europ‘s largest collection of armory from the 18th century.</a:t>
            </a:r>
            <a:endParaRPr lang="en-US" sz="2000" b="1" dirty="0"/>
          </a:p>
        </p:txBody>
      </p:sp>
      <p:pic>
        <p:nvPicPr>
          <p:cNvPr id="4" name="Audio 3">
            <a:hlinkClick r:id="" action="ppaction://media"/>
            <a:extLst>
              <a:ext uri="{FF2B5EF4-FFF2-40B4-BE49-F238E27FC236}">
                <a16:creationId xmlns:a16="http://schemas.microsoft.com/office/drawing/2014/main" id="{065600FF-0B10-4217-A594-DF2482BC48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48556055"/>
      </p:ext>
    </p:extLst>
  </p:cSld>
  <p:clrMapOvr>
    <a:masterClrMapping/>
  </p:clrMapOvr>
  <mc:AlternateContent xmlns:mc="http://schemas.openxmlformats.org/markup-compatibility/2006">
    <mc:Choice xmlns:p14="http://schemas.microsoft.com/office/powerpoint/2010/main" Requires="p14">
      <p:transition spd="slow" p14:dur="2000" advTm="17683"/>
    </mc:Choice>
    <mc:Fallback>
      <p:transition spd="slow" advTm="1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85F975-4404-4237-86DB-4C018161D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AE6285-6D7E-42D2-8A66-CDA633FB9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5F8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white building&#10;&#10;Description automatically generated">
            <a:extLst>
              <a:ext uri="{FF2B5EF4-FFF2-40B4-BE49-F238E27FC236}">
                <a16:creationId xmlns:a16="http://schemas.microsoft.com/office/drawing/2014/main" id="{79872EDF-72B0-4020-9B9A-209D393D1D63}"/>
              </a:ext>
            </a:extLst>
          </p:cNvPr>
          <p:cNvPicPr>
            <a:picLocks noChangeAspect="1"/>
          </p:cNvPicPr>
          <p:nvPr/>
        </p:nvPicPr>
        <p:blipFill rotWithShape="1">
          <a:blip r:embed="rId4">
            <a:extLst>
              <a:ext uri="{28A0092B-C50C-407E-A947-70E740481C1C}">
                <a14:useLocalDpi xmlns:a14="http://schemas.microsoft.com/office/drawing/2010/main" val="0"/>
              </a:ext>
            </a:extLst>
          </a:blip>
          <a:srcRect t="20866" r="1" b="2312"/>
          <a:stretch/>
        </p:blipFill>
        <p:spPr>
          <a:xfrm>
            <a:off x="643467" y="643467"/>
            <a:ext cx="10905066" cy="5571066"/>
          </a:xfrm>
          <a:prstGeom prst="rect">
            <a:avLst/>
          </a:prstGeom>
        </p:spPr>
      </p:pic>
      <p:sp>
        <p:nvSpPr>
          <p:cNvPr id="2" name="TextBox 1">
            <a:extLst>
              <a:ext uri="{FF2B5EF4-FFF2-40B4-BE49-F238E27FC236}">
                <a16:creationId xmlns:a16="http://schemas.microsoft.com/office/drawing/2014/main" id="{7291BFAD-EE28-4692-99AB-C97361DF8301}"/>
              </a:ext>
            </a:extLst>
          </p:cNvPr>
          <p:cNvSpPr txBox="1"/>
          <p:nvPr/>
        </p:nvSpPr>
        <p:spPr>
          <a:xfrm>
            <a:off x="3333750" y="786815"/>
            <a:ext cx="5740400" cy="707886"/>
          </a:xfrm>
          <a:prstGeom prst="rect">
            <a:avLst/>
          </a:prstGeom>
          <a:noFill/>
        </p:spPr>
        <p:txBody>
          <a:bodyPr wrap="square" rtlCol="0">
            <a:spAutoFit/>
          </a:bodyPr>
          <a:lstStyle/>
          <a:p>
            <a:r>
              <a:rPr lang="de-AT" sz="2000" b="1" dirty="0"/>
              <a:t>Graz has many beautiful old buildings. This is Eggenberg castle. It is a very interesting place to visit.</a:t>
            </a:r>
            <a:endParaRPr lang="en-US" sz="2000" b="1" dirty="0"/>
          </a:p>
        </p:txBody>
      </p:sp>
      <p:pic>
        <p:nvPicPr>
          <p:cNvPr id="4" name="Audio 3">
            <a:hlinkClick r:id="" action="ppaction://media"/>
            <a:extLst>
              <a:ext uri="{FF2B5EF4-FFF2-40B4-BE49-F238E27FC236}">
                <a16:creationId xmlns:a16="http://schemas.microsoft.com/office/drawing/2014/main" id="{2F458BD3-EC20-446A-B5AD-D73FBF1DE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21899700"/>
      </p:ext>
    </p:extLst>
  </p:cSld>
  <p:clrMapOvr>
    <a:masterClrMapping/>
  </p:clrMapOvr>
  <mc:AlternateContent xmlns:mc="http://schemas.openxmlformats.org/markup-compatibility/2006">
    <mc:Choice xmlns:p14="http://schemas.microsoft.com/office/powerpoint/2010/main" Requires="p14">
      <p:transition spd="slow" p14:dur="2000" advTm="12908"/>
    </mc:Choice>
    <mc:Fallback>
      <p:transition spd="slow" advTm="1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24F7045-1B8B-4422-9330-0BC8BF60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D0B3BD-E968-4364-878A-47D3A6AEF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mall boat in a body of water&#10;&#10;Description automatically generated">
            <a:extLst>
              <a:ext uri="{FF2B5EF4-FFF2-40B4-BE49-F238E27FC236}">
                <a16:creationId xmlns:a16="http://schemas.microsoft.com/office/drawing/2014/main" id="{8A615FD6-4F50-47E6-A056-91CF6AA9AD4E}"/>
              </a:ext>
            </a:extLst>
          </p:cNvPr>
          <p:cNvPicPr>
            <a:picLocks noChangeAspect="1"/>
          </p:cNvPicPr>
          <p:nvPr/>
        </p:nvPicPr>
        <p:blipFill rotWithShape="1">
          <a:blip r:embed="rId5">
            <a:extLst>
              <a:ext uri="{28A0092B-C50C-407E-A947-70E740481C1C}">
                <a14:useLocalDpi xmlns:a14="http://schemas.microsoft.com/office/drawing/2010/main" val="0"/>
              </a:ext>
            </a:extLst>
          </a:blip>
          <a:srcRect t="17946" r="1" b="5233"/>
          <a:stretch/>
        </p:blipFill>
        <p:spPr>
          <a:xfrm>
            <a:off x="643467" y="643467"/>
            <a:ext cx="10905066" cy="5571066"/>
          </a:xfrm>
          <a:prstGeom prst="rect">
            <a:avLst/>
          </a:prstGeom>
        </p:spPr>
      </p:pic>
      <p:sp>
        <p:nvSpPr>
          <p:cNvPr id="19" name="Rectangle 18">
            <a:extLst>
              <a:ext uri="{FF2B5EF4-FFF2-40B4-BE49-F238E27FC236}">
                <a16:creationId xmlns:a16="http://schemas.microsoft.com/office/drawing/2014/main" id="{C8E5BCBF-E5D0-444B-A584-4A5FF79F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17D6F6-5F0B-42FD-8BDF-B552930E3CF2}"/>
              </a:ext>
            </a:extLst>
          </p:cNvPr>
          <p:cNvSpPr txBox="1"/>
          <p:nvPr/>
        </p:nvSpPr>
        <p:spPr>
          <a:xfrm>
            <a:off x="901700" y="5448300"/>
            <a:ext cx="8890000" cy="707886"/>
          </a:xfrm>
          <a:prstGeom prst="rect">
            <a:avLst/>
          </a:prstGeom>
          <a:solidFill>
            <a:schemeClr val="bg2">
              <a:lumMod val="90000"/>
              <a:lumOff val="10000"/>
            </a:schemeClr>
          </a:solidFill>
        </p:spPr>
        <p:txBody>
          <a:bodyPr wrap="square" rtlCol="0">
            <a:spAutoFit/>
          </a:bodyPr>
          <a:lstStyle/>
          <a:p>
            <a:r>
              <a:rPr lang="de-AT" sz="2000" b="1" dirty="0"/>
              <a:t>Graz has also got some interesting modern sights. This is the island in the river Mur. It is right in the center of our town, not far from our school.</a:t>
            </a:r>
            <a:endParaRPr lang="en-US" sz="2000" b="1" dirty="0"/>
          </a:p>
        </p:txBody>
      </p:sp>
      <p:pic>
        <p:nvPicPr>
          <p:cNvPr id="4" name="Audio 3">
            <a:hlinkClick r:id="" action="ppaction://media"/>
            <a:extLst>
              <a:ext uri="{FF2B5EF4-FFF2-40B4-BE49-F238E27FC236}">
                <a16:creationId xmlns:a16="http://schemas.microsoft.com/office/drawing/2014/main" id="{5D8496E6-42A4-4685-ADBD-6F77D5479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76853546"/>
      </p:ext>
    </p:extLst>
  </p:cSld>
  <p:clrMapOvr>
    <a:masterClrMapping/>
  </p:clrMapOvr>
  <mc:AlternateContent xmlns:mc="http://schemas.openxmlformats.org/markup-compatibility/2006">
    <mc:Choice xmlns:p14="http://schemas.microsoft.com/office/powerpoint/2010/main" Requires="p14">
      <p:transition spd="slow" p14:dur="2000" advTm="15527"/>
    </mc:Choice>
    <mc:Fallback>
      <p:transition spd="slow" advTm="1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413924"/>
      </a:dk2>
      <a:lt2>
        <a:srgbClr val="E2E8E7"/>
      </a:lt2>
      <a:accent1>
        <a:srgbClr val="C6969B"/>
      </a:accent1>
      <a:accent2>
        <a:srgbClr val="BA917F"/>
      </a:accent2>
      <a:accent3>
        <a:srgbClr val="AEA384"/>
      </a:accent3>
      <a:accent4>
        <a:srgbClr val="A0A873"/>
      </a:accent4>
      <a:accent5>
        <a:srgbClr val="93AB81"/>
      </a:accent5>
      <a:accent6>
        <a:srgbClr val="79B078"/>
      </a:accent6>
      <a:hlink>
        <a:srgbClr val="568E88"/>
      </a:hlink>
      <a:folHlink>
        <a:srgbClr val="848484"/>
      </a:folHlink>
    </a:clrScheme>
    <a:fontScheme name="Slate">
      <a:maj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13924"/>
    </a:dk2>
    <a:lt2>
      <a:srgbClr val="E2E8E7"/>
    </a:lt2>
    <a:accent1>
      <a:srgbClr val="C6969B"/>
    </a:accent1>
    <a:accent2>
      <a:srgbClr val="BA917F"/>
    </a:accent2>
    <a:accent3>
      <a:srgbClr val="AEA384"/>
    </a:accent3>
    <a:accent4>
      <a:srgbClr val="A0A873"/>
    </a:accent4>
    <a:accent5>
      <a:srgbClr val="93AB81"/>
    </a:accent5>
    <a:accent6>
      <a:srgbClr val="79B078"/>
    </a:accent6>
    <a:hlink>
      <a:srgbClr val="568E88"/>
    </a:hlink>
    <a:folHlink>
      <a:srgbClr val="848484"/>
    </a:folHlink>
  </a:clrScheme>
</a:themeOverride>
</file>

<file path=docProps/app.xml><?xml version="1.0" encoding="utf-8"?>
<Properties xmlns="http://schemas.openxmlformats.org/officeDocument/2006/extended-properties" xmlns:vt="http://schemas.openxmlformats.org/officeDocument/2006/docPropsVTypes">
  <Template/>
  <TotalTime>80</TotalTime>
  <Words>708</Words>
  <Application>Microsoft Office PowerPoint</Application>
  <PresentationFormat>Widescreen</PresentationFormat>
  <Paragraphs>34</Paragraphs>
  <Slides>24</Slides>
  <Notes>2</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Goudy Old Style</vt:lpstr>
      <vt:lpstr>Wingdings 2</vt:lpstr>
      <vt:lpstr>SlateVTI</vt:lpstr>
      <vt:lpstr>How we live and work in Graz, Austria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live and work in Graz, Austria</dc:title>
  <dc:creator>LP</dc:creator>
  <cp:lastModifiedBy>LP</cp:lastModifiedBy>
  <cp:revision>8</cp:revision>
  <dcterms:created xsi:type="dcterms:W3CDTF">2019-11-11T20:40:08Z</dcterms:created>
  <dcterms:modified xsi:type="dcterms:W3CDTF">2019-11-17T17:20:15Z</dcterms:modified>
</cp:coreProperties>
</file>