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88" r:id="rId2"/>
  </p:sldMasterIdLst>
  <p:notesMasterIdLst>
    <p:notesMasterId r:id="rId33"/>
  </p:notesMasterIdLst>
  <p:sldIdLst>
    <p:sldId id="256" r:id="rId3"/>
    <p:sldId id="474" r:id="rId4"/>
    <p:sldId id="473" r:id="rId5"/>
    <p:sldId id="257" r:id="rId6"/>
    <p:sldId id="362" r:id="rId7"/>
    <p:sldId id="363" r:id="rId8"/>
    <p:sldId id="268" r:id="rId9"/>
    <p:sldId id="270" r:id="rId10"/>
    <p:sldId id="271" r:id="rId11"/>
    <p:sldId id="258" r:id="rId12"/>
    <p:sldId id="265" r:id="rId13"/>
    <p:sldId id="260" r:id="rId14"/>
    <p:sldId id="402" r:id="rId15"/>
    <p:sldId id="404" r:id="rId16"/>
    <p:sldId id="401" r:id="rId17"/>
    <p:sldId id="394" r:id="rId18"/>
    <p:sldId id="262" r:id="rId19"/>
    <p:sldId id="259" r:id="rId20"/>
    <p:sldId id="458" r:id="rId21"/>
    <p:sldId id="460" r:id="rId22"/>
    <p:sldId id="432" r:id="rId23"/>
    <p:sldId id="463" r:id="rId24"/>
    <p:sldId id="466" r:id="rId25"/>
    <p:sldId id="467" r:id="rId26"/>
    <p:sldId id="472" r:id="rId27"/>
    <p:sldId id="261" r:id="rId28"/>
    <p:sldId id="274" r:id="rId29"/>
    <p:sldId id="276" r:id="rId30"/>
    <p:sldId id="275" r:id="rId31"/>
    <p:sldId id="273" r:id="rId32"/>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CEFB66-02EE-4C09-A3ED-413FD08C3355}">
          <p14:sldIdLst>
            <p14:sldId id="256"/>
            <p14:sldId id="474"/>
            <p14:sldId id="473"/>
          </p14:sldIdLst>
        </p14:section>
        <p14:section name="Listening" id="{1489D88C-30B6-44A7-A1B4-95F667226FF4}">
          <p14:sldIdLst>
            <p14:sldId id="257"/>
            <p14:sldId id="362"/>
            <p14:sldId id="363"/>
            <p14:sldId id="268"/>
            <p14:sldId id="270"/>
            <p14:sldId id="271"/>
          </p14:sldIdLst>
        </p14:section>
        <p14:section name="Reading" id="{F36029D0-8B61-4585-8CF1-768F5BF1CD7E}">
          <p14:sldIdLst>
            <p14:sldId id="258"/>
            <p14:sldId id="265"/>
          </p14:sldIdLst>
        </p14:section>
        <p14:section name="SprachlicheMittel" id="{BEB494FF-DC25-4206-9C65-C7880C540DD4}">
          <p14:sldIdLst>
            <p14:sldId id="260"/>
            <p14:sldId id="402"/>
            <p14:sldId id="404"/>
            <p14:sldId id="401"/>
            <p14:sldId id="394"/>
            <p14:sldId id="262"/>
          </p14:sldIdLst>
        </p14:section>
        <p14:section name="Writing" id="{2DA15AB1-A565-491B-BD8E-50E0245F4E4B}">
          <p14:sldIdLst>
            <p14:sldId id="259"/>
            <p14:sldId id="458"/>
            <p14:sldId id="460"/>
            <p14:sldId id="432"/>
            <p14:sldId id="463"/>
            <p14:sldId id="466"/>
            <p14:sldId id="467"/>
            <p14:sldId id="472"/>
          </p14:sldIdLst>
        </p14:section>
        <p14:section name="Feedback and assessment" id="{4C17844C-4456-428B-AA99-CD6887AA129D}">
          <p14:sldIdLst>
            <p14:sldId id="261"/>
            <p14:sldId id="274"/>
            <p14:sldId id="276"/>
            <p14:sldId id="275"/>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660"/>
  </p:normalViewPr>
  <p:slideViewPr>
    <p:cSldViewPr snapToGrid="0">
      <p:cViewPr varScale="1">
        <p:scale>
          <a:sx n="57" d="100"/>
          <a:sy n="57" d="100"/>
        </p:scale>
        <p:origin x="14" y="616"/>
      </p:cViewPr>
      <p:guideLst/>
    </p:cSldViewPr>
  </p:slideViewPr>
  <p:notesTextViewPr>
    <p:cViewPr>
      <p:scale>
        <a:sx n="1" d="1"/>
        <a:sy n="1" d="1"/>
      </p:scale>
      <p:origin x="0" y="0"/>
    </p:cViewPr>
  </p:notesTextViewPr>
  <p:sorterViewPr>
    <p:cViewPr>
      <p:scale>
        <a:sx n="80" d="100"/>
        <a:sy n="80" d="100"/>
      </p:scale>
      <p:origin x="0" y="-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1847A-40F3-48C2-B27A-37BA5125E9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71FAFF4-594A-4210-8FC2-619A2C49FFFB}">
      <dgm:prSet/>
      <dgm:spPr/>
      <dgm:t>
        <a:bodyPr/>
        <a:lstStyle/>
        <a:p>
          <a:pPr>
            <a:lnSpc>
              <a:spcPct val="100000"/>
            </a:lnSpc>
          </a:pPr>
          <a:r>
            <a:rPr lang="de-DE"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dirty="0"/>
        </a:p>
      </dgm:t>
    </dgm:pt>
    <dgm:pt modelId="{F7AC3BD7-441D-4C6D-A4CD-F284FA694732}" type="parTrans" cxnId="{FD563CAE-2EB7-449F-B3E3-D1E592D29304}">
      <dgm:prSet/>
      <dgm:spPr/>
      <dgm:t>
        <a:bodyPr/>
        <a:lstStyle/>
        <a:p>
          <a:endParaRPr lang="en-US"/>
        </a:p>
      </dgm:t>
    </dgm:pt>
    <dgm:pt modelId="{E47EA07C-4A14-4732-8007-1F38E8AFC48D}" type="sibTrans" cxnId="{FD563CAE-2EB7-449F-B3E3-D1E592D29304}">
      <dgm:prSet/>
      <dgm:spPr/>
      <dgm:t>
        <a:bodyPr/>
        <a:lstStyle/>
        <a:p>
          <a:endParaRPr lang="en-US"/>
        </a:p>
      </dgm:t>
    </dgm:pt>
    <dgm:pt modelId="{3EEA6C03-2B22-44D0-9C69-125660AADA56}">
      <dgm:prSet/>
      <dgm:spPr/>
      <dgm:t>
        <a:bodyPr/>
        <a:lstStyle/>
        <a:p>
          <a:pPr>
            <a:lnSpc>
              <a:spcPct val="100000"/>
            </a:lnSpc>
          </a:pPr>
          <a:r>
            <a:rPr lang="de-DE" dirty="0"/>
            <a:t>In diesem zentralen fachlichen Konzept steht bewusst die Bedeutung an erster Stelle. Es handelt sich also um einen “</a:t>
          </a:r>
          <a:r>
            <a:rPr lang="de-DE" dirty="0" err="1"/>
            <a:t>Meaning</a:t>
          </a:r>
          <a:r>
            <a:rPr lang="de-DE" dirty="0"/>
            <a:t> </a:t>
          </a:r>
          <a:r>
            <a:rPr lang="de-DE" dirty="0" err="1"/>
            <a:t>into</a:t>
          </a:r>
          <a:r>
            <a:rPr lang="de-DE" dirty="0"/>
            <a:t> Form” Approach, der vor allem im Grammatikunterricht zum Tragen kommt. Das Hauptaugenmerk soll immer darauf liegen, WAS ausgedrückt werden soll und daraus ergibt sich eine sprachliche Form, die dafür verwendet werden kann/muss.</a:t>
          </a:r>
          <a:endParaRPr lang="en-US" dirty="0"/>
        </a:p>
      </dgm:t>
    </dgm:pt>
    <dgm:pt modelId="{3EFD65A8-597C-490E-AC14-9C345494DA1D}" type="parTrans" cxnId="{ED31BC62-C4F0-4EA7-BBEC-3012FDE7BBC9}">
      <dgm:prSet/>
      <dgm:spPr/>
      <dgm:t>
        <a:bodyPr/>
        <a:lstStyle/>
        <a:p>
          <a:endParaRPr lang="en-US"/>
        </a:p>
      </dgm:t>
    </dgm:pt>
    <dgm:pt modelId="{451F0F02-92A7-455B-84DE-546015974B15}" type="sibTrans" cxnId="{ED31BC62-C4F0-4EA7-BBEC-3012FDE7BBC9}">
      <dgm:prSet/>
      <dgm:spPr/>
      <dgm:t>
        <a:bodyPr/>
        <a:lstStyle/>
        <a:p>
          <a:endParaRPr lang="en-US"/>
        </a:p>
      </dgm:t>
    </dgm:pt>
    <dgm:pt modelId="{7B9EB0CF-DEF9-4931-A39E-2B94A0A7CB6A}" type="pres">
      <dgm:prSet presAssocID="{9DB1847A-40F3-48C2-B27A-37BA5125E9FC}" presName="root" presStyleCnt="0">
        <dgm:presLayoutVars>
          <dgm:dir/>
          <dgm:resizeHandles val="exact"/>
        </dgm:presLayoutVars>
      </dgm:prSet>
      <dgm:spPr/>
    </dgm:pt>
    <dgm:pt modelId="{90CF774A-09C2-4B68-B229-411511EA208E}" type="pres">
      <dgm:prSet presAssocID="{771FAFF4-594A-4210-8FC2-619A2C49FFFB}" presName="compNode" presStyleCnt="0"/>
      <dgm:spPr/>
    </dgm:pt>
    <dgm:pt modelId="{0148F4AE-AF95-4A73-9147-146D314C5B52}" type="pres">
      <dgm:prSet presAssocID="{771FAFF4-594A-4210-8FC2-619A2C49FFFB}" presName="bgRect" presStyleLbl="bgShp" presStyleIdx="0" presStyleCnt="2"/>
      <dgm:spPr/>
    </dgm:pt>
    <dgm:pt modelId="{F21AD448-0B38-40B0-B2F5-E420DC0066E9}" type="pres">
      <dgm:prSet presAssocID="{771FAFF4-594A-4210-8FC2-619A2C49FF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Zunge"/>
        </a:ext>
      </dgm:extLst>
    </dgm:pt>
    <dgm:pt modelId="{57C84206-AD82-44B8-BC74-57C4A72CDAD7}" type="pres">
      <dgm:prSet presAssocID="{771FAFF4-594A-4210-8FC2-619A2C49FFFB}" presName="spaceRect" presStyleCnt="0"/>
      <dgm:spPr/>
    </dgm:pt>
    <dgm:pt modelId="{F561773F-6DED-481A-8EB9-CBBAA77A4F20}" type="pres">
      <dgm:prSet presAssocID="{771FAFF4-594A-4210-8FC2-619A2C49FFFB}" presName="parTx" presStyleLbl="revTx" presStyleIdx="0" presStyleCnt="2">
        <dgm:presLayoutVars>
          <dgm:chMax val="0"/>
          <dgm:chPref val="0"/>
        </dgm:presLayoutVars>
      </dgm:prSet>
      <dgm:spPr/>
    </dgm:pt>
    <dgm:pt modelId="{DA29AD2D-B445-4554-86F8-2776F5CF8C95}" type="pres">
      <dgm:prSet presAssocID="{E47EA07C-4A14-4732-8007-1F38E8AFC48D}" presName="sibTrans" presStyleCnt="0"/>
      <dgm:spPr/>
    </dgm:pt>
    <dgm:pt modelId="{E21A9AA5-5294-40CC-8647-84A8C4378C0A}" type="pres">
      <dgm:prSet presAssocID="{3EEA6C03-2B22-44D0-9C69-125660AADA56}" presName="compNode" presStyleCnt="0"/>
      <dgm:spPr/>
    </dgm:pt>
    <dgm:pt modelId="{AB7314F9-8151-40B2-A8D6-0C16D2BF4E88}" type="pres">
      <dgm:prSet presAssocID="{3EEA6C03-2B22-44D0-9C69-125660AADA56}" presName="bgRect" presStyleLbl="bgShp" presStyleIdx="1" presStyleCnt="2"/>
      <dgm:spPr/>
    </dgm:pt>
    <dgm:pt modelId="{488C3A8E-D9A5-46A4-8AD8-B6615EDB32AF}" type="pres">
      <dgm:prSet presAssocID="{3EEA6C03-2B22-44D0-9C69-125660AADA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9ABC5F69-1689-425D-8DDE-D3B2C3666642}" type="pres">
      <dgm:prSet presAssocID="{3EEA6C03-2B22-44D0-9C69-125660AADA56}" presName="spaceRect" presStyleCnt="0"/>
      <dgm:spPr/>
    </dgm:pt>
    <dgm:pt modelId="{E8D40906-65B7-4166-BEEB-BB0EE2EE5D3A}" type="pres">
      <dgm:prSet presAssocID="{3EEA6C03-2B22-44D0-9C69-125660AADA56}" presName="parTx" presStyleLbl="revTx" presStyleIdx="1" presStyleCnt="2">
        <dgm:presLayoutVars>
          <dgm:chMax val="0"/>
          <dgm:chPref val="0"/>
        </dgm:presLayoutVars>
      </dgm:prSet>
      <dgm:spPr/>
    </dgm:pt>
  </dgm:ptLst>
  <dgm:cxnLst>
    <dgm:cxn modelId="{3A764F23-E2AF-47D0-94EB-6A650A1CB611}" type="presOf" srcId="{3EEA6C03-2B22-44D0-9C69-125660AADA56}" destId="{E8D40906-65B7-4166-BEEB-BB0EE2EE5D3A}" srcOrd="0" destOrd="0" presId="urn:microsoft.com/office/officeart/2018/2/layout/IconVerticalSolidList"/>
    <dgm:cxn modelId="{ED31BC62-C4F0-4EA7-BBEC-3012FDE7BBC9}" srcId="{9DB1847A-40F3-48C2-B27A-37BA5125E9FC}" destId="{3EEA6C03-2B22-44D0-9C69-125660AADA56}" srcOrd="1" destOrd="0" parTransId="{3EFD65A8-597C-490E-AC14-9C345494DA1D}" sibTransId="{451F0F02-92A7-455B-84DE-546015974B15}"/>
    <dgm:cxn modelId="{50020572-8C8C-4917-B89D-BBDC1B0B027A}" type="presOf" srcId="{771FAFF4-594A-4210-8FC2-619A2C49FFFB}" destId="{F561773F-6DED-481A-8EB9-CBBAA77A4F20}" srcOrd="0" destOrd="0" presId="urn:microsoft.com/office/officeart/2018/2/layout/IconVerticalSolidList"/>
    <dgm:cxn modelId="{FD563CAE-2EB7-449F-B3E3-D1E592D29304}" srcId="{9DB1847A-40F3-48C2-B27A-37BA5125E9FC}" destId="{771FAFF4-594A-4210-8FC2-619A2C49FFFB}" srcOrd="0" destOrd="0" parTransId="{F7AC3BD7-441D-4C6D-A4CD-F284FA694732}" sibTransId="{E47EA07C-4A14-4732-8007-1F38E8AFC48D}"/>
    <dgm:cxn modelId="{F1D9DAB5-DFEB-429C-93DD-C1510025159A}" type="presOf" srcId="{9DB1847A-40F3-48C2-B27A-37BA5125E9FC}" destId="{7B9EB0CF-DEF9-4931-A39E-2B94A0A7CB6A}" srcOrd="0" destOrd="0" presId="urn:microsoft.com/office/officeart/2018/2/layout/IconVerticalSolidList"/>
    <dgm:cxn modelId="{50EBCC87-2406-456E-A18E-686E6887065A}" type="presParOf" srcId="{7B9EB0CF-DEF9-4931-A39E-2B94A0A7CB6A}" destId="{90CF774A-09C2-4B68-B229-411511EA208E}" srcOrd="0" destOrd="0" presId="urn:microsoft.com/office/officeart/2018/2/layout/IconVerticalSolidList"/>
    <dgm:cxn modelId="{433CF918-7602-421B-AEB1-472FAD84EB4B}" type="presParOf" srcId="{90CF774A-09C2-4B68-B229-411511EA208E}" destId="{0148F4AE-AF95-4A73-9147-146D314C5B52}" srcOrd="0" destOrd="0" presId="urn:microsoft.com/office/officeart/2018/2/layout/IconVerticalSolidList"/>
    <dgm:cxn modelId="{C81AD99E-4B9D-4B8A-9FCA-D8FD2CA87810}" type="presParOf" srcId="{90CF774A-09C2-4B68-B229-411511EA208E}" destId="{F21AD448-0B38-40B0-B2F5-E420DC0066E9}" srcOrd="1" destOrd="0" presId="urn:microsoft.com/office/officeart/2018/2/layout/IconVerticalSolidList"/>
    <dgm:cxn modelId="{23FA4D4C-460B-44E6-91E5-EA032542682D}" type="presParOf" srcId="{90CF774A-09C2-4B68-B229-411511EA208E}" destId="{57C84206-AD82-44B8-BC74-57C4A72CDAD7}" srcOrd="2" destOrd="0" presId="urn:microsoft.com/office/officeart/2018/2/layout/IconVerticalSolidList"/>
    <dgm:cxn modelId="{BECCA23B-2C34-4F4A-940B-8D113B841784}" type="presParOf" srcId="{90CF774A-09C2-4B68-B229-411511EA208E}" destId="{F561773F-6DED-481A-8EB9-CBBAA77A4F20}" srcOrd="3" destOrd="0" presId="urn:microsoft.com/office/officeart/2018/2/layout/IconVerticalSolidList"/>
    <dgm:cxn modelId="{8C81F5C2-B745-4C7C-84BE-7543A77D10B8}" type="presParOf" srcId="{7B9EB0CF-DEF9-4931-A39E-2B94A0A7CB6A}" destId="{DA29AD2D-B445-4554-86F8-2776F5CF8C95}" srcOrd="1" destOrd="0" presId="urn:microsoft.com/office/officeart/2018/2/layout/IconVerticalSolidList"/>
    <dgm:cxn modelId="{C933BFE3-95A1-4C68-B52C-4C8787534D3F}" type="presParOf" srcId="{7B9EB0CF-DEF9-4931-A39E-2B94A0A7CB6A}" destId="{E21A9AA5-5294-40CC-8647-84A8C4378C0A}" srcOrd="2" destOrd="0" presId="urn:microsoft.com/office/officeart/2018/2/layout/IconVerticalSolidList"/>
    <dgm:cxn modelId="{7073EBFF-403E-4BD4-8DB3-32F727D37E51}" type="presParOf" srcId="{E21A9AA5-5294-40CC-8647-84A8C4378C0A}" destId="{AB7314F9-8151-40B2-A8D6-0C16D2BF4E88}" srcOrd="0" destOrd="0" presId="urn:microsoft.com/office/officeart/2018/2/layout/IconVerticalSolidList"/>
    <dgm:cxn modelId="{4B810CAC-1F23-48EE-B51E-BA935C91F380}" type="presParOf" srcId="{E21A9AA5-5294-40CC-8647-84A8C4378C0A}" destId="{488C3A8E-D9A5-46A4-8AD8-B6615EDB32AF}" srcOrd="1" destOrd="0" presId="urn:microsoft.com/office/officeart/2018/2/layout/IconVerticalSolidList"/>
    <dgm:cxn modelId="{3C59953D-3CB1-4072-9FE0-91292B2F7FA2}" type="presParOf" srcId="{E21A9AA5-5294-40CC-8647-84A8C4378C0A}" destId="{9ABC5F69-1689-425D-8DDE-D3B2C3666642}" srcOrd="2" destOrd="0" presId="urn:microsoft.com/office/officeart/2018/2/layout/IconVerticalSolidList"/>
    <dgm:cxn modelId="{8BE00EB2-CFE1-40BF-9CB8-F18918DBBF98}" type="presParOf" srcId="{E21A9AA5-5294-40CC-8647-84A8C4378C0A}" destId="{E8D40906-65B7-4166-BEEB-BB0EE2EE5D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6D8463-FDA1-4BC0-9AF5-2C7C72E80C00}"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965CC31B-5CB2-420D-9D7E-0AABCE4A73DA}">
      <dgm:prSet>
        <dgm:style>
          <a:lnRef idx="1">
            <a:schemeClr val="dk1"/>
          </a:lnRef>
          <a:fillRef idx="2">
            <a:schemeClr val="dk1"/>
          </a:fillRef>
          <a:effectRef idx="1">
            <a:schemeClr val="dk1"/>
          </a:effectRef>
          <a:fontRef idx="minor">
            <a:schemeClr val="dk1"/>
          </a:fontRef>
        </dgm:style>
      </dgm:prSet>
      <dgm:spPr>
        <a:solidFill>
          <a:schemeClr val="tx2">
            <a:lumMod val="10000"/>
            <a:lumOff val="90000"/>
          </a:schemeClr>
        </a:solidFill>
        <a:ln>
          <a:noFill/>
        </a:ln>
      </dgm:spPr>
      <dgm:t>
        <a:bodyPr/>
        <a:lstStyle/>
        <a:p>
          <a:r>
            <a:rPr lang="de-AT" dirty="0">
              <a:solidFill>
                <a:schemeClr val="tx1"/>
              </a:solidFill>
            </a:rPr>
            <a:t>Der </a:t>
          </a:r>
          <a:r>
            <a:rPr lang="de-AT" b="1" u="sng" dirty="0">
              <a:solidFill>
                <a:srgbClr val="C00000"/>
              </a:solidFill>
            </a:rPr>
            <a:t>funktionale Aspekt der Grammatik hat Vorrang gegenüber dem formalen Aspekt</a:t>
          </a:r>
          <a:r>
            <a:rPr lang="de-AT" dirty="0">
              <a:solidFill>
                <a:schemeClr val="tx1"/>
              </a:solidFill>
            </a:rPr>
            <a:t>. Die situative Einführung und das </a:t>
          </a:r>
          <a:r>
            <a:rPr lang="de-AT" b="1" dirty="0">
              <a:solidFill>
                <a:schemeClr val="tx1"/>
              </a:solidFill>
            </a:rPr>
            <a:t>induktive Erschließen </a:t>
          </a:r>
          <a:r>
            <a:rPr lang="de-AT" dirty="0">
              <a:solidFill>
                <a:schemeClr val="tx1"/>
              </a:solidFill>
            </a:rPr>
            <a:t>grammatischer Sachverhalte aus kommunikativen Zusammenhängen und Textbeispielen sind anzustreben</a:t>
          </a:r>
          <a:r>
            <a:rPr lang="de-AT" dirty="0"/>
            <a:t>. </a:t>
          </a:r>
          <a:endParaRPr lang="en-US" dirty="0"/>
        </a:p>
      </dgm:t>
    </dgm:pt>
    <dgm:pt modelId="{65C3BFC9-B011-44DC-846F-2DB7CCAD4D26}" type="parTrans" cxnId="{7AD08DC1-1376-4F07-9662-E686CE2DFC68}">
      <dgm:prSet/>
      <dgm:spPr/>
      <dgm:t>
        <a:bodyPr/>
        <a:lstStyle/>
        <a:p>
          <a:endParaRPr lang="en-US"/>
        </a:p>
      </dgm:t>
    </dgm:pt>
    <dgm:pt modelId="{F89FC637-0572-4F59-A044-7AC2C44F79FA}" type="sibTrans" cxnId="{7AD08DC1-1376-4F07-9662-E686CE2DFC68}">
      <dgm:prSet/>
      <dgm:spPr/>
      <dgm:t>
        <a:bodyPr/>
        <a:lstStyle/>
        <a:p>
          <a:endParaRPr lang="en-US"/>
        </a:p>
      </dgm:t>
    </dgm:pt>
    <dgm:pt modelId="{41C59913-8F10-4F35-9F05-27DF9F96983C}">
      <dgm:prSet/>
      <dgm:spPr>
        <a:solidFill>
          <a:srgbClr val="E6EFF3"/>
        </a:solidFill>
      </dgm:spPr>
      <dgm:t>
        <a:bodyPr/>
        <a:lstStyle/>
        <a:p>
          <a:r>
            <a:rPr lang="de-AT" b="1" dirty="0">
              <a:solidFill>
                <a:schemeClr val="tx1"/>
              </a:solidFill>
            </a:rPr>
            <a:t>Grammatische Teilsysteme dürfen nicht zum direkten Lernziel werden</a:t>
          </a:r>
          <a:r>
            <a:rPr lang="de-AT" dirty="0">
              <a:solidFill>
                <a:schemeClr val="tx1"/>
              </a:solidFill>
            </a:rPr>
            <a:t>.</a:t>
          </a:r>
          <a:endParaRPr lang="en-US" dirty="0">
            <a:solidFill>
              <a:schemeClr val="tx1"/>
            </a:solidFill>
          </a:endParaRPr>
        </a:p>
      </dgm:t>
    </dgm:pt>
    <dgm:pt modelId="{1C9899E5-3192-4D30-9F77-DD8D353C62ED}" type="parTrans" cxnId="{16B01C25-FAC3-4E13-A1D3-BFF2E7AB743F}">
      <dgm:prSet/>
      <dgm:spPr/>
      <dgm:t>
        <a:bodyPr/>
        <a:lstStyle/>
        <a:p>
          <a:endParaRPr lang="en-US"/>
        </a:p>
      </dgm:t>
    </dgm:pt>
    <dgm:pt modelId="{8B2DA1B7-B7DF-4F64-A7E7-C406954ACD85}" type="sibTrans" cxnId="{16B01C25-FAC3-4E13-A1D3-BFF2E7AB743F}">
      <dgm:prSet/>
      <dgm:spPr/>
      <dgm:t>
        <a:bodyPr/>
        <a:lstStyle/>
        <a:p>
          <a:endParaRPr lang="en-US"/>
        </a:p>
      </dgm:t>
    </dgm:pt>
    <dgm:pt modelId="{D3C216A2-4623-4F75-AFD0-406259F314BC}" type="pres">
      <dgm:prSet presAssocID="{176D8463-FDA1-4BC0-9AF5-2C7C72E80C00}" presName="Name0" presStyleCnt="0">
        <dgm:presLayoutVars>
          <dgm:dir/>
          <dgm:animLvl val="lvl"/>
          <dgm:resizeHandles val="exact"/>
        </dgm:presLayoutVars>
      </dgm:prSet>
      <dgm:spPr/>
    </dgm:pt>
    <dgm:pt modelId="{93788EFB-438D-411E-BCAE-2E402BB83B55}" type="pres">
      <dgm:prSet presAssocID="{41C59913-8F10-4F35-9F05-27DF9F96983C}" presName="boxAndChildren" presStyleCnt="0"/>
      <dgm:spPr/>
    </dgm:pt>
    <dgm:pt modelId="{39D288EC-3151-4749-9E7E-2D5AAB0F8159}" type="pres">
      <dgm:prSet presAssocID="{41C59913-8F10-4F35-9F05-27DF9F96983C}" presName="parentTextBox" presStyleLbl="node1" presStyleIdx="0" presStyleCnt="2" custLinFactNeighborY="2157"/>
      <dgm:spPr/>
    </dgm:pt>
    <dgm:pt modelId="{5B6720B6-8BB4-4976-A317-CAD2FCF23E70}" type="pres">
      <dgm:prSet presAssocID="{F89FC637-0572-4F59-A044-7AC2C44F79FA}" presName="sp" presStyleCnt="0"/>
      <dgm:spPr/>
    </dgm:pt>
    <dgm:pt modelId="{FAAB573B-4C0D-4050-9B88-8DB086530BCE}" type="pres">
      <dgm:prSet presAssocID="{965CC31B-5CB2-420D-9D7E-0AABCE4A73DA}" presName="arrowAndChildren" presStyleCnt="0"/>
      <dgm:spPr/>
    </dgm:pt>
    <dgm:pt modelId="{22FF1ED4-4E97-431B-9D11-D20B87D4CC63}" type="pres">
      <dgm:prSet presAssocID="{965CC31B-5CB2-420D-9D7E-0AABCE4A73DA}" presName="parentTextArrow" presStyleLbl="node1" presStyleIdx="1" presStyleCnt="2"/>
      <dgm:spPr/>
    </dgm:pt>
  </dgm:ptLst>
  <dgm:cxnLst>
    <dgm:cxn modelId="{16B01C25-FAC3-4E13-A1D3-BFF2E7AB743F}" srcId="{176D8463-FDA1-4BC0-9AF5-2C7C72E80C00}" destId="{41C59913-8F10-4F35-9F05-27DF9F96983C}" srcOrd="1" destOrd="0" parTransId="{1C9899E5-3192-4D30-9F77-DD8D353C62ED}" sibTransId="{8B2DA1B7-B7DF-4F64-A7E7-C406954ACD85}"/>
    <dgm:cxn modelId="{7EDD2734-1323-4716-8D46-D278619779E1}" type="presOf" srcId="{965CC31B-5CB2-420D-9D7E-0AABCE4A73DA}" destId="{22FF1ED4-4E97-431B-9D11-D20B87D4CC63}" srcOrd="0" destOrd="0" presId="urn:microsoft.com/office/officeart/2005/8/layout/process4"/>
    <dgm:cxn modelId="{1FB26C5C-A224-4522-870B-A6F53E30AC27}" type="presOf" srcId="{176D8463-FDA1-4BC0-9AF5-2C7C72E80C00}" destId="{D3C216A2-4623-4F75-AFD0-406259F314BC}" srcOrd="0" destOrd="0" presId="urn:microsoft.com/office/officeart/2005/8/layout/process4"/>
    <dgm:cxn modelId="{5C31B66A-41A7-46B8-8B38-4197551B9FCD}" type="presOf" srcId="{41C59913-8F10-4F35-9F05-27DF9F96983C}" destId="{39D288EC-3151-4749-9E7E-2D5AAB0F8159}" srcOrd="0" destOrd="0" presId="urn:microsoft.com/office/officeart/2005/8/layout/process4"/>
    <dgm:cxn modelId="{7AD08DC1-1376-4F07-9662-E686CE2DFC68}" srcId="{176D8463-FDA1-4BC0-9AF5-2C7C72E80C00}" destId="{965CC31B-5CB2-420D-9D7E-0AABCE4A73DA}" srcOrd="0" destOrd="0" parTransId="{65C3BFC9-B011-44DC-846F-2DB7CCAD4D26}" sibTransId="{F89FC637-0572-4F59-A044-7AC2C44F79FA}"/>
    <dgm:cxn modelId="{C75002CB-B7F6-436C-B5C0-283E6EAF9D83}" type="presParOf" srcId="{D3C216A2-4623-4F75-AFD0-406259F314BC}" destId="{93788EFB-438D-411E-BCAE-2E402BB83B55}" srcOrd="0" destOrd="0" presId="urn:microsoft.com/office/officeart/2005/8/layout/process4"/>
    <dgm:cxn modelId="{10A40B18-01B1-4F3F-9A1A-0DE7CFA28881}" type="presParOf" srcId="{93788EFB-438D-411E-BCAE-2E402BB83B55}" destId="{39D288EC-3151-4749-9E7E-2D5AAB0F8159}" srcOrd="0" destOrd="0" presId="urn:microsoft.com/office/officeart/2005/8/layout/process4"/>
    <dgm:cxn modelId="{9CA691CC-9081-46C2-96C4-66193DCCA882}" type="presParOf" srcId="{D3C216A2-4623-4F75-AFD0-406259F314BC}" destId="{5B6720B6-8BB4-4976-A317-CAD2FCF23E70}" srcOrd="1" destOrd="0" presId="urn:microsoft.com/office/officeart/2005/8/layout/process4"/>
    <dgm:cxn modelId="{BA69A8ED-9654-40A1-BD68-5DB43764EEEE}" type="presParOf" srcId="{D3C216A2-4623-4F75-AFD0-406259F314BC}" destId="{FAAB573B-4C0D-4050-9B88-8DB086530BCE}" srcOrd="2" destOrd="0" presId="urn:microsoft.com/office/officeart/2005/8/layout/process4"/>
    <dgm:cxn modelId="{3D70649E-1266-4FDC-ABA5-7016F92F090F}" type="presParOf" srcId="{FAAB573B-4C0D-4050-9B88-8DB086530BCE}" destId="{22FF1ED4-4E97-431B-9D11-D20B87D4CC6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F4AE-AF95-4A73-9147-146D314C5B52}">
      <dsp:nvSpPr>
        <dsp:cNvPr id="0" name=""/>
        <dsp:cNvSpPr/>
      </dsp:nvSpPr>
      <dsp:spPr>
        <a:xfrm>
          <a:off x="0" y="831067"/>
          <a:ext cx="11243291" cy="15342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AD448-0B38-40B0-B2F5-E420DC0066E9}">
      <dsp:nvSpPr>
        <dsp:cNvPr id="0" name=""/>
        <dsp:cNvSpPr/>
      </dsp:nvSpPr>
      <dsp:spPr>
        <a:xfrm>
          <a:off x="464119" y="1176279"/>
          <a:ext cx="843852" cy="843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61773F-6DED-481A-8EB9-CBBAA77A4F20}">
      <dsp:nvSpPr>
        <dsp:cNvPr id="0" name=""/>
        <dsp:cNvSpPr/>
      </dsp:nvSpPr>
      <dsp:spPr>
        <a:xfrm>
          <a:off x="1772091" y="831067"/>
          <a:ext cx="9471199" cy="1534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378" tIns="162378" rIns="162378" bIns="162378" numCol="1" spcCol="1270" anchor="ctr" anchorCtr="0">
          <a:noAutofit/>
        </a:bodyPr>
        <a:lstStyle/>
        <a:p>
          <a:pPr marL="0" lvl="0" indent="0" algn="l" defTabSz="800100">
            <a:lnSpc>
              <a:spcPct val="100000"/>
            </a:lnSpc>
            <a:spcBef>
              <a:spcPct val="0"/>
            </a:spcBef>
            <a:spcAft>
              <a:spcPct val="35000"/>
            </a:spcAft>
            <a:buNone/>
          </a:pPr>
          <a:r>
            <a:rPr lang="de-DE" sz="1800" kern="1200"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sz="1800" kern="1200" dirty="0"/>
        </a:p>
      </dsp:txBody>
      <dsp:txXfrm>
        <a:off x="1772091" y="831067"/>
        <a:ext cx="9471199" cy="1534278"/>
      </dsp:txXfrm>
    </dsp:sp>
    <dsp:sp modelId="{AB7314F9-8151-40B2-A8D6-0C16D2BF4E88}">
      <dsp:nvSpPr>
        <dsp:cNvPr id="0" name=""/>
        <dsp:cNvSpPr/>
      </dsp:nvSpPr>
      <dsp:spPr>
        <a:xfrm>
          <a:off x="0" y="2748914"/>
          <a:ext cx="11243291" cy="15342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C3A8E-D9A5-46A4-8AD8-B6615EDB32AF}">
      <dsp:nvSpPr>
        <dsp:cNvPr id="0" name=""/>
        <dsp:cNvSpPr/>
      </dsp:nvSpPr>
      <dsp:spPr>
        <a:xfrm>
          <a:off x="464119" y="3094127"/>
          <a:ext cx="843852" cy="843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D40906-65B7-4166-BEEB-BB0EE2EE5D3A}">
      <dsp:nvSpPr>
        <dsp:cNvPr id="0" name=""/>
        <dsp:cNvSpPr/>
      </dsp:nvSpPr>
      <dsp:spPr>
        <a:xfrm>
          <a:off x="1772091" y="2748914"/>
          <a:ext cx="9471199" cy="1534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378" tIns="162378" rIns="162378" bIns="162378" numCol="1" spcCol="1270" anchor="ctr" anchorCtr="0">
          <a:noAutofit/>
        </a:bodyPr>
        <a:lstStyle/>
        <a:p>
          <a:pPr marL="0" lvl="0" indent="0" algn="l" defTabSz="800100">
            <a:lnSpc>
              <a:spcPct val="100000"/>
            </a:lnSpc>
            <a:spcBef>
              <a:spcPct val="0"/>
            </a:spcBef>
            <a:spcAft>
              <a:spcPct val="35000"/>
            </a:spcAft>
            <a:buNone/>
          </a:pPr>
          <a:r>
            <a:rPr lang="de-DE" sz="1800" kern="1200" dirty="0"/>
            <a:t>In diesem zentralen fachlichen Konzept steht bewusst die Bedeutung an erster Stelle. Es handelt sich also um einen “</a:t>
          </a:r>
          <a:r>
            <a:rPr lang="de-DE" sz="1800" kern="1200" dirty="0" err="1"/>
            <a:t>Meaning</a:t>
          </a:r>
          <a:r>
            <a:rPr lang="de-DE" sz="1800" kern="1200" dirty="0"/>
            <a:t> </a:t>
          </a:r>
          <a:r>
            <a:rPr lang="de-DE" sz="1800" kern="1200" dirty="0" err="1"/>
            <a:t>into</a:t>
          </a:r>
          <a:r>
            <a:rPr lang="de-DE" sz="1800" kern="1200" dirty="0"/>
            <a:t> Form” Approach, der vor allem im Grammatikunterricht zum Tragen kommt. Das Hauptaugenmerk soll immer darauf liegen, WAS ausgedrückt werden soll und daraus ergibt sich eine sprachliche Form, die dafür verwendet werden kann/muss.</a:t>
          </a:r>
          <a:endParaRPr lang="en-US" sz="1800" kern="1200" dirty="0"/>
        </a:p>
      </dsp:txBody>
      <dsp:txXfrm>
        <a:off x="1772091" y="2748914"/>
        <a:ext cx="9471199" cy="1534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288EC-3151-4749-9E7E-2D5AAB0F8159}">
      <dsp:nvSpPr>
        <dsp:cNvPr id="0" name=""/>
        <dsp:cNvSpPr/>
      </dsp:nvSpPr>
      <dsp:spPr>
        <a:xfrm>
          <a:off x="0" y="2397653"/>
          <a:ext cx="10638367" cy="1571946"/>
        </a:xfrm>
        <a:prstGeom prst="rect">
          <a:avLst/>
        </a:prstGeom>
        <a:solidFill>
          <a:srgbClr val="E6EFF3"/>
        </a:soli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de-AT" sz="2300" b="1" kern="1200" dirty="0">
              <a:solidFill>
                <a:schemeClr val="tx1"/>
              </a:solidFill>
            </a:rPr>
            <a:t>Grammatische Teilsysteme dürfen nicht zum direkten Lernziel werden</a:t>
          </a:r>
          <a:r>
            <a:rPr lang="de-AT" sz="2300" kern="1200" dirty="0">
              <a:solidFill>
                <a:schemeClr val="tx1"/>
              </a:solidFill>
            </a:rPr>
            <a:t>.</a:t>
          </a:r>
          <a:endParaRPr lang="en-US" sz="2300" kern="1200" dirty="0">
            <a:solidFill>
              <a:schemeClr val="tx1"/>
            </a:solidFill>
          </a:endParaRPr>
        </a:p>
      </dsp:txBody>
      <dsp:txXfrm>
        <a:off x="0" y="2397653"/>
        <a:ext cx="10638367" cy="1571946"/>
      </dsp:txXfrm>
    </dsp:sp>
    <dsp:sp modelId="{22FF1ED4-4E97-431B-9D11-D20B87D4CC63}">
      <dsp:nvSpPr>
        <dsp:cNvPr id="0" name=""/>
        <dsp:cNvSpPr/>
      </dsp:nvSpPr>
      <dsp:spPr>
        <a:xfrm rot="10800000">
          <a:off x="0" y="1790"/>
          <a:ext cx="10638367" cy="2417653"/>
        </a:xfrm>
        <a:prstGeom prst="upArrowCallout">
          <a:avLst/>
        </a:prstGeom>
        <a:solidFill>
          <a:schemeClr val="tx2">
            <a:lumMod val="10000"/>
            <a:lumOff val="90000"/>
          </a:schemeClr>
        </a:solidFill>
        <a:ln w="9525" cap="flat" cmpd="sng" algn="ctr">
          <a:noFill/>
          <a:prstDash val="solid"/>
        </a:ln>
        <a:effectLst/>
      </dsp:spPr>
      <dsp:style>
        <a:lnRef idx="1">
          <a:schemeClr val="dk1"/>
        </a:lnRef>
        <a:fillRef idx="2">
          <a:schemeClr val="dk1"/>
        </a:fillRef>
        <a:effectRef idx="1">
          <a:schemeClr val="dk1"/>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de-AT" sz="2300" kern="1200" dirty="0">
              <a:solidFill>
                <a:schemeClr val="tx1"/>
              </a:solidFill>
            </a:rPr>
            <a:t>Der </a:t>
          </a:r>
          <a:r>
            <a:rPr lang="de-AT" sz="2300" b="1" u="sng" kern="1200" dirty="0">
              <a:solidFill>
                <a:srgbClr val="C00000"/>
              </a:solidFill>
            </a:rPr>
            <a:t>funktionale Aspekt der Grammatik hat Vorrang gegenüber dem formalen Aspekt</a:t>
          </a:r>
          <a:r>
            <a:rPr lang="de-AT" sz="2300" kern="1200" dirty="0">
              <a:solidFill>
                <a:schemeClr val="tx1"/>
              </a:solidFill>
            </a:rPr>
            <a:t>. Die situative Einführung und das </a:t>
          </a:r>
          <a:r>
            <a:rPr lang="de-AT" sz="2300" b="1" kern="1200" dirty="0">
              <a:solidFill>
                <a:schemeClr val="tx1"/>
              </a:solidFill>
            </a:rPr>
            <a:t>induktive Erschließen </a:t>
          </a:r>
          <a:r>
            <a:rPr lang="de-AT" sz="2300" kern="1200" dirty="0">
              <a:solidFill>
                <a:schemeClr val="tx1"/>
              </a:solidFill>
            </a:rPr>
            <a:t>grammatischer Sachverhalte aus kommunikativen Zusammenhängen und Textbeispielen sind anzustreben</a:t>
          </a:r>
          <a:r>
            <a:rPr lang="de-AT" sz="2300" kern="1200" dirty="0"/>
            <a:t>. </a:t>
          </a:r>
          <a:endParaRPr lang="en-US" sz="2300" kern="1200" dirty="0"/>
        </a:p>
      </dsp:txBody>
      <dsp:txXfrm rot="10800000">
        <a:off x="0" y="1790"/>
        <a:ext cx="10638367" cy="15709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81E82-BE77-4850-9443-59EDD8D8AB01}" type="datetimeFigureOut">
              <a:rPr lang="en-AT" smtClean="0"/>
              <a:t>18/01/2025</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9A4F7-8BA7-4E49-BDE3-057E8FAA5AE0}" type="slidenum">
              <a:rPr lang="en-AT" smtClean="0"/>
              <a:t>‹#›</a:t>
            </a:fld>
            <a:endParaRPr lang="en-AT"/>
          </a:p>
        </p:txBody>
      </p:sp>
    </p:spTree>
    <p:extLst>
      <p:ext uri="{BB962C8B-B14F-4D97-AF65-F5344CB8AC3E}">
        <p14:creationId xmlns:p14="http://schemas.microsoft.com/office/powerpoint/2010/main" val="1250220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1B54F7-5696-46A6-B2FD-8841F85C389E}" type="slidenum">
              <a:rPr kumimoji="0" lang="en-A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902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Saturday, January 18,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68793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Saturday, January 18,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64781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Saturday, January 18,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1268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6"/>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2"/>
            <a:ext cx="8689976" cy="1371599"/>
          </a:xfrm>
        </p:spPr>
        <p:txBody>
          <a:bodyPr>
            <a:normAutofit/>
          </a:bodyPr>
          <a:lstStyle>
            <a:lvl1pPr marL="0" indent="0" algn="ctr">
              <a:buNone/>
              <a:defRPr sz="22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865593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421516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64"/>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5" y="3657458"/>
            <a:ext cx="10351752" cy="1368183"/>
          </a:xfrm>
        </p:spPr>
        <p:txBody>
          <a:bodyPr>
            <a:normAutofit/>
          </a:bodyPr>
          <a:lstStyle>
            <a:lvl1pPr marL="0" indent="0" algn="ctr">
              <a:buNone/>
              <a:defRPr sz="2000">
                <a:solidFill>
                  <a:schemeClr val="bg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B8F32D-D8B6-4B9E-9CBF-DCAC30B7B93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606440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8"/>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51060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3"/>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2020854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8"/>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7"/>
            <a:ext cx="4873475" cy="679995"/>
          </a:xfrm>
        </p:spPr>
        <p:txBody>
          <a:bodyPr anchor="b">
            <a:noAutofit/>
          </a:bodyPr>
          <a:lstStyle>
            <a:lvl1pPr marL="0" indent="0">
              <a:lnSpc>
                <a:spcPct val="85000"/>
              </a:lnSpc>
              <a:buNone/>
              <a:defRPr sz="2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5" y="3051013"/>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7"/>
            <a:ext cx="4881804" cy="679995"/>
          </a:xfrm>
        </p:spPr>
        <p:txBody>
          <a:bodyPr anchor="b">
            <a:noAutofit/>
          </a:bodyPr>
          <a:lstStyle>
            <a:lvl1pPr marL="0" indent="0">
              <a:lnSpc>
                <a:spcPct val="85000"/>
              </a:lnSpc>
              <a:buNone/>
              <a:defRPr sz="2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1" y="3051013"/>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3035115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B8F32D-D8B6-4B9E-9CBF-DCAC30B7B93D}"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29837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1B8F32D-D8B6-4B9E-9CBF-DCAC30B7B93D}"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130489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1"/>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6" y="2632853"/>
            <a:ext cx="3935689" cy="3158348"/>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350388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Saturday, January 18,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16867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609601"/>
            <a:ext cx="5934969" cy="2023255"/>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2632852"/>
            <a:ext cx="5934949" cy="3158347"/>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73768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3"/>
            <a:ext cx="10364432" cy="811611"/>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3891088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2"/>
            <a:ext cx="10364452" cy="1586380"/>
          </a:xfrm>
        </p:spPr>
        <p:txBody>
          <a:bodyPr anchor="ct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2484917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610033"/>
            <a:ext cx="8752299" cy="594788"/>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5" y="4372796"/>
            <a:ext cx="10364452" cy="1421053"/>
          </a:xfrm>
        </p:spPr>
        <p:txBody>
          <a:bodyPr anchor="ctr">
            <a:normAutofit/>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a:t>
            </a:fld>
            <a:endParaRPr lang="en-US" dirty="0"/>
          </a:p>
        </p:txBody>
      </p:sp>
      <p:sp>
        <p:nvSpPr>
          <p:cNvPr id="13" name="TextBox 12"/>
          <p:cNvSpPr txBox="1"/>
          <p:nvPr/>
        </p:nvSpPr>
        <p:spPr>
          <a:xfrm>
            <a:off x="1001488" y="75416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9" y="299357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75367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3468562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1"/>
            <a:ext cx="10364452" cy="1605095"/>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5" y="2367094"/>
            <a:ext cx="3298976" cy="576263"/>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5" y="2943356"/>
            <a:ext cx="3298976"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90" y="2367094"/>
            <a:ext cx="3291521" cy="576263"/>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50" y="2943356"/>
            <a:ext cx="3303351"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9" y="2367094"/>
            <a:ext cx="3304928" cy="576263"/>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9" y="2943356"/>
            <a:ext cx="3304928"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2201031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6" y="4204821"/>
            <a:ext cx="3296409" cy="576263"/>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6" y="4781082"/>
            <a:ext cx="3296409" cy="101011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1"/>
            <a:ext cx="3301828" cy="576263"/>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2"/>
            <a:ext cx="3303352" cy="101011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300" y="4204821"/>
            <a:ext cx="3300681" cy="576263"/>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4" y="4781080"/>
            <a:ext cx="3305053" cy="1010121"/>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4042731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2018875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1" y="609602"/>
            <a:ext cx="2553327"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2"/>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a:t>
            </a:fld>
            <a:endParaRPr lang="en-US" dirty="0"/>
          </a:p>
        </p:txBody>
      </p:sp>
    </p:spTree>
    <p:extLst>
      <p:ext uri="{BB962C8B-B14F-4D97-AF65-F5344CB8AC3E}">
        <p14:creationId xmlns:p14="http://schemas.microsoft.com/office/powerpoint/2010/main" val="2582791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1/18/2025</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59624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Saturday, January 18,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30476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719670" y="2174400"/>
            <a:ext cx="10638367" cy="39696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551047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719669" y="2164800"/>
            <a:ext cx="10638367" cy="3979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lvl1pPr>
              <a:defRPr/>
            </a:lvl1pPr>
          </a:lstStyle>
          <a:p>
            <a:r>
              <a:rPr lang="de-DE"/>
              <a:t>Kompetenzraster Lebende Fremdsprachen Sek I</a:t>
            </a:r>
            <a:endParaRPr lang="de-AT" dirty="0"/>
          </a:p>
        </p:txBody>
      </p:sp>
      <p:sp>
        <p:nvSpPr>
          <p:cNvPr id="5" name="Foliennummernplatzhalter 4"/>
          <p:cNvSpPr>
            <a:spLocks noGrp="1"/>
          </p:cNvSpPr>
          <p:nvPr>
            <p:ph type="sldNum" sz="quarter" idx="12"/>
          </p:nvPr>
        </p:nvSpPr>
        <p:spPr>
          <a:xfrm>
            <a:off x="10272004" y="6387003"/>
            <a:ext cx="1086029" cy="266700"/>
          </a:xfrm>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3654060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8" name="Inhaltsplatzhalter 7"/>
          <p:cNvSpPr>
            <a:spLocks noGrp="1"/>
          </p:cNvSpPr>
          <p:nvPr>
            <p:ph sz="quarter" idx="15"/>
          </p:nvPr>
        </p:nvSpPr>
        <p:spPr>
          <a:xfrm>
            <a:off x="720001" y="2174400"/>
            <a:ext cx="5118100" cy="39696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6239935" y="2174400"/>
            <a:ext cx="5118100" cy="39696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4072983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5" name="Bildplatzhalter 6"/>
          <p:cNvSpPr>
            <a:spLocks noGrp="1"/>
          </p:cNvSpPr>
          <p:nvPr>
            <p:ph type="pic" sz="quarter" idx="13"/>
          </p:nvPr>
        </p:nvSpPr>
        <p:spPr>
          <a:xfrm>
            <a:off x="719669" y="2174400"/>
            <a:ext cx="5084233" cy="3969600"/>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6274833" y="2174400"/>
            <a:ext cx="5083200" cy="3969600"/>
          </a:xfrm>
        </p:spPr>
        <p:txBody>
          <a:bodyPr/>
          <a:lstStyle/>
          <a:p>
            <a:pPr lvl="0"/>
            <a:r>
              <a:rPr lang="de-DE"/>
              <a:t>Formatvorlagen des Textmasters bearbeiten</a:t>
            </a:r>
          </a:p>
        </p:txBody>
      </p:sp>
    </p:spTree>
    <p:extLst>
      <p:ext uri="{BB962C8B-B14F-4D97-AF65-F5344CB8AC3E}">
        <p14:creationId xmlns:p14="http://schemas.microsoft.com/office/powerpoint/2010/main" val="3877677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4"/>
            <a:ext cx="4718304" cy="576263"/>
          </a:xfrm>
        </p:spPr>
        <p:txBody>
          <a:bodyPr anchor="b">
            <a:noAutofit/>
          </a:bodyPr>
          <a:lstStyle>
            <a:lvl1pPr marL="0" indent="0">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4"/>
            <a:ext cx="4718304" cy="576263"/>
          </a:xfrm>
        </p:spPr>
        <p:txBody>
          <a:bodyPr anchor="b">
            <a:noAutofit/>
          </a:bodyPr>
          <a:lstStyle>
            <a:lvl1pPr marL="0" indent="0">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005B24-5641-4C3A-A24F-C4D7119054A5}"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A5FC9-C2AF-433A-945C-713C26C70ACF}" type="slidenum">
              <a:rPr lang="en-US" smtClean="0"/>
              <a:t>‹#›</a:t>
            </a:fld>
            <a:endParaRPr lang="en-US"/>
          </a:p>
        </p:txBody>
      </p:sp>
    </p:spTree>
    <p:extLst>
      <p:ext uri="{BB962C8B-B14F-4D97-AF65-F5344CB8AC3E}">
        <p14:creationId xmlns:p14="http://schemas.microsoft.com/office/powerpoint/2010/main" val="2352545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601" y="978410"/>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2" y="3103133"/>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2" y="3103133"/>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1/18/2025</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229695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249C-F4BC-639C-CE2E-86023AD1682F}"/>
              </a:ext>
            </a:extLst>
          </p:cNvPr>
          <p:cNvSpPr>
            <a:spLocks noGrp="1"/>
          </p:cNvSpPr>
          <p:nvPr>
            <p:ph type="title"/>
          </p:nvPr>
        </p:nvSpPr>
        <p:spPr/>
        <p:txBody>
          <a:bodyPr/>
          <a:lstStyle/>
          <a:p>
            <a:r>
              <a:rPr lang="en-US"/>
              <a:t>Click to edit Master title style</a:t>
            </a:r>
            <a:endParaRPr lang="en-AT"/>
          </a:p>
        </p:txBody>
      </p:sp>
      <p:sp>
        <p:nvSpPr>
          <p:cNvPr id="3" name="Date Placeholder 2">
            <a:extLst>
              <a:ext uri="{FF2B5EF4-FFF2-40B4-BE49-F238E27FC236}">
                <a16:creationId xmlns:a16="http://schemas.microsoft.com/office/drawing/2014/main" id="{20D2E074-E39A-F5A6-25DF-ECF3AA6D1983}"/>
              </a:ext>
            </a:extLst>
          </p:cNvPr>
          <p:cNvSpPr>
            <a:spLocks noGrp="1"/>
          </p:cNvSpPr>
          <p:nvPr>
            <p:ph type="dt" sz="half" idx="10"/>
          </p:nvPr>
        </p:nvSpPr>
        <p:spPr/>
        <p:txBody>
          <a:bodyPr/>
          <a:lstStyle/>
          <a:p>
            <a:fld id="{48A87A34-81AB-432B-8DAE-1953F412C126}" type="datetimeFigureOut">
              <a:rPr lang="en-US" smtClean="0"/>
              <a:pPr/>
              <a:t>1/18/2025</a:t>
            </a:fld>
            <a:endParaRPr lang="en-US" dirty="0"/>
          </a:p>
        </p:txBody>
      </p:sp>
      <p:sp>
        <p:nvSpPr>
          <p:cNvPr id="4" name="Footer Placeholder 3">
            <a:extLst>
              <a:ext uri="{FF2B5EF4-FFF2-40B4-BE49-F238E27FC236}">
                <a16:creationId xmlns:a16="http://schemas.microsoft.com/office/drawing/2014/main" id="{A582686A-FDE3-FB64-AE58-24EBC73EA983}"/>
              </a:ext>
            </a:extLst>
          </p:cNvPr>
          <p:cNvSpPr>
            <a:spLocks noGrp="1"/>
          </p:cNvSpPr>
          <p:nvPr>
            <p:ph type="ftr" sz="quarter" idx="11"/>
          </p:nvPr>
        </p:nvSpPr>
        <p:spPr/>
        <p:txBody>
          <a:bodyPr/>
          <a:lstStyle/>
          <a:p>
            <a:r>
              <a:rPr lang="de-DE"/>
              <a:t>Kompetenzraster Lebende Fremdsprachen Sek I</a:t>
            </a:r>
            <a:endParaRPr lang="de-AT" dirty="0"/>
          </a:p>
        </p:txBody>
      </p:sp>
      <p:sp>
        <p:nvSpPr>
          <p:cNvPr id="5" name="Slide Number Placeholder 4">
            <a:extLst>
              <a:ext uri="{FF2B5EF4-FFF2-40B4-BE49-F238E27FC236}">
                <a16:creationId xmlns:a16="http://schemas.microsoft.com/office/drawing/2014/main" id="{740F3233-7ACD-2B10-4603-E07742536711}"/>
              </a:ext>
            </a:extLst>
          </p:cNvPr>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1161590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719670" y="2174400"/>
            <a:ext cx="10638367" cy="39696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1327499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719669" y="2164800"/>
            <a:ext cx="10638367" cy="3979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lvl1pPr>
              <a:defRPr/>
            </a:lvl1pPr>
          </a:lstStyle>
          <a:p>
            <a:r>
              <a:rPr lang="de-DE"/>
              <a:t>Kompetenzraster Lebende Fremdsprachen Sek I</a:t>
            </a:r>
            <a:endParaRPr lang="de-AT" dirty="0"/>
          </a:p>
        </p:txBody>
      </p:sp>
      <p:sp>
        <p:nvSpPr>
          <p:cNvPr id="5" name="Foliennummernplatzhalter 4"/>
          <p:cNvSpPr>
            <a:spLocks noGrp="1"/>
          </p:cNvSpPr>
          <p:nvPr>
            <p:ph type="sldNum" sz="quarter" idx="12"/>
          </p:nvPr>
        </p:nvSpPr>
        <p:spPr>
          <a:xfrm>
            <a:off x="10272004" y="6387003"/>
            <a:ext cx="1086029" cy="266700"/>
          </a:xfrm>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645075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8" name="Inhaltsplatzhalter 7"/>
          <p:cNvSpPr>
            <a:spLocks noGrp="1"/>
          </p:cNvSpPr>
          <p:nvPr>
            <p:ph sz="quarter" idx="15"/>
          </p:nvPr>
        </p:nvSpPr>
        <p:spPr>
          <a:xfrm>
            <a:off x="720001" y="2174400"/>
            <a:ext cx="5118100" cy="39696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6239935" y="2174400"/>
            <a:ext cx="5118100" cy="39696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72919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Saturday, January 18,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75393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5" name="Bildplatzhalter 6"/>
          <p:cNvSpPr>
            <a:spLocks noGrp="1"/>
          </p:cNvSpPr>
          <p:nvPr>
            <p:ph type="pic" sz="quarter" idx="13"/>
          </p:nvPr>
        </p:nvSpPr>
        <p:spPr>
          <a:xfrm>
            <a:off x="719669" y="2174400"/>
            <a:ext cx="5084233" cy="3969600"/>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6274833" y="2174400"/>
            <a:ext cx="5083200" cy="3969600"/>
          </a:xfrm>
        </p:spPr>
        <p:txBody>
          <a:bodyPr/>
          <a:lstStyle/>
          <a:p>
            <a:pPr lvl="0"/>
            <a:r>
              <a:rPr lang="de-DE"/>
              <a:t>Formatvorlagen des Textmasters bearbeiten</a:t>
            </a:r>
          </a:p>
        </p:txBody>
      </p:sp>
    </p:spTree>
    <p:extLst>
      <p:ext uri="{BB962C8B-B14F-4D97-AF65-F5344CB8AC3E}">
        <p14:creationId xmlns:p14="http://schemas.microsoft.com/office/powerpoint/2010/main" val="25999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Saturday, January 18, 2025</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22230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Saturday, January 18, 2025</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4538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Saturday, January 18, 2025</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2327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Saturday, January 18,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5919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Saturday, January 18,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1962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Saturday, January 18, 2025</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378129077"/>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6" r:id="rId7"/>
    <p:sldLayoutId id="2147483677" r:id="rId8"/>
    <p:sldLayoutId id="2147483678" r:id="rId9"/>
    <p:sldLayoutId id="2147483679" r:id="rId10"/>
    <p:sldLayoutId id="214748368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31">
            <a:alphaModFix/>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8"/>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6"/>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1/18/2025</a:t>
            </a:fld>
            <a:endParaRPr lang="en-US" dirty="0"/>
          </a:p>
        </p:txBody>
      </p:sp>
      <p:sp>
        <p:nvSpPr>
          <p:cNvPr id="5" name="Footer Placeholder 4"/>
          <p:cNvSpPr>
            <a:spLocks noGrp="1"/>
          </p:cNvSpPr>
          <p:nvPr>
            <p:ph type="ftr" sz="quarter" idx="3"/>
          </p:nvPr>
        </p:nvSpPr>
        <p:spPr>
          <a:xfrm>
            <a:off x="913775" y="5883276"/>
            <a:ext cx="6672887" cy="365125"/>
          </a:xfrm>
          <a:prstGeom prst="rect">
            <a:avLst/>
          </a:prstGeom>
        </p:spPr>
        <p:txBody>
          <a:bodyPr vert="horz" lIns="91440" tIns="45720" rIns="91440" bIns="45720" rtlCol="0" anchor="ctr"/>
          <a:lstStyle>
            <a:lvl1pPr algn="l">
              <a:defRPr sz="1000">
                <a:solidFill>
                  <a:schemeClr val="tx1"/>
                </a:solidFill>
              </a:defRPr>
            </a:lvl1pPr>
          </a:lstStyle>
          <a:p>
            <a:r>
              <a:rPr lang="de-DE"/>
              <a:t>Kompetenzraster Lebende Fremdsprachen Sek I</a:t>
            </a:r>
            <a:endParaRPr lang="de-AT" dirty="0"/>
          </a:p>
        </p:txBody>
      </p:sp>
      <p:sp>
        <p:nvSpPr>
          <p:cNvPr id="6" name="Slide Number Placeholder 5"/>
          <p:cNvSpPr>
            <a:spLocks noGrp="1"/>
          </p:cNvSpPr>
          <p:nvPr>
            <p:ph type="sldNum" sz="quarter" idx="4"/>
          </p:nvPr>
        </p:nvSpPr>
        <p:spPr>
          <a:xfrm>
            <a:off x="10514013" y="5883276"/>
            <a:ext cx="764215" cy="365125"/>
          </a:xfrm>
          <a:prstGeom prst="rect">
            <a:avLst/>
          </a:prstGeom>
        </p:spPr>
        <p:txBody>
          <a:bodyPr vert="horz" lIns="91440" tIns="45720" rIns="91440" bIns="45720" rtlCol="0" anchor="ctr"/>
          <a:lstStyle>
            <a:lvl1pPr algn="r">
              <a:defRPr sz="1000">
                <a:solidFill>
                  <a:schemeClr val="tx1"/>
                </a:solidFill>
              </a:defRPr>
            </a:lvl1p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8957941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Lst>
  <p:hf hdr="0" dt="0"/>
  <p:txStyles>
    <p:titleStyle>
      <a:lvl1pPr algn="ctr" defTabSz="914377"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churl/250235218/" TargetMode="External"/><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hyperlink" Target="https://kotoba.wiki/t/talk/1935" TargetMode="External"/><Relationship Id="rId5" Type="http://schemas.openxmlformats.org/officeDocument/2006/relationships/image" Target="../media/image23.jpeg"/><Relationship Id="rId4" Type="http://schemas.openxmlformats.org/officeDocument/2006/relationships/hyperlink" Target="https://openclipart.org/detail/1746/thestructorr_penci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hyperlink" Target="https://padlet.com/lispolzleitner/schularbeiten-english-sek-1-61klqjfw6swi78o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kotoba.wiki/t/talk/1935" TargetMode="External"/><Relationship Id="rId2" Type="http://schemas.openxmlformats.org/officeDocument/2006/relationships/image" Target="../media/image27.jpeg"/><Relationship Id="rId1" Type="http://schemas.openxmlformats.org/officeDocument/2006/relationships/slideLayout" Target="../slideLayouts/slideLayout17.xml"/><Relationship Id="rId5" Type="http://schemas.openxmlformats.org/officeDocument/2006/relationships/hyperlink" Target="https://openclipart.org/detail/1746/thestructorr_pencil"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kotoba.wiki/t/talk/1935" TargetMode="External"/><Relationship Id="rId2" Type="http://schemas.openxmlformats.org/officeDocument/2006/relationships/image" Target="../media/image27.jpeg"/><Relationship Id="rId1" Type="http://schemas.openxmlformats.org/officeDocument/2006/relationships/slideLayout" Target="../slideLayouts/slideLayout17.xml"/><Relationship Id="rId5" Type="http://schemas.openxmlformats.org/officeDocument/2006/relationships/hyperlink" Target="https://openclipart.org/detail/1746/thestructorr_pencil"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headphones-music-listening-1230987/"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headphones-music-listening-1230987/"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headphones-music-listening-1230987/" TargetMode="External"/><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headphones-music-listening-1230987/" TargetMode="External"/><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orful dots in a white background&#10;&#10;Description automatically generated with medium confidence">
            <a:extLst>
              <a:ext uri="{FF2B5EF4-FFF2-40B4-BE49-F238E27FC236}">
                <a16:creationId xmlns:a16="http://schemas.microsoft.com/office/drawing/2014/main" id="{416BDD39-F035-4813-5405-6D565EB3D522}"/>
              </a:ext>
            </a:extLst>
          </p:cNvPr>
          <p:cNvPicPr>
            <a:picLocks noChangeAspect="1"/>
          </p:cNvPicPr>
          <p:nvPr/>
        </p:nvPicPr>
        <p:blipFill>
          <a:blip r:embed="rId2"/>
          <a:srcRect t="11818" r="-1" b="13162"/>
          <a:stretch/>
        </p:blipFill>
        <p:spPr>
          <a:xfrm>
            <a:off x="3068" y="10"/>
            <a:ext cx="12188932" cy="6857990"/>
          </a:xfrm>
          <a:prstGeom prst="rect">
            <a:avLst/>
          </a:prstGeom>
        </p:spPr>
      </p:pic>
      <p:sp>
        <p:nvSpPr>
          <p:cNvPr id="35" name="Rectangle 34">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87F36A-C160-09F6-ED6D-282C202AFC47}"/>
              </a:ext>
            </a:extLst>
          </p:cNvPr>
          <p:cNvSpPr>
            <a:spLocks noGrp="1"/>
          </p:cNvSpPr>
          <p:nvPr>
            <p:ph type="ctrTitle"/>
          </p:nvPr>
        </p:nvSpPr>
        <p:spPr>
          <a:xfrm>
            <a:off x="1579039" y="1505144"/>
            <a:ext cx="5015638" cy="2075012"/>
          </a:xfrm>
        </p:spPr>
        <p:txBody>
          <a:bodyPr>
            <a:normAutofit/>
          </a:bodyPr>
          <a:lstStyle/>
          <a:p>
            <a:pPr>
              <a:lnSpc>
                <a:spcPct val="90000"/>
              </a:lnSpc>
            </a:pPr>
            <a:r>
              <a:rPr lang="en-US" sz="4800" dirty="0" err="1">
                <a:solidFill>
                  <a:schemeClr val="bg1"/>
                </a:solidFill>
              </a:rPr>
              <a:t>Schularbeiten</a:t>
            </a:r>
            <a:r>
              <a:rPr lang="en-US" sz="4800" dirty="0">
                <a:solidFill>
                  <a:schemeClr val="bg1"/>
                </a:solidFill>
              </a:rPr>
              <a:t> </a:t>
            </a:r>
            <a:r>
              <a:rPr lang="en-US" sz="4800" dirty="0" err="1">
                <a:solidFill>
                  <a:schemeClr val="bg1"/>
                </a:solidFill>
              </a:rPr>
              <a:t>nach</a:t>
            </a:r>
            <a:r>
              <a:rPr lang="en-US" sz="4800" dirty="0">
                <a:solidFill>
                  <a:schemeClr val="bg1"/>
                </a:solidFill>
              </a:rPr>
              <a:t> dem </a:t>
            </a:r>
            <a:r>
              <a:rPr lang="en-US" sz="4800" dirty="0" err="1">
                <a:solidFill>
                  <a:schemeClr val="bg1"/>
                </a:solidFill>
              </a:rPr>
              <a:t>neuen</a:t>
            </a:r>
            <a:r>
              <a:rPr lang="en-US" sz="4800" dirty="0">
                <a:solidFill>
                  <a:schemeClr val="bg1"/>
                </a:solidFill>
              </a:rPr>
              <a:t> </a:t>
            </a:r>
            <a:r>
              <a:rPr lang="en-US" sz="4800" dirty="0" err="1">
                <a:solidFill>
                  <a:schemeClr val="bg1"/>
                </a:solidFill>
              </a:rPr>
              <a:t>Lehrplan</a:t>
            </a:r>
            <a:r>
              <a:rPr lang="en-US" sz="4800" dirty="0">
                <a:solidFill>
                  <a:schemeClr val="bg1"/>
                </a:solidFill>
              </a:rPr>
              <a:t> </a:t>
            </a:r>
            <a:r>
              <a:rPr lang="en-US" sz="4800" dirty="0" err="1">
                <a:solidFill>
                  <a:schemeClr val="bg1"/>
                </a:solidFill>
              </a:rPr>
              <a:t>erstellen</a:t>
            </a:r>
            <a:endParaRPr lang="en-AT" sz="4800" dirty="0">
              <a:solidFill>
                <a:schemeClr val="bg1"/>
              </a:solidFill>
            </a:endParaRPr>
          </a:p>
        </p:txBody>
      </p:sp>
      <p:sp>
        <p:nvSpPr>
          <p:cNvPr id="3" name="Subtitle 2">
            <a:extLst>
              <a:ext uri="{FF2B5EF4-FFF2-40B4-BE49-F238E27FC236}">
                <a16:creationId xmlns:a16="http://schemas.microsoft.com/office/drawing/2014/main" id="{487B6B99-109B-2346-6B42-288A88825C3E}"/>
              </a:ext>
            </a:extLst>
          </p:cNvPr>
          <p:cNvSpPr>
            <a:spLocks noGrp="1"/>
          </p:cNvSpPr>
          <p:nvPr>
            <p:ph type="subTitle" idx="1"/>
          </p:nvPr>
        </p:nvSpPr>
        <p:spPr>
          <a:xfrm>
            <a:off x="1199897" y="3999638"/>
            <a:ext cx="5015638" cy="1219439"/>
          </a:xfrm>
        </p:spPr>
        <p:txBody>
          <a:bodyPr>
            <a:normAutofit/>
          </a:bodyPr>
          <a:lstStyle/>
          <a:p>
            <a:r>
              <a:rPr lang="en-US" dirty="0">
                <a:solidFill>
                  <a:schemeClr val="bg1"/>
                </a:solidFill>
              </a:rPr>
              <a:t>Laura Bergmann</a:t>
            </a:r>
          </a:p>
          <a:p>
            <a:r>
              <a:rPr lang="en-US" dirty="0">
                <a:solidFill>
                  <a:schemeClr val="bg1"/>
                </a:solidFill>
              </a:rPr>
              <a:t>Elisabeth Pölzleitner</a:t>
            </a:r>
            <a:endParaRPr lang="en-AT" dirty="0">
              <a:solidFill>
                <a:schemeClr val="bg1"/>
              </a:solidFill>
            </a:endParaRPr>
          </a:p>
        </p:txBody>
      </p:sp>
      <p:grpSp>
        <p:nvGrpSpPr>
          <p:cNvPr id="36" name="Group 35">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37"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8"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9"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40" name="Group 3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4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824081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ooks stacked on a table">
            <a:extLst>
              <a:ext uri="{FF2B5EF4-FFF2-40B4-BE49-F238E27FC236}">
                <a16:creationId xmlns:a16="http://schemas.microsoft.com/office/drawing/2014/main" id="{681EEE6F-29F7-3AD4-5403-C93DA0A33577}"/>
              </a:ext>
            </a:extLst>
          </p:cNvPr>
          <p:cNvPicPr>
            <a:picLocks noChangeAspect="1"/>
          </p:cNvPicPr>
          <p:nvPr/>
        </p:nvPicPr>
        <p:blipFill>
          <a:blip r:embed="rId2"/>
          <a:srcRect t="15709" r="-1" b="-1"/>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2D60BF-62FF-2B40-2B90-9F4BE5714243}"/>
              </a:ext>
            </a:extLst>
          </p:cNvPr>
          <p:cNvSpPr>
            <a:spLocks noGrp="1"/>
          </p:cNvSpPr>
          <p:nvPr>
            <p:ph type="title"/>
          </p:nvPr>
        </p:nvSpPr>
        <p:spPr>
          <a:xfrm>
            <a:off x="6480000" y="1449388"/>
            <a:ext cx="5015638" cy="2075012"/>
          </a:xfrm>
        </p:spPr>
        <p:txBody>
          <a:bodyPr vert="horz" wrap="square" lIns="0" tIns="0" rIns="0" bIns="0" rtlCol="0" anchor="b" anchorCtr="0">
            <a:normAutofit fontScale="90000"/>
          </a:bodyPr>
          <a:lstStyle/>
          <a:p>
            <a:pPr algn="ctr">
              <a:lnSpc>
                <a:spcPct val="90000"/>
              </a:lnSpc>
            </a:pPr>
            <a:r>
              <a:rPr lang="en-US" sz="3100" b="1" spc="-100" dirty="0">
                <a:solidFill>
                  <a:schemeClr val="bg1"/>
                </a:solidFill>
              </a:rPr>
              <a:t>What does the new curriculum say about reading skills?</a:t>
            </a:r>
            <a:br>
              <a:rPr lang="en-US" sz="3100" b="1" spc="-100" dirty="0">
                <a:solidFill>
                  <a:schemeClr val="bg1"/>
                </a:solidFill>
              </a:rPr>
            </a:br>
            <a:br>
              <a:rPr lang="en-US" sz="3100" b="1" spc="-100" dirty="0">
                <a:solidFill>
                  <a:schemeClr val="bg1"/>
                </a:solidFill>
              </a:rPr>
            </a:br>
            <a:r>
              <a:rPr lang="en-US" sz="3100" b="1" spc="-100" dirty="0">
                <a:solidFill>
                  <a:schemeClr val="bg1"/>
                </a:solidFill>
              </a:rPr>
              <a:t>How can we test them?</a:t>
            </a:r>
            <a:br>
              <a:rPr lang="en-US" sz="3100" spc="-100" dirty="0"/>
            </a:br>
            <a:endParaRPr lang="en-US" sz="3100" spc="-100" dirty="0"/>
          </a:p>
        </p:txBody>
      </p:sp>
      <p:grpSp>
        <p:nvGrpSpPr>
          <p:cNvPr id="14" name="Group 1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1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9" name="Group 1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2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p:nvSpPr>
          <p:cNvPr id="3" name="TextBox 2">
            <a:extLst>
              <a:ext uri="{FF2B5EF4-FFF2-40B4-BE49-F238E27FC236}">
                <a16:creationId xmlns:a16="http://schemas.microsoft.com/office/drawing/2014/main" id="{7D9327AA-6299-6452-7E0F-3A69085B1401}"/>
              </a:ext>
            </a:extLst>
          </p:cNvPr>
          <p:cNvSpPr txBox="1"/>
          <p:nvPr/>
        </p:nvSpPr>
        <p:spPr>
          <a:xfrm>
            <a:off x="760229" y="1164266"/>
            <a:ext cx="5257800" cy="1938992"/>
          </a:xfrm>
          <a:prstGeom prst="rect">
            <a:avLst/>
          </a:prstGeom>
          <a:noFill/>
        </p:spPr>
        <p:txBody>
          <a:bodyPr wrap="square" rtlCol="0">
            <a:spAutoFit/>
          </a:bodyPr>
          <a:lstStyle/>
          <a:p>
            <a:pPr marL="0" indent="0">
              <a:buNone/>
            </a:pPr>
            <a:r>
              <a:rPr lang="de-AT" sz="2400" b="1" cap="none" dirty="0">
                <a:solidFill>
                  <a:srgbClr val="C00000"/>
                </a:solidFill>
              </a:rPr>
              <a:t>Hör- </a:t>
            </a:r>
            <a:r>
              <a:rPr lang="de-AT" sz="2400" cap="none" dirty="0">
                <a:solidFill>
                  <a:srgbClr val="C00000"/>
                </a:solidFill>
              </a:rPr>
              <a:t>und</a:t>
            </a:r>
            <a:r>
              <a:rPr lang="de-AT" sz="2400" b="1" cap="none" dirty="0">
                <a:solidFill>
                  <a:srgbClr val="C00000"/>
                </a:solidFill>
              </a:rPr>
              <a:t> Leseverstehen</a:t>
            </a:r>
            <a:r>
              <a:rPr lang="de-AT" sz="2400" cap="none" dirty="0">
                <a:solidFill>
                  <a:srgbClr val="C00000"/>
                </a:solidFill>
              </a:rPr>
              <a:t> beziehen sich auf das </a:t>
            </a:r>
            <a:r>
              <a:rPr lang="de-AT" sz="2400" b="1" cap="none" dirty="0">
                <a:solidFill>
                  <a:srgbClr val="C00000"/>
                </a:solidFill>
              </a:rPr>
              <a:t>globale Verständnis, das Verstehen wichtiger Details sowie die Fähigkeit, einfache Schlussfolgerungen zu ziehen</a:t>
            </a:r>
            <a:r>
              <a:rPr lang="de-AT" sz="2400" cap="none" dirty="0">
                <a:solidFill>
                  <a:srgbClr val="C00000"/>
                </a:solidFill>
              </a:rPr>
              <a:t>.</a:t>
            </a:r>
          </a:p>
        </p:txBody>
      </p:sp>
    </p:spTree>
    <p:extLst>
      <p:ext uri="{BB962C8B-B14F-4D97-AF65-F5344CB8AC3E}">
        <p14:creationId xmlns:p14="http://schemas.microsoft.com/office/powerpoint/2010/main" val="199813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DB6621FE-17EA-40EC-8C5D-84260C0DC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BF29813-3923-443B-8E24-09E6BA897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3" name="Freeform: Shape 92">
            <a:extLst>
              <a:ext uri="{FF2B5EF4-FFF2-40B4-BE49-F238E27FC236}">
                <a16:creationId xmlns:a16="http://schemas.microsoft.com/office/drawing/2014/main" id="{FF54EC60-509D-4A90-A637-580B5967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6858000"/>
          </a:xfrm>
          <a:custGeom>
            <a:avLst/>
            <a:gdLst>
              <a:gd name="connsiteX0" fmla="*/ 0 w 12192000"/>
              <a:gd name="connsiteY0" fmla="*/ 0 h 6858000"/>
              <a:gd name="connsiteX1" fmla="*/ 10078284 w 12192000"/>
              <a:gd name="connsiteY1" fmla="*/ 0 h 6858000"/>
              <a:gd name="connsiteX2" fmla="*/ 10117114 w 12192000"/>
              <a:gd name="connsiteY2" fmla="*/ 31950 h 6858000"/>
              <a:gd name="connsiteX3" fmla="*/ 12038791 w 12192000"/>
              <a:gd name="connsiteY3" fmla="*/ 2405191 h 6858000"/>
              <a:gd name="connsiteX4" fmla="*/ 12192000 w 12192000"/>
              <a:gd name="connsiteY4" fmla="*/ 274539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0078284" y="0"/>
                </a:lnTo>
                <a:lnTo>
                  <a:pt x="10117114" y="31950"/>
                </a:lnTo>
                <a:cubicBezTo>
                  <a:pt x="10983782" y="763968"/>
                  <a:pt x="11616084" y="1548856"/>
                  <a:pt x="12038791" y="2405191"/>
                </a:cubicBezTo>
                <a:lnTo>
                  <a:pt x="12192000" y="2745399"/>
                </a:lnTo>
                <a:lnTo>
                  <a:pt x="12192000" y="6858000"/>
                </a:lnTo>
                <a:lnTo>
                  <a:pt x="0" y="6858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291A9D15-A335-7576-88EF-519BB861D6BD}"/>
              </a:ext>
            </a:extLst>
          </p:cNvPr>
          <p:cNvSpPr>
            <a:spLocks noGrp="1"/>
          </p:cNvSpPr>
          <p:nvPr>
            <p:ph type="title"/>
          </p:nvPr>
        </p:nvSpPr>
        <p:spPr>
          <a:xfrm>
            <a:off x="720000" y="619199"/>
            <a:ext cx="8831988" cy="1454928"/>
          </a:xfrm>
        </p:spPr>
        <p:txBody>
          <a:bodyPr vert="horz" wrap="square" lIns="0" tIns="0" rIns="0" bIns="0" rtlCol="0" anchor="t" anchorCtr="0">
            <a:normAutofit/>
          </a:bodyPr>
          <a:lstStyle/>
          <a:p>
            <a:pPr>
              <a:lnSpc>
                <a:spcPct val="90000"/>
              </a:lnSpc>
            </a:pPr>
            <a:r>
              <a:rPr lang="en-US" spc="-100" dirty="0"/>
              <a:t>How to create appropriate reading comprehension tests (texts and meaningful answers on different comprehension levels)</a:t>
            </a:r>
          </a:p>
        </p:txBody>
      </p:sp>
      <p:pic>
        <p:nvPicPr>
          <p:cNvPr id="9" name="Picture 8">
            <a:extLst>
              <a:ext uri="{FF2B5EF4-FFF2-40B4-BE49-F238E27FC236}">
                <a16:creationId xmlns:a16="http://schemas.microsoft.com/office/drawing/2014/main" id="{45590AFF-87AC-A407-A90E-BEC2CCE7E216}"/>
              </a:ext>
            </a:extLst>
          </p:cNvPr>
          <p:cNvPicPr>
            <a:picLocks noChangeAspect="1"/>
          </p:cNvPicPr>
          <p:nvPr/>
        </p:nvPicPr>
        <p:blipFill>
          <a:blip r:embed="rId2"/>
          <a:srcRect b="25657"/>
          <a:stretch/>
        </p:blipFill>
        <p:spPr>
          <a:xfrm>
            <a:off x="20" y="2507346"/>
            <a:ext cx="6095980" cy="4350654"/>
          </a:xfrm>
          <a:custGeom>
            <a:avLst/>
            <a:gdLst/>
            <a:ahLst/>
            <a:cxnLst/>
            <a:rect l="l" t="t" r="r" b="b"/>
            <a:pathLst>
              <a:path w="6096000" h="4350654">
                <a:moveTo>
                  <a:pt x="7867" y="527"/>
                </a:moveTo>
                <a:cubicBezTo>
                  <a:pt x="140784" y="-296"/>
                  <a:pt x="278028" y="-209"/>
                  <a:pt x="419488" y="1176"/>
                </a:cubicBezTo>
                <a:cubicBezTo>
                  <a:pt x="796715" y="4869"/>
                  <a:pt x="1203925" y="17798"/>
                  <a:pt x="1639026" y="47348"/>
                </a:cubicBezTo>
                <a:cubicBezTo>
                  <a:pt x="2710045" y="106450"/>
                  <a:pt x="4718204" y="-11753"/>
                  <a:pt x="5566092" y="32573"/>
                </a:cubicBezTo>
                <a:cubicBezTo>
                  <a:pt x="5644187" y="37421"/>
                  <a:pt x="5820778" y="40502"/>
                  <a:pt x="6074085" y="42182"/>
                </a:cubicBezTo>
                <a:lnTo>
                  <a:pt x="6096000" y="42290"/>
                </a:lnTo>
                <a:lnTo>
                  <a:pt x="6096000" y="4350654"/>
                </a:lnTo>
                <a:lnTo>
                  <a:pt x="0" y="4350654"/>
                </a:lnTo>
                <a:lnTo>
                  <a:pt x="0" y="625"/>
                </a:lnTo>
                <a:close/>
              </a:path>
            </a:pathLst>
          </a:custGeom>
        </p:spPr>
      </p:pic>
      <p:pic>
        <p:nvPicPr>
          <p:cNvPr id="13" name="Picture 12">
            <a:extLst>
              <a:ext uri="{FF2B5EF4-FFF2-40B4-BE49-F238E27FC236}">
                <a16:creationId xmlns:a16="http://schemas.microsoft.com/office/drawing/2014/main" id="{45DD6C9F-AD69-481D-B202-C9DAED117C9E}"/>
              </a:ext>
            </a:extLst>
          </p:cNvPr>
          <p:cNvPicPr>
            <a:picLocks noChangeAspect="1"/>
          </p:cNvPicPr>
          <p:nvPr/>
        </p:nvPicPr>
        <p:blipFill>
          <a:blip r:embed="rId3"/>
          <a:srcRect t="26068" r="1" b="25904"/>
          <a:stretch/>
        </p:blipFill>
        <p:spPr>
          <a:xfrm>
            <a:off x="6096000" y="2520473"/>
            <a:ext cx="6096000" cy="4337527"/>
          </a:xfrm>
          <a:custGeom>
            <a:avLst/>
            <a:gdLst/>
            <a:ahLst/>
            <a:cxnLst/>
            <a:rect l="l" t="t" r="r" b="b"/>
            <a:pathLst>
              <a:path w="6096000" h="4337527">
                <a:moveTo>
                  <a:pt x="6096000" y="0"/>
                </a:moveTo>
                <a:lnTo>
                  <a:pt x="6096000" y="4337527"/>
                </a:lnTo>
                <a:lnTo>
                  <a:pt x="0" y="4337527"/>
                </a:lnTo>
                <a:lnTo>
                  <a:pt x="0" y="29163"/>
                </a:lnTo>
                <a:lnTo>
                  <a:pt x="182109" y="30059"/>
                </a:lnTo>
                <a:cubicBezTo>
                  <a:pt x="1406829" y="34291"/>
                  <a:pt x="3900029" y="15237"/>
                  <a:pt x="6026399" y="475"/>
                </a:cubicBezTo>
                <a:close/>
              </a:path>
            </a:pathLst>
          </a:custGeom>
        </p:spPr>
      </p:pic>
      <p:sp>
        <p:nvSpPr>
          <p:cNvPr id="95" name="Freeform: Shape 94">
            <a:extLst>
              <a:ext uri="{FF2B5EF4-FFF2-40B4-BE49-F238E27FC236}">
                <a16:creationId xmlns:a16="http://schemas.microsoft.com/office/drawing/2014/main" id="{5B6D42C4-DE1F-4BD8-A5B3-034B766C9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65678" y="521748"/>
            <a:ext cx="2126322" cy="3082953"/>
          </a:xfrm>
          <a:custGeom>
            <a:avLst/>
            <a:gdLst>
              <a:gd name="connsiteX0" fmla="*/ 1465192 w 2126322"/>
              <a:gd name="connsiteY0" fmla="*/ 529 h 3082953"/>
              <a:gd name="connsiteX1" fmla="*/ 1746053 w 2126322"/>
              <a:gd name="connsiteY1" fmla="*/ 103785 h 3082953"/>
              <a:gd name="connsiteX2" fmla="*/ 1818828 w 2126322"/>
              <a:gd name="connsiteY2" fmla="*/ 247368 h 3082953"/>
              <a:gd name="connsiteX3" fmla="*/ 1847457 w 2126322"/>
              <a:gd name="connsiteY3" fmla="*/ 965409 h 3082953"/>
              <a:gd name="connsiteX4" fmla="*/ 2107016 w 2126322"/>
              <a:gd name="connsiteY4" fmla="*/ 795918 h 3082953"/>
              <a:gd name="connsiteX5" fmla="*/ 2126322 w 2126322"/>
              <a:gd name="connsiteY5" fmla="*/ 783311 h 3082953"/>
              <a:gd name="connsiteX6" fmla="*/ 2126322 w 2126322"/>
              <a:gd name="connsiteY6" fmla="*/ 1561754 h 3082953"/>
              <a:gd name="connsiteX7" fmla="*/ 2115700 w 2126322"/>
              <a:gd name="connsiteY7" fmla="*/ 1566275 h 3082953"/>
              <a:gd name="connsiteX8" fmla="*/ 2126322 w 2126322"/>
              <a:gd name="connsiteY8" fmla="*/ 1574894 h 3082953"/>
              <a:gd name="connsiteX9" fmla="*/ 2126322 w 2126322"/>
              <a:gd name="connsiteY9" fmla="*/ 2384179 h 3082953"/>
              <a:gd name="connsiteX10" fmla="*/ 2119489 w 2126322"/>
              <a:gd name="connsiteY10" fmla="*/ 2379132 h 3082953"/>
              <a:gd name="connsiteX11" fmla="*/ 1653941 w 2126322"/>
              <a:gd name="connsiteY11" fmla="*/ 2035244 h 3082953"/>
              <a:gd name="connsiteX12" fmla="*/ 1725528 w 2126322"/>
              <a:gd name="connsiteY12" fmla="*/ 2663169 h 3082953"/>
              <a:gd name="connsiteX13" fmla="*/ 1676261 w 2126322"/>
              <a:gd name="connsiteY13" fmla="*/ 3002090 h 3082953"/>
              <a:gd name="connsiteX14" fmla="*/ 1545025 w 2126322"/>
              <a:gd name="connsiteY14" fmla="*/ 3073945 h 3082953"/>
              <a:gd name="connsiteX15" fmla="*/ 1370307 w 2126322"/>
              <a:gd name="connsiteY15" fmla="*/ 3062121 h 3082953"/>
              <a:gd name="connsiteX16" fmla="*/ 1306726 w 2126322"/>
              <a:gd name="connsiteY16" fmla="*/ 3042021 h 3082953"/>
              <a:gd name="connsiteX17" fmla="*/ 1216609 w 2126322"/>
              <a:gd name="connsiteY17" fmla="*/ 2999064 h 3082953"/>
              <a:gd name="connsiteX18" fmla="*/ 1129646 w 2126322"/>
              <a:gd name="connsiteY18" fmla="*/ 2831704 h 3082953"/>
              <a:gd name="connsiteX19" fmla="*/ 1043476 w 2126322"/>
              <a:gd name="connsiteY19" fmla="*/ 2341449 h 3082953"/>
              <a:gd name="connsiteX20" fmla="*/ 1055697 w 2126322"/>
              <a:gd name="connsiteY20" fmla="*/ 2005286 h 3082953"/>
              <a:gd name="connsiteX21" fmla="*/ 816083 w 2126322"/>
              <a:gd name="connsiteY21" fmla="*/ 2122461 h 3082953"/>
              <a:gd name="connsiteX22" fmla="*/ 502377 w 2126322"/>
              <a:gd name="connsiteY22" fmla="*/ 2245153 h 3082953"/>
              <a:gd name="connsiteX23" fmla="*/ 292453 w 2126322"/>
              <a:gd name="connsiteY23" fmla="*/ 2260783 h 3082953"/>
              <a:gd name="connsiteX24" fmla="*/ 163452 w 2126322"/>
              <a:gd name="connsiteY24" fmla="*/ 2195887 h 3082953"/>
              <a:gd name="connsiteX25" fmla="*/ 39444 w 2126322"/>
              <a:gd name="connsiteY25" fmla="*/ 2031286 h 3082953"/>
              <a:gd name="connsiteX26" fmla="*/ 64933 w 2126322"/>
              <a:gd name="connsiteY26" fmla="*/ 1706552 h 3082953"/>
              <a:gd name="connsiteX27" fmla="*/ 218108 w 2126322"/>
              <a:gd name="connsiteY27" fmla="*/ 1595813 h 3082953"/>
              <a:gd name="connsiteX28" fmla="*/ 750408 w 2126322"/>
              <a:gd name="connsiteY28" fmla="*/ 1407178 h 3082953"/>
              <a:gd name="connsiteX29" fmla="*/ 449844 w 2126322"/>
              <a:gd name="connsiteY29" fmla="*/ 1206055 h 3082953"/>
              <a:gd name="connsiteX30" fmla="*/ 383504 w 2126322"/>
              <a:gd name="connsiteY30" fmla="*/ 1148910 h 3082953"/>
              <a:gd name="connsiteX31" fmla="*/ 331352 w 2126322"/>
              <a:gd name="connsiteY31" fmla="*/ 1115543 h 3082953"/>
              <a:gd name="connsiteX32" fmla="*/ 178050 w 2126322"/>
              <a:gd name="connsiteY32" fmla="*/ 891039 h 3082953"/>
              <a:gd name="connsiteX33" fmla="*/ 263047 w 2126322"/>
              <a:gd name="connsiteY33" fmla="*/ 698459 h 3082953"/>
              <a:gd name="connsiteX34" fmla="*/ 331621 w 2126322"/>
              <a:gd name="connsiteY34" fmla="*/ 618852 h 3082953"/>
              <a:gd name="connsiteX35" fmla="*/ 486635 w 2126322"/>
              <a:gd name="connsiteY35" fmla="*/ 532810 h 3082953"/>
              <a:gd name="connsiteX36" fmla="*/ 713505 w 2126322"/>
              <a:gd name="connsiteY36" fmla="*/ 578002 h 3082953"/>
              <a:gd name="connsiteX37" fmla="*/ 1158177 w 2126322"/>
              <a:gd name="connsiteY37" fmla="*/ 880146 h 3082953"/>
              <a:gd name="connsiteX38" fmla="*/ 1125602 w 2126322"/>
              <a:gd name="connsiteY38" fmla="*/ 609402 h 3082953"/>
              <a:gd name="connsiteX39" fmla="*/ 1148333 w 2126322"/>
              <a:gd name="connsiteY39" fmla="*/ 247623 h 3082953"/>
              <a:gd name="connsiteX40" fmla="*/ 1222820 w 2126322"/>
              <a:gd name="connsiteY40" fmla="*/ 80659 h 3082953"/>
              <a:gd name="connsiteX41" fmla="*/ 1465192 w 2126322"/>
              <a:gd name="connsiteY41" fmla="*/ 529 h 308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26322" h="3082953">
                <a:moveTo>
                  <a:pt x="1465192" y="529"/>
                </a:moveTo>
                <a:cubicBezTo>
                  <a:pt x="1589596" y="3683"/>
                  <a:pt x="1679713" y="46641"/>
                  <a:pt x="1746053" y="103785"/>
                </a:cubicBezTo>
                <a:cubicBezTo>
                  <a:pt x="1799124" y="149501"/>
                  <a:pt x="1814231" y="185626"/>
                  <a:pt x="1818828" y="247368"/>
                </a:cubicBezTo>
                <a:cubicBezTo>
                  <a:pt x="1847457" y="965409"/>
                  <a:pt x="1847457" y="965409"/>
                  <a:pt x="1847457" y="965409"/>
                </a:cubicBezTo>
                <a:cubicBezTo>
                  <a:pt x="1976231" y="881320"/>
                  <a:pt x="2056714" y="828765"/>
                  <a:pt x="2107016" y="795918"/>
                </a:cubicBezTo>
                <a:lnTo>
                  <a:pt x="2126322" y="783311"/>
                </a:lnTo>
                <a:lnTo>
                  <a:pt x="2126322" y="1561754"/>
                </a:lnTo>
                <a:lnTo>
                  <a:pt x="2115700" y="1566275"/>
                </a:lnTo>
                <a:lnTo>
                  <a:pt x="2126322" y="1574894"/>
                </a:lnTo>
                <a:lnTo>
                  <a:pt x="2126322" y="2384179"/>
                </a:lnTo>
                <a:lnTo>
                  <a:pt x="2119489" y="2379132"/>
                </a:lnTo>
                <a:cubicBezTo>
                  <a:pt x="1653941" y="2035244"/>
                  <a:pt x="1653941" y="2035244"/>
                  <a:pt x="1653941" y="2035244"/>
                </a:cubicBezTo>
                <a:cubicBezTo>
                  <a:pt x="1725528" y="2663169"/>
                  <a:pt x="1725528" y="2663169"/>
                  <a:pt x="1725528" y="2663169"/>
                </a:cubicBezTo>
                <a:cubicBezTo>
                  <a:pt x="1761257" y="2809510"/>
                  <a:pt x="1744835" y="2922484"/>
                  <a:pt x="1676261" y="3002090"/>
                </a:cubicBezTo>
                <a:cubicBezTo>
                  <a:pt x="1641974" y="3041893"/>
                  <a:pt x="1594419" y="3070268"/>
                  <a:pt x="1545025" y="3073945"/>
                </a:cubicBezTo>
                <a:cubicBezTo>
                  <a:pt x="1484202" y="3090891"/>
                  <a:pt x="1433888" y="3082220"/>
                  <a:pt x="1370307" y="3062121"/>
                </a:cubicBezTo>
                <a:cubicBezTo>
                  <a:pt x="1357959" y="3063040"/>
                  <a:pt x="1332342" y="3052531"/>
                  <a:pt x="1306726" y="3042021"/>
                </a:cubicBezTo>
                <a:cubicBezTo>
                  <a:pt x="1268761" y="3032431"/>
                  <a:pt x="1230796" y="3022841"/>
                  <a:pt x="1216609" y="2999064"/>
                </a:cubicBezTo>
                <a:cubicBezTo>
                  <a:pt x="1177724" y="2977125"/>
                  <a:pt x="1148430" y="2917223"/>
                  <a:pt x="1129646" y="2831704"/>
                </a:cubicBezTo>
                <a:cubicBezTo>
                  <a:pt x="1099433" y="2759453"/>
                  <a:pt x="1074212" y="2587496"/>
                  <a:pt x="1043476" y="2341449"/>
                </a:cubicBezTo>
                <a:cubicBezTo>
                  <a:pt x="1020094" y="2194189"/>
                  <a:pt x="1056616" y="2017634"/>
                  <a:pt x="1055697" y="2005286"/>
                </a:cubicBezTo>
                <a:cubicBezTo>
                  <a:pt x="1019571" y="2020393"/>
                  <a:pt x="899764" y="2078980"/>
                  <a:pt x="816083" y="2122461"/>
                </a:cubicBezTo>
                <a:cubicBezTo>
                  <a:pt x="779037" y="2125220"/>
                  <a:pt x="660149" y="2196155"/>
                  <a:pt x="502377" y="2245153"/>
                </a:cubicBezTo>
                <a:cubicBezTo>
                  <a:pt x="356954" y="2293231"/>
                  <a:pt x="391241" y="2253427"/>
                  <a:pt x="292453" y="2260783"/>
                </a:cubicBezTo>
                <a:cubicBezTo>
                  <a:pt x="255408" y="2263541"/>
                  <a:pt x="216524" y="2241603"/>
                  <a:pt x="163452" y="2195887"/>
                </a:cubicBezTo>
                <a:cubicBezTo>
                  <a:pt x="98032" y="2151091"/>
                  <a:pt x="68738" y="2091188"/>
                  <a:pt x="39444" y="2031286"/>
                </a:cubicBezTo>
                <a:cubicBezTo>
                  <a:pt x="-18225" y="1923829"/>
                  <a:pt x="-15070" y="1799426"/>
                  <a:pt x="64933" y="1706552"/>
                </a:cubicBezTo>
                <a:cubicBezTo>
                  <a:pt x="99220" y="1666748"/>
                  <a:pt x="146775" y="1638374"/>
                  <a:pt x="218108" y="1595813"/>
                </a:cubicBezTo>
                <a:cubicBezTo>
                  <a:pt x="523142" y="1523434"/>
                  <a:pt x="509875" y="1512005"/>
                  <a:pt x="750408" y="1407178"/>
                </a:cubicBezTo>
                <a:cubicBezTo>
                  <a:pt x="449844" y="1206055"/>
                  <a:pt x="449844" y="1206055"/>
                  <a:pt x="449844" y="1206055"/>
                </a:cubicBezTo>
                <a:cubicBezTo>
                  <a:pt x="435657" y="1182278"/>
                  <a:pt x="409121" y="1159420"/>
                  <a:pt x="383504" y="1148910"/>
                </a:cubicBezTo>
                <a:cubicBezTo>
                  <a:pt x="370236" y="1137482"/>
                  <a:pt x="344620" y="1126972"/>
                  <a:pt x="331352" y="1115543"/>
                </a:cubicBezTo>
                <a:cubicBezTo>
                  <a:pt x="225209" y="1024112"/>
                  <a:pt x="182647" y="952780"/>
                  <a:pt x="178050" y="891039"/>
                </a:cubicBezTo>
                <a:cubicBezTo>
                  <a:pt x="185802" y="828378"/>
                  <a:pt x="205901" y="764797"/>
                  <a:pt x="263047" y="698459"/>
                </a:cubicBezTo>
                <a:cubicBezTo>
                  <a:pt x="275395" y="697539"/>
                  <a:pt x="285905" y="671923"/>
                  <a:pt x="331621" y="618852"/>
                </a:cubicBezTo>
                <a:cubicBezTo>
                  <a:pt x="365908" y="579049"/>
                  <a:pt x="413463" y="550675"/>
                  <a:pt x="486635" y="532810"/>
                </a:cubicBezTo>
                <a:cubicBezTo>
                  <a:pt x="559806" y="514945"/>
                  <a:pt x="635736" y="534125"/>
                  <a:pt x="713505" y="578002"/>
                </a:cubicBezTo>
                <a:cubicBezTo>
                  <a:pt x="1158177" y="880146"/>
                  <a:pt x="1158177" y="880146"/>
                  <a:pt x="1158177" y="880146"/>
                </a:cubicBezTo>
                <a:cubicBezTo>
                  <a:pt x="1136635" y="757582"/>
                  <a:pt x="1137554" y="769930"/>
                  <a:pt x="1125602" y="609402"/>
                </a:cubicBezTo>
                <a:cubicBezTo>
                  <a:pt x="1125078" y="435606"/>
                  <a:pt x="1128233" y="311204"/>
                  <a:pt x="1148333" y="247623"/>
                </a:cubicBezTo>
                <a:cubicBezTo>
                  <a:pt x="1167513" y="171695"/>
                  <a:pt x="1188532" y="120462"/>
                  <a:pt x="1222820" y="80659"/>
                </a:cubicBezTo>
                <a:cubicBezTo>
                  <a:pt x="1267616" y="15240"/>
                  <a:pt x="1353136" y="-3544"/>
                  <a:pt x="1465192" y="529"/>
                </a:cubicBezTo>
                <a:close/>
              </a:path>
            </a:pathLst>
          </a:cu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306479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E60262B8-726D-4935-B3BC-1B4BA2928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4E4A5A0-9D18-4E03-8178-BA8EB91C5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BC354-354F-9265-5A63-B562DE596E1E}"/>
              </a:ext>
            </a:extLst>
          </p:cNvPr>
          <p:cNvSpPr>
            <a:spLocks noGrp="1"/>
          </p:cNvSpPr>
          <p:nvPr>
            <p:ph type="title"/>
          </p:nvPr>
        </p:nvSpPr>
        <p:spPr>
          <a:xfrm>
            <a:off x="720000" y="1140661"/>
            <a:ext cx="5015638" cy="2585323"/>
          </a:xfrm>
        </p:spPr>
        <p:txBody>
          <a:bodyPr vert="horz" wrap="square" lIns="0" tIns="0" rIns="0" bIns="0" rtlCol="0" anchor="b" anchorCtr="0">
            <a:normAutofit/>
          </a:bodyPr>
          <a:lstStyle/>
          <a:p>
            <a:pPr algn="ctr">
              <a:lnSpc>
                <a:spcPct val="90000"/>
              </a:lnSpc>
            </a:pPr>
            <a:r>
              <a:rPr lang="en-US" sz="3500" spc="-100"/>
              <a:t>What does the new curriculum say about vocabulary and grammar?</a:t>
            </a:r>
            <a:br>
              <a:rPr lang="en-US" sz="3500" spc="-100"/>
            </a:br>
            <a:endParaRPr lang="en-US" sz="3500" spc="-100"/>
          </a:p>
        </p:txBody>
      </p:sp>
      <p:grpSp>
        <p:nvGrpSpPr>
          <p:cNvPr id="40" name="Group 39">
            <a:extLst>
              <a:ext uri="{FF2B5EF4-FFF2-40B4-BE49-F238E27FC236}">
                <a16:creationId xmlns:a16="http://schemas.microsoft.com/office/drawing/2014/main" id="{C4E4089E-2454-4227-830F-322AB9D873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136477"/>
            <a:ext cx="2088038" cy="719230"/>
            <a:chOff x="4532666" y="505937"/>
            <a:chExt cx="2981730" cy="1027064"/>
          </a:xfrm>
        </p:grpSpPr>
        <p:sp>
          <p:nvSpPr>
            <p:cNvPr id="41" name="Freeform 78">
              <a:extLst>
                <a:ext uri="{FF2B5EF4-FFF2-40B4-BE49-F238E27FC236}">
                  <a16:creationId xmlns:a16="http://schemas.microsoft.com/office/drawing/2014/main" id="{B6795882-4013-42EB-AED8-51FFEEC195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2" name="Freeform 79">
              <a:extLst>
                <a:ext uri="{FF2B5EF4-FFF2-40B4-BE49-F238E27FC236}">
                  <a16:creationId xmlns:a16="http://schemas.microsoft.com/office/drawing/2014/main" id="{EAC7DF46-0151-4635-B8AA-C38145ED1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3" name="Freeform 85">
              <a:extLst>
                <a:ext uri="{FF2B5EF4-FFF2-40B4-BE49-F238E27FC236}">
                  <a16:creationId xmlns:a16="http://schemas.microsoft.com/office/drawing/2014/main" id="{AFCE9351-12EE-4297-9B83-C79712116E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8" name="Picture 7" descr="A close-up of a note&#10;&#10;Description automatically generated">
            <a:extLst>
              <a:ext uri="{FF2B5EF4-FFF2-40B4-BE49-F238E27FC236}">
                <a16:creationId xmlns:a16="http://schemas.microsoft.com/office/drawing/2014/main" id="{1E4C1D40-0C55-CFC1-CC2D-5A69084C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525" y="1036830"/>
            <a:ext cx="2327399" cy="1891011"/>
          </a:xfrm>
          <a:custGeom>
            <a:avLst/>
            <a:gdLst/>
            <a:ahLst/>
            <a:cxnLst/>
            <a:rect l="l" t="t" r="r" b="b"/>
            <a:pathLst>
              <a:path w="2327399" h="2524669">
                <a:moveTo>
                  <a:pt x="0" y="0"/>
                </a:moveTo>
                <a:lnTo>
                  <a:pt x="2327399" y="0"/>
                </a:lnTo>
                <a:lnTo>
                  <a:pt x="2327399" y="2524669"/>
                </a:lnTo>
                <a:lnTo>
                  <a:pt x="0" y="2524669"/>
                </a:lnTo>
                <a:close/>
              </a:path>
            </a:pathLst>
          </a:custGeom>
        </p:spPr>
      </p:pic>
      <p:pic>
        <p:nvPicPr>
          <p:cNvPr id="10" name="Picture 9" descr="A drawing of a forest&#10;&#10;Description automatically generated">
            <a:extLst>
              <a:ext uri="{FF2B5EF4-FFF2-40B4-BE49-F238E27FC236}">
                <a16:creationId xmlns:a16="http://schemas.microsoft.com/office/drawing/2014/main" id="{93159F24-383B-4EE9-417E-742393E4F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924" y="1106651"/>
            <a:ext cx="2327400" cy="1751368"/>
          </a:xfrm>
          <a:custGeom>
            <a:avLst/>
            <a:gdLst/>
            <a:ahLst/>
            <a:cxnLst/>
            <a:rect l="l" t="t" r="r" b="b"/>
            <a:pathLst>
              <a:path w="2327400" h="2524669">
                <a:moveTo>
                  <a:pt x="0" y="0"/>
                </a:moveTo>
                <a:lnTo>
                  <a:pt x="2327400" y="0"/>
                </a:lnTo>
                <a:lnTo>
                  <a:pt x="2327400" y="2524669"/>
                </a:lnTo>
                <a:lnTo>
                  <a:pt x="0" y="2524669"/>
                </a:lnTo>
                <a:close/>
              </a:path>
            </a:pathLst>
          </a:custGeom>
        </p:spPr>
      </p:pic>
      <p:grpSp>
        <p:nvGrpSpPr>
          <p:cNvPr id="45" name="Group 44">
            <a:extLst>
              <a:ext uri="{FF2B5EF4-FFF2-40B4-BE49-F238E27FC236}">
                <a16:creationId xmlns:a16="http://schemas.microsoft.com/office/drawing/2014/main" id="{A76B9236-A7DE-4153-A6C7-09D97EF9E1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7" y="5646022"/>
            <a:ext cx="2117174" cy="588806"/>
            <a:chOff x="4549904" y="5078157"/>
            <a:chExt cx="3023338" cy="840818"/>
          </a:xfrm>
        </p:grpSpPr>
        <p:sp>
          <p:nvSpPr>
            <p:cNvPr id="46" name="Freeform 80">
              <a:extLst>
                <a:ext uri="{FF2B5EF4-FFF2-40B4-BE49-F238E27FC236}">
                  <a16:creationId xmlns:a16="http://schemas.microsoft.com/office/drawing/2014/main" id="{66CF5538-BF6C-4A04-A378-87B2401E74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7" name="Freeform 84">
              <a:extLst>
                <a:ext uri="{FF2B5EF4-FFF2-40B4-BE49-F238E27FC236}">
                  <a16:creationId xmlns:a16="http://schemas.microsoft.com/office/drawing/2014/main" id="{6939BDDA-EB16-4A77-8CA5-9D25AF176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8" name="Freeform 87">
              <a:extLst>
                <a:ext uri="{FF2B5EF4-FFF2-40B4-BE49-F238E27FC236}">
                  <a16:creationId xmlns:a16="http://schemas.microsoft.com/office/drawing/2014/main" id="{F8420009-5C83-4606-A57B-C54FCADDC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12" name="Picture 11" descr="Several green and white cards&#10;&#10;Description automatically generated">
            <a:extLst>
              <a:ext uri="{FF2B5EF4-FFF2-40B4-BE49-F238E27FC236}">
                <a16:creationId xmlns:a16="http://schemas.microsoft.com/office/drawing/2014/main" id="{E085F25F-1CE2-9144-B96A-F59A16DE3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774" y="3604669"/>
            <a:ext cx="4488300" cy="2524669"/>
          </a:xfrm>
          <a:custGeom>
            <a:avLst/>
            <a:gdLst/>
            <a:ahLst/>
            <a:cxnLst/>
            <a:rect l="l" t="t" r="r" b="b"/>
            <a:pathLst>
              <a:path w="5014800" h="2524669">
                <a:moveTo>
                  <a:pt x="0" y="0"/>
                </a:moveTo>
                <a:lnTo>
                  <a:pt x="5014800" y="0"/>
                </a:lnTo>
                <a:lnTo>
                  <a:pt x="5014800" y="2524669"/>
                </a:lnTo>
                <a:lnTo>
                  <a:pt x="0" y="2524669"/>
                </a:lnTo>
                <a:close/>
              </a:path>
            </a:pathLst>
          </a:custGeom>
        </p:spPr>
      </p:pic>
    </p:spTree>
    <p:extLst>
      <p:ext uri="{BB962C8B-B14F-4D97-AF65-F5344CB8AC3E}">
        <p14:creationId xmlns:p14="http://schemas.microsoft.com/office/powerpoint/2010/main" val="51158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166A2C-1BFB-473A-A621-5A931BE71B83}"/>
              </a:ext>
            </a:extLst>
          </p:cNvPr>
          <p:cNvSpPr>
            <a:spLocks noGrp="1"/>
          </p:cNvSpPr>
          <p:nvPr>
            <p:ph type="title"/>
          </p:nvPr>
        </p:nvSpPr>
        <p:spPr/>
        <p:txBody>
          <a:bodyPr>
            <a:normAutofit/>
          </a:bodyPr>
          <a:lstStyle/>
          <a:p>
            <a:r>
              <a:rPr lang="de-AT" b="1" cap="none" dirty="0">
                <a:solidFill>
                  <a:srgbClr val="C00000"/>
                </a:solidFill>
              </a:rPr>
              <a:t>Kompetenzmodell und Kompetenzbereiche</a:t>
            </a:r>
            <a:br>
              <a:rPr lang="de-AT" b="1" cap="none" dirty="0">
                <a:solidFill>
                  <a:srgbClr val="C00000"/>
                </a:solidFill>
              </a:rPr>
            </a:br>
            <a:endParaRPr lang="de-AT" b="1" cap="none" dirty="0">
              <a:solidFill>
                <a:srgbClr val="C00000"/>
              </a:solidFill>
            </a:endParaRPr>
          </a:p>
        </p:txBody>
      </p:sp>
      <p:sp>
        <p:nvSpPr>
          <p:cNvPr id="4" name="Fußzeilenplatzhalter 3">
            <a:extLst>
              <a:ext uri="{FF2B5EF4-FFF2-40B4-BE49-F238E27FC236}">
                <a16:creationId xmlns:a16="http://schemas.microsoft.com/office/drawing/2014/main" id="{8DBF7289-BB6F-4C9C-9396-0214FA870BB8}"/>
              </a:ext>
            </a:extLst>
          </p:cNvPr>
          <p:cNvSpPr>
            <a:spLocks noGrp="1"/>
          </p:cNvSpPr>
          <p:nvPr>
            <p:ph type="ftr" sz="quarter" idx="11"/>
          </p:nvPr>
        </p:nvSpPr>
        <p:spPr/>
        <p:txBody>
          <a:bodyPr anchor="ctr">
            <a:normAutofit/>
          </a:bodyPr>
          <a:lstStyle/>
          <a:p>
            <a:pPr defTabSz="1219170">
              <a:lnSpc>
                <a:spcPct val="90000"/>
              </a:lnSpc>
              <a:spcAft>
                <a:spcPts val="800"/>
              </a:spcAft>
              <a:defRPr/>
            </a:pPr>
            <a:r>
              <a:rPr lang="de-DE" sz="1867" dirty="0">
                <a:solidFill>
                  <a:prstClr val="black"/>
                </a:solidFill>
                <a:latin typeface="Calibri" panose="020F0502020204030204" pitchFamily="34" charset="0"/>
                <a:cs typeface="Calibri" panose="020F0502020204030204" pitchFamily="34" charset="0"/>
              </a:rPr>
              <a:t>Lehrplan Lebende Fremdsprachen Sek I</a:t>
            </a:r>
            <a:endParaRPr lang="de-AT" sz="1867" dirty="0">
              <a:solidFill>
                <a:prstClr val="black"/>
              </a:solidFill>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FF3D26EB-A677-498F-B372-ADFB58827792}"/>
              </a:ext>
            </a:extLst>
          </p:cNvPr>
          <p:cNvSpPr>
            <a:spLocks noGrp="1"/>
          </p:cNvSpPr>
          <p:nvPr>
            <p:ph type="sldNum" sz="quarter" idx="12"/>
          </p:nvPr>
        </p:nvSpPr>
        <p:spPr/>
        <p:txBody>
          <a:bodyPr anchor="ctr">
            <a:normAutofit/>
          </a:bodyPr>
          <a:lstStyle/>
          <a:p>
            <a:pPr defTabSz="1219170">
              <a:lnSpc>
                <a:spcPct val="90000"/>
              </a:lnSpc>
              <a:spcAft>
                <a:spcPts val="800"/>
              </a:spcAft>
              <a:defRPr/>
            </a:pPr>
            <a:fld id="{1206269C-C24E-4E80-9A4B-E7E19BB59A67}" type="slidenum">
              <a:rPr lang="de-AT" sz="1867">
                <a:solidFill>
                  <a:prstClr val="black"/>
                </a:solidFill>
                <a:latin typeface="Calibri" panose="020F0502020204030204" pitchFamily="34" charset="0"/>
                <a:cs typeface="Calibri" panose="020F0502020204030204" pitchFamily="34" charset="0"/>
              </a:rPr>
              <a:pPr defTabSz="1219170">
                <a:lnSpc>
                  <a:spcPct val="90000"/>
                </a:lnSpc>
                <a:spcAft>
                  <a:spcPts val="800"/>
                </a:spcAft>
                <a:defRPr/>
              </a:pPr>
              <a:t>13</a:t>
            </a:fld>
            <a:endParaRPr lang="de-AT" sz="1867">
              <a:solidFill>
                <a:prstClr val="black"/>
              </a:solidFill>
              <a:latin typeface="Calibri" panose="020F0502020204030204" pitchFamily="34" charset="0"/>
              <a:cs typeface="Calibri" panose="020F0502020204030204" pitchFamily="34" charset="0"/>
            </a:endParaRPr>
          </a:p>
        </p:txBody>
      </p:sp>
      <p:sp>
        <p:nvSpPr>
          <p:cNvPr id="6" name="Textplatzhalter 5">
            <a:extLst>
              <a:ext uri="{FF2B5EF4-FFF2-40B4-BE49-F238E27FC236}">
                <a16:creationId xmlns:a16="http://schemas.microsoft.com/office/drawing/2014/main" id="{9933ABC4-9E3A-4EA5-A8AC-A1AF9AFBC82E}"/>
              </a:ext>
            </a:extLst>
          </p:cNvPr>
          <p:cNvSpPr>
            <a:spLocks noGrp="1"/>
          </p:cNvSpPr>
          <p:nvPr>
            <p:ph type="body" sz="quarter" idx="4294967295"/>
          </p:nvPr>
        </p:nvSpPr>
        <p:spPr>
          <a:xfrm>
            <a:off x="639858" y="2157346"/>
            <a:ext cx="10638367" cy="3979333"/>
          </a:xfrm>
          <a:noFill/>
        </p:spPr>
        <p:txBody>
          <a:bodyPr>
            <a:normAutofit/>
          </a:bodyPr>
          <a:lstStyle/>
          <a:p>
            <a:pPr marL="0" indent="0">
              <a:buNone/>
            </a:pPr>
            <a:r>
              <a:rPr lang="de-AT" sz="2133" cap="none" dirty="0"/>
              <a:t>Der gemeinsame europäische Referenzrahmen für Sprachen des Europarates (GER) und der Companion Volume (2018) bilden die Grundlage für das Kompetenzmodell des Unterrichts in den lebenden Fremdsprachen ab der Primarstufe. </a:t>
            </a:r>
          </a:p>
          <a:p>
            <a:pPr marL="0" indent="0">
              <a:buNone/>
            </a:pPr>
            <a:r>
              <a:rPr lang="de-AT" sz="2133" cap="none" dirty="0"/>
              <a:t>Die zu erwerbenden Kompetenzen gliedern sich in die Bereiche </a:t>
            </a:r>
            <a:r>
              <a:rPr lang="de-AT" sz="2133" b="1" cap="none" dirty="0"/>
              <a:t>Hören, Lesen, Sprechen </a:t>
            </a:r>
            <a:r>
              <a:rPr lang="de-AT" sz="2133" cap="none" dirty="0"/>
              <a:t>(an Gesprächen teilnehmen und zusammenhängendes Sprechen) und </a:t>
            </a:r>
            <a:r>
              <a:rPr lang="de-AT" sz="2133" b="1" cap="none" dirty="0"/>
              <a:t>Schreiben</a:t>
            </a:r>
            <a:r>
              <a:rPr lang="de-AT" sz="2133" cap="none" dirty="0"/>
              <a:t>. </a:t>
            </a:r>
          </a:p>
          <a:p>
            <a:pPr marL="0" indent="0">
              <a:buNone/>
            </a:pPr>
            <a:r>
              <a:rPr lang="de-AT" sz="2133" cap="none" dirty="0"/>
              <a:t>Die sprachlichen Mittel bilden die Basis für diese vier Kompetenzbereiche und sind deren integrative Bestandteile; sie stellen </a:t>
            </a:r>
            <a:r>
              <a:rPr lang="de-AT" sz="2133" b="1" cap="none" dirty="0"/>
              <a:t>keinen eigenen Kompetenzbereich </a:t>
            </a:r>
            <a:r>
              <a:rPr lang="de-AT" sz="2133" cap="none" dirty="0"/>
              <a:t>dar.</a:t>
            </a:r>
          </a:p>
        </p:txBody>
      </p:sp>
    </p:spTree>
    <p:extLst>
      <p:ext uri="{BB962C8B-B14F-4D97-AF65-F5344CB8AC3E}">
        <p14:creationId xmlns:p14="http://schemas.microsoft.com/office/powerpoint/2010/main" val="2066520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F6FA7-A8BC-4A8A-AB95-6F5C839FD197}"/>
              </a:ext>
            </a:extLst>
          </p:cNvPr>
          <p:cNvSpPr>
            <a:spLocks noGrp="1"/>
          </p:cNvSpPr>
          <p:nvPr>
            <p:ph type="title"/>
          </p:nvPr>
        </p:nvSpPr>
        <p:spPr/>
        <p:txBody>
          <a:bodyPr wrap="none" anchor="t">
            <a:normAutofit/>
          </a:bodyPr>
          <a:lstStyle/>
          <a:p>
            <a:r>
              <a:rPr lang="de-AT" cap="none" dirty="0">
                <a:solidFill>
                  <a:srgbClr val="C00000"/>
                </a:solidFill>
              </a:rPr>
              <a:t>Kompetenzmodel -  die Rolle der „sprachlichen Mittel“</a:t>
            </a:r>
          </a:p>
        </p:txBody>
      </p:sp>
      <p:sp>
        <p:nvSpPr>
          <p:cNvPr id="4" name="Fußzeilenplatzhalter 3">
            <a:extLst>
              <a:ext uri="{FF2B5EF4-FFF2-40B4-BE49-F238E27FC236}">
                <a16:creationId xmlns:a16="http://schemas.microsoft.com/office/drawing/2014/main" id="{F8313565-6316-4227-8AFC-75C8EE28D187}"/>
              </a:ext>
            </a:extLst>
          </p:cNvPr>
          <p:cNvSpPr>
            <a:spLocks noGrp="1"/>
          </p:cNvSpPr>
          <p:nvPr>
            <p:ph type="ftr" sz="quarter" idx="11"/>
          </p:nvPr>
        </p:nvSpPr>
        <p:spPr/>
        <p:txBody>
          <a:bodyPr anchor="ctr">
            <a:normAutofit/>
          </a:bodyPr>
          <a:lstStyle/>
          <a:p>
            <a:pPr defTabSz="1219170">
              <a:lnSpc>
                <a:spcPct val="90000"/>
              </a:lnSpc>
              <a:spcAft>
                <a:spcPts val="800"/>
              </a:spcAft>
              <a:defRPr/>
            </a:pPr>
            <a:r>
              <a:rPr lang="de-DE" sz="1867" dirty="0">
                <a:solidFill>
                  <a:prstClr val="black"/>
                </a:solidFill>
                <a:latin typeface="Calibri" panose="020F0502020204030204" pitchFamily="34" charset="0"/>
                <a:cs typeface="Calibri" panose="020F0502020204030204" pitchFamily="34" charset="0"/>
              </a:rPr>
              <a:t>Lehrplan Lebende Fremdsprachen Sek I</a:t>
            </a:r>
            <a:endParaRPr lang="de-AT" sz="1867" dirty="0">
              <a:solidFill>
                <a:prstClr val="black"/>
              </a:solidFill>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A81B6514-586A-4D16-86A1-FCBF8F6DAD76}"/>
              </a:ext>
            </a:extLst>
          </p:cNvPr>
          <p:cNvSpPr>
            <a:spLocks noGrp="1"/>
          </p:cNvSpPr>
          <p:nvPr>
            <p:ph type="sldNum" sz="quarter" idx="12"/>
          </p:nvPr>
        </p:nvSpPr>
        <p:spPr/>
        <p:txBody>
          <a:bodyPr anchor="ctr">
            <a:normAutofit/>
          </a:bodyPr>
          <a:lstStyle/>
          <a:p>
            <a:pPr defTabSz="1219170">
              <a:lnSpc>
                <a:spcPct val="90000"/>
              </a:lnSpc>
              <a:spcAft>
                <a:spcPts val="800"/>
              </a:spcAft>
              <a:defRPr/>
            </a:pPr>
            <a:fld id="{1206269C-C24E-4E80-9A4B-E7E19BB59A67}" type="slidenum">
              <a:rPr lang="de-AT" sz="1867">
                <a:solidFill>
                  <a:prstClr val="black"/>
                </a:solidFill>
                <a:latin typeface="Calibri" panose="020F0502020204030204" pitchFamily="34" charset="0"/>
                <a:cs typeface="Calibri" panose="020F0502020204030204" pitchFamily="34" charset="0"/>
              </a:rPr>
              <a:pPr defTabSz="1219170">
                <a:lnSpc>
                  <a:spcPct val="90000"/>
                </a:lnSpc>
                <a:spcAft>
                  <a:spcPts val="800"/>
                </a:spcAft>
                <a:defRPr/>
              </a:pPr>
              <a:t>14</a:t>
            </a:fld>
            <a:endParaRPr lang="de-AT" sz="1867">
              <a:solidFill>
                <a:prstClr val="black"/>
              </a:solidFill>
              <a:latin typeface="Calibri" panose="020F0502020204030204" pitchFamily="34" charset="0"/>
              <a:cs typeface="Calibri" panose="020F0502020204030204" pitchFamily="34" charset="0"/>
            </a:endParaRPr>
          </a:p>
        </p:txBody>
      </p:sp>
      <p:sp>
        <p:nvSpPr>
          <p:cNvPr id="9" name="Textplatzhalter 2">
            <a:extLst>
              <a:ext uri="{FF2B5EF4-FFF2-40B4-BE49-F238E27FC236}">
                <a16:creationId xmlns:a16="http://schemas.microsoft.com/office/drawing/2014/main" id="{6193DFB3-387A-472A-BE62-D0D6F703E2BA}"/>
              </a:ext>
            </a:extLst>
          </p:cNvPr>
          <p:cNvSpPr>
            <a:spLocks noGrp="1"/>
          </p:cNvSpPr>
          <p:nvPr>
            <p:ph sz="quarter" idx="4294967295"/>
          </p:nvPr>
        </p:nvSpPr>
        <p:spPr>
          <a:xfrm>
            <a:off x="776817" y="2019209"/>
            <a:ext cx="10638367" cy="3970867"/>
          </a:xfrm>
          <a:noFill/>
        </p:spPr>
        <p:txBody>
          <a:bodyPr>
            <a:normAutofit lnSpcReduction="10000"/>
          </a:bodyPr>
          <a:lstStyle/>
          <a:p>
            <a:r>
              <a:rPr lang="de-DE" sz="2400" cap="none" dirty="0">
                <a:latin typeface="Arial" panose="020B0604020202020204" pitchFamily="34" charset="0"/>
                <a:ea typeface="Arial" panose="020B0604020202020204" pitchFamily="34" charset="0"/>
              </a:rPr>
              <a:t>Die Basis für die Entwicklung der  Kompetenzen in den Bereichen Hören, Lesen, Sprechen und Schreiben  sind die </a:t>
            </a:r>
            <a:r>
              <a:rPr lang="de-DE" sz="2400" b="1" cap="none" dirty="0">
                <a:latin typeface="Arial" panose="020B0604020202020204" pitchFamily="34" charset="0"/>
                <a:ea typeface="Arial" panose="020B0604020202020204" pitchFamily="34" charset="0"/>
              </a:rPr>
              <a:t>sprachlichen Mittel </a:t>
            </a:r>
            <a:r>
              <a:rPr lang="de-DE" sz="2400" cap="none" dirty="0">
                <a:latin typeface="Arial" panose="020B0604020202020204" pitchFamily="34" charset="0"/>
                <a:ea typeface="Arial" panose="020B0604020202020204" pitchFamily="34" charset="0"/>
              </a:rPr>
              <a:t>(Vokabular und Grammatik). Diese bilden das Fundament aller formen des Sprachhandelns und müssen </a:t>
            </a:r>
            <a:r>
              <a:rPr lang="de-DE" sz="2400" b="1" cap="none" dirty="0">
                <a:latin typeface="Arial" panose="020B0604020202020204" pitchFamily="34" charset="0"/>
                <a:ea typeface="Arial" panose="020B0604020202020204" pitchFamily="34" charset="0"/>
              </a:rPr>
              <a:t>integrativ in sinnvollen, kommunikativen Kontexten </a:t>
            </a:r>
            <a:r>
              <a:rPr lang="de-DE" sz="2400" cap="none" dirty="0">
                <a:latin typeface="Arial" panose="020B0604020202020204" pitchFamily="34" charset="0"/>
                <a:ea typeface="Arial" panose="020B0604020202020204" pitchFamily="34" charset="0"/>
              </a:rPr>
              <a:t>entwickelt werden. </a:t>
            </a:r>
          </a:p>
          <a:p>
            <a:r>
              <a:rPr lang="de-DE" sz="2400" cap="none" dirty="0">
                <a:latin typeface="Arial" panose="020B0604020202020204" pitchFamily="34" charset="0"/>
                <a:ea typeface="Arial" panose="020B0604020202020204" pitchFamily="34" charset="0"/>
              </a:rPr>
              <a:t>So ist es zum Beispiel sinnvoll, Vokabular in kurzen, typischen Sätzen in konkreten Kontexten und den dafür notwendigen Strukturen zu erarbeiten. </a:t>
            </a:r>
            <a:r>
              <a:rPr lang="de-DE" sz="2400" b="1" cap="none" dirty="0">
                <a:latin typeface="Arial" panose="020B0604020202020204" pitchFamily="34" charset="0"/>
                <a:ea typeface="Arial" panose="020B0604020202020204" pitchFamily="34" charset="0"/>
              </a:rPr>
              <a:t>Beispiel:</a:t>
            </a:r>
            <a:r>
              <a:rPr lang="de-DE" sz="2400" cap="none" dirty="0">
                <a:latin typeface="Arial" panose="020B0604020202020204" pitchFamily="34" charset="0"/>
                <a:ea typeface="Arial" panose="020B0604020202020204" pitchFamily="34" charset="0"/>
              </a:rPr>
              <a:t> Vokabular  + Grammar für eine </a:t>
            </a:r>
            <a:r>
              <a:rPr lang="de-DE" sz="2400" cap="none" dirty="0" err="1">
                <a:latin typeface="Arial" panose="020B0604020202020204" pitchFamily="34" charset="0"/>
                <a:ea typeface="Arial" panose="020B0604020202020204" pitchFamily="34" charset="0"/>
              </a:rPr>
              <a:t>spooky</a:t>
            </a:r>
            <a:r>
              <a:rPr lang="de-DE" sz="2400" cap="none" dirty="0">
                <a:latin typeface="Arial" panose="020B0604020202020204" pitchFamily="34" charset="0"/>
                <a:ea typeface="Arial" panose="020B0604020202020204" pitchFamily="34" charset="0"/>
              </a:rPr>
              <a:t> </a:t>
            </a:r>
            <a:r>
              <a:rPr lang="de-DE" sz="2400" cap="none" dirty="0" err="1">
                <a:latin typeface="Arial" panose="020B0604020202020204" pitchFamily="34" charset="0"/>
                <a:ea typeface="Arial" panose="020B0604020202020204" pitchFamily="34" charset="0"/>
              </a:rPr>
              <a:t>story</a:t>
            </a:r>
            <a:r>
              <a:rPr lang="de-DE" sz="2400" cap="none" dirty="0">
                <a:latin typeface="Arial" panose="020B0604020202020204" pitchFamily="34" charset="0"/>
                <a:ea typeface="Arial" panose="020B0604020202020204" pitchFamily="34" charset="0"/>
              </a:rPr>
              <a:t>: </a:t>
            </a:r>
            <a:r>
              <a:rPr lang="en" sz="2400" cap="none" dirty="0">
                <a:latin typeface="Arial" panose="020B0604020202020204" pitchFamily="34" charset="0"/>
                <a:ea typeface="Arial" panose="020B0604020202020204" pitchFamily="34" charset="0"/>
              </a:rPr>
              <a:t>“</a:t>
            </a:r>
            <a:r>
              <a:rPr lang="en" sz="2400" i="1" cap="none" dirty="0">
                <a:latin typeface="Arial" panose="020B0604020202020204" pitchFamily="34" charset="0"/>
                <a:ea typeface="Arial" panose="020B0604020202020204" pitchFamily="34" charset="0"/>
              </a:rPr>
              <a:t>the owl was hooting, the moon was shining, the wind was howling …</a:t>
            </a:r>
            <a:r>
              <a:rPr lang="en" sz="2400" cap="none" dirty="0">
                <a:latin typeface="Arial" panose="020B0604020202020204" pitchFamily="34" charset="0"/>
                <a:ea typeface="Arial" panose="020B0604020202020204" pitchFamily="34" charset="0"/>
              </a:rPr>
              <a:t>”. </a:t>
            </a:r>
            <a:endParaRPr lang="en-AT" sz="2400" cap="none" dirty="0">
              <a:latin typeface="Calibri" panose="020F0502020204030204" pitchFamily="34" charset="0"/>
              <a:ea typeface="Calibri" panose="020F0502020204030204" pitchFamily="34" charset="0"/>
            </a:endParaRPr>
          </a:p>
          <a:p>
            <a:endParaRPr lang="de-AT" dirty="0"/>
          </a:p>
        </p:txBody>
      </p:sp>
    </p:spTree>
    <p:extLst>
      <p:ext uri="{BB962C8B-B14F-4D97-AF65-F5344CB8AC3E}">
        <p14:creationId xmlns:p14="http://schemas.microsoft.com/office/powerpoint/2010/main" val="2827995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D3FFC-F36E-DA96-113F-E49F6E025F26}"/>
              </a:ext>
            </a:extLst>
          </p:cNvPr>
          <p:cNvSpPr>
            <a:spLocks noGrp="1"/>
          </p:cNvSpPr>
          <p:nvPr>
            <p:ph type="title"/>
          </p:nvPr>
        </p:nvSpPr>
        <p:spPr/>
        <p:txBody>
          <a:bodyPr wrap="none" anchor="t">
            <a:normAutofit/>
          </a:bodyPr>
          <a:lstStyle/>
          <a:p>
            <a:r>
              <a:rPr lang="de-DE" cap="none" dirty="0">
                <a:solidFill>
                  <a:srgbClr val="C00000"/>
                </a:solidFill>
              </a:rPr>
              <a:t>Zentrale fachliche Konzepte: Bedeutung und Form</a:t>
            </a:r>
            <a:endParaRPr lang="de-AT" cap="none" dirty="0">
              <a:solidFill>
                <a:srgbClr val="C00000"/>
              </a:solidFill>
            </a:endParaRPr>
          </a:p>
        </p:txBody>
      </p:sp>
      <p:sp>
        <p:nvSpPr>
          <p:cNvPr id="5" name="Foliennummernplatzhalter 4">
            <a:extLst>
              <a:ext uri="{FF2B5EF4-FFF2-40B4-BE49-F238E27FC236}">
                <a16:creationId xmlns:a16="http://schemas.microsoft.com/office/drawing/2014/main" id="{C637DC10-20B4-275E-C0DB-6565AA99D280}"/>
              </a:ext>
            </a:extLst>
          </p:cNvPr>
          <p:cNvSpPr>
            <a:spLocks noGrp="1"/>
          </p:cNvSpPr>
          <p:nvPr>
            <p:ph type="sldNum" sz="quarter" idx="12"/>
          </p:nvPr>
        </p:nvSpPr>
        <p:spPr/>
        <p:txBody>
          <a:bodyPr anchor="ctr">
            <a:normAutofit/>
          </a:bodyPr>
          <a:lstStyle/>
          <a:p>
            <a:pPr defTabSz="1219170">
              <a:lnSpc>
                <a:spcPct val="90000"/>
              </a:lnSpc>
              <a:spcAft>
                <a:spcPts val="800"/>
              </a:spcAft>
              <a:defRPr/>
            </a:pPr>
            <a:fld id="{1206269C-C24E-4E80-9A4B-E7E19BB59A67}" type="slidenum">
              <a:rPr lang="de-AT" sz="1867">
                <a:solidFill>
                  <a:prstClr val="black"/>
                </a:solidFill>
                <a:latin typeface="Calibri" panose="020F0502020204030204" pitchFamily="34" charset="0"/>
                <a:cs typeface="Calibri" panose="020F0502020204030204" pitchFamily="34" charset="0"/>
              </a:rPr>
              <a:pPr defTabSz="1219170">
                <a:lnSpc>
                  <a:spcPct val="90000"/>
                </a:lnSpc>
                <a:spcAft>
                  <a:spcPts val="800"/>
                </a:spcAft>
                <a:defRPr/>
              </a:pPr>
              <a:t>15</a:t>
            </a:fld>
            <a:endParaRPr lang="de-AT" sz="1867">
              <a:solidFill>
                <a:prstClr val="black"/>
              </a:solidFill>
              <a:latin typeface="Calibri" panose="020F0502020204030204" pitchFamily="34" charset="0"/>
              <a:cs typeface="Calibri" panose="020F0502020204030204" pitchFamily="34" charset="0"/>
            </a:endParaRPr>
          </a:p>
        </p:txBody>
      </p:sp>
      <p:graphicFrame>
        <p:nvGraphicFramePr>
          <p:cNvPr id="7" name="Textplatzhalter 2">
            <a:extLst>
              <a:ext uri="{FF2B5EF4-FFF2-40B4-BE49-F238E27FC236}">
                <a16:creationId xmlns:a16="http://schemas.microsoft.com/office/drawing/2014/main" id="{877C2AB7-B3E7-FE31-8E60-7AA96A8B5EA8}"/>
              </a:ext>
            </a:extLst>
          </p:cNvPr>
          <p:cNvGraphicFramePr/>
          <p:nvPr>
            <p:extLst>
              <p:ext uri="{D42A27DB-BD31-4B8C-83A1-F6EECF244321}">
                <p14:modId xmlns:p14="http://schemas.microsoft.com/office/powerpoint/2010/main" val="2910720469"/>
              </p:ext>
            </p:extLst>
          </p:nvPr>
        </p:nvGraphicFramePr>
        <p:xfrm>
          <a:off x="776816" y="1254642"/>
          <a:ext cx="11243291" cy="5114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61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99AA5-84CC-E253-9D08-7A6316C1AA67}"/>
              </a:ext>
            </a:extLst>
          </p:cNvPr>
          <p:cNvSpPr>
            <a:spLocks noGrp="1"/>
          </p:cNvSpPr>
          <p:nvPr>
            <p:ph type="title"/>
          </p:nvPr>
        </p:nvSpPr>
        <p:spPr/>
        <p:txBody>
          <a:bodyPr wrap="none" anchor="t">
            <a:normAutofit/>
          </a:bodyPr>
          <a:lstStyle/>
          <a:p>
            <a:r>
              <a:rPr lang="de-AT" cap="none" dirty="0">
                <a:solidFill>
                  <a:srgbClr val="C00000"/>
                </a:solidFill>
              </a:rPr>
              <a:t>Didaktische Grundsätze – Auswahl </a:t>
            </a:r>
          </a:p>
        </p:txBody>
      </p:sp>
      <p:sp>
        <p:nvSpPr>
          <p:cNvPr id="4" name="Fußzeilenplatzhalter 3">
            <a:extLst>
              <a:ext uri="{FF2B5EF4-FFF2-40B4-BE49-F238E27FC236}">
                <a16:creationId xmlns:a16="http://schemas.microsoft.com/office/drawing/2014/main" id="{230F35DD-D8DF-B927-FB12-6058FABE40B8}"/>
              </a:ext>
            </a:extLst>
          </p:cNvPr>
          <p:cNvSpPr>
            <a:spLocks noGrp="1"/>
          </p:cNvSpPr>
          <p:nvPr>
            <p:ph type="ftr" sz="quarter" idx="11"/>
          </p:nvPr>
        </p:nvSpPr>
        <p:spPr/>
        <p:txBody>
          <a:bodyPr anchor="ctr">
            <a:normAutofit/>
          </a:bodyPr>
          <a:lstStyle/>
          <a:p>
            <a:pPr defTabSz="1219170">
              <a:lnSpc>
                <a:spcPct val="90000"/>
              </a:lnSpc>
              <a:spcAft>
                <a:spcPts val="800"/>
              </a:spcAft>
              <a:defRPr/>
            </a:pPr>
            <a:r>
              <a:rPr lang="de-DE" sz="1867">
                <a:solidFill>
                  <a:prstClr val="black"/>
                </a:solidFill>
                <a:latin typeface="Calibri" panose="020F0502020204030204" pitchFamily="34" charset="0"/>
                <a:cs typeface="Calibri" panose="020F0502020204030204" pitchFamily="34" charset="0"/>
              </a:rPr>
              <a:t>Lehrplan lebende Fremdsprache Sekundarstufe I</a:t>
            </a:r>
            <a:endParaRPr lang="de-AT" sz="1867">
              <a:solidFill>
                <a:prstClr val="black"/>
              </a:solidFill>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C1200039-629D-13B3-E80D-B544020C6467}"/>
              </a:ext>
            </a:extLst>
          </p:cNvPr>
          <p:cNvSpPr>
            <a:spLocks noGrp="1"/>
          </p:cNvSpPr>
          <p:nvPr>
            <p:ph type="sldNum" sz="quarter" idx="12"/>
          </p:nvPr>
        </p:nvSpPr>
        <p:spPr/>
        <p:txBody>
          <a:bodyPr anchor="ctr">
            <a:normAutofit/>
          </a:bodyPr>
          <a:lstStyle/>
          <a:p>
            <a:pPr defTabSz="1219170">
              <a:lnSpc>
                <a:spcPct val="90000"/>
              </a:lnSpc>
              <a:spcAft>
                <a:spcPts val="800"/>
              </a:spcAft>
              <a:defRPr/>
            </a:pPr>
            <a:fld id="{1206269C-C24E-4E80-9A4B-E7E19BB59A67}" type="slidenum">
              <a:rPr lang="de-AT" sz="1867">
                <a:solidFill>
                  <a:prstClr val="black"/>
                </a:solidFill>
                <a:latin typeface="Calibri" panose="020F0502020204030204" pitchFamily="34" charset="0"/>
                <a:cs typeface="Calibri" panose="020F0502020204030204" pitchFamily="34" charset="0"/>
              </a:rPr>
              <a:pPr defTabSz="1219170">
                <a:lnSpc>
                  <a:spcPct val="90000"/>
                </a:lnSpc>
                <a:spcAft>
                  <a:spcPts val="800"/>
                </a:spcAft>
                <a:defRPr/>
              </a:pPr>
              <a:t>16</a:t>
            </a:fld>
            <a:endParaRPr lang="de-AT" sz="1867">
              <a:solidFill>
                <a:prstClr val="black"/>
              </a:solidFill>
              <a:latin typeface="Calibri" panose="020F0502020204030204" pitchFamily="34" charset="0"/>
              <a:cs typeface="Calibri" panose="020F0502020204030204" pitchFamily="34" charset="0"/>
            </a:endParaRPr>
          </a:p>
        </p:txBody>
      </p:sp>
      <p:graphicFrame>
        <p:nvGraphicFramePr>
          <p:cNvPr id="11" name="Inhaltsplatzhalter 2">
            <a:extLst>
              <a:ext uri="{FF2B5EF4-FFF2-40B4-BE49-F238E27FC236}">
                <a16:creationId xmlns:a16="http://schemas.microsoft.com/office/drawing/2014/main" id="{70853D27-3E27-488C-443E-52A5396327B4}"/>
              </a:ext>
            </a:extLst>
          </p:cNvPr>
          <p:cNvGraphicFramePr/>
          <p:nvPr/>
        </p:nvGraphicFramePr>
        <p:xfrm>
          <a:off x="720002" y="2235855"/>
          <a:ext cx="10638367" cy="396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peech Bubble: Rectangle with Corners Rounded 2">
            <a:extLst>
              <a:ext uri="{FF2B5EF4-FFF2-40B4-BE49-F238E27FC236}">
                <a16:creationId xmlns:a16="http://schemas.microsoft.com/office/drawing/2014/main" id="{086D6063-74A2-361C-916A-D063E2B63D1A}"/>
              </a:ext>
            </a:extLst>
          </p:cNvPr>
          <p:cNvSpPr/>
          <p:nvPr/>
        </p:nvSpPr>
        <p:spPr>
          <a:xfrm>
            <a:off x="2610465" y="3599257"/>
            <a:ext cx="1858297" cy="1242796"/>
          </a:xfrm>
          <a:prstGeom prst="wedgeRoundRectCallout">
            <a:avLst>
              <a:gd name="adj1" fmla="val -32474"/>
              <a:gd name="adj2" fmla="val -107199"/>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r>
              <a:rPr lang="en-US" sz="2400" dirty="0" err="1">
                <a:solidFill>
                  <a:srgbClr val="C0504D"/>
                </a:solidFill>
                <a:latin typeface="Gill Sans MT" panose="020B0502020104020203"/>
              </a:rPr>
              <a:t>Über</a:t>
            </a:r>
            <a:r>
              <a:rPr lang="en-US" sz="2400" dirty="0">
                <a:solidFill>
                  <a:srgbClr val="C0504D"/>
                </a:solidFill>
                <a:latin typeface="Gill Sans MT" panose="020B0502020104020203"/>
              </a:rPr>
              <a:t> </a:t>
            </a:r>
            <a:r>
              <a:rPr lang="en-US" sz="2400" dirty="0" err="1">
                <a:solidFill>
                  <a:srgbClr val="C0504D"/>
                </a:solidFill>
                <a:latin typeface="Gill Sans MT" panose="020B0502020104020203"/>
              </a:rPr>
              <a:t>meine</a:t>
            </a:r>
            <a:r>
              <a:rPr lang="en-US" sz="2400" dirty="0">
                <a:solidFill>
                  <a:srgbClr val="C0504D"/>
                </a:solidFill>
                <a:latin typeface="Gill Sans MT" panose="020B0502020104020203"/>
              </a:rPr>
              <a:t> </a:t>
            </a:r>
            <a:r>
              <a:rPr lang="en-US" sz="2400" dirty="0" err="1">
                <a:solidFill>
                  <a:srgbClr val="C0504D"/>
                </a:solidFill>
                <a:latin typeface="Gill Sans MT" panose="020B0502020104020203"/>
              </a:rPr>
              <a:t>Pläne</a:t>
            </a:r>
            <a:r>
              <a:rPr lang="en-US" sz="2400" dirty="0">
                <a:solidFill>
                  <a:srgbClr val="C0504D"/>
                </a:solidFill>
                <a:latin typeface="Gill Sans MT" panose="020B0502020104020203"/>
              </a:rPr>
              <a:t> </a:t>
            </a:r>
            <a:r>
              <a:rPr lang="en-US" sz="2400" dirty="0" err="1">
                <a:solidFill>
                  <a:srgbClr val="C0504D"/>
                </a:solidFill>
                <a:latin typeface="Gill Sans MT" panose="020B0502020104020203"/>
              </a:rPr>
              <a:t>sprechen</a:t>
            </a:r>
            <a:r>
              <a:rPr lang="en-US" sz="2400" dirty="0">
                <a:solidFill>
                  <a:srgbClr val="C0504D"/>
                </a:solidFill>
                <a:latin typeface="Gill Sans MT" panose="020B0502020104020203"/>
              </a:rPr>
              <a:t> </a:t>
            </a:r>
            <a:endParaRPr lang="en-AT" sz="2400" dirty="0">
              <a:solidFill>
                <a:srgbClr val="C0504D"/>
              </a:solidFill>
              <a:latin typeface="Gill Sans MT" panose="020B0502020104020203"/>
            </a:endParaRPr>
          </a:p>
        </p:txBody>
      </p:sp>
      <p:sp>
        <p:nvSpPr>
          <p:cNvPr id="6" name="Speech Bubble: Rectangle with Corners Rounded 5">
            <a:extLst>
              <a:ext uri="{FF2B5EF4-FFF2-40B4-BE49-F238E27FC236}">
                <a16:creationId xmlns:a16="http://schemas.microsoft.com/office/drawing/2014/main" id="{48B5586B-685C-3D38-5DEC-2FABE17D0D28}"/>
              </a:ext>
            </a:extLst>
          </p:cNvPr>
          <p:cNvSpPr/>
          <p:nvPr/>
        </p:nvSpPr>
        <p:spPr>
          <a:xfrm>
            <a:off x="7683910" y="3554361"/>
            <a:ext cx="2005781" cy="1287691"/>
          </a:xfrm>
          <a:prstGeom prst="wedgeRoundRectCallout">
            <a:avLst>
              <a:gd name="adj1" fmla="val 20343"/>
              <a:gd name="adj2" fmla="val -111209"/>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r>
              <a:rPr lang="en-US" sz="2400" dirty="0">
                <a:solidFill>
                  <a:srgbClr val="C0504D"/>
                </a:solidFill>
                <a:latin typeface="Gill Sans MT" panose="020B0502020104020203"/>
              </a:rPr>
              <a:t>I am going to…</a:t>
            </a:r>
            <a:endParaRPr lang="en-AT" sz="2400" dirty="0">
              <a:solidFill>
                <a:srgbClr val="C0504D"/>
              </a:solidFill>
              <a:latin typeface="Gill Sans MT" panose="020B0502020104020203"/>
            </a:endParaRPr>
          </a:p>
        </p:txBody>
      </p:sp>
    </p:spTree>
    <p:extLst>
      <p:ext uri="{BB962C8B-B14F-4D97-AF65-F5344CB8AC3E}">
        <p14:creationId xmlns:p14="http://schemas.microsoft.com/office/powerpoint/2010/main" val="262264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B67C7E-5502-6171-03AE-D8DD42A24A1A}"/>
              </a:ext>
            </a:extLst>
          </p:cNvPr>
          <p:cNvSpPr>
            <a:spLocks noGrp="1"/>
          </p:cNvSpPr>
          <p:nvPr>
            <p:ph type="title"/>
          </p:nvPr>
        </p:nvSpPr>
        <p:spPr>
          <a:xfrm>
            <a:off x="6480000" y="728663"/>
            <a:ext cx="5015638" cy="2795737"/>
          </a:xfrm>
        </p:spPr>
        <p:txBody>
          <a:bodyPr vert="horz" wrap="square" lIns="0" tIns="0" rIns="0" bIns="0" rtlCol="0" anchor="b" anchorCtr="0">
            <a:normAutofit/>
          </a:bodyPr>
          <a:lstStyle/>
          <a:p>
            <a:pPr algn="ctr">
              <a:lnSpc>
                <a:spcPct val="90000"/>
              </a:lnSpc>
            </a:pPr>
            <a:r>
              <a:rPr lang="en-US" sz="3100" spc="-100"/>
              <a:t>How can we test vocabulary and grammar (sprachliche Mittel) in  communicative writing tasks?</a:t>
            </a:r>
            <a:br>
              <a:rPr lang="en-US" sz="3100" spc="-100"/>
            </a:br>
            <a:endParaRPr lang="en-US" sz="3100" spc="-100"/>
          </a:p>
        </p:txBody>
      </p:sp>
      <p:pic>
        <p:nvPicPr>
          <p:cNvPr id="4" name="Picture 3">
            <a:extLst>
              <a:ext uri="{FF2B5EF4-FFF2-40B4-BE49-F238E27FC236}">
                <a16:creationId xmlns:a16="http://schemas.microsoft.com/office/drawing/2014/main" id="{E7FBA501-61F1-A376-104B-609639A7CB15}"/>
              </a:ext>
            </a:extLst>
          </p:cNvPr>
          <p:cNvPicPr>
            <a:picLocks noChangeAspect="1"/>
          </p:cNvPicPr>
          <p:nvPr/>
        </p:nvPicPr>
        <p:blipFill>
          <a:blip r:embed="rId2"/>
          <a:srcRect t="4026" r="-1" b="-1"/>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26"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50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79225-D4C3-BC2C-9B41-BF9B3D77D895}"/>
              </a:ext>
            </a:extLst>
          </p:cNvPr>
          <p:cNvSpPr>
            <a:spLocks noGrp="1"/>
          </p:cNvSpPr>
          <p:nvPr>
            <p:ph type="title"/>
          </p:nvPr>
        </p:nvSpPr>
        <p:spPr>
          <a:xfrm>
            <a:off x="6480000" y="728663"/>
            <a:ext cx="5015638" cy="2795737"/>
          </a:xfrm>
        </p:spPr>
        <p:txBody>
          <a:bodyPr vert="horz" wrap="square" lIns="0" tIns="0" rIns="0" bIns="0" rtlCol="0" anchor="b" anchorCtr="0">
            <a:normAutofit fontScale="90000"/>
          </a:bodyPr>
          <a:lstStyle/>
          <a:p>
            <a:pPr algn="ctr">
              <a:lnSpc>
                <a:spcPct val="90000"/>
              </a:lnSpc>
            </a:pPr>
            <a:r>
              <a:rPr lang="en-US" sz="4800" spc="-100" dirty="0"/>
              <a:t>What does the new curriculum say about writing skills?</a:t>
            </a:r>
            <a:br>
              <a:rPr lang="en-US" sz="4800" spc="-100" dirty="0"/>
            </a:br>
            <a:r>
              <a:rPr lang="en-US" sz="4800" spc="-100" dirty="0"/>
              <a:t>How can we test them?</a:t>
            </a:r>
          </a:p>
        </p:txBody>
      </p:sp>
      <p:pic>
        <p:nvPicPr>
          <p:cNvPr id="4" name="Picture 3" descr="Close-up of a fountain pen on a piece of paper&#10;&#10;Description automatically generated">
            <a:extLst>
              <a:ext uri="{FF2B5EF4-FFF2-40B4-BE49-F238E27FC236}">
                <a16:creationId xmlns:a16="http://schemas.microsoft.com/office/drawing/2014/main" id="{9E2495A7-5003-4296-777F-09F18D1120A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55" r="18215"/>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4"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6366B077-8D08-29F8-4FC3-B78589DC5B09}"/>
              </a:ext>
            </a:extLst>
          </p:cNvPr>
          <p:cNvSpPr txBox="1"/>
          <p:nvPr/>
        </p:nvSpPr>
        <p:spPr>
          <a:xfrm>
            <a:off x="9400851" y="6657945"/>
            <a:ext cx="2791149" cy="200055"/>
          </a:xfrm>
          <a:prstGeom prst="rect">
            <a:avLst/>
          </a:prstGeom>
          <a:solidFill>
            <a:srgbClr val="000000"/>
          </a:solidFill>
        </p:spPr>
        <p:txBody>
          <a:bodyPr wrap="none" rtlCol="0">
            <a:spAutoFit/>
          </a:bodyPr>
          <a:lstStyle/>
          <a:p>
            <a:pPr algn="r">
              <a:spcAft>
                <a:spcPts val="600"/>
              </a:spcAft>
            </a:pPr>
            <a:r>
              <a:rPr lang="en-AT" sz="700">
                <a:solidFill>
                  <a:srgbClr val="FFFFFF"/>
                </a:solidFill>
                <a:hlinkClick r:id="rId3" tooltip="https://www.flickr.com/photos/churl/250235218/">
                  <a:extLst>
                    <a:ext uri="{A12FA001-AC4F-418D-AE19-62706E023703}">
                      <ahyp:hlinkClr xmlns:ahyp="http://schemas.microsoft.com/office/drawing/2018/hyperlinkcolor" val="tx"/>
                    </a:ext>
                  </a:extLst>
                </a:hlinkClick>
              </a:rPr>
              <a:t>This Photo</a:t>
            </a:r>
            <a:r>
              <a:rPr lang="en-AT" sz="700">
                <a:solidFill>
                  <a:srgbClr val="FFFFFF"/>
                </a:solidFill>
              </a:rPr>
              <a:t> by Unknown Author is licensed under </a:t>
            </a:r>
            <a:r>
              <a:rPr lang="en-AT"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AT" sz="700">
              <a:solidFill>
                <a:srgbClr val="FFFFFF"/>
              </a:solidFill>
            </a:endParaRPr>
          </a:p>
        </p:txBody>
      </p:sp>
    </p:spTree>
    <p:extLst>
      <p:ext uri="{BB962C8B-B14F-4D97-AF65-F5344CB8AC3E}">
        <p14:creationId xmlns:p14="http://schemas.microsoft.com/office/powerpoint/2010/main" val="1957085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a:xfrm>
            <a:off x="543832" y="210966"/>
            <a:ext cx="10634472" cy="1030501"/>
          </a:xfrm>
        </p:spPr>
        <p:txBody>
          <a:bodyPr/>
          <a:lstStyle/>
          <a:p>
            <a:r>
              <a:rPr lang="de-AT" cap="none" dirty="0">
                <a:solidFill>
                  <a:srgbClr val="C00000"/>
                </a:solidFill>
              </a:rPr>
              <a:t>Year 1 </a:t>
            </a:r>
            <a:r>
              <a:rPr lang="de-AT" sz="1600" cap="none" dirty="0">
                <a:solidFill>
                  <a:srgbClr val="C00000"/>
                </a:solidFill>
              </a:rPr>
              <a:t>(5.Schulstufe)</a:t>
            </a:r>
            <a:endParaRPr lang="de-AT" cap="none" dirty="0">
              <a:solidFill>
                <a:srgbClr val="C00000"/>
              </a:solidFill>
            </a:endParaRPr>
          </a:p>
        </p:txBody>
      </p:sp>
      <p:sp>
        <p:nvSpPr>
          <p:cNvPr id="4" name="Textfeld 3">
            <a:extLst>
              <a:ext uri="{FF2B5EF4-FFF2-40B4-BE49-F238E27FC236}">
                <a16:creationId xmlns:a16="http://schemas.microsoft.com/office/drawing/2014/main" id="{3787F8AD-ECB1-4798-816F-06B43684BB15}"/>
              </a:ext>
            </a:extLst>
          </p:cNvPr>
          <p:cNvSpPr txBox="1"/>
          <p:nvPr/>
        </p:nvSpPr>
        <p:spPr>
          <a:xfrm>
            <a:off x="945737" y="1367234"/>
            <a:ext cx="10634472" cy="2031325"/>
          </a:xfrm>
          <a:prstGeom prst="rect">
            <a:avLst/>
          </a:prstGeom>
          <a:solidFill>
            <a:schemeClr val="accent1">
              <a:lumMod val="20000"/>
              <a:lumOff val="80000"/>
              <a:alpha val="19000"/>
            </a:schemeClr>
          </a:solidFill>
        </p:spPr>
        <p:txBody>
          <a:bodyPr wrap="square" lIns="91440" tIns="45720" rIns="91440" bIns="45720" anchor="t">
            <a:spAutoFit/>
          </a:bodyPr>
          <a:lstStyle/>
          <a:p>
            <a:pPr defTabSz="457189"/>
            <a:r>
              <a:rPr lang="de-DE" b="1" dirty="0">
                <a:solidFill>
                  <a:prstClr val="black"/>
                </a:solidFill>
                <a:latin typeface="Cambria" panose="02040503050406030204"/>
              </a:rPr>
              <a:t>Kompetenzbereich 3: Sprechen</a:t>
            </a:r>
            <a:r>
              <a:rPr lang="de-DE" dirty="0">
                <a:solidFill>
                  <a:prstClr val="black"/>
                </a:solidFill>
                <a:latin typeface="Cambria" panose="02040503050406030204"/>
              </a:rPr>
              <a:t> (An Gesprächen teilnehmen und zusammenhängend sprechen) </a:t>
            </a:r>
          </a:p>
          <a:p>
            <a:pPr defTabSz="457189"/>
            <a:endParaRPr lang="de-DE" dirty="0">
              <a:solidFill>
                <a:prstClr val="black"/>
              </a:solidFill>
              <a:latin typeface="Cambria" panose="02040503050406030204"/>
            </a:endParaRPr>
          </a:p>
          <a:p>
            <a:pPr defTabSz="457189"/>
            <a:r>
              <a:rPr lang="de-DE" dirty="0">
                <a:solidFill>
                  <a:prstClr val="black"/>
                </a:solidFill>
                <a:latin typeface="Cambria" panose="02040503050406030204"/>
              </a:rPr>
              <a:t>Die Schülerinnen und Schüler können </a:t>
            </a:r>
            <a:r>
              <a:rPr lang="de-DE" dirty="0">
                <a:solidFill>
                  <a:srgbClr val="9F2936"/>
                </a:solidFill>
                <a:latin typeface="Cambria" panose="02040503050406030204"/>
              </a:rPr>
              <a:t>zu alltäglichen und persönlichen Themen </a:t>
            </a:r>
          </a:p>
          <a:p>
            <a:pPr marL="457189" lvl="1" defTabSz="457189"/>
            <a:r>
              <a:rPr lang="de-DE" dirty="0">
                <a:solidFill>
                  <a:prstClr val="black"/>
                </a:solidFill>
                <a:latin typeface="Cambria" panose="02040503050406030204"/>
              </a:rPr>
              <a:t>• </a:t>
            </a:r>
            <a:r>
              <a:rPr lang="de-DE" dirty="0">
                <a:solidFill>
                  <a:srgbClr val="9F2936"/>
                </a:solidFill>
                <a:latin typeface="Cambria" panose="02040503050406030204"/>
              </a:rPr>
              <a:t>an Gesprächen teilnehmen und sich mit Hilfe des Gesprächspartners auf einfache Art verständigen</a:t>
            </a:r>
          </a:p>
          <a:p>
            <a:pPr marL="457189" lvl="1" defTabSz="457189"/>
            <a:r>
              <a:rPr lang="de-DE" dirty="0">
                <a:solidFill>
                  <a:prstClr val="black"/>
                </a:solidFill>
                <a:latin typeface="Cambria" panose="02040503050406030204"/>
              </a:rPr>
              <a:t>• </a:t>
            </a:r>
            <a:r>
              <a:rPr lang="de-DE" b="1" dirty="0">
                <a:solidFill>
                  <a:srgbClr val="9F2936"/>
                </a:solidFill>
                <a:latin typeface="Cambria" panose="02040503050406030204"/>
              </a:rPr>
              <a:t>einfache Fragen stellen und beantworten </a:t>
            </a:r>
          </a:p>
          <a:p>
            <a:pPr marL="457189" lvl="1" defTabSz="457189"/>
            <a:r>
              <a:rPr lang="de-DE" dirty="0">
                <a:solidFill>
                  <a:prstClr val="black"/>
                </a:solidFill>
                <a:latin typeface="Cambria" panose="02040503050406030204"/>
              </a:rPr>
              <a:t>• </a:t>
            </a:r>
            <a:r>
              <a:rPr lang="de-DE" dirty="0">
                <a:solidFill>
                  <a:srgbClr val="9F2936"/>
                </a:solidFill>
                <a:latin typeface="Cambria" panose="02040503050406030204"/>
              </a:rPr>
              <a:t>beim zusammenhängenden Sprechen </a:t>
            </a:r>
            <a:r>
              <a:rPr lang="de-DE" b="1" dirty="0">
                <a:solidFill>
                  <a:srgbClr val="9F2936"/>
                </a:solidFill>
                <a:latin typeface="Cambria" panose="02040503050406030204"/>
              </a:rPr>
              <a:t>in einfachen Sätzen über vertraute Themen (u.a. Familie, Freunde, Tagesablauf, Hobbies, Schule) sprechen</a:t>
            </a:r>
            <a:endParaRPr lang="de-AT" b="1" dirty="0">
              <a:solidFill>
                <a:srgbClr val="9F2936"/>
              </a:solidFill>
              <a:latin typeface="Cambria" panose="02040503050406030204"/>
            </a:endParaRPr>
          </a:p>
        </p:txBody>
      </p:sp>
      <p:sp>
        <p:nvSpPr>
          <p:cNvPr id="3" name="Textfeld 3">
            <a:extLst>
              <a:ext uri="{FF2B5EF4-FFF2-40B4-BE49-F238E27FC236}">
                <a16:creationId xmlns:a16="http://schemas.microsoft.com/office/drawing/2014/main" id="{EC9BA4E0-3624-70C6-4953-6163643FF706}"/>
              </a:ext>
            </a:extLst>
          </p:cNvPr>
          <p:cNvSpPr txBox="1"/>
          <p:nvPr/>
        </p:nvSpPr>
        <p:spPr>
          <a:xfrm>
            <a:off x="956129" y="3610248"/>
            <a:ext cx="10624081" cy="1754326"/>
          </a:xfrm>
          <a:prstGeom prst="rect">
            <a:avLst/>
          </a:prstGeom>
          <a:solidFill>
            <a:schemeClr val="accent2">
              <a:lumMod val="60000"/>
              <a:lumOff val="40000"/>
              <a:alpha val="34000"/>
            </a:schemeClr>
          </a:solidFill>
        </p:spPr>
        <p:txBody>
          <a:bodyPr wrap="square">
            <a:spAutoFit/>
          </a:bodyPr>
          <a:lstStyle/>
          <a:p>
            <a:pPr defTabSz="457189"/>
            <a:r>
              <a:rPr lang="de-DE" b="1" dirty="0">
                <a:solidFill>
                  <a:prstClr val="black"/>
                </a:solidFill>
                <a:latin typeface="Cambria" panose="02040503050406030204"/>
              </a:rPr>
              <a:t>Kompetenzbereich 4: Schreiben</a:t>
            </a:r>
          </a:p>
          <a:p>
            <a:pPr defTabSz="457189"/>
            <a:endParaRPr lang="de-DE" b="1" dirty="0">
              <a:solidFill>
                <a:prstClr val="black"/>
              </a:solidFill>
              <a:latin typeface="Cambria" panose="02040503050406030204"/>
            </a:endParaRPr>
          </a:p>
          <a:p>
            <a:pPr defTabSz="457189"/>
            <a:r>
              <a:rPr lang="de-DE" dirty="0">
                <a:solidFill>
                  <a:prstClr val="black"/>
                </a:solidFill>
                <a:latin typeface="Cambria" panose="02040503050406030204"/>
              </a:rPr>
              <a:t>Die Schülerinnen und Schüler können zu alltäglichen und persönlichen Themen … </a:t>
            </a:r>
          </a:p>
          <a:p>
            <a:pPr marL="457189" lvl="1" defTabSz="457189"/>
            <a:r>
              <a:rPr lang="de-DE" dirty="0">
                <a:solidFill>
                  <a:prstClr val="black"/>
                </a:solidFill>
                <a:latin typeface="Cambria" panose="02040503050406030204"/>
              </a:rPr>
              <a:t>• </a:t>
            </a:r>
            <a:r>
              <a:rPr lang="de-DE" b="1" dirty="0">
                <a:solidFill>
                  <a:srgbClr val="9F2936"/>
                </a:solidFill>
                <a:latin typeface="Cambria" panose="02040503050406030204"/>
              </a:rPr>
              <a:t>über sich selbst und vertraute Themen (u.a. Familie, Freunde, Tagesablauf, Hobbies, Schule) in einfachen     Sätzen schreiben </a:t>
            </a:r>
          </a:p>
          <a:p>
            <a:pPr marL="457189" lvl="1" defTabSz="457189"/>
            <a:r>
              <a:rPr lang="de-DE" dirty="0">
                <a:solidFill>
                  <a:prstClr val="black"/>
                </a:solidFill>
                <a:latin typeface="Cambria" panose="02040503050406030204"/>
              </a:rPr>
              <a:t>• Informationen in geschriebener Form weitergeben (persönliche Mitteilungen)</a:t>
            </a:r>
            <a:endParaRPr lang="de-AT" dirty="0">
              <a:solidFill>
                <a:prstClr val="black"/>
              </a:solidFill>
              <a:latin typeface="Cambria" panose="02040503050406030204"/>
            </a:endParaRPr>
          </a:p>
        </p:txBody>
      </p:sp>
      <p:pic>
        <p:nvPicPr>
          <p:cNvPr id="6" name="Picture 5" descr="A red and yellow striped pencil&#10;&#10;Description automatically generated">
            <a:extLst>
              <a:ext uri="{FF2B5EF4-FFF2-40B4-BE49-F238E27FC236}">
                <a16:creationId xmlns:a16="http://schemas.microsoft.com/office/drawing/2014/main" id="{B728E85F-793D-E14C-32A8-B52711F8369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35560" y="3365445"/>
            <a:ext cx="952157" cy="1052945"/>
          </a:xfrm>
          <a:prstGeom prst="rect">
            <a:avLst/>
          </a:prstGeom>
        </p:spPr>
      </p:pic>
      <p:pic>
        <p:nvPicPr>
          <p:cNvPr id="15" name="Picture 14">
            <a:extLst>
              <a:ext uri="{FF2B5EF4-FFF2-40B4-BE49-F238E27FC236}">
                <a16:creationId xmlns:a16="http://schemas.microsoft.com/office/drawing/2014/main" id="{5B93C9D4-1244-F316-2B74-67C17DB5671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748158" y="1298425"/>
            <a:ext cx="1262999" cy="763291"/>
          </a:xfrm>
          <a:prstGeom prst="rect">
            <a:avLst/>
          </a:prstGeom>
          <a:ln>
            <a:noFill/>
          </a:ln>
          <a:effectLst>
            <a:softEdge rad="112500"/>
          </a:effectLst>
        </p:spPr>
      </p:pic>
    </p:spTree>
    <p:extLst>
      <p:ext uri="{BB962C8B-B14F-4D97-AF65-F5344CB8AC3E}">
        <p14:creationId xmlns:p14="http://schemas.microsoft.com/office/powerpoint/2010/main" val="745698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896E56-92D8-7188-75E8-2FD786C7B54F}"/>
              </a:ext>
            </a:extLst>
          </p:cNvPr>
          <p:cNvSpPr txBox="1"/>
          <p:nvPr/>
        </p:nvSpPr>
        <p:spPr>
          <a:xfrm>
            <a:off x="643463" y="2367092"/>
            <a:ext cx="3352128" cy="3881309"/>
          </a:xfrm>
          <a:prstGeom prst="rect">
            <a:avLst/>
          </a:prstGeom>
        </p:spPr>
        <p:txBody>
          <a:bodyPr vert="horz" lIns="91440" tIns="45720" rIns="91440" bIns="45720" rtlCol="0">
            <a:normAutofit/>
          </a:bodyPr>
          <a:lstStyle/>
          <a:p>
            <a:pPr indent="-228600">
              <a:lnSpc>
                <a:spcPct val="120000"/>
              </a:lnSpc>
              <a:spcAft>
                <a:spcPts val="600"/>
              </a:spcAft>
              <a:buClr>
                <a:schemeClr val="tx1"/>
              </a:buClr>
              <a:buFont typeface="Arial" panose="020B0604020202020204" pitchFamily="34" charset="0"/>
              <a:buChar char="•"/>
            </a:pPr>
            <a:r>
              <a:rPr lang="en-US" cap="all" dirty="0"/>
              <a:t>On this </a:t>
            </a:r>
            <a:r>
              <a:rPr lang="en-US" cap="all"/>
              <a:t>padlet</a:t>
            </a:r>
            <a:r>
              <a:rPr lang="en-US" cap="all" dirty="0"/>
              <a:t> you will find helpful resources for designing and assessing tests</a:t>
            </a:r>
            <a:endParaRPr lang="en-US" cap="all"/>
          </a:p>
        </p:txBody>
      </p:sp>
      <p:sp>
        <p:nvSpPr>
          <p:cNvPr id="2" name="Footer Placeholder 1">
            <a:extLst>
              <a:ext uri="{FF2B5EF4-FFF2-40B4-BE49-F238E27FC236}">
                <a16:creationId xmlns:a16="http://schemas.microsoft.com/office/drawing/2014/main" id="{8E642AC6-9834-8F98-4D3F-5DA863BE6F87}"/>
              </a:ext>
            </a:extLst>
          </p:cNvPr>
          <p:cNvSpPr>
            <a:spLocks noGrp="1"/>
          </p:cNvSpPr>
          <p:nvPr>
            <p:ph type="ftr" sz="quarter" idx="11"/>
          </p:nvPr>
        </p:nvSpPr>
        <p:spPr>
          <a:xfrm>
            <a:off x="913774" y="5883275"/>
            <a:ext cx="3467157" cy="365125"/>
          </a:xfrm>
        </p:spPr>
        <p:txBody>
          <a:bodyPr vert="horz" lIns="91440" tIns="45720" rIns="91440" bIns="45720" rtlCol="0" anchor="ctr">
            <a:normAutofit/>
          </a:bodyPr>
          <a:lstStyle/>
          <a:p>
            <a:pPr defTabSz="457200"/>
            <a:endParaRPr lang="en-US" sz="1000" kern="1200">
              <a:solidFill>
                <a:schemeClr val="tx1"/>
              </a:solidFill>
              <a:latin typeface="+mn-lt"/>
              <a:ea typeface="+mn-ea"/>
              <a:cs typeface="+mn-cs"/>
            </a:endParaRPr>
          </a:p>
        </p:txBody>
      </p:sp>
      <p:sp>
        <p:nvSpPr>
          <p:cNvPr id="31" name="Rectangle 30">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4"/>
            <a:extLst>
              <a:ext uri="{FF2B5EF4-FFF2-40B4-BE49-F238E27FC236}">
                <a16:creationId xmlns:a16="http://schemas.microsoft.com/office/drawing/2014/main" id="{A7FD1AA6-4E83-9118-2A21-6B3487D3AEE2}"/>
              </a:ext>
            </a:extLst>
          </p:cNvPr>
          <p:cNvPicPr>
            <a:picLocks noChangeAspect="1"/>
          </p:cNvPicPr>
          <p:nvPr/>
        </p:nvPicPr>
        <p:blipFill>
          <a:blip r:embed="rId5"/>
          <a:srcRect r="2666"/>
          <a:stretch/>
        </p:blipFill>
        <p:spPr>
          <a:xfrm>
            <a:off x="4712842" y="10"/>
            <a:ext cx="7479157" cy="6857990"/>
          </a:xfrm>
          <a:prstGeom prst="rect">
            <a:avLst/>
          </a:prstGeom>
          <a:scene3d>
            <a:camera prst="orthographicFront"/>
            <a:lightRig rig="threePt" dir="t">
              <a:rot lat="0" lon="0" rev="2700000"/>
            </a:lightRig>
          </a:scene3d>
          <a:sp3d contourW="6350">
            <a:bevelT h="38100"/>
            <a:contourClr>
              <a:srgbClr val="C0C0C0"/>
            </a:contourClr>
          </a:sp3d>
        </p:spPr>
      </p:pic>
      <p:pic>
        <p:nvPicPr>
          <p:cNvPr id="33" name="Picture 32">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
        <p:nvSpPr>
          <p:cNvPr id="3" name="Slide Number Placeholder 2">
            <a:extLst>
              <a:ext uri="{FF2B5EF4-FFF2-40B4-BE49-F238E27FC236}">
                <a16:creationId xmlns:a16="http://schemas.microsoft.com/office/drawing/2014/main" id="{BAB0C152-6C26-6B54-4ACE-90128E4E0147}"/>
              </a:ext>
            </a:extLst>
          </p:cNvPr>
          <p:cNvSpPr>
            <a:spLocks noGrp="1"/>
          </p:cNvSpPr>
          <p:nvPr>
            <p:ph type="sldNum" sz="quarter" idx="12"/>
          </p:nvPr>
        </p:nvSpPr>
        <p:spPr>
          <a:xfrm>
            <a:off x="10514011" y="5883275"/>
            <a:ext cx="764215" cy="365125"/>
          </a:xfrm>
        </p:spPr>
        <p:txBody>
          <a:bodyPr vert="horz" lIns="91440" tIns="45720" rIns="91440" bIns="45720" rtlCol="0" anchor="ctr">
            <a:normAutofit/>
          </a:bodyPr>
          <a:lstStyle/>
          <a:p>
            <a:pPr defTabSz="457200">
              <a:spcAft>
                <a:spcPts val="600"/>
              </a:spcAft>
            </a:pPr>
            <a:fld id="{60553ECD-7F6D-420D-93CA-D8D15EB427AC}" type="slidenum">
              <a:rPr lang="en-US">
                <a:solidFill>
                  <a:srgbClr val="FFFFFF"/>
                </a:solidFill>
              </a:rPr>
              <a:pPr defTabSz="457200">
                <a:spcAft>
                  <a:spcPts val="600"/>
                </a:spcAft>
              </a:pPr>
              <a:t>2</a:t>
            </a:fld>
            <a:endParaRPr lang="en-US">
              <a:solidFill>
                <a:srgbClr val="FFFFFF"/>
              </a:solidFill>
            </a:endParaRPr>
          </a:p>
        </p:txBody>
      </p:sp>
    </p:spTree>
    <p:extLst>
      <p:ext uri="{BB962C8B-B14F-4D97-AF65-F5344CB8AC3E}">
        <p14:creationId xmlns:p14="http://schemas.microsoft.com/office/powerpoint/2010/main" val="3642175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838202" y="628653"/>
            <a:ext cx="6355364" cy="487392"/>
          </a:xfrm>
        </p:spPr>
        <p:txBody>
          <a:bodyPr>
            <a:normAutofit fontScale="90000"/>
          </a:bodyPr>
          <a:lstStyle/>
          <a:p>
            <a:br>
              <a:rPr lang="de-AT" dirty="0">
                <a:solidFill>
                  <a:srgbClr val="C00000"/>
                </a:solidFill>
              </a:rPr>
            </a:br>
            <a:r>
              <a:rPr lang="de-AT" cap="none" dirty="0">
                <a:solidFill>
                  <a:srgbClr val="C00000"/>
                </a:solidFill>
              </a:rPr>
              <a:t>Daily </a:t>
            </a:r>
            <a:r>
              <a:rPr lang="de-AT" cap="none" dirty="0" err="1">
                <a:solidFill>
                  <a:srgbClr val="C00000"/>
                </a:solidFill>
              </a:rPr>
              <a:t>routines</a:t>
            </a:r>
            <a:r>
              <a:rPr lang="de-AT" cap="none" dirty="0">
                <a:solidFill>
                  <a:srgbClr val="C00000"/>
                </a:solidFill>
              </a:rPr>
              <a:t>  in </a:t>
            </a:r>
            <a:r>
              <a:rPr lang="de-AT" cap="none" dirty="0" err="1">
                <a:solidFill>
                  <a:srgbClr val="C00000"/>
                </a:solidFill>
              </a:rPr>
              <a:t>your</a:t>
            </a:r>
            <a:r>
              <a:rPr lang="de-AT" cap="none" dirty="0">
                <a:solidFill>
                  <a:srgbClr val="C00000"/>
                </a:solidFill>
              </a:rPr>
              <a:t> </a:t>
            </a:r>
            <a:r>
              <a:rPr lang="de-AT" cap="none" dirty="0" err="1">
                <a:solidFill>
                  <a:srgbClr val="C00000"/>
                </a:solidFill>
              </a:rPr>
              <a:t>family</a:t>
            </a:r>
            <a:endParaRPr lang="de-AT" dirty="0">
              <a:solidFill>
                <a:srgbClr val="C00000"/>
              </a:solidFill>
              <a:cs typeface="Calibri Light"/>
            </a:endParaRPr>
          </a:p>
        </p:txBody>
      </p:sp>
      <p:pic>
        <p:nvPicPr>
          <p:cNvPr id="3" name="Picture 3" descr="Text, letter&#10;&#10;Description automatically generated">
            <a:extLst>
              <a:ext uri="{FF2B5EF4-FFF2-40B4-BE49-F238E27FC236}">
                <a16:creationId xmlns:a16="http://schemas.microsoft.com/office/drawing/2014/main" id="{BBEB2608-93A6-415D-A3C4-14CC5431A0ED}"/>
              </a:ext>
            </a:extLst>
          </p:cNvPr>
          <p:cNvPicPr>
            <a:picLocks noChangeAspect="1"/>
          </p:cNvPicPr>
          <p:nvPr/>
        </p:nvPicPr>
        <p:blipFill rotWithShape="1">
          <a:blip r:embed="rId2"/>
          <a:srcRect r="-107" b="44239"/>
          <a:stretch/>
        </p:blipFill>
        <p:spPr>
          <a:xfrm>
            <a:off x="1628599" y="2356833"/>
            <a:ext cx="5104928" cy="4127823"/>
          </a:xfrm>
          <a:prstGeom prst="rect">
            <a:avLst/>
          </a:prstGeom>
        </p:spPr>
      </p:pic>
      <p:sp>
        <p:nvSpPr>
          <p:cNvPr id="4" name="TextBox 3">
            <a:extLst>
              <a:ext uri="{FF2B5EF4-FFF2-40B4-BE49-F238E27FC236}">
                <a16:creationId xmlns:a16="http://schemas.microsoft.com/office/drawing/2014/main" id="{F7AA44CC-3812-4904-9ECF-B68A05770338}"/>
              </a:ext>
            </a:extLst>
          </p:cNvPr>
          <p:cNvSpPr txBox="1"/>
          <p:nvPr/>
        </p:nvSpPr>
        <p:spPr>
          <a:xfrm>
            <a:off x="1588368" y="1297766"/>
            <a:ext cx="52611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dirty="0">
                <a:solidFill>
                  <a:prstClr val="black"/>
                </a:solidFill>
                <a:latin typeface="Cambria" panose="02040503050406030204"/>
                <a:cs typeface="Calibri"/>
              </a:rPr>
              <a:t>What do you and your parents and siblings do all day?</a:t>
            </a:r>
          </a:p>
          <a:p>
            <a:pPr defTabSz="457189"/>
            <a:r>
              <a:rPr lang="en-US" dirty="0">
                <a:solidFill>
                  <a:prstClr val="black"/>
                </a:solidFill>
                <a:latin typeface="Cambria" panose="02040503050406030204"/>
                <a:cs typeface="Calibri"/>
              </a:rPr>
              <a:t>Tell us as many details about their day as possible.</a:t>
            </a:r>
          </a:p>
          <a:p>
            <a:pPr defTabSz="457189"/>
            <a:endParaRPr lang="en-US" dirty="0">
              <a:solidFill>
                <a:prstClr val="black"/>
              </a:solidFill>
              <a:latin typeface="Cambria" panose="02040503050406030204"/>
              <a:cs typeface="Calibri"/>
            </a:endParaRPr>
          </a:p>
          <a:p>
            <a:pPr defTabSz="457189"/>
            <a:endParaRPr lang="en-US" dirty="0">
              <a:solidFill>
                <a:prstClr val="black"/>
              </a:solidFill>
              <a:latin typeface="Cambria" panose="02040503050406030204"/>
              <a:cs typeface="Calibri"/>
            </a:endParaRPr>
          </a:p>
        </p:txBody>
      </p:sp>
      <p:pic>
        <p:nvPicPr>
          <p:cNvPr id="5" name="Picture 3" descr="Text, letter&#10;&#10;Description automatically generated">
            <a:extLst>
              <a:ext uri="{FF2B5EF4-FFF2-40B4-BE49-F238E27FC236}">
                <a16:creationId xmlns:a16="http://schemas.microsoft.com/office/drawing/2014/main" id="{5948C5AF-32E9-4C16-B8FA-E058E7C0505F}"/>
              </a:ext>
            </a:extLst>
          </p:cNvPr>
          <p:cNvPicPr>
            <a:picLocks noChangeAspect="1"/>
          </p:cNvPicPr>
          <p:nvPr/>
        </p:nvPicPr>
        <p:blipFill rotWithShape="1">
          <a:blip r:embed="rId2"/>
          <a:srcRect l="-1929" t="54284" r="1822" b="-3176"/>
          <a:stretch/>
        </p:blipFill>
        <p:spPr>
          <a:xfrm>
            <a:off x="6756341" y="1116044"/>
            <a:ext cx="4929816" cy="3502987"/>
          </a:xfrm>
          <a:prstGeom prst="rect">
            <a:avLst/>
          </a:prstGeom>
        </p:spPr>
      </p:pic>
      <p:pic>
        <p:nvPicPr>
          <p:cNvPr id="6" name="Picture 6" descr="Text, whiteboard&#10;&#10;Description automatically generated">
            <a:extLst>
              <a:ext uri="{FF2B5EF4-FFF2-40B4-BE49-F238E27FC236}">
                <a16:creationId xmlns:a16="http://schemas.microsoft.com/office/drawing/2014/main" id="{343C75F6-49EE-42EC-A8DC-EF31C1FE702C}"/>
              </a:ext>
            </a:extLst>
          </p:cNvPr>
          <p:cNvPicPr>
            <a:picLocks noChangeAspect="1"/>
          </p:cNvPicPr>
          <p:nvPr/>
        </p:nvPicPr>
        <p:blipFill>
          <a:blip r:embed="rId3"/>
          <a:stretch>
            <a:fillRect/>
          </a:stretch>
        </p:blipFill>
        <p:spPr>
          <a:xfrm>
            <a:off x="7052029" y="4244525"/>
            <a:ext cx="4745223" cy="749011"/>
          </a:xfrm>
          <a:prstGeom prst="rect">
            <a:avLst/>
          </a:prstGeom>
        </p:spPr>
      </p:pic>
    </p:spTree>
    <p:extLst>
      <p:ext uri="{BB962C8B-B14F-4D97-AF65-F5344CB8AC3E}">
        <p14:creationId xmlns:p14="http://schemas.microsoft.com/office/powerpoint/2010/main" val="3754262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8AB48C-B7EA-5EC0-D089-89BD685D0477}"/>
              </a:ext>
            </a:extLst>
          </p:cNvPr>
          <p:cNvPicPr>
            <a:picLocks noChangeAspect="1"/>
          </p:cNvPicPr>
          <p:nvPr/>
        </p:nvPicPr>
        <p:blipFill>
          <a:blip r:embed="rId2">
            <a:alphaModFix/>
          </a:blip>
          <a:stretch>
            <a:fillRect/>
          </a:stretch>
        </p:blipFill>
        <p:spPr>
          <a:xfrm>
            <a:off x="1274617" y="461075"/>
            <a:ext cx="8434595" cy="6051823"/>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47799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a:xfrm>
            <a:off x="662215" y="233717"/>
            <a:ext cx="10634472" cy="916201"/>
          </a:xfrm>
        </p:spPr>
        <p:txBody>
          <a:bodyPr/>
          <a:lstStyle/>
          <a:p>
            <a:r>
              <a:rPr lang="de-AT" cap="none" dirty="0">
                <a:solidFill>
                  <a:srgbClr val="C00000"/>
                </a:solidFill>
              </a:rPr>
              <a:t>Year 2: </a:t>
            </a:r>
            <a:r>
              <a:rPr lang="de-AT" sz="2400" cap="none" dirty="0">
                <a:solidFill>
                  <a:srgbClr val="C00000"/>
                </a:solidFill>
              </a:rPr>
              <a:t>(6. Schulstufe)</a:t>
            </a:r>
            <a:endParaRPr lang="de-AT" cap="none" dirty="0">
              <a:solidFill>
                <a:srgbClr val="C00000"/>
              </a:solidFill>
            </a:endParaRPr>
          </a:p>
        </p:txBody>
      </p:sp>
      <p:sp>
        <p:nvSpPr>
          <p:cNvPr id="4" name="Textfeld 3">
            <a:extLst>
              <a:ext uri="{FF2B5EF4-FFF2-40B4-BE49-F238E27FC236}">
                <a16:creationId xmlns:a16="http://schemas.microsoft.com/office/drawing/2014/main" id="{C67B7CA8-B031-4400-A7D2-A1E0996B5BF4}"/>
              </a:ext>
            </a:extLst>
          </p:cNvPr>
          <p:cNvSpPr txBox="1"/>
          <p:nvPr/>
        </p:nvSpPr>
        <p:spPr>
          <a:xfrm>
            <a:off x="895315" y="1101856"/>
            <a:ext cx="10199951" cy="2308324"/>
          </a:xfrm>
          <a:prstGeom prst="rect">
            <a:avLst/>
          </a:prstGeom>
          <a:solidFill>
            <a:schemeClr val="accent1">
              <a:lumMod val="20000"/>
              <a:lumOff val="80000"/>
            </a:schemeClr>
          </a:solidFill>
        </p:spPr>
        <p:txBody>
          <a:bodyPr wrap="square">
            <a:spAutoFit/>
          </a:bodyPr>
          <a:lstStyle/>
          <a:p>
            <a:pPr defTabSz="457189"/>
            <a:r>
              <a:rPr lang="de-DE" b="1" dirty="0">
                <a:solidFill>
                  <a:prstClr val="black"/>
                </a:solidFill>
                <a:latin typeface="Cambria" panose="02040503050406030204"/>
              </a:rPr>
              <a:t>Kompetenzbereich 3: Sprechen</a:t>
            </a:r>
            <a:r>
              <a:rPr lang="de-DE" dirty="0">
                <a:solidFill>
                  <a:prstClr val="black"/>
                </a:solidFill>
                <a:latin typeface="Cambria" panose="02040503050406030204"/>
              </a:rPr>
              <a:t> (An Gesprächen teilnehmen und zusammenhängend sprechen) </a:t>
            </a:r>
          </a:p>
          <a:p>
            <a:pPr defTabSz="457189"/>
            <a:endParaRPr lang="de-DE" dirty="0">
              <a:solidFill>
                <a:prstClr val="black"/>
              </a:solidFill>
              <a:latin typeface="Cambria" panose="02040503050406030204"/>
            </a:endParaRPr>
          </a:p>
          <a:p>
            <a:pPr defTabSz="457189"/>
            <a:r>
              <a:rPr lang="de-DE" dirty="0">
                <a:solidFill>
                  <a:prstClr val="black"/>
                </a:solidFill>
                <a:latin typeface="Cambria" panose="02040503050406030204"/>
              </a:rPr>
              <a:t>Die Schülerinnen und Schüler können </a:t>
            </a:r>
          </a:p>
          <a:p>
            <a:pPr marL="457189" lvl="1" defTabSz="457189"/>
            <a:r>
              <a:rPr lang="de-DE" dirty="0">
                <a:solidFill>
                  <a:prstClr val="black"/>
                </a:solidFill>
                <a:latin typeface="Cambria" panose="02040503050406030204"/>
              </a:rPr>
              <a:t>• kurze Gespräche über vertraute Themen führen</a:t>
            </a:r>
          </a:p>
          <a:p>
            <a:pPr marL="457189" lvl="1" defTabSz="457189"/>
            <a:r>
              <a:rPr lang="de-DE" dirty="0">
                <a:solidFill>
                  <a:prstClr val="black"/>
                </a:solidFill>
                <a:latin typeface="Cambria" panose="02040503050406030204"/>
              </a:rPr>
              <a:t>• in Alltagssituationen einfache Informationen geben, Fragen stellen und Vereinbarungen treffen </a:t>
            </a:r>
          </a:p>
          <a:p>
            <a:pPr marL="457189" lvl="1" defTabSz="457189"/>
            <a:r>
              <a:rPr lang="de-DE" dirty="0">
                <a:solidFill>
                  <a:prstClr val="black"/>
                </a:solidFill>
                <a:latin typeface="Cambria" panose="02040503050406030204"/>
              </a:rPr>
              <a:t>• über vertraute Themen (u.a. Dinge, Orte, Personen) sprechen und dabei auch Gefühle, Vorlieben, Stärken und Meinungen auf einfache Weise ausdrücken</a:t>
            </a:r>
          </a:p>
          <a:p>
            <a:pPr marL="457189" lvl="1" defTabSz="457189"/>
            <a:endParaRPr lang="de-AT" dirty="0">
              <a:solidFill>
                <a:prstClr val="black"/>
              </a:solidFill>
              <a:latin typeface="Cambria" panose="02040503050406030204"/>
            </a:endParaRPr>
          </a:p>
        </p:txBody>
      </p:sp>
      <p:sp>
        <p:nvSpPr>
          <p:cNvPr id="3" name="Textfeld 3">
            <a:extLst>
              <a:ext uri="{FF2B5EF4-FFF2-40B4-BE49-F238E27FC236}">
                <a16:creationId xmlns:a16="http://schemas.microsoft.com/office/drawing/2014/main" id="{C67B7CA8-B031-4400-A7D2-A1E0996B5BF4}"/>
              </a:ext>
            </a:extLst>
          </p:cNvPr>
          <p:cNvSpPr txBox="1"/>
          <p:nvPr/>
        </p:nvSpPr>
        <p:spPr>
          <a:xfrm>
            <a:off x="895315" y="3649436"/>
            <a:ext cx="10199949" cy="2308324"/>
          </a:xfrm>
          <a:prstGeom prst="rect">
            <a:avLst/>
          </a:prstGeom>
          <a:solidFill>
            <a:schemeClr val="accent2">
              <a:lumMod val="60000"/>
              <a:lumOff val="40000"/>
            </a:schemeClr>
          </a:solidFill>
        </p:spPr>
        <p:txBody>
          <a:bodyPr wrap="square">
            <a:spAutoFit/>
          </a:bodyPr>
          <a:lstStyle/>
          <a:p>
            <a:pPr defTabSz="457189"/>
            <a:r>
              <a:rPr lang="de-DE" b="1" dirty="0">
                <a:solidFill>
                  <a:prstClr val="black"/>
                </a:solidFill>
                <a:latin typeface="Cambria" panose="02040503050406030204"/>
              </a:rPr>
              <a:t>Kompetenzbereich 4: Schreiben</a:t>
            </a:r>
          </a:p>
          <a:p>
            <a:pPr defTabSz="457189"/>
            <a:endParaRPr lang="de-DE" b="1" dirty="0">
              <a:solidFill>
                <a:prstClr val="black"/>
              </a:solidFill>
              <a:latin typeface="Cambria" panose="02040503050406030204"/>
            </a:endParaRPr>
          </a:p>
          <a:p>
            <a:pPr defTabSz="457189"/>
            <a:r>
              <a:rPr lang="de-DE" dirty="0">
                <a:solidFill>
                  <a:prstClr val="black"/>
                </a:solidFill>
                <a:latin typeface="Cambria" panose="02040503050406030204"/>
              </a:rPr>
              <a:t>Die Schülerinnen und Schüler können </a:t>
            </a:r>
          </a:p>
          <a:p>
            <a:pPr marL="457189" lvl="1" defTabSz="457189"/>
            <a:r>
              <a:rPr lang="de-DE" dirty="0">
                <a:solidFill>
                  <a:prstClr val="black"/>
                </a:solidFill>
                <a:latin typeface="Cambria" panose="02040503050406030204"/>
              </a:rPr>
              <a:t>• Aspekte des persönlichen Lebensumfeldes beschreiben (u.a. Personen, Orte, Pläne, Wünsche)</a:t>
            </a:r>
          </a:p>
          <a:p>
            <a:pPr marL="457189" lvl="1" defTabSz="457189"/>
            <a:r>
              <a:rPr lang="de-DE" dirty="0">
                <a:solidFill>
                  <a:prstClr val="black"/>
                </a:solidFill>
                <a:latin typeface="Cambria" panose="02040503050406030204"/>
              </a:rPr>
              <a:t> • die eigene Meinung ausdrücken und begründen </a:t>
            </a:r>
          </a:p>
          <a:p>
            <a:pPr marL="457189" lvl="1" defTabSz="457189"/>
            <a:r>
              <a:rPr lang="de-DE" dirty="0">
                <a:solidFill>
                  <a:prstClr val="black"/>
                </a:solidFill>
                <a:latin typeface="Cambria" panose="02040503050406030204"/>
              </a:rPr>
              <a:t>• einfache Geschichten und Gebrauchstexte (u.a. E-Mail, Mitteilungen) schreiben und dabei auch über vergangene und zukünftige Ereignisse berichten</a:t>
            </a:r>
          </a:p>
          <a:p>
            <a:pPr marL="457189" lvl="1" defTabSz="457189"/>
            <a:endParaRPr lang="de-AT" dirty="0">
              <a:solidFill>
                <a:prstClr val="black"/>
              </a:solidFill>
              <a:latin typeface="Cambria" panose="02040503050406030204"/>
            </a:endParaRPr>
          </a:p>
        </p:txBody>
      </p:sp>
      <p:pic>
        <p:nvPicPr>
          <p:cNvPr id="5" name="Picture 4">
            <a:extLst>
              <a:ext uri="{FF2B5EF4-FFF2-40B4-BE49-F238E27FC236}">
                <a16:creationId xmlns:a16="http://schemas.microsoft.com/office/drawing/2014/main" id="{17076DF8-DE8B-F7E8-3431-6910C6FD207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03408" y="1388433"/>
            <a:ext cx="1322553" cy="799283"/>
          </a:xfrm>
          <a:prstGeom prst="rect">
            <a:avLst/>
          </a:prstGeom>
          <a:ln>
            <a:noFill/>
          </a:ln>
          <a:effectLst>
            <a:softEdge rad="112500"/>
          </a:effectLst>
        </p:spPr>
      </p:pic>
      <p:pic>
        <p:nvPicPr>
          <p:cNvPr id="6" name="Picture 5" descr="A red and yellow striped pencil&#10;&#10;Description automatically generated">
            <a:extLst>
              <a:ext uri="{FF2B5EF4-FFF2-40B4-BE49-F238E27FC236}">
                <a16:creationId xmlns:a16="http://schemas.microsoft.com/office/drawing/2014/main" id="{B6B8A8F4-5FE1-982E-64E2-ABEC834A68C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44530" y="3447824"/>
            <a:ext cx="952157" cy="1052945"/>
          </a:xfrm>
          <a:prstGeom prst="rect">
            <a:avLst/>
          </a:prstGeom>
        </p:spPr>
      </p:pic>
    </p:spTree>
    <p:extLst>
      <p:ext uri="{BB962C8B-B14F-4D97-AF65-F5344CB8AC3E}">
        <p14:creationId xmlns:p14="http://schemas.microsoft.com/office/powerpoint/2010/main" val="2767426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4131-6F19-43AC-9F7A-B04FF35C4B67}"/>
              </a:ext>
            </a:extLst>
          </p:cNvPr>
          <p:cNvSpPr>
            <a:spLocks noGrp="1"/>
          </p:cNvSpPr>
          <p:nvPr>
            <p:ph type="title"/>
          </p:nvPr>
        </p:nvSpPr>
        <p:spPr>
          <a:xfrm>
            <a:off x="5816168" y="162381"/>
            <a:ext cx="4083563" cy="1335028"/>
          </a:xfrm>
        </p:spPr>
        <p:txBody>
          <a:bodyPr>
            <a:noAutofit/>
          </a:bodyPr>
          <a:lstStyle/>
          <a:p>
            <a:r>
              <a:rPr lang="en-US" sz="2400" cap="none" dirty="0">
                <a:solidFill>
                  <a:srgbClr val="C00000"/>
                </a:solidFill>
                <a:latin typeface="+mn-lt"/>
                <a:cs typeface="Calibri Light"/>
              </a:rPr>
              <a:t>My adventures with Gran</a:t>
            </a:r>
            <a:br>
              <a:rPr lang="en-US" sz="2400" cap="none" dirty="0">
                <a:solidFill>
                  <a:srgbClr val="C00000"/>
                </a:solidFill>
                <a:latin typeface="+mn-lt"/>
                <a:cs typeface="Calibri Light"/>
              </a:rPr>
            </a:br>
            <a:r>
              <a:rPr lang="en-US" sz="2400" cap="none" dirty="0">
                <a:solidFill>
                  <a:srgbClr val="C00000"/>
                </a:solidFill>
                <a:latin typeface="+mn-lt"/>
                <a:cs typeface="Calibri Light"/>
              </a:rPr>
              <a:t>(graded writing)</a:t>
            </a:r>
            <a:endParaRPr lang="en-US" sz="2400" cap="none" dirty="0">
              <a:solidFill>
                <a:srgbClr val="C00000"/>
              </a:solidFill>
              <a:latin typeface="+mn-lt"/>
            </a:endParaRPr>
          </a:p>
        </p:txBody>
      </p:sp>
      <p:pic>
        <p:nvPicPr>
          <p:cNvPr id="3" name="Picture 3" descr="Text, letter&#10;&#10;Description automatically generated">
            <a:extLst>
              <a:ext uri="{FF2B5EF4-FFF2-40B4-BE49-F238E27FC236}">
                <a16:creationId xmlns:a16="http://schemas.microsoft.com/office/drawing/2014/main" id="{4C284E6D-CB96-42C2-A2FD-2B1E63B4130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Lst>
          </a:blip>
          <a:srcRect t="6808"/>
          <a:stretch/>
        </p:blipFill>
        <p:spPr>
          <a:xfrm>
            <a:off x="1114130" y="693964"/>
            <a:ext cx="4981871" cy="6001656"/>
          </a:xfrm>
          <a:prstGeom prst="rect">
            <a:avLst/>
          </a:prstGeom>
          <a:ln>
            <a:noFill/>
          </a:ln>
          <a:effectLst>
            <a:outerShdw blurRad="292100" dist="139700" dir="2700000" algn="tl" rotWithShape="0">
              <a:srgbClr val="333333">
                <a:alpha val="65000"/>
              </a:srgbClr>
            </a:outerShdw>
          </a:effectLst>
        </p:spPr>
      </p:pic>
      <p:pic>
        <p:nvPicPr>
          <p:cNvPr id="4" name="Picture 4" descr="Text, letter&#10;&#10;Description automatically generated">
            <a:extLst>
              <a:ext uri="{FF2B5EF4-FFF2-40B4-BE49-F238E27FC236}">
                <a16:creationId xmlns:a16="http://schemas.microsoft.com/office/drawing/2014/main" id="{8ADD835F-869D-4B5A-A2DC-DF8240066DC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Lst>
          </a:blip>
          <a:srcRect t="10667" r="-99" b="17704"/>
          <a:stretch/>
        </p:blipFill>
        <p:spPr>
          <a:xfrm>
            <a:off x="6173028" y="1444341"/>
            <a:ext cx="4806757" cy="4578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2227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4F26-A50A-4F8D-BF15-8B4F501CA7D9}"/>
              </a:ext>
            </a:extLst>
          </p:cNvPr>
          <p:cNvSpPr>
            <a:spLocks noGrp="1"/>
          </p:cNvSpPr>
          <p:nvPr>
            <p:ph type="title"/>
          </p:nvPr>
        </p:nvSpPr>
        <p:spPr>
          <a:xfrm>
            <a:off x="7489373" y="2104416"/>
            <a:ext cx="4180113" cy="573469"/>
          </a:xfrm>
        </p:spPr>
        <p:txBody>
          <a:bodyPr>
            <a:normAutofit/>
          </a:bodyPr>
          <a:lstStyle/>
          <a:p>
            <a:r>
              <a:rPr lang="en-US" sz="2400" cap="none" dirty="0">
                <a:solidFill>
                  <a:srgbClr val="C00000"/>
                </a:solidFill>
                <a:cs typeface="Calibri Light"/>
              </a:rPr>
              <a:t>My adventures with Gran</a:t>
            </a:r>
            <a:endParaRPr lang="en-US" sz="2400" cap="none" dirty="0">
              <a:solidFill>
                <a:srgbClr val="C00000"/>
              </a:solidFill>
            </a:endParaRPr>
          </a:p>
        </p:txBody>
      </p:sp>
      <p:pic>
        <p:nvPicPr>
          <p:cNvPr id="3" name="Picture 3" descr="Text, letter&#10;&#10;Description automatically generated">
            <a:extLst>
              <a:ext uri="{FF2B5EF4-FFF2-40B4-BE49-F238E27FC236}">
                <a16:creationId xmlns:a16="http://schemas.microsoft.com/office/drawing/2014/main" id="{09DBB8B2-7AEF-4CB0-8879-7A4F6C37CA6C}"/>
              </a:ext>
            </a:extLst>
          </p:cNvPr>
          <p:cNvPicPr>
            <a:picLocks noChangeAspect="1"/>
          </p:cNvPicPr>
          <p:nvPr/>
        </p:nvPicPr>
        <p:blipFill>
          <a:blip r:embed="rId2"/>
          <a:stretch>
            <a:fillRect/>
          </a:stretch>
        </p:blipFill>
        <p:spPr>
          <a:xfrm>
            <a:off x="2853123" y="396977"/>
            <a:ext cx="4357125" cy="6219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492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a:xfrm>
            <a:off x="913776" y="618517"/>
            <a:ext cx="10364451" cy="646947"/>
          </a:xfrm>
        </p:spPr>
        <p:txBody>
          <a:bodyPr/>
          <a:lstStyle/>
          <a:p>
            <a:r>
              <a:rPr lang="de-AT" cap="none" dirty="0">
                <a:solidFill>
                  <a:schemeClr val="accent2"/>
                </a:solidFill>
              </a:rPr>
              <a:t>4. Klasse </a:t>
            </a:r>
            <a:r>
              <a:rPr lang="de-AT" sz="1600" cap="none" dirty="0">
                <a:solidFill>
                  <a:schemeClr val="accent2"/>
                </a:solidFill>
              </a:rPr>
              <a:t>(8. Schulstufe)</a:t>
            </a:r>
            <a:endParaRPr lang="de-AT" cap="none" dirty="0">
              <a:solidFill>
                <a:schemeClr val="accent2"/>
              </a:solidFill>
            </a:endParaRPr>
          </a:p>
        </p:txBody>
      </p:sp>
      <p:sp>
        <p:nvSpPr>
          <p:cNvPr id="4" name="Textfeld 3">
            <a:extLst>
              <a:ext uri="{FF2B5EF4-FFF2-40B4-BE49-F238E27FC236}">
                <a16:creationId xmlns:a16="http://schemas.microsoft.com/office/drawing/2014/main" id="{C67B7CA8-B031-4400-A7D2-A1E0996B5BF4}"/>
              </a:ext>
            </a:extLst>
          </p:cNvPr>
          <p:cNvSpPr txBox="1"/>
          <p:nvPr/>
        </p:nvSpPr>
        <p:spPr>
          <a:xfrm>
            <a:off x="617311" y="3941049"/>
            <a:ext cx="10802276" cy="2308324"/>
          </a:xfrm>
          <a:prstGeom prst="rect">
            <a:avLst/>
          </a:prstGeom>
          <a:solidFill>
            <a:schemeClr val="accent2">
              <a:lumMod val="60000"/>
              <a:lumOff val="40000"/>
            </a:schemeClr>
          </a:solidFill>
        </p:spPr>
        <p:txBody>
          <a:bodyPr wrap="square">
            <a:spAutoFit/>
          </a:bodyPr>
          <a:lstStyle/>
          <a:p>
            <a:pPr defTabSz="457189"/>
            <a:r>
              <a:rPr lang="de-DE" b="1" dirty="0">
                <a:solidFill>
                  <a:prstClr val="black"/>
                </a:solidFill>
                <a:latin typeface="Cambria" panose="02040503050406030204"/>
              </a:rPr>
              <a:t>4. Klasse: Schreiben</a:t>
            </a:r>
          </a:p>
          <a:p>
            <a:pPr defTabSz="457189"/>
            <a:r>
              <a:rPr lang="de-DE" dirty="0">
                <a:solidFill>
                  <a:prstClr val="black"/>
                </a:solidFill>
                <a:latin typeface="Cambria" panose="02040503050406030204"/>
              </a:rPr>
              <a:t>Die Schülerinnen und Schüler können </a:t>
            </a:r>
          </a:p>
          <a:p>
            <a:pPr defTabSz="457189"/>
            <a:r>
              <a:rPr lang="de-DE" dirty="0">
                <a:solidFill>
                  <a:prstClr val="black"/>
                </a:solidFill>
                <a:latin typeface="Cambria" panose="02040503050406030204"/>
              </a:rPr>
              <a:t>• unkomplizierte, strukturierte Texte (u.a. Postings, E-Mail, Erfahrungsberichte) zu vertrauten Themen schreiben </a:t>
            </a:r>
          </a:p>
          <a:p>
            <a:pPr defTabSz="457189"/>
            <a:r>
              <a:rPr lang="de-DE" dirty="0">
                <a:solidFill>
                  <a:prstClr val="black"/>
                </a:solidFill>
                <a:latin typeface="Cambria" panose="02040503050406030204"/>
              </a:rPr>
              <a:t>• in einfacher Sprache, Meinungen ausdrücken, Gefühle beschreiben und einfache Vermutungen anstellen (auch über Bücher und Filme) </a:t>
            </a:r>
          </a:p>
          <a:p>
            <a:pPr defTabSz="457189"/>
            <a:r>
              <a:rPr lang="de-DE" dirty="0">
                <a:solidFill>
                  <a:prstClr val="black"/>
                </a:solidFill>
                <a:latin typeface="Cambria" panose="02040503050406030204"/>
              </a:rPr>
              <a:t>• für Ansichten, Pläne oder Handlungen einfache Begründungen oder Erklärungen geben und Ideen präsentieren können</a:t>
            </a:r>
            <a:endParaRPr lang="de-AT" dirty="0">
              <a:solidFill>
                <a:prstClr val="black"/>
              </a:solidFill>
              <a:latin typeface="Cambria" panose="02040503050406030204"/>
            </a:endParaRPr>
          </a:p>
        </p:txBody>
      </p:sp>
      <p:sp>
        <p:nvSpPr>
          <p:cNvPr id="3" name="Textfeld 3">
            <a:extLst>
              <a:ext uri="{FF2B5EF4-FFF2-40B4-BE49-F238E27FC236}">
                <a16:creationId xmlns:a16="http://schemas.microsoft.com/office/drawing/2014/main" id="{3E9F484A-A6D6-FB4C-E1D7-2F3ED3598B71}"/>
              </a:ext>
            </a:extLst>
          </p:cNvPr>
          <p:cNvSpPr txBox="1"/>
          <p:nvPr/>
        </p:nvSpPr>
        <p:spPr>
          <a:xfrm>
            <a:off x="617311" y="1552565"/>
            <a:ext cx="10802277" cy="2308324"/>
          </a:xfrm>
          <a:prstGeom prst="rect">
            <a:avLst/>
          </a:prstGeom>
          <a:solidFill>
            <a:schemeClr val="accent1">
              <a:lumMod val="20000"/>
              <a:lumOff val="80000"/>
            </a:schemeClr>
          </a:solidFill>
        </p:spPr>
        <p:txBody>
          <a:bodyPr wrap="square">
            <a:spAutoFit/>
          </a:bodyPr>
          <a:lstStyle/>
          <a:p>
            <a:pPr defTabSz="457189"/>
            <a:r>
              <a:rPr lang="de-DE" sz="1600" b="1" dirty="0">
                <a:solidFill>
                  <a:prstClr val="black"/>
                </a:solidFill>
                <a:latin typeface="Cambria" panose="02040503050406030204"/>
              </a:rPr>
              <a:t>4. Klasse:   Sprechen</a:t>
            </a:r>
            <a:r>
              <a:rPr lang="de-DE" sz="1600" dirty="0">
                <a:solidFill>
                  <a:prstClr val="black"/>
                </a:solidFill>
                <a:latin typeface="Cambria" panose="02040503050406030204"/>
              </a:rPr>
              <a:t> (An Gesprächen teilnehmen und zusammenhängend sprechen)</a:t>
            </a:r>
          </a:p>
          <a:p>
            <a:pPr defTabSz="457189"/>
            <a:r>
              <a:rPr lang="de-DE" sz="1600" dirty="0">
                <a:solidFill>
                  <a:prstClr val="black"/>
                </a:solidFill>
                <a:latin typeface="Cambria" panose="02040503050406030204"/>
              </a:rPr>
              <a:t>Die Schülerinnen und Schüler können </a:t>
            </a:r>
          </a:p>
          <a:p>
            <a:pPr defTabSz="457189"/>
            <a:r>
              <a:rPr lang="de-DE" sz="1600" dirty="0">
                <a:solidFill>
                  <a:prstClr val="black"/>
                </a:solidFill>
                <a:latin typeface="Cambria" panose="02040503050406030204"/>
              </a:rPr>
              <a:t>• sich in routinemäßigen Situationen über vertraute Themen ohne große Mühe verständigen (u.a. Zustimmung oder Ablehnung ausdrücken, Vorschläge machen, über Pläne reden, Rat erbitten und geben, einfache Begründungen, die eigene Meinung und Vermutungen formulieren) </a:t>
            </a:r>
          </a:p>
          <a:p>
            <a:pPr defTabSz="457189"/>
            <a:r>
              <a:rPr lang="de-DE" sz="1600" dirty="0">
                <a:solidFill>
                  <a:prstClr val="black"/>
                </a:solidFill>
                <a:latin typeface="Cambria" panose="02040503050406030204"/>
              </a:rPr>
              <a:t>• über (Alltags-)Ereignisse und vergangene und zukünftige Aktivitäten berichten und dabei auch Meinungen und Gefühle ausdrücken </a:t>
            </a:r>
          </a:p>
          <a:p>
            <a:pPr defTabSz="457189"/>
            <a:r>
              <a:rPr lang="de-DE" sz="1600" dirty="0">
                <a:solidFill>
                  <a:prstClr val="black"/>
                </a:solidFill>
                <a:latin typeface="Cambria" panose="02040503050406030204"/>
              </a:rPr>
              <a:t>• </a:t>
            </a:r>
            <a:r>
              <a:rPr lang="de-DE" sz="1600" b="1" dirty="0">
                <a:solidFill>
                  <a:prstClr val="black"/>
                </a:solidFill>
                <a:latin typeface="Cambria" panose="02040503050406030204"/>
              </a:rPr>
              <a:t>einfache Präsentationen zu vertrauten Themen, Büchern, Filmen oder Themen und Ideen von persönlichem Interesse halten</a:t>
            </a:r>
            <a:endParaRPr lang="de-AT" sz="1600" b="1" dirty="0">
              <a:solidFill>
                <a:prstClr val="black"/>
              </a:solidFill>
              <a:latin typeface="Cambria" panose="02040503050406030204"/>
            </a:endParaRPr>
          </a:p>
        </p:txBody>
      </p:sp>
      <p:pic>
        <p:nvPicPr>
          <p:cNvPr id="6" name="Picture 5">
            <a:extLst>
              <a:ext uri="{FF2B5EF4-FFF2-40B4-BE49-F238E27FC236}">
                <a16:creationId xmlns:a16="http://schemas.microsoft.com/office/drawing/2014/main" id="{C093FEC7-E5C8-5507-CE8A-FA0456831D8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60878" y="673122"/>
            <a:ext cx="1322553" cy="799283"/>
          </a:xfrm>
          <a:prstGeom prst="rect">
            <a:avLst/>
          </a:prstGeom>
          <a:ln>
            <a:noFill/>
          </a:ln>
          <a:effectLst>
            <a:softEdge rad="112500"/>
          </a:effectLst>
        </p:spPr>
      </p:pic>
      <p:pic>
        <p:nvPicPr>
          <p:cNvPr id="7" name="Picture 6" descr="A red and yellow striped pencil&#10;&#10;Description automatically generated">
            <a:extLst>
              <a:ext uri="{FF2B5EF4-FFF2-40B4-BE49-F238E27FC236}">
                <a16:creationId xmlns:a16="http://schemas.microsoft.com/office/drawing/2014/main" id="{B41466E3-A7D7-2A76-A827-E72BB9F9D30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81018" y="3504953"/>
            <a:ext cx="952157" cy="1052945"/>
          </a:xfrm>
          <a:prstGeom prst="rect">
            <a:avLst/>
          </a:prstGeom>
        </p:spPr>
      </p:pic>
    </p:spTree>
    <p:extLst>
      <p:ext uri="{BB962C8B-B14F-4D97-AF65-F5344CB8AC3E}">
        <p14:creationId xmlns:p14="http://schemas.microsoft.com/office/powerpoint/2010/main" val="2469414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62">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of people measuring their waist&#10;&#10;Description automatically generated">
            <a:extLst>
              <a:ext uri="{FF2B5EF4-FFF2-40B4-BE49-F238E27FC236}">
                <a16:creationId xmlns:a16="http://schemas.microsoft.com/office/drawing/2014/main" id="{1AE6874E-B698-BECC-58BD-BE8521B36D03}"/>
              </a:ext>
            </a:extLst>
          </p:cNvPr>
          <p:cNvPicPr>
            <a:picLocks noChangeAspect="1"/>
          </p:cNvPicPr>
          <p:nvPr/>
        </p:nvPicPr>
        <p:blipFill>
          <a:blip r:embed="rId2">
            <a:extLst>
              <a:ext uri="{28A0092B-C50C-407E-A947-70E740481C1C}">
                <a14:useLocalDpi xmlns:a14="http://schemas.microsoft.com/office/drawing/2010/main" val="0"/>
              </a:ext>
            </a:extLst>
          </a:blip>
          <a:srcRect t="5127" r="-1" b="4487"/>
          <a:stretch/>
        </p:blipFill>
        <p:spPr>
          <a:xfrm>
            <a:off x="20" y="10"/>
            <a:ext cx="12188932" cy="6857990"/>
          </a:xfrm>
          <a:prstGeom prst="rect">
            <a:avLst/>
          </a:prstGeom>
        </p:spPr>
      </p:pic>
      <p:sp>
        <p:nvSpPr>
          <p:cNvPr id="65" name="Rectangle 64">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EDC323-9C41-688E-3339-33DD9B2EE1A8}"/>
              </a:ext>
            </a:extLst>
          </p:cNvPr>
          <p:cNvSpPr>
            <a:spLocks noGrp="1"/>
          </p:cNvSpPr>
          <p:nvPr>
            <p:ph type="title"/>
          </p:nvPr>
        </p:nvSpPr>
        <p:spPr>
          <a:xfrm>
            <a:off x="720000" y="1455847"/>
            <a:ext cx="5015638" cy="2068553"/>
          </a:xfrm>
        </p:spPr>
        <p:txBody>
          <a:bodyPr vert="horz" wrap="square" lIns="0" tIns="0" rIns="0" bIns="0" rtlCol="0" anchor="b" anchorCtr="0">
            <a:normAutofit/>
          </a:bodyPr>
          <a:lstStyle/>
          <a:p>
            <a:pPr algn="ctr"/>
            <a:endParaRPr lang="en-US" sz="5600" spc="-100" dirty="0"/>
          </a:p>
        </p:txBody>
      </p:sp>
      <p:grpSp>
        <p:nvGrpSpPr>
          <p:cNvPr id="67" name="Group 66">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68"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9"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0"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72" name="Group 71">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73"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4"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5"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38569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62">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Wood human figure">
            <a:extLst>
              <a:ext uri="{FF2B5EF4-FFF2-40B4-BE49-F238E27FC236}">
                <a16:creationId xmlns:a16="http://schemas.microsoft.com/office/drawing/2014/main" id="{B946C08C-4AAE-66B8-059A-AB7E57D4CE5C}"/>
              </a:ext>
            </a:extLst>
          </p:cNvPr>
          <p:cNvPicPr>
            <a:picLocks noChangeAspect="1"/>
          </p:cNvPicPr>
          <p:nvPr/>
        </p:nvPicPr>
        <p:blipFill>
          <a:blip r:embed="rId2"/>
          <a:srcRect r="-1" b="15708"/>
          <a:stretch/>
        </p:blipFill>
        <p:spPr>
          <a:xfrm>
            <a:off x="20" y="10"/>
            <a:ext cx="12188932" cy="6857990"/>
          </a:xfrm>
          <a:prstGeom prst="rect">
            <a:avLst/>
          </a:prstGeom>
        </p:spPr>
      </p:pic>
      <p:sp>
        <p:nvSpPr>
          <p:cNvPr id="65" name="Rectangle 64">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6EFAC5-1A44-432D-C174-A26EAEC15196}"/>
              </a:ext>
            </a:extLst>
          </p:cNvPr>
          <p:cNvSpPr>
            <a:spLocks noGrp="1"/>
          </p:cNvSpPr>
          <p:nvPr>
            <p:ph type="title"/>
          </p:nvPr>
        </p:nvSpPr>
        <p:spPr>
          <a:xfrm>
            <a:off x="6480000" y="1449388"/>
            <a:ext cx="5015638" cy="2075012"/>
          </a:xfrm>
        </p:spPr>
        <p:txBody>
          <a:bodyPr vert="horz" wrap="square" lIns="0" tIns="0" rIns="0" bIns="0" rtlCol="0" anchor="b" anchorCtr="0">
            <a:normAutofit/>
          </a:bodyPr>
          <a:lstStyle/>
          <a:p>
            <a:pPr algn="ctr">
              <a:lnSpc>
                <a:spcPct val="90000"/>
              </a:lnSpc>
            </a:pPr>
            <a:r>
              <a:rPr lang="en-US" sz="4800" spc="-100" dirty="0"/>
              <a:t>Feedback and corrections with the help of AI</a:t>
            </a:r>
          </a:p>
        </p:txBody>
      </p:sp>
      <p:grpSp>
        <p:nvGrpSpPr>
          <p:cNvPr id="67" name="Group 66">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68"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69"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0"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72" name="Group 71">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73"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4"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5"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411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EFD9-7713-2EB9-5949-E3C920AA47D9}"/>
              </a:ext>
            </a:extLst>
          </p:cNvPr>
          <p:cNvSpPr>
            <a:spLocks noGrp="1"/>
          </p:cNvSpPr>
          <p:nvPr>
            <p:ph type="title"/>
          </p:nvPr>
        </p:nvSpPr>
        <p:spPr/>
        <p:txBody>
          <a:bodyPr/>
          <a:lstStyle/>
          <a:p>
            <a:r>
              <a:rPr lang="en-US" dirty="0"/>
              <a:t>Laura’s example using ChatGPT (or Perplexity)</a:t>
            </a:r>
            <a:endParaRPr lang="en-AT" dirty="0"/>
          </a:p>
        </p:txBody>
      </p:sp>
    </p:spTree>
    <p:extLst>
      <p:ext uri="{BB962C8B-B14F-4D97-AF65-F5344CB8AC3E}">
        <p14:creationId xmlns:p14="http://schemas.microsoft.com/office/powerpoint/2010/main" val="3874879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DA702B1-51E2-18A6-53FA-1B1CF9736A77}"/>
            </a:ext>
          </a:extLst>
        </p:cNvPr>
        <p:cNvGrpSpPr/>
        <p:nvPr/>
      </p:nvGrpSpPr>
      <p:grpSpPr>
        <a:xfrm>
          <a:off x="0" y="0"/>
          <a:ext cx="0" cy="0"/>
          <a:chOff x="0" y="0"/>
          <a:chExt cx="0" cy="0"/>
        </a:xfrm>
      </p:grpSpPr>
      <p:sp>
        <p:nvSpPr>
          <p:cNvPr id="1066" name="Rectangle 1065">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7" name="Rectangle 1066">
            <a:extLst>
              <a:ext uri="{FF2B5EF4-FFF2-40B4-BE49-F238E27FC236}">
                <a16:creationId xmlns:a16="http://schemas.microsoft.com/office/drawing/2014/main" id="{A4CEB5B4-CDED-47E6-9A79-D8983C3D4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D50332B2-2BC3-434F-B11C-851A29882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9" name="Freeform: Shape 1068">
            <a:extLst>
              <a:ext uri="{FF2B5EF4-FFF2-40B4-BE49-F238E27FC236}">
                <a16:creationId xmlns:a16="http://schemas.microsoft.com/office/drawing/2014/main" id="{FF54EC60-509D-4A90-A637-580B5967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6858000"/>
          </a:xfrm>
          <a:custGeom>
            <a:avLst/>
            <a:gdLst>
              <a:gd name="connsiteX0" fmla="*/ 0 w 12192000"/>
              <a:gd name="connsiteY0" fmla="*/ 0 h 6858000"/>
              <a:gd name="connsiteX1" fmla="*/ 10078284 w 12192000"/>
              <a:gd name="connsiteY1" fmla="*/ 0 h 6858000"/>
              <a:gd name="connsiteX2" fmla="*/ 10117114 w 12192000"/>
              <a:gd name="connsiteY2" fmla="*/ 31950 h 6858000"/>
              <a:gd name="connsiteX3" fmla="*/ 12038791 w 12192000"/>
              <a:gd name="connsiteY3" fmla="*/ 2405191 h 6858000"/>
              <a:gd name="connsiteX4" fmla="*/ 12192000 w 12192000"/>
              <a:gd name="connsiteY4" fmla="*/ 274539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0078284" y="0"/>
                </a:lnTo>
                <a:lnTo>
                  <a:pt x="10117114" y="31950"/>
                </a:lnTo>
                <a:cubicBezTo>
                  <a:pt x="10983782" y="763968"/>
                  <a:pt x="11616084" y="1548856"/>
                  <a:pt x="12038791" y="2405191"/>
                </a:cubicBezTo>
                <a:lnTo>
                  <a:pt x="12192000" y="2745399"/>
                </a:lnTo>
                <a:lnTo>
                  <a:pt x="12192000" y="6858000"/>
                </a:lnTo>
                <a:lnTo>
                  <a:pt x="0" y="6858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7428BA0D-1277-A7BB-2045-DCCE24C9641F}"/>
              </a:ext>
            </a:extLst>
          </p:cNvPr>
          <p:cNvSpPr>
            <a:spLocks noGrp="1"/>
          </p:cNvSpPr>
          <p:nvPr>
            <p:ph type="title"/>
          </p:nvPr>
        </p:nvSpPr>
        <p:spPr>
          <a:xfrm>
            <a:off x="720000" y="619199"/>
            <a:ext cx="8831988" cy="576000"/>
          </a:xfrm>
        </p:spPr>
        <p:txBody>
          <a:bodyPr vert="horz" wrap="square" lIns="0" tIns="0" rIns="0" bIns="0" rtlCol="0" anchor="t" anchorCtr="0">
            <a:normAutofit/>
          </a:bodyPr>
          <a:lstStyle/>
          <a:p>
            <a:pPr>
              <a:lnSpc>
                <a:spcPct val="90000"/>
              </a:lnSpc>
            </a:pPr>
            <a:r>
              <a:rPr lang="en-US" sz="2000" spc="-100"/>
              <a:t>How do we assess writing?</a:t>
            </a:r>
            <a:br>
              <a:rPr lang="en-US" sz="2000" spc="-100"/>
            </a:br>
            <a:endParaRPr lang="en-US" sz="2000" spc="-100"/>
          </a:p>
        </p:txBody>
      </p:sp>
      <p:pic>
        <p:nvPicPr>
          <p:cNvPr id="1026" name="Picture 2" descr="A chart of a survey&#10;&#10;Description automatically generated with medium confidence">
            <a:extLst>
              <a:ext uri="{FF2B5EF4-FFF2-40B4-BE49-F238E27FC236}">
                <a16:creationId xmlns:a16="http://schemas.microsoft.com/office/drawing/2014/main" id="{FD834AB3-E21A-1FC4-3861-ED4D37C31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250"/>
          <a:stretch/>
        </p:blipFill>
        <p:spPr bwMode="auto">
          <a:xfrm>
            <a:off x="20" y="2540448"/>
            <a:ext cx="12191980" cy="4317552"/>
          </a:xfrm>
          <a:custGeom>
            <a:avLst/>
            <a:gdLst/>
            <a:ahLst/>
            <a:cxnLst/>
            <a:rect l="l" t="t" r="r" b="b"/>
            <a:pathLst>
              <a:path w="12192000" h="4317552">
                <a:moveTo>
                  <a:pt x="7327165" y="60"/>
                </a:moveTo>
                <a:cubicBezTo>
                  <a:pt x="8798454" y="-2521"/>
                  <a:pt x="11554118" y="80070"/>
                  <a:pt x="11933882" y="80070"/>
                </a:cubicBezTo>
                <a:cubicBezTo>
                  <a:pt x="11994255" y="80070"/>
                  <a:pt x="12047081" y="80070"/>
                  <a:pt x="12093304" y="80070"/>
                </a:cubicBezTo>
                <a:lnTo>
                  <a:pt x="12192000" y="80070"/>
                </a:lnTo>
                <a:lnTo>
                  <a:pt x="12192000" y="4317552"/>
                </a:lnTo>
                <a:lnTo>
                  <a:pt x="0" y="4317552"/>
                </a:lnTo>
                <a:lnTo>
                  <a:pt x="0" y="70061"/>
                </a:lnTo>
                <a:lnTo>
                  <a:pt x="272019" y="75122"/>
                </a:lnTo>
                <a:cubicBezTo>
                  <a:pt x="866922" y="88867"/>
                  <a:pt x="1578979" y="113302"/>
                  <a:pt x="1822418" y="64432"/>
                </a:cubicBezTo>
                <a:cubicBezTo>
                  <a:pt x="2211920" y="1878"/>
                  <a:pt x="5717437" y="64432"/>
                  <a:pt x="6558758" y="17516"/>
                </a:cubicBezTo>
                <a:cubicBezTo>
                  <a:pt x="6716507" y="5787"/>
                  <a:pt x="6987636" y="656"/>
                  <a:pt x="7327165" y="60"/>
                </a:cubicBezTo>
                <a:close/>
              </a:path>
            </a:pathLst>
          </a:custGeom>
          <a:noFill/>
          <a:extLst>
            <a:ext uri="{909E8E84-426E-40DD-AFC4-6F175D3DCCD1}">
              <a14:hiddenFill xmlns:a14="http://schemas.microsoft.com/office/drawing/2010/main">
                <a:solidFill>
                  <a:srgbClr val="FFFFFF"/>
                </a:solidFill>
              </a14:hiddenFill>
            </a:ext>
          </a:extLst>
        </p:spPr>
      </p:pic>
      <p:sp>
        <p:nvSpPr>
          <p:cNvPr id="1070" name="Freeform: Shape 1069">
            <a:extLst>
              <a:ext uri="{FF2B5EF4-FFF2-40B4-BE49-F238E27FC236}">
                <a16:creationId xmlns:a16="http://schemas.microsoft.com/office/drawing/2014/main" id="{FCC4408D-5823-4186-97B4-25D12A9F9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1608" y="671426"/>
            <a:ext cx="2180393" cy="2972339"/>
          </a:xfrm>
          <a:custGeom>
            <a:avLst/>
            <a:gdLst>
              <a:gd name="connsiteX0" fmla="*/ 1400088 w 2180393"/>
              <a:gd name="connsiteY0" fmla="*/ 850 h 2972339"/>
              <a:gd name="connsiteX1" fmla="*/ 1564820 w 2180393"/>
              <a:gd name="connsiteY1" fmla="*/ 140951 h 2972339"/>
              <a:gd name="connsiteX2" fmla="*/ 1610980 w 2180393"/>
              <a:gd name="connsiteY2" fmla="*/ 245364 h 2972339"/>
              <a:gd name="connsiteX3" fmla="*/ 1686609 w 2180393"/>
              <a:gd name="connsiteY3" fmla="*/ 552617 h 2972339"/>
              <a:gd name="connsiteX4" fmla="*/ 1734955 w 2180393"/>
              <a:gd name="connsiteY4" fmla="*/ 864590 h 2972339"/>
              <a:gd name="connsiteX5" fmla="*/ 2125123 w 2180393"/>
              <a:gd name="connsiteY5" fmla="*/ 639922 h 2972339"/>
              <a:gd name="connsiteX6" fmla="*/ 2180393 w 2180393"/>
              <a:gd name="connsiteY6" fmla="*/ 608096 h 2972339"/>
              <a:gd name="connsiteX7" fmla="*/ 2180393 w 2180393"/>
              <a:gd name="connsiteY7" fmla="*/ 1353285 h 2972339"/>
              <a:gd name="connsiteX8" fmla="*/ 2151774 w 2180393"/>
              <a:gd name="connsiteY8" fmla="*/ 1371544 h 2972339"/>
              <a:gd name="connsiteX9" fmla="*/ 2007201 w 2180393"/>
              <a:gd name="connsiteY9" fmla="*/ 1463785 h 2972339"/>
              <a:gd name="connsiteX10" fmla="*/ 2114902 w 2180393"/>
              <a:gd name="connsiteY10" fmla="*/ 1491649 h 2972339"/>
              <a:gd name="connsiteX11" fmla="*/ 2180393 w 2180393"/>
              <a:gd name="connsiteY11" fmla="*/ 1508592 h 2972339"/>
              <a:gd name="connsiteX12" fmla="*/ 2180393 w 2180393"/>
              <a:gd name="connsiteY12" fmla="*/ 2169111 h 2972339"/>
              <a:gd name="connsiteX13" fmla="*/ 2074192 w 2180393"/>
              <a:gd name="connsiteY13" fmla="*/ 2143448 h 2972339"/>
              <a:gd name="connsiteX14" fmla="*/ 1764757 w 2180393"/>
              <a:gd name="connsiteY14" fmla="*/ 2011520 h 2972339"/>
              <a:gd name="connsiteX15" fmla="*/ 1788238 w 2180393"/>
              <a:gd name="connsiteY15" fmla="*/ 2277215 h 2972339"/>
              <a:gd name="connsiteX16" fmla="*/ 1790306 w 2180393"/>
              <a:gd name="connsiteY16" fmla="*/ 2614053 h 2972339"/>
              <a:gd name="connsiteX17" fmla="*/ 1729637 w 2180393"/>
              <a:gd name="connsiteY17" fmla="*/ 2815626 h 2972339"/>
              <a:gd name="connsiteX18" fmla="*/ 1622806 w 2180393"/>
              <a:gd name="connsiteY18" fmla="*/ 2912786 h 2972339"/>
              <a:gd name="connsiteX19" fmla="*/ 1424688 w 2180393"/>
              <a:gd name="connsiteY19" fmla="*/ 2969538 h 2972339"/>
              <a:gd name="connsiteX20" fmla="*/ 1130679 w 2180393"/>
              <a:gd name="connsiteY20" fmla="*/ 2829322 h 2972339"/>
              <a:gd name="connsiteX21" fmla="*/ 1082217 w 2180393"/>
              <a:gd name="connsiteY21" fmla="*/ 2646628 h 2972339"/>
              <a:gd name="connsiteX22" fmla="*/ 1096958 w 2180393"/>
              <a:gd name="connsiteY22" fmla="*/ 2082085 h 2972339"/>
              <a:gd name="connsiteX23" fmla="*/ 801449 w 2180393"/>
              <a:gd name="connsiteY23" fmla="*/ 2290564 h 2972339"/>
              <a:gd name="connsiteX24" fmla="*/ 724319 w 2180393"/>
              <a:gd name="connsiteY24" fmla="*/ 2332006 h 2972339"/>
              <a:gd name="connsiteX25" fmla="*/ 674473 w 2180393"/>
              <a:gd name="connsiteY25" fmla="*/ 2368729 h 2972339"/>
              <a:gd name="connsiteX26" fmla="*/ 409932 w 2180393"/>
              <a:gd name="connsiteY26" fmla="*/ 2431353 h 2972339"/>
              <a:gd name="connsiteX27" fmla="*/ 260626 w 2180393"/>
              <a:gd name="connsiteY27" fmla="*/ 2282964 h 2972339"/>
              <a:gd name="connsiteX28" fmla="*/ 210896 w 2180393"/>
              <a:gd name="connsiteY28" fmla="*/ 2190408 h 2972339"/>
              <a:gd name="connsiteX29" fmla="*/ 186148 w 2180393"/>
              <a:gd name="connsiteY29" fmla="*/ 2014851 h 2972339"/>
              <a:gd name="connsiteX30" fmla="*/ 309671 w 2180393"/>
              <a:gd name="connsiteY30" fmla="*/ 1819265 h 2972339"/>
              <a:gd name="connsiteX31" fmla="*/ 751151 w 2180393"/>
              <a:gd name="connsiteY31" fmla="*/ 1512475 h 2972339"/>
              <a:gd name="connsiteX32" fmla="*/ 486727 w 2180393"/>
              <a:gd name="connsiteY32" fmla="*/ 1445820 h 2972339"/>
              <a:gd name="connsiteX33" fmla="*/ 157147 w 2180393"/>
              <a:gd name="connsiteY33" fmla="*/ 1294897 h 2972339"/>
              <a:gd name="connsiteX34" fmla="*/ 27986 w 2180393"/>
              <a:gd name="connsiteY34" fmla="*/ 1165503 h 2972339"/>
              <a:gd name="connsiteX35" fmla="*/ 40076 w 2180393"/>
              <a:gd name="connsiteY35" fmla="*/ 910514 h 2972339"/>
              <a:gd name="connsiteX36" fmla="*/ 237161 w 2180393"/>
              <a:gd name="connsiteY36" fmla="*/ 685343 h 2972339"/>
              <a:gd name="connsiteX37" fmla="*/ 397290 w 2180393"/>
              <a:gd name="connsiteY37" fmla="*/ 668881 h 2972339"/>
              <a:gd name="connsiteX38" fmla="*/ 1077863 w 2180393"/>
              <a:gd name="connsiteY38" fmla="*/ 899583 h 2972339"/>
              <a:gd name="connsiteX39" fmla="*/ 991644 w 2180393"/>
              <a:gd name="connsiteY39" fmla="*/ 498623 h 2972339"/>
              <a:gd name="connsiteX40" fmla="*/ 975301 w 2180393"/>
              <a:gd name="connsiteY40" fmla="*/ 209214 h 2972339"/>
              <a:gd name="connsiteX41" fmla="*/ 1147404 w 2180393"/>
              <a:gd name="connsiteY41" fmla="*/ 67043 h 2972339"/>
              <a:gd name="connsiteX42" fmla="*/ 1400088 w 2180393"/>
              <a:gd name="connsiteY42" fmla="*/ 850 h 297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393" h="2972339">
                <a:moveTo>
                  <a:pt x="1400088" y="850"/>
                </a:moveTo>
                <a:cubicBezTo>
                  <a:pt x="1462942" y="6837"/>
                  <a:pt x="1515090" y="48395"/>
                  <a:pt x="1564820" y="140951"/>
                </a:cubicBezTo>
                <a:cubicBezTo>
                  <a:pt x="1589684" y="187229"/>
                  <a:pt x="1606261" y="218081"/>
                  <a:pt x="1610980" y="245364"/>
                </a:cubicBezTo>
                <a:cubicBezTo>
                  <a:pt x="1632277" y="303499"/>
                  <a:pt x="1652422" y="322494"/>
                  <a:pt x="1686609" y="552617"/>
                </a:cubicBezTo>
                <a:cubicBezTo>
                  <a:pt x="1729085" y="798166"/>
                  <a:pt x="1731503" y="747168"/>
                  <a:pt x="1734955" y="864590"/>
                </a:cubicBezTo>
                <a:cubicBezTo>
                  <a:pt x="1928527" y="753127"/>
                  <a:pt x="2049509" y="683462"/>
                  <a:pt x="2125123" y="639922"/>
                </a:cubicBezTo>
                <a:lnTo>
                  <a:pt x="2180393" y="608096"/>
                </a:lnTo>
                <a:lnTo>
                  <a:pt x="2180393" y="1353285"/>
                </a:lnTo>
                <a:lnTo>
                  <a:pt x="2151774" y="1371544"/>
                </a:lnTo>
                <a:cubicBezTo>
                  <a:pt x="2007201" y="1463785"/>
                  <a:pt x="2007201" y="1463785"/>
                  <a:pt x="2007201" y="1463785"/>
                </a:cubicBezTo>
                <a:cubicBezTo>
                  <a:pt x="2045442" y="1473678"/>
                  <a:pt x="2081292" y="1482953"/>
                  <a:pt x="2114902" y="1491649"/>
                </a:cubicBezTo>
                <a:lnTo>
                  <a:pt x="2180393" y="1508592"/>
                </a:lnTo>
                <a:lnTo>
                  <a:pt x="2180393" y="2169111"/>
                </a:lnTo>
                <a:lnTo>
                  <a:pt x="2074192" y="2143448"/>
                </a:lnTo>
                <a:cubicBezTo>
                  <a:pt x="1928338" y="2112480"/>
                  <a:pt x="1776614" y="2015089"/>
                  <a:pt x="1764757" y="2011520"/>
                </a:cubicBezTo>
                <a:cubicBezTo>
                  <a:pt x="1765908" y="2050661"/>
                  <a:pt x="1777648" y="2183508"/>
                  <a:pt x="1788238" y="2277215"/>
                </a:cubicBezTo>
                <a:cubicBezTo>
                  <a:pt x="1777531" y="2312786"/>
                  <a:pt x="1801129" y="2449203"/>
                  <a:pt x="1790306" y="2614053"/>
                </a:cubicBezTo>
                <a:cubicBezTo>
                  <a:pt x="1783052" y="2767046"/>
                  <a:pt x="1758187" y="2720768"/>
                  <a:pt x="1729637" y="2815626"/>
                </a:cubicBezTo>
                <a:cubicBezTo>
                  <a:pt x="1718930" y="2851197"/>
                  <a:pt x="1684510" y="2879632"/>
                  <a:pt x="1622806" y="2912786"/>
                </a:cubicBezTo>
                <a:cubicBezTo>
                  <a:pt x="1557534" y="2957797"/>
                  <a:pt x="1491111" y="2963668"/>
                  <a:pt x="1424688" y="2969538"/>
                </a:cubicBezTo>
                <a:cubicBezTo>
                  <a:pt x="1303699" y="2984849"/>
                  <a:pt x="1188697" y="2937304"/>
                  <a:pt x="1130679" y="2829322"/>
                </a:cubicBezTo>
                <a:cubicBezTo>
                  <a:pt x="1105814" y="2783044"/>
                  <a:pt x="1096375" y="2728478"/>
                  <a:pt x="1082217" y="2646628"/>
                </a:cubicBezTo>
                <a:cubicBezTo>
                  <a:pt x="1124008" y="2335922"/>
                  <a:pt x="1108582" y="2344211"/>
                  <a:pt x="1096958" y="2082085"/>
                </a:cubicBezTo>
                <a:cubicBezTo>
                  <a:pt x="801449" y="2290564"/>
                  <a:pt x="801449" y="2290564"/>
                  <a:pt x="801449" y="2290564"/>
                </a:cubicBezTo>
                <a:cubicBezTo>
                  <a:pt x="774166" y="2295284"/>
                  <a:pt x="743314" y="2311861"/>
                  <a:pt x="724319" y="2332006"/>
                </a:cubicBezTo>
                <a:cubicBezTo>
                  <a:pt x="708893" y="2340295"/>
                  <a:pt x="689899" y="2360441"/>
                  <a:pt x="674473" y="2368729"/>
                </a:cubicBezTo>
                <a:cubicBezTo>
                  <a:pt x="551066" y="2435037"/>
                  <a:pt x="469217" y="2449196"/>
                  <a:pt x="409932" y="2431353"/>
                </a:cubicBezTo>
                <a:cubicBezTo>
                  <a:pt x="354215" y="2401652"/>
                  <a:pt x="302067" y="2360094"/>
                  <a:pt x="260626" y="2282964"/>
                </a:cubicBezTo>
                <a:cubicBezTo>
                  <a:pt x="264195" y="2271106"/>
                  <a:pt x="244049" y="2252112"/>
                  <a:pt x="210896" y="2190408"/>
                </a:cubicBezTo>
                <a:cubicBezTo>
                  <a:pt x="186031" y="2144130"/>
                  <a:pt x="176592" y="2089563"/>
                  <a:pt x="186148" y="2014851"/>
                </a:cubicBezTo>
                <a:cubicBezTo>
                  <a:pt x="195703" y="1940139"/>
                  <a:pt x="240830" y="1876133"/>
                  <a:pt x="309671" y="1819265"/>
                </a:cubicBezTo>
                <a:cubicBezTo>
                  <a:pt x="751151" y="1512475"/>
                  <a:pt x="751151" y="1512475"/>
                  <a:pt x="751151" y="1512475"/>
                </a:cubicBezTo>
                <a:cubicBezTo>
                  <a:pt x="629012" y="1488645"/>
                  <a:pt x="640869" y="1492213"/>
                  <a:pt x="486727" y="1445820"/>
                </a:cubicBezTo>
                <a:cubicBezTo>
                  <a:pt x="324296" y="1384000"/>
                  <a:pt x="209294" y="1336455"/>
                  <a:pt x="157147" y="1294897"/>
                </a:cubicBezTo>
                <a:cubicBezTo>
                  <a:pt x="93142" y="1249770"/>
                  <a:pt x="52851" y="1211781"/>
                  <a:pt x="27986" y="1165503"/>
                </a:cubicBezTo>
                <a:cubicBezTo>
                  <a:pt x="-17024" y="1100230"/>
                  <a:pt x="-3900" y="1013661"/>
                  <a:pt x="40076" y="910514"/>
                </a:cubicBezTo>
                <a:cubicBezTo>
                  <a:pt x="87621" y="795511"/>
                  <a:pt x="160031" y="726785"/>
                  <a:pt x="237161" y="685343"/>
                </a:cubicBezTo>
                <a:cubicBezTo>
                  <a:pt x="298864" y="652189"/>
                  <a:pt x="338004" y="651038"/>
                  <a:pt x="397290" y="668881"/>
                </a:cubicBezTo>
                <a:cubicBezTo>
                  <a:pt x="1077863" y="899583"/>
                  <a:pt x="1077863" y="899583"/>
                  <a:pt x="1077863" y="899583"/>
                </a:cubicBezTo>
                <a:cubicBezTo>
                  <a:pt x="991644" y="498623"/>
                  <a:pt x="991644" y="498623"/>
                  <a:pt x="991644" y="498623"/>
                </a:cubicBezTo>
                <a:cubicBezTo>
                  <a:pt x="940764" y="366927"/>
                  <a:pt x="942031" y="276789"/>
                  <a:pt x="975301" y="209214"/>
                </a:cubicBezTo>
                <a:cubicBezTo>
                  <a:pt x="1008571" y="141639"/>
                  <a:pt x="1073843" y="96628"/>
                  <a:pt x="1147404" y="67043"/>
                </a:cubicBezTo>
                <a:cubicBezTo>
                  <a:pt x="1251816" y="20880"/>
                  <a:pt x="1337234" y="-5136"/>
                  <a:pt x="1400088" y="850"/>
                </a:cubicBezTo>
                <a:close/>
              </a:path>
            </a:pathLst>
          </a:cu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169968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E2-C8F3-B9BA-BE1B-BA511E34DFBF}"/>
              </a:ext>
            </a:extLst>
          </p:cNvPr>
          <p:cNvSpPr>
            <a:spLocks noGrp="1"/>
          </p:cNvSpPr>
          <p:nvPr>
            <p:ph type="title"/>
          </p:nvPr>
        </p:nvSpPr>
        <p:spPr/>
        <p:txBody>
          <a:bodyPr/>
          <a:lstStyle/>
          <a:p>
            <a:r>
              <a:rPr lang="en-US" dirty="0"/>
              <a:t>1</a:t>
            </a:r>
            <a:r>
              <a:rPr lang="en-US" baseline="30000" dirty="0"/>
              <a:t>st</a:t>
            </a:r>
            <a:r>
              <a:rPr lang="en-US" dirty="0"/>
              <a:t> draft!!!</a:t>
            </a:r>
            <a:endParaRPr lang="en-AT" dirty="0"/>
          </a:p>
        </p:txBody>
      </p:sp>
      <p:sp>
        <p:nvSpPr>
          <p:cNvPr id="3" name="Content Placeholder 2">
            <a:extLst>
              <a:ext uri="{FF2B5EF4-FFF2-40B4-BE49-F238E27FC236}">
                <a16:creationId xmlns:a16="http://schemas.microsoft.com/office/drawing/2014/main" id="{D8B5302C-7FC9-040E-4180-E33047734075}"/>
              </a:ext>
            </a:extLst>
          </p:cNvPr>
          <p:cNvSpPr>
            <a:spLocks noGrp="1"/>
          </p:cNvSpPr>
          <p:nvPr>
            <p:ph sz="quarter" idx="13"/>
          </p:nvPr>
        </p:nvSpPr>
        <p:spPr/>
        <p:txBody>
          <a:bodyPr/>
          <a:lstStyle/>
          <a:p>
            <a:r>
              <a:rPr lang="en-US" dirty="0"/>
              <a:t>Das </a:t>
            </a:r>
            <a:r>
              <a:rPr lang="en-US" dirty="0" err="1"/>
              <a:t>ist</a:t>
            </a:r>
            <a:r>
              <a:rPr lang="en-US" dirty="0"/>
              <a:t> </a:t>
            </a:r>
            <a:r>
              <a:rPr lang="en-US" dirty="0" err="1"/>
              <a:t>eine</a:t>
            </a:r>
            <a:r>
              <a:rPr lang="en-US" dirty="0"/>
              <a:t> </a:t>
            </a:r>
            <a:r>
              <a:rPr lang="en-US" dirty="0" err="1"/>
              <a:t>erste</a:t>
            </a:r>
            <a:r>
              <a:rPr lang="en-US" dirty="0"/>
              <a:t> </a:t>
            </a:r>
            <a:r>
              <a:rPr lang="en-US" dirty="0" err="1"/>
              <a:t>Rohversion</a:t>
            </a:r>
            <a:r>
              <a:rPr lang="en-US" dirty="0"/>
              <a:t>, </a:t>
            </a:r>
            <a:r>
              <a:rPr lang="en-US" dirty="0" err="1"/>
              <a:t>einfach</a:t>
            </a:r>
            <a:r>
              <a:rPr lang="en-US" dirty="0"/>
              <a:t> </a:t>
            </a:r>
            <a:r>
              <a:rPr lang="en-US" dirty="0" err="1"/>
              <a:t>damit</a:t>
            </a:r>
            <a:r>
              <a:rPr lang="en-US" dirty="0"/>
              <a:t> </a:t>
            </a:r>
            <a:r>
              <a:rPr lang="en-US" dirty="0" err="1"/>
              <a:t>einmal</a:t>
            </a:r>
            <a:r>
              <a:rPr lang="en-US" dirty="0"/>
              <a:t> was da </a:t>
            </a:r>
            <a:r>
              <a:rPr lang="en-US" dirty="0" err="1"/>
              <a:t>ist</a:t>
            </a:r>
            <a:r>
              <a:rPr lang="en-US" dirty="0"/>
              <a:t>.</a:t>
            </a:r>
          </a:p>
          <a:p>
            <a:r>
              <a:rPr lang="en-US" dirty="0"/>
              <a:t>Feel free to add, </a:t>
            </a:r>
            <a:r>
              <a:rPr lang="en-US" dirty="0" err="1"/>
              <a:t>delet</a:t>
            </a:r>
            <a:r>
              <a:rPr lang="en-US"/>
              <a:t>, move ….</a:t>
            </a:r>
          </a:p>
          <a:p>
            <a:endParaRPr lang="en-AT"/>
          </a:p>
        </p:txBody>
      </p:sp>
      <p:sp>
        <p:nvSpPr>
          <p:cNvPr id="4" name="Footer Placeholder 3">
            <a:extLst>
              <a:ext uri="{FF2B5EF4-FFF2-40B4-BE49-F238E27FC236}">
                <a16:creationId xmlns:a16="http://schemas.microsoft.com/office/drawing/2014/main" id="{1F70462A-E8D4-D034-6356-769EECF4BE09}"/>
              </a:ext>
            </a:extLst>
          </p:cNvPr>
          <p:cNvSpPr>
            <a:spLocks noGrp="1"/>
          </p:cNvSpPr>
          <p:nvPr>
            <p:ph type="ftr" sz="quarter" idx="11"/>
          </p:nvPr>
        </p:nvSpPr>
        <p:spPr/>
        <p:txBody>
          <a:bodyPr/>
          <a:lstStyle/>
          <a:p>
            <a:r>
              <a:rPr lang="de-DE"/>
              <a:t>Kompetenzraster Lebende Fremdsprachen Sek I</a:t>
            </a:r>
            <a:endParaRPr lang="de-AT" dirty="0"/>
          </a:p>
        </p:txBody>
      </p:sp>
      <p:sp>
        <p:nvSpPr>
          <p:cNvPr id="5" name="Slide Number Placeholder 4">
            <a:extLst>
              <a:ext uri="{FF2B5EF4-FFF2-40B4-BE49-F238E27FC236}">
                <a16:creationId xmlns:a16="http://schemas.microsoft.com/office/drawing/2014/main" id="{5206CA9C-DB31-CCDB-011D-A119B8507E48}"/>
              </a:ext>
            </a:extLst>
          </p:cNvPr>
          <p:cNvSpPr>
            <a:spLocks noGrp="1"/>
          </p:cNvSpPr>
          <p:nvPr>
            <p:ph type="sldNum" sz="quarter" idx="12"/>
          </p:nvPr>
        </p:nvSpPr>
        <p:spPr/>
        <p:txBody>
          <a:bodyPr/>
          <a:lstStyle/>
          <a:p>
            <a:fld id="{1206269C-C24E-4E80-9A4B-E7E19BB59A67}" type="slidenum">
              <a:rPr lang="de-AT" smtClean="0"/>
              <a:pPr/>
              <a:t>3</a:t>
            </a:fld>
            <a:endParaRPr lang="de-AT" dirty="0"/>
          </a:p>
        </p:txBody>
      </p:sp>
    </p:spTree>
    <p:extLst>
      <p:ext uri="{BB962C8B-B14F-4D97-AF65-F5344CB8AC3E}">
        <p14:creationId xmlns:p14="http://schemas.microsoft.com/office/powerpoint/2010/main" val="648434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0" name="Rectangle 69">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pencil and a piece of paper&#10;&#10;Description automatically generated">
            <a:extLst>
              <a:ext uri="{FF2B5EF4-FFF2-40B4-BE49-F238E27FC236}">
                <a16:creationId xmlns:a16="http://schemas.microsoft.com/office/drawing/2014/main" id="{840CCBF5-6E00-316A-D2FA-3CE277295CC8}"/>
              </a:ext>
            </a:extLst>
          </p:cNvPr>
          <p:cNvPicPr>
            <a:picLocks noChangeAspect="1"/>
          </p:cNvPicPr>
          <p:nvPr/>
        </p:nvPicPr>
        <p:blipFill>
          <a:blip r:embed="rId2"/>
          <a:srcRect r="25"/>
          <a:stretch/>
        </p:blipFill>
        <p:spPr>
          <a:xfrm>
            <a:off x="3068" y="10"/>
            <a:ext cx="12188932" cy="6857990"/>
          </a:xfrm>
          <a:prstGeom prst="rect">
            <a:avLst/>
          </a:prstGeom>
        </p:spPr>
      </p:pic>
      <p:sp>
        <p:nvSpPr>
          <p:cNvPr id="72" name="Rectangle 71">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45DD30-1852-E052-4CEE-1175EE8D778F}"/>
              </a:ext>
            </a:extLst>
          </p:cNvPr>
          <p:cNvSpPr>
            <a:spLocks noGrp="1"/>
          </p:cNvSpPr>
          <p:nvPr>
            <p:ph type="title"/>
          </p:nvPr>
        </p:nvSpPr>
        <p:spPr>
          <a:xfrm>
            <a:off x="6769833" y="3279673"/>
            <a:ext cx="5015638" cy="2075012"/>
          </a:xfrm>
        </p:spPr>
        <p:txBody>
          <a:bodyPr vert="horz" wrap="square" lIns="0" tIns="0" rIns="0" bIns="0" rtlCol="0" anchor="b" anchorCtr="0">
            <a:normAutofit/>
          </a:bodyPr>
          <a:lstStyle/>
          <a:p>
            <a:pPr algn="ctr">
              <a:lnSpc>
                <a:spcPct val="90000"/>
              </a:lnSpc>
            </a:pPr>
            <a:r>
              <a:rPr lang="en-US" sz="4800" b="1" spc="-100" dirty="0" err="1"/>
              <a:t>Analysing</a:t>
            </a:r>
            <a:r>
              <a:rPr lang="en-US" sz="4800" b="1" spc="-100" dirty="0"/>
              <a:t> examples of tests for years 1-4</a:t>
            </a:r>
            <a:endParaRPr lang="en-US" sz="4800" spc="-100" dirty="0"/>
          </a:p>
        </p:txBody>
      </p:sp>
      <p:grpSp>
        <p:nvGrpSpPr>
          <p:cNvPr id="74" name="Group 7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7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79" name="Group 7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8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9452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r of headphones with a cord&#10;&#10;Description automatically generated">
            <a:extLst>
              <a:ext uri="{FF2B5EF4-FFF2-40B4-BE49-F238E27FC236}">
                <a16:creationId xmlns:a16="http://schemas.microsoft.com/office/drawing/2014/main" id="{7C06CE8F-A321-0CFF-EE50-164CD7D0637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5708"/>
          <a:stretch/>
        </p:blipFill>
        <p:spPr>
          <a:xfrm>
            <a:off x="20" y="10"/>
            <a:ext cx="12188932" cy="6857990"/>
          </a:xfrm>
          <a:prstGeom prst="rect">
            <a:avLst/>
          </a:prstGeom>
        </p:spPr>
      </p:pic>
      <p:sp>
        <p:nvSpPr>
          <p:cNvPr id="26" name="Rectangle 25">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4D365A-2C60-253A-0B7B-40215FA4769B}"/>
              </a:ext>
            </a:extLst>
          </p:cNvPr>
          <p:cNvSpPr>
            <a:spLocks noGrp="1"/>
          </p:cNvSpPr>
          <p:nvPr>
            <p:ph type="title"/>
          </p:nvPr>
        </p:nvSpPr>
        <p:spPr>
          <a:xfrm>
            <a:off x="436444" y="1952076"/>
            <a:ext cx="5015638" cy="2068553"/>
          </a:xfrm>
        </p:spPr>
        <p:txBody>
          <a:bodyPr vert="horz" wrap="square" lIns="0" tIns="0" rIns="0" bIns="0" rtlCol="0" anchor="b" anchorCtr="0">
            <a:normAutofit fontScale="90000"/>
          </a:bodyPr>
          <a:lstStyle/>
          <a:p>
            <a:pPr algn="ctr">
              <a:lnSpc>
                <a:spcPct val="90000"/>
              </a:lnSpc>
            </a:pPr>
            <a:r>
              <a:rPr lang="en-US" sz="3500" b="1" spc="-100" dirty="0">
                <a:solidFill>
                  <a:schemeClr val="bg1"/>
                </a:solidFill>
              </a:rPr>
              <a:t>What does the new curriculum say about listening skills?</a:t>
            </a:r>
            <a:br>
              <a:rPr lang="en-US" sz="3500" b="1" spc="-100" dirty="0">
                <a:solidFill>
                  <a:schemeClr val="bg1"/>
                </a:solidFill>
              </a:rPr>
            </a:br>
            <a:br>
              <a:rPr lang="en-US" sz="3500" b="1" spc="-100" dirty="0">
                <a:solidFill>
                  <a:schemeClr val="bg1"/>
                </a:solidFill>
              </a:rPr>
            </a:br>
            <a:r>
              <a:rPr lang="en-US" sz="3500" b="1" spc="-100" dirty="0">
                <a:solidFill>
                  <a:schemeClr val="bg1"/>
                </a:solidFill>
              </a:rPr>
              <a:t>How can we test them?</a:t>
            </a:r>
            <a:br>
              <a:rPr lang="en-US" sz="3500" b="1" spc="-100" dirty="0">
                <a:solidFill>
                  <a:schemeClr val="bg1"/>
                </a:solidFill>
              </a:rPr>
            </a:br>
            <a:endParaRPr lang="en-US" sz="3500" b="1" spc="-100" dirty="0">
              <a:solidFill>
                <a:schemeClr val="bg1"/>
              </a:solidFill>
            </a:endParaRPr>
          </a:p>
        </p:txBody>
      </p:sp>
      <p:grpSp>
        <p:nvGrpSpPr>
          <p:cNvPr id="28" name="Group 2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2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33" name="Group 3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3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4241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0C3BF2-99B2-5FC8-EF60-60EB5A97ABCD}"/>
              </a:ext>
            </a:extLst>
          </p:cNvPr>
          <p:cNvSpPr>
            <a:spLocks noGrp="1"/>
          </p:cNvSpPr>
          <p:nvPr>
            <p:ph type="title"/>
          </p:nvPr>
        </p:nvSpPr>
        <p:spPr/>
        <p:txBody>
          <a:bodyPr/>
          <a:lstStyle/>
          <a:p>
            <a:r>
              <a:rPr lang="en-US" cap="none" dirty="0" err="1">
                <a:solidFill>
                  <a:srgbClr val="C00000"/>
                </a:solidFill>
              </a:rPr>
              <a:t>Hören</a:t>
            </a:r>
            <a:endParaRPr lang="en-AT" cap="none" dirty="0">
              <a:solidFill>
                <a:srgbClr val="C00000"/>
              </a:solidFill>
            </a:endParaRPr>
          </a:p>
        </p:txBody>
      </p:sp>
      <p:sp>
        <p:nvSpPr>
          <p:cNvPr id="4" name="Footer Placeholder 3">
            <a:extLst>
              <a:ext uri="{FF2B5EF4-FFF2-40B4-BE49-F238E27FC236}">
                <a16:creationId xmlns:a16="http://schemas.microsoft.com/office/drawing/2014/main" id="{AB8131A8-D71A-3505-D3BD-79D2BD9C5487}"/>
              </a:ext>
            </a:extLst>
          </p:cNvPr>
          <p:cNvSpPr>
            <a:spLocks noGrp="1"/>
          </p:cNvSpPr>
          <p:nvPr>
            <p:ph type="ftr" sz="quarter" idx="11"/>
          </p:nvPr>
        </p:nvSpPr>
        <p:spPr/>
        <p:txBody>
          <a:bodyPr/>
          <a:lstStyle/>
          <a:p>
            <a:pPr defTabSz="1219170"/>
            <a:endParaRPr lang="de-AT">
              <a:solidFill>
                <a:prstClr val="black"/>
              </a:solidFill>
              <a:latin typeface="Gill Sans MT" panose="020B0502020104020203"/>
            </a:endParaRPr>
          </a:p>
        </p:txBody>
      </p:sp>
      <p:sp>
        <p:nvSpPr>
          <p:cNvPr id="5" name="Slide Number Placeholder 4">
            <a:extLst>
              <a:ext uri="{FF2B5EF4-FFF2-40B4-BE49-F238E27FC236}">
                <a16:creationId xmlns:a16="http://schemas.microsoft.com/office/drawing/2014/main" id="{8BCDF5D1-1F61-0922-753C-3BADC3DE79FF}"/>
              </a:ext>
            </a:extLst>
          </p:cNvPr>
          <p:cNvSpPr>
            <a:spLocks noGrp="1"/>
          </p:cNvSpPr>
          <p:nvPr>
            <p:ph type="sldNum" sz="quarter" idx="12"/>
          </p:nvPr>
        </p:nvSpPr>
        <p:spPr/>
        <p:txBody>
          <a:bodyPr/>
          <a:lstStyle/>
          <a:p>
            <a:pPr defTabSz="1219170"/>
            <a:fld id="{B817C4E8-9515-4373-8DE0-89D0CCCBBCAC}" type="slidenum">
              <a:rPr lang="de-AT">
                <a:solidFill>
                  <a:prstClr val="black"/>
                </a:solidFill>
                <a:latin typeface="Gill Sans MT" panose="020B0502020104020203"/>
              </a:rPr>
              <a:pPr defTabSz="1219170"/>
              <a:t>5</a:t>
            </a:fld>
            <a:endParaRPr lang="de-AT">
              <a:solidFill>
                <a:prstClr val="black"/>
              </a:solidFill>
              <a:latin typeface="Gill Sans MT" panose="020B0502020104020203"/>
            </a:endParaRPr>
          </a:p>
        </p:txBody>
      </p:sp>
      <p:sp>
        <p:nvSpPr>
          <p:cNvPr id="7" name="Content Placeholder 6">
            <a:extLst>
              <a:ext uri="{FF2B5EF4-FFF2-40B4-BE49-F238E27FC236}">
                <a16:creationId xmlns:a16="http://schemas.microsoft.com/office/drawing/2014/main" id="{9278B696-712A-E231-FB9D-A841187E0312}"/>
              </a:ext>
            </a:extLst>
          </p:cNvPr>
          <p:cNvSpPr>
            <a:spLocks noGrp="1"/>
          </p:cNvSpPr>
          <p:nvPr>
            <p:ph idx="4294967295"/>
          </p:nvPr>
        </p:nvSpPr>
        <p:spPr>
          <a:xfrm>
            <a:off x="1007165" y="2336602"/>
            <a:ext cx="10363200" cy="3424767"/>
          </a:xfrm>
        </p:spPr>
        <p:txBody>
          <a:bodyPr>
            <a:normAutofit/>
          </a:bodyPr>
          <a:lstStyle/>
          <a:p>
            <a:pPr marL="0" indent="0">
              <a:buNone/>
            </a:pPr>
            <a:r>
              <a:rPr lang="de-DE" sz="2400" cap="none" dirty="0">
                <a:solidFill>
                  <a:srgbClr val="000000"/>
                </a:solidFill>
                <a:latin typeface="Times New Roman" panose="02020603050405020304" pitchFamily="18" charset="0"/>
              </a:rPr>
              <a:t>Das Verständnis gesprochener Sprache ist für erfolgreiche Kommunikation essenziell. Gesprochene Sprache inkludiert sowohl direkte Konversation (an Gesprächen teilnehmen) in der Zielsprache als auch die Rezeption von gesprochenem in Form von Audio- und Videoaufnahmen oder Präsentationen in klar und deutlich gesprochener Standardsprache. </a:t>
            </a:r>
            <a:r>
              <a:rPr lang="de-DE" sz="2400" cap="none" dirty="0">
                <a:solidFill>
                  <a:srgbClr val="C00000"/>
                </a:solidFill>
                <a:latin typeface="Times New Roman" panose="02020603050405020304" pitchFamily="18" charset="0"/>
              </a:rPr>
              <a:t>Dazu sind sowohl das </a:t>
            </a:r>
            <a:r>
              <a:rPr lang="de-DE" sz="2400" b="1" cap="none" dirty="0">
                <a:solidFill>
                  <a:srgbClr val="C00000"/>
                </a:solidFill>
                <a:latin typeface="Times New Roman" panose="02020603050405020304" pitchFamily="18" charset="0"/>
              </a:rPr>
              <a:t>globale Verständnis</a:t>
            </a:r>
            <a:r>
              <a:rPr lang="de-DE" sz="2400" cap="none" dirty="0">
                <a:solidFill>
                  <a:srgbClr val="C00000"/>
                </a:solidFill>
                <a:latin typeface="Times New Roman" panose="02020603050405020304" pitchFamily="18" charset="0"/>
              </a:rPr>
              <a:t>, das Verstehen von </a:t>
            </a:r>
            <a:r>
              <a:rPr lang="de-DE" sz="2400" b="1" cap="none" dirty="0">
                <a:solidFill>
                  <a:srgbClr val="C00000"/>
                </a:solidFill>
                <a:latin typeface="Times New Roman" panose="02020603050405020304" pitchFamily="18" charset="0"/>
              </a:rPr>
              <a:t>spezifischen Informationen </a:t>
            </a:r>
            <a:r>
              <a:rPr lang="de-DE" sz="2400" cap="none" dirty="0">
                <a:solidFill>
                  <a:srgbClr val="C00000"/>
                </a:solidFill>
                <a:latin typeface="Times New Roman" panose="02020603050405020304" pitchFamily="18" charset="0"/>
              </a:rPr>
              <a:t>wie auch die Fähigkeit, </a:t>
            </a:r>
            <a:r>
              <a:rPr lang="de-DE" sz="2400" b="1" cap="none" dirty="0">
                <a:solidFill>
                  <a:srgbClr val="C00000"/>
                </a:solidFill>
                <a:latin typeface="Times New Roman" panose="02020603050405020304" pitchFamily="18" charset="0"/>
              </a:rPr>
              <a:t>einfache Schlussfolgerungen </a:t>
            </a:r>
            <a:r>
              <a:rPr lang="de-DE" sz="2400" cap="none" dirty="0">
                <a:solidFill>
                  <a:srgbClr val="C00000"/>
                </a:solidFill>
                <a:latin typeface="Times New Roman" panose="02020603050405020304" pitchFamily="18" charset="0"/>
              </a:rPr>
              <a:t>aus dem Gesagten zu ziehen, erforderlich. </a:t>
            </a:r>
            <a:endParaRPr lang="en-AT" sz="2400" cap="none" dirty="0">
              <a:solidFill>
                <a:srgbClr val="C00000"/>
              </a:solidFill>
            </a:endParaRPr>
          </a:p>
        </p:txBody>
      </p:sp>
    </p:spTree>
    <p:extLst>
      <p:ext uri="{BB962C8B-B14F-4D97-AF65-F5344CB8AC3E}">
        <p14:creationId xmlns:p14="http://schemas.microsoft.com/office/powerpoint/2010/main" val="80874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A8382-7FC2-FE5D-C8B0-5F26E8F9983D}"/>
              </a:ext>
            </a:extLst>
          </p:cNvPr>
          <p:cNvSpPr>
            <a:spLocks noGrp="1"/>
          </p:cNvSpPr>
          <p:nvPr>
            <p:ph type="title"/>
          </p:nvPr>
        </p:nvSpPr>
        <p:spPr/>
        <p:txBody>
          <a:bodyPr/>
          <a:lstStyle/>
          <a:p>
            <a:r>
              <a:rPr lang="en-US" cap="none" dirty="0" err="1">
                <a:solidFill>
                  <a:srgbClr val="C00000"/>
                </a:solidFill>
              </a:rPr>
              <a:t>Hören</a:t>
            </a:r>
            <a:endParaRPr lang="en-AT" cap="none" dirty="0">
              <a:solidFill>
                <a:srgbClr val="C00000"/>
              </a:solidFill>
            </a:endParaRPr>
          </a:p>
        </p:txBody>
      </p:sp>
      <p:sp>
        <p:nvSpPr>
          <p:cNvPr id="4" name="Footer Placeholder 3">
            <a:extLst>
              <a:ext uri="{FF2B5EF4-FFF2-40B4-BE49-F238E27FC236}">
                <a16:creationId xmlns:a16="http://schemas.microsoft.com/office/drawing/2014/main" id="{609339B7-C9DF-27D7-4021-680269BDC044}"/>
              </a:ext>
            </a:extLst>
          </p:cNvPr>
          <p:cNvSpPr>
            <a:spLocks noGrp="1"/>
          </p:cNvSpPr>
          <p:nvPr>
            <p:ph type="ftr" sz="quarter" idx="11"/>
          </p:nvPr>
        </p:nvSpPr>
        <p:spPr/>
        <p:txBody>
          <a:bodyPr/>
          <a:lstStyle/>
          <a:p>
            <a:pPr defTabSz="1219170"/>
            <a:endParaRPr lang="de-AT">
              <a:solidFill>
                <a:prstClr val="black"/>
              </a:solidFill>
              <a:latin typeface="Gill Sans MT" panose="020B0502020104020203"/>
            </a:endParaRPr>
          </a:p>
        </p:txBody>
      </p:sp>
      <p:sp>
        <p:nvSpPr>
          <p:cNvPr id="5" name="Slide Number Placeholder 4">
            <a:extLst>
              <a:ext uri="{FF2B5EF4-FFF2-40B4-BE49-F238E27FC236}">
                <a16:creationId xmlns:a16="http://schemas.microsoft.com/office/drawing/2014/main" id="{4BC61FC5-5570-2E86-883C-42622077F583}"/>
              </a:ext>
            </a:extLst>
          </p:cNvPr>
          <p:cNvSpPr>
            <a:spLocks noGrp="1"/>
          </p:cNvSpPr>
          <p:nvPr>
            <p:ph type="sldNum" sz="quarter" idx="12"/>
          </p:nvPr>
        </p:nvSpPr>
        <p:spPr/>
        <p:txBody>
          <a:bodyPr/>
          <a:lstStyle/>
          <a:p>
            <a:pPr defTabSz="1219170"/>
            <a:fld id="{B817C4E8-9515-4373-8DE0-89D0CCCBBCAC}" type="slidenum">
              <a:rPr lang="de-AT">
                <a:solidFill>
                  <a:prstClr val="black"/>
                </a:solidFill>
                <a:latin typeface="Gill Sans MT" panose="020B0502020104020203"/>
              </a:rPr>
              <a:pPr defTabSz="1219170"/>
              <a:t>6</a:t>
            </a:fld>
            <a:endParaRPr lang="de-AT">
              <a:solidFill>
                <a:prstClr val="black"/>
              </a:solidFill>
              <a:latin typeface="Gill Sans MT" panose="020B0502020104020203"/>
            </a:endParaRPr>
          </a:p>
        </p:txBody>
      </p:sp>
      <p:sp>
        <p:nvSpPr>
          <p:cNvPr id="8" name="Content Placeholder 7">
            <a:extLst>
              <a:ext uri="{FF2B5EF4-FFF2-40B4-BE49-F238E27FC236}">
                <a16:creationId xmlns:a16="http://schemas.microsoft.com/office/drawing/2014/main" id="{B7EE4F09-4953-FF4C-2142-0E747393A6F1}"/>
              </a:ext>
            </a:extLst>
          </p:cNvPr>
          <p:cNvSpPr>
            <a:spLocks noGrp="1"/>
          </p:cNvSpPr>
          <p:nvPr>
            <p:ph sz="quarter" idx="4294967295"/>
          </p:nvPr>
        </p:nvSpPr>
        <p:spPr>
          <a:xfrm>
            <a:off x="6389205" y="2169860"/>
            <a:ext cx="5118100" cy="3498849"/>
          </a:xfrm>
          <a:solidFill>
            <a:schemeClr val="accent1">
              <a:lumMod val="20000"/>
              <a:lumOff val="80000"/>
            </a:schemeClr>
          </a:solidFill>
        </p:spPr>
        <p:txBody>
          <a:bodyPr>
            <a:normAutofit lnSpcReduction="10000"/>
          </a:bodyPr>
          <a:lstStyle/>
          <a:p>
            <a:r>
              <a:rPr lang="en-US" cap="none" dirty="0"/>
              <a:t>3. </a:t>
            </a:r>
            <a:r>
              <a:rPr lang="en-US" cap="none" dirty="0" err="1"/>
              <a:t>Klasse</a:t>
            </a:r>
            <a:endParaRPr lang="en-US" cap="none" dirty="0"/>
          </a:p>
          <a:p>
            <a:pPr marL="0" indent="0">
              <a:lnSpc>
                <a:spcPct val="100000"/>
              </a:lnSpc>
              <a:buNone/>
            </a:pPr>
            <a:r>
              <a:rPr lang="de-DE" sz="1467" cap="none" dirty="0">
                <a:solidFill>
                  <a:srgbClr val="000000"/>
                </a:solidFill>
                <a:latin typeface="Times New Roman" panose="02020603050405020304" pitchFamily="18" charset="0"/>
              </a:rPr>
              <a:t>Die </a:t>
            </a:r>
            <a:r>
              <a:rPr lang="de-DE" sz="1467" cap="none" dirty="0" err="1">
                <a:solidFill>
                  <a:srgbClr val="000000"/>
                </a:solidFill>
                <a:latin typeface="Times New Roman" panose="02020603050405020304" pitchFamily="18" charset="0"/>
              </a:rPr>
              <a:t>SuS</a:t>
            </a:r>
            <a:r>
              <a:rPr lang="de-DE" sz="1467" cap="none" dirty="0">
                <a:solidFill>
                  <a:srgbClr val="000000"/>
                </a:solidFill>
                <a:latin typeface="Times New Roman" panose="02020603050405020304" pitchFamily="18" charset="0"/>
              </a:rPr>
              <a:t> können, wenn klar und deutlich und nicht zu schnell in Standardsprache gesprochen wird, </a:t>
            </a:r>
          </a:p>
          <a:p>
            <a:pPr>
              <a:lnSpc>
                <a:spcPct val="100000"/>
              </a:lnSpc>
              <a:buFont typeface="Wingdings" panose="05000000000000000000" pitchFamily="2" charset="2"/>
              <a:buChar char="ü"/>
            </a:pPr>
            <a:r>
              <a:rPr lang="de-DE" sz="1467" cap="none" dirty="0">
                <a:solidFill>
                  <a:srgbClr val="000000"/>
                </a:solidFill>
                <a:latin typeface="Times New Roman" panose="02020603050405020304" pitchFamily="18" charset="0"/>
              </a:rPr>
              <a:t>Einfache Gespräche, Erzählungen und kurze Medienbeiträge verstehen.</a:t>
            </a:r>
            <a:endParaRPr lang="de-DE" cap="none" dirty="0">
              <a:solidFill>
                <a:srgbClr val="000000"/>
              </a:solidFill>
              <a:latin typeface="Times New Roman" panose="02020603050405020304" pitchFamily="18" charset="0"/>
            </a:endParaRPr>
          </a:p>
          <a:p>
            <a:pPr marL="0">
              <a:lnSpc>
                <a:spcPct val="100000"/>
              </a:lnSpc>
            </a:pPr>
            <a:endParaRPr lang="de-DE" cap="none" dirty="0">
              <a:solidFill>
                <a:srgbClr val="000000"/>
              </a:solidFill>
              <a:latin typeface="Times New Roman" panose="02020603050405020304" pitchFamily="18" charset="0"/>
            </a:endParaRPr>
          </a:p>
          <a:p>
            <a:pPr marL="0">
              <a:lnSpc>
                <a:spcPct val="100000"/>
              </a:lnSpc>
            </a:pPr>
            <a:r>
              <a:rPr lang="de-DE" cap="none" dirty="0">
                <a:solidFill>
                  <a:srgbClr val="000000"/>
                </a:solidFill>
                <a:latin typeface="Times New Roman" panose="02020603050405020304" pitchFamily="18" charset="0"/>
              </a:rPr>
              <a:t>4. Klasse</a:t>
            </a:r>
          </a:p>
          <a:p>
            <a:pPr marL="0" indent="0">
              <a:lnSpc>
                <a:spcPct val="100000"/>
              </a:lnSpc>
              <a:buNone/>
            </a:pPr>
            <a:r>
              <a:rPr lang="de-DE" sz="1400" cap="none" dirty="0">
                <a:solidFill>
                  <a:srgbClr val="000000"/>
                </a:solidFill>
                <a:latin typeface="Times New Roman" panose="02020603050405020304" pitchFamily="18" charset="0"/>
              </a:rPr>
              <a:t>Die </a:t>
            </a:r>
            <a:r>
              <a:rPr lang="de-DE" sz="1400" cap="none" dirty="0" err="1">
                <a:solidFill>
                  <a:srgbClr val="000000"/>
                </a:solidFill>
                <a:latin typeface="Times New Roman" panose="02020603050405020304" pitchFamily="18" charset="0"/>
              </a:rPr>
              <a:t>SuS</a:t>
            </a:r>
            <a:r>
              <a:rPr lang="de-DE" sz="1400" cap="none" dirty="0">
                <a:solidFill>
                  <a:srgbClr val="000000"/>
                </a:solidFill>
                <a:latin typeface="Times New Roman" panose="02020603050405020304" pitchFamily="18" charset="0"/>
              </a:rPr>
              <a:t> können, wenn in klarer und deutlicher Standardsprache gesprochen wird, </a:t>
            </a:r>
          </a:p>
          <a:p>
            <a:pPr marL="335992" lvl="1">
              <a:lnSpc>
                <a:spcPct val="100000"/>
              </a:lnSpc>
              <a:buClr>
                <a:schemeClr val="tx2"/>
              </a:buClr>
              <a:buFont typeface="Wingdings" panose="05000000000000000000" pitchFamily="2" charset="2"/>
              <a:buChar char="ü"/>
            </a:pPr>
            <a:r>
              <a:rPr lang="de-DE" sz="1467" cap="none" dirty="0">
                <a:solidFill>
                  <a:srgbClr val="000000"/>
                </a:solidFill>
                <a:latin typeface="Times New Roman" panose="02020603050405020304" pitchFamily="18" charset="0"/>
              </a:rPr>
              <a:t>Gespräche, kurze Erzählungen, Präsentationen, Filme und kurze Medienbeitrage über vertraute Themen verstehen.</a:t>
            </a:r>
            <a:endParaRPr lang="en-AT" sz="1467" cap="none" dirty="0">
              <a:solidFill>
                <a:srgbClr val="000000"/>
              </a:solidFill>
              <a:latin typeface="Times New Roman" panose="02020603050405020304" pitchFamily="18" charset="0"/>
            </a:endParaRPr>
          </a:p>
        </p:txBody>
      </p:sp>
      <p:sp>
        <p:nvSpPr>
          <p:cNvPr id="7" name="Content Placeholder 6">
            <a:extLst>
              <a:ext uri="{FF2B5EF4-FFF2-40B4-BE49-F238E27FC236}">
                <a16:creationId xmlns:a16="http://schemas.microsoft.com/office/drawing/2014/main" id="{A142351F-5552-0B33-FA29-C597B399B84E}"/>
              </a:ext>
            </a:extLst>
          </p:cNvPr>
          <p:cNvSpPr>
            <a:spLocks noGrp="1"/>
          </p:cNvSpPr>
          <p:nvPr>
            <p:ph sz="quarter" idx="4294967295"/>
          </p:nvPr>
        </p:nvSpPr>
        <p:spPr>
          <a:xfrm>
            <a:off x="1042027" y="2173817"/>
            <a:ext cx="5118100" cy="3498849"/>
          </a:xfrm>
          <a:solidFill>
            <a:schemeClr val="accent1">
              <a:lumMod val="20000"/>
              <a:lumOff val="80000"/>
            </a:schemeClr>
          </a:solidFill>
        </p:spPr>
        <p:txBody>
          <a:bodyPr>
            <a:normAutofit fontScale="92500" lnSpcReduction="20000"/>
          </a:bodyPr>
          <a:lstStyle/>
          <a:p>
            <a:pPr>
              <a:lnSpc>
                <a:spcPct val="100000"/>
              </a:lnSpc>
            </a:pPr>
            <a:r>
              <a:rPr lang="en-US" cap="none" dirty="0"/>
              <a:t>1. </a:t>
            </a:r>
            <a:r>
              <a:rPr lang="en-US" cap="none" dirty="0" err="1"/>
              <a:t>Klasse</a:t>
            </a:r>
            <a:endParaRPr lang="en-US" cap="none" dirty="0"/>
          </a:p>
          <a:p>
            <a:pPr marL="0" indent="0">
              <a:lnSpc>
                <a:spcPct val="100000"/>
              </a:lnSpc>
              <a:buNone/>
            </a:pPr>
            <a:r>
              <a:rPr lang="en-US" sz="1333" cap="none" dirty="0">
                <a:solidFill>
                  <a:srgbClr val="000000"/>
                </a:solidFill>
                <a:latin typeface="Times New Roman" panose="02020603050405020304" pitchFamily="18" charset="0"/>
              </a:rPr>
              <a:t>Die </a:t>
            </a:r>
            <a:r>
              <a:rPr lang="en-US" sz="1333" cap="none" dirty="0" err="1">
                <a:solidFill>
                  <a:srgbClr val="000000"/>
                </a:solidFill>
                <a:latin typeface="Times New Roman" panose="02020603050405020304" pitchFamily="18" charset="0"/>
              </a:rPr>
              <a:t>SuS</a:t>
            </a:r>
            <a:r>
              <a:rPr lang="en-US" sz="1333" cap="none" dirty="0">
                <a:solidFill>
                  <a:srgbClr val="000000"/>
                </a:solidFill>
                <a:latin typeface="Times New Roman" panose="02020603050405020304" pitchFamily="18" charset="0"/>
              </a:rPr>
              <a:t> </a:t>
            </a:r>
            <a:r>
              <a:rPr lang="en-US" sz="1333" cap="none" dirty="0" err="1">
                <a:solidFill>
                  <a:srgbClr val="000000"/>
                </a:solidFill>
                <a:latin typeface="Times New Roman" panose="02020603050405020304" pitchFamily="18" charset="0"/>
              </a:rPr>
              <a:t>können</a:t>
            </a:r>
            <a:r>
              <a:rPr lang="en-US" sz="1333" cap="none" dirty="0">
                <a:solidFill>
                  <a:srgbClr val="000000"/>
                </a:solidFill>
                <a:latin typeface="Times New Roman" panose="02020603050405020304" pitchFamily="18" charset="0"/>
              </a:rPr>
              <a:t>, </a:t>
            </a:r>
            <a:r>
              <a:rPr lang="en-US" sz="1333" cap="none" dirty="0" err="1">
                <a:solidFill>
                  <a:srgbClr val="000000"/>
                </a:solidFill>
                <a:latin typeface="Times New Roman" panose="02020603050405020304" pitchFamily="18" charset="0"/>
              </a:rPr>
              <a:t>wenn</a:t>
            </a:r>
            <a:r>
              <a:rPr lang="en-US" sz="1333" cap="none" dirty="0">
                <a:solidFill>
                  <a:srgbClr val="000000"/>
                </a:solidFill>
                <a:latin typeface="Times New Roman" panose="02020603050405020304" pitchFamily="18" charset="0"/>
              </a:rPr>
              <a:t> </a:t>
            </a:r>
            <a:r>
              <a:rPr lang="en-US" sz="1333" cap="none" dirty="0" err="1">
                <a:solidFill>
                  <a:srgbClr val="000000"/>
                </a:solidFill>
                <a:latin typeface="Times New Roman" panose="02020603050405020304" pitchFamily="18" charset="0"/>
              </a:rPr>
              <a:t>sehr</a:t>
            </a:r>
            <a:r>
              <a:rPr lang="en-US" sz="1333" cap="none" dirty="0">
                <a:solidFill>
                  <a:srgbClr val="000000"/>
                </a:solidFill>
                <a:latin typeface="Times New Roman" panose="02020603050405020304" pitchFamily="18" charset="0"/>
              </a:rPr>
              <a:t> </a:t>
            </a:r>
            <a:r>
              <a:rPr lang="en-US" sz="1333" cap="none" dirty="0" err="1">
                <a:solidFill>
                  <a:srgbClr val="000000"/>
                </a:solidFill>
                <a:latin typeface="Times New Roman" panose="02020603050405020304" pitchFamily="18" charset="0"/>
              </a:rPr>
              <a:t>langsam</a:t>
            </a:r>
            <a:r>
              <a:rPr lang="en-US" sz="1333" cap="none" dirty="0">
                <a:solidFill>
                  <a:srgbClr val="000000"/>
                </a:solidFill>
                <a:latin typeface="Times New Roman" panose="02020603050405020304" pitchFamily="18" charset="0"/>
              </a:rPr>
              <a:t>, klar und </a:t>
            </a:r>
            <a:r>
              <a:rPr lang="en-US" sz="1333" cap="none" dirty="0" err="1">
                <a:solidFill>
                  <a:srgbClr val="000000"/>
                </a:solidFill>
                <a:latin typeface="Times New Roman" panose="02020603050405020304" pitchFamily="18" charset="0"/>
              </a:rPr>
              <a:t>deutlich</a:t>
            </a:r>
            <a:r>
              <a:rPr lang="en-US" sz="1333" cap="none" dirty="0">
                <a:solidFill>
                  <a:srgbClr val="000000"/>
                </a:solidFill>
                <a:latin typeface="Times New Roman" panose="02020603050405020304" pitchFamily="18" charset="0"/>
              </a:rPr>
              <a:t> in </a:t>
            </a:r>
            <a:r>
              <a:rPr lang="en-US" sz="1333" cap="none" dirty="0" err="1">
                <a:solidFill>
                  <a:srgbClr val="000000"/>
                </a:solidFill>
                <a:latin typeface="Times New Roman" panose="02020603050405020304" pitchFamily="18" charset="0"/>
              </a:rPr>
              <a:t>Standardsprache</a:t>
            </a:r>
            <a:r>
              <a:rPr lang="en-US" sz="1333" cap="none" dirty="0">
                <a:solidFill>
                  <a:srgbClr val="000000"/>
                </a:solidFill>
                <a:latin typeface="Times New Roman" panose="02020603050405020304" pitchFamily="18" charset="0"/>
              </a:rPr>
              <a:t> </a:t>
            </a:r>
            <a:r>
              <a:rPr lang="en-US" sz="1333" cap="none" dirty="0" err="1">
                <a:solidFill>
                  <a:srgbClr val="000000"/>
                </a:solidFill>
                <a:latin typeface="Times New Roman" panose="02020603050405020304" pitchFamily="18" charset="0"/>
              </a:rPr>
              <a:t>gesprochen</a:t>
            </a:r>
            <a:r>
              <a:rPr lang="en-US" sz="1333" cap="none" dirty="0">
                <a:solidFill>
                  <a:srgbClr val="000000"/>
                </a:solidFill>
                <a:latin typeface="Times New Roman" panose="02020603050405020304" pitchFamily="18" charset="0"/>
              </a:rPr>
              <a:t> wird, </a:t>
            </a:r>
          </a:p>
          <a:p>
            <a:pPr marL="671983" lvl="2">
              <a:lnSpc>
                <a:spcPct val="100000"/>
              </a:lnSpc>
              <a:buFont typeface="Wingdings" panose="05000000000000000000" pitchFamily="2" charset="2"/>
              <a:buChar char="ü"/>
            </a:pPr>
            <a:r>
              <a:rPr lang="de-DE" sz="1467" cap="none" dirty="0">
                <a:solidFill>
                  <a:srgbClr val="000000"/>
                </a:solidFill>
                <a:latin typeface="Times New Roman" panose="02020603050405020304" pitchFamily="18" charset="0"/>
              </a:rPr>
              <a:t>In kurzen Dialogen oder Monologen einfache Fragen und Sätze, die sich auf sie selbst und ihr persönliches Umfeld beziehen, verstehen; </a:t>
            </a:r>
          </a:p>
          <a:p>
            <a:pPr marL="671983" lvl="2">
              <a:lnSpc>
                <a:spcPct val="100000"/>
              </a:lnSpc>
              <a:buFont typeface="Wingdings" panose="05000000000000000000" pitchFamily="2" charset="2"/>
              <a:buChar char="ü"/>
            </a:pPr>
            <a:r>
              <a:rPr lang="de-DE" sz="1467" cap="none" dirty="0">
                <a:solidFill>
                  <a:srgbClr val="000000"/>
                </a:solidFill>
                <a:latin typeface="Times New Roman" panose="02020603050405020304" pitchFamily="18" charset="0"/>
              </a:rPr>
              <a:t>Einfache alltägliche Kommunikation im Unterricht verstehen. </a:t>
            </a:r>
          </a:p>
          <a:p>
            <a:pPr>
              <a:lnSpc>
                <a:spcPct val="100000"/>
              </a:lnSpc>
            </a:pPr>
            <a:endParaRPr lang="de-DE" sz="1333" cap="none" dirty="0">
              <a:solidFill>
                <a:srgbClr val="000000"/>
              </a:solidFill>
              <a:latin typeface="Times New Roman" panose="02020603050405020304" pitchFamily="18" charset="0"/>
            </a:endParaRPr>
          </a:p>
          <a:p>
            <a:pPr>
              <a:lnSpc>
                <a:spcPct val="100000"/>
              </a:lnSpc>
            </a:pPr>
            <a:r>
              <a:rPr lang="de-DE" cap="none" dirty="0"/>
              <a:t>2. Klasse</a:t>
            </a:r>
          </a:p>
          <a:p>
            <a:pPr marL="0" indent="0">
              <a:lnSpc>
                <a:spcPct val="100000"/>
              </a:lnSpc>
              <a:buNone/>
            </a:pPr>
            <a:r>
              <a:rPr lang="de-DE" sz="1333" cap="none" dirty="0">
                <a:solidFill>
                  <a:srgbClr val="000000"/>
                </a:solidFill>
                <a:latin typeface="Times New Roman" panose="02020603050405020304" pitchFamily="18" charset="0"/>
              </a:rPr>
              <a:t>Die </a:t>
            </a:r>
            <a:r>
              <a:rPr lang="de-DE" sz="1333" cap="none" dirty="0" err="1">
                <a:solidFill>
                  <a:srgbClr val="000000"/>
                </a:solidFill>
                <a:latin typeface="Times New Roman" panose="02020603050405020304" pitchFamily="18" charset="0"/>
              </a:rPr>
              <a:t>SuS</a:t>
            </a:r>
            <a:r>
              <a:rPr lang="de-DE" sz="1333" cap="none" dirty="0">
                <a:solidFill>
                  <a:srgbClr val="000000"/>
                </a:solidFill>
                <a:latin typeface="Times New Roman" panose="02020603050405020304" pitchFamily="18" charset="0"/>
              </a:rPr>
              <a:t> können, wenn langsam, klar und deutlich in Standardsprache gesprochen wird, </a:t>
            </a:r>
          </a:p>
          <a:p>
            <a:pPr marL="671983" lvl="2">
              <a:lnSpc>
                <a:spcPct val="100000"/>
              </a:lnSpc>
              <a:buFont typeface="Wingdings" panose="05000000000000000000" pitchFamily="2" charset="2"/>
              <a:buChar char="ü"/>
            </a:pPr>
            <a:r>
              <a:rPr lang="de-DE" sz="1467" cap="none" dirty="0">
                <a:solidFill>
                  <a:srgbClr val="000000"/>
                </a:solidFill>
                <a:latin typeface="Times New Roman" panose="02020603050405020304" pitchFamily="18" charset="0"/>
              </a:rPr>
              <a:t>Anweisungen, fragen und Auskünfte verstehen; </a:t>
            </a:r>
          </a:p>
          <a:p>
            <a:pPr marL="671983" lvl="2">
              <a:lnSpc>
                <a:spcPct val="100000"/>
              </a:lnSpc>
              <a:buFont typeface="Wingdings" panose="05000000000000000000" pitchFamily="2" charset="2"/>
              <a:buChar char="ü"/>
            </a:pPr>
            <a:r>
              <a:rPr lang="de-DE" sz="1467" cap="none" dirty="0">
                <a:solidFill>
                  <a:srgbClr val="000000"/>
                </a:solidFill>
                <a:latin typeface="Times New Roman" panose="02020603050405020304" pitchFamily="18" charset="0"/>
              </a:rPr>
              <a:t>Kurze einfache Gespräche und Texte über vertraute Themen verstehen. </a:t>
            </a:r>
            <a:endParaRPr lang="en-AT" sz="1467" cap="none"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4565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r of headphones with a cord&#10;&#10;Description automatically generated">
            <a:extLst>
              <a:ext uri="{FF2B5EF4-FFF2-40B4-BE49-F238E27FC236}">
                <a16:creationId xmlns:a16="http://schemas.microsoft.com/office/drawing/2014/main" id="{EA4E4A2F-A6C5-9E9C-6160-3E2E2669E6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5708"/>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8B2795-9869-B3EA-0D17-74F90210D5EE}"/>
              </a:ext>
            </a:extLst>
          </p:cNvPr>
          <p:cNvSpPr>
            <a:spLocks noGrp="1"/>
          </p:cNvSpPr>
          <p:nvPr>
            <p:ph type="title"/>
          </p:nvPr>
        </p:nvSpPr>
        <p:spPr>
          <a:xfrm>
            <a:off x="720000" y="1455847"/>
            <a:ext cx="5015638" cy="2068553"/>
          </a:xfrm>
        </p:spPr>
        <p:txBody>
          <a:bodyPr vert="horz" wrap="square" lIns="0" tIns="0" rIns="0" bIns="0" rtlCol="0" anchor="b" anchorCtr="0">
            <a:normAutofit/>
          </a:bodyPr>
          <a:lstStyle/>
          <a:p>
            <a:pPr algn="ctr">
              <a:lnSpc>
                <a:spcPct val="90000"/>
              </a:lnSpc>
            </a:pPr>
            <a:r>
              <a:rPr lang="en-US" sz="4800" spc="-100" dirty="0">
                <a:solidFill>
                  <a:schemeClr val="bg1"/>
                </a:solidFill>
              </a:rPr>
              <a:t>Where to find good listening materials?</a:t>
            </a:r>
          </a:p>
        </p:txBody>
      </p:sp>
      <p:grpSp>
        <p:nvGrpSpPr>
          <p:cNvPr id="14" name="Group 1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9" name="Group 1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p:nvSpPr>
          <p:cNvPr id="5" name="TextBox 4">
            <a:extLst>
              <a:ext uri="{FF2B5EF4-FFF2-40B4-BE49-F238E27FC236}">
                <a16:creationId xmlns:a16="http://schemas.microsoft.com/office/drawing/2014/main" id="{F9A5FBAB-91B4-1EF5-FCD4-02F06F548EA1}"/>
              </a:ext>
            </a:extLst>
          </p:cNvPr>
          <p:cNvSpPr txBox="1"/>
          <p:nvPr/>
        </p:nvSpPr>
        <p:spPr>
          <a:xfrm>
            <a:off x="1299116" y="4176130"/>
            <a:ext cx="5887844" cy="175432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dirty="0"/>
              <a:t>Add a few links to good sites!</a:t>
            </a:r>
          </a:p>
          <a:p>
            <a:endParaRPr lang="en-US" dirty="0"/>
          </a:p>
          <a:p>
            <a:endParaRPr lang="en-US" dirty="0"/>
          </a:p>
          <a:p>
            <a:endParaRPr lang="en-US" dirty="0"/>
          </a:p>
          <a:p>
            <a:endParaRPr lang="en-US" dirty="0"/>
          </a:p>
          <a:p>
            <a:endParaRPr lang="en-AT" dirty="0"/>
          </a:p>
        </p:txBody>
      </p:sp>
    </p:spTree>
    <p:extLst>
      <p:ext uri="{BB962C8B-B14F-4D97-AF65-F5344CB8AC3E}">
        <p14:creationId xmlns:p14="http://schemas.microsoft.com/office/powerpoint/2010/main" val="417271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E08C7BB-CA20-AC03-2E5F-643B71513BB7}"/>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DC075-C0D2-DF04-3C3F-9315E34B368B}"/>
              </a:ext>
            </a:extLst>
          </p:cNvPr>
          <p:cNvSpPr>
            <a:spLocks noGrp="1"/>
          </p:cNvSpPr>
          <p:nvPr>
            <p:ph type="title"/>
          </p:nvPr>
        </p:nvSpPr>
        <p:spPr>
          <a:xfrm>
            <a:off x="720000" y="619200"/>
            <a:ext cx="5662937" cy="2096122"/>
          </a:xfrm>
        </p:spPr>
        <p:txBody>
          <a:bodyPr vert="horz" wrap="square" lIns="0" tIns="0" rIns="0" bIns="0" rtlCol="0" anchor="ctr" anchorCtr="0">
            <a:noAutofit/>
          </a:bodyPr>
          <a:lstStyle/>
          <a:p>
            <a:r>
              <a:rPr lang="en-US" spc="-100" dirty="0"/>
              <a:t>What if I don’t find any perfect materials?</a:t>
            </a:r>
            <a:br>
              <a:rPr lang="en-US" spc="-100" dirty="0"/>
            </a:br>
            <a:r>
              <a:rPr lang="en-US" spc="-100" dirty="0"/>
              <a:t>Using AI to create audio files</a:t>
            </a:r>
          </a:p>
        </p:txBody>
      </p:sp>
      <p:pic>
        <p:nvPicPr>
          <p:cNvPr id="3" name="Picture 2" descr="A pair of headphones with a cord&#10;&#10;Description automatically generated">
            <a:extLst>
              <a:ext uri="{FF2B5EF4-FFF2-40B4-BE49-F238E27FC236}">
                <a16:creationId xmlns:a16="http://schemas.microsoft.com/office/drawing/2014/main" id="{700E38A5-C7B5-65BB-D900-D3A413D08BA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441" r="22440" b="-1"/>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pic>
        <p:nvPicPr>
          <p:cNvPr id="4" name="Picture 3">
            <a:extLst>
              <a:ext uri="{FF2B5EF4-FFF2-40B4-BE49-F238E27FC236}">
                <a16:creationId xmlns:a16="http://schemas.microsoft.com/office/drawing/2014/main" id="{C87E4333-9F3D-12D0-4B95-C0A56C8B6D6B}"/>
              </a:ext>
            </a:extLst>
          </p:cNvPr>
          <p:cNvPicPr>
            <a:picLocks noChangeAspect="1"/>
          </p:cNvPicPr>
          <p:nvPr/>
        </p:nvPicPr>
        <p:blipFill>
          <a:blip r:embed="rId4"/>
          <a:stretch>
            <a:fillRect/>
          </a:stretch>
        </p:blipFill>
        <p:spPr>
          <a:xfrm>
            <a:off x="369422" y="3499138"/>
            <a:ext cx="3593834" cy="2524669"/>
          </a:xfrm>
          <a:custGeom>
            <a:avLst/>
            <a:gdLst/>
            <a:ahLst/>
            <a:cxnLst/>
            <a:rect l="l" t="t" r="r" b="b"/>
            <a:pathLst>
              <a:path w="4284000" h="2524669">
                <a:moveTo>
                  <a:pt x="0" y="0"/>
                </a:moveTo>
                <a:lnTo>
                  <a:pt x="4284000" y="0"/>
                </a:lnTo>
                <a:lnTo>
                  <a:pt x="4284000" y="2524669"/>
                </a:lnTo>
                <a:lnTo>
                  <a:pt x="0" y="2524669"/>
                </a:lnTo>
                <a:close/>
              </a:path>
            </a:pathLst>
          </a:custGeom>
        </p:spPr>
      </p:pic>
      <p:pic>
        <p:nvPicPr>
          <p:cNvPr id="6" name="Picture 5">
            <a:extLst>
              <a:ext uri="{FF2B5EF4-FFF2-40B4-BE49-F238E27FC236}">
                <a16:creationId xmlns:a16="http://schemas.microsoft.com/office/drawing/2014/main" id="{E7E02FEC-C321-A109-8876-F60DB5038A3C}"/>
              </a:ext>
            </a:extLst>
          </p:cNvPr>
          <p:cNvPicPr>
            <a:picLocks noChangeAspect="1"/>
          </p:cNvPicPr>
          <p:nvPr/>
        </p:nvPicPr>
        <p:blipFill>
          <a:blip r:embed="rId5"/>
          <a:stretch>
            <a:fillRect/>
          </a:stretch>
        </p:blipFill>
        <p:spPr>
          <a:xfrm>
            <a:off x="4279391" y="3499138"/>
            <a:ext cx="2602753" cy="2524669"/>
          </a:xfrm>
          <a:custGeom>
            <a:avLst/>
            <a:gdLst/>
            <a:ahLst/>
            <a:cxnLst/>
            <a:rect l="l" t="t" r="r" b="b"/>
            <a:pathLst>
              <a:path w="1962001" h="2524669">
                <a:moveTo>
                  <a:pt x="0" y="0"/>
                </a:moveTo>
                <a:lnTo>
                  <a:pt x="1962001" y="0"/>
                </a:lnTo>
                <a:lnTo>
                  <a:pt x="1962001" y="2524669"/>
                </a:lnTo>
                <a:lnTo>
                  <a:pt x="0" y="2524669"/>
                </a:lnTo>
                <a:close/>
              </a:path>
            </a:pathLst>
          </a:custGeom>
        </p:spPr>
      </p:pic>
    </p:spTree>
    <p:extLst>
      <p:ext uri="{BB962C8B-B14F-4D97-AF65-F5344CB8AC3E}">
        <p14:creationId xmlns:p14="http://schemas.microsoft.com/office/powerpoint/2010/main" val="25076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65780DE-9BA4-A975-89D4-976FD7D76827}"/>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521D8F40-5274-8D15-7F32-9C1AD9AC6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EF510F86-9BBF-D4C2-C00B-760B59198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C4027-3BD1-828C-A2C4-F926BC14BF38}"/>
              </a:ext>
            </a:extLst>
          </p:cNvPr>
          <p:cNvSpPr>
            <a:spLocks noGrp="1"/>
          </p:cNvSpPr>
          <p:nvPr>
            <p:ph type="title"/>
          </p:nvPr>
        </p:nvSpPr>
        <p:spPr>
          <a:xfrm>
            <a:off x="602912" y="568823"/>
            <a:ext cx="5662937" cy="2096122"/>
          </a:xfrm>
        </p:spPr>
        <p:txBody>
          <a:bodyPr vert="horz" wrap="square" lIns="0" tIns="0" rIns="0" bIns="0" rtlCol="0" anchor="ctr" anchorCtr="0">
            <a:noAutofit/>
          </a:bodyPr>
          <a:lstStyle/>
          <a:p>
            <a:r>
              <a:rPr lang="en-US" spc="-100" dirty="0"/>
              <a:t>How to create meaningful questions for different levels of comprehension?</a:t>
            </a:r>
          </a:p>
        </p:txBody>
      </p:sp>
      <p:pic>
        <p:nvPicPr>
          <p:cNvPr id="3" name="Picture 2" descr="A pair of headphones with a cord&#10;&#10;Description automatically generated">
            <a:extLst>
              <a:ext uri="{FF2B5EF4-FFF2-40B4-BE49-F238E27FC236}">
                <a16:creationId xmlns:a16="http://schemas.microsoft.com/office/drawing/2014/main" id="{73D45D0B-914E-229E-CD9F-8956188317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441" r="22440" b="-1"/>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pic>
        <p:nvPicPr>
          <p:cNvPr id="13" name="Picture 12">
            <a:extLst>
              <a:ext uri="{FF2B5EF4-FFF2-40B4-BE49-F238E27FC236}">
                <a16:creationId xmlns:a16="http://schemas.microsoft.com/office/drawing/2014/main" id="{6384D0E8-F5B4-1954-3BBA-AE7C8230A11F}"/>
              </a:ext>
            </a:extLst>
          </p:cNvPr>
          <p:cNvPicPr>
            <a:picLocks noChangeAspect="1"/>
          </p:cNvPicPr>
          <p:nvPr/>
        </p:nvPicPr>
        <p:blipFill>
          <a:blip r:embed="rId4"/>
          <a:srcRect b="50000"/>
          <a:stretch/>
        </p:blipFill>
        <p:spPr>
          <a:xfrm>
            <a:off x="664001" y="3302905"/>
            <a:ext cx="3077733" cy="2276802"/>
          </a:xfrm>
          <a:prstGeom prst="rect">
            <a:avLst/>
          </a:prstGeom>
        </p:spPr>
      </p:pic>
      <p:pic>
        <p:nvPicPr>
          <p:cNvPr id="8" name="Picture 7">
            <a:extLst>
              <a:ext uri="{FF2B5EF4-FFF2-40B4-BE49-F238E27FC236}">
                <a16:creationId xmlns:a16="http://schemas.microsoft.com/office/drawing/2014/main" id="{D8DF1666-E6EB-A679-977B-FC1A5CFAFD8A}"/>
              </a:ext>
            </a:extLst>
          </p:cNvPr>
          <p:cNvPicPr>
            <a:picLocks noChangeAspect="1"/>
          </p:cNvPicPr>
          <p:nvPr/>
        </p:nvPicPr>
        <p:blipFill>
          <a:blip r:embed="rId5"/>
          <a:stretch>
            <a:fillRect/>
          </a:stretch>
        </p:blipFill>
        <p:spPr>
          <a:xfrm>
            <a:off x="4121126" y="3281400"/>
            <a:ext cx="2327400" cy="2298307"/>
          </a:xfrm>
          <a:custGeom>
            <a:avLst/>
            <a:gdLst/>
            <a:ahLst/>
            <a:cxnLst/>
            <a:rect l="l" t="t" r="r" b="b"/>
            <a:pathLst>
              <a:path w="2327400" h="2524669">
                <a:moveTo>
                  <a:pt x="0" y="0"/>
                </a:moveTo>
                <a:lnTo>
                  <a:pt x="2327400" y="0"/>
                </a:lnTo>
                <a:lnTo>
                  <a:pt x="2327400" y="2524669"/>
                </a:lnTo>
                <a:lnTo>
                  <a:pt x="0" y="2524669"/>
                </a:lnTo>
                <a:close/>
              </a:path>
            </a:pathLst>
          </a:custGeom>
        </p:spPr>
      </p:pic>
    </p:spTree>
    <p:extLst>
      <p:ext uri="{BB962C8B-B14F-4D97-AF65-F5344CB8AC3E}">
        <p14:creationId xmlns:p14="http://schemas.microsoft.com/office/powerpoint/2010/main" val="74087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lobVTI">
  <a:themeElements>
    <a:clrScheme name="AnalogousFromRegularSeedRightStep">
      <a:dk1>
        <a:srgbClr val="000000"/>
      </a:dk1>
      <a:lt1>
        <a:srgbClr val="FFFFFF"/>
      </a:lt1>
      <a:dk2>
        <a:srgbClr val="412D24"/>
      </a:dk2>
      <a:lt2>
        <a:srgbClr val="E2E6E8"/>
      </a:lt2>
      <a:accent1>
        <a:srgbClr val="E76129"/>
      </a:accent1>
      <a:accent2>
        <a:srgbClr val="CF9917"/>
      </a:accent2>
      <a:accent3>
        <a:srgbClr val="9AAC1E"/>
      </a:accent3>
      <a:accent4>
        <a:srgbClr val="5FB714"/>
      </a:accent4>
      <a:accent5>
        <a:srgbClr val="28BB21"/>
      </a:accent5>
      <a:accent6>
        <a:srgbClr val="14BC53"/>
      </a:accent6>
      <a:hlink>
        <a:srgbClr val="398BAD"/>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Droplet">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1326</Words>
  <Application>Microsoft Office PowerPoint</Application>
  <PresentationFormat>Widescreen</PresentationFormat>
  <Paragraphs>114</Paragraphs>
  <Slides>30</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Aptos</vt:lpstr>
      <vt:lpstr>Arial</vt:lpstr>
      <vt:lpstr>Avenir Next LT Pro</vt:lpstr>
      <vt:lpstr>Calibri</vt:lpstr>
      <vt:lpstr>Calibri Light</vt:lpstr>
      <vt:lpstr>Cambria</vt:lpstr>
      <vt:lpstr>Gill Sans MT</vt:lpstr>
      <vt:lpstr>Rockwell Nova Light</vt:lpstr>
      <vt:lpstr>The Hand Extrablack</vt:lpstr>
      <vt:lpstr>Times New Roman</vt:lpstr>
      <vt:lpstr>Wingdings</vt:lpstr>
      <vt:lpstr>BlobVTI</vt:lpstr>
      <vt:lpstr>Droplet</vt:lpstr>
      <vt:lpstr>Schularbeiten nach dem neuen Lehrplan erstellen</vt:lpstr>
      <vt:lpstr>PowerPoint Presentation</vt:lpstr>
      <vt:lpstr>1st draft!!!</vt:lpstr>
      <vt:lpstr>What does the new curriculum say about listening skills?  How can we test them? </vt:lpstr>
      <vt:lpstr>Hören</vt:lpstr>
      <vt:lpstr>Hören</vt:lpstr>
      <vt:lpstr>Where to find good listening materials?</vt:lpstr>
      <vt:lpstr>What if I don’t find any perfect materials? Using AI to create audio files</vt:lpstr>
      <vt:lpstr>How to create meaningful questions for different levels of comprehension?</vt:lpstr>
      <vt:lpstr>What does the new curriculum say about reading skills?  How can we test them? </vt:lpstr>
      <vt:lpstr>How to create appropriate reading comprehension tests (texts and meaningful answers on different comprehension levels)</vt:lpstr>
      <vt:lpstr>What does the new curriculum say about vocabulary and grammar? </vt:lpstr>
      <vt:lpstr>Kompetenzmodell und Kompetenzbereiche </vt:lpstr>
      <vt:lpstr>Kompetenzmodel -  die Rolle der „sprachlichen Mittel“</vt:lpstr>
      <vt:lpstr>Zentrale fachliche Konzepte: Bedeutung und Form</vt:lpstr>
      <vt:lpstr>Didaktische Grundsätze – Auswahl </vt:lpstr>
      <vt:lpstr>How can we test vocabulary and grammar (sprachliche Mittel) in  communicative writing tasks? </vt:lpstr>
      <vt:lpstr>What does the new curriculum say about writing skills? How can we test them?</vt:lpstr>
      <vt:lpstr>Year 1 (5.Schulstufe)</vt:lpstr>
      <vt:lpstr> Daily routines  in your family</vt:lpstr>
      <vt:lpstr>PowerPoint Presentation</vt:lpstr>
      <vt:lpstr>Year 2: (6. Schulstufe)</vt:lpstr>
      <vt:lpstr>My adventures with Gran (graded writing)</vt:lpstr>
      <vt:lpstr>My adventures with Gran</vt:lpstr>
      <vt:lpstr>4. Klasse (8. Schulstufe)</vt:lpstr>
      <vt:lpstr>PowerPoint Presentation</vt:lpstr>
      <vt:lpstr>Feedback and corrections with the help of AI</vt:lpstr>
      <vt:lpstr>Laura’s example using ChatGPT (or Perplexity)</vt:lpstr>
      <vt:lpstr>How do we assess writing? </vt:lpstr>
      <vt:lpstr>Analysing examples of tests for years 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 Polzleitner</dc:creator>
  <cp:lastModifiedBy>Lis Polzleitner</cp:lastModifiedBy>
  <cp:revision>8</cp:revision>
  <dcterms:created xsi:type="dcterms:W3CDTF">2025-01-16T11:30:01Z</dcterms:created>
  <dcterms:modified xsi:type="dcterms:W3CDTF">2025-01-18T10:59:41Z</dcterms:modified>
</cp:coreProperties>
</file>