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351" r:id="rId3"/>
    <p:sldId id="352" r:id="rId4"/>
    <p:sldId id="348" r:id="rId5"/>
    <p:sldId id="349" r:id="rId6"/>
    <p:sldId id="350" r:id="rId7"/>
    <p:sldId id="338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1014"/>
    <a:srgbClr val="37BEE6"/>
    <a:srgbClr val="E01F6D"/>
    <a:srgbClr val="FBA902"/>
    <a:srgbClr val="DF3D20"/>
    <a:srgbClr val="82AA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01"/>
    <p:restoredTop sz="92962"/>
  </p:normalViewPr>
  <p:slideViewPr>
    <p:cSldViewPr snapToGrid="0" snapToObjects="1">
      <p:cViewPr varScale="1">
        <p:scale>
          <a:sx n="67" d="100"/>
          <a:sy n="67" d="100"/>
        </p:scale>
        <p:origin x="1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8220B5-59EE-2640-8867-2773FDAF3B82}" type="doc">
      <dgm:prSet loTypeId="urn:microsoft.com/office/officeart/2005/8/layout/cycle1" loCatId="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de-DE"/>
        </a:p>
      </dgm:t>
    </dgm:pt>
    <dgm:pt modelId="{A0EFD589-E110-AF4F-B7F4-639E283F4A79}">
      <dgm:prSet phldrT="[Text]"/>
      <dgm:spPr/>
      <dgm:t>
        <a:bodyPr/>
        <a:lstStyle/>
        <a:p>
          <a:r>
            <a:rPr lang="de-DE" dirty="0"/>
            <a:t>Was wir tun ...</a:t>
          </a:r>
        </a:p>
      </dgm:t>
    </dgm:pt>
    <dgm:pt modelId="{7508EDDF-EF8D-4245-9FDF-81B0A044C2D4}" type="parTrans" cxnId="{182D124D-23B9-E542-9D72-38B52BB1A095}">
      <dgm:prSet/>
      <dgm:spPr/>
      <dgm:t>
        <a:bodyPr/>
        <a:lstStyle/>
        <a:p>
          <a:endParaRPr lang="de-DE"/>
        </a:p>
      </dgm:t>
    </dgm:pt>
    <dgm:pt modelId="{6159A8BD-A57C-C84E-9F8B-3A42AEF7384F}" type="sibTrans" cxnId="{182D124D-23B9-E542-9D72-38B52BB1A095}">
      <dgm:prSet/>
      <dgm:spPr/>
      <dgm:t>
        <a:bodyPr/>
        <a:lstStyle/>
        <a:p>
          <a:endParaRPr lang="de-DE"/>
        </a:p>
      </dgm:t>
    </dgm:pt>
    <dgm:pt modelId="{8ABC1D98-4F0C-5547-8A82-706587199441}">
      <dgm:prSet phldrT="[Text]"/>
      <dgm:spPr/>
      <dgm:t>
        <a:bodyPr/>
        <a:lstStyle/>
        <a:p>
          <a:r>
            <a:rPr lang="de-DE" dirty="0"/>
            <a:t>Was das bei den Lernenden auslöst ...</a:t>
          </a:r>
        </a:p>
      </dgm:t>
    </dgm:pt>
    <dgm:pt modelId="{8DC61149-5508-D64C-848C-49BC4E6EDA0A}" type="parTrans" cxnId="{5F3D2E86-CBCB-614C-9AD4-B2249FA6EB1E}">
      <dgm:prSet/>
      <dgm:spPr/>
      <dgm:t>
        <a:bodyPr/>
        <a:lstStyle/>
        <a:p>
          <a:endParaRPr lang="de-DE"/>
        </a:p>
      </dgm:t>
    </dgm:pt>
    <dgm:pt modelId="{A2549DFE-D9FF-DB45-8302-E01D6AD030F9}" type="sibTrans" cxnId="{5F3D2E86-CBCB-614C-9AD4-B2249FA6EB1E}">
      <dgm:prSet/>
      <dgm:spPr/>
      <dgm:t>
        <a:bodyPr/>
        <a:lstStyle/>
        <a:p>
          <a:endParaRPr lang="de-DE"/>
        </a:p>
      </dgm:t>
    </dgm:pt>
    <dgm:pt modelId="{64FBDFC6-9CB3-8448-A541-F720D74204E2}">
      <dgm:prSet phldrT="[Text]"/>
      <dgm:spPr/>
      <dgm:t>
        <a:bodyPr/>
        <a:lstStyle/>
        <a:p>
          <a:r>
            <a:rPr lang="de-DE" dirty="0"/>
            <a:t>Welche Erfolgsfaktoren das hat ...</a:t>
          </a:r>
        </a:p>
      </dgm:t>
    </dgm:pt>
    <dgm:pt modelId="{66D5FD7B-CF59-884E-8DA1-0798C15E2291}" type="parTrans" cxnId="{88BE301D-5DAA-394A-9A09-D7396A134AFC}">
      <dgm:prSet/>
      <dgm:spPr/>
      <dgm:t>
        <a:bodyPr/>
        <a:lstStyle/>
        <a:p>
          <a:endParaRPr lang="de-DE"/>
        </a:p>
      </dgm:t>
    </dgm:pt>
    <dgm:pt modelId="{ED4BA8B1-BEDF-D84D-9354-A23BB0D249AD}" type="sibTrans" cxnId="{88BE301D-5DAA-394A-9A09-D7396A134AFC}">
      <dgm:prSet/>
      <dgm:spPr/>
      <dgm:t>
        <a:bodyPr/>
        <a:lstStyle/>
        <a:p>
          <a:endParaRPr lang="de-DE"/>
        </a:p>
      </dgm:t>
    </dgm:pt>
    <dgm:pt modelId="{AA8B1848-E782-8A48-BDDD-23D960FC2B40}">
      <dgm:prSet phldrT="[Text]"/>
      <dgm:spPr/>
      <dgm:t>
        <a:bodyPr/>
        <a:lstStyle/>
        <a:p>
          <a:r>
            <a:rPr lang="de-DE" dirty="0"/>
            <a:t>An welchen Theorien sich das orientiert ...</a:t>
          </a:r>
        </a:p>
      </dgm:t>
    </dgm:pt>
    <dgm:pt modelId="{2299C032-ED1B-C142-B8D5-B170BDB26EC2}" type="parTrans" cxnId="{A22E52E9-7CBB-1340-8FB8-07E3597D4FD4}">
      <dgm:prSet/>
      <dgm:spPr/>
      <dgm:t>
        <a:bodyPr/>
        <a:lstStyle/>
        <a:p>
          <a:endParaRPr lang="de-DE"/>
        </a:p>
      </dgm:t>
    </dgm:pt>
    <dgm:pt modelId="{1F25CB72-1E0A-2745-A108-D36E7CBBEDA2}" type="sibTrans" cxnId="{A22E52E9-7CBB-1340-8FB8-07E3597D4FD4}">
      <dgm:prSet/>
      <dgm:spPr/>
      <dgm:t>
        <a:bodyPr/>
        <a:lstStyle/>
        <a:p>
          <a:endParaRPr lang="de-DE"/>
        </a:p>
      </dgm:t>
    </dgm:pt>
    <dgm:pt modelId="{6E8D73EB-22B7-4442-9898-28BF37574B44}" type="pres">
      <dgm:prSet presAssocID="{238220B5-59EE-2640-8867-2773FDAF3B8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A3C3B156-07EA-764A-98DB-9BD03239DBD2}" type="pres">
      <dgm:prSet presAssocID="{A0EFD589-E110-AF4F-B7F4-639E283F4A79}" presName="dummy" presStyleCnt="0"/>
      <dgm:spPr/>
    </dgm:pt>
    <dgm:pt modelId="{698CB688-5C3E-874B-B621-49606E9445F7}" type="pres">
      <dgm:prSet presAssocID="{A0EFD589-E110-AF4F-B7F4-639E283F4A79}" presName="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5521E17-3A5E-A541-B931-B9E10826FB1F}" type="pres">
      <dgm:prSet presAssocID="{6159A8BD-A57C-C84E-9F8B-3A42AEF7384F}" presName="sibTrans" presStyleLbl="node1" presStyleIdx="0" presStyleCnt="4"/>
      <dgm:spPr/>
      <dgm:t>
        <a:bodyPr/>
        <a:lstStyle/>
        <a:p>
          <a:endParaRPr lang="en-GB"/>
        </a:p>
      </dgm:t>
    </dgm:pt>
    <dgm:pt modelId="{A5A11A1D-7D74-3944-B294-6985CDBB3A4B}" type="pres">
      <dgm:prSet presAssocID="{8ABC1D98-4F0C-5547-8A82-706587199441}" presName="dummy" presStyleCnt="0"/>
      <dgm:spPr/>
    </dgm:pt>
    <dgm:pt modelId="{5DE03035-90E8-AD44-A8B4-168935973BBC}" type="pres">
      <dgm:prSet presAssocID="{8ABC1D98-4F0C-5547-8A82-706587199441}" presName="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5BCA14A-9D22-4849-9A53-FC00719299E1}" type="pres">
      <dgm:prSet presAssocID="{A2549DFE-D9FF-DB45-8302-E01D6AD030F9}" presName="sibTrans" presStyleLbl="node1" presStyleIdx="1" presStyleCnt="4"/>
      <dgm:spPr/>
      <dgm:t>
        <a:bodyPr/>
        <a:lstStyle/>
        <a:p>
          <a:endParaRPr lang="en-GB"/>
        </a:p>
      </dgm:t>
    </dgm:pt>
    <dgm:pt modelId="{47C77732-DCB3-FE48-AB2C-C51A38CD7A8E}" type="pres">
      <dgm:prSet presAssocID="{64FBDFC6-9CB3-8448-A541-F720D74204E2}" presName="dummy" presStyleCnt="0"/>
      <dgm:spPr/>
    </dgm:pt>
    <dgm:pt modelId="{103824C5-05FB-F04C-BF9C-100A840BEE99}" type="pres">
      <dgm:prSet presAssocID="{64FBDFC6-9CB3-8448-A541-F720D74204E2}" presName="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578178E-1BD7-0847-AAA5-B8B2F7B9EC62}" type="pres">
      <dgm:prSet presAssocID="{ED4BA8B1-BEDF-D84D-9354-A23BB0D249AD}" presName="sibTrans" presStyleLbl="node1" presStyleIdx="2" presStyleCnt="4"/>
      <dgm:spPr/>
      <dgm:t>
        <a:bodyPr/>
        <a:lstStyle/>
        <a:p>
          <a:endParaRPr lang="en-GB"/>
        </a:p>
      </dgm:t>
    </dgm:pt>
    <dgm:pt modelId="{5E937ED4-6B88-F945-9EE9-E8B837FB738A}" type="pres">
      <dgm:prSet presAssocID="{AA8B1848-E782-8A48-BDDD-23D960FC2B40}" presName="dummy" presStyleCnt="0"/>
      <dgm:spPr/>
    </dgm:pt>
    <dgm:pt modelId="{84CE8447-892E-E94F-84C5-C2E4FFEA6A3E}" type="pres">
      <dgm:prSet presAssocID="{AA8B1848-E782-8A48-BDDD-23D960FC2B40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69AEB6C-B29E-3B44-8DBF-9516638278DE}" type="pres">
      <dgm:prSet presAssocID="{1F25CB72-1E0A-2745-A108-D36E7CBBEDA2}" presName="sibTrans" presStyleLbl="node1" presStyleIdx="3" presStyleCnt="4" custLinFactNeighborX="1077" custLinFactNeighborY="1596"/>
      <dgm:spPr/>
      <dgm:t>
        <a:bodyPr/>
        <a:lstStyle/>
        <a:p>
          <a:endParaRPr lang="en-GB"/>
        </a:p>
      </dgm:t>
    </dgm:pt>
  </dgm:ptLst>
  <dgm:cxnLst>
    <dgm:cxn modelId="{1D236EEA-BCDB-3640-9F21-882366997B99}" type="presOf" srcId="{AA8B1848-E782-8A48-BDDD-23D960FC2B40}" destId="{84CE8447-892E-E94F-84C5-C2E4FFEA6A3E}" srcOrd="0" destOrd="0" presId="urn:microsoft.com/office/officeart/2005/8/layout/cycle1"/>
    <dgm:cxn modelId="{AD26F0AC-1C4C-CD45-AA72-94D82ECC00A9}" type="presOf" srcId="{A0EFD589-E110-AF4F-B7F4-639E283F4A79}" destId="{698CB688-5C3E-874B-B621-49606E9445F7}" srcOrd="0" destOrd="0" presId="urn:microsoft.com/office/officeart/2005/8/layout/cycle1"/>
    <dgm:cxn modelId="{79820857-56D5-364A-9708-F5CFEA8A1DC2}" type="presOf" srcId="{A2549DFE-D9FF-DB45-8302-E01D6AD030F9}" destId="{65BCA14A-9D22-4849-9A53-FC00719299E1}" srcOrd="0" destOrd="0" presId="urn:microsoft.com/office/officeart/2005/8/layout/cycle1"/>
    <dgm:cxn modelId="{56EE8085-D52A-CF48-9039-D6DB9B2B89BE}" type="presOf" srcId="{8ABC1D98-4F0C-5547-8A82-706587199441}" destId="{5DE03035-90E8-AD44-A8B4-168935973BBC}" srcOrd="0" destOrd="0" presId="urn:microsoft.com/office/officeart/2005/8/layout/cycle1"/>
    <dgm:cxn modelId="{EE79EE42-5D7D-584D-B4D9-0DAFFA833D54}" type="presOf" srcId="{64FBDFC6-9CB3-8448-A541-F720D74204E2}" destId="{103824C5-05FB-F04C-BF9C-100A840BEE99}" srcOrd="0" destOrd="0" presId="urn:microsoft.com/office/officeart/2005/8/layout/cycle1"/>
    <dgm:cxn modelId="{B9751E6C-B861-DD41-ABA5-4AB562A77B03}" type="presOf" srcId="{ED4BA8B1-BEDF-D84D-9354-A23BB0D249AD}" destId="{3578178E-1BD7-0847-AAA5-B8B2F7B9EC62}" srcOrd="0" destOrd="0" presId="urn:microsoft.com/office/officeart/2005/8/layout/cycle1"/>
    <dgm:cxn modelId="{F9DD3FB8-0788-B944-BC46-CA1F6DDFFC6B}" type="presOf" srcId="{1F25CB72-1E0A-2745-A108-D36E7CBBEDA2}" destId="{369AEB6C-B29E-3B44-8DBF-9516638278DE}" srcOrd="0" destOrd="0" presId="urn:microsoft.com/office/officeart/2005/8/layout/cycle1"/>
    <dgm:cxn modelId="{2BB6B708-7B79-0241-A560-DFCEE49E1FD6}" type="presOf" srcId="{6159A8BD-A57C-C84E-9F8B-3A42AEF7384F}" destId="{25521E17-3A5E-A541-B931-B9E10826FB1F}" srcOrd="0" destOrd="0" presId="urn:microsoft.com/office/officeart/2005/8/layout/cycle1"/>
    <dgm:cxn modelId="{182D124D-23B9-E542-9D72-38B52BB1A095}" srcId="{238220B5-59EE-2640-8867-2773FDAF3B82}" destId="{A0EFD589-E110-AF4F-B7F4-639E283F4A79}" srcOrd="0" destOrd="0" parTransId="{7508EDDF-EF8D-4245-9FDF-81B0A044C2D4}" sibTransId="{6159A8BD-A57C-C84E-9F8B-3A42AEF7384F}"/>
    <dgm:cxn modelId="{A22E52E9-7CBB-1340-8FB8-07E3597D4FD4}" srcId="{238220B5-59EE-2640-8867-2773FDAF3B82}" destId="{AA8B1848-E782-8A48-BDDD-23D960FC2B40}" srcOrd="3" destOrd="0" parTransId="{2299C032-ED1B-C142-B8D5-B170BDB26EC2}" sibTransId="{1F25CB72-1E0A-2745-A108-D36E7CBBEDA2}"/>
    <dgm:cxn modelId="{88BE301D-5DAA-394A-9A09-D7396A134AFC}" srcId="{238220B5-59EE-2640-8867-2773FDAF3B82}" destId="{64FBDFC6-9CB3-8448-A541-F720D74204E2}" srcOrd="2" destOrd="0" parTransId="{66D5FD7B-CF59-884E-8DA1-0798C15E2291}" sibTransId="{ED4BA8B1-BEDF-D84D-9354-A23BB0D249AD}"/>
    <dgm:cxn modelId="{08D195FA-7D5C-934E-8705-3DA84EBCAC9E}" type="presOf" srcId="{238220B5-59EE-2640-8867-2773FDAF3B82}" destId="{6E8D73EB-22B7-4442-9898-28BF37574B44}" srcOrd="0" destOrd="0" presId="urn:microsoft.com/office/officeart/2005/8/layout/cycle1"/>
    <dgm:cxn modelId="{5F3D2E86-CBCB-614C-9AD4-B2249FA6EB1E}" srcId="{238220B5-59EE-2640-8867-2773FDAF3B82}" destId="{8ABC1D98-4F0C-5547-8A82-706587199441}" srcOrd="1" destOrd="0" parTransId="{8DC61149-5508-D64C-848C-49BC4E6EDA0A}" sibTransId="{A2549DFE-D9FF-DB45-8302-E01D6AD030F9}"/>
    <dgm:cxn modelId="{51580708-39CD-BB46-A7FC-DAB2A08B4E20}" type="presParOf" srcId="{6E8D73EB-22B7-4442-9898-28BF37574B44}" destId="{A3C3B156-07EA-764A-98DB-9BD03239DBD2}" srcOrd="0" destOrd="0" presId="urn:microsoft.com/office/officeart/2005/8/layout/cycle1"/>
    <dgm:cxn modelId="{FDBED180-76C0-6A43-8F44-61668C70A90F}" type="presParOf" srcId="{6E8D73EB-22B7-4442-9898-28BF37574B44}" destId="{698CB688-5C3E-874B-B621-49606E9445F7}" srcOrd="1" destOrd="0" presId="urn:microsoft.com/office/officeart/2005/8/layout/cycle1"/>
    <dgm:cxn modelId="{7734DDD2-404E-7547-8C2C-65C8FCFA3465}" type="presParOf" srcId="{6E8D73EB-22B7-4442-9898-28BF37574B44}" destId="{25521E17-3A5E-A541-B931-B9E10826FB1F}" srcOrd="2" destOrd="0" presId="urn:microsoft.com/office/officeart/2005/8/layout/cycle1"/>
    <dgm:cxn modelId="{A645E2DD-D2E9-834A-9425-F39F0AB83078}" type="presParOf" srcId="{6E8D73EB-22B7-4442-9898-28BF37574B44}" destId="{A5A11A1D-7D74-3944-B294-6985CDBB3A4B}" srcOrd="3" destOrd="0" presId="urn:microsoft.com/office/officeart/2005/8/layout/cycle1"/>
    <dgm:cxn modelId="{9478C0A2-6441-6040-921A-28228DB21D1F}" type="presParOf" srcId="{6E8D73EB-22B7-4442-9898-28BF37574B44}" destId="{5DE03035-90E8-AD44-A8B4-168935973BBC}" srcOrd="4" destOrd="0" presId="urn:microsoft.com/office/officeart/2005/8/layout/cycle1"/>
    <dgm:cxn modelId="{7121CB79-B994-BD42-8C6A-B5588FF628CF}" type="presParOf" srcId="{6E8D73EB-22B7-4442-9898-28BF37574B44}" destId="{65BCA14A-9D22-4849-9A53-FC00719299E1}" srcOrd="5" destOrd="0" presId="urn:microsoft.com/office/officeart/2005/8/layout/cycle1"/>
    <dgm:cxn modelId="{4816E3CC-B401-504B-B5BA-313F269013AB}" type="presParOf" srcId="{6E8D73EB-22B7-4442-9898-28BF37574B44}" destId="{47C77732-DCB3-FE48-AB2C-C51A38CD7A8E}" srcOrd="6" destOrd="0" presId="urn:microsoft.com/office/officeart/2005/8/layout/cycle1"/>
    <dgm:cxn modelId="{13E1E41E-8CD6-A141-8290-ED171D325761}" type="presParOf" srcId="{6E8D73EB-22B7-4442-9898-28BF37574B44}" destId="{103824C5-05FB-F04C-BF9C-100A840BEE99}" srcOrd="7" destOrd="0" presId="urn:microsoft.com/office/officeart/2005/8/layout/cycle1"/>
    <dgm:cxn modelId="{21C7AE6B-92CF-654A-AE1F-3DA03DFA4B16}" type="presParOf" srcId="{6E8D73EB-22B7-4442-9898-28BF37574B44}" destId="{3578178E-1BD7-0847-AAA5-B8B2F7B9EC62}" srcOrd="8" destOrd="0" presId="urn:microsoft.com/office/officeart/2005/8/layout/cycle1"/>
    <dgm:cxn modelId="{7A0C947B-A0AC-9447-BEEF-B6ECB971C746}" type="presParOf" srcId="{6E8D73EB-22B7-4442-9898-28BF37574B44}" destId="{5E937ED4-6B88-F945-9EE9-E8B837FB738A}" srcOrd="9" destOrd="0" presId="urn:microsoft.com/office/officeart/2005/8/layout/cycle1"/>
    <dgm:cxn modelId="{7AFDEFF0-C75B-4C4C-830D-D84150E70A65}" type="presParOf" srcId="{6E8D73EB-22B7-4442-9898-28BF37574B44}" destId="{84CE8447-892E-E94F-84C5-C2E4FFEA6A3E}" srcOrd="10" destOrd="0" presId="urn:microsoft.com/office/officeart/2005/8/layout/cycle1"/>
    <dgm:cxn modelId="{67A7C83F-C31D-234C-A5DC-9DC084631077}" type="presParOf" srcId="{6E8D73EB-22B7-4442-9898-28BF37574B44}" destId="{369AEB6C-B29E-3B44-8DBF-9516638278DE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FEA12-63AD-E24D-8B5B-CEFC2A86DCAE}" type="datetimeFigureOut">
              <a:rPr lang="de-DE" smtClean="0"/>
              <a:t>23.06.2018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6B942-449B-274D-93BB-CE8787BC6F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194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6B942-449B-274D-93BB-CE8787BC6FA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5802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6B942-449B-274D-93BB-CE8787BC6FA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6976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C0726C1-8AB4-7748-8F85-EBF9C3211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435E8DD3-457B-2A49-99FB-71584944D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B79A84F-DF5E-8641-B855-114830D93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7D9D-9E0E-D947-90CA-4BB0F32E6A90}" type="datetimeFigureOut">
              <a:rPr lang="de-DE" smtClean="0"/>
              <a:t>23.06.2018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D29B4444-1E72-594D-A4EB-F0CF10430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A78C2387-73E9-9C44-9E54-F6918FF21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6053-2F9C-F542-B75A-490BA3D4B1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9321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A779B07-03BF-2142-9937-AA1AB9EBE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7E0CEC23-D003-FC45-816C-E201F48426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E05181B6-1396-D847-AA4F-EB58A10B2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7D9D-9E0E-D947-90CA-4BB0F32E6A90}" type="datetimeFigureOut">
              <a:rPr lang="de-DE" smtClean="0"/>
              <a:t>23.06.2018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CC127CCA-B07F-444F-B01F-25338A155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148D426F-20AE-2648-8328-EE2EED73C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6053-2F9C-F542-B75A-490BA3D4B1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0395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0500343E-0BB2-E347-B418-38ED67C028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39E5ABAF-8B8B-0C47-BB6F-67673FABC9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BA3266AA-B3AA-DE4E-93E6-6604213BF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7D9D-9E0E-D947-90CA-4BB0F32E6A90}" type="datetimeFigureOut">
              <a:rPr lang="de-DE" smtClean="0"/>
              <a:t>23.06.2018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BD2CE30D-E3FD-974C-88E8-3D16FA937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1EADD052-581F-524B-9BFF-68E6F198B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6053-2F9C-F542-B75A-490BA3D4B1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053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30C16E6-EE0F-8747-B7D9-AD0CDA9A9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DDAEC70A-18C0-0E49-BE39-2067D1F0A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DA27EC5C-69B5-5541-B0BE-C4E5D516E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7D9D-9E0E-D947-90CA-4BB0F32E6A90}" type="datetimeFigureOut">
              <a:rPr lang="de-DE" smtClean="0"/>
              <a:t>23.06.2018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2AD16CE-BA23-974C-9A6A-723503D1E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8F55D5FD-99D1-6144-AE14-F54C7BB95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6053-2F9C-F542-B75A-490BA3D4B1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1267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D7818C4-EEFB-264D-AB20-2C256F728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F9A2297F-F939-C74A-B2B7-FF90F8F42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957BDDA0-A48B-214B-B536-2DC027070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7D9D-9E0E-D947-90CA-4BB0F32E6A90}" type="datetimeFigureOut">
              <a:rPr lang="de-DE" smtClean="0"/>
              <a:t>23.06.2018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44302A21-6278-5746-BC22-084031C40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79CE7A84-120D-4346-8613-AFD4D6B8C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6053-2F9C-F542-B75A-490BA3D4B1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1481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FF778EB-FB14-404F-A8B6-3FC30B25F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C86FA262-16CA-044C-B4E5-4748F6E4A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876400BF-289D-A04D-BFDC-1B87ED64ED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45677518-2858-C945-9755-9C02E8F51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7D9D-9E0E-D947-90CA-4BB0F32E6A90}" type="datetimeFigureOut">
              <a:rPr lang="de-DE" smtClean="0"/>
              <a:t>23.06.2018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AF3302CF-24B8-8244-8ECD-DF39EC1EB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17CA97AB-8033-BB4C-9D51-0426861EB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6053-2F9C-F542-B75A-490BA3D4B1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9522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BD754A4-D445-9149-9CFE-BBA8551CC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300AFD10-DD50-B24A-B140-01E8255C0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556C3464-794E-3D4F-8F4D-0DA1B806F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141EA7D1-5320-4044-B4F6-F2B2CDC655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C5EAAFC3-70FC-654F-974F-2559C5287D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3C559580-1B00-0F4A-9B34-29FF2EAC6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7D9D-9E0E-D947-90CA-4BB0F32E6A90}" type="datetimeFigureOut">
              <a:rPr lang="de-DE" smtClean="0"/>
              <a:t>23.06.2018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31CF7A70-3E53-F34F-B752-C3EBC3FD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52C537CE-2D0C-D547-86D4-483151E84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6053-2F9C-F542-B75A-490BA3D4B1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061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DC61B64-7FB9-2D46-9F4A-D4571B7AD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EB496471-5DDF-E242-AFD8-2A1608F9D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7D9D-9E0E-D947-90CA-4BB0F32E6A90}" type="datetimeFigureOut">
              <a:rPr lang="de-DE" smtClean="0"/>
              <a:t>23.06.2018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E3D50176-7D0A-C24F-B962-7A653BFD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0FD8D89D-7A63-B847-9196-17F251D09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6053-2F9C-F542-B75A-490BA3D4B1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6822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0F4B0C94-70CF-BB46-B0C7-AEA09705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7D9D-9E0E-D947-90CA-4BB0F32E6A90}" type="datetimeFigureOut">
              <a:rPr lang="de-DE" smtClean="0"/>
              <a:t>23.06.2018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5F7D7CCC-67CC-654A-B39D-DBEC68AB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A1766620-C0B3-1846-88B0-135B37AC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6053-2F9C-F542-B75A-490BA3D4B1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270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9E48437-ACC5-E442-B2EC-CD671A0FB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58BF9F74-F29E-9D48-9304-21BB8A7E5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411333B4-07AB-DE48-80CB-76B8A6289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44618B34-6C65-DF4F-AAB1-852D83447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7D9D-9E0E-D947-90CA-4BB0F32E6A90}" type="datetimeFigureOut">
              <a:rPr lang="de-DE" smtClean="0"/>
              <a:t>23.06.2018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B3F82650-481C-6743-B098-3D874A7A3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445ED6C3-5427-6944-8E27-3051387EF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6053-2F9C-F542-B75A-490BA3D4B1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9004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000330F-0139-814D-8C97-45D445DB4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488AC425-C073-C84C-8B62-BDC306E9F8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0B6933F7-D490-F847-A9D4-FE64B2540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107E645B-A58E-5249-8D54-12383D9C1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7D9D-9E0E-D947-90CA-4BB0F32E6A90}" type="datetimeFigureOut">
              <a:rPr lang="de-DE" smtClean="0"/>
              <a:t>23.06.2018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1D0C044F-82F3-1E41-86CD-9190FC692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97D67C94-CE1B-7D40-9A84-9FBF0C639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6053-2F9C-F542-B75A-490BA3D4B1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71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855CD847-27F8-8241-A037-21566539A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1E054EDC-59D1-1B4D-81FE-DA14E6ACC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 dirty="0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A7C96C2F-9E5E-6C4B-8640-CD3E7D019C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C7D9D-9E0E-D947-90CA-4BB0F32E6A90}" type="datetimeFigureOut">
              <a:rPr lang="de-DE" smtClean="0"/>
              <a:t>23.06.2018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473580BA-A3C5-CB45-9314-A11DD8530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A6E8D5A6-E7EB-E14C-AA2A-5217D6A89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46053-2F9C-F542-B75A-490BA3D4B1B5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BE2464C5-FA20-4C4C-BA86-53FF522D6752}"/>
              </a:ext>
            </a:extLst>
          </p:cNvPr>
          <p:cNvSpPr/>
          <p:nvPr userDrawn="1"/>
        </p:nvSpPr>
        <p:spPr>
          <a:xfrm>
            <a:off x="746760" y="6395270"/>
            <a:ext cx="44470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b="0" i="0" baseline="0" dirty="0">
                <a:solidFill>
                  <a:srgbClr val="0070C0"/>
                </a:solidFill>
                <a:effectLst/>
                <a:latin typeface="pt sans" charset="-52"/>
              </a:rPr>
              <a:t>Thomas Nárosy BEd MBA MAS | Hofzeile 16/4, 1190 Wien | </a:t>
            </a:r>
            <a:r>
              <a:rPr lang="de-DE" sz="1000" b="0" i="0" baseline="0" dirty="0" err="1">
                <a:solidFill>
                  <a:srgbClr val="0070C0"/>
                </a:solidFill>
                <a:effectLst/>
                <a:latin typeface="pt sans" charset="-52"/>
              </a:rPr>
              <a:t>thomas.narosy@gmail.com</a:t>
            </a:r>
            <a:r>
              <a:rPr lang="de-DE" sz="1000" b="0" i="0" baseline="0" dirty="0">
                <a:solidFill>
                  <a:srgbClr val="0070C0"/>
                </a:solidFill>
                <a:effectLst/>
                <a:latin typeface="pt sans" charset="-52"/>
              </a:rPr>
              <a:t> | +43 660 7679776 | </a:t>
            </a:r>
            <a:r>
              <a:rPr lang="de-DE" sz="1000" b="0" i="0" baseline="0" dirty="0" err="1">
                <a:solidFill>
                  <a:srgbClr val="0070C0"/>
                </a:solidFill>
                <a:effectLst/>
                <a:latin typeface="pt sans" charset="-52"/>
              </a:rPr>
              <a:t>tn-bildungsinnovation.com</a:t>
            </a:r>
            <a:r>
              <a:rPr lang="de-DE" sz="1000" b="0" i="0" baseline="0" dirty="0">
                <a:solidFill>
                  <a:srgbClr val="0070C0"/>
                </a:solidFill>
                <a:effectLst/>
                <a:latin typeface="pt sans" charset="-52"/>
              </a:rPr>
              <a:t>   </a:t>
            </a:r>
            <a:endParaRPr lang="de-DE" sz="1000" baseline="0" dirty="0">
              <a:solidFill>
                <a:srgbClr val="0070C0"/>
              </a:solidFill>
              <a:latin typeface="pt sans" charset="-52"/>
            </a:endParaRPr>
          </a:p>
        </p:txBody>
      </p:sp>
      <p:pic>
        <p:nvPicPr>
          <p:cNvPr id="8" name="Bild 1">
            <a:extLst>
              <a:ext uri="{FF2B5EF4-FFF2-40B4-BE49-F238E27FC236}">
                <a16:creationId xmlns:a16="http://schemas.microsoft.com/office/drawing/2014/main" xmlns="" id="{CE12E2DD-D9B8-274C-A1CE-EE7142FDC3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075" y="6206408"/>
            <a:ext cx="492125" cy="45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6F0DA31D-BD82-BC42-916E-B26CE8C6129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74200" y="6176963"/>
            <a:ext cx="1879600" cy="68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2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Q_cwRqXBR4Q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9A8ED66-6D82-D94E-B297-BB940A6003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Flexi</a:t>
            </a:r>
            <a:r>
              <a:rPr lang="de-DE" dirty="0"/>
              <a:t>-Klasse verdoppeln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5AC25950-2EA0-E84C-AAC7-E6F94A20F5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Teambesprechung, </a:t>
            </a:r>
            <a:r>
              <a:rPr lang="de-DE" dirty="0" smtClean="0"/>
              <a:t>13. </a:t>
            </a:r>
            <a:r>
              <a:rPr lang="de-DE" dirty="0"/>
              <a:t>Juni 2018, Graz</a:t>
            </a:r>
          </a:p>
        </p:txBody>
      </p:sp>
    </p:spTree>
    <p:extLst>
      <p:ext uri="{BB962C8B-B14F-4D97-AF65-F5344CB8AC3E}">
        <p14:creationId xmlns:p14="http://schemas.microsoft.com/office/powerpoint/2010/main" val="78397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E9A7B49E-8CBE-2841-9BB3-4175B97F39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B79A5407-1D40-F948-8070-74D6AD8F7287}"/>
              </a:ext>
            </a:extLst>
          </p:cNvPr>
          <p:cNvSpPr/>
          <p:nvPr/>
        </p:nvSpPr>
        <p:spPr>
          <a:xfrm rot="16200000">
            <a:off x="9036278" y="1951405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>
                <a:solidFill>
                  <a:schemeClr val="bg1"/>
                </a:solidFill>
              </a:rPr>
              <a:t>cc </a:t>
            </a:r>
            <a:r>
              <a:rPr lang="de-DE" sz="800" dirty="0" err="1">
                <a:solidFill>
                  <a:schemeClr val="bg1"/>
                </a:solidFill>
              </a:rPr>
              <a:t>by</a:t>
            </a:r>
            <a:r>
              <a:rPr lang="de-DE" sz="800" dirty="0">
                <a:solidFill>
                  <a:schemeClr val="bg1"/>
                </a:solidFill>
              </a:rPr>
              <a:t> </a:t>
            </a:r>
            <a:r>
              <a:rPr lang="de-DE" sz="800" dirty="0" err="1">
                <a:solidFill>
                  <a:schemeClr val="bg1"/>
                </a:solidFill>
              </a:rPr>
              <a:t>sa</a:t>
            </a:r>
            <a:r>
              <a:rPr lang="de-DE" sz="800" dirty="0">
                <a:solidFill>
                  <a:schemeClr val="bg1"/>
                </a:solidFill>
              </a:rPr>
              <a:t> Böhringer | Quelle: https://</a:t>
            </a:r>
            <a:r>
              <a:rPr lang="de-DE" sz="800" dirty="0" err="1">
                <a:solidFill>
                  <a:schemeClr val="bg1"/>
                </a:solidFill>
              </a:rPr>
              <a:t>de.wikipedia.org</a:t>
            </a:r>
            <a:r>
              <a:rPr lang="de-DE" sz="800" dirty="0">
                <a:solidFill>
                  <a:schemeClr val="bg1"/>
                </a:solidFill>
              </a:rPr>
              <a:t>/</a:t>
            </a:r>
            <a:r>
              <a:rPr lang="de-DE" sz="800" dirty="0" err="1">
                <a:solidFill>
                  <a:schemeClr val="bg1"/>
                </a:solidFill>
              </a:rPr>
              <a:t>wiki</a:t>
            </a:r>
            <a:r>
              <a:rPr lang="de-DE" sz="800" dirty="0">
                <a:solidFill>
                  <a:schemeClr val="bg1"/>
                </a:solidFill>
              </a:rPr>
              <a:t>/Beschleunigungsstreifen#/</a:t>
            </a:r>
            <a:r>
              <a:rPr lang="de-DE" sz="800" dirty="0" err="1">
                <a:solidFill>
                  <a:schemeClr val="bg1"/>
                </a:solidFill>
              </a:rPr>
              <a:t>media</a:t>
            </a:r>
            <a:r>
              <a:rPr lang="de-DE" sz="800" dirty="0">
                <a:solidFill>
                  <a:schemeClr val="bg1"/>
                </a:solidFill>
              </a:rPr>
              <a:t>/File:UdelbergA14VLBG.JPG</a:t>
            </a:r>
          </a:p>
        </p:txBody>
      </p:sp>
    </p:spTree>
    <p:extLst>
      <p:ext uri="{BB962C8B-B14F-4D97-AF65-F5344CB8AC3E}">
        <p14:creationId xmlns:p14="http://schemas.microsoft.com/office/powerpoint/2010/main" val="138084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ED566077-05A9-CB4F-A65B-3E47DEF55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166" y="847344"/>
            <a:ext cx="5727700" cy="47244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12BF871-0CBB-5F4C-BF1C-26C675148024}"/>
              </a:ext>
            </a:extLst>
          </p:cNvPr>
          <p:cNvSpPr/>
          <p:nvPr/>
        </p:nvSpPr>
        <p:spPr>
          <a:xfrm rot="16200000">
            <a:off x="-454779" y="4042799"/>
            <a:ext cx="28424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/>
              <a:t>Quelle: https://</a:t>
            </a:r>
            <a:r>
              <a:rPr lang="de-DE" sz="800" dirty="0" err="1"/>
              <a:t>commons.wikimedia.org</a:t>
            </a:r>
            <a:r>
              <a:rPr lang="de-DE" sz="800" dirty="0"/>
              <a:t>/</a:t>
            </a:r>
            <a:r>
              <a:rPr lang="de-DE" sz="800" dirty="0" err="1"/>
              <a:t>wiki</a:t>
            </a:r>
            <a:r>
              <a:rPr lang="de-DE" sz="800" dirty="0"/>
              <a:t>/</a:t>
            </a:r>
            <a:r>
              <a:rPr lang="de-DE" sz="800" dirty="0" err="1"/>
              <a:t>File:Ostarrichi.jpg</a:t>
            </a:r>
            <a:endParaRPr lang="de-DE" sz="8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00966D52-DED4-C54F-BD17-F6710C0C9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842" y="567944"/>
            <a:ext cx="41783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3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F9E80A3-0CF5-A54D-8C1B-9242D7CD4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Plan für heute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D171D152-B505-8546-9092-8C5D29B38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895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e-DE" dirty="0"/>
              <a:t>Was ist?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Was wird?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Fragen &amp; Antworten </a:t>
            </a:r>
            <a:r>
              <a:rPr lang="de-DE" dirty="0">
                <a:sym typeface="Wingdings" pitchFamily="2" charset="2"/>
              </a:rPr>
              <a:t></a:t>
            </a:r>
          </a:p>
          <a:p>
            <a:pPr marL="0" indent="0">
              <a:buNone/>
            </a:pPr>
            <a:r>
              <a:rPr lang="de-DE" dirty="0">
                <a:sym typeface="Wingdings" pitchFamily="2" charset="2"/>
              </a:rPr>
              <a:t>___</a:t>
            </a:r>
          </a:p>
          <a:p>
            <a:pPr marL="0" indent="0">
              <a:buNone/>
            </a:pPr>
            <a:r>
              <a:rPr lang="de-DE" i="1" dirty="0">
                <a:sym typeface="Wingdings" pitchFamily="2" charset="2"/>
              </a:rPr>
              <a:t>Gemeinsam haben wir den ersten Schritt geschafft. Verdoppelt gemeinsam schaffen wir den zweiten Schritt.</a:t>
            </a:r>
            <a:endParaRPr lang="de-DE" i="1" dirty="0"/>
          </a:p>
          <a:p>
            <a:pPr marL="514350" indent="-514350">
              <a:buFont typeface="+mj-lt"/>
              <a:buAutoNum type="arabicPeriod"/>
            </a:pPr>
            <a:endParaRPr lang="de-DE" dirty="0"/>
          </a:p>
        </p:txBody>
      </p:sp>
      <p:sp>
        <p:nvSpPr>
          <p:cNvPr id="4" name="Ovale Legende 3">
            <a:hlinkClick r:id="rId2"/>
            <a:extLst>
              <a:ext uri="{FF2B5EF4-FFF2-40B4-BE49-F238E27FC236}">
                <a16:creationId xmlns:a16="http://schemas.microsoft.com/office/drawing/2014/main" xmlns="" id="{DE049103-54DF-4548-B098-DEB9257D3B8D}"/>
              </a:ext>
            </a:extLst>
          </p:cNvPr>
          <p:cNvSpPr/>
          <p:nvPr/>
        </p:nvSpPr>
        <p:spPr>
          <a:xfrm>
            <a:off x="5727700" y="784225"/>
            <a:ext cx="5626100" cy="4562475"/>
          </a:xfrm>
          <a:prstGeom prst="wedgeEllipseCallout">
            <a:avLst>
              <a:gd name="adj1" fmla="val -50856"/>
              <a:gd name="adj2" fmla="val -37430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i="1" dirty="0"/>
              <a:t>„</a:t>
            </a:r>
            <a:r>
              <a:rPr lang="de-DE" sz="6000" i="1" dirty="0" err="1"/>
              <a:t>I‘m</a:t>
            </a:r>
            <a:r>
              <a:rPr lang="de-DE" sz="6000" i="1" dirty="0"/>
              <a:t> </a:t>
            </a:r>
            <a:r>
              <a:rPr lang="de-DE" sz="6000" i="1" dirty="0" err="1"/>
              <a:t>going</a:t>
            </a:r>
            <a:r>
              <a:rPr lang="de-DE" sz="6000" i="1" dirty="0"/>
              <a:t> on an </a:t>
            </a:r>
            <a:r>
              <a:rPr lang="de-DE" sz="6000" i="1" dirty="0" err="1"/>
              <a:t>adventure</a:t>
            </a:r>
            <a:r>
              <a:rPr lang="de-DE" sz="6000" i="1" dirty="0"/>
              <a:t>!“</a:t>
            </a:r>
          </a:p>
          <a:p>
            <a:pPr algn="ctr"/>
            <a:r>
              <a:rPr lang="de-DE" dirty="0"/>
              <a:t>Bilbo </a:t>
            </a:r>
            <a:r>
              <a:rPr lang="de-DE" dirty="0" err="1"/>
              <a:t>Baggins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746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chtungspfeil 7">
            <a:extLst>
              <a:ext uri="{FF2B5EF4-FFF2-40B4-BE49-F238E27FC236}">
                <a16:creationId xmlns:a16="http://schemas.microsoft.com/office/drawing/2014/main" xmlns="" id="{14AD7EFF-48D5-7347-99AE-9D604E6E3D65}"/>
              </a:ext>
            </a:extLst>
          </p:cNvPr>
          <p:cNvSpPr/>
          <p:nvPr/>
        </p:nvSpPr>
        <p:spPr>
          <a:xfrm>
            <a:off x="1204783" y="5277542"/>
            <a:ext cx="5016844" cy="902043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dirty="0"/>
              <a:t>2017/18</a:t>
            </a:r>
          </a:p>
        </p:txBody>
      </p:sp>
      <p:sp>
        <p:nvSpPr>
          <p:cNvPr id="9" name="Richtungspfeil 8">
            <a:extLst>
              <a:ext uri="{FF2B5EF4-FFF2-40B4-BE49-F238E27FC236}">
                <a16:creationId xmlns:a16="http://schemas.microsoft.com/office/drawing/2014/main" xmlns="" id="{6444A212-64F9-5B4A-B459-98E08B48EE5F}"/>
              </a:ext>
            </a:extLst>
          </p:cNvPr>
          <p:cNvSpPr/>
          <p:nvPr/>
        </p:nvSpPr>
        <p:spPr>
          <a:xfrm>
            <a:off x="6336956" y="5277541"/>
            <a:ext cx="5016844" cy="902043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2018/19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A6AE2710-1477-4242-89B6-B81B8A714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Was ist?</a:t>
            </a: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xmlns="" id="{39B9765B-3ED4-8B40-B69B-7973867E96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0575465"/>
              </p:ext>
            </p:extLst>
          </p:nvPr>
        </p:nvGraphicFramePr>
        <p:xfrm>
          <a:off x="-735914" y="118922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9AB771D0-F249-AD4F-B304-B41C70F758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2825" y="2554592"/>
            <a:ext cx="2630521" cy="27229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5CE0E339-B539-B045-AEB1-CF9482215ACB}"/>
              </a:ext>
            </a:extLst>
          </p:cNvPr>
          <p:cNvSpPr txBox="1"/>
          <p:nvPr/>
        </p:nvSpPr>
        <p:spPr>
          <a:xfrm>
            <a:off x="6221627" y="536526"/>
            <a:ext cx="56472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Erfolgsfaktoren?!</a:t>
            </a:r>
          </a:p>
          <a:p>
            <a:pPr marL="285750" indent="-285750">
              <a:buFontTx/>
              <a:buChar char="-"/>
            </a:pPr>
            <a:r>
              <a:rPr lang="de-DE" dirty="0"/>
              <a:t>Schulischer Erfolg</a:t>
            </a:r>
          </a:p>
          <a:p>
            <a:pPr marL="285750" indent="-285750">
              <a:buFontTx/>
              <a:buChar char="-"/>
            </a:pPr>
            <a:r>
              <a:rPr lang="de-DE" dirty="0"/>
              <a:t>„Emergente“ Erfolge</a:t>
            </a:r>
          </a:p>
          <a:p>
            <a:pPr marL="742950" lvl="1" indent="-285750">
              <a:buFontTx/>
              <a:buChar char="-"/>
            </a:pPr>
            <a:r>
              <a:rPr lang="de-DE" dirty="0"/>
              <a:t>Subjektiv wahrnehmbar</a:t>
            </a:r>
          </a:p>
          <a:p>
            <a:pPr marL="742950" lvl="1" indent="-285750">
              <a:buFontTx/>
              <a:buChar char="-"/>
            </a:pPr>
            <a:r>
              <a:rPr lang="de-DE" dirty="0"/>
              <a:t>Gerne in die Schule kommen</a:t>
            </a:r>
          </a:p>
          <a:p>
            <a:pPr marL="742950" lvl="1" indent="-285750">
              <a:buFontTx/>
              <a:buChar char="-"/>
            </a:pPr>
            <a:r>
              <a:rPr lang="de-DE" dirty="0"/>
              <a:t>“lernen lernen“</a:t>
            </a:r>
          </a:p>
          <a:p>
            <a:pPr marL="742950" lvl="1" indent="-285750">
              <a:buFontTx/>
              <a:buChar char="-"/>
            </a:pPr>
            <a:r>
              <a:rPr lang="de-DE" dirty="0"/>
              <a:t>Merkbare Eigeninitiative und Fähigkeit zu derselben</a:t>
            </a:r>
          </a:p>
          <a:p>
            <a:pPr marL="742950" lvl="1" indent="-285750">
              <a:buFontTx/>
              <a:buChar char="-"/>
            </a:pPr>
            <a:r>
              <a:rPr lang="de-DE" dirty="0"/>
              <a:t>Digitale Kompetenzen</a:t>
            </a:r>
          </a:p>
          <a:p>
            <a:pPr marL="285750" indent="-285750">
              <a:buFontTx/>
              <a:buChar char="-"/>
            </a:pPr>
            <a:r>
              <a:rPr lang="de-DE" dirty="0"/>
              <a:t>Messbare Erfolge</a:t>
            </a:r>
          </a:p>
          <a:p>
            <a:pPr marL="285750" indent="-285750">
              <a:buFontTx/>
              <a:buChar char="-"/>
            </a:pPr>
            <a:r>
              <a:rPr lang="de-DE" dirty="0"/>
              <a:t>Wie die Schüler/innen später reüssieren</a:t>
            </a:r>
          </a:p>
          <a:p>
            <a:pPr marL="285750" indent="-285750">
              <a:buFontTx/>
              <a:buChar char="-"/>
            </a:pPr>
            <a:r>
              <a:rPr lang="de-DE" dirty="0"/>
              <a:t>Welche Ansprüche stellt wer?</a:t>
            </a:r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DF051FD4-2824-D74F-ABB9-721A8F6F3B3A}"/>
              </a:ext>
            </a:extLst>
          </p:cNvPr>
          <p:cNvSpPr txBox="1"/>
          <p:nvPr/>
        </p:nvSpPr>
        <p:spPr>
          <a:xfrm>
            <a:off x="6336956" y="4124247"/>
            <a:ext cx="4999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Kritische Faktoren</a:t>
            </a:r>
          </a:p>
          <a:p>
            <a:pPr marL="285750" indent="-285750">
              <a:buFontTx/>
              <a:buChar char="-"/>
            </a:pPr>
            <a:r>
              <a:rPr lang="de-DE" dirty="0"/>
              <a:t>Zeitlicher Freiraum</a:t>
            </a:r>
          </a:p>
          <a:p>
            <a:pPr marL="285750" indent="-285750">
              <a:buFontTx/>
              <a:buChar char="-"/>
            </a:pPr>
            <a:r>
              <a:rPr lang="de-DE" dirty="0"/>
              <a:t>Anwesenheit/Freistellung für Teamsitzungen – langfristig geplant?!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225F7A06-40CA-4945-9734-C854A241A5E6}"/>
              </a:ext>
            </a:extLst>
          </p:cNvPr>
          <p:cNvSpPr txBox="1"/>
          <p:nvPr/>
        </p:nvSpPr>
        <p:spPr>
          <a:xfrm>
            <a:off x="2393066" y="1862089"/>
            <a:ext cx="4999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Kritische Faktoren</a:t>
            </a:r>
          </a:p>
          <a:p>
            <a:pPr marL="285750" indent="-285750">
              <a:buFontTx/>
              <a:buChar char="-"/>
            </a:pPr>
            <a:r>
              <a:rPr lang="de-DE" dirty="0"/>
              <a:t>Zeitlicher Freiraum</a:t>
            </a:r>
          </a:p>
          <a:p>
            <a:pPr marL="285750" indent="-285750">
              <a:buFontTx/>
              <a:buChar char="-"/>
            </a:pPr>
            <a:r>
              <a:rPr lang="de-DE" dirty="0"/>
              <a:t>Anwesenheit/Freistellung für Teamsitzungen – </a:t>
            </a:r>
            <a:r>
              <a:rPr lang="de-DE"/>
              <a:t>langfristig geplant?!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321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98CB688-5C3E-874B-B621-49606E9445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5521E17-3A5E-A541-B931-B9E10826FB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E03035-90E8-AD44-A8B4-168935973B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5BCA14A-9D22-4849-9A53-FC00719299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3824C5-05FB-F04C-BF9C-100A840BEE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78178E-1BD7-0847-AAA5-B8B2F7B9EC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4CE8447-892E-E94F-84C5-C2E4FFEA6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9AEB6C-B29E-3B44-8DBF-9516638278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="" id="{A6AE2710-1477-4242-89B6-B81B8A714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Was wird?</a:t>
            </a: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xmlns="" id="{14AA0D80-6317-884A-BF10-73B44E2229F9}"/>
              </a:ext>
            </a:extLst>
          </p:cNvPr>
          <p:cNvSpPr/>
          <p:nvPr/>
        </p:nvSpPr>
        <p:spPr>
          <a:xfrm>
            <a:off x="1204783" y="5277542"/>
            <a:ext cx="5016844" cy="902043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2017/18</a:t>
            </a: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xmlns="" id="{27DAB141-3E95-BB4B-9BE3-38E40CB62F0B}"/>
              </a:ext>
            </a:extLst>
          </p:cNvPr>
          <p:cNvSpPr/>
          <p:nvPr/>
        </p:nvSpPr>
        <p:spPr>
          <a:xfrm>
            <a:off x="6336956" y="5277541"/>
            <a:ext cx="5016844" cy="902043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dirty="0"/>
              <a:t>2018/19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1C8916F6-312B-2040-9BB9-43AFDFDB72B1}"/>
              </a:ext>
            </a:extLst>
          </p:cNvPr>
          <p:cNvSpPr/>
          <p:nvPr/>
        </p:nvSpPr>
        <p:spPr>
          <a:xfrm>
            <a:off x="6682947" y="171536"/>
            <a:ext cx="4967417" cy="163109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1428750"/>
            <a:r>
              <a:rPr lang="de-DE" b="1" dirty="0"/>
              <a:t>Wöchentliche</a:t>
            </a:r>
            <a:r>
              <a:rPr lang="de-DE" dirty="0"/>
              <a:t> Teamtreffen mit allen Beteiligten – für „alles Wichtige“</a:t>
            </a:r>
          </a:p>
          <a:p>
            <a:pPr marL="1651000" indent="-222250">
              <a:buFont typeface="Arial" panose="020B0604020202020204" pitchFamily="34" charset="0"/>
              <a:buChar char="•"/>
            </a:pPr>
            <a:r>
              <a:rPr lang="de-DE" sz="1200" dirty="0"/>
              <a:t>Reales und virtueller Teamzimmer</a:t>
            </a:r>
          </a:p>
          <a:p>
            <a:pPr marL="1651000" indent="-222250">
              <a:buFont typeface="Arial" panose="020B0604020202020204" pitchFamily="34" charset="0"/>
              <a:buChar char="•"/>
            </a:pPr>
            <a:r>
              <a:rPr lang="de-DE" sz="1200" dirty="0"/>
              <a:t>Laufende Dokumentation und Transparenz für alle Beteiligten (Nachlesen; Neueinsteigen etc.)</a:t>
            </a:r>
          </a:p>
          <a:p>
            <a:pPr marL="1651000" indent="-222250">
              <a:buFont typeface="Arial" panose="020B0604020202020204" pitchFamily="34" charset="0"/>
              <a:buChar char="•"/>
            </a:pPr>
            <a:r>
              <a:rPr lang="de-DE" sz="1200" dirty="0"/>
              <a:t>Vereinbarung von für allen verbindliche Rahmenbedingungen und deren </a:t>
            </a:r>
            <a:r>
              <a:rPr lang="de-DE" sz="1200" dirty="0" err="1"/>
              <a:t>allf</a:t>
            </a:r>
            <a:r>
              <a:rPr lang="de-DE" sz="1200" dirty="0"/>
              <a:t>. Verbesserung</a:t>
            </a:r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8247D1CA-24C4-D241-9917-8A479C8EC5AB}"/>
              </a:ext>
            </a:extLst>
          </p:cNvPr>
          <p:cNvSpPr/>
          <p:nvPr/>
        </p:nvSpPr>
        <p:spPr>
          <a:xfrm>
            <a:off x="6907431" y="393959"/>
            <a:ext cx="914400" cy="1210962"/>
          </a:xfrm>
          <a:prstGeom prst="rect">
            <a:avLst/>
          </a:prstGeom>
          <a:noFill/>
          <a:ln w="254000">
            <a:solidFill>
              <a:srgbClr val="FBA9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06D057A3-061A-CA48-970D-F2BB3DF5F7F5}"/>
              </a:ext>
            </a:extLst>
          </p:cNvPr>
          <p:cNvSpPr/>
          <p:nvPr/>
        </p:nvSpPr>
        <p:spPr>
          <a:xfrm>
            <a:off x="6682947" y="2025051"/>
            <a:ext cx="4967417" cy="283647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233363" indent="-222250"/>
            <a:r>
              <a:rPr lang="de-DE" b="1" dirty="0"/>
              <a:t>Monatliche</a:t>
            </a:r>
            <a:r>
              <a:rPr lang="de-DE" dirty="0"/>
              <a:t> Treffen der Fachteamsprecher/innen</a:t>
            </a:r>
          </a:p>
          <a:p>
            <a:pPr marL="233363" indent="-222250">
              <a:buFont typeface="Arial" panose="020B0604020202020204" pitchFamily="34" charset="0"/>
              <a:buChar char="•"/>
            </a:pPr>
            <a:r>
              <a:rPr lang="de-DE" sz="1200" dirty="0"/>
              <a:t>Jedes </a:t>
            </a:r>
            <a:r>
              <a:rPr lang="de-DE" sz="1200" dirty="0" err="1"/>
              <a:t>Fachteam</a:t>
            </a:r>
            <a:r>
              <a:rPr lang="de-DE" sz="1200" dirty="0"/>
              <a:t> arbeitet nach eigenem Ermessen in einem für das jeweilige Team optimalen Rhythmus ...</a:t>
            </a:r>
          </a:p>
          <a:p>
            <a:pPr marL="233363" indent="-222250">
              <a:buFont typeface="Arial" panose="020B0604020202020204" pitchFamily="34" charset="0"/>
              <a:buChar char="•"/>
            </a:pPr>
            <a:r>
              <a:rPr lang="de-DE" sz="1200" dirty="0"/>
              <a:t>... innerhalb der im Team vereinbarten Rahmenbedingungen</a:t>
            </a:r>
          </a:p>
          <a:p>
            <a:pPr marL="233363" indent="-222250">
              <a:buFont typeface="Arial" panose="020B0604020202020204" pitchFamily="34" charset="0"/>
              <a:buChar char="•"/>
            </a:pPr>
            <a:r>
              <a:rPr lang="de-DE" sz="1200" dirty="0"/>
              <a:t>Dokumentation im virtuellen Teamzimmer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xmlns="" id="{E07479FC-E845-3E4D-8039-57D63DB7B4AF}"/>
              </a:ext>
            </a:extLst>
          </p:cNvPr>
          <p:cNvSpPr/>
          <p:nvPr/>
        </p:nvSpPr>
        <p:spPr>
          <a:xfrm>
            <a:off x="7339917" y="3348685"/>
            <a:ext cx="914400" cy="1210962"/>
          </a:xfrm>
          <a:prstGeom prst="rect">
            <a:avLst/>
          </a:prstGeom>
          <a:solidFill>
            <a:srgbClr val="E01F6D"/>
          </a:solidFill>
          <a:ln w="254000">
            <a:solidFill>
              <a:srgbClr val="FBA9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D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A72A7F39-D521-4245-8527-503DA3B20ED7}"/>
              </a:ext>
            </a:extLst>
          </p:cNvPr>
          <p:cNvSpPr/>
          <p:nvPr/>
        </p:nvSpPr>
        <p:spPr>
          <a:xfrm>
            <a:off x="8727992" y="3348685"/>
            <a:ext cx="914400" cy="1210962"/>
          </a:xfrm>
          <a:prstGeom prst="rect">
            <a:avLst/>
          </a:prstGeom>
          <a:solidFill>
            <a:srgbClr val="37BEE6"/>
          </a:solidFill>
          <a:ln w="254000">
            <a:solidFill>
              <a:srgbClr val="FBA9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B03E5F80-35DF-384C-BB97-75B96FC2B592}"/>
              </a:ext>
            </a:extLst>
          </p:cNvPr>
          <p:cNvSpPr/>
          <p:nvPr/>
        </p:nvSpPr>
        <p:spPr>
          <a:xfrm>
            <a:off x="10116067" y="3350616"/>
            <a:ext cx="914400" cy="1210962"/>
          </a:xfrm>
          <a:prstGeom prst="rect">
            <a:avLst/>
          </a:prstGeom>
          <a:solidFill>
            <a:srgbClr val="871014"/>
          </a:solidFill>
          <a:ln w="254000">
            <a:solidFill>
              <a:srgbClr val="FBA9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7B3F5991-B061-D14B-9F6B-7DCD2B606D77}"/>
              </a:ext>
            </a:extLst>
          </p:cNvPr>
          <p:cNvSpPr/>
          <p:nvPr/>
        </p:nvSpPr>
        <p:spPr>
          <a:xfrm rot="16200000">
            <a:off x="3076897" y="4764070"/>
            <a:ext cx="3000632" cy="39760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233363" indent="-222250"/>
            <a:r>
              <a:rPr lang="de-DE" dirty="0"/>
              <a:t>Teamtreffen 13.6.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xmlns="" id="{CC03C8A0-015A-AB4C-849C-7476D2EF2C21}"/>
              </a:ext>
            </a:extLst>
          </p:cNvPr>
          <p:cNvSpPr/>
          <p:nvPr/>
        </p:nvSpPr>
        <p:spPr>
          <a:xfrm rot="16200000">
            <a:off x="3888388" y="4764070"/>
            <a:ext cx="3000632" cy="39760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233363" indent="-222250"/>
            <a:r>
              <a:rPr lang="de-DE" dirty="0"/>
              <a:t>Fortsetzung Anfang Juli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xmlns="" id="{87B542B1-D2BC-6C40-A675-8F6F9EBE928A}"/>
              </a:ext>
            </a:extLst>
          </p:cNvPr>
          <p:cNvSpPr/>
          <p:nvPr/>
        </p:nvSpPr>
        <p:spPr>
          <a:xfrm rot="16200000">
            <a:off x="4711109" y="4764070"/>
            <a:ext cx="3000632" cy="39760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233363" indent="-222250"/>
            <a:r>
              <a:rPr lang="de-DE" dirty="0"/>
              <a:t>Lesestoff ...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xmlns="" id="{E133D3F5-A3EE-C947-B483-3AE83CBD7AC2}"/>
              </a:ext>
            </a:extLst>
          </p:cNvPr>
          <p:cNvSpPr/>
          <p:nvPr/>
        </p:nvSpPr>
        <p:spPr>
          <a:xfrm>
            <a:off x="6682947" y="5032578"/>
            <a:ext cx="3000632" cy="39760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233363" indent="-222250"/>
            <a:r>
              <a:rPr lang="de-DE" dirty="0"/>
              <a:t>Tandemlernen ...</a:t>
            </a:r>
          </a:p>
        </p:txBody>
      </p:sp>
    </p:spTree>
    <p:extLst>
      <p:ext uri="{BB962C8B-B14F-4D97-AF65-F5344CB8AC3E}">
        <p14:creationId xmlns:p14="http://schemas.microsoft.com/office/powerpoint/2010/main" val="225564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4EB98894-3B26-4B43-9E3D-1A3F2F05F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1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</Words>
  <Application>Microsoft Office PowerPoint</Application>
  <PresentationFormat>Breitbild</PresentationFormat>
  <Paragraphs>58</Paragraphs>
  <Slides>7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pt sans</vt:lpstr>
      <vt:lpstr>Wingdings</vt:lpstr>
      <vt:lpstr>Office</vt:lpstr>
      <vt:lpstr>Flexi-Klasse verdoppeln</vt:lpstr>
      <vt:lpstr>PowerPoint-Präsentation</vt:lpstr>
      <vt:lpstr>PowerPoint-Präsentation</vt:lpstr>
      <vt:lpstr>Der Plan für heute</vt:lpstr>
      <vt:lpstr>1. Was ist?</vt:lpstr>
      <vt:lpstr>2. Was wird?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contentXchange</dc:title>
  <dc:creator>thomas.narosy@schule.at</dc:creator>
  <cp:lastModifiedBy>Laura Bergmann</cp:lastModifiedBy>
  <cp:revision>91</cp:revision>
  <dcterms:created xsi:type="dcterms:W3CDTF">2018-05-21T09:13:52Z</dcterms:created>
  <dcterms:modified xsi:type="dcterms:W3CDTF">2018-06-23T09:36:53Z</dcterms:modified>
</cp:coreProperties>
</file>