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51" r:id="rId3"/>
    <p:sldId id="352" r:id="rId4"/>
    <p:sldId id="348" r:id="rId5"/>
    <p:sldId id="353" r:id="rId6"/>
    <p:sldId id="354" r:id="rId7"/>
    <p:sldId id="355" r:id="rId8"/>
    <p:sldId id="356" r:id="rId9"/>
    <p:sldId id="357" r:id="rId10"/>
    <p:sldId id="362" r:id="rId11"/>
    <p:sldId id="350" r:id="rId12"/>
    <p:sldId id="359" r:id="rId13"/>
    <p:sldId id="358" r:id="rId14"/>
    <p:sldId id="361" r:id="rId15"/>
    <p:sldId id="360" r:id="rId16"/>
    <p:sldId id="338"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BEE6"/>
    <a:srgbClr val="871014"/>
    <a:srgbClr val="E01F6D"/>
    <a:srgbClr val="FBA902"/>
    <a:srgbClr val="DF3D20"/>
    <a:srgbClr val="82A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01"/>
    <p:restoredTop sz="92962"/>
  </p:normalViewPr>
  <p:slideViewPr>
    <p:cSldViewPr snapToGrid="0" snapToObjects="1">
      <p:cViewPr varScale="1">
        <p:scale>
          <a:sx n="57" d="100"/>
          <a:sy n="57" d="100"/>
        </p:scale>
        <p:origin x="78" y="28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FEA12-63AD-E24D-8B5B-CEFC2A86DCAE}" type="datetimeFigureOut">
              <a:rPr lang="de-DE" smtClean="0"/>
              <a:t>25.06.2018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6B942-449B-274D-93BB-CE8787BC6FA7}" type="slidenum">
              <a:rPr lang="de-DE" smtClean="0"/>
              <a:t>‹Nr.›</a:t>
            </a:fld>
            <a:endParaRPr lang="de-DE"/>
          </a:p>
        </p:txBody>
      </p:sp>
    </p:spTree>
    <p:extLst>
      <p:ext uri="{BB962C8B-B14F-4D97-AF65-F5344CB8AC3E}">
        <p14:creationId xmlns:p14="http://schemas.microsoft.com/office/powerpoint/2010/main" val="335519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Förderprogramm Erstellung von digitalen Lehr- und Lernmitteln mit </a:t>
            </a:r>
            <a:r>
              <a:rPr lang="de-AT" b="1" dirty="0" err="1" smtClean="0"/>
              <a:t>Citizen</a:t>
            </a:r>
            <a:r>
              <a:rPr lang="de-AT" b="1" dirty="0" smtClean="0"/>
              <a:t> Science-Methoden </a:t>
            </a:r>
          </a:p>
          <a:p>
            <a:r>
              <a:rPr lang="de-AT" dirty="0" smtClean="0"/>
              <a:t>Ausgeschrieben von der Innovationsstiftung für Bildung startet bei der </a:t>
            </a:r>
            <a:r>
              <a:rPr lang="de-AT" dirty="0" err="1" smtClean="0"/>
              <a:t>OeAD</a:t>
            </a:r>
            <a:r>
              <a:rPr lang="de-AT" dirty="0" smtClean="0"/>
              <a:t>-GmbH ab 1.6.2018 ein neues Förderprogramm „Erstellung von digitalen Lehr- und Lernmitteln mit </a:t>
            </a:r>
            <a:r>
              <a:rPr lang="de-AT" dirty="0" err="1" smtClean="0"/>
              <a:t>Citizen</a:t>
            </a:r>
            <a:r>
              <a:rPr lang="de-AT" dirty="0" smtClean="0"/>
              <a:t> Science-Methoden“.   </a:t>
            </a:r>
          </a:p>
          <a:p>
            <a:r>
              <a:rPr lang="de-AT" dirty="0" smtClean="0"/>
              <a:t>In der laufenden Ausschreibung werden Projekte gefördert, die darauf abzielen, ein bereits bestehendes Lehr- und Lernmittel auf der Online-Plattform der </a:t>
            </a:r>
            <a:r>
              <a:rPr lang="de-AT" dirty="0" err="1" smtClean="0"/>
              <a:t>Eduthek</a:t>
            </a:r>
            <a:r>
              <a:rPr lang="de-AT" dirty="0" smtClean="0"/>
              <a:t> mit der Unterstützung von Lernenden sowie Lehrpersonen zu überarbeiten. Die finalen Produkte werden als Open Educational Resources (OER), unter einer möglichst freien Lizenz, für alle Schülerinnen und Schüler sowie Lehrpersonen auf der Plattform zur Verfügung stehen.</a:t>
            </a:r>
          </a:p>
          <a:p>
            <a:r>
              <a:rPr lang="de-AT" dirty="0" smtClean="0"/>
              <a:t>Inhaltlich sollen die Lehr- und Lernmittel fächerübergreifende Querschnittsthemen wie Mobilität, Migration, Demokratie etc. abbilden. Durch die Integration der Projekte ins Schulumfeld sollen nicht nur innovative und praxisorientierte Lehr- und Lernmittel entstehen, es soll auch der bewusste, selektive, kritische und zielgerichtete Einsatz von digitalen Medien im Unterricht gefördert werden. </a:t>
            </a:r>
          </a:p>
          <a:p>
            <a:r>
              <a:rPr lang="de-AT" dirty="0" smtClean="0"/>
              <a:t>Anträge können von Forschungseinrichtungen, Schulen, Bildungseinrichtungen, gemeinnützige Institutionen sowie Unternehmen eingereicht werden. Es werden ausschließlich Projekte gefördert, in welchen zumindest eine Bildungseinrichtung aktiv in die Überarbeitung des Lehr- und Lernmittels involviert ist.</a:t>
            </a:r>
          </a:p>
          <a:p>
            <a:r>
              <a:rPr lang="de-AT" dirty="0" smtClean="0"/>
              <a:t>Pro Projekt können maximal 25.000 Euro beantragt werden. Insgesamt stehen für die Ausschreibung 200.000 Euro zur Verfügung. </a:t>
            </a:r>
          </a:p>
          <a:p>
            <a:r>
              <a:rPr lang="de-AT" b="1" dirty="0" smtClean="0"/>
              <a:t>Zeitplan </a:t>
            </a:r>
          </a:p>
          <a:p>
            <a:r>
              <a:rPr lang="de-AT" dirty="0" smtClean="0"/>
              <a:t>Start der Ausschreibung: Freitag, 1. Juni 2018</a:t>
            </a:r>
            <a:br>
              <a:rPr lang="de-AT" dirty="0" smtClean="0"/>
            </a:br>
            <a:r>
              <a:rPr lang="de-AT" dirty="0" smtClean="0"/>
              <a:t>Ende der Einreichfrist: Freitag, 7. September 2018</a:t>
            </a:r>
            <a:br>
              <a:rPr lang="de-AT" dirty="0" smtClean="0"/>
            </a:br>
            <a:r>
              <a:rPr lang="de-AT" dirty="0" smtClean="0"/>
              <a:t>Bekanntgabe der Förderentscheidung: spätestens Anfang Dezember 2018</a:t>
            </a:r>
            <a:br>
              <a:rPr lang="de-AT" dirty="0" smtClean="0"/>
            </a:br>
            <a:r>
              <a:rPr lang="de-AT" dirty="0" smtClean="0"/>
              <a:t>Frühestmöglicher Projektbeginn: 1. Jänner 2019 </a:t>
            </a:r>
            <a:br>
              <a:rPr lang="de-AT" dirty="0" smtClean="0"/>
            </a:br>
            <a:r>
              <a:rPr lang="de-AT" dirty="0" smtClean="0"/>
              <a:t>Mit-Mach-Phase: Februar 2019 – Juni 2019</a:t>
            </a:r>
          </a:p>
          <a:p>
            <a:endParaRPr lang="en-GB" dirty="0"/>
          </a:p>
        </p:txBody>
      </p:sp>
      <p:sp>
        <p:nvSpPr>
          <p:cNvPr id="4" name="Foliennummernplatzhalter 3"/>
          <p:cNvSpPr>
            <a:spLocks noGrp="1"/>
          </p:cNvSpPr>
          <p:nvPr>
            <p:ph type="sldNum" sz="quarter" idx="10"/>
          </p:nvPr>
        </p:nvSpPr>
        <p:spPr/>
        <p:txBody>
          <a:bodyPr/>
          <a:lstStyle/>
          <a:p>
            <a:fld id="{0176B942-449B-274D-93BB-CE8787BC6FA7}" type="slidenum">
              <a:rPr lang="de-DE" smtClean="0"/>
              <a:t>3</a:t>
            </a:fld>
            <a:endParaRPr lang="de-DE"/>
          </a:p>
        </p:txBody>
      </p:sp>
    </p:spTree>
    <p:extLst>
      <p:ext uri="{BB962C8B-B14F-4D97-AF65-F5344CB8AC3E}">
        <p14:creationId xmlns:p14="http://schemas.microsoft.com/office/powerpoint/2010/main" val="276430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0176B942-449B-274D-93BB-CE8787BC6FA7}" type="slidenum">
              <a:rPr lang="de-DE" smtClean="0"/>
              <a:t>7</a:t>
            </a:fld>
            <a:endParaRPr lang="de-DE"/>
          </a:p>
        </p:txBody>
      </p:sp>
    </p:spTree>
    <p:extLst>
      <p:ext uri="{BB962C8B-B14F-4D97-AF65-F5344CB8AC3E}">
        <p14:creationId xmlns:p14="http://schemas.microsoft.com/office/powerpoint/2010/main" val="372653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0176B942-449B-274D-93BB-CE8787BC6FA7}" type="slidenum">
              <a:rPr lang="de-DE" smtClean="0"/>
              <a:t>11</a:t>
            </a:fld>
            <a:endParaRPr lang="de-DE"/>
          </a:p>
        </p:txBody>
      </p:sp>
    </p:spTree>
    <p:extLst>
      <p:ext uri="{BB962C8B-B14F-4D97-AF65-F5344CB8AC3E}">
        <p14:creationId xmlns:p14="http://schemas.microsoft.com/office/powerpoint/2010/main" val="164697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C0726C1-8AB4-7748-8F85-EBF9C32110F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 xmlns:a16="http://schemas.microsoft.com/office/drawing/2014/main" id="{435E8DD3-457B-2A49-99FB-71584944D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43932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A779B07-03BF-2142-9937-AA1AB9EBE62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 xmlns:a16="http://schemas.microsoft.com/office/drawing/2014/main" id="{7E0CEC23-D003-FC45-816C-E201F4842692}"/>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 xmlns:a16="http://schemas.microsoft.com/office/drawing/2014/main" id="{E05181B6-1396-D847-AA4F-EB58A10B28FE}"/>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5" name="Fußzeilenplatzhalter 4">
            <a:extLst>
              <a:ext uri="{FF2B5EF4-FFF2-40B4-BE49-F238E27FC236}">
                <a16:creationId xmlns="" xmlns:a16="http://schemas.microsoft.com/office/drawing/2014/main" id="{CC127CCA-B07F-444F-B01F-25338A1557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148D426F-20AE-2648-8328-EE2EED73CC6B}"/>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16039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 xmlns:a16="http://schemas.microsoft.com/office/drawing/2014/main" id="{0500343E-0BB2-E347-B418-38ED67C0280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 xmlns:a16="http://schemas.microsoft.com/office/drawing/2014/main" id="{39E5ABAF-8B8B-0C47-BB6F-67673FABC94D}"/>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 xmlns:a16="http://schemas.microsoft.com/office/drawing/2014/main" id="{BA3266AA-B3AA-DE4E-93E6-6604213BF435}"/>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5" name="Fußzeilenplatzhalter 4">
            <a:extLst>
              <a:ext uri="{FF2B5EF4-FFF2-40B4-BE49-F238E27FC236}">
                <a16:creationId xmlns="" xmlns:a16="http://schemas.microsoft.com/office/drawing/2014/main" id="{BD2CE30D-E3FD-974C-88E8-3D16FA9377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1EADD052-581F-524B-9BFF-68E6F198B1D2}"/>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91805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30C16E6-EE0F-8747-B7D9-AD0CDA9A9B6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 xmlns:a16="http://schemas.microsoft.com/office/drawing/2014/main" id="{DDAEC70A-18C0-0E49-BE39-2067D1F0A21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 xmlns:a16="http://schemas.microsoft.com/office/drawing/2014/main" id="{DA27EC5C-69B5-5541-B0BE-C4E5D516EBC2}"/>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5" name="Fußzeilenplatzhalter 4">
            <a:extLst>
              <a:ext uri="{FF2B5EF4-FFF2-40B4-BE49-F238E27FC236}">
                <a16:creationId xmlns="" xmlns:a16="http://schemas.microsoft.com/office/drawing/2014/main" id="{82AD16CE-BA23-974C-9A6A-723503D1EF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8F55D5FD-99D1-6144-AE14-F54C7BB950D6}"/>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228126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D7818C4-EEFB-264D-AB20-2C256F72845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 xmlns:a16="http://schemas.microsoft.com/office/drawing/2014/main" id="{F9A2297F-F939-C74A-B2B7-FF90F8F42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 xmlns:a16="http://schemas.microsoft.com/office/drawing/2014/main" id="{957BDDA0-A48B-214B-B536-2DC027070C8E}"/>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5" name="Fußzeilenplatzhalter 4">
            <a:extLst>
              <a:ext uri="{FF2B5EF4-FFF2-40B4-BE49-F238E27FC236}">
                <a16:creationId xmlns="" xmlns:a16="http://schemas.microsoft.com/office/drawing/2014/main" id="{44302A21-6278-5746-BC22-084031C4051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79CE7A84-120D-4346-8613-AFD4D6B8CACC}"/>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34148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F778EB-FB14-404F-A8B6-3FC30B25F22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 xmlns:a16="http://schemas.microsoft.com/office/drawing/2014/main" id="{C86FA262-16CA-044C-B4E5-4748F6E4A7E7}"/>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 xmlns:a16="http://schemas.microsoft.com/office/drawing/2014/main" id="{876400BF-289D-A04D-BFDC-1B87ED64ED70}"/>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 xmlns:a16="http://schemas.microsoft.com/office/drawing/2014/main" id="{45677518-2858-C945-9755-9C02E8F51A6D}"/>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6" name="Fußzeilenplatzhalter 5">
            <a:extLst>
              <a:ext uri="{FF2B5EF4-FFF2-40B4-BE49-F238E27FC236}">
                <a16:creationId xmlns="" xmlns:a16="http://schemas.microsoft.com/office/drawing/2014/main" id="{AF3302CF-24B8-8244-8ECD-DF39EC1EBAC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17CA97AB-8033-BB4C-9D51-0426861EBD3F}"/>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17952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BD754A4-D445-9149-9CFE-BBA8551CC1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 xmlns:a16="http://schemas.microsoft.com/office/drawing/2014/main" id="{300AFD10-DD50-B24A-B140-01E8255C0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 xmlns:a16="http://schemas.microsoft.com/office/drawing/2014/main" id="{556C3464-794E-3D4F-8F4D-0DA1B806F46A}"/>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 xmlns:a16="http://schemas.microsoft.com/office/drawing/2014/main" id="{141EA7D1-5320-4044-B4F6-F2B2CDC65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 xmlns:a16="http://schemas.microsoft.com/office/drawing/2014/main" id="{C5EAAFC3-70FC-654F-974F-2559C5287D6C}"/>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 xmlns:a16="http://schemas.microsoft.com/office/drawing/2014/main" id="{3C559580-1B00-0F4A-9B34-29FF2EAC6937}"/>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8" name="Fußzeilenplatzhalter 7">
            <a:extLst>
              <a:ext uri="{FF2B5EF4-FFF2-40B4-BE49-F238E27FC236}">
                <a16:creationId xmlns="" xmlns:a16="http://schemas.microsoft.com/office/drawing/2014/main" id="{31CF7A70-3E53-F34F-B752-C3EBC3FD6FD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 xmlns:a16="http://schemas.microsoft.com/office/drawing/2014/main" id="{52C537CE-2D0C-D547-86D4-483151E8425E}"/>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550061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DC61B64-7FB9-2D46-9F4A-D4571B7AD1D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 xmlns:a16="http://schemas.microsoft.com/office/drawing/2014/main" id="{EB496471-5DDF-E242-AFD8-2A1608F9D9F7}"/>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4" name="Fußzeilenplatzhalter 3">
            <a:extLst>
              <a:ext uri="{FF2B5EF4-FFF2-40B4-BE49-F238E27FC236}">
                <a16:creationId xmlns="" xmlns:a16="http://schemas.microsoft.com/office/drawing/2014/main" id="{E3D50176-7D0A-C24F-B962-7A653BFDAF4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 xmlns:a16="http://schemas.microsoft.com/office/drawing/2014/main" id="{0FD8D89D-7A63-B847-9196-17F251D096A4}"/>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308682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 xmlns:a16="http://schemas.microsoft.com/office/drawing/2014/main" id="{0F4B0C94-70CF-BB46-B0C7-AEA09705F5BD}"/>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3" name="Fußzeilenplatzhalter 2">
            <a:extLst>
              <a:ext uri="{FF2B5EF4-FFF2-40B4-BE49-F238E27FC236}">
                <a16:creationId xmlns="" xmlns:a16="http://schemas.microsoft.com/office/drawing/2014/main" id="{5F7D7CCC-67CC-654A-B39D-DBEC68ABD65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 xmlns:a16="http://schemas.microsoft.com/office/drawing/2014/main" id="{A1766620-C0B3-1846-88B0-135B37AC7105}"/>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14127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9E48437-ACC5-E442-B2EC-CD671A0FBF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 xmlns:a16="http://schemas.microsoft.com/office/drawing/2014/main" id="{58BF9F74-F29E-9D48-9304-21BB8A7E51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 xmlns:a16="http://schemas.microsoft.com/office/drawing/2014/main" id="{411333B4-07AB-DE48-80CB-76B8A628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 xmlns:a16="http://schemas.microsoft.com/office/drawing/2014/main" id="{44618B34-6C65-DF4F-AAB1-852D8344728D}"/>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6" name="Fußzeilenplatzhalter 5">
            <a:extLst>
              <a:ext uri="{FF2B5EF4-FFF2-40B4-BE49-F238E27FC236}">
                <a16:creationId xmlns="" xmlns:a16="http://schemas.microsoft.com/office/drawing/2014/main" id="{B3F82650-481C-6743-B098-3D874A7A3A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445ED6C3-5427-6944-8E27-3051387EFBB1}"/>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203900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000330F-0139-814D-8C97-45D445DB44B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 xmlns:a16="http://schemas.microsoft.com/office/drawing/2014/main" id="{488AC425-C073-C84C-8B62-BDC306E9F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 xmlns:a16="http://schemas.microsoft.com/office/drawing/2014/main" id="{0B6933F7-D490-F847-A9D4-FE64B2540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 xmlns:a16="http://schemas.microsoft.com/office/drawing/2014/main" id="{107E645B-A58E-5249-8D54-12383D9C103D}"/>
              </a:ext>
            </a:extLst>
          </p:cNvPr>
          <p:cNvSpPr>
            <a:spLocks noGrp="1"/>
          </p:cNvSpPr>
          <p:nvPr>
            <p:ph type="dt" sz="half" idx="10"/>
          </p:nvPr>
        </p:nvSpPr>
        <p:spPr/>
        <p:txBody>
          <a:bodyPr/>
          <a:lstStyle/>
          <a:p>
            <a:fld id="{EF6C7D9D-9E0E-D947-90CA-4BB0F32E6A90}" type="datetimeFigureOut">
              <a:rPr lang="de-DE" smtClean="0"/>
              <a:t>25.06.2018</a:t>
            </a:fld>
            <a:endParaRPr lang="de-DE"/>
          </a:p>
        </p:txBody>
      </p:sp>
      <p:sp>
        <p:nvSpPr>
          <p:cNvPr id="6" name="Fußzeilenplatzhalter 5">
            <a:extLst>
              <a:ext uri="{FF2B5EF4-FFF2-40B4-BE49-F238E27FC236}">
                <a16:creationId xmlns="" xmlns:a16="http://schemas.microsoft.com/office/drawing/2014/main" id="{1D0C044F-82F3-1E41-86CD-9190FC692D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97D67C94-CE1B-7D40-9A84-9FBF0C63936E}"/>
              </a:ext>
            </a:extLst>
          </p:cNvPr>
          <p:cNvSpPr>
            <a:spLocks noGrp="1"/>
          </p:cNvSpPr>
          <p:nvPr>
            <p:ph type="sldNum" sz="quarter" idx="12"/>
          </p:nvPr>
        </p:nvSpPr>
        <p:spPr/>
        <p:txBody>
          <a:bodyPr/>
          <a:lstStyle/>
          <a:p>
            <a:fld id="{1FD46053-2F9C-F542-B75A-490BA3D4B1B5}" type="slidenum">
              <a:rPr lang="de-DE" smtClean="0"/>
              <a:t>‹Nr.›</a:t>
            </a:fld>
            <a:endParaRPr lang="de-DE"/>
          </a:p>
        </p:txBody>
      </p:sp>
    </p:spTree>
    <p:extLst>
      <p:ext uri="{BB962C8B-B14F-4D97-AF65-F5344CB8AC3E}">
        <p14:creationId xmlns:p14="http://schemas.microsoft.com/office/powerpoint/2010/main" val="344571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 xmlns:a16="http://schemas.microsoft.com/office/drawing/2014/main" id="{855CD847-27F8-8241-A037-21566539A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 xmlns:a16="http://schemas.microsoft.com/office/drawing/2014/main" id="{1E054EDC-59D1-1B4D-81FE-DA14E6ACC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dirty="0"/>
              <a:t>Mastertextformat bearbeiten
Zweite Ebene
Dritte Ebene
Vierte Ebene
Fünfte Ebene</a:t>
            </a:r>
          </a:p>
        </p:txBody>
      </p:sp>
      <p:sp>
        <p:nvSpPr>
          <p:cNvPr id="4" name="Datumsplatzhalter 3">
            <a:extLst>
              <a:ext uri="{FF2B5EF4-FFF2-40B4-BE49-F238E27FC236}">
                <a16:creationId xmlns="" xmlns:a16="http://schemas.microsoft.com/office/drawing/2014/main" id="{A7C96C2F-9E5E-6C4B-8640-CD3E7D019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C7D9D-9E0E-D947-90CA-4BB0F32E6A90}" type="datetimeFigureOut">
              <a:rPr lang="de-DE" smtClean="0"/>
              <a:t>25.06.2018</a:t>
            </a:fld>
            <a:endParaRPr lang="de-DE"/>
          </a:p>
        </p:txBody>
      </p:sp>
      <p:sp>
        <p:nvSpPr>
          <p:cNvPr id="5" name="Fußzeilenplatzhalter 4">
            <a:extLst>
              <a:ext uri="{FF2B5EF4-FFF2-40B4-BE49-F238E27FC236}">
                <a16:creationId xmlns="" xmlns:a16="http://schemas.microsoft.com/office/drawing/2014/main" id="{473580BA-A3C5-CB45-9314-A11DD8530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 xmlns:a16="http://schemas.microsoft.com/office/drawing/2014/main" id="{A6E8D5A6-E7EB-E14C-AA2A-5217D6A89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46053-2F9C-F542-B75A-490BA3D4B1B5}" type="slidenum">
              <a:rPr lang="de-DE" smtClean="0"/>
              <a:t>‹Nr.›</a:t>
            </a:fld>
            <a:endParaRPr lang="de-DE"/>
          </a:p>
        </p:txBody>
      </p:sp>
      <p:sp>
        <p:nvSpPr>
          <p:cNvPr id="7" name="Rechteck 6">
            <a:extLst>
              <a:ext uri="{FF2B5EF4-FFF2-40B4-BE49-F238E27FC236}">
                <a16:creationId xmlns="" xmlns:a16="http://schemas.microsoft.com/office/drawing/2014/main" id="{BE2464C5-FA20-4C4C-BA86-53FF522D6752}"/>
              </a:ext>
            </a:extLst>
          </p:cNvPr>
          <p:cNvSpPr/>
          <p:nvPr userDrawn="1"/>
        </p:nvSpPr>
        <p:spPr>
          <a:xfrm>
            <a:off x="746760" y="6395270"/>
            <a:ext cx="4447032" cy="400110"/>
          </a:xfrm>
          <a:prstGeom prst="rect">
            <a:avLst/>
          </a:prstGeom>
        </p:spPr>
        <p:txBody>
          <a:bodyPr wrap="square">
            <a:spAutoFit/>
          </a:bodyPr>
          <a:lstStyle/>
          <a:p>
            <a:r>
              <a:rPr lang="de-DE" sz="1000" b="0" i="0" baseline="0" dirty="0">
                <a:solidFill>
                  <a:srgbClr val="0070C0"/>
                </a:solidFill>
                <a:effectLst/>
                <a:latin typeface="pt sans" charset="-52"/>
              </a:rPr>
              <a:t>Thomas Nárosy BEd MBA MAS | Hofzeile 16/4, 1190 Wien | </a:t>
            </a:r>
            <a:r>
              <a:rPr lang="de-DE" sz="1000" b="0" i="0" baseline="0" dirty="0" err="1">
                <a:solidFill>
                  <a:srgbClr val="0070C0"/>
                </a:solidFill>
                <a:effectLst/>
                <a:latin typeface="pt sans" charset="-52"/>
              </a:rPr>
              <a:t>thomas.narosy@gmail.com</a:t>
            </a:r>
            <a:r>
              <a:rPr lang="de-DE" sz="1000" b="0" i="0" baseline="0" dirty="0">
                <a:solidFill>
                  <a:srgbClr val="0070C0"/>
                </a:solidFill>
                <a:effectLst/>
                <a:latin typeface="pt sans" charset="-52"/>
              </a:rPr>
              <a:t> | +43 660 7679776 | </a:t>
            </a:r>
            <a:r>
              <a:rPr lang="de-DE" sz="1000" b="0" i="0" baseline="0" dirty="0" err="1">
                <a:solidFill>
                  <a:srgbClr val="0070C0"/>
                </a:solidFill>
                <a:effectLst/>
                <a:latin typeface="pt sans" charset="-52"/>
              </a:rPr>
              <a:t>tn-bildungsinnovation.com</a:t>
            </a:r>
            <a:r>
              <a:rPr lang="de-DE" sz="1000" b="0" i="0" baseline="0" dirty="0">
                <a:solidFill>
                  <a:srgbClr val="0070C0"/>
                </a:solidFill>
                <a:effectLst/>
                <a:latin typeface="pt sans" charset="-52"/>
              </a:rPr>
              <a:t>   </a:t>
            </a:r>
            <a:endParaRPr lang="de-DE" sz="1000" baseline="0" dirty="0">
              <a:solidFill>
                <a:srgbClr val="0070C0"/>
              </a:solidFill>
              <a:latin typeface="pt sans" charset="-52"/>
            </a:endParaRPr>
          </a:p>
        </p:txBody>
      </p:sp>
      <p:pic>
        <p:nvPicPr>
          <p:cNvPr id="8" name="Bild 1">
            <a:extLst>
              <a:ext uri="{FF2B5EF4-FFF2-40B4-BE49-F238E27FC236}">
                <a16:creationId xmlns="" xmlns:a16="http://schemas.microsoft.com/office/drawing/2014/main" id="{CE12E2DD-D9B8-274C-A1CE-EE7142FDC390}"/>
              </a:ext>
            </a:extLst>
          </p:cNvPr>
          <p:cNvPicPr>
            <a:picLocks noChangeAspect="1" noChangeArrowheads="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346075" y="6206408"/>
            <a:ext cx="492125" cy="45561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 xmlns:a16="http://schemas.microsoft.com/office/drawing/2014/main" id="{6F0DA31D-BD82-BC42-916E-B26CE8C6129F}"/>
              </a:ext>
            </a:extLst>
          </p:cNvPr>
          <p:cNvPicPr>
            <a:picLocks noChangeAspect="1"/>
          </p:cNvPicPr>
          <p:nvPr userDrawn="1"/>
        </p:nvPicPr>
        <p:blipFill>
          <a:blip r:embed="rId14">
            <a:clrChange>
              <a:clrFrom>
                <a:srgbClr val="FFFFFF"/>
              </a:clrFrom>
              <a:clrTo>
                <a:srgbClr val="FFFFFF">
                  <a:alpha val="0"/>
                </a:srgbClr>
              </a:clrTo>
            </a:clrChange>
          </a:blip>
          <a:stretch>
            <a:fillRect/>
          </a:stretch>
        </p:blipFill>
        <p:spPr>
          <a:xfrm>
            <a:off x="9474200" y="6176963"/>
            <a:ext cx="1879600" cy="686777"/>
          </a:xfrm>
          <a:prstGeom prst="rect">
            <a:avLst/>
          </a:prstGeom>
        </p:spPr>
      </p:pic>
    </p:spTree>
    <p:extLst>
      <p:ext uri="{BB962C8B-B14F-4D97-AF65-F5344CB8AC3E}">
        <p14:creationId xmlns:p14="http://schemas.microsoft.com/office/powerpoint/2010/main" val="85392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Q_cwRqXBR4Q"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franklincovey.com/the-4-disciplines/discipline-1-wildy-important.html%20(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9A8ED66-6D82-D94E-B297-BB940A6003C3}"/>
              </a:ext>
            </a:extLst>
          </p:cNvPr>
          <p:cNvSpPr>
            <a:spLocks noGrp="1"/>
          </p:cNvSpPr>
          <p:nvPr>
            <p:ph type="ctrTitle"/>
          </p:nvPr>
        </p:nvSpPr>
        <p:spPr/>
        <p:txBody>
          <a:bodyPr/>
          <a:lstStyle/>
          <a:p>
            <a:r>
              <a:rPr lang="de-DE" dirty="0" err="1"/>
              <a:t>Flexi</a:t>
            </a:r>
            <a:r>
              <a:rPr lang="de-DE" dirty="0"/>
              <a:t>-Klasse </a:t>
            </a:r>
            <a:r>
              <a:rPr lang="de-DE" dirty="0" smtClean="0"/>
              <a:t>verdoppeln </a:t>
            </a:r>
            <a:br>
              <a:rPr lang="de-DE" dirty="0" smtClean="0"/>
            </a:br>
            <a:r>
              <a:rPr lang="de-DE" dirty="0" smtClean="0"/>
              <a:t>Jetzt geht‘s an die Arbeit...</a:t>
            </a:r>
            <a:endParaRPr lang="de-DE" dirty="0"/>
          </a:p>
        </p:txBody>
      </p:sp>
      <p:sp>
        <p:nvSpPr>
          <p:cNvPr id="3" name="Untertitel 2">
            <a:extLst>
              <a:ext uri="{FF2B5EF4-FFF2-40B4-BE49-F238E27FC236}">
                <a16:creationId xmlns="" xmlns:a16="http://schemas.microsoft.com/office/drawing/2014/main" id="{5AC25950-2EA0-E84C-AAC7-E6F94A20F542}"/>
              </a:ext>
            </a:extLst>
          </p:cNvPr>
          <p:cNvSpPr>
            <a:spLocks noGrp="1"/>
          </p:cNvSpPr>
          <p:nvPr>
            <p:ph type="subTitle" idx="1"/>
          </p:nvPr>
        </p:nvSpPr>
        <p:spPr/>
        <p:txBody>
          <a:bodyPr/>
          <a:lstStyle/>
          <a:p>
            <a:r>
              <a:rPr lang="de-DE" dirty="0"/>
              <a:t>Teambesprechung, </a:t>
            </a:r>
            <a:r>
              <a:rPr lang="de-DE" dirty="0" smtClean="0"/>
              <a:t>3. Juli </a:t>
            </a:r>
            <a:r>
              <a:rPr lang="de-DE" dirty="0"/>
              <a:t>2018, Graz</a:t>
            </a:r>
          </a:p>
        </p:txBody>
      </p:sp>
    </p:spTree>
    <p:extLst>
      <p:ext uri="{BB962C8B-B14F-4D97-AF65-F5344CB8AC3E}">
        <p14:creationId xmlns:p14="http://schemas.microsoft.com/office/powerpoint/2010/main" val="783975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6997" y="0"/>
            <a:ext cx="10868298" cy="7245532"/>
          </a:xfrm>
          <a:prstGeom prst="rect">
            <a:avLst/>
          </a:prstGeom>
        </p:spPr>
      </p:pic>
      <p:sp>
        <p:nvSpPr>
          <p:cNvPr id="2" name="Titel 1"/>
          <p:cNvSpPr>
            <a:spLocks noGrp="1"/>
          </p:cNvSpPr>
          <p:nvPr>
            <p:ph type="title"/>
          </p:nvPr>
        </p:nvSpPr>
        <p:spPr>
          <a:xfrm>
            <a:off x="838200" y="365125"/>
            <a:ext cx="5848350" cy="1325563"/>
          </a:xfrm>
        </p:spPr>
        <p:txBody>
          <a:bodyPr/>
          <a:lstStyle/>
          <a:p>
            <a:r>
              <a:rPr lang="de-AT" b="1" dirty="0" smtClean="0"/>
              <a:t>Wöchentliche Teamsitzung </a:t>
            </a:r>
            <a:endParaRPr lang="en-GB" b="1" dirty="0"/>
          </a:p>
        </p:txBody>
      </p:sp>
      <p:sp>
        <p:nvSpPr>
          <p:cNvPr id="5" name="Textfeld 4"/>
          <p:cNvSpPr txBox="1"/>
          <p:nvPr/>
        </p:nvSpPr>
        <p:spPr>
          <a:xfrm>
            <a:off x="606997" y="1940947"/>
            <a:ext cx="10917091" cy="3416320"/>
          </a:xfrm>
          <a:prstGeom prst="rect">
            <a:avLst/>
          </a:prstGeom>
          <a:noFill/>
        </p:spPr>
        <p:txBody>
          <a:bodyPr wrap="none" rtlCol="0">
            <a:spAutoFit/>
          </a:bodyPr>
          <a:lstStyle/>
          <a:p>
            <a:r>
              <a:rPr lang="de-AT" sz="2400" dirty="0" smtClean="0"/>
              <a:t>20-30 </a:t>
            </a:r>
            <a:r>
              <a:rPr lang="de-AT" sz="2400" dirty="0" smtClean="0"/>
              <a:t>min – Focus on LEAD </a:t>
            </a:r>
            <a:r>
              <a:rPr lang="de-AT" sz="2400" dirty="0" err="1" smtClean="0"/>
              <a:t>measures</a:t>
            </a:r>
            <a:endParaRPr lang="de-AT" sz="2400" dirty="0" smtClean="0"/>
          </a:p>
          <a:p>
            <a:r>
              <a:rPr lang="de-AT" sz="2400" dirty="0" smtClean="0"/>
              <a:t>Was wurde erreicht? =&gt; sichtbar machen</a:t>
            </a:r>
          </a:p>
          <a:p>
            <a:r>
              <a:rPr lang="de-AT" sz="2400" dirty="0" smtClean="0"/>
              <a:t>Was nehmen wir uns vor =&gt; individuell =&gt; festhalten (für Abgleich in nächsten Woche)</a:t>
            </a:r>
          </a:p>
          <a:p>
            <a:endParaRPr lang="de-AT" sz="2400" dirty="0"/>
          </a:p>
          <a:p>
            <a:r>
              <a:rPr lang="de-AT" sz="2400" dirty="0" smtClean="0"/>
              <a:t>10-20 min – Blick auf das große Ganz</a:t>
            </a:r>
          </a:p>
          <a:p>
            <a:endParaRPr lang="de-AT" sz="2400" dirty="0"/>
          </a:p>
          <a:p>
            <a:r>
              <a:rPr lang="de-AT" sz="2400" dirty="0" smtClean="0"/>
              <a:t>40 min WHIRLWIND – der alltägliche Wahnsinn</a:t>
            </a:r>
          </a:p>
          <a:p>
            <a:endParaRPr lang="de-AT" sz="2400" dirty="0"/>
          </a:p>
          <a:p>
            <a:endParaRPr lang="en-GB" sz="2400" dirty="0"/>
          </a:p>
        </p:txBody>
      </p:sp>
      <p:pic>
        <p:nvPicPr>
          <p:cNvPr id="6" name="Grafik 5"/>
          <p:cNvPicPr>
            <a:picLocks noChangeAspect="1"/>
          </p:cNvPicPr>
          <p:nvPr/>
        </p:nvPicPr>
        <p:blipFill>
          <a:blip r:embed="rId3"/>
          <a:stretch>
            <a:fillRect/>
          </a:stretch>
        </p:blipFill>
        <p:spPr>
          <a:xfrm>
            <a:off x="7524750" y="4590484"/>
            <a:ext cx="4495800" cy="1952625"/>
          </a:xfrm>
          <a:prstGeom prst="rect">
            <a:avLst/>
          </a:prstGeom>
        </p:spPr>
      </p:pic>
      <p:sp>
        <p:nvSpPr>
          <p:cNvPr id="7" name="Inhaltsplatzhalter 6"/>
          <p:cNvSpPr>
            <a:spLocks noGrp="1"/>
          </p:cNvSpPr>
          <p:nvPr>
            <p:ph idx="1"/>
          </p:nvPr>
        </p:nvSpPr>
        <p:spPr/>
        <p:txBody>
          <a:bodyPr/>
          <a:lstStyle/>
          <a:p>
            <a:endParaRPr lang="en-GB" dirty="0"/>
          </a:p>
        </p:txBody>
      </p:sp>
      <p:pic>
        <p:nvPicPr>
          <p:cNvPr id="8" name="Inhaltsplatzhalter 3"/>
          <p:cNvPicPr>
            <a:picLocks noChangeAspect="1"/>
          </p:cNvPicPr>
          <p:nvPr/>
        </p:nvPicPr>
        <p:blipFill rotWithShape="1">
          <a:blip r:embed="rId4"/>
          <a:srcRect t="20915"/>
          <a:stretch/>
        </p:blipFill>
        <p:spPr>
          <a:xfrm>
            <a:off x="6686550" y="296580"/>
            <a:ext cx="5334000" cy="2305050"/>
          </a:xfrm>
          <a:prstGeom prst="rect">
            <a:avLst/>
          </a:prstGeom>
        </p:spPr>
      </p:pic>
    </p:spTree>
    <p:extLst>
      <p:ext uri="{BB962C8B-B14F-4D97-AF65-F5344CB8AC3E}">
        <p14:creationId xmlns:p14="http://schemas.microsoft.com/office/powerpoint/2010/main" val="28828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A6AE2710-1477-4242-89B6-B81B8A7140C4}"/>
              </a:ext>
            </a:extLst>
          </p:cNvPr>
          <p:cNvSpPr>
            <a:spLocks noGrp="1"/>
          </p:cNvSpPr>
          <p:nvPr>
            <p:ph type="title"/>
          </p:nvPr>
        </p:nvSpPr>
        <p:spPr/>
        <p:txBody>
          <a:bodyPr/>
          <a:lstStyle/>
          <a:p>
            <a:r>
              <a:rPr lang="de-DE" dirty="0" smtClean="0"/>
              <a:t>Teamsitzungen</a:t>
            </a:r>
            <a:endParaRPr lang="de-DE" dirty="0"/>
          </a:p>
        </p:txBody>
      </p:sp>
      <p:sp>
        <p:nvSpPr>
          <p:cNvPr id="5" name="Richtungspfeil 4">
            <a:extLst>
              <a:ext uri="{FF2B5EF4-FFF2-40B4-BE49-F238E27FC236}">
                <a16:creationId xmlns="" xmlns:a16="http://schemas.microsoft.com/office/drawing/2014/main" id="{14AA0D80-6317-884A-BF10-73B44E2229F9}"/>
              </a:ext>
            </a:extLst>
          </p:cNvPr>
          <p:cNvSpPr/>
          <p:nvPr/>
        </p:nvSpPr>
        <p:spPr>
          <a:xfrm>
            <a:off x="1204783" y="5277542"/>
            <a:ext cx="5016844" cy="902043"/>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t>2017/18</a:t>
            </a:r>
          </a:p>
        </p:txBody>
      </p:sp>
      <p:sp>
        <p:nvSpPr>
          <p:cNvPr id="6" name="Richtungspfeil 5">
            <a:extLst>
              <a:ext uri="{FF2B5EF4-FFF2-40B4-BE49-F238E27FC236}">
                <a16:creationId xmlns="" xmlns:a16="http://schemas.microsoft.com/office/drawing/2014/main" id="{27DAB141-3E95-BB4B-9BE3-38E40CB62F0B}"/>
              </a:ext>
            </a:extLst>
          </p:cNvPr>
          <p:cNvSpPr/>
          <p:nvPr/>
        </p:nvSpPr>
        <p:spPr>
          <a:xfrm>
            <a:off x="6336956" y="5277541"/>
            <a:ext cx="5016844" cy="902043"/>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sz="4000" dirty="0"/>
              <a:t>2018/19</a:t>
            </a:r>
          </a:p>
        </p:txBody>
      </p:sp>
      <p:sp>
        <p:nvSpPr>
          <p:cNvPr id="2" name="Rechteck 1">
            <a:extLst>
              <a:ext uri="{FF2B5EF4-FFF2-40B4-BE49-F238E27FC236}">
                <a16:creationId xmlns="" xmlns:a16="http://schemas.microsoft.com/office/drawing/2014/main" id="{1C8916F6-312B-2040-9BB9-43AFDFDB72B1}"/>
              </a:ext>
            </a:extLst>
          </p:cNvPr>
          <p:cNvSpPr/>
          <p:nvPr/>
        </p:nvSpPr>
        <p:spPr>
          <a:xfrm>
            <a:off x="762064" y="1547860"/>
            <a:ext cx="4967417" cy="163109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428750"/>
            <a:r>
              <a:rPr lang="de-DE" b="1" dirty="0"/>
              <a:t>Wöchentliche</a:t>
            </a:r>
            <a:r>
              <a:rPr lang="de-DE" dirty="0"/>
              <a:t> Teamtreffen mit allen Beteiligten – für „alles Wichtige“</a:t>
            </a:r>
          </a:p>
          <a:p>
            <a:pPr marL="1651000" indent="-222250">
              <a:buFont typeface="Arial" panose="020B0604020202020204" pitchFamily="34" charset="0"/>
              <a:buChar char="•"/>
            </a:pPr>
            <a:r>
              <a:rPr lang="de-DE" sz="1200" dirty="0"/>
              <a:t>Reales und virtueller Teamzimmer</a:t>
            </a:r>
          </a:p>
          <a:p>
            <a:pPr marL="1651000" indent="-222250">
              <a:buFont typeface="Arial" panose="020B0604020202020204" pitchFamily="34" charset="0"/>
              <a:buChar char="•"/>
            </a:pPr>
            <a:r>
              <a:rPr lang="de-DE" sz="1200" dirty="0"/>
              <a:t>Laufende Dokumentation und Transparenz für alle Beteiligten (Nachlesen; Neueinsteigen etc.)</a:t>
            </a:r>
          </a:p>
          <a:p>
            <a:pPr marL="1651000" indent="-222250">
              <a:buFont typeface="Arial" panose="020B0604020202020204" pitchFamily="34" charset="0"/>
              <a:buChar char="•"/>
            </a:pPr>
            <a:r>
              <a:rPr lang="de-DE" sz="1200" dirty="0"/>
              <a:t>Vereinbarung von für allen verbindliche Rahmenbedingungen und deren </a:t>
            </a:r>
            <a:r>
              <a:rPr lang="de-DE" sz="1200" dirty="0" err="1"/>
              <a:t>allf</a:t>
            </a:r>
            <a:r>
              <a:rPr lang="de-DE" sz="1200" dirty="0"/>
              <a:t>. Verbesserung</a:t>
            </a:r>
            <a:endParaRPr lang="de-DE" dirty="0"/>
          </a:p>
        </p:txBody>
      </p:sp>
      <p:sp>
        <p:nvSpPr>
          <p:cNvPr id="3" name="Rechteck 2">
            <a:extLst>
              <a:ext uri="{FF2B5EF4-FFF2-40B4-BE49-F238E27FC236}">
                <a16:creationId xmlns="" xmlns:a16="http://schemas.microsoft.com/office/drawing/2014/main" id="{8247D1CA-24C4-D241-9917-8A479C8EC5AB}"/>
              </a:ext>
            </a:extLst>
          </p:cNvPr>
          <p:cNvSpPr/>
          <p:nvPr/>
        </p:nvSpPr>
        <p:spPr>
          <a:xfrm>
            <a:off x="1014631" y="1757925"/>
            <a:ext cx="914400" cy="1210962"/>
          </a:xfrm>
          <a:prstGeom prst="rect">
            <a:avLst/>
          </a:prstGeom>
          <a:noFill/>
          <a:ln w="254000">
            <a:solidFill>
              <a:srgbClr val="FBA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 xmlns:a16="http://schemas.microsoft.com/office/drawing/2014/main" id="{06D057A3-061A-CA48-970D-F2BB3DF5F7F5}"/>
              </a:ext>
            </a:extLst>
          </p:cNvPr>
          <p:cNvSpPr/>
          <p:nvPr/>
        </p:nvSpPr>
        <p:spPr>
          <a:xfrm>
            <a:off x="6593326" y="1446697"/>
            <a:ext cx="5446274" cy="2836479"/>
          </a:xfrm>
          <a:prstGeom prst="rect">
            <a:avLst/>
          </a:prstGeom>
        </p:spPr>
        <p:style>
          <a:lnRef idx="2">
            <a:schemeClr val="accent4"/>
          </a:lnRef>
          <a:fillRef idx="1">
            <a:schemeClr val="lt1"/>
          </a:fillRef>
          <a:effectRef idx="0">
            <a:schemeClr val="accent4"/>
          </a:effectRef>
          <a:fontRef idx="minor">
            <a:schemeClr val="dk1"/>
          </a:fontRef>
        </p:style>
        <p:txBody>
          <a:bodyPr rtlCol="0" anchor="t" anchorCtr="0"/>
          <a:lstStyle/>
          <a:p>
            <a:pPr marL="233363" indent="-222250"/>
            <a:r>
              <a:rPr lang="de-DE" b="1" dirty="0"/>
              <a:t>Monatliche</a:t>
            </a:r>
            <a:r>
              <a:rPr lang="de-DE" dirty="0"/>
              <a:t> Treffen der Fachteamsprecher/innen</a:t>
            </a:r>
          </a:p>
          <a:p>
            <a:pPr marL="233363" indent="-222250">
              <a:buFont typeface="Arial" panose="020B0604020202020204" pitchFamily="34" charset="0"/>
              <a:buChar char="•"/>
            </a:pPr>
            <a:r>
              <a:rPr lang="de-DE" sz="1200" dirty="0"/>
              <a:t>Jedes </a:t>
            </a:r>
            <a:r>
              <a:rPr lang="de-DE" sz="1200" dirty="0" err="1"/>
              <a:t>Fachteam</a:t>
            </a:r>
            <a:r>
              <a:rPr lang="de-DE" sz="1200" dirty="0"/>
              <a:t> arbeitet nach eigenem Ermessen in einem für das jeweilige Team optimalen Rhythmus ...</a:t>
            </a:r>
          </a:p>
          <a:p>
            <a:pPr marL="233363" indent="-222250">
              <a:buFont typeface="Arial" panose="020B0604020202020204" pitchFamily="34" charset="0"/>
              <a:buChar char="•"/>
            </a:pPr>
            <a:r>
              <a:rPr lang="de-DE" sz="1200" dirty="0"/>
              <a:t>... innerhalb der im Team vereinbarten Rahmenbedingungen</a:t>
            </a:r>
          </a:p>
          <a:p>
            <a:pPr marL="233363" indent="-222250">
              <a:buFont typeface="Arial" panose="020B0604020202020204" pitchFamily="34" charset="0"/>
              <a:buChar char="•"/>
            </a:pPr>
            <a:r>
              <a:rPr lang="de-DE" sz="1200" dirty="0"/>
              <a:t>Dokumentation im virtuellen Teamzimmer</a:t>
            </a:r>
            <a:endParaRPr lang="de-DE" dirty="0"/>
          </a:p>
        </p:txBody>
      </p:sp>
      <p:sp>
        <p:nvSpPr>
          <p:cNvPr id="12" name="Rechteck 11">
            <a:extLst>
              <a:ext uri="{FF2B5EF4-FFF2-40B4-BE49-F238E27FC236}">
                <a16:creationId xmlns="" xmlns:a16="http://schemas.microsoft.com/office/drawing/2014/main" id="{E07479FC-E845-3E4D-8039-57D63DB7B4AF}"/>
              </a:ext>
            </a:extLst>
          </p:cNvPr>
          <p:cNvSpPr/>
          <p:nvPr/>
        </p:nvSpPr>
        <p:spPr>
          <a:xfrm>
            <a:off x="6999987" y="2772260"/>
            <a:ext cx="914400" cy="1210962"/>
          </a:xfrm>
          <a:prstGeom prst="rect">
            <a:avLst/>
          </a:prstGeom>
          <a:solidFill>
            <a:srgbClr val="E01F6D"/>
          </a:solidFill>
          <a:ln w="254000">
            <a:solidFill>
              <a:srgbClr val="FBA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t>
            </a:r>
          </a:p>
        </p:txBody>
      </p:sp>
      <p:sp>
        <p:nvSpPr>
          <p:cNvPr id="13" name="Rechteck 12">
            <a:extLst>
              <a:ext uri="{FF2B5EF4-FFF2-40B4-BE49-F238E27FC236}">
                <a16:creationId xmlns="" xmlns:a16="http://schemas.microsoft.com/office/drawing/2014/main" id="{A72A7F39-D521-4245-8527-503DA3B20ED7}"/>
              </a:ext>
            </a:extLst>
          </p:cNvPr>
          <p:cNvSpPr/>
          <p:nvPr/>
        </p:nvSpPr>
        <p:spPr>
          <a:xfrm>
            <a:off x="8390903" y="2718953"/>
            <a:ext cx="914400" cy="1210962"/>
          </a:xfrm>
          <a:prstGeom prst="rect">
            <a:avLst/>
          </a:prstGeom>
          <a:solidFill>
            <a:srgbClr val="37BEE6"/>
          </a:solidFill>
          <a:ln w="254000">
            <a:solidFill>
              <a:srgbClr val="FBA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t>
            </a:r>
          </a:p>
        </p:txBody>
      </p:sp>
      <p:sp>
        <p:nvSpPr>
          <p:cNvPr id="14" name="Rechteck 13">
            <a:extLst>
              <a:ext uri="{FF2B5EF4-FFF2-40B4-BE49-F238E27FC236}">
                <a16:creationId xmlns="" xmlns:a16="http://schemas.microsoft.com/office/drawing/2014/main" id="{B03E5F80-35DF-384C-BB97-75B96FC2B592}"/>
              </a:ext>
            </a:extLst>
          </p:cNvPr>
          <p:cNvSpPr/>
          <p:nvPr/>
        </p:nvSpPr>
        <p:spPr>
          <a:xfrm>
            <a:off x="9781819" y="2745135"/>
            <a:ext cx="914400" cy="1210962"/>
          </a:xfrm>
          <a:prstGeom prst="rect">
            <a:avLst/>
          </a:prstGeom>
          <a:solidFill>
            <a:srgbClr val="871014"/>
          </a:solidFill>
          <a:ln w="254000">
            <a:solidFill>
              <a:srgbClr val="FBA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a:t>
            </a:r>
          </a:p>
        </p:txBody>
      </p:sp>
      <p:sp>
        <p:nvSpPr>
          <p:cNvPr id="15" name="Rechteck 14">
            <a:extLst>
              <a:ext uri="{FF2B5EF4-FFF2-40B4-BE49-F238E27FC236}">
                <a16:creationId xmlns="" xmlns:a16="http://schemas.microsoft.com/office/drawing/2014/main" id="{7B3F5991-B061-D14B-9F6B-7DCD2B606D77}"/>
              </a:ext>
            </a:extLst>
          </p:cNvPr>
          <p:cNvSpPr/>
          <p:nvPr/>
        </p:nvSpPr>
        <p:spPr>
          <a:xfrm rot="16200000">
            <a:off x="3076897" y="4764070"/>
            <a:ext cx="3000632" cy="397604"/>
          </a:xfrm>
          <a:prstGeom prst="rect">
            <a:avLst/>
          </a:prstGeom>
        </p:spPr>
        <p:style>
          <a:lnRef idx="2">
            <a:schemeClr val="accent4"/>
          </a:lnRef>
          <a:fillRef idx="1">
            <a:schemeClr val="lt1"/>
          </a:fillRef>
          <a:effectRef idx="0">
            <a:schemeClr val="accent4"/>
          </a:effectRef>
          <a:fontRef idx="minor">
            <a:schemeClr val="dk1"/>
          </a:fontRef>
        </p:style>
        <p:txBody>
          <a:bodyPr rtlCol="0" anchor="t" anchorCtr="0"/>
          <a:lstStyle/>
          <a:p>
            <a:pPr marL="233363" indent="-222250"/>
            <a:r>
              <a:rPr lang="de-DE" dirty="0"/>
              <a:t>Teamtreffen 13.6.</a:t>
            </a:r>
          </a:p>
        </p:txBody>
      </p:sp>
      <p:sp>
        <p:nvSpPr>
          <p:cNvPr id="16" name="Rechteck 15">
            <a:extLst>
              <a:ext uri="{FF2B5EF4-FFF2-40B4-BE49-F238E27FC236}">
                <a16:creationId xmlns="" xmlns:a16="http://schemas.microsoft.com/office/drawing/2014/main" id="{CC03C8A0-015A-AB4C-849C-7476D2EF2C21}"/>
              </a:ext>
            </a:extLst>
          </p:cNvPr>
          <p:cNvSpPr/>
          <p:nvPr/>
        </p:nvSpPr>
        <p:spPr>
          <a:xfrm rot="16200000">
            <a:off x="3888388" y="4764070"/>
            <a:ext cx="3000632" cy="397604"/>
          </a:xfrm>
          <a:prstGeom prst="rect">
            <a:avLst/>
          </a:prstGeom>
        </p:spPr>
        <p:style>
          <a:lnRef idx="2">
            <a:schemeClr val="accent4"/>
          </a:lnRef>
          <a:fillRef idx="1">
            <a:schemeClr val="lt1"/>
          </a:fillRef>
          <a:effectRef idx="0">
            <a:schemeClr val="accent4"/>
          </a:effectRef>
          <a:fontRef idx="minor">
            <a:schemeClr val="dk1"/>
          </a:fontRef>
        </p:style>
        <p:txBody>
          <a:bodyPr rtlCol="0" anchor="t" anchorCtr="0"/>
          <a:lstStyle/>
          <a:p>
            <a:pPr marL="233363" indent="-222250"/>
            <a:r>
              <a:rPr lang="de-DE" dirty="0"/>
              <a:t>Fortsetzung Anfang Juli</a:t>
            </a:r>
          </a:p>
        </p:txBody>
      </p:sp>
      <p:sp>
        <p:nvSpPr>
          <p:cNvPr id="17" name="Rechteck 16">
            <a:extLst>
              <a:ext uri="{FF2B5EF4-FFF2-40B4-BE49-F238E27FC236}">
                <a16:creationId xmlns="" xmlns:a16="http://schemas.microsoft.com/office/drawing/2014/main" id="{87B542B1-D2BC-6C40-A675-8F6F9EBE928A}"/>
              </a:ext>
            </a:extLst>
          </p:cNvPr>
          <p:cNvSpPr/>
          <p:nvPr/>
        </p:nvSpPr>
        <p:spPr>
          <a:xfrm rot="16200000">
            <a:off x="4711109" y="4764070"/>
            <a:ext cx="3000632" cy="397604"/>
          </a:xfrm>
          <a:prstGeom prst="rect">
            <a:avLst/>
          </a:prstGeom>
        </p:spPr>
        <p:style>
          <a:lnRef idx="2">
            <a:schemeClr val="accent4"/>
          </a:lnRef>
          <a:fillRef idx="1">
            <a:schemeClr val="lt1"/>
          </a:fillRef>
          <a:effectRef idx="0">
            <a:schemeClr val="accent4"/>
          </a:effectRef>
          <a:fontRef idx="minor">
            <a:schemeClr val="dk1"/>
          </a:fontRef>
        </p:style>
        <p:txBody>
          <a:bodyPr rtlCol="0" anchor="t" anchorCtr="0"/>
          <a:lstStyle/>
          <a:p>
            <a:pPr marL="233363" indent="-222250"/>
            <a:r>
              <a:rPr lang="de-DE" dirty="0"/>
              <a:t>Lesestoff ...</a:t>
            </a:r>
          </a:p>
        </p:txBody>
      </p:sp>
      <p:sp>
        <p:nvSpPr>
          <p:cNvPr id="18" name="Rechteck 17">
            <a:extLst>
              <a:ext uri="{FF2B5EF4-FFF2-40B4-BE49-F238E27FC236}">
                <a16:creationId xmlns="" xmlns:a16="http://schemas.microsoft.com/office/drawing/2014/main" id="{E133D3F5-A3EE-C947-B483-3AE83CBD7AC2}"/>
              </a:ext>
            </a:extLst>
          </p:cNvPr>
          <p:cNvSpPr/>
          <p:nvPr/>
        </p:nvSpPr>
        <p:spPr>
          <a:xfrm>
            <a:off x="6682947" y="5032578"/>
            <a:ext cx="3000632" cy="397604"/>
          </a:xfrm>
          <a:prstGeom prst="rect">
            <a:avLst/>
          </a:prstGeom>
        </p:spPr>
        <p:style>
          <a:lnRef idx="2">
            <a:schemeClr val="accent4"/>
          </a:lnRef>
          <a:fillRef idx="1">
            <a:schemeClr val="lt1"/>
          </a:fillRef>
          <a:effectRef idx="0">
            <a:schemeClr val="accent4"/>
          </a:effectRef>
          <a:fontRef idx="minor">
            <a:schemeClr val="dk1"/>
          </a:fontRef>
        </p:style>
        <p:txBody>
          <a:bodyPr rtlCol="0" anchor="t" anchorCtr="0"/>
          <a:lstStyle/>
          <a:p>
            <a:pPr marL="233363" indent="-222250"/>
            <a:r>
              <a:rPr lang="de-DE" dirty="0"/>
              <a:t>Tandemlernen ...</a:t>
            </a:r>
          </a:p>
        </p:txBody>
      </p:sp>
      <p:sp>
        <p:nvSpPr>
          <p:cNvPr id="19" name="Rechteck 18">
            <a:extLst>
              <a:ext uri="{FF2B5EF4-FFF2-40B4-BE49-F238E27FC236}">
                <a16:creationId xmlns="" xmlns:a16="http://schemas.microsoft.com/office/drawing/2014/main" id="{B03E5F80-35DF-384C-BB97-75B96FC2B592}"/>
              </a:ext>
            </a:extLst>
          </p:cNvPr>
          <p:cNvSpPr/>
          <p:nvPr/>
        </p:nvSpPr>
        <p:spPr>
          <a:xfrm>
            <a:off x="11102864" y="2745135"/>
            <a:ext cx="914400" cy="1210962"/>
          </a:xfrm>
          <a:prstGeom prst="rect">
            <a:avLst/>
          </a:prstGeom>
          <a:solidFill>
            <a:srgbClr val="871014"/>
          </a:solidFill>
          <a:ln w="254000">
            <a:solidFill>
              <a:srgbClr val="FBA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smtClean="0"/>
              <a:t>Those</a:t>
            </a:r>
            <a:r>
              <a:rPr lang="de-DE" dirty="0" smtClean="0"/>
              <a:t> </a:t>
            </a:r>
            <a:r>
              <a:rPr lang="de-DE" dirty="0" err="1" smtClean="0"/>
              <a:t>who</a:t>
            </a:r>
            <a:r>
              <a:rPr lang="de-DE" dirty="0"/>
              <a:t> </a:t>
            </a:r>
            <a:r>
              <a:rPr lang="de-DE" dirty="0" smtClean="0"/>
              <a:t>must not ....</a:t>
            </a:r>
            <a:endParaRPr lang="de-DE" dirty="0"/>
          </a:p>
        </p:txBody>
      </p:sp>
      <p:sp>
        <p:nvSpPr>
          <p:cNvPr id="7" name="Textfeld 6"/>
          <p:cNvSpPr txBox="1"/>
          <p:nvPr/>
        </p:nvSpPr>
        <p:spPr>
          <a:xfrm>
            <a:off x="774569" y="3462555"/>
            <a:ext cx="2650067" cy="2031325"/>
          </a:xfrm>
          <a:prstGeom prst="rect">
            <a:avLst/>
          </a:prstGeom>
          <a:noFill/>
        </p:spPr>
        <p:txBody>
          <a:bodyPr wrap="square" rtlCol="0">
            <a:spAutoFit/>
          </a:bodyPr>
          <a:lstStyle/>
          <a:p>
            <a:r>
              <a:rPr lang="de-AT" b="1" dirty="0" smtClean="0"/>
              <a:t>FRAGE (Andrea):</a:t>
            </a:r>
          </a:p>
          <a:p>
            <a:endParaRPr lang="de-AT" b="1" dirty="0" smtClean="0"/>
          </a:p>
          <a:p>
            <a:r>
              <a:rPr lang="de-AT" dirty="0" smtClean="0"/>
              <a:t>Teamsitzung </a:t>
            </a:r>
            <a:r>
              <a:rPr lang="de-AT" dirty="0" err="1" smtClean="0"/>
              <a:t>Flexi</a:t>
            </a:r>
            <a:r>
              <a:rPr lang="de-AT" dirty="0" smtClean="0"/>
              <a:t> + Teamsitzung „normal“</a:t>
            </a:r>
          </a:p>
          <a:p>
            <a:endParaRPr lang="de-AT" dirty="0"/>
          </a:p>
          <a:p>
            <a:endParaRPr lang="en-GB" dirty="0" smtClean="0"/>
          </a:p>
          <a:p>
            <a:endParaRPr lang="de-AT" dirty="0" smtClean="0"/>
          </a:p>
        </p:txBody>
      </p:sp>
    </p:spTree>
    <p:extLst>
      <p:ext uri="{BB962C8B-B14F-4D97-AF65-F5344CB8AC3E}">
        <p14:creationId xmlns:p14="http://schemas.microsoft.com/office/powerpoint/2010/main" val="2255641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13" grpId="0" animBg="1"/>
      <p:bldP spid="14" grpId="0" animBg="1"/>
      <p:bldP spid="19"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DER WIRBELSTURM</a:t>
            </a:r>
            <a:endParaRPr lang="en-GB" dirty="0"/>
          </a:p>
        </p:txBody>
      </p:sp>
      <p:sp>
        <p:nvSpPr>
          <p:cNvPr id="5" name="Textfeld 4"/>
          <p:cNvSpPr txBox="1"/>
          <p:nvPr/>
        </p:nvSpPr>
        <p:spPr>
          <a:xfrm>
            <a:off x="9513610" y="3651885"/>
            <a:ext cx="1945917" cy="369332"/>
          </a:xfrm>
          <a:prstGeom prst="rect">
            <a:avLst/>
          </a:prstGeom>
          <a:noFill/>
        </p:spPr>
        <p:txBody>
          <a:bodyPr wrap="none" rtlCol="0">
            <a:spAutoFit/>
          </a:bodyPr>
          <a:lstStyle/>
          <a:p>
            <a:r>
              <a:rPr lang="de-AT" dirty="0" smtClean="0"/>
              <a:t>Bildquelle: </a:t>
            </a:r>
            <a:r>
              <a:rPr lang="de-AT" dirty="0" err="1" smtClean="0"/>
              <a:t>pixabay</a:t>
            </a:r>
            <a:endParaRPr lang="en-GB" dirty="0"/>
          </a:p>
        </p:txBody>
      </p:sp>
      <p:sp>
        <p:nvSpPr>
          <p:cNvPr id="6" name="Rechteck 5"/>
          <p:cNvSpPr/>
          <p:nvPr/>
        </p:nvSpPr>
        <p:spPr>
          <a:xfrm>
            <a:off x="580073" y="1248593"/>
            <a:ext cx="9918594" cy="5632311"/>
          </a:xfrm>
          <a:prstGeom prst="rect">
            <a:avLst/>
          </a:prstGeom>
        </p:spPr>
        <p:txBody>
          <a:bodyPr wrap="square">
            <a:spAutoFit/>
          </a:bodyPr>
          <a:lstStyle/>
          <a:p>
            <a:pPr fontAlgn="base">
              <a:buFont typeface="Arial" panose="020B0604020202020204" pitchFamily="34" charset="0"/>
              <a:buChar char="•"/>
            </a:pPr>
            <a:r>
              <a:rPr lang="de-AT" dirty="0" smtClean="0">
                <a:latin typeface="Calibri" panose="020F0502020204030204" pitchFamily="34" charset="0"/>
              </a:rPr>
              <a:t>     Fachsprecher </a:t>
            </a:r>
            <a:r>
              <a:rPr lang="de-AT" dirty="0">
                <a:latin typeface="Calibri" panose="020F0502020204030204" pitchFamily="34" charset="0"/>
              </a:rPr>
              <a:t>nominieren </a:t>
            </a:r>
            <a:endParaRPr lang="de-AT" dirty="0" smtClean="0">
              <a:latin typeface="Calibri" panose="020F0502020204030204" pitchFamily="34" charset="0"/>
            </a:endParaRPr>
          </a:p>
          <a:p>
            <a:pPr fontAlgn="base"/>
            <a:r>
              <a:rPr lang="de-AT" dirty="0" smtClean="0">
                <a:latin typeface="Calibri" panose="020F0502020204030204" pitchFamily="34" charset="0"/>
              </a:rPr>
              <a:t>(Sitzung Fachsprecher / Projektleitung 1x monatlich)</a:t>
            </a:r>
          </a:p>
          <a:p>
            <a:pPr fontAlgn="base"/>
            <a:r>
              <a:rPr lang="de-AT" dirty="0">
                <a:latin typeface="Calibri" panose="020F0502020204030204" pitchFamily="34" charset="0"/>
              </a:rPr>
              <a:t> </a:t>
            </a:r>
          </a:p>
          <a:p>
            <a:pPr fontAlgn="base">
              <a:buFont typeface="Arial" panose="020B0604020202020204" pitchFamily="34" charset="0"/>
              <a:buChar char="•"/>
            </a:pPr>
            <a:r>
              <a:rPr lang="de-AT" dirty="0" err="1" smtClean="0">
                <a:latin typeface="Calibri" panose="020F0502020204030204" pitchFamily="34" charset="0"/>
              </a:rPr>
              <a:t>Teamraum</a:t>
            </a:r>
            <a:r>
              <a:rPr lang="de-AT" dirty="0" smtClean="0">
                <a:latin typeface="Calibri" panose="020F0502020204030204" pitchFamily="34" charset="0"/>
              </a:rPr>
              <a:t> - Stufenteamraum ? Aufteilung, Teamsitzungen? </a:t>
            </a:r>
          </a:p>
          <a:p>
            <a:pPr fontAlgn="base">
              <a:buFont typeface="Arial" panose="020B0604020202020204" pitchFamily="34" charset="0"/>
              <a:buChar char="•"/>
            </a:pPr>
            <a:r>
              <a:rPr lang="de-AT" dirty="0" smtClean="0">
                <a:latin typeface="Calibri" panose="020F0502020204030204" pitchFamily="34" charset="0"/>
              </a:rPr>
              <a:t>Bezeichnung der Klasse &amp; Fächer </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Mini- </a:t>
            </a:r>
            <a:r>
              <a:rPr lang="de-AT" dirty="0">
                <a:latin typeface="Calibri" panose="020F0502020204030204" pitchFamily="34" charset="0"/>
              </a:rPr>
              <a:t>Einschulung online Kommunikation </a:t>
            </a:r>
            <a:endParaRPr lang="de-AT" dirty="0" smtClean="0">
              <a:latin typeface="Calibri" panose="020F0502020204030204" pitchFamily="34" charset="0"/>
            </a:endParaRPr>
          </a:p>
          <a:p>
            <a:pPr fontAlgn="base"/>
            <a:r>
              <a:rPr lang="de-AT" dirty="0" smtClean="0">
                <a:latin typeface="Calibri" panose="020F0502020204030204" pitchFamily="34" charset="0"/>
              </a:rPr>
              <a:t>(</a:t>
            </a:r>
            <a:r>
              <a:rPr lang="de-AT" dirty="0">
                <a:latin typeface="Calibri" panose="020F0502020204030204" pitchFamily="34" charset="0"/>
              </a:rPr>
              <a:t>gleich ausprobieren) </a:t>
            </a:r>
          </a:p>
          <a:p>
            <a:pPr marL="285750" indent="-285750" fontAlgn="base">
              <a:buFont typeface="Symbol" panose="05050102010706020507" pitchFamily="18" charset="2"/>
              <a:buChar char="Þ"/>
            </a:pPr>
            <a:r>
              <a:rPr lang="de-AT" dirty="0" smtClean="0">
                <a:latin typeface="Calibri" panose="020F0502020204030204" pitchFamily="34" charset="0"/>
              </a:rPr>
              <a:t>offene </a:t>
            </a:r>
            <a:r>
              <a:rPr lang="de-AT" dirty="0">
                <a:latin typeface="Calibri" panose="020F0502020204030204" pitchFamily="34" charset="0"/>
              </a:rPr>
              <a:t>Fragen dazu festhalten und in Videoform </a:t>
            </a:r>
            <a:r>
              <a:rPr lang="de-AT" dirty="0" smtClean="0">
                <a:latin typeface="Calibri" panose="020F0502020204030204" pitchFamily="34" charset="0"/>
              </a:rPr>
              <a:t>erklären (Gernot?)</a:t>
            </a:r>
          </a:p>
          <a:p>
            <a:pPr marL="285750" indent="-285750" fontAlgn="base">
              <a:buFont typeface="Symbol" panose="05050102010706020507" pitchFamily="18" charset="2"/>
              <a:buChar char="Þ"/>
            </a:pPr>
            <a:r>
              <a:rPr lang="de-AT" dirty="0" smtClean="0">
                <a:latin typeface="Calibri" panose="020F0502020204030204" pitchFamily="34" charset="0"/>
              </a:rPr>
              <a:t>Festlegung / Wiederholung: Was wird wo dokumentiert</a:t>
            </a:r>
          </a:p>
          <a:p>
            <a:pPr fontAlgn="base"/>
            <a:r>
              <a:rPr lang="de-AT" dirty="0">
                <a:latin typeface="Calibri" panose="020F0502020204030204" pitchFamily="34" charset="0"/>
              </a:rPr>
              <a:t> </a:t>
            </a:r>
            <a:endParaRPr lang="de-AT" dirty="0"/>
          </a:p>
          <a:p>
            <a:pPr marL="285750" indent="-285750" fontAlgn="base">
              <a:buFont typeface="Arial" panose="020B0604020202020204" pitchFamily="34" charset="0"/>
              <a:buChar char="•"/>
            </a:pPr>
            <a:r>
              <a:rPr lang="de-AT" dirty="0" smtClean="0">
                <a:latin typeface="Calibri" panose="020F0502020204030204" pitchFamily="34" charset="0"/>
              </a:rPr>
              <a:t>Durchüberlegen</a:t>
            </a:r>
            <a:r>
              <a:rPr lang="de-AT" dirty="0">
                <a:latin typeface="Calibri" panose="020F0502020204030204" pitchFamily="34" charset="0"/>
              </a:rPr>
              <a:t>: Wie sieht ein „normaler“ Tag aus </a:t>
            </a:r>
            <a:r>
              <a:rPr lang="de-AT" dirty="0" smtClean="0">
                <a:latin typeface="Calibri" panose="020F0502020204030204" pitchFamily="34" charset="0"/>
              </a:rPr>
              <a:t/>
            </a:r>
            <a:br>
              <a:rPr lang="de-AT" dirty="0" smtClean="0">
                <a:latin typeface="Calibri" panose="020F0502020204030204" pitchFamily="34" charset="0"/>
              </a:rPr>
            </a:br>
            <a:r>
              <a:rPr lang="de-AT" dirty="0" smtClean="0">
                <a:latin typeface="Calibri" panose="020F0502020204030204" pitchFamily="34" charset="0"/>
              </a:rPr>
              <a:t>Schülersicht </a:t>
            </a:r>
            <a:r>
              <a:rPr lang="de-AT" dirty="0">
                <a:latin typeface="Calibri" panose="020F0502020204030204" pitchFamily="34" charset="0"/>
              </a:rPr>
              <a:t>aus? </a:t>
            </a:r>
            <a:endParaRPr lang="de-AT" dirty="0" smtClean="0">
              <a:latin typeface="Calibri" panose="020F0502020204030204" pitchFamily="34" charset="0"/>
            </a:endParaRPr>
          </a:p>
          <a:p>
            <a:pPr marL="742950" lvl="1" indent="-285750" fontAlgn="base">
              <a:buFont typeface="Arial" panose="020B0604020202020204" pitchFamily="34" charset="0"/>
              <a:buChar char="•"/>
            </a:pPr>
            <a:r>
              <a:rPr lang="de-AT" dirty="0" smtClean="0">
                <a:latin typeface="Calibri" panose="020F0502020204030204" pitchFamily="34" charset="0"/>
              </a:rPr>
              <a:t>Wo </a:t>
            </a:r>
            <a:r>
              <a:rPr lang="de-AT" dirty="0">
                <a:latin typeface="Calibri" panose="020F0502020204030204" pitchFamily="34" charset="0"/>
              </a:rPr>
              <a:t>könnte es Probleme geben </a:t>
            </a:r>
            <a:endParaRPr lang="de-AT" dirty="0" smtClean="0">
              <a:latin typeface="Calibri" panose="020F0502020204030204" pitchFamily="34" charset="0"/>
            </a:endParaRPr>
          </a:p>
          <a:p>
            <a:pPr marL="742950" lvl="1" indent="-285750" fontAlgn="base">
              <a:buFont typeface="Arial" panose="020B0604020202020204" pitchFamily="34" charset="0"/>
              <a:buChar char="•"/>
            </a:pPr>
            <a:r>
              <a:rPr lang="de-AT" dirty="0" smtClean="0">
                <a:latin typeface="Calibri" panose="020F0502020204030204" pitchFamily="34" charset="0"/>
              </a:rPr>
              <a:t>Was ist uns noch unklar?</a:t>
            </a:r>
          </a:p>
          <a:p>
            <a:pPr marL="742950" lvl="1" indent="-285750" fontAlgn="base">
              <a:buFont typeface="Arial" panose="020B0604020202020204" pitchFamily="34" charset="0"/>
              <a:buChar char="•"/>
            </a:pPr>
            <a:r>
              <a:rPr lang="de-AT" dirty="0" smtClean="0">
                <a:latin typeface="Calibri" panose="020F0502020204030204" pitchFamily="34" charset="0"/>
              </a:rPr>
              <a:t>Was könnte den Schülern unklar sein</a:t>
            </a:r>
          </a:p>
          <a:p>
            <a:pPr marL="742950" lvl="1" indent="-285750" fontAlgn="base">
              <a:buFont typeface="Arial" panose="020B0604020202020204" pitchFamily="34" charset="0"/>
              <a:buChar char="•"/>
            </a:pPr>
            <a:r>
              <a:rPr lang="de-AT" dirty="0" smtClean="0">
                <a:latin typeface="Calibri" panose="020F0502020204030204" pitchFamily="34" charset="0"/>
              </a:rPr>
              <a:t>Raumorganisation, Lautstärkeorganisation, Infomanagement (wer in welchem Modul)</a:t>
            </a:r>
          </a:p>
          <a:p>
            <a:pPr marL="285750" indent="-285750" fontAlgn="base">
              <a:buFont typeface="Symbol" panose="05050102010706020507" pitchFamily="18" charset="2"/>
              <a:buChar char="Þ"/>
            </a:pPr>
            <a:r>
              <a:rPr lang="de-AT" dirty="0" smtClean="0">
                <a:latin typeface="Calibri" panose="020F0502020204030204" pitchFamily="34" charset="0"/>
              </a:rPr>
              <a:t>Festhalten auf Flipchart</a:t>
            </a:r>
          </a:p>
          <a:p>
            <a:pPr marL="285750" indent="-285750" fontAlgn="base">
              <a:buFont typeface="Symbol" panose="05050102010706020507" pitchFamily="18" charset="2"/>
              <a:buChar char="Þ"/>
            </a:pPr>
            <a:endParaRPr lang="de-AT" dirty="0">
              <a:latin typeface="Calibri" panose="020F0502020204030204" pitchFamily="34" charset="0"/>
            </a:endParaRPr>
          </a:p>
          <a:p>
            <a:pPr marL="285750" indent="-285750" fontAlgn="base">
              <a:buFont typeface="Arial" panose="020B0604020202020204" pitchFamily="34" charset="0"/>
              <a:buChar char="•"/>
            </a:pPr>
            <a:r>
              <a:rPr lang="de-AT" dirty="0">
                <a:latin typeface="Calibri" panose="020F0502020204030204" pitchFamily="34" charset="0"/>
              </a:rPr>
              <a:t> Wie stärkt man „Klassenverband“ und „</a:t>
            </a:r>
            <a:r>
              <a:rPr lang="de-AT" dirty="0" err="1">
                <a:latin typeface="Calibri" panose="020F0502020204030204" pitchFamily="34" charset="0"/>
              </a:rPr>
              <a:t>Flexi</a:t>
            </a:r>
            <a:r>
              <a:rPr lang="de-AT" dirty="0">
                <a:latin typeface="Calibri" panose="020F0502020204030204" pitchFamily="34" charset="0"/>
              </a:rPr>
              <a:t>-Verband“ </a:t>
            </a:r>
          </a:p>
        </p:txBody>
      </p:sp>
      <p:sp>
        <p:nvSpPr>
          <p:cNvPr id="3" name="Inhaltsplatzhalter 2"/>
          <p:cNvSpPr>
            <a:spLocks noGrp="1"/>
          </p:cNvSpPr>
          <p:nvPr>
            <p:ph idx="1"/>
          </p:nvPr>
        </p:nvSpPr>
        <p:spPr/>
        <p:txBody>
          <a:bodyPr/>
          <a:lstStyle/>
          <a:p>
            <a:endParaRPr lang="en-GB"/>
          </a:p>
        </p:txBody>
      </p:sp>
      <p:pic>
        <p:nvPicPr>
          <p:cNvPr id="7"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441" y="212725"/>
            <a:ext cx="4973002" cy="3315335"/>
          </a:xfrm>
          <a:prstGeom prst="rect">
            <a:avLst/>
          </a:prstGeom>
        </p:spPr>
      </p:pic>
    </p:spTree>
    <p:extLst>
      <p:ext uri="{BB962C8B-B14F-4D97-AF65-F5344CB8AC3E}">
        <p14:creationId xmlns:p14="http://schemas.microsoft.com/office/powerpoint/2010/main" val="13754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6666" y="245154"/>
            <a:ext cx="6722533" cy="1325563"/>
          </a:xfrm>
        </p:spPr>
        <p:txBody>
          <a:bodyPr/>
          <a:lstStyle/>
          <a:p>
            <a:r>
              <a:rPr lang="de-AT" dirty="0" smtClean="0"/>
              <a:t>IM FACHTEAM ENGLISCH</a:t>
            </a:r>
            <a:endParaRPr lang="en-GB" dirty="0"/>
          </a:p>
        </p:txBody>
      </p:sp>
      <p:sp>
        <p:nvSpPr>
          <p:cNvPr id="5" name="Textfeld 4"/>
          <p:cNvSpPr txBox="1"/>
          <p:nvPr/>
        </p:nvSpPr>
        <p:spPr>
          <a:xfrm>
            <a:off x="9513610" y="3651885"/>
            <a:ext cx="1945917" cy="369332"/>
          </a:xfrm>
          <a:prstGeom prst="rect">
            <a:avLst/>
          </a:prstGeom>
          <a:noFill/>
        </p:spPr>
        <p:txBody>
          <a:bodyPr wrap="none" rtlCol="0">
            <a:spAutoFit/>
          </a:bodyPr>
          <a:lstStyle/>
          <a:p>
            <a:r>
              <a:rPr lang="de-AT" dirty="0" smtClean="0"/>
              <a:t>Bildquelle: </a:t>
            </a:r>
            <a:r>
              <a:rPr lang="de-AT" dirty="0" err="1" smtClean="0"/>
              <a:t>pixabay</a:t>
            </a:r>
            <a:endParaRPr lang="en-GB"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133" y="245154"/>
            <a:ext cx="3326870" cy="3028251"/>
          </a:xfrm>
          <a:prstGeom prst="rect">
            <a:avLst/>
          </a:prstGeom>
        </p:spPr>
      </p:pic>
      <p:sp>
        <p:nvSpPr>
          <p:cNvPr id="10" name="Rechteck 9"/>
          <p:cNvSpPr/>
          <p:nvPr/>
        </p:nvSpPr>
        <p:spPr>
          <a:xfrm>
            <a:off x="846667" y="1159114"/>
            <a:ext cx="5193409" cy="5355312"/>
          </a:xfrm>
          <a:prstGeom prst="rect">
            <a:avLst/>
          </a:prstGeom>
        </p:spPr>
        <p:txBody>
          <a:bodyPr wrap="none">
            <a:spAutoFit/>
          </a:bodyPr>
          <a:lstStyle/>
          <a:p>
            <a:pPr fontAlgn="base">
              <a:buFont typeface="Arial" panose="020B0604020202020204" pitchFamily="34" charset="0"/>
              <a:buChar char="•"/>
            </a:pPr>
            <a:endParaRPr lang="de-AT" dirty="0" smtClean="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Protokollführer bestimmen</a:t>
            </a:r>
          </a:p>
          <a:p>
            <a:pPr fontAlgn="base"/>
            <a:endParaRPr lang="de-AT" dirty="0" smtClean="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Anstehende </a:t>
            </a:r>
            <a:r>
              <a:rPr lang="de-AT" dirty="0" smtClean="0">
                <a:latin typeface="Calibri" panose="020F0502020204030204" pitchFamily="34" charset="0"/>
              </a:rPr>
              <a:t>Arbeiten Sommer</a:t>
            </a:r>
          </a:p>
          <a:p>
            <a:pPr fontAlgn="base"/>
            <a:endParaRPr lang="de-AT" dirty="0" smtClean="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Wer macht was bis wann</a:t>
            </a:r>
          </a:p>
          <a:p>
            <a:pPr fontAlgn="base">
              <a:buFont typeface="Arial" panose="020B0604020202020204" pitchFamily="34" charset="0"/>
              <a:buChar char="•"/>
            </a:pPr>
            <a:r>
              <a:rPr lang="de-AT" dirty="0" err="1" smtClean="0">
                <a:latin typeface="Calibri" panose="020F0502020204030204" pitchFamily="34" charset="0"/>
              </a:rPr>
              <a:t>Buddysystem</a:t>
            </a:r>
            <a:r>
              <a:rPr lang="de-AT" dirty="0" smtClean="0">
                <a:latin typeface="Calibri" panose="020F0502020204030204" pitchFamily="34" charset="0"/>
              </a:rPr>
              <a:t> fixieren</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r>
              <a:rPr lang="de-AT" dirty="0"/>
              <a:t>1. Schulwoche genau planen </a:t>
            </a:r>
            <a:endParaRPr lang="de-AT" dirty="0" smtClean="0">
              <a:latin typeface="Calibri" panose="020F0502020204030204" pitchFamily="34" charset="0"/>
            </a:endParaRPr>
          </a:p>
          <a:p>
            <a:pPr fontAlgn="base"/>
            <a:endParaRPr lang="de-AT" dirty="0" smtClean="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Modulübergang </a:t>
            </a:r>
            <a:r>
              <a:rPr lang="de-AT" dirty="0">
                <a:latin typeface="Calibri" panose="020F0502020204030204" pitchFamily="34" charset="0"/>
              </a:rPr>
              <a:t>organisatorisch (Input-Phasen</a:t>
            </a:r>
            <a:r>
              <a:rPr lang="de-AT" dirty="0" smtClean="0">
                <a:latin typeface="Calibri" panose="020F0502020204030204" pitchFamily="34" charset="0"/>
              </a:rPr>
              <a:t>)</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Modulübergabe + Dokumentation (Zeugnisbeiblatt?)</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r>
              <a:rPr lang="de-AT" dirty="0">
                <a:latin typeface="Calibri" panose="020F0502020204030204" pitchFamily="34" charset="0"/>
              </a:rPr>
              <a:t> </a:t>
            </a:r>
            <a:r>
              <a:rPr lang="de-AT" dirty="0" smtClean="0">
                <a:latin typeface="Calibri" panose="020F0502020204030204" pitchFamily="34" charset="0"/>
              </a:rPr>
              <a:t>Digitalisierung</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r>
              <a:rPr lang="de-AT" dirty="0" smtClean="0">
                <a:latin typeface="Calibri" panose="020F0502020204030204" pitchFamily="34" charset="0"/>
              </a:rPr>
              <a:t>Schulbuch</a:t>
            </a:r>
          </a:p>
          <a:p>
            <a:pPr fontAlgn="base">
              <a:buFont typeface="Arial" panose="020B0604020202020204" pitchFamily="34" charset="0"/>
              <a:buChar char="•"/>
            </a:pPr>
            <a:endParaRPr lang="de-AT" dirty="0">
              <a:latin typeface="Calibri" panose="020F0502020204030204" pitchFamily="34" charset="0"/>
            </a:endParaRPr>
          </a:p>
          <a:p>
            <a:pPr fontAlgn="base">
              <a:buFont typeface="Arial" panose="020B0604020202020204" pitchFamily="34" charset="0"/>
              <a:buChar char="•"/>
            </a:pPr>
            <a:endParaRPr lang="de-AT" dirty="0">
              <a:latin typeface="Calibri" panose="020F0502020204030204" pitchFamily="34" charset="0"/>
            </a:endParaRPr>
          </a:p>
        </p:txBody>
      </p:sp>
    </p:spTree>
    <p:extLst>
      <p:ext uri="{BB962C8B-B14F-4D97-AF65-F5344CB8AC3E}">
        <p14:creationId xmlns:p14="http://schemas.microsoft.com/office/powerpoint/2010/main" val="24008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a:xfrm>
            <a:off x="846666" y="245154"/>
            <a:ext cx="6722533" cy="1325563"/>
          </a:xfrm>
        </p:spPr>
        <p:txBody>
          <a:bodyPr/>
          <a:lstStyle/>
          <a:p>
            <a:r>
              <a:rPr lang="de-AT" dirty="0" smtClean="0"/>
              <a:t>IM FACHTEAM MATHEMATIK</a:t>
            </a:r>
            <a:endParaRPr lang="en-GB" dirty="0"/>
          </a:p>
        </p:txBody>
      </p:sp>
      <p:sp>
        <p:nvSpPr>
          <p:cNvPr id="5" name="Textfeld 4"/>
          <p:cNvSpPr txBox="1"/>
          <p:nvPr/>
        </p:nvSpPr>
        <p:spPr>
          <a:xfrm>
            <a:off x="9513610" y="3651885"/>
            <a:ext cx="1945917" cy="369332"/>
          </a:xfrm>
          <a:prstGeom prst="rect">
            <a:avLst/>
          </a:prstGeom>
          <a:noFill/>
        </p:spPr>
        <p:txBody>
          <a:bodyPr wrap="none" rtlCol="0">
            <a:spAutoFit/>
          </a:bodyPr>
          <a:lstStyle/>
          <a:p>
            <a:r>
              <a:rPr lang="de-AT" dirty="0" smtClean="0"/>
              <a:t>Bildquelle: </a:t>
            </a:r>
            <a:r>
              <a:rPr lang="de-AT" dirty="0" err="1" smtClean="0"/>
              <a:t>pixabay</a:t>
            </a:r>
            <a:endParaRPr lang="en-GB"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133" y="245154"/>
            <a:ext cx="3326870" cy="3028251"/>
          </a:xfrm>
          <a:prstGeom prst="rect">
            <a:avLst/>
          </a:prstGeom>
        </p:spPr>
      </p:pic>
      <p:sp>
        <p:nvSpPr>
          <p:cNvPr id="10" name="Rechteck 9"/>
          <p:cNvSpPr/>
          <p:nvPr/>
        </p:nvSpPr>
        <p:spPr>
          <a:xfrm>
            <a:off x="846667" y="1159114"/>
            <a:ext cx="11238076" cy="5632311"/>
          </a:xfrm>
          <a:prstGeom prst="rect">
            <a:avLst/>
          </a:prstGeom>
        </p:spPr>
        <p:txBody>
          <a:bodyPr wrap="none">
            <a:spAutoFit/>
          </a:bodyPr>
          <a:lstStyle/>
          <a:p>
            <a:pPr fontAlgn="base">
              <a:buFont typeface="Arial" panose="020B0604020202020204" pitchFamily="34" charset="0"/>
              <a:buChar char="•"/>
            </a:pPr>
            <a:endParaRPr lang="de-AT" dirty="0" smtClean="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Protokollführer bestimmen</a:t>
            </a:r>
          </a:p>
          <a:p>
            <a:pPr fontAlgn="base"/>
            <a:endParaRPr lang="de-AT" dirty="0" smtClean="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Grundsätzliche </a:t>
            </a:r>
            <a:r>
              <a:rPr lang="de-AT" dirty="0" smtClean="0">
                <a:latin typeface="Calibri" panose="020F0502020204030204" pitchFamily="34" charset="0"/>
              </a:rPr>
              <a:t>Fragen sammeln (10 min)</a:t>
            </a:r>
          </a:p>
          <a:p>
            <a:pPr fontAlgn="base"/>
            <a:endParaRPr lang="de-AT" dirty="0" smtClean="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Anstehende Arbeiten Sommer</a:t>
            </a:r>
          </a:p>
          <a:p>
            <a:pPr marL="285750" indent="-285750" fontAlgn="base">
              <a:buFont typeface="Arial" panose="020B0604020202020204" pitchFamily="34" charset="0"/>
              <a:buChar char="•"/>
            </a:pPr>
            <a:endParaRPr lang="de-AT" dirty="0" smtClean="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Wer macht was bis wann</a:t>
            </a:r>
          </a:p>
          <a:p>
            <a:pPr marL="285750" indent="-285750" fontAlgn="base">
              <a:buFont typeface="Arial" panose="020B0604020202020204" pitchFamily="34" charset="0"/>
              <a:buChar char="•"/>
            </a:pPr>
            <a:r>
              <a:rPr lang="de-AT" dirty="0" err="1" smtClean="0">
                <a:latin typeface="Calibri" panose="020F0502020204030204" pitchFamily="34" charset="0"/>
              </a:rPr>
              <a:t>Buddysystem</a:t>
            </a:r>
            <a:r>
              <a:rPr lang="de-AT" dirty="0" smtClean="0">
                <a:latin typeface="Calibri" panose="020F0502020204030204" pitchFamily="34" charset="0"/>
              </a:rPr>
              <a:t> fixieren</a:t>
            </a:r>
          </a:p>
          <a:p>
            <a:pPr marL="285750" indent="-285750" fontAlgn="base">
              <a:buFont typeface="Arial" panose="020B0604020202020204" pitchFamily="34" charset="0"/>
              <a:buChar char="•"/>
            </a:pPr>
            <a:endParaRPr lang="de-AT" dirty="0">
              <a:latin typeface="Calibri" panose="020F0502020204030204" pitchFamily="34" charset="0"/>
            </a:endParaRPr>
          </a:p>
          <a:p>
            <a:pPr marL="285750" indent="-285750" fontAlgn="base">
              <a:buFont typeface="Arial" panose="020B0604020202020204" pitchFamily="34" charset="0"/>
              <a:buChar char="•"/>
            </a:pPr>
            <a:r>
              <a:rPr lang="de-AT" dirty="0" smtClean="0"/>
              <a:t>Schulstart genau </a:t>
            </a:r>
            <a:r>
              <a:rPr lang="de-AT" dirty="0"/>
              <a:t>planen </a:t>
            </a:r>
            <a:r>
              <a:rPr lang="de-AT" dirty="0" smtClean="0"/>
              <a:t>- ersten 2 Kurse für 5./6. Schulstufe</a:t>
            </a:r>
            <a:endParaRPr lang="de-AT" dirty="0" smtClean="0">
              <a:latin typeface="Calibri" panose="020F0502020204030204" pitchFamily="34" charset="0"/>
            </a:endParaRPr>
          </a:p>
          <a:p>
            <a:pPr marL="285750" indent="-285750" fontAlgn="base">
              <a:buFont typeface="Arial" panose="020B0604020202020204" pitchFamily="34" charset="0"/>
              <a:buChar char="•"/>
            </a:pPr>
            <a:endParaRPr lang="de-AT" dirty="0" smtClean="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Digitalisierung</a:t>
            </a:r>
          </a:p>
          <a:p>
            <a:pPr marL="285750" indent="-285750" fontAlgn="base">
              <a:buFont typeface="Arial" panose="020B0604020202020204" pitchFamily="34" charset="0"/>
              <a:buChar char="•"/>
            </a:pPr>
            <a:endParaRPr lang="de-AT" dirty="0">
              <a:latin typeface="Calibri" panose="020F0502020204030204" pitchFamily="34" charset="0"/>
            </a:endParaRPr>
          </a:p>
          <a:p>
            <a:pPr marL="285750" indent="-285750" fontAlgn="base">
              <a:buFont typeface="Arial" panose="020B0604020202020204" pitchFamily="34" charset="0"/>
              <a:buChar char="•"/>
            </a:pPr>
            <a:r>
              <a:rPr lang="de-AT" dirty="0" smtClean="0">
                <a:latin typeface="Calibri" panose="020F0502020204030204" pitchFamily="34" charset="0"/>
              </a:rPr>
              <a:t>Modulübergang </a:t>
            </a:r>
            <a:r>
              <a:rPr lang="de-AT" dirty="0">
                <a:latin typeface="Calibri" panose="020F0502020204030204" pitchFamily="34" charset="0"/>
              </a:rPr>
              <a:t>organisatorisch (Input-Phasen</a:t>
            </a:r>
            <a:r>
              <a:rPr lang="de-AT" dirty="0" smtClean="0">
                <a:latin typeface="Calibri" panose="020F0502020204030204" pitchFamily="34" charset="0"/>
              </a:rPr>
              <a:t>)</a:t>
            </a:r>
            <a:endParaRPr lang="de-AT" dirty="0">
              <a:latin typeface="Calibri" panose="020F0502020204030204" pitchFamily="34" charset="0"/>
            </a:endParaRPr>
          </a:p>
          <a:p>
            <a:pPr marL="285750" indent="-285750" fontAlgn="base">
              <a:buFont typeface="Arial" panose="020B0604020202020204" pitchFamily="34" charset="0"/>
              <a:buChar char="•"/>
            </a:pPr>
            <a:endParaRPr lang="de-AT" dirty="0">
              <a:latin typeface="Calibri" panose="020F0502020204030204" pitchFamily="34" charset="0"/>
            </a:endParaRPr>
          </a:p>
          <a:p>
            <a:pPr marL="285750" indent="-285750">
              <a:buFont typeface="Arial" panose="020B0604020202020204" pitchFamily="34" charset="0"/>
              <a:buChar char="•"/>
            </a:pPr>
            <a:r>
              <a:rPr lang="de-AT" dirty="0" smtClean="0"/>
              <a:t>Grundkompetenzen sichern / Umgang mit Kindern mit wenig </a:t>
            </a:r>
            <a:r>
              <a:rPr lang="de-AT" dirty="0"/>
              <a:t>bis gar keine mathematischen Grundkompetenzen </a:t>
            </a:r>
            <a:r>
              <a:rPr lang="de-AT" dirty="0" smtClean="0"/>
              <a:t>VS</a:t>
            </a:r>
          </a:p>
          <a:p>
            <a:pPr marL="285750" indent="-285750">
              <a:buFont typeface="Arial" panose="020B0604020202020204" pitchFamily="34" charset="0"/>
              <a:buChar char="•"/>
            </a:pPr>
            <a:endParaRPr lang="de-AT" dirty="0">
              <a:latin typeface="Calibri" panose="020F0502020204030204" pitchFamily="34" charset="0"/>
            </a:endParaRPr>
          </a:p>
          <a:p>
            <a:pPr marL="285750" indent="-285750" fontAlgn="base">
              <a:buFont typeface="Arial" panose="020B0604020202020204" pitchFamily="34" charset="0"/>
              <a:buChar char="•"/>
            </a:pPr>
            <a:r>
              <a:rPr lang="de-AT" dirty="0">
                <a:latin typeface="Calibri" panose="020F0502020204030204" pitchFamily="34" charset="0"/>
              </a:rPr>
              <a:t> Differenzierung</a:t>
            </a:r>
          </a:p>
          <a:p>
            <a:pPr fontAlgn="base">
              <a:buFont typeface="Arial" panose="020B0604020202020204" pitchFamily="34" charset="0"/>
              <a:buChar char="•"/>
            </a:pPr>
            <a:endParaRPr lang="de-AT" dirty="0">
              <a:latin typeface="Calibri" panose="020F0502020204030204" pitchFamily="34" charset="0"/>
            </a:endParaRPr>
          </a:p>
        </p:txBody>
      </p:sp>
    </p:spTree>
    <p:extLst>
      <p:ext uri="{BB962C8B-B14F-4D97-AF65-F5344CB8AC3E}">
        <p14:creationId xmlns:p14="http://schemas.microsoft.com/office/powerpoint/2010/main" val="16257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ZURÜCK im T</a:t>
            </a:r>
            <a:r>
              <a:rPr lang="de-AT" baseline="30000" dirty="0" smtClean="0"/>
              <a:t>2</a:t>
            </a:r>
            <a:endParaRPr lang="en-GB" baseline="30000" dirty="0"/>
          </a:p>
        </p:txBody>
      </p:sp>
      <p:sp>
        <p:nvSpPr>
          <p:cNvPr id="3" name="Inhaltsplatzhalter 2"/>
          <p:cNvSpPr>
            <a:spLocks noGrp="1"/>
          </p:cNvSpPr>
          <p:nvPr>
            <p:ph idx="1"/>
          </p:nvPr>
        </p:nvSpPr>
        <p:spPr/>
        <p:txBody>
          <a:bodyPr/>
          <a:lstStyle/>
          <a:p>
            <a:r>
              <a:rPr lang="de-AT" dirty="0" smtClean="0"/>
              <a:t>Welche Fragen sind </a:t>
            </a:r>
            <a:r>
              <a:rPr lang="de-AT" dirty="0" smtClean="0"/>
              <a:t>offen?</a:t>
            </a:r>
            <a:endParaRPr lang="de-AT" dirty="0" smtClean="0"/>
          </a:p>
          <a:p>
            <a:r>
              <a:rPr lang="de-AT" dirty="0" smtClean="0"/>
              <a:t>Was wurde </a:t>
            </a:r>
            <a:r>
              <a:rPr lang="de-AT" dirty="0" smtClean="0"/>
              <a:t>entschieden? (PROTOKOLL!)</a:t>
            </a:r>
            <a:endParaRPr lang="de-AT" dirty="0" smtClean="0"/>
          </a:p>
          <a:p>
            <a:r>
              <a:rPr lang="de-AT" dirty="0" smtClean="0"/>
              <a:t>Wo ist Abgleich zwischen den Fächern nötig (Fachsprecher</a:t>
            </a:r>
            <a:r>
              <a:rPr lang="de-AT" dirty="0" smtClean="0"/>
              <a:t>) ?</a:t>
            </a:r>
            <a:endParaRPr lang="de-AT" dirty="0" smtClean="0"/>
          </a:p>
          <a:p>
            <a:endParaRPr lang="de-AT" dirty="0"/>
          </a:p>
          <a:p>
            <a:r>
              <a:rPr lang="de-AT" dirty="0" smtClean="0"/>
              <a:t>Was ist für Schulanfang </a:t>
            </a:r>
            <a:r>
              <a:rPr lang="de-AT" dirty="0" smtClean="0"/>
              <a:t>nötig?</a:t>
            </a:r>
            <a:endParaRPr lang="en-GB" dirty="0" smtClean="0"/>
          </a:p>
          <a:p>
            <a:endParaRPr lang="de-AT" dirty="0"/>
          </a:p>
          <a:p>
            <a:r>
              <a:rPr lang="de-AT" dirty="0" smtClean="0"/>
              <a:t>Klärung Andrea: Möbel, Tablets, </a:t>
            </a:r>
          </a:p>
        </p:txBody>
      </p:sp>
    </p:spTree>
    <p:extLst>
      <p:ext uri="{BB962C8B-B14F-4D97-AF65-F5344CB8AC3E}">
        <p14:creationId xmlns:p14="http://schemas.microsoft.com/office/powerpoint/2010/main" val="1637675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4EB98894-3B26-4B43-9E3D-1A3F2F05F2E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09711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E9A7B49E-8CBE-2841-9BB3-4175B97F39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hteck 2">
            <a:extLst>
              <a:ext uri="{FF2B5EF4-FFF2-40B4-BE49-F238E27FC236}">
                <a16:creationId xmlns="" xmlns:a16="http://schemas.microsoft.com/office/drawing/2014/main" id="{B79A5407-1D40-F948-8070-74D6AD8F7287}"/>
              </a:ext>
            </a:extLst>
          </p:cNvPr>
          <p:cNvSpPr/>
          <p:nvPr/>
        </p:nvSpPr>
        <p:spPr>
          <a:xfrm rot="16200000">
            <a:off x="9036278" y="1951405"/>
            <a:ext cx="6096000" cy="215444"/>
          </a:xfrm>
          <a:prstGeom prst="rect">
            <a:avLst/>
          </a:prstGeom>
        </p:spPr>
        <p:txBody>
          <a:bodyPr>
            <a:spAutoFit/>
          </a:bodyPr>
          <a:lstStyle/>
          <a:p>
            <a:r>
              <a:rPr lang="de-DE" sz="800" dirty="0">
                <a:solidFill>
                  <a:schemeClr val="bg1"/>
                </a:solidFill>
              </a:rPr>
              <a:t>cc </a:t>
            </a:r>
            <a:r>
              <a:rPr lang="de-DE" sz="800" dirty="0" err="1">
                <a:solidFill>
                  <a:schemeClr val="bg1"/>
                </a:solidFill>
              </a:rPr>
              <a:t>by</a:t>
            </a:r>
            <a:r>
              <a:rPr lang="de-DE" sz="800" dirty="0">
                <a:solidFill>
                  <a:schemeClr val="bg1"/>
                </a:solidFill>
              </a:rPr>
              <a:t> </a:t>
            </a:r>
            <a:r>
              <a:rPr lang="de-DE" sz="800" dirty="0" err="1">
                <a:solidFill>
                  <a:schemeClr val="bg1"/>
                </a:solidFill>
              </a:rPr>
              <a:t>sa</a:t>
            </a:r>
            <a:r>
              <a:rPr lang="de-DE" sz="800" dirty="0">
                <a:solidFill>
                  <a:schemeClr val="bg1"/>
                </a:solidFill>
              </a:rPr>
              <a:t> Böhringer | Quelle: https://</a:t>
            </a:r>
            <a:r>
              <a:rPr lang="de-DE" sz="800" dirty="0" err="1">
                <a:solidFill>
                  <a:schemeClr val="bg1"/>
                </a:solidFill>
              </a:rPr>
              <a:t>de.wikipedia.org</a:t>
            </a:r>
            <a:r>
              <a:rPr lang="de-DE" sz="800" dirty="0">
                <a:solidFill>
                  <a:schemeClr val="bg1"/>
                </a:solidFill>
              </a:rPr>
              <a:t>/</a:t>
            </a:r>
            <a:r>
              <a:rPr lang="de-DE" sz="800" dirty="0" err="1">
                <a:solidFill>
                  <a:schemeClr val="bg1"/>
                </a:solidFill>
              </a:rPr>
              <a:t>wiki</a:t>
            </a:r>
            <a:r>
              <a:rPr lang="de-DE" sz="800" dirty="0">
                <a:solidFill>
                  <a:schemeClr val="bg1"/>
                </a:solidFill>
              </a:rPr>
              <a:t>/Beschleunigungsstreifen#/</a:t>
            </a:r>
            <a:r>
              <a:rPr lang="de-DE" sz="800" dirty="0" err="1">
                <a:solidFill>
                  <a:schemeClr val="bg1"/>
                </a:solidFill>
              </a:rPr>
              <a:t>media</a:t>
            </a:r>
            <a:r>
              <a:rPr lang="de-DE" sz="800" dirty="0">
                <a:solidFill>
                  <a:schemeClr val="bg1"/>
                </a:solidFill>
              </a:rPr>
              <a:t>/File:UdelbergA14VLBG.JPG</a:t>
            </a:r>
          </a:p>
        </p:txBody>
      </p:sp>
      <p:sp>
        <p:nvSpPr>
          <p:cNvPr id="6" name="Pfeil nach unten 5"/>
          <p:cNvSpPr/>
          <p:nvPr/>
        </p:nvSpPr>
        <p:spPr>
          <a:xfrm>
            <a:off x="3028950" y="2143126"/>
            <a:ext cx="657225" cy="212883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solidFill>
                  <a:sysClr val="windowText" lastClr="000000"/>
                </a:solidFill>
              </a:rPr>
              <a:t>13. Juni</a:t>
            </a:r>
            <a:endParaRPr lang="en-GB" dirty="0">
              <a:solidFill>
                <a:sysClr val="windowText" lastClr="000000"/>
              </a:solidFill>
            </a:endParaRPr>
          </a:p>
        </p:txBody>
      </p:sp>
      <p:sp>
        <p:nvSpPr>
          <p:cNvPr id="7" name="Pfeil nach unten 6"/>
          <p:cNvSpPr/>
          <p:nvPr/>
        </p:nvSpPr>
        <p:spPr>
          <a:xfrm>
            <a:off x="4752975" y="1114425"/>
            <a:ext cx="657225" cy="4143376"/>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solidFill>
                  <a:sysClr val="windowText" lastClr="000000"/>
                </a:solidFill>
              </a:rPr>
              <a:t>Schulbeginn</a:t>
            </a:r>
            <a:endParaRPr lang="en-GB" dirty="0">
              <a:solidFill>
                <a:sysClr val="windowText" lastClr="000000"/>
              </a:solidFill>
            </a:endParaRPr>
          </a:p>
        </p:txBody>
      </p:sp>
    </p:spTree>
    <p:extLst>
      <p:ext uri="{BB962C8B-B14F-4D97-AF65-F5344CB8AC3E}">
        <p14:creationId xmlns:p14="http://schemas.microsoft.com/office/powerpoint/2010/main" val="1380840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ED566077-05A9-CB4F-A65B-3E47DEF550C2}"/>
              </a:ext>
            </a:extLst>
          </p:cNvPr>
          <p:cNvPicPr>
            <a:picLocks noChangeAspect="1"/>
          </p:cNvPicPr>
          <p:nvPr/>
        </p:nvPicPr>
        <p:blipFill>
          <a:blip r:embed="rId3"/>
          <a:stretch>
            <a:fillRect/>
          </a:stretch>
        </p:blipFill>
        <p:spPr>
          <a:xfrm>
            <a:off x="1074166" y="847344"/>
            <a:ext cx="5727700" cy="4724400"/>
          </a:xfrm>
          <a:prstGeom prst="rect">
            <a:avLst/>
          </a:prstGeom>
        </p:spPr>
      </p:pic>
      <p:sp>
        <p:nvSpPr>
          <p:cNvPr id="5" name="Rechteck 4">
            <a:extLst>
              <a:ext uri="{FF2B5EF4-FFF2-40B4-BE49-F238E27FC236}">
                <a16:creationId xmlns="" xmlns:a16="http://schemas.microsoft.com/office/drawing/2014/main" id="{212BF871-0CBB-5F4C-BF1C-26C675148024}"/>
              </a:ext>
            </a:extLst>
          </p:cNvPr>
          <p:cNvSpPr/>
          <p:nvPr/>
        </p:nvSpPr>
        <p:spPr>
          <a:xfrm rot="16200000">
            <a:off x="-454779" y="4042799"/>
            <a:ext cx="2842445" cy="215444"/>
          </a:xfrm>
          <a:prstGeom prst="rect">
            <a:avLst/>
          </a:prstGeom>
        </p:spPr>
        <p:txBody>
          <a:bodyPr wrap="none">
            <a:spAutoFit/>
          </a:bodyPr>
          <a:lstStyle/>
          <a:p>
            <a:r>
              <a:rPr lang="de-DE" sz="800" dirty="0"/>
              <a:t>Quelle: https://</a:t>
            </a:r>
            <a:r>
              <a:rPr lang="de-DE" sz="800" dirty="0" err="1"/>
              <a:t>commons.wikimedia.org</a:t>
            </a:r>
            <a:r>
              <a:rPr lang="de-DE" sz="800" dirty="0"/>
              <a:t>/</a:t>
            </a:r>
            <a:r>
              <a:rPr lang="de-DE" sz="800" dirty="0" err="1"/>
              <a:t>wiki</a:t>
            </a:r>
            <a:r>
              <a:rPr lang="de-DE" sz="800" dirty="0"/>
              <a:t>/</a:t>
            </a:r>
            <a:r>
              <a:rPr lang="de-DE" sz="800" dirty="0" err="1"/>
              <a:t>File:Ostarrichi.jpg</a:t>
            </a:r>
            <a:endParaRPr lang="de-DE" sz="800" dirty="0"/>
          </a:p>
        </p:txBody>
      </p:sp>
      <p:sp>
        <p:nvSpPr>
          <p:cNvPr id="2" name="Textfeld 1"/>
          <p:cNvSpPr txBox="1"/>
          <p:nvPr/>
        </p:nvSpPr>
        <p:spPr>
          <a:xfrm>
            <a:off x="7900989" y="4925413"/>
            <a:ext cx="2971800" cy="646331"/>
          </a:xfrm>
          <a:prstGeom prst="rect">
            <a:avLst/>
          </a:prstGeom>
          <a:noFill/>
        </p:spPr>
        <p:txBody>
          <a:bodyPr wrap="square" rtlCol="0">
            <a:spAutoFit/>
          </a:bodyPr>
          <a:lstStyle/>
          <a:p>
            <a:r>
              <a:rPr lang="de-AT" dirty="0" smtClean="0"/>
              <a:t>Weitere Begleitung durch Thomas Narosy?</a:t>
            </a:r>
            <a:endParaRPr lang="en-GB" dirty="0"/>
          </a:p>
        </p:txBody>
      </p:sp>
    </p:spTree>
    <p:extLst>
      <p:ext uri="{BB962C8B-B14F-4D97-AF65-F5344CB8AC3E}">
        <p14:creationId xmlns:p14="http://schemas.microsoft.com/office/powerpoint/2010/main" val="3352035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F9E80A3-0CF5-A54D-8C1B-9242D7CD42EB}"/>
              </a:ext>
            </a:extLst>
          </p:cNvPr>
          <p:cNvSpPr>
            <a:spLocks noGrp="1"/>
          </p:cNvSpPr>
          <p:nvPr>
            <p:ph type="title"/>
          </p:nvPr>
        </p:nvSpPr>
        <p:spPr/>
        <p:txBody>
          <a:bodyPr/>
          <a:lstStyle/>
          <a:p>
            <a:r>
              <a:rPr lang="de-DE" dirty="0"/>
              <a:t>Der Plan für heute</a:t>
            </a:r>
          </a:p>
        </p:txBody>
      </p:sp>
      <p:sp>
        <p:nvSpPr>
          <p:cNvPr id="3" name="Inhaltsplatzhalter 2">
            <a:extLst>
              <a:ext uri="{FF2B5EF4-FFF2-40B4-BE49-F238E27FC236}">
                <a16:creationId xmlns="" xmlns:a16="http://schemas.microsoft.com/office/drawing/2014/main" id="{D171D152-B505-8546-9092-8C5D29B38388}"/>
              </a:ext>
            </a:extLst>
          </p:cNvPr>
          <p:cNvSpPr>
            <a:spLocks noGrp="1"/>
          </p:cNvSpPr>
          <p:nvPr>
            <p:ph idx="1"/>
          </p:nvPr>
        </p:nvSpPr>
        <p:spPr>
          <a:xfrm>
            <a:off x="838200" y="1825625"/>
            <a:ext cx="4889500" cy="4351338"/>
          </a:xfrm>
        </p:spPr>
        <p:txBody>
          <a:bodyPr>
            <a:normAutofit/>
          </a:bodyPr>
          <a:lstStyle/>
          <a:p>
            <a:pPr marL="514350" indent="-514350">
              <a:buFont typeface="+mj-lt"/>
              <a:buAutoNum type="arabicPeriod"/>
            </a:pPr>
            <a:r>
              <a:rPr lang="de-DE" dirty="0" smtClean="0"/>
              <a:t>Erfolgsfaktoren + Indikatoren</a:t>
            </a:r>
          </a:p>
          <a:p>
            <a:pPr marL="0" indent="0">
              <a:buNone/>
            </a:pPr>
            <a:r>
              <a:rPr lang="de-DE" dirty="0" smtClean="0"/>
              <a:t>(WIGs und LEAD Ziele)</a:t>
            </a:r>
            <a:endParaRPr lang="de-DE" dirty="0"/>
          </a:p>
          <a:p>
            <a:pPr marL="0" indent="0">
              <a:buNone/>
            </a:pPr>
            <a:r>
              <a:rPr lang="de-DE" dirty="0" smtClean="0"/>
              <a:t>2.   Offene Punkte</a:t>
            </a:r>
            <a:endParaRPr lang="de-DE" dirty="0"/>
          </a:p>
          <a:p>
            <a:pPr marL="514350" indent="-514350">
              <a:buAutoNum type="arabicPeriod" startAt="3"/>
            </a:pPr>
            <a:r>
              <a:rPr lang="de-DE" dirty="0" smtClean="0"/>
              <a:t>Arbeit in Fachteams</a:t>
            </a:r>
          </a:p>
          <a:p>
            <a:pPr marL="514350" indent="-514350">
              <a:buAutoNum type="arabicPeriod" startAt="3"/>
            </a:pPr>
            <a:r>
              <a:rPr lang="de-DE" dirty="0" smtClean="0">
                <a:sym typeface="Wingdings" pitchFamily="2" charset="2"/>
              </a:rPr>
              <a:t>Mittagspause 12:30-13:30</a:t>
            </a:r>
          </a:p>
          <a:p>
            <a:pPr marL="514350" indent="-514350">
              <a:buAutoNum type="arabicPeriod" startAt="3"/>
            </a:pPr>
            <a:r>
              <a:rPr lang="de-DE" dirty="0" smtClean="0">
                <a:sym typeface="Wingdings" pitchFamily="2" charset="2"/>
              </a:rPr>
              <a:t>Arbeit in Fachteams </a:t>
            </a:r>
            <a:br>
              <a:rPr lang="de-DE" dirty="0" smtClean="0">
                <a:sym typeface="Wingdings" pitchFamily="2" charset="2"/>
              </a:rPr>
            </a:br>
            <a:r>
              <a:rPr lang="de-DE" dirty="0" smtClean="0">
                <a:sym typeface="Wingdings" pitchFamily="2" charset="2"/>
              </a:rPr>
              <a:t>13:30-15:00</a:t>
            </a:r>
          </a:p>
          <a:p>
            <a:pPr marL="514350" indent="-514350">
              <a:buAutoNum type="arabicPeriod" startAt="3"/>
            </a:pPr>
            <a:r>
              <a:rPr lang="de-DE" dirty="0" smtClean="0">
                <a:sym typeface="Wingdings" pitchFamily="2" charset="2"/>
              </a:rPr>
              <a:t>Rückschau + Vorschau </a:t>
            </a:r>
            <a:br>
              <a:rPr lang="de-DE" dirty="0" smtClean="0">
                <a:sym typeface="Wingdings" pitchFamily="2" charset="2"/>
              </a:rPr>
            </a:br>
            <a:r>
              <a:rPr lang="de-DE" dirty="0" smtClean="0">
                <a:sym typeface="Wingdings" pitchFamily="2" charset="2"/>
              </a:rPr>
              <a:t>15:00 – 16:00</a:t>
            </a:r>
            <a:endParaRPr lang="de-DE" dirty="0">
              <a:sym typeface="Wingdings" pitchFamily="2" charset="2"/>
            </a:endParaRPr>
          </a:p>
          <a:p>
            <a:pPr marL="514350" indent="-514350">
              <a:buFont typeface="+mj-lt"/>
              <a:buAutoNum type="arabicPeriod"/>
            </a:pPr>
            <a:endParaRPr lang="de-DE" dirty="0"/>
          </a:p>
        </p:txBody>
      </p:sp>
      <p:sp>
        <p:nvSpPr>
          <p:cNvPr id="4" name="Ovale Legende 3">
            <a:hlinkClick r:id="rId2"/>
            <a:extLst>
              <a:ext uri="{FF2B5EF4-FFF2-40B4-BE49-F238E27FC236}">
                <a16:creationId xmlns="" xmlns:a16="http://schemas.microsoft.com/office/drawing/2014/main" id="{DE049103-54DF-4548-B098-DEB9257D3B8D}"/>
              </a:ext>
            </a:extLst>
          </p:cNvPr>
          <p:cNvSpPr/>
          <p:nvPr/>
        </p:nvSpPr>
        <p:spPr>
          <a:xfrm>
            <a:off x="5727700" y="784225"/>
            <a:ext cx="5626100" cy="4562475"/>
          </a:xfrm>
          <a:prstGeom prst="wedgeEllipseCallout">
            <a:avLst>
              <a:gd name="adj1" fmla="val -50856"/>
              <a:gd name="adj2" fmla="val -3743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sz="6000" i="1" dirty="0"/>
              <a:t>„</a:t>
            </a:r>
            <a:r>
              <a:rPr lang="de-DE" sz="6000" i="1" dirty="0" err="1"/>
              <a:t>I‘m</a:t>
            </a:r>
            <a:r>
              <a:rPr lang="de-DE" sz="6000" i="1" dirty="0"/>
              <a:t> </a:t>
            </a:r>
            <a:r>
              <a:rPr lang="de-DE" sz="6000" i="1" dirty="0" err="1"/>
              <a:t>going</a:t>
            </a:r>
            <a:r>
              <a:rPr lang="de-DE" sz="6000" i="1" dirty="0"/>
              <a:t> on an </a:t>
            </a:r>
            <a:r>
              <a:rPr lang="de-DE" sz="6000" i="1" dirty="0" err="1"/>
              <a:t>adventure</a:t>
            </a:r>
            <a:r>
              <a:rPr lang="de-DE" sz="6000" i="1" dirty="0"/>
              <a:t>!“</a:t>
            </a:r>
          </a:p>
          <a:p>
            <a:pPr algn="ctr"/>
            <a:r>
              <a:rPr lang="de-DE" dirty="0"/>
              <a:t>Bilbo </a:t>
            </a:r>
            <a:r>
              <a:rPr lang="de-DE" dirty="0" err="1"/>
              <a:t>Baggins</a:t>
            </a:r>
            <a:endParaRPr lang="de-DE" dirty="0"/>
          </a:p>
        </p:txBody>
      </p:sp>
    </p:spTree>
    <p:extLst>
      <p:ext uri="{BB962C8B-B14F-4D97-AF65-F5344CB8AC3E}">
        <p14:creationId xmlns:p14="http://schemas.microsoft.com/office/powerpoint/2010/main" val="3057466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ZIEL: ERFOLG für unsere SCHÜLER</a:t>
            </a:r>
            <a:endParaRPr lang="en-GB" dirty="0"/>
          </a:p>
        </p:txBody>
      </p:sp>
      <p:sp>
        <p:nvSpPr>
          <p:cNvPr id="3" name="Inhaltsplatzhalter 2"/>
          <p:cNvSpPr>
            <a:spLocks noGrp="1"/>
          </p:cNvSpPr>
          <p:nvPr>
            <p:ph idx="1"/>
          </p:nvPr>
        </p:nvSpPr>
        <p:spPr/>
        <p:txBody>
          <a:bodyPr>
            <a:normAutofit lnSpcReduction="10000"/>
          </a:bodyPr>
          <a:lstStyle/>
          <a:p>
            <a:pPr marL="0" indent="0">
              <a:buNone/>
            </a:pPr>
            <a:r>
              <a:rPr lang="de-AT" dirty="0" smtClean="0"/>
              <a:t>WAS ist ERFOLG?</a:t>
            </a:r>
          </a:p>
          <a:p>
            <a:pPr marL="0" indent="0">
              <a:buNone/>
            </a:pPr>
            <a:endParaRPr lang="de-AT" dirty="0"/>
          </a:p>
          <a:p>
            <a:pPr marL="0" indent="0">
              <a:buNone/>
            </a:pPr>
            <a:r>
              <a:rPr lang="en-GB" dirty="0">
                <a:hlinkClick r:id="rId2"/>
              </a:rPr>
              <a:t>https://</a:t>
            </a:r>
            <a:r>
              <a:rPr lang="en-GB" dirty="0" smtClean="0">
                <a:hlinkClick r:id="rId2"/>
              </a:rPr>
              <a:t>www.franklincovey.com/the-4-disciplines/discipline-1-wildy-important.html (0-1</a:t>
            </a:r>
            <a:r>
              <a:rPr lang="en-GB" dirty="0" smtClean="0"/>
              <a:t> min)   ( 2:38- 3:00)</a:t>
            </a:r>
          </a:p>
          <a:p>
            <a:pPr marL="0" indent="0">
              <a:buNone/>
            </a:pPr>
            <a:endParaRPr lang="de-AT" dirty="0"/>
          </a:p>
          <a:p>
            <a:pPr marL="0" indent="0">
              <a:buNone/>
            </a:pPr>
            <a:r>
              <a:rPr lang="de-AT" dirty="0" smtClean="0"/>
              <a:t>Was sind unsere WILDLY IMPORTANT GOALS?</a:t>
            </a:r>
          </a:p>
          <a:p>
            <a:pPr marL="0" indent="0">
              <a:buNone/>
            </a:pPr>
            <a:endParaRPr lang="de-AT" dirty="0"/>
          </a:p>
          <a:p>
            <a:pPr marL="0" indent="0">
              <a:buNone/>
            </a:pPr>
            <a:r>
              <a:rPr lang="de-AT" dirty="0" smtClean="0"/>
              <a:t>WIG – nicht direkt beeinflussbar = LAG GOAL</a:t>
            </a:r>
          </a:p>
          <a:p>
            <a:pPr marL="0" indent="0">
              <a:buNone/>
            </a:pPr>
            <a:r>
              <a:rPr lang="de-AT" dirty="0" smtClean="0"/>
              <a:t>LEAD </a:t>
            </a:r>
            <a:r>
              <a:rPr lang="de-AT" dirty="0" err="1" smtClean="0"/>
              <a:t>measures</a:t>
            </a:r>
            <a:r>
              <a:rPr lang="de-AT" dirty="0" smtClean="0"/>
              <a:t> – was wir tun, um dorthin zu kommen.</a:t>
            </a:r>
            <a:endParaRPr lang="en-GB" dirty="0" smtClean="0"/>
          </a:p>
          <a:p>
            <a:pPr marL="0" indent="0">
              <a:buNone/>
            </a:pPr>
            <a:endParaRPr lang="en-GB" dirty="0"/>
          </a:p>
        </p:txBody>
      </p:sp>
    </p:spTree>
    <p:extLst>
      <p:ext uri="{BB962C8B-B14F-4D97-AF65-F5344CB8AC3E}">
        <p14:creationId xmlns:p14="http://schemas.microsoft.com/office/powerpoint/2010/main" val="2685771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WIGS </a:t>
            </a:r>
            <a:r>
              <a:rPr lang="de-AT" dirty="0" err="1" smtClean="0"/>
              <a:t>for</a:t>
            </a:r>
            <a:r>
              <a:rPr lang="de-AT" dirty="0" smtClean="0"/>
              <a:t> </a:t>
            </a:r>
            <a:r>
              <a:rPr lang="de-AT" dirty="0" err="1" smtClean="0"/>
              <a:t>Flexi</a:t>
            </a:r>
            <a:r>
              <a:rPr lang="de-AT" dirty="0" smtClean="0"/>
              <a:t> / PHST</a:t>
            </a:r>
            <a:endParaRPr lang="en-GB" dirty="0"/>
          </a:p>
        </p:txBody>
      </p:sp>
      <p:sp>
        <p:nvSpPr>
          <p:cNvPr id="3" name="Inhaltsplatzhalter 2"/>
          <p:cNvSpPr>
            <a:spLocks noGrp="1"/>
          </p:cNvSpPr>
          <p:nvPr>
            <p:ph idx="1"/>
          </p:nvPr>
        </p:nvSpPr>
        <p:spPr/>
        <p:txBody>
          <a:bodyPr>
            <a:normAutofit lnSpcReduction="10000"/>
          </a:bodyPr>
          <a:lstStyle/>
          <a:p>
            <a:pPr marL="0" indent="0">
              <a:buNone/>
            </a:pPr>
            <a:r>
              <a:rPr lang="de-AT" dirty="0" smtClean="0"/>
              <a:t>1. </a:t>
            </a:r>
            <a:r>
              <a:rPr lang="de-AT" dirty="0" smtClean="0"/>
              <a:t>Kompetenzzuwachs</a:t>
            </a:r>
            <a:endParaRPr lang="de-AT" dirty="0" smtClean="0"/>
          </a:p>
          <a:p>
            <a:pPr lvl="2"/>
            <a:r>
              <a:rPr lang="de-AT" dirty="0" smtClean="0"/>
              <a:t>Lernfortschritt / höherer Lernerfolg</a:t>
            </a:r>
          </a:p>
          <a:p>
            <a:pPr lvl="2"/>
            <a:r>
              <a:rPr lang="de-AT" dirty="0" smtClean="0"/>
              <a:t>messbar über:	</a:t>
            </a:r>
          </a:p>
          <a:p>
            <a:pPr marL="1828800" lvl="4" indent="0">
              <a:buNone/>
            </a:pPr>
            <a:r>
              <a:rPr lang="de-AT" dirty="0" smtClean="0"/>
              <a:t>SLS, IKM, BIST, IEELS (?), begleitende Forschungsprojekte </a:t>
            </a:r>
          </a:p>
          <a:p>
            <a:pPr marL="1828800" lvl="4" indent="0">
              <a:buNone/>
            </a:pPr>
            <a:endParaRPr lang="de-AT" dirty="0"/>
          </a:p>
          <a:p>
            <a:pPr lvl="2"/>
            <a:r>
              <a:rPr lang="de-AT" dirty="0" smtClean="0"/>
              <a:t>AUFGABE 1 für </a:t>
            </a:r>
            <a:r>
              <a:rPr lang="de-AT" dirty="0" err="1" smtClean="0"/>
              <a:t>Fachteam</a:t>
            </a:r>
            <a:r>
              <a:rPr lang="de-AT" dirty="0" smtClean="0"/>
              <a:t>: </a:t>
            </a:r>
          </a:p>
          <a:p>
            <a:pPr marL="914400" lvl="2" indent="0">
              <a:buNone/>
            </a:pPr>
            <a:r>
              <a:rPr lang="de-AT" dirty="0" smtClean="0"/>
              <a:t>WIG definieren: Bis wann, wohin? Wie </a:t>
            </a:r>
            <a:r>
              <a:rPr lang="de-AT" dirty="0" smtClean="0"/>
              <a:t>messbar?</a:t>
            </a:r>
            <a:endParaRPr lang="de-AT" dirty="0" smtClean="0"/>
          </a:p>
          <a:p>
            <a:pPr marL="914400" lvl="2" indent="0">
              <a:buNone/>
            </a:pPr>
            <a:endParaRPr lang="de-AT" dirty="0"/>
          </a:p>
          <a:p>
            <a:pPr marL="914400" lvl="2" indent="0">
              <a:buNone/>
            </a:pPr>
            <a:r>
              <a:rPr lang="de-AT" b="1" dirty="0" smtClean="0">
                <a:solidFill>
                  <a:srgbClr val="37BEE6"/>
                </a:solidFill>
              </a:rPr>
              <a:t>Beispiel Englisch: </a:t>
            </a:r>
          </a:p>
          <a:p>
            <a:pPr marL="914400" lvl="2" indent="0">
              <a:buNone/>
            </a:pPr>
            <a:r>
              <a:rPr lang="de-AT" dirty="0" smtClean="0">
                <a:solidFill>
                  <a:srgbClr val="37BEE6"/>
                </a:solidFill>
              </a:rPr>
              <a:t>IKM 6. Schulstufen mindestens im </a:t>
            </a:r>
            <a:r>
              <a:rPr lang="de-AT" dirty="0" smtClean="0">
                <a:solidFill>
                  <a:srgbClr val="37BEE6"/>
                </a:solidFill>
              </a:rPr>
              <a:t>Durchschnitt</a:t>
            </a:r>
            <a:endParaRPr lang="de-AT" dirty="0" smtClean="0">
              <a:solidFill>
                <a:srgbClr val="37BEE6"/>
              </a:solidFill>
            </a:endParaRPr>
          </a:p>
          <a:p>
            <a:pPr marL="914400" lvl="2" indent="0">
              <a:buNone/>
            </a:pPr>
            <a:r>
              <a:rPr lang="de-AT" dirty="0" smtClean="0">
                <a:solidFill>
                  <a:srgbClr val="37BEE6"/>
                </a:solidFill>
              </a:rPr>
              <a:t>IKM 7. Schulstufe: über Durchschnitt</a:t>
            </a:r>
          </a:p>
          <a:p>
            <a:pPr marL="914400" lvl="2" indent="0">
              <a:buNone/>
            </a:pPr>
            <a:r>
              <a:rPr lang="de-AT" dirty="0" smtClean="0">
                <a:solidFill>
                  <a:srgbClr val="37BEE6"/>
                </a:solidFill>
              </a:rPr>
              <a:t>BIST 8. Schulstufe: 90% BIST erreicht, mind. im Erwartungsbereich </a:t>
            </a:r>
          </a:p>
          <a:p>
            <a:pPr marL="914400" lvl="2" indent="0">
              <a:buNone/>
            </a:pPr>
            <a:r>
              <a:rPr lang="de-AT" dirty="0" smtClean="0">
                <a:solidFill>
                  <a:srgbClr val="37BEE6"/>
                </a:solidFill>
              </a:rPr>
              <a:t>(Da wir bei 0 beginnen, keine Fortschrittsziele zu </a:t>
            </a:r>
            <a:r>
              <a:rPr lang="de-AT" dirty="0" smtClean="0">
                <a:solidFill>
                  <a:srgbClr val="37BEE6"/>
                </a:solidFill>
              </a:rPr>
              <a:t>Beginn</a:t>
            </a:r>
            <a:r>
              <a:rPr lang="de-AT" dirty="0" smtClean="0">
                <a:solidFill>
                  <a:srgbClr val="37BEE6"/>
                </a:solidFill>
              </a:rPr>
              <a:t>)</a:t>
            </a:r>
          </a:p>
          <a:p>
            <a:pPr marL="914400" lvl="2" indent="0">
              <a:buNone/>
            </a:pPr>
            <a:endParaRPr lang="de-AT" dirty="0" smtClean="0"/>
          </a:p>
        </p:txBody>
      </p:sp>
    </p:spTree>
    <p:extLst>
      <p:ext uri="{BB962C8B-B14F-4D97-AF65-F5344CB8AC3E}">
        <p14:creationId xmlns:p14="http://schemas.microsoft.com/office/powerpoint/2010/main" val="27015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 calcmode="lin" valueType="num">
                                      <p:cBhvr additive="base">
                                        <p:cTn id="2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WIGS </a:t>
            </a:r>
            <a:r>
              <a:rPr lang="de-AT" dirty="0" err="1" smtClean="0"/>
              <a:t>for</a:t>
            </a:r>
            <a:r>
              <a:rPr lang="de-AT" dirty="0" smtClean="0"/>
              <a:t> </a:t>
            </a:r>
            <a:r>
              <a:rPr lang="de-AT" dirty="0" err="1" smtClean="0"/>
              <a:t>Flexi</a:t>
            </a:r>
            <a:r>
              <a:rPr lang="de-AT" dirty="0" smtClean="0"/>
              <a:t> / PHST</a:t>
            </a:r>
            <a:endParaRPr lang="en-GB" dirty="0"/>
          </a:p>
        </p:txBody>
      </p:sp>
      <p:sp>
        <p:nvSpPr>
          <p:cNvPr id="3" name="Inhaltsplatzhalter 2"/>
          <p:cNvSpPr>
            <a:spLocks noGrp="1"/>
          </p:cNvSpPr>
          <p:nvPr>
            <p:ph idx="1"/>
          </p:nvPr>
        </p:nvSpPr>
        <p:spPr/>
        <p:txBody>
          <a:bodyPr>
            <a:normAutofit/>
          </a:bodyPr>
          <a:lstStyle/>
          <a:p>
            <a:pPr marL="0" indent="0">
              <a:buNone/>
            </a:pPr>
            <a:r>
              <a:rPr lang="de-AT" dirty="0"/>
              <a:t>2</a:t>
            </a:r>
            <a:r>
              <a:rPr lang="de-AT" dirty="0" smtClean="0"/>
              <a:t>. „Kundenzufriedenheit“</a:t>
            </a:r>
          </a:p>
          <a:p>
            <a:pPr marL="0" indent="0">
              <a:buNone/>
            </a:pPr>
            <a:endParaRPr lang="de-AT" dirty="0" smtClean="0"/>
          </a:p>
          <a:p>
            <a:pPr lvl="2"/>
            <a:r>
              <a:rPr lang="de-AT" dirty="0" smtClean="0"/>
              <a:t>Weniger Schulangst / Stress</a:t>
            </a:r>
          </a:p>
          <a:p>
            <a:pPr lvl="2"/>
            <a:r>
              <a:rPr lang="de-AT" dirty="0" smtClean="0"/>
              <a:t>Hohes Wohlbefinden</a:t>
            </a:r>
          </a:p>
          <a:p>
            <a:pPr marL="914400" lvl="2" indent="0">
              <a:buNone/>
            </a:pPr>
            <a:endParaRPr lang="de-AT" dirty="0" smtClean="0"/>
          </a:p>
          <a:p>
            <a:pPr lvl="2"/>
            <a:r>
              <a:rPr lang="de-AT" dirty="0" smtClean="0"/>
              <a:t>messbar über:	</a:t>
            </a:r>
          </a:p>
          <a:p>
            <a:pPr marL="1828800" lvl="4" indent="0">
              <a:buNone/>
            </a:pPr>
            <a:r>
              <a:rPr lang="de-AT" dirty="0" smtClean="0"/>
              <a:t>SQA (regelmäßig Herbst + Schulende</a:t>
            </a:r>
            <a:r>
              <a:rPr lang="de-AT" dirty="0" smtClean="0"/>
              <a:t>? [Anfragen bzgl. Freischaltung / Rohdaten =&gt; Andreas K. ]), </a:t>
            </a:r>
            <a:r>
              <a:rPr lang="de-AT" dirty="0" smtClean="0"/>
              <a:t>begleitende Forschungsprojekte</a:t>
            </a:r>
          </a:p>
          <a:p>
            <a:pPr marL="1828800" lvl="4" indent="0">
              <a:buNone/>
            </a:pPr>
            <a:r>
              <a:rPr lang="de-AT" dirty="0" smtClean="0"/>
              <a:t>Ev. Anmeldungen (Mundpropaganda)</a:t>
            </a:r>
          </a:p>
          <a:p>
            <a:pPr marL="914400" lvl="2" indent="0">
              <a:buNone/>
            </a:pPr>
            <a:endParaRPr lang="de-AT" dirty="0"/>
          </a:p>
          <a:p>
            <a:pPr marL="914400" lvl="2" indent="0">
              <a:buNone/>
            </a:pPr>
            <a:r>
              <a:rPr lang="de-AT" dirty="0" smtClean="0"/>
              <a:t>Ziel:</a:t>
            </a:r>
          </a:p>
          <a:p>
            <a:pPr marL="914400" lvl="2" indent="0">
              <a:buNone/>
            </a:pPr>
            <a:r>
              <a:rPr lang="de-AT" dirty="0" smtClean="0"/>
              <a:t>Basismessung im Herbst – dann genaues Ziel bis Schulende definieren</a:t>
            </a:r>
          </a:p>
        </p:txBody>
      </p:sp>
    </p:spTree>
    <p:extLst>
      <p:ext uri="{BB962C8B-B14F-4D97-AF65-F5344CB8AC3E}">
        <p14:creationId xmlns:p14="http://schemas.microsoft.com/office/powerpoint/2010/main" val="1459084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LEAD Maßnahmen – wie wir unsere </a:t>
            </a:r>
            <a:br>
              <a:rPr lang="de-AT" dirty="0" smtClean="0"/>
            </a:br>
            <a:r>
              <a:rPr lang="de-AT" dirty="0" smtClean="0"/>
              <a:t>WIGs erreichen =&gt; FOCUS für Personen </a:t>
            </a:r>
            <a:br>
              <a:rPr lang="de-AT" dirty="0" smtClean="0"/>
            </a:br>
            <a:r>
              <a:rPr lang="de-AT" dirty="0" smtClean="0"/>
              <a:t>im Team</a:t>
            </a:r>
            <a:endParaRPr lang="en-GB" dirty="0"/>
          </a:p>
        </p:txBody>
      </p:sp>
      <p:sp>
        <p:nvSpPr>
          <p:cNvPr id="3" name="Inhaltsplatzhalter 2"/>
          <p:cNvSpPr>
            <a:spLocks noGrp="1"/>
          </p:cNvSpPr>
          <p:nvPr>
            <p:ph idx="1"/>
          </p:nvPr>
        </p:nvSpPr>
        <p:spPr>
          <a:xfrm>
            <a:off x="838200" y="2139950"/>
            <a:ext cx="10515600" cy="4351338"/>
          </a:xfrm>
        </p:spPr>
        <p:txBody>
          <a:bodyPr>
            <a:normAutofit fontScale="77500" lnSpcReduction="20000"/>
          </a:bodyPr>
          <a:lstStyle/>
          <a:p>
            <a:pPr fontAlgn="base"/>
            <a:r>
              <a:rPr lang="de-AT" dirty="0" smtClean="0"/>
              <a:t>Feedback</a:t>
            </a:r>
          </a:p>
          <a:p>
            <a:pPr marL="1879600" indent="0" fontAlgn="base">
              <a:buNone/>
            </a:pPr>
            <a:r>
              <a:rPr lang="de-AT" dirty="0" smtClean="0"/>
              <a:t>Formen / Verbesserung durch technische Hilfsmittel / 	Darstellung in Klasse</a:t>
            </a:r>
            <a:r>
              <a:rPr lang="de-AT" dirty="0"/>
              <a:t> </a:t>
            </a:r>
            <a:r>
              <a:rPr lang="de-AT" dirty="0" smtClean="0"/>
              <a:t>/ Raster .....</a:t>
            </a:r>
          </a:p>
          <a:p>
            <a:pPr fontAlgn="base"/>
            <a:r>
              <a:rPr lang="de-AT" dirty="0" smtClean="0"/>
              <a:t>Digitalisierung </a:t>
            </a:r>
          </a:p>
          <a:p>
            <a:pPr marL="1828800" indent="0" fontAlgn="base">
              <a:buNone/>
            </a:pPr>
            <a:r>
              <a:rPr lang="de-AT" dirty="0" smtClean="0"/>
              <a:t>als Schlüssel für Überblick – schnelleres Feedback, leichterer Zugang für Schüler (Selbständigkeit) etc.</a:t>
            </a:r>
            <a:endParaRPr lang="de-AT" dirty="0"/>
          </a:p>
          <a:p>
            <a:pPr fontAlgn="base"/>
            <a:r>
              <a:rPr lang="de-AT" dirty="0" smtClean="0"/>
              <a:t>Soziales Lernen</a:t>
            </a:r>
          </a:p>
          <a:p>
            <a:pPr marL="1828800" indent="0" fontAlgn="base">
              <a:buNone/>
            </a:pPr>
            <a:r>
              <a:rPr lang="de-AT" dirty="0" smtClean="0"/>
              <a:t>7 Habits (v.a. 4-6), damit verbunden auch Schulfreude</a:t>
            </a:r>
            <a:endParaRPr lang="de-AT" dirty="0"/>
          </a:p>
          <a:p>
            <a:pPr fontAlgn="base"/>
            <a:r>
              <a:rPr lang="de-AT" dirty="0"/>
              <a:t>Lernen </a:t>
            </a:r>
            <a:r>
              <a:rPr lang="de-AT" dirty="0" err="1" smtClean="0"/>
              <a:t>lernen</a:t>
            </a:r>
            <a:r>
              <a:rPr lang="de-AT" dirty="0" smtClean="0"/>
              <a:t>, </a:t>
            </a:r>
            <a:r>
              <a:rPr lang="de-AT" dirty="0"/>
              <a:t>Lernstrategien </a:t>
            </a:r>
            <a:endParaRPr lang="de-AT" dirty="0" smtClean="0"/>
          </a:p>
          <a:p>
            <a:pPr marL="1885950" indent="0" fontAlgn="base">
              <a:buNone/>
              <a:tabLst>
                <a:tab pos="1828800" algn="l"/>
              </a:tabLst>
            </a:pPr>
            <a:r>
              <a:rPr lang="de-AT" dirty="0" smtClean="0"/>
              <a:t>7 Habits (v.a. 1-3), </a:t>
            </a:r>
            <a:r>
              <a:rPr lang="de-AT" dirty="0" err="1" smtClean="0"/>
              <a:t>growth</a:t>
            </a:r>
            <a:r>
              <a:rPr lang="de-AT" dirty="0" smtClean="0"/>
              <a:t> </a:t>
            </a:r>
            <a:r>
              <a:rPr lang="de-AT" dirty="0" err="1" smtClean="0"/>
              <a:t>mindset</a:t>
            </a:r>
            <a:r>
              <a:rPr lang="de-AT" dirty="0" smtClean="0"/>
              <a:t>, Selbstwirksamkeit, Eigeninitiative, Eigenverantwortung </a:t>
            </a:r>
            <a:r>
              <a:rPr lang="de-AT" dirty="0"/>
              <a:t> </a:t>
            </a:r>
            <a:r>
              <a:rPr lang="de-AT" dirty="0" smtClean="0"/>
              <a:t>  </a:t>
            </a:r>
            <a:endParaRPr lang="en-GB" dirty="0" smtClean="0"/>
          </a:p>
          <a:p>
            <a:pPr marL="508000" indent="-457200" fontAlgn="base">
              <a:tabLst>
                <a:tab pos="236538" algn="l"/>
              </a:tabLst>
            </a:pPr>
            <a:r>
              <a:rPr lang="de-AT" dirty="0" smtClean="0"/>
              <a:t>Hohe Erwartungen (</a:t>
            </a:r>
            <a:r>
              <a:rPr lang="de-AT" dirty="0" err="1" smtClean="0"/>
              <a:t>Mastery</a:t>
            </a:r>
            <a:r>
              <a:rPr lang="de-AT" dirty="0" smtClean="0"/>
              <a:t> Learning)</a:t>
            </a:r>
          </a:p>
          <a:p>
            <a:pPr marL="1879600" indent="0" fontAlgn="base">
              <a:buNone/>
              <a:tabLst>
                <a:tab pos="236538" algn="l"/>
              </a:tabLst>
            </a:pPr>
            <a:r>
              <a:rPr lang="de-AT" dirty="0" smtClean="0"/>
              <a:t>Aufgabenerstellung, Testerstellung bzw. Überarbeitung </a:t>
            </a:r>
          </a:p>
        </p:txBody>
      </p:sp>
      <p:pic>
        <p:nvPicPr>
          <p:cNvPr id="4" name="Grafik 3"/>
          <p:cNvPicPr>
            <a:picLocks noChangeAspect="1"/>
          </p:cNvPicPr>
          <p:nvPr/>
        </p:nvPicPr>
        <p:blipFill>
          <a:blip r:embed="rId2"/>
          <a:stretch>
            <a:fillRect/>
          </a:stretch>
        </p:blipFill>
        <p:spPr>
          <a:xfrm>
            <a:off x="9239250" y="128587"/>
            <a:ext cx="2828925" cy="2200275"/>
          </a:xfrm>
          <a:prstGeom prst="rect">
            <a:avLst/>
          </a:prstGeom>
        </p:spPr>
      </p:pic>
    </p:spTree>
    <p:extLst>
      <p:ext uri="{BB962C8B-B14F-4D97-AF65-F5344CB8AC3E}">
        <p14:creationId xmlns:p14="http://schemas.microsoft.com/office/powerpoint/2010/main" val="1890204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25" y="0"/>
            <a:ext cx="10868298" cy="7245532"/>
          </a:xfrm>
          <a:prstGeom prst="rect">
            <a:avLst/>
          </a:prstGeom>
        </p:spPr>
      </p:pic>
      <p:sp>
        <p:nvSpPr>
          <p:cNvPr id="2" name="Titel 1"/>
          <p:cNvSpPr>
            <a:spLocks noGrp="1"/>
          </p:cNvSpPr>
          <p:nvPr>
            <p:ph type="title"/>
          </p:nvPr>
        </p:nvSpPr>
        <p:spPr>
          <a:xfrm>
            <a:off x="4278086" y="2485889"/>
            <a:ext cx="3530600" cy="1325563"/>
          </a:xfrm>
        </p:spPr>
        <p:txBody>
          <a:bodyPr/>
          <a:lstStyle/>
          <a:p>
            <a:pPr algn="ctr"/>
            <a:r>
              <a:rPr lang="de-AT" b="1" dirty="0" smtClean="0">
                <a:solidFill>
                  <a:schemeClr val="bg1"/>
                </a:solidFill>
              </a:rPr>
              <a:t>Wöchentliche Teamsitzung </a:t>
            </a:r>
            <a:endParaRPr lang="en-GB" b="1" dirty="0">
              <a:solidFill>
                <a:schemeClr val="bg1"/>
              </a:solidFill>
            </a:endParaRPr>
          </a:p>
        </p:txBody>
      </p:sp>
    </p:spTree>
    <p:extLst>
      <p:ext uri="{BB962C8B-B14F-4D97-AF65-F5344CB8AC3E}">
        <p14:creationId xmlns:p14="http://schemas.microsoft.com/office/powerpoint/2010/main" val="146246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Words>
  <Application>Microsoft Office PowerPoint</Application>
  <PresentationFormat>Breitbild</PresentationFormat>
  <Paragraphs>176</Paragraphs>
  <Slides>16</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16</vt:i4>
      </vt:variant>
    </vt:vector>
  </HeadingPairs>
  <TitlesOfParts>
    <vt:vector size="23" baseType="lpstr">
      <vt:lpstr>Arial</vt:lpstr>
      <vt:lpstr>Calibri</vt:lpstr>
      <vt:lpstr>Calibri Light</vt:lpstr>
      <vt:lpstr>pt sans</vt:lpstr>
      <vt:lpstr>Symbol</vt:lpstr>
      <vt:lpstr>Wingdings</vt:lpstr>
      <vt:lpstr>Office</vt:lpstr>
      <vt:lpstr>Flexi-Klasse verdoppeln  Jetzt geht‘s an die Arbeit...</vt:lpstr>
      <vt:lpstr>PowerPoint-Präsentation</vt:lpstr>
      <vt:lpstr>PowerPoint-Präsentation</vt:lpstr>
      <vt:lpstr>Der Plan für heute</vt:lpstr>
      <vt:lpstr>ZIEL: ERFOLG für unsere SCHÜLER</vt:lpstr>
      <vt:lpstr>WIGS for Flexi / PHST</vt:lpstr>
      <vt:lpstr>WIGS for Flexi / PHST</vt:lpstr>
      <vt:lpstr>LEAD Maßnahmen – wie wir unsere  WIGs erreichen =&gt; FOCUS für Personen  im Team</vt:lpstr>
      <vt:lpstr>Wöchentliche Teamsitzung </vt:lpstr>
      <vt:lpstr>Wöchentliche Teamsitzung </vt:lpstr>
      <vt:lpstr>Teamsitzungen</vt:lpstr>
      <vt:lpstr>DER WIRBELSTURM</vt:lpstr>
      <vt:lpstr>IM FACHTEAM ENGLISCH</vt:lpstr>
      <vt:lpstr>IM FACHTEAM MATHEMATIK</vt:lpstr>
      <vt:lpstr>ZURÜCK im T2</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contentXchange</dc:title>
  <dc:creator>thomas.narosy@schule.at</dc:creator>
  <cp:lastModifiedBy>Laura Bergmann</cp:lastModifiedBy>
  <cp:revision>115</cp:revision>
  <dcterms:created xsi:type="dcterms:W3CDTF">2018-05-21T09:13:52Z</dcterms:created>
  <dcterms:modified xsi:type="dcterms:W3CDTF">2018-06-25T14:06:16Z</dcterms:modified>
</cp:coreProperties>
</file>