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51" r:id="rId3"/>
    <p:sldId id="348" r:id="rId4"/>
    <p:sldId id="357" r:id="rId5"/>
    <p:sldId id="362" r:id="rId6"/>
    <p:sldId id="354" r:id="rId7"/>
    <p:sldId id="356" r:id="rId8"/>
    <p:sldId id="359" r:id="rId9"/>
    <p:sldId id="358" r:id="rId10"/>
    <p:sldId id="33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EE6"/>
    <a:srgbClr val="871014"/>
    <a:srgbClr val="E01F6D"/>
    <a:srgbClr val="FBA902"/>
    <a:srgbClr val="DF3D20"/>
    <a:srgbClr val="82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1"/>
    <p:restoredTop sz="92962"/>
  </p:normalViewPr>
  <p:slideViewPr>
    <p:cSldViewPr snapToGrid="0" snapToObjects="1">
      <p:cViewPr varScale="1">
        <p:scale>
          <a:sx n="67" d="100"/>
          <a:sy n="67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FEA12-63AD-E24D-8B5B-CEFC2A86DCAE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B942-449B-274D-93BB-CE8787BC6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1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0726C1-8AB4-7748-8F85-EBF9C321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35E8DD3-457B-2A49-99FB-71584944D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932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779B07-03BF-2142-9937-AA1AB9EB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E0CEC23-D003-FC45-816C-E201F484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05181B6-1396-D847-AA4F-EB58A10B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C127CCA-B07F-444F-B01F-25338A15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8D426F-20AE-2648-8328-EE2EED7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39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0500343E-0BB2-E347-B418-38ED67C02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9E5ABAF-8B8B-0C47-BB6F-67673FABC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A3266AA-B3AA-DE4E-93E6-6604213B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2CE30D-E3FD-974C-88E8-3D16FA93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EADD052-581F-524B-9BFF-68E6F19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0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0C16E6-EE0F-8747-B7D9-AD0CDA9A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DAEC70A-18C0-0E49-BE39-2067D1F0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A27EC5C-69B5-5541-B0BE-C4E5D516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2AD16CE-BA23-974C-9A6A-723503D1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F55D5FD-99D1-6144-AE14-F54C7BB9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26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7818C4-EEFB-264D-AB20-2C256F72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9A2297F-F939-C74A-B2B7-FF90F8F4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57BDDA0-A48B-214B-B536-2DC02707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4302A21-6278-5746-BC22-084031C4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9CE7A84-120D-4346-8613-AFD4D6B8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4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F778EB-FB14-404F-A8B6-3FC30B2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86FA262-16CA-044C-B4E5-4748F6E4A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76400BF-289D-A04D-BFDC-1B87ED64E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5677518-2858-C945-9755-9C02E8F5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F3302CF-24B8-8244-8ECD-DF39EC1E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7CA97AB-8033-BB4C-9D51-0426861E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5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D754A4-D445-9149-9CFE-BBA8551C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00AFD10-DD50-B24A-B140-01E8255C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556C3464-794E-3D4F-8F4D-0DA1B806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41EA7D1-5320-4044-B4F6-F2B2CDC65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C5EAAFC3-70FC-654F-974F-2559C528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3C559580-1B00-0F4A-9B34-29FF2EAC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31CF7A70-3E53-F34F-B752-C3EBC3FD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2C537CE-2D0C-D547-86D4-483151E8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C61B64-7FB9-2D46-9F4A-D4571B7A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B496471-5DDF-E242-AFD8-2A1608F9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3D50176-7D0A-C24F-B962-7A653BFD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D8D89D-7A63-B847-9196-17F251D0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F4B0C94-70CF-BB46-B0C7-AEA09705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F7D7CCC-67CC-654A-B39D-DBEC68AB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1766620-C0B3-1846-88B0-135B37AC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7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E48437-ACC5-E442-B2EC-CD671A0F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8BF9F74-F29E-9D48-9304-21BB8A7E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11333B4-07AB-DE48-80CB-76B8A628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4618B34-6C65-DF4F-AAB1-852D8344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3F82650-481C-6743-B098-3D874A7A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45ED6C3-5427-6944-8E27-3051387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0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00330F-0139-814D-8C97-45D445DB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88AC425-C073-C84C-8B62-BDC306E9F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B6933F7-D490-F847-A9D4-FE64B2540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07E645B-A58E-5249-8D54-12383D9C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D0C044F-82F3-1E41-86CD-9190FC69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7D67C94-CE1B-7D40-9A84-9FBF0C63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55CD847-27F8-8241-A037-21566539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E054EDC-59D1-1B4D-81FE-DA14E6AC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C96C2F-9E5E-6C4B-8640-CD3E7D01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7D9D-9E0E-D947-90CA-4BB0F32E6A90}" type="datetimeFigureOut">
              <a:rPr lang="de-DE" smtClean="0"/>
              <a:t>19.09.2018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3580BA-A3C5-CB45-9314-A11DD853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6E8D5A6-E7EB-E14C-AA2A-5217D6A8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6053-2F9C-F542-B75A-490BA3D4B1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BE2464C5-FA20-4C4C-BA86-53FF522D6752}"/>
              </a:ext>
            </a:extLst>
          </p:cNvPr>
          <p:cNvSpPr/>
          <p:nvPr userDrawn="1"/>
        </p:nvSpPr>
        <p:spPr>
          <a:xfrm>
            <a:off x="746760" y="6395270"/>
            <a:ext cx="4447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Thomas Nárosy BEd MBA MAS | Hofzeile 16/4, 1190 Wien | </a:t>
            </a:r>
            <a:r>
              <a:rPr lang="de-DE" sz="1000" b="0" i="0" baseline="0" dirty="0" err="1">
                <a:solidFill>
                  <a:srgbClr val="0070C0"/>
                </a:solidFill>
                <a:effectLst/>
                <a:latin typeface="pt sans" charset="-52"/>
              </a:rPr>
              <a:t>thomas.narosy@gmail.com</a:t>
            </a:r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 | +43 660 7679776 | </a:t>
            </a:r>
            <a:r>
              <a:rPr lang="de-DE" sz="1000" b="0" i="0" baseline="0" dirty="0" err="1">
                <a:solidFill>
                  <a:srgbClr val="0070C0"/>
                </a:solidFill>
                <a:effectLst/>
                <a:latin typeface="pt sans" charset="-52"/>
              </a:rPr>
              <a:t>tn-bildungsinnovation.com</a:t>
            </a:r>
            <a:r>
              <a:rPr lang="de-DE" sz="1000" b="0" i="0" baseline="0" dirty="0">
                <a:solidFill>
                  <a:srgbClr val="0070C0"/>
                </a:solidFill>
                <a:effectLst/>
                <a:latin typeface="pt sans" charset="-52"/>
              </a:rPr>
              <a:t>   </a:t>
            </a:r>
            <a:endParaRPr lang="de-DE" sz="1000" baseline="0" dirty="0">
              <a:solidFill>
                <a:srgbClr val="0070C0"/>
              </a:solidFill>
              <a:latin typeface="pt sans" charset="-52"/>
            </a:endParaRPr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xmlns="" id="{CE12E2DD-D9B8-274C-A1CE-EE7142FDC3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6206408"/>
            <a:ext cx="492125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F0DA31D-BD82-BC42-916E-B26CE8C612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200" y="6176963"/>
            <a:ext cx="1879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_cwRqXBR4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A8ED66-6D82-D94E-B297-BB940A60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7950"/>
          </a:xfrm>
        </p:spPr>
        <p:txBody>
          <a:bodyPr/>
          <a:lstStyle/>
          <a:p>
            <a:r>
              <a:rPr lang="de-DE" dirty="0" smtClean="0"/>
              <a:t>Jetzt </a:t>
            </a:r>
            <a:r>
              <a:rPr lang="de-DE" dirty="0" smtClean="0"/>
              <a:t>geht‘s </a:t>
            </a:r>
            <a:r>
              <a:rPr lang="de-DE" dirty="0" smtClean="0"/>
              <a:t>los...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AC25950-2EA0-E84C-AAC7-E6F94A20F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Teambesprechung, </a:t>
            </a:r>
            <a:r>
              <a:rPr lang="de-DE" dirty="0" smtClean="0"/>
              <a:t>19</a:t>
            </a:r>
            <a:r>
              <a:rPr lang="de-DE" dirty="0" smtClean="0"/>
              <a:t>. </a:t>
            </a:r>
            <a:r>
              <a:rPr lang="de-DE" dirty="0" smtClean="0"/>
              <a:t>September</a:t>
            </a:r>
            <a:r>
              <a:rPr lang="de-DE" dirty="0" smtClean="0"/>
              <a:t> </a:t>
            </a:r>
            <a:r>
              <a:rPr lang="de-DE" dirty="0"/>
              <a:t>2018, Graz</a:t>
            </a:r>
          </a:p>
        </p:txBody>
      </p:sp>
    </p:spTree>
    <p:extLst>
      <p:ext uri="{BB962C8B-B14F-4D97-AF65-F5344CB8AC3E}">
        <p14:creationId xmlns:p14="http://schemas.microsoft.com/office/powerpoint/2010/main" val="7839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EB98894-3B26-4B43-9E3D-1A3F2F05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9A7B49E-8CBE-2841-9BB3-4175B97F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79A5407-1D40-F948-8070-74D6AD8F7287}"/>
              </a:ext>
            </a:extLst>
          </p:cNvPr>
          <p:cNvSpPr/>
          <p:nvPr/>
        </p:nvSpPr>
        <p:spPr>
          <a:xfrm rot="16200000">
            <a:off x="9036278" y="195140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cc </a:t>
            </a:r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sa</a:t>
            </a:r>
            <a:r>
              <a:rPr lang="de-DE" sz="800" dirty="0">
                <a:solidFill>
                  <a:schemeClr val="bg1"/>
                </a:solidFill>
              </a:rPr>
              <a:t> Böhringer | Quelle: https://</a:t>
            </a:r>
            <a:r>
              <a:rPr lang="de-DE" sz="800" dirty="0" err="1">
                <a:solidFill>
                  <a:schemeClr val="bg1"/>
                </a:solidFill>
              </a:rPr>
              <a:t>de.wikipedia.org</a:t>
            </a:r>
            <a:r>
              <a:rPr lang="de-DE" sz="800" dirty="0">
                <a:solidFill>
                  <a:schemeClr val="bg1"/>
                </a:solidFill>
              </a:rPr>
              <a:t>/</a:t>
            </a:r>
            <a:r>
              <a:rPr lang="de-DE" sz="800" dirty="0" err="1">
                <a:solidFill>
                  <a:schemeClr val="bg1"/>
                </a:solidFill>
              </a:rPr>
              <a:t>wiki</a:t>
            </a:r>
            <a:r>
              <a:rPr lang="de-DE" sz="800" dirty="0">
                <a:solidFill>
                  <a:schemeClr val="bg1"/>
                </a:solidFill>
              </a:rPr>
              <a:t>/Beschleunigungsstreifen#/</a:t>
            </a:r>
            <a:r>
              <a:rPr lang="de-DE" sz="800" dirty="0" err="1">
                <a:solidFill>
                  <a:schemeClr val="bg1"/>
                </a:solidFill>
              </a:rPr>
              <a:t>media</a:t>
            </a:r>
            <a:r>
              <a:rPr lang="de-DE" sz="800" dirty="0">
                <a:solidFill>
                  <a:schemeClr val="bg1"/>
                </a:solidFill>
              </a:rPr>
              <a:t>/File:UdelbergA14VLBG.JPG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4752975" y="1114425"/>
            <a:ext cx="657225" cy="414337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ysClr val="windowText" lastClr="000000"/>
                </a:solidFill>
              </a:rPr>
              <a:t>Schulbeginn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Gefaltete Ecke 3"/>
          <p:cNvSpPr/>
          <p:nvPr/>
        </p:nvSpPr>
        <p:spPr>
          <a:xfrm>
            <a:off x="6343650" y="1114425"/>
            <a:ext cx="4486275" cy="92868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Ist das gelungen?</a:t>
            </a:r>
          </a:p>
          <a:p>
            <a:pPr algn="ctr"/>
            <a:r>
              <a:rPr lang="de-AT" dirty="0" smtClean="0">
                <a:solidFill>
                  <a:schemeClr val="tx1"/>
                </a:solidFill>
              </a:rPr>
              <a:t>Blitzlichtrunde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9E80A3-0CF5-A54D-8C1B-9242D7CD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Plan für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71D152-B505-8546-9092-8C5D29B3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95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Wiederholung und Sichtbarmachung:</a:t>
            </a:r>
          </a:p>
          <a:p>
            <a:pPr marL="0" indent="0">
              <a:buNone/>
            </a:pPr>
            <a:r>
              <a:rPr lang="de-DE" dirty="0" smtClean="0"/>
              <a:t>Erfolgsfaktoren </a:t>
            </a:r>
            <a:r>
              <a:rPr lang="de-DE" dirty="0" smtClean="0"/>
              <a:t>+ Indikatoren</a:t>
            </a:r>
          </a:p>
          <a:p>
            <a:pPr marL="0" indent="0">
              <a:buNone/>
            </a:pPr>
            <a:r>
              <a:rPr lang="de-DE" dirty="0" smtClean="0"/>
              <a:t>(WIGs und LEAD Ziele)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2.   </a:t>
            </a:r>
            <a:r>
              <a:rPr lang="de-DE" dirty="0" smtClean="0"/>
              <a:t>Ziele setzen</a:t>
            </a:r>
            <a:endParaRPr lang="de-DE" dirty="0"/>
          </a:p>
          <a:p>
            <a:pPr marL="514350" indent="-514350">
              <a:buAutoNum type="arabicPeriod" startAt="3"/>
            </a:pPr>
            <a:r>
              <a:rPr lang="de-DE" dirty="0" smtClean="0">
                <a:sym typeface="Wingdings" pitchFamily="2" charset="2"/>
              </a:rPr>
              <a:t>WHIRLWIND: Was tun wir mit den Lernzeiten!</a:t>
            </a:r>
          </a:p>
          <a:p>
            <a:pPr marL="514350" indent="-514350">
              <a:buAutoNum type="arabicPeriod" startAt="3"/>
            </a:pPr>
            <a:r>
              <a:rPr lang="de-DE" dirty="0" smtClean="0">
                <a:sym typeface="Wingdings" pitchFamily="2" charset="2"/>
              </a:rPr>
              <a:t>Sammlung jener Dinge, die in erster Zeit bereits aufgefallen sind und demnächst Lösungen brauchen.</a:t>
            </a:r>
            <a:endParaRPr lang="de-DE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Ovale Legende 3">
            <a:hlinkClick r:id="rId2"/>
            <a:extLst>
              <a:ext uri="{FF2B5EF4-FFF2-40B4-BE49-F238E27FC236}">
                <a16:creationId xmlns:a16="http://schemas.microsoft.com/office/drawing/2014/main" xmlns="" id="{DE049103-54DF-4548-B098-DEB9257D3B8D}"/>
              </a:ext>
            </a:extLst>
          </p:cNvPr>
          <p:cNvSpPr/>
          <p:nvPr/>
        </p:nvSpPr>
        <p:spPr>
          <a:xfrm>
            <a:off x="5727700" y="784225"/>
            <a:ext cx="5626100" cy="4562475"/>
          </a:xfrm>
          <a:prstGeom prst="wedgeEllipseCallout">
            <a:avLst>
              <a:gd name="adj1" fmla="val -50856"/>
              <a:gd name="adj2" fmla="val -3743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i="1" dirty="0" smtClean="0"/>
              <a:t>„</a:t>
            </a:r>
            <a:r>
              <a:rPr lang="de-DE" sz="6000" i="1" dirty="0" err="1" smtClean="0"/>
              <a:t>Step</a:t>
            </a:r>
            <a:r>
              <a:rPr lang="de-DE" sz="6000" i="1" dirty="0" smtClean="0"/>
              <a:t> </a:t>
            </a:r>
            <a:r>
              <a:rPr lang="de-DE" sz="6000" i="1" dirty="0" err="1" smtClean="0"/>
              <a:t>by</a:t>
            </a:r>
            <a:r>
              <a:rPr lang="de-DE" sz="6000" i="1" dirty="0" smtClean="0"/>
              <a:t> </a:t>
            </a:r>
            <a:r>
              <a:rPr lang="de-DE" sz="6000" i="1" dirty="0" err="1" smtClean="0"/>
              <a:t>step</a:t>
            </a:r>
            <a:r>
              <a:rPr lang="de-DE" sz="6000" i="1" dirty="0" smtClean="0"/>
              <a:t>“</a:t>
            </a:r>
            <a:endParaRPr lang="de-DE" sz="6000" i="1" dirty="0"/>
          </a:p>
        </p:txBody>
      </p:sp>
    </p:spTree>
    <p:extLst>
      <p:ext uri="{BB962C8B-B14F-4D97-AF65-F5344CB8AC3E}">
        <p14:creationId xmlns:p14="http://schemas.microsoft.com/office/powerpoint/2010/main" val="3057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5" y="0"/>
            <a:ext cx="10868298" cy="72455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8086" y="2485889"/>
            <a:ext cx="3530600" cy="1325563"/>
          </a:xfrm>
        </p:spPr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</a:rPr>
              <a:t>Wöchentliche Teamsitzung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7" y="0"/>
            <a:ext cx="10868298" cy="72455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48350" cy="1325563"/>
          </a:xfrm>
        </p:spPr>
        <p:txBody>
          <a:bodyPr/>
          <a:lstStyle/>
          <a:p>
            <a:r>
              <a:rPr lang="de-AT" b="1" dirty="0" smtClean="0"/>
              <a:t>Wöchentliche Teamsitzung </a:t>
            </a:r>
            <a:endParaRPr lang="en-GB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6997" y="1940947"/>
            <a:ext cx="109170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dirty="0" smtClean="0"/>
              <a:t>Focus </a:t>
            </a:r>
            <a:r>
              <a:rPr lang="de-AT" sz="2400" b="1" dirty="0" smtClean="0"/>
              <a:t>on LEAD </a:t>
            </a:r>
            <a:r>
              <a:rPr lang="de-AT" sz="2400" b="1" dirty="0" err="1" smtClean="0"/>
              <a:t>measures</a:t>
            </a:r>
            <a:endParaRPr lang="de-AT" sz="2400" b="1" dirty="0" smtClean="0"/>
          </a:p>
          <a:p>
            <a:r>
              <a:rPr lang="de-AT" sz="2400" dirty="0" smtClean="0"/>
              <a:t>Was wurde erreicht? =&gt; sichtbar machen</a:t>
            </a:r>
          </a:p>
          <a:p>
            <a:r>
              <a:rPr lang="de-AT" sz="2400" dirty="0" smtClean="0"/>
              <a:t>Was nehmen wir uns vor =&gt; individuell =&gt; festhalten (für Abgleich in nächsten Woche)</a:t>
            </a:r>
          </a:p>
          <a:p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 smtClean="0"/>
              <a:t>Kurzer Blick </a:t>
            </a:r>
            <a:r>
              <a:rPr lang="de-AT" sz="2400" dirty="0" smtClean="0"/>
              <a:t>auf das große </a:t>
            </a:r>
            <a:r>
              <a:rPr lang="de-AT" sz="2400" dirty="0" smtClean="0"/>
              <a:t>Ganze</a:t>
            </a:r>
            <a:endParaRPr lang="de-AT" sz="2400" dirty="0" smtClean="0"/>
          </a:p>
          <a:p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e</a:t>
            </a:r>
            <a:r>
              <a:rPr lang="de-AT" sz="2400" dirty="0" smtClean="0"/>
              <a:t>rst dann WHIRLWIND </a:t>
            </a:r>
            <a:r>
              <a:rPr lang="de-AT" sz="2400" dirty="0" smtClean="0"/>
              <a:t>– der alltägliche Wahnsinn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endParaRPr lang="en-GB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590484"/>
            <a:ext cx="4495800" cy="1952625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 rotWithShape="1">
          <a:blip r:embed="rId4"/>
          <a:srcRect t="20915"/>
          <a:stretch/>
        </p:blipFill>
        <p:spPr>
          <a:xfrm>
            <a:off x="6686550" y="296580"/>
            <a:ext cx="5334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WIGS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Flexi</a:t>
            </a:r>
            <a:r>
              <a:rPr lang="de-AT" dirty="0" smtClean="0"/>
              <a:t> / PHST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1. Kompetenzzuwachs</a:t>
            </a:r>
          </a:p>
          <a:p>
            <a:pPr lvl="2"/>
            <a:r>
              <a:rPr lang="de-AT" dirty="0" smtClean="0"/>
              <a:t>Lernfortschritt / höherer Lernerfolg</a:t>
            </a:r>
          </a:p>
          <a:p>
            <a:pPr lvl="2"/>
            <a:r>
              <a:rPr lang="de-AT" dirty="0" smtClean="0"/>
              <a:t>messbar über:	</a:t>
            </a:r>
          </a:p>
          <a:p>
            <a:pPr marL="1828800" lvl="4" indent="0">
              <a:buNone/>
            </a:pPr>
            <a:r>
              <a:rPr lang="de-AT" dirty="0" smtClean="0"/>
              <a:t>SLS, IKM, BIST, IEELS (?), begleitende Forschungsprojekte </a:t>
            </a:r>
          </a:p>
          <a:p>
            <a:pPr marL="1828800" lvl="4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/>
              <a:t>2. „Kundenzufriedenheit“</a:t>
            </a:r>
          </a:p>
          <a:p>
            <a:pPr marL="0" indent="0">
              <a:buNone/>
            </a:pPr>
            <a:endParaRPr lang="de-AT" dirty="0"/>
          </a:p>
          <a:p>
            <a:pPr lvl="2"/>
            <a:r>
              <a:rPr lang="de-AT" dirty="0"/>
              <a:t>Weniger Schulangst / Stress</a:t>
            </a:r>
          </a:p>
          <a:p>
            <a:pPr lvl="2"/>
            <a:r>
              <a:rPr lang="de-AT" dirty="0"/>
              <a:t>Hohes </a:t>
            </a:r>
            <a:r>
              <a:rPr lang="de-AT" dirty="0" smtClean="0"/>
              <a:t>Wohlbefinden</a:t>
            </a:r>
          </a:p>
          <a:p>
            <a:pPr marL="914400" lvl="2" indent="0">
              <a:buNone/>
            </a:pPr>
            <a:endParaRPr lang="de-AT" dirty="0" smtClean="0"/>
          </a:p>
          <a:p>
            <a:pPr marL="914400" lvl="2" indent="0">
              <a:buNone/>
            </a:pPr>
            <a:r>
              <a:rPr lang="de-AT" dirty="0" smtClean="0"/>
              <a:t>Basismessung im Herbst / SQA</a:t>
            </a:r>
            <a:endParaRPr lang="de-AT" dirty="0"/>
          </a:p>
          <a:p>
            <a:pPr marL="914400" lvl="2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015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6950" cy="1325563"/>
          </a:xfrm>
        </p:spPr>
        <p:txBody>
          <a:bodyPr>
            <a:normAutofit/>
          </a:bodyPr>
          <a:lstStyle/>
          <a:p>
            <a:r>
              <a:rPr lang="de-AT" dirty="0" smtClean="0"/>
              <a:t>LEAD Maßnahmen – wie wir unsere </a:t>
            </a:r>
            <a:r>
              <a:rPr lang="de-AT" dirty="0" smtClean="0"/>
              <a:t>WIGs </a:t>
            </a:r>
            <a:r>
              <a:rPr lang="de-AT" dirty="0" smtClean="0"/>
              <a:t>erreichen =&gt; FOCUS </a:t>
            </a:r>
            <a:r>
              <a:rPr lang="de-AT" dirty="0" smtClean="0"/>
              <a:t>jeden im </a:t>
            </a:r>
            <a:r>
              <a:rPr lang="de-AT" dirty="0" smtClean="0"/>
              <a:t>Team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57374"/>
            <a:ext cx="10291763" cy="461486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de-AT" dirty="0" smtClean="0"/>
              <a:t>Feedback</a:t>
            </a:r>
          </a:p>
          <a:p>
            <a:pPr marL="1879600" indent="0" fontAlgn="base">
              <a:buNone/>
            </a:pPr>
            <a:r>
              <a:rPr lang="de-AT" dirty="0" smtClean="0"/>
              <a:t>Formen / Verbesserung durch technische Hilfsmittel / 	Darstellung in Klasse / Raster .....</a:t>
            </a:r>
          </a:p>
          <a:p>
            <a:pPr fontAlgn="base"/>
            <a:r>
              <a:rPr lang="de-AT" dirty="0" smtClean="0"/>
              <a:t>Digitalisierung </a:t>
            </a:r>
            <a:endParaRPr lang="de-AT" dirty="0" smtClean="0"/>
          </a:p>
          <a:p>
            <a:pPr marL="1828800" indent="0" fontAlgn="base">
              <a:buNone/>
            </a:pPr>
            <a:r>
              <a:rPr lang="de-AT" dirty="0" smtClean="0"/>
              <a:t>als Schlüssel für Überblick – schnelleres Feedback, leichterer Zugang für Schüler (Selbständigkeit) etc.</a:t>
            </a:r>
            <a:endParaRPr lang="de-AT" dirty="0"/>
          </a:p>
          <a:p>
            <a:pPr fontAlgn="base"/>
            <a:r>
              <a:rPr lang="de-AT" dirty="0" smtClean="0"/>
              <a:t>Soziales Lernen</a:t>
            </a:r>
          </a:p>
          <a:p>
            <a:pPr marL="1828800" indent="0" fontAlgn="base">
              <a:buNone/>
            </a:pPr>
            <a:r>
              <a:rPr lang="de-AT" dirty="0" smtClean="0"/>
              <a:t>7 Habits (v.a. 4-6), damit verbunden auch Schulfreude</a:t>
            </a:r>
            <a:endParaRPr lang="de-AT" dirty="0"/>
          </a:p>
          <a:p>
            <a:pPr fontAlgn="base"/>
            <a:r>
              <a:rPr lang="de-AT" dirty="0"/>
              <a:t>Lernen </a:t>
            </a:r>
            <a:r>
              <a:rPr lang="de-AT" dirty="0" err="1" smtClean="0"/>
              <a:t>lernen</a:t>
            </a:r>
            <a:r>
              <a:rPr lang="de-AT" dirty="0" smtClean="0"/>
              <a:t>, </a:t>
            </a:r>
            <a:r>
              <a:rPr lang="de-AT" dirty="0"/>
              <a:t>Lernstrategien </a:t>
            </a:r>
            <a:endParaRPr lang="de-AT" dirty="0" smtClean="0"/>
          </a:p>
          <a:p>
            <a:pPr marL="1885950" indent="0" fontAlgn="base">
              <a:buNone/>
              <a:tabLst>
                <a:tab pos="1828800" algn="l"/>
              </a:tabLst>
            </a:pPr>
            <a:r>
              <a:rPr lang="de-AT" dirty="0" smtClean="0"/>
              <a:t>7 Habits (v.a. 1-3), </a:t>
            </a:r>
            <a:r>
              <a:rPr lang="de-AT" dirty="0" err="1" smtClean="0"/>
              <a:t>growth</a:t>
            </a:r>
            <a:r>
              <a:rPr lang="de-AT" dirty="0" smtClean="0"/>
              <a:t> </a:t>
            </a:r>
            <a:r>
              <a:rPr lang="de-AT" dirty="0" err="1" smtClean="0"/>
              <a:t>mindset</a:t>
            </a:r>
            <a:r>
              <a:rPr lang="de-AT" dirty="0" smtClean="0"/>
              <a:t>, Selbstwirksamkeit, Eigeninitiative, Eigenverantwortung </a:t>
            </a:r>
            <a:r>
              <a:rPr lang="de-AT" dirty="0"/>
              <a:t> </a:t>
            </a:r>
            <a:r>
              <a:rPr lang="de-AT" dirty="0" smtClean="0"/>
              <a:t>  </a:t>
            </a:r>
            <a:endParaRPr lang="en-GB" dirty="0" smtClean="0"/>
          </a:p>
          <a:p>
            <a:pPr marL="508000" indent="-457200" fontAlgn="base">
              <a:tabLst>
                <a:tab pos="236538" algn="l"/>
              </a:tabLst>
            </a:pPr>
            <a:r>
              <a:rPr lang="de-AT" dirty="0" smtClean="0"/>
              <a:t>Hohe Erwartungen (</a:t>
            </a:r>
            <a:r>
              <a:rPr lang="de-AT" dirty="0" err="1" smtClean="0"/>
              <a:t>Mastery</a:t>
            </a:r>
            <a:r>
              <a:rPr lang="de-AT" dirty="0" smtClean="0"/>
              <a:t> Learning)</a:t>
            </a:r>
          </a:p>
          <a:p>
            <a:pPr marL="1879600" indent="0" fontAlgn="base">
              <a:buNone/>
              <a:tabLst>
                <a:tab pos="236538" algn="l"/>
              </a:tabLst>
            </a:pPr>
            <a:r>
              <a:rPr lang="de-AT" dirty="0" smtClean="0"/>
              <a:t>Aufgabenerstellung,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Testerstellung </a:t>
            </a:r>
            <a:r>
              <a:rPr lang="de-AT" dirty="0" smtClean="0"/>
              <a:t>bzw.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Überarbeitung </a:t>
            </a:r>
            <a:endParaRPr lang="de-AT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359754" y="5505451"/>
            <a:ext cx="651851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2"/>
            <a:r>
              <a:rPr lang="de-AT" dirty="0"/>
              <a:t>Was können wir DIESE WOCHE dafür tun?</a:t>
            </a:r>
          </a:p>
          <a:p>
            <a:pPr lvl="2"/>
            <a:r>
              <a:rPr lang="de-AT" dirty="0"/>
              <a:t>Wer setzt sich welches Ziel (NUR EINES!) für diese Woche </a:t>
            </a:r>
            <a:br>
              <a:rPr lang="de-AT" dirty="0"/>
            </a:br>
            <a:r>
              <a:rPr lang="de-AT" dirty="0"/>
              <a:t>(aufschreiben, auf Board)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WIRBELSTURM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9513610" y="3651885"/>
            <a:ext cx="19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Bildquelle: </a:t>
            </a:r>
            <a:r>
              <a:rPr lang="de-AT" dirty="0" err="1" smtClean="0"/>
              <a:t>pixabay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580073" y="1248593"/>
            <a:ext cx="9918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e-AT" dirty="0" smtClean="0">
                <a:latin typeface="Calibri" panose="020F0502020204030204" pitchFamily="34" charset="0"/>
              </a:rPr>
              <a:t>     </a:t>
            </a:r>
            <a:r>
              <a:rPr lang="de-AT" dirty="0" smtClean="0">
                <a:latin typeface="Calibri" panose="020F0502020204030204" pitchFamily="34" charset="0"/>
              </a:rPr>
              <a:t>Lernzeiten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de-AT" dirty="0" smtClean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AT" dirty="0" smtClean="0">
                <a:latin typeface="Calibri" panose="020F0502020204030204" pitchFamily="34" charset="0"/>
              </a:rPr>
              <a:t>Info- Management – wer in welchem Modul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AT" dirty="0" smtClean="0">
                <a:latin typeface="Calibri" panose="020F0502020204030204" pitchFamily="34" charset="0"/>
              </a:rPr>
              <a:t>Material wo?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AT" dirty="0" smtClean="0">
                <a:latin typeface="Calibri" panose="020F0502020204030204" pitchFamily="34" charset="0"/>
              </a:rPr>
              <a:t>Luca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AT" dirty="0" smtClean="0">
                <a:latin typeface="Calibri" panose="020F0502020204030204" pitchFamily="34" charset="0"/>
              </a:rPr>
              <a:t>...Sammlung, dann abarbeiten soweit möglich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e-AT" dirty="0" smtClean="0"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de-AT" dirty="0" smtClean="0">
              <a:latin typeface="Calibri" panose="020F0502020204030204" pitchFamily="34" charset="0"/>
            </a:endParaRPr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41" y="212725"/>
            <a:ext cx="4973002" cy="33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666" y="245154"/>
            <a:ext cx="6722533" cy="1325563"/>
          </a:xfrm>
        </p:spPr>
        <p:txBody>
          <a:bodyPr/>
          <a:lstStyle/>
          <a:p>
            <a:r>
              <a:rPr lang="de-AT" dirty="0" smtClean="0"/>
              <a:t>Beschlüsse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9513610" y="3651885"/>
            <a:ext cx="19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Bildquelle: </a:t>
            </a:r>
            <a:r>
              <a:rPr lang="de-AT" dirty="0" err="1" smtClean="0"/>
              <a:t>pixabay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3" y="245154"/>
            <a:ext cx="3326870" cy="302825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46667" y="1159114"/>
            <a:ext cx="264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de-AT" dirty="0" smtClean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Breitbild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Wingdings</vt:lpstr>
      <vt:lpstr>Office</vt:lpstr>
      <vt:lpstr>Jetzt geht‘s los...</vt:lpstr>
      <vt:lpstr>PowerPoint-Präsentation</vt:lpstr>
      <vt:lpstr>Der Plan für heute</vt:lpstr>
      <vt:lpstr>Wöchentliche Teamsitzung </vt:lpstr>
      <vt:lpstr>Wöchentliche Teamsitzung </vt:lpstr>
      <vt:lpstr>WIGS for Flexi / PHST</vt:lpstr>
      <vt:lpstr>LEAD Maßnahmen – wie wir unsere WIGs erreichen =&gt; FOCUS jeden im Team</vt:lpstr>
      <vt:lpstr>DER WIRBELSTURM</vt:lpstr>
      <vt:lpstr>Beschlüsse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contentXchange</dc:title>
  <dc:creator>thomas.narosy@schule.at</dc:creator>
  <cp:lastModifiedBy>Laura Bergmann</cp:lastModifiedBy>
  <cp:revision>117</cp:revision>
  <dcterms:created xsi:type="dcterms:W3CDTF">2018-05-21T09:13:52Z</dcterms:created>
  <dcterms:modified xsi:type="dcterms:W3CDTF">2018-09-19T16:12:35Z</dcterms:modified>
</cp:coreProperties>
</file>