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2" r:id="rId2"/>
    <p:sldId id="271" r:id="rId3"/>
    <p:sldId id="274" r:id="rId4"/>
    <p:sldId id="276" r:id="rId5"/>
    <p:sldId id="277" r:id="rId6"/>
    <p:sldId id="278" r:id="rId7"/>
    <p:sldId id="279" r:id="rId8"/>
    <p:sldId id="256" r:id="rId9"/>
    <p:sldId id="260" r:id="rId10"/>
    <p:sldId id="265" r:id="rId11"/>
    <p:sldId id="264" r:id="rId12"/>
    <p:sldId id="258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7D4618C7-B7E3-4610-BA1A-C046BBEB82DF}">
          <p14:sldIdLst>
            <p14:sldId id="272"/>
            <p14:sldId id="271"/>
            <p14:sldId id="274"/>
            <p14:sldId id="276"/>
            <p14:sldId id="277"/>
            <p14:sldId id="278"/>
            <p14:sldId id="279"/>
            <p14:sldId id="256"/>
            <p14:sldId id="260"/>
            <p14:sldId id="265"/>
            <p14:sldId id="264"/>
            <p14:sldId id="258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25" autoAdjust="0"/>
    <p:restoredTop sz="94660"/>
  </p:normalViewPr>
  <p:slideViewPr>
    <p:cSldViewPr snapToGrid="0">
      <p:cViewPr>
        <p:scale>
          <a:sx n="75" d="100"/>
          <a:sy n="75" d="100"/>
        </p:scale>
        <p:origin x="462" y="-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AFEEA-492F-42B1-A2AA-AE5522D3A231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287066-0A98-44DD-AF61-098E65DA6D0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142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87066-0A98-44DD-AF61-098E65DA6D0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015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92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195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584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91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42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612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33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163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615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009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EFE8-0DBA-48E5-BE0F-7880949F5284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26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EEFE8-0DBA-48E5-BE0F-7880949F5284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CA639-869F-4AF5-8629-33AE74E9E3C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270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hieve.org/rising-challenge-powerpoint%20(1347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Unser Weg zum Erfolg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Das von uns entwickelte Konzept kann wissenschaftlich begründet werden</a:t>
            </a:r>
          </a:p>
          <a:p>
            <a:endParaRPr lang="de-AT" dirty="0" smtClean="0"/>
          </a:p>
          <a:p>
            <a:r>
              <a:rPr lang="de-AT" dirty="0" smtClean="0"/>
              <a:t>Mit </a:t>
            </a:r>
            <a:r>
              <a:rPr lang="de-AT" dirty="0" smtClean="0"/>
              <a:t>dem Schritt in Richtung CBE (</a:t>
            </a:r>
            <a:r>
              <a:rPr lang="de-AT" dirty="0" err="1" smtClean="0"/>
              <a:t>competence</a:t>
            </a:r>
            <a:r>
              <a:rPr lang="de-AT" dirty="0" smtClean="0"/>
              <a:t> – </a:t>
            </a:r>
            <a:r>
              <a:rPr lang="de-AT" dirty="0" err="1" smtClean="0"/>
              <a:t>based</a:t>
            </a:r>
            <a:r>
              <a:rPr lang="de-AT" dirty="0" smtClean="0"/>
              <a:t> – </a:t>
            </a:r>
            <a:r>
              <a:rPr lang="de-AT" dirty="0" err="1" smtClean="0"/>
              <a:t>education</a:t>
            </a:r>
            <a:r>
              <a:rPr lang="de-AT" dirty="0" smtClean="0"/>
              <a:t>) geschieht in Amerika gerade dasselbe</a:t>
            </a:r>
          </a:p>
          <a:p>
            <a:endParaRPr lang="de-AT" dirty="0" smtClean="0"/>
          </a:p>
          <a:p>
            <a:r>
              <a:rPr lang="de-AT" smtClean="0"/>
              <a:t>In </a:t>
            </a:r>
            <a:r>
              <a:rPr lang="de-AT" dirty="0" smtClean="0"/>
              <a:t>Europa sind wir absolute Vorreiter!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525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Adaption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 smtClean="0"/>
              <a:t>Wiederholung</a:t>
            </a:r>
            <a:r>
              <a:rPr lang="en-GB" dirty="0" smtClean="0"/>
              <a:t> </a:t>
            </a:r>
            <a:r>
              <a:rPr lang="en-GB" dirty="0" err="1" smtClean="0"/>
              <a:t>bis</a:t>
            </a:r>
            <a:r>
              <a:rPr lang="en-GB" dirty="0" smtClean="0"/>
              <a:t> </a:t>
            </a:r>
            <a:r>
              <a:rPr lang="en-GB" dirty="0" err="1" smtClean="0"/>
              <a:t>zur</a:t>
            </a:r>
            <a:r>
              <a:rPr lang="en-GB" dirty="0" smtClean="0"/>
              <a:t> </a:t>
            </a:r>
            <a:r>
              <a:rPr lang="en-GB" dirty="0" err="1" smtClean="0"/>
              <a:t>Beherrschung</a:t>
            </a:r>
            <a:r>
              <a:rPr lang="en-GB" dirty="0" smtClean="0"/>
              <a:t> </a:t>
            </a:r>
            <a:r>
              <a:rPr lang="en-GB" dirty="0" err="1" smtClean="0"/>
              <a:t>bedeutet</a:t>
            </a:r>
            <a:r>
              <a:rPr lang="en-GB" dirty="0" smtClean="0"/>
              <a:t> </a:t>
            </a:r>
            <a:r>
              <a:rPr lang="en-GB" b="1" dirty="0" err="1" smtClean="0"/>
              <a:t>nicht</a:t>
            </a:r>
            <a:r>
              <a:rPr lang="en-GB" b="1" dirty="0" smtClean="0"/>
              <a:t>, </a:t>
            </a:r>
            <a:r>
              <a:rPr lang="en-GB" b="1" dirty="0" err="1" smtClean="0"/>
              <a:t>dasselbe</a:t>
            </a:r>
            <a:r>
              <a:rPr lang="en-GB" b="1" dirty="0" smtClean="0"/>
              <a:t> </a:t>
            </a:r>
            <a:r>
              <a:rPr lang="en-GB" b="1" dirty="0" err="1" smtClean="0"/>
              <a:t>immer</a:t>
            </a:r>
            <a:r>
              <a:rPr lang="en-GB" b="1" dirty="0" smtClean="0"/>
              <a:t> und </a:t>
            </a:r>
            <a:r>
              <a:rPr lang="en-GB" b="1" dirty="0" err="1" smtClean="0"/>
              <a:t>immer</a:t>
            </a:r>
            <a:r>
              <a:rPr lang="en-GB" b="1" dirty="0" smtClean="0"/>
              <a:t> </a:t>
            </a:r>
            <a:r>
              <a:rPr lang="en-GB" b="1" dirty="0" err="1" smtClean="0"/>
              <a:t>wieder</a:t>
            </a:r>
            <a:r>
              <a:rPr lang="en-GB" b="1" dirty="0" smtClean="0"/>
              <a:t> </a:t>
            </a:r>
            <a:r>
              <a:rPr lang="en-GB" b="1" dirty="0" err="1" smtClean="0"/>
              <a:t>zu</a:t>
            </a:r>
            <a:r>
              <a:rPr lang="en-GB" b="1" dirty="0"/>
              <a:t> </a:t>
            </a:r>
            <a:r>
              <a:rPr lang="en-GB" b="1" dirty="0" err="1" smtClean="0"/>
              <a:t>tun.</a:t>
            </a:r>
            <a:r>
              <a:rPr lang="en-GB" b="1" dirty="0" smtClean="0"/>
              <a:t>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de-AT" dirty="0" smtClean="0"/>
              <a:t>=&gt; </a:t>
            </a:r>
            <a:r>
              <a:rPr lang="de-AT" i="1" dirty="0" smtClean="0"/>
              <a:t>Unterschiedliche Wege zum Lernen eröffnen (Achtung: „Ich habe schon x mal erklärt, </a:t>
            </a:r>
            <a:r>
              <a:rPr lang="de-AT" i="1" dirty="0" err="1" smtClean="0"/>
              <a:t>dass.</a:t>
            </a:r>
            <a:r>
              <a:rPr lang="de-AT" i="1" dirty="0" smtClean="0"/>
              <a:t>... zeigt an, dass der Weg geändert werden muss)</a:t>
            </a:r>
            <a:endParaRPr lang="en-GB" i="1" dirty="0" smtClean="0"/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3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Erfolg im Auge behalten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Die </a:t>
            </a:r>
            <a:r>
              <a:rPr lang="en-GB" dirty="0" err="1" smtClean="0"/>
              <a:t>Grundlegende</a:t>
            </a:r>
            <a:r>
              <a:rPr lang="en-GB" dirty="0" smtClean="0"/>
              <a:t> </a:t>
            </a:r>
            <a:r>
              <a:rPr lang="en-GB" dirty="0" err="1" smtClean="0"/>
              <a:t>Philosophie</a:t>
            </a:r>
            <a:r>
              <a:rPr lang="en-GB" dirty="0" smtClean="0"/>
              <a:t> von CBE </a:t>
            </a:r>
            <a:r>
              <a:rPr lang="en-GB" dirty="0" err="1" smtClean="0"/>
              <a:t>ist</a:t>
            </a:r>
            <a:r>
              <a:rPr lang="en-GB" dirty="0" smtClean="0"/>
              <a:t> (</a:t>
            </a:r>
            <a:r>
              <a:rPr lang="en-GB" dirty="0"/>
              <a:t>Bloom, 1980) </a:t>
            </a: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“</a:t>
            </a:r>
            <a:r>
              <a:rPr lang="en-GB" b="1" dirty="0"/>
              <a:t>I</a:t>
            </a:r>
            <a:r>
              <a:rPr lang="en-GB" b="1" dirty="0" smtClean="0"/>
              <a:t>f </a:t>
            </a:r>
            <a:r>
              <a:rPr lang="en-GB" b="1" dirty="0"/>
              <a:t>at first </a:t>
            </a:r>
            <a:r>
              <a:rPr lang="en-GB" b="1" dirty="0" smtClean="0"/>
              <a:t>you </a:t>
            </a:r>
            <a:r>
              <a:rPr lang="en-GB" b="1" dirty="0"/>
              <a:t>don’t succeed, try, try again</a:t>
            </a:r>
            <a:r>
              <a:rPr lang="en-GB" b="1" dirty="0" smtClean="0"/>
              <a:t>.”</a:t>
            </a:r>
          </a:p>
          <a:p>
            <a:pPr marL="0" indent="0">
              <a:buNone/>
            </a:pPr>
            <a:endParaRPr lang="de-AT" b="1" dirty="0" smtClean="0"/>
          </a:p>
          <a:p>
            <a:pPr marL="0" indent="0">
              <a:buNone/>
            </a:pPr>
            <a:r>
              <a:rPr lang="de-AT" b="1" dirty="0" smtClean="0"/>
              <a:t>Es geht also immer darum, Erfolg zu haben.</a:t>
            </a:r>
          </a:p>
          <a:p>
            <a:pPr marL="0" indent="0">
              <a:buNone/>
            </a:pPr>
            <a:endParaRPr lang="de-AT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de-AT" dirty="0" smtClean="0"/>
          </a:p>
          <a:p>
            <a:pPr marL="0" indent="0">
              <a:buNone/>
            </a:pPr>
            <a:r>
              <a:rPr lang="en-GB" dirty="0" err="1" smtClean="0"/>
              <a:t>Gleichzeitig</a:t>
            </a:r>
            <a:r>
              <a:rPr lang="en-GB" dirty="0" smtClean="0"/>
              <a:t> </a:t>
            </a:r>
            <a:r>
              <a:rPr lang="en-GB" dirty="0" err="1" smtClean="0"/>
              <a:t>sind</a:t>
            </a:r>
            <a:r>
              <a:rPr lang="en-GB" dirty="0" smtClean="0"/>
              <a:t> CBE – </a:t>
            </a:r>
            <a:r>
              <a:rPr lang="en-GB" dirty="0" err="1" smtClean="0"/>
              <a:t>Systeme</a:t>
            </a:r>
            <a:r>
              <a:rPr lang="en-GB" dirty="0" smtClean="0"/>
              <a:t> </a:t>
            </a:r>
            <a:r>
              <a:rPr lang="en-GB" dirty="0" err="1" smtClean="0"/>
              <a:t>eine</a:t>
            </a:r>
            <a:r>
              <a:rPr lang="en-GB" dirty="0" smtClean="0"/>
              <a:t> </a:t>
            </a:r>
            <a:r>
              <a:rPr lang="en-GB" dirty="0" err="1" smtClean="0"/>
              <a:t>Möglichkeit</a:t>
            </a:r>
            <a:r>
              <a:rPr lang="en-GB" dirty="0" smtClean="0"/>
              <a:t> </a:t>
            </a:r>
            <a:r>
              <a:rPr lang="en-GB" dirty="0" err="1" smtClean="0"/>
              <a:t>für</a:t>
            </a:r>
            <a:r>
              <a:rPr lang="en-GB" dirty="0" smtClean="0"/>
              <a:t> </a:t>
            </a:r>
            <a:r>
              <a:rPr lang="en-GB" dirty="0" err="1" smtClean="0"/>
              <a:t>SuS</a:t>
            </a:r>
            <a:r>
              <a:rPr lang="en-GB" dirty="0" smtClean="0"/>
              <a:t> </a:t>
            </a:r>
            <a:r>
              <a:rPr lang="en-GB" dirty="0" err="1" smtClean="0"/>
              <a:t>über</a:t>
            </a:r>
            <a:r>
              <a:rPr lang="en-GB" dirty="0" smtClean="0"/>
              <a:t> </a:t>
            </a:r>
            <a:r>
              <a:rPr lang="en-GB" b="1" dirty="0" err="1" smtClean="0"/>
              <a:t>Durchhaltevermögen</a:t>
            </a:r>
            <a:r>
              <a:rPr lang="en-GB" b="1" dirty="0" smtClean="0"/>
              <a:t>, </a:t>
            </a:r>
            <a:r>
              <a:rPr lang="en-GB" b="1" dirty="0" err="1" smtClean="0"/>
              <a:t>Resilienz</a:t>
            </a:r>
            <a:r>
              <a:rPr lang="en-GB" b="1" dirty="0" smtClean="0"/>
              <a:t> und </a:t>
            </a:r>
            <a:r>
              <a:rPr lang="en-GB" b="1" dirty="0" err="1" smtClean="0"/>
              <a:t>Characterstärke</a:t>
            </a:r>
            <a:r>
              <a:rPr lang="en-GB" b="1" dirty="0" smtClean="0"/>
              <a:t> </a:t>
            </a:r>
            <a:r>
              <a:rPr lang="en-GB" b="1" dirty="0" err="1" smtClean="0"/>
              <a:t>z</a:t>
            </a:r>
            <a:r>
              <a:rPr lang="en-GB" dirty="0" err="1" smtClean="0"/>
              <a:t>u</a:t>
            </a:r>
            <a:r>
              <a:rPr lang="en-GB" dirty="0" smtClean="0"/>
              <a:t> </a:t>
            </a:r>
            <a:r>
              <a:rPr lang="en-GB" dirty="0" err="1" smtClean="0"/>
              <a:t>lernen</a:t>
            </a:r>
            <a:r>
              <a:rPr lang="en-GB" dirty="0" smtClean="0"/>
              <a:t> (</a:t>
            </a:r>
            <a:r>
              <a:rPr lang="en-GB" dirty="0" err="1" smtClean="0"/>
              <a:t>Shechtman</a:t>
            </a:r>
            <a:r>
              <a:rPr lang="en-GB" dirty="0"/>
              <a:t>, </a:t>
            </a:r>
            <a:r>
              <a:rPr lang="en-GB" dirty="0" err="1"/>
              <a:t>DeBarger</a:t>
            </a:r>
            <a:r>
              <a:rPr lang="en-GB" dirty="0"/>
              <a:t>, </a:t>
            </a:r>
            <a:r>
              <a:rPr lang="en-GB" dirty="0" err="1" smtClean="0"/>
              <a:t>Dornsife</a:t>
            </a:r>
            <a:r>
              <a:rPr lang="en-GB" dirty="0"/>
              <a:t>, Rosier, &amp; </a:t>
            </a:r>
            <a:r>
              <a:rPr lang="en-GB" dirty="0" err="1"/>
              <a:t>Yarnall</a:t>
            </a:r>
            <a:r>
              <a:rPr lang="en-GB" dirty="0"/>
              <a:t>, </a:t>
            </a:r>
            <a:r>
              <a:rPr lang="en-GB" dirty="0" smtClean="0"/>
              <a:t>2013)</a:t>
            </a:r>
          </a:p>
        </p:txBody>
      </p:sp>
    </p:spTree>
    <p:extLst>
      <p:ext uri="{BB962C8B-B14F-4D97-AF65-F5344CB8AC3E}">
        <p14:creationId xmlns:p14="http://schemas.microsoft.com/office/powerpoint/2010/main" val="150654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Neuntes Schuljahr gleich mit erledigt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 smtClean="0"/>
              <a:t>Zeitliche</a:t>
            </a:r>
            <a:r>
              <a:rPr lang="en-GB" dirty="0" smtClean="0"/>
              <a:t> </a:t>
            </a:r>
            <a:r>
              <a:rPr lang="en-GB" dirty="0" err="1" smtClean="0"/>
              <a:t>Flexibilität</a:t>
            </a:r>
            <a:r>
              <a:rPr lang="en-GB" dirty="0" smtClean="0"/>
              <a:t> </a:t>
            </a:r>
            <a:r>
              <a:rPr lang="en-GB" dirty="0" err="1" smtClean="0"/>
              <a:t>ist</a:t>
            </a:r>
            <a:r>
              <a:rPr lang="en-GB" dirty="0" smtClean="0"/>
              <a:t> </a:t>
            </a:r>
            <a:r>
              <a:rPr lang="en-GB" dirty="0" err="1" smtClean="0"/>
              <a:t>eine</a:t>
            </a:r>
            <a:r>
              <a:rPr lang="en-GB" dirty="0" smtClean="0"/>
              <a:t> </a:t>
            </a:r>
            <a:r>
              <a:rPr lang="en-GB" dirty="0" err="1" smtClean="0"/>
              <a:t>Kernstrategie</a:t>
            </a:r>
            <a:r>
              <a:rPr lang="en-GB" dirty="0" smtClean="0"/>
              <a:t> </a:t>
            </a:r>
            <a:r>
              <a:rPr lang="en-GB" dirty="0" err="1" smtClean="0"/>
              <a:t>zur</a:t>
            </a:r>
            <a:r>
              <a:rPr lang="en-GB" dirty="0" smtClean="0"/>
              <a:t> </a:t>
            </a:r>
            <a:r>
              <a:rPr lang="en-GB" dirty="0" err="1" smtClean="0"/>
              <a:t>Erhöhung</a:t>
            </a:r>
            <a:r>
              <a:rPr lang="en-GB" dirty="0" smtClean="0"/>
              <a:t> der </a:t>
            </a:r>
            <a:r>
              <a:rPr lang="en-GB" dirty="0" err="1" smtClean="0"/>
              <a:t>Abschlussraten</a:t>
            </a:r>
            <a:r>
              <a:rPr lang="en-GB" dirty="0" smtClean="0"/>
              <a:t> und </a:t>
            </a:r>
            <a:r>
              <a:rPr lang="en-GB" dirty="0" err="1" smtClean="0"/>
              <a:t>Reduktion</a:t>
            </a:r>
            <a:r>
              <a:rPr lang="en-GB" dirty="0" smtClean="0"/>
              <a:t> der Drop-out </a:t>
            </a:r>
            <a:r>
              <a:rPr lang="en-GB" dirty="0" err="1" smtClean="0"/>
              <a:t>Raten</a:t>
            </a:r>
            <a:r>
              <a:rPr lang="en-GB" dirty="0" smtClean="0"/>
              <a:t> </a:t>
            </a:r>
            <a:r>
              <a:rPr lang="en-GB" dirty="0"/>
              <a:t>(National Association of Secondary School Principals, 2005)</a:t>
            </a:r>
            <a:endParaRPr lang="en-GB" dirty="0" smtClean="0"/>
          </a:p>
          <a:p>
            <a:pPr marL="0" indent="0">
              <a:buNone/>
            </a:pPr>
            <a:endParaRPr lang="de-AT" dirty="0" smtClean="0"/>
          </a:p>
          <a:p>
            <a:pPr marL="0" indent="0">
              <a:buNone/>
            </a:pPr>
            <a:r>
              <a:rPr lang="de-AT" dirty="0" smtClean="0"/>
              <a:t>Es geht also darum, </a:t>
            </a:r>
            <a:r>
              <a:rPr lang="de-AT" dirty="0" err="1" smtClean="0"/>
              <a:t>SuS</a:t>
            </a:r>
            <a:r>
              <a:rPr lang="de-AT" dirty="0" smtClean="0"/>
              <a:t> ein ERFOLGREICHES Weiterkommen zu ermöglichen.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71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Leichter oder schwerer?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The power to correct the faults of traditional </a:t>
            </a:r>
            <a:r>
              <a:rPr lang="en-GB" dirty="0" smtClean="0"/>
              <a:t>grading </a:t>
            </a:r>
            <a:r>
              <a:rPr lang="en-GB" dirty="0"/>
              <a:t>promised by CBE is captured in the words of one student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endParaRPr lang="en-GB" dirty="0"/>
          </a:p>
          <a:p>
            <a:pPr marL="631825" indent="0">
              <a:buNone/>
            </a:pPr>
            <a:r>
              <a:rPr lang="en-GB" sz="2400" dirty="0"/>
              <a:t>Casco Bay High School is harder than other schools, but you learn everything. </a:t>
            </a:r>
            <a:r>
              <a:rPr lang="en-GB" sz="2400" dirty="0" smtClean="0"/>
              <a:t>You </a:t>
            </a:r>
            <a:r>
              <a:rPr lang="en-GB" sz="2400" dirty="0"/>
              <a:t>can’t pass by with a 78 and not know half the material. I used to pass </a:t>
            </a:r>
            <a:r>
              <a:rPr lang="en-GB" sz="2400" dirty="0" smtClean="0"/>
              <a:t>by </a:t>
            </a:r>
            <a:r>
              <a:rPr lang="en-GB" sz="2400" dirty="0"/>
              <a:t>with a B-, but when I got to Casco I didn’t know half of the material I was </a:t>
            </a:r>
            <a:r>
              <a:rPr lang="en-GB" sz="2400" dirty="0" smtClean="0"/>
              <a:t>supposed </a:t>
            </a:r>
            <a:r>
              <a:rPr lang="en-GB" sz="2400" dirty="0"/>
              <a:t>to have learned in middle school because that was the half I didn’t </a:t>
            </a:r>
            <a:r>
              <a:rPr lang="en-GB" sz="2400" dirty="0" smtClean="0"/>
              <a:t>learn </a:t>
            </a:r>
            <a:r>
              <a:rPr lang="en-GB" sz="2400" dirty="0"/>
              <a:t>(Sturgis, 2014, p. 4).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27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15153"/>
            <a:ext cx="6019801" cy="645458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1200" b="1" dirty="0" smtClean="0"/>
              <a:t>5 </a:t>
            </a:r>
            <a:r>
              <a:rPr lang="en-GB" sz="11200" b="1" dirty="0" err="1" smtClean="0"/>
              <a:t>Prinzipien</a:t>
            </a:r>
            <a:r>
              <a:rPr lang="en-GB" sz="11200" b="1" dirty="0" smtClean="0"/>
              <a:t> von CBE</a:t>
            </a:r>
          </a:p>
          <a:p>
            <a:pPr marL="0" indent="0">
              <a:buNone/>
            </a:pPr>
            <a:r>
              <a:rPr lang="en-GB" sz="11200" b="1" dirty="0" smtClean="0"/>
              <a:t>(</a:t>
            </a:r>
            <a:r>
              <a:rPr lang="en-GB" sz="11200" b="1" dirty="0" err="1" smtClean="0"/>
              <a:t>Einhaltung</a:t>
            </a:r>
            <a:r>
              <a:rPr lang="en-GB" sz="11200" b="1" dirty="0" smtClean="0"/>
              <a:t> </a:t>
            </a:r>
            <a:r>
              <a:rPr lang="en-GB" sz="11200" b="1" dirty="0" err="1" smtClean="0"/>
              <a:t>ist</a:t>
            </a:r>
            <a:r>
              <a:rPr lang="en-GB" sz="11200" b="1" dirty="0" smtClean="0"/>
              <a:t> </a:t>
            </a:r>
            <a:r>
              <a:rPr lang="en-GB" sz="11200" b="1" dirty="0" err="1" smtClean="0"/>
              <a:t>wichtig</a:t>
            </a:r>
            <a:r>
              <a:rPr lang="en-GB" sz="11200" b="1" dirty="0" smtClean="0"/>
              <a:t> </a:t>
            </a:r>
            <a:r>
              <a:rPr lang="en-GB" sz="11200" b="1" dirty="0" err="1" smtClean="0"/>
              <a:t>für</a:t>
            </a:r>
            <a:r>
              <a:rPr lang="en-GB" sz="11200" b="1" dirty="0" smtClean="0"/>
              <a:t> den </a:t>
            </a:r>
            <a:r>
              <a:rPr lang="en-GB" sz="11200" b="1" dirty="0" err="1" smtClean="0"/>
              <a:t>Erfolg</a:t>
            </a:r>
            <a:r>
              <a:rPr lang="en-GB" sz="11200" b="1" dirty="0" smtClean="0"/>
              <a:t>!)</a:t>
            </a:r>
          </a:p>
          <a:p>
            <a:pPr marL="0" indent="0">
              <a:buNone/>
            </a:pPr>
            <a:endParaRPr lang="en-GB" sz="8000" dirty="0"/>
          </a:p>
          <a:p>
            <a:pPr marL="282575" indent="-282575">
              <a:buFont typeface="+mj-lt"/>
              <a:buAutoNum type="arabicPeriod"/>
            </a:pPr>
            <a:r>
              <a:rPr lang="de-AT" sz="9600" dirty="0" smtClean="0"/>
              <a:t>Schüler/innen steigen auf, weil sie ein Lernziel beherrschen (</a:t>
            </a:r>
            <a:r>
              <a:rPr lang="de-AT" sz="9600" dirty="0" err="1" smtClean="0"/>
              <a:t>mastery</a:t>
            </a:r>
            <a:r>
              <a:rPr lang="de-AT" sz="9600" dirty="0" smtClean="0"/>
              <a:t>!)</a:t>
            </a:r>
            <a:endParaRPr lang="en-GB" sz="9600" dirty="0"/>
          </a:p>
          <a:p>
            <a:pPr marL="282575" indent="-282575">
              <a:buFont typeface="+mj-lt"/>
              <a:buAutoNum type="arabicPeriod"/>
            </a:pPr>
            <a:r>
              <a:rPr lang="en-GB" sz="9600" dirty="0" smtClean="0"/>
              <a:t>Die </a:t>
            </a:r>
            <a:r>
              <a:rPr lang="en-GB" sz="9600" dirty="0" err="1" smtClean="0"/>
              <a:t>Kompetenzen</a:t>
            </a:r>
            <a:r>
              <a:rPr lang="en-GB" sz="9600" dirty="0" smtClean="0"/>
              <a:t> </a:t>
            </a:r>
            <a:r>
              <a:rPr lang="en-GB" sz="9600" dirty="0" err="1" smtClean="0"/>
              <a:t>beinhalten</a:t>
            </a:r>
            <a:r>
              <a:rPr lang="en-GB" sz="9600" dirty="0" smtClean="0"/>
              <a:t> </a:t>
            </a:r>
            <a:r>
              <a:rPr lang="en-GB" sz="9600" b="1" dirty="0" err="1" smtClean="0"/>
              <a:t>explizit</a:t>
            </a:r>
            <a:r>
              <a:rPr lang="en-GB" sz="9600" b="1" dirty="0" smtClean="0"/>
              <a:t> </a:t>
            </a:r>
            <a:r>
              <a:rPr lang="en-GB" sz="9600" b="1" dirty="0" err="1" smtClean="0"/>
              <a:t>angeführte</a:t>
            </a:r>
            <a:r>
              <a:rPr lang="en-GB" sz="9600" b="1" dirty="0" smtClean="0"/>
              <a:t>, </a:t>
            </a:r>
            <a:r>
              <a:rPr lang="en-GB" sz="9600" b="1" dirty="0" err="1" smtClean="0"/>
              <a:t>messbare</a:t>
            </a:r>
            <a:r>
              <a:rPr lang="en-GB" sz="9600" b="1" dirty="0" smtClean="0"/>
              <a:t>, </a:t>
            </a:r>
            <a:r>
              <a:rPr lang="en-GB" sz="9600" b="1" dirty="0" err="1" smtClean="0"/>
              <a:t>übertragbare</a:t>
            </a:r>
            <a:r>
              <a:rPr lang="en-GB" sz="9600" b="1" dirty="0" smtClean="0"/>
              <a:t> </a:t>
            </a:r>
            <a:r>
              <a:rPr lang="en-GB" sz="9600" b="1" dirty="0" err="1" smtClean="0"/>
              <a:t>Lernziele</a:t>
            </a:r>
            <a:r>
              <a:rPr lang="en-GB" sz="9600" dirty="0" smtClean="0"/>
              <a:t>.</a:t>
            </a:r>
            <a:endParaRPr lang="en-GB" sz="9600" dirty="0"/>
          </a:p>
          <a:p>
            <a:pPr marL="282575" indent="-282575">
              <a:buFont typeface="+mj-lt"/>
              <a:buAutoNum type="arabicPeriod"/>
            </a:pPr>
            <a:r>
              <a:rPr lang="en-GB" sz="9600" b="1" dirty="0" err="1" smtClean="0"/>
              <a:t>Bewertung</a:t>
            </a:r>
            <a:r>
              <a:rPr lang="en-GB" sz="9600" b="1" dirty="0" smtClean="0"/>
              <a:t> / </a:t>
            </a:r>
            <a:r>
              <a:rPr lang="en-GB" sz="9600" b="1" dirty="0" err="1" smtClean="0"/>
              <a:t>Beurteilung</a:t>
            </a:r>
            <a:r>
              <a:rPr lang="en-GB" sz="9600" b="1" dirty="0" smtClean="0"/>
              <a:t> </a:t>
            </a:r>
            <a:r>
              <a:rPr lang="en-GB" sz="9600" b="1" dirty="0" err="1" smtClean="0"/>
              <a:t>ist</a:t>
            </a:r>
            <a:r>
              <a:rPr lang="en-GB" sz="9600" b="1" dirty="0" smtClean="0"/>
              <a:t> </a:t>
            </a:r>
            <a:r>
              <a:rPr lang="en-GB" sz="9600" b="1" dirty="0" err="1" smtClean="0"/>
              <a:t>sinnvoll</a:t>
            </a:r>
            <a:r>
              <a:rPr lang="en-GB" sz="9600" b="1" dirty="0" smtClean="0"/>
              <a:t> </a:t>
            </a:r>
            <a:r>
              <a:rPr lang="en-GB" sz="9600" dirty="0"/>
              <a:t>u</a:t>
            </a:r>
            <a:r>
              <a:rPr lang="en-GB" sz="9600" dirty="0" smtClean="0"/>
              <a:t>nd </a:t>
            </a:r>
            <a:r>
              <a:rPr lang="en-GB" sz="9600" dirty="0" err="1" smtClean="0"/>
              <a:t>eine</a:t>
            </a:r>
            <a:r>
              <a:rPr lang="en-GB" sz="9600" dirty="0" smtClean="0"/>
              <a:t> positive </a:t>
            </a:r>
            <a:r>
              <a:rPr lang="en-GB" sz="9600" dirty="0" err="1" smtClean="0"/>
              <a:t>Lernerfahrung</a:t>
            </a:r>
            <a:r>
              <a:rPr lang="en-GB" sz="9600" dirty="0" smtClean="0"/>
              <a:t> </a:t>
            </a:r>
            <a:r>
              <a:rPr lang="en-GB" sz="9600" dirty="0" err="1" smtClean="0"/>
              <a:t>für</a:t>
            </a:r>
            <a:r>
              <a:rPr lang="en-GB" sz="9600" dirty="0" smtClean="0"/>
              <a:t> die </a:t>
            </a:r>
            <a:r>
              <a:rPr lang="en-GB" sz="9600" dirty="0" err="1" smtClean="0"/>
              <a:t>SuS</a:t>
            </a:r>
            <a:r>
              <a:rPr lang="en-GB" sz="9600" dirty="0" smtClean="0"/>
              <a:t>.</a:t>
            </a:r>
            <a:endParaRPr lang="en-GB" sz="9600" dirty="0"/>
          </a:p>
          <a:p>
            <a:pPr marL="282575" indent="-282575">
              <a:buFont typeface="+mj-lt"/>
              <a:buAutoNum type="arabicPeriod"/>
            </a:pPr>
            <a:r>
              <a:rPr lang="en-GB" sz="9600" dirty="0" smtClean="0"/>
              <a:t>Die </a:t>
            </a:r>
            <a:r>
              <a:rPr lang="en-GB" sz="9600" dirty="0" err="1" smtClean="0"/>
              <a:t>Lernenden</a:t>
            </a:r>
            <a:r>
              <a:rPr lang="en-GB" sz="9600" dirty="0" smtClean="0"/>
              <a:t> </a:t>
            </a:r>
            <a:r>
              <a:rPr lang="en-GB" sz="9600" dirty="0" err="1" smtClean="0"/>
              <a:t>bekommen</a:t>
            </a:r>
            <a:r>
              <a:rPr lang="en-GB" sz="9600" dirty="0" smtClean="0"/>
              <a:t> </a:t>
            </a:r>
            <a:r>
              <a:rPr lang="en-GB" sz="9600" b="1" dirty="0" err="1" smtClean="0"/>
              <a:t>zeitnahe</a:t>
            </a:r>
            <a:r>
              <a:rPr lang="en-GB" sz="9600" b="1" dirty="0" smtClean="0"/>
              <a:t>, </a:t>
            </a:r>
            <a:r>
              <a:rPr lang="en-GB" sz="9600" b="1" dirty="0" err="1" smtClean="0"/>
              <a:t>differenzierte</a:t>
            </a:r>
            <a:r>
              <a:rPr lang="en-GB" sz="9600" b="1" dirty="0" smtClean="0"/>
              <a:t> </a:t>
            </a:r>
            <a:r>
              <a:rPr lang="en-GB" sz="9600" b="1" dirty="0" err="1" smtClean="0"/>
              <a:t>Unterstützung</a:t>
            </a:r>
            <a:r>
              <a:rPr lang="en-GB" sz="9600" b="1" dirty="0" smtClean="0"/>
              <a:t> </a:t>
            </a:r>
            <a:r>
              <a:rPr lang="en-GB" sz="9600" dirty="0" smtClean="0"/>
              <a:t>die auf </a:t>
            </a:r>
            <a:r>
              <a:rPr lang="en-GB" sz="9600" dirty="0" err="1" smtClean="0"/>
              <a:t>ihre</a:t>
            </a:r>
            <a:r>
              <a:rPr lang="en-GB" sz="9600" dirty="0" smtClean="0"/>
              <a:t> </a:t>
            </a:r>
            <a:r>
              <a:rPr lang="en-GB" sz="9600" dirty="0" err="1" smtClean="0"/>
              <a:t>individuellen</a:t>
            </a:r>
            <a:r>
              <a:rPr lang="en-GB" sz="9600" dirty="0" smtClean="0"/>
              <a:t> </a:t>
            </a:r>
            <a:r>
              <a:rPr lang="en-GB" sz="9600" dirty="0" err="1" smtClean="0"/>
              <a:t>Bedürfnisse</a:t>
            </a:r>
            <a:r>
              <a:rPr lang="en-GB" sz="9600" dirty="0" smtClean="0"/>
              <a:t> </a:t>
            </a:r>
            <a:r>
              <a:rPr lang="en-GB" sz="9600" dirty="0" err="1" smtClean="0"/>
              <a:t>abgestimmt</a:t>
            </a:r>
            <a:r>
              <a:rPr lang="en-GB" sz="9600" dirty="0" smtClean="0"/>
              <a:t> </a:t>
            </a:r>
            <a:r>
              <a:rPr lang="en-GB" sz="9600" dirty="0" err="1" smtClean="0"/>
              <a:t>ist</a:t>
            </a:r>
            <a:r>
              <a:rPr lang="en-GB" sz="9600" dirty="0" smtClean="0"/>
              <a:t>.</a:t>
            </a:r>
            <a:endParaRPr lang="en-GB" sz="9600" dirty="0"/>
          </a:p>
          <a:p>
            <a:pPr marL="282575" indent="-282575">
              <a:buFont typeface="+mj-lt"/>
              <a:buAutoNum type="arabicPeriod"/>
            </a:pPr>
            <a:r>
              <a:rPr lang="en-GB" sz="9600" dirty="0" err="1"/>
              <a:t>Lernergebnisse</a:t>
            </a:r>
            <a:r>
              <a:rPr lang="en-GB" sz="9600" dirty="0"/>
              <a:t> </a:t>
            </a:r>
            <a:r>
              <a:rPr lang="en-GB" sz="9600" dirty="0" err="1" smtClean="0"/>
              <a:t>betonen</a:t>
            </a:r>
            <a:r>
              <a:rPr lang="en-GB" sz="9600" dirty="0" smtClean="0"/>
              <a:t> </a:t>
            </a:r>
            <a:r>
              <a:rPr lang="en-GB" sz="9600" dirty="0" err="1" smtClean="0"/>
              <a:t>Kompetenzen</a:t>
            </a:r>
            <a:r>
              <a:rPr lang="en-GB" sz="9600" dirty="0"/>
              <a:t>, die </a:t>
            </a:r>
            <a:r>
              <a:rPr lang="en-GB" sz="9600" dirty="0" err="1"/>
              <a:t>die</a:t>
            </a:r>
            <a:r>
              <a:rPr lang="en-GB" sz="9600" dirty="0"/>
              <a:t> </a:t>
            </a:r>
            <a:r>
              <a:rPr lang="en-GB" sz="9600" b="1" dirty="0" err="1"/>
              <a:t>Anwendung</a:t>
            </a:r>
            <a:r>
              <a:rPr lang="en-GB" sz="9600" b="1" dirty="0"/>
              <a:t> und </a:t>
            </a:r>
            <a:r>
              <a:rPr lang="en-GB" sz="9600" b="1" dirty="0" err="1"/>
              <a:t>Erschaffung</a:t>
            </a:r>
            <a:r>
              <a:rPr lang="en-GB" sz="9600" b="1" dirty="0"/>
              <a:t> von </a:t>
            </a:r>
            <a:r>
              <a:rPr lang="en-GB" sz="9600" b="1" dirty="0" err="1" smtClean="0"/>
              <a:t>Wissen</a:t>
            </a:r>
            <a:r>
              <a:rPr lang="en-GB" sz="9600" b="1" dirty="0" smtClean="0"/>
              <a:t>, </a:t>
            </a:r>
            <a:r>
              <a:rPr lang="en-GB" sz="9600" dirty="0" err="1" smtClean="0"/>
              <a:t>zusammen</a:t>
            </a:r>
            <a:r>
              <a:rPr lang="en-GB" sz="9600" dirty="0" smtClean="0"/>
              <a:t> </a:t>
            </a:r>
            <a:r>
              <a:rPr lang="en-GB" sz="9600" dirty="0" err="1" smtClean="0"/>
              <a:t>mit</a:t>
            </a:r>
            <a:r>
              <a:rPr lang="en-GB" sz="9600" dirty="0" smtClean="0"/>
              <a:t> der </a:t>
            </a:r>
            <a:r>
              <a:rPr lang="en-GB" sz="9600" dirty="0" err="1" smtClean="0"/>
              <a:t>Entwicklung</a:t>
            </a:r>
            <a:r>
              <a:rPr lang="en-GB" sz="9600" dirty="0" smtClean="0"/>
              <a:t> von </a:t>
            </a:r>
            <a:r>
              <a:rPr lang="en-GB" sz="9600" dirty="0" err="1" smtClean="0"/>
              <a:t>wichtigen</a:t>
            </a:r>
            <a:r>
              <a:rPr lang="en-GB" sz="9600" dirty="0" smtClean="0"/>
              <a:t> </a:t>
            </a:r>
            <a:r>
              <a:rPr lang="en-GB" sz="9600" dirty="0" err="1" smtClean="0"/>
              <a:t>Fertigkeiten</a:t>
            </a:r>
            <a:r>
              <a:rPr lang="en-GB" sz="9600" dirty="0" smtClean="0"/>
              <a:t> und </a:t>
            </a:r>
            <a:r>
              <a:rPr lang="en-GB" sz="9600" dirty="0" err="1" smtClean="0"/>
              <a:t>Einstellungen</a:t>
            </a:r>
            <a:r>
              <a:rPr lang="en-GB" sz="9600" dirty="0"/>
              <a:t> </a:t>
            </a:r>
            <a:r>
              <a:rPr lang="en-GB" sz="9600" dirty="0" err="1" smtClean="0"/>
              <a:t>inkludieren</a:t>
            </a:r>
            <a:r>
              <a:rPr lang="en-GB" sz="9600" dirty="0" smtClean="0"/>
              <a:t>.  </a:t>
            </a:r>
            <a:endParaRPr lang="en-GB" sz="1600" dirty="0" smtClean="0"/>
          </a:p>
          <a:p>
            <a:pPr marL="0" indent="0">
              <a:buNone/>
            </a:pPr>
            <a:r>
              <a:rPr lang="en-GB" sz="3700" dirty="0" smtClean="0"/>
              <a:t>http</a:t>
            </a:r>
            <a:r>
              <a:rPr lang="en-GB" sz="3700" dirty="0"/>
              <a:t>://www.idahobe.org/wp-content/uploads/2016/09/A-Tale-of-Three-States-Sept-2016.pdf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1" y="365125"/>
            <a:ext cx="5218579" cy="6013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895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9900" y="215153"/>
            <a:ext cx="4483101" cy="645458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endParaRPr lang="en-GB" sz="8000" dirty="0"/>
          </a:p>
          <a:p>
            <a:pPr marL="282575" indent="-282575">
              <a:buFont typeface="+mj-lt"/>
              <a:buAutoNum type="arabicPeriod"/>
            </a:pPr>
            <a:r>
              <a:rPr lang="de-AT" sz="9600" dirty="0" smtClean="0"/>
              <a:t>Schüler/innen steigen auf, weil sie ein Lernziel beherrschen (</a:t>
            </a:r>
            <a:r>
              <a:rPr lang="de-AT" sz="9600" dirty="0" err="1" smtClean="0"/>
              <a:t>mastery</a:t>
            </a:r>
            <a:r>
              <a:rPr lang="de-AT" sz="9600" dirty="0" smtClean="0"/>
              <a:t>!)</a:t>
            </a:r>
          </a:p>
          <a:p>
            <a:pPr marL="282575" indent="-282575">
              <a:buFont typeface="+mj-lt"/>
              <a:buAutoNum type="arabicPeriod"/>
            </a:pPr>
            <a:endParaRPr lang="de-AT" sz="9600" dirty="0"/>
          </a:p>
          <a:p>
            <a:pPr marL="0" indent="0">
              <a:buNone/>
            </a:pPr>
            <a:r>
              <a:rPr lang="de-AT" sz="9600" dirty="0" smtClean="0"/>
              <a:t>Studien belegen, dass </a:t>
            </a:r>
            <a:r>
              <a:rPr lang="de-AT" sz="9600" dirty="0" err="1" smtClean="0"/>
              <a:t>SuS</a:t>
            </a:r>
            <a:r>
              <a:rPr lang="de-AT" sz="9600" dirty="0" smtClean="0"/>
              <a:t> mehr leisten würden, wenn mehr von ihnen gefordert wird. (Hattie / </a:t>
            </a:r>
            <a:r>
              <a:rPr lang="de-AT" sz="9600" dirty="0" err="1" smtClean="0"/>
              <a:t>Rising</a:t>
            </a:r>
            <a:r>
              <a:rPr lang="de-AT" sz="9600" dirty="0" smtClean="0"/>
              <a:t> </a:t>
            </a:r>
            <a:r>
              <a:rPr lang="de-AT" sz="9600" dirty="0" err="1" smtClean="0"/>
              <a:t>to</a:t>
            </a:r>
            <a:r>
              <a:rPr lang="de-AT" sz="9600" dirty="0" smtClean="0"/>
              <a:t> </a:t>
            </a:r>
            <a:r>
              <a:rPr lang="de-AT" sz="9600" dirty="0" err="1" smtClean="0"/>
              <a:t>the</a:t>
            </a:r>
            <a:r>
              <a:rPr lang="de-AT" sz="9600" dirty="0" smtClean="0"/>
              <a:t> Challenge Survey 2015)</a:t>
            </a:r>
          </a:p>
          <a:p>
            <a:pPr marL="0" indent="0">
              <a:buNone/>
            </a:pPr>
            <a:endParaRPr lang="de-AT" sz="9600" dirty="0"/>
          </a:p>
          <a:p>
            <a:pPr marL="0" indent="0">
              <a:buNone/>
            </a:pPr>
            <a:r>
              <a:rPr lang="de-AT" sz="9600" dirty="0" smtClean="0"/>
              <a:t>Was bedeutet das für uns:</a:t>
            </a:r>
          </a:p>
          <a:p>
            <a:pPr lvl="1"/>
            <a:r>
              <a:rPr lang="de-AT" sz="9200" dirty="0" smtClean="0"/>
              <a:t>Ansprüche müssen hoch genug sein</a:t>
            </a:r>
          </a:p>
          <a:p>
            <a:pPr lvl="1"/>
            <a:r>
              <a:rPr lang="de-AT" sz="9200" dirty="0" smtClean="0"/>
              <a:t>Abschluss für Module dürfen herausfordernd sein</a:t>
            </a:r>
          </a:p>
          <a:p>
            <a:pPr lvl="1"/>
            <a:r>
              <a:rPr lang="de-AT" sz="9200" dirty="0" smtClean="0"/>
              <a:t>Dafür aber klären, was wirklich notwendig ist. </a:t>
            </a:r>
          </a:p>
          <a:p>
            <a:pPr marL="0" indent="0">
              <a:buNone/>
            </a:pPr>
            <a:endParaRPr lang="en-GB" sz="9600" dirty="0"/>
          </a:p>
        </p:txBody>
      </p:sp>
      <p:pic>
        <p:nvPicPr>
          <p:cNvPr id="5" name="Inhaltsplatzhalt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1" y="215153"/>
            <a:ext cx="6611190" cy="4468337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5477295" y="491163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Achieve, “Rising to the Challenge Survey, Part One: Recent High School Graduates,” 2015. </a:t>
            </a:r>
            <a:r>
              <a:rPr lang="en-GB" dirty="0">
                <a:hlinkClick r:id="rId3"/>
              </a:rPr>
              <a:t>http://www.achieve.org/rising-challenge-powerpoint</a:t>
            </a:r>
          </a:p>
          <a:p>
            <a:r>
              <a:rPr lang="en-GB" dirty="0"/>
              <a:t>1347 graduates </a:t>
            </a:r>
          </a:p>
        </p:txBody>
      </p:sp>
    </p:spTree>
    <p:extLst>
      <p:ext uri="{BB962C8B-B14F-4D97-AF65-F5344CB8AC3E}">
        <p14:creationId xmlns:p14="http://schemas.microsoft.com/office/powerpoint/2010/main" val="98987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15153"/>
            <a:ext cx="9956800" cy="645458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endParaRPr lang="en-GB" sz="8000" dirty="0"/>
          </a:p>
          <a:p>
            <a:pPr marL="0" indent="0">
              <a:buNone/>
            </a:pPr>
            <a:r>
              <a:rPr lang="en-GB" sz="9600" dirty="0" smtClean="0"/>
              <a:t>2. Die </a:t>
            </a:r>
            <a:r>
              <a:rPr lang="en-GB" sz="9600" dirty="0" err="1"/>
              <a:t>Kompetenzen</a:t>
            </a:r>
            <a:r>
              <a:rPr lang="en-GB" sz="9600" dirty="0"/>
              <a:t> </a:t>
            </a:r>
            <a:r>
              <a:rPr lang="en-GB" sz="9600" dirty="0" err="1"/>
              <a:t>beinhalten</a:t>
            </a:r>
            <a:r>
              <a:rPr lang="en-GB" sz="9600" dirty="0"/>
              <a:t> </a:t>
            </a:r>
            <a:r>
              <a:rPr lang="en-GB" sz="9600" b="1" dirty="0" err="1"/>
              <a:t>explizit</a:t>
            </a:r>
            <a:r>
              <a:rPr lang="en-GB" sz="9600" b="1" dirty="0"/>
              <a:t> </a:t>
            </a:r>
            <a:r>
              <a:rPr lang="en-GB" sz="9600" b="1" dirty="0" err="1"/>
              <a:t>angeführte</a:t>
            </a:r>
            <a:r>
              <a:rPr lang="en-GB" sz="9600" b="1" dirty="0"/>
              <a:t>, </a:t>
            </a:r>
            <a:r>
              <a:rPr lang="en-GB" sz="9600" b="1" dirty="0" err="1"/>
              <a:t>messbare</a:t>
            </a:r>
            <a:r>
              <a:rPr lang="en-GB" sz="9600" b="1" dirty="0"/>
              <a:t>, </a:t>
            </a:r>
            <a:r>
              <a:rPr lang="en-GB" sz="9600" b="1" dirty="0" err="1"/>
              <a:t>übertragbare</a:t>
            </a:r>
            <a:r>
              <a:rPr lang="en-GB" sz="9600" b="1" dirty="0"/>
              <a:t> </a:t>
            </a:r>
            <a:r>
              <a:rPr lang="en-GB" sz="9600" b="1" dirty="0" err="1"/>
              <a:t>Lernziele</a:t>
            </a:r>
            <a:r>
              <a:rPr lang="en-GB" sz="9600" dirty="0"/>
              <a:t>.</a:t>
            </a:r>
          </a:p>
          <a:p>
            <a:pPr marL="282575" indent="-282575">
              <a:buFont typeface="+mj-lt"/>
              <a:buAutoNum type="arabicPeriod"/>
            </a:pPr>
            <a:endParaRPr lang="de-AT" sz="9600" dirty="0"/>
          </a:p>
          <a:p>
            <a:pPr marL="0" indent="0">
              <a:buNone/>
            </a:pPr>
            <a:r>
              <a:rPr lang="de-AT" sz="9600" dirty="0" smtClean="0"/>
              <a:t>Was bedeutet das für uns?</a:t>
            </a:r>
          </a:p>
          <a:p>
            <a:pPr lvl="1">
              <a:lnSpc>
                <a:spcPct val="170000"/>
              </a:lnSpc>
            </a:pPr>
            <a:r>
              <a:rPr lang="de-AT" sz="9200" dirty="0" smtClean="0"/>
              <a:t>Lernziele müssen ganz klar formuliert sein </a:t>
            </a:r>
          </a:p>
          <a:p>
            <a:pPr lvl="1">
              <a:lnSpc>
                <a:spcPct val="170000"/>
              </a:lnSpc>
            </a:pPr>
            <a:r>
              <a:rPr lang="de-AT" sz="9200" dirty="0" smtClean="0"/>
              <a:t>Lernziele sind absolut verbindlich (egal wer das Modul am Ende unterrichtet)</a:t>
            </a:r>
          </a:p>
          <a:p>
            <a:pPr lvl="1">
              <a:lnSpc>
                <a:spcPct val="170000"/>
              </a:lnSpc>
            </a:pPr>
            <a:r>
              <a:rPr lang="de-AT" sz="9200" dirty="0" smtClean="0"/>
              <a:t>ALLE Übungen, die in Kursen gemacht werden UND die im Arbeitsplan sind, sind auf diesen Lernzielen begründet</a:t>
            </a:r>
          </a:p>
          <a:p>
            <a:pPr lvl="3">
              <a:lnSpc>
                <a:spcPct val="170000"/>
              </a:lnSpc>
            </a:pPr>
            <a:r>
              <a:rPr lang="de-AT" sz="8600" dirty="0" smtClean="0"/>
              <a:t>Keine </a:t>
            </a:r>
            <a:r>
              <a:rPr lang="de-AT" sz="8600" b="1" i="1" dirty="0" smtClean="0">
                <a:solidFill>
                  <a:srgbClr val="FF0000"/>
                </a:solidFill>
              </a:rPr>
              <a:t>Aktivitäten</a:t>
            </a:r>
            <a:r>
              <a:rPr lang="de-AT" sz="8600" dirty="0" smtClean="0"/>
              <a:t>, die nicht auf Ziel ausgerichtet sind!</a:t>
            </a:r>
            <a:endParaRPr lang="de-AT" sz="9200" dirty="0" smtClean="0"/>
          </a:p>
          <a:p>
            <a:pPr lvl="1">
              <a:lnSpc>
                <a:spcPct val="170000"/>
              </a:lnSpc>
            </a:pPr>
            <a:r>
              <a:rPr lang="de-AT" sz="9200" dirty="0" smtClean="0"/>
              <a:t>Gemeinsames Abklären in der Fachgruppe ob alle wichtigen Lernziele in den Modulbeschreibungen beinhaltet sind, eventuell fehlende  ergänzen</a:t>
            </a:r>
          </a:p>
          <a:p>
            <a:pPr lvl="1">
              <a:lnSpc>
                <a:spcPct val="170000"/>
              </a:lnSpc>
            </a:pPr>
            <a:endParaRPr lang="de-AT" sz="9200" dirty="0" smtClean="0"/>
          </a:p>
          <a:p>
            <a:pPr marL="0" indent="0">
              <a:buNone/>
            </a:pPr>
            <a:endParaRPr lang="en-GB" sz="9600" dirty="0"/>
          </a:p>
        </p:txBody>
      </p:sp>
    </p:spTree>
    <p:extLst>
      <p:ext uri="{BB962C8B-B14F-4D97-AF65-F5344CB8AC3E}">
        <p14:creationId xmlns:p14="http://schemas.microsoft.com/office/powerpoint/2010/main" val="3264101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9900" y="215153"/>
            <a:ext cx="4483101" cy="64545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endParaRPr lang="en-GB" sz="8000" dirty="0"/>
          </a:p>
        </p:txBody>
      </p:sp>
      <p:sp>
        <p:nvSpPr>
          <p:cNvPr id="4" name="Rechteck 3"/>
          <p:cNvSpPr/>
          <p:nvPr/>
        </p:nvSpPr>
        <p:spPr>
          <a:xfrm>
            <a:off x="279400" y="756335"/>
            <a:ext cx="111887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/>
              <a:t>3. </a:t>
            </a:r>
            <a:r>
              <a:rPr lang="en-GB" sz="2400" b="1" dirty="0" err="1" smtClean="0"/>
              <a:t>Bewertung</a:t>
            </a:r>
            <a:r>
              <a:rPr lang="en-GB" sz="2400" b="1" dirty="0" smtClean="0"/>
              <a:t> </a:t>
            </a:r>
            <a:r>
              <a:rPr lang="en-GB" sz="2400" b="1" dirty="0"/>
              <a:t>/ </a:t>
            </a:r>
            <a:r>
              <a:rPr lang="en-GB" sz="2400" b="1" dirty="0" err="1"/>
              <a:t>Beurteilung</a:t>
            </a:r>
            <a:r>
              <a:rPr lang="en-GB" sz="2400" b="1" dirty="0"/>
              <a:t> </a:t>
            </a:r>
            <a:r>
              <a:rPr lang="en-GB" sz="2400" b="1" dirty="0" err="1"/>
              <a:t>ist</a:t>
            </a:r>
            <a:r>
              <a:rPr lang="en-GB" sz="2400" b="1" dirty="0"/>
              <a:t> </a:t>
            </a:r>
            <a:r>
              <a:rPr lang="en-GB" sz="2400" b="1" dirty="0" err="1"/>
              <a:t>sinnvoll</a:t>
            </a:r>
            <a:r>
              <a:rPr lang="en-GB" sz="2400" b="1" dirty="0"/>
              <a:t> </a:t>
            </a:r>
            <a:r>
              <a:rPr lang="en-GB" sz="2400" dirty="0"/>
              <a:t>und </a:t>
            </a:r>
            <a:r>
              <a:rPr lang="en-GB" sz="2400" dirty="0" err="1"/>
              <a:t>eine</a:t>
            </a:r>
            <a:r>
              <a:rPr lang="en-GB" sz="2400" dirty="0"/>
              <a:t> positive </a:t>
            </a:r>
            <a:r>
              <a:rPr lang="en-GB" sz="2400" dirty="0" err="1"/>
              <a:t>Lernerfahrung</a:t>
            </a:r>
            <a:r>
              <a:rPr lang="en-GB" sz="2400" dirty="0"/>
              <a:t> </a:t>
            </a:r>
            <a:r>
              <a:rPr lang="en-GB" sz="2400" dirty="0" err="1"/>
              <a:t>für</a:t>
            </a:r>
            <a:r>
              <a:rPr lang="en-GB" sz="2400" dirty="0"/>
              <a:t> die </a:t>
            </a:r>
            <a:r>
              <a:rPr lang="en-GB" sz="2400" dirty="0" err="1"/>
              <a:t>SuS</a:t>
            </a:r>
            <a:r>
              <a:rPr lang="en-GB" sz="2400" dirty="0" smtClean="0"/>
              <a:t>.</a:t>
            </a:r>
          </a:p>
          <a:p>
            <a:endParaRPr lang="de-AT" dirty="0" smtClean="0"/>
          </a:p>
          <a:p>
            <a:r>
              <a:rPr lang="de-AT" sz="2400" b="1" dirty="0" smtClean="0"/>
              <a:t>Was bedeutet das für uns?</a:t>
            </a:r>
            <a:endParaRPr lang="de-AT" sz="2400" b="1" dirty="0"/>
          </a:p>
          <a:p>
            <a:endParaRPr lang="de-AT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AT" sz="2400" dirty="0" smtClean="0"/>
              <a:t>Transparenz: </a:t>
            </a:r>
            <a:r>
              <a:rPr lang="de-AT" sz="2400" dirty="0" err="1" smtClean="0"/>
              <a:t>SuS</a:t>
            </a:r>
            <a:r>
              <a:rPr lang="de-AT" sz="2400" dirty="0" smtClean="0"/>
              <a:t> wissen, was die Lernziele sind und wie diese bewertet werden.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AT" sz="2400" dirty="0" err="1"/>
              <a:t>SuS</a:t>
            </a:r>
            <a:r>
              <a:rPr lang="de-AT" sz="2400" dirty="0"/>
              <a:t> sollen erkennen, dass ihr Lernen Wirksamkeit zeigt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AT" sz="2400" dirty="0" err="1" smtClean="0"/>
              <a:t>SuS</a:t>
            </a:r>
            <a:r>
              <a:rPr lang="de-AT" sz="2400" dirty="0" smtClean="0"/>
              <a:t> sollen motiviert werden, möglichst „hohe“ Abschlüsse anzustreben </a:t>
            </a:r>
            <a:br>
              <a:rPr lang="de-AT" sz="2400" dirty="0" smtClean="0"/>
            </a:br>
            <a:r>
              <a:rPr lang="de-AT" sz="2400" dirty="0" smtClean="0"/>
              <a:t>(Silbermedaille / Goldmedaille?)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AT" sz="2400" dirty="0" smtClean="0"/>
              <a:t>Mehrere Wiederholungen möglich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AT" sz="2400" dirty="0" smtClean="0"/>
              <a:t>Neues MINDSET: Fehler sind Lerngelegenheiten =&gt; für uns selbst verinnerlichen und für Schüler!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AT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49587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15153"/>
            <a:ext cx="10236200" cy="64545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3400" dirty="0" smtClean="0"/>
          </a:p>
          <a:p>
            <a:pPr marL="0" indent="0">
              <a:buNone/>
            </a:pPr>
            <a:r>
              <a:rPr lang="en-GB" sz="3400" dirty="0" smtClean="0"/>
              <a:t>4. Die </a:t>
            </a:r>
            <a:r>
              <a:rPr lang="en-GB" sz="3400" dirty="0" err="1" smtClean="0"/>
              <a:t>Lernenden</a:t>
            </a:r>
            <a:r>
              <a:rPr lang="en-GB" sz="3400" dirty="0" smtClean="0"/>
              <a:t> </a:t>
            </a:r>
            <a:r>
              <a:rPr lang="en-GB" sz="3400" dirty="0" err="1" smtClean="0"/>
              <a:t>bekommen</a:t>
            </a:r>
            <a:r>
              <a:rPr lang="en-GB" sz="3400" dirty="0" smtClean="0"/>
              <a:t> </a:t>
            </a:r>
            <a:r>
              <a:rPr lang="en-GB" sz="3400" b="1" dirty="0" err="1" smtClean="0"/>
              <a:t>zeitnahe</a:t>
            </a:r>
            <a:r>
              <a:rPr lang="en-GB" sz="3400" b="1" dirty="0" smtClean="0"/>
              <a:t>, </a:t>
            </a:r>
            <a:r>
              <a:rPr lang="en-GB" sz="3400" b="1" dirty="0" err="1" smtClean="0"/>
              <a:t>differenzierte</a:t>
            </a:r>
            <a:r>
              <a:rPr lang="en-GB" sz="3400" b="1" dirty="0" smtClean="0"/>
              <a:t> </a:t>
            </a:r>
            <a:r>
              <a:rPr lang="en-GB" sz="3400" b="1" dirty="0" err="1" smtClean="0"/>
              <a:t>Unterstützung</a:t>
            </a:r>
            <a:r>
              <a:rPr lang="en-GB" sz="3400" b="1" dirty="0" smtClean="0"/>
              <a:t> </a:t>
            </a:r>
            <a:r>
              <a:rPr lang="en-GB" sz="3400" dirty="0" smtClean="0"/>
              <a:t>die auf </a:t>
            </a:r>
            <a:r>
              <a:rPr lang="en-GB" sz="3400" dirty="0" err="1" smtClean="0"/>
              <a:t>ihre</a:t>
            </a:r>
            <a:r>
              <a:rPr lang="en-GB" sz="3400" dirty="0" smtClean="0"/>
              <a:t> </a:t>
            </a:r>
            <a:r>
              <a:rPr lang="en-GB" sz="3400" dirty="0" err="1" smtClean="0"/>
              <a:t>individuellen</a:t>
            </a:r>
            <a:r>
              <a:rPr lang="en-GB" sz="3400" dirty="0" smtClean="0"/>
              <a:t> </a:t>
            </a:r>
            <a:r>
              <a:rPr lang="en-GB" sz="3400" dirty="0" err="1" smtClean="0"/>
              <a:t>Bedürfnisse</a:t>
            </a:r>
            <a:r>
              <a:rPr lang="en-GB" sz="3400" dirty="0" smtClean="0"/>
              <a:t> </a:t>
            </a:r>
            <a:r>
              <a:rPr lang="en-GB" sz="3400" dirty="0" err="1" smtClean="0"/>
              <a:t>abgestimmt</a:t>
            </a:r>
            <a:r>
              <a:rPr lang="en-GB" sz="3400" dirty="0" smtClean="0"/>
              <a:t> </a:t>
            </a:r>
            <a:r>
              <a:rPr lang="en-GB" sz="3400" dirty="0" err="1" smtClean="0"/>
              <a:t>ist</a:t>
            </a:r>
            <a:r>
              <a:rPr lang="en-GB" sz="3400" dirty="0" smtClean="0"/>
              <a:t>.</a:t>
            </a:r>
          </a:p>
          <a:p>
            <a:pPr marL="0" indent="0">
              <a:buNone/>
            </a:pPr>
            <a:endParaRPr lang="de-AT" sz="3400" dirty="0"/>
          </a:p>
          <a:p>
            <a:pPr marL="0" indent="0">
              <a:buNone/>
            </a:pPr>
            <a:r>
              <a:rPr lang="de-AT" sz="3400" dirty="0" smtClean="0"/>
              <a:t>Was bedeutet das für uns?</a:t>
            </a:r>
          </a:p>
          <a:p>
            <a:pPr marL="0" indent="0">
              <a:buNone/>
            </a:pPr>
            <a:endParaRPr lang="de-AT" sz="3400" dirty="0"/>
          </a:p>
          <a:p>
            <a:r>
              <a:rPr lang="de-AT" sz="2600" dirty="0" smtClean="0"/>
              <a:t>Gute Aufzeichnungen (basiert auf Leistung!) =&gt; Einschreiten von Seiten des L</a:t>
            </a:r>
          </a:p>
          <a:p>
            <a:r>
              <a:rPr lang="de-AT" sz="2600" dirty="0" smtClean="0"/>
              <a:t>Möglichkeiten, sich für Unterstützung „anzumelden“ sobald der L frei ist =&gt; aktive Hilfesuche durch </a:t>
            </a:r>
            <a:r>
              <a:rPr lang="de-AT" sz="2600" dirty="0" err="1" smtClean="0"/>
              <a:t>SuS</a:t>
            </a:r>
            <a:endParaRPr lang="de-AT" sz="2600" dirty="0" smtClean="0"/>
          </a:p>
          <a:p>
            <a:r>
              <a:rPr lang="de-AT" sz="2600" dirty="0" smtClean="0"/>
              <a:t>Fördermaterial (offline und online) systematisch organisieren (zu </a:t>
            </a:r>
            <a:r>
              <a:rPr lang="de-AT" sz="2600" dirty="0"/>
              <a:t>L</a:t>
            </a:r>
            <a:r>
              <a:rPr lang="de-AT" sz="2600" dirty="0" smtClean="0"/>
              <a:t>ernzielen) für Wiederverwendbarkeit (</a:t>
            </a:r>
            <a:r>
              <a:rPr lang="de-AT" sz="2600" dirty="0"/>
              <a:t>E</a:t>
            </a:r>
            <a:r>
              <a:rPr lang="de-AT" sz="2600" dirty="0" smtClean="0"/>
              <a:t>ffizienz!)</a:t>
            </a:r>
          </a:p>
          <a:p>
            <a:endParaRPr lang="de-AT" sz="2600" dirty="0"/>
          </a:p>
          <a:p>
            <a:endParaRPr lang="de-AT" sz="9600" dirty="0" smtClean="0"/>
          </a:p>
          <a:p>
            <a:endParaRPr lang="en-GB" sz="9600" dirty="0"/>
          </a:p>
        </p:txBody>
      </p:sp>
    </p:spTree>
    <p:extLst>
      <p:ext uri="{BB962C8B-B14F-4D97-AF65-F5344CB8AC3E}">
        <p14:creationId xmlns:p14="http://schemas.microsoft.com/office/powerpoint/2010/main" val="4080471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15153"/>
            <a:ext cx="10236200" cy="645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400" dirty="0"/>
              <a:t>5</a:t>
            </a:r>
            <a:r>
              <a:rPr lang="en-GB" sz="3400" dirty="0" smtClean="0"/>
              <a:t>. </a:t>
            </a:r>
            <a:r>
              <a:rPr lang="en-GB" sz="3600" dirty="0" err="1"/>
              <a:t>Lernergebnisse</a:t>
            </a:r>
            <a:r>
              <a:rPr lang="en-GB" sz="3600" dirty="0"/>
              <a:t> </a:t>
            </a:r>
            <a:r>
              <a:rPr lang="en-GB" sz="3600" dirty="0" err="1"/>
              <a:t>betonen</a:t>
            </a:r>
            <a:r>
              <a:rPr lang="en-GB" sz="3600" dirty="0"/>
              <a:t> </a:t>
            </a:r>
            <a:r>
              <a:rPr lang="en-GB" sz="3600" dirty="0" err="1"/>
              <a:t>Kompetenzen</a:t>
            </a:r>
            <a:r>
              <a:rPr lang="en-GB" sz="3600" dirty="0"/>
              <a:t>, die </a:t>
            </a:r>
            <a:r>
              <a:rPr lang="en-GB" sz="3600" dirty="0" err="1"/>
              <a:t>die</a:t>
            </a:r>
            <a:r>
              <a:rPr lang="en-GB" sz="3600" dirty="0"/>
              <a:t> </a:t>
            </a:r>
            <a:r>
              <a:rPr lang="en-GB" sz="3600" b="1" dirty="0" err="1"/>
              <a:t>Anwendung</a:t>
            </a:r>
            <a:r>
              <a:rPr lang="en-GB" sz="3600" b="1" dirty="0"/>
              <a:t> und </a:t>
            </a:r>
            <a:r>
              <a:rPr lang="en-GB" sz="3600" b="1" dirty="0" err="1"/>
              <a:t>Erschaffung</a:t>
            </a:r>
            <a:r>
              <a:rPr lang="en-GB" sz="3600" b="1" dirty="0"/>
              <a:t> von </a:t>
            </a:r>
            <a:r>
              <a:rPr lang="en-GB" sz="3600" b="1" dirty="0" err="1"/>
              <a:t>Wissen</a:t>
            </a:r>
            <a:r>
              <a:rPr lang="en-GB" sz="3600" b="1" dirty="0"/>
              <a:t>, </a:t>
            </a:r>
            <a:r>
              <a:rPr lang="en-GB" sz="3600" dirty="0" err="1"/>
              <a:t>zusammen</a:t>
            </a:r>
            <a:r>
              <a:rPr lang="en-GB" sz="3600" dirty="0"/>
              <a:t> </a:t>
            </a:r>
            <a:r>
              <a:rPr lang="en-GB" sz="3600" dirty="0" err="1"/>
              <a:t>mit</a:t>
            </a:r>
            <a:r>
              <a:rPr lang="en-GB" sz="3600" dirty="0"/>
              <a:t> der </a:t>
            </a:r>
            <a:r>
              <a:rPr lang="en-GB" sz="3600" dirty="0" err="1"/>
              <a:t>Entwicklung</a:t>
            </a:r>
            <a:r>
              <a:rPr lang="en-GB" sz="3600" dirty="0"/>
              <a:t> von </a:t>
            </a:r>
            <a:r>
              <a:rPr lang="en-GB" sz="3600" dirty="0" err="1"/>
              <a:t>wichtigen</a:t>
            </a:r>
            <a:r>
              <a:rPr lang="en-GB" sz="3600" dirty="0"/>
              <a:t> </a:t>
            </a:r>
            <a:r>
              <a:rPr lang="en-GB" sz="3600" dirty="0" err="1"/>
              <a:t>Fertigkeiten</a:t>
            </a:r>
            <a:r>
              <a:rPr lang="en-GB" sz="3600" dirty="0"/>
              <a:t> und </a:t>
            </a:r>
            <a:r>
              <a:rPr lang="en-GB" sz="3600" dirty="0" err="1"/>
              <a:t>Einstellungen</a:t>
            </a:r>
            <a:r>
              <a:rPr lang="en-GB" sz="3600" dirty="0"/>
              <a:t> </a:t>
            </a:r>
            <a:r>
              <a:rPr lang="en-GB" sz="3600" dirty="0" err="1"/>
              <a:t>inkludieren</a:t>
            </a:r>
            <a:r>
              <a:rPr lang="en-GB" sz="3600" dirty="0"/>
              <a:t>.  </a:t>
            </a:r>
            <a:endParaRPr lang="en-GB" sz="800" dirty="0"/>
          </a:p>
          <a:p>
            <a:pPr marL="0" indent="0">
              <a:buNone/>
            </a:pPr>
            <a:endParaRPr lang="de-AT" sz="3400" dirty="0"/>
          </a:p>
          <a:p>
            <a:pPr marL="0" indent="0">
              <a:buNone/>
            </a:pPr>
            <a:r>
              <a:rPr lang="de-AT" sz="3400" dirty="0" smtClean="0"/>
              <a:t>Was bedeutet das für uns?</a:t>
            </a:r>
          </a:p>
          <a:p>
            <a:pPr marL="0" indent="0">
              <a:buNone/>
            </a:pPr>
            <a:endParaRPr lang="de-AT" sz="3400" dirty="0"/>
          </a:p>
          <a:p>
            <a:r>
              <a:rPr lang="de-AT" sz="2600" dirty="0" smtClean="0"/>
              <a:t>Respektvolle Aufgaben</a:t>
            </a:r>
          </a:p>
          <a:p>
            <a:r>
              <a:rPr lang="de-AT" sz="2600" dirty="0" smtClean="0"/>
              <a:t>Aufgabenkultur ZLS anzapfen</a:t>
            </a:r>
          </a:p>
          <a:p>
            <a:endParaRPr lang="de-AT" sz="2600" dirty="0"/>
          </a:p>
          <a:p>
            <a:endParaRPr lang="de-AT" sz="9600" dirty="0" smtClean="0"/>
          </a:p>
          <a:p>
            <a:endParaRPr lang="en-GB" sz="9600" dirty="0"/>
          </a:p>
        </p:txBody>
      </p:sp>
    </p:spTree>
    <p:extLst>
      <p:ext uri="{BB962C8B-B14F-4D97-AF65-F5344CB8AC3E}">
        <p14:creationId xmlns:p14="http://schemas.microsoft.com/office/powerpoint/2010/main" val="827144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036390"/>
          </a:xfrm>
        </p:spPr>
        <p:txBody>
          <a:bodyPr>
            <a:normAutofit/>
          </a:bodyPr>
          <a:lstStyle/>
          <a:p>
            <a:r>
              <a:rPr lang="en-GB" dirty="0" err="1" smtClean="0"/>
              <a:t>Achtung</a:t>
            </a:r>
            <a:r>
              <a:rPr lang="en-GB" dirty="0" smtClean="0"/>
              <a:t> </a:t>
            </a:r>
            <a:r>
              <a:rPr lang="en-GB" dirty="0" err="1" smtClean="0"/>
              <a:t>Denkfehler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2000" dirty="0" smtClean="0"/>
              <a:t>Competency-based </a:t>
            </a:r>
            <a:r>
              <a:rPr lang="en-GB" sz="2000" dirty="0"/>
              <a:t>Education: Supporting Personalized </a:t>
            </a:r>
            <a:r>
              <a:rPr lang="en-GB" sz="2000" dirty="0" smtClean="0"/>
              <a:t>Learning</a:t>
            </a:r>
            <a:br>
              <a:rPr lang="en-GB" sz="2000" dirty="0" smtClean="0"/>
            </a:br>
            <a:r>
              <a:rPr lang="en-GB" sz="1200" dirty="0"/>
              <a:t/>
            </a:r>
            <a:br>
              <a:rPr lang="en-GB" sz="1200" dirty="0"/>
            </a:br>
            <a:r>
              <a:rPr lang="en-GB" sz="1200" dirty="0"/>
              <a:t>Janet S. </a:t>
            </a:r>
            <a:r>
              <a:rPr lang="en-GB" sz="1200" dirty="0" err="1"/>
              <a:t>Twyman</a:t>
            </a:r>
            <a:r>
              <a:rPr lang="en-GB" sz="1200" dirty="0"/>
              <a:t>, Ph.D.</a:t>
            </a:r>
            <a:br>
              <a:rPr lang="en-GB" sz="1200" dirty="0"/>
            </a:br>
            <a:r>
              <a:rPr lang="en-GB" sz="1200" dirty="0" err="1"/>
              <a:t>Center</a:t>
            </a:r>
            <a:r>
              <a:rPr lang="en-GB" sz="1200" dirty="0"/>
              <a:t> on Innovations in </a:t>
            </a:r>
            <a:r>
              <a:rPr lang="en-GB" sz="1200" dirty="0" smtClean="0"/>
              <a:t>Learning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02798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Kompetenzen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AT" dirty="0" smtClean="0"/>
              <a:t>Nicht nur akademische Kompetenzen fördern, auch </a:t>
            </a:r>
            <a:r>
              <a:rPr lang="en-GB" b="1" dirty="0" err="1" smtClean="0"/>
              <a:t>metakognitive</a:t>
            </a:r>
            <a:r>
              <a:rPr lang="en-GB" b="1" dirty="0"/>
              <a:t>, </a:t>
            </a:r>
            <a:r>
              <a:rPr lang="en-GB" b="1" dirty="0" err="1" smtClean="0"/>
              <a:t>motivationale</a:t>
            </a:r>
            <a:r>
              <a:rPr lang="en-GB" b="1" dirty="0" smtClean="0"/>
              <a:t>, </a:t>
            </a:r>
            <a:r>
              <a:rPr lang="en-GB" b="1" dirty="0"/>
              <a:t>and </a:t>
            </a:r>
            <a:r>
              <a:rPr lang="en-GB" b="1" dirty="0" err="1" smtClean="0"/>
              <a:t>sociale</a:t>
            </a:r>
            <a:r>
              <a:rPr lang="en-GB" b="1" dirty="0" smtClean="0"/>
              <a:t>/</a:t>
            </a:r>
            <a:r>
              <a:rPr lang="en-GB" b="1" dirty="0" err="1" smtClean="0"/>
              <a:t>emotionale</a:t>
            </a:r>
            <a:r>
              <a:rPr lang="en-GB" b="1" dirty="0" smtClean="0"/>
              <a:t> </a:t>
            </a:r>
            <a:r>
              <a:rPr lang="en-GB" b="1" dirty="0" err="1" smtClean="0"/>
              <a:t>personale</a:t>
            </a:r>
            <a:r>
              <a:rPr lang="en-GB" b="1" dirty="0" smtClean="0"/>
              <a:t> </a:t>
            </a:r>
            <a:r>
              <a:rPr lang="en-GB" b="1" dirty="0" err="1" smtClean="0"/>
              <a:t>Kompetenzen</a:t>
            </a:r>
            <a:r>
              <a:rPr lang="en-GB" b="1" dirty="0" smtClean="0"/>
              <a:t> </a:t>
            </a:r>
            <a:r>
              <a:rPr lang="en-GB" b="1" dirty="0" err="1" smtClean="0"/>
              <a:t>sind</a:t>
            </a:r>
            <a:r>
              <a:rPr lang="en-GB" b="1" dirty="0" smtClean="0"/>
              <a:t> </a:t>
            </a:r>
            <a:r>
              <a:rPr lang="en-GB" b="1" dirty="0" err="1" smtClean="0"/>
              <a:t>wichtig</a:t>
            </a:r>
            <a:r>
              <a:rPr lang="en-GB" b="1" dirty="0" smtClean="0"/>
              <a:t>. </a:t>
            </a:r>
            <a:r>
              <a:rPr lang="en-GB" dirty="0"/>
              <a:t>Redding (2014a, 2014c) </a:t>
            </a:r>
            <a:endParaRPr lang="en-GB" b="1" dirty="0"/>
          </a:p>
          <a:p>
            <a:pPr marL="0" indent="0">
              <a:buNone/>
            </a:pPr>
            <a:endParaRPr lang="de-AT" b="1" dirty="0"/>
          </a:p>
          <a:p>
            <a:pPr marL="0" indent="0">
              <a:buNone/>
            </a:pPr>
            <a:endParaRPr lang="de-AT" dirty="0" smtClean="0"/>
          </a:p>
        </p:txBody>
      </p:sp>
    </p:spTree>
    <p:extLst>
      <p:ext uri="{BB962C8B-B14F-4D97-AF65-F5344CB8AC3E}">
        <p14:creationId xmlns:p14="http://schemas.microsoft.com/office/powerpoint/2010/main" val="232957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748</Words>
  <Application>Microsoft Office PowerPoint</Application>
  <PresentationFormat>Breitbild</PresentationFormat>
  <Paragraphs>89</Paragraphs>
  <Slides>13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Unser Weg zum Erfolg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Achtung Denkfehler   Competency-based Education: Supporting Personalized Learning  Janet S. Twyman, Ph.D. Center on Innovations in Learning</vt:lpstr>
      <vt:lpstr>Kompetenzen</vt:lpstr>
      <vt:lpstr>Adaption</vt:lpstr>
      <vt:lpstr>Erfolg im Auge behalten</vt:lpstr>
      <vt:lpstr>Neuntes Schuljahr gleich mit erledigt</vt:lpstr>
      <vt:lpstr>Leichter oder schwerer?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Laura Bergmann</dc:creator>
  <cp:lastModifiedBy>Laura Bergmann</cp:lastModifiedBy>
  <cp:revision>16</cp:revision>
  <dcterms:created xsi:type="dcterms:W3CDTF">2016-12-15T19:16:18Z</dcterms:created>
  <dcterms:modified xsi:type="dcterms:W3CDTF">2016-12-21T06:13:33Z</dcterms:modified>
</cp:coreProperties>
</file>