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D4618C7-B7E3-4610-BA1A-C046BBEB82D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2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9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58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1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61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33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6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61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00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6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EEFE8-0DBA-48E5-BE0F-7880949F528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27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036390"/>
          </a:xfrm>
        </p:spPr>
        <p:txBody>
          <a:bodyPr>
            <a:normAutofit/>
          </a:bodyPr>
          <a:lstStyle/>
          <a:p>
            <a:r>
              <a:rPr lang="en-GB" dirty="0"/>
              <a:t>Competency-based Education: Supporting Personalized </a:t>
            </a:r>
            <a:r>
              <a:rPr lang="en-GB" dirty="0" smtClean="0"/>
              <a:t>Learning</a:t>
            </a:r>
            <a:br>
              <a:rPr lang="en-GB" dirty="0" smtClean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4400" dirty="0"/>
              <a:t>Janet S. </a:t>
            </a:r>
            <a:r>
              <a:rPr lang="en-GB" sz="4400" dirty="0" err="1"/>
              <a:t>Twyman</a:t>
            </a:r>
            <a:r>
              <a:rPr lang="en-GB" sz="4400" dirty="0"/>
              <a:t>, Ph.D.</a:t>
            </a:r>
            <a:br>
              <a:rPr lang="en-GB" sz="4400" dirty="0"/>
            </a:br>
            <a:r>
              <a:rPr lang="en-GB" sz="4400" dirty="0" err="1"/>
              <a:t>Center</a:t>
            </a:r>
            <a:r>
              <a:rPr lang="en-GB" sz="4400" dirty="0"/>
              <a:t> on Innovations in </a:t>
            </a:r>
            <a:r>
              <a:rPr lang="en-GB" sz="4400" dirty="0" smtClean="0"/>
              <a:t>Learning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02798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Adaption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Recycling </a:t>
            </a:r>
            <a:r>
              <a:rPr lang="en-GB" dirty="0"/>
              <a:t>until mastery does not mean doing the same thing over and </a:t>
            </a:r>
            <a:r>
              <a:rPr lang="en-GB" dirty="0" smtClean="0"/>
              <a:t>over </a:t>
            </a:r>
            <a:r>
              <a:rPr lang="en-GB" dirty="0"/>
              <a:t>again. In fact, CBE promises to end the practice of repeatedly failing and retaining </a:t>
            </a:r>
            <a:r>
              <a:rPr lang="en-GB" dirty="0" smtClean="0"/>
              <a:t>students.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en-GB" dirty="0"/>
              <a:t>Difficulties or errors in learning </a:t>
            </a:r>
            <a:r>
              <a:rPr lang="en-GB" dirty="0" smtClean="0"/>
              <a:t>are </a:t>
            </a:r>
            <a:r>
              <a:rPr lang="en-GB" dirty="0"/>
              <a:t>not embarrassments, but instead “learning opportunities” or the opportunity to </a:t>
            </a:r>
            <a:r>
              <a:rPr lang="en-GB" dirty="0" smtClean="0"/>
              <a:t>gain </a:t>
            </a:r>
            <a:r>
              <a:rPr lang="en-GB" dirty="0"/>
              <a:t>new knowledge or skill in different ways. Coupling this </a:t>
            </a:r>
            <a:r>
              <a:rPr lang="en-GB" b="1" dirty="0"/>
              <a:t>instructional </a:t>
            </a:r>
            <a:r>
              <a:rPr lang="en-GB" b="1" dirty="0" err="1"/>
              <a:t>mindset</a:t>
            </a:r>
            <a:r>
              <a:rPr lang="en-GB" b="1" dirty="0"/>
              <a:t> </a:t>
            </a:r>
            <a:r>
              <a:rPr lang="en-GB" dirty="0"/>
              <a:t>with </a:t>
            </a:r>
            <a:r>
              <a:rPr lang="en-GB" dirty="0" smtClean="0"/>
              <a:t>personalization </a:t>
            </a:r>
            <a:r>
              <a:rPr lang="en-GB" dirty="0"/>
              <a:t>based on individual student interests and goals gives CBE great potential </a:t>
            </a:r>
            <a:r>
              <a:rPr lang="en-GB" dirty="0" smtClean="0"/>
              <a:t>to </a:t>
            </a:r>
            <a:r>
              <a:rPr lang="en-GB" dirty="0"/>
              <a:t>transform education.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3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ABANDON GRADE LEVELS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Abandoning the use of rigid, calendar-based grade levels may be </a:t>
            </a:r>
            <a:r>
              <a:rPr lang="en-GB" dirty="0" smtClean="0"/>
              <a:t>the </a:t>
            </a:r>
            <a:r>
              <a:rPr lang="en-GB" dirty="0"/>
              <a:t>most visible change that accompanies a full CBE reform. </a:t>
            </a:r>
            <a:endParaRPr lang="en-GB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en-GB" b="1" dirty="0" smtClean="0"/>
              <a:t>Lindsay Unified in California imposed a full CBE reform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smtClean="0"/>
              <a:t>Students </a:t>
            </a:r>
            <a:r>
              <a:rPr lang="en-GB" dirty="0"/>
              <a:t>advance once they have demonstrated mastery of </a:t>
            </a:r>
            <a:r>
              <a:rPr lang="en-GB" dirty="0" smtClean="0"/>
              <a:t>a </a:t>
            </a:r>
            <a:r>
              <a:rPr lang="en-GB" dirty="0"/>
              <a:t>specific content standard. Once they master the standards </a:t>
            </a:r>
            <a:r>
              <a:rPr lang="en-GB" dirty="0" smtClean="0"/>
              <a:t>within </a:t>
            </a:r>
            <a:r>
              <a:rPr lang="en-GB" dirty="0"/>
              <a:t>a specific content level, they get to move up and start </a:t>
            </a:r>
            <a:r>
              <a:rPr lang="en-GB" dirty="0" smtClean="0"/>
              <a:t>working </a:t>
            </a:r>
            <a:r>
              <a:rPr lang="en-GB" dirty="0"/>
              <a:t>at the next content level, regardless of their age or </a:t>
            </a:r>
            <a:r>
              <a:rPr lang="en-GB" dirty="0" smtClean="0"/>
              <a:t>the </a:t>
            </a:r>
            <a:r>
              <a:rPr lang="en-GB" dirty="0"/>
              <a:t>time of year (</a:t>
            </a:r>
            <a:r>
              <a:rPr lang="en-GB" dirty="0" err="1"/>
              <a:t>Quattrocchi</a:t>
            </a:r>
            <a:r>
              <a:rPr lang="en-GB" dirty="0"/>
              <a:t>, 2014</a:t>
            </a:r>
            <a:r>
              <a:rPr lang="en-GB" dirty="0" smtClean="0"/>
              <a:t>).</a:t>
            </a:r>
          </a:p>
          <a:p>
            <a:pPr marL="0" indent="0">
              <a:buNone/>
            </a:pPr>
            <a:r>
              <a:rPr lang="de-AT" sz="1600" dirty="0" smtClean="0"/>
              <a:t>(https://www.edsurge.com/news/2014-06-17-how-lindsay-unified-redesigned-itself-from-the-ground-up)</a:t>
            </a:r>
            <a:endParaRPr lang="en-GB" sz="16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359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Technology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Undergirding the promising potential of practically every component </a:t>
            </a:r>
            <a:r>
              <a:rPr lang="en-GB" dirty="0" smtClean="0"/>
              <a:t>of </a:t>
            </a:r>
            <a:r>
              <a:rPr lang="en-GB" dirty="0"/>
              <a:t>competency-based education is technology.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160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Competence </a:t>
            </a:r>
            <a:r>
              <a:rPr lang="de-AT" dirty="0" err="1" smtClean="0"/>
              <a:t>based</a:t>
            </a:r>
            <a:r>
              <a:rPr lang="de-AT" dirty="0" smtClean="0"/>
              <a:t> Education (CBE)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predominant difference between CBE and most traditional education programs </a:t>
            </a:r>
            <a:r>
              <a:rPr lang="en-GB" dirty="0" smtClean="0"/>
              <a:t>concerns </a:t>
            </a:r>
            <a:r>
              <a:rPr lang="en-GB" dirty="0"/>
              <a:t>how instructional time is viewed. Traditionally, time spent in learning is held </a:t>
            </a:r>
            <a:r>
              <a:rPr lang="en-GB" dirty="0" smtClean="0"/>
              <a:t>constant </a:t>
            </a:r>
            <a:r>
              <a:rPr lang="en-GB" dirty="0"/>
              <a:t>(e.g., the 180-day school calendar or a year of Algebra I) and results in varied </a:t>
            </a:r>
            <a:r>
              <a:rPr lang="en-GB" dirty="0" smtClean="0"/>
              <a:t>learning </a:t>
            </a:r>
            <a:r>
              <a:rPr lang="en-GB" dirty="0"/>
              <a:t>across students (e.g., letter grades A–F or other ratings). </a:t>
            </a:r>
            <a:endParaRPr lang="en-GB" dirty="0" smtClean="0"/>
          </a:p>
          <a:p>
            <a:r>
              <a:rPr lang="en-GB" dirty="0" smtClean="0"/>
              <a:t>CBE </a:t>
            </a:r>
            <a:r>
              <a:rPr lang="en-GB" dirty="0"/>
              <a:t>inverts that </a:t>
            </a:r>
            <a:r>
              <a:rPr lang="en-GB" dirty="0" smtClean="0"/>
              <a:t>traditional </a:t>
            </a:r>
            <a:r>
              <a:rPr lang="en-GB" dirty="0"/>
              <a:t>model, with “learning held constant, while time varies” (originally coined </a:t>
            </a:r>
            <a:r>
              <a:rPr lang="en-GB" dirty="0" smtClean="0"/>
              <a:t>by </a:t>
            </a:r>
            <a:r>
              <a:rPr lang="en-GB" dirty="0"/>
              <a:t>Barr &amp; </a:t>
            </a:r>
            <a:r>
              <a:rPr lang="en-GB" dirty="0" err="1"/>
              <a:t>Tagg</a:t>
            </a:r>
            <a:r>
              <a:rPr lang="en-GB" dirty="0"/>
              <a:t>, 1995, p. 19). Inherent in CBE is the notion that each learner demonstrates </a:t>
            </a:r>
            <a:r>
              <a:rPr lang="en-GB" dirty="0" smtClean="0"/>
              <a:t>competency</a:t>
            </a:r>
            <a:r>
              <a:rPr lang="en-GB" dirty="0"/>
              <a:t>, regardless of the amount of time demonstration of that competency may take.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8322970" y="6176963"/>
            <a:ext cx="3030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http://files.eric.ed.gov/fulltext/ED558055.pdf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2587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Flexibility</a:t>
            </a:r>
            <a:r>
              <a:rPr lang="de-AT" dirty="0" smtClean="0"/>
              <a:t> in TIME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Seat Time</a:t>
            </a:r>
          </a:p>
          <a:p>
            <a:pPr marL="0" indent="0">
              <a:buNone/>
            </a:pPr>
            <a:r>
              <a:rPr lang="en-GB" dirty="0" smtClean="0"/>
              <a:t>Underlying public school funding are requirements that specify the amount of time students are required to be in a course for completion (referred to as “seat time”). </a:t>
            </a:r>
          </a:p>
          <a:p>
            <a:pPr marL="0" indent="0">
              <a:buNone/>
            </a:pPr>
            <a:r>
              <a:rPr lang="en-GB" dirty="0" smtClean="0"/>
              <a:t>CBE models challenge the traditional method of seat time accounting by allowing flexibility in where, how, and when credits are earned, awarded, and counted.</a:t>
            </a:r>
          </a:p>
          <a:p>
            <a:pPr marL="0" indent="0">
              <a:buNone/>
            </a:pPr>
            <a:r>
              <a:rPr lang="en-GB" dirty="0"/>
              <a:t>Proponents of seat time flexibility regard it as </a:t>
            </a:r>
            <a:r>
              <a:rPr lang="en-GB" b="1" dirty="0"/>
              <a:t>a key strategy in the effort to increase </a:t>
            </a:r>
            <a:r>
              <a:rPr lang="en-GB" b="1" dirty="0" smtClean="0"/>
              <a:t>graduation </a:t>
            </a:r>
            <a:r>
              <a:rPr lang="en-GB" b="1" dirty="0"/>
              <a:t>rates </a:t>
            </a:r>
            <a:r>
              <a:rPr lang="en-GB" dirty="0"/>
              <a:t>(National Association of Secondary School Principals, 2005)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710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Flexibility </a:t>
            </a:r>
            <a:r>
              <a:rPr lang="en-GB" dirty="0" smtClean="0"/>
              <a:t>in </a:t>
            </a:r>
            <a:r>
              <a:rPr lang="en-GB" dirty="0"/>
              <a:t>how and when credits are earned and awarded is often viewed as </a:t>
            </a:r>
            <a:r>
              <a:rPr lang="en-GB" b="1" dirty="0"/>
              <a:t>a necessity in the </a:t>
            </a:r>
            <a:r>
              <a:rPr lang="en-GB" b="1" dirty="0" smtClean="0"/>
              <a:t>efforts </a:t>
            </a:r>
            <a:r>
              <a:rPr lang="en-GB" b="1" dirty="0"/>
              <a:t>to reduce the number of students at risk of dropping out or aging out of the K–12 </a:t>
            </a:r>
            <a:r>
              <a:rPr lang="en-GB" b="1" dirty="0" smtClean="0"/>
              <a:t>system </a:t>
            </a:r>
            <a:r>
              <a:rPr lang="en-GB" b="1" dirty="0"/>
              <a:t>without graduating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258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COMPETENCIES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“Competencies” are what we (i.e., school systems, </a:t>
            </a:r>
            <a:r>
              <a:rPr lang="en-GB" dirty="0" smtClean="0"/>
              <a:t>communities, society</a:t>
            </a:r>
            <a:r>
              <a:rPr lang="en-GB" dirty="0"/>
              <a:t>) want our students to be able to do, and ultimately do well (</a:t>
            </a:r>
            <a:r>
              <a:rPr lang="en-GB" dirty="0" err="1"/>
              <a:t>CompetencyWorks</a:t>
            </a:r>
            <a:r>
              <a:rPr lang="en-GB" dirty="0"/>
              <a:t>, </a:t>
            </a:r>
            <a:r>
              <a:rPr lang="en-GB" dirty="0" err="1" smtClean="0"/>
              <a:t>n.d</a:t>
            </a:r>
            <a:r>
              <a:rPr lang="en-GB" dirty="0" err="1"/>
              <a:t>.</a:t>
            </a:r>
            <a:r>
              <a:rPr lang="en-GB" dirty="0"/>
              <a:t>)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en-GB" dirty="0"/>
              <a:t>While often focused on academic and lifelong learning skills, Redding (2014a, 2014c) </a:t>
            </a:r>
            <a:r>
              <a:rPr lang="en-GB" dirty="0" smtClean="0"/>
              <a:t>notes </a:t>
            </a:r>
            <a:r>
              <a:rPr lang="en-GB" dirty="0"/>
              <a:t>that metacognitive, motivational, </a:t>
            </a:r>
            <a:r>
              <a:rPr lang="en-GB" dirty="0" smtClean="0"/>
              <a:t>and social/emotional </a:t>
            </a:r>
            <a:r>
              <a:rPr lang="en-GB" dirty="0"/>
              <a:t>personal competencies are </a:t>
            </a:r>
            <a:r>
              <a:rPr lang="en-GB" dirty="0" smtClean="0"/>
              <a:t>also </a:t>
            </a:r>
            <a:r>
              <a:rPr lang="en-GB" dirty="0"/>
              <a:t>critical.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575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Assessment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Adopting </a:t>
            </a:r>
            <a:r>
              <a:rPr lang="en-GB" dirty="0" smtClean="0"/>
              <a:t>a </a:t>
            </a:r>
            <a:r>
              <a:rPr lang="en-GB" dirty="0"/>
              <a:t>CBE system places tremendous importance on monitoring </a:t>
            </a:r>
            <a:r>
              <a:rPr lang="en-GB" dirty="0" smtClean="0"/>
              <a:t>and </a:t>
            </a:r>
            <a:r>
              <a:rPr lang="en-GB" dirty="0"/>
              <a:t>measuring a student’s progress toward and mastery of </a:t>
            </a:r>
            <a:r>
              <a:rPr lang="en-GB" dirty="0" smtClean="0"/>
              <a:t>the </a:t>
            </a:r>
            <a:r>
              <a:rPr lang="en-GB" dirty="0"/>
              <a:t>desired competencies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913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Grades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 true CBE system requires a rethinking of grading policies and practices, </a:t>
            </a:r>
            <a:r>
              <a:rPr lang="en-GB" dirty="0" smtClean="0"/>
              <a:t>what </a:t>
            </a:r>
            <a:r>
              <a:rPr lang="en-GB" dirty="0"/>
              <a:t>they mean, and how we inform the student and others of an individual’s progress </a:t>
            </a:r>
            <a:r>
              <a:rPr lang="en-GB" dirty="0" smtClean="0"/>
              <a:t>towards </a:t>
            </a:r>
            <a:r>
              <a:rPr lang="en-GB" dirty="0"/>
              <a:t>competencies.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Significant </a:t>
            </a:r>
            <a:r>
              <a:rPr lang="en-GB" dirty="0"/>
              <a:t>weaknesses abound in the traditional grading </a:t>
            </a:r>
            <a:r>
              <a:rPr lang="en-GB" dirty="0" smtClean="0"/>
              <a:t>system:</a:t>
            </a:r>
          </a:p>
          <a:p>
            <a:pPr marL="0" indent="0">
              <a:buNone/>
            </a:pPr>
            <a:r>
              <a:rPr lang="en-GB" dirty="0" smtClean="0"/>
              <a:t> Using </a:t>
            </a:r>
            <a:r>
              <a:rPr lang="en-GB" dirty="0"/>
              <a:t>grades to denote </a:t>
            </a:r>
            <a:r>
              <a:rPr lang="en-GB" dirty="0" smtClean="0"/>
              <a:t>less-than-ideal </a:t>
            </a:r>
            <a:r>
              <a:rPr lang="en-GB" dirty="0"/>
              <a:t>knowledge (e.g., D or even C) that are still considered “passing” allows students </a:t>
            </a:r>
            <a:r>
              <a:rPr lang="en-GB" dirty="0" smtClean="0"/>
              <a:t>to </a:t>
            </a:r>
            <a:r>
              <a:rPr lang="en-GB" dirty="0"/>
              <a:t>advance without full mastery. </a:t>
            </a:r>
          </a:p>
        </p:txBody>
      </p:sp>
    </p:spTree>
    <p:extLst>
      <p:ext uri="{BB962C8B-B14F-4D97-AF65-F5344CB8AC3E}">
        <p14:creationId xmlns:p14="http://schemas.microsoft.com/office/powerpoint/2010/main" val="131105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CBA </a:t>
            </a:r>
            <a:r>
              <a:rPr lang="de-AT" dirty="0" err="1" smtClean="0"/>
              <a:t>changes</a:t>
            </a:r>
            <a:r>
              <a:rPr lang="de-AT" dirty="0" smtClean="0"/>
              <a:t> </a:t>
            </a:r>
            <a:r>
              <a:rPr lang="de-AT" dirty="0" err="1" smtClean="0"/>
              <a:t>learning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power to correct the faults of traditional </a:t>
            </a:r>
            <a:r>
              <a:rPr lang="en-GB" dirty="0" smtClean="0"/>
              <a:t>grading </a:t>
            </a:r>
            <a:r>
              <a:rPr lang="en-GB" dirty="0"/>
              <a:t>promised by CBE is captured in the words of one student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631825" indent="0">
              <a:buNone/>
            </a:pPr>
            <a:r>
              <a:rPr lang="en-GB" sz="2400" dirty="0"/>
              <a:t>Casco Bay High School is harder than other schools, but you learn everything. </a:t>
            </a:r>
            <a:r>
              <a:rPr lang="en-GB" sz="2400" dirty="0" smtClean="0"/>
              <a:t>You </a:t>
            </a:r>
            <a:r>
              <a:rPr lang="en-GB" sz="2400" dirty="0"/>
              <a:t>can’t pass by with a 78 and not know half the material. I used to pass </a:t>
            </a:r>
            <a:r>
              <a:rPr lang="en-GB" sz="2400" dirty="0" smtClean="0"/>
              <a:t>by </a:t>
            </a:r>
            <a:r>
              <a:rPr lang="en-GB" sz="2400" dirty="0"/>
              <a:t>with a B-, but when I got to Casco I didn’t know half of the material I was </a:t>
            </a:r>
            <a:r>
              <a:rPr lang="en-GB" sz="2400" dirty="0" smtClean="0"/>
              <a:t>supposed </a:t>
            </a:r>
            <a:r>
              <a:rPr lang="en-GB" sz="2400" dirty="0"/>
              <a:t>to have learned in middle school because that was the half I didn’t </a:t>
            </a:r>
            <a:r>
              <a:rPr lang="en-GB" sz="2400" dirty="0" smtClean="0"/>
              <a:t>learn </a:t>
            </a:r>
            <a:r>
              <a:rPr lang="en-GB" sz="2400" dirty="0"/>
              <a:t>(Sturgis, 2014, p. 4).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77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Try </a:t>
            </a:r>
            <a:r>
              <a:rPr lang="de-AT" dirty="0" err="1" smtClean="0"/>
              <a:t>again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become</a:t>
            </a:r>
            <a:r>
              <a:rPr lang="de-AT" dirty="0" smtClean="0"/>
              <a:t> </a:t>
            </a:r>
            <a:r>
              <a:rPr lang="de-AT" dirty="0" err="1" smtClean="0"/>
              <a:t>successful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extremely promising practice of </a:t>
            </a:r>
            <a:r>
              <a:rPr lang="en-GB" dirty="0" smtClean="0"/>
              <a:t>mastery-based </a:t>
            </a:r>
            <a:r>
              <a:rPr lang="en-GB" dirty="0"/>
              <a:t>learning (Bloom, 1980) has as its cornerstone a belief that 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“</a:t>
            </a:r>
            <a:r>
              <a:rPr lang="en-GB" b="1" dirty="0"/>
              <a:t>if at first </a:t>
            </a:r>
            <a:r>
              <a:rPr lang="en-GB" b="1" dirty="0" smtClean="0"/>
              <a:t>you </a:t>
            </a:r>
            <a:r>
              <a:rPr lang="en-GB" b="1" dirty="0"/>
              <a:t>don’t succeed, try, try again.”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en-GB" dirty="0"/>
              <a:t>CBE systems and mastery-based learning provide ample opportunity for </a:t>
            </a:r>
            <a:r>
              <a:rPr lang="en-GB" dirty="0" smtClean="0"/>
              <a:t>students </a:t>
            </a:r>
            <a:r>
              <a:rPr lang="en-GB" dirty="0"/>
              <a:t>to learn about persistence, resilience, and grit (</a:t>
            </a:r>
            <a:r>
              <a:rPr lang="en-GB" dirty="0" err="1"/>
              <a:t>Shechtman</a:t>
            </a:r>
            <a:r>
              <a:rPr lang="en-GB" dirty="0"/>
              <a:t>, </a:t>
            </a:r>
            <a:r>
              <a:rPr lang="en-GB" dirty="0" err="1"/>
              <a:t>DeBarger</a:t>
            </a:r>
            <a:r>
              <a:rPr lang="en-GB" dirty="0"/>
              <a:t>, </a:t>
            </a:r>
            <a:r>
              <a:rPr lang="en-GB" dirty="0" err="1" smtClean="0"/>
              <a:t>Dornsife</a:t>
            </a:r>
            <a:r>
              <a:rPr lang="en-GB" dirty="0"/>
              <a:t>, Rosier, &amp; </a:t>
            </a:r>
            <a:r>
              <a:rPr lang="en-GB" dirty="0" err="1"/>
              <a:t>Yarnall</a:t>
            </a:r>
            <a:r>
              <a:rPr lang="en-GB" dirty="0"/>
              <a:t>, 2013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540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Breitbild</PresentationFormat>
  <Paragraphs>44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Competency-based Education: Supporting Personalized Learning  Janet S. Twyman, Ph.D. Center on Innovations in Learning</vt:lpstr>
      <vt:lpstr>Competence based Education (CBE)</vt:lpstr>
      <vt:lpstr>Flexibility in TIME</vt:lpstr>
      <vt:lpstr>PowerPoint-Präsentation</vt:lpstr>
      <vt:lpstr>COMPETENCIES</vt:lpstr>
      <vt:lpstr>Assessment</vt:lpstr>
      <vt:lpstr>Grades</vt:lpstr>
      <vt:lpstr>CBA changes learning</vt:lpstr>
      <vt:lpstr>Try again to become successful</vt:lpstr>
      <vt:lpstr>Adaption</vt:lpstr>
      <vt:lpstr>ABANDON GRADE LEVELS</vt:lpstr>
      <vt:lpstr>Technology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Bergmann</dc:creator>
  <cp:lastModifiedBy>Laura Bergmann</cp:lastModifiedBy>
  <cp:revision>5</cp:revision>
  <dcterms:created xsi:type="dcterms:W3CDTF">2016-12-15T19:16:18Z</dcterms:created>
  <dcterms:modified xsi:type="dcterms:W3CDTF">2016-12-15T19:56:28Z</dcterms:modified>
</cp:coreProperties>
</file>