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8" r:id="rId2"/>
    <p:sldId id="261" r:id="rId3"/>
    <p:sldId id="259" r:id="rId4"/>
    <p:sldId id="262" r:id="rId5"/>
    <p:sldId id="260" r:id="rId6"/>
    <p:sldId id="264" r:id="rId7"/>
    <p:sldId id="263" r:id="rId8"/>
    <p:sldId id="265" r:id="rId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533" autoAdjust="0"/>
  </p:normalViewPr>
  <p:slideViewPr>
    <p:cSldViewPr snapToGrid="0">
      <p:cViewPr varScale="1">
        <p:scale>
          <a:sx n="66" d="100"/>
          <a:sy n="66" d="100"/>
        </p:scale>
        <p:origin x="8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BF1A4E-D44E-42A5-8D6D-3AD89D13046C}" type="datetimeFigureOut">
              <a:rPr lang="de-AT" smtClean="0"/>
              <a:t>30.01.2019</a:t>
            </a:fld>
            <a:endParaRPr lang="de-AT"/>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091588-0A3F-4C45-A3F7-DCCCF2608C91}" type="slidenum">
              <a:rPr lang="de-AT" smtClean="0"/>
              <a:t>‹Nr.›</a:t>
            </a:fld>
            <a:endParaRPr lang="de-AT"/>
          </a:p>
        </p:txBody>
      </p:sp>
    </p:spTree>
    <p:extLst>
      <p:ext uri="{BB962C8B-B14F-4D97-AF65-F5344CB8AC3E}">
        <p14:creationId xmlns:p14="http://schemas.microsoft.com/office/powerpoint/2010/main" val="2915435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youtu.be/zRuiDvz8p5o"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youtu.be/H3EaJLGD7Z8"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u="sng" smtClean="0">
                <a:hlinkClick r:id="rId3"/>
              </a:rPr>
              <a:t>https://youtu.be/zRuiDvz8p5o</a:t>
            </a:r>
            <a:endParaRPr lang="en-GB" smtClean="0"/>
          </a:p>
          <a:p>
            <a:r>
              <a:rPr lang="de-AT" u="sng" smtClean="0">
                <a:hlinkClick r:id="rId4"/>
              </a:rPr>
              <a:t>https://youtu.be/H3EaJLGD7Z8</a:t>
            </a:r>
            <a:r>
              <a:rPr lang="de-AT" smtClean="0"/>
              <a:t> </a:t>
            </a:r>
            <a:endParaRPr lang="en-GB" smtClean="0"/>
          </a:p>
          <a:p>
            <a:endParaRPr lang="en-GB" dirty="0" smtClean="0"/>
          </a:p>
          <a:p>
            <a:endParaRPr lang="en-GB" dirty="0"/>
          </a:p>
        </p:txBody>
      </p:sp>
      <p:sp>
        <p:nvSpPr>
          <p:cNvPr id="4" name="Foliennummernplatzhalter 3"/>
          <p:cNvSpPr>
            <a:spLocks noGrp="1"/>
          </p:cNvSpPr>
          <p:nvPr>
            <p:ph type="sldNum" sz="quarter" idx="10"/>
          </p:nvPr>
        </p:nvSpPr>
        <p:spPr/>
        <p:txBody>
          <a:bodyPr/>
          <a:lstStyle/>
          <a:p>
            <a:fld id="{6D091588-0A3F-4C45-A3F7-DCCCF2608C91}" type="slidenum">
              <a:rPr lang="de-AT" smtClean="0"/>
              <a:t>7</a:t>
            </a:fld>
            <a:endParaRPr lang="de-AT"/>
          </a:p>
        </p:txBody>
      </p:sp>
    </p:spTree>
    <p:extLst>
      <p:ext uri="{BB962C8B-B14F-4D97-AF65-F5344CB8AC3E}">
        <p14:creationId xmlns:p14="http://schemas.microsoft.com/office/powerpoint/2010/main" val="4696648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1732350" y="1122363"/>
            <a:ext cx="9144000" cy="2387600"/>
          </a:xfrm>
        </p:spPr>
        <p:txBody>
          <a:bodyPr anchor="b"/>
          <a:lstStyle>
            <a:lvl1pPr algn="ctr">
              <a:defRPr sz="6000"/>
            </a:lvl1pPr>
          </a:lstStyle>
          <a:p>
            <a:r>
              <a:rPr lang="de-DE" smtClean="0"/>
              <a:t>Titelmasterformat durch Klicken bearbeiten</a:t>
            </a:r>
            <a:endParaRPr lang="de-AT" dirty="0"/>
          </a:p>
        </p:txBody>
      </p:sp>
      <p:sp>
        <p:nvSpPr>
          <p:cNvPr id="3" name="Untertitel 2"/>
          <p:cNvSpPr>
            <a:spLocks noGrp="1"/>
          </p:cNvSpPr>
          <p:nvPr>
            <p:ph type="subTitle" idx="1"/>
          </p:nvPr>
        </p:nvSpPr>
        <p:spPr>
          <a:xfrm>
            <a:off x="173235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AT"/>
          </a:p>
        </p:txBody>
      </p:sp>
      <p:sp>
        <p:nvSpPr>
          <p:cNvPr id="12" name="Datumsplatzhalter 11"/>
          <p:cNvSpPr>
            <a:spLocks noGrp="1"/>
          </p:cNvSpPr>
          <p:nvPr>
            <p:ph type="dt" sz="half" idx="10"/>
          </p:nvPr>
        </p:nvSpPr>
        <p:spPr/>
        <p:txBody>
          <a:bodyPr/>
          <a:lstStyle/>
          <a:p>
            <a:fld id="{00C99267-2D67-4AF6-B88D-BEB52BA31718}" type="datetime1">
              <a:rPr lang="de-AT" smtClean="0"/>
              <a:pPr/>
              <a:t>30.01.2019</a:t>
            </a:fld>
            <a:endParaRPr lang="de-AT"/>
          </a:p>
        </p:txBody>
      </p:sp>
      <p:sp>
        <p:nvSpPr>
          <p:cNvPr id="13" name="Fußzeilenplatzhalter 12"/>
          <p:cNvSpPr>
            <a:spLocks noGrp="1"/>
          </p:cNvSpPr>
          <p:nvPr>
            <p:ph type="ftr" sz="quarter" idx="11"/>
          </p:nvPr>
        </p:nvSpPr>
        <p:spPr/>
        <p:txBody>
          <a:bodyPr/>
          <a:lstStyle/>
          <a:p>
            <a:endParaRPr lang="de-AT" dirty="0"/>
          </a:p>
        </p:txBody>
      </p:sp>
    </p:spTree>
    <p:extLst>
      <p:ext uri="{BB962C8B-B14F-4D97-AF65-F5344CB8AC3E}">
        <p14:creationId xmlns:p14="http://schemas.microsoft.com/office/powerpoint/2010/main" val="29952575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056058" y="365125"/>
            <a:ext cx="10515600" cy="1325563"/>
          </a:xfrm>
        </p:spPr>
        <p:txBody>
          <a:bodyPr/>
          <a:lstStyle/>
          <a:p>
            <a:r>
              <a:rPr lang="de-DE" dirty="0" smtClean="0"/>
              <a:t>Titelmasterformat durch Klicken bearbeiten</a:t>
            </a:r>
            <a:endParaRPr lang="de-AT" dirty="0"/>
          </a:p>
        </p:txBody>
      </p:sp>
      <p:sp>
        <p:nvSpPr>
          <p:cNvPr id="3" name="Inhaltsplatzhalter 2"/>
          <p:cNvSpPr>
            <a:spLocks noGrp="1"/>
          </p:cNvSpPr>
          <p:nvPr>
            <p:ph idx="1"/>
          </p:nvPr>
        </p:nvSpPr>
        <p:spPr>
          <a:xfrm>
            <a:off x="1056058" y="1825625"/>
            <a:ext cx="10515600" cy="4351338"/>
          </a:xfrm>
        </p:spPr>
        <p:txBody>
          <a:bodyPr/>
          <a:lstStyle/>
          <a:p>
            <a:pPr lvl="0"/>
            <a:r>
              <a:rPr lang="de-DE" dirty="0" smtClean="0"/>
              <a:t>Formatvorlagen des Textmasters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AT" dirty="0"/>
          </a:p>
        </p:txBody>
      </p:sp>
      <p:sp>
        <p:nvSpPr>
          <p:cNvPr id="10" name="Datumsplatzhalter 9"/>
          <p:cNvSpPr>
            <a:spLocks noGrp="1"/>
          </p:cNvSpPr>
          <p:nvPr>
            <p:ph type="dt" sz="half" idx="10"/>
          </p:nvPr>
        </p:nvSpPr>
        <p:spPr/>
        <p:txBody>
          <a:bodyPr/>
          <a:lstStyle/>
          <a:p>
            <a:fld id="{00C99267-2D67-4AF6-B88D-BEB52BA31718}" type="datetime1">
              <a:rPr lang="de-AT" smtClean="0"/>
              <a:pPr/>
              <a:t>30.01.2019</a:t>
            </a:fld>
            <a:endParaRPr lang="de-AT"/>
          </a:p>
        </p:txBody>
      </p:sp>
      <p:sp>
        <p:nvSpPr>
          <p:cNvPr id="11" name="Fußzeilenplatzhalter 10"/>
          <p:cNvSpPr>
            <a:spLocks noGrp="1"/>
          </p:cNvSpPr>
          <p:nvPr>
            <p:ph type="ftr" sz="quarter" idx="11"/>
          </p:nvPr>
        </p:nvSpPr>
        <p:spPr/>
        <p:txBody>
          <a:bodyPr/>
          <a:lstStyle/>
          <a:p>
            <a:endParaRPr lang="de-AT" dirty="0"/>
          </a:p>
        </p:txBody>
      </p:sp>
      <p:sp>
        <p:nvSpPr>
          <p:cNvPr id="12" name="Foliennummernplatzhalter 11"/>
          <p:cNvSpPr>
            <a:spLocks noGrp="1"/>
          </p:cNvSpPr>
          <p:nvPr>
            <p:ph type="sldNum" sz="quarter" idx="12"/>
          </p:nvPr>
        </p:nvSpPr>
        <p:spPr/>
        <p:txBody>
          <a:bodyPr/>
          <a:lstStyle/>
          <a:p>
            <a:fld id="{C2CC6177-2342-4AEB-907A-2392B6A0DE38}" type="slidenum">
              <a:rPr lang="de-AT" smtClean="0"/>
              <a:pPr/>
              <a:t>‹Nr.›</a:t>
            </a:fld>
            <a:endParaRPr lang="de-AT"/>
          </a:p>
        </p:txBody>
      </p:sp>
    </p:spTree>
    <p:extLst>
      <p:ext uri="{BB962C8B-B14F-4D97-AF65-F5344CB8AC3E}">
        <p14:creationId xmlns:p14="http://schemas.microsoft.com/office/powerpoint/2010/main" val="43528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061283" y="1709738"/>
            <a:ext cx="10515600" cy="2852737"/>
          </a:xfrm>
        </p:spPr>
        <p:txBody>
          <a:bodyPr anchor="b"/>
          <a:lstStyle>
            <a:lvl1pPr>
              <a:defRPr sz="6000"/>
            </a:lvl1pPr>
          </a:lstStyle>
          <a:p>
            <a:r>
              <a:rPr lang="de-DE" smtClean="0"/>
              <a:t>Titelmasterformat durch Klicken bearbeiten</a:t>
            </a:r>
            <a:endParaRPr lang="de-AT"/>
          </a:p>
        </p:txBody>
      </p:sp>
      <p:sp>
        <p:nvSpPr>
          <p:cNvPr id="3" name="Textplatzhalter 2"/>
          <p:cNvSpPr>
            <a:spLocks noGrp="1"/>
          </p:cNvSpPr>
          <p:nvPr>
            <p:ph type="body" idx="1"/>
          </p:nvPr>
        </p:nvSpPr>
        <p:spPr>
          <a:xfrm>
            <a:off x="1061283"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10" name="Datumsplatzhalter 9"/>
          <p:cNvSpPr>
            <a:spLocks noGrp="1"/>
          </p:cNvSpPr>
          <p:nvPr>
            <p:ph type="dt" sz="half" idx="10"/>
          </p:nvPr>
        </p:nvSpPr>
        <p:spPr/>
        <p:txBody>
          <a:bodyPr/>
          <a:lstStyle/>
          <a:p>
            <a:fld id="{00C99267-2D67-4AF6-B88D-BEB52BA31718}" type="datetime1">
              <a:rPr lang="de-AT" smtClean="0"/>
              <a:pPr/>
              <a:t>30.01.2019</a:t>
            </a:fld>
            <a:endParaRPr lang="de-AT"/>
          </a:p>
        </p:txBody>
      </p:sp>
      <p:sp>
        <p:nvSpPr>
          <p:cNvPr id="11" name="Fußzeilenplatzhalter 10"/>
          <p:cNvSpPr>
            <a:spLocks noGrp="1"/>
          </p:cNvSpPr>
          <p:nvPr>
            <p:ph type="ftr" sz="quarter" idx="11"/>
          </p:nvPr>
        </p:nvSpPr>
        <p:spPr/>
        <p:txBody>
          <a:bodyPr/>
          <a:lstStyle/>
          <a:p>
            <a:endParaRPr lang="de-AT" dirty="0"/>
          </a:p>
        </p:txBody>
      </p:sp>
      <p:sp>
        <p:nvSpPr>
          <p:cNvPr id="12" name="Foliennummernplatzhalter 11"/>
          <p:cNvSpPr>
            <a:spLocks noGrp="1"/>
          </p:cNvSpPr>
          <p:nvPr>
            <p:ph type="sldNum" sz="quarter" idx="12"/>
          </p:nvPr>
        </p:nvSpPr>
        <p:spPr/>
        <p:txBody>
          <a:bodyPr/>
          <a:lstStyle/>
          <a:p>
            <a:fld id="{C2CC6177-2342-4AEB-907A-2392B6A0DE38}" type="slidenum">
              <a:rPr lang="de-AT" smtClean="0"/>
              <a:pPr/>
              <a:t>‹Nr.›</a:t>
            </a:fld>
            <a:endParaRPr lang="de-AT"/>
          </a:p>
        </p:txBody>
      </p:sp>
    </p:spTree>
    <p:extLst>
      <p:ext uri="{BB962C8B-B14F-4D97-AF65-F5344CB8AC3E}">
        <p14:creationId xmlns:p14="http://schemas.microsoft.com/office/powerpoint/2010/main" val="3501190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Nur Tite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056058" y="365125"/>
            <a:ext cx="10515600" cy="1325563"/>
          </a:xfrm>
        </p:spPr>
        <p:txBody>
          <a:bodyPr/>
          <a:lstStyle/>
          <a:p>
            <a:r>
              <a:rPr lang="de-DE" dirty="0" smtClean="0"/>
              <a:t>Titelmasterformat durch Klicken bearbeiten</a:t>
            </a:r>
            <a:endParaRPr lang="de-AT" dirty="0"/>
          </a:p>
        </p:txBody>
      </p:sp>
      <p:sp>
        <p:nvSpPr>
          <p:cNvPr id="12" name="Datumsplatzhalter 11"/>
          <p:cNvSpPr>
            <a:spLocks noGrp="1"/>
          </p:cNvSpPr>
          <p:nvPr>
            <p:ph type="dt" sz="half" idx="10"/>
          </p:nvPr>
        </p:nvSpPr>
        <p:spPr/>
        <p:txBody>
          <a:bodyPr/>
          <a:lstStyle/>
          <a:p>
            <a:fld id="{00C99267-2D67-4AF6-B88D-BEB52BA31718}" type="datetime1">
              <a:rPr lang="de-AT" smtClean="0"/>
              <a:pPr/>
              <a:t>30.01.2019</a:t>
            </a:fld>
            <a:endParaRPr lang="de-AT"/>
          </a:p>
        </p:txBody>
      </p:sp>
      <p:sp>
        <p:nvSpPr>
          <p:cNvPr id="13" name="Fußzeilenplatzhalter 12"/>
          <p:cNvSpPr>
            <a:spLocks noGrp="1"/>
          </p:cNvSpPr>
          <p:nvPr>
            <p:ph type="ftr" sz="quarter" idx="11"/>
          </p:nvPr>
        </p:nvSpPr>
        <p:spPr/>
        <p:txBody>
          <a:bodyPr/>
          <a:lstStyle/>
          <a:p>
            <a:endParaRPr lang="de-AT" dirty="0"/>
          </a:p>
        </p:txBody>
      </p:sp>
      <p:sp>
        <p:nvSpPr>
          <p:cNvPr id="14" name="Foliennummernplatzhalter 13"/>
          <p:cNvSpPr>
            <a:spLocks noGrp="1"/>
          </p:cNvSpPr>
          <p:nvPr>
            <p:ph type="sldNum" sz="quarter" idx="12"/>
          </p:nvPr>
        </p:nvSpPr>
        <p:spPr/>
        <p:txBody>
          <a:bodyPr/>
          <a:lstStyle/>
          <a:p>
            <a:fld id="{C2CC6177-2342-4AEB-907A-2392B6A0DE38}" type="slidenum">
              <a:rPr lang="de-AT" smtClean="0"/>
              <a:pPr/>
              <a:t>‹Nr.›</a:t>
            </a:fld>
            <a:endParaRPr lang="de-AT"/>
          </a:p>
        </p:txBody>
      </p:sp>
    </p:spTree>
    <p:extLst>
      <p:ext uri="{BB962C8B-B14F-4D97-AF65-F5344CB8AC3E}">
        <p14:creationId xmlns:p14="http://schemas.microsoft.com/office/powerpoint/2010/main" val="3479429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Le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Datumsplatzhalter 10"/>
          <p:cNvSpPr>
            <a:spLocks noGrp="1"/>
          </p:cNvSpPr>
          <p:nvPr>
            <p:ph type="dt" sz="half" idx="10"/>
          </p:nvPr>
        </p:nvSpPr>
        <p:spPr/>
        <p:txBody>
          <a:bodyPr/>
          <a:lstStyle/>
          <a:p>
            <a:fld id="{00C99267-2D67-4AF6-B88D-BEB52BA31718}" type="datetime1">
              <a:rPr lang="de-AT" smtClean="0"/>
              <a:pPr/>
              <a:t>30.01.2019</a:t>
            </a:fld>
            <a:endParaRPr lang="de-AT"/>
          </a:p>
        </p:txBody>
      </p:sp>
      <p:sp>
        <p:nvSpPr>
          <p:cNvPr id="12" name="Fußzeilenplatzhalter 11"/>
          <p:cNvSpPr>
            <a:spLocks noGrp="1"/>
          </p:cNvSpPr>
          <p:nvPr>
            <p:ph type="ftr" sz="quarter" idx="11"/>
          </p:nvPr>
        </p:nvSpPr>
        <p:spPr/>
        <p:txBody>
          <a:bodyPr/>
          <a:lstStyle/>
          <a:p>
            <a:endParaRPr lang="de-AT" dirty="0"/>
          </a:p>
        </p:txBody>
      </p:sp>
      <p:sp>
        <p:nvSpPr>
          <p:cNvPr id="13" name="Foliennummernplatzhalter 12"/>
          <p:cNvSpPr>
            <a:spLocks noGrp="1"/>
          </p:cNvSpPr>
          <p:nvPr>
            <p:ph type="sldNum" sz="quarter" idx="12"/>
          </p:nvPr>
        </p:nvSpPr>
        <p:spPr/>
        <p:txBody>
          <a:bodyPr/>
          <a:lstStyle/>
          <a:p>
            <a:fld id="{C2CC6177-2342-4AEB-907A-2392B6A0DE38}" type="slidenum">
              <a:rPr lang="de-AT" smtClean="0"/>
              <a:pPr/>
              <a:t>‹Nr.›</a:t>
            </a:fld>
            <a:endParaRPr lang="de-AT"/>
          </a:p>
        </p:txBody>
      </p:sp>
    </p:spTree>
    <p:extLst>
      <p:ext uri="{BB962C8B-B14F-4D97-AF65-F5344CB8AC3E}">
        <p14:creationId xmlns:p14="http://schemas.microsoft.com/office/powerpoint/2010/main" val="3882572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1023400" y="365125"/>
            <a:ext cx="10515600" cy="1325563"/>
          </a:xfrm>
          <a:prstGeom prst="rect">
            <a:avLst/>
          </a:prstGeom>
        </p:spPr>
        <p:txBody>
          <a:bodyPr vert="horz" lIns="91440" tIns="45720" rIns="91440" bIns="45720" rtlCol="0" anchor="ctr">
            <a:normAutofit/>
          </a:bodyPr>
          <a:lstStyle/>
          <a:p>
            <a:r>
              <a:rPr lang="de-DE" dirty="0" smtClean="0"/>
              <a:t>Titelmasterformat durch Klicken bearbeiten</a:t>
            </a:r>
            <a:endParaRPr lang="de-AT" dirty="0"/>
          </a:p>
        </p:txBody>
      </p:sp>
      <p:sp>
        <p:nvSpPr>
          <p:cNvPr id="3" name="Textplatzhalter 2"/>
          <p:cNvSpPr>
            <a:spLocks noGrp="1"/>
          </p:cNvSpPr>
          <p:nvPr>
            <p:ph type="body" idx="1"/>
          </p:nvPr>
        </p:nvSpPr>
        <p:spPr>
          <a:xfrm>
            <a:off x="10234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pic>
        <p:nvPicPr>
          <p:cNvPr id="11" name="Grafik 10"/>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1174278" y="120106"/>
            <a:ext cx="845193" cy="907800"/>
          </a:xfrm>
          <a:prstGeom prst="rect">
            <a:avLst/>
          </a:prstGeom>
        </p:spPr>
      </p:pic>
      <p:pic>
        <p:nvPicPr>
          <p:cNvPr id="14" name="Grafik 13"/>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215810" y="120106"/>
            <a:ext cx="749713" cy="749713"/>
          </a:xfrm>
          <a:prstGeom prst="rect">
            <a:avLst/>
          </a:prstGeom>
        </p:spPr>
      </p:pic>
      <p:pic>
        <p:nvPicPr>
          <p:cNvPr id="16" name="Grafik 15"/>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rot="16200000">
            <a:off x="-187281" y="5790060"/>
            <a:ext cx="1555896" cy="414117"/>
          </a:xfrm>
          <a:prstGeom prst="rect">
            <a:avLst/>
          </a:prstGeom>
        </p:spPr>
      </p:pic>
      <p:sp>
        <p:nvSpPr>
          <p:cNvPr id="17" name="Datumsplatzhalter 16"/>
          <p:cNvSpPr>
            <a:spLocks noGrp="1"/>
          </p:cNvSpPr>
          <p:nvPr>
            <p:ph type="dt" sz="half" idx="2"/>
          </p:nvPr>
        </p:nvSpPr>
        <p:spPr>
          <a:xfrm>
            <a:off x="1034148"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C99267-2D67-4AF6-B88D-BEB52BA31718}" type="datetime1">
              <a:rPr lang="de-AT" smtClean="0"/>
              <a:pPr/>
              <a:t>30.01.2019</a:t>
            </a:fld>
            <a:endParaRPr lang="de-AT"/>
          </a:p>
        </p:txBody>
      </p:sp>
      <p:sp>
        <p:nvSpPr>
          <p:cNvPr id="18" name="Fußzeilenplatzhalter 17"/>
          <p:cNvSpPr>
            <a:spLocks noGrp="1"/>
          </p:cNvSpPr>
          <p:nvPr>
            <p:ph type="ftr" sz="quarter" idx="3"/>
          </p:nvPr>
        </p:nvSpPr>
        <p:spPr>
          <a:xfrm>
            <a:off x="4234548"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dirty="0"/>
          </a:p>
        </p:txBody>
      </p:sp>
      <p:sp>
        <p:nvSpPr>
          <p:cNvPr id="19" name="Foliennummernplatzhalter 18"/>
          <p:cNvSpPr>
            <a:spLocks noGrp="1"/>
          </p:cNvSpPr>
          <p:nvPr>
            <p:ph type="sldNum" sz="quarter" idx="4"/>
          </p:nvPr>
        </p:nvSpPr>
        <p:spPr>
          <a:xfrm>
            <a:off x="8806548"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CC6177-2342-4AEB-907A-2392B6A0DE38}" type="slidenum">
              <a:rPr lang="de-AT" smtClean="0"/>
              <a:pPr/>
              <a:t>‹Nr.›</a:t>
            </a:fld>
            <a:endParaRPr lang="de-AT"/>
          </a:p>
        </p:txBody>
      </p:sp>
    </p:spTree>
    <p:extLst>
      <p:ext uri="{BB962C8B-B14F-4D97-AF65-F5344CB8AC3E}">
        <p14:creationId xmlns:p14="http://schemas.microsoft.com/office/powerpoint/2010/main" val="3922481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4" r:id="rId4"/>
    <p:sldLayoutId id="2147483655" r:id="rId5"/>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https://www.youtube.com/embed/-MTRxRO5SR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ideo" Target="https://www.youtube.com/embed/zRuiDvz8p5o" TargetMode="Externa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AT" dirty="0" smtClean="0"/>
              <a:t>MASTERY LEARNING</a:t>
            </a:r>
            <a:br>
              <a:rPr lang="de-AT" dirty="0" smtClean="0"/>
            </a:br>
            <a:endParaRPr lang="de-AT" dirty="0"/>
          </a:p>
        </p:txBody>
      </p:sp>
      <p:sp>
        <p:nvSpPr>
          <p:cNvPr id="3" name="Untertitel 2"/>
          <p:cNvSpPr>
            <a:spLocks noGrp="1"/>
          </p:cNvSpPr>
          <p:nvPr>
            <p:ph type="subTitle" idx="1"/>
          </p:nvPr>
        </p:nvSpPr>
        <p:spPr/>
        <p:txBody>
          <a:bodyPr/>
          <a:lstStyle/>
          <a:p>
            <a:r>
              <a:rPr lang="de-AT" dirty="0" err="1" smtClean="0"/>
              <a:t>Why</a:t>
            </a:r>
            <a:r>
              <a:rPr lang="de-AT" dirty="0" smtClean="0"/>
              <a:t> </a:t>
            </a:r>
            <a:r>
              <a:rPr lang="de-AT" dirty="0" err="1" smtClean="0"/>
              <a:t>bother</a:t>
            </a:r>
            <a:r>
              <a:rPr lang="de-AT" dirty="0" smtClean="0"/>
              <a:t>?</a:t>
            </a:r>
            <a:endParaRPr lang="de-AT" dirty="0"/>
          </a:p>
        </p:txBody>
      </p:sp>
      <p:sp>
        <p:nvSpPr>
          <p:cNvPr id="4" name="Datumsplatzhalter 3"/>
          <p:cNvSpPr>
            <a:spLocks noGrp="1"/>
          </p:cNvSpPr>
          <p:nvPr>
            <p:ph type="dt" sz="half" idx="10"/>
          </p:nvPr>
        </p:nvSpPr>
        <p:spPr/>
        <p:txBody>
          <a:bodyPr/>
          <a:lstStyle/>
          <a:p>
            <a:fld id="{00C99267-2D67-4AF6-B88D-BEB52BA31718}" type="datetime1">
              <a:rPr lang="de-AT" smtClean="0"/>
              <a:pPr/>
              <a:t>30.01.2019</a:t>
            </a:fld>
            <a:endParaRPr lang="de-AT"/>
          </a:p>
        </p:txBody>
      </p:sp>
      <p:sp>
        <p:nvSpPr>
          <p:cNvPr id="5" name="Fußzeilenplatzhalter 4"/>
          <p:cNvSpPr>
            <a:spLocks noGrp="1"/>
          </p:cNvSpPr>
          <p:nvPr>
            <p:ph type="ftr" sz="quarter" idx="11"/>
          </p:nvPr>
        </p:nvSpPr>
        <p:spPr/>
        <p:txBody>
          <a:bodyPr/>
          <a:lstStyle/>
          <a:p>
            <a:endParaRPr lang="de-AT" dirty="0"/>
          </a:p>
        </p:txBody>
      </p:sp>
    </p:spTree>
    <p:extLst>
      <p:ext uri="{BB962C8B-B14F-4D97-AF65-F5344CB8AC3E}">
        <p14:creationId xmlns:p14="http://schemas.microsoft.com/office/powerpoint/2010/main" val="9830252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GB"/>
          </a:p>
        </p:txBody>
      </p:sp>
      <p:pic>
        <p:nvPicPr>
          <p:cNvPr id="7" name="-MTRxRO5SRA"/>
          <p:cNvPicPr>
            <a:picLocks noGrp="1" noRot="1" noChangeAspect="1"/>
          </p:cNvPicPr>
          <p:nvPr>
            <p:ph idx="1"/>
            <a:videoFile r:link="rId1"/>
          </p:nvPr>
        </p:nvPicPr>
        <p:blipFill>
          <a:blip r:embed="rId3"/>
          <a:stretch>
            <a:fillRect/>
          </a:stretch>
        </p:blipFill>
        <p:spPr>
          <a:xfrm>
            <a:off x="4027488" y="2714625"/>
            <a:ext cx="4572000" cy="2571750"/>
          </a:xfrm>
          <a:prstGeom prst="rect">
            <a:avLst/>
          </a:prstGeom>
        </p:spPr>
      </p:pic>
      <p:sp>
        <p:nvSpPr>
          <p:cNvPr id="4" name="Datumsplatzhalter 3"/>
          <p:cNvSpPr>
            <a:spLocks noGrp="1"/>
          </p:cNvSpPr>
          <p:nvPr>
            <p:ph type="dt" sz="half" idx="10"/>
          </p:nvPr>
        </p:nvSpPr>
        <p:spPr/>
        <p:txBody>
          <a:bodyPr/>
          <a:lstStyle/>
          <a:p>
            <a:fld id="{00C99267-2D67-4AF6-B88D-BEB52BA31718}" type="datetime1">
              <a:rPr lang="de-AT" smtClean="0"/>
              <a:pPr/>
              <a:t>30.01.2019</a:t>
            </a:fld>
            <a:endParaRPr lang="de-AT"/>
          </a:p>
        </p:txBody>
      </p:sp>
      <p:sp>
        <p:nvSpPr>
          <p:cNvPr id="5" name="Fußzeilenplatzhalter 4"/>
          <p:cNvSpPr>
            <a:spLocks noGrp="1"/>
          </p:cNvSpPr>
          <p:nvPr>
            <p:ph type="ftr" sz="quarter" idx="11"/>
          </p:nvPr>
        </p:nvSpPr>
        <p:spPr/>
        <p:txBody>
          <a:bodyPr/>
          <a:lstStyle/>
          <a:p>
            <a:r>
              <a:rPr lang="de-AT" dirty="0" smtClean="0"/>
              <a:t>Ab min 3:45</a:t>
            </a:r>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2</a:t>
            </a:fld>
            <a:endParaRPr lang="de-AT"/>
          </a:p>
        </p:txBody>
      </p:sp>
    </p:spTree>
    <p:extLst>
      <p:ext uri="{BB962C8B-B14F-4D97-AF65-F5344CB8AC3E}">
        <p14:creationId xmlns:p14="http://schemas.microsoft.com/office/powerpoint/2010/main" val="29396770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Was ist es?</a:t>
            </a:r>
            <a:endParaRPr lang="en-GB" b="1" dirty="0"/>
          </a:p>
        </p:txBody>
      </p:sp>
      <p:sp>
        <p:nvSpPr>
          <p:cNvPr id="3" name="Inhaltsplatzhalter 2"/>
          <p:cNvSpPr>
            <a:spLocks noGrp="1"/>
          </p:cNvSpPr>
          <p:nvPr>
            <p:ph idx="1"/>
          </p:nvPr>
        </p:nvSpPr>
        <p:spPr/>
        <p:txBody>
          <a:bodyPr>
            <a:normAutofit fontScale="92500" lnSpcReduction="20000"/>
          </a:bodyPr>
          <a:lstStyle/>
          <a:p>
            <a:pPr marL="0" indent="0">
              <a:lnSpc>
                <a:spcPct val="150000"/>
              </a:lnSpc>
              <a:buNone/>
            </a:pPr>
            <a:r>
              <a:rPr lang="de-AT" dirty="0"/>
              <a:t>Der Stoff wird aufgeteilt in relativ kleine </a:t>
            </a:r>
            <a:r>
              <a:rPr lang="de-AT" dirty="0">
                <a:solidFill>
                  <a:srgbClr val="FFC000"/>
                </a:solidFill>
              </a:rPr>
              <a:t>Lerneinheiten</a:t>
            </a:r>
            <a:r>
              <a:rPr lang="de-AT" dirty="0"/>
              <a:t>, jede mit ihren </a:t>
            </a:r>
            <a:r>
              <a:rPr lang="de-AT" dirty="0">
                <a:solidFill>
                  <a:srgbClr val="FFC000"/>
                </a:solidFill>
              </a:rPr>
              <a:t>eigenen Zielen </a:t>
            </a:r>
            <a:r>
              <a:rPr lang="de-AT" dirty="0"/>
              <a:t>und ihrer eigenen formativen Einschätzung. Jeder Einheit gehen kurze diagnostische Tests voran, die Informationen geben, um Lücken und Stärken zu identifizieren. </a:t>
            </a:r>
            <a:r>
              <a:rPr lang="de-AT" dirty="0">
                <a:solidFill>
                  <a:srgbClr val="FFC000"/>
                </a:solidFill>
              </a:rPr>
              <a:t>Lernende gehen nicht zu neuem Material über, bevor sie nicht den vorhergehenden und grundlegenden Stoff, der als Voraussetzung dient, beherrschen</a:t>
            </a:r>
            <a:r>
              <a:rPr lang="de-AT" dirty="0"/>
              <a:t>. </a:t>
            </a:r>
            <a:r>
              <a:rPr lang="de-AT" dirty="0" err="1"/>
              <a:t>Mastery</a:t>
            </a:r>
            <a:r>
              <a:rPr lang="de-AT" dirty="0"/>
              <a:t>-Learning erfordert eine Vielzahl von engen Feedbackschleifen, basierend auf kleinen Einheiten genau definierter, gut aufeinander aufbauender Outcomes. </a:t>
            </a:r>
            <a:endParaRPr lang="en-GB" dirty="0"/>
          </a:p>
        </p:txBody>
      </p:sp>
      <p:sp>
        <p:nvSpPr>
          <p:cNvPr id="4" name="Datumsplatzhalter 3"/>
          <p:cNvSpPr>
            <a:spLocks noGrp="1"/>
          </p:cNvSpPr>
          <p:nvPr>
            <p:ph type="dt" sz="half" idx="10"/>
          </p:nvPr>
        </p:nvSpPr>
        <p:spPr/>
        <p:txBody>
          <a:bodyPr/>
          <a:lstStyle/>
          <a:p>
            <a:fld id="{00C99267-2D67-4AF6-B88D-BEB52BA31718}" type="datetime1">
              <a:rPr lang="de-AT" smtClean="0"/>
              <a:pPr/>
              <a:t>30.01.2019</a:t>
            </a:fld>
            <a:endParaRPr lang="de-AT"/>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3</a:t>
            </a:fld>
            <a:endParaRPr lang="de-AT"/>
          </a:p>
        </p:txBody>
      </p:sp>
    </p:spTree>
    <p:extLst>
      <p:ext uri="{BB962C8B-B14F-4D97-AF65-F5344CB8AC3E}">
        <p14:creationId xmlns:p14="http://schemas.microsoft.com/office/powerpoint/2010/main" val="39955748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nhaltsplatzhalter 15"/>
          <p:cNvPicPr>
            <a:picLocks noGrp="1" noChangeAspect="1"/>
          </p:cNvPicPr>
          <p:nvPr>
            <p:ph idx="1"/>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34148" y="1486926"/>
            <a:ext cx="5231453" cy="4351338"/>
          </a:xfrm>
        </p:spPr>
      </p:pic>
      <p:sp>
        <p:nvSpPr>
          <p:cNvPr id="2" name="Titel 1"/>
          <p:cNvSpPr>
            <a:spLocks noGrp="1"/>
          </p:cNvSpPr>
          <p:nvPr>
            <p:ph type="title"/>
          </p:nvPr>
        </p:nvSpPr>
        <p:spPr/>
        <p:txBody>
          <a:bodyPr/>
          <a:lstStyle/>
          <a:p>
            <a:r>
              <a:rPr lang="de-AT" dirty="0" smtClean="0"/>
              <a:t>Wirksamkeit</a:t>
            </a:r>
            <a:endParaRPr lang="en-GB" dirty="0"/>
          </a:p>
        </p:txBody>
      </p:sp>
      <p:sp>
        <p:nvSpPr>
          <p:cNvPr id="5" name="Fußzeilenplatzhalter 4"/>
          <p:cNvSpPr>
            <a:spLocks noGrp="1"/>
          </p:cNvSpPr>
          <p:nvPr>
            <p:ph type="ftr" sz="quarter" idx="11"/>
          </p:nvPr>
        </p:nvSpPr>
        <p:spPr>
          <a:xfrm>
            <a:off x="1973943" y="6356350"/>
            <a:ext cx="9129486" cy="365125"/>
          </a:xfrm>
        </p:spPr>
        <p:txBody>
          <a:bodyPr/>
          <a:lstStyle/>
          <a:p>
            <a:r>
              <a:rPr lang="en-GB" b="1" dirty="0" err="1" smtClean="0"/>
              <a:t>Graphik</a:t>
            </a:r>
            <a:r>
              <a:rPr lang="en-GB" b="1" dirty="0"/>
              <a:t> from: </a:t>
            </a:r>
            <a:r>
              <a:rPr lang="en-GB" b="1" dirty="0" err="1"/>
              <a:t>Guskey</a:t>
            </a:r>
            <a:r>
              <a:rPr lang="en-GB" b="1" dirty="0"/>
              <a:t>, Thomas. (2005). Formative classroom assessment and Benjamin S. Bloom: Theory, research, and implications. </a:t>
            </a:r>
          </a:p>
        </p:txBody>
      </p:sp>
      <p:sp>
        <p:nvSpPr>
          <p:cNvPr id="6" name="Foliennummernplatzhalter 5"/>
          <p:cNvSpPr>
            <a:spLocks noGrp="1"/>
          </p:cNvSpPr>
          <p:nvPr>
            <p:ph type="sldNum" sz="quarter" idx="12"/>
          </p:nvPr>
        </p:nvSpPr>
        <p:spPr/>
        <p:txBody>
          <a:bodyPr/>
          <a:lstStyle/>
          <a:p>
            <a:fld id="{C2CC6177-2342-4AEB-907A-2392B6A0DE38}" type="slidenum">
              <a:rPr lang="de-AT" smtClean="0"/>
              <a:pPr/>
              <a:t>4</a:t>
            </a:fld>
            <a:endParaRPr lang="de-AT"/>
          </a:p>
        </p:txBody>
      </p:sp>
      <p:sp>
        <p:nvSpPr>
          <p:cNvPr id="8" name="Textfeld 7"/>
          <p:cNvSpPr txBox="1"/>
          <p:nvPr/>
        </p:nvSpPr>
        <p:spPr>
          <a:xfrm>
            <a:off x="6313858" y="1690688"/>
            <a:ext cx="5279710" cy="4524315"/>
          </a:xfrm>
          <a:prstGeom prst="rect">
            <a:avLst/>
          </a:prstGeom>
          <a:noFill/>
        </p:spPr>
        <p:txBody>
          <a:bodyPr wrap="square" rtlCol="0">
            <a:spAutoFit/>
          </a:bodyPr>
          <a:lstStyle/>
          <a:p>
            <a:pPr marL="285750" indent="-285750">
              <a:buFont typeface="Arial" panose="020B0604020202020204" pitchFamily="34" charset="0"/>
              <a:buChar char="•"/>
            </a:pPr>
            <a:r>
              <a:rPr lang="de-AT" dirty="0" smtClean="0"/>
              <a:t>Extrem hohe Wirksamkeit (v.a. für schwächere Schüler) in zahlreichen Studien bereits in den 70ern bewiesen</a:t>
            </a:r>
          </a:p>
          <a:p>
            <a:endParaRPr lang="de-AT" dirty="0"/>
          </a:p>
          <a:p>
            <a:pPr marL="285750" indent="-285750">
              <a:buFont typeface="Arial" panose="020B0604020202020204" pitchFamily="34" charset="0"/>
              <a:buChar char="•"/>
            </a:pPr>
            <a:r>
              <a:rPr lang="de-AT" dirty="0" smtClean="0"/>
              <a:t>Es gibt von Seiten der Wirksamkeit KEIN Argument gegen </a:t>
            </a:r>
            <a:r>
              <a:rPr lang="de-AT" dirty="0" err="1" smtClean="0"/>
              <a:t>Mastery</a:t>
            </a:r>
            <a:r>
              <a:rPr lang="de-AT" dirty="0" smtClean="0"/>
              <a:t> Learning</a:t>
            </a:r>
          </a:p>
          <a:p>
            <a:pPr marL="285750" indent="-285750">
              <a:buFont typeface="Arial" panose="020B0604020202020204" pitchFamily="34" charset="0"/>
              <a:buChar char="•"/>
            </a:pPr>
            <a:endParaRPr lang="de-AT" dirty="0"/>
          </a:p>
          <a:p>
            <a:pPr marL="285750" indent="-285750">
              <a:buFont typeface="Arial" panose="020B0604020202020204" pitchFamily="34" charset="0"/>
              <a:buChar char="•"/>
            </a:pPr>
            <a:r>
              <a:rPr lang="de-AT" dirty="0" smtClean="0"/>
              <a:t>Es ist besonders wirksam bei komplexeren Lernzielen, Problemlösen, Schlüsse ziehen und </a:t>
            </a:r>
            <a:r>
              <a:rPr lang="de-AT" smtClean="0"/>
              <a:t>kreativem Ausdruck. </a:t>
            </a:r>
            <a:r>
              <a:rPr lang="en-GB" smtClean="0"/>
              <a:t>(</a:t>
            </a:r>
            <a:r>
              <a:rPr lang="en-GB" dirty="0" err="1"/>
              <a:t>Guskey</a:t>
            </a:r>
            <a:r>
              <a:rPr lang="en-GB" dirty="0"/>
              <a:t>, 1997). </a:t>
            </a:r>
            <a:endParaRPr lang="de-AT" dirty="0" smtClean="0"/>
          </a:p>
          <a:p>
            <a:pPr marL="285750" indent="-285750">
              <a:buFont typeface="Arial" panose="020B0604020202020204" pitchFamily="34" charset="0"/>
              <a:buChar char="•"/>
            </a:pPr>
            <a:endParaRPr lang="de-AT" dirty="0"/>
          </a:p>
          <a:p>
            <a:pPr marL="285750" indent="-285750">
              <a:buFont typeface="Arial" panose="020B0604020202020204" pitchFamily="34" charset="0"/>
              <a:buChar char="•"/>
            </a:pPr>
            <a:r>
              <a:rPr lang="de-AT" dirty="0" smtClean="0"/>
              <a:t>Die Umsetzung geschah dennoch nicht, weil Lehrer keine Möglichkeit sahen, </a:t>
            </a:r>
            <a:r>
              <a:rPr lang="de-AT" dirty="0" err="1" smtClean="0"/>
              <a:t>Mastery</a:t>
            </a:r>
            <a:r>
              <a:rPr lang="de-AT" dirty="0" smtClean="0"/>
              <a:t> Learning im Unterricht umzusetzen. </a:t>
            </a:r>
          </a:p>
          <a:p>
            <a:r>
              <a:rPr lang="de-AT" dirty="0" smtClean="0"/>
              <a:t>      =&gt; </a:t>
            </a:r>
            <a:r>
              <a:rPr lang="de-AT" dirty="0" smtClean="0">
                <a:solidFill>
                  <a:srgbClr val="FFC000"/>
                </a:solidFill>
              </a:rPr>
              <a:t>Wir haben das Konzept dazu. Wir brauchen jetzt nur noch den Mut, es wirklich umzusetzen...</a:t>
            </a:r>
            <a:endParaRPr lang="en-GB" dirty="0"/>
          </a:p>
        </p:txBody>
      </p:sp>
      <p:pic>
        <p:nvPicPr>
          <p:cNvPr id="20" name="Grafik 19"/>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7801" y="3318453"/>
            <a:ext cx="5257800" cy="2551725"/>
          </a:xfrm>
          <a:prstGeom prst="rect">
            <a:avLst/>
          </a:prstGeom>
        </p:spPr>
      </p:pic>
    </p:spTree>
    <p:extLst>
      <p:ext uri="{BB962C8B-B14F-4D97-AF65-F5344CB8AC3E}">
        <p14:creationId xmlns:p14="http://schemas.microsoft.com/office/powerpoint/2010/main" val="1459062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20"/>
                                        </p:tgtEl>
                                      </p:cBhvr>
                                    </p:animEffect>
                                    <p:set>
                                      <p:cBhvr>
                                        <p:cTn id="7" dur="1" fill="hold">
                                          <p:stCondLst>
                                            <p:cond delay="499"/>
                                          </p:stCondLst>
                                        </p:cTn>
                                        <p:tgtEl>
                                          <p:spTgt spid="20"/>
                                        </p:tgtEl>
                                        <p:attrNameLst>
                                          <p:attrName>style.visibility</p:attrName>
                                        </p:attrNameLst>
                                      </p:cBhvr>
                                      <p:to>
                                        <p:strVal val="hidden"/>
                                      </p:to>
                                    </p:set>
                                  </p:childTnLst>
                                </p:cTn>
                              </p:par>
                              <p:par>
                                <p:cTn id="8" presetID="22" presetClass="entr" presetSubtype="4"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wipe(down)">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Wirksamkeit</a:t>
            </a:r>
            <a:endParaRPr lang="en-GB" dirty="0"/>
          </a:p>
        </p:txBody>
      </p:sp>
      <p:sp>
        <p:nvSpPr>
          <p:cNvPr id="4" name="Datumsplatzhalter 3"/>
          <p:cNvSpPr>
            <a:spLocks noGrp="1"/>
          </p:cNvSpPr>
          <p:nvPr>
            <p:ph type="dt" sz="half" idx="10"/>
          </p:nvPr>
        </p:nvSpPr>
        <p:spPr/>
        <p:txBody>
          <a:bodyPr/>
          <a:lstStyle/>
          <a:p>
            <a:fld id="{00C99267-2D67-4AF6-B88D-BEB52BA31718}" type="datetime1">
              <a:rPr lang="de-AT" smtClean="0"/>
              <a:pPr/>
              <a:t>30.01.2019</a:t>
            </a:fld>
            <a:endParaRPr lang="de-AT"/>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5</a:t>
            </a:fld>
            <a:endParaRPr lang="de-AT"/>
          </a:p>
        </p:txBody>
      </p:sp>
      <p:sp>
        <p:nvSpPr>
          <p:cNvPr id="7" name="Rectangle 1"/>
          <p:cNvSpPr>
            <a:spLocks noGrp="1" noChangeArrowheads="1"/>
          </p:cNvSpPr>
          <p:nvPr>
            <p:ph idx="1"/>
          </p:nvPr>
        </p:nvSpPr>
        <p:spPr bwMode="auto">
          <a:xfrm>
            <a:off x="1056058" y="2143341"/>
            <a:ext cx="10831142" cy="4108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lang="en-US" altLang="en-US" sz="1800" b="1" dirty="0" err="1">
                <a:latin typeface="Arial" panose="020B0604020202020204" pitchFamily="34" charset="0"/>
              </a:rPr>
              <a:t>B</a:t>
            </a:r>
            <a:r>
              <a:rPr kumimoji="0" lang="en-US" altLang="en-US" sz="1800" b="1" i="0" u="none" strike="noStrike" cap="none" normalizeH="0" baseline="0" dirty="0" err="1" smtClean="0">
                <a:ln>
                  <a:noFill/>
                </a:ln>
                <a:solidFill>
                  <a:schemeClr val="tx1"/>
                </a:solidFill>
                <a:effectLst/>
                <a:latin typeface="Arial" panose="020B0604020202020204" pitchFamily="34" charset="0"/>
              </a:rPr>
              <a:t>ernitzke</a:t>
            </a:r>
            <a:r>
              <a:rPr kumimoji="0" lang="en-US" altLang="en-US" sz="1800" b="1" i="0" u="none" strike="noStrike" cap="none" normalizeH="0" baseline="0" dirty="0" smtClean="0">
                <a:ln>
                  <a:noFill/>
                </a:ln>
                <a:solidFill>
                  <a:schemeClr val="tx1"/>
                </a:solidFill>
                <a:effectLst/>
                <a:latin typeface="Arial" panose="020B0604020202020204" pitchFamily="34" charset="0"/>
              </a:rPr>
              <a:t>, Fred Heinz </a:t>
            </a:r>
            <a:r>
              <a:rPr kumimoji="0" lang="en-US" altLang="en-US" sz="1800" b="0" i="0" u="none" strike="noStrike" cap="none" normalizeH="0" baseline="0" dirty="0" smtClean="0">
                <a:ln>
                  <a:noFill/>
                </a:ln>
                <a:solidFill>
                  <a:schemeClr val="tx1"/>
                </a:solidFill>
                <a:effectLst/>
                <a:latin typeface="Arial" panose="020B0604020202020204" pitchFamily="34" charset="0"/>
              </a:rPr>
              <a:t>(1987) </a:t>
            </a:r>
            <a:r>
              <a:rPr kumimoji="0" lang="en-US" altLang="en-US" sz="1800" b="0" i="1" u="none" strike="noStrike" cap="none" normalizeH="0" baseline="0" dirty="0" smtClean="0">
                <a:ln>
                  <a:noFill/>
                </a:ln>
                <a:solidFill>
                  <a:schemeClr val="tx1"/>
                </a:solidFill>
                <a:effectLst/>
                <a:latin typeface="Arial" panose="020B0604020202020204" pitchFamily="34" charset="0"/>
              </a:rPr>
              <a:t>Mastery-Learning-</a:t>
            </a:r>
            <a:r>
              <a:rPr kumimoji="0" lang="en-US" altLang="en-US" sz="1800" b="0" i="1" u="none" strike="noStrike" cap="none" normalizeH="0" baseline="0" dirty="0" err="1" smtClean="0">
                <a:ln>
                  <a:noFill/>
                </a:ln>
                <a:solidFill>
                  <a:schemeClr val="tx1"/>
                </a:solidFill>
                <a:effectLst/>
                <a:latin typeface="Arial" panose="020B0604020202020204" pitchFamily="34" charset="0"/>
              </a:rPr>
              <a:t>Strategie</a:t>
            </a:r>
            <a:r>
              <a:rPr kumimoji="0" lang="en-US" altLang="en-US" sz="1800" b="0" i="1" u="none" strike="noStrike" cap="none" normalizeH="0" baseline="0" dirty="0" smtClean="0">
                <a:ln>
                  <a:noFill/>
                </a:ln>
                <a:solidFill>
                  <a:schemeClr val="tx1"/>
                </a:solidFill>
                <a:effectLst/>
                <a:latin typeface="Arial" panose="020B0604020202020204" pitchFamily="34" charset="0"/>
              </a:rPr>
              <a:t> </a:t>
            </a:r>
            <a:r>
              <a:rPr kumimoji="0" lang="en-US" altLang="en-US" sz="1800" b="0" i="1" u="none" strike="noStrike" cap="none" normalizeH="0" baseline="0" dirty="0" err="1" smtClean="0">
                <a:ln>
                  <a:noFill/>
                </a:ln>
                <a:solidFill>
                  <a:schemeClr val="tx1"/>
                </a:solidFill>
                <a:effectLst/>
                <a:latin typeface="Arial" panose="020B0604020202020204" pitchFamily="34" charset="0"/>
              </a:rPr>
              <a:t>als</a:t>
            </a:r>
            <a:r>
              <a:rPr kumimoji="0" lang="en-US" altLang="en-US" sz="1800" b="0" i="1" u="none" strike="noStrike" cap="none" normalizeH="0" baseline="0" dirty="0" smtClean="0">
                <a:ln>
                  <a:noFill/>
                </a:ln>
                <a:solidFill>
                  <a:schemeClr val="tx1"/>
                </a:solidFill>
                <a:effectLst/>
                <a:latin typeface="Arial" panose="020B0604020202020204" pitchFamily="34" charset="0"/>
              </a:rPr>
              <a:t> </a:t>
            </a:r>
            <a:r>
              <a:rPr kumimoji="0" lang="en-US" altLang="en-US" sz="1800" b="0" i="1" u="none" strike="noStrike" cap="none" normalizeH="0" baseline="0" dirty="0" err="1" smtClean="0">
                <a:ln>
                  <a:noFill/>
                </a:ln>
                <a:solidFill>
                  <a:schemeClr val="tx1"/>
                </a:solidFill>
                <a:effectLst/>
                <a:latin typeface="Arial" panose="020B0604020202020204" pitchFamily="34" charset="0"/>
              </a:rPr>
              <a:t>Unterrichtsalternative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Empirische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Studie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zur</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Effektivität</a:t>
            </a:r>
            <a:r>
              <a:rPr kumimoji="0" lang="en-US" altLang="en-US" sz="1800" b="0" i="0" u="none" strike="noStrike" cap="none" normalizeH="0" baseline="0" dirty="0" smtClean="0">
                <a:ln>
                  <a:noFill/>
                </a:ln>
                <a:solidFill>
                  <a:schemeClr val="tx1"/>
                </a:solidFill>
                <a:effectLst/>
                <a:latin typeface="Arial" panose="020B0604020202020204" pitchFamily="34" charset="0"/>
              </a:rPr>
              <a:t> der Mastery-Learning-</a:t>
            </a:r>
            <a:r>
              <a:rPr kumimoji="0" lang="en-US" altLang="en-US" sz="1800" b="0" i="0" u="none" strike="noStrike" cap="none" normalizeH="0" baseline="0" dirty="0" err="1" smtClean="0">
                <a:ln>
                  <a:noFill/>
                </a:ln>
                <a:solidFill>
                  <a:schemeClr val="tx1"/>
                </a:solidFill>
                <a:effectLst/>
                <a:latin typeface="Arial" panose="020B0604020202020204" pitchFamily="34" charset="0"/>
              </a:rPr>
              <a:t>Strategie</a:t>
            </a:r>
            <a:r>
              <a:rPr kumimoji="0" lang="en-US" altLang="en-US" sz="1800" b="0" i="0" u="none" strike="noStrike" cap="none" normalizeH="0" baseline="0" dirty="0" smtClean="0">
                <a:ln>
                  <a:noFill/>
                </a:ln>
                <a:solidFill>
                  <a:schemeClr val="tx1"/>
                </a:solidFill>
                <a:effectLst/>
                <a:latin typeface="Arial" panose="020B0604020202020204" pitchFamily="34" charset="0"/>
              </a:rPr>
              <a:t> und </a:t>
            </a:r>
            <a:r>
              <a:rPr kumimoji="0" lang="en-US" altLang="en-US" sz="1800" b="0" i="0" u="none" strike="noStrike" cap="none" normalizeH="0" baseline="0" dirty="0" err="1" smtClean="0">
                <a:ln>
                  <a:noFill/>
                </a:ln>
                <a:solidFill>
                  <a:schemeClr val="tx1"/>
                </a:solidFill>
                <a:effectLst/>
                <a:latin typeface="Arial" panose="020B0604020202020204" pitchFamily="34" charset="0"/>
              </a:rPr>
              <a:t>zu</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Interdependenzen</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mit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Schülermerkmalen</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Reihe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Europäische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Hochschulschriften</a:t>
            </a:r>
            <a:r>
              <a:rPr kumimoji="0" lang="en-US" altLang="en-US" sz="1800" b="0" i="0" u="none" strike="noStrike" cap="none" normalizeH="0" baseline="0" dirty="0" smtClean="0">
                <a:ln>
                  <a:noFill/>
                </a:ln>
                <a:solidFill>
                  <a:schemeClr val="tx1"/>
                </a:solidFill>
                <a:effectLst/>
                <a:latin typeface="Arial" panose="020B0604020202020204" pitchFamily="34" charset="0"/>
              </a:rPr>
              <a:t> / European University Studies / Publications </a:t>
            </a:r>
            <a:r>
              <a:rPr kumimoji="0" lang="en-US" altLang="en-US" sz="1800" b="0" i="0" u="none" strike="noStrike" cap="none" normalizeH="0" baseline="0" dirty="0" err="1" smtClean="0">
                <a:ln>
                  <a:noFill/>
                </a:ln>
                <a:solidFill>
                  <a:schemeClr val="tx1"/>
                </a:solidFill>
                <a:effectLst/>
                <a:latin typeface="Arial" panose="020B0604020202020204" pitchFamily="34" charset="0"/>
              </a:rPr>
              <a:t>Universitaires</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Européennes</a:t>
            </a:r>
            <a:r>
              <a:rPr kumimoji="0" lang="en-US" altLang="en-US" sz="1800" b="0" i="0" u="none" strike="noStrike" cap="none" normalizeH="0" baseline="0" dirty="0" smtClean="0">
                <a:ln>
                  <a:noFill/>
                </a:ln>
                <a:solidFill>
                  <a:schemeClr val="tx1"/>
                </a:solidFill>
                <a:effectLst/>
                <a:latin typeface="Arial" panose="020B0604020202020204" pitchFamily="34" charset="0"/>
              </a:rPr>
              <a:t> - Band 305.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None/>
              <a:tabLst/>
            </a:pPr>
            <a:r>
              <a:rPr kumimoji="0" lang="en-US" altLang="en-US" sz="1800" b="1" i="1" u="none" strike="noStrike" cap="none" normalizeH="0" baseline="0" dirty="0" err="1" smtClean="0">
                <a:ln>
                  <a:noFill/>
                </a:ln>
                <a:solidFill>
                  <a:srgbClr val="FFC000"/>
                </a:solidFill>
                <a:effectLst/>
                <a:latin typeface="Arial" panose="020B0604020202020204" pitchFamily="34" charset="0"/>
              </a:rPr>
              <a:t>Ergebnisse</a:t>
            </a:r>
            <a:r>
              <a:rPr kumimoji="0" lang="en-US" altLang="en-US" sz="1800" b="0" i="0" u="none" strike="noStrike" cap="none" normalizeH="0" baseline="0" dirty="0" smtClean="0">
                <a:ln>
                  <a:noFill/>
                </a:ln>
                <a:solidFill>
                  <a:srgbClr val="FFC000"/>
                </a:solidFill>
                <a:effectLst/>
                <a:latin typeface="Arial" panose="020B0604020202020204" pitchFamily="34" charset="0"/>
              </a:rPr>
              <a:t> </a:t>
            </a: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5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Die </a:t>
            </a:r>
            <a:r>
              <a:rPr kumimoji="0" lang="en-US" altLang="en-US" sz="1800" b="0" i="0" u="none" strike="noStrike" cap="none" normalizeH="0" baseline="0" dirty="0" err="1" smtClean="0">
                <a:ln>
                  <a:noFill/>
                </a:ln>
                <a:solidFill>
                  <a:schemeClr val="tx1"/>
                </a:solidFill>
                <a:effectLst/>
                <a:latin typeface="Arial" panose="020B0604020202020204" pitchFamily="34" charset="0"/>
              </a:rPr>
              <a:t>Untersuchung</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belegt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empirisch</a:t>
            </a:r>
            <a:r>
              <a:rPr kumimoji="0" lang="en-US" altLang="en-US" sz="1800" b="0" i="0" u="none" strike="noStrike" cap="none" normalizeH="0" baseline="0" dirty="0" smtClean="0">
                <a:ln>
                  <a:noFill/>
                </a:ln>
                <a:solidFill>
                  <a:schemeClr val="tx1"/>
                </a:solidFill>
                <a:effectLst/>
                <a:latin typeface="Arial" panose="020B0604020202020204" pitchFamily="34" charset="0"/>
              </a:rPr>
              <a:t> die </a:t>
            </a:r>
            <a:r>
              <a:rPr kumimoji="0" lang="en-US" altLang="en-US" sz="1800" b="1" i="0" u="none" strike="noStrike" cap="none" normalizeH="0" baseline="0" dirty="0" err="1" smtClean="0">
                <a:ln>
                  <a:noFill/>
                </a:ln>
                <a:solidFill>
                  <a:schemeClr val="tx1"/>
                </a:solidFill>
                <a:effectLst/>
                <a:latin typeface="Arial" panose="020B0604020202020204" pitchFamily="34" charset="0"/>
              </a:rPr>
              <a:t>Überlegenheit</a:t>
            </a:r>
            <a:r>
              <a:rPr kumimoji="0" lang="en-US" altLang="en-US" sz="1800" b="1" i="0" u="none" strike="noStrike" cap="none" normalizeH="0" baseline="0" dirty="0" smtClean="0">
                <a:ln>
                  <a:noFill/>
                </a:ln>
                <a:solidFill>
                  <a:schemeClr val="tx1"/>
                </a:solidFill>
                <a:effectLst/>
                <a:latin typeface="Arial" panose="020B0604020202020204" pitchFamily="34" charset="0"/>
              </a:rPr>
              <a:t> der Mastery-Learning-</a:t>
            </a:r>
            <a:r>
              <a:rPr kumimoji="0" lang="en-US" altLang="en-US" sz="1800" b="1" i="0" u="none" strike="noStrike" cap="none" normalizeH="0" baseline="0" dirty="0" err="1" smtClean="0">
                <a:ln>
                  <a:noFill/>
                </a:ln>
                <a:solidFill>
                  <a:schemeClr val="tx1"/>
                </a:solidFill>
                <a:effectLst/>
                <a:latin typeface="Arial" panose="020B0604020202020204" pitchFamily="34" charset="0"/>
              </a:rPr>
              <a:t>Strategie</a:t>
            </a:r>
            <a:r>
              <a:rPr kumimoji="0" lang="en-US" altLang="en-US" sz="1800" b="1" i="0" u="none" strike="noStrike" cap="none" normalizeH="0" baseline="0" dirty="0" smtClean="0">
                <a:ln>
                  <a:noFill/>
                </a:ln>
                <a:solidFill>
                  <a:schemeClr val="tx1"/>
                </a:solidFill>
                <a:effectLst/>
                <a:latin typeface="Arial" panose="020B0604020202020204" pitchFamily="34" charset="0"/>
              </a:rPr>
              <a:t> </a:t>
            </a:r>
            <a:r>
              <a:rPr kumimoji="0" lang="en-US" altLang="en-US" sz="1800" b="1" i="0" u="none" strike="noStrike" cap="none" normalizeH="0" baseline="0" dirty="0" err="1" smtClean="0">
                <a:ln>
                  <a:noFill/>
                </a:ln>
                <a:solidFill>
                  <a:schemeClr val="tx1"/>
                </a:solidFill>
                <a:effectLst/>
                <a:latin typeface="Arial" panose="020B0604020202020204" pitchFamily="34" charset="0"/>
              </a:rPr>
              <a:t>gegenüber</a:t>
            </a:r>
            <a:r>
              <a:rPr kumimoji="0" lang="en-US" altLang="en-US" sz="1800" b="1" i="0" u="none" strike="noStrike" cap="none" normalizeH="0" baseline="0" dirty="0" smtClean="0">
                <a:ln>
                  <a:noFill/>
                </a:ln>
                <a:solidFill>
                  <a:schemeClr val="tx1"/>
                </a:solidFill>
                <a:effectLst/>
                <a:latin typeface="Arial" panose="020B0604020202020204" pitchFamily="34" charset="0"/>
              </a:rPr>
              <a:t> </a:t>
            </a:r>
            <a:r>
              <a:rPr kumimoji="0" lang="en-US" altLang="en-US" sz="1800" b="1" i="0" u="none" strike="noStrike" cap="none" normalizeH="0" baseline="0" dirty="0" err="1" smtClean="0">
                <a:ln>
                  <a:noFill/>
                </a:ln>
                <a:solidFill>
                  <a:schemeClr val="tx1"/>
                </a:solidFill>
                <a:effectLst/>
                <a:latin typeface="Arial" panose="020B0604020202020204" pitchFamily="34" charset="0"/>
              </a:rPr>
              <a:t>dem</a:t>
            </a:r>
            <a:r>
              <a:rPr kumimoji="0" lang="en-US" altLang="en-US" sz="1800" b="1" i="0" u="none" strike="noStrike" cap="none" normalizeH="0" baseline="0" dirty="0" smtClean="0">
                <a:ln>
                  <a:noFill/>
                </a:ln>
                <a:solidFill>
                  <a:schemeClr val="tx1"/>
                </a:solidFill>
                <a:effectLst/>
                <a:latin typeface="Arial" panose="020B0604020202020204" pitchFamily="34" charset="0"/>
              </a:rPr>
              <a:t> </a:t>
            </a:r>
            <a:r>
              <a:rPr kumimoji="0" lang="en-US" altLang="en-US" sz="1800" b="1" i="0" u="none" strike="noStrike" cap="none" normalizeH="0" baseline="0" dirty="0" err="1" smtClean="0">
                <a:ln>
                  <a:noFill/>
                </a:ln>
                <a:solidFill>
                  <a:schemeClr val="tx1"/>
                </a:solidFill>
                <a:effectLst/>
                <a:latin typeface="Arial" panose="020B0604020202020204" pitchFamily="34" charset="0"/>
              </a:rPr>
              <a:t>traditionellen</a:t>
            </a:r>
            <a:r>
              <a:rPr kumimoji="0" lang="en-US" altLang="en-US" sz="1800" b="1" i="0" u="none" strike="noStrike" cap="none" normalizeH="0" baseline="0" dirty="0" smtClean="0">
                <a:ln>
                  <a:noFill/>
                </a:ln>
                <a:solidFill>
                  <a:schemeClr val="tx1"/>
                </a:solidFill>
                <a:effectLst/>
                <a:latin typeface="Arial" panose="020B0604020202020204" pitchFamily="34" charset="0"/>
              </a:rPr>
              <a:t> </a:t>
            </a:r>
            <a:r>
              <a:rPr kumimoji="0" lang="en-US" altLang="en-US" sz="1800" b="1" i="0" u="none" strike="noStrike" cap="none" normalizeH="0" baseline="0" dirty="0" err="1" smtClean="0">
                <a:ln>
                  <a:noFill/>
                </a:ln>
                <a:solidFill>
                  <a:schemeClr val="tx1"/>
                </a:solidFill>
                <a:effectLst/>
                <a:latin typeface="Arial" panose="020B0604020202020204" pitchFamily="34" charset="0"/>
              </a:rPr>
              <a:t>Unterricht</a:t>
            </a:r>
            <a:r>
              <a:rPr kumimoji="0" lang="en-US" altLang="en-US" sz="1800" b="0" i="0" u="none" strike="noStrike" cap="none" normalizeH="0" baseline="0" dirty="0" smtClean="0">
                <a:ln>
                  <a:noFill/>
                </a:ln>
                <a:solidFill>
                  <a:schemeClr val="tx1"/>
                </a:solidFill>
                <a:effectLst/>
                <a:latin typeface="Arial" panose="020B0604020202020204" pitchFamily="34" charset="0"/>
              </a:rPr>
              <a:t>. Der </a:t>
            </a:r>
            <a:r>
              <a:rPr kumimoji="0" lang="en-US" altLang="en-US" sz="1800" b="0" i="0" u="none" strike="noStrike" cap="none" normalizeH="0" baseline="0" dirty="0" err="1" smtClean="0">
                <a:ln>
                  <a:noFill/>
                </a:ln>
                <a:solidFill>
                  <a:schemeClr val="tx1"/>
                </a:solidFill>
                <a:effectLst/>
                <a:latin typeface="Arial" panose="020B0604020202020204" pitchFamily="34" charset="0"/>
              </a:rPr>
              <a:t>Autor</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weist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nach</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dass</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durch</a:t>
            </a:r>
            <a:r>
              <a:rPr kumimoji="0" lang="en-US" altLang="en-US" sz="1800" b="0" i="0" u="none" strike="noStrike" cap="none" normalizeH="0" baseline="0" dirty="0" smtClean="0">
                <a:ln>
                  <a:noFill/>
                </a:ln>
                <a:solidFill>
                  <a:schemeClr val="tx1"/>
                </a:solidFill>
                <a:effectLst/>
                <a:latin typeface="Arial" panose="020B0604020202020204" pitchFamily="34" charset="0"/>
              </a:rPr>
              <a:t> die Mastery-Learning-</a:t>
            </a:r>
            <a:r>
              <a:rPr kumimoji="0" lang="en-US" altLang="en-US" sz="1800" b="0" i="0" u="none" strike="noStrike" cap="none" normalizeH="0" baseline="0" dirty="0" err="1" smtClean="0">
                <a:ln>
                  <a:noFill/>
                </a:ln>
                <a:solidFill>
                  <a:schemeClr val="tx1"/>
                </a:solidFill>
                <a:effectLst/>
                <a:latin typeface="Arial" panose="020B0604020202020204" pitchFamily="34" charset="0"/>
              </a:rPr>
              <a:t>Strategie</a:t>
            </a:r>
            <a:r>
              <a:rPr kumimoji="0" lang="en-US" altLang="en-US" sz="1800" b="0" i="0" u="none" strike="noStrike" cap="none" normalizeH="0" baseline="0" dirty="0" smtClean="0">
                <a:ln>
                  <a:noFill/>
                </a:ln>
                <a:solidFill>
                  <a:schemeClr val="tx1"/>
                </a:solidFill>
                <a:effectLst/>
                <a:latin typeface="Arial" panose="020B0604020202020204" pitchFamily="34" charset="0"/>
              </a:rPr>
              <a:t> die </a:t>
            </a:r>
            <a:r>
              <a:rPr kumimoji="0" lang="en-US" altLang="en-US" sz="1800" b="1" i="0" u="none" strike="noStrike" cap="none" normalizeH="0" baseline="0" dirty="0" err="1" smtClean="0">
                <a:ln>
                  <a:noFill/>
                </a:ln>
                <a:solidFill>
                  <a:srgbClr val="FFC000"/>
                </a:solidFill>
                <a:effectLst/>
                <a:latin typeface="Arial" panose="020B0604020202020204" pitchFamily="34" charset="0"/>
              </a:rPr>
              <a:t>Bedeutung</a:t>
            </a:r>
            <a:r>
              <a:rPr kumimoji="0" lang="en-US" altLang="en-US" sz="1800" b="1" i="0" u="none" strike="noStrike" cap="none" normalizeH="0" baseline="0" dirty="0" smtClean="0">
                <a:ln>
                  <a:noFill/>
                </a:ln>
                <a:solidFill>
                  <a:srgbClr val="FFC000"/>
                </a:solidFill>
                <a:effectLst/>
                <a:latin typeface="Arial" panose="020B0604020202020204" pitchFamily="34" charset="0"/>
              </a:rPr>
              <a:t> der </a:t>
            </a:r>
            <a:r>
              <a:rPr kumimoji="0" lang="en-US" altLang="en-US" sz="1800" b="1" i="0" u="none" strike="noStrike" cap="none" normalizeH="0" baseline="0" dirty="0" err="1" smtClean="0">
                <a:ln>
                  <a:noFill/>
                </a:ln>
                <a:solidFill>
                  <a:srgbClr val="FFC000"/>
                </a:solidFill>
                <a:effectLst/>
                <a:latin typeface="Arial" panose="020B0604020202020204" pitchFamily="34" charset="0"/>
              </a:rPr>
              <a:t>Begabungsunterschiede</a:t>
            </a:r>
            <a:r>
              <a:rPr kumimoji="0" lang="en-US" altLang="en-US" sz="1800" b="1" i="0" u="none" strike="noStrike" cap="none" normalizeH="0" baseline="0" dirty="0" smtClean="0">
                <a:ln>
                  <a:noFill/>
                </a:ln>
                <a:solidFill>
                  <a:srgbClr val="FFC000"/>
                </a:solidFill>
                <a:effectLst/>
                <a:latin typeface="Arial" panose="020B0604020202020204" pitchFamily="34" charset="0"/>
              </a:rPr>
              <a:t> </a:t>
            </a:r>
            <a:r>
              <a:rPr kumimoji="0" lang="en-US" altLang="en-US" sz="1800" b="1" i="0" u="none" strike="noStrike" cap="none" normalizeH="0" baseline="0" dirty="0" err="1" smtClean="0">
                <a:ln>
                  <a:noFill/>
                </a:ln>
                <a:solidFill>
                  <a:srgbClr val="FFC000"/>
                </a:solidFill>
                <a:effectLst/>
                <a:latin typeface="Arial" panose="020B0604020202020204" pitchFamily="34" charset="0"/>
              </a:rPr>
              <a:t>für</a:t>
            </a:r>
            <a:r>
              <a:rPr kumimoji="0" lang="en-US" altLang="en-US" sz="1800" b="1" i="0" u="none" strike="noStrike" cap="none" normalizeH="0" baseline="0" dirty="0" smtClean="0">
                <a:ln>
                  <a:noFill/>
                </a:ln>
                <a:solidFill>
                  <a:srgbClr val="FFC000"/>
                </a:solidFill>
                <a:effectLst/>
                <a:latin typeface="Arial" panose="020B0604020202020204" pitchFamily="34" charset="0"/>
              </a:rPr>
              <a:t> den </a:t>
            </a:r>
            <a:r>
              <a:rPr kumimoji="0" lang="en-US" altLang="en-US" sz="1800" b="1" i="0" u="none" strike="noStrike" cap="none" normalizeH="0" baseline="0" dirty="0" err="1" smtClean="0">
                <a:ln>
                  <a:noFill/>
                </a:ln>
                <a:solidFill>
                  <a:srgbClr val="FFC000"/>
                </a:solidFill>
                <a:effectLst/>
                <a:latin typeface="Arial" panose="020B0604020202020204" pitchFamily="34" charset="0"/>
              </a:rPr>
              <a:t>Lernerfolg</a:t>
            </a:r>
            <a:r>
              <a:rPr kumimoji="0" lang="en-US" altLang="en-US" sz="1800" b="1" i="0" u="none" strike="noStrike" cap="none" normalizeH="0" baseline="0" dirty="0" smtClean="0">
                <a:ln>
                  <a:noFill/>
                </a:ln>
                <a:solidFill>
                  <a:srgbClr val="FFC000"/>
                </a:solidFill>
                <a:effectLst/>
                <a:latin typeface="Arial" panose="020B0604020202020204" pitchFamily="34" charset="0"/>
              </a:rPr>
              <a:t> </a:t>
            </a:r>
            <a:r>
              <a:rPr kumimoji="0" lang="en-US" altLang="en-US" sz="1800" b="1" i="0" u="none" strike="noStrike" cap="none" normalizeH="0" baseline="0" dirty="0" err="1" smtClean="0">
                <a:ln>
                  <a:noFill/>
                </a:ln>
                <a:solidFill>
                  <a:srgbClr val="FFC000"/>
                </a:solidFill>
                <a:effectLst/>
                <a:latin typeface="Arial" panose="020B0604020202020204" pitchFamily="34" charset="0"/>
              </a:rPr>
              <a:t>verringert</a:t>
            </a:r>
            <a:r>
              <a:rPr kumimoji="0" lang="en-US" altLang="en-US" sz="1800" b="0" i="0" u="none" strike="noStrike" cap="none" normalizeH="0" baseline="0" dirty="0" smtClean="0">
                <a:ln>
                  <a:noFill/>
                </a:ln>
                <a:solidFill>
                  <a:schemeClr val="tx1"/>
                </a:solidFill>
                <a:effectLst/>
                <a:latin typeface="Arial" panose="020B0604020202020204" pitchFamily="34" charset="0"/>
              </a:rPr>
              <a:t>, die </a:t>
            </a:r>
            <a:r>
              <a:rPr kumimoji="0" lang="en-US" altLang="en-US" sz="1800" b="0" i="0" u="none" strike="noStrike" cap="none" normalizeH="0" baseline="0" dirty="0" err="1" smtClean="0">
                <a:ln>
                  <a:noFill/>
                </a:ln>
                <a:solidFill>
                  <a:schemeClr val="tx1"/>
                </a:solidFill>
                <a:effectLst/>
                <a:latin typeface="Arial" panose="020B0604020202020204" pitchFamily="34" charset="0"/>
              </a:rPr>
              <a:t>Einstellung</a:t>
            </a:r>
            <a:r>
              <a:rPr kumimoji="0" lang="en-US" altLang="en-US" sz="1800" b="0" i="0" u="none" strike="noStrike" cap="none" normalizeH="0" baseline="0" dirty="0" smtClean="0">
                <a:ln>
                  <a:noFill/>
                </a:ln>
                <a:solidFill>
                  <a:schemeClr val="tx1"/>
                </a:solidFill>
                <a:effectLst/>
                <a:latin typeface="Arial" panose="020B0604020202020204" pitchFamily="34" charset="0"/>
              </a:rPr>
              <a:t> der </a:t>
            </a:r>
            <a:r>
              <a:rPr kumimoji="0" lang="en-US" altLang="en-US" sz="1800" b="0" i="0" u="none" strike="noStrike" cap="none" normalizeH="0" baseline="0" dirty="0" err="1" smtClean="0">
                <a:ln>
                  <a:noFill/>
                </a:ln>
                <a:solidFill>
                  <a:schemeClr val="tx1"/>
                </a:solidFill>
                <a:effectLst/>
                <a:latin typeface="Arial" panose="020B0604020202020204" pitchFamily="34" charset="0"/>
              </a:rPr>
              <a:t>Schülerinnen</a:t>
            </a:r>
            <a:r>
              <a:rPr kumimoji="0" lang="en-US" altLang="en-US" sz="1800" b="0" i="0" u="none" strike="noStrike" cap="none" normalizeH="0" baseline="0" dirty="0" smtClean="0">
                <a:ln>
                  <a:noFill/>
                </a:ln>
                <a:solidFill>
                  <a:schemeClr val="tx1"/>
                </a:solidFill>
                <a:effectLst/>
                <a:latin typeface="Arial" panose="020B0604020202020204" pitchFamily="34" charset="0"/>
              </a:rPr>
              <a:t> und </a:t>
            </a:r>
            <a:r>
              <a:rPr kumimoji="0" lang="en-US" altLang="en-US" sz="1800" b="0" i="0" u="none" strike="noStrike" cap="none" normalizeH="0" baseline="0" dirty="0" err="1" smtClean="0">
                <a:ln>
                  <a:noFill/>
                </a:ln>
                <a:solidFill>
                  <a:schemeClr val="tx1"/>
                </a:solidFill>
                <a:effectLst/>
                <a:latin typeface="Arial" panose="020B0604020202020204" pitchFamily="34" charset="0"/>
              </a:rPr>
              <a:t>Schüler</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zum</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Unterricht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verbessert</a:t>
            </a:r>
            <a:r>
              <a:rPr kumimoji="0" lang="en-US" altLang="en-US" sz="1800" b="0" i="0" u="none" strike="noStrike" cap="none" normalizeH="0" baseline="0" dirty="0" smtClean="0">
                <a:ln>
                  <a:noFill/>
                </a:ln>
                <a:solidFill>
                  <a:schemeClr val="tx1"/>
                </a:solidFill>
                <a:effectLst/>
                <a:latin typeface="Arial" panose="020B0604020202020204" pitchFamily="34" charset="0"/>
              </a:rPr>
              <a:t>, und der </a:t>
            </a:r>
            <a:r>
              <a:rPr kumimoji="0" lang="en-US" altLang="en-US" sz="1800" b="0" i="0" u="none" strike="noStrike" cap="none" normalizeH="0" baseline="0" dirty="0" err="1" smtClean="0">
                <a:ln>
                  <a:noFill/>
                </a:ln>
                <a:solidFill>
                  <a:srgbClr val="FFC000"/>
                </a:solidFill>
                <a:effectLst/>
                <a:latin typeface="Arial" panose="020B0604020202020204" pitchFamily="34" charset="0"/>
              </a:rPr>
              <a:t>Leistungsstand</a:t>
            </a:r>
            <a:r>
              <a:rPr kumimoji="0" lang="en-US" altLang="en-US" sz="1800" b="0" i="0" u="none" strike="noStrike" cap="none" normalizeH="0" baseline="0" dirty="0" smtClean="0">
                <a:ln>
                  <a:noFill/>
                </a:ln>
                <a:solidFill>
                  <a:srgbClr val="FFC000"/>
                </a:solidFill>
                <a:effectLst/>
                <a:latin typeface="Arial" panose="020B0604020202020204" pitchFamily="34" charset="0"/>
              </a:rPr>
              <a:t> </a:t>
            </a:r>
            <a:r>
              <a:rPr kumimoji="0" lang="en-US" altLang="en-US" sz="1800" b="0" i="0" u="none" strike="noStrike" cap="none" normalizeH="0" baseline="0" dirty="0" err="1" smtClean="0">
                <a:ln>
                  <a:noFill/>
                </a:ln>
                <a:solidFill>
                  <a:srgbClr val="FFC000"/>
                </a:solidFill>
                <a:effectLst/>
                <a:latin typeface="Arial" panose="020B0604020202020204" pitchFamily="34" charset="0"/>
              </a:rPr>
              <a:t>aller</a:t>
            </a:r>
            <a:r>
              <a:rPr kumimoji="0" lang="en-US" altLang="en-US" sz="1800" b="0" i="0" u="none" strike="noStrike" cap="none" normalizeH="0" baseline="0" dirty="0" smtClean="0">
                <a:ln>
                  <a:noFill/>
                </a:ln>
                <a:solidFill>
                  <a:srgbClr val="FFC000"/>
                </a:solidFill>
                <a:effectLst/>
                <a:latin typeface="Arial" panose="020B0604020202020204" pitchFamily="34" charset="0"/>
              </a:rPr>
              <a:t> </a:t>
            </a:r>
            <a:r>
              <a:rPr kumimoji="0" lang="en-US" altLang="en-US" sz="1800" b="0" i="0" u="none" strike="noStrike" cap="none" normalizeH="0" baseline="0" dirty="0" err="1" smtClean="0">
                <a:ln>
                  <a:noFill/>
                </a:ln>
                <a:solidFill>
                  <a:srgbClr val="FFC000"/>
                </a:solidFill>
                <a:effectLst/>
                <a:latin typeface="Arial" panose="020B0604020202020204" pitchFamily="34" charset="0"/>
              </a:rPr>
              <a:t>Schüler</a:t>
            </a:r>
            <a:r>
              <a:rPr kumimoji="0" lang="en-US" altLang="en-US" sz="1800" b="0" i="0" u="none" strike="noStrike" cap="none" normalizeH="0" baseline="0" dirty="0" smtClean="0">
                <a:ln>
                  <a:noFill/>
                </a:ln>
                <a:solidFill>
                  <a:srgbClr val="FFC000"/>
                </a:solidFill>
                <a:effectLst/>
                <a:latin typeface="Arial" panose="020B0604020202020204" pitchFamily="34" charset="0"/>
              </a:rPr>
              <a:t> </a:t>
            </a:r>
            <a:r>
              <a:rPr kumimoji="0" lang="en-US" altLang="en-US" sz="1800" b="0" i="0" u="none" strike="noStrike" cap="none" normalizeH="0" baseline="0" dirty="0" err="1" smtClean="0">
                <a:ln>
                  <a:noFill/>
                </a:ln>
                <a:solidFill>
                  <a:srgbClr val="FFC000"/>
                </a:solidFill>
                <a:effectLst/>
                <a:latin typeface="Arial" panose="020B0604020202020204" pitchFamily="34" charset="0"/>
              </a:rPr>
              <a:t>deutlich</a:t>
            </a:r>
            <a:r>
              <a:rPr kumimoji="0" lang="en-US" altLang="en-US" sz="1800" b="0" i="0" u="none" strike="noStrike" cap="none" normalizeH="0" baseline="0" dirty="0" smtClean="0">
                <a:ln>
                  <a:noFill/>
                </a:ln>
                <a:solidFill>
                  <a:srgbClr val="FFC000"/>
                </a:solidFill>
                <a:effectLst/>
                <a:latin typeface="Arial" panose="020B0604020202020204" pitchFamily="34" charset="0"/>
              </a:rPr>
              <a:t> </a:t>
            </a:r>
            <a:r>
              <a:rPr kumimoji="0" lang="en-US" altLang="en-US" sz="1800" b="0" i="0" u="none" strike="noStrike" cap="none" normalizeH="0" baseline="0" dirty="0" err="1" smtClean="0">
                <a:ln>
                  <a:noFill/>
                </a:ln>
                <a:solidFill>
                  <a:srgbClr val="FFC000"/>
                </a:solidFill>
                <a:effectLst/>
                <a:latin typeface="Arial" panose="020B0604020202020204" pitchFamily="34" charset="0"/>
              </a:rPr>
              <a:t>gesteigert</a:t>
            </a:r>
            <a:r>
              <a:rPr kumimoji="0" lang="en-US" altLang="en-US" sz="1800" b="0" i="0" u="none" strike="noStrike" cap="none" normalizeH="0" baseline="0" dirty="0" smtClean="0">
                <a:ln>
                  <a:noFill/>
                </a:ln>
                <a:solidFill>
                  <a:srgbClr val="FFC000"/>
                </a:solidFill>
                <a:effectLst/>
                <a:latin typeface="Arial" panose="020B0604020202020204" pitchFamily="34" charset="0"/>
              </a:rPr>
              <a:t> </a:t>
            </a:r>
            <a:r>
              <a:rPr kumimoji="0" lang="en-US" altLang="en-US" sz="1800" b="0" i="0" u="none" strike="noStrike" cap="none" normalizeH="0" baseline="0" dirty="0" err="1" smtClean="0">
                <a:ln>
                  <a:noFill/>
                </a:ln>
                <a:solidFill>
                  <a:srgbClr val="FFC000"/>
                </a:solidFill>
                <a:effectLst/>
                <a:latin typeface="Arial" panose="020B0604020202020204" pitchFamily="34" charset="0"/>
              </a:rPr>
              <a:t>werden</a:t>
            </a:r>
            <a:r>
              <a:rPr kumimoji="0" lang="en-US" altLang="en-US" sz="1800" b="0" i="0" u="none" strike="noStrike" cap="none" normalizeH="0" baseline="0" dirty="0" smtClean="0">
                <a:ln>
                  <a:noFill/>
                </a:ln>
                <a:solidFill>
                  <a:srgbClr val="FFC000"/>
                </a:solidFill>
                <a:effectLst/>
                <a:latin typeface="Arial" panose="020B0604020202020204" pitchFamily="34" charset="0"/>
              </a:rPr>
              <a:t> </a:t>
            </a:r>
            <a:r>
              <a:rPr kumimoji="0" lang="en-US" altLang="en-US" sz="1800" b="0" i="0" u="none" strike="noStrike" cap="none" normalizeH="0" baseline="0" dirty="0" err="1" smtClean="0">
                <a:ln>
                  <a:noFill/>
                </a:ln>
                <a:solidFill>
                  <a:srgbClr val="FFC000"/>
                </a:solidFill>
                <a:effectLst/>
                <a:latin typeface="Arial" panose="020B0604020202020204" pitchFamily="34" charset="0"/>
              </a:rPr>
              <a:t>kann</a:t>
            </a:r>
            <a:r>
              <a:rPr kumimoji="0" lang="en-US" altLang="en-US" sz="1800" b="0" i="0" u="none" strike="noStrike" cap="none" normalizeH="0" baseline="0" dirty="0" smtClean="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35060792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Wirksamkeit</a:t>
            </a:r>
            <a:endParaRPr lang="en-GB" dirty="0"/>
          </a:p>
        </p:txBody>
      </p:sp>
      <p:sp>
        <p:nvSpPr>
          <p:cNvPr id="4" name="Datumsplatzhalter 3"/>
          <p:cNvSpPr>
            <a:spLocks noGrp="1"/>
          </p:cNvSpPr>
          <p:nvPr>
            <p:ph type="dt" sz="half" idx="10"/>
          </p:nvPr>
        </p:nvSpPr>
        <p:spPr/>
        <p:txBody>
          <a:bodyPr/>
          <a:lstStyle/>
          <a:p>
            <a:fld id="{00C99267-2D67-4AF6-B88D-BEB52BA31718}" type="datetime1">
              <a:rPr lang="de-AT" smtClean="0"/>
              <a:pPr/>
              <a:t>31.01.2019</a:t>
            </a:fld>
            <a:endParaRPr lang="de-AT"/>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6</a:t>
            </a:fld>
            <a:endParaRPr lang="de-AT"/>
          </a:p>
        </p:txBody>
      </p:sp>
      <p:sp>
        <p:nvSpPr>
          <p:cNvPr id="7" name="Rectangle 1"/>
          <p:cNvSpPr>
            <a:spLocks noGrp="1" noChangeArrowheads="1"/>
          </p:cNvSpPr>
          <p:nvPr>
            <p:ph idx="1"/>
          </p:nvPr>
        </p:nvSpPr>
        <p:spPr bwMode="auto">
          <a:xfrm>
            <a:off x="1056058" y="1690688"/>
            <a:ext cx="10831142"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457200" lvl="1" indent="0" eaLnBrk="0" fontAlgn="base" hangingPunct="0">
              <a:lnSpc>
                <a:spcPct val="150000"/>
              </a:lnSpc>
              <a:spcBef>
                <a:spcPct val="0"/>
              </a:spcBef>
              <a:spcAft>
                <a:spcPct val="0"/>
              </a:spcAft>
              <a:buNone/>
            </a:pPr>
            <a:r>
              <a:rPr lang="en-GB" sz="1800" dirty="0">
                <a:latin typeface="Arial" panose="020B0604020202020204" pitchFamily="34" charset="0"/>
              </a:rPr>
              <a:t>We recently reviewed meta-analyses in nearly 40 different areas of educational research (J. </a:t>
            </a:r>
            <a:r>
              <a:rPr lang="en-GB" sz="1800" dirty="0" err="1">
                <a:latin typeface="Arial" panose="020B0604020202020204" pitchFamily="34" charset="0"/>
              </a:rPr>
              <a:t>Kulik</a:t>
            </a:r>
            <a:r>
              <a:rPr lang="en-GB" sz="1800" dirty="0">
                <a:latin typeface="Arial" panose="020B0604020202020204" pitchFamily="34" charset="0"/>
              </a:rPr>
              <a:t> &amp; </a:t>
            </a:r>
            <a:r>
              <a:rPr lang="en-GB" sz="1800" dirty="0" err="1">
                <a:latin typeface="Arial" panose="020B0604020202020204" pitchFamily="34" charset="0"/>
              </a:rPr>
              <a:t>Kulik</a:t>
            </a:r>
            <a:r>
              <a:rPr lang="en-GB" sz="1800" dirty="0">
                <a:latin typeface="Arial" panose="020B0604020202020204" pitchFamily="34" charset="0"/>
              </a:rPr>
              <a:t>, 1989). </a:t>
            </a:r>
            <a:r>
              <a:rPr lang="en-GB" sz="1800" dirty="0">
                <a:solidFill>
                  <a:srgbClr val="FFC000"/>
                </a:solidFill>
                <a:latin typeface="Arial" panose="020B0604020202020204" pitchFamily="34" charset="0"/>
              </a:rPr>
              <a:t>Few educational treatments of any sort were consistently associated with achievement effects as large as those produced by mastery learning. ... In evaluation after evaluation, mastery programs have produced impressive gains</a:t>
            </a:r>
            <a:r>
              <a:rPr lang="en-GB" sz="1800" dirty="0">
                <a:latin typeface="Arial" panose="020B0604020202020204" pitchFamily="34" charset="0"/>
              </a:rPr>
              <a:t>. (</a:t>
            </a:r>
            <a:r>
              <a:rPr lang="en-GB" sz="1800" dirty="0" err="1">
                <a:latin typeface="Arial" panose="020B0604020202020204" pitchFamily="34" charset="0"/>
              </a:rPr>
              <a:t>Kulik</a:t>
            </a:r>
            <a:r>
              <a:rPr lang="en-GB" sz="1800" dirty="0">
                <a:latin typeface="Arial" panose="020B0604020202020204" pitchFamily="34" charset="0"/>
              </a:rPr>
              <a:t>, </a:t>
            </a:r>
            <a:r>
              <a:rPr lang="en-GB" sz="1800" dirty="0" err="1">
                <a:latin typeface="Arial" panose="020B0604020202020204" pitchFamily="34" charset="0"/>
              </a:rPr>
              <a:t>Kulik</a:t>
            </a:r>
            <a:r>
              <a:rPr lang="en-GB" sz="1800" dirty="0">
                <a:latin typeface="Arial" panose="020B0604020202020204" pitchFamily="34" charset="0"/>
              </a:rPr>
              <a:t>, &amp; </a:t>
            </a:r>
            <a:r>
              <a:rPr lang="en-GB" sz="1800" dirty="0" err="1">
                <a:latin typeface="Arial" panose="020B0604020202020204" pitchFamily="34" charset="0"/>
              </a:rPr>
              <a:t>Bangert</a:t>
            </a:r>
            <a:r>
              <a:rPr lang="en-GB" sz="1800" dirty="0">
                <a:latin typeface="Arial" panose="020B0604020202020204" pitchFamily="34" charset="0"/>
              </a:rPr>
              <a:t>-Drowns, 1990, p. 292). </a:t>
            </a:r>
            <a:endParaRPr lang="en-US" altLang="en-US" sz="1800" dirty="0">
              <a:latin typeface="Arial" panose="020B0604020202020204" pitchFamily="34" charset="0"/>
            </a:endParaRPr>
          </a:p>
        </p:txBody>
      </p:sp>
    </p:spTree>
    <p:extLst>
      <p:ext uri="{BB962C8B-B14F-4D97-AF65-F5344CB8AC3E}">
        <p14:creationId xmlns:p14="http://schemas.microsoft.com/office/powerpoint/2010/main" val="25267172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So </a:t>
            </a:r>
            <a:r>
              <a:rPr lang="de-AT" dirty="0" err="1" smtClean="0"/>
              <a:t>let‘s</a:t>
            </a:r>
            <a:r>
              <a:rPr lang="de-AT" smtClean="0"/>
              <a:t> do it...</a:t>
            </a:r>
            <a:endParaRPr lang="en-GB"/>
          </a:p>
        </p:txBody>
      </p:sp>
      <p:sp>
        <p:nvSpPr>
          <p:cNvPr id="3" name="Inhaltsplatzhalter 2"/>
          <p:cNvSpPr>
            <a:spLocks noGrp="1"/>
          </p:cNvSpPr>
          <p:nvPr>
            <p:ph idx="1"/>
          </p:nvPr>
        </p:nvSpPr>
        <p:spPr/>
        <p:txBody>
          <a:bodyPr/>
          <a:lstStyle/>
          <a:p>
            <a:endParaRPr lang="en-GB" dirty="0"/>
          </a:p>
        </p:txBody>
      </p:sp>
      <p:sp>
        <p:nvSpPr>
          <p:cNvPr id="4" name="Datumsplatzhalter 3"/>
          <p:cNvSpPr>
            <a:spLocks noGrp="1"/>
          </p:cNvSpPr>
          <p:nvPr>
            <p:ph type="dt" sz="half" idx="10"/>
          </p:nvPr>
        </p:nvSpPr>
        <p:spPr/>
        <p:txBody>
          <a:bodyPr/>
          <a:lstStyle/>
          <a:p>
            <a:fld id="{00C99267-2D67-4AF6-B88D-BEB52BA31718}" type="datetime1">
              <a:rPr lang="de-AT" smtClean="0"/>
              <a:pPr/>
              <a:t>31.01.2019</a:t>
            </a:fld>
            <a:endParaRPr lang="de-AT"/>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7</a:t>
            </a:fld>
            <a:endParaRPr lang="de-AT"/>
          </a:p>
        </p:txBody>
      </p:sp>
      <p:pic>
        <p:nvPicPr>
          <p:cNvPr id="7" name="zRuiDvz8p5o"/>
          <p:cNvPicPr>
            <a:picLocks noRot="1" noChangeAspect="1"/>
          </p:cNvPicPr>
          <p:nvPr>
            <a:videoFile r:link="rId1"/>
          </p:nvPr>
        </p:nvPicPr>
        <p:blipFill>
          <a:blip r:embed="rId4"/>
          <a:stretch>
            <a:fillRect/>
          </a:stretch>
        </p:blipFill>
        <p:spPr>
          <a:xfrm>
            <a:off x="2903664" y="1870075"/>
            <a:ext cx="6712857" cy="3775982"/>
          </a:xfrm>
          <a:prstGeom prst="rect">
            <a:avLst/>
          </a:prstGeom>
        </p:spPr>
      </p:pic>
    </p:spTree>
    <p:extLst>
      <p:ext uri="{BB962C8B-B14F-4D97-AF65-F5344CB8AC3E}">
        <p14:creationId xmlns:p14="http://schemas.microsoft.com/office/powerpoint/2010/main" val="13531364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smtClean="0"/>
              <a:t>Was braucht es, damit es noch besser funktioniert?	</a:t>
            </a:r>
            <a:endParaRPr lang="en-GB"/>
          </a:p>
        </p:txBody>
      </p:sp>
      <p:sp>
        <p:nvSpPr>
          <p:cNvPr id="3" name="Inhaltsplatzhalter 2"/>
          <p:cNvSpPr>
            <a:spLocks noGrp="1"/>
          </p:cNvSpPr>
          <p:nvPr>
            <p:ph idx="1"/>
          </p:nvPr>
        </p:nvSpPr>
        <p:spPr/>
        <p:txBody>
          <a:bodyPr>
            <a:normAutofit/>
          </a:bodyPr>
          <a:lstStyle/>
          <a:p>
            <a:endParaRPr lang="de-AT" sz="3600" smtClean="0"/>
          </a:p>
          <a:p>
            <a:r>
              <a:rPr lang="de-AT" sz="3600" dirty="0" smtClean="0"/>
              <a:t>Mathematik</a:t>
            </a:r>
          </a:p>
          <a:p>
            <a:r>
              <a:rPr lang="de-AT" sz="3600" dirty="0" smtClean="0"/>
              <a:t>Deutsch</a:t>
            </a:r>
          </a:p>
          <a:p>
            <a:r>
              <a:rPr lang="de-AT" sz="3600" dirty="0" smtClean="0"/>
              <a:t>Englisch</a:t>
            </a:r>
            <a:endParaRPr lang="en-GB" sz="3600"/>
          </a:p>
        </p:txBody>
      </p:sp>
      <p:sp>
        <p:nvSpPr>
          <p:cNvPr id="4" name="Datumsplatzhalter 3"/>
          <p:cNvSpPr>
            <a:spLocks noGrp="1"/>
          </p:cNvSpPr>
          <p:nvPr>
            <p:ph type="dt" sz="half" idx="10"/>
          </p:nvPr>
        </p:nvSpPr>
        <p:spPr/>
        <p:txBody>
          <a:bodyPr/>
          <a:lstStyle/>
          <a:p>
            <a:fld id="{00C99267-2D67-4AF6-B88D-BEB52BA31718}" type="datetime1">
              <a:rPr lang="de-AT" smtClean="0"/>
              <a:pPr/>
              <a:t>31.01.2019</a:t>
            </a:fld>
            <a:endParaRPr lang="de-AT"/>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C2CC6177-2342-4AEB-907A-2392B6A0DE38}" type="slidenum">
              <a:rPr lang="de-AT" smtClean="0"/>
              <a:pPr/>
              <a:t>8</a:t>
            </a:fld>
            <a:endParaRPr lang="de-AT"/>
          </a:p>
        </p:txBody>
      </p:sp>
      <p:pic>
        <p:nvPicPr>
          <p:cNvPr id="7" name="Grafi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84926" y="2013421"/>
            <a:ext cx="5964822" cy="3641027"/>
          </a:xfrm>
          <a:prstGeom prst="rect">
            <a:avLst/>
          </a:prstGeom>
        </p:spPr>
      </p:pic>
    </p:spTree>
    <p:extLst>
      <p:ext uri="{BB962C8B-B14F-4D97-AF65-F5344CB8AC3E}">
        <p14:creationId xmlns:p14="http://schemas.microsoft.com/office/powerpoint/2010/main" val="4156704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290</Words>
  <Application>Microsoft Office PowerPoint</Application>
  <PresentationFormat>Breitbild</PresentationFormat>
  <Paragraphs>45</Paragraphs>
  <Slides>8</Slides>
  <Notes>1</Notes>
  <HiddenSlides>0</HiddenSlides>
  <MMClips>2</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Arial</vt:lpstr>
      <vt:lpstr>Calibri</vt:lpstr>
      <vt:lpstr>Calibri Light</vt:lpstr>
      <vt:lpstr>Office</vt:lpstr>
      <vt:lpstr>MASTERY LEARNING </vt:lpstr>
      <vt:lpstr>PowerPoint-Präsentation</vt:lpstr>
      <vt:lpstr>Was ist es?</vt:lpstr>
      <vt:lpstr>Wirksamkeit</vt:lpstr>
      <vt:lpstr>Wirksamkeit</vt:lpstr>
      <vt:lpstr>Wirksamkeit</vt:lpstr>
      <vt:lpstr>So let‘s do it...</vt:lpstr>
      <vt:lpstr>Was braucht es, damit es noch besser funktioniert?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Schirmbacher Gernot</dc:creator>
  <cp:lastModifiedBy>Teacher</cp:lastModifiedBy>
  <cp:revision>11</cp:revision>
  <dcterms:created xsi:type="dcterms:W3CDTF">2018-11-27T08:04:51Z</dcterms:created>
  <dcterms:modified xsi:type="dcterms:W3CDTF">2019-01-31T18:49:53Z</dcterms:modified>
</cp:coreProperties>
</file>