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98" r:id="rId3"/>
    <p:sldId id="283" r:id="rId4"/>
    <p:sldId id="265" r:id="rId5"/>
    <p:sldId id="300" r:id="rId6"/>
    <p:sldId id="301" r:id="rId7"/>
    <p:sldId id="302" r:id="rId8"/>
    <p:sldId id="303" r:id="rId9"/>
    <p:sldId id="299" r:id="rId10"/>
    <p:sldId id="304" r:id="rId11"/>
    <p:sldId id="272" r:id="rId12"/>
    <p:sldId id="285" r:id="rId13"/>
    <p:sldId id="260" r:id="rId14"/>
    <p:sldId id="296" r:id="rId15"/>
    <p:sldId id="288" r:id="rId16"/>
    <p:sldId id="297" r:id="rId17"/>
    <p:sldId id="29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6064C72-02C4-4A92-A184-323871FAFF71}">
          <p14:sldIdLst>
            <p14:sldId id="259"/>
            <p14:sldId id="298"/>
            <p14:sldId id="283"/>
            <p14:sldId id="265"/>
            <p14:sldId id="300"/>
            <p14:sldId id="301"/>
            <p14:sldId id="302"/>
            <p14:sldId id="303"/>
            <p14:sldId id="299"/>
            <p14:sldId id="304"/>
            <p14:sldId id="272"/>
            <p14:sldId id="285"/>
            <p14:sldId id="260"/>
            <p14:sldId id="296"/>
            <p14:sldId id="288"/>
            <p14:sldId id="297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F1A4E-D44E-42A5-8D6D-3AD89D13046C}" type="datetimeFigureOut">
              <a:rPr lang="de-AT" smtClean="0"/>
              <a:t>21.06.2021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91588-0A3F-4C45-A3F7-DCCCF2608C9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543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3235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3235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525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6058" y="365125"/>
            <a:ext cx="105156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6058" y="1825625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52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128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1283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119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6058" y="365125"/>
            <a:ext cx="105156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942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257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234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34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278" y="120106"/>
            <a:ext cx="845193" cy="9078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0" y="120106"/>
            <a:ext cx="749713" cy="74971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7281" y="5790060"/>
            <a:ext cx="1555896" cy="414117"/>
          </a:xfrm>
          <a:prstGeom prst="rect">
            <a:avLst/>
          </a:prstGeom>
        </p:spPr>
      </p:pic>
      <p:sp>
        <p:nvSpPr>
          <p:cNvPr id="17" name="Datumsplatzhalter 16"/>
          <p:cNvSpPr>
            <a:spLocks noGrp="1"/>
          </p:cNvSpPr>
          <p:nvPr>
            <p:ph type="dt" sz="half" idx="2"/>
          </p:nvPr>
        </p:nvSpPr>
        <p:spPr>
          <a:xfrm>
            <a:off x="10341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42345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88065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C6177-2342-4AEB-907A-2392B6A0DE3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248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lexi-graz.at/course/view.php?id=74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dirty="0"/>
              <a:t>Wie man das Mindset von </a:t>
            </a:r>
            <a:r>
              <a:rPr lang="en-US" sz="3000" b="1" dirty="0" err="1"/>
              <a:t>Schülern</a:t>
            </a:r>
            <a:r>
              <a:rPr lang="en-US" sz="3000" b="1" dirty="0"/>
              <a:t> </a:t>
            </a:r>
            <a:r>
              <a:rPr lang="en-US" sz="3000" b="1" dirty="0" err="1"/>
              <a:t>verändert</a:t>
            </a:r>
            <a:r>
              <a:rPr lang="en-US" sz="3000" b="1" dirty="0"/>
              <a:t> </a:t>
            </a:r>
            <a:br>
              <a:rPr lang="en-US" sz="3000" b="1" dirty="0"/>
            </a:br>
            <a:r>
              <a:rPr lang="en-US" sz="3000" b="1" dirty="0"/>
              <a:t>-</a:t>
            </a:r>
            <a:br>
              <a:rPr lang="en-US" sz="3000" b="1" dirty="0"/>
            </a:br>
            <a:r>
              <a:rPr lang="en-US" sz="3000" b="1" dirty="0"/>
              <a:t>und </a:t>
            </a:r>
            <a:r>
              <a:rPr lang="en-US" sz="3000" b="1" dirty="0" err="1"/>
              <a:t>warum</a:t>
            </a:r>
            <a:r>
              <a:rPr lang="en-US" sz="3000" b="1" dirty="0"/>
              <a:t> das so </a:t>
            </a:r>
            <a:r>
              <a:rPr lang="en-US" sz="3000" b="1" dirty="0" err="1"/>
              <a:t>wichtig</a:t>
            </a:r>
            <a:r>
              <a:rPr lang="en-US" sz="3000" b="1" dirty="0"/>
              <a:t> </a:t>
            </a:r>
            <a:r>
              <a:rPr lang="en-US" sz="3000" b="1" dirty="0" err="1"/>
              <a:t>ist</a:t>
            </a:r>
            <a:endParaRPr lang="en-US" sz="3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r="1605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0749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F7E5C-BB2D-4C7D-8055-80B76B1C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Time </a:t>
            </a:r>
            <a:r>
              <a:rPr lang="de-AT"/>
              <a:t>management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3139AE8-3963-44CF-8ACD-5CAF0930B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9123" y="350725"/>
            <a:ext cx="4353743" cy="618818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69AB16-D358-4019-9A61-9F83185E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D3A9D0-4B2F-4B80-A09A-DB0175FC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7571D0-F7D0-4DDD-A448-1392C48F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275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39552"/>
          </a:xfrm>
        </p:spPr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Lernablauf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Legende mit Pfeil nach unten 6"/>
          <p:cNvSpPr/>
          <p:nvPr/>
        </p:nvSpPr>
        <p:spPr>
          <a:xfrm>
            <a:off x="2351584" y="1196752"/>
            <a:ext cx="2448272" cy="1512168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Modul </a:t>
            </a:r>
          </a:p>
          <a:p>
            <a:pPr algn="ctr"/>
            <a:r>
              <a:rPr lang="de-AT" dirty="0"/>
              <a:t>Pflichtaufgaben</a:t>
            </a:r>
            <a:endParaRPr lang="en-GB" dirty="0"/>
          </a:p>
        </p:txBody>
      </p:sp>
      <p:sp>
        <p:nvSpPr>
          <p:cNvPr id="8" name="Pfeil nach unten 7"/>
          <p:cNvSpPr/>
          <p:nvPr/>
        </p:nvSpPr>
        <p:spPr>
          <a:xfrm>
            <a:off x="1631504" y="1196753"/>
            <a:ext cx="720080" cy="5451201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KURS</a:t>
            </a:r>
            <a:endParaRPr lang="en-GB" dirty="0"/>
          </a:p>
        </p:txBody>
      </p:sp>
      <p:sp>
        <p:nvSpPr>
          <p:cNvPr id="9" name="Legende mit Pfeil nach rechts 8"/>
          <p:cNvSpPr/>
          <p:nvPr/>
        </p:nvSpPr>
        <p:spPr>
          <a:xfrm>
            <a:off x="2351584" y="2708920"/>
            <a:ext cx="3744416" cy="792088"/>
          </a:xfrm>
          <a:prstGeom prst="right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Gespräch</a:t>
            </a:r>
            <a:endParaRPr lang="en-GB" dirty="0"/>
          </a:p>
        </p:txBody>
      </p:sp>
      <p:sp>
        <p:nvSpPr>
          <p:cNvPr id="10" name="Legende mit Pfeil nach unten 9"/>
          <p:cNvSpPr/>
          <p:nvPr/>
        </p:nvSpPr>
        <p:spPr>
          <a:xfrm>
            <a:off x="6240016" y="2708920"/>
            <a:ext cx="2016224" cy="1296144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Pretest </a:t>
            </a:r>
            <a:endParaRPr lang="en-GB" dirty="0"/>
          </a:p>
        </p:txBody>
      </p:sp>
      <p:sp>
        <p:nvSpPr>
          <p:cNvPr id="11" name="Pfeil nach unten 10"/>
          <p:cNvSpPr/>
          <p:nvPr/>
        </p:nvSpPr>
        <p:spPr>
          <a:xfrm>
            <a:off x="6520340" y="3501008"/>
            <a:ext cx="1591884" cy="686618"/>
          </a:xfrm>
          <a:prstGeom prst="downArrow">
            <a:avLst>
              <a:gd name="adj1" fmla="val 82311"/>
              <a:gd name="adj2" fmla="val 645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BESTANDEN</a:t>
            </a:r>
            <a:endParaRPr lang="en-GB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240016" y="4187627"/>
            <a:ext cx="2232248" cy="10415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Abschlusstest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Nach oben gebogener Pfeil 14"/>
          <p:cNvSpPr/>
          <p:nvPr/>
        </p:nvSpPr>
        <p:spPr>
          <a:xfrm rot="10800000">
            <a:off x="3818460" y="3314678"/>
            <a:ext cx="2302005" cy="1006165"/>
          </a:xfrm>
          <a:prstGeom prst="ben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de-AT" dirty="0">
                <a:solidFill>
                  <a:schemeClr val="bg2">
                    <a:lumMod val="25000"/>
                  </a:schemeClr>
                </a:solidFill>
              </a:rPr>
              <a:t>NICHT BESTANDEN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Legende mit Pfeil nach unten 15"/>
          <p:cNvSpPr/>
          <p:nvPr/>
        </p:nvSpPr>
        <p:spPr>
          <a:xfrm>
            <a:off x="2360477" y="4346457"/>
            <a:ext cx="2448272" cy="1512168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Modul </a:t>
            </a:r>
          </a:p>
          <a:p>
            <a:pPr algn="ctr"/>
            <a:r>
              <a:rPr lang="de-AT" dirty="0"/>
              <a:t>Weitere Übungen</a:t>
            </a:r>
            <a:endParaRPr lang="en-GB" dirty="0"/>
          </a:p>
        </p:txBody>
      </p:sp>
      <p:sp>
        <p:nvSpPr>
          <p:cNvPr id="17" name="Legende mit Pfeil nach rechts 16"/>
          <p:cNvSpPr/>
          <p:nvPr/>
        </p:nvSpPr>
        <p:spPr>
          <a:xfrm>
            <a:off x="2360477" y="5855865"/>
            <a:ext cx="3744416" cy="792088"/>
          </a:xfrm>
          <a:prstGeom prst="right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Gespräch</a:t>
            </a:r>
            <a:endParaRPr lang="en-GB" dirty="0"/>
          </a:p>
        </p:txBody>
      </p:sp>
      <p:sp>
        <p:nvSpPr>
          <p:cNvPr id="21" name="Pfeil nach unten 20"/>
          <p:cNvSpPr/>
          <p:nvPr/>
        </p:nvSpPr>
        <p:spPr>
          <a:xfrm>
            <a:off x="3217066" y="3526623"/>
            <a:ext cx="671151" cy="79422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ern mit 6 Zacken 21"/>
          <p:cNvSpPr/>
          <p:nvPr/>
        </p:nvSpPr>
        <p:spPr>
          <a:xfrm rot="698407">
            <a:off x="8688288" y="404665"/>
            <a:ext cx="1800200" cy="1758479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ABSCHLUSS auf MASTERY LEVEL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Pfeil nach rechts 22"/>
          <p:cNvSpPr/>
          <p:nvPr/>
        </p:nvSpPr>
        <p:spPr>
          <a:xfrm>
            <a:off x="8472264" y="4077072"/>
            <a:ext cx="2195736" cy="1262682"/>
          </a:xfrm>
          <a:prstGeom prst="rightArrow">
            <a:avLst>
              <a:gd name="adj1" fmla="val 71459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Bestanden: Weiter zum nächsten Modul</a:t>
            </a:r>
            <a:endParaRPr lang="en-GB" dirty="0"/>
          </a:p>
        </p:txBody>
      </p:sp>
      <p:sp>
        <p:nvSpPr>
          <p:cNvPr id="20" name="Pfeil nach oben 19"/>
          <p:cNvSpPr/>
          <p:nvPr/>
        </p:nvSpPr>
        <p:spPr>
          <a:xfrm>
            <a:off x="6384032" y="5102542"/>
            <a:ext cx="1981684" cy="504057"/>
          </a:xfrm>
          <a:prstGeom prst="upArrow">
            <a:avLst>
              <a:gd name="adj1" fmla="val 68745"/>
              <a:gd name="adj2" fmla="val 3292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BESTANDEN</a:t>
            </a:r>
            <a:endParaRPr lang="en-GB" dirty="0"/>
          </a:p>
        </p:txBody>
      </p:sp>
      <p:sp>
        <p:nvSpPr>
          <p:cNvPr id="19" name="Legende mit Pfeil nach oben 18"/>
          <p:cNvSpPr/>
          <p:nvPr/>
        </p:nvSpPr>
        <p:spPr>
          <a:xfrm>
            <a:off x="6132736" y="5534162"/>
            <a:ext cx="2484276" cy="1082700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Pretest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63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C9BF6-93E5-412B-8F16-F1C6F336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89" y="1487285"/>
            <a:ext cx="4220967" cy="1717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>
                <a:solidFill>
                  <a:schemeClr val="bg1"/>
                </a:solidFill>
              </a:rPr>
              <a:t>Wie sieht das in der konkreten Umsetzung aus?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D58C75-5C30-44BE-89A4-7C5A134F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5897" y="6126480"/>
            <a:ext cx="38922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0C99267-2D67-4AF6-B88D-BEB52BA31718}" type="datetime1">
              <a:rPr lang="en-US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6/21/2021</a:t>
            </a:fld>
            <a:endParaRPr lang="en-US" sz="11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F16F02-25F6-44D2-931C-CB6652DA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3690" y="405350"/>
            <a:ext cx="41489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10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6BFDF3-EF38-435A-8C2F-76C49774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C2CC6177-2342-4AEB-907A-2392B6A0DE38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A2928C7-896B-42DA-9F03-391452173002}"/>
              </a:ext>
            </a:extLst>
          </p:cNvPr>
          <p:cNvSpPr/>
          <p:nvPr/>
        </p:nvSpPr>
        <p:spPr>
          <a:xfrm>
            <a:off x="767290" y="3428999"/>
            <a:ext cx="4075054" cy="2741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Ziele müssen für Schüler sichtbar sein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Unterschiedliche Wege müssen angeboten werden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77FDA5-9D61-4107-8C2C-FA75AE255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00" y="966283"/>
            <a:ext cx="2252590" cy="15988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017E48-60D0-4F80-99E8-89089CD5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3125418"/>
            <a:ext cx="4039908" cy="29895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1C6072-8356-49A6-82C7-D1A1A4C01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4817">
            <a:off x="7865770" y="2373285"/>
            <a:ext cx="4849488" cy="14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C9FFD5C-79BB-4CD7-B107-D50E2931AF26}"/>
              </a:ext>
            </a:extLst>
          </p:cNvPr>
          <p:cNvSpPr txBox="1">
            <a:spLocks/>
          </p:cNvSpPr>
          <p:nvPr/>
        </p:nvSpPr>
        <p:spPr>
          <a:xfrm>
            <a:off x="1102368" y="1877492"/>
            <a:ext cx="4030132" cy="3215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1" kern="1200" dirty="0" err="1">
                <a:latin typeface="+mj-lt"/>
                <a:ea typeface="+mj-ea"/>
                <a:cs typeface="+mj-cs"/>
              </a:rPr>
              <a:t>Broschüre</a:t>
            </a:r>
            <a:endParaRPr lang="en-US" sz="4400" b="1" kern="1200" dirty="0"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4400" b="1" dirty="0"/>
          </a:p>
          <a:p>
            <a:pPr>
              <a:spcAft>
                <a:spcPts val="600"/>
              </a:spcAft>
            </a:pPr>
            <a:r>
              <a:rPr lang="en-US" sz="1300" b="1" dirty="0"/>
              <a:t>http://data.praxismittelschule.info/FlexiFolder/#p=1</a:t>
            </a:r>
            <a:endParaRPr lang="en-US" sz="13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34868" y="1130846"/>
            <a:ext cx="5217173" cy="43513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ALLE Schüler/innen erreichen die Kompetenzen bevor sie weitergehen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Jede/r arbeitet nach seinen Möglichkeiten, individueller Zeitrahmen für die Kurse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Ziele müssen für Schüler sichtbar sein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Unterschiedliche Wege müssen angeboten werden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</a:rPr>
              <a:t>Überblick für die Lehrperson ist essentiell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</a:rPr>
              <a:t>Lehrer als Lernbegleiter – Zeitreserven generieren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Selbständigkeit der Schüler soll unterstützt werden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Tablet soll nicht Hauptarbeitsgerät sein, sondern Wegweiser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/>
                </a:solidFill>
              </a:rPr>
              <a:t>Überprüfungen sollten so weit wie möglich automatisiert werden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Bewertung mit Beurteilungsrastern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Ergebnisse übersichtlich im Modul</a:t>
            </a:r>
          </a:p>
          <a:p>
            <a:pPr lvl="3" indent="-228600" algn="l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C9BF6-93E5-412B-8F16-F1C6F336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Wie sieht das in der konkreten Umsetzung aus?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D58C75-5C30-44BE-89A4-7C5A134F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F16F02-25F6-44D2-931C-CB6652DA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6BFDF3-EF38-435A-8C2F-76C49774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14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3BDB2-D5A5-4EA2-9AA4-831E3A4F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929" y="2757287"/>
            <a:ext cx="7287642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C9BF6-93E5-412B-8F16-F1C6F336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Wie sieht das in der konkreten Umsetzung aus?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D58C75-5C30-44BE-89A4-7C5A134F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F16F02-25F6-44D2-931C-CB6652DA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6BFDF3-EF38-435A-8C2F-76C49774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15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A2928C7-896B-42DA-9F03-391452173002}"/>
              </a:ext>
            </a:extLst>
          </p:cNvPr>
          <p:cNvSpPr/>
          <p:nvPr/>
        </p:nvSpPr>
        <p:spPr>
          <a:xfrm>
            <a:off x="360902" y="1944909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Tablet soll nicht Hauptarbeitsgerät sein, sondern Wegweiser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17A825-6EB0-476C-A8A8-49F4C7317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9" y="1338872"/>
            <a:ext cx="8182661" cy="461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5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C9BF6-93E5-412B-8F16-F1C6F336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FFC000"/>
                </a:solidFill>
              </a:rPr>
              <a:t>Wie sieht das in der konkreten Umsetzung aus?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D58C75-5C30-44BE-89A4-7C5A134F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F16F02-25F6-44D2-931C-CB6652DA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6BFDF3-EF38-435A-8C2F-76C49774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A2928C7-896B-42DA-9F03-391452173002}"/>
              </a:ext>
            </a:extLst>
          </p:cNvPr>
          <p:cNvSpPr/>
          <p:nvPr/>
        </p:nvSpPr>
        <p:spPr>
          <a:xfrm>
            <a:off x="360901" y="1944909"/>
            <a:ext cx="3744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dirty="0"/>
              <a:t>Feedbackfunktion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FE28F9-4C99-4BD8-92A8-BD4B0A0F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48" y="1799286"/>
            <a:ext cx="6954220" cy="2086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A34FD3-BA85-4AAC-8CA7-09841D4DE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1125">
            <a:off x="1347923" y="4129899"/>
            <a:ext cx="5220429" cy="1505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66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C9BF6-93E5-412B-8F16-F1C6F336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err="1">
                <a:solidFill>
                  <a:srgbClr val="FFC000"/>
                </a:solidFill>
              </a:rPr>
              <a:t>Have</a:t>
            </a:r>
            <a:r>
              <a:rPr lang="de-AT" b="1" dirty="0">
                <a:solidFill>
                  <a:srgbClr val="FFC000"/>
                </a:solidFill>
              </a:rPr>
              <a:t> a </a:t>
            </a:r>
            <a:r>
              <a:rPr lang="de-AT" b="1" dirty="0" err="1">
                <a:solidFill>
                  <a:srgbClr val="FFC000"/>
                </a:solidFill>
              </a:rPr>
              <a:t>look</a:t>
            </a:r>
            <a:r>
              <a:rPr lang="de-AT" b="1" dirty="0">
                <a:solidFill>
                  <a:srgbClr val="FFC000"/>
                </a:solidFill>
              </a:rPr>
              <a:t> </a:t>
            </a:r>
            <a:r>
              <a:rPr lang="de-AT" b="1" dirty="0" err="1">
                <a:solidFill>
                  <a:srgbClr val="FFC000"/>
                </a:solidFill>
              </a:rPr>
              <a:t>around</a:t>
            </a:r>
            <a:r>
              <a:rPr lang="de-AT" b="1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D58C75-5C30-44BE-89A4-7C5A134F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F16F02-25F6-44D2-931C-CB6652DA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6BFDF3-EF38-435A-8C2F-76C49774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A2928C7-896B-42DA-9F03-391452173002}"/>
              </a:ext>
            </a:extLst>
          </p:cNvPr>
          <p:cNvSpPr/>
          <p:nvPr/>
        </p:nvSpPr>
        <p:spPr>
          <a:xfrm>
            <a:off x="1789652" y="19639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de-DE" dirty="0">
                <a:hlinkClick r:id="rId2"/>
              </a:rPr>
              <a:t>https://flexi-graz.at/course/view.php?id=74</a:t>
            </a:r>
            <a:endParaRPr lang="de-DE" dirty="0"/>
          </a:p>
          <a:p>
            <a:pPr lvl="2"/>
            <a:endParaRPr lang="de-DE" dirty="0"/>
          </a:p>
          <a:p>
            <a:pPr lvl="2"/>
            <a:r>
              <a:rPr lang="de-DE" dirty="0"/>
              <a:t>Password: </a:t>
            </a:r>
            <a:r>
              <a:rPr lang="de-DE" dirty="0" err="1"/>
              <a:t>flexiguest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53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5385D-016F-4586-9412-82F9C664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94A88B5-397F-4CB0-A0E5-375C16285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6" y="1825625"/>
            <a:ext cx="6108043" cy="435133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E2B10F-90CE-4309-B932-16B1F0B7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EA84D7-F62F-4B11-969C-8A00C34A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D6C3B7-F8B8-4068-8C49-647014C3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457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19536" y="1730674"/>
            <a:ext cx="8136904" cy="499452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</a:bodyPr>
          <a:lstStyle/>
          <a:p>
            <a:pPr algn="l"/>
            <a:endParaRPr lang="de-DE" dirty="0">
              <a:solidFill>
                <a:srgbClr val="00B0F0"/>
              </a:solidFill>
            </a:endParaRPr>
          </a:p>
          <a:p>
            <a:pPr algn="l"/>
            <a:r>
              <a:rPr lang="de-DE" dirty="0">
                <a:solidFill>
                  <a:srgbClr val="00B0F0"/>
                </a:solidFill>
              </a:rPr>
              <a:t>Alle Schüler sollen erfolgreich sein: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ALLE Schüler/innen erreichen die Kompetenzen bevor sie weitergehen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Jede/r arbeitet nach seinen Möglichkeiten, individueller Zeitrahmen für die Kurse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800100" lvl="1" indent="-342900" algn="l">
              <a:buFont typeface="Symbol" panose="05050102010706020507" pitchFamily="18" charset="2"/>
              <a:buChar char="Þ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AT" b="1" dirty="0">
              <a:solidFill>
                <a:srgbClr val="00B0F0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A702157-12B9-4C20-9211-28502B77F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69" y="2658534"/>
            <a:ext cx="6909031" cy="393452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07CBF86-4D9E-4F01-A8EE-570041963C8C}"/>
              </a:ext>
            </a:extLst>
          </p:cNvPr>
          <p:cNvSpPr txBox="1">
            <a:spLocks/>
          </p:cNvSpPr>
          <p:nvPr/>
        </p:nvSpPr>
        <p:spPr>
          <a:xfrm>
            <a:off x="980902" y="235482"/>
            <a:ext cx="813943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rgbClr val="FFC000"/>
                </a:solidFill>
              </a:rPr>
              <a:t>Flexi System</a:t>
            </a:r>
            <a:endParaRPr lang="de-AT" sz="5400" b="1" dirty="0">
              <a:solidFill>
                <a:srgbClr val="FFC000"/>
              </a:solidFill>
              <a:latin typeface="Architects Daughter" pitchFamily="2" charset="0"/>
            </a:endParaRPr>
          </a:p>
        </p:txBody>
      </p:sp>
      <p:sp>
        <p:nvSpPr>
          <p:cNvPr id="6" name="Stern: 6 Zacken 5">
            <a:extLst>
              <a:ext uri="{FF2B5EF4-FFF2-40B4-BE49-F238E27FC236}">
                <a16:creationId xmlns:a16="http://schemas.microsoft.com/office/drawing/2014/main" id="{D92158B8-1750-4E9F-B526-892358EF3953}"/>
              </a:ext>
            </a:extLst>
          </p:cNvPr>
          <p:cNvSpPr/>
          <p:nvPr/>
        </p:nvSpPr>
        <p:spPr>
          <a:xfrm>
            <a:off x="1602297" y="4093828"/>
            <a:ext cx="3604472" cy="2827089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Ohne das richtige Mindset kommen Schüler/innen hier nicht voran.</a:t>
            </a:r>
          </a:p>
        </p:txBody>
      </p:sp>
    </p:spTree>
    <p:extLst>
      <p:ext uri="{BB962C8B-B14F-4D97-AF65-F5344CB8AC3E}">
        <p14:creationId xmlns:p14="http://schemas.microsoft.com/office/powerpoint/2010/main" val="19391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F38411C-3409-4C7D-932A-84C3E24D6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62" y="1793464"/>
            <a:ext cx="2364859" cy="1642153"/>
          </a:xfrm>
          <a:prstGeom prst="rect">
            <a:avLst/>
          </a:prstGeom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A42123-1D7A-45B0-A3EC-54C110476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555" y="1659882"/>
            <a:ext cx="2936650" cy="1666349"/>
          </a:xfrm>
          <a:prstGeom prst="rect">
            <a:avLst/>
          </a:prstGeom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37808C5-234F-4A01-8393-FF3F2B5CA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57" y="4355026"/>
            <a:ext cx="2773730" cy="1729591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A13962F-EC50-4350-B66F-1C77DA9A3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37" y="1659882"/>
            <a:ext cx="2578471" cy="1642153"/>
          </a:xfrm>
          <a:prstGeom prst="rect">
            <a:avLst/>
          </a:prstGeom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78DAD3E-B1B7-4599-AECC-C3ED7BFBC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965" y="4204244"/>
            <a:ext cx="2923241" cy="1784314"/>
          </a:xfrm>
          <a:prstGeom prst="rect">
            <a:avLst/>
          </a:prstGeom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74A8B50-7140-4EB9-B424-DF54A1B8B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423" y="4355027"/>
            <a:ext cx="2116535" cy="1729591"/>
          </a:xfrm>
          <a:prstGeom prst="rect">
            <a:avLst/>
          </a:prstGeom>
          <a:ln>
            <a:noFill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B76A38C-134A-4203-ABDE-1855D3EE1C28}"/>
              </a:ext>
            </a:extLst>
          </p:cNvPr>
          <p:cNvSpPr txBox="1"/>
          <p:nvPr/>
        </p:nvSpPr>
        <p:spPr>
          <a:xfrm>
            <a:off x="1524000" y="940837"/>
            <a:ext cx="9144000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2700" dirty="0"/>
              <a:t>Traditioneller Unterricht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5DDD428-973E-4827-909A-1D76D7679D72}"/>
              </a:ext>
            </a:extLst>
          </p:cNvPr>
          <p:cNvSpPr txBox="1"/>
          <p:nvPr/>
        </p:nvSpPr>
        <p:spPr>
          <a:xfrm>
            <a:off x="2034851" y="1449624"/>
            <a:ext cx="2600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Lehrer/in unterrichtet so, dass es für „die Klasse“ passt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43841F7-63DB-4C85-9A5A-8E0FA2F098A7}"/>
              </a:ext>
            </a:extLst>
          </p:cNvPr>
          <p:cNvSpPr txBox="1"/>
          <p:nvPr/>
        </p:nvSpPr>
        <p:spPr>
          <a:xfrm>
            <a:off x="4600496" y="1438082"/>
            <a:ext cx="2600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Gruppierung und Weiterkommen aufgrund der Zeit und des Alters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1B6BB31-3CB3-4647-B1F8-6A57D47E585F}"/>
              </a:ext>
            </a:extLst>
          </p:cNvPr>
          <p:cNvSpPr txBox="1"/>
          <p:nvPr/>
        </p:nvSpPr>
        <p:spPr>
          <a:xfrm>
            <a:off x="7585949" y="1451977"/>
            <a:ext cx="26007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Beurteilung für alle zur selben Zeit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0C7E0A-A573-4903-92AD-AABFAE2FD935}"/>
              </a:ext>
            </a:extLst>
          </p:cNvPr>
          <p:cNvSpPr txBox="1"/>
          <p:nvPr/>
        </p:nvSpPr>
        <p:spPr>
          <a:xfrm>
            <a:off x="1875352" y="3736970"/>
            <a:ext cx="26007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Schülerzentrierter Unterricht</a:t>
            </a:r>
          </a:p>
          <a:p>
            <a:pPr algn="ctr"/>
            <a:r>
              <a:rPr lang="de-AT" sz="1350" dirty="0"/>
              <a:t>Input für jeden dann, wenn er benötigt wird.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E8C11D3-B50A-4BA3-B2DD-1A84752CCD49}"/>
              </a:ext>
            </a:extLst>
          </p:cNvPr>
          <p:cNvSpPr txBox="1"/>
          <p:nvPr/>
        </p:nvSpPr>
        <p:spPr>
          <a:xfrm>
            <a:off x="4604856" y="3745526"/>
            <a:ext cx="2600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Weitergehen wenn Lernziel (auf hohem Level) beherrscht wird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6BB4ED-7E46-4E39-9021-9D7A2129901E}"/>
              </a:ext>
            </a:extLst>
          </p:cNvPr>
          <p:cNvSpPr txBox="1"/>
          <p:nvPr/>
        </p:nvSpPr>
        <p:spPr>
          <a:xfrm>
            <a:off x="7473597" y="3751384"/>
            <a:ext cx="2600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/>
              <a:t>Beurteilung, wenn der Lerner dazu bereit ist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E08F65B-D3C0-43F6-8F36-698A4573AA15}"/>
              </a:ext>
            </a:extLst>
          </p:cNvPr>
          <p:cNvSpPr txBox="1"/>
          <p:nvPr/>
        </p:nvSpPr>
        <p:spPr>
          <a:xfrm>
            <a:off x="1524000" y="3232874"/>
            <a:ext cx="914400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2700" dirty="0"/>
              <a:t>Kompetenzbasierter Unterricht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524000" y="10394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Was ist Kompetenzbasierter Unterricht?</a:t>
            </a:r>
            <a:endParaRPr lang="en-GB" sz="4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37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370FB-4C58-48B4-B923-BD2D3B7F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Covey – 7 Habits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Highly</a:t>
            </a:r>
            <a:r>
              <a:rPr lang="de-AT" dirty="0"/>
              <a:t> </a:t>
            </a:r>
            <a:r>
              <a:rPr lang="de-AT" dirty="0" err="1"/>
              <a:t>Effective</a:t>
            </a:r>
            <a:r>
              <a:rPr lang="de-AT" dirty="0"/>
              <a:t> People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5CBE199-6F6C-4FFF-BA5E-7875FF59A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763" y="2167731"/>
            <a:ext cx="5505450" cy="366712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F71281-B10B-4114-89E8-EB00780D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B592C8-18C2-4A02-9FF6-51FF3F9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45A849-1F3A-4343-B86E-96C44FC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069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1165B-446E-4837-875A-DB58ECC9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Proaktiv sein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173440-CE34-44D2-9947-1FDC9EE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E6F8D3-4F39-4520-BDB3-72C98E18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5C1B4-6A62-49CE-A829-8C1E2D37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8" name="Rad 3">
            <a:extLst>
              <a:ext uri="{FF2B5EF4-FFF2-40B4-BE49-F238E27FC236}">
                <a16:creationId xmlns:a16="http://schemas.microsoft.com/office/drawing/2014/main" id="{FE924D3F-B49F-4ED7-9C80-5C04C961F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58" y="1825625"/>
            <a:ext cx="2611374" cy="2648052"/>
          </a:xfrm>
          <a:prstGeom prst="donut">
            <a:avLst>
              <a:gd name="adj" fmla="val 25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de-AT" sz="2700" b="1" dirty="0">
                <a:solidFill>
                  <a:srgbClr val="000000"/>
                </a:solidFill>
                <a:effectLst/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Circle </a:t>
            </a:r>
            <a:r>
              <a:rPr lang="de-AT" sz="2700" b="1" dirty="0" err="1">
                <a:solidFill>
                  <a:srgbClr val="000000"/>
                </a:solidFill>
                <a:effectLst/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AT" sz="2700" b="1" dirty="0">
                <a:solidFill>
                  <a:srgbClr val="000000"/>
                </a:solidFill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700" b="1" dirty="0">
                <a:solidFill>
                  <a:srgbClr val="000000"/>
                </a:solidFill>
                <a:effectLst/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de-AT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B91AFAF-0850-407A-87CC-3E02E3448E56}"/>
              </a:ext>
            </a:extLst>
          </p:cNvPr>
          <p:cNvSpPr/>
          <p:nvPr/>
        </p:nvSpPr>
        <p:spPr>
          <a:xfrm>
            <a:off x="3667432" y="1520102"/>
            <a:ext cx="8406581" cy="498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tabLst>
                <a:tab pos="525780" algn="l"/>
              </a:tabLst>
            </a:pP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Ich übernehme Ver</a:t>
            </a:r>
            <a:r>
              <a:rPr lang="de-AT" dirty="0">
                <a:solidFill>
                  <a:srgbClr val="FF0000"/>
                </a:solidFill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antwortung.</a:t>
            </a:r>
            <a:br>
              <a:rPr lang="de-AT" sz="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Ich ergreife die Initiative. </a:t>
            </a:r>
            <a:b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dirty="0">
              <a:latin typeface="Architects Daughte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tabLst>
                <a:tab pos="525780" algn="l"/>
              </a:tabLst>
            </a:pP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Ich entscheide</a:t>
            </a:r>
            <a:b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- wie ich handle.</a:t>
            </a:r>
            <a:br>
              <a:rPr lang="de-AT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-über meine Einstellungen und Meinungen.</a:t>
            </a:r>
            <a:br>
              <a:rPr lang="de-AT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- über meine Gefühle.</a:t>
            </a:r>
          </a:p>
          <a:p>
            <a:pPr algn="ctr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tabLst>
                <a:tab pos="525780" algn="l"/>
              </a:tabLst>
            </a:pP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Ich übernehme Ver</a:t>
            </a:r>
            <a:r>
              <a:rPr lang="de-AT" dirty="0">
                <a:solidFill>
                  <a:srgbClr val="FF0000"/>
                </a:solidFill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antwortung.</a:t>
            </a:r>
            <a:br>
              <a:rPr lang="de-AT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Ich beschuldige </a:t>
            </a:r>
            <a:r>
              <a:rPr lang="de-AT" b="1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niemanden</a:t>
            </a: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 für meine Fehler.</a:t>
            </a:r>
            <a:br>
              <a:rPr lang="de-AT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sz="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tabLst>
                <a:tab pos="525780" algn="l"/>
              </a:tabLst>
            </a:pP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Ich tue die richtigen Dinge weil ich es so will </a:t>
            </a:r>
            <a:b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- ohne, dass mich jemand darum bittet.</a:t>
            </a:r>
            <a:br>
              <a:rPr lang="de-AT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-auch wenn niemand zusieht.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995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2A59A-6365-4028-81B1-8B7A7A22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 Aktiv Sein - Übungen</a:t>
            </a:r>
          </a:p>
        </p:txBody>
      </p:sp>
      <p:pic>
        <p:nvPicPr>
          <p:cNvPr id="26" name="Inhaltsplatzhalter 25">
            <a:extLst>
              <a:ext uri="{FF2B5EF4-FFF2-40B4-BE49-F238E27FC236}">
                <a16:creationId xmlns:a16="http://schemas.microsoft.com/office/drawing/2014/main" id="{5CD6FB7F-BEAF-4398-AEE9-9164D0D29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197" y="1540489"/>
            <a:ext cx="6817304" cy="4351338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F21EC3-6735-4B33-93FE-E5CEE2FC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C9BF5F-7C16-4BF3-91BE-7664BC47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F6A188-3DD8-4D2A-B6F8-27C623F6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27" name="Rad 3">
            <a:extLst>
              <a:ext uri="{FF2B5EF4-FFF2-40B4-BE49-F238E27FC236}">
                <a16:creationId xmlns:a16="http://schemas.microsoft.com/office/drawing/2014/main" id="{AA0EC0F9-CAB8-4BC6-B1DC-9B98E1184BD9}"/>
              </a:ext>
            </a:extLst>
          </p:cNvPr>
          <p:cNvSpPr txBox="1">
            <a:spLocks/>
          </p:cNvSpPr>
          <p:nvPr/>
        </p:nvSpPr>
        <p:spPr>
          <a:xfrm>
            <a:off x="8445909" y="439276"/>
            <a:ext cx="2271251" cy="2235098"/>
          </a:xfrm>
          <a:prstGeom prst="donut">
            <a:avLst>
              <a:gd name="adj" fmla="val 21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AT" sz="2700" b="1">
                <a:solidFill>
                  <a:srgbClr val="000000"/>
                </a:solidFill>
                <a:latin typeface="Architects Daughter"/>
                <a:ea typeface="Times New Roman" panose="02020603050405020304" pitchFamily="18" charset="0"/>
                <a:cs typeface="Times New Roman" panose="02020603050405020304" pitchFamily="18" charset="0"/>
              </a:rPr>
              <a:t>Circle of Control</a:t>
            </a:r>
            <a:endParaRPr lang="de-AT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C8B31EF0-6465-4238-A819-AD9A5699C298}"/>
              </a:ext>
            </a:extLst>
          </p:cNvPr>
          <p:cNvSpPr/>
          <p:nvPr/>
        </p:nvSpPr>
        <p:spPr>
          <a:xfrm>
            <a:off x="10604513" y="3822643"/>
            <a:ext cx="770959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8FA083F2-3EF7-4540-9B60-F084B73BF552}"/>
              </a:ext>
            </a:extLst>
          </p:cNvPr>
          <p:cNvSpPr/>
          <p:nvPr/>
        </p:nvSpPr>
        <p:spPr>
          <a:xfrm rot="926263">
            <a:off x="10435216" y="4079770"/>
            <a:ext cx="770959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13B6D105-0618-4DDF-816C-F4A23A2FA3E2}"/>
              </a:ext>
            </a:extLst>
          </p:cNvPr>
          <p:cNvSpPr/>
          <p:nvPr/>
        </p:nvSpPr>
        <p:spPr>
          <a:xfrm rot="1434680">
            <a:off x="10161784" y="4235799"/>
            <a:ext cx="770959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E85E6B17-8C8D-419D-B96B-D5CDD615EB91}"/>
              </a:ext>
            </a:extLst>
          </p:cNvPr>
          <p:cNvSpPr/>
          <p:nvPr/>
        </p:nvSpPr>
        <p:spPr>
          <a:xfrm rot="19502636">
            <a:off x="10088401" y="3282964"/>
            <a:ext cx="770959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C1A827E9-6F4B-490C-8A61-83636381BC9E}"/>
              </a:ext>
            </a:extLst>
          </p:cNvPr>
          <p:cNvSpPr/>
          <p:nvPr/>
        </p:nvSpPr>
        <p:spPr>
          <a:xfrm rot="20617374">
            <a:off x="10447634" y="3499901"/>
            <a:ext cx="770959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Flowchart: Connector 28">
            <a:extLst>
              <a:ext uri="{FF2B5EF4-FFF2-40B4-BE49-F238E27FC236}">
                <a16:creationId xmlns:a16="http://schemas.microsoft.com/office/drawing/2014/main" id="{7EC3443D-5A8B-4566-8E4F-837F762F707B}"/>
              </a:ext>
            </a:extLst>
          </p:cNvPr>
          <p:cNvSpPr/>
          <p:nvPr/>
        </p:nvSpPr>
        <p:spPr>
          <a:xfrm>
            <a:off x="9142108" y="3546352"/>
            <a:ext cx="1462405" cy="969010"/>
          </a:xfrm>
          <a:prstGeom prst="flowChartConnector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 </a:t>
            </a:r>
            <a:endParaRPr lang="de-AT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THINK</a:t>
            </a:r>
            <a:endParaRPr lang="de-AT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3AFB024-8A3F-4982-878D-226ADA8C4707}"/>
              </a:ext>
            </a:extLst>
          </p:cNvPr>
          <p:cNvSpPr/>
          <p:nvPr/>
        </p:nvSpPr>
        <p:spPr>
          <a:xfrm>
            <a:off x="8621978" y="4764094"/>
            <a:ext cx="342093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Entscheidungsfreiheit </a:t>
            </a:r>
          </a:p>
          <a:p>
            <a:pPr algn="ctr"/>
            <a:r>
              <a:rPr lang="de-D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ewinnen</a:t>
            </a:r>
          </a:p>
          <a:p>
            <a:pPr algn="ctr"/>
            <a:r>
              <a:rPr lang="de-D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Verantwortung</a:t>
            </a:r>
          </a:p>
          <a:p>
            <a:pPr algn="ctr"/>
            <a:r>
              <a:rPr lang="de-DE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übernehmen</a:t>
            </a:r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493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00B37-EE76-4F3B-9637-E50ACA9D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9A6E7FC-C944-40F4-9887-D7F6D5628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858" y="141230"/>
            <a:ext cx="4622344" cy="658024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50313C-012A-4E63-B618-D31EF239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D9BDCF-42D6-498D-995F-4B6A4AED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BD3BBC-5E67-44A1-B386-07FFC8BF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109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CE402-1050-4666-8AA9-FEFA36BE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Begin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end in </a:t>
            </a:r>
            <a:r>
              <a:rPr lang="de-AT" dirty="0" err="1"/>
              <a:t>mind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86D27-9438-4B86-A92E-097E26863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Hilfestellung: Lead Ziele</a:t>
            </a:r>
          </a:p>
          <a:p>
            <a:r>
              <a:rPr lang="de-AT" dirty="0"/>
              <a:t>Weekly Stand-Up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/>
              <a:t>LEAD Maßnahmen</a:t>
            </a:r>
          </a:p>
          <a:p>
            <a:pPr marL="0" indent="0">
              <a:buNone/>
            </a:pPr>
            <a:r>
              <a:rPr lang="de-AT" dirty="0"/>
              <a:t> (</a:t>
            </a:r>
            <a:r>
              <a:rPr lang="de-AT" dirty="0" err="1"/>
              <a:t>McChesney</a:t>
            </a:r>
            <a:r>
              <a:rPr lang="de-AT" dirty="0"/>
              <a:t> et al, 2012)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38939E-C66B-44A3-ABF4-68CAA009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267-2D67-4AF6-B88D-BEB52BA31718}" type="datetime1">
              <a:rPr lang="de-AT" smtClean="0"/>
              <a:pPr/>
              <a:t>21.06.2021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3DBFC1-125E-49BB-B3F1-EBADE5E9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03B8EB-DD67-4DB1-B34B-A8E0B77E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6177-2342-4AEB-907A-2392B6A0DE38}" type="slidenum">
              <a:rPr lang="de-AT" smtClean="0"/>
              <a:pPr/>
              <a:t>9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50096D-3EAB-416D-BE39-08701C559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267" y="241300"/>
            <a:ext cx="38766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4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Breitbild</PresentationFormat>
  <Paragraphs>109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Architects Daughter</vt:lpstr>
      <vt:lpstr>Arial</vt:lpstr>
      <vt:lpstr>Calibri</vt:lpstr>
      <vt:lpstr>Symbol</vt:lpstr>
      <vt:lpstr>Office</vt:lpstr>
      <vt:lpstr>Wie man das Mindset von Schülern verändert  - und warum das so wichtig ist</vt:lpstr>
      <vt:lpstr>PowerPoint-Präsentation</vt:lpstr>
      <vt:lpstr>PowerPoint-Präsentation</vt:lpstr>
      <vt:lpstr>PowerPoint-Präsentation</vt:lpstr>
      <vt:lpstr>Covey – 7 Habits of Highly Effective People</vt:lpstr>
      <vt:lpstr>Proaktiv sein</vt:lpstr>
      <vt:lpstr>Pro Aktiv Sein - Übungen</vt:lpstr>
      <vt:lpstr>PowerPoint-Präsentation</vt:lpstr>
      <vt:lpstr>Begin with the end in mind</vt:lpstr>
      <vt:lpstr>Time management</vt:lpstr>
      <vt:lpstr>Lernablauf</vt:lpstr>
      <vt:lpstr>Wie sieht das in der konkreten Umsetzung aus?</vt:lpstr>
      <vt:lpstr>PowerPoint-Präsentation</vt:lpstr>
      <vt:lpstr>Wie sieht das in der konkreten Umsetzung aus?</vt:lpstr>
      <vt:lpstr>Wie sieht das in der konkreten Umsetzung aus?</vt:lpstr>
      <vt:lpstr>Wie sieht das in der konkreten Umsetzung aus?</vt:lpstr>
      <vt:lpstr>Have a look around: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Schirmbacher Gernot</dc:creator>
  <cp:lastModifiedBy>Bergmann Laura</cp:lastModifiedBy>
  <cp:revision>42</cp:revision>
  <dcterms:created xsi:type="dcterms:W3CDTF">2018-11-27T08:04:51Z</dcterms:created>
  <dcterms:modified xsi:type="dcterms:W3CDTF">2021-06-21T11:06:55Z</dcterms:modified>
</cp:coreProperties>
</file>