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77" r:id="rId3"/>
    <p:sldId id="260" r:id="rId4"/>
    <p:sldId id="261" r:id="rId5"/>
    <p:sldId id="265" r:id="rId6"/>
    <p:sldId id="266" r:id="rId7"/>
    <p:sldId id="269" r:id="rId8"/>
    <p:sldId id="272" r:id="rId9"/>
    <p:sldId id="270" r:id="rId10"/>
    <p:sldId id="274" r:id="rId11"/>
    <p:sldId id="275" r:id="rId12"/>
    <p:sldId id="276" r:id="rId13"/>
    <p:sldId id="278" r:id="rId14"/>
    <p:sldId id="280" r:id="rId15"/>
    <p:sldId id="28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6064C72-02C4-4A92-A184-323871FAFF71}">
          <p14:sldIdLst>
            <p14:sldId id="259"/>
            <p14:sldId id="277"/>
            <p14:sldId id="260"/>
            <p14:sldId id="261"/>
            <p14:sldId id="265"/>
            <p14:sldId id="266"/>
            <p14:sldId id="269"/>
            <p14:sldId id="272"/>
            <p14:sldId id="270"/>
            <p14:sldId id="274"/>
            <p14:sldId id="275"/>
            <p14:sldId id="276"/>
            <p14:sldId id="278"/>
            <p14:sldId id="280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F1A4E-D44E-42A5-8D6D-3AD89D13046C}" type="datetimeFigureOut">
              <a:rPr lang="de-AT" smtClean="0"/>
              <a:t>18.03.2019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91588-0A3F-4C45-A3F7-DCCCF2608C9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543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3235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3235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18.03.2019</a:t>
            </a:fld>
            <a:endParaRPr lang="de-AT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9525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6058" y="365125"/>
            <a:ext cx="10515600" cy="13255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6058" y="1825625"/>
            <a:ext cx="105156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18.03.2019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52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128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1283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18.03.2019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119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6058" y="365125"/>
            <a:ext cx="10515600" cy="13255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18.03.2019</a:t>
            </a:fld>
            <a:endParaRPr lang="de-AT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942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18.03.2019</a:t>
            </a:fld>
            <a:endParaRPr lang="de-AT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257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234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34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278" y="120106"/>
            <a:ext cx="845193" cy="9078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0" y="120106"/>
            <a:ext cx="749713" cy="74971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7281" y="5790060"/>
            <a:ext cx="1555896" cy="414117"/>
          </a:xfrm>
          <a:prstGeom prst="rect">
            <a:avLst/>
          </a:prstGeom>
        </p:spPr>
      </p:pic>
      <p:sp>
        <p:nvSpPr>
          <p:cNvPr id="17" name="Datumsplatzhalter 16"/>
          <p:cNvSpPr>
            <a:spLocks noGrp="1"/>
          </p:cNvSpPr>
          <p:nvPr>
            <p:ph type="dt" sz="half" idx="2"/>
          </p:nvPr>
        </p:nvSpPr>
        <p:spPr>
          <a:xfrm>
            <a:off x="10341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99267-2D67-4AF6-B88D-BEB52BA31718}" type="datetime1">
              <a:rPr lang="de-AT" smtClean="0"/>
              <a:pPr/>
              <a:t>18.03.2019</a:t>
            </a:fld>
            <a:endParaRPr lang="de-AT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42345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88065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C6177-2342-4AEB-907A-2392B6A0DE3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248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2464" y="979560"/>
            <a:ext cx="10839797" cy="14700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C000"/>
                </a:solidFill>
              </a:rPr>
              <a:t>Flexible Eingangsstufe</a:t>
            </a:r>
            <a:br>
              <a:rPr lang="de-DE" b="1" dirty="0">
                <a:solidFill>
                  <a:srgbClr val="FFC000"/>
                </a:solidFill>
              </a:rPr>
            </a:br>
            <a:r>
              <a:rPr lang="de-DE" b="1" dirty="0">
                <a:solidFill>
                  <a:srgbClr val="FFC000"/>
                </a:solidFill>
              </a:rPr>
              <a:t>Mehrstufenklasse mit Kurssystem</a:t>
            </a:r>
            <a:endParaRPr lang="de-AT" b="1" dirty="0">
              <a:solidFill>
                <a:srgbClr val="FFC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1"/>
          <a:stretch/>
        </p:blipFill>
        <p:spPr>
          <a:xfrm>
            <a:off x="3064212" y="2449585"/>
            <a:ext cx="7091343" cy="44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4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F6087-31D3-4DD3-85C6-8C0739BB5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solidFill>
                  <a:srgbClr val="FFC000"/>
                </a:solidFill>
              </a:rPr>
              <a:t>Welche Vorteile bringt das System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329E5A-5381-4B7C-88E0-55663F3D9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438" y="2052532"/>
            <a:ext cx="3264371" cy="4188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1265267" y="2198021"/>
            <a:ext cx="71094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/>
              <a:t>Für schnelle Lerner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dirty="0"/>
              <a:t>Kein Warten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dirty="0"/>
              <a:t>Erfolgserlebnisse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dirty="0"/>
              <a:t>Zeit für Vertiefung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dirty="0"/>
              <a:t>Arbeit auf Standard AHS Level</a:t>
            </a:r>
          </a:p>
        </p:txBody>
      </p:sp>
    </p:spTree>
    <p:extLst>
      <p:ext uri="{BB962C8B-B14F-4D97-AF65-F5344CB8AC3E}">
        <p14:creationId xmlns:p14="http://schemas.microsoft.com/office/powerpoint/2010/main" val="3889125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F6087-31D3-4DD3-85C6-8C0739BB5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solidFill>
                  <a:srgbClr val="FFC000"/>
                </a:solidFill>
              </a:rPr>
              <a:t>Welche Vorteile bringt das System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65267" y="2198021"/>
            <a:ext cx="68046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/>
              <a:t>Für langsame Lerner / Schüler/innen mit nichtdeutscher Muttersprache / Schüler mit Aufholbedarf mit Aufholbedarf</a:t>
            </a:r>
          </a:p>
          <a:p>
            <a:endParaRPr lang="de-AT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dirty="0"/>
              <a:t>Lernziele werden erreicht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dirty="0"/>
              <a:t>Erfolgserlebnisse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dirty="0"/>
              <a:t>Zeit um echtes Verständnis zu entwickeln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dirty="0"/>
              <a:t>3. Jahr in gleichbleibender Umgebung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dirty="0"/>
              <a:t>Standard AHS Level kann erreicht werden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0183BA84-5C14-4A4D-8FB2-8D84FBD84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590" y="1930401"/>
            <a:ext cx="3779519" cy="4705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417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F6087-31D3-4DD3-85C6-8C0739BB5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solidFill>
                  <a:srgbClr val="FFC000"/>
                </a:solidFill>
              </a:rPr>
              <a:t>Erfolge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58933" y="1372290"/>
            <a:ext cx="92285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Der Großteil der Kinder erreicht das hoch gesteckte Niveau trotz großem Anteil von Kindern mit Migrationshintergrund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Die Lernmotivation / Selbstverantwortung ist bei vielen Kindern hoch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Konstruktiver Umgang mit Fehlern /  noch nicht geschafften Tests wird beobachtet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Interesse des BMBWF an unserem Modell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Anmeldezahlen dieses Jahr hoch</a:t>
            </a:r>
          </a:p>
        </p:txBody>
      </p:sp>
    </p:spTree>
    <p:extLst>
      <p:ext uri="{BB962C8B-B14F-4D97-AF65-F5344CB8AC3E}">
        <p14:creationId xmlns:p14="http://schemas.microsoft.com/office/powerpoint/2010/main" val="143816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F6087-31D3-4DD3-85C6-8C0739BB5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solidFill>
                  <a:srgbClr val="FFC000"/>
                </a:solidFill>
              </a:rPr>
              <a:t>Wissenschaftliche Begleitung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179419" y="1809611"/>
            <a:ext cx="9228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Mathematik: Andrea Karner / Uni Graz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Englisch: Prof. </a:t>
            </a:r>
            <a:r>
              <a:rPr lang="de-AT" sz="2400" dirty="0" err="1"/>
              <a:t>Erling</a:t>
            </a:r>
            <a:r>
              <a:rPr lang="de-AT" sz="2400" dirty="0"/>
              <a:t> / Uni Graz</a:t>
            </a:r>
          </a:p>
          <a:p>
            <a:pPr lvl="1">
              <a:lnSpc>
                <a:spcPct val="150000"/>
              </a:lnSpc>
            </a:pPr>
            <a:endParaRPr lang="de-AT" sz="2400" dirty="0"/>
          </a:p>
          <a:p>
            <a:pPr lvl="1">
              <a:lnSpc>
                <a:spcPct val="150000"/>
              </a:lnSpc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14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F6087-31D3-4DD3-85C6-8C0739BB5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solidFill>
                  <a:srgbClr val="FFC000"/>
                </a:solidFill>
              </a:rPr>
              <a:t>Herausforderungen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179419" y="1465054"/>
            <a:ext cx="92285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Viele Schüler/innen mit DAZ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Langsame Lerner / ADHS Kinder / schwierige Schüler....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Koordination im Lehrerteam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Schülerzahlen müssen sich erst einpendeln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im ersten Durchgang </a:t>
            </a:r>
            <a:r>
              <a:rPr lang="de-AT" sz="2400" smtClean="0"/>
              <a:t>werden voraussichtlich 6 Schüler/innen </a:t>
            </a:r>
            <a:r>
              <a:rPr lang="de-AT" sz="2400" dirty="0"/>
              <a:t>das dritte Jahr in </a:t>
            </a:r>
            <a:r>
              <a:rPr lang="de-AT" sz="2400"/>
              <a:t>Anspruch </a:t>
            </a:r>
            <a:r>
              <a:rPr lang="de-AT" sz="2400" smtClean="0"/>
              <a:t>nehmen </a:t>
            </a:r>
            <a:endParaRPr lang="de-AT" sz="2400" dirty="0"/>
          </a:p>
          <a:p>
            <a:pPr lvl="2">
              <a:lnSpc>
                <a:spcPct val="150000"/>
              </a:lnSpc>
            </a:pPr>
            <a:r>
              <a:rPr lang="de-AT" sz="2400" dirty="0"/>
              <a:t>=&gt; WIR HABEN PLATZ für Schüler/innen, die nächstes Jahr in die 3.Klasse einsteigen wollen</a:t>
            </a:r>
          </a:p>
          <a:p>
            <a:pPr lvl="1">
              <a:lnSpc>
                <a:spcPct val="150000"/>
              </a:lnSpc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580796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F6087-31D3-4DD3-85C6-8C0739BB5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 err="1">
                <a:solidFill>
                  <a:srgbClr val="FFC000"/>
                </a:solidFill>
              </a:rPr>
              <a:t>weiter.denken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179419" y="1465054"/>
            <a:ext cx="922856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Inhaltliche Arbeit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Module Jahr 3+4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Zusatz und Erweiterungsmodule für Kinder die das 3. Jahr </a:t>
            </a:r>
            <a:r>
              <a:rPr lang="de-AT" sz="2400" dirty="0" err="1"/>
              <a:t>Flexi</a:t>
            </a:r>
            <a:r>
              <a:rPr lang="de-AT" sz="2400" dirty="0"/>
              <a:t> machen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Systemische Änderungen in Jahr 3+4, oder langfristig vielleicht doch übergreifend?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Können wir das System in eine Oberstufe weiterführen?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sz="2400" dirty="0"/>
          </a:p>
          <a:p>
            <a:pPr lvl="1">
              <a:lnSpc>
                <a:spcPct val="150000"/>
              </a:lnSpc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01493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2 </a:t>
            </a:r>
            <a:r>
              <a:rPr lang="de-AT" dirty="0" err="1"/>
              <a:t>Flexiklassen</a:t>
            </a:r>
            <a:r>
              <a:rPr lang="de-AT" dirty="0"/>
              <a:t> – Endausbau erreicht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18.03.2019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1670970" y="1825625"/>
            <a:ext cx="834887" cy="1775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FLEXI</a:t>
            </a:r>
          </a:p>
          <a:p>
            <a:pPr algn="ctr"/>
            <a:r>
              <a:rPr lang="de-AT" dirty="0"/>
              <a:t>BLAU</a:t>
            </a:r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2790779" y="1825625"/>
            <a:ext cx="834887" cy="17757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FLEXI</a:t>
            </a:r>
          </a:p>
          <a:p>
            <a:pPr algn="ctr"/>
            <a:r>
              <a:rPr lang="de-AT" dirty="0"/>
              <a:t>GRÜN</a:t>
            </a:r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3949148" y="1825625"/>
            <a:ext cx="1987826" cy="8434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1a</a:t>
            </a:r>
          </a:p>
        </p:txBody>
      </p:sp>
      <p:sp>
        <p:nvSpPr>
          <p:cNvPr id="10" name="Rechteck 9"/>
          <p:cNvSpPr/>
          <p:nvPr/>
        </p:nvSpPr>
        <p:spPr>
          <a:xfrm>
            <a:off x="3949148" y="2820632"/>
            <a:ext cx="1987826" cy="7974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2a</a:t>
            </a:r>
            <a:endParaRPr lang="en-GB" dirty="0"/>
          </a:p>
        </p:txBody>
      </p:sp>
      <p:sp>
        <p:nvSpPr>
          <p:cNvPr id="11" name="Rechteck 10"/>
          <p:cNvSpPr/>
          <p:nvPr/>
        </p:nvSpPr>
        <p:spPr>
          <a:xfrm>
            <a:off x="1762298" y="3906982"/>
            <a:ext cx="1796868" cy="53201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1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44475" cap="rnd" cmpd="thickThin">
            <a:solidFill>
              <a:srgbClr val="92D050"/>
            </a:solidFill>
          </a:ln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3F </a:t>
            </a:r>
          </a:p>
        </p:txBody>
      </p:sp>
      <p:sp>
        <p:nvSpPr>
          <p:cNvPr id="12" name="Rechteck 11"/>
          <p:cNvSpPr/>
          <p:nvPr/>
        </p:nvSpPr>
        <p:spPr>
          <a:xfrm>
            <a:off x="3949148" y="3797427"/>
            <a:ext cx="1987826" cy="7974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3a</a:t>
            </a:r>
            <a:endParaRPr lang="en-GB" dirty="0"/>
          </a:p>
        </p:txBody>
      </p:sp>
      <p:sp>
        <p:nvSpPr>
          <p:cNvPr id="13" name="Rechteck 12"/>
          <p:cNvSpPr/>
          <p:nvPr/>
        </p:nvSpPr>
        <p:spPr>
          <a:xfrm>
            <a:off x="1762298" y="4923905"/>
            <a:ext cx="1796868" cy="53201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1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44475" cap="rnd" cmpd="thickThin">
            <a:solidFill>
              <a:srgbClr val="92D050"/>
            </a:solidFill>
          </a:ln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4F </a:t>
            </a:r>
          </a:p>
        </p:txBody>
      </p:sp>
      <p:sp>
        <p:nvSpPr>
          <p:cNvPr id="14" name="Rechteck 13"/>
          <p:cNvSpPr/>
          <p:nvPr/>
        </p:nvSpPr>
        <p:spPr>
          <a:xfrm>
            <a:off x="3949148" y="4791207"/>
            <a:ext cx="1987826" cy="7974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182553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0902" y="260649"/>
            <a:ext cx="8139434" cy="1470025"/>
          </a:xfrm>
        </p:spPr>
        <p:txBody>
          <a:bodyPr>
            <a:normAutofit/>
          </a:bodyPr>
          <a:lstStyle/>
          <a:p>
            <a:r>
              <a:rPr lang="de-DE" sz="5400" b="1" dirty="0">
                <a:solidFill>
                  <a:srgbClr val="FFC000"/>
                </a:solidFill>
              </a:rPr>
              <a:t>Grundidee: </a:t>
            </a:r>
            <a:r>
              <a:rPr lang="de-DE" sz="5400" b="1" dirty="0">
                <a:solidFill>
                  <a:srgbClr val="FFC000"/>
                </a:solidFill>
                <a:latin typeface="Architects Daughter" pitchFamily="2" charset="0"/>
              </a:rPr>
              <a:t>ERFOLG</a:t>
            </a:r>
            <a:endParaRPr lang="de-AT" sz="5400" b="1" dirty="0">
              <a:solidFill>
                <a:srgbClr val="FFC000"/>
              </a:solidFill>
              <a:latin typeface="Architects Daughter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19536" y="1730674"/>
            <a:ext cx="8136904" cy="4994522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ALLE Schüler/innen erreichen die Kompetenzen bevor sie weitergehen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Jede/r arbeitet nach seinen Möglichkeiten, individueller Zeitrahmen für die Kurse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800100" lvl="1" indent="-342900" algn="l">
              <a:buFont typeface="Symbol" panose="05050102010706020507" pitchFamily="18" charset="2"/>
              <a:buChar char="Þ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AT" b="1" dirty="0">
              <a:solidFill>
                <a:srgbClr val="00B0F0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A702157-12B9-4C20-9211-28502B77F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69" y="2658534"/>
            <a:ext cx="6909031" cy="39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4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2201" y="252183"/>
            <a:ext cx="7848872" cy="1470025"/>
          </a:xfrm>
        </p:spPr>
        <p:txBody>
          <a:bodyPr>
            <a:normAutofit/>
          </a:bodyPr>
          <a:lstStyle/>
          <a:p>
            <a:r>
              <a:rPr lang="de-DE" sz="5400" b="1" dirty="0">
                <a:solidFill>
                  <a:srgbClr val="FFC000"/>
                </a:solidFill>
              </a:rPr>
              <a:t>Unser Ziel: </a:t>
            </a:r>
            <a:r>
              <a:rPr lang="de-DE" sz="5400" b="1" dirty="0">
                <a:solidFill>
                  <a:srgbClr val="FFC000"/>
                </a:solidFill>
                <a:latin typeface="Architects Daughter" pitchFamily="2" charset="0"/>
              </a:rPr>
              <a:t>ERFOLG</a:t>
            </a:r>
            <a:endParaRPr lang="de-AT" sz="5400" b="1" dirty="0">
              <a:solidFill>
                <a:srgbClr val="FFC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64110" y="2276871"/>
            <a:ext cx="7093142" cy="3176277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800" dirty="0"/>
              <a:t>ALLE Schüler/innen mit Grundkompetenzen ausstatten</a:t>
            </a:r>
          </a:p>
          <a:p>
            <a:pPr algn="l"/>
            <a:r>
              <a:rPr lang="de-DE" sz="2800" dirty="0"/>
              <a:t>      (</a:t>
            </a:r>
            <a:r>
              <a:rPr lang="de-DE" sz="2800" dirty="0" err="1"/>
              <a:t>Mastery</a:t>
            </a:r>
            <a:r>
              <a:rPr lang="de-DE" sz="2800" dirty="0"/>
              <a:t> </a:t>
            </a:r>
            <a:r>
              <a:rPr lang="de-DE" sz="2800" dirty="0" err="1"/>
              <a:t>learning</a:t>
            </a:r>
            <a:r>
              <a:rPr lang="de-DE" sz="2800" dirty="0"/>
              <a:t> / CBE-</a:t>
            </a:r>
            <a:r>
              <a:rPr lang="de-DE" sz="2800" dirty="0" err="1"/>
              <a:t>competency</a:t>
            </a:r>
            <a:r>
              <a:rPr lang="de-DE" sz="2800" dirty="0"/>
              <a:t> </a:t>
            </a:r>
            <a:r>
              <a:rPr lang="de-DE" sz="2800" dirty="0" err="1"/>
              <a:t>based</a:t>
            </a:r>
            <a:r>
              <a:rPr lang="de-DE" sz="2800" dirty="0"/>
              <a:t> </a:t>
            </a:r>
            <a:r>
              <a:rPr lang="de-DE" sz="2800" dirty="0" err="1"/>
              <a:t>education</a:t>
            </a:r>
            <a:r>
              <a:rPr lang="de-DE" sz="2800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800" dirty="0"/>
              <a:t>VIELE Schüler/innen mit Fähigkeiten für weiterführende Schule ausstatten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800" dirty="0"/>
              <a:t>Jene Eigenschaften entwickeln und fördern, die langfristig erfolgreich machen</a:t>
            </a:r>
            <a:br>
              <a:rPr lang="de-DE" sz="2800" dirty="0"/>
            </a:b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dirty="0"/>
              <a:t>„7 Wege zur Effektivität“ (Stephen </a:t>
            </a:r>
            <a:r>
              <a:rPr lang="de-DE" sz="2800" dirty="0" err="1"/>
              <a:t>Covey</a:t>
            </a:r>
            <a:r>
              <a:rPr lang="de-DE" sz="2800" dirty="0"/>
              <a:t>)</a:t>
            </a:r>
          </a:p>
          <a:p>
            <a:pPr algn="l"/>
            <a:endParaRPr lang="de-DE" dirty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AT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37472"/>
              </p:ext>
            </p:extLst>
          </p:nvPr>
        </p:nvGraphicFramePr>
        <p:xfrm>
          <a:off x="9411073" y="2027594"/>
          <a:ext cx="2756452" cy="479170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756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418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Die</a:t>
                      </a:r>
                      <a:r>
                        <a:rPr lang="de-AT" baseline="0" dirty="0"/>
                        <a:t> 7 WEGE zur EFFEKTIVITÄT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64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de-AT" dirty="0" err="1"/>
                        <a:t>Be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proactive</a:t>
                      </a:r>
                      <a:r>
                        <a:rPr lang="de-AT" dirty="0"/>
                        <a:t>!</a:t>
                      </a:r>
                      <a:endParaRPr lang="de-AT" dirty="0"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1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aseline="0" dirty="0"/>
                        <a:t>Begin </a:t>
                      </a:r>
                      <a:r>
                        <a:rPr lang="de-AT" baseline="0" dirty="0" err="1"/>
                        <a:t>with</a:t>
                      </a:r>
                      <a:r>
                        <a:rPr lang="de-AT" baseline="0" dirty="0"/>
                        <a:t> </a:t>
                      </a:r>
                      <a:r>
                        <a:rPr lang="de-AT" baseline="0" dirty="0" err="1"/>
                        <a:t>the</a:t>
                      </a:r>
                      <a:r>
                        <a:rPr lang="de-AT" baseline="0" dirty="0"/>
                        <a:t> end in </a:t>
                      </a:r>
                      <a:r>
                        <a:rPr lang="de-AT" baseline="0" dirty="0" err="1"/>
                        <a:t>mind</a:t>
                      </a:r>
                      <a:endParaRPr lang="de-AT" baseline="0" dirty="0"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1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aseline="0" dirty="0" err="1"/>
                        <a:t>Put</a:t>
                      </a:r>
                      <a:r>
                        <a:rPr lang="de-AT" baseline="0" dirty="0"/>
                        <a:t> </a:t>
                      </a:r>
                      <a:r>
                        <a:rPr lang="de-AT" baseline="0" dirty="0" err="1"/>
                        <a:t>first</a:t>
                      </a:r>
                      <a:r>
                        <a:rPr lang="de-AT" baseline="0" dirty="0"/>
                        <a:t> </a:t>
                      </a:r>
                      <a:r>
                        <a:rPr lang="de-AT" baseline="0" dirty="0" err="1"/>
                        <a:t>things</a:t>
                      </a:r>
                      <a:r>
                        <a:rPr lang="de-AT" baseline="0" dirty="0"/>
                        <a:t> </a:t>
                      </a:r>
                      <a:r>
                        <a:rPr lang="de-AT" baseline="0" dirty="0" err="1"/>
                        <a:t>first</a:t>
                      </a:r>
                      <a:endParaRPr lang="de-AT" baseline="0" dirty="0"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1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aseline="0" dirty="0"/>
                        <a:t>Think </a:t>
                      </a:r>
                      <a:r>
                        <a:rPr lang="de-AT" baseline="0" dirty="0" err="1"/>
                        <a:t>win</a:t>
                      </a:r>
                      <a:r>
                        <a:rPr lang="de-AT" baseline="0" dirty="0"/>
                        <a:t> </a:t>
                      </a:r>
                      <a:r>
                        <a:rPr lang="de-AT" baseline="0" dirty="0" err="1"/>
                        <a:t>win</a:t>
                      </a:r>
                      <a:endParaRPr lang="de-AT" baseline="0" dirty="0"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aseline="0" dirty="0" err="1"/>
                        <a:t>Seek</a:t>
                      </a:r>
                      <a:r>
                        <a:rPr lang="de-AT" baseline="0" dirty="0"/>
                        <a:t> </a:t>
                      </a:r>
                      <a:r>
                        <a:rPr lang="de-AT" baseline="0" dirty="0" err="1"/>
                        <a:t>first</a:t>
                      </a:r>
                      <a:r>
                        <a:rPr lang="de-AT" baseline="0" dirty="0"/>
                        <a:t> </a:t>
                      </a:r>
                      <a:r>
                        <a:rPr lang="de-AT" baseline="0" dirty="0" err="1"/>
                        <a:t>to</a:t>
                      </a:r>
                      <a:r>
                        <a:rPr lang="de-AT" baseline="0" dirty="0"/>
                        <a:t> </a:t>
                      </a:r>
                      <a:r>
                        <a:rPr lang="de-AT" baseline="0" dirty="0" err="1"/>
                        <a:t>understand</a:t>
                      </a:r>
                      <a:r>
                        <a:rPr lang="de-AT" baseline="0" dirty="0"/>
                        <a:t> </a:t>
                      </a:r>
                      <a:r>
                        <a:rPr lang="de-AT" baseline="0" dirty="0" err="1"/>
                        <a:t>then</a:t>
                      </a:r>
                      <a:r>
                        <a:rPr lang="de-AT" baseline="0" dirty="0"/>
                        <a:t> </a:t>
                      </a:r>
                      <a:r>
                        <a:rPr lang="de-AT" baseline="0" dirty="0" err="1"/>
                        <a:t>to</a:t>
                      </a:r>
                      <a:r>
                        <a:rPr lang="de-AT" baseline="0" dirty="0"/>
                        <a:t> </a:t>
                      </a:r>
                      <a:r>
                        <a:rPr lang="de-AT" baseline="0" dirty="0" err="1"/>
                        <a:t>be</a:t>
                      </a:r>
                      <a:r>
                        <a:rPr lang="de-AT" baseline="0" dirty="0"/>
                        <a:t> </a:t>
                      </a:r>
                      <a:r>
                        <a:rPr lang="de-AT" baseline="0" dirty="0" err="1"/>
                        <a:t>understood</a:t>
                      </a:r>
                      <a:endParaRPr lang="de-AT" baseline="0" dirty="0"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1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aseline="0" dirty="0" err="1"/>
                        <a:t>Synergize</a:t>
                      </a:r>
                      <a:endParaRPr lang="de-AT" baseline="0" dirty="0"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1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aseline="0" dirty="0" err="1"/>
                        <a:t>Sharpen</a:t>
                      </a:r>
                      <a:r>
                        <a:rPr lang="de-AT" baseline="0" dirty="0"/>
                        <a:t> </a:t>
                      </a:r>
                      <a:r>
                        <a:rPr lang="de-AT" baseline="0" dirty="0" err="1"/>
                        <a:t>the</a:t>
                      </a:r>
                      <a:r>
                        <a:rPr lang="de-AT" baseline="0" dirty="0"/>
                        <a:t> </a:t>
                      </a:r>
                      <a:r>
                        <a:rPr lang="de-AT" baseline="0" dirty="0" err="1"/>
                        <a:t>saw</a:t>
                      </a:r>
                      <a:endParaRPr lang="de-AT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06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0F38411C-3409-4C7D-932A-84C3E24D6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262" y="1793464"/>
            <a:ext cx="2364859" cy="1642153"/>
          </a:xfrm>
          <a:prstGeom prst="rect">
            <a:avLst/>
          </a:prstGeom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C0A42123-1D7A-45B0-A3EC-54C110476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555" y="1659882"/>
            <a:ext cx="2936650" cy="1666349"/>
          </a:xfrm>
          <a:prstGeom prst="rect">
            <a:avLst/>
          </a:prstGeom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C37808C5-234F-4A01-8393-FF3F2B5CA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657" y="4355026"/>
            <a:ext cx="2773730" cy="1729591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5A13962F-EC50-4350-B66F-1C77DA9A3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37" y="1659882"/>
            <a:ext cx="2578471" cy="1642153"/>
          </a:xfrm>
          <a:prstGeom prst="rect">
            <a:avLst/>
          </a:prstGeom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878DAD3E-B1B7-4599-AECC-C3ED7BFBC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965" y="4204244"/>
            <a:ext cx="2923241" cy="1784314"/>
          </a:xfrm>
          <a:prstGeom prst="rect">
            <a:avLst/>
          </a:prstGeom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D74A8B50-7140-4EB9-B424-DF54A1B8B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423" y="4355027"/>
            <a:ext cx="2116535" cy="1729591"/>
          </a:xfrm>
          <a:prstGeom prst="rect">
            <a:avLst/>
          </a:prstGeom>
          <a:ln>
            <a:noFill/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6B76A38C-134A-4203-ABDE-1855D3EE1C28}"/>
              </a:ext>
            </a:extLst>
          </p:cNvPr>
          <p:cNvSpPr txBox="1"/>
          <p:nvPr/>
        </p:nvSpPr>
        <p:spPr>
          <a:xfrm>
            <a:off x="1524000" y="940837"/>
            <a:ext cx="9144000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2700" dirty="0"/>
              <a:t>Traditioneller Unterricht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A5DDD428-973E-4827-909A-1D76D7679D72}"/>
              </a:ext>
            </a:extLst>
          </p:cNvPr>
          <p:cNvSpPr txBox="1"/>
          <p:nvPr/>
        </p:nvSpPr>
        <p:spPr>
          <a:xfrm>
            <a:off x="2034851" y="1449624"/>
            <a:ext cx="26007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50" dirty="0"/>
              <a:t>Lehrer/in unterrichtet so, dass es für „die Klasse“ passt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C43841F7-63DB-4C85-9A5A-8E0FA2F098A7}"/>
              </a:ext>
            </a:extLst>
          </p:cNvPr>
          <p:cNvSpPr txBox="1"/>
          <p:nvPr/>
        </p:nvSpPr>
        <p:spPr>
          <a:xfrm>
            <a:off x="4600496" y="1438082"/>
            <a:ext cx="26007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50" dirty="0"/>
              <a:t>Gruppierung und Weiterkommen aufgrund der Zeit und des Alters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31B6BB31-3CB3-4647-B1F8-6A57D47E585F}"/>
              </a:ext>
            </a:extLst>
          </p:cNvPr>
          <p:cNvSpPr txBox="1"/>
          <p:nvPr/>
        </p:nvSpPr>
        <p:spPr>
          <a:xfrm>
            <a:off x="7585949" y="1451977"/>
            <a:ext cx="26007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50" dirty="0"/>
              <a:t>Beurteilung für alle zur selben Zeit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200C7E0A-A573-4903-92AD-AABFAE2FD935}"/>
              </a:ext>
            </a:extLst>
          </p:cNvPr>
          <p:cNvSpPr txBox="1"/>
          <p:nvPr/>
        </p:nvSpPr>
        <p:spPr>
          <a:xfrm>
            <a:off x="1875352" y="3736970"/>
            <a:ext cx="260076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50" dirty="0"/>
              <a:t>Schülerzentrierter Unterricht</a:t>
            </a:r>
          </a:p>
          <a:p>
            <a:pPr algn="ctr"/>
            <a:r>
              <a:rPr lang="de-AT" sz="1350" dirty="0"/>
              <a:t>Input für jeden dann, wenn er benötigt wird.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DE8C11D3-B50A-4BA3-B2DD-1A84752CCD49}"/>
              </a:ext>
            </a:extLst>
          </p:cNvPr>
          <p:cNvSpPr txBox="1"/>
          <p:nvPr/>
        </p:nvSpPr>
        <p:spPr>
          <a:xfrm>
            <a:off x="4604856" y="3745526"/>
            <a:ext cx="26007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50" dirty="0"/>
              <a:t>Weitergehen wenn Lernziel (auf hohem Level) beherrscht wird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336BB4ED-7E46-4E39-9021-9D7A2129901E}"/>
              </a:ext>
            </a:extLst>
          </p:cNvPr>
          <p:cNvSpPr txBox="1"/>
          <p:nvPr/>
        </p:nvSpPr>
        <p:spPr>
          <a:xfrm>
            <a:off x="7473597" y="3751384"/>
            <a:ext cx="26007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50" dirty="0"/>
              <a:t>Beurteilung, wenn der Lerner dazu bereit ist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EE08F65B-D3C0-43F6-8F36-698A4573AA15}"/>
              </a:ext>
            </a:extLst>
          </p:cNvPr>
          <p:cNvSpPr txBox="1"/>
          <p:nvPr/>
        </p:nvSpPr>
        <p:spPr>
          <a:xfrm>
            <a:off x="1524000" y="3232874"/>
            <a:ext cx="9144000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2700" dirty="0"/>
              <a:t>Kompetenzbasierter Unterricht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524000" y="10394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Was ist Kompetenzbasierter Unterricht?</a:t>
            </a:r>
            <a:endParaRPr lang="en-GB" sz="40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372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736">
            <a:off x="8297550" y="1268504"/>
            <a:ext cx="3828919" cy="528785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08485" y="347127"/>
            <a:ext cx="8199582" cy="57555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5 </a:t>
            </a:r>
            <a:r>
              <a:rPr lang="en-GB" sz="44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Prinzipien</a:t>
            </a:r>
            <a:r>
              <a:rPr lang="en-GB" sz="4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zum</a:t>
            </a:r>
            <a:r>
              <a:rPr lang="en-GB" sz="4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Erfolg</a:t>
            </a:r>
            <a:endParaRPr lang="en-GB" b="1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endParaRPr lang="en-GB" sz="1300" dirty="0"/>
          </a:p>
          <a:p>
            <a:pPr marL="393700" indent="-338138">
              <a:spcAft>
                <a:spcPts val="1200"/>
              </a:spcAft>
              <a:buFont typeface="+mj-lt"/>
              <a:buAutoNum type="arabicPeriod"/>
            </a:pPr>
            <a:r>
              <a:rPr lang="de-AT" sz="1800" dirty="0"/>
              <a:t>Unsere Schüler steigen auf, weil sie die festgelegten Lernziele beherrschen (mastery!)</a:t>
            </a:r>
            <a:endParaRPr lang="en-GB" sz="1800" dirty="0"/>
          </a:p>
          <a:p>
            <a:pPr marL="393700" indent="-338138">
              <a:spcAft>
                <a:spcPts val="1200"/>
              </a:spcAft>
              <a:buFont typeface="+mj-lt"/>
              <a:buAutoNum type="arabicPeriod"/>
            </a:pPr>
            <a:r>
              <a:rPr lang="en-GB" sz="1800" dirty="0"/>
              <a:t>Die </a:t>
            </a:r>
            <a:r>
              <a:rPr lang="en-GB" sz="1800" dirty="0" err="1"/>
              <a:t>Kompetenzen</a:t>
            </a:r>
            <a:r>
              <a:rPr lang="en-GB" sz="1800" dirty="0"/>
              <a:t> </a:t>
            </a:r>
            <a:r>
              <a:rPr lang="en-GB" sz="1800" dirty="0" err="1"/>
              <a:t>beinhalten</a:t>
            </a:r>
            <a:r>
              <a:rPr lang="en-GB" sz="1800" dirty="0"/>
              <a:t> </a:t>
            </a:r>
            <a:r>
              <a:rPr lang="en-GB" sz="1800" b="1" dirty="0" err="1"/>
              <a:t>explizit</a:t>
            </a:r>
            <a:r>
              <a:rPr lang="en-GB" sz="1800" b="1" dirty="0"/>
              <a:t> </a:t>
            </a:r>
            <a:r>
              <a:rPr lang="en-GB" sz="1800" b="1" dirty="0" err="1"/>
              <a:t>angeführte</a:t>
            </a:r>
            <a:r>
              <a:rPr lang="en-GB" sz="1800" b="1" dirty="0"/>
              <a:t>, </a:t>
            </a:r>
            <a:r>
              <a:rPr lang="en-GB" sz="1800" b="1" dirty="0" err="1"/>
              <a:t>messbare</a:t>
            </a:r>
            <a:r>
              <a:rPr lang="en-GB" sz="1800" b="1" dirty="0"/>
              <a:t> </a:t>
            </a:r>
            <a:r>
              <a:rPr lang="en-GB" sz="1800" b="1" dirty="0" err="1"/>
              <a:t>Lernziele</a:t>
            </a:r>
            <a:r>
              <a:rPr lang="en-GB" sz="1800" dirty="0"/>
              <a:t>.</a:t>
            </a:r>
          </a:p>
          <a:p>
            <a:pPr marL="393700" indent="-338138">
              <a:spcAft>
                <a:spcPts val="1200"/>
              </a:spcAft>
              <a:buFont typeface="+mj-lt"/>
              <a:buAutoNum type="arabicPeriod"/>
            </a:pPr>
            <a:r>
              <a:rPr lang="en-GB" sz="1800" b="1" dirty="0" err="1"/>
              <a:t>Bewertung</a:t>
            </a:r>
            <a:r>
              <a:rPr lang="en-GB" sz="1800" b="1" dirty="0"/>
              <a:t> / </a:t>
            </a:r>
            <a:r>
              <a:rPr lang="en-GB" sz="1800" b="1" dirty="0" err="1"/>
              <a:t>Beurteilung</a:t>
            </a:r>
            <a:r>
              <a:rPr lang="en-GB" sz="1800" b="1" dirty="0"/>
              <a:t> </a:t>
            </a:r>
            <a:r>
              <a:rPr lang="en-GB" sz="1800" b="1" dirty="0" err="1"/>
              <a:t>ist</a:t>
            </a:r>
            <a:r>
              <a:rPr lang="en-GB" sz="1800" b="1" dirty="0"/>
              <a:t> </a:t>
            </a:r>
            <a:r>
              <a:rPr lang="en-GB" sz="1800" b="1" dirty="0" err="1"/>
              <a:t>sinnvoll</a:t>
            </a:r>
            <a:r>
              <a:rPr lang="en-GB" sz="1800" b="1" dirty="0"/>
              <a:t> </a:t>
            </a:r>
            <a:r>
              <a:rPr lang="en-GB" sz="1800" dirty="0"/>
              <a:t>und </a:t>
            </a:r>
            <a:r>
              <a:rPr lang="en-GB" sz="1800" dirty="0" err="1"/>
              <a:t>eine</a:t>
            </a:r>
            <a:r>
              <a:rPr lang="en-GB" sz="1800" dirty="0"/>
              <a:t> positive </a:t>
            </a:r>
            <a:r>
              <a:rPr lang="en-GB" sz="1800" dirty="0" err="1"/>
              <a:t>Lernerfahrung</a:t>
            </a:r>
            <a:r>
              <a:rPr lang="en-GB" sz="1800" dirty="0"/>
              <a:t> </a:t>
            </a:r>
            <a:r>
              <a:rPr lang="en-GB" sz="1800" dirty="0" err="1"/>
              <a:t>für</a:t>
            </a:r>
            <a:r>
              <a:rPr lang="en-GB" sz="1800" dirty="0"/>
              <a:t> die </a:t>
            </a:r>
            <a:r>
              <a:rPr lang="en-GB" sz="1800" dirty="0" err="1"/>
              <a:t>Lernenden</a:t>
            </a:r>
            <a:r>
              <a:rPr lang="en-GB" sz="1800" dirty="0"/>
              <a:t>. </a:t>
            </a:r>
            <a:r>
              <a:rPr lang="en-GB" sz="1800" dirty="0" err="1"/>
              <a:t>Angstfreie</a:t>
            </a:r>
            <a:r>
              <a:rPr lang="en-GB" sz="1800" dirty="0"/>
              <a:t> </a:t>
            </a:r>
            <a:r>
              <a:rPr lang="en-GB" sz="1800" dirty="0" err="1"/>
              <a:t>Überprüfungen</a:t>
            </a:r>
            <a:r>
              <a:rPr lang="en-GB" sz="1800" dirty="0"/>
              <a:t>, </a:t>
            </a:r>
            <a:r>
              <a:rPr lang="en-GB" sz="1800" dirty="0" err="1"/>
              <a:t>mehrere</a:t>
            </a:r>
            <a:r>
              <a:rPr lang="en-GB" sz="1800" dirty="0"/>
              <a:t> </a:t>
            </a:r>
            <a:r>
              <a:rPr lang="en-GB" sz="1800" dirty="0" err="1"/>
              <a:t>Chancen</a:t>
            </a:r>
            <a:r>
              <a:rPr lang="en-GB" sz="1800" dirty="0"/>
              <a:t>.</a:t>
            </a:r>
          </a:p>
          <a:p>
            <a:pPr marL="393700" indent="-338138">
              <a:spcAft>
                <a:spcPts val="1200"/>
              </a:spcAft>
              <a:buFont typeface="+mj-lt"/>
              <a:buAutoNum type="arabicPeriod"/>
            </a:pPr>
            <a:r>
              <a:rPr lang="en-GB" sz="1800" dirty="0"/>
              <a:t>Die </a:t>
            </a:r>
            <a:r>
              <a:rPr lang="en-GB" sz="1800" dirty="0" err="1"/>
              <a:t>Lernenden</a:t>
            </a:r>
            <a:r>
              <a:rPr lang="en-GB" sz="1800" dirty="0"/>
              <a:t> </a:t>
            </a:r>
            <a:r>
              <a:rPr lang="en-GB" sz="1800" dirty="0" err="1"/>
              <a:t>bekommen</a:t>
            </a:r>
            <a:r>
              <a:rPr lang="en-GB" sz="1800" dirty="0"/>
              <a:t> </a:t>
            </a:r>
            <a:r>
              <a:rPr lang="en-GB" sz="1800" b="1" dirty="0" err="1"/>
              <a:t>zeitnahe</a:t>
            </a:r>
            <a:r>
              <a:rPr lang="en-GB" sz="1800" b="1" dirty="0"/>
              <a:t>, </a:t>
            </a:r>
            <a:r>
              <a:rPr lang="en-GB" sz="1800" b="1" dirty="0" err="1"/>
              <a:t>differenzierte</a:t>
            </a:r>
            <a:r>
              <a:rPr lang="en-GB" sz="1800" b="1" dirty="0"/>
              <a:t> </a:t>
            </a:r>
            <a:r>
              <a:rPr lang="en-GB" sz="1800" b="1" dirty="0" err="1"/>
              <a:t>Unterstützung</a:t>
            </a:r>
            <a:r>
              <a:rPr lang="en-GB" sz="1800" b="1" dirty="0"/>
              <a:t> </a:t>
            </a:r>
            <a:br>
              <a:rPr lang="en-GB" sz="1800" b="1" dirty="0"/>
            </a:br>
            <a:r>
              <a:rPr lang="en-GB" sz="1800" dirty="0"/>
              <a:t>die auf </a:t>
            </a:r>
            <a:r>
              <a:rPr lang="en-GB" sz="1800" dirty="0" err="1"/>
              <a:t>ihre</a:t>
            </a:r>
            <a:r>
              <a:rPr lang="en-GB" sz="1800" dirty="0"/>
              <a:t> </a:t>
            </a:r>
            <a:r>
              <a:rPr lang="en-GB" sz="1800" dirty="0" err="1"/>
              <a:t>individuellen</a:t>
            </a:r>
            <a:r>
              <a:rPr lang="en-GB" sz="1800" dirty="0"/>
              <a:t> </a:t>
            </a:r>
            <a:r>
              <a:rPr lang="en-GB" sz="1800" dirty="0" err="1"/>
              <a:t>Bedürfnisse</a:t>
            </a:r>
            <a:r>
              <a:rPr lang="en-GB" sz="1800" dirty="0"/>
              <a:t> </a:t>
            </a:r>
            <a:r>
              <a:rPr lang="en-GB" sz="1800" dirty="0" err="1"/>
              <a:t>abgestimmt</a:t>
            </a:r>
            <a:r>
              <a:rPr lang="en-GB" sz="1800" dirty="0"/>
              <a:t> </a:t>
            </a:r>
            <a:r>
              <a:rPr lang="en-GB" sz="1800" dirty="0" err="1"/>
              <a:t>ist</a:t>
            </a:r>
            <a:r>
              <a:rPr lang="en-GB" sz="1800" dirty="0"/>
              <a:t>.</a:t>
            </a:r>
          </a:p>
          <a:p>
            <a:pPr marL="393700" indent="-338138">
              <a:spcAft>
                <a:spcPts val="1200"/>
              </a:spcAft>
              <a:buFont typeface="+mj-lt"/>
              <a:buAutoNum type="arabicPeriod"/>
            </a:pPr>
            <a:r>
              <a:rPr lang="en-GB" sz="1800" dirty="0"/>
              <a:t>Die </a:t>
            </a:r>
            <a:r>
              <a:rPr lang="en-GB" sz="1800" dirty="0" err="1"/>
              <a:t>Arbeitshaltung</a:t>
            </a:r>
            <a:r>
              <a:rPr lang="en-GB" sz="1800" dirty="0"/>
              <a:t> und positive </a:t>
            </a:r>
            <a:r>
              <a:rPr lang="en-GB" sz="1800" dirty="0" err="1"/>
              <a:t>Einstellung</a:t>
            </a:r>
            <a:r>
              <a:rPr lang="en-GB" sz="1800" dirty="0"/>
              <a:t> </a:t>
            </a:r>
            <a:r>
              <a:rPr lang="en-GB" sz="1800" dirty="0" err="1"/>
              <a:t>zu</a:t>
            </a:r>
            <a:r>
              <a:rPr lang="en-GB" sz="1800" dirty="0"/>
              <a:t> </a:t>
            </a:r>
            <a:r>
              <a:rPr lang="en-GB" sz="1800" dirty="0" err="1"/>
              <a:t>Leistung</a:t>
            </a:r>
            <a:r>
              <a:rPr lang="en-GB" sz="1800" dirty="0"/>
              <a:t> </a:t>
            </a:r>
            <a:br>
              <a:rPr lang="en-GB" sz="1800" dirty="0"/>
            </a:br>
            <a:r>
              <a:rPr lang="en-GB" sz="1800" dirty="0" err="1"/>
              <a:t>wird</a:t>
            </a:r>
            <a:r>
              <a:rPr lang="en-GB" sz="1800" dirty="0"/>
              <a:t> </a:t>
            </a:r>
            <a:r>
              <a:rPr lang="en-GB" sz="1800" dirty="0" err="1"/>
              <a:t>im</a:t>
            </a:r>
            <a:r>
              <a:rPr lang="en-GB" sz="1800" dirty="0"/>
              <a:t> </a:t>
            </a:r>
            <a:r>
              <a:rPr lang="en-GB" sz="1800" dirty="0" err="1"/>
              <a:t>sozialen</a:t>
            </a:r>
            <a:r>
              <a:rPr lang="en-GB" sz="1800" dirty="0"/>
              <a:t> </a:t>
            </a:r>
            <a:r>
              <a:rPr lang="en-GB" sz="1800" dirty="0" err="1"/>
              <a:t>Lernen</a:t>
            </a:r>
            <a:r>
              <a:rPr lang="en-GB" sz="1800" dirty="0"/>
              <a:t> </a:t>
            </a:r>
            <a:r>
              <a:rPr lang="en-GB" sz="1800" dirty="0" err="1"/>
              <a:t>erarbeitet</a:t>
            </a:r>
            <a:r>
              <a:rPr lang="en-GB" sz="1800" dirty="0"/>
              <a:t> und </a:t>
            </a:r>
            <a:r>
              <a:rPr lang="en-GB" sz="1800" dirty="0" err="1"/>
              <a:t>gefestigt</a:t>
            </a:r>
            <a:r>
              <a:rPr lang="en-GB" sz="1800" dirty="0"/>
              <a:t>.</a:t>
            </a:r>
          </a:p>
        </p:txBody>
      </p:sp>
      <p:sp>
        <p:nvSpPr>
          <p:cNvPr id="2" name="Ovale Legende 1"/>
          <p:cNvSpPr/>
          <p:nvPr/>
        </p:nvSpPr>
        <p:spPr>
          <a:xfrm>
            <a:off x="9173030" y="1132115"/>
            <a:ext cx="2656114" cy="1494972"/>
          </a:xfrm>
          <a:prstGeom prst="wedgeEllipseCallout">
            <a:avLst>
              <a:gd name="adj1" fmla="val -63773"/>
              <a:gd name="adj2" fmla="val 7510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  <a:latin typeface="Architects Daughter" pitchFamily="2" charset="0"/>
              </a:rPr>
              <a:t>Ich kann jetzt mein Zimmer beschreiben.</a:t>
            </a:r>
            <a:endParaRPr lang="en-GB" dirty="0">
              <a:solidFill>
                <a:schemeClr val="tx1"/>
              </a:solidFill>
              <a:latin typeface="Architects Daughter" pitchFamily="2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9158516" y="1132115"/>
            <a:ext cx="2837542" cy="3345544"/>
            <a:chOff x="9173030" y="1132115"/>
            <a:chExt cx="2837542" cy="3345544"/>
          </a:xfrm>
        </p:grpSpPr>
        <p:sp>
          <p:nvSpPr>
            <p:cNvPr id="5" name="Ovale Legende 4"/>
            <p:cNvSpPr/>
            <p:nvPr/>
          </p:nvSpPr>
          <p:spPr>
            <a:xfrm>
              <a:off x="9354458" y="2982687"/>
              <a:ext cx="2656114" cy="1494972"/>
            </a:xfrm>
            <a:prstGeom prst="wedgeEllipseCallout">
              <a:avLst>
                <a:gd name="adj1" fmla="val -80166"/>
                <a:gd name="adj2" fmla="val 16856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>
                  <a:solidFill>
                    <a:schemeClr val="tx1"/>
                  </a:solidFill>
                  <a:latin typeface="Architects Daughter" pitchFamily="2" charset="0"/>
                </a:rPr>
                <a:t>Ich möchte jetzt  den Modulcheck machen.</a:t>
              </a:r>
              <a:endParaRPr lang="en-GB" dirty="0">
                <a:solidFill>
                  <a:schemeClr val="tx1"/>
                </a:solidFill>
                <a:latin typeface="Architects Daughter" pitchFamily="2" charset="0"/>
              </a:endParaRPr>
            </a:p>
          </p:txBody>
        </p:sp>
        <p:sp>
          <p:nvSpPr>
            <p:cNvPr id="6" name="Ovale Legende 5"/>
            <p:cNvSpPr/>
            <p:nvPr/>
          </p:nvSpPr>
          <p:spPr>
            <a:xfrm>
              <a:off x="9173030" y="1132115"/>
              <a:ext cx="2656114" cy="1494972"/>
            </a:xfrm>
            <a:prstGeom prst="wedgeEllipseCallout">
              <a:avLst>
                <a:gd name="adj1" fmla="val -63773"/>
                <a:gd name="adj2" fmla="val 75108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>
                  <a:solidFill>
                    <a:schemeClr val="tx1"/>
                  </a:solidFill>
                  <a:latin typeface="Architects Daughter" pitchFamily="2" charset="0"/>
                </a:rPr>
                <a:t>Ich kann jetzt mein Zimmer beschreiben.</a:t>
              </a:r>
              <a:endParaRPr lang="en-GB" dirty="0">
                <a:solidFill>
                  <a:schemeClr val="tx1"/>
                </a:solidFill>
                <a:latin typeface="Architects Daughter" pitchFamily="2" charset="0"/>
              </a:endParaRPr>
            </a:p>
          </p:txBody>
        </p:sp>
      </p:grpSp>
      <p:sp>
        <p:nvSpPr>
          <p:cNvPr id="7" name="Ovale Legende 6"/>
          <p:cNvSpPr/>
          <p:nvPr/>
        </p:nvSpPr>
        <p:spPr>
          <a:xfrm>
            <a:off x="1706973" y="1407886"/>
            <a:ext cx="3875314" cy="1944915"/>
          </a:xfrm>
          <a:prstGeom prst="wedgeEllipseCallout">
            <a:avLst>
              <a:gd name="adj1" fmla="val 54073"/>
              <a:gd name="adj2" fmla="val 10043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  <a:latin typeface="Architects Daughter" pitchFamily="2" charset="0"/>
              </a:rPr>
              <a:t>Mach noch diese drei Übungen, bevor du nochmal zum Modulcheck antrittst.</a:t>
            </a:r>
            <a:endParaRPr lang="en-GB" dirty="0">
              <a:solidFill>
                <a:schemeClr val="tx1"/>
              </a:solidFill>
              <a:latin typeface="Architects Daugh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4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solidFill>
                  <a:srgbClr val="FFC000"/>
                </a:solidFill>
              </a:rPr>
              <a:t>Arbeitspläne sind MOODLE basiert: Übersicht für Lehrperson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1973263"/>
            <a:ext cx="8248650" cy="4152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 rot="1053636">
            <a:off x="7182196" y="2743741"/>
            <a:ext cx="4488873" cy="230832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de-AT" dirty="0"/>
              <a:t>Jede/r Schüler/in braucht ein TABLET.</a:t>
            </a:r>
          </a:p>
          <a:p>
            <a:r>
              <a:rPr lang="de-AT" dirty="0"/>
              <a:t>Diese wurden durch externes Sponsoring finanziert.</a:t>
            </a:r>
          </a:p>
          <a:p>
            <a:endParaRPr lang="de-AT" dirty="0"/>
          </a:p>
          <a:p>
            <a:r>
              <a:rPr lang="de-AT" dirty="0"/>
              <a:t>Die Tablets werden den Kindern zum Arbeiten zur Verfügung gestellt und bleiben in der Schule.</a:t>
            </a:r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1858944" y="1607737"/>
            <a:ext cx="10093569" cy="5078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r>
              <a:rPr lang="de-AT" b="1" dirty="0">
                <a:solidFill>
                  <a:schemeClr val="tx1"/>
                </a:solidFill>
              </a:rPr>
              <a:t>WICHTIG</a:t>
            </a:r>
          </a:p>
          <a:p>
            <a:pPr algn="ctr"/>
            <a:endParaRPr lang="de-AT" b="1" dirty="0">
              <a:solidFill>
                <a:schemeClr val="tx1"/>
              </a:solidFill>
            </a:endParaRPr>
          </a:p>
          <a:p>
            <a:pPr algn="ctr"/>
            <a:endParaRPr lang="de-AT" b="1" dirty="0">
              <a:solidFill>
                <a:schemeClr val="tx1"/>
              </a:solidFill>
            </a:endParaRPr>
          </a:p>
          <a:p>
            <a:pPr algn="ctr"/>
            <a:r>
              <a:rPr lang="de-AT" b="1" dirty="0">
                <a:solidFill>
                  <a:schemeClr val="tx1"/>
                </a:solidFill>
              </a:rPr>
              <a:t>Die ARBEIT findet nur zu einem sehr kleinen Teil am Tablett statt</a:t>
            </a:r>
          </a:p>
          <a:p>
            <a:pPr algn="ctr"/>
            <a:endParaRPr lang="de-AT" b="1" dirty="0">
              <a:solidFill>
                <a:schemeClr val="tx1"/>
              </a:solidFill>
            </a:endParaRPr>
          </a:p>
          <a:p>
            <a:pPr algn="ctr"/>
            <a:r>
              <a:rPr lang="de-AT" b="1" dirty="0">
                <a:solidFill>
                  <a:schemeClr val="tx1"/>
                </a:solidFill>
              </a:rPr>
              <a:t>Es gibt einen Methodenmix: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chemeClr val="tx1"/>
                </a:solidFill>
              </a:rPr>
              <a:t>Einzelarbeit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chemeClr val="tx1"/>
                </a:solidFill>
              </a:rPr>
              <a:t>Paararbeit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chemeClr val="tx1"/>
                </a:solidFill>
              </a:rPr>
              <a:t>Kleingruppenarbeit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chemeClr val="tx1"/>
                </a:solidFill>
              </a:rPr>
              <a:t>Inputphasen mit Lehrpersonen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de-AT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chemeClr val="tx1"/>
                </a:solidFill>
              </a:rPr>
              <a:t>Online Aufgaben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chemeClr val="tx1"/>
                </a:solidFill>
              </a:rPr>
              <a:t>Offline Aufgaben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de-AT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5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39552"/>
          </a:xfrm>
        </p:spPr>
        <p:txBody>
          <a:bodyPr>
            <a:normAutofit/>
          </a:bodyPr>
          <a:lstStyle/>
          <a:p>
            <a:r>
              <a:rPr lang="de-AT" b="1" dirty="0">
                <a:solidFill>
                  <a:srgbClr val="FFC000"/>
                </a:solidFill>
              </a:rPr>
              <a:t>Lernablauf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Legende mit Pfeil nach unten 6"/>
          <p:cNvSpPr/>
          <p:nvPr/>
        </p:nvSpPr>
        <p:spPr>
          <a:xfrm>
            <a:off x="2351584" y="1196752"/>
            <a:ext cx="2448272" cy="1512168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Modul </a:t>
            </a:r>
          </a:p>
          <a:p>
            <a:pPr algn="ctr"/>
            <a:r>
              <a:rPr lang="de-AT" dirty="0"/>
              <a:t>Pflichtaufgaben</a:t>
            </a:r>
            <a:endParaRPr lang="en-GB" dirty="0"/>
          </a:p>
        </p:txBody>
      </p:sp>
      <p:sp>
        <p:nvSpPr>
          <p:cNvPr id="8" name="Pfeil nach unten 7"/>
          <p:cNvSpPr/>
          <p:nvPr/>
        </p:nvSpPr>
        <p:spPr>
          <a:xfrm>
            <a:off x="1631504" y="1196753"/>
            <a:ext cx="720080" cy="5451201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KURS</a:t>
            </a:r>
            <a:endParaRPr lang="en-GB" dirty="0"/>
          </a:p>
        </p:txBody>
      </p:sp>
      <p:sp>
        <p:nvSpPr>
          <p:cNvPr id="9" name="Legende mit Pfeil nach rechts 8"/>
          <p:cNvSpPr/>
          <p:nvPr/>
        </p:nvSpPr>
        <p:spPr>
          <a:xfrm>
            <a:off x="2351584" y="2708920"/>
            <a:ext cx="3744416" cy="792088"/>
          </a:xfrm>
          <a:prstGeom prst="right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Gespräch</a:t>
            </a:r>
            <a:endParaRPr lang="en-GB" dirty="0"/>
          </a:p>
        </p:txBody>
      </p:sp>
      <p:sp>
        <p:nvSpPr>
          <p:cNvPr id="10" name="Legende mit Pfeil nach unten 9"/>
          <p:cNvSpPr/>
          <p:nvPr/>
        </p:nvSpPr>
        <p:spPr>
          <a:xfrm>
            <a:off x="6240016" y="2708920"/>
            <a:ext cx="2016224" cy="1296144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Pretest </a:t>
            </a:r>
            <a:endParaRPr lang="en-GB" dirty="0"/>
          </a:p>
        </p:txBody>
      </p:sp>
      <p:sp>
        <p:nvSpPr>
          <p:cNvPr id="11" name="Pfeil nach unten 10"/>
          <p:cNvSpPr/>
          <p:nvPr/>
        </p:nvSpPr>
        <p:spPr>
          <a:xfrm>
            <a:off x="6520340" y="3501008"/>
            <a:ext cx="1591884" cy="686618"/>
          </a:xfrm>
          <a:prstGeom prst="downArrow">
            <a:avLst>
              <a:gd name="adj1" fmla="val 82311"/>
              <a:gd name="adj2" fmla="val 645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BESTANDEN</a:t>
            </a:r>
            <a:endParaRPr lang="en-GB" dirty="0"/>
          </a:p>
        </p:txBody>
      </p:sp>
      <p:sp>
        <p:nvSpPr>
          <p:cNvPr id="12" name="Abgerundetes Rechteck 11"/>
          <p:cNvSpPr/>
          <p:nvPr/>
        </p:nvSpPr>
        <p:spPr>
          <a:xfrm>
            <a:off x="6240016" y="4187627"/>
            <a:ext cx="2232248" cy="104157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bg1"/>
                </a:solidFill>
              </a:rPr>
              <a:t>Abschlusstest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Nach oben gebogener Pfeil 14"/>
          <p:cNvSpPr/>
          <p:nvPr/>
        </p:nvSpPr>
        <p:spPr>
          <a:xfrm rot="10800000">
            <a:off x="3818460" y="3314678"/>
            <a:ext cx="2302005" cy="1006165"/>
          </a:xfrm>
          <a:prstGeom prst="bent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de-AT" dirty="0">
                <a:solidFill>
                  <a:schemeClr val="bg2">
                    <a:lumMod val="25000"/>
                  </a:schemeClr>
                </a:solidFill>
              </a:rPr>
              <a:t>NICHT BESTANDEN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Legende mit Pfeil nach unten 15"/>
          <p:cNvSpPr/>
          <p:nvPr/>
        </p:nvSpPr>
        <p:spPr>
          <a:xfrm>
            <a:off x="2360477" y="4346457"/>
            <a:ext cx="2448272" cy="1512168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Modul </a:t>
            </a:r>
          </a:p>
          <a:p>
            <a:pPr algn="ctr"/>
            <a:r>
              <a:rPr lang="de-AT" dirty="0"/>
              <a:t>Weitere Übungen</a:t>
            </a:r>
            <a:endParaRPr lang="en-GB" dirty="0"/>
          </a:p>
        </p:txBody>
      </p:sp>
      <p:sp>
        <p:nvSpPr>
          <p:cNvPr id="17" name="Legende mit Pfeil nach rechts 16"/>
          <p:cNvSpPr/>
          <p:nvPr/>
        </p:nvSpPr>
        <p:spPr>
          <a:xfrm>
            <a:off x="2360477" y="5855865"/>
            <a:ext cx="3744416" cy="792088"/>
          </a:xfrm>
          <a:prstGeom prst="right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Gespräch</a:t>
            </a:r>
            <a:endParaRPr lang="en-GB" dirty="0"/>
          </a:p>
        </p:txBody>
      </p:sp>
      <p:sp>
        <p:nvSpPr>
          <p:cNvPr id="21" name="Pfeil nach unten 20"/>
          <p:cNvSpPr/>
          <p:nvPr/>
        </p:nvSpPr>
        <p:spPr>
          <a:xfrm>
            <a:off x="3217066" y="3526623"/>
            <a:ext cx="671151" cy="79422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ern mit 6 Zacken 21"/>
          <p:cNvSpPr/>
          <p:nvPr/>
        </p:nvSpPr>
        <p:spPr>
          <a:xfrm rot="698407">
            <a:off x="8688288" y="404665"/>
            <a:ext cx="1800200" cy="1758479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ABSCHLUSS auf MASTERY LEVEL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Pfeil nach rechts 22"/>
          <p:cNvSpPr/>
          <p:nvPr/>
        </p:nvSpPr>
        <p:spPr>
          <a:xfrm>
            <a:off x="8472264" y="4077072"/>
            <a:ext cx="2195736" cy="1262682"/>
          </a:xfrm>
          <a:prstGeom prst="rightArrow">
            <a:avLst>
              <a:gd name="adj1" fmla="val 71459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Bestanden: Weiter zum nächsten Modul</a:t>
            </a:r>
            <a:endParaRPr lang="en-GB" dirty="0"/>
          </a:p>
        </p:txBody>
      </p:sp>
      <p:sp>
        <p:nvSpPr>
          <p:cNvPr id="20" name="Pfeil nach oben 19"/>
          <p:cNvSpPr/>
          <p:nvPr/>
        </p:nvSpPr>
        <p:spPr>
          <a:xfrm>
            <a:off x="6384032" y="5102542"/>
            <a:ext cx="1981684" cy="504057"/>
          </a:xfrm>
          <a:prstGeom prst="upArrow">
            <a:avLst>
              <a:gd name="adj1" fmla="val 68745"/>
              <a:gd name="adj2" fmla="val 3292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BESTANDEN</a:t>
            </a:r>
            <a:endParaRPr lang="en-GB" dirty="0"/>
          </a:p>
        </p:txBody>
      </p:sp>
      <p:sp>
        <p:nvSpPr>
          <p:cNvPr id="19" name="Legende mit Pfeil nach oben 18"/>
          <p:cNvSpPr/>
          <p:nvPr/>
        </p:nvSpPr>
        <p:spPr>
          <a:xfrm>
            <a:off x="6132736" y="5534162"/>
            <a:ext cx="2484276" cy="1082700"/>
          </a:xfrm>
          <a:prstGeom prst="up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Pretest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63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0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F6087-31D3-4DD3-85C6-8C0739BB5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solidFill>
                  <a:srgbClr val="FFC000"/>
                </a:solidFill>
              </a:rPr>
              <a:t>Klare Dokumentation des Fortschritts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329E5A-5381-4B7C-88E0-55663F3D9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83" y="1495739"/>
            <a:ext cx="3264371" cy="4188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BE1105-668A-4C0F-A5AD-AB5C15576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372" y="2348449"/>
            <a:ext cx="2861256" cy="3642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83BA84-5C14-4A4D-8FB2-8D84FBD84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660" y="3081994"/>
            <a:ext cx="2637479" cy="3283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50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571</Words>
  <Application>Microsoft Office PowerPoint</Application>
  <PresentationFormat>Breitbild</PresentationFormat>
  <Paragraphs>135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Architects Daughter</vt:lpstr>
      <vt:lpstr>Arial</vt:lpstr>
      <vt:lpstr>Bahnschrift SemiBold</vt:lpstr>
      <vt:lpstr>Calibri</vt:lpstr>
      <vt:lpstr>Symbol</vt:lpstr>
      <vt:lpstr>Office</vt:lpstr>
      <vt:lpstr>Flexible Eingangsstufe Mehrstufenklasse mit Kurssystem</vt:lpstr>
      <vt:lpstr>2 Flexiklassen – Endausbau erreicht</vt:lpstr>
      <vt:lpstr>Grundidee: ERFOLG</vt:lpstr>
      <vt:lpstr>Unser Ziel: ERFOLG</vt:lpstr>
      <vt:lpstr>PowerPoint-Präsentation</vt:lpstr>
      <vt:lpstr>PowerPoint-Präsentation</vt:lpstr>
      <vt:lpstr>Arbeitspläne sind MOODLE basiert: Übersicht für Lehrperson</vt:lpstr>
      <vt:lpstr>Lernablauf</vt:lpstr>
      <vt:lpstr>Klare Dokumentation des Fortschritts</vt:lpstr>
      <vt:lpstr>Welche Vorteile bringt das System</vt:lpstr>
      <vt:lpstr>Welche Vorteile bringt das System</vt:lpstr>
      <vt:lpstr>Erfolge</vt:lpstr>
      <vt:lpstr>Wissenschaftliche Begleitung</vt:lpstr>
      <vt:lpstr>Herausforderungen</vt:lpstr>
      <vt:lpstr>weiter.denken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Schirmbacher Gernot</dc:creator>
  <cp:lastModifiedBy>Teacher</cp:lastModifiedBy>
  <cp:revision>25</cp:revision>
  <dcterms:created xsi:type="dcterms:W3CDTF">2018-11-27T08:04:51Z</dcterms:created>
  <dcterms:modified xsi:type="dcterms:W3CDTF">2019-03-18T15:51:34Z</dcterms:modified>
</cp:coreProperties>
</file>