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8" r:id="rId4"/>
    <p:sldId id="269" r:id="rId5"/>
    <p:sldId id="259" r:id="rId6"/>
    <p:sldId id="260" r:id="rId7"/>
    <p:sldId id="265" r:id="rId8"/>
    <p:sldId id="270" r:id="rId9"/>
    <p:sldId id="27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7B8"/>
    <a:srgbClr val="D10101"/>
    <a:srgbClr val="CF8188"/>
    <a:srgbClr val="D20101"/>
    <a:srgbClr val="F58429"/>
    <a:srgbClr val="1567A4"/>
    <a:srgbClr val="1C8ADB"/>
    <a:srgbClr val="80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/>
    <p:restoredTop sz="94652"/>
  </p:normalViewPr>
  <p:slideViewPr>
    <p:cSldViewPr snapToGrid="0" snapToObjects="1">
      <p:cViewPr varScale="1">
        <p:scale>
          <a:sx n="68" d="100"/>
          <a:sy n="68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55474E-21B3-554D-B098-67943EDF5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3B95070-4C87-EE46-AA5C-77E6AF27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1318694-02E0-6E4A-ADBB-BB7994F8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C9473C8-17E5-9647-BCB4-D703819F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B86F008-2EDA-D94E-8E43-95500720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0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8D51F2-D3E0-FB41-ACF8-E61B0628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A1F93688-4301-FD4E-8107-C407B8346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485E2E1-93CD-2C40-BB4F-35FB30A9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905C6A3-0802-C446-9E1F-00268D36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9137D0E-845A-F44B-96C9-FCE19492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2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3636BFCC-70C0-3846-BE78-2E4E7B8C3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D1095E7-7632-9F4F-B23B-0027E3C36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6294613-A481-E44E-85B6-CCFB940B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778AEE4-611D-A44B-99C2-A951F942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A6319AF-4921-4D49-966A-393E8833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25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056C31-5665-8840-ABD4-5751EC26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BE9F301-6C18-CA48-86D5-6804D370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64794C6-8070-084E-B094-A5E8E2BA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C4C64A0-5075-7F45-86A0-51F27E5D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0B42749-FAF3-7A4F-ACEF-BB9A33FC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0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EA2A1B-570C-5C48-AFE8-A8329B61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A128A3A-DBBC-CB4A-AC66-C8A09F3BE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D874988-D2B8-E749-BC06-9353D309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79536D4-2E38-F649-98DD-7DAD8C24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687BE23-B719-C945-A2FE-F8E51915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C58AB2-AFAA-3047-97AE-6359970C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851523-573C-8F42-93ED-38923BD0C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BAC41EA-9209-FA48-AE54-0B48B2FE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0F02EB8-7374-DA47-98E5-728E51E2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3AF30E89-57B2-0348-8DDA-C59F7D9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9948E5F-D3ED-9C4A-82F7-2D7BCD16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58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DF5183-8089-2645-9A57-4D470B94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AD74C4D-AC21-0747-8D7D-28D3E8DA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18ED0B7-611A-FE4C-88C8-51ADBEF8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F36DD76-7CDB-7B4E-B09E-1699298E1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9A4D127D-C7AC-C246-9E72-CCEF1591D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92A64A5-694E-F641-82B0-B8424F6F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2C77DFDB-4B1A-C84E-A118-63B18B40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7238131-F84E-6A47-BB97-876375C0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1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29B86E-1462-E748-A88C-EA9B856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08DD1BF-569B-5B4B-B850-66F02C8D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5EEFD54-2B09-634C-86AB-0170A8B2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6C914F-48AF-9B48-8ECD-6C6C105F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16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2B3C274-2D81-B741-85E7-AF37CCDF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132E92F-A419-DF47-8FB6-817D3FE7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CA63E47-5F90-EC47-B883-781F9F2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9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E2322B-B681-EB4C-94AB-01393202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1D0EFE-D6E9-2141-A5BC-68539A6A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E1AC59F-E9E3-D540-BBA0-BD454033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C7A9E1C-C749-E149-B7C5-DB959F90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1D1112E-D431-654E-80AE-EE2708D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EDE4C25-D9BD-D44D-8196-9704C3AB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5CB1A6-BFE8-8D48-B3FD-49CFB142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C2D8BCDC-F7FA-9548-A6AB-D8DACA64E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03CF6F3-2413-B24B-A8F5-7411C3DB2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0E9326F-402A-9E41-A828-6996D7AF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B2BC66E-EF84-E949-A64A-5445541D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587BE5A-16CF-F74F-8A50-66807F8A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AFE3664-9264-2540-BEEF-EDD6D71F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1F190E1-0F05-4247-A2BF-43CD0250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FBDF09B-E62D-9D49-87DE-519E467EC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2BA4-8A31-3644-BC0C-9888A08B67AB}" type="datetimeFigureOut">
              <a:rPr lang="de-DE" smtClean="0"/>
              <a:t>26.05.2020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784437A-5C0A-D242-BDDE-67AAAE5CF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07EC17B-74DD-DB48-9324-AE4DCBCE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0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61E4CE-9850-8748-9C94-12495EE7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ooper Black" panose="0208090404030B020404" pitchFamily="18" charset="77"/>
              </a:rPr>
              <a:t>How has the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solidFill>
                  <a:srgbClr val="80C341"/>
                </a:solidFill>
                <a:latin typeface="Cooper Black" panose="0208090404030B020404" pitchFamily="18" charset="77"/>
              </a:rPr>
              <a:t>Coronavirus</a:t>
            </a:r>
            <a:r>
              <a:rPr lang="en-US" sz="6000" dirty="0">
                <a:latin typeface="Cooper Black" panose="0208090404030B020404" pitchFamily="18" charset="77"/>
              </a:rPr>
              <a:t>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latin typeface="Cooper Black" panose="0208090404030B020404" pitchFamily="18" charset="77"/>
              </a:rPr>
              <a:t>changed your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latin typeface="Cooper Black" panose="0208090404030B020404" pitchFamily="18" charset="77"/>
              </a:rPr>
              <a:t>life?</a:t>
            </a:r>
          </a:p>
        </p:txBody>
      </p:sp>
      <p:pic>
        <p:nvPicPr>
          <p:cNvPr id="2050" name="Picture 2" descr="Bleib Zu Hause, Corona, Coronavirus, Virus, Pandemie">
            <a:extLst>
              <a:ext uri="{FF2B5EF4-FFF2-40B4-BE49-F238E27FC236}">
                <a16:creationId xmlns:a16="http://schemas.microsoft.com/office/drawing/2014/main" xmlns="" id="{F84BD38D-5E6D-6040-90BD-A570DED5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54" y="1670844"/>
            <a:ext cx="319595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1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4ADF6A-1F21-7645-B46A-12D7B489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0" y="18750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oper Black" panose="0208090404030B020404" pitchFamily="18" charset="77"/>
              </a:rPr>
              <a:t>If the corona virus had not spread across the world, </a:t>
            </a:r>
            <a:br>
              <a:rPr lang="en-US" sz="2800" dirty="0">
                <a:latin typeface="Cooper Black" panose="0208090404030B020404" pitchFamily="18" charset="77"/>
              </a:rPr>
            </a:br>
            <a:r>
              <a:rPr lang="en-US" sz="2800" dirty="0">
                <a:latin typeface="Cooper Black" panose="0208090404030B020404" pitchFamily="18" charset="77"/>
              </a:rPr>
              <a:t>our lives would be </a:t>
            </a:r>
            <a:r>
              <a:rPr lang="en-US" sz="2800" dirty="0" err="1">
                <a:latin typeface="Cooper Black" panose="0208090404030B020404" pitchFamily="18" charset="77"/>
              </a:rPr>
              <a:t>sooo</a:t>
            </a:r>
            <a:r>
              <a:rPr lang="en-US" sz="2800" dirty="0">
                <a:latin typeface="Cooper Black" panose="0208090404030B020404" pitchFamily="18" charset="77"/>
              </a:rPr>
              <a:t> different.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851B6ED-94EC-8B44-817B-E7CE8FAE2018}"/>
              </a:ext>
            </a:extLst>
          </p:cNvPr>
          <p:cNvSpPr txBox="1"/>
          <p:nvPr/>
        </p:nvSpPr>
        <p:spPr>
          <a:xfrm>
            <a:off x="359746" y="1408359"/>
            <a:ext cx="106184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virus had been stopped in China, everything would be fine here in Europe.</a:t>
            </a:r>
          </a:p>
          <a:p>
            <a:r>
              <a:rPr lang="en-US" sz="2400" dirty="0"/>
              <a:t>If the virus had not spread across the world, schools would not have been closed.</a:t>
            </a:r>
          </a:p>
          <a:p>
            <a:r>
              <a:rPr lang="en-US" sz="2400" dirty="0"/>
              <a:t>If schools had not been closed, </a:t>
            </a:r>
          </a:p>
          <a:p>
            <a:r>
              <a:rPr lang="en-US" sz="2400" dirty="0"/>
              <a:t>				we would not have worked on Zoom.</a:t>
            </a:r>
          </a:p>
          <a:p>
            <a:r>
              <a:rPr lang="en-US" sz="2400" dirty="0"/>
              <a:t>If our teachers had not taught us on Zoom, </a:t>
            </a:r>
          </a:p>
          <a:p>
            <a:r>
              <a:rPr lang="en-US" sz="2400" dirty="0"/>
              <a:t>				we would not have seen our classmates at all.</a:t>
            </a:r>
          </a:p>
          <a:p>
            <a:r>
              <a:rPr lang="en-US" sz="2400" dirty="0"/>
              <a:t>If I had not seen my classmates for seven weeks, </a:t>
            </a:r>
          </a:p>
          <a:p>
            <a:r>
              <a:rPr lang="en-US" sz="2400" dirty="0"/>
              <a:t>						    I would have felt very lonely.</a:t>
            </a:r>
          </a:p>
          <a:p>
            <a:r>
              <a:rPr lang="en-US" sz="2400" dirty="0"/>
              <a:t>We would have been allowed to travel in the Easter holidays, if </a:t>
            </a:r>
          </a:p>
          <a:p>
            <a:r>
              <a:rPr lang="en-US" sz="2400" dirty="0"/>
              <a:t>					the virus had not spread across the world,.</a:t>
            </a:r>
          </a:p>
          <a:p>
            <a:r>
              <a:rPr lang="en-US" sz="2400" dirty="0"/>
              <a:t>If I had been allowed to choose my group, </a:t>
            </a:r>
          </a:p>
          <a:p>
            <a:r>
              <a:rPr lang="en-US" sz="2400" dirty="0"/>
              <a:t>						I would have chosen group …..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9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latin typeface="Cooper Black" panose="0208090404030B020404" pitchFamily="18" charset="77"/>
              </a:rPr>
              <a:t>On </a:t>
            </a:r>
            <a:r>
              <a:rPr lang="de-AT" dirty="0" err="1" smtClean="0">
                <a:latin typeface="Cooper Black" panose="0208090404030B020404" pitchFamily="18" charset="77"/>
              </a:rPr>
              <a:t>Saturday</a:t>
            </a:r>
            <a:r>
              <a:rPr lang="de-AT" dirty="0" smtClean="0">
                <a:latin typeface="Cooper Black" panose="0208090404030B020404" pitchFamily="18" charset="77"/>
              </a:rPr>
              <a:t> </a:t>
            </a:r>
            <a:r>
              <a:rPr lang="de-AT" dirty="0" err="1" smtClean="0">
                <a:latin typeface="Cooper Black" panose="0208090404030B020404" pitchFamily="18" charset="77"/>
              </a:rPr>
              <a:t>it</a:t>
            </a:r>
            <a:r>
              <a:rPr lang="de-AT" dirty="0" smtClean="0">
                <a:latin typeface="Cooper Black" panose="0208090404030B020404" pitchFamily="18" charset="77"/>
              </a:rPr>
              <a:t> </a:t>
            </a:r>
            <a:r>
              <a:rPr lang="de-AT" dirty="0">
                <a:latin typeface="Cooper Black" panose="0208090404030B020404" pitchFamily="18" charset="77"/>
              </a:rPr>
              <a:t>was raining.</a:t>
            </a:r>
            <a:endParaRPr lang="en-GB" dirty="0">
              <a:latin typeface="Cooper Black" panose="0208090404030B020404" pitchFamily="18" charset="77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>
              <a:buFont typeface="Symbol" panose="05050102010706020507" pitchFamily="18" charset="2"/>
              <a:buChar char="Þ"/>
            </a:pP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had</a:t>
            </a:r>
            <a:r>
              <a:rPr lang="de-AT" dirty="0"/>
              <a:t> not .....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609375" y="5427095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/>
              <a:t>If</a:t>
            </a:r>
            <a:r>
              <a:rPr lang="de-AT" sz="3200" dirty="0"/>
              <a:t> + </a:t>
            </a:r>
            <a:r>
              <a:rPr lang="de-AT" sz="3200" dirty="0" err="1">
                <a:solidFill>
                  <a:srgbClr val="FF0000"/>
                </a:solidFill>
              </a:rPr>
              <a:t>had</a:t>
            </a:r>
            <a:r>
              <a:rPr lang="de-AT" sz="3200" dirty="0"/>
              <a:t> + </a:t>
            </a:r>
            <a:r>
              <a:rPr lang="de-AT" sz="3200" dirty="0">
                <a:solidFill>
                  <a:srgbClr val="FF0000"/>
                </a:solidFill>
              </a:rPr>
              <a:t>last form</a:t>
            </a:r>
            <a:r>
              <a:rPr lang="de-AT" sz="3200" dirty="0"/>
              <a:t>...., I </a:t>
            </a:r>
            <a:r>
              <a:rPr lang="de-AT" sz="3200" dirty="0" err="1">
                <a:solidFill>
                  <a:srgbClr val="FFC000"/>
                </a:solidFill>
              </a:rPr>
              <a:t>would</a:t>
            </a:r>
            <a:r>
              <a:rPr lang="de-AT" sz="3200" dirty="0">
                <a:solidFill>
                  <a:srgbClr val="FFC000"/>
                </a:solidFill>
              </a:rPr>
              <a:t> </a:t>
            </a:r>
            <a:r>
              <a:rPr lang="de-AT" sz="3200" dirty="0"/>
              <a:t>+ </a:t>
            </a:r>
            <a:r>
              <a:rPr lang="de-AT" sz="3200" dirty="0" err="1">
                <a:solidFill>
                  <a:srgbClr val="FFC000"/>
                </a:solidFill>
              </a:rPr>
              <a:t>have</a:t>
            </a:r>
            <a:r>
              <a:rPr lang="de-AT" sz="3200" dirty="0"/>
              <a:t> + </a:t>
            </a:r>
            <a:r>
              <a:rPr lang="de-AT" sz="3200" dirty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6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>
                <a:latin typeface="Cooper Black" panose="0208090404030B020404" pitchFamily="18" charset="77"/>
              </a:rPr>
              <a:t>We were not allowed to travel in the Easter holidays</a:t>
            </a:r>
            <a:endParaRPr lang="en-GB" dirty="0">
              <a:latin typeface="Cooper Black" panose="0208090404030B020404" pitchFamily="18" charset="77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>
              <a:buFont typeface="Symbol" panose="05050102010706020507" pitchFamily="18" charset="2"/>
              <a:buChar char="Þ"/>
            </a:pP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had</a:t>
            </a:r>
            <a:r>
              <a:rPr lang="de-AT" dirty="0"/>
              <a:t>.....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609375" y="5427095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/>
              <a:t>If</a:t>
            </a:r>
            <a:r>
              <a:rPr lang="de-AT" sz="3200" dirty="0"/>
              <a:t> + </a:t>
            </a:r>
            <a:r>
              <a:rPr lang="de-AT" sz="3200" dirty="0" err="1">
                <a:solidFill>
                  <a:srgbClr val="FF0000"/>
                </a:solidFill>
              </a:rPr>
              <a:t>had</a:t>
            </a:r>
            <a:r>
              <a:rPr lang="de-AT" sz="3200" dirty="0"/>
              <a:t> + </a:t>
            </a:r>
            <a:r>
              <a:rPr lang="de-AT" sz="3200" dirty="0">
                <a:solidFill>
                  <a:srgbClr val="FF0000"/>
                </a:solidFill>
              </a:rPr>
              <a:t>last form</a:t>
            </a:r>
            <a:r>
              <a:rPr lang="de-AT" sz="3200" dirty="0"/>
              <a:t>...., I </a:t>
            </a:r>
            <a:r>
              <a:rPr lang="de-AT" sz="3200" dirty="0" err="1">
                <a:solidFill>
                  <a:srgbClr val="FFC000"/>
                </a:solidFill>
              </a:rPr>
              <a:t>would</a:t>
            </a:r>
            <a:r>
              <a:rPr lang="de-AT" sz="3200" dirty="0">
                <a:solidFill>
                  <a:srgbClr val="FFC000"/>
                </a:solidFill>
              </a:rPr>
              <a:t> </a:t>
            </a:r>
            <a:r>
              <a:rPr lang="de-AT" sz="3200" dirty="0"/>
              <a:t>+ </a:t>
            </a:r>
            <a:r>
              <a:rPr lang="de-AT" sz="3200" dirty="0" err="1">
                <a:solidFill>
                  <a:srgbClr val="FFC000"/>
                </a:solidFill>
              </a:rPr>
              <a:t>have</a:t>
            </a:r>
            <a:r>
              <a:rPr lang="de-AT" sz="3200" dirty="0"/>
              <a:t> + </a:t>
            </a:r>
            <a:r>
              <a:rPr lang="de-AT" sz="3200" dirty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  <p:pic>
        <p:nvPicPr>
          <p:cNvPr id="5" name="Inhaltsplatzhalter 4" descr="Ein Bild, das klein, Tisch, Monitor, LKW enthält.&#10;&#10;Automatisch generierte Beschreibung">
            <a:extLst>
              <a:ext uri="{FF2B5EF4-FFF2-40B4-BE49-F238E27FC236}">
                <a16:creationId xmlns:a16="http://schemas.microsoft.com/office/drawing/2014/main" xmlns="" id="{2C5F98D6-2D0F-FD4E-8F77-0495F8EB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68" y="2645229"/>
            <a:ext cx="2144771" cy="24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607DC5-C57E-E846-BABB-933BA317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When do we use this form?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90397" y="1690688"/>
            <a:ext cx="920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/>
              <a:t>If</a:t>
            </a:r>
            <a:r>
              <a:rPr lang="de-AT" sz="3200" dirty="0"/>
              <a:t> + </a:t>
            </a:r>
            <a:r>
              <a:rPr lang="de-AT" sz="3200" dirty="0" err="1">
                <a:solidFill>
                  <a:srgbClr val="FF0000"/>
                </a:solidFill>
              </a:rPr>
              <a:t>had</a:t>
            </a:r>
            <a:r>
              <a:rPr lang="de-AT" sz="3200" dirty="0"/>
              <a:t> + </a:t>
            </a:r>
            <a:r>
              <a:rPr lang="de-AT" sz="3200" dirty="0">
                <a:solidFill>
                  <a:srgbClr val="FF0000"/>
                </a:solidFill>
              </a:rPr>
              <a:t>last form</a:t>
            </a:r>
            <a:r>
              <a:rPr lang="de-AT" sz="3200" dirty="0"/>
              <a:t>...., I </a:t>
            </a:r>
            <a:r>
              <a:rPr lang="de-AT" sz="3200" dirty="0" err="1">
                <a:solidFill>
                  <a:srgbClr val="FFC000"/>
                </a:solidFill>
              </a:rPr>
              <a:t>would</a:t>
            </a:r>
            <a:r>
              <a:rPr lang="de-AT" sz="3200" dirty="0">
                <a:solidFill>
                  <a:srgbClr val="FFC000"/>
                </a:solidFill>
              </a:rPr>
              <a:t> </a:t>
            </a:r>
            <a:r>
              <a:rPr lang="de-AT" sz="3200" dirty="0"/>
              <a:t>+ </a:t>
            </a:r>
            <a:r>
              <a:rPr lang="de-AT" sz="3200" dirty="0" err="1">
                <a:solidFill>
                  <a:srgbClr val="FFC000"/>
                </a:solidFill>
              </a:rPr>
              <a:t>have</a:t>
            </a:r>
            <a:r>
              <a:rPr lang="de-AT" sz="3200" dirty="0"/>
              <a:t> + </a:t>
            </a:r>
            <a:r>
              <a:rPr lang="de-AT" sz="3200" dirty="0">
                <a:solidFill>
                  <a:srgbClr val="FFC000"/>
                </a:solidFill>
              </a:rPr>
              <a:t>last form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90397" y="3016251"/>
            <a:ext cx="397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err="1"/>
              <a:t>When</a:t>
            </a:r>
            <a:r>
              <a:rPr lang="de-AT" sz="3200" dirty="0"/>
              <a:t> </a:t>
            </a:r>
            <a:r>
              <a:rPr lang="de-AT" sz="3200" dirty="0" err="1"/>
              <a:t>we</a:t>
            </a:r>
            <a:r>
              <a:rPr lang="de-AT" sz="3200" dirty="0"/>
              <a:t> </a:t>
            </a:r>
            <a:r>
              <a:rPr lang="de-AT" sz="3200" dirty="0" err="1"/>
              <a:t>talk</a:t>
            </a:r>
            <a:r>
              <a:rPr lang="de-AT" sz="3200" dirty="0"/>
              <a:t> </a:t>
            </a:r>
            <a:r>
              <a:rPr lang="de-AT" sz="3200" dirty="0" err="1"/>
              <a:t>about</a:t>
            </a:r>
            <a:r>
              <a:rPr lang="de-AT" sz="3200" dirty="0"/>
              <a:t>....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942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996175B-BC7C-BD42-B870-EFB93AB7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991" y="3429000"/>
            <a:ext cx="6570344" cy="34596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7327116-269F-384C-BCB4-C815587F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Dream </a:t>
            </a:r>
            <a:r>
              <a:rPr lang="en-US" dirty="0">
                <a:solidFill>
                  <a:srgbClr val="FF0000"/>
                </a:solidFill>
                <a:latin typeface="Cooper Black" panose="0208090404030B020404" pitchFamily="18" charset="77"/>
              </a:rPr>
              <a:t>(past)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ED78DD6-84D1-4644-B28B-46013CE7E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Coronavirus</a:t>
            </a:r>
            <a:r>
              <a:rPr lang="de-AT" dirty="0"/>
              <a:t> </a:t>
            </a:r>
            <a:r>
              <a:rPr lang="de-AT" dirty="0" err="1"/>
              <a:t>had</a:t>
            </a:r>
            <a:r>
              <a:rPr lang="de-AT" dirty="0"/>
              <a:t> not </a:t>
            </a:r>
            <a:r>
              <a:rPr lang="de-AT" dirty="0" err="1"/>
              <a:t>broken</a:t>
            </a:r>
            <a:r>
              <a:rPr lang="de-AT" dirty="0"/>
              <a:t> out, I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spent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time </a:t>
            </a:r>
            <a:r>
              <a:rPr lang="de-AT" dirty="0" err="1"/>
              <a:t>outisde</a:t>
            </a:r>
            <a:r>
              <a:rPr lang="de-AT" dirty="0"/>
              <a:t>.</a:t>
            </a:r>
          </a:p>
          <a:p>
            <a:endParaRPr lang="en-US" dirty="0"/>
          </a:p>
          <a:p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conditional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D8E0ADA-7DD1-7446-A409-E6A103B8AA72}"/>
              </a:ext>
            </a:extLst>
          </p:cNvPr>
          <p:cNvSpPr txBox="1">
            <a:spLocks/>
          </p:cNvSpPr>
          <p:nvPr/>
        </p:nvSpPr>
        <p:spPr>
          <a:xfrm>
            <a:off x="6570344" y="365125"/>
            <a:ext cx="4783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oper Black" panose="0208090404030B020404" pitchFamily="18" charset="77"/>
              </a:rPr>
              <a:t>Reality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71E85E35-A307-9F45-9592-3E4A08CFA744}"/>
              </a:ext>
            </a:extLst>
          </p:cNvPr>
          <p:cNvSpPr txBox="1">
            <a:spLocks/>
          </p:cNvSpPr>
          <p:nvPr/>
        </p:nvSpPr>
        <p:spPr>
          <a:xfrm>
            <a:off x="6570344" y="1746250"/>
            <a:ext cx="47834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Coronavirus spread across the world, so I spent most of my time in my room.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Chaotisch, Schlafzimmer, Home, Bett, Zimmer, Möbel">
            <a:extLst>
              <a:ext uri="{FF2B5EF4-FFF2-40B4-BE49-F238E27FC236}">
                <a16:creationId xmlns:a16="http://schemas.microsoft.com/office/drawing/2014/main" xmlns="" id="{982367AF-1411-E749-B4D0-4726AB59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23" y="3429000"/>
            <a:ext cx="5500277" cy="39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7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24A936-093B-F14F-9ECD-5F16C039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29"/>
                </a:solidFill>
                <a:latin typeface="Cooper Black" panose="0208090404030B020404" pitchFamily="18" charset="77"/>
              </a:rPr>
              <a:t>Grammar book page 18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37E6C8E-7578-D249-931B-D5A402713F24}"/>
              </a:ext>
            </a:extLst>
          </p:cNvPr>
          <p:cNvSpPr txBox="1"/>
          <p:nvPr/>
        </p:nvSpPr>
        <p:spPr>
          <a:xfrm>
            <a:off x="838199" y="1690688"/>
            <a:ext cx="7373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/>
              <a:t>If things had been normal  						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039" y="604275"/>
            <a:ext cx="4227394" cy="5501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4" y="2399823"/>
            <a:ext cx="7036991" cy="37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24A936-093B-F14F-9ECD-5F16C039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29"/>
                </a:solidFill>
                <a:latin typeface="Cooper Black" panose="0208090404030B020404" pitchFamily="18" charset="77"/>
              </a:rPr>
              <a:t>Grammar book page 17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37E6C8E-7578-D249-931B-D5A402713F24}"/>
              </a:ext>
            </a:extLst>
          </p:cNvPr>
          <p:cNvSpPr txBox="1"/>
          <p:nvPr/>
        </p:nvSpPr>
        <p:spPr>
          <a:xfrm>
            <a:off x="838199" y="1690688"/>
            <a:ext cx="7373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/>
              <a:t>New rules – modal verbs 							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478302"/>
            <a:ext cx="4049044" cy="5734379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61671"/>
              </p:ext>
            </p:extLst>
          </p:nvPr>
        </p:nvGraphicFramePr>
        <p:xfrm>
          <a:off x="728059" y="2732126"/>
          <a:ext cx="6869133" cy="343510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289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9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0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379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wir müssen (weil wir das wollen):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darfst nicht (2x)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Leute sollen: 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43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musst (weil es ein Gesetz ist): 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musst nicht </a:t>
                      </a:r>
                      <a:r>
                        <a:rPr lang="de-DE" sz="1050" dirty="0">
                          <a:effectLst/>
                        </a:rPr>
                        <a:t>(es ist kein Gesetz)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du </a:t>
                      </a:r>
                      <a:r>
                        <a:rPr lang="en-GB" sz="1200" dirty="0" err="1">
                          <a:effectLst/>
                        </a:rPr>
                        <a:t>solltest</a:t>
                      </a:r>
                      <a:r>
                        <a:rPr lang="en-GB" sz="1200" dirty="0">
                          <a:effectLst/>
                        </a:rPr>
                        <a:t> nicht: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43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es muss nicht ...sein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ich musste: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du </a:t>
                      </a:r>
                      <a:r>
                        <a:rPr lang="en-GB" sz="1200" dirty="0" err="1">
                          <a:effectLst/>
                        </a:rPr>
                        <a:t>kannst</a:t>
                      </a:r>
                      <a:r>
                        <a:rPr lang="en-GB" sz="1200" dirty="0">
                          <a:effectLst/>
                        </a:rPr>
                        <a:t> / du </a:t>
                      </a:r>
                      <a:r>
                        <a:rPr lang="en-GB" sz="1200" dirty="0" err="1">
                          <a:effectLst/>
                        </a:rPr>
                        <a:t>darfst</a:t>
                      </a:r>
                      <a:r>
                        <a:rPr lang="en-GB" sz="1200" dirty="0">
                          <a:effectLst/>
                        </a:rPr>
                        <a:t>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43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du musst/</a:t>
                      </a:r>
                      <a:r>
                        <a:rPr lang="de-DE" sz="1000" dirty="0">
                          <a:effectLst/>
                        </a:rPr>
                        <a:t>es ist notwendig, dass du: 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</a:rPr>
                        <a:t>ich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werde</a:t>
                      </a:r>
                      <a:r>
                        <a:rPr lang="en-GB" sz="1200" dirty="0">
                          <a:effectLst/>
                        </a:rPr>
                        <a:t> ... </a:t>
                      </a:r>
                      <a:r>
                        <a:rPr lang="en-GB" sz="1200" dirty="0" err="1">
                          <a:effectLst/>
                        </a:rPr>
                        <a:t>müssen</a:t>
                      </a:r>
                      <a:r>
                        <a:rPr lang="en-GB" sz="1200" dirty="0">
                          <a:effectLst/>
                        </a:rPr>
                        <a:t>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du </a:t>
                      </a:r>
                      <a:r>
                        <a:rPr lang="en-GB" sz="1200" dirty="0" err="1">
                          <a:effectLst/>
                        </a:rPr>
                        <a:t>wirst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dürfen</a:t>
                      </a:r>
                      <a:r>
                        <a:rPr lang="en-GB" sz="1200" dirty="0">
                          <a:effectLst/>
                        </a:rPr>
                        <a:t>: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2" name="Grafik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1611">
            <a:off x="6625477" y="6622564"/>
            <a:ext cx="898233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38198" y="2184047"/>
            <a:ext cx="6304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Kurz’s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statement and find out what the words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bold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mean. Write them into the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box.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8200" y="3121948"/>
            <a:ext cx="10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We</a:t>
            </a:r>
            <a:r>
              <a:rPr lang="de-AT" dirty="0"/>
              <a:t> must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2791393" y="3105500"/>
            <a:ext cx="239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You</a:t>
            </a:r>
            <a:r>
              <a:rPr lang="de-AT" dirty="0"/>
              <a:t>   </a:t>
            </a:r>
            <a:r>
              <a:rPr lang="de-AT" dirty="0" err="1"/>
              <a:t>are</a:t>
            </a:r>
            <a:r>
              <a:rPr lang="de-AT" dirty="0"/>
              <a:t> not </a:t>
            </a:r>
            <a:r>
              <a:rPr lang="de-AT" dirty="0" err="1"/>
              <a:t>allowed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5308056" y="3096001"/>
            <a:ext cx="217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should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838200" y="3926547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3103596" y="3926547"/>
            <a:ext cx="182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don‘t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5189998" y="3926547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shouldn‘t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838198" y="4738054"/>
            <a:ext cx="21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doesn‘t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3007366" y="4747594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 </a:t>
            </a:r>
            <a:r>
              <a:rPr lang="de-AT" dirty="0" err="1"/>
              <a:t>had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en-GB" dirty="0"/>
          </a:p>
        </p:txBody>
      </p:sp>
      <p:sp>
        <p:nvSpPr>
          <p:cNvPr id="26" name="Textfeld 25"/>
          <p:cNvSpPr txBox="1"/>
          <p:nvPr/>
        </p:nvSpPr>
        <p:spPr>
          <a:xfrm>
            <a:off x="5308056" y="4735746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can</a:t>
            </a:r>
            <a:endParaRPr lang="en-GB" dirty="0"/>
          </a:p>
        </p:txBody>
      </p:sp>
      <p:sp>
        <p:nvSpPr>
          <p:cNvPr id="27" name="Textfeld 26"/>
          <p:cNvSpPr txBox="1"/>
          <p:nvPr/>
        </p:nvSpPr>
        <p:spPr>
          <a:xfrm>
            <a:off x="898729" y="5549561"/>
            <a:ext cx="13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need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en-GB" dirty="0"/>
          </a:p>
        </p:txBody>
      </p:sp>
      <p:sp>
        <p:nvSpPr>
          <p:cNvPr id="28" name="Textfeld 27"/>
          <p:cNvSpPr txBox="1"/>
          <p:nvPr/>
        </p:nvSpPr>
        <p:spPr>
          <a:xfrm>
            <a:off x="3007366" y="5549561"/>
            <a:ext cx="136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 will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en-GB" dirty="0"/>
          </a:p>
        </p:txBody>
      </p:sp>
      <p:sp>
        <p:nvSpPr>
          <p:cNvPr id="29" name="Textfeld 28"/>
          <p:cNvSpPr txBox="1"/>
          <p:nvPr/>
        </p:nvSpPr>
        <p:spPr>
          <a:xfrm>
            <a:off x="5308056" y="5560295"/>
            <a:ext cx="22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you</a:t>
            </a:r>
            <a:r>
              <a:rPr lang="de-AT" dirty="0"/>
              <a:t> will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allowed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5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24A936-093B-F14F-9ECD-5F16C039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29"/>
                </a:solidFill>
                <a:latin typeface="Cooper Black" panose="0208090404030B020404" pitchFamily="18" charset="77"/>
              </a:rPr>
              <a:t>Grammar book page 16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37E6C8E-7578-D249-931B-D5A402713F24}"/>
              </a:ext>
            </a:extLst>
          </p:cNvPr>
          <p:cNvSpPr txBox="1"/>
          <p:nvPr/>
        </p:nvSpPr>
        <p:spPr>
          <a:xfrm>
            <a:off x="838199" y="1690688"/>
            <a:ext cx="66598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AT" sz="2800" b="1" dirty="0" err="1"/>
              <a:t>Everything</a:t>
            </a:r>
            <a:r>
              <a:rPr lang="de-AT" sz="2800" b="1" dirty="0"/>
              <a:t> </a:t>
            </a:r>
            <a:r>
              <a:rPr lang="de-AT" sz="2800" b="1" dirty="0" err="1"/>
              <a:t>is</a:t>
            </a:r>
            <a:r>
              <a:rPr lang="de-AT" sz="2800" b="1" dirty="0"/>
              <a:t> different </a:t>
            </a:r>
            <a:r>
              <a:rPr lang="de-AT" sz="2800" b="1" dirty="0" err="1"/>
              <a:t>now</a:t>
            </a:r>
            <a:endParaRPr lang="de-AT" sz="2800" b="1" dirty="0"/>
          </a:p>
          <a:p>
            <a:pPr fontAlgn="base"/>
            <a:endParaRPr lang="de-A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de-A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upload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uploaded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it‘s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ticked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off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correct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de-AT" sz="2800" b="1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2721"/>
            <a:ext cx="3647143" cy="17270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71" y="671613"/>
            <a:ext cx="4190564" cy="5279022"/>
          </a:xfrm>
          <a:prstGeom prst="rect">
            <a:avLst/>
          </a:prstGeom>
          <a:ln>
            <a:solidFill>
              <a:srgbClr val="1467B8"/>
            </a:solidFill>
          </a:ln>
        </p:spPr>
      </p:pic>
    </p:spTree>
    <p:extLst>
      <p:ext uri="{BB962C8B-B14F-4D97-AF65-F5344CB8AC3E}">
        <p14:creationId xmlns:p14="http://schemas.microsoft.com/office/powerpoint/2010/main" val="91745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Breitbild</PresentationFormat>
  <Paragraphs>75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Cooper Black</vt:lpstr>
      <vt:lpstr>Symbol</vt:lpstr>
      <vt:lpstr>Times New Roman</vt:lpstr>
      <vt:lpstr>Office</vt:lpstr>
      <vt:lpstr>How has the  Coronavirus  changed your  life?</vt:lpstr>
      <vt:lpstr>If the corona virus had not spread across the world,  our lives would be sooo different.</vt:lpstr>
      <vt:lpstr>On Saturday it was raining.</vt:lpstr>
      <vt:lpstr>We were not allowed to travel in the Easter holidays</vt:lpstr>
      <vt:lpstr>When do we use this form?</vt:lpstr>
      <vt:lpstr>Dream (past)</vt:lpstr>
      <vt:lpstr>Grammar book page 18</vt:lpstr>
      <vt:lpstr>Grammar book page 17</vt:lpstr>
      <vt:lpstr>Grammar book page 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do during the Easter holiday?</dc:title>
  <dc:creator>Prodinger, Simon</dc:creator>
  <cp:lastModifiedBy>Laura Bergmann</cp:lastModifiedBy>
  <cp:revision>32</cp:revision>
  <dcterms:created xsi:type="dcterms:W3CDTF">2020-04-07T16:12:31Z</dcterms:created>
  <dcterms:modified xsi:type="dcterms:W3CDTF">2020-05-26T08:29:54Z</dcterms:modified>
</cp:coreProperties>
</file>