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59" r:id="rId5"/>
    <p:sldId id="260" r:id="rId6"/>
    <p:sldId id="264" r:id="rId7"/>
    <p:sldId id="262" r:id="rId8"/>
    <p:sldId id="265" r:id="rId9"/>
    <p:sldId id="266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101"/>
    <a:srgbClr val="CF8188"/>
    <a:srgbClr val="D20101"/>
    <a:srgbClr val="1467B8"/>
    <a:srgbClr val="F58429"/>
    <a:srgbClr val="1567A4"/>
    <a:srgbClr val="1C8ADB"/>
    <a:srgbClr val="80C3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55"/>
    <p:restoredTop sz="94652"/>
  </p:normalViewPr>
  <p:slideViewPr>
    <p:cSldViewPr snapToGrid="0" snapToObjects="1">
      <p:cViewPr varScale="1">
        <p:scale>
          <a:sx n="68" d="100"/>
          <a:sy n="68" d="100"/>
        </p:scale>
        <p:origin x="57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F55474E-21B3-554D-B098-67943EDF5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F3B95070-4C87-EE46-AA5C-77E6AF272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11318694-02E0-6E4A-ADBB-BB7994F82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2BA4-8A31-3644-BC0C-9888A08B67AB}" type="datetimeFigureOut">
              <a:rPr lang="de-DE" smtClean="0"/>
              <a:t>19.05.2020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CC9473C8-17E5-9647-BCB4-D703819F0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4B86F008-2EDA-D94E-8E43-955007201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2CF4-7C41-9048-9547-3C08EA56D9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8507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18D51F2-D3E0-FB41-ACF8-E61B0628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A1F93688-4301-FD4E-8107-C407B8346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1485E2E1-93CD-2C40-BB4F-35FB30A9D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2BA4-8A31-3644-BC0C-9888A08B67AB}" type="datetimeFigureOut">
              <a:rPr lang="de-DE" smtClean="0"/>
              <a:t>19.05.2020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7905C6A3-0802-C446-9E1F-00268D361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99137D0E-845A-F44B-96C9-FCE194924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2CF4-7C41-9048-9547-3C08EA56D9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429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xmlns="" id="{3636BFCC-70C0-3846-BE78-2E4E7B8C34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BD1095E7-7632-9F4F-B23B-0027E3C366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6294613-A481-E44E-85B6-CCFB940B7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2BA4-8A31-3644-BC0C-9888A08B67AB}" type="datetimeFigureOut">
              <a:rPr lang="de-DE" smtClean="0"/>
              <a:t>19.05.2020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D778AEE4-611D-A44B-99C2-A951F942D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EA6319AF-4921-4D49-966A-393E88336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2CF4-7C41-9048-9547-3C08EA56D9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0253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0056C31-5665-8840-ABD4-5751EC264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0BE9F301-6C18-CA48-86D5-6804D3707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464794C6-8070-084E-B094-A5E8E2BA4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2BA4-8A31-3644-BC0C-9888A08B67AB}" type="datetimeFigureOut">
              <a:rPr lang="de-DE" smtClean="0"/>
              <a:t>19.05.2020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6C4C64A0-5075-7F45-86A0-51F27E5DB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90B42749-FAF3-7A4F-ACEF-BB9A33FCA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2CF4-7C41-9048-9547-3C08EA56D9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8084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EEA2A1B-570C-5C48-AFE8-A8329B61C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3A128A3A-DBBC-CB4A-AC66-C8A09F3BE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5D874988-D2B8-E749-BC06-9353D3095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2BA4-8A31-3644-BC0C-9888A08B67AB}" type="datetimeFigureOut">
              <a:rPr lang="de-DE" smtClean="0"/>
              <a:t>19.05.2020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E79536D4-2E38-F649-98DD-7DAD8C249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8687BE23-B719-C945-A2FE-F8E519154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2CF4-7C41-9048-9547-3C08EA56D9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4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9C58AB2-AFAA-3047-97AE-6359970CD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8851523-573C-8F42-93ED-38923BD0C8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7BAC41EA-9209-FA48-AE54-0B48B2FEB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20F02EB8-7374-DA47-98E5-728E51E23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2BA4-8A31-3644-BC0C-9888A08B67AB}" type="datetimeFigureOut">
              <a:rPr lang="de-DE" smtClean="0"/>
              <a:t>19.05.2020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3AF30E89-57B2-0348-8DDA-C59F7D909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D9948E5F-D3ED-9C4A-82F7-2D7BCD169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2CF4-7C41-9048-9547-3C08EA56D9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4589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9DF5183-8089-2645-9A57-4D470B946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2AD74C4D-AC21-0747-8D7D-28D3E8DA1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718ED0B7-611A-FE4C-88C8-51ADBEF82F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1F36DD76-7CDB-7B4E-B09E-1699298E1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9A4D127D-C7AC-C246-9E72-CCEF1591D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592A64A5-694E-F641-82B0-B8424F6F4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2BA4-8A31-3644-BC0C-9888A08B67AB}" type="datetimeFigureOut">
              <a:rPr lang="de-DE" smtClean="0"/>
              <a:t>19.05.2020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2C77DFDB-4B1A-C84E-A118-63B18B405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A7238131-F84E-6A47-BB97-876375C0E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2CF4-7C41-9048-9547-3C08EA56D9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119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E29B86E-1462-E748-A88C-EA9B856B8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608DD1BF-569B-5B4B-B850-66F02C8DC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2BA4-8A31-3644-BC0C-9888A08B67AB}" type="datetimeFigureOut">
              <a:rPr lang="de-DE" smtClean="0"/>
              <a:t>19.05.2020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D5EEFD54-2B09-634C-86AB-0170A8B2C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076C914F-48AF-9B48-8ECD-6C6C105F1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2CF4-7C41-9048-9547-3C08EA56D9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4169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F2B3C274-2D81-B741-85E7-AF37CCDFE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2BA4-8A31-3644-BC0C-9888A08B67AB}" type="datetimeFigureOut">
              <a:rPr lang="de-DE" smtClean="0"/>
              <a:t>19.05.2020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E132E92F-A419-DF47-8FB6-817D3FE78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1CA63E47-5F90-EC47-B883-781F9F20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2CF4-7C41-9048-9547-3C08EA56D9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3984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BE2322B-B681-EB4C-94AB-013932026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491D0EFE-D6E9-2141-A5BC-68539A6AA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AE1AC59F-E9E3-D540-BBA0-BD4540330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0C7A9E1C-C749-E149-B7C5-DB959F90A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2BA4-8A31-3644-BC0C-9888A08B67AB}" type="datetimeFigureOut">
              <a:rPr lang="de-DE" smtClean="0"/>
              <a:t>19.05.2020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F1D1112E-D431-654E-80AE-EE2708D11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FEDE4C25-D9BD-D44D-8196-9704C3ABB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2CF4-7C41-9048-9547-3C08EA56D9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6036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D5CB1A6-BFE8-8D48-B3FD-49CFB1422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C2D8BCDC-F7FA-9548-A6AB-D8DACA64EA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F03CF6F3-2413-B24B-A8F5-7411C3DB2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70E9326F-402A-9E41-A828-6996D7AF6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2BA4-8A31-3644-BC0C-9888A08B67AB}" type="datetimeFigureOut">
              <a:rPr lang="de-DE" smtClean="0"/>
              <a:t>19.05.2020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DB2BC66E-EF84-E949-A64A-5445541D5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9587BE5A-16CF-F74F-8A50-66807F8A2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2CF4-7C41-9048-9547-3C08EA56D9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0634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BAFE3664-9264-2540-BEEF-EDD6D71F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81F190E1-0F05-4247-A2BF-43CD0250D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3FBDF09B-E62D-9D49-87DE-519E467ECA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C2BA4-8A31-3644-BC0C-9888A08B67AB}" type="datetimeFigureOut">
              <a:rPr lang="de-DE" smtClean="0"/>
              <a:t>19.05.2020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4784437A-5C0A-D242-BDDE-67AAAE5CF1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107EC17B-74DD-DB48-9324-AE4DCBCEBD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82CF4-7C41-9048-9547-3C08EA56D9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203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drinnen, Apfel, Ball, sitzend enthält.&#10;&#10;Automatisch generierte Beschreibung">
            <a:extLst>
              <a:ext uri="{FF2B5EF4-FFF2-40B4-BE49-F238E27FC236}">
                <a16:creationId xmlns:a16="http://schemas.microsoft.com/office/drawing/2014/main" xmlns="" id="{656C0B86-57BC-0E43-A479-3C99F7341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13683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BA3EA1C2-844A-A146-B3A3-E323FE100F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91885"/>
            <a:ext cx="12191999" cy="2331719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Cooper Black" panose="0208090404030B020404" pitchFamily="18" charset="77"/>
              </a:rPr>
              <a:t>What did you do during the Easter holidays?</a:t>
            </a:r>
          </a:p>
        </p:txBody>
      </p:sp>
    </p:spTree>
    <p:extLst>
      <p:ext uri="{BB962C8B-B14F-4D97-AF65-F5344CB8AC3E}">
        <p14:creationId xmlns:p14="http://schemas.microsoft.com/office/powerpoint/2010/main" val="127252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861E4CE-9850-8748-9C94-12495EE78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Cooper Black" panose="0208090404030B020404" pitchFamily="18" charset="77"/>
              </a:rPr>
              <a:t>How did the </a:t>
            </a:r>
            <a:br>
              <a:rPr lang="en-US" sz="6000" dirty="0">
                <a:latin typeface="Cooper Black" panose="0208090404030B020404" pitchFamily="18" charset="77"/>
              </a:rPr>
            </a:br>
            <a:r>
              <a:rPr lang="en-US" sz="6000" dirty="0">
                <a:solidFill>
                  <a:srgbClr val="80C341"/>
                </a:solidFill>
                <a:latin typeface="Cooper Black" panose="0208090404030B020404" pitchFamily="18" charset="77"/>
              </a:rPr>
              <a:t>Coronavirus</a:t>
            </a:r>
            <a:r>
              <a:rPr lang="en-US" sz="6000" dirty="0">
                <a:latin typeface="Cooper Black" panose="0208090404030B020404" pitchFamily="18" charset="77"/>
              </a:rPr>
              <a:t> </a:t>
            </a:r>
            <a:br>
              <a:rPr lang="en-US" sz="6000" dirty="0">
                <a:latin typeface="Cooper Black" panose="0208090404030B020404" pitchFamily="18" charset="77"/>
              </a:rPr>
            </a:br>
            <a:r>
              <a:rPr lang="en-US" sz="6000" dirty="0">
                <a:latin typeface="Cooper Black" panose="0208090404030B020404" pitchFamily="18" charset="77"/>
              </a:rPr>
              <a:t>change your </a:t>
            </a:r>
            <a:br>
              <a:rPr lang="en-US" sz="6000" dirty="0">
                <a:latin typeface="Cooper Black" panose="0208090404030B020404" pitchFamily="18" charset="77"/>
              </a:rPr>
            </a:br>
            <a:r>
              <a:rPr lang="en-US" sz="6000" dirty="0">
                <a:latin typeface="Cooper Black" panose="0208090404030B020404" pitchFamily="18" charset="77"/>
              </a:rPr>
              <a:t>Easter holidays?</a:t>
            </a:r>
          </a:p>
        </p:txBody>
      </p:sp>
      <p:pic>
        <p:nvPicPr>
          <p:cNvPr id="2050" name="Picture 2" descr="Bleib Zu Hause, Corona, Coronavirus, Virus, Pandemie">
            <a:extLst>
              <a:ext uri="{FF2B5EF4-FFF2-40B4-BE49-F238E27FC236}">
                <a16:creationId xmlns:a16="http://schemas.microsoft.com/office/drawing/2014/main" xmlns="" id="{F84BD38D-5E6D-6040-90BD-A570DED51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954" y="1670844"/>
            <a:ext cx="319595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516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xmlns="" id="{21495E3E-3E46-DC46-8B2D-E3A5FB2833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10600" y="0"/>
            <a:ext cx="3474720" cy="3474720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A94ADF6A-1F21-7645-B46A-12D7B4893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oper Black" panose="0208090404030B020404" pitchFamily="18" charset="77"/>
              </a:rPr>
              <a:t>Guess which student it is?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2D463A4F-95B5-1D4D-86BD-FF6F7F2F7B2B}"/>
              </a:ext>
            </a:extLst>
          </p:cNvPr>
          <p:cNvSpPr txBox="1"/>
          <p:nvPr/>
        </p:nvSpPr>
        <p:spPr>
          <a:xfrm>
            <a:off x="9914849" y="1124789"/>
            <a:ext cx="89479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solidFill>
                  <a:srgbClr val="CF8188"/>
                </a:solidFill>
                <a:latin typeface="Cooper Black" panose="0208090404030B020404" pitchFamily="18" charset="77"/>
              </a:rPr>
              <a:t>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A851B6ED-94EC-8B44-817B-E7CE8FAE2018}"/>
              </a:ext>
            </a:extLst>
          </p:cNvPr>
          <p:cNvSpPr txBox="1"/>
          <p:nvPr/>
        </p:nvSpPr>
        <p:spPr>
          <a:xfrm>
            <a:off x="1335056" y="1764565"/>
            <a:ext cx="10487423" cy="4976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If I had not brought a living spider to school, </a:t>
            </a:r>
            <a:br>
              <a:rPr lang="en-US" sz="2400" dirty="0"/>
            </a:br>
            <a:r>
              <a:rPr lang="en-US" sz="2400" dirty="0"/>
              <a:t>my classmates would not have screamed.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If I had not changed school, I would not be in this class.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My English would not be that good if I had not watched that many YouTube videos.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If I had not come to class today, my grandmother would have been angry.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I would have been able to do more work if I had not broken my finger. 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If my ankle had not healed well, I would have had an operation.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4A5EF793-AEEC-1D4E-AB8C-7801E00A99C5}"/>
              </a:ext>
            </a:extLst>
          </p:cNvPr>
          <p:cNvSpPr txBox="1"/>
          <p:nvPr/>
        </p:nvSpPr>
        <p:spPr>
          <a:xfrm>
            <a:off x="838200" y="1744686"/>
            <a:ext cx="54213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>
                <a:solidFill>
                  <a:srgbClr val="CF8188"/>
                </a:solidFill>
              </a:rPr>
              <a:t>A -</a:t>
            </a:r>
            <a:br>
              <a:rPr lang="de-AT" sz="2400" b="1" dirty="0">
                <a:solidFill>
                  <a:srgbClr val="CF8188"/>
                </a:solidFill>
              </a:rPr>
            </a:br>
            <a:endParaRPr lang="de-AT" sz="2400" b="1" dirty="0">
              <a:solidFill>
                <a:srgbClr val="CF8188"/>
              </a:solidFill>
            </a:endParaRPr>
          </a:p>
          <a:p>
            <a:r>
              <a:rPr lang="de-AT" sz="2400" b="1" dirty="0">
                <a:solidFill>
                  <a:srgbClr val="CF8188"/>
                </a:solidFill>
              </a:rPr>
              <a:t/>
            </a:r>
            <a:br>
              <a:rPr lang="de-AT" sz="2400" b="1" dirty="0">
                <a:solidFill>
                  <a:srgbClr val="CF8188"/>
                </a:solidFill>
              </a:rPr>
            </a:br>
            <a:r>
              <a:rPr lang="de-AT" sz="2400" b="1" dirty="0">
                <a:solidFill>
                  <a:srgbClr val="CF8188"/>
                </a:solidFill>
              </a:rPr>
              <a:t>B -</a:t>
            </a:r>
          </a:p>
          <a:p>
            <a:r>
              <a:rPr lang="de-AT" sz="2400" b="1" dirty="0">
                <a:solidFill>
                  <a:srgbClr val="CF8188"/>
                </a:solidFill>
              </a:rPr>
              <a:t/>
            </a:r>
            <a:br>
              <a:rPr lang="de-AT" sz="2400" b="1" dirty="0">
                <a:solidFill>
                  <a:srgbClr val="CF8188"/>
                </a:solidFill>
              </a:rPr>
            </a:br>
            <a:r>
              <a:rPr lang="de-AT" sz="2400" b="1" dirty="0">
                <a:solidFill>
                  <a:srgbClr val="CF8188"/>
                </a:solidFill>
              </a:rPr>
              <a:t>C -</a:t>
            </a:r>
          </a:p>
          <a:p>
            <a:r>
              <a:rPr lang="de-AT" sz="2400" b="1" dirty="0">
                <a:solidFill>
                  <a:srgbClr val="CF8188"/>
                </a:solidFill>
              </a:rPr>
              <a:t/>
            </a:r>
            <a:br>
              <a:rPr lang="de-AT" sz="2400" b="1" dirty="0">
                <a:solidFill>
                  <a:srgbClr val="CF8188"/>
                </a:solidFill>
              </a:rPr>
            </a:br>
            <a:r>
              <a:rPr lang="de-AT" sz="2400" b="1" dirty="0">
                <a:solidFill>
                  <a:srgbClr val="CF8188"/>
                </a:solidFill>
              </a:rPr>
              <a:t>D -</a:t>
            </a:r>
          </a:p>
          <a:p>
            <a:r>
              <a:rPr lang="de-AT" sz="2400" b="1" dirty="0">
                <a:solidFill>
                  <a:srgbClr val="CF8188"/>
                </a:solidFill>
              </a:rPr>
              <a:t/>
            </a:r>
            <a:br>
              <a:rPr lang="de-AT" sz="2400" b="1" dirty="0">
                <a:solidFill>
                  <a:srgbClr val="CF8188"/>
                </a:solidFill>
              </a:rPr>
            </a:br>
            <a:r>
              <a:rPr lang="de-AT" sz="2400" b="1" dirty="0">
                <a:solidFill>
                  <a:srgbClr val="CF8188"/>
                </a:solidFill>
              </a:rPr>
              <a:t>F -</a:t>
            </a:r>
          </a:p>
          <a:p>
            <a:r>
              <a:rPr lang="de-AT" sz="2400" b="1" dirty="0">
                <a:solidFill>
                  <a:srgbClr val="CF8188"/>
                </a:solidFill>
              </a:rPr>
              <a:t/>
            </a:r>
            <a:br>
              <a:rPr lang="de-AT" sz="2400" b="1" dirty="0">
                <a:solidFill>
                  <a:srgbClr val="CF8188"/>
                </a:solidFill>
              </a:rPr>
            </a:br>
            <a:r>
              <a:rPr lang="de-AT" sz="2400" b="1" dirty="0">
                <a:solidFill>
                  <a:srgbClr val="CF8188"/>
                </a:solidFill>
              </a:rPr>
              <a:t>G -</a:t>
            </a:r>
          </a:p>
        </p:txBody>
      </p:sp>
    </p:spTree>
    <p:extLst>
      <p:ext uri="{BB962C8B-B14F-4D97-AF65-F5344CB8AC3E}">
        <p14:creationId xmlns:p14="http://schemas.microsoft.com/office/powerpoint/2010/main" val="3459917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7607DC5-C57E-E846-BABB-933BA3173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oper Black" panose="0208090404030B020404" pitchFamily="18" charset="77"/>
              </a:rPr>
              <a:t>When do we use 3</a:t>
            </a:r>
            <a:r>
              <a:rPr lang="en-US" baseline="30000" dirty="0">
                <a:latin typeface="Cooper Black" panose="0208090404030B020404" pitchFamily="18" charset="77"/>
              </a:rPr>
              <a:t>rd</a:t>
            </a:r>
            <a:r>
              <a:rPr lang="en-US" dirty="0">
                <a:latin typeface="Cooper Black" panose="0208090404030B020404" pitchFamily="18" charset="77"/>
              </a:rPr>
              <a:t> conditional?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C1AEE6AB-397C-3745-8E13-0A649874A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/>
              <a:t>If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Coronavirus</a:t>
            </a:r>
            <a:r>
              <a:rPr lang="de-AT" dirty="0"/>
              <a:t> </a:t>
            </a:r>
            <a:r>
              <a:rPr lang="de-AT" dirty="0" err="1"/>
              <a:t>had</a:t>
            </a:r>
            <a:r>
              <a:rPr lang="de-AT" dirty="0"/>
              <a:t> not </a:t>
            </a:r>
            <a:r>
              <a:rPr lang="de-AT" dirty="0" err="1"/>
              <a:t>broken</a:t>
            </a:r>
            <a:r>
              <a:rPr lang="de-AT" dirty="0"/>
              <a:t> out, I </a:t>
            </a:r>
            <a:r>
              <a:rPr lang="de-AT" dirty="0" err="1"/>
              <a:t>would</a:t>
            </a:r>
            <a:r>
              <a:rPr lang="de-AT" dirty="0"/>
              <a:t> </a:t>
            </a:r>
            <a:r>
              <a:rPr lang="de-AT" dirty="0" err="1"/>
              <a:t>have</a:t>
            </a:r>
            <a:r>
              <a:rPr lang="de-AT" dirty="0"/>
              <a:t> </a:t>
            </a:r>
            <a:r>
              <a:rPr lang="de-AT" dirty="0" err="1"/>
              <a:t>spent</a:t>
            </a:r>
            <a:r>
              <a:rPr lang="de-AT" dirty="0"/>
              <a:t> </a:t>
            </a:r>
            <a:r>
              <a:rPr lang="de-AT" dirty="0" err="1"/>
              <a:t>more</a:t>
            </a:r>
            <a:r>
              <a:rPr lang="de-AT" dirty="0"/>
              <a:t> time </a:t>
            </a:r>
            <a:r>
              <a:rPr lang="de-AT" dirty="0" err="1"/>
              <a:t>outisde</a:t>
            </a:r>
            <a:r>
              <a:rPr lang="de-AT" dirty="0"/>
              <a:t>.</a:t>
            </a:r>
          </a:p>
          <a:p>
            <a:endParaRPr lang="de-AT" dirty="0"/>
          </a:p>
          <a:p>
            <a:r>
              <a:rPr lang="de-AT" dirty="0" err="1"/>
              <a:t>If</a:t>
            </a:r>
            <a:r>
              <a:rPr lang="de-AT" dirty="0"/>
              <a:t> he </a:t>
            </a:r>
            <a:r>
              <a:rPr lang="de-AT" b="1" dirty="0" err="1"/>
              <a:t>had</a:t>
            </a:r>
            <a:r>
              <a:rPr lang="de-AT" b="1" dirty="0"/>
              <a:t> </a:t>
            </a:r>
            <a:r>
              <a:rPr lang="de-AT" b="1" dirty="0" err="1"/>
              <a:t>studied</a:t>
            </a:r>
            <a:r>
              <a:rPr lang="de-AT" dirty="0"/>
              <a:t>, he </a:t>
            </a:r>
            <a:r>
              <a:rPr lang="de-AT" b="1" dirty="0" err="1"/>
              <a:t>would</a:t>
            </a:r>
            <a:r>
              <a:rPr lang="de-AT" b="1" dirty="0"/>
              <a:t> </a:t>
            </a:r>
            <a:r>
              <a:rPr lang="de-AT" b="1" dirty="0" err="1"/>
              <a:t>have</a:t>
            </a:r>
            <a:r>
              <a:rPr lang="de-AT" b="1" dirty="0"/>
              <a:t> </a:t>
            </a:r>
            <a:r>
              <a:rPr lang="de-AT" b="1" dirty="0" err="1"/>
              <a:t>passed</a:t>
            </a:r>
            <a:r>
              <a:rPr lang="de-AT" dirty="0"/>
              <a:t> 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exam</a:t>
            </a:r>
            <a:r>
              <a:rPr lang="de-AT" dirty="0"/>
              <a:t>.</a:t>
            </a:r>
          </a:p>
          <a:p>
            <a:r>
              <a:rPr lang="de-AT" dirty="0" err="1"/>
              <a:t>If</a:t>
            </a:r>
            <a:r>
              <a:rPr lang="de-AT" dirty="0"/>
              <a:t> </a:t>
            </a:r>
            <a:r>
              <a:rPr lang="de-AT" dirty="0" err="1"/>
              <a:t>we</a:t>
            </a:r>
            <a:r>
              <a:rPr lang="de-AT" dirty="0"/>
              <a:t> </a:t>
            </a:r>
            <a:r>
              <a:rPr lang="de-AT" b="1" dirty="0" err="1"/>
              <a:t>had</a:t>
            </a:r>
            <a:r>
              <a:rPr lang="de-AT" b="1" dirty="0"/>
              <a:t> </a:t>
            </a:r>
            <a:r>
              <a:rPr lang="de-AT" b="1" dirty="0" err="1"/>
              <a:t>taken</a:t>
            </a:r>
            <a:r>
              <a:rPr lang="de-AT" dirty="0"/>
              <a:t> 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subway</a:t>
            </a:r>
            <a:r>
              <a:rPr lang="de-AT" dirty="0"/>
              <a:t>, </a:t>
            </a:r>
            <a:r>
              <a:rPr lang="de-AT" dirty="0" err="1"/>
              <a:t>we</a:t>
            </a:r>
            <a:r>
              <a:rPr lang="de-AT" dirty="0"/>
              <a:t> </a:t>
            </a:r>
            <a:r>
              <a:rPr lang="de-AT" b="1" dirty="0" err="1"/>
              <a:t>wouldn’t</a:t>
            </a:r>
            <a:r>
              <a:rPr lang="de-AT" b="1" dirty="0"/>
              <a:t> </a:t>
            </a:r>
            <a:r>
              <a:rPr lang="de-AT" b="1" dirty="0" err="1"/>
              <a:t>have</a:t>
            </a:r>
            <a:r>
              <a:rPr lang="de-AT" b="1" dirty="0"/>
              <a:t> </a:t>
            </a:r>
            <a:r>
              <a:rPr lang="de-AT" b="1" dirty="0" err="1"/>
              <a:t>missed</a:t>
            </a:r>
            <a:r>
              <a:rPr lang="de-AT" dirty="0"/>
              <a:t> </a:t>
            </a:r>
            <a:r>
              <a:rPr lang="de-AT" dirty="0" err="1"/>
              <a:t>the</a:t>
            </a:r>
            <a:r>
              <a:rPr lang="de-AT" dirty="0"/>
              <a:t> plane.</a:t>
            </a:r>
          </a:p>
          <a:p>
            <a:r>
              <a:rPr lang="de-AT" dirty="0"/>
              <a:t>He </a:t>
            </a:r>
            <a:r>
              <a:rPr lang="de-AT" b="1" dirty="0" err="1"/>
              <a:t>would</a:t>
            </a:r>
            <a:r>
              <a:rPr lang="de-AT" b="1" dirty="0"/>
              <a:t> not </a:t>
            </a:r>
            <a:r>
              <a:rPr lang="de-AT" b="1" dirty="0" err="1"/>
              <a:t>have</a:t>
            </a:r>
            <a:r>
              <a:rPr lang="de-AT" b="1" dirty="0"/>
              <a:t> </a:t>
            </a:r>
            <a:r>
              <a:rPr lang="de-AT" b="1" dirty="0" err="1"/>
              <a:t>felt</a:t>
            </a:r>
            <a:r>
              <a:rPr lang="de-AT" b="1" dirty="0"/>
              <a:t> </a:t>
            </a:r>
            <a:r>
              <a:rPr lang="de-AT" dirty="0"/>
              <a:t>sick </a:t>
            </a:r>
            <a:r>
              <a:rPr lang="de-AT" dirty="0" err="1"/>
              <a:t>if</a:t>
            </a:r>
            <a:r>
              <a:rPr lang="de-AT" dirty="0"/>
              <a:t> he </a:t>
            </a:r>
            <a:r>
              <a:rPr lang="de-AT" b="1" dirty="0" err="1"/>
              <a:t>had</a:t>
            </a:r>
            <a:r>
              <a:rPr lang="de-AT" b="1" dirty="0"/>
              <a:t> not </a:t>
            </a:r>
            <a:r>
              <a:rPr lang="de-AT" b="1" dirty="0" err="1"/>
              <a:t>eaten</a:t>
            </a:r>
            <a:r>
              <a:rPr lang="de-AT" dirty="0"/>
              <a:t> 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questionable</a:t>
            </a:r>
            <a:r>
              <a:rPr lang="de-AT" dirty="0"/>
              <a:t> </a:t>
            </a:r>
            <a:r>
              <a:rPr lang="de-AT" dirty="0" err="1"/>
              <a:t>street</a:t>
            </a:r>
            <a:r>
              <a:rPr lang="de-AT" dirty="0"/>
              <a:t> </a:t>
            </a:r>
            <a:r>
              <a:rPr lang="de-AT" dirty="0" err="1"/>
              <a:t>food</a:t>
            </a:r>
            <a:r>
              <a:rPr lang="de-AT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420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E996175B-BC7C-BD42-B870-EFB93AB79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5991" y="3429000"/>
            <a:ext cx="6570344" cy="345969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C7327116-269F-384C-BCB4-C815587F4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en-US" dirty="0">
                <a:latin typeface="Cooper Black" panose="0208090404030B020404" pitchFamily="18" charset="77"/>
              </a:rPr>
              <a:t>Dream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ED78DD6-84D1-4644-B28B-46013CE7E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de-AT" dirty="0" err="1"/>
              <a:t>If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Coronavirus</a:t>
            </a:r>
            <a:r>
              <a:rPr lang="de-AT" dirty="0"/>
              <a:t> </a:t>
            </a:r>
            <a:r>
              <a:rPr lang="de-AT" dirty="0" err="1"/>
              <a:t>had</a:t>
            </a:r>
            <a:r>
              <a:rPr lang="de-AT" dirty="0"/>
              <a:t> not </a:t>
            </a:r>
            <a:r>
              <a:rPr lang="de-AT" dirty="0" err="1"/>
              <a:t>broken</a:t>
            </a:r>
            <a:r>
              <a:rPr lang="de-AT" dirty="0"/>
              <a:t> out, I </a:t>
            </a:r>
            <a:r>
              <a:rPr lang="de-AT" dirty="0" err="1"/>
              <a:t>would</a:t>
            </a:r>
            <a:r>
              <a:rPr lang="de-AT" dirty="0"/>
              <a:t> </a:t>
            </a:r>
            <a:r>
              <a:rPr lang="de-AT" dirty="0" err="1"/>
              <a:t>have</a:t>
            </a:r>
            <a:r>
              <a:rPr lang="de-AT" dirty="0"/>
              <a:t> </a:t>
            </a:r>
            <a:r>
              <a:rPr lang="de-AT" dirty="0" err="1"/>
              <a:t>spent</a:t>
            </a:r>
            <a:r>
              <a:rPr lang="de-AT" dirty="0"/>
              <a:t> </a:t>
            </a:r>
            <a:r>
              <a:rPr lang="de-AT" dirty="0" err="1"/>
              <a:t>more</a:t>
            </a:r>
            <a:r>
              <a:rPr lang="de-AT" dirty="0"/>
              <a:t> time </a:t>
            </a:r>
            <a:r>
              <a:rPr lang="de-AT" dirty="0" err="1"/>
              <a:t>outisde</a:t>
            </a:r>
            <a:r>
              <a:rPr lang="de-AT" dirty="0"/>
              <a:t>.</a:t>
            </a:r>
          </a:p>
          <a:p>
            <a:endParaRPr lang="en-US" dirty="0"/>
          </a:p>
          <a:p>
            <a:r>
              <a:rPr lang="en-US" sz="3200" b="1" dirty="0"/>
              <a:t>3</a:t>
            </a:r>
            <a:r>
              <a:rPr lang="en-US" sz="3200" b="1" baseline="30000" dirty="0"/>
              <a:t>rd</a:t>
            </a:r>
            <a:r>
              <a:rPr lang="en-US" sz="3200" b="1" dirty="0"/>
              <a:t> conditional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xmlns="" id="{9D8E0ADA-7DD1-7446-A409-E6A103B8AA72}"/>
              </a:ext>
            </a:extLst>
          </p:cNvPr>
          <p:cNvSpPr txBox="1">
            <a:spLocks/>
          </p:cNvSpPr>
          <p:nvPr/>
        </p:nvSpPr>
        <p:spPr>
          <a:xfrm>
            <a:off x="6570344" y="365125"/>
            <a:ext cx="47834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oper Black" panose="0208090404030B020404" pitchFamily="18" charset="77"/>
              </a:rPr>
              <a:t>Reality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xmlns="" id="{71E85E35-A307-9F45-9592-3E4A08CFA744}"/>
              </a:ext>
            </a:extLst>
          </p:cNvPr>
          <p:cNvSpPr txBox="1">
            <a:spLocks/>
          </p:cNvSpPr>
          <p:nvPr/>
        </p:nvSpPr>
        <p:spPr>
          <a:xfrm>
            <a:off x="6570344" y="1746250"/>
            <a:ext cx="47834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Coronavirus spread across the world, so I spent most of my time in my room.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026" name="Picture 2" descr="Chaotisch, Schlafzimmer, Home, Bett, Zimmer, Möbel">
            <a:extLst>
              <a:ext uri="{FF2B5EF4-FFF2-40B4-BE49-F238E27FC236}">
                <a16:creationId xmlns:a16="http://schemas.microsoft.com/office/drawing/2014/main" xmlns="" id="{982367AF-1411-E749-B4D0-4726AB59D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723" y="3429000"/>
            <a:ext cx="5500277" cy="397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375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6B7211C-CEDF-D84E-9B03-58A3AA08B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Cooper Black" panose="0208090404030B020404" pitchFamily="18" charset="77"/>
              </a:rPr>
              <a:t>Can you find a </a:t>
            </a:r>
            <a:r>
              <a:rPr lang="en-US" sz="5400" dirty="0">
                <a:solidFill>
                  <a:srgbClr val="1C8ADB"/>
                </a:solidFill>
                <a:latin typeface="Cooper Black" panose="0208090404030B020404" pitchFamily="18" charset="77"/>
              </a:rPr>
              <a:t>rule?</a:t>
            </a:r>
          </a:p>
        </p:txBody>
      </p:sp>
      <p:pic>
        <p:nvPicPr>
          <p:cNvPr id="5" name="Inhaltsplatzhalter 4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D3A33DB4-6B9C-0D4B-BC60-1CAC3EF8EB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51519" y="1693464"/>
            <a:ext cx="3471069" cy="3471069"/>
          </a:xfrm>
        </p:spPr>
      </p:pic>
    </p:spTree>
    <p:extLst>
      <p:ext uri="{BB962C8B-B14F-4D97-AF65-F5344CB8AC3E}">
        <p14:creationId xmlns:p14="http://schemas.microsoft.com/office/powerpoint/2010/main" val="3617005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E843BEE-E4AA-4A41-97CA-77064410D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oper Black" panose="0208090404030B020404" pitchFamily="18" charset="77"/>
              </a:rPr>
              <a:t>Let’s practice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D2A830A-3799-FE43-9B72-D0B5242C1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Talk about our Easter holidays</a:t>
            </a:r>
          </a:p>
          <a:p>
            <a:r>
              <a:rPr lang="en-US" b="1" dirty="0"/>
              <a:t>What would you have done if the </a:t>
            </a:r>
            <a:br>
              <a:rPr lang="en-US" b="1" dirty="0"/>
            </a:br>
            <a:r>
              <a:rPr lang="en-US" b="1" dirty="0"/>
              <a:t>Coronavirus had not spread across the world?</a:t>
            </a:r>
          </a:p>
          <a:p>
            <a:endParaRPr lang="en-US" b="1" dirty="0"/>
          </a:p>
          <a:p>
            <a:endParaRPr lang="en-US" b="1" dirty="0"/>
          </a:p>
          <a:p>
            <a:pPr marL="0" indent="0" algn="ctr">
              <a:buNone/>
            </a:pPr>
            <a:endParaRPr lang="en-US" i="1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xmlns="" id="{5D9E2C63-BFD6-5642-A609-EFEE10B944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292550"/>
              </p:ext>
            </p:extLst>
          </p:nvPr>
        </p:nvGraphicFramePr>
        <p:xfrm>
          <a:off x="310373" y="4798791"/>
          <a:ext cx="11571254" cy="5077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4186">
                  <a:extLst>
                    <a:ext uri="{9D8B030D-6E8A-4147-A177-3AD203B41FA5}">
                      <a16:colId xmlns:a16="http://schemas.microsoft.com/office/drawing/2014/main" xmlns="" val="3798990848"/>
                    </a:ext>
                  </a:extLst>
                </a:gridCol>
                <a:gridCol w="2247241">
                  <a:extLst>
                    <a:ext uri="{9D8B030D-6E8A-4147-A177-3AD203B41FA5}">
                      <a16:colId xmlns:a16="http://schemas.microsoft.com/office/drawing/2014/main" xmlns="" val="1177290736"/>
                    </a:ext>
                  </a:extLst>
                </a:gridCol>
                <a:gridCol w="2615540">
                  <a:extLst>
                    <a:ext uri="{9D8B030D-6E8A-4147-A177-3AD203B41FA5}">
                      <a16:colId xmlns:a16="http://schemas.microsoft.com/office/drawing/2014/main" xmlns="" val="119619764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825621845"/>
                    </a:ext>
                  </a:extLst>
                </a:gridCol>
                <a:gridCol w="434715">
                  <a:extLst>
                    <a:ext uri="{9D8B030D-6E8A-4147-A177-3AD203B41FA5}">
                      <a16:colId xmlns:a16="http://schemas.microsoft.com/office/drawing/2014/main" xmlns="" val="1258807851"/>
                    </a:ext>
                  </a:extLst>
                </a:gridCol>
                <a:gridCol w="1708879">
                  <a:extLst>
                    <a:ext uri="{9D8B030D-6E8A-4147-A177-3AD203B41FA5}">
                      <a16:colId xmlns:a16="http://schemas.microsoft.com/office/drawing/2014/main" xmlns="" val="308011549"/>
                    </a:ext>
                  </a:extLst>
                </a:gridCol>
                <a:gridCol w="1364105">
                  <a:extLst>
                    <a:ext uri="{9D8B030D-6E8A-4147-A177-3AD203B41FA5}">
                      <a16:colId xmlns:a16="http://schemas.microsoft.com/office/drawing/2014/main" xmlns="" val="2088345204"/>
                    </a:ext>
                  </a:extLst>
                </a:gridCol>
                <a:gridCol w="2578308">
                  <a:extLst>
                    <a:ext uri="{9D8B030D-6E8A-4147-A177-3AD203B41FA5}">
                      <a16:colId xmlns:a16="http://schemas.microsoft.com/office/drawing/2014/main" xmlns="" val="204215140"/>
                    </a:ext>
                  </a:extLst>
                </a:gridCol>
              </a:tblGrid>
              <a:tr h="50772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If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the Corona virus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had not broken out</a:t>
                      </a:r>
                    </a:p>
                  </a:txBody>
                  <a:tcPr>
                    <a:solidFill>
                      <a:srgbClr val="80C3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would have</a:t>
                      </a:r>
                    </a:p>
                  </a:txBody>
                  <a:tcPr>
                    <a:solidFill>
                      <a:srgbClr val="80C3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spent</a:t>
                      </a:r>
                    </a:p>
                  </a:txBody>
                  <a:tcPr>
                    <a:solidFill>
                      <a:srgbClr val="80C3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more time outside.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7472880"/>
                  </a:ext>
                </a:extLst>
              </a:tr>
            </a:tbl>
          </a:graphicData>
        </a:graphic>
      </p:graphicFrame>
      <p:pic>
        <p:nvPicPr>
          <p:cNvPr id="6" name="Picture 2" descr="Bleib Zu Hause, Corona, Coronavirus, Virus, Pandemie">
            <a:extLst>
              <a:ext uri="{FF2B5EF4-FFF2-40B4-BE49-F238E27FC236}">
                <a16:creationId xmlns:a16="http://schemas.microsoft.com/office/drawing/2014/main" xmlns="" id="{B836485F-64DB-AF47-822D-C71C99738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927" y="1551483"/>
            <a:ext cx="2108734" cy="211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xmlns="" id="{03E6F803-64CD-9B4D-9D40-94A833F4FE8B}"/>
              </a:ext>
            </a:extLst>
          </p:cNvPr>
          <p:cNvCxnSpPr/>
          <p:nvPr/>
        </p:nvCxnSpPr>
        <p:spPr>
          <a:xfrm>
            <a:off x="8682388" y="1539144"/>
            <a:ext cx="2213811" cy="2124006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xmlns="" id="{ECF280BF-6BFF-3D40-A95F-B3C7B007B313}"/>
              </a:ext>
            </a:extLst>
          </p:cNvPr>
          <p:cNvCxnSpPr>
            <a:cxnSpLocks/>
          </p:cNvCxnSpPr>
          <p:nvPr/>
        </p:nvCxnSpPr>
        <p:spPr>
          <a:xfrm flipV="1">
            <a:off x="8682388" y="1475283"/>
            <a:ext cx="2323069" cy="2187867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524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224A936-093B-F14F-9ECD-5F16C0397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58429"/>
                </a:solidFill>
                <a:latin typeface="Cooper Black" panose="0208090404030B020404" pitchFamily="18" charset="77"/>
              </a:rPr>
              <a:t>Activity: </a:t>
            </a:r>
            <a:r>
              <a:rPr lang="en-US" dirty="0">
                <a:latin typeface="Cooper Black" panose="0208090404030B020404" pitchFamily="18" charset="77"/>
              </a:rPr>
              <a:t>Pack your suitcase</a:t>
            </a:r>
          </a:p>
        </p:txBody>
      </p:sp>
      <p:pic>
        <p:nvPicPr>
          <p:cNvPr id="5" name="Inhaltsplatzhalter 4" descr="Ein Bild, das klein, Tisch, Monitor, LKW enthält.&#10;&#10;Automatisch generierte Beschreibung">
            <a:extLst>
              <a:ext uri="{FF2B5EF4-FFF2-40B4-BE49-F238E27FC236}">
                <a16:creationId xmlns:a16="http://schemas.microsoft.com/office/drawing/2014/main" xmlns="" id="{2C5F98D6-2D0F-FD4E-8F77-0495F8EB2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26474" y="2645229"/>
            <a:ext cx="3354666" cy="3847646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037E6C8E-7578-D249-931B-D5A402713F24}"/>
              </a:ext>
            </a:extLst>
          </p:cNvPr>
          <p:cNvSpPr txBox="1"/>
          <p:nvPr/>
        </p:nvSpPr>
        <p:spPr>
          <a:xfrm>
            <a:off x="838199" y="1690688"/>
            <a:ext cx="737347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Listen carefully what you classmates say – you will have to pack ALL these thing when it is your turn.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If I had gone to </a:t>
            </a:r>
            <a:r>
              <a:rPr lang="en-US" sz="2800" b="1" dirty="0">
                <a:solidFill>
                  <a:srgbClr val="1467B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Denver,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I would have packed…</a:t>
            </a:r>
          </a:p>
        </p:txBody>
      </p:sp>
    </p:spTree>
    <p:extLst>
      <p:ext uri="{BB962C8B-B14F-4D97-AF65-F5344CB8AC3E}">
        <p14:creationId xmlns:p14="http://schemas.microsoft.com/office/powerpoint/2010/main" val="3078297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B40CD532-789E-3845-8298-F8DE10C88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176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6BC9334A-6E15-1A4F-AD44-45CB27902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7971" y="2766218"/>
            <a:ext cx="3584448" cy="1325563"/>
          </a:xfrm>
        </p:spPr>
        <p:txBody>
          <a:bodyPr>
            <a:noAutofit/>
          </a:bodyPr>
          <a:lstStyle/>
          <a:p>
            <a:pPr algn="ctr"/>
            <a:r>
              <a:rPr lang="en-US" sz="2700" dirty="0">
                <a:solidFill>
                  <a:srgbClr val="D10101"/>
                </a:solidFill>
                <a:latin typeface="Cooper Black" panose="0208090404030B020404" pitchFamily="18" charset="77"/>
              </a:rPr>
              <a:t>ASSIGNMENT</a:t>
            </a:r>
            <a:br>
              <a:rPr lang="en-US" sz="2700" dirty="0">
                <a:solidFill>
                  <a:srgbClr val="D10101"/>
                </a:solidFill>
                <a:latin typeface="Cooper Black" panose="0208090404030B020404" pitchFamily="18" charset="77"/>
              </a:rPr>
            </a:br>
            <a:r>
              <a:rPr lang="en-US" sz="2700" dirty="0">
                <a:latin typeface="Cooper Black" panose="0208090404030B020404" pitchFamily="18" charset="77"/>
              </a:rPr>
              <a:t>FOR THIS</a:t>
            </a:r>
            <a:br>
              <a:rPr lang="en-US" sz="2700" dirty="0">
                <a:latin typeface="Cooper Black" panose="0208090404030B020404" pitchFamily="18" charset="77"/>
              </a:rPr>
            </a:br>
            <a:r>
              <a:rPr lang="en-US" sz="2700" dirty="0">
                <a:latin typeface="Cooper Black" panose="0208090404030B020404" pitchFamily="18" charset="77"/>
              </a:rPr>
              <a:t>ONLINE </a:t>
            </a:r>
            <a:br>
              <a:rPr lang="en-US" sz="2700" dirty="0">
                <a:latin typeface="Cooper Black" panose="0208090404030B020404" pitchFamily="18" charset="77"/>
              </a:rPr>
            </a:br>
            <a:r>
              <a:rPr lang="en-US" sz="2700" dirty="0">
                <a:latin typeface="Cooper Black" panose="0208090404030B020404" pitchFamily="18" charset="77"/>
              </a:rPr>
              <a:t>CLASS</a:t>
            </a:r>
          </a:p>
        </p:txBody>
      </p:sp>
    </p:spTree>
    <p:extLst>
      <p:ext uri="{BB962C8B-B14F-4D97-AF65-F5344CB8AC3E}">
        <p14:creationId xmlns:p14="http://schemas.microsoft.com/office/powerpoint/2010/main" val="2154014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Microsoft Office PowerPoint</Application>
  <PresentationFormat>Breitbild</PresentationFormat>
  <Paragraphs>49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Cooper Black</vt:lpstr>
      <vt:lpstr>Office</vt:lpstr>
      <vt:lpstr>What did you do during the Easter holidays?</vt:lpstr>
      <vt:lpstr>How did the  Coronavirus  change your  Easter holidays?</vt:lpstr>
      <vt:lpstr>Guess which student it is?</vt:lpstr>
      <vt:lpstr>When do we use 3rd conditional?</vt:lpstr>
      <vt:lpstr>Dream</vt:lpstr>
      <vt:lpstr>Can you find a rule?</vt:lpstr>
      <vt:lpstr>Let’s practice</vt:lpstr>
      <vt:lpstr>Activity: Pack your suitcase</vt:lpstr>
      <vt:lpstr>ASSIGNMENT FOR THIS ONLINE  CLASS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did you do during the Easter holiday?</dc:title>
  <dc:creator>Prodinger, Simon</dc:creator>
  <cp:lastModifiedBy>Laura Bergmann</cp:lastModifiedBy>
  <cp:revision>16</cp:revision>
  <dcterms:created xsi:type="dcterms:W3CDTF">2020-04-07T16:12:31Z</dcterms:created>
  <dcterms:modified xsi:type="dcterms:W3CDTF">2020-05-19T07:18:31Z</dcterms:modified>
</cp:coreProperties>
</file>