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4" r:id="rId9"/>
    <p:sldId id="263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F2A43-2A28-4F64-BDE7-EA3C3B4B605F}" v="1" dt="2023-01-26T13:14:30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A8639-0FF0-E5DB-57BF-0EF5E6B13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FD741E-23EA-C24C-9F90-2F5105F65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7653E6-7520-A276-78F4-10DDD04B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C6D7A8-CF75-B31F-C207-DF3FE0A4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03D5D3-608C-5E3A-C8CB-6F58E361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345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54632-52AD-D902-76FE-29400B2E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C44474-FADD-DF98-3160-FABCD4CBD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F1E448-5424-68EB-C629-1591B139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A2B5F3-486A-5232-B518-1784A9BD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0EF3C1-C2F2-EB6F-C0D9-79757ADA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8713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F0369B5-1FC1-CC4A-CA09-F9FE063A5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BF5B1E-9B42-8D3F-1ADF-B695A7304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1F4A8E-FA3D-04DF-02A0-30D9CA9EC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E3A9E2-4C39-97E6-5EC4-441F3428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428946-4C8F-D3D2-F40B-D836E00D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8556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89A2F-D8A2-74F4-E4AD-02489FB4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53DA41-3AD3-F65A-F794-863267220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929427-7F38-146E-0B7D-43328423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870382-F55A-969D-CC1A-005A966D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014374-7EE2-B0DD-25A5-38DB8061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08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FF813-8B5D-5F97-D709-8ED63366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462061-C370-76FD-F14D-051CFA031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37515-F61D-1690-AA50-D05D3855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966F21-4651-0BBB-488F-8DF9260F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8457F9-B4ED-5023-145D-17D9C607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54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BE633-F071-E30A-16E7-45251BC8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F3183A-6D37-3080-96BA-50DF4278A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3232AD-8584-AA16-10A8-5DF5E53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5C7C67-C1C9-B2F1-910A-ED1205BA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5DF818-8663-4EE8-F315-1587F3D3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52E64D-8FFB-31B9-1256-FA511C00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713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EB07E-6DF6-43E7-4B43-2792285C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549293-BA1C-1447-8EF9-C7CC5699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A218FC-2634-920C-D0EE-B12C3F52D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36818F-6F6B-6468-D67B-44A8F4A3C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BC192FA-D52D-A36C-2822-442CD5C1E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2D3DDE-1BA6-6B62-EBB6-E40878D6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96F667F-3918-8D46-7CE7-16F110268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2742AF7-94EB-1518-9AC7-EBE2AE49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536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1EACC6-CE1B-0E71-A17E-8C762E4F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D72A95-4E71-9E30-B458-CBEC0891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221122-558F-C9AC-9B52-47954732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C3FA74-8CB8-6676-A874-B340BD8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833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70D7F43-B263-0397-8702-A8217FB01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BAE11E-F269-5432-18B2-DD1FE5FB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BAD0B8-D078-5636-F256-25534B8D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911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58E6B-E470-E514-F965-7DDF42C2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B39719-51B8-EDF5-F350-E20B7E87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1DF61B-3760-A608-FD50-44E878A30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FA1DE2-05EE-B28E-B1A8-E0D852FE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7DCA46-E02B-3B76-C757-C5A87A02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001528-FCD4-38EA-8169-F1FA23D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346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3F5B4-6DFD-A0D4-C717-F70F2FAEA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2A6A42B-64C2-F591-4534-6F4A2484D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846E35-1287-A027-DC8F-0866E440F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3E63EA-4095-110C-EF94-2EA9A229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F34462-D446-DCF3-D8A2-F936171D5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96295F-3515-01A5-334F-340F4750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759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CF94F8A-48A2-56ED-2972-49231CE5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039272-3A23-9340-8BDA-3CBCE1142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55AD88-C3F1-3559-100B-8CD1D8346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2F554-05BF-475D-8194-664F1130D5E9}" type="datetimeFigureOut">
              <a:rPr lang="de-AT" smtClean="0"/>
              <a:t>26.01.2023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D8BCAE-2C3D-E296-3A85-781A2FF59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071B0F-A690-1241-B22F-9BD757C06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F337F-64B2-45A1-BCA5-B01319A77C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101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26CB51-4DCB-C6CA-8262-1EAEC18F6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de-AT" sz="7200"/>
              <a:t>Imaginary situations </a:t>
            </a:r>
            <a:br>
              <a:rPr lang="de-AT" sz="7200"/>
            </a:br>
            <a:r>
              <a:rPr lang="de-AT" sz="7200"/>
              <a:t>of the past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72FD3C-EEA4-7BFA-4054-1FEFBF45E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endParaRPr lang="de-AT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46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76C8-F957-308D-6A08-F3A7A174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would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happened</a:t>
            </a:r>
            <a:r>
              <a:rPr lang="de-AT" dirty="0"/>
              <a:t> </a:t>
            </a:r>
            <a:r>
              <a:rPr lang="de-AT" dirty="0" err="1"/>
              <a:t>if</a:t>
            </a:r>
            <a:r>
              <a:rPr lang="de-AT" dirty="0"/>
              <a:t> …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A4DF59-64DF-52BA-34CB-3D1085C62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331279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have happened if Kieran/Danilo/Noah had not joined the class?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331279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have happened if Mr. Grasser had become your </a:t>
            </a:r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Klassenvorstand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331279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have happened if you had gotten a different classroom on the first floor?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331279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have happened if you had had a skiing trip as a class last year? Who would you have chosen as roommates?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331279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teachers would have gone with you? Where would you have gone?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331279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have happened if the PH had given us a huge playground?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331279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have happened if you had had to leave school after the first year?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1781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336391-D153-AD3A-EA2C-3DBE8076A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667349"/>
            <a:ext cx="5157787" cy="823912"/>
          </a:xfrm>
        </p:spPr>
        <p:txBody>
          <a:bodyPr/>
          <a:lstStyle/>
          <a:p>
            <a:r>
              <a:rPr lang="de-AT" sz="2800" dirty="0" err="1"/>
              <a:t>Imaginary</a:t>
            </a:r>
            <a:r>
              <a:rPr lang="de-AT" sz="2800" dirty="0"/>
              <a:t> </a:t>
            </a:r>
            <a:r>
              <a:rPr lang="de-AT" sz="2800" dirty="0" err="1"/>
              <a:t>situation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the</a:t>
            </a:r>
            <a:r>
              <a:rPr lang="de-AT" sz="2800" dirty="0"/>
              <a:t> </a:t>
            </a:r>
            <a:r>
              <a:rPr lang="de-AT" sz="2800" dirty="0" err="1"/>
              <a:t>past</a:t>
            </a:r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751DC2-4FC3-48D0-23B1-D1A85CEEC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63305"/>
            <a:ext cx="5157787" cy="4326357"/>
          </a:xfrm>
        </p:spPr>
        <p:txBody>
          <a:bodyPr/>
          <a:lstStyle/>
          <a:p>
            <a:pPr marL="0" indent="0">
              <a:buNone/>
            </a:pPr>
            <a:r>
              <a:rPr lang="en-US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If</a:t>
            </a:r>
            <a:r>
              <a:rPr lang="en-US" i="0" dirty="0">
                <a:solidFill>
                  <a:srgbClr val="191919"/>
                </a:solidFill>
                <a:effectLst/>
                <a:latin typeface="EF Circular Latin"/>
              </a:rPr>
              <a:t> I </a:t>
            </a:r>
            <a:r>
              <a:rPr lang="en-US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had studied </a:t>
            </a:r>
            <a:r>
              <a:rPr lang="en-US" i="0" dirty="0">
                <a:solidFill>
                  <a:srgbClr val="191919"/>
                </a:solidFill>
                <a:effectLst/>
                <a:latin typeface="EF Circular Latin"/>
              </a:rPr>
              <a:t>more, </a:t>
            </a:r>
          </a:p>
          <a:p>
            <a:pPr marL="0" indent="0">
              <a:buNone/>
            </a:pPr>
            <a:r>
              <a:rPr lang="en-US" i="0" dirty="0">
                <a:solidFill>
                  <a:srgbClr val="191919"/>
                </a:solidFill>
                <a:effectLst/>
                <a:latin typeface="EF Circular Latin"/>
              </a:rPr>
              <a:t>I </a:t>
            </a:r>
            <a:r>
              <a:rPr lang="en-US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would have passed </a:t>
            </a:r>
            <a:r>
              <a:rPr lang="en-US" i="0" dirty="0">
                <a:solidFill>
                  <a:srgbClr val="191919"/>
                </a:solidFill>
                <a:effectLst/>
                <a:latin typeface="EF Circular Latin"/>
              </a:rPr>
              <a:t>the exam. </a:t>
            </a:r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57EAA7F-E319-3260-F7A0-AC297E20F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667349"/>
            <a:ext cx="5183188" cy="823912"/>
          </a:xfrm>
        </p:spPr>
        <p:txBody>
          <a:bodyPr/>
          <a:lstStyle/>
          <a:p>
            <a:pPr algn="ctr"/>
            <a:r>
              <a:rPr lang="de-AT" sz="2800" dirty="0" err="1"/>
              <a:t>reality</a:t>
            </a:r>
            <a:endParaRPr lang="de-AT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40B0F92-7D7F-DEA9-6628-9A695C96D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63305"/>
            <a:ext cx="5183188" cy="4326357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I didn’t study a lot, so I didn't pass the exam.</a:t>
            </a:r>
            <a:endParaRPr lang="de-AT" dirty="0"/>
          </a:p>
        </p:txBody>
      </p:sp>
      <p:pic>
        <p:nvPicPr>
          <p:cNvPr id="10" name="Grafik 9" descr="Prüfliste mit einfarbiger Füllung">
            <a:extLst>
              <a:ext uri="{FF2B5EF4-FFF2-40B4-BE49-F238E27FC236}">
                <a16:creationId xmlns:a16="http://schemas.microsoft.com/office/drawing/2014/main" id="{2CF01008-38E8-A2F9-6BE5-65490B6C7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1183" y="3711102"/>
            <a:ext cx="1331344" cy="1331344"/>
          </a:xfrm>
          <a:prstGeom prst="rect">
            <a:avLst/>
          </a:prstGeom>
        </p:spPr>
      </p:pic>
      <p:pic>
        <p:nvPicPr>
          <p:cNvPr id="12" name="Grafik 11" descr="Person, die mit Laptop und Ordner arbeitet">
            <a:extLst>
              <a:ext uri="{FF2B5EF4-FFF2-40B4-BE49-F238E27FC236}">
                <a16:creationId xmlns:a16="http://schemas.microsoft.com/office/drawing/2014/main" id="{51F8F310-4260-3414-A142-C86076098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" y="3429000"/>
            <a:ext cx="3245797" cy="2163865"/>
          </a:xfrm>
          <a:prstGeom prst="rect">
            <a:avLst/>
          </a:prstGeom>
        </p:spPr>
      </p:pic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4F14EDBB-A408-BD67-BCED-08312A438FC6}"/>
              </a:ext>
            </a:extLst>
          </p:cNvPr>
          <p:cNvSpPr/>
          <p:nvPr/>
        </p:nvSpPr>
        <p:spPr>
          <a:xfrm>
            <a:off x="3875356" y="4215581"/>
            <a:ext cx="465827" cy="2780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 descr="Nahaufnahme von Popcorn und Fernbedienung">
            <a:extLst>
              <a:ext uri="{FF2B5EF4-FFF2-40B4-BE49-F238E27FC236}">
                <a16:creationId xmlns:a16="http://schemas.microsoft.com/office/drawing/2014/main" id="{FEB4B35E-34BE-E98D-9CCB-6721C9409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13" y="3393362"/>
            <a:ext cx="2946204" cy="1966823"/>
          </a:xfrm>
          <a:prstGeom prst="rect">
            <a:avLst/>
          </a:prstGeom>
        </p:spPr>
      </p:pic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FF74ADC0-478F-6371-9068-083F698333AA}"/>
              </a:ext>
            </a:extLst>
          </p:cNvPr>
          <p:cNvSpPr/>
          <p:nvPr/>
        </p:nvSpPr>
        <p:spPr>
          <a:xfrm>
            <a:off x="9319642" y="4098675"/>
            <a:ext cx="465827" cy="2780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293B513-09AF-1568-9ABA-0D1123A45E3D}"/>
              </a:ext>
            </a:extLst>
          </p:cNvPr>
          <p:cNvSpPr txBox="1"/>
          <p:nvPr/>
        </p:nvSpPr>
        <p:spPr>
          <a:xfrm>
            <a:off x="10120992" y="4026483"/>
            <a:ext cx="881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C00000"/>
                </a:solidFill>
              </a:rPr>
              <a:t>FAIL</a:t>
            </a:r>
            <a:endParaRPr lang="de-A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336391-D153-AD3A-EA2C-3DBE8076A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667349"/>
            <a:ext cx="5157787" cy="823912"/>
          </a:xfrm>
        </p:spPr>
        <p:txBody>
          <a:bodyPr/>
          <a:lstStyle/>
          <a:p>
            <a:r>
              <a:rPr lang="de-AT" sz="2800" dirty="0" err="1"/>
              <a:t>Imaginary</a:t>
            </a:r>
            <a:r>
              <a:rPr lang="de-AT" sz="2800" dirty="0"/>
              <a:t> </a:t>
            </a:r>
            <a:r>
              <a:rPr lang="de-AT" sz="2800" dirty="0" err="1"/>
              <a:t>situation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the</a:t>
            </a:r>
            <a:r>
              <a:rPr lang="de-AT" sz="2800" dirty="0"/>
              <a:t> </a:t>
            </a:r>
            <a:r>
              <a:rPr lang="de-AT" sz="2800" dirty="0" err="1"/>
              <a:t>past</a:t>
            </a:r>
            <a:endParaRPr lang="de-AT" sz="280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751DC2-4FC3-48D0-23B1-D1A85CEEC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63305"/>
            <a:ext cx="5157787" cy="4326357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rgbClr val="191919"/>
                </a:solidFill>
                <a:highlight>
                  <a:srgbClr val="FFFF00"/>
                </a:highlight>
                <a:latin typeface="EF Circular Latin"/>
              </a:rPr>
              <a:t>I</a:t>
            </a:r>
            <a:r>
              <a:rPr lang="en-US" b="0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f</a:t>
            </a: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 you </a:t>
            </a:r>
            <a:r>
              <a:rPr lang="en-US" b="0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had caught </a:t>
            </a: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the bus, 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you </a:t>
            </a:r>
            <a:r>
              <a:rPr lang="en-US" b="0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would have been </a:t>
            </a: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on time.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57EAA7F-E319-3260-F7A0-AC297E20F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667349"/>
            <a:ext cx="5183188" cy="823912"/>
          </a:xfrm>
        </p:spPr>
        <p:txBody>
          <a:bodyPr/>
          <a:lstStyle/>
          <a:p>
            <a:pPr algn="ctr"/>
            <a:r>
              <a:rPr lang="de-AT" sz="2800" dirty="0" err="1"/>
              <a:t>reality</a:t>
            </a:r>
            <a:endParaRPr lang="de-AT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40B0F92-7D7F-DEA9-6628-9A695C96D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63305"/>
            <a:ext cx="5183188" cy="4326357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You didn’t catch the bus, so you were late.</a:t>
            </a:r>
            <a:endParaRPr lang="de-AT" dirty="0"/>
          </a:p>
        </p:txBody>
      </p:sp>
      <p:pic>
        <p:nvPicPr>
          <p:cNvPr id="3" name="Grafik 2" descr="Kind mit Rucksack, das an einem sonnigen Morgen in den Schulbus einsteigt">
            <a:extLst>
              <a:ext uri="{FF2B5EF4-FFF2-40B4-BE49-F238E27FC236}">
                <a16:creationId xmlns:a16="http://schemas.microsoft.com/office/drawing/2014/main" id="{86EA1FBD-BB92-9BE6-E778-FF02F03BE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0" y="3429000"/>
            <a:ext cx="2735651" cy="1826192"/>
          </a:xfrm>
          <a:prstGeom prst="rect">
            <a:avLst/>
          </a:prstGeom>
        </p:spPr>
      </p:pic>
      <p:pic>
        <p:nvPicPr>
          <p:cNvPr id="4" name="Grafik 3" descr="Kind mit Rucksack, das an einem sonnigen Morgen in den Schulbus einsteigt">
            <a:extLst>
              <a:ext uri="{FF2B5EF4-FFF2-40B4-BE49-F238E27FC236}">
                <a16:creationId xmlns:a16="http://schemas.microsoft.com/office/drawing/2014/main" id="{AE85D451-F482-69BA-8928-D2400D912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66" y="3429000"/>
            <a:ext cx="2735651" cy="1826192"/>
          </a:xfrm>
          <a:prstGeom prst="rect">
            <a:avLst/>
          </a:prstGeom>
        </p:spPr>
      </p:pic>
      <p:sp>
        <p:nvSpPr>
          <p:cNvPr id="9" name="Multiplikationszeichen 8">
            <a:extLst>
              <a:ext uri="{FF2B5EF4-FFF2-40B4-BE49-F238E27FC236}">
                <a16:creationId xmlns:a16="http://schemas.microsoft.com/office/drawing/2014/main" id="{C7AB9EB5-08ED-D52C-07F3-F655BBA5C6D9}"/>
              </a:ext>
            </a:extLst>
          </p:cNvPr>
          <p:cNvSpPr/>
          <p:nvPr/>
        </p:nvSpPr>
        <p:spPr>
          <a:xfrm>
            <a:off x="5648333" y="2449049"/>
            <a:ext cx="2139351" cy="1959901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B89DB2CC-9BC7-DDB5-FF6A-DA0760719D53}"/>
              </a:ext>
            </a:extLst>
          </p:cNvPr>
          <p:cNvSpPr/>
          <p:nvPr/>
        </p:nvSpPr>
        <p:spPr>
          <a:xfrm>
            <a:off x="3495703" y="4203047"/>
            <a:ext cx="465827" cy="2780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9119A3B0-B21F-F76B-E422-E4BBAE80C582}"/>
              </a:ext>
            </a:extLst>
          </p:cNvPr>
          <p:cNvSpPr/>
          <p:nvPr/>
        </p:nvSpPr>
        <p:spPr>
          <a:xfrm>
            <a:off x="9209415" y="4163950"/>
            <a:ext cx="465827" cy="2780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5" name="Grafik 14" descr="Uhr mit einfarbiger Füllung">
            <a:extLst>
              <a:ext uri="{FF2B5EF4-FFF2-40B4-BE49-F238E27FC236}">
                <a16:creationId xmlns:a16="http://schemas.microsoft.com/office/drawing/2014/main" id="{A1070CA7-DEA2-BEE9-8493-26ED60CD8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7050" y="3884896"/>
            <a:ext cx="914400" cy="9144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23773B-EB66-C76C-38CF-FC42FEFF4F65}"/>
              </a:ext>
            </a:extLst>
          </p:cNvPr>
          <p:cNvSpPr txBox="1"/>
          <p:nvPr/>
        </p:nvSpPr>
        <p:spPr>
          <a:xfrm>
            <a:off x="4757760" y="4218246"/>
            <a:ext cx="394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AT" sz="3600" b="1" i="0" dirty="0">
                <a:solidFill>
                  <a:srgbClr val="92D050"/>
                </a:solidFill>
                <a:effectLst/>
              </a:rPr>
              <a:t>✓</a:t>
            </a:r>
          </a:p>
        </p:txBody>
      </p:sp>
      <p:pic>
        <p:nvPicPr>
          <p:cNvPr id="20" name="Grafik 19" descr="Uhr mit einfarbiger Füllung">
            <a:extLst>
              <a:ext uri="{FF2B5EF4-FFF2-40B4-BE49-F238E27FC236}">
                <a16:creationId xmlns:a16="http://schemas.microsoft.com/office/drawing/2014/main" id="{DDAF60FD-4C2D-1C74-183A-68A72E013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8913" y="3745847"/>
            <a:ext cx="914400" cy="914400"/>
          </a:xfrm>
          <a:prstGeom prst="rect">
            <a:avLst/>
          </a:prstGeom>
        </p:spPr>
      </p:pic>
      <p:sp>
        <p:nvSpPr>
          <p:cNvPr id="21" name="Multiplikationszeichen 20">
            <a:extLst>
              <a:ext uri="{FF2B5EF4-FFF2-40B4-BE49-F238E27FC236}">
                <a16:creationId xmlns:a16="http://schemas.microsoft.com/office/drawing/2014/main" id="{701DED1F-8EEF-C367-4EF7-926A9FF609B1}"/>
              </a:ext>
            </a:extLst>
          </p:cNvPr>
          <p:cNvSpPr/>
          <p:nvPr/>
        </p:nvSpPr>
        <p:spPr>
          <a:xfrm>
            <a:off x="10695763" y="4228918"/>
            <a:ext cx="461153" cy="45515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949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animBg="1"/>
      <p:bldP spid="11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336391-D153-AD3A-EA2C-3DBE8076A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667349"/>
            <a:ext cx="5157787" cy="823912"/>
          </a:xfrm>
        </p:spPr>
        <p:txBody>
          <a:bodyPr/>
          <a:lstStyle/>
          <a:p>
            <a:r>
              <a:rPr lang="de-AT" sz="2800" dirty="0" err="1"/>
              <a:t>Imaginary</a:t>
            </a:r>
            <a:r>
              <a:rPr lang="de-AT" sz="2800" dirty="0"/>
              <a:t> </a:t>
            </a:r>
            <a:r>
              <a:rPr lang="de-AT" sz="2800" dirty="0" err="1"/>
              <a:t>situation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the</a:t>
            </a:r>
            <a:r>
              <a:rPr lang="de-AT" sz="2800" dirty="0"/>
              <a:t> </a:t>
            </a:r>
            <a:r>
              <a:rPr lang="de-AT" sz="2800" dirty="0" err="1"/>
              <a:t>past</a:t>
            </a:r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751DC2-4FC3-48D0-23B1-D1A85CEEC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63305"/>
            <a:ext cx="5157787" cy="4326357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If</a:t>
            </a: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 I </a:t>
            </a:r>
            <a:r>
              <a:rPr lang="en-US" b="0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had scored </a:t>
            </a: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the goal, 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my team </a:t>
            </a:r>
            <a:r>
              <a:rPr lang="en-US" b="0" i="0" dirty="0">
                <a:solidFill>
                  <a:srgbClr val="191919"/>
                </a:solidFill>
                <a:effectLst/>
                <a:highlight>
                  <a:srgbClr val="FFFF00"/>
                </a:highlight>
                <a:latin typeface="EF Circular Latin"/>
              </a:rPr>
              <a:t>would have won</a:t>
            </a:r>
            <a:r>
              <a:rPr lang="en-US" b="0" i="0" dirty="0">
                <a:solidFill>
                  <a:srgbClr val="191919"/>
                </a:solidFill>
                <a:effectLst/>
                <a:latin typeface="EF Circular Latin"/>
              </a:rPr>
              <a:t>.</a:t>
            </a:r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57EAA7F-E319-3260-F7A0-AC297E20F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667349"/>
            <a:ext cx="5183188" cy="823912"/>
          </a:xfrm>
        </p:spPr>
        <p:txBody>
          <a:bodyPr/>
          <a:lstStyle/>
          <a:p>
            <a:pPr algn="ctr"/>
            <a:r>
              <a:rPr lang="de-AT" sz="2800" dirty="0" err="1"/>
              <a:t>reality</a:t>
            </a:r>
            <a:endParaRPr lang="de-AT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40B0F92-7D7F-DEA9-6628-9A695C96D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63305"/>
            <a:ext cx="5183188" cy="432635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191919"/>
                </a:solidFill>
                <a:latin typeface="EF Circular Latin"/>
              </a:rPr>
              <a:t>I didn’t score, so my team lost.</a:t>
            </a:r>
            <a:endParaRPr lang="de-AT" dirty="0"/>
          </a:p>
        </p:txBody>
      </p:sp>
      <p:pic>
        <p:nvPicPr>
          <p:cNvPr id="9" name="Grafik 8" descr="Trophäe">
            <a:extLst>
              <a:ext uri="{FF2B5EF4-FFF2-40B4-BE49-F238E27FC236}">
                <a16:creationId xmlns:a16="http://schemas.microsoft.com/office/drawing/2014/main" id="{42FCE43F-5D71-A638-A3DC-E0EBA9FF6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68" y="3429000"/>
            <a:ext cx="2445459" cy="1746756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BF9ECF9D-A792-5C86-FC93-2158DF8CBF75}"/>
              </a:ext>
            </a:extLst>
          </p:cNvPr>
          <p:cNvSpPr/>
          <p:nvPr/>
        </p:nvSpPr>
        <p:spPr>
          <a:xfrm>
            <a:off x="3418681" y="4119021"/>
            <a:ext cx="465827" cy="2780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5" name="Grafik 14" descr="Fußball trifft das Netz">
            <a:extLst>
              <a:ext uri="{FF2B5EF4-FFF2-40B4-BE49-F238E27FC236}">
                <a16:creationId xmlns:a16="http://schemas.microsoft.com/office/drawing/2014/main" id="{44D06952-77E7-C4F5-D3CA-D7A4F4D7C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" y="3467518"/>
            <a:ext cx="2793975" cy="1859202"/>
          </a:xfrm>
          <a:prstGeom prst="rect">
            <a:avLst/>
          </a:prstGeom>
        </p:spPr>
      </p:pic>
      <p:pic>
        <p:nvPicPr>
          <p:cNvPr id="16" name="Grafik 15" descr="Fußball trifft das Netz">
            <a:extLst>
              <a:ext uri="{FF2B5EF4-FFF2-40B4-BE49-F238E27FC236}">
                <a16:creationId xmlns:a16="http://schemas.microsoft.com/office/drawing/2014/main" id="{64FB93E6-09D4-2895-E50D-DB1A4082E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87" y="3429000"/>
            <a:ext cx="2793975" cy="1859202"/>
          </a:xfrm>
          <a:prstGeom prst="rect">
            <a:avLst/>
          </a:prstGeom>
        </p:spPr>
      </p:pic>
      <p:sp>
        <p:nvSpPr>
          <p:cNvPr id="17" name="Multiplikationszeichen 16">
            <a:extLst>
              <a:ext uri="{FF2B5EF4-FFF2-40B4-BE49-F238E27FC236}">
                <a16:creationId xmlns:a16="http://schemas.microsoft.com/office/drawing/2014/main" id="{2512264E-4DEE-9604-E4B7-5BF7CC67E130}"/>
              </a:ext>
            </a:extLst>
          </p:cNvPr>
          <p:cNvSpPr/>
          <p:nvPr/>
        </p:nvSpPr>
        <p:spPr>
          <a:xfrm>
            <a:off x="5760123" y="2686635"/>
            <a:ext cx="2139351" cy="1959901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68CBA585-532D-82ED-6105-B9B9C487AFEB}"/>
              </a:ext>
            </a:extLst>
          </p:cNvPr>
          <p:cNvSpPr/>
          <p:nvPr/>
        </p:nvSpPr>
        <p:spPr>
          <a:xfrm>
            <a:off x="9394517" y="4203959"/>
            <a:ext cx="465827" cy="2780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 descr="Trophäe">
            <a:extLst>
              <a:ext uri="{FF2B5EF4-FFF2-40B4-BE49-F238E27FC236}">
                <a16:creationId xmlns:a16="http://schemas.microsoft.com/office/drawing/2014/main" id="{90E2DD33-73F3-1782-F9E5-BFA2C2266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922" y="3730699"/>
            <a:ext cx="1865975" cy="1332839"/>
          </a:xfrm>
          <a:prstGeom prst="rect">
            <a:avLst/>
          </a:prstGeom>
        </p:spPr>
      </p:pic>
      <p:sp>
        <p:nvSpPr>
          <p:cNvPr id="20" name="Multiplikationszeichen 19">
            <a:extLst>
              <a:ext uri="{FF2B5EF4-FFF2-40B4-BE49-F238E27FC236}">
                <a16:creationId xmlns:a16="http://schemas.microsoft.com/office/drawing/2014/main" id="{D3C7E8EB-DEDA-8620-71A3-19B7AAA5D157}"/>
              </a:ext>
            </a:extLst>
          </p:cNvPr>
          <p:cNvSpPr/>
          <p:nvPr/>
        </p:nvSpPr>
        <p:spPr>
          <a:xfrm>
            <a:off x="9663491" y="2988885"/>
            <a:ext cx="1254418" cy="12691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75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7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792AC-CC06-BBF9-8207-21CD369F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When do we use this form?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F3F035-E8D4-3F46-BA5A-F55DF94BC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/>
          </a:p>
          <a:p>
            <a:pPr marL="0" indent="0">
              <a:buNone/>
            </a:pPr>
            <a:endParaRPr lang="de-AT"/>
          </a:p>
          <a:p>
            <a:pPr marL="0" indent="0">
              <a:buNone/>
            </a:pPr>
            <a:r>
              <a:rPr lang="de-AT"/>
              <a:t>… </a:t>
            </a:r>
            <a:r>
              <a:rPr lang="de-AT" sz="2800"/>
              <a:t>when we talk about an event that</a:t>
            </a:r>
            <a:r>
              <a:rPr lang="de-AT"/>
              <a:t> </a:t>
            </a:r>
            <a:r>
              <a:rPr lang="de-AT" sz="2800"/>
              <a:t>has already happened and the </a:t>
            </a:r>
            <a:r>
              <a:rPr lang="de-AT" sz="2800" b="1">
                <a:highlight>
                  <a:srgbClr val="FFFF00"/>
                </a:highlight>
              </a:rPr>
              <a:t>result can‘t be changed </a:t>
            </a:r>
            <a:r>
              <a:rPr lang="de-AT" sz="2800"/>
              <a:t>anymore!</a:t>
            </a: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910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ED8AB-6E63-23F6-F01F-CADA7420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express an </a:t>
            </a:r>
            <a:r>
              <a:rPr lang="de-AT" dirty="0" err="1"/>
              <a:t>imaginary</a:t>
            </a:r>
            <a:r>
              <a:rPr lang="de-AT" dirty="0"/>
              <a:t> </a:t>
            </a:r>
            <a:r>
              <a:rPr lang="de-AT" dirty="0" err="1"/>
              <a:t>situation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past</a:t>
            </a:r>
            <a:r>
              <a:rPr lang="de-AT" dirty="0"/>
              <a:t>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DC29E4-B64D-71DD-A782-56207FF8C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de-AT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de-AT" sz="4000" b="1" dirty="0" err="1">
                <a:solidFill>
                  <a:srgbClr val="0070C0"/>
                </a:solidFill>
              </a:rPr>
              <a:t>If</a:t>
            </a:r>
            <a:r>
              <a:rPr lang="de-AT" sz="4000" dirty="0"/>
              <a:t> + </a:t>
            </a:r>
            <a:r>
              <a:rPr lang="de-AT" sz="4000" b="1" dirty="0" err="1">
                <a:solidFill>
                  <a:srgbClr val="0070C0"/>
                </a:solidFill>
              </a:rPr>
              <a:t>had</a:t>
            </a:r>
            <a:r>
              <a:rPr lang="de-AT" sz="4000" b="1" dirty="0">
                <a:solidFill>
                  <a:srgbClr val="0070C0"/>
                </a:solidFill>
              </a:rPr>
              <a:t> </a:t>
            </a:r>
            <a:r>
              <a:rPr lang="de-AT" sz="4000" dirty="0"/>
              <a:t>+</a:t>
            </a:r>
            <a:r>
              <a:rPr lang="de-AT" sz="4000" b="1" dirty="0">
                <a:solidFill>
                  <a:srgbClr val="0070C0"/>
                </a:solidFill>
              </a:rPr>
              <a:t> 3</a:t>
            </a:r>
            <a:r>
              <a:rPr lang="de-AT" sz="4000" b="1" baseline="30000" dirty="0">
                <a:solidFill>
                  <a:srgbClr val="0070C0"/>
                </a:solidFill>
              </a:rPr>
              <a:t>rd</a:t>
            </a:r>
            <a:r>
              <a:rPr lang="de-AT" sz="4000" b="1" dirty="0">
                <a:solidFill>
                  <a:srgbClr val="0070C0"/>
                </a:solidFill>
              </a:rPr>
              <a:t> form </a:t>
            </a:r>
            <a:r>
              <a:rPr lang="de-AT" sz="4000" dirty="0"/>
              <a:t>….. , </a:t>
            </a:r>
            <a:r>
              <a:rPr lang="de-AT" sz="4000" b="1" dirty="0" err="1">
                <a:solidFill>
                  <a:srgbClr val="00B050"/>
                </a:solidFill>
              </a:rPr>
              <a:t>would</a:t>
            </a:r>
            <a:r>
              <a:rPr lang="de-AT" sz="4000" dirty="0"/>
              <a:t> + </a:t>
            </a:r>
            <a:r>
              <a:rPr lang="de-AT" sz="4000" b="1" dirty="0" err="1">
                <a:solidFill>
                  <a:srgbClr val="00B050"/>
                </a:solidFill>
              </a:rPr>
              <a:t>have</a:t>
            </a:r>
            <a:r>
              <a:rPr lang="de-AT" sz="4000" dirty="0"/>
              <a:t> + </a:t>
            </a:r>
            <a:r>
              <a:rPr lang="de-AT" sz="4000" b="1" dirty="0">
                <a:solidFill>
                  <a:srgbClr val="00B050"/>
                </a:solidFill>
              </a:rPr>
              <a:t>3</a:t>
            </a:r>
            <a:r>
              <a:rPr lang="de-AT" sz="4000" b="1" baseline="30000" dirty="0">
                <a:solidFill>
                  <a:srgbClr val="00B050"/>
                </a:solidFill>
              </a:rPr>
              <a:t>rd</a:t>
            </a:r>
            <a:r>
              <a:rPr lang="de-AT" sz="4000" b="1" dirty="0">
                <a:solidFill>
                  <a:srgbClr val="00B050"/>
                </a:solidFill>
              </a:rPr>
              <a:t> form</a:t>
            </a:r>
            <a:endParaRPr lang="de-AT" sz="3200" dirty="0"/>
          </a:p>
          <a:p>
            <a:pPr marL="0" indent="0" algn="ctr">
              <a:buNone/>
            </a:pPr>
            <a:r>
              <a:rPr lang="de-AT" sz="3200" dirty="0"/>
              <a:t>(</a:t>
            </a:r>
            <a:r>
              <a:rPr lang="de-AT" sz="3200" dirty="0" err="1"/>
              <a:t>condition</a:t>
            </a:r>
            <a:r>
              <a:rPr lang="de-AT" sz="3200" dirty="0"/>
              <a:t>)						(</a:t>
            </a:r>
            <a:r>
              <a:rPr lang="de-AT" sz="3200" dirty="0" err="1"/>
              <a:t>result</a:t>
            </a:r>
            <a:r>
              <a:rPr lang="de-AT" sz="3200" dirty="0"/>
              <a:t>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21FFC4-3C34-B722-BC18-76605B478C7F}"/>
              </a:ext>
            </a:extLst>
          </p:cNvPr>
          <p:cNvSpPr txBox="1"/>
          <p:nvPr/>
        </p:nvSpPr>
        <p:spPr>
          <a:xfrm>
            <a:off x="1158062" y="4646819"/>
            <a:ext cx="11033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err="1"/>
              <a:t>If</a:t>
            </a:r>
            <a:r>
              <a:rPr lang="de-AT" sz="2800" dirty="0"/>
              <a:t> Michael Jordan </a:t>
            </a:r>
            <a:r>
              <a:rPr lang="de-AT" sz="2800" b="1" dirty="0" err="1"/>
              <a:t>had</a:t>
            </a:r>
            <a:r>
              <a:rPr lang="de-AT" sz="2800" b="1" dirty="0"/>
              <a:t> </a:t>
            </a:r>
            <a:r>
              <a:rPr lang="de-AT" sz="2800" b="1" dirty="0" err="1"/>
              <a:t>given</a:t>
            </a:r>
            <a:r>
              <a:rPr lang="de-AT" sz="2800" b="1" dirty="0"/>
              <a:t> </a:t>
            </a:r>
            <a:r>
              <a:rPr lang="de-AT" sz="2800" b="1" dirty="0" err="1"/>
              <a:t>up</a:t>
            </a:r>
            <a:r>
              <a:rPr lang="de-AT" sz="2800" dirty="0"/>
              <a:t>, he </a:t>
            </a:r>
            <a:r>
              <a:rPr lang="de-AT" sz="2800" b="1" dirty="0" err="1"/>
              <a:t>would</a:t>
            </a:r>
            <a:r>
              <a:rPr lang="de-AT" sz="2800" b="1" dirty="0"/>
              <a:t> </a:t>
            </a:r>
            <a:r>
              <a:rPr lang="de-AT" sz="2800" dirty="0"/>
              <a:t>not</a:t>
            </a:r>
            <a:r>
              <a:rPr lang="de-AT" sz="2800" b="1" dirty="0"/>
              <a:t> </a:t>
            </a:r>
            <a:r>
              <a:rPr lang="de-AT" sz="2800" b="1" dirty="0" err="1"/>
              <a:t>have</a:t>
            </a:r>
            <a:r>
              <a:rPr lang="de-AT" sz="2800" b="1" dirty="0"/>
              <a:t> </a:t>
            </a:r>
            <a:r>
              <a:rPr lang="de-AT" sz="2800" b="1" dirty="0" err="1"/>
              <a:t>become</a:t>
            </a:r>
            <a:r>
              <a:rPr lang="de-AT" sz="2800" b="1" dirty="0"/>
              <a:t> </a:t>
            </a:r>
            <a:r>
              <a:rPr lang="de-AT" sz="2800" dirty="0"/>
              <a:t>such a </a:t>
            </a:r>
            <a:r>
              <a:rPr lang="de-AT" sz="2800" dirty="0" err="1"/>
              <a:t>successful</a:t>
            </a:r>
            <a:r>
              <a:rPr lang="de-AT" sz="2800" dirty="0"/>
              <a:t> </a:t>
            </a:r>
            <a:r>
              <a:rPr lang="de-AT" sz="2800" dirty="0" err="1"/>
              <a:t>basketball</a:t>
            </a:r>
            <a:r>
              <a:rPr lang="de-AT" sz="2800" dirty="0"/>
              <a:t> </a:t>
            </a:r>
            <a:r>
              <a:rPr lang="de-AT" sz="2800" dirty="0" err="1"/>
              <a:t>player</a:t>
            </a:r>
            <a:r>
              <a:rPr lang="de-AT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28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26BEF-5FFA-5477-B8A9-89F3C68C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6CE915-91F8-CE01-4B54-4B6C55158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-</a:t>
            </a:r>
            <a:r>
              <a:rPr lang="de-AT" dirty="0" err="1"/>
              <a:t>worksheet</a:t>
            </a:r>
            <a:r>
              <a:rPr lang="de-AT" dirty="0"/>
              <a:t> and </a:t>
            </a:r>
            <a:r>
              <a:rPr lang="de-AT" dirty="0" err="1"/>
              <a:t>grammar</a:t>
            </a:r>
            <a:r>
              <a:rPr lang="de-AT" dirty="0"/>
              <a:t> </a:t>
            </a:r>
            <a:r>
              <a:rPr lang="de-AT" dirty="0" err="1"/>
              <a:t>book</a:t>
            </a:r>
            <a:r>
              <a:rPr lang="de-AT" dirty="0"/>
              <a:t> </a:t>
            </a:r>
            <a:r>
              <a:rPr lang="de-AT" dirty="0" err="1"/>
              <a:t>page</a:t>
            </a:r>
            <a:r>
              <a:rPr lang="de-AT" dirty="0"/>
              <a:t> 63-</a:t>
            </a:r>
          </a:p>
        </p:txBody>
      </p:sp>
    </p:spTree>
    <p:extLst>
      <p:ext uri="{BB962C8B-B14F-4D97-AF65-F5344CB8AC3E}">
        <p14:creationId xmlns:p14="http://schemas.microsoft.com/office/powerpoint/2010/main" val="2508884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72BFB38-2AE5-4516-D2F7-5CE91E48F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did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do in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winter</a:t>
            </a:r>
            <a:r>
              <a:rPr lang="de-AT" dirty="0"/>
              <a:t> </a:t>
            </a:r>
            <a:r>
              <a:rPr lang="de-AT" dirty="0" err="1"/>
              <a:t>holidays</a:t>
            </a:r>
            <a:r>
              <a:rPr lang="de-AT" dirty="0"/>
              <a:t>?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158E643-0FA6-6933-22D6-0B037940D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  <a:p>
            <a:r>
              <a:rPr lang="de-AT" dirty="0"/>
              <a:t>Tell a real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partner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a real </a:t>
            </a:r>
            <a:r>
              <a:rPr lang="de-AT" dirty="0" err="1"/>
              <a:t>event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happened</a:t>
            </a:r>
            <a:r>
              <a:rPr lang="de-AT" dirty="0"/>
              <a:t> in </a:t>
            </a:r>
            <a:r>
              <a:rPr lang="de-AT" dirty="0" err="1"/>
              <a:t>your</a:t>
            </a:r>
            <a:r>
              <a:rPr lang="de-AT" dirty="0"/>
              <a:t>  </a:t>
            </a:r>
            <a:r>
              <a:rPr lang="de-AT"/>
              <a:t>holidays.</a:t>
            </a:r>
            <a:endParaRPr lang="de-AT" dirty="0"/>
          </a:p>
          <a:p>
            <a:endParaRPr lang="de-AT" dirty="0"/>
          </a:p>
          <a:p>
            <a:r>
              <a:rPr lang="de-AT" dirty="0"/>
              <a:t>Ask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partner</a:t>
            </a:r>
            <a:r>
              <a:rPr lang="de-AT" dirty="0"/>
              <a:t>: „</a:t>
            </a: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would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happened</a:t>
            </a:r>
            <a:r>
              <a:rPr lang="de-AT" dirty="0"/>
              <a:t> </a:t>
            </a:r>
            <a:r>
              <a:rPr lang="de-AT" dirty="0" err="1"/>
              <a:t>if</a:t>
            </a:r>
            <a:r>
              <a:rPr lang="de-AT" dirty="0"/>
              <a:t> …..?</a:t>
            </a:r>
          </a:p>
          <a:p>
            <a:endParaRPr lang="de-AT" dirty="0"/>
          </a:p>
          <a:p>
            <a:r>
              <a:rPr lang="de-AT" dirty="0" err="1"/>
              <a:t>Explain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partner</a:t>
            </a:r>
            <a:r>
              <a:rPr lang="de-AT" dirty="0"/>
              <a:t> </a:t>
            </a: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would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been</a:t>
            </a:r>
            <a:r>
              <a:rPr lang="de-AT" dirty="0"/>
              <a:t> different and </a:t>
            </a:r>
            <a:r>
              <a:rPr lang="de-AT" dirty="0" err="1"/>
              <a:t>why</a:t>
            </a:r>
            <a:r>
              <a:rPr lang="de-A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317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Microsoft Office PowerPoint</Application>
  <PresentationFormat>Breitbild</PresentationFormat>
  <Paragraphs>46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EF Circular Latin</vt:lpstr>
      <vt:lpstr>Office</vt:lpstr>
      <vt:lpstr>Imaginary situations  of the past</vt:lpstr>
      <vt:lpstr>What would have happened if … ?</vt:lpstr>
      <vt:lpstr>PowerPoint-Präsentation</vt:lpstr>
      <vt:lpstr>PowerPoint-Präsentation</vt:lpstr>
      <vt:lpstr>PowerPoint-Präsentation</vt:lpstr>
      <vt:lpstr>When do we use this form?</vt:lpstr>
      <vt:lpstr>How can we express an imaginary situation of the past? </vt:lpstr>
      <vt:lpstr>PowerPoint-Präsentation</vt:lpstr>
      <vt:lpstr>What did you do in your winter holidays?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Imaginary situations  of the past</dc:title>
  <dc:creator>Paul</dc:creator>
  <cp:lastModifiedBy>Bergmann Laura</cp:lastModifiedBy>
  <cp:revision>3</cp:revision>
  <dcterms:created xsi:type="dcterms:W3CDTF">2023-01-26T01:10:08Z</dcterms:created>
  <dcterms:modified xsi:type="dcterms:W3CDTF">2023-01-26T17:52:22Z</dcterms:modified>
</cp:coreProperties>
</file>