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8" r:id="rId2"/>
    <p:sldId id="261" r:id="rId3"/>
    <p:sldId id="259" r:id="rId4"/>
    <p:sldId id="262" r:id="rId5"/>
    <p:sldId id="260" r:id="rId6"/>
    <p:sldId id="264" r:id="rId7"/>
    <p:sldId id="263" r:id="rId8"/>
    <p:sldId id="265"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533" autoAdjust="0"/>
  </p:normalViewPr>
  <p:slideViewPr>
    <p:cSldViewPr snapToGrid="0">
      <p:cViewPr varScale="1">
        <p:scale>
          <a:sx n="66" d="100"/>
          <a:sy n="66" d="100"/>
        </p:scale>
        <p:origin x="8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BF1A4E-D44E-42A5-8D6D-3AD89D13046C}" type="datetimeFigureOut">
              <a:rPr lang="de-AT" smtClean="0"/>
              <a:t>30.01.2019</a:t>
            </a:fld>
            <a:endParaRPr lang="de-AT"/>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091588-0A3F-4C45-A3F7-DCCCF2608C91}" type="slidenum">
              <a:rPr lang="de-AT" smtClean="0"/>
              <a:t>‹Nr.›</a:t>
            </a:fld>
            <a:endParaRPr lang="de-AT"/>
          </a:p>
        </p:txBody>
      </p:sp>
    </p:spTree>
    <p:extLst>
      <p:ext uri="{BB962C8B-B14F-4D97-AF65-F5344CB8AC3E}">
        <p14:creationId xmlns:p14="http://schemas.microsoft.com/office/powerpoint/2010/main" val="2915435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youtu.be/zRuiDvz8p5o"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youtu.be/H3EaJLGD7Z8"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u="sng" smtClean="0">
                <a:hlinkClick r:id="rId3"/>
              </a:rPr>
              <a:t>https://youtu.be/zRuiDvz8p5o</a:t>
            </a:r>
            <a:endParaRPr lang="en-GB" smtClean="0"/>
          </a:p>
          <a:p>
            <a:r>
              <a:rPr lang="de-AT" u="sng" smtClean="0">
                <a:hlinkClick r:id="rId4"/>
              </a:rPr>
              <a:t>https://youtu.be/H3EaJLGD7Z8</a:t>
            </a:r>
            <a:r>
              <a:rPr lang="de-AT" smtClean="0"/>
              <a:t> </a:t>
            </a:r>
            <a:endParaRPr lang="en-GB" smtClean="0"/>
          </a:p>
          <a:p>
            <a:endParaRPr lang="en-GB" dirty="0" smtClean="0"/>
          </a:p>
          <a:p>
            <a:endParaRPr lang="en-GB" dirty="0"/>
          </a:p>
        </p:txBody>
      </p:sp>
      <p:sp>
        <p:nvSpPr>
          <p:cNvPr id="4" name="Foliennummernplatzhalter 3"/>
          <p:cNvSpPr>
            <a:spLocks noGrp="1"/>
          </p:cNvSpPr>
          <p:nvPr>
            <p:ph type="sldNum" sz="quarter" idx="10"/>
          </p:nvPr>
        </p:nvSpPr>
        <p:spPr/>
        <p:txBody>
          <a:bodyPr/>
          <a:lstStyle/>
          <a:p>
            <a:fld id="{6D091588-0A3F-4C45-A3F7-DCCCF2608C91}" type="slidenum">
              <a:rPr lang="de-AT" smtClean="0"/>
              <a:t>7</a:t>
            </a:fld>
            <a:endParaRPr lang="de-AT"/>
          </a:p>
        </p:txBody>
      </p:sp>
    </p:spTree>
    <p:extLst>
      <p:ext uri="{BB962C8B-B14F-4D97-AF65-F5344CB8AC3E}">
        <p14:creationId xmlns:p14="http://schemas.microsoft.com/office/powerpoint/2010/main" val="4696648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732350" y="1122363"/>
            <a:ext cx="9144000" cy="2387600"/>
          </a:xfrm>
        </p:spPr>
        <p:txBody>
          <a:bodyPr anchor="b"/>
          <a:lstStyle>
            <a:lvl1pPr algn="ctr">
              <a:defRPr sz="6000"/>
            </a:lvl1pPr>
          </a:lstStyle>
          <a:p>
            <a:r>
              <a:rPr lang="de-DE" smtClean="0"/>
              <a:t>Titelmasterformat durch Klicken bearbeiten</a:t>
            </a:r>
            <a:endParaRPr lang="de-AT" dirty="0"/>
          </a:p>
        </p:txBody>
      </p:sp>
      <p:sp>
        <p:nvSpPr>
          <p:cNvPr id="3" name="Untertitel 2"/>
          <p:cNvSpPr>
            <a:spLocks noGrp="1"/>
          </p:cNvSpPr>
          <p:nvPr>
            <p:ph type="subTitle" idx="1"/>
          </p:nvPr>
        </p:nvSpPr>
        <p:spPr>
          <a:xfrm>
            <a:off x="173235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AT"/>
          </a:p>
        </p:txBody>
      </p:sp>
      <p:sp>
        <p:nvSpPr>
          <p:cNvPr id="12" name="Datumsplatzhalter 11"/>
          <p:cNvSpPr>
            <a:spLocks noGrp="1"/>
          </p:cNvSpPr>
          <p:nvPr>
            <p:ph type="dt" sz="half" idx="10"/>
          </p:nvPr>
        </p:nvSpPr>
        <p:spPr/>
        <p:txBody>
          <a:bodyPr/>
          <a:lstStyle/>
          <a:p>
            <a:fld id="{00C99267-2D67-4AF6-B88D-BEB52BA31718}" type="datetime1">
              <a:rPr lang="de-AT" smtClean="0"/>
              <a:pPr/>
              <a:t>30.01.2019</a:t>
            </a:fld>
            <a:endParaRPr lang="de-AT"/>
          </a:p>
        </p:txBody>
      </p:sp>
      <p:sp>
        <p:nvSpPr>
          <p:cNvPr id="13" name="Fußzeilenplatzhalter 12"/>
          <p:cNvSpPr>
            <a:spLocks noGrp="1"/>
          </p:cNvSpPr>
          <p:nvPr>
            <p:ph type="ftr" sz="quarter" idx="11"/>
          </p:nvPr>
        </p:nvSpPr>
        <p:spPr/>
        <p:txBody>
          <a:bodyPr/>
          <a:lstStyle/>
          <a:p>
            <a:endParaRPr lang="de-AT" dirty="0"/>
          </a:p>
        </p:txBody>
      </p:sp>
    </p:spTree>
    <p:extLst>
      <p:ext uri="{BB962C8B-B14F-4D97-AF65-F5344CB8AC3E}">
        <p14:creationId xmlns:p14="http://schemas.microsoft.com/office/powerpoint/2010/main" val="29952575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56058" y="365125"/>
            <a:ext cx="10515600" cy="1325563"/>
          </a:xfrm>
        </p:spPr>
        <p:txBody>
          <a:bodyPr/>
          <a:lstStyle/>
          <a:p>
            <a:r>
              <a:rPr lang="de-DE" dirty="0" smtClean="0"/>
              <a:t>Titelmasterformat durch Klicken bearbeiten</a:t>
            </a:r>
            <a:endParaRPr lang="de-AT" dirty="0"/>
          </a:p>
        </p:txBody>
      </p:sp>
      <p:sp>
        <p:nvSpPr>
          <p:cNvPr id="3" name="Inhaltsplatzhalter 2"/>
          <p:cNvSpPr>
            <a:spLocks noGrp="1"/>
          </p:cNvSpPr>
          <p:nvPr>
            <p:ph idx="1"/>
          </p:nvPr>
        </p:nvSpPr>
        <p:spPr>
          <a:xfrm>
            <a:off x="1056058" y="1825625"/>
            <a:ext cx="10515600" cy="4351338"/>
          </a:xfrm>
        </p:spPr>
        <p:txBody>
          <a:bodyPr/>
          <a:lstStyle/>
          <a:p>
            <a:pPr lvl="0"/>
            <a:r>
              <a:rPr lang="de-DE" dirty="0" smtClean="0"/>
              <a:t>Formatvorlagen des Textmasters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AT" dirty="0"/>
          </a:p>
        </p:txBody>
      </p:sp>
      <p:sp>
        <p:nvSpPr>
          <p:cNvPr id="10" name="Datumsplatzhalter 9"/>
          <p:cNvSpPr>
            <a:spLocks noGrp="1"/>
          </p:cNvSpPr>
          <p:nvPr>
            <p:ph type="dt" sz="half" idx="10"/>
          </p:nvPr>
        </p:nvSpPr>
        <p:spPr/>
        <p:txBody>
          <a:bodyPr/>
          <a:lstStyle/>
          <a:p>
            <a:fld id="{00C99267-2D67-4AF6-B88D-BEB52BA31718}" type="datetime1">
              <a:rPr lang="de-AT" smtClean="0"/>
              <a:pPr/>
              <a:t>30.01.2019</a:t>
            </a:fld>
            <a:endParaRPr lang="de-AT"/>
          </a:p>
        </p:txBody>
      </p:sp>
      <p:sp>
        <p:nvSpPr>
          <p:cNvPr id="11" name="Fußzeilenplatzhalter 10"/>
          <p:cNvSpPr>
            <a:spLocks noGrp="1"/>
          </p:cNvSpPr>
          <p:nvPr>
            <p:ph type="ftr" sz="quarter" idx="11"/>
          </p:nvPr>
        </p:nvSpPr>
        <p:spPr/>
        <p:txBody>
          <a:bodyPr/>
          <a:lstStyle/>
          <a:p>
            <a:endParaRPr lang="de-AT" dirty="0"/>
          </a:p>
        </p:txBody>
      </p:sp>
      <p:sp>
        <p:nvSpPr>
          <p:cNvPr id="12" name="Foliennummernplatzhalter 11"/>
          <p:cNvSpPr>
            <a:spLocks noGrp="1"/>
          </p:cNvSpPr>
          <p:nvPr>
            <p:ph type="sldNum" sz="quarter" idx="12"/>
          </p:nvPr>
        </p:nvSpPr>
        <p:spPr/>
        <p:txBody>
          <a:bodyPr/>
          <a:lstStyle/>
          <a:p>
            <a:fld id="{C2CC6177-2342-4AEB-907A-2392B6A0DE38}" type="slidenum">
              <a:rPr lang="de-AT" smtClean="0"/>
              <a:pPr/>
              <a:t>‹Nr.›</a:t>
            </a:fld>
            <a:endParaRPr lang="de-AT"/>
          </a:p>
        </p:txBody>
      </p:sp>
    </p:spTree>
    <p:extLst>
      <p:ext uri="{BB962C8B-B14F-4D97-AF65-F5344CB8AC3E}">
        <p14:creationId xmlns:p14="http://schemas.microsoft.com/office/powerpoint/2010/main" val="43528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61283" y="1709738"/>
            <a:ext cx="10515600" cy="2852737"/>
          </a:xfrm>
        </p:spPr>
        <p:txBody>
          <a:bodyPr anchor="b"/>
          <a:lstStyle>
            <a:lvl1pPr>
              <a:defRPr sz="6000"/>
            </a:lvl1pPr>
          </a:lstStyle>
          <a:p>
            <a:r>
              <a:rPr lang="de-DE" smtClean="0"/>
              <a:t>Titelmasterformat durch Klicken bearbeiten</a:t>
            </a:r>
            <a:endParaRPr lang="de-AT"/>
          </a:p>
        </p:txBody>
      </p:sp>
      <p:sp>
        <p:nvSpPr>
          <p:cNvPr id="3" name="Textplatzhalter 2"/>
          <p:cNvSpPr>
            <a:spLocks noGrp="1"/>
          </p:cNvSpPr>
          <p:nvPr>
            <p:ph type="body" idx="1"/>
          </p:nvPr>
        </p:nvSpPr>
        <p:spPr>
          <a:xfrm>
            <a:off x="1061283"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10" name="Datumsplatzhalter 9"/>
          <p:cNvSpPr>
            <a:spLocks noGrp="1"/>
          </p:cNvSpPr>
          <p:nvPr>
            <p:ph type="dt" sz="half" idx="10"/>
          </p:nvPr>
        </p:nvSpPr>
        <p:spPr/>
        <p:txBody>
          <a:bodyPr/>
          <a:lstStyle/>
          <a:p>
            <a:fld id="{00C99267-2D67-4AF6-B88D-BEB52BA31718}" type="datetime1">
              <a:rPr lang="de-AT" smtClean="0"/>
              <a:pPr/>
              <a:t>30.01.2019</a:t>
            </a:fld>
            <a:endParaRPr lang="de-AT"/>
          </a:p>
        </p:txBody>
      </p:sp>
      <p:sp>
        <p:nvSpPr>
          <p:cNvPr id="11" name="Fußzeilenplatzhalter 10"/>
          <p:cNvSpPr>
            <a:spLocks noGrp="1"/>
          </p:cNvSpPr>
          <p:nvPr>
            <p:ph type="ftr" sz="quarter" idx="11"/>
          </p:nvPr>
        </p:nvSpPr>
        <p:spPr/>
        <p:txBody>
          <a:bodyPr/>
          <a:lstStyle/>
          <a:p>
            <a:endParaRPr lang="de-AT" dirty="0"/>
          </a:p>
        </p:txBody>
      </p:sp>
      <p:sp>
        <p:nvSpPr>
          <p:cNvPr id="12" name="Foliennummernplatzhalter 11"/>
          <p:cNvSpPr>
            <a:spLocks noGrp="1"/>
          </p:cNvSpPr>
          <p:nvPr>
            <p:ph type="sldNum" sz="quarter" idx="12"/>
          </p:nvPr>
        </p:nvSpPr>
        <p:spPr/>
        <p:txBody>
          <a:bodyPr/>
          <a:lstStyle/>
          <a:p>
            <a:fld id="{C2CC6177-2342-4AEB-907A-2392B6A0DE38}" type="slidenum">
              <a:rPr lang="de-AT" smtClean="0"/>
              <a:pPr/>
              <a:t>‹Nr.›</a:t>
            </a:fld>
            <a:endParaRPr lang="de-AT"/>
          </a:p>
        </p:txBody>
      </p:sp>
    </p:spTree>
    <p:extLst>
      <p:ext uri="{BB962C8B-B14F-4D97-AF65-F5344CB8AC3E}">
        <p14:creationId xmlns:p14="http://schemas.microsoft.com/office/powerpoint/2010/main" val="3501190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Nur Tite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56058" y="365125"/>
            <a:ext cx="10515600" cy="1325563"/>
          </a:xfrm>
        </p:spPr>
        <p:txBody>
          <a:bodyPr/>
          <a:lstStyle/>
          <a:p>
            <a:r>
              <a:rPr lang="de-DE" dirty="0" smtClean="0"/>
              <a:t>Titelmasterformat durch Klicken bearbeiten</a:t>
            </a:r>
            <a:endParaRPr lang="de-AT" dirty="0"/>
          </a:p>
        </p:txBody>
      </p:sp>
      <p:sp>
        <p:nvSpPr>
          <p:cNvPr id="12" name="Datumsplatzhalter 11"/>
          <p:cNvSpPr>
            <a:spLocks noGrp="1"/>
          </p:cNvSpPr>
          <p:nvPr>
            <p:ph type="dt" sz="half" idx="10"/>
          </p:nvPr>
        </p:nvSpPr>
        <p:spPr/>
        <p:txBody>
          <a:bodyPr/>
          <a:lstStyle/>
          <a:p>
            <a:fld id="{00C99267-2D67-4AF6-B88D-BEB52BA31718}" type="datetime1">
              <a:rPr lang="de-AT" smtClean="0"/>
              <a:pPr/>
              <a:t>30.01.2019</a:t>
            </a:fld>
            <a:endParaRPr lang="de-AT"/>
          </a:p>
        </p:txBody>
      </p:sp>
      <p:sp>
        <p:nvSpPr>
          <p:cNvPr id="13" name="Fußzeilenplatzhalter 12"/>
          <p:cNvSpPr>
            <a:spLocks noGrp="1"/>
          </p:cNvSpPr>
          <p:nvPr>
            <p:ph type="ftr" sz="quarter" idx="11"/>
          </p:nvPr>
        </p:nvSpPr>
        <p:spPr/>
        <p:txBody>
          <a:bodyPr/>
          <a:lstStyle/>
          <a:p>
            <a:endParaRPr lang="de-AT" dirty="0"/>
          </a:p>
        </p:txBody>
      </p:sp>
      <p:sp>
        <p:nvSpPr>
          <p:cNvPr id="14" name="Foliennummernplatzhalter 13"/>
          <p:cNvSpPr>
            <a:spLocks noGrp="1"/>
          </p:cNvSpPr>
          <p:nvPr>
            <p:ph type="sldNum" sz="quarter" idx="12"/>
          </p:nvPr>
        </p:nvSpPr>
        <p:spPr/>
        <p:txBody>
          <a:bodyPr/>
          <a:lstStyle/>
          <a:p>
            <a:fld id="{C2CC6177-2342-4AEB-907A-2392B6A0DE38}" type="slidenum">
              <a:rPr lang="de-AT" smtClean="0"/>
              <a:pPr/>
              <a:t>‹Nr.›</a:t>
            </a:fld>
            <a:endParaRPr lang="de-AT"/>
          </a:p>
        </p:txBody>
      </p:sp>
    </p:spTree>
    <p:extLst>
      <p:ext uri="{BB962C8B-B14F-4D97-AF65-F5344CB8AC3E}">
        <p14:creationId xmlns:p14="http://schemas.microsoft.com/office/powerpoint/2010/main" val="3479429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Le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Datumsplatzhalter 10"/>
          <p:cNvSpPr>
            <a:spLocks noGrp="1"/>
          </p:cNvSpPr>
          <p:nvPr>
            <p:ph type="dt" sz="half" idx="10"/>
          </p:nvPr>
        </p:nvSpPr>
        <p:spPr/>
        <p:txBody>
          <a:bodyPr/>
          <a:lstStyle/>
          <a:p>
            <a:fld id="{00C99267-2D67-4AF6-B88D-BEB52BA31718}" type="datetime1">
              <a:rPr lang="de-AT" smtClean="0"/>
              <a:pPr/>
              <a:t>30.01.2019</a:t>
            </a:fld>
            <a:endParaRPr lang="de-AT"/>
          </a:p>
        </p:txBody>
      </p:sp>
      <p:sp>
        <p:nvSpPr>
          <p:cNvPr id="12" name="Fußzeilenplatzhalter 11"/>
          <p:cNvSpPr>
            <a:spLocks noGrp="1"/>
          </p:cNvSpPr>
          <p:nvPr>
            <p:ph type="ftr" sz="quarter" idx="11"/>
          </p:nvPr>
        </p:nvSpPr>
        <p:spPr/>
        <p:txBody>
          <a:bodyPr/>
          <a:lstStyle/>
          <a:p>
            <a:endParaRPr lang="de-AT" dirty="0"/>
          </a:p>
        </p:txBody>
      </p:sp>
      <p:sp>
        <p:nvSpPr>
          <p:cNvPr id="13" name="Foliennummernplatzhalter 12"/>
          <p:cNvSpPr>
            <a:spLocks noGrp="1"/>
          </p:cNvSpPr>
          <p:nvPr>
            <p:ph type="sldNum" sz="quarter" idx="12"/>
          </p:nvPr>
        </p:nvSpPr>
        <p:spPr/>
        <p:txBody>
          <a:bodyPr/>
          <a:lstStyle/>
          <a:p>
            <a:fld id="{C2CC6177-2342-4AEB-907A-2392B6A0DE38}" type="slidenum">
              <a:rPr lang="de-AT" smtClean="0"/>
              <a:pPr/>
              <a:t>‹Nr.›</a:t>
            </a:fld>
            <a:endParaRPr lang="de-AT"/>
          </a:p>
        </p:txBody>
      </p:sp>
    </p:spTree>
    <p:extLst>
      <p:ext uri="{BB962C8B-B14F-4D97-AF65-F5344CB8AC3E}">
        <p14:creationId xmlns:p14="http://schemas.microsoft.com/office/powerpoint/2010/main" val="388257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023400" y="365125"/>
            <a:ext cx="10515600" cy="1325563"/>
          </a:xfrm>
          <a:prstGeom prst="rect">
            <a:avLst/>
          </a:prstGeom>
        </p:spPr>
        <p:txBody>
          <a:bodyPr vert="horz" lIns="91440" tIns="45720" rIns="91440" bIns="45720" rtlCol="0" anchor="ctr">
            <a:normAutofit/>
          </a:bodyPr>
          <a:lstStyle/>
          <a:p>
            <a:r>
              <a:rPr lang="de-DE" dirty="0" smtClean="0"/>
              <a:t>Titelmasterformat durch Klicken bearbeiten</a:t>
            </a:r>
            <a:endParaRPr lang="de-AT" dirty="0"/>
          </a:p>
        </p:txBody>
      </p:sp>
      <p:sp>
        <p:nvSpPr>
          <p:cNvPr id="3" name="Textplatzhalter 2"/>
          <p:cNvSpPr>
            <a:spLocks noGrp="1"/>
          </p:cNvSpPr>
          <p:nvPr>
            <p:ph type="body" idx="1"/>
          </p:nvPr>
        </p:nvSpPr>
        <p:spPr>
          <a:xfrm>
            <a:off x="10234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pic>
        <p:nvPicPr>
          <p:cNvPr id="11" name="Grafik 10"/>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1174278" y="120106"/>
            <a:ext cx="845193" cy="907800"/>
          </a:xfrm>
          <a:prstGeom prst="rect">
            <a:avLst/>
          </a:prstGeom>
        </p:spPr>
      </p:pic>
      <p:pic>
        <p:nvPicPr>
          <p:cNvPr id="14" name="Grafik 13"/>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215810" y="120106"/>
            <a:ext cx="749713" cy="749713"/>
          </a:xfrm>
          <a:prstGeom prst="rect">
            <a:avLst/>
          </a:prstGeom>
        </p:spPr>
      </p:pic>
      <p:pic>
        <p:nvPicPr>
          <p:cNvPr id="16" name="Grafik 15"/>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rot="16200000">
            <a:off x="-187281" y="5790060"/>
            <a:ext cx="1555896" cy="414117"/>
          </a:xfrm>
          <a:prstGeom prst="rect">
            <a:avLst/>
          </a:prstGeom>
        </p:spPr>
      </p:pic>
      <p:sp>
        <p:nvSpPr>
          <p:cNvPr id="17" name="Datumsplatzhalter 16"/>
          <p:cNvSpPr>
            <a:spLocks noGrp="1"/>
          </p:cNvSpPr>
          <p:nvPr>
            <p:ph type="dt" sz="half" idx="2"/>
          </p:nvPr>
        </p:nvSpPr>
        <p:spPr>
          <a:xfrm>
            <a:off x="1034148"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C99267-2D67-4AF6-B88D-BEB52BA31718}" type="datetime1">
              <a:rPr lang="de-AT" smtClean="0"/>
              <a:pPr/>
              <a:t>30.01.2019</a:t>
            </a:fld>
            <a:endParaRPr lang="de-AT"/>
          </a:p>
        </p:txBody>
      </p:sp>
      <p:sp>
        <p:nvSpPr>
          <p:cNvPr id="18" name="Fußzeilenplatzhalter 17"/>
          <p:cNvSpPr>
            <a:spLocks noGrp="1"/>
          </p:cNvSpPr>
          <p:nvPr>
            <p:ph type="ftr" sz="quarter" idx="3"/>
          </p:nvPr>
        </p:nvSpPr>
        <p:spPr>
          <a:xfrm>
            <a:off x="4234548"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dirty="0"/>
          </a:p>
        </p:txBody>
      </p:sp>
      <p:sp>
        <p:nvSpPr>
          <p:cNvPr id="19" name="Foliennummernplatzhalter 18"/>
          <p:cNvSpPr>
            <a:spLocks noGrp="1"/>
          </p:cNvSpPr>
          <p:nvPr>
            <p:ph type="sldNum" sz="quarter" idx="4"/>
          </p:nvPr>
        </p:nvSpPr>
        <p:spPr>
          <a:xfrm>
            <a:off x="8806548"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CC6177-2342-4AEB-907A-2392B6A0DE38}" type="slidenum">
              <a:rPr lang="de-AT" smtClean="0"/>
              <a:pPr/>
              <a:t>‹Nr.›</a:t>
            </a:fld>
            <a:endParaRPr lang="de-AT"/>
          </a:p>
        </p:txBody>
      </p:sp>
    </p:spTree>
    <p:extLst>
      <p:ext uri="{BB962C8B-B14F-4D97-AF65-F5344CB8AC3E}">
        <p14:creationId xmlns:p14="http://schemas.microsoft.com/office/powerpoint/2010/main" val="3922481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https://www.youtube.com/embed/-MTRxRO5SR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ideo" Target="https://www.youtube.com/embed/zRuiDvz8p5o" TargetMode="Externa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AT" dirty="0" smtClean="0"/>
              <a:t>MASTERY LEARNING</a:t>
            </a:r>
            <a:br>
              <a:rPr lang="de-AT" dirty="0" smtClean="0"/>
            </a:br>
            <a:endParaRPr lang="de-AT" dirty="0"/>
          </a:p>
        </p:txBody>
      </p:sp>
      <p:sp>
        <p:nvSpPr>
          <p:cNvPr id="3" name="Untertitel 2"/>
          <p:cNvSpPr>
            <a:spLocks noGrp="1"/>
          </p:cNvSpPr>
          <p:nvPr>
            <p:ph type="subTitle" idx="1"/>
          </p:nvPr>
        </p:nvSpPr>
        <p:spPr/>
        <p:txBody>
          <a:bodyPr/>
          <a:lstStyle/>
          <a:p>
            <a:r>
              <a:rPr lang="de-AT" dirty="0" err="1" smtClean="0"/>
              <a:t>Why</a:t>
            </a:r>
            <a:r>
              <a:rPr lang="de-AT" dirty="0" smtClean="0"/>
              <a:t> </a:t>
            </a:r>
            <a:r>
              <a:rPr lang="de-AT" dirty="0" err="1" smtClean="0"/>
              <a:t>bother</a:t>
            </a:r>
            <a:r>
              <a:rPr lang="de-AT" dirty="0" smtClean="0"/>
              <a:t>?</a:t>
            </a:r>
            <a:endParaRPr lang="de-AT" dirty="0"/>
          </a:p>
        </p:txBody>
      </p:sp>
      <p:sp>
        <p:nvSpPr>
          <p:cNvPr id="4" name="Datumsplatzhalter 3"/>
          <p:cNvSpPr>
            <a:spLocks noGrp="1"/>
          </p:cNvSpPr>
          <p:nvPr>
            <p:ph type="dt" sz="half" idx="10"/>
          </p:nvPr>
        </p:nvSpPr>
        <p:spPr/>
        <p:txBody>
          <a:bodyPr/>
          <a:lstStyle/>
          <a:p>
            <a:fld id="{00C99267-2D67-4AF6-B88D-BEB52BA31718}" type="datetime1">
              <a:rPr lang="de-AT" smtClean="0"/>
              <a:pPr/>
              <a:t>30.01.2019</a:t>
            </a:fld>
            <a:endParaRPr lang="de-AT"/>
          </a:p>
        </p:txBody>
      </p:sp>
      <p:sp>
        <p:nvSpPr>
          <p:cNvPr id="5" name="Fußzeilenplatzhalter 4"/>
          <p:cNvSpPr>
            <a:spLocks noGrp="1"/>
          </p:cNvSpPr>
          <p:nvPr>
            <p:ph type="ftr" sz="quarter" idx="11"/>
          </p:nvPr>
        </p:nvSpPr>
        <p:spPr/>
        <p:txBody>
          <a:bodyPr/>
          <a:lstStyle/>
          <a:p>
            <a:endParaRPr lang="de-AT" dirty="0"/>
          </a:p>
        </p:txBody>
      </p:sp>
    </p:spTree>
    <p:extLst>
      <p:ext uri="{BB962C8B-B14F-4D97-AF65-F5344CB8AC3E}">
        <p14:creationId xmlns:p14="http://schemas.microsoft.com/office/powerpoint/2010/main" val="983025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GB"/>
          </a:p>
        </p:txBody>
      </p:sp>
      <p:pic>
        <p:nvPicPr>
          <p:cNvPr id="7" name="-MTRxRO5SRA"/>
          <p:cNvPicPr>
            <a:picLocks noGrp="1" noRot="1" noChangeAspect="1"/>
          </p:cNvPicPr>
          <p:nvPr>
            <p:ph idx="1"/>
            <a:videoFile r:link="rId1"/>
          </p:nvPr>
        </p:nvPicPr>
        <p:blipFill>
          <a:blip r:embed="rId3"/>
          <a:stretch>
            <a:fillRect/>
          </a:stretch>
        </p:blipFill>
        <p:spPr>
          <a:xfrm>
            <a:off x="4027488" y="2714625"/>
            <a:ext cx="4572000" cy="2571750"/>
          </a:xfrm>
          <a:prstGeom prst="rect">
            <a:avLst/>
          </a:prstGeom>
        </p:spPr>
      </p:pic>
      <p:sp>
        <p:nvSpPr>
          <p:cNvPr id="4" name="Datumsplatzhalter 3"/>
          <p:cNvSpPr>
            <a:spLocks noGrp="1"/>
          </p:cNvSpPr>
          <p:nvPr>
            <p:ph type="dt" sz="half" idx="10"/>
          </p:nvPr>
        </p:nvSpPr>
        <p:spPr/>
        <p:txBody>
          <a:bodyPr/>
          <a:lstStyle/>
          <a:p>
            <a:fld id="{00C99267-2D67-4AF6-B88D-BEB52BA31718}" type="datetime1">
              <a:rPr lang="de-AT" smtClean="0"/>
              <a:pPr/>
              <a:t>30.01.2019</a:t>
            </a:fld>
            <a:endParaRPr lang="de-AT"/>
          </a:p>
        </p:txBody>
      </p:sp>
      <p:sp>
        <p:nvSpPr>
          <p:cNvPr id="5" name="Fußzeilenplatzhalter 4"/>
          <p:cNvSpPr>
            <a:spLocks noGrp="1"/>
          </p:cNvSpPr>
          <p:nvPr>
            <p:ph type="ftr" sz="quarter" idx="11"/>
          </p:nvPr>
        </p:nvSpPr>
        <p:spPr/>
        <p:txBody>
          <a:bodyPr/>
          <a:lstStyle/>
          <a:p>
            <a:r>
              <a:rPr lang="de-AT" dirty="0" smtClean="0"/>
              <a:t>Ab min 3:45</a:t>
            </a:r>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2</a:t>
            </a:fld>
            <a:endParaRPr lang="de-AT"/>
          </a:p>
        </p:txBody>
      </p:sp>
    </p:spTree>
    <p:extLst>
      <p:ext uri="{BB962C8B-B14F-4D97-AF65-F5344CB8AC3E}">
        <p14:creationId xmlns:p14="http://schemas.microsoft.com/office/powerpoint/2010/main" val="29396770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Was ist es?</a:t>
            </a:r>
            <a:endParaRPr lang="en-GB" b="1" dirty="0"/>
          </a:p>
        </p:txBody>
      </p:sp>
      <p:sp>
        <p:nvSpPr>
          <p:cNvPr id="3" name="Inhaltsplatzhalter 2"/>
          <p:cNvSpPr>
            <a:spLocks noGrp="1"/>
          </p:cNvSpPr>
          <p:nvPr>
            <p:ph idx="1"/>
          </p:nvPr>
        </p:nvSpPr>
        <p:spPr/>
        <p:txBody>
          <a:bodyPr>
            <a:normAutofit fontScale="92500" lnSpcReduction="20000"/>
          </a:bodyPr>
          <a:lstStyle/>
          <a:p>
            <a:pPr marL="0" indent="0">
              <a:lnSpc>
                <a:spcPct val="150000"/>
              </a:lnSpc>
              <a:buNone/>
            </a:pPr>
            <a:r>
              <a:rPr lang="de-AT" dirty="0"/>
              <a:t>Der Stoff wird aufgeteilt in relativ kleine </a:t>
            </a:r>
            <a:r>
              <a:rPr lang="de-AT" dirty="0">
                <a:solidFill>
                  <a:srgbClr val="FFC000"/>
                </a:solidFill>
              </a:rPr>
              <a:t>Lerneinheiten</a:t>
            </a:r>
            <a:r>
              <a:rPr lang="de-AT" dirty="0"/>
              <a:t>, jede mit ihren </a:t>
            </a:r>
            <a:r>
              <a:rPr lang="de-AT" dirty="0">
                <a:solidFill>
                  <a:srgbClr val="FFC000"/>
                </a:solidFill>
              </a:rPr>
              <a:t>eigenen Zielen </a:t>
            </a:r>
            <a:r>
              <a:rPr lang="de-AT" dirty="0"/>
              <a:t>und ihrer eigenen formativen Einschätzung. Jeder Einheit gehen kurze diagnostische Tests voran, die Informationen geben, um Lücken und Stärken zu identifizieren. </a:t>
            </a:r>
            <a:r>
              <a:rPr lang="de-AT" dirty="0">
                <a:solidFill>
                  <a:srgbClr val="FFC000"/>
                </a:solidFill>
              </a:rPr>
              <a:t>Lernende gehen nicht zu neuem Material über, bevor sie nicht den vorhergehenden und grundlegenden Stoff, der als Voraussetzung dient, beherrschen</a:t>
            </a:r>
            <a:r>
              <a:rPr lang="de-AT" dirty="0"/>
              <a:t>. </a:t>
            </a:r>
            <a:r>
              <a:rPr lang="de-AT" dirty="0" err="1"/>
              <a:t>Mastery</a:t>
            </a:r>
            <a:r>
              <a:rPr lang="de-AT" dirty="0"/>
              <a:t>-Learning erfordert eine Vielzahl von engen Feedbackschleifen, basierend auf kleinen Einheiten genau definierter, gut aufeinander aufbauender Outcomes. </a:t>
            </a:r>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30.01.2019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3</a:t>
            </a:fld>
            <a:endParaRPr lang="de-AT"/>
          </a:p>
        </p:txBody>
      </p:sp>
    </p:spTree>
    <p:extLst>
      <p:ext uri="{BB962C8B-B14F-4D97-AF65-F5344CB8AC3E}">
        <p14:creationId xmlns:p14="http://schemas.microsoft.com/office/powerpoint/2010/main" val="3995574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nhaltsplatzhalter 15"/>
          <p:cNvPicPr>
            <a:picLocks noGrp="1" noChangeAspect="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34148" y="1486926"/>
            <a:ext cx="5231453" cy="4351338"/>
          </a:xfrm>
        </p:spPr>
      </p:pic>
      <p:sp>
        <p:nvSpPr>
          <p:cNvPr id="2" name="Titel 1"/>
          <p:cNvSpPr>
            <a:spLocks noGrp="1"/>
          </p:cNvSpPr>
          <p:nvPr>
            <p:ph type="title"/>
          </p:nvPr>
        </p:nvSpPr>
        <p:spPr/>
        <p:txBody>
          <a:bodyPr/>
          <a:lstStyle/>
          <a:p>
            <a:r>
              <a:rPr lang="de-AT" dirty="0" smtClean="0"/>
              <a:t>Wirksamkeit</a:t>
            </a:r>
            <a:endParaRPr lang="en-GB" dirty="0"/>
          </a:p>
        </p:txBody>
      </p:sp>
      <p:sp>
        <p:nvSpPr>
          <p:cNvPr id="5" name="Fußzeilenplatzhalter 4"/>
          <p:cNvSpPr>
            <a:spLocks noGrp="1"/>
          </p:cNvSpPr>
          <p:nvPr>
            <p:ph type="ftr" sz="quarter" idx="11"/>
          </p:nvPr>
        </p:nvSpPr>
        <p:spPr>
          <a:xfrm>
            <a:off x="1973943" y="6356350"/>
            <a:ext cx="9129486" cy="365125"/>
          </a:xfrm>
        </p:spPr>
        <p:txBody>
          <a:bodyPr/>
          <a:lstStyle/>
          <a:p>
            <a:r>
              <a:rPr lang="en-GB" b="1" dirty="0" err="1" smtClean="0"/>
              <a:t>Graphik</a:t>
            </a:r>
            <a:r>
              <a:rPr lang="en-GB" b="1" dirty="0"/>
              <a:t> from: </a:t>
            </a:r>
            <a:r>
              <a:rPr lang="en-GB" b="1" dirty="0" err="1"/>
              <a:t>Guskey</a:t>
            </a:r>
            <a:r>
              <a:rPr lang="en-GB" b="1" dirty="0"/>
              <a:t>, Thomas. (2005). Formative classroom assessment and Benjamin S. Bloom: Theory, research, and implications. </a:t>
            </a:r>
          </a:p>
        </p:txBody>
      </p:sp>
      <p:sp>
        <p:nvSpPr>
          <p:cNvPr id="6" name="Foliennummernplatzhalter 5"/>
          <p:cNvSpPr>
            <a:spLocks noGrp="1"/>
          </p:cNvSpPr>
          <p:nvPr>
            <p:ph type="sldNum" sz="quarter" idx="12"/>
          </p:nvPr>
        </p:nvSpPr>
        <p:spPr/>
        <p:txBody>
          <a:bodyPr/>
          <a:lstStyle/>
          <a:p>
            <a:fld id="{C2CC6177-2342-4AEB-907A-2392B6A0DE38}" type="slidenum">
              <a:rPr lang="de-AT" smtClean="0"/>
              <a:pPr/>
              <a:t>4</a:t>
            </a:fld>
            <a:endParaRPr lang="de-AT"/>
          </a:p>
        </p:txBody>
      </p:sp>
      <p:sp>
        <p:nvSpPr>
          <p:cNvPr id="8" name="Textfeld 7"/>
          <p:cNvSpPr txBox="1"/>
          <p:nvPr/>
        </p:nvSpPr>
        <p:spPr>
          <a:xfrm>
            <a:off x="6313858" y="1690688"/>
            <a:ext cx="5279710" cy="4524315"/>
          </a:xfrm>
          <a:prstGeom prst="rect">
            <a:avLst/>
          </a:prstGeom>
          <a:noFill/>
        </p:spPr>
        <p:txBody>
          <a:bodyPr wrap="square" rtlCol="0">
            <a:spAutoFit/>
          </a:bodyPr>
          <a:lstStyle/>
          <a:p>
            <a:pPr marL="285750" indent="-285750">
              <a:buFont typeface="Arial" panose="020B0604020202020204" pitchFamily="34" charset="0"/>
              <a:buChar char="•"/>
            </a:pPr>
            <a:r>
              <a:rPr lang="de-AT" dirty="0" smtClean="0"/>
              <a:t>Extrem hohe Wirksamkeit (v.a. für schwächere Schüler) in zahlreichen Studien bereits in den 70ern bewiesen</a:t>
            </a:r>
          </a:p>
          <a:p>
            <a:endParaRPr lang="de-AT" dirty="0"/>
          </a:p>
          <a:p>
            <a:pPr marL="285750" indent="-285750">
              <a:buFont typeface="Arial" panose="020B0604020202020204" pitchFamily="34" charset="0"/>
              <a:buChar char="•"/>
            </a:pPr>
            <a:r>
              <a:rPr lang="de-AT" dirty="0" smtClean="0"/>
              <a:t>Es gibt von Seiten der Wirksamkeit KEIN Argument gegen </a:t>
            </a:r>
            <a:r>
              <a:rPr lang="de-AT" dirty="0" err="1" smtClean="0"/>
              <a:t>Mastery</a:t>
            </a:r>
            <a:r>
              <a:rPr lang="de-AT" dirty="0" smtClean="0"/>
              <a:t> Learning</a:t>
            </a:r>
          </a:p>
          <a:p>
            <a:pPr marL="285750" indent="-285750">
              <a:buFont typeface="Arial" panose="020B0604020202020204" pitchFamily="34" charset="0"/>
              <a:buChar char="•"/>
            </a:pPr>
            <a:endParaRPr lang="de-AT" dirty="0"/>
          </a:p>
          <a:p>
            <a:pPr marL="285750" indent="-285750">
              <a:buFont typeface="Arial" panose="020B0604020202020204" pitchFamily="34" charset="0"/>
              <a:buChar char="•"/>
            </a:pPr>
            <a:r>
              <a:rPr lang="de-AT" dirty="0" smtClean="0"/>
              <a:t>Es ist besonders wirksam bei komplexeren Lernzielen, Problemlösen, Schlüsse ziehen und </a:t>
            </a:r>
            <a:r>
              <a:rPr lang="de-AT" smtClean="0"/>
              <a:t>kreativem Ausdruck. </a:t>
            </a:r>
            <a:r>
              <a:rPr lang="en-GB" smtClean="0"/>
              <a:t>(</a:t>
            </a:r>
            <a:r>
              <a:rPr lang="en-GB" dirty="0" err="1"/>
              <a:t>Guskey</a:t>
            </a:r>
            <a:r>
              <a:rPr lang="en-GB" dirty="0"/>
              <a:t>, 1997). </a:t>
            </a:r>
            <a:endParaRPr lang="de-AT" dirty="0" smtClean="0"/>
          </a:p>
          <a:p>
            <a:pPr marL="285750" indent="-285750">
              <a:buFont typeface="Arial" panose="020B0604020202020204" pitchFamily="34" charset="0"/>
              <a:buChar char="•"/>
            </a:pPr>
            <a:endParaRPr lang="de-AT" dirty="0"/>
          </a:p>
          <a:p>
            <a:pPr marL="285750" indent="-285750">
              <a:buFont typeface="Arial" panose="020B0604020202020204" pitchFamily="34" charset="0"/>
              <a:buChar char="•"/>
            </a:pPr>
            <a:r>
              <a:rPr lang="de-AT" dirty="0" smtClean="0"/>
              <a:t>Die Umsetzung geschah dennoch nicht, weil Lehrer keine Möglichkeit sahen, </a:t>
            </a:r>
            <a:r>
              <a:rPr lang="de-AT" dirty="0" err="1" smtClean="0"/>
              <a:t>Mastery</a:t>
            </a:r>
            <a:r>
              <a:rPr lang="de-AT" dirty="0" smtClean="0"/>
              <a:t> Learning im Unterricht umzusetzen. </a:t>
            </a:r>
          </a:p>
          <a:p>
            <a:r>
              <a:rPr lang="de-AT" dirty="0" smtClean="0"/>
              <a:t>      =&gt; </a:t>
            </a:r>
            <a:r>
              <a:rPr lang="de-AT" dirty="0" smtClean="0">
                <a:solidFill>
                  <a:srgbClr val="FFC000"/>
                </a:solidFill>
              </a:rPr>
              <a:t>Wir haben das Konzept dazu. Wir brauchen jetzt nur noch den Mut, es wirklich umzusetzen...</a:t>
            </a:r>
            <a:endParaRPr lang="en-GB" dirty="0"/>
          </a:p>
        </p:txBody>
      </p:sp>
      <p:pic>
        <p:nvPicPr>
          <p:cNvPr id="20" name="Grafik 19"/>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7801" y="3318453"/>
            <a:ext cx="5257800" cy="2551725"/>
          </a:xfrm>
          <a:prstGeom prst="rect">
            <a:avLst/>
          </a:prstGeom>
        </p:spPr>
      </p:pic>
    </p:spTree>
    <p:extLst>
      <p:ext uri="{BB962C8B-B14F-4D97-AF65-F5344CB8AC3E}">
        <p14:creationId xmlns:p14="http://schemas.microsoft.com/office/powerpoint/2010/main" val="1459062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20"/>
                                        </p:tgtEl>
                                      </p:cBhvr>
                                    </p:animEffect>
                                    <p:set>
                                      <p:cBhvr>
                                        <p:cTn id="7" dur="1" fill="hold">
                                          <p:stCondLst>
                                            <p:cond delay="499"/>
                                          </p:stCondLst>
                                        </p:cTn>
                                        <p:tgtEl>
                                          <p:spTgt spid="20"/>
                                        </p:tgtEl>
                                        <p:attrNameLst>
                                          <p:attrName>style.visibility</p:attrName>
                                        </p:attrNameLst>
                                      </p:cBhvr>
                                      <p:to>
                                        <p:strVal val="hidden"/>
                                      </p:to>
                                    </p:set>
                                  </p:childTnLst>
                                </p:cTn>
                              </p:par>
                              <p:par>
                                <p:cTn id="8" presetID="22" presetClass="entr" presetSubtype="4"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wipe(down)">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Wirksamkeit</a:t>
            </a:r>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30.01.2019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5</a:t>
            </a:fld>
            <a:endParaRPr lang="de-AT"/>
          </a:p>
        </p:txBody>
      </p:sp>
      <p:sp>
        <p:nvSpPr>
          <p:cNvPr id="7" name="Rectangle 1"/>
          <p:cNvSpPr>
            <a:spLocks noGrp="1" noChangeArrowheads="1"/>
          </p:cNvSpPr>
          <p:nvPr>
            <p:ph idx="1"/>
          </p:nvPr>
        </p:nvSpPr>
        <p:spPr bwMode="auto">
          <a:xfrm>
            <a:off x="1056058" y="2143341"/>
            <a:ext cx="10831142" cy="4108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lang="en-US" altLang="en-US" sz="1800" b="1" dirty="0" err="1">
                <a:latin typeface="Arial" panose="020B0604020202020204" pitchFamily="34" charset="0"/>
              </a:rPr>
              <a:t>B</a:t>
            </a:r>
            <a:r>
              <a:rPr kumimoji="0" lang="en-US" altLang="en-US" sz="1800" b="1" i="0" u="none" strike="noStrike" cap="none" normalizeH="0" baseline="0" dirty="0" err="1" smtClean="0">
                <a:ln>
                  <a:noFill/>
                </a:ln>
                <a:solidFill>
                  <a:schemeClr val="tx1"/>
                </a:solidFill>
                <a:effectLst/>
                <a:latin typeface="Arial" panose="020B0604020202020204" pitchFamily="34" charset="0"/>
              </a:rPr>
              <a:t>ernitzke</a:t>
            </a:r>
            <a:r>
              <a:rPr kumimoji="0" lang="en-US" altLang="en-US" sz="1800" b="1" i="0" u="none" strike="noStrike" cap="none" normalizeH="0" baseline="0" dirty="0" smtClean="0">
                <a:ln>
                  <a:noFill/>
                </a:ln>
                <a:solidFill>
                  <a:schemeClr val="tx1"/>
                </a:solidFill>
                <a:effectLst/>
                <a:latin typeface="Arial" panose="020B0604020202020204" pitchFamily="34" charset="0"/>
              </a:rPr>
              <a:t>, Fred Heinz </a:t>
            </a:r>
            <a:r>
              <a:rPr kumimoji="0" lang="en-US" altLang="en-US" sz="1800" b="0" i="0" u="none" strike="noStrike" cap="none" normalizeH="0" baseline="0" dirty="0" smtClean="0">
                <a:ln>
                  <a:noFill/>
                </a:ln>
                <a:solidFill>
                  <a:schemeClr val="tx1"/>
                </a:solidFill>
                <a:effectLst/>
                <a:latin typeface="Arial" panose="020B0604020202020204" pitchFamily="34" charset="0"/>
              </a:rPr>
              <a:t>(1987) </a:t>
            </a:r>
            <a:r>
              <a:rPr kumimoji="0" lang="en-US" altLang="en-US" sz="1800" b="0" i="1" u="none" strike="noStrike" cap="none" normalizeH="0" baseline="0" dirty="0" smtClean="0">
                <a:ln>
                  <a:noFill/>
                </a:ln>
                <a:solidFill>
                  <a:schemeClr val="tx1"/>
                </a:solidFill>
                <a:effectLst/>
                <a:latin typeface="Arial" panose="020B0604020202020204" pitchFamily="34" charset="0"/>
              </a:rPr>
              <a:t>Mastery-Learning-</a:t>
            </a:r>
            <a:r>
              <a:rPr kumimoji="0" lang="en-US" altLang="en-US" sz="1800" b="0" i="1" u="none" strike="noStrike" cap="none" normalizeH="0" baseline="0" dirty="0" err="1" smtClean="0">
                <a:ln>
                  <a:noFill/>
                </a:ln>
                <a:solidFill>
                  <a:schemeClr val="tx1"/>
                </a:solidFill>
                <a:effectLst/>
                <a:latin typeface="Arial" panose="020B0604020202020204" pitchFamily="34" charset="0"/>
              </a:rPr>
              <a:t>Strategie</a:t>
            </a:r>
            <a:r>
              <a:rPr kumimoji="0" lang="en-US" altLang="en-US" sz="1800" b="0" i="1" u="none" strike="noStrike" cap="none" normalizeH="0" baseline="0" dirty="0" smtClean="0">
                <a:ln>
                  <a:noFill/>
                </a:ln>
                <a:solidFill>
                  <a:schemeClr val="tx1"/>
                </a:solidFill>
                <a:effectLst/>
                <a:latin typeface="Arial" panose="020B0604020202020204" pitchFamily="34" charset="0"/>
              </a:rPr>
              <a:t> </a:t>
            </a:r>
            <a:r>
              <a:rPr kumimoji="0" lang="en-US" altLang="en-US" sz="1800" b="0" i="1" u="none" strike="noStrike" cap="none" normalizeH="0" baseline="0" dirty="0" err="1" smtClean="0">
                <a:ln>
                  <a:noFill/>
                </a:ln>
                <a:solidFill>
                  <a:schemeClr val="tx1"/>
                </a:solidFill>
                <a:effectLst/>
                <a:latin typeface="Arial" panose="020B0604020202020204" pitchFamily="34" charset="0"/>
              </a:rPr>
              <a:t>als</a:t>
            </a:r>
            <a:r>
              <a:rPr kumimoji="0" lang="en-US" altLang="en-US" sz="1800" b="0" i="1" u="none" strike="noStrike" cap="none" normalizeH="0" baseline="0" dirty="0" smtClean="0">
                <a:ln>
                  <a:noFill/>
                </a:ln>
                <a:solidFill>
                  <a:schemeClr val="tx1"/>
                </a:solidFill>
                <a:effectLst/>
                <a:latin typeface="Arial" panose="020B0604020202020204" pitchFamily="34" charset="0"/>
              </a:rPr>
              <a:t> </a:t>
            </a:r>
            <a:r>
              <a:rPr kumimoji="0" lang="en-US" altLang="en-US" sz="1800" b="0" i="1" u="none" strike="noStrike" cap="none" normalizeH="0" baseline="0" dirty="0" err="1" smtClean="0">
                <a:ln>
                  <a:noFill/>
                </a:ln>
                <a:solidFill>
                  <a:schemeClr val="tx1"/>
                </a:solidFill>
                <a:effectLst/>
                <a:latin typeface="Arial" panose="020B0604020202020204" pitchFamily="34" charset="0"/>
              </a:rPr>
              <a:t>Unterrichtsalternative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Empirische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Studie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zur</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Effektivität</a:t>
            </a:r>
            <a:r>
              <a:rPr kumimoji="0" lang="en-US" altLang="en-US" sz="1800" b="0" i="0" u="none" strike="noStrike" cap="none" normalizeH="0" baseline="0" dirty="0" smtClean="0">
                <a:ln>
                  <a:noFill/>
                </a:ln>
                <a:solidFill>
                  <a:schemeClr val="tx1"/>
                </a:solidFill>
                <a:effectLst/>
                <a:latin typeface="Arial" panose="020B0604020202020204" pitchFamily="34" charset="0"/>
              </a:rPr>
              <a:t> der Mastery-Learning-</a:t>
            </a:r>
            <a:r>
              <a:rPr kumimoji="0" lang="en-US" altLang="en-US" sz="1800" b="0" i="0" u="none" strike="noStrike" cap="none" normalizeH="0" baseline="0" dirty="0" err="1" smtClean="0">
                <a:ln>
                  <a:noFill/>
                </a:ln>
                <a:solidFill>
                  <a:schemeClr val="tx1"/>
                </a:solidFill>
                <a:effectLst/>
                <a:latin typeface="Arial" panose="020B0604020202020204" pitchFamily="34" charset="0"/>
              </a:rPr>
              <a:t>Strategie</a:t>
            </a:r>
            <a:r>
              <a:rPr kumimoji="0" lang="en-US" altLang="en-US" sz="1800" b="0" i="0" u="none" strike="noStrike" cap="none" normalizeH="0" baseline="0" dirty="0" smtClean="0">
                <a:ln>
                  <a:noFill/>
                </a:ln>
                <a:solidFill>
                  <a:schemeClr val="tx1"/>
                </a:solidFill>
                <a:effectLst/>
                <a:latin typeface="Arial" panose="020B0604020202020204" pitchFamily="34" charset="0"/>
              </a:rPr>
              <a:t> und </a:t>
            </a:r>
            <a:r>
              <a:rPr kumimoji="0" lang="en-US" altLang="en-US" sz="1800" b="0" i="0" u="none" strike="noStrike" cap="none" normalizeH="0" baseline="0" dirty="0" err="1" smtClean="0">
                <a:ln>
                  <a:noFill/>
                </a:ln>
                <a:solidFill>
                  <a:schemeClr val="tx1"/>
                </a:solidFill>
                <a:effectLst/>
                <a:latin typeface="Arial" panose="020B0604020202020204" pitchFamily="34" charset="0"/>
              </a:rPr>
              <a:t>zu</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Interdependenzen</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mit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Schülermerkmalen</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Reihe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Europäische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Hochschulschriften</a:t>
            </a:r>
            <a:r>
              <a:rPr kumimoji="0" lang="en-US" altLang="en-US" sz="1800" b="0" i="0" u="none" strike="noStrike" cap="none" normalizeH="0" baseline="0" dirty="0" smtClean="0">
                <a:ln>
                  <a:noFill/>
                </a:ln>
                <a:solidFill>
                  <a:schemeClr val="tx1"/>
                </a:solidFill>
                <a:effectLst/>
                <a:latin typeface="Arial" panose="020B0604020202020204" pitchFamily="34" charset="0"/>
              </a:rPr>
              <a:t> / European University Studies / Publications </a:t>
            </a:r>
            <a:r>
              <a:rPr kumimoji="0" lang="en-US" altLang="en-US" sz="1800" b="0" i="0" u="none" strike="noStrike" cap="none" normalizeH="0" baseline="0" dirty="0" err="1" smtClean="0">
                <a:ln>
                  <a:noFill/>
                </a:ln>
                <a:solidFill>
                  <a:schemeClr val="tx1"/>
                </a:solidFill>
                <a:effectLst/>
                <a:latin typeface="Arial" panose="020B0604020202020204" pitchFamily="34" charset="0"/>
              </a:rPr>
              <a:t>Universitaires</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Européennes</a:t>
            </a:r>
            <a:r>
              <a:rPr kumimoji="0" lang="en-US" altLang="en-US" sz="1800" b="0" i="0" u="none" strike="noStrike" cap="none" normalizeH="0" baseline="0" dirty="0" smtClean="0">
                <a:ln>
                  <a:noFill/>
                </a:ln>
                <a:solidFill>
                  <a:schemeClr val="tx1"/>
                </a:solidFill>
                <a:effectLst/>
                <a:latin typeface="Arial" panose="020B0604020202020204" pitchFamily="34" charset="0"/>
              </a:rPr>
              <a:t> - Band 305.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r>
              <a:rPr kumimoji="0" lang="en-US" altLang="en-US" sz="1800" b="1" i="1" u="none" strike="noStrike" cap="none" normalizeH="0" baseline="0" dirty="0" err="1" smtClean="0">
                <a:ln>
                  <a:noFill/>
                </a:ln>
                <a:solidFill>
                  <a:srgbClr val="FFC000"/>
                </a:solidFill>
                <a:effectLst/>
                <a:latin typeface="Arial" panose="020B0604020202020204" pitchFamily="34" charset="0"/>
              </a:rPr>
              <a:t>Ergebnisse</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5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Die </a:t>
            </a:r>
            <a:r>
              <a:rPr kumimoji="0" lang="en-US" altLang="en-US" sz="1800" b="0" i="0" u="none" strike="noStrike" cap="none" normalizeH="0" baseline="0" dirty="0" err="1" smtClean="0">
                <a:ln>
                  <a:noFill/>
                </a:ln>
                <a:solidFill>
                  <a:schemeClr val="tx1"/>
                </a:solidFill>
                <a:effectLst/>
                <a:latin typeface="Arial" panose="020B0604020202020204" pitchFamily="34" charset="0"/>
              </a:rPr>
              <a:t>Untersuchung</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belegt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empirisch</a:t>
            </a:r>
            <a:r>
              <a:rPr kumimoji="0" lang="en-US" altLang="en-US" sz="1800" b="0" i="0" u="none" strike="noStrike" cap="none" normalizeH="0" baseline="0" dirty="0" smtClean="0">
                <a:ln>
                  <a:noFill/>
                </a:ln>
                <a:solidFill>
                  <a:schemeClr val="tx1"/>
                </a:solidFill>
                <a:effectLst/>
                <a:latin typeface="Arial" panose="020B0604020202020204" pitchFamily="34" charset="0"/>
              </a:rPr>
              <a:t> die </a:t>
            </a:r>
            <a:r>
              <a:rPr kumimoji="0" lang="en-US" altLang="en-US" sz="1800" b="1" i="0" u="none" strike="noStrike" cap="none" normalizeH="0" baseline="0" dirty="0" err="1" smtClean="0">
                <a:ln>
                  <a:noFill/>
                </a:ln>
                <a:solidFill>
                  <a:schemeClr val="tx1"/>
                </a:solidFill>
                <a:effectLst/>
                <a:latin typeface="Arial" panose="020B0604020202020204" pitchFamily="34" charset="0"/>
              </a:rPr>
              <a:t>Überlegenheit</a:t>
            </a:r>
            <a:r>
              <a:rPr kumimoji="0" lang="en-US" altLang="en-US" sz="1800" b="1" i="0" u="none" strike="noStrike" cap="none" normalizeH="0" baseline="0" dirty="0" smtClean="0">
                <a:ln>
                  <a:noFill/>
                </a:ln>
                <a:solidFill>
                  <a:schemeClr val="tx1"/>
                </a:solidFill>
                <a:effectLst/>
                <a:latin typeface="Arial" panose="020B0604020202020204" pitchFamily="34" charset="0"/>
              </a:rPr>
              <a:t> der Mastery-Learning-</a:t>
            </a:r>
            <a:r>
              <a:rPr kumimoji="0" lang="en-US" altLang="en-US" sz="1800" b="1" i="0" u="none" strike="noStrike" cap="none" normalizeH="0" baseline="0" dirty="0" err="1" smtClean="0">
                <a:ln>
                  <a:noFill/>
                </a:ln>
                <a:solidFill>
                  <a:schemeClr val="tx1"/>
                </a:solidFill>
                <a:effectLst/>
                <a:latin typeface="Arial" panose="020B0604020202020204" pitchFamily="34" charset="0"/>
              </a:rPr>
              <a:t>Strategie</a:t>
            </a:r>
            <a:r>
              <a:rPr kumimoji="0" lang="en-US" altLang="en-US" sz="1800" b="1" i="0" u="none" strike="noStrike" cap="none" normalizeH="0" baseline="0" dirty="0" smtClean="0">
                <a:ln>
                  <a:noFill/>
                </a:ln>
                <a:solidFill>
                  <a:schemeClr val="tx1"/>
                </a:solidFill>
                <a:effectLst/>
                <a:latin typeface="Arial" panose="020B0604020202020204" pitchFamily="34" charset="0"/>
              </a:rPr>
              <a:t> </a:t>
            </a:r>
            <a:r>
              <a:rPr kumimoji="0" lang="en-US" altLang="en-US" sz="1800" b="1" i="0" u="none" strike="noStrike" cap="none" normalizeH="0" baseline="0" dirty="0" err="1" smtClean="0">
                <a:ln>
                  <a:noFill/>
                </a:ln>
                <a:solidFill>
                  <a:schemeClr val="tx1"/>
                </a:solidFill>
                <a:effectLst/>
                <a:latin typeface="Arial" panose="020B0604020202020204" pitchFamily="34" charset="0"/>
              </a:rPr>
              <a:t>gegenüber</a:t>
            </a:r>
            <a:r>
              <a:rPr kumimoji="0" lang="en-US" altLang="en-US" sz="1800" b="1" i="0" u="none" strike="noStrike" cap="none" normalizeH="0" baseline="0" dirty="0" smtClean="0">
                <a:ln>
                  <a:noFill/>
                </a:ln>
                <a:solidFill>
                  <a:schemeClr val="tx1"/>
                </a:solidFill>
                <a:effectLst/>
                <a:latin typeface="Arial" panose="020B0604020202020204" pitchFamily="34" charset="0"/>
              </a:rPr>
              <a:t> </a:t>
            </a:r>
            <a:r>
              <a:rPr kumimoji="0" lang="en-US" altLang="en-US" sz="1800" b="1" i="0" u="none" strike="noStrike" cap="none" normalizeH="0" baseline="0" dirty="0" err="1" smtClean="0">
                <a:ln>
                  <a:noFill/>
                </a:ln>
                <a:solidFill>
                  <a:schemeClr val="tx1"/>
                </a:solidFill>
                <a:effectLst/>
                <a:latin typeface="Arial" panose="020B0604020202020204" pitchFamily="34" charset="0"/>
              </a:rPr>
              <a:t>dem</a:t>
            </a:r>
            <a:r>
              <a:rPr kumimoji="0" lang="en-US" altLang="en-US" sz="1800" b="1" i="0" u="none" strike="noStrike" cap="none" normalizeH="0" baseline="0" dirty="0" smtClean="0">
                <a:ln>
                  <a:noFill/>
                </a:ln>
                <a:solidFill>
                  <a:schemeClr val="tx1"/>
                </a:solidFill>
                <a:effectLst/>
                <a:latin typeface="Arial" panose="020B0604020202020204" pitchFamily="34" charset="0"/>
              </a:rPr>
              <a:t> </a:t>
            </a:r>
            <a:r>
              <a:rPr kumimoji="0" lang="en-US" altLang="en-US" sz="1800" b="1" i="0" u="none" strike="noStrike" cap="none" normalizeH="0" baseline="0" dirty="0" err="1" smtClean="0">
                <a:ln>
                  <a:noFill/>
                </a:ln>
                <a:solidFill>
                  <a:schemeClr val="tx1"/>
                </a:solidFill>
                <a:effectLst/>
                <a:latin typeface="Arial" panose="020B0604020202020204" pitchFamily="34" charset="0"/>
              </a:rPr>
              <a:t>traditionellen</a:t>
            </a:r>
            <a:r>
              <a:rPr kumimoji="0" lang="en-US" altLang="en-US" sz="1800" b="1" i="0" u="none" strike="noStrike" cap="none" normalizeH="0" baseline="0" dirty="0" smtClean="0">
                <a:ln>
                  <a:noFill/>
                </a:ln>
                <a:solidFill>
                  <a:schemeClr val="tx1"/>
                </a:solidFill>
                <a:effectLst/>
                <a:latin typeface="Arial" panose="020B0604020202020204" pitchFamily="34" charset="0"/>
              </a:rPr>
              <a:t> </a:t>
            </a:r>
            <a:r>
              <a:rPr kumimoji="0" lang="en-US" altLang="en-US" sz="1800" b="1" i="0" u="none" strike="noStrike" cap="none" normalizeH="0" baseline="0" dirty="0" err="1" smtClean="0">
                <a:ln>
                  <a:noFill/>
                </a:ln>
                <a:solidFill>
                  <a:schemeClr val="tx1"/>
                </a:solidFill>
                <a:effectLst/>
                <a:latin typeface="Arial" panose="020B0604020202020204" pitchFamily="34" charset="0"/>
              </a:rPr>
              <a:t>Unterricht</a:t>
            </a:r>
            <a:r>
              <a:rPr kumimoji="0" lang="en-US" altLang="en-US" sz="1800" b="0" i="0" u="none" strike="noStrike" cap="none" normalizeH="0" baseline="0" dirty="0" smtClean="0">
                <a:ln>
                  <a:noFill/>
                </a:ln>
                <a:solidFill>
                  <a:schemeClr val="tx1"/>
                </a:solidFill>
                <a:effectLst/>
                <a:latin typeface="Arial" panose="020B0604020202020204" pitchFamily="34" charset="0"/>
              </a:rPr>
              <a:t>. Der </a:t>
            </a:r>
            <a:r>
              <a:rPr kumimoji="0" lang="en-US" altLang="en-US" sz="1800" b="0" i="0" u="none" strike="noStrike" cap="none" normalizeH="0" baseline="0" dirty="0" err="1" smtClean="0">
                <a:ln>
                  <a:noFill/>
                </a:ln>
                <a:solidFill>
                  <a:schemeClr val="tx1"/>
                </a:solidFill>
                <a:effectLst/>
                <a:latin typeface="Arial" panose="020B0604020202020204" pitchFamily="34" charset="0"/>
              </a:rPr>
              <a:t>Autor</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weist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nach</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dass</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durch</a:t>
            </a:r>
            <a:r>
              <a:rPr kumimoji="0" lang="en-US" altLang="en-US" sz="1800" b="0" i="0" u="none" strike="noStrike" cap="none" normalizeH="0" baseline="0" dirty="0" smtClean="0">
                <a:ln>
                  <a:noFill/>
                </a:ln>
                <a:solidFill>
                  <a:schemeClr val="tx1"/>
                </a:solidFill>
                <a:effectLst/>
                <a:latin typeface="Arial" panose="020B0604020202020204" pitchFamily="34" charset="0"/>
              </a:rPr>
              <a:t> die Mastery-Learning-</a:t>
            </a:r>
            <a:r>
              <a:rPr kumimoji="0" lang="en-US" altLang="en-US" sz="1800" b="0" i="0" u="none" strike="noStrike" cap="none" normalizeH="0" baseline="0" dirty="0" err="1" smtClean="0">
                <a:ln>
                  <a:noFill/>
                </a:ln>
                <a:solidFill>
                  <a:schemeClr val="tx1"/>
                </a:solidFill>
                <a:effectLst/>
                <a:latin typeface="Arial" panose="020B0604020202020204" pitchFamily="34" charset="0"/>
              </a:rPr>
              <a:t>Strategie</a:t>
            </a:r>
            <a:r>
              <a:rPr kumimoji="0" lang="en-US" altLang="en-US" sz="1800" b="0" i="0" u="none" strike="noStrike" cap="none" normalizeH="0" baseline="0" dirty="0" smtClean="0">
                <a:ln>
                  <a:noFill/>
                </a:ln>
                <a:solidFill>
                  <a:schemeClr val="tx1"/>
                </a:solidFill>
                <a:effectLst/>
                <a:latin typeface="Arial" panose="020B0604020202020204" pitchFamily="34" charset="0"/>
              </a:rPr>
              <a:t> die </a:t>
            </a:r>
            <a:r>
              <a:rPr kumimoji="0" lang="en-US" altLang="en-US" sz="1800" b="1" i="0" u="none" strike="noStrike" cap="none" normalizeH="0" baseline="0" dirty="0" err="1" smtClean="0">
                <a:ln>
                  <a:noFill/>
                </a:ln>
                <a:solidFill>
                  <a:srgbClr val="FFC000"/>
                </a:solidFill>
                <a:effectLst/>
                <a:latin typeface="Arial" panose="020B0604020202020204" pitchFamily="34" charset="0"/>
              </a:rPr>
              <a:t>Bedeutung</a:t>
            </a:r>
            <a:r>
              <a:rPr kumimoji="0" lang="en-US" altLang="en-US" sz="1800" b="1" i="0" u="none" strike="noStrike" cap="none" normalizeH="0" baseline="0" dirty="0" smtClean="0">
                <a:ln>
                  <a:noFill/>
                </a:ln>
                <a:solidFill>
                  <a:srgbClr val="FFC000"/>
                </a:solidFill>
                <a:effectLst/>
                <a:latin typeface="Arial" panose="020B0604020202020204" pitchFamily="34" charset="0"/>
              </a:rPr>
              <a:t> der </a:t>
            </a:r>
            <a:r>
              <a:rPr kumimoji="0" lang="en-US" altLang="en-US" sz="1800" b="1" i="0" u="none" strike="noStrike" cap="none" normalizeH="0" baseline="0" dirty="0" err="1" smtClean="0">
                <a:ln>
                  <a:noFill/>
                </a:ln>
                <a:solidFill>
                  <a:srgbClr val="FFC000"/>
                </a:solidFill>
                <a:effectLst/>
                <a:latin typeface="Arial" panose="020B0604020202020204" pitchFamily="34" charset="0"/>
              </a:rPr>
              <a:t>Begabungsunterschiede</a:t>
            </a:r>
            <a:r>
              <a:rPr kumimoji="0" lang="en-US" altLang="en-US" sz="1800" b="1" i="0" u="none" strike="noStrike" cap="none" normalizeH="0" baseline="0" dirty="0" smtClean="0">
                <a:ln>
                  <a:noFill/>
                </a:ln>
                <a:solidFill>
                  <a:srgbClr val="FFC000"/>
                </a:solidFill>
                <a:effectLst/>
                <a:latin typeface="Arial" panose="020B0604020202020204" pitchFamily="34" charset="0"/>
              </a:rPr>
              <a:t> </a:t>
            </a:r>
            <a:r>
              <a:rPr kumimoji="0" lang="en-US" altLang="en-US" sz="1800" b="1" i="0" u="none" strike="noStrike" cap="none" normalizeH="0" baseline="0" dirty="0" err="1" smtClean="0">
                <a:ln>
                  <a:noFill/>
                </a:ln>
                <a:solidFill>
                  <a:srgbClr val="FFC000"/>
                </a:solidFill>
                <a:effectLst/>
                <a:latin typeface="Arial" panose="020B0604020202020204" pitchFamily="34" charset="0"/>
              </a:rPr>
              <a:t>für</a:t>
            </a:r>
            <a:r>
              <a:rPr kumimoji="0" lang="en-US" altLang="en-US" sz="1800" b="1" i="0" u="none" strike="noStrike" cap="none" normalizeH="0" baseline="0" dirty="0" smtClean="0">
                <a:ln>
                  <a:noFill/>
                </a:ln>
                <a:solidFill>
                  <a:srgbClr val="FFC000"/>
                </a:solidFill>
                <a:effectLst/>
                <a:latin typeface="Arial" panose="020B0604020202020204" pitchFamily="34" charset="0"/>
              </a:rPr>
              <a:t> den </a:t>
            </a:r>
            <a:r>
              <a:rPr kumimoji="0" lang="en-US" altLang="en-US" sz="1800" b="1" i="0" u="none" strike="noStrike" cap="none" normalizeH="0" baseline="0" dirty="0" err="1" smtClean="0">
                <a:ln>
                  <a:noFill/>
                </a:ln>
                <a:solidFill>
                  <a:srgbClr val="FFC000"/>
                </a:solidFill>
                <a:effectLst/>
                <a:latin typeface="Arial" panose="020B0604020202020204" pitchFamily="34" charset="0"/>
              </a:rPr>
              <a:t>Lernerfolg</a:t>
            </a:r>
            <a:r>
              <a:rPr kumimoji="0" lang="en-US" altLang="en-US" sz="1800" b="1" i="0" u="none" strike="noStrike" cap="none" normalizeH="0" baseline="0" dirty="0" smtClean="0">
                <a:ln>
                  <a:noFill/>
                </a:ln>
                <a:solidFill>
                  <a:srgbClr val="FFC000"/>
                </a:solidFill>
                <a:effectLst/>
                <a:latin typeface="Arial" panose="020B0604020202020204" pitchFamily="34" charset="0"/>
              </a:rPr>
              <a:t> </a:t>
            </a:r>
            <a:r>
              <a:rPr kumimoji="0" lang="en-US" altLang="en-US" sz="1800" b="1" i="0" u="none" strike="noStrike" cap="none" normalizeH="0" baseline="0" dirty="0" err="1" smtClean="0">
                <a:ln>
                  <a:noFill/>
                </a:ln>
                <a:solidFill>
                  <a:srgbClr val="FFC000"/>
                </a:solidFill>
                <a:effectLst/>
                <a:latin typeface="Arial" panose="020B0604020202020204" pitchFamily="34" charset="0"/>
              </a:rPr>
              <a:t>verringert</a:t>
            </a:r>
            <a:r>
              <a:rPr kumimoji="0" lang="en-US" altLang="en-US" sz="1800" b="0" i="0" u="none" strike="noStrike" cap="none" normalizeH="0" baseline="0" dirty="0" smtClean="0">
                <a:ln>
                  <a:noFill/>
                </a:ln>
                <a:solidFill>
                  <a:schemeClr val="tx1"/>
                </a:solidFill>
                <a:effectLst/>
                <a:latin typeface="Arial" panose="020B0604020202020204" pitchFamily="34" charset="0"/>
              </a:rPr>
              <a:t>, die </a:t>
            </a:r>
            <a:r>
              <a:rPr kumimoji="0" lang="en-US" altLang="en-US" sz="1800" b="0" i="0" u="none" strike="noStrike" cap="none" normalizeH="0" baseline="0" dirty="0" err="1" smtClean="0">
                <a:ln>
                  <a:noFill/>
                </a:ln>
                <a:solidFill>
                  <a:schemeClr val="tx1"/>
                </a:solidFill>
                <a:effectLst/>
                <a:latin typeface="Arial" panose="020B0604020202020204" pitchFamily="34" charset="0"/>
              </a:rPr>
              <a:t>Einstellung</a:t>
            </a:r>
            <a:r>
              <a:rPr kumimoji="0" lang="en-US" altLang="en-US" sz="1800" b="0" i="0" u="none" strike="noStrike" cap="none" normalizeH="0" baseline="0" dirty="0" smtClean="0">
                <a:ln>
                  <a:noFill/>
                </a:ln>
                <a:solidFill>
                  <a:schemeClr val="tx1"/>
                </a:solidFill>
                <a:effectLst/>
                <a:latin typeface="Arial" panose="020B0604020202020204" pitchFamily="34" charset="0"/>
              </a:rPr>
              <a:t> der </a:t>
            </a:r>
            <a:r>
              <a:rPr kumimoji="0" lang="en-US" altLang="en-US" sz="1800" b="0" i="0" u="none" strike="noStrike" cap="none" normalizeH="0" baseline="0" dirty="0" err="1" smtClean="0">
                <a:ln>
                  <a:noFill/>
                </a:ln>
                <a:solidFill>
                  <a:schemeClr val="tx1"/>
                </a:solidFill>
                <a:effectLst/>
                <a:latin typeface="Arial" panose="020B0604020202020204" pitchFamily="34" charset="0"/>
              </a:rPr>
              <a:t>Schülerinnen</a:t>
            </a:r>
            <a:r>
              <a:rPr kumimoji="0" lang="en-US" altLang="en-US" sz="1800" b="0" i="0" u="none" strike="noStrike" cap="none" normalizeH="0" baseline="0" dirty="0" smtClean="0">
                <a:ln>
                  <a:noFill/>
                </a:ln>
                <a:solidFill>
                  <a:schemeClr val="tx1"/>
                </a:solidFill>
                <a:effectLst/>
                <a:latin typeface="Arial" panose="020B0604020202020204" pitchFamily="34" charset="0"/>
              </a:rPr>
              <a:t> und </a:t>
            </a:r>
            <a:r>
              <a:rPr kumimoji="0" lang="en-US" altLang="en-US" sz="1800" b="0" i="0" u="none" strike="noStrike" cap="none" normalizeH="0" baseline="0" dirty="0" err="1" smtClean="0">
                <a:ln>
                  <a:noFill/>
                </a:ln>
                <a:solidFill>
                  <a:schemeClr val="tx1"/>
                </a:solidFill>
                <a:effectLst/>
                <a:latin typeface="Arial" panose="020B0604020202020204" pitchFamily="34" charset="0"/>
              </a:rPr>
              <a:t>Schüler</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zum</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Unterricht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verbessert</a:t>
            </a:r>
            <a:r>
              <a:rPr kumimoji="0" lang="en-US" altLang="en-US" sz="1800" b="0" i="0" u="none" strike="noStrike" cap="none" normalizeH="0" baseline="0" dirty="0" smtClean="0">
                <a:ln>
                  <a:noFill/>
                </a:ln>
                <a:solidFill>
                  <a:schemeClr val="tx1"/>
                </a:solidFill>
                <a:effectLst/>
                <a:latin typeface="Arial" panose="020B0604020202020204" pitchFamily="34" charset="0"/>
              </a:rPr>
              <a:t>, und der </a:t>
            </a:r>
            <a:r>
              <a:rPr kumimoji="0" lang="en-US" altLang="en-US" sz="1800" b="0" i="0" u="none" strike="noStrike" cap="none" normalizeH="0" baseline="0" dirty="0" err="1" smtClean="0">
                <a:ln>
                  <a:noFill/>
                </a:ln>
                <a:solidFill>
                  <a:srgbClr val="FFC000"/>
                </a:solidFill>
                <a:effectLst/>
                <a:latin typeface="Arial" panose="020B0604020202020204" pitchFamily="34" charset="0"/>
              </a:rPr>
              <a:t>Leistungsstand</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aller</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Schüler</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deutlich</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gesteigert</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werden</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kann</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3506079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Wirksamkeit</a:t>
            </a:r>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31.01.2019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6</a:t>
            </a:fld>
            <a:endParaRPr lang="de-AT"/>
          </a:p>
        </p:txBody>
      </p:sp>
      <p:sp>
        <p:nvSpPr>
          <p:cNvPr id="7" name="Rectangle 1"/>
          <p:cNvSpPr>
            <a:spLocks noGrp="1" noChangeArrowheads="1"/>
          </p:cNvSpPr>
          <p:nvPr>
            <p:ph idx="1"/>
          </p:nvPr>
        </p:nvSpPr>
        <p:spPr bwMode="auto">
          <a:xfrm>
            <a:off x="1056058" y="1690688"/>
            <a:ext cx="1083114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457200" lvl="1" indent="0" eaLnBrk="0" fontAlgn="base" hangingPunct="0">
              <a:lnSpc>
                <a:spcPct val="150000"/>
              </a:lnSpc>
              <a:spcBef>
                <a:spcPct val="0"/>
              </a:spcBef>
              <a:spcAft>
                <a:spcPct val="0"/>
              </a:spcAft>
              <a:buNone/>
            </a:pPr>
            <a:r>
              <a:rPr lang="en-GB" sz="1800" dirty="0">
                <a:latin typeface="Arial" panose="020B0604020202020204" pitchFamily="34" charset="0"/>
              </a:rPr>
              <a:t>We recently reviewed meta-analyses in nearly 40 different areas of educational research (J. </a:t>
            </a:r>
            <a:r>
              <a:rPr lang="en-GB" sz="1800" dirty="0" err="1">
                <a:latin typeface="Arial" panose="020B0604020202020204" pitchFamily="34" charset="0"/>
              </a:rPr>
              <a:t>Kulik</a:t>
            </a:r>
            <a:r>
              <a:rPr lang="en-GB" sz="1800" dirty="0">
                <a:latin typeface="Arial" panose="020B0604020202020204" pitchFamily="34" charset="0"/>
              </a:rPr>
              <a:t> &amp; </a:t>
            </a:r>
            <a:r>
              <a:rPr lang="en-GB" sz="1800" dirty="0" err="1">
                <a:latin typeface="Arial" panose="020B0604020202020204" pitchFamily="34" charset="0"/>
              </a:rPr>
              <a:t>Kulik</a:t>
            </a:r>
            <a:r>
              <a:rPr lang="en-GB" sz="1800" dirty="0">
                <a:latin typeface="Arial" panose="020B0604020202020204" pitchFamily="34" charset="0"/>
              </a:rPr>
              <a:t>, 1989). </a:t>
            </a:r>
            <a:r>
              <a:rPr lang="en-GB" sz="1800" dirty="0">
                <a:solidFill>
                  <a:srgbClr val="FFC000"/>
                </a:solidFill>
                <a:latin typeface="Arial" panose="020B0604020202020204" pitchFamily="34" charset="0"/>
              </a:rPr>
              <a:t>Few educational treatments of any sort were consistently associated with achievement effects as large as those produced by mastery learning. ... In evaluation after evaluation, mastery programs have produced impressive gains</a:t>
            </a:r>
            <a:r>
              <a:rPr lang="en-GB" sz="1800" dirty="0">
                <a:latin typeface="Arial" panose="020B0604020202020204" pitchFamily="34" charset="0"/>
              </a:rPr>
              <a:t>. (</a:t>
            </a:r>
            <a:r>
              <a:rPr lang="en-GB" sz="1800" dirty="0" err="1">
                <a:latin typeface="Arial" panose="020B0604020202020204" pitchFamily="34" charset="0"/>
              </a:rPr>
              <a:t>Kulik</a:t>
            </a:r>
            <a:r>
              <a:rPr lang="en-GB" sz="1800" dirty="0">
                <a:latin typeface="Arial" panose="020B0604020202020204" pitchFamily="34" charset="0"/>
              </a:rPr>
              <a:t>, </a:t>
            </a:r>
            <a:r>
              <a:rPr lang="en-GB" sz="1800" dirty="0" err="1">
                <a:latin typeface="Arial" panose="020B0604020202020204" pitchFamily="34" charset="0"/>
              </a:rPr>
              <a:t>Kulik</a:t>
            </a:r>
            <a:r>
              <a:rPr lang="en-GB" sz="1800" dirty="0">
                <a:latin typeface="Arial" panose="020B0604020202020204" pitchFamily="34" charset="0"/>
              </a:rPr>
              <a:t>, &amp; </a:t>
            </a:r>
            <a:r>
              <a:rPr lang="en-GB" sz="1800" dirty="0" err="1">
                <a:latin typeface="Arial" panose="020B0604020202020204" pitchFamily="34" charset="0"/>
              </a:rPr>
              <a:t>Bangert</a:t>
            </a:r>
            <a:r>
              <a:rPr lang="en-GB" sz="1800" dirty="0">
                <a:latin typeface="Arial" panose="020B0604020202020204" pitchFamily="34" charset="0"/>
              </a:rPr>
              <a:t>-Drowns, 1990, p. 292). </a:t>
            </a:r>
            <a:endParaRPr lang="en-US" altLang="en-US" sz="1800" dirty="0">
              <a:latin typeface="Arial" panose="020B0604020202020204" pitchFamily="34" charset="0"/>
            </a:endParaRPr>
          </a:p>
        </p:txBody>
      </p:sp>
    </p:spTree>
    <p:extLst>
      <p:ext uri="{BB962C8B-B14F-4D97-AF65-F5344CB8AC3E}">
        <p14:creationId xmlns:p14="http://schemas.microsoft.com/office/powerpoint/2010/main" val="25267172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So </a:t>
            </a:r>
            <a:r>
              <a:rPr lang="de-AT" dirty="0" err="1" smtClean="0"/>
              <a:t>let‘s</a:t>
            </a:r>
            <a:r>
              <a:rPr lang="de-AT" smtClean="0"/>
              <a:t> do it...</a:t>
            </a:r>
            <a:endParaRPr lang="en-GB"/>
          </a:p>
        </p:txBody>
      </p:sp>
      <p:sp>
        <p:nvSpPr>
          <p:cNvPr id="3" name="Inhaltsplatzhalter 2"/>
          <p:cNvSpPr>
            <a:spLocks noGrp="1"/>
          </p:cNvSpPr>
          <p:nvPr>
            <p:ph idx="1"/>
          </p:nvPr>
        </p:nvSpPr>
        <p:spPr/>
        <p:txBody>
          <a:bodyPr/>
          <a:lstStyle/>
          <a:p>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31.01.2019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7</a:t>
            </a:fld>
            <a:endParaRPr lang="de-AT"/>
          </a:p>
        </p:txBody>
      </p:sp>
      <p:pic>
        <p:nvPicPr>
          <p:cNvPr id="7" name="zRuiDvz8p5o"/>
          <p:cNvPicPr>
            <a:picLocks noRot="1" noChangeAspect="1"/>
          </p:cNvPicPr>
          <p:nvPr>
            <a:videoFile r:link="rId1"/>
          </p:nvPr>
        </p:nvPicPr>
        <p:blipFill>
          <a:blip r:embed="rId4"/>
          <a:stretch>
            <a:fillRect/>
          </a:stretch>
        </p:blipFill>
        <p:spPr>
          <a:xfrm>
            <a:off x="2903664" y="1870075"/>
            <a:ext cx="6712857" cy="3775982"/>
          </a:xfrm>
          <a:prstGeom prst="rect">
            <a:avLst/>
          </a:prstGeom>
        </p:spPr>
      </p:pic>
    </p:spTree>
    <p:extLst>
      <p:ext uri="{BB962C8B-B14F-4D97-AF65-F5344CB8AC3E}">
        <p14:creationId xmlns:p14="http://schemas.microsoft.com/office/powerpoint/2010/main" val="13531364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smtClean="0"/>
              <a:t>Was braucht es, damit es noch besser funktioniert?	</a:t>
            </a:r>
            <a:endParaRPr lang="en-GB"/>
          </a:p>
        </p:txBody>
      </p:sp>
      <p:sp>
        <p:nvSpPr>
          <p:cNvPr id="3" name="Inhaltsplatzhalter 2"/>
          <p:cNvSpPr>
            <a:spLocks noGrp="1"/>
          </p:cNvSpPr>
          <p:nvPr>
            <p:ph idx="1"/>
          </p:nvPr>
        </p:nvSpPr>
        <p:spPr/>
        <p:txBody>
          <a:bodyPr>
            <a:normAutofit/>
          </a:bodyPr>
          <a:lstStyle/>
          <a:p>
            <a:endParaRPr lang="de-AT" sz="3600" smtClean="0"/>
          </a:p>
          <a:p>
            <a:r>
              <a:rPr lang="de-AT" sz="3600" dirty="0" smtClean="0"/>
              <a:t>Mathematik</a:t>
            </a:r>
          </a:p>
          <a:p>
            <a:r>
              <a:rPr lang="de-AT" sz="3600" dirty="0" smtClean="0"/>
              <a:t>Deutsch</a:t>
            </a:r>
          </a:p>
          <a:p>
            <a:r>
              <a:rPr lang="de-AT" sz="3600" dirty="0" smtClean="0"/>
              <a:t>Englisch</a:t>
            </a:r>
            <a:endParaRPr lang="en-GB" sz="3600"/>
          </a:p>
        </p:txBody>
      </p:sp>
      <p:sp>
        <p:nvSpPr>
          <p:cNvPr id="4" name="Datumsplatzhalter 3"/>
          <p:cNvSpPr>
            <a:spLocks noGrp="1"/>
          </p:cNvSpPr>
          <p:nvPr>
            <p:ph type="dt" sz="half" idx="10"/>
          </p:nvPr>
        </p:nvSpPr>
        <p:spPr/>
        <p:txBody>
          <a:bodyPr/>
          <a:lstStyle/>
          <a:p>
            <a:fld id="{00C99267-2D67-4AF6-B88D-BEB52BA31718}" type="datetime1">
              <a:rPr lang="de-AT" smtClean="0"/>
              <a:pPr/>
              <a:t>31.01.2019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8</a:t>
            </a:fld>
            <a:endParaRPr lang="de-AT"/>
          </a:p>
        </p:txBody>
      </p:sp>
      <p:pic>
        <p:nvPicPr>
          <p:cNvPr id="7" name="Grafi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84926" y="2013421"/>
            <a:ext cx="5964822" cy="3641027"/>
          </a:xfrm>
          <a:prstGeom prst="rect">
            <a:avLst/>
          </a:prstGeom>
        </p:spPr>
      </p:pic>
    </p:spTree>
    <p:extLst>
      <p:ext uri="{BB962C8B-B14F-4D97-AF65-F5344CB8AC3E}">
        <p14:creationId xmlns:p14="http://schemas.microsoft.com/office/powerpoint/2010/main" val="415670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290</Words>
  <Application>Microsoft Office PowerPoint</Application>
  <PresentationFormat>Breitbild</PresentationFormat>
  <Paragraphs>45</Paragraphs>
  <Slides>8</Slides>
  <Notes>1</Notes>
  <HiddenSlides>0</HiddenSlides>
  <MMClips>2</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Calibri</vt:lpstr>
      <vt:lpstr>Calibri Light</vt:lpstr>
      <vt:lpstr>Office</vt:lpstr>
      <vt:lpstr>MASTERY LEARNING </vt:lpstr>
      <vt:lpstr>PowerPoint-Präsentation</vt:lpstr>
      <vt:lpstr>Was ist es?</vt:lpstr>
      <vt:lpstr>Wirksamkeit</vt:lpstr>
      <vt:lpstr>Wirksamkeit</vt:lpstr>
      <vt:lpstr>Wirksamkeit</vt:lpstr>
      <vt:lpstr>So let‘s do it...</vt:lpstr>
      <vt:lpstr>Was braucht es, damit es noch besser funktioniert?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Schirmbacher Gernot</dc:creator>
  <cp:lastModifiedBy>Teacher</cp:lastModifiedBy>
  <cp:revision>11</cp:revision>
  <dcterms:created xsi:type="dcterms:W3CDTF">2018-11-27T08:04:51Z</dcterms:created>
  <dcterms:modified xsi:type="dcterms:W3CDTF">2019-01-31T17:18:01Z</dcterms:modified>
</cp:coreProperties>
</file>