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67" r:id="rId16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48" d="100"/>
          <a:sy n="48" d="100"/>
        </p:scale>
        <p:origin x="54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Deutsch </a:t>
            </a:r>
            <a:r>
              <a:rPr lang="en-GB" dirty="0" err="1"/>
              <a:t>Sprachbewusstsein</a:t>
            </a:r>
            <a:endParaRPr lang="en-GB" dirty="0"/>
          </a:p>
        </c:rich>
      </c:tx>
      <c:layout>
        <c:manualLayout>
          <c:xMode val="edge"/>
          <c:yMode val="edge"/>
          <c:x val="0.14659206005142611"/>
          <c:y val="3.2099451123889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A7-4E4C-BA85-96FB0D67A4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A7-4E4C-BA85-96FB0D67A4CA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</a:p>
                  <a:p>
                    <a:endParaRPr lang="en-US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A7-4E4C-BA85-96FB0D67A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Tabelle1!$F$21:$F$22</c:f>
              <c:strCache>
                <c:ptCount val="2"/>
                <c:pt idx="0">
                  <c:v>Referenzwert </c:v>
                </c:pt>
                <c:pt idx="1">
                  <c:v>Mittelwert der Klasse </c:v>
                </c:pt>
              </c:strCache>
            </c:strRef>
          </c:cat>
          <c:val>
            <c:numRef>
              <c:f>Tabelle1!$G$21:$G$22</c:f>
              <c:numCache>
                <c:formatCode>0%</c:formatCode>
                <c:ptCount val="2"/>
                <c:pt idx="0">
                  <c:v>0.55000000000000004</c:v>
                </c:pt>
                <c:pt idx="1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A7-4E4C-BA85-96FB0D67A4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880336"/>
        <c:axId val="1421868912"/>
      </c:barChart>
      <c:catAx>
        <c:axId val="142188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868912"/>
        <c:crosses val="autoZero"/>
        <c:auto val="1"/>
        <c:lblAlgn val="ctr"/>
        <c:lblOffset val="100"/>
        <c:noMultiLvlLbl val="0"/>
      </c:catAx>
      <c:valAx>
        <c:axId val="1421868912"/>
        <c:scaling>
          <c:orientation val="minMax"/>
          <c:max val="0.8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188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Englisch Lesen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E6-4BA2-810E-61A3B6FC0E6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09E8A64-112A-46D8-9EC1-76A3B4BBE223}" type="VALUE">
                      <a:rPr lang="en-US">
                        <a:solidFill>
                          <a:schemeClr val="tx1"/>
                        </a:solidFill>
                      </a:rPr>
                      <a:pPr/>
                      <a:t>[WERT]</a:t>
                    </a:fld>
                    <a:endParaRPr lang="en-GB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E6-4BA2-810E-61A3B6FC0E6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Tabelle1!$I$27:$I$28</c:f>
              <c:strCache>
                <c:ptCount val="2"/>
                <c:pt idx="0">
                  <c:v>Referenzwert </c:v>
                </c:pt>
                <c:pt idx="1">
                  <c:v>Mittelwert der Klasse </c:v>
                </c:pt>
              </c:strCache>
            </c:strRef>
          </c:cat>
          <c:val>
            <c:numRef>
              <c:f>Tabelle1!$J$27:$J$28</c:f>
              <c:numCache>
                <c:formatCode>0%</c:formatCode>
                <c:ptCount val="2"/>
                <c:pt idx="0">
                  <c:v>0.52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E6-4BA2-810E-61A3B6FC0E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875440"/>
        <c:axId val="1421872720"/>
      </c:barChart>
      <c:catAx>
        <c:axId val="142187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872720"/>
        <c:crosses val="autoZero"/>
        <c:auto val="1"/>
        <c:lblAlgn val="ctr"/>
        <c:lblOffset val="100"/>
        <c:noMultiLvlLbl val="0"/>
      </c:catAx>
      <c:valAx>
        <c:axId val="1421872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187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Englisch Hören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Tabelle1!$L$27:$L$28</c:f>
              <c:strCache>
                <c:ptCount val="2"/>
                <c:pt idx="0">
                  <c:v>Referenzwert </c:v>
                </c:pt>
                <c:pt idx="1">
                  <c:v>Mittelwert der Klasse </c:v>
                </c:pt>
              </c:strCache>
            </c:strRef>
          </c:cat>
          <c:val>
            <c:numRef>
              <c:f>Tabelle1!$M$27:$M$28</c:f>
              <c:numCache>
                <c:formatCode>0%</c:formatCode>
                <c:ptCount val="2"/>
                <c:pt idx="0">
                  <c:v>0.62</c:v>
                </c:pt>
                <c:pt idx="1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45-46AE-A90B-F6164652C7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879792"/>
        <c:axId val="1421869456"/>
      </c:barChart>
      <c:catAx>
        <c:axId val="14218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869456"/>
        <c:crosses val="autoZero"/>
        <c:auto val="1"/>
        <c:lblAlgn val="ctr"/>
        <c:lblOffset val="100"/>
        <c:noMultiLvlLbl val="0"/>
      </c:catAx>
      <c:valAx>
        <c:axId val="1421869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187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err="1"/>
              <a:t>Mathematik</a:t>
            </a:r>
            <a:endParaRPr lang="en-GB" sz="1800" dirty="0"/>
          </a:p>
        </c:rich>
      </c:tx>
      <c:layout>
        <c:manualLayout>
          <c:xMode val="edge"/>
          <c:yMode val="edge"/>
          <c:x val="0.11470360246419975"/>
          <c:y val="2.3575238796749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21-4EB1-92F7-688100D832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Tabelle1!$I$24:$I$25</c:f>
              <c:strCache>
                <c:ptCount val="2"/>
                <c:pt idx="0">
                  <c:v>Referenzwert </c:v>
                </c:pt>
                <c:pt idx="1">
                  <c:v>Mittelwert der Klasse </c:v>
                </c:pt>
              </c:strCache>
            </c:strRef>
          </c:cat>
          <c:val>
            <c:numRef>
              <c:f>Tabelle1!$J$24:$J$25</c:f>
              <c:numCache>
                <c:formatCode>0%</c:formatCode>
                <c:ptCount val="2"/>
                <c:pt idx="0">
                  <c:v>0.51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21-4EB1-92F7-688100D832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3552560"/>
        <c:axId val="1453548208"/>
      </c:barChart>
      <c:catAx>
        <c:axId val="145355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548208"/>
        <c:crosses val="autoZero"/>
        <c:auto val="1"/>
        <c:lblAlgn val="ctr"/>
        <c:lblOffset val="100"/>
        <c:noMultiLvlLbl val="0"/>
      </c:catAx>
      <c:valAx>
        <c:axId val="145354820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355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Deutsch </a:t>
            </a:r>
            <a:r>
              <a:rPr lang="en-GB" dirty="0" err="1"/>
              <a:t>Lesen</a:t>
            </a:r>
            <a:endParaRPr lang="en-GB" dirty="0"/>
          </a:p>
        </c:rich>
      </c:tx>
      <c:layout>
        <c:manualLayout>
          <c:xMode val="edge"/>
          <c:yMode val="edge"/>
          <c:x val="0.21986111111111109"/>
          <c:y val="3.5543477938031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A7-4E4C-BA85-96FB0D67A4C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A7-4E4C-BA85-96FB0D67A4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Tabelle1!$F$21:$F$22</c:f>
              <c:strCache>
                <c:ptCount val="2"/>
                <c:pt idx="0">
                  <c:v>Referenzwert </c:v>
                </c:pt>
                <c:pt idx="1">
                  <c:v>Mittelwert der Klasse </c:v>
                </c:pt>
              </c:strCache>
            </c:strRef>
          </c:cat>
          <c:val>
            <c:numRef>
              <c:f>Tabelle1!$G$21:$G$22</c:f>
              <c:numCache>
                <c:formatCode>0%</c:formatCode>
                <c:ptCount val="2"/>
                <c:pt idx="0">
                  <c:v>0.55000000000000004</c:v>
                </c:pt>
                <c:pt idx="1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A7-4E4C-BA85-96FB0D67A4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3543312"/>
        <c:axId val="1453549840"/>
      </c:barChart>
      <c:catAx>
        <c:axId val="14535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549840"/>
        <c:crosses val="autoZero"/>
        <c:auto val="1"/>
        <c:lblAlgn val="ctr"/>
        <c:lblOffset val="100"/>
        <c:noMultiLvlLbl val="0"/>
      </c:catAx>
      <c:valAx>
        <c:axId val="1453549840"/>
        <c:scaling>
          <c:orientation val="minMax"/>
          <c:max val="0.8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354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Tabelle1!$D$3:$D$6</c:f>
              <c:strCache>
                <c:ptCount val="4"/>
                <c:pt idx="0">
                  <c:v>AHS-Reife</c:v>
                </c:pt>
                <c:pt idx="1">
                  <c:v>Abbrecher aus AHS</c:v>
                </c:pt>
                <c:pt idx="2">
                  <c:v>ohne AHS Reife</c:v>
                </c:pt>
                <c:pt idx="3">
                  <c:v>Außerordentlich</c:v>
                </c:pt>
              </c:strCache>
            </c:strRef>
          </c:cat>
          <c:val>
            <c:numRef>
              <c:f>Tabelle1!$E$3:$E$6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E-4711-8BCF-F24546D9D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1881424"/>
        <c:axId val="1421882512"/>
      </c:barChart>
      <c:catAx>
        <c:axId val="142188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882512"/>
        <c:crosses val="autoZero"/>
        <c:auto val="1"/>
        <c:lblAlgn val="ctr"/>
        <c:lblOffset val="100"/>
        <c:noMultiLvlLbl val="0"/>
      </c:catAx>
      <c:valAx>
        <c:axId val="142188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88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C9F54A64-C0A3-4FB1-8C4E-2E5EB3F5A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5FD8E59-B1ED-4805-B20D-E60967CE1F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42E8-A934-4E93-8524-4DE0E2A1EBD4}" type="datetime1">
              <a:rPr lang="de-DE" smtClean="0"/>
              <a:t>02.01.2020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7DC44CD-92CE-4BA7-97C1-5009E9351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9039F17-888E-4995-9FF6-5702E62697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B81DA-4319-472A-BAB4-C6D52FFF1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650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C863-2C79-4D85-8928-56AB8F3A9C87}" type="datetime1">
              <a:rPr lang="de-DE" noProof="0" smtClean="0"/>
              <a:pPr/>
              <a:t>02.01.2020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89FD-0077-42EF-9287-BC2F9203A53E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65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89FD-0077-42EF-9287-BC2F9203A53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00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89FD-0077-42EF-9287-BC2F9203A53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64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89FD-0077-42EF-9287-BC2F9203A53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57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B7F5A-5A95-4A34-B902-47BAF17A846D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5FD55-3229-4B68-BD74-B135798F57D0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B210F-5DA6-44A8-9C4C-AF9CB46561A2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feld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de-DE" sz="12200" noProof="0" dirty="0">
                <a:solidFill>
                  <a:schemeClr val="accent1"/>
                </a:solidFill>
                <a:effectLst/>
              </a:rPr>
              <a:t>"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de-DE" noProof="0" dirty="0"/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37EF0-BB7F-4777-A29A-E0AA2EFDD415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E4E8A0-E3BB-4737-B800-B84A275E24C9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9" name="Bildplatzhalt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0" name="Bildplatzhalt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1" name="Bildplatzhalt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503A2F-9927-44F4-A849-763314F458A4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C69AEC-30D6-4C66-8AE0-6FF5D9D14014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3C967-3582-4448-B223-7CBDE0D3BF8B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B53DF-F03E-4387-BEB9-895FAC4E804B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FF825D-DF9F-463D-B978-D4A913187850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D35EC5-7FBE-4888-A663-A66E5857CBB3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CF6981-2D0D-4CE2-A8C5-EF21CA103A18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13FFC-1972-440D-844B-76254FE26AD7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02C0F-4692-4C21-A3BF-846BA9AD4CFD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2D4D1-2B4D-4B0D-942F-2FC92EFB1E7C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73558F-E39C-459D-9466-8927943E4A92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BE64BA8-F420-4CC6-A0E8-1A7F7A416A9F}" type="datetime1">
              <a:rPr lang="de-DE" noProof="0" smtClean="0"/>
              <a:t>02.01.2020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Kettenglieder">
            <a:extLst>
              <a:ext uri="{FF2B5EF4-FFF2-40B4-BE49-F238E27FC236}">
                <a16:creationId xmlns:a16="http://schemas.microsoft.com/office/drawing/2014/main" xmlns="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 smtClean="0"/>
              <a:t>DIGITALISIERUNG</a:t>
            </a:r>
            <a:br>
              <a:rPr lang="de-DE" dirty="0" smtClean="0"/>
            </a:br>
            <a:r>
              <a:rPr lang="de-DE" dirty="0" smtClean="0"/>
              <a:t>schafft Möglichkeiten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rtl="0"/>
            <a:r>
              <a:rPr lang="de-DE" dirty="0" smtClean="0"/>
              <a:t>Warum Lernen und lehren ohne Digitalisierung für uns nicht mehr denkbar ist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Erfolge IKM Juni 2019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700263"/>
              </p:ext>
            </p:extLst>
          </p:nvPr>
        </p:nvGraphicFramePr>
        <p:xfrm>
          <a:off x="7308644" y="1292088"/>
          <a:ext cx="1951927" cy="538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076196780"/>
              </p:ext>
            </p:extLst>
          </p:nvPr>
        </p:nvGraphicFramePr>
        <p:xfrm>
          <a:off x="5029200" y="1292088"/>
          <a:ext cx="1879180" cy="538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35801771"/>
              </p:ext>
            </p:extLst>
          </p:nvPr>
        </p:nvGraphicFramePr>
        <p:xfrm>
          <a:off x="2958233" y="1292088"/>
          <a:ext cx="1870835" cy="538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62885755"/>
              </p:ext>
            </p:extLst>
          </p:nvPr>
        </p:nvGraphicFramePr>
        <p:xfrm>
          <a:off x="646111" y="1292088"/>
          <a:ext cx="1911858" cy="538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945808424"/>
              </p:ext>
            </p:extLst>
          </p:nvPr>
        </p:nvGraphicFramePr>
        <p:xfrm>
          <a:off x="9660836" y="1292088"/>
          <a:ext cx="1828800" cy="538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25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Schüler des untersuchten Jahrgangs</a:t>
            </a:r>
            <a:endParaRPr lang="en-GB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0022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7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abstraktes Design">
            <a:extLst>
              <a:ext uri="{FF2B5EF4-FFF2-40B4-BE49-F238E27FC236}">
                <a16:creationId xmlns:a16="http://schemas.microsoft.com/office/drawing/2014/main" xmlns="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xmlns="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Vielen Dank!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xmlns="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rtl="0"/>
            <a:r>
              <a:rPr lang="de-DE" dirty="0" smtClean="0"/>
              <a:t>Laura.bergmann@phst.at</a:t>
            </a:r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d 48">
            <a:extLst>
              <a:ext uri="{FF2B5EF4-FFF2-40B4-BE49-F238E27FC236}">
                <a16:creationId xmlns:a16="http://schemas.microsoft.com/office/drawing/2014/main" xmlns="" id="{AA085689-791F-4B8F-9F30-12415B97D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" name="Bild 50">
            <a:extLst>
              <a:ext uri="{FF2B5EF4-FFF2-40B4-BE49-F238E27FC236}">
                <a16:creationId xmlns:a16="http://schemas.microsoft.com/office/drawing/2014/main" xmlns="" id="{AA3FED7F-6821-47C0-A464-E9278B241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8F54B2FB-3F54-4350-8D1B-F86D677CA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Bild 54">
            <a:extLst>
              <a:ext uri="{FF2B5EF4-FFF2-40B4-BE49-F238E27FC236}">
                <a16:creationId xmlns:a16="http://schemas.microsoft.com/office/drawing/2014/main" xmlns="" id="{561B34F5-88E5-4711-BC16-3005C29AD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Bild 56">
            <a:extLst>
              <a:ext uri="{FF2B5EF4-FFF2-40B4-BE49-F238E27FC236}">
                <a16:creationId xmlns:a16="http://schemas.microsoft.com/office/drawing/2014/main" xmlns="" id="{4F3661D0-2268-4D3E-88BA-0647BCBE33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DDB56DB5-0324-4F79-9AB8-CB18C1DC8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xmlns="" id="{148C75AA-C615-44E8-850A-3C0634AB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AT" sz="3600" dirty="0"/>
              <a:t>Das FLEXI System an der Praxis Mittelschule der PH Steiermark</a:t>
            </a:r>
            <a:endParaRPr lang="de-DE" sz="3300" dirty="0"/>
          </a:p>
        </p:txBody>
      </p:sp>
      <p:pic>
        <p:nvPicPr>
          <p:cNvPr id="16" name="Inhaltsplatzhalter 7" descr="abstraktes Bild">
            <a:extLst>
              <a:ext uri="{FF2B5EF4-FFF2-40B4-BE49-F238E27FC236}">
                <a16:creationId xmlns:a16="http://schemas.microsoft.com/office/drawing/2014/main" xmlns="" id="{472DB91B-0BC3-4630-809F-F181BB9A3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0442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Titel 10">
            <a:extLst>
              <a:ext uri="{FF2B5EF4-FFF2-40B4-BE49-F238E27FC236}">
                <a16:creationId xmlns:a16="http://schemas.microsoft.com/office/drawing/2014/main" xmlns="" id="{148C75AA-C615-44E8-850A-3C0634ABFA22}"/>
              </a:ext>
            </a:extLst>
          </p:cNvPr>
          <p:cNvSpPr txBox="1">
            <a:spLocks/>
          </p:cNvSpPr>
          <p:nvPr/>
        </p:nvSpPr>
        <p:spPr>
          <a:xfrm>
            <a:off x="8438401" y="6096000"/>
            <a:ext cx="3753599" cy="603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1800" dirty="0" smtClean="0"/>
              <a:t>Mag. Laura Bergmann</a:t>
            </a:r>
            <a:endParaRPr 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417454"/>
            <a:ext cx="7140442" cy="4980522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550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Digitalisierung schafft Platz für den Menschen</a:t>
            </a:r>
            <a:endParaRPr lang="en-GB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8" y="2892803"/>
            <a:ext cx="4349340" cy="31422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32704" y="2892803"/>
            <a:ext cx="60899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300" dirty="0" smtClean="0"/>
              <a:t>Arbeitspakete (Module) auf Lernplattform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de-AT" sz="2300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300" dirty="0" smtClean="0"/>
              <a:t>Schüler arbeiten im eigenen Tempo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AT" sz="23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300" dirty="0" smtClean="0"/>
              <a:t>Lehrperson hat den Überblick und kann effektiv agieren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AT" sz="23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300" dirty="0" smtClean="0"/>
              <a:t>ZEIT für das, was Lehren ausmacht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0154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Tablet als normaler Teil des Lebens / des Unterrichts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784158"/>
            <a:ext cx="5827841" cy="2832979"/>
          </a:xfrm>
        </p:spPr>
      </p:pic>
      <p:sp>
        <p:nvSpPr>
          <p:cNvPr id="5" name="Textfeld 4"/>
          <p:cNvSpPr txBox="1"/>
          <p:nvPr/>
        </p:nvSpPr>
        <p:spPr>
          <a:xfrm>
            <a:off x="6656832" y="2784158"/>
            <a:ext cx="524865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300" dirty="0" smtClean="0"/>
              <a:t>Schüler und Schülerinnen erleben das Tablet als  normales Arbeitsgerät (eines von vielen)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AT" sz="23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300" dirty="0" smtClean="0"/>
              <a:t>Nur ein Bruchteil der Arbeit findet tatsächlich am Tablet statt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de-AT" sz="2300" dirty="0" smtClean="0"/>
          </a:p>
        </p:txBody>
      </p:sp>
    </p:spTree>
    <p:extLst>
      <p:ext uri="{BB962C8B-B14F-4D97-AF65-F5344CB8AC3E}">
        <p14:creationId xmlns:p14="http://schemas.microsoft.com/office/powerpoint/2010/main" val="20451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Mehrwert für den Lernenden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2400" dirty="0" smtClean="0"/>
              <a:t>Sofortige Rückmeldung bei geschlossenen Aufgaben </a:t>
            </a:r>
            <a:r>
              <a:rPr lang="de-AT" dirty="0" smtClean="0"/>
              <a:t>(Grammatikaufgaben / mathematisches Operieren / Deutsch Orthographie- und Grammatikübungen)</a:t>
            </a:r>
            <a:endParaRPr lang="de-AT" dirty="0"/>
          </a:p>
          <a:p>
            <a:r>
              <a:rPr lang="de-AT" sz="2400" dirty="0" smtClean="0"/>
              <a:t>Freies, wiederholtes, „privates“ Üben möglich (interaktive Übungen / Flipgrid)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Überblick über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sz="2000" dirty="0" smtClean="0"/>
              <a:t>Lernziele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sz="2000" dirty="0" smtClean="0"/>
              <a:t>Fortschritt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sz="2000" dirty="0" smtClean="0"/>
              <a:t>Leistungen </a:t>
            </a:r>
          </a:p>
          <a:p>
            <a:pPr marL="457200"/>
            <a:r>
              <a:rPr lang="de-AT" sz="2400" b="1" dirty="0" smtClean="0"/>
              <a:t>INDIVIDUELLES</a:t>
            </a:r>
            <a:r>
              <a:rPr lang="de-AT" sz="2400" dirty="0" smtClean="0"/>
              <a:t>, zeitlich </a:t>
            </a:r>
            <a:r>
              <a:rPr lang="de-AT" sz="2400" b="1" dirty="0" smtClean="0"/>
              <a:t>FLEXIBLES</a:t>
            </a:r>
            <a:r>
              <a:rPr lang="de-AT" sz="2400" dirty="0" smtClean="0"/>
              <a:t> Lernen möglich</a:t>
            </a:r>
          </a:p>
        </p:txBody>
      </p:sp>
    </p:spTree>
    <p:extLst>
      <p:ext uri="{BB962C8B-B14F-4D97-AF65-F5344CB8AC3E}">
        <p14:creationId xmlns:p14="http://schemas.microsoft.com/office/powerpoint/2010/main" val="17033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Mehrwert für den Lehrenden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Überblick</a:t>
            </a:r>
            <a:endParaRPr lang="en-GB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37" y="2177955"/>
            <a:ext cx="7353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Fertige Vorbereitung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1" y="1936095"/>
            <a:ext cx="117633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Zeit für Arbeit mit Schülern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935942"/>
          </a:xfrm>
        </p:spPr>
        <p:txBody>
          <a:bodyPr/>
          <a:lstStyle/>
          <a:p>
            <a:r>
              <a:rPr lang="de-AT" dirty="0" smtClean="0"/>
              <a:t>z.B. Sprechaufgaben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513953"/>
            <a:ext cx="9266830" cy="3527911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928048" y="6077761"/>
            <a:ext cx="8824748" cy="93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AT" smtClean="0"/>
              <a:t>z.B. Sprechaufgaben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0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Tests online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935942"/>
          </a:xfrm>
        </p:spPr>
        <p:txBody>
          <a:bodyPr/>
          <a:lstStyle/>
          <a:p>
            <a:r>
              <a:rPr lang="de-AT" dirty="0" smtClean="0"/>
              <a:t>Zeitlich flexibel – wenn der Schüler bereit ist</a:t>
            </a:r>
          </a:p>
          <a:p>
            <a:r>
              <a:rPr lang="de-AT" dirty="0" smtClean="0"/>
              <a:t>Weniger Stress: Wiederholbar / Hörübungen mehrmals </a:t>
            </a:r>
            <a:r>
              <a:rPr lang="de-AT" dirty="0" err="1" smtClean="0"/>
              <a:t>anhörbar</a:t>
            </a:r>
            <a:r>
              <a:rPr lang="de-AT" dirty="0" smtClean="0"/>
              <a:t>....</a:t>
            </a:r>
            <a:endParaRPr lang="en-GB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28048" y="6077761"/>
            <a:ext cx="8824748" cy="93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AT" dirty="0" smtClean="0"/>
              <a:t>NEUE LEHRERROLLE!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55" y="3173367"/>
            <a:ext cx="113633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C4F44-154A-4E67-B129-1B5389E9F99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„Ion“ für digitale Projekte</Template>
  <TotalTime>0</TotalTime>
  <Words>207</Words>
  <Application>Microsoft Office PowerPoint</Application>
  <PresentationFormat>Breitbild</PresentationFormat>
  <Paragraphs>50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</vt:lpstr>
      <vt:lpstr>DIGITALISIERUNG schafft Möglichkeiten</vt:lpstr>
      <vt:lpstr>Das FLEXI System an der Praxis Mittelschule der PH Steiermark</vt:lpstr>
      <vt:lpstr>Digitalisierung schafft Platz für den Menschen</vt:lpstr>
      <vt:lpstr>Tablet als normaler Teil des Lebens / des Unterrichts</vt:lpstr>
      <vt:lpstr>Mehrwert für den Lernenden</vt:lpstr>
      <vt:lpstr>Mehrwert für den Lehrenden</vt:lpstr>
      <vt:lpstr>Fertige Vorbereitung</vt:lpstr>
      <vt:lpstr>Zeit für Arbeit mit Schülern</vt:lpstr>
      <vt:lpstr>Tests online</vt:lpstr>
      <vt:lpstr>Erfolge IKM Juni 2019</vt:lpstr>
      <vt:lpstr>Schüler des untersuchten Jahrgangs</vt:lpstr>
      <vt:lpstr>Vielen Dank!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2020-01-02T09:10:37Z</dcterms:created>
  <dcterms:modified xsi:type="dcterms:W3CDTF">2020-01-02T10:32:30Z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