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7" r:id="rId3"/>
    <p:sldId id="258" r:id="rId4"/>
    <p:sldId id="260" r:id="rId5"/>
    <p:sldId id="264" r:id="rId6"/>
    <p:sldId id="261" r:id="rId7"/>
    <p:sldId id="263" r:id="rId8"/>
    <p:sldId id="268" r:id="rId9"/>
    <p:sldId id="269" r:id="rId10"/>
    <p:sldId id="267" r:id="rId11"/>
    <p:sldId id="270" r:id="rId12"/>
    <p:sldId id="265" r:id="rId13"/>
  </p:sldIdLst>
  <p:sldSz cx="9144000" cy="6858000" type="screen4x3"/>
  <p:notesSz cx="6669088" cy="9928225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800" autoAdjust="0"/>
    <p:restoredTop sz="94660"/>
  </p:normalViewPr>
  <p:slideViewPr>
    <p:cSldViewPr>
      <p:cViewPr varScale="1">
        <p:scale>
          <a:sx n="70" d="100"/>
          <a:sy n="70" d="100"/>
        </p:scale>
        <p:origin x="150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016C5B-8F27-470D-9E30-665A401D2D8C}" type="datetimeFigureOut">
              <a:rPr lang="de-AT" smtClean="0"/>
              <a:t>09.02.2016</a:t>
            </a:fld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889938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777607" y="9430091"/>
            <a:ext cx="2889938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83BC3C-F93D-4C58-8498-B2A58AC0CCE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517449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77825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AF97BB-DA30-4247-9C48-801065DBE7A9}" type="datetimeFigureOut">
              <a:rPr lang="de-DE" smtClean="0"/>
              <a:t>09.02.2016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66750" y="4716463"/>
            <a:ext cx="5335588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778250" y="942975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7A8E56-52FE-4115-92A7-0C2C624DC6A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084796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AE7A9-F48E-48FB-8CE9-220E1B35549A}" type="datetimeFigureOut">
              <a:rPr lang="de-AT" smtClean="0"/>
              <a:pPr/>
              <a:t>09.02.2016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4D2E9-1DA7-430E-8798-4717C58B397C}" type="slidenum">
              <a:rPr lang="de-AT" smtClean="0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644526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AE7A9-F48E-48FB-8CE9-220E1B35549A}" type="datetimeFigureOut">
              <a:rPr lang="de-AT" smtClean="0"/>
              <a:pPr/>
              <a:t>09.02.2016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4D2E9-1DA7-430E-8798-4717C58B397C}" type="slidenum">
              <a:rPr lang="de-AT" smtClean="0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182760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AE7A9-F48E-48FB-8CE9-220E1B35549A}" type="datetimeFigureOut">
              <a:rPr lang="de-AT" smtClean="0"/>
              <a:pPr/>
              <a:t>09.02.2016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4D2E9-1DA7-430E-8798-4717C58B397C}" type="slidenum">
              <a:rPr lang="de-AT" smtClean="0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732877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AE7A9-F48E-48FB-8CE9-220E1B35549A}" type="datetimeFigureOut">
              <a:rPr lang="de-AT" smtClean="0"/>
              <a:pPr/>
              <a:t>09.02.2016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4D2E9-1DA7-430E-8798-4717C58B397C}" type="slidenum">
              <a:rPr lang="de-AT" smtClean="0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607332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AE7A9-F48E-48FB-8CE9-220E1B35549A}" type="datetimeFigureOut">
              <a:rPr lang="de-AT" smtClean="0"/>
              <a:pPr/>
              <a:t>09.02.2016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4D2E9-1DA7-430E-8798-4717C58B397C}" type="slidenum">
              <a:rPr lang="de-AT" smtClean="0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711105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AE7A9-F48E-48FB-8CE9-220E1B35549A}" type="datetimeFigureOut">
              <a:rPr lang="de-AT" smtClean="0"/>
              <a:pPr/>
              <a:t>09.02.2016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4D2E9-1DA7-430E-8798-4717C58B397C}" type="slidenum">
              <a:rPr lang="de-AT" smtClean="0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05096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AE7A9-F48E-48FB-8CE9-220E1B35549A}" type="datetimeFigureOut">
              <a:rPr lang="de-AT" smtClean="0"/>
              <a:pPr/>
              <a:t>09.02.2016</a:t>
            </a:fld>
            <a:endParaRPr lang="de-AT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4D2E9-1DA7-430E-8798-4717C58B397C}" type="slidenum">
              <a:rPr lang="de-AT" smtClean="0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3280490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AE7A9-F48E-48FB-8CE9-220E1B35549A}" type="datetimeFigureOut">
              <a:rPr lang="de-AT" smtClean="0"/>
              <a:pPr/>
              <a:t>09.02.2016</a:t>
            </a:fld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4D2E9-1DA7-430E-8798-4717C58B397C}" type="slidenum">
              <a:rPr lang="de-AT" smtClean="0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013901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AE7A9-F48E-48FB-8CE9-220E1B35549A}" type="datetimeFigureOut">
              <a:rPr lang="de-AT" smtClean="0"/>
              <a:pPr/>
              <a:t>09.02.2016</a:t>
            </a:fld>
            <a:endParaRPr lang="de-AT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4D2E9-1DA7-430E-8798-4717C58B397C}" type="slidenum">
              <a:rPr lang="de-AT" smtClean="0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566722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AE7A9-F48E-48FB-8CE9-220E1B35549A}" type="datetimeFigureOut">
              <a:rPr lang="de-AT" smtClean="0"/>
              <a:pPr/>
              <a:t>09.02.2016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4D2E9-1DA7-430E-8798-4717C58B397C}" type="slidenum">
              <a:rPr lang="de-AT" smtClean="0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2301039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AE7A9-F48E-48FB-8CE9-220E1B35549A}" type="datetimeFigureOut">
              <a:rPr lang="de-AT" smtClean="0"/>
              <a:pPr/>
              <a:t>09.02.2016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4D2E9-1DA7-430E-8798-4717C58B397C}" type="slidenum">
              <a:rPr lang="de-AT" smtClean="0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65896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5AE7A9-F48E-48FB-8CE9-220E1B35549A}" type="datetimeFigureOut">
              <a:rPr lang="de-AT" smtClean="0"/>
              <a:pPr/>
              <a:t>09.02.2016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84D2E9-1DA7-430E-8798-4717C58B397C}" type="slidenum">
              <a:rPr lang="de-AT" smtClean="0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114507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1"/>
          <p:cNvPicPr>
            <a:picLocks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3" t="24927" b="20130"/>
          <a:stretch/>
        </p:blipFill>
        <p:spPr bwMode="auto">
          <a:xfrm>
            <a:off x="-331" y="1988840"/>
            <a:ext cx="9144000" cy="486916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899592" y="260648"/>
            <a:ext cx="7848872" cy="1470025"/>
          </a:xfrm>
        </p:spPr>
        <p:txBody>
          <a:bodyPr>
            <a:normAutofit/>
          </a:bodyPr>
          <a:lstStyle/>
          <a:p>
            <a:r>
              <a:rPr lang="de-DE" b="1" dirty="0" smtClean="0">
                <a:solidFill>
                  <a:schemeClr val="accent4">
                    <a:lumMod val="75000"/>
                  </a:schemeClr>
                </a:solidFill>
              </a:rPr>
              <a:t>Modulare Eingangsstufe</a:t>
            </a:r>
            <a:br>
              <a:rPr lang="de-DE" b="1" dirty="0" smtClean="0">
                <a:solidFill>
                  <a:schemeClr val="accent4">
                    <a:lumMod val="75000"/>
                  </a:schemeClr>
                </a:solidFill>
              </a:rPr>
            </a:br>
            <a:r>
              <a:rPr lang="de-DE" b="1" dirty="0" smtClean="0">
                <a:solidFill>
                  <a:schemeClr val="accent4">
                    <a:lumMod val="75000"/>
                  </a:schemeClr>
                </a:solidFill>
              </a:rPr>
              <a:t>2017/18</a:t>
            </a:r>
            <a:endParaRPr lang="de-AT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3419872" y="1700808"/>
            <a:ext cx="2627784" cy="648072"/>
          </a:xfrm>
        </p:spPr>
        <p:txBody>
          <a:bodyPr>
            <a:normAutofit/>
          </a:bodyPr>
          <a:lstStyle/>
          <a:p>
            <a:r>
              <a:rPr lang="de-DE" sz="2400" b="1" dirty="0" smtClean="0">
                <a:solidFill>
                  <a:srgbClr val="00B0F0"/>
                </a:solidFill>
              </a:rPr>
              <a:t>Februar 2016</a:t>
            </a:r>
            <a:endParaRPr lang="de-AT" sz="2400" b="1" dirty="0" smtClean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6366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1"/>
          <p:cNvPicPr>
            <a:picLocks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3" t="24927" b="20130"/>
          <a:stretch/>
        </p:blipFill>
        <p:spPr bwMode="auto">
          <a:xfrm>
            <a:off x="3203848" y="5035488"/>
            <a:ext cx="6911702" cy="364502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899592" y="260648"/>
            <a:ext cx="7848872" cy="1470025"/>
          </a:xfrm>
        </p:spPr>
        <p:txBody>
          <a:bodyPr>
            <a:normAutofit/>
          </a:bodyPr>
          <a:lstStyle/>
          <a:p>
            <a:r>
              <a:rPr lang="de-DE" b="1" dirty="0" smtClean="0">
                <a:solidFill>
                  <a:schemeClr val="accent4">
                    <a:lumMod val="75000"/>
                  </a:schemeClr>
                </a:solidFill>
              </a:rPr>
              <a:t>Eckpfeiler Organisatorisch</a:t>
            </a:r>
            <a:endParaRPr lang="de-AT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611560" y="1746846"/>
            <a:ext cx="7920880" cy="4418458"/>
          </a:xfrm>
        </p:spPr>
        <p:txBody>
          <a:bodyPr>
            <a:normAutofit/>
          </a:bodyPr>
          <a:lstStyle/>
          <a:p>
            <a:pPr algn="l"/>
            <a:endParaRPr lang="de-DE" sz="2400" dirty="0">
              <a:solidFill>
                <a:srgbClr val="00B0F0"/>
              </a:solidFill>
            </a:endParaRPr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0587" y="1340768"/>
            <a:ext cx="7362825" cy="495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1285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/>
          <p:cNvGraphicFramePr>
            <a:graphicFrameLocks noGrp="1"/>
          </p:cNvGraphicFramePr>
          <p:nvPr/>
        </p:nvGraphicFramePr>
        <p:xfrm>
          <a:off x="1236371" y="1658958"/>
          <a:ext cx="6558298" cy="2654852"/>
        </p:xfrm>
        <a:graphic>
          <a:graphicData uri="http://schemas.openxmlformats.org/drawingml/2006/table">
            <a:tbl>
              <a:tblPr/>
              <a:tblGrid>
                <a:gridCol w="918998"/>
                <a:gridCol w="1409825"/>
                <a:gridCol w="1409825"/>
                <a:gridCol w="1409825"/>
                <a:gridCol w="1409825"/>
              </a:tblGrid>
              <a:tr h="663713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Raum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Löwen-Klasse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Adler-Klasse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NEG05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Trainingsraum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6371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de-D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Inhalt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Freies </a:t>
                      </a:r>
                      <a:r>
                        <a:rPr lang="de-DE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Arbeiten</a:t>
                      </a:r>
                    </a:p>
                    <a:p>
                      <a:pPr algn="ctr" fontAlgn="ctr"/>
                      <a:r>
                        <a:rPr lang="de-AT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(10</a:t>
                      </a:r>
                      <a:r>
                        <a:rPr lang="de-AT" sz="9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de-AT" sz="9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Kd</a:t>
                      </a:r>
                      <a:r>
                        <a:rPr lang="de-AT" sz="9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.)</a:t>
                      </a:r>
                      <a:endParaRPr lang="de-DE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Freies </a:t>
                      </a:r>
                      <a:r>
                        <a:rPr lang="de-DE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Arbeiten</a:t>
                      </a:r>
                    </a:p>
                    <a:p>
                      <a:pPr algn="ctr" fontAlgn="ctr"/>
                      <a:r>
                        <a:rPr lang="de-AT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(10 </a:t>
                      </a:r>
                      <a:r>
                        <a:rPr lang="de-AT" sz="9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Kd</a:t>
                      </a:r>
                      <a:r>
                        <a:rPr lang="de-AT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.)</a:t>
                      </a:r>
                      <a:endParaRPr lang="de-DE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de-DE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Modul </a:t>
                      </a:r>
                      <a:r>
                        <a:rPr lang="de-DE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  <a:p>
                      <a:pPr algn="ctr" fontAlgn="ctr"/>
                      <a:r>
                        <a:rPr lang="de-AT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(10</a:t>
                      </a:r>
                      <a:r>
                        <a:rPr lang="de-AT" sz="9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de-AT" sz="9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Kd</a:t>
                      </a:r>
                      <a:r>
                        <a:rPr lang="de-AT" sz="9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.)</a:t>
                      </a:r>
                      <a:endParaRPr lang="de-DE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de-DE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Modul </a:t>
                      </a:r>
                      <a:r>
                        <a:rPr lang="de-DE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  <a:p>
                      <a:pPr algn="ctr" fontAlgn="ctr"/>
                      <a:r>
                        <a:rPr lang="de-AT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(10 </a:t>
                      </a:r>
                      <a:r>
                        <a:rPr lang="de-AT" sz="9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Kd</a:t>
                      </a:r>
                      <a:r>
                        <a:rPr lang="de-AT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.)</a:t>
                      </a:r>
                      <a:endParaRPr lang="de-DE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</a:tr>
              <a:tr h="663713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de-D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Individuelle Lerngespräche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663713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LehrerIn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LehrerIn</a:t>
                      </a:r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1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LehrerIn 2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LehrerIn 3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LehrerIn</a:t>
                      </a:r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4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7162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1"/>
          <p:cNvPicPr>
            <a:picLocks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3" t="24927" b="20130"/>
          <a:stretch/>
        </p:blipFill>
        <p:spPr bwMode="auto">
          <a:xfrm>
            <a:off x="3203848" y="5035488"/>
            <a:ext cx="6911702" cy="364502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899592" y="260648"/>
            <a:ext cx="7848872" cy="1470025"/>
          </a:xfrm>
        </p:spPr>
        <p:txBody>
          <a:bodyPr>
            <a:normAutofit/>
          </a:bodyPr>
          <a:lstStyle/>
          <a:p>
            <a:r>
              <a:rPr lang="de-DE" b="1" dirty="0" smtClean="0">
                <a:solidFill>
                  <a:schemeClr val="accent4">
                    <a:lumMod val="75000"/>
                  </a:schemeClr>
                </a:solidFill>
              </a:rPr>
              <a:t>Fahrplan</a:t>
            </a:r>
            <a:endParaRPr lang="de-AT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611560" y="1746846"/>
            <a:ext cx="7920880" cy="4418458"/>
          </a:xfrm>
        </p:spPr>
        <p:txBody>
          <a:bodyPr>
            <a:normAutofit lnSpcReduction="10000"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e-DE" sz="2400" dirty="0" smtClean="0">
                <a:solidFill>
                  <a:srgbClr val="00B0F0"/>
                </a:solidFill>
              </a:rPr>
              <a:t>Schulversuchsantrag im </a:t>
            </a:r>
            <a:r>
              <a:rPr lang="de-DE" sz="2400" b="1" dirty="0" smtClean="0">
                <a:solidFill>
                  <a:srgbClr val="00B0F0"/>
                </a:solidFill>
              </a:rPr>
              <a:t>März 16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e-DE" sz="2400" dirty="0" smtClean="0">
                <a:solidFill>
                  <a:srgbClr val="00B0F0"/>
                </a:solidFill>
              </a:rPr>
              <a:t>(</a:t>
            </a:r>
            <a:r>
              <a:rPr lang="de-DE" sz="2400" dirty="0" err="1" smtClean="0">
                <a:solidFill>
                  <a:srgbClr val="00B0F0"/>
                </a:solidFill>
              </a:rPr>
              <a:t>Modulsyste</a:t>
            </a:r>
            <a:r>
              <a:rPr lang="de-DE" sz="2400" dirty="0" smtClean="0">
                <a:solidFill>
                  <a:srgbClr val="00B0F0"/>
                </a:solidFill>
              </a:rPr>
              <a:t>, Benotung, Familienklasse)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e-DE" sz="2400" dirty="0" smtClean="0">
                <a:solidFill>
                  <a:srgbClr val="00B0F0"/>
                </a:solidFill>
              </a:rPr>
              <a:t>Einteilung Inhalte auf Module bis Ende </a:t>
            </a:r>
            <a:r>
              <a:rPr lang="de-DE" sz="2400" b="1" dirty="0" smtClean="0">
                <a:solidFill>
                  <a:srgbClr val="00B0F0"/>
                </a:solidFill>
              </a:rPr>
              <a:t>Mai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e-DE" sz="2400" dirty="0" smtClean="0">
                <a:solidFill>
                  <a:srgbClr val="00B0F0"/>
                </a:solidFill>
              </a:rPr>
              <a:t>Aufteilung der Module auf Lehrer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de-DE" sz="2400" dirty="0">
              <a:solidFill>
                <a:srgbClr val="00B0F0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e-DE" sz="2400" dirty="0" smtClean="0">
                <a:solidFill>
                  <a:srgbClr val="00B0F0"/>
                </a:solidFill>
              </a:rPr>
              <a:t>Inhaltliche Ausarbeitung  der Module bis </a:t>
            </a:r>
            <a:r>
              <a:rPr lang="de-DE" sz="2400" b="1" dirty="0" smtClean="0">
                <a:solidFill>
                  <a:srgbClr val="00B0F0"/>
                </a:solidFill>
              </a:rPr>
              <a:t>September 16</a:t>
            </a:r>
            <a:r>
              <a:rPr lang="de-DE" sz="2400" dirty="0" smtClean="0">
                <a:solidFill>
                  <a:srgbClr val="00B0F0"/>
                </a:solidFill>
              </a:rPr>
              <a:t> (=sehr detailliertes Lerndesign), damit Abschlusstest erstellt werden können.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e-DE" sz="2400" b="1" dirty="0" smtClean="0">
                <a:solidFill>
                  <a:srgbClr val="00B0F0"/>
                </a:solidFill>
              </a:rPr>
              <a:t>September</a:t>
            </a:r>
            <a:r>
              <a:rPr lang="de-DE" sz="2400" dirty="0" smtClean="0">
                <a:solidFill>
                  <a:srgbClr val="00B0F0"/>
                </a:solidFill>
              </a:rPr>
              <a:t> bis </a:t>
            </a:r>
            <a:r>
              <a:rPr lang="de-DE" sz="2400" b="1" dirty="0" smtClean="0">
                <a:solidFill>
                  <a:srgbClr val="00B0F0"/>
                </a:solidFill>
              </a:rPr>
              <a:t>Juni 17</a:t>
            </a:r>
          </a:p>
          <a:p>
            <a:pPr algn="l"/>
            <a:r>
              <a:rPr lang="de-DE" sz="2400" dirty="0" smtClean="0">
                <a:solidFill>
                  <a:srgbClr val="00B0F0"/>
                </a:solidFill>
              </a:rPr>
              <a:t>	Fein-Ausarbeitung der Inhalte</a:t>
            </a:r>
          </a:p>
          <a:p>
            <a:pPr algn="l"/>
            <a:r>
              <a:rPr lang="de-DE" sz="2400" dirty="0" smtClean="0">
                <a:solidFill>
                  <a:srgbClr val="00B0F0"/>
                </a:solidFill>
              </a:rPr>
              <a:t>	</a:t>
            </a:r>
            <a:r>
              <a:rPr lang="de-DE" sz="2400" dirty="0" err="1" smtClean="0">
                <a:solidFill>
                  <a:srgbClr val="00B0F0"/>
                </a:solidFill>
              </a:rPr>
              <a:t>Pre</a:t>
            </a:r>
            <a:r>
              <a:rPr lang="de-DE" sz="2400" dirty="0" smtClean="0">
                <a:solidFill>
                  <a:srgbClr val="00B0F0"/>
                </a:solidFill>
              </a:rPr>
              <a:t>-test, Aufgaben, Kursinhalte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de-DE" sz="2400" dirty="0" smtClean="0">
              <a:solidFill>
                <a:srgbClr val="00B0F0"/>
              </a:solidFill>
            </a:endParaRPr>
          </a:p>
          <a:p>
            <a:pPr algn="l"/>
            <a:endParaRPr lang="de-DE" sz="24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1562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1"/>
          <p:cNvPicPr>
            <a:picLocks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3" t="24927" b="20130"/>
          <a:stretch/>
        </p:blipFill>
        <p:spPr bwMode="auto">
          <a:xfrm>
            <a:off x="-35446" y="4509120"/>
            <a:ext cx="9144000" cy="486916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899592" y="260648"/>
            <a:ext cx="7848872" cy="1470025"/>
          </a:xfrm>
        </p:spPr>
        <p:txBody>
          <a:bodyPr>
            <a:normAutofit/>
          </a:bodyPr>
          <a:lstStyle/>
          <a:p>
            <a:r>
              <a:rPr lang="de-DE" b="1" dirty="0" smtClean="0">
                <a:solidFill>
                  <a:schemeClr val="accent4">
                    <a:lumMod val="75000"/>
                  </a:schemeClr>
                </a:solidFill>
              </a:rPr>
              <a:t>Ausgangslage</a:t>
            </a:r>
            <a:endParaRPr lang="de-AT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611560" y="1746846"/>
            <a:ext cx="7704856" cy="3986410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e-DE" sz="2400" dirty="0" smtClean="0">
                <a:solidFill>
                  <a:srgbClr val="00B0F0"/>
                </a:solidFill>
              </a:rPr>
              <a:t>Viele Beurteilungen mit GRUNDLEGEND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e-DE" sz="2400" dirty="0" smtClean="0">
                <a:solidFill>
                  <a:srgbClr val="00B0F0"/>
                </a:solidFill>
              </a:rPr>
              <a:t>Schülern in 1. Klasse fehlen Grundkompetenzen aus VS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e-DE" sz="2400" dirty="0" smtClean="0">
                <a:solidFill>
                  <a:srgbClr val="00B0F0"/>
                </a:solidFill>
              </a:rPr>
              <a:t>Schülern in den 3./4. Klassen fehlen Grundkompetenzen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e-DE" sz="2400" dirty="0" smtClean="0">
                <a:solidFill>
                  <a:srgbClr val="00B0F0"/>
                </a:solidFill>
              </a:rPr>
              <a:t>Kompetenzorientierte Beurteilung zeigt uns, wo Probleme sind, Gleichschritt bei Schularbeiten bzw. Unterricht blockiert Problemlösung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e-DE" sz="2400" dirty="0" smtClean="0">
                <a:solidFill>
                  <a:srgbClr val="00B0F0"/>
                </a:solidFill>
              </a:rPr>
              <a:t>Zu wenig ZEIT für manche Schüler um Lernziele zu erreichen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de-AT" sz="2400" b="1" dirty="0" smtClean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7520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1"/>
          <p:cNvPicPr>
            <a:picLocks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3" t="24927" b="20130"/>
          <a:stretch/>
        </p:blipFill>
        <p:spPr bwMode="auto">
          <a:xfrm>
            <a:off x="3780928" y="4869160"/>
            <a:ext cx="9144000" cy="486916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899592" y="260648"/>
            <a:ext cx="7848872" cy="1470025"/>
          </a:xfrm>
        </p:spPr>
        <p:txBody>
          <a:bodyPr>
            <a:normAutofit/>
          </a:bodyPr>
          <a:lstStyle/>
          <a:p>
            <a:r>
              <a:rPr lang="de-DE" b="1" dirty="0" smtClean="0">
                <a:solidFill>
                  <a:schemeClr val="accent4">
                    <a:lumMod val="75000"/>
                  </a:schemeClr>
                </a:solidFill>
              </a:rPr>
              <a:t>Grundidee</a:t>
            </a:r>
            <a:endParaRPr lang="de-AT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611560" y="1746846"/>
            <a:ext cx="7416824" cy="4994522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e-DE" sz="2400" b="1" dirty="0" smtClean="0">
                <a:solidFill>
                  <a:srgbClr val="00B0F0"/>
                </a:solidFill>
              </a:rPr>
              <a:t>Kompetenzorientierte</a:t>
            </a:r>
            <a:r>
              <a:rPr lang="de-DE" sz="2400" dirty="0" smtClean="0">
                <a:solidFill>
                  <a:srgbClr val="00B0F0"/>
                </a:solidFill>
              </a:rPr>
              <a:t> Module</a:t>
            </a:r>
            <a:br>
              <a:rPr lang="de-DE" sz="2400" dirty="0" smtClean="0">
                <a:solidFill>
                  <a:srgbClr val="00B0F0"/>
                </a:solidFill>
              </a:rPr>
            </a:br>
            <a:r>
              <a:rPr lang="de-DE" sz="2400" dirty="0" smtClean="0">
                <a:solidFill>
                  <a:srgbClr val="00B0F0"/>
                </a:solidFill>
              </a:rPr>
              <a:t>(gut geplant, klare Lernziele)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e-DE" sz="2400" dirty="0" smtClean="0">
                <a:solidFill>
                  <a:srgbClr val="00B0F0"/>
                </a:solidFill>
              </a:rPr>
              <a:t>ALLE Schüler erreichen die Kompetenz auf möglichst hoher Stufe (kein D, C?) bevor sie weitergehen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e-DE" sz="2400" dirty="0" smtClean="0">
                <a:solidFill>
                  <a:srgbClr val="00B0F0"/>
                </a:solidFill>
              </a:rPr>
              <a:t>Jeder arbeitet nach seinen Möglichkeiten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de-DE" sz="2400" dirty="0">
              <a:solidFill>
                <a:srgbClr val="00B0F0"/>
              </a:solidFill>
            </a:endParaRPr>
          </a:p>
          <a:p>
            <a:pPr algn="l"/>
            <a:r>
              <a:rPr lang="de-DE" sz="2400" dirty="0" smtClean="0">
                <a:solidFill>
                  <a:srgbClr val="00B0F0"/>
                </a:solidFill>
              </a:rPr>
              <a:t>=&gt; Manche werden 3 Jahre für </a:t>
            </a:r>
            <a:br>
              <a:rPr lang="de-DE" sz="2400" dirty="0" smtClean="0">
                <a:solidFill>
                  <a:srgbClr val="00B0F0"/>
                </a:solidFill>
              </a:rPr>
            </a:br>
            <a:r>
              <a:rPr lang="de-DE" sz="2400" dirty="0" smtClean="0">
                <a:solidFill>
                  <a:srgbClr val="00B0F0"/>
                </a:solidFill>
              </a:rPr>
              <a:t>Stoff der 1.+2. Klasse </a:t>
            </a:r>
            <a:br>
              <a:rPr lang="de-DE" sz="2400" dirty="0" smtClean="0">
                <a:solidFill>
                  <a:srgbClr val="00B0F0"/>
                </a:solidFill>
              </a:rPr>
            </a:br>
            <a:r>
              <a:rPr lang="de-DE" sz="2400" dirty="0" smtClean="0">
                <a:solidFill>
                  <a:srgbClr val="00B0F0"/>
                </a:solidFill>
              </a:rPr>
              <a:t>brauchen, weil Aufholbedarf </a:t>
            </a:r>
            <a:br>
              <a:rPr lang="de-DE" sz="2400" dirty="0" smtClean="0">
                <a:solidFill>
                  <a:srgbClr val="00B0F0"/>
                </a:solidFill>
              </a:rPr>
            </a:br>
            <a:r>
              <a:rPr lang="de-DE" sz="2400" dirty="0" smtClean="0">
                <a:solidFill>
                  <a:srgbClr val="00B0F0"/>
                </a:solidFill>
              </a:rPr>
              <a:t>da ist oder die </a:t>
            </a:r>
            <a:r>
              <a:rPr lang="de-DE" sz="2400" smtClean="0">
                <a:solidFill>
                  <a:srgbClr val="00B0F0"/>
                </a:solidFill>
              </a:rPr>
              <a:t>Lerngeschwindigkeit </a:t>
            </a:r>
            <a:br>
              <a:rPr lang="de-DE" sz="2400" smtClean="0">
                <a:solidFill>
                  <a:srgbClr val="00B0F0"/>
                </a:solidFill>
              </a:rPr>
            </a:br>
            <a:r>
              <a:rPr lang="de-DE" sz="2400" smtClean="0">
                <a:solidFill>
                  <a:srgbClr val="00B0F0"/>
                </a:solidFill>
              </a:rPr>
              <a:t>geringer ist</a:t>
            </a:r>
            <a:endParaRPr lang="de-DE" sz="2400" dirty="0" smtClean="0">
              <a:solidFill>
                <a:srgbClr val="00B0F0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de-AT" sz="2400" b="1" dirty="0" smtClean="0">
              <a:solidFill>
                <a:srgbClr val="00B0F0"/>
              </a:solidFill>
            </a:endParaRPr>
          </a:p>
        </p:txBody>
      </p:sp>
      <p:pic>
        <p:nvPicPr>
          <p:cNvPr id="5" name="Grafik 4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929937" y="2708921"/>
            <a:ext cx="5214063" cy="3024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000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1"/>
          <p:cNvPicPr>
            <a:picLocks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3" t="24927" b="20130"/>
          <a:stretch/>
        </p:blipFill>
        <p:spPr bwMode="auto">
          <a:xfrm>
            <a:off x="-35446" y="4509120"/>
            <a:ext cx="9144000" cy="486916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899592" y="260648"/>
            <a:ext cx="7848872" cy="1470025"/>
          </a:xfrm>
        </p:spPr>
        <p:txBody>
          <a:bodyPr>
            <a:normAutofit/>
          </a:bodyPr>
          <a:lstStyle/>
          <a:p>
            <a:r>
              <a:rPr lang="de-DE" b="1" dirty="0" smtClean="0">
                <a:solidFill>
                  <a:schemeClr val="accent4">
                    <a:lumMod val="75000"/>
                  </a:schemeClr>
                </a:solidFill>
              </a:rPr>
              <a:t>Lösung</a:t>
            </a:r>
            <a:endParaRPr lang="de-AT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611560" y="1746846"/>
            <a:ext cx="7272808" cy="2762274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e-DE" sz="2400" dirty="0" smtClean="0">
                <a:solidFill>
                  <a:srgbClr val="00B0F0"/>
                </a:solidFill>
              </a:rPr>
              <a:t>Familienklasse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e-DE" sz="2400" dirty="0" smtClean="0">
                <a:solidFill>
                  <a:srgbClr val="00B0F0"/>
                </a:solidFill>
              </a:rPr>
              <a:t>Gemeinsamer Klassenverband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e-DE" sz="2400" dirty="0" smtClean="0">
                <a:solidFill>
                  <a:srgbClr val="00B0F0"/>
                </a:solidFill>
              </a:rPr>
              <a:t>Individuelles Lernen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e-DE" sz="2400" dirty="0" smtClean="0">
                <a:solidFill>
                  <a:srgbClr val="00B0F0"/>
                </a:solidFill>
              </a:rPr>
              <a:t>Keine Stigmatisierung für langsamere Lerner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de-DE" sz="2400" dirty="0">
              <a:solidFill>
                <a:srgbClr val="00B0F0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de-AT" sz="2400" b="1" dirty="0" smtClean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2272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1"/>
          <p:cNvPicPr>
            <a:picLocks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3" t="24927" b="20130"/>
          <a:stretch/>
        </p:blipFill>
        <p:spPr bwMode="auto">
          <a:xfrm>
            <a:off x="-35446" y="4509120"/>
            <a:ext cx="9144000" cy="486916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899592" y="260648"/>
            <a:ext cx="7848872" cy="1470025"/>
          </a:xfrm>
        </p:spPr>
        <p:txBody>
          <a:bodyPr>
            <a:normAutofit/>
          </a:bodyPr>
          <a:lstStyle/>
          <a:p>
            <a:r>
              <a:rPr lang="de-DE" b="1" dirty="0" smtClean="0">
                <a:solidFill>
                  <a:schemeClr val="accent4">
                    <a:lumMod val="75000"/>
                  </a:schemeClr>
                </a:solidFill>
              </a:rPr>
              <a:t>Ziel</a:t>
            </a:r>
            <a:endParaRPr lang="de-AT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611560" y="1746846"/>
            <a:ext cx="7992888" cy="3338338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e-DE" sz="2400" dirty="0" smtClean="0">
                <a:solidFill>
                  <a:srgbClr val="00B0F0"/>
                </a:solidFill>
              </a:rPr>
              <a:t>Lernen maximieren, durch Aufgaben, die für das Kind passen (keine Über- oder Unterforderung) =&gt; Freude am Lernen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e-DE" sz="2400" dirty="0" smtClean="0">
                <a:solidFill>
                  <a:srgbClr val="00B0F0"/>
                </a:solidFill>
              </a:rPr>
              <a:t>ALLE Kinder mit Grundkompetenzen ausstatten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e-DE" sz="2400" dirty="0" smtClean="0">
                <a:solidFill>
                  <a:srgbClr val="00B0F0"/>
                </a:solidFill>
              </a:rPr>
              <a:t>VIELE Kinder mit Fähigkeiten für weiterführende Schule ausstatten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e-DE" sz="2400" dirty="0" smtClean="0">
                <a:solidFill>
                  <a:srgbClr val="00B0F0"/>
                </a:solidFill>
              </a:rPr>
              <a:t>(Schule als Praxisschule stärken)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de-DE" sz="2400" dirty="0">
              <a:solidFill>
                <a:srgbClr val="00B0F0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de-AT" sz="2400" b="1" dirty="0" smtClean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4599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1"/>
          <p:cNvPicPr>
            <a:picLocks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3" t="24927" b="20130"/>
          <a:stretch/>
        </p:blipFill>
        <p:spPr bwMode="auto">
          <a:xfrm>
            <a:off x="3203848" y="5035488"/>
            <a:ext cx="6911702" cy="364502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899592" y="260648"/>
            <a:ext cx="7848872" cy="1470025"/>
          </a:xfrm>
        </p:spPr>
        <p:txBody>
          <a:bodyPr>
            <a:normAutofit/>
          </a:bodyPr>
          <a:lstStyle/>
          <a:p>
            <a:r>
              <a:rPr lang="de-DE" b="1" dirty="0" smtClean="0">
                <a:solidFill>
                  <a:schemeClr val="accent4">
                    <a:lumMod val="75000"/>
                  </a:schemeClr>
                </a:solidFill>
              </a:rPr>
              <a:t>Eckpfeiler</a:t>
            </a:r>
            <a:endParaRPr lang="de-AT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611560" y="1746846"/>
            <a:ext cx="7920880" cy="4418458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e-DE" sz="2400" dirty="0" smtClean="0">
                <a:solidFill>
                  <a:srgbClr val="00B0F0"/>
                </a:solidFill>
              </a:rPr>
              <a:t>Fix geplante Module mit Abschlusstests (extern, valide)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e-DE" sz="2400" dirty="0" smtClean="0">
                <a:solidFill>
                  <a:srgbClr val="00B0F0"/>
                </a:solidFill>
              </a:rPr>
              <a:t>Kontinuierliche </a:t>
            </a:r>
            <a:r>
              <a:rPr lang="de-DE" sz="2400" dirty="0" err="1" smtClean="0">
                <a:solidFill>
                  <a:srgbClr val="00B0F0"/>
                </a:solidFill>
              </a:rPr>
              <a:t>Pre</a:t>
            </a:r>
            <a:r>
              <a:rPr lang="de-DE" sz="2400" dirty="0" smtClean="0">
                <a:solidFill>
                  <a:srgbClr val="00B0F0"/>
                </a:solidFill>
              </a:rPr>
              <a:t>-Tests in den Modulen (um Erfolg bei Abschlusstest zu sichern, Antritt nur bei erfolgreichen </a:t>
            </a:r>
            <a:r>
              <a:rPr lang="de-DE" sz="2400" dirty="0" err="1" smtClean="0">
                <a:solidFill>
                  <a:srgbClr val="00B0F0"/>
                </a:solidFill>
              </a:rPr>
              <a:t>Pre</a:t>
            </a:r>
            <a:r>
              <a:rPr lang="de-DE" sz="2400" dirty="0" smtClean="0">
                <a:solidFill>
                  <a:srgbClr val="00B0F0"/>
                </a:solidFill>
              </a:rPr>
              <a:t>-Tests)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e-DE" sz="2400" dirty="0" smtClean="0">
                <a:solidFill>
                  <a:srgbClr val="00B0F0"/>
                </a:solidFill>
              </a:rPr>
              <a:t>Individualisierung durch verstärkten IT Einsatz möglich (Tablets)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e-DE" sz="2400" dirty="0" smtClean="0">
                <a:solidFill>
                  <a:srgbClr val="00B0F0"/>
                </a:solidFill>
              </a:rPr>
              <a:t>Fixes begleitendes Kurssystem – z.B. jeder Schüler macht pro </a:t>
            </a:r>
            <a:r>
              <a:rPr lang="de-DE" sz="2400" smtClean="0">
                <a:solidFill>
                  <a:srgbClr val="00B0F0"/>
                </a:solidFill>
              </a:rPr>
              <a:t>Woche mindestens einen </a:t>
            </a:r>
            <a:r>
              <a:rPr lang="de-DE" sz="2400" dirty="0" smtClean="0">
                <a:solidFill>
                  <a:srgbClr val="00B0F0"/>
                </a:solidFill>
              </a:rPr>
              <a:t>Englischkurs (gemeinsame Stunde mit allen, die in diesem Modul sind)</a:t>
            </a:r>
          </a:p>
          <a:p>
            <a:pPr algn="l"/>
            <a:endParaRPr lang="de-DE" sz="24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3327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1"/>
          <p:cNvPicPr>
            <a:picLocks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3" t="24927" b="20130"/>
          <a:stretch/>
        </p:blipFill>
        <p:spPr bwMode="auto">
          <a:xfrm>
            <a:off x="3203848" y="5035488"/>
            <a:ext cx="6911702" cy="364502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899592" y="260648"/>
            <a:ext cx="7848872" cy="1470025"/>
          </a:xfrm>
        </p:spPr>
        <p:txBody>
          <a:bodyPr>
            <a:normAutofit/>
          </a:bodyPr>
          <a:lstStyle/>
          <a:p>
            <a:r>
              <a:rPr lang="de-DE" b="1" dirty="0" smtClean="0">
                <a:solidFill>
                  <a:schemeClr val="accent4">
                    <a:lumMod val="75000"/>
                  </a:schemeClr>
                </a:solidFill>
              </a:rPr>
              <a:t>Eckpfeiler Organisatorisch</a:t>
            </a:r>
            <a:endParaRPr lang="de-AT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611560" y="1746846"/>
            <a:ext cx="7920880" cy="4418458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e-DE" sz="2400" dirty="0" smtClean="0">
                <a:solidFill>
                  <a:srgbClr val="00B0F0"/>
                </a:solidFill>
              </a:rPr>
              <a:t>Nur ein Klassenstrang (einer bleibt wie gehabt)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e-DE" sz="2400" dirty="0" smtClean="0">
                <a:solidFill>
                  <a:srgbClr val="00B0F0"/>
                </a:solidFill>
              </a:rPr>
              <a:t>Ab 2. Jahr gibt es daher 2 Familienklassen (mit Kindern von 10-13) =vorläufiger Endausbau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e-DE" sz="2400" dirty="0" smtClean="0">
                <a:solidFill>
                  <a:srgbClr val="00B0F0"/>
                </a:solidFill>
              </a:rPr>
              <a:t>Nicht- </a:t>
            </a:r>
            <a:r>
              <a:rPr lang="de-DE" sz="2400" dirty="0" err="1" smtClean="0">
                <a:solidFill>
                  <a:srgbClr val="00B0F0"/>
                </a:solidFill>
              </a:rPr>
              <a:t>Schularbeitenfächer</a:t>
            </a:r>
            <a:r>
              <a:rPr lang="de-DE" sz="2400" dirty="0" smtClean="0">
                <a:solidFill>
                  <a:srgbClr val="00B0F0"/>
                </a:solidFill>
              </a:rPr>
              <a:t> können mitmachen, müssen nicht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e-DE" sz="2400" dirty="0" smtClean="0">
                <a:solidFill>
                  <a:srgbClr val="00B0F0"/>
                </a:solidFill>
              </a:rPr>
              <a:t>Vorläufig: ab 3. Klasse „Normalbetrieb“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e-DE" sz="2400" dirty="0" smtClean="0">
                <a:solidFill>
                  <a:srgbClr val="00B0F0"/>
                </a:solidFill>
              </a:rPr>
              <a:t>Statt Noten und Schularbeiten – Kompetenznachweis und Abschlusstests (Termine individuell)</a:t>
            </a:r>
          </a:p>
          <a:p>
            <a:pPr algn="l"/>
            <a:endParaRPr lang="de-DE" sz="24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7617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/>
          <p:cNvGraphicFramePr>
            <a:graphicFrameLocks noGrp="1"/>
          </p:cNvGraphicFramePr>
          <p:nvPr/>
        </p:nvGraphicFramePr>
        <p:xfrm>
          <a:off x="86932" y="992475"/>
          <a:ext cx="8944381" cy="4783817"/>
        </p:xfrm>
        <a:graphic>
          <a:graphicData uri="http://schemas.openxmlformats.org/drawingml/2006/table">
            <a:tbl>
              <a:tblPr/>
              <a:tblGrid>
                <a:gridCol w="900194"/>
                <a:gridCol w="868793"/>
                <a:gridCol w="868793"/>
                <a:gridCol w="698698"/>
                <a:gridCol w="698698"/>
                <a:gridCol w="701315"/>
                <a:gridCol w="701315"/>
                <a:gridCol w="701315"/>
                <a:gridCol w="701315"/>
                <a:gridCol w="701315"/>
                <a:gridCol w="701315"/>
                <a:gridCol w="701315"/>
              </a:tblGrid>
              <a:tr h="272222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Regelklasse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Projektklasse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D9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Zusatzklasse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Regelklasse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Regelklasse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Regelklasse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Regelklasse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Regelklasse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Regelklasse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</a:tr>
              <a:tr h="272222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 Projektjahr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1a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de-DE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1b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D9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1c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2a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2b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3a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3b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4a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4b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</a:tr>
              <a:tr h="272222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2017/18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 Kd.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 Kd.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D9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 Kd.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 Kd.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 Kd.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 Kd.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 Kd.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 Kd.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 Kd.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</a:tr>
              <a:tr h="272222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</a:tr>
              <a:tr h="142755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595" marR="5595" marT="559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de-DE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95" marR="5595" marT="5595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2222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Regelklasse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Adler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Löwen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Zusatzklasse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Regelklasse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Regelklasse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Regelklasse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Regelklasse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Regelklasse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ED7D31"/>
                          </a:solidFill>
                          <a:effectLst/>
                          <a:latin typeface="Arial" panose="020B0604020202020204" pitchFamily="34" charset="0"/>
                        </a:rPr>
                        <a:t>Projektklasse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</a:tr>
              <a:tr h="272222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 Projektjahr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2a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 Kd. (1b)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 Kd. (1b)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2c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3a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3b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4a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4b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1a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b="1" i="0" u="none" strike="noStrike">
                          <a:solidFill>
                            <a:srgbClr val="ED7D31"/>
                          </a:solidFill>
                          <a:effectLst/>
                          <a:latin typeface="Arial" panose="020B0604020202020204" pitchFamily="34" charset="0"/>
                        </a:rPr>
                        <a:t>1b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</a:tr>
              <a:tr h="272222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2018/19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 Kd.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 Kd. (2b)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 Kd. (2b)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 Kd.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 Kd.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 Kd.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 Kd.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 Kd.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 Kd.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</a:tr>
              <a:tr h="272222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</a:tr>
              <a:tr h="142755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de-DE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2222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Regelklasse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3b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Adler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Löwen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Regelklasse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Regelklasse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Regelklasse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ED7D31"/>
                          </a:solidFill>
                          <a:effectLst/>
                          <a:latin typeface="Arial" panose="020B0604020202020204" pitchFamily="34" charset="0"/>
                        </a:rPr>
                        <a:t>Projektklasse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Regelklasse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FFC000"/>
                          </a:solidFill>
                          <a:effectLst/>
                          <a:latin typeface="Arial" panose="020B0604020202020204" pitchFamily="34" charset="0"/>
                        </a:rPr>
                        <a:t>Projektklasse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</a:tr>
              <a:tr h="272222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 Projektjahr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3a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 Kd. (Adler)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 Kd. (1b)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 Kd. (1b)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4a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4b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1a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b="1" i="0" u="none" strike="noStrike">
                          <a:solidFill>
                            <a:srgbClr val="ED7D31"/>
                          </a:solidFill>
                          <a:effectLst/>
                          <a:latin typeface="Arial" panose="020B0604020202020204" pitchFamily="34" charset="0"/>
                        </a:rPr>
                        <a:t>1b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2a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b="1" i="0" u="none" strike="noStrike">
                          <a:solidFill>
                            <a:srgbClr val="FFC000"/>
                          </a:solidFill>
                          <a:effectLst/>
                          <a:latin typeface="Arial" panose="020B0604020202020204" pitchFamily="34" charset="0"/>
                        </a:rPr>
                        <a:t>2b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</a:tr>
              <a:tr h="272222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2019/20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 Kd.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 Kd. (Löwen)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 Kd. (2b)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  Kd. (2b)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 Kd.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 Kd.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 Kd.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 Kd.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</a:tr>
              <a:tr h="272222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 </a:t>
                      </a:r>
                      <a:r>
                        <a:rPr lang="de-DE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Kd</a:t>
                      </a:r>
                      <a:r>
                        <a:rPr lang="de-D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. </a:t>
                      </a:r>
                      <a:r>
                        <a:rPr lang="de-DE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(2c)</a:t>
                      </a:r>
                      <a:endParaRPr lang="de-DE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 Kd. (3b)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 Kd. (3b)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</a:tr>
              <a:tr h="142755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de-DE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2222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Regelklasse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4b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Adler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Löwen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Regelklasse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ED7D31"/>
                          </a:solidFill>
                          <a:effectLst/>
                          <a:latin typeface="Arial" panose="020B0604020202020204" pitchFamily="34" charset="0"/>
                        </a:rPr>
                        <a:t>Projektklasse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Regelklasse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FFC000"/>
                          </a:solidFill>
                          <a:effectLst/>
                          <a:latin typeface="Arial" panose="020B0604020202020204" pitchFamily="34" charset="0"/>
                        </a:rPr>
                        <a:t>Projektklasse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Regelklasse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Regelklasse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</a:tr>
              <a:tr h="272222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4. Projektjahr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4a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 Kd. (Adler)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 Kd. (1b)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 Kd. (1b)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1a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b="1" i="0" u="none" strike="noStrike">
                          <a:solidFill>
                            <a:srgbClr val="ED7D31"/>
                          </a:solidFill>
                          <a:effectLst/>
                          <a:latin typeface="Arial" panose="020B0604020202020204" pitchFamily="34" charset="0"/>
                        </a:rPr>
                        <a:t>1b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2a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b="1" i="0" u="none" strike="noStrike">
                          <a:solidFill>
                            <a:srgbClr val="FFC000"/>
                          </a:solidFill>
                          <a:effectLst/>
                          <a:latin typeface="Arial" panose="020B0604020202020204" pitchFamily="34" charset="0"/>
                        </a:rPr>
                        <a:t>2b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3a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3b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</a:tr>
              <a:tr h="272222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2020/21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 Kd.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 Kd. (Löwen)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 Kd. (2b)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  Kd. (2b)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 Kd.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 Kd.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 Kd.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 Kd.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</a:tr>
              <a:tr h="272222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 Kd. (2c)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 Kd. (3b)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 Kd. (3b)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2288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le 4"/>
          <p:cNvGraphicFramePr>
            <a:graphicFrameLocks noGrp="1"/>
          </p:cNvGraphicFramePr>
          <p:nvPr/>
        </p:nvGraphicFramePr>
        <p:xfrm>
          <a:off x="144885" y="1253275"/>
          <a:ext cx="8838132" cy="4549465"/>
        </p:xfrm>
        <a:graphic>
          <a:graphicData uri="http://schemas.openxmlformats.org/drawingml/2006/table">
            <a:tbl>
              <a:tblPr/>
              <a:tblGrid>
                <a:gridCol w="965180"/>
                <a:gridCol w="931511"/>
                <a:gridCol w="931511"/>
                <a:gridCol w="749136"/>
                <a:gridCol w="749136"/>
                <a:gridCol w="751943"/>
                <a:gridCol w="751943"/>
                <a:gridCol w="751943"/>
                <a:gridCol w="751943"/>
                <a:gridCol w="751943"/>
                <a:gridCol w="751943"/>
              </a:tblGrid>
              <a:tr h="292400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Regelklasse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Projektklasse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D9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Regelklasse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Regelklasse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Regelklasse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Regelklasse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Regelklasse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Regelklasse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</a:tr>
              <a:tr h="292400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 Projektjahr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1a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de-DE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1b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D9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2a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2b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3a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3b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4a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4b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</a:tr>
              <a:tr h="292400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2017/18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 Kd.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 Kd.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 Kd.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 Kd.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 Kd.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 Kd.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 Kd.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 Kd.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</a:tr>
              <a:tr h="151955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6" marR="6316" marT="6316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2400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Regelklasse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Adler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Löwen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Regelklasse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Regelklasse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Regelklasse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Regelklasse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Regelklasse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ED7D31"/>
                          </a:solidFill>
                          <a:effectLst/>
                          <a:latin typeface="Arial" panose="020B0604020202020204" pitchFamily="34" charset="0"/>
                        </a:rPr>
                        <a:t>Projektklasse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</a:tr>
              <a:tr h="292400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 Projektjahr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2a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 Kd. (1b)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 Kd. (1b)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3a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3b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4a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4b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1a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b="1" i="0" u="none" strike="noStrike">
                          <a:solidFill>
                            <a:srgbClr val="ED7D31"/>
                          </a:solidFill>
                          <a:effectLst/>
                          <a:latin typeface="Arial" panose="020B0604020202020204" pitchFamily="34" charset="0"/>
                        </a:rPr>
                        <a:t>1b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</a:tr>
              <a:tr h="292400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2018/19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 Kd.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 Kd. (2b)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 Kd. (2b)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 Kd.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 Kd.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 Kd.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 Kd.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 Kd.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</a:tr>
              <a:tr h="151955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2400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Regelklasse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Projektklasse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Adler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Löwen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Regelklasse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Regelklasse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Regelklasse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ED7D31"/>
                          </a:solidFill>
                          <a:effectLst/>
                          <a:latin typeface="Arial" panose="020B0604020202020204" pitchFamily="34" charset="0"/>
                        </a:rPr>
                        <a:t>Projektklasse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Regelklasse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FFC000"/>
                          </a:solidFill>
                          <a:effectLst/>
                          <a:latin typeface="Arial" panose="020B0604020202020204" pitchFamily="34" charset="0"/>
                        </a:rPr>
                        <a:t>Projektklasse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</a:tr>
              <a:tr h="292400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 Projektjahr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3a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3b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 Kd. (1b)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 Kd. (1b)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4a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4b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1a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b="1" i="0" u="none" strike="noStrike">
                          <a:solidFill>
                            <a:srgbClr val="ED7D31"/>
                          </a:solidFill>
                          <a:effectLst/>
                          <a:latin typeface="Arial" panose="020B0604020202020204" pitchFamily="34" charset="0"/>
                        </a:rPr>
                        <a:t>1b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2a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b="1" i="0" u="none" strike="noStrike">
                          <a:solidFill>
                            <a:srgbClr val="FFC000"/>
                          </a:solidFill>
                          <a:effectLst/>
                          <a:latin typeface="Arial" panose="020B0604020202020204" pitchFamily="34" charset="0"/>
                        </a:rPr>
                        <a:t>2b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</a:tr>
              <a:tr h="292400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2019/20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 Kd.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 Kd. (Adler)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 Kd. (2b)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 Kd. (2b)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 Kd.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 Kd.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 Kd.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 Kd.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</a:tr>
              <a:tr h="292400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 Kd. (Löwen)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 Kd. (3b)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 Kd. (3b)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</a:tr>
              <a:tr h="151955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6" marR="6316" marT="6316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2400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Regelklasse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Projektklasse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Adler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Löwen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Regelklasse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ED7D31"/>
                          </a:solidFill>
                          <a:effectLst/>
                          <a:latin typeface="Arial" panose="020B0604020202020204" pitchFamily="34" charset="0"/>
                        </a:rPr>
                        <a:t>Projektklasse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Regelklasse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FFC000"/>
                          </a:solidFill>
                          <a:effectLst/>
                          <a:latin typeface="Arial" panose="020B0604020202020204" pitchFamily="34" charset="0"/>
                        </a:rPr>
                        <a:t>Projektklasse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Regelklasse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Regelklasse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</a:tr>
              <a:tr h="292400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4. Projektjahr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4a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4b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 Kd. (1b)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 Kd. (1b)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1a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b="1" i="0" u="none" strike="noStrike">
                          <a:solidFill>
                            <a:srgbClr val="ED7D31"/>
                          </a:solidFill>
                          <a:effectLst/>
                          <a:latin typeface="Arial" panose="020B0604020202020204" pitchFamily="34" charset="0"/>
                        </a:rPr>
                        <a:t>1b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2a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b="1" i="0" u="none" strike="noStrike">
                          <a:solidFill>
                            <a:srgbClr val="FFC000"/>
                          </a:solidFill>
                          <a:effectLst/>
                          <a:latin typeface="Arial" panose="020B0604020202020204" pitchFamily="34" charset="0"/>
                        </a:rPr>
                        <a:t>2b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3a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3b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</a:tr>
              <a:tr h="292400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2020/21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 Kd.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 Kd. (Adler)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 Kd. (2b)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 Kd. (2b)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 Kd.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 Kd.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 Kd.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 Kd.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</a:tr>
              <a:tr h="292400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 Kd. (Löwen)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 Kd. (3b)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 Kd. (3b)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6" marR="6316" marT="63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55254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893</Words>
  <Application>Microsoft Office PowerPoint</Application>
  <PresentationFormat>Bildschirmpräsentation (4:3)</PresentationFormat>
  <Paragraphs>471</Paragraphs>
  <Slides>12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12</vt:i4>
      </vt:variant>
    </vt:vector>
  </HeadingPairs>
  <TitlesOfParts>
    <vt:vector size="15" baseType="lpstr">
      <vt:lpstr>Arial</vt:lpstr>
      <vt:lpstr>Calibri</vt:lpstr>
      <vt:lpstr>Larissa</vt:lpstr>
      <vt:lpstr>Modulare Eingangsstufe 2017/18</vt:lpstr>
      <vt:lpstr>Ausgangslage</vt:lpstr>
      <vt:lpstr>Grundidee</vt:lpstr>
      <vt:lpstr>Lösung</vt:lpstr>
      <vt:lpstr>Ziel</vt:lpstr>
      <vt:lpstr>Eckpfeiler</vt:lpstr>
      <vt:lpstr>Eckpfeiler Organisatorisch</vt:lpstr>
      <vt:lpstr>PowerPoint-Präsentation</vt:lpstr>
      <vt:lpstr>PowerPoint-Präsentation</vt:lpstr>
      <vt:lpstr>Eckpfeiler Organisatorisch</vt:lpstr>
      <vt:lpstr>PowerPoint-Präsentation</vt:lpstr>
      <vt:lpstr>Fahrplan</vt:lpstr>
    </vt:vector>
  </TitlesOfParts>
  <Company>PH Steiermark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Lernen in der Schule</dc:title>
  <dc:creator>Wagner Andrea</dc:creator>
  <cp:lastModifiedBy>Andrea Völkl</cp:lastModifiedBy>
  <cp:revision>59</cp:revision>
  <cp:lastPrinted>2014-11-05T07:23:21Z</cp:lastPrinted>
  <dcterms:created xsi:type="dcterms:W3CDTF">2013-10-29T13:37:48Z</dcterms:created>
  <dcterms:modified xsi:type="dcterms:W3CDTF">2016-02-09T18:23:06Z</dcterms:modified>
</cp:coreProperties>
</file>