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58" r:id="rId3"/>
    <p:sldId id="264" r:id="rId4"/>
    <p:sldId id="271" r:id="rId5"/>
    <p:sldId id="275" r:id="rId6"/>
    <p:sldId id="280" r:id="rId7"/>
    <p:sldId id="295" r:id="rId8"/>
    <p:sldId id="281" r:id="rId9"/>
    <p:sldId id="283" r:id="rId10"/>
    <p:sldId id="284" r:id="rId11"/>
    <p:sldId id="285" r:id="rId12"/>
    <p:sldId id="296" r:id="rId13"/>
    <p:sldId id="282" r:id="rId14"/>
    <p:sldId id="286" r:id="rId15"/>
    <p:sldId id="279" r:id="rId16"/>
  </p:sldIdLst>
  <p:sldSz cx="9144000" cy="6858000" type="screen4x3"/>
  <p:notesSz cx="6669088"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4660"/>
  </p:normalViewPr>
  <p:slideViewPr>
    <p:cSldViewPr>
      <p:cViewPr varScale="1">
        <p:scale>
          <a:sx n="54" d="100"/>
          <a:sy n="54" d="100"/>
        </p:scale>
        <p:origin x="36"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777607" y="0"/>
            <a:ext cx="2889938" cy="498135"/>
          </a:xfrm>
          <a:prstGeom prst="rect">
            <a:avLst/>
          </a:prstGeom>
        </p:spPr>
        <p:txBody>
          <a:bodyPr vert="horz" lIns="91440" tIns="45720" rIns="91440" bIns="45720" rtlCol="0"/>
          <a:lstStyle>
            <a:lvl1pPr algn="r">
              <a:defRPr sz="1200"/>
            </a:lvl1pPr>
          </a:lstStyle>
          <a:p>
            <a:fld id="{D6016C5B-8F27-470D-9E30-665A401D2D8C}" type="datetimeFigureOut">
              <a:rPr lang="de-AT" smtClean="0"/>
              <a:t>14.01.2019</a:t>
            </a:fld>
            <a:endParaRPr lang="de-AT"/>
          </a:p>
        </p:txBody>
      </p:sp>
      <p:sp>
        <p:nvSpPr>
          <p:cNvPr id="4" name="Fußzeilenplatzhalter 3"/>
          <p:cNvSpPr>
            <a:spLocks noGrp="1"/>
          </p:cNvSpPr>
          <p:nvPr>
            <p:ph type="ftr" sz="quarter" idx="2"/>
          </p:nvPr>
        </p:nvSpPr>
        <p:spPr>
          <a:xfrm>
            <a:off x="0" y="9430091"/>
            <a:ext cx="2889938" cy="498134"/>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777607" y="9430091"/>
            <a:ext cx="2889938" cy="498134"/>
          </a:xfrm>
          <a:prstGeom prst="rect">
            <a:avLst/>
          </a:prstGeom>
        </p:spPr>
        <p:txBody>
          <a:bodyPr vert="horz" lIns="91440" tIns="45720" rIns="91440" bIns="45720" rtlCol="0" anchor="b"/>
          <a:lstStyle>
            <a:lvl1pPr algn="r">
              <a:defRPr sz="1200"/>
            </a:lvl1pPr>
          </a:lstStyle>
          <a:p>
            <a:fld id="{FF83BC3C-F93D-4C58-8498-B2A58AC0CCEE}" type="slidenum">
              <a:rPr lang="de-AT" smtClean="0"/>
              <a:t>‹Nr.›</a:t>
            </a:fld>
            <a:endParaRPr lang="de-AT"/>
          </a:p>
        </p:txBody>
      </p:sp>
    </p:spTree>
    <p:extLst>
      <p:ext uri="{BB962C8B-B14F-4D97-AF65-F5344CB8AC3E}">
        <p14:creationId xmlns:p14="http://schemas.microsoft.com/office/powerpoint/2010/main" val="251744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778250" y="0"/>
            <a:ext cx="2889250" cy="496888"/>
          </a:xfrm>
          <a:prstGeom prst="rect">
            <a:avLst/>
          </a:prstGeom>
        </p:spPr>
        <p:txBody>
          <a:bodyPr vert="horz" lIns="91440" tIns="45720" rIns="91440" bIns="45720" rtlCol="0"/>
          <a:lstStyle>
            <a:lvl1pPr algn="r">
              <a:defRPr sz="1200"/>
            </a:lvl1pPr>
          </a:lstStyle>
          <a:p>
            <a:fld id="{CAAF97BB-DA30-4247-9C48-801065DBE7A9}" type="datetimeFigureOut">
              <a:rPr lang="de-DE" smtClean="0"/>
              <a:t>14.01.2019</a:t>
            </a:fld>
            <a:endParaRPr lang="de-DE"/>
          </a:p>
        </p:txBody>
      </p:sp>
      <p:sp>
        <p:nvSpPr>
          <p:cNvPr id="4" name="Folienbildplatzhalt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66750" y="4716463"/>
            <a:ext cx="5335588" cy="4467225"/>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750"/>
            <a:ext cx="2889250" cy="496888"/>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778250" y="9429750"/>
            <a:ext cx="2889250" cy="496888"/>
          </a:xfrm>
          <a:prstGeom prst="rect">
            <a:avLst/>
          </a:prstGeom>
        </p:spPr>
        <p:txBody>
          <a:bodyPr vert="horz" lIns="91440" tIns="45720" rIns="91440" bIns="45720" rtlCol="0" anchor="b"/>
          <a:lstStyle>
            <a:lvl1pPr algn="r">
              <a:defRPr sz="1200"/>
            </a:lvl1pPr>
          </a:lstStyle>
          <a:p>
            <a:fld id="{837A8E56-52FE-4115-92A7-0C2C624DC6AF}" type="slidenum">
              <a:rPr lang="de-DE" smtClean="0"/>
              <a:t>‹Nr.›</a:t>
            </a:fld>
            <a:endParaRPr lang="de-DE"/>
          </a:p>
        </p:txBody>
      </p:sp>
    </p:spTree>
    <p:extLst>
      <p:ext uri="{BB962C8B-B14F-4D97-AF65-F5344CB8AC3E}">
        <p14:creationId xmlns:p14="http://schemas.microsoft.com/office/powerpoint/2010/main" val="1508479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5a) Schulversuche dürfen an einer Schule nur eingerichtet werden, wenn die Erziehungsberechtigten von mindestens zwei Dritteln der Schüler und mindestens zwei Drittel der Lehrer der betreffenden Schule dem Schulversuch zustimmen. Ist ein Schulversuch nur für einzelne Klassen einer Schule geplant, darf ein derartiger Schulversuch nur eingerichtet werden, wenn die Erziehungsberechtigten von mindestens zwei Dritteln der Schüler, welche diese Klasse voraussichtlich besuchen werden, und mindestens zwei Drittel der Lehrer, welche in dieser Klasse voraussichtlich unterrichten werden, zustimmen; diese Zustimmung gilt auch für eine Fortsetzung des Schulversuches in den aufsteigenden Klassen. An Berufsschulen tritt an die Stelle der erforderlichen Zustimmung der Erziehungsberechtigten die entsprechende Zustimmung der Schüler. Dieser Absatz gilt nicht für Schulversuche zur Erprobung neuer Fachrichtungen an berufsbildenden Schulen.</a:t>
            </a:r>
          </a:p>
        </p:txBody>
      </p:sp>
      <p:sp>
        <p:nvSpPr>
          <p:cNvPr id="4" name="Foliennummernplatzhalter 3"/>
          <p:cNvSpPr>
            <a:spLocks noGrp="1"/>
          </p:cNvSpPr>
          <p:nvPr>
            <p:ph type="sldNum" sz="quarter" idx="10"/>
          </p:nvPr>
        </p:nvSpPr>
        <p:spPr/>
        <p:txBody>
          <a:bodyPr/>
          <a:lstStyle/>
          <a:p>
            <a:fld id="{837A8E56-52FE-4115-92A7-0C2C624DC6AF}" type="slidenum">
              <a:rPr lang="de-DE" smtClean="0"/>
              <a:t>15</a:t>
            </a:fld>
            <a:endParaRPr lang="de-DE"/>
          </a:p>
        </p:txBody>
      </p:sp>
    </p:spTree>
    <p:extLst>
      <p:ext uri="{BB962C8B-B14F-4D97-AF65-F5344CB8AC3E}">
        <p14:creationId xmlns:p14="http://schemas.microsoft.com/office/powerpoint/2010/main" val="3889478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fld id="{5B5AE7A9-F48E-48FB-8CE9-220E1B35549A}" type="datetimeFigureOut">
              <a:rPr lang="de-AT" smtClean="0"/>
              <a:pPr/>
              <a:t>14.01.2019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C584D2E9-1DA7-430E-8798-4717C58B397C}" type="slidenum">
              <a:rPr lang="de-AT" smtClean="0"/>
              <a:pPr/>
              <a:t>‹Nr.›</a:t>
            </a:fld>
            <a:endParaRPr lang="de-AT"/>
          </a:p>
        </p:txBody>
      </p:sp>
    </p:spTree>
    <p:extLst>
      <p:ext uri="{BB962C8B-B14F-4D97-AF65-F5344CB8AC3E}">
        <p14:creationId xmlns:p14="http://schemas.microsoft.com/office/powerpoint/2010/main" val="1644526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5B5AE7A9-F48E-48FB-8CE9-220E1B35549A}" type="datetimeFigureOut">
              <a:rPr lang="de-AT" smtClean="0"/>
              <a:pPr/>
              <a:t>14.01.2019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C584D2E9-1DA7-430E-8798-4717C58B397C}" type="slidenum">
              <a:rPr lang="de-AT" smtClean="0"/>
              <a:pPr/>
              <a:t>‹Nr.›</a:t>
            </a:fld>
            <a:endParaRPr lang="de-AT"/>
          </a:p>
        </p:txBody>
      </p:sp>
    </p:spTree>
    <p:extLst>
      <p:ext uri="{BB962C8B-B14F-4D97-AF65-F5344CB8AC3E}">
        <p14:creationId xmlns:p14="http://schemas.microsoft.com/office/powerpoint/2010/main" val="118276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5B5AE7A9-F48E-48FB-8CE9-220E1B35549A}" type="datetimeFigureOut">
              <a:rPr lang="de-AT" smtClean="0"/>
              <a:pPr/>
              <a:t>14.01.2019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C584D2E9-1DA7-430E-8798-4717C58B397C}" type="slidenum">
              <a:rPr lang="de-AT" smtClean="0"/>
              <a:pPr/>
              <a:t>‹Nr.›</a:t>
            </a:fld>
            <a:endParaRPr lang="de-AT"/>
          </a:p>
        </p:txBody>
      </p:sp>
    </p:spTree>
    <p:extLst>
      <p:ext uri="{BB962C8B-B14F-4D97-AF65-F5344CB8AC3E}">
        <p14:creationId xmlns:p14="http://schemas.microsoft.com/office/powerpoint/2010/main" val="1732877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5B5AE7A9-F48E-48FB-8CE9-220E1B35549A}" type="datetimeFigureOut">
              <a:rPr lang="de-AT" smtClean="0"/>
              <a:pPr/>
              <a:t>14.01.2019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C584D2E9-1DA7-430E-8798-4717C58B397C}" type="slidenum">
              <a:rPr lang="de-AT" smtClean="0"/>
              <a:pPr/>
              <a:t>‹Nr.›</a:t>
            </a:fld>
            <a:endParaRPr lang="de-AT"/>
          </a:p>
        </p:txBody>
      </p:sp>
    </p:spTree>
    <p:extLst>
      <p:ext uri="{BB962C8B-B14F-4D97-AF65-F5344CB8AC3E}">
        <p14:creationId xmlns:p14="http://schemas.microsoft.com/office/powerpoint/2010/main" val="3607332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5B5AE7A9-F48E-48FB-8CE9-220E1B35549A}" type="datetimeFigureOut">
              <a:rPr lang="de-AT" smtClean="0"/>
              <a:pPr/>
              <a:t>14.01.2019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C584D2E9-1DA7-430E-8798-4717C58B397C}" type="slidenum">
              <a:rPr lang="de-AT" smtClean="0"/>
              <a:pPr/>
              <a:t>‹Nr.›</a:t>
            </a:fld>
            <a:endParaRPr lang="de-AT"/>
          </a:p>
        </p:txBody>
      </p:sp>
    </p:spTree>
    <p:extLst>
      <p:ext uri="{BB962C8B-B14F-4D97-AF65-F5344CB8AC3E}">
        <p14:creationId xmlns:p14="http://schemas.microsoft.com/office/powerpoint/2010/main" val="711105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fld id="{5B5AE7A9-F48E-48FB-8CE9-220E1B35549A}" type="datetimeFigureOut">
              <a:rPr lang="de-AT" smtClean="0"/>
              <a:pPr/>
              <a:t>14.01.2019</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C584D2E9-1DA7-430E-8798-4717C58B397C}" type="slidenum">
              <a:rPr lang="de-AT" smtClean="0"/>
              <a:pPr/>
              <a:t>‹Nr.›</a:t>
            </a:fld>
            <a:endParaRPr lang="de-AT"/>
          </a:p>
        </p:txBody>
      </p:sp>
    </p:spTree>
    <p:extLst>
      <p:ext uri="{BB962C8B-B14F-4D97-AF65-F5344CB8AC3E}">
        <p14:creationId xmlns:p14="http://schemas.microsoft.com/office/powerpoint/2010/main" val="105096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fld id="{5B5AE7A9-F48E-48FB-8CE9-220E1B35549A}" type="datetimeFigureOut">
              <a:rPr lang="de-AT" smtClean="0"/>
              <a:pPr/>
              <a:t>14.01.2019</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C584D2E9-1DA7-430E-8798-4717C58B397C}" type="slidenum">
              <a:rPr lang="de-AT" smtClean="0"/>
              <a:pPr/>
              <a:t>‹Nr.›</a:t>
            </a:fld>
            <a:endParaRPr lang="de-AT"/>
          </a:p>
        </p:txBody>
      </p:sp>
    </p:spTree>
    <p:extLst>
      <p:ext uri="{BB962C8B-B14F-4D97-AF65-F5344CB8AC3E}">
        <p14:creationId xmlns:p14="http://schemas.microsoft.com/office/powerpoint/2010/main" val="1328049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fld id="{5B5AE7A9-F48E-48FB-8CE9-220E1B35549A}" type="datetimeFigureOut">
              <a:rPr lang="de-AT" smtClean="0"/>
              <a:pPr/>
              <a:t>14.01.2019</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C584D2E9-1DA7-430E-8798-4717C58B397C}" type="slidenum">
              <a:rPr lang="de-AT" smtClean="0"/>
              <a:pPr/>
              <a:t>‹Nr.›</a:t>
            </a:fld>
            <a:endParaRPr lang="de-AT"/>
          </a:p>
        </p:txBody>
      </p:sp>
    </p:spTree>
    <p:extLst>
      <p:ext uri="{BB962C8B-B14F-4D97-AF65-F5344CB8AC3E}">
        <p14:creationId xmlns:p14="http://schemas.microsoft.com/office/powerpoint/2010/main" val="2013901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B5AE7A9-F48E-48FB-8CE9-220E1B35549A}" type="datetimeFigureOut">
              <a:rPr lang="de-AT" smtClean="0"/>
              <a:pPr/>
              <a:t>14.01.2019</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C584D2E9-1DA7-430E-8798-4717C58B397C}" type="slidenum">
              <a:rPr lang="de-AT" smtClean="0"/>
              <a:pPr/>
              <a:t>‹Nr.›</a:t>
            </a:fld>
            <a:endParaRPr lang="de-AT"/>
          </a:p>
        </p:txBody>
      </p:sp>
    </p:spTree>
    <p:extLst>
      <p:ext uri="{BB962C8B-B14F-4D97-AF65-F5344CB8AC3E}">
        <p14:creationId xmlns:p14="http://schemas.microsoft.com/office/powerpoint/2010/main" val="56672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5B5AE7A9-F48E-48FB-8CE9-220E1B35549A}" type="datetimeFigureOut">
              <a:rPr lang="de-AT" smtClean="0"/>
              <a:pPr/>
              <a:t>14.01.2019</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C584D2E9-1DA7-430E-8798-4717C58B397C}" type="slidenum">
              <a:rPr lang="de-AT" smtClean="0"/>
              <a:pPr/>
              <a:t>‹Nr.›</a:t>
            </a:fld>
            <a:endParaRPr lang="de-AT"/>
          </a:p>
        </p:txBody>
      </p:sp>
    </p:spTree>
    <p:extLst>
      <p:ext uri="{BB962C8B-B14F-4D97-AF65-F5344CB8AC3E}">
        <p14:creationId xmlns:p14="http://schemas.microsoft.com/office/powerpoint/2010/main" val="123010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5B5AE7A9-F48E-48FB-8CE9-220E1B35549A}" type="datetimeFigureOut">
              <a:rPr lang="de-AT" smtClean="0"/>
              <a:pPr/>
              <a:t>14.01.2019</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C584D2E9-1DA7-430E-8798-4717C58B397C}" type="slidenum">
              <a:rPr lang="de-AT" smtClean="0"/>
              <a:pPr/>
              <a:t>‹Nr.›</a:t>
            </a:fld>
            <a:endParaRPr lang="de-AT"/>
          </a:p>
        </p:txBody>
      </p:sp>
    </p:spTree>
    <p:extLst>
      <p:ext uri="{BB962C8B-B14F-4D97-AF65-F5344CB8AC3E}">
        <p14:creationId xmlns:p14="http://schemas.microsoft.com/office/powerpoint/2010/main" val="465896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AE7A9-F48E-48FB-8CE9-220E1B35549A}" type="datetimeFigureOut">
              <a:rPr lang="de-AT" smtClean="0"/>
              <a:pPr/>
              <a:t>14.01.2019</a:t>
            </a:fld>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4D2E9-1DA7-430E-8798-4717C58B397C}" type="slidenum">
              <a:rPr lang="de-AT" smtClean="0"/>
              <a:pPr/>
              <a:t>‹Nr.›</a:t>
            </a:fld>
            <a:endParaRPr lang="de-AT"/>
          </a:p>
        </p:txBody>
      </p:sp>
    </p:spTree>
    <p:extLst>
      <p:ext uri="{BB962C8B-B14F-4D97-AF65-F5344CB8AC3E}">
        <p14:creationId xmlns:p14="http://schemas.microsoft.com/office/powerpoint/2010/main" val="4114507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p:cNvPicPr>
            <a:picLocks/>
          </p:cNvPicPr>
          <p:nvPr/>
        </p:nvPicPr>
        <p:blipFill rotWithShape="1">
          <a:blip r:embed="rId2" cstate="print">
            <a:extLst>
              <a:ext uri="{28A0092B-C50C-407E-A947-70E740481C1C}">
                <a14:useLocalDpi xmlns:a14="http://schemas.microsoft.com/office/drawing/2010/main" val="0"/>
              </a:ext>
            </a:extLst>
          </a:blip>
          <a:srcRect l="1783" t="24927" b="20130"/>
          <a:stretch/>
        </p:blipFill>
        <p:spPr bwMode="auto">
          <a:xfrm>
            <a:off x="-108520" y="2852936"/>
            <a:ext cx="9504040" cy="4941168"/>
          </a:xfrm>
          <a:prstGeom prst="rect">
            <a:avLst/>
          </a:prstGeom>
          <a:ln>
            <a:noFill/>
          </a:ln>
          <a:extLst>
            <a:ext uri="{53640926-AAD7-44D8-BBD7-CCE9431645EC}">
              <a14:shadowObscured xmlns:a14="http://schemas.microsoft.com/office/drawing/2010/main"/>
            </a:ext>
          </a:extLst>
        </p:spPr>
      </p:pic>
      <p:sp>
        <p:nvSpPr>
          <p:cNvPr id="2" name="Titel 1"/>
          <p:cNvSpPr>
            <a:spLocks noGrp="1"/>
          </p:cNvSpPr>
          <p:nvPr>
            <p:ph type="ctrTitle"/>
          </p:nvPr>
        </p:nvSpPr>
        <p:spPr>
          <a:xfrm>
            <a:off x="827584" y="908720"/>
            <a:ext cx="7848872" cy="1470025"/>
          </a:xfrm>
        </p:spPr>
        <p:txBody>
          <a:bodyPr>
            <a:normAutofit fontScale="90000"/>
          </a:bodyPr>
          <a:lstStyle/>
          <a:p>
            <a:r>
              <a:rPr lang="de-DE" b="1" dirty="0">
                <a:solidFill>
                  <a:schemeClr val="accent4">
                    <a:lumMod val="75000"/>
                  </a:schemeClr>
                </a:solidFill>
              </a:rPr>
              <a:t>Flexible Eingangsstufe</a:t>
            </a:r>
            <a:br>
              <a:rPr lang="de-DE" b="1" dirty="0">
                <a:solidFill>
                  <a:schemeClr val="accent4">
                    <a:lumMod val="75000"/>
                  </a:schemeClr>
                </a:solidFill>
              </a:rPr>
            </a:br>
            <a:r>
              <a:rPr lang="de-DE" b="1" dirty="0">
                <a:solidFill>
                  <a:schemeClr val="accent4">
                    <a:lumMod val="75000"/>
                  </a:schemeClr>
                </a:solidFill>
              </a:rPr>
              <a:t>Mehrstufenklasse mit Kurssystem</a:t>
            </a:r>
            <a:endParaRPr lang="de-AT" b="1" dirty="0">
              <a:solidFill>
                <a:schemeClr val="accent4">
                  <a:lumMod val="75000"/>
                </a:schemeClr>
              </a:solidFill>
            </a:endParaRPr>
          </a:p>
        </p:txBody>
      </p:sp>
    </p:spTree>
    <p:extLst>
      <p:ext uri="{BB962C8B-B14F-4D97-AF65-F5344CB8AC3E}">
        <p14:creationId xmlns:p14="http://schemas.microsoft.com/office/powerpoint/2010/main" val="2106366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06090"/>
          </a:xfrm>
        </p:spPr>
        <p:txBody>
          <a:bodyPr>
            <a:normAutofit/>
          </a:bodyPr>
          <a:lstStyle/>
          <a:p>
            <a:r>
              <a:rPr lang="en-GB" sz="3200" b="1" dirty="0" err="1">
                <a:solidFill>
                  <a:schemeClr val="accent4">
                    <a:lumMod val="75000"/>
                  </a:schemeClr>
                </a:solidFill>
              </a:rPr>
              <a:t>Beispiel</a:t>
            </a:r>
            <a:r>
              <a:rPr lang="en-GB" sz="3200" b="1" dirty="0">
                <a:solidFill>
                  <a:schemeClr val="accent4">
                    <a:lumMod val="75000"/>
                  </a:schemeClr>
                </a:solidFill>
              </a:rPr>
              <a:t>: </a:t>
            </a:r>
            <a:r>
              <a:rPr lang="en-GB" sz="3200" b="1" dirty="0" err="1">
                <a:solidFill>
                  <a:schemeClr val="accent4">
                    <a:lumMod val="75000"/>
                  </a:schemeClr>
                </a:solidFill>
              </a:rPr>
              <a:t>Modulplan</a:t>
            </a:r>
            <a:r>
              <a:rPr lang="en-GB" sz="3200" b="1" dirty="0">
                <a:solidFill>
                  <a:schemeClr val="accent4">
                    <a:lumMod val="75000"/>
                  </a:schemeClr>
                </a:solidFill>
              </a:rPr>
              <a:t> </a:t>
            </a:r>
            <a:r>
              <a:rPr lang="en-GB" sz="3200" b="1" dirty="0" err="1">
                <a:solidFill>
                  <a:schemeClr val="accent4">
                    <a:lumMod val="75000"/>
                  </a:schemeClr>
                </a:solidFill>
              </a:rPr>
              <a:t>Englisch</a:t>
            </a:r>
            <a:endParaRPr lang="en-GB" sz="3200" b="1" dirty="0">
              <a:solidFill>
                <a:schemeClr val="accent4">
                  <a:lumMod val="75000"/>
                </a:schemeClr>
              </a:solidFill>
            </a:endParaRPr>
          </a:p>
        </p:txBody>
      </p:sp>
      <p:sp>
        <p:nvSpPr>
          <p:cNvPr id="3" name="Inhaltsplatzhalter 2"/>
          <p:cNvSpPr>
            <a:spLocks noGrp="1"/>
          </p:cNvSpPr>
          <p:nvPr>
            <p:ph idx="1"/>
          </p:nvPr>
        </p:nvSpPr>
        <p:spPr/>
        <p:txBody>
          <a:bodyPr/>
          <a:lstStyle/>
          <a:p>
            <a:endParaRPr lang="en-GB"/>
          </a:p>
        </p:txBody>
      </p:sp>
      <p:pic>
        <p:nvPicPr>
          <p:cNvPr id="5" name="Grafik 4"/>
          <p:cNvPicPr>
            <a:picLocks noChangeAspect="1"/>
          </p:cNvPicPr>
          <p:nvPr/>
        </p:nvPicPr>
        <p:blipFill>
          <a:blip r:embed="rId2"/>
          <a:stretch>
            <a:fillRect/>
          </a:stretch>
        </p:blipFill>
        <p:spPr>
          <a:xfrm>
            <a:off x="228600" y="1393128"/>
            <a:ext cx="8686800" cy="4865914"/>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 xmlns:a16="http://schemas.microsoft.com/office/drawing/2014/main" id="{8EA20A86-F887-46CB-8795-C744B63868BC}"/>
              </a:ext>
            </a:extLst>
          </p:cNvPr>
          <p:cNvPicPr>
            <a:picLocks noChangeAspect="1"/>
          </p:cNvPicPr>
          <p:nvPr/>
        </p:nvPicPr>
        <p:blipFill>
          <a:blip r:embed="rId3"/>
          <a:stretch>
            <a:fillRect/>
          </a:stretch>
        </p:blipFill>
        <p:spPr>
          <a:xfrm>
            <a:off x="7089470" y="0"/>
            <a:ext cx="2054530" cy="1060796"/>
          </a:xfrm>
          <a:prstGeom prst="rect">
            <a:avLst/>
          </a:prstGeom>
        </p:spPr>
      </p:pic>
      <p:pic>
        <p:nvPicPr>
          <p:cNvPr id="7" name="Picture 6">
            <a:extLst>
              <a:ext uri="{FF2B5EF4-FFF2-40B4-BE49-F238E27FC236}">
                <a16:creationId xmlns="" xmlns:a16="http://schemas.microsoft.com/office/drawing/2014/main" id="{653CBE51-E197-4E4E-AC94-4B79B4BE6C2B}"/>
              </a:ext>
            </a:extLst>
          </p:cNvPr>
          <p:cNvPicPr>
            <a:picLocks noChangeAspect="1"/>
          </p:cNvPicPr>
          <p:nvPr/>
        </p:nvPicPr>
        <p:blipFill>
          <a:blip r:embed="rId3"/>
          <a:stretch>
            <a:fillRect/>
          </a:stretch>
        </p:blipFill>
        <p:spPr>
          <a:xfrm>
            <a:off x="0" y="-7627"/>
            <a:ext cx="2054530" cy="1060796"/>
          </a:xfrm>
          <a:prstGeom prst="rect">
            <a:avLst/>
          </a:prstGeom>
        </p:spPr>
      </p:pic>
    </p:spTree>
    <p:extLst>
      <p:ext uri="{BB962C8B-B14F-4D97-AF65-F5344CB8AC3E}">
        <p14:creationId xmlns:p14="http://schemas.microsoft.com/office/powerpoint/2010/main" val="1706700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200" b="1" dirty="0">
                <a:solidFill>
                  <a:schemeClr val="accent4">
                    <a:lumMod val="75000"/>
                  </a:schemeClr>
                </a:solidFill>
              </a:rPr>
              <a:t>Übersicht für Lehrperson</a:t>
            </a:r>
            <a:endParaRPr lang="en-GB" sz="3200" b="1" dirty="0">
              <a:solidFill>
                <a:schemeClr val="accent4">
                  <a:lumMod val="75000"/>
                </a:schemeClr>
              </a:solidFill>
            </a:endParaRPr>
          </a:p>
        </p:txBody>
      </p:sp>
      <p:pic>
        <p:nvPicPr>
          <p:cNvPr id="4" name="Grafik 3"/>
          <p:cNvPicPr>
            <a:picLocks noChangeAspect="1"/>
          </p:cNvPicPr>
          <p:nvPr/>
        </p:nvPicPr>
        <p:blipFill>
          <a:blip r:embed="rId2"/>
          <a:stretch>
            <a:fillRect/>
          </a:stretch>
        </p:blipFill>
        <p:spPr>
          <a:xfrm>
            <a:off x="438150" y="1973263"/>
            <a:ext cx="8248650" cy="4152900"/>
          </a:xfrm>
          <a:prstGeom prst="rect">
            <a:avLst/>
          </a:prstGeom>
          <a:ln>
            <a:noFill/>
          </a:ln>
          <a:effectLst>
            <a:outerShdw blurRad="190500" algn="tl" rotWithShape="0">
              <a:srgbClr val="000000">
                <a:alpha val="70000"/>
              </a:srgbClr>
            </a:outerShdw>
          </a:effectLst>
        </p:spPr>
      </p:pic>
      <p:pic>
        <p:nvPicPr>
          <p:cNvPr id="3" name="Grafik 2"/>
          <p:cNvPicPr>
            <a:picLocks noChangeAspect="1"/>
          </p:cNvPicPr>
          <p:nvPr/>
        </p:nvPicPr>
        <p:blipFill>
          <a:blip r:embed="rId3"/>
          <a:stretch>
            <a:fillRect/>
          </a:stretch>
        </p:blipFill>
        <p:spPr>
          <a:xfrm rot="1451164">
            <a:off x="2776199" y="2789299"/>
            <a:ext cx="4495800" cy="2390775"/>
          </a:xfrm>
          <a:prstGeom prst="rect">
            <a:avLst/>
          </a:prstGeom>
        </p:spPr>
      </p:pic>
    </p:spTree>
    <p:extLst>
      <p:ext uri="{BB962C8B-B14F-4D97-AF65-F5344CB8AC3E}">
        <p14:creationId xmlns:p14="http://schemas.microsoft.com/office/powerpoint/2010/main" val="161523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FF6087-31D3-4DD3-85C6-8C0739BB5623}"/>
              </a:ext>
            </a:extLst>
          </p:cNvPr>
          <p:cNvSpPr>
            <a:spLocks noGrp="1"/>
          </p:cNvSpPr>
          <p:nvPr>
            <p:ph type="title"/>
          </p:nvPr>
        </p:nvSpPr>
        <p:spPr/>
        <p:txBody>
          <a:bodyPr>
            <a:normAutofit fontScale="90000"/>
          </a:bodyPr>
          <a:lstStyle/>
          <a:p>
            <a:r>
              <a:rPr lang="de-AT" b="1" dirty="0">
                <a:solidFill>
                  <a:schemeClr val="accent4">
                    <a:lumMod val="75000"/>
                  </a:schemeClr>
                </a:solidFill>
              </a:rPr>
              <a:t>Klare Dokumentation des Fortschritts</a:t>
            </a:r>
            <a:endParaRPr lang="en-US" b="1" dirty="0">
              <a:solidFill>
                <a:schemeClr val="accent4">
                  <a:lumMod val="75000"/>
                </a:schemeClr>
              </a:solidFill>
            </a:endParaRPr>
          </a:p>
        </p:txBody>
      </p:sp>
      <p:pic>
        <p:nvPicPr>
          <p:cNvPr id="4" name="Picture 3">
            <a:extLst>
              <a:ext uri="{FF2B5EF4-FFF2-40B4-BE49-F238E27FC236}">
                <a16:creationId xmlns="" xmlns:a16="http://schemas.microsoft.com/office/drawing/2014/main" id="{B4329E5A-5381-4B7C-88E0-55663F3D9D51}"/>
              </a:ext>
            </a:extLst>
          </p:cNvPr>
          <p:cNvPicPr>
            <a:picLocks noChangeAspect="1"/>
          </p:cNvPicPr>
          <p:nvPr/>
        </p:nvPicPr>
        <p:blipFill>
          <a:blip r:embed="rId2"/>
          <a:stretch>
            <a:fillRect/>
          </a:stretch>
        </p:blipFill>
        <p:spPr>
          <a:xfrm>
            <a:off x="83494" y="1268760"/>
            <a:ext cx="3264371" cy="4188722"/>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 xmlns:a16="http://schemas.microsoft.com/office/drawing/2014/main" id="{74BE1105-668A-4C0F-A5AD-AB5C15576AF8}"/>
              </a:ext>
            </a:extLst>
          </p:cNvPr>
          <p:cNvPicPr>
            <a:picLocks noChangeAspect="1"/>
          </p:cNvPicPr>
          <p:nvPr/>
        </p:nvPicPr>
        <p:blipFill>
          <a:blip r:embed="rId3"/>
          <a:stretch>
            <a:fillRect/>
          </a:stretch>
        </p:blipFill>
        <p:spPr>
          <a:xfrm>
            <a:off x="3177377" y="1939888"/>
            <a:ext cx="2861256" cy="3642256"/>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 xmlns:a16="http://schemas.microsoft.com/office/drawing/2014/main" id="{0183BA84-5C14-4A4D-8FB2-8D84FBD8485B}"/>
              </a:ext>
            </a:extLst>
          </p:cNvPr>
          <p:cNvPicPr>
            <a:picLocks noChangeAspect="1"/>
          </p:cNvPicPr>
          <p:nvPr/>
        </p:nvPicPr>
        <p:blipFill>
          <a:blip r:embed="rId4"/>
          <a:stretch>
            <a:fillRect/>
          </a:stretch>
        </p:blipFill>
        <p:spPr>
          <a:xfrm>
            <a:off x="5868144" y="2835559"/>
            <a:ext cx="2637479" cy="32835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818444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4">
                    <a:lumMod val="75000"/>
                  </a:schemeClr>
                </a:solidFill>
              </a:rPr>
              <a:t>Ablauf – Aufstieg bei „mastery“</a:t>
            </a:r>
            <a:endParaRPr lang="en-GB" b="1" dirty="0">
              <a:solidFill>
                <a:schemeClr val="accent4">
                  <a:lumMod val="75000"/>
                </a:schemeClr>
              </a:solidFill>
            </a:endParaRPr>
          </a:p>
        </p:txBody>
      </p:sp>
      <p:pic>
        <p:nvPicPr>
          <p:cNvPr id="6" name="Video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3608" y="1916832"/>
            <a:ext cx="7212922" cy="4057269"/>
          </a:xfrm>
          <a:prstGeom prst="rect">
            <a:avLst/>
          </a:prstGeom>
        </p:spPr>
      </p:pic>
      <p:pic>
        <p:nvPicPr>
          <p:cNvPr id="4" name="Picture 3">
            <a:extLst>
              <a:ext uri="{FF2B5EF4-FFF2-40B4-BE49-F238E27FC236}">
                <a16:creationId xmlns="" xmlns:a16="http://schemas.microsoft.com/office/drawing/2014/main" id="{73967E7F-2D35-4D49-A5BB-2CB7CE6B1BCC}"/>
              </a:ext>
            </a:extLst>
          </p:cNvPr>
          <p:cNvPicPr>
            <a:picLocks noChangeAspect="1"/>
          </p:cNvPicPr>
          <p:nvPr/>
        </p:nvPicPr>
        <p:blipFill>
          <a:blip r:embed="rId5"/>
          <a:stretch>
            <a:fillRect/>
          </a:stretch>
        </p:blipFill>
        <p:spPr>
          <a:xfrm>
            <a:off x="1133872" y="1988840"/>
            <a:ext cx="6876256" cy="3389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8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39552"/>
          </a:xfrm>
        </p:spPr>
        <p:txBody>
          <a:bodyPr>
            <a:normAutofit fontScale="90000"/>
          </a:bodyPr>
          <a:lstStyle/>
          <a:p>
            <a:r>
              <a:rPr lang="de-AT" b="1" dirty="0">
                <a:solidFill>
                  <a:schemeClr val="accent4">
                    <a:lumMod val="75000"/>
                  </a:schemeClr>
                </a:solidFill>
              </a:rPr>
              <a:t>Lernablauf</a:t>
            </a:r>
            <a:endParaRPr lang="en-GB" b="1" dirty="0">
              <a:solidFill>
                <a:schemeClr val="accent4">
                  <a:lumMod val="75000"/>
                </a:schemeClr>
              </a:solidFill>
            </a:endParaRPr>
          </a:p>
        </p:txBody>
      </p:sp>
      <p:sp>
        <p:nvSpPr>
          <p:cNvPr id="7" name="Legende mit Pfeil nach unten 6"/>
          <p:cNvSpPr/>
          <p:nvPr/>
        </p:nvSpPr>
        <p:spPr>
          <a:xfrm>
            <a:off x="827584" y="1196752"/>
            <a:ext cx="2448272" cy="1512168"/>
          </a:xfrm>
          <a:prstGeom prst="down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t>Modul </a:t>
            </a:r>
          </a:p>
          <a:p>
            <a:pPr algn="ctr"/>
            <a:r>
              <a:rPr lang="de-AT" dirty="0"/>
              <a:t>Pflichtaufgaben</a:t>
            </a:r>
            <a:endParaRPr lang="en-GB" dirty="0"/>
          </a:p>
        </p:txBody>
      </p:sp>
      <p:sp>
        <p:nvSpPr>
          <p:cNvPr id="8" name="Pfeil nach unten 7"/>
          <p:cNvSpPr/>
          <p:nvPr/>
        </p:nvSpPr>
        <p:spPr>
          <a:xfrm>
            <a:off x="107504" y="1196752"/>
            <a:ext cx="720080" cy="5451201"/>
          </a:xfrm>
          <a:prstGeom prst="down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KURS</a:t>
            </a:r>
            <a:endParaRPr lang="en-GB" dirty="0"/>
          </a:p>
        </p:txBody>
      </p:sp>
      <p:sp>
        <p:nvSpPr>
          <p:cNvPr id="9" name="Legende mit Pfeil nach rechts 8"/>
          <p:cNvSpPr/>
          <p:nvPr/>
        </p:nvSpPr>
        <p:spPr>
          <a:xfrm>
            <a:off x="827584" y="2708920"/>
            <a:ext cx="3744416" cy="792088"/>
          </a:xfrm>
          <a:prstGeom prst="right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t>Gespräch</a:t>
            </a:r>
            <a:endParaRPr lang="en-GB" dirty="0"/>
          </a:p>
        </p:txBody>
      </p:sp>
      <p:sp>
        <p:nvSpPr>
          <p:cNvPr id="10" name="Legende mit Pfeil nach unten 9"/>
          <p:cNvSpPr/>
          <p:nvPr/>
        </p:nvSpPr>
        <p:spPr>
          <a:xfrm>
            <a:off x="4716016" y="2708920"/>
            <a:ext cx="2016224" cy="1296144"/>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Pretest </a:t>
            </a:r>
            <a:endParaRPr lang="en-GB" dirty="0"/>
          </a:p>
        </p:txBody>
      </p:sp>
      <p:sp>
        <p:nvSpPr>
          <p:cNvPr id="11" name="Pfeil nach unten 10"/>
          <p:cNvSpPr/>
          <p:nvPr/>
        </p:nvSpPr>
        <p:spPr>
          <a:xfrm>
            <a:off x="4996340" y="3501008"/>
            <a:ext cx="1591884" cy="686618"/>
          </a:xfrm>
          <a:prstGeom prst="downArrow">
            <a:avLst>
              <a:gd name="adj1" fmla="val 82311"/>
              <a:gd name="adj2" fmla="val 6455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t>BESTANDEN</a:t>
            </a:r>
            <a:endParaRPr lang="en-GB" dirty="0"/>
          </a:p>
        </p:txBody>
      </p:sp>
      <p:sp>
        <p:nvSpPr>
          <p:cNvPr id="12" name="Abgerundetes Rechteck 11"/>
          <p:cNvSpPr/>
          <p:nvPr/>
        </p:nvSpPr>
        <p:spPr>
          <a:xfrm>
            <a:off x="4716016" y="4187626"/>
            <a:ext cx="2232248" cy="104157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solidFill>
                  <a:schemeClr val="bg1"/>
                </a:solidFill>
              </a:rPr>
              <a:t>Abschlusstest</a:t>
            </a:r>
            <a:endParaRPr lang="en-GB" dirty="0">
              <a:solidFill>
                <a:schemeClr val="bg1"/>
              </a:solidFill>
            </a:endParaRPr>
          </a:p>
        </p:txBody>
      </p:sp>
      <p:sp>
        <p:nvSpPr>
          <p:cNvPr id="15" name="Nach oben gebogener Pfeil 14"/>
          <p:cNvSpPr/>
          <p:nvPr/>
        </p:nvSpPr>
        <p:spPr>
          <a:xfrm rot="10800000">
            <a:off x="2230644" y="3276258"/>
            <a:ext cx="2451946" cy="1018971"/>
          </a:xfrm>
          <a:prstGeom prst="bentUpArrow">
            <a:avLst/>
          </a:prstGeom>
        </p:spPr>
        <p:style>
          <a:lnRef idx="1">
            <a:schemeClr val="accent6"/>
          </a:lnRef>
          <a:fillRef idx="3">
            <a:schemeClr val="accent6"/>
          </a:fillRef>
          <a:effectRef idx="2">
            <a:schemeClr val="accent6"/>
          </a:effectRef>
          <a:fontRef idx="minor">
            <a:schemeClr val="lt1"/>
          </a:fontRef>
        </p:style>
        <p:txBody>
          <a:bodyPr rtlCol="0" anchor="ctr">
            <a:scene3d>
              <a:camera prst="orthographicFront">
                <a:rot lat="0" lon="0" rev="10800000"/>
              </a:camera>
              <a:lightRig rig="threePt" dir="t"/>
            </a:scene3d>
          </a:bodyPr>
          <a:lstStyle/>
          <a:p>
            <a:pPr algn="ctr"/>
            <a:r>
              <a:rPr lang="de-AT" dirty="0">
                <a:solidFill>
                  <a:schemeClr val="tx2">
                    <a:lumMod val="60000"/>
                    <a:lumOff val="40000"/>
                  </a:schemeClr>
                </a:solidFill>
              </a:rPr>
              <a:t>NICHT BESTANDEN</a:t>
            </a:r>
            <a:endParaRPr lang="en-GB" dirty="0">
              <a:solidFill>
                <a:schemeClr val="tx2">
                  <a:lumMod val="60000"/>
                  <a:lumOff val="40000"/>
                </a:schemeClr>
              </a:solidFill>
            </a:endParaRPr>
          </a:p>
        </p:txBody>
      </p:sp>
      <p:sp>
        <p:nvSpPr>
          <p:cNvPr id="16" name="Legende mit Pfeil nach unten 15"/>
          <p:cNvSpPr/>
          <p:nvPr/>
        </p:nvSpPr>
        <p:spPr>
          <a:xfrm>
            <a:off x="836477" y="4346457"/>
            <a:ext cx="2448272" cy="1512168"/>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Modul </a:t>
            </a:r>
          </a:p>
          <a:p>
            <a:pPr algn="ctr"/>
            <a:r>
              <a:rPr lang="de-AT" dirty="0"/>
              <a:t>Weitere Übungen</a:t>
            </a:r>
            <a:endParaRPr lang="en-GB" dirty="0"/>
          </a:p>
        </p:txBody>
      </p:sp>
      <p:sp>
        <p:nvSpPr>
          <p:cNvPr id="17" name="Legende mit Pfeil nach rechts 16"/>
          <p:cNvSpPr/>
          <p:nvPr/>
        </p:nvSpPr>
        <p:spPr>
          <a:xfrm>
            <a:off x="836477" y="5855865"/>
            <a:ext cx="3744416" cy="792088"/>
          </a:xfrm>
          <a:prstGeom prst="right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Gespräch</a:t>
            </a:r>
            <a:endParaRPr lang="en-GB" dirty="0"/>
          </a:p>
        </p:txBody>
      </p:sp>
      <p:sp>
        <p:nvSpPr>
          <p:cNvPr id="21" name="Pfeil nach unten 20"/>
          <p:cNvSpPr/>
          <p:nvPr/>
        </p:nvSpPr>
        <p:spPr>
          <a:xfrm>
            <a:off x="1693065" y="3526622"/>
            <a:ext cx="671151" cy="794221"/>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2" name="Stern mit 6 Zacken 21"/>
          <p:cNvSpPr/>
          <p:nvPr/>
        </p:nvSpPr>
        <p:spPr>
          <a:xfrm rot="698407">
            <a:off x="7164288" y="404664"/>
            <a:ext cx="1800200" cy="1758479"/>
          </a:xfrm>
          <a:prstGeom prst="star6">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sz="1400" b="1" dirty="0">
                <a:solidFill>
                  <a:schemeClr val="tx2">
                    <a:lumMod val="60000"/>
                    <a:lumOff val="40000"/>
                  </a:schemeClr>
                </a:solidFill>
              </a:rPr>
              <a:t>ABSCHLUSS auf MASTERY LEVEL</a:t>
            </a:r>
            <a:endParaRPr lang="en-GB" sz="1400" b="1" dirty="0">
              <a:solidFill>
                <a:schemeClr val="tx2">
                  <a:lumMod val="60000"/>
                  <a:lumOff val="40000"/>
                </a:schemeClr>
              </a:solidFill>
            </a:endParaRPr>
          </a:p>
        </p:txBody>
      </p:sp>
      <p:sp>
        <p:nvSpPr>
          <p:cNvPr id="23" name="Pfeil nach rechts 22"/>
          <p:cNvSpPr/>
          <p:nvPr/>
        </p:nvSpPr>
        <p:spPr>
          <a:xfrm>
            <a:off x="6948264" y="4077072"/>
            <a:ext cx="2195736" cy="1262682"/>
          </a:xfrm>
          <a:prstGeom prst="rightArrow">
            <a:avLst>
              <a:gd name="adj1" fmla="val 71459"/>
              <a:gd name="adj2" fmla="val 5000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t>Bestanden: Weiter zum nächsten Modul</a:t>
            </a:r>
            <a:endParaRPr lang="en-GB" dirty="0"/>
          </a:p>
        </p:txBody>
      </p:sp>
      <p:sp>
        <p:nvSpPr>
          <p:cNvPr id="20" name="Pfeil nach oben 19"/>
          <p:cNvSpPr/>
          <p:nvPr/>
        </p:nvSpPr>
        <p:spPr>
          <a:xfrm>
            <a:off x="4860032" y="5102541"/>
            <a:ext cx="1981684" cy="504057"/>
          </a:xfrm>
          <a:prstGeom prst="upArrow">
            <a:avLst>
              <a:gd name="adj1" fmla="val 68745"/>
              <a:gd name="adj2" fmla="val 32929"/>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t>BESTANDEN</a:t>
            </a:r>
            <a:endParaRPr lang="en-GB" dirty="0"/>
          </a:p>
        </p:txBody>
      </p:sp>
      <p:sp>
        <p:nvSpPr>
          <p:cNvPr id="19" name="Legende mit Pfeil nach oben 18"/>
          <p:cNvSpPr/>
          <p:nvPr/>
        </p:nvSpPr>
        <p:spPr>
          <a:xfrm>
            <a:off x="4608736" y="5534162"/>
            <a:ext cx="2484276" cy="1082700"/>
          </a:xfrm>
          <a:prstGeom prst="up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t>Pretest</a:t>
            </a:r>
            <a:endParaRPr lang="en-GB" dirty="0"/>
          </a:p>
        </p:txBody>
      </p:sp>
    </p:spTree>
    <p:extLst>
      <p:ext uri="{BB962C8B-B14F-4D97-AF65-F5344CB8AC3E}">
        <p14:creationId xmlns:p14="http://schemas.microsoft.com/office/powerpoint/2010/main" val="2772659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2000"/>
                                        <p:tgtEl>
                                          <p:spTgt spid="22"/>
                                        </p:tgtEl>
                                      </p:cBhvr>
                                    </p:animEffect>
                                    <p:anim calcmode="lin" valueType="num">
                                      <p:cBhvr>
                                        <p:cTn id="34" dur="2000" fill="hold"/>
                                        <p:tgtEl>
                                          <p:spTgt spid="22"/>
                                        </p:tgtEl>
                                        <p:attrNameLst>
                                          <p:attrName>ppt_w</p:attrName>
                                        </p:attrNameLst>
                                      </p:cBhvr>
                                      <p:tavLst>
                                        <p:tav tm="0" fmla="#ppt_w*sin(2.5*pi*$)">
                                          <p:val>
                                            <p:fltVal val="0"/>
                                          </p:val>
                                        </p:tav>
                                        <p:tav tm="100000">
                                          <p:val>
                                            <p:fltVal val="1"/>
                                          </p:val>
                                        </p:tav>
                                      </p:tavLst>
                                    </p:anim>
                                    <p:anim calcmode="lin" valueType="num">
                                      <p:cBhvr>
                                        <p:cTn id="35"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P spid="16" grpId="0" animBg="1"/>
      <p:bldP spid="17" grpId="0" animBg="1"/>
      <p:bldP spid="21" grpId="0" animBg="1"/>
      <p:bldP spid="22" grpId="0" animBg="1"/>
      <p:bldP spid="23" grpId="0" animBg="1"/>
      <p:bldP spid="20"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p:cNvPicPr>
            <a:picLocks/>
          </p:cNvPicPr>
          <p:nvPr/>
        </p:nvPicPr>
        <p:blipFill rotWithShape="1">
          <a:blip r:embed="rId3" cstate="print">
            <a:extLst>
              <a:ext uri="{28A0092B-C50C-407E-A947-70E740481C1C}">
                <a14:useLocalDpi xmlns:a14="http://schemas.microsoft.com/office/drawing/2010/main" val="0"/>
              </a:ext>
            </a:extLst>
          </a:blip>
          <a:srcRect l="1783" t="24927" b="20130"/>
          <a:stretch/>
        </p:blipFill>
        <p:spPr bwMode="auto">
          <a:xfrm>
            <a:off x="-180528" y="3419902"/>
            <a:ext cx="9431982" cy="4869160"/>
          </a:xfrm>
          <a:prstGeom prst="rect">
            <a:avLst/>
          </a:prstGeom>
          <a:ln>
            <a:noFill/>
          </a:ln>
          <a:extLst>
            <a:ext uri="{53640926-AAD7-44D8-BBD7-CCE9431645EC}">
              <a14:shadowObscured xmlns:a14="http://schemas.microsoft.com/office/drawing/2010/main"/>
            </a:ext>
          </a:extLst>
        </p:spPr>
      </p:pic>
      <p:sp>
        <p:nvSpPr>
          <p:cNvPr id="2" name="Titel 1"/>
          <p:cNvSpPr>
            <a:spLocks noGrp="1"/>
          </p:cNvSpPr>
          <p:nvPr>
            <p:ph type="ctrTitle"/>
          </p:nvPr>
        </p:nvSpPr>
        <p:spPr>
          <a:xfrm>
            <a:off x="827584" y="764704"/>
            <a:ext cx="7848872" cy="1470025"/>
          </a:xfrm>
        </p:spPr>
        <p:txBody>
          <a:bodyPr>
            <a:normAutofit/>
          </a:bodyPr>
          <a:lstStyle/>
          <a:p>
            <a:r>
              <a:rPr lang="de-AT" b="1" dirty="0">
                <a:solidFill>
                  <a:schemeClr val="accent4">
                    <a:lumMod val="75000"/>
                  </a:schemeClr>
                </a:solidFill>
              </a:rPr>
              <a:t/>
            </a:r>
            <a:br>
              <a:rPr lang="de-AT" b="1" dirty="0">
                <a:solidFill>
                  <a:schemeClr val="accent4">
                    <a:lumMod val="75000"/>
                  </a:schemeClr>
                </a:solidFill>
              </a:rPr>
            </a:br>
            <a:r>
              <a:rPr lang="de-AT" b="1" dirty="0">
                <a:solidFill>
                  <a:schemeClr val="accent4">
                    <a:lumMod val="75000"/>
                  </a:schemeClr>
                </a:solidFill>
              </a:rPr>
              <a:t>Zeit für Ihre Fragen</a:t>
            </a:r>
          </a:p>
        </p:txBody>
      </p:sp>
      <p:sp>
        <p:nvSpPr>
          <p:cNvPr id="3" name="Untertitel 2"/>
          <p:cNvSpPr>
            <a:spLocks noGrp="1"/>
          </p:cNvSpPr>
          <p:nvPr>
            <p:ph type="subTitle" idx="1"/>
          </p:nvPr>
        </p:nvSpPr>
        <p:spPr>
          <a:xfrm>
            <a:off x="611560" y="1746846"/>
            <a:ext cx="7920880" cy="4418458"/>
          </a:xfrm>
        </p:spPr>
        <p:txBody>
          <a:bodyPr>
            <a:normAutofit/>
          </a:bodyPr>
          <a:lstStyle/>
          <a:p>
            <a:pPr algn="l"/>
            <a:endParaRPr lang="de-DE" sz="2400" dirty="0">
              <a:solidFill>
                <a:srgbClr val="00B0F0"/>
              </a:solidFill>
            </a:endParaRPr>
          </a:p>
          <a:p>
            <a:pPr marL="342900" indent="-342900" algn="l">
              <a:buFont typeface="Arial" panose="020B0604020202020204" pitchFamily="34" charset="0"/>
              <a:buChar char="•"/>
            </a:pPr>
            <a:endParaRPr lang="de-DE" sz="2400" dirty="0">
              <a:solidFill>
                <a:srgbClr val="00B0F0"/>
              </a:solidFill>
            </a:endParaRPr>
          </a:p>
          <a:p>
            <a:pPr algn="l"/>
            <a:endParaRPr lang="de-DE" sz="2400" dirty="0">
              <a:solidFill>
                <a:srgbClr val="00B0F0"/>
              </a:solidFill>
            </a:endParaRPr>
          </a:p>
        </p:txBody>
      </p:sp>
    </p:spTree>
    <p:extLst>
      <p:ext uri="{BB962C8B-B14F-4D97-AF65-F5344CB8AC3E}">
        <p14:creationId xmlns:p14="http://schemas.microsoft.com/office/powerpoint/2010/main" val="1462896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p:cNvPicPr>
            <a:picLocks/>
          </p:cNvPicPr>
          <p:nvPr/>
        </p:nvPicPr>
        <p:blipFill rotWithShape="1">
          <a:blip r:embed="rId2" cstate="print">
            <a:extLst>
              <a:ext uri="{28A0092B-C50C-407E-A947-70E740481C1C}">
                <a14:useLocalDpi xmlns:a14="http://schemas.microsoft.com/office/drawing/2010/main" val="0"/>
              </a:ext>
            </a:extLst>
          </a:blip>
          <a:srcRect l="1783" t="24927" b="20130"/>
          <a:stretch/>
        </p:blipFill>
        <p:spPr bwMode="auto">
          <a:xfrm>
            <a:off x="4644008" y="5229200"/>
            <a:ext cx="4586896" cy="2587938"/>
          </a:xfrm>
          <a:prstGeom prst="rect">
            <a:avLst/>
          </a:prstGeom>
          <a:ln>
            <a:noFill/>
          </a:ln>
          <a:extLst>
            <a:ext uri="{53640926-AAD7-44D8-BBD7-CCE9431645EC}">
              <a14:shadowObscured xmlns:a14="http://schemas.microsoft.com/office/drawing/2010/main"/>
            </a:ext>
          </a:extLst>
        </p:spPr>
      </p:pic>
      <p:sp>
        <p:nvSpPr>
          <p:cNvPr id="2" name="Titel 1"/>
          <p:cNvSpPr>
            <a:spLocks noGrp="1"/>
          </p:cNvSpPr>
          <p:nvPr>
            <p:ph type="ctrTitle"/>
          </p:nvPr>
        </p:nvSpPr>
        <p:spPr>
          <a:xfrm>
            <a:off x="899592" y="260648"/>
            <a:ext cx="6696744" cy="1470025"/>
          </a:xfrm>
        </p:spPr>
        <p:txBody>
          <a:bodyPr>
            <a:normAutofit/>
          </a:bodyPr>
          <a:lstStyle/>
          <a:p>
            <a:r>
              <a:rPr lang="de-DE" b="1" dirty="0">
                <a:solidFill>
                  <a:schemeClr val="accent4">
                    <a:lumMod val="75000"/>
                  </a:schemeClr>
                </a:solidFill>
              </a:rPr>
              <a:t>Grundidee: </a:t>
            </a:r>
            <a:r>
              <a:rPr lang="de-DE" b="1" dirty="0">
                <a:solidFill>
                  <a:srgbClr val="D60093"/>
                </a:solidFill>
                <a:latin typeface="Architects Daughter" pitchFamily="2" charset="0"/>
              </a:rPr>
              <a:t>ERFOLG</a:t>
            </a:r>
            <a:endParaRPr lang="de-AT" b="1" dirty="0">
              <a:solidFill>
                <a:srgbClr val="D60093"/>
              </a:solidFill>
              <a:latin typeface="Architects Daughter" pitchFamily="2" charset="0"/>
            </a:endParaRPr>
          </a:p>
        </p:txBody>
      </p:sp>
      <p:sp>
        <p:nvSpPr>
          <p:cNvPr id="3" name="Untertitel 2"/>
          <p:cNvSpPr>
            <a:spLocks noGrp="1"/>
          </p:cNvSpPr>
          <p:nvPr>
            <p:ph type="subTitle" idx="1"/>
          </p:nvPr>
        </p:nvSpPr>
        <p:spPr>
          <a:xfrm>
            <a:off x="395536" y="1988840"/>
            <a:ext cx="8136904" cy="4994522"/>
          </a:xfr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a:normAutofit fontScale="92500" lnSpcReduction="10000"/>
          </a:bodyPr>
          <a:lstStyle/>
          <a:p>
            <a:pPr marL="342900" indent="-342900" algn="l">
              <a:buFont typeface="Arial" panose="020B0604020202020204" pitchFamily="34" charset="0"/>
              <a:buChar char="•"/>
            </a:pPr>
            <a:endParaRPr lang="de-DE" sz="2400" dirty="0">
              <a:solidFill>
                <a:srgbClr val="00B0F0"/>
              </a:solidFill>
            </a:endParaRPr>
          </a:p>
          <a:p>
            <a:pPr marL="342900" indent="-342900" algn="l">
              <a:buFont typeface="Arial" panose="020B0604020202020204" pitchFamily="34" charset="0"/>
              <a:buChar char="•"/>
            </a:pPr>
            <a:endParaRPr lang="de-DE" sz="2400" dirty="0">
              <a:solidFill>
                <a:srgbClr val="00B0F0"/>
              </a:solidFill>
            </a:endParaRPr>
          </a:p>
          <a:p>
            <a:pPr marL="342900" indent="-342900" algn="l">
              <a:buFont typeface="Arial" panose="020B0604020202020204" pitchFamily="34" charset="0"/>
              <a:buChar char="•"/>
            </a:pPr>
            <a:endParaRPr lang="de-DE" sz="2400" dirty="0">
              <a:solidFill>
                <a:srgbClr val="00B0F0"/>
              </a:solidFill>
            </a:endParaRPr>
          </a:p>
          <a:p>
            <a:pPr marL="342900" indent="-342900" algn="l">
              <a:buFont typeface="Arial" panose="020B0604020202020204" pitchFamily="34" charset="0"/>
              <a:buChar char="•"/>
            </a:pPr>
            <a:endParaRPr lang="de-DE" sz="2400" dirty="0">
              <a:solidFill>
                <a:srgbClr val="00B0F0"/>
              </a:solidFill>
            </a:endParaRPr>
          </a:p>
          <a:p>
            <a:pPr marL="342900" indent="-342900" algn="l">
              <a:buFont typeface="Arial" panose="020B0604020202020204" pitchFamily="34" charset="0"/>
              <a:buChar char="•"/>
            </a:pPr>
            <a:r>
              <a:rPr lang="de-DE" sz="2400" dirty="0">
                <a:solidFill>
                  <a:schemeClr val="accent4">
                    <a:lumMod val="75000"/>
                  </a:schemeClr>
                </a:solidFill>
              </a:rPr>
              <a:t>ALLE Schüler </a:t>
            </a:r>
            <a:r>
              <a:rPr lang="de-DE" sz="2400" u="sng" dirty="0">
                <a:solidFill>
                  <a:srgbClr val="D60093"/>
                </a:solidFill>
              </a:rPr>
              <a:t>erreichen</a:t>
            </a:r>
            <a:r>
              <a:rPr lang="de-DE" sz="2400" dirty="0">
                <a:solidFill>
                  <a:srgbClr val="D60093"/>
                </a:solidFill>
              </a:rPr>
              <a:t> die </a:t>
            </a:r>
            <a:r>
              <a:rPr lang="de-DE" sz="2400" b="1" dirty="0">
                <a:solidFill>
                  <a:srgbClr val="D60093"/>
                </a:solidFill>
              </a:rPr>
              <a:t>Kompetenz</a:t>
            </a:r>
            <a:r>
              <a:rPr lang="de-DE" sz="2400" dirty="0">
                <a:solidFill>
                  <a:srgbClr val="D60093"/>
                </a:solidFill>
              </a:rPr>
              <a:t> </a:t>
            </a:r>
            <a:r>
              <a:rPr lang="de-DE" sz="2400" dirty="0">
                <a:solidFill>
                  <a:schemeClr val="accent4">
                    <a:lumMod val="75000"/>
                  </a:schemeClr>
                </a:solidFill>
              </a:rPr>
              <a:t>bevor sie weitergehen</a:t>
            </a:r>
          </a:p>
          <a:p>
            <a:pPr marL="342900" indent="-342900" algn="l">
              <a:buFont typeface="Arial" panose="020B0604020202020204" pitchFamily="34" charset="0"/>
              <a:buChar char="•"/>
            </a:pPr>
            <a:r>
              <a:rPr lang="de-DE" sz="2400" dirty="0">
                <a:solidFill>
                  <a:schemeClr val="accent4">
                    <a:lumMod val="75000"/>
                  </a:schemeClr>
                </a:solidFill>
              </a:rPr>
              <a:t>Jeder arbeitet nach seinen Möglichkeiten, individueller Zeitrahmen für die Kurse</a:t>
            </a:r>
          </a:p>
          <a:p>
            <a:pPr marL="342900" indent="-342900" algn="l">
              <a:buFont typeface="Arial" panose="020B0604020202020204" pitchFamily="34" charset="0"/>
              <a:buChar char="•"/>
            </a:pPr>
            <a:endParaRPr lang="de-DE" sz="2400" dirty="0">
              <a:solidFill>
                <a:schemeClr val="accent4">
                  <a:lumMod val="75000"/>
                </a:schemeClr>
              </a:solidFill>
            </a:endParaRPr>
          </a:p>
          <a:p>
            <a:pPr marL="800100" lvl="1" indent="-342900" algn="l">
              <a:buFont typeface="Symbol" panose="05050102010706020507" pitchFamily="18" charset="2"/>
              <a:buChar char="Þ"/>
            </a:pPr>
            <a:r>
              <a:rPr lang="de-DE" sz="2000" dirty="0">
                <a:solidFill>
                  <a:schemeClr val="accent4">
                    <a:lumMod val="75000"/>
                  </a:schemeClr>
                </a:solidFill>
              </a:rPr>
              <a:t>Manche brauchen nur ein Jahr, </a:t>
            </a:r>
          </a:p>
          <a:p>
            <a:pPr lvl="1" algn="l"/>
            <a:r>
              <a:rPr lang="de-DE" sz="2000" dirty="0">
                <a:solidFill>
                  <a:schemeClr val="accent4">
                    <a:lumMod val="75000"/>
                  </a:schemeClr>
                </a:solidFill>
              </a:rPr>
              <a:t>a</a:t>
            </a:r>
            <a:r>
              <a:rPr lang="de-DE" sz="2000" dirty="0" smtClean="0">
                <a:solidFill>
                  <a:schemeClr val="accent4">
                    <a:lumMod val="75000"/>
                  </a:schemeClr>
                </a:solidFill>
              </a:rPr>
              <a:t>ndere </a:t>
            </a:r>
            <a:r>
              <a:rPr lang="de-DE" sz="2000" dirty="0">
                <a:solidFill>
                  <a:schemeClr val="accent4">
                    <a:lumMod val="75000"/>
                  </a:schemeClr>
                </a:solidFill>
              </a:rPr>
              <a:t>werden 3 Jahre für den</a:t>
            </a:r>
            <a:br>
              <a:rPr lang="de-DE" sz="2000" dirty="0">
                <a:solidFill>
                  <a:schemeClr val="accent4">
                    <a:lumMod val="75000"/>
                  </a:schemeClr>
                </a:solidFill>
              </a:rPr>
            </a:br>
            <a:r>
              <a:rPr lang="de-DE" sz="2000" dirty="0">
                <a:solidFill>
                  <a:schemeClr val="accent4">
                    <a:lumMod val="75000"/>
                  </a:schemeClr>
                </a:solidFill>
              </a:rPr>
              <a:t>Stoff der 1.+2. Klasse </a:t>
            </a:r>
            <a:br>
              <a:rPr lang="de-DE" sz="2000" dirty="0">
                <a:solidFill>
                  <a:schemeClr val="accent4">
                    <a:lumMod val="75000"/>
                  </a:schemeClr>
                </a:solidFill>
              </a:rPr>
            </a:br>
            <a:r>
              <a:rPr lang="de-DE" sz="2000" dirty="0">
                <a:solidFill>
                  <a:schemeClr val="accent4">
                    <a:lumMod val="75000"/>
                  </a:schemeClr>
                </a:solidFill>
              </a:rPr>
              <a:t>brauchen, weil Aufholbedarf </a:t>
            </a:r>
            <a:br>
              <a:rPr lang="de-DE" sz="2000" dirty="0">
                <a:solidFill>
                  <a:schemeClr val="accent4">
                    <a:lumMod val="75000"/>
                  </a:schemeClr>
                </a:solidFill>
              </a:rPr>
            </a:br>
            <a:r>
              <a:rPr lang="de-DE" sz="2000" dirty="0">
                <a:solidFill>
                  <a:schemeClr val="accent4">
                    <a:lumMod val="75000"/>
                  </a:schemeClr>
                </a:solidFill>
              </a:rPr>
              <a:t>da ist oder die Lerngeschwindigkeit </a:t>
            </a:r>
            <a:br>
              <a:rPr lang="de-DE" sz="2000" dirty="0">
                <a:solidFill>
                  <a:schemeClr val="accent4">
                    <a:lumMod val="75000"/>
                  </a:schemeClr>
                </a:solidFill>
              </a:rPr>
            </a:br>
            <a:r>
              <a:rPr lang="de-DE" sz="2000" dirty="0">
                <a:solidFill>
                  <a:schemeClr val="accent4">
                    <a:lumMod val="75000"/>
                  </a:schemeClr>
                </a:solidFill>
              </a:rPr>
              <a:t>geringer ist.</a:t>
            </a:r>
          </a:p>
          <a:p>
            <a:pPr marL="342900" indent="-342900" algn="l">
              <a:buFont typeface="Arial" panose="020B0604020202020204" pitchFamily="34" charset="0"/>
              <a:buChar char="•"/>
            </a:pPr>
            <a:endParaRPr lang="de-AT" sz="2400" b="1" dirty="0">
              <a:solidFill>
                <a:srgbClr val="00B0F0"/>
              </a:solidFill>
            </a:endParaRPr>
          </a:p>
        </p:txBody>
      </p:sp>
      <p:pic>
        <p:nvPicPr>
          <p:cNvPr id="7" name="Picture 6" descr="A close up of a logo&#10;&#10;Description automatically generated">
            <a:extLst>
              <a:ext uri="{FF2B5EF4-FFF2-40B4-BE49-F238E27FC236}">
                <a16:creationId xmlns="" xmlns:a16="http://schemas.microsoft.com/office/drawing/2014/main" id="{BA702157-12B9-4C20-9211-28502B77F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445304"/>
            <a:ext cx="4860032" cy="2767672"/>
          </a:xfrm>
          <a:prstGeom prst="rect">
            <a:avLst/>
          </a:prstGeom>
        </p:spPr>
      </p:pic>
    </p:spTree>
    <p:extLst>
      <p:ext uri="{BB962C8B-B14F-4D97-AF65-F5344CB8AC3E}">
        <p14:creationId xmlns:p14="http://schemas.microsoft.com/office/powerpoint/2010/main" val="33500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p:cNvPicPr>
            <a:picLocks/>
          </p:cNvPicPr>
          <p:nvPr/>
        </p:nvPicPr>
        <p:blipFill rotWithShape="1">
          <a:blip r:embed="rId2" cstate="print">
            <a:extLst>
              <a:ext uri="{28A0092B-C50C-407E-A947-70E740481C1C}">
                <a14:useLocalDpi xmlns:a14="http://schemas.microsoft.com/office/drawing/2010/main" val="0"/>
              </a:ext>
            </a:extLst>
          </a:blip>
          <a:srcRect l="1783" t="24927" b="20130"/>
          <a:stretch/>
        </p:blipFill>
        <p:spPr bwMode="auto">
          <a:xfrm>
            <a:off x="0" y="5661248"/>
            <a:ext cx="9396028" cy="4869160"/>
          </a:xfrm>
          <a:prstGeom prst="rect">
            <a:avLst/>
          </a:prstGeom>
          <a:ln>
            <a:noFill/>
          </a:ln>
          <a:extLst>
            <a:ext uri="{53640926-AAD7-44D8-BBD7-CCE9431645EC}">
              <a14:shadowObscured xmlns:a14="http://schemas.microsoft.com/office/drawing/2010/main"/>
            </a:ext>
          </a:extLst>
        </p:spPr>
      </p:pic>
      <p:sp>
        <p:nvSpPr>
          <p:cNvPr id="2" name="Titel 1"/>
          <p:cNvSpPr>
            <a:spLocks noGrp="1"/>
          </p:cNvSpPr>
          <p:nvPr>
            <p:ph type="ctrTitle"/>
          </p:nvPr>
        </p:nvSpPr>
        <p:spPr>
          <a:xfrm>
            <a:off x="899592" y="260648"/>
            <a:ext cx="7848872" cy="1470025"/>
          </a:xfrm>
        </p:spPr>
        <p:txBody>
          <a:bodyPr>
            <a:normAutofit/>
          </a:bodyPr>
          <a:lstStyle/>
          <a:p>
            <a:r>
              <a:rPr lang="de-DE" b="1" dirty="0">
                <a:solidFill>
                  <a:schemeClr val="accent4">
                    <a:lumMod val="75000"/>
                  </a:schemeClr>
                </a:solidFill>
              </a:rPr>
              <a:t>Unser Ziel: </a:t>
            </a:r>
            <a:r>
              <a:rPr lang="de-DE" b="1" dirty="0">
                <a:solidFill>
                  <a:srgbClr val="D60093"/>
                </a:solidFill>
                <a:latin typeface="Architects Daughter" pitchFamily="2" charset="0"/>
              </a:rPr>
              <a:t>ERFOLG</a:t>
            </a:r>
            <a:endParaRPr lang="de-AT" b="1" dirty="0">
              <a:solidFill>
                <a:schemeClr val="accent4">
                  <a:lumMod val="75000"/>
                </a:schemeClr>
              </a:solidFill>
            </a:endParaRPr>
          </a:p>
        </p:txBody>
      </p:sp>
      <p:sp>
        <p:nvSpPr>
          <p:cNvPr id="3" name="Untertitel 2"/>
          <p:cNvSpPr>
            <a:spLocks noGrp="1"/>
          </p:cNvSpPr>
          <p:nvPr>
            <p:ph type="subTitle" idx="1"/>
          </p:nvPr>
        </p:nvSpPr>
        <p:spPr>
          <a:xfrm>
            <a:off x="540110" y="2276872"/>
            <a:ext cx="7992888" cy="2232248"/>
          </a:xfrm>
        </p:spPr>
        <p:txBody>
          <a:bodyPr>
            <a:normAutofit lnSpcReduction="10000"/>
          </a:bodyPr>
          <a:lstStyle/>
          <a:p>
            <a:pPr marL="342900" indent="-342900" algn="l">
              <a:buFont typeface="Arial" panose="020B0604020202020204" pitchFamily="34" charset="0"/>
              <a:buChar char="•"/>
            </a:pPr>
            <a:r>
              <a:rPr lang="de-DE" sz="2400" dirty="0">
                <a:solidFill>
                  <a:schemeClr val="accent4">
                    <a:lumMod val="75000"/>
                  </a:schemeClr>
                </a:solidFill>
              </a:rPr>
              <a:t>ALLE Kinder mit Grundkompetenzen ausstatten</a:t>
            </a:r>
          </a:p>
          <a:p>
            <a:pPr marL="342900" indent="-342900" algn="l">
              <a:buFont typeface="Arial" panose="020B0604020202020204" pitchFamily="34" charset="0"/>
              <a:buChar char="•"/>
            </a:pPr>
            <a:r>
              <a:rPr lang="de-DE" sz="2400" dirty="0">
                <a:solidFill>
                  <a:schemeClr val="accent4">
                    <a:lumMod val="75000"/>
                  </a:schemeClr>
                </a:solidFill>
              </a:rPr>
              <a:t>VIELE Kinder mit Fähigkeiten für weiterführende Schule ausstatten</a:t>
            </a:r>
          </a:p>
          <a:p>
            <a:pPr marL="342900" indent="-342900" algn="l">
              <a:buFont typeface="Arial" panose="020B0604020202020204" pitchFamily="34" charset="0"/>
              <a:buChar char="•"/>
            </a:pPr>
            <a:r>
              <a:rPr lang="de-DE" sz="2400" dirty="0">
                <a:solidFill>
                  <a:schemeClr val="accent4">
                    <a:lumMod val="75000"/>
                  </a:schemeClr>
                </a:solidFill>
              </a:rPr>
              <a:t>Jene Eigenschaften entwickeln und fördern, die langfristig erfolgreich machen </a:t>
            </a:r>
            <a:br>
              <a:rPr lang="de-DE" sz="2400" dirty="0">
                <a:solidFill>
                  <a:schemeClr val="accent4">
                    <a:lumMod val="75000"/>
                  </a:schemeClr>
                </a:solidFill>
              </a:rPr>
            </a:br>
            <a:r>
              <a:rPr lang="de-DE" sz="2400" dirty="0">
                <a:solidFill>
                  <a:schemeClr val="accent4">
                    <a:lumMod val="75000"/>
                  </a:schemeClr>
                </a:solidFill>
              </a:rPr>
              <a:t>„7 Wege zur Effektivität“ (Stephen </a:t>
            </a:r>
            <a:r>
              <a:rPr lang="de-DE" sz="2400" dirty="0" err="1">
                <a:solidFill>
                  <a:schemeClr val="accent4">
                    <a:lumMod val="75000"/>
                  </a:schemeClr>
                </a:solidFill>
              </a:rPr>
              <a:t>Covey</a:t>
            </a:r>
            <a:r>
              <a:rPr lang="de-DE" sz="2400" dirty="0">
                <a:solidFill>
                  <a:schemeClr val="accent4">
                    <a:lumMod val="75000"/>
                  </a:schemeClr>
                </a:solidFill>
              </a:rPr>
              <a:t>)</a:t>
            </a:r>
          </a:p>
          <a:p>
            <a:pPr algn="l"/>
            <a:endParaRPr lang="de-DE" sz="2400" dirty="0">
              <a:solidFill>
                <a:srgbClr val="00B0F0"/>
              </a:solidFill>
            </a:endParaRPr>
          </a:p>
          <a:p>
            <a:pPr marL="342900" indent="-342900" algn="l">
              <a:buFont typeface="Arial" panose="020B0604020202020204" pitchFamily="34" charset="0"/>
              <a:buChar char="•"/>
            </a:pPr>
            <a:endParaRPr lang="de-AT" sz="2400" b="1" dirty="0">
              <a:solidFill>
                <a:srgbClr val="00B0F0"/>
              </a:solidFill>
            </a:endParaRPr>
          </a:p>
        </p:txBody>
      </p:sp>
    </p:spTree>
    <p:extLst>
      <p:ext uri="{BB962C8B-B14F-4D97-AF65-F5344CB8AC3E}">
        <p14:creationId xmlns:p14="http://schemas.microsoft.com/office/powerpoint/2010/main" val="63459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p:cNvPicPr>
            <a:picLocks/>
          </p:cNvPicPr>
          <p:nvPr/>
        </p:nvPicPr>
        <p:blipFill rotWithShape="1">
          <a:blip r:embed="rId2" cstate="print">
            <a:extLst>
              <a:ext uri="{28A0092B-C50C-407E-A947-70E740481C1C}">
                <a14:useLocalDpi xmlns:a14="http://schemas.microsoft.com/office/drawing/2010/main" val="0"/>
              </a:ext>
            </a:extLst>
          </a:blip>
          <a:srcRect l="1783" t="24927" b="20130"/>
          <a:stretch/>
        </p:blipFill>
        <p:spPr bwMode="auto">
          <a:xfrm>
            <a:off x="-395536" y="4869160"/>
            <a:ext cx="9144000" cy="4869160"/>
          </a:xfrm>
          <a:prstGeom prst="rect">
            <a:avLst/>
          </a:prstGeom>
          <a:ln>
            <a:noFill/>
          </a:ln>
          <a:extLst>
            <a:ext uri="{53640926-AAD7-44D8-BBD7-CCE9431645EC}">
              <a14:shadowObscured xmlns:a14="http://schemas.microsoft.com/office/drawing/2010/main"/>
            </a:ext>
          </a:extLst>
        </p:spPr>
      </p:pic>
      <p:sp>
        <p:nvSpPr>
          <p:cNvPr id="2" name="Titel 1"/>
          <p:cNvSpPr>
            <a:spLocks noGrp="1"/>
          </p:cNvSpPr>
          <p:nvPr>
            <p:ph type="ctrTitle"/>
          </p:nvPr>
        </p:nvSpPr>
        <p:spPr>
          <a:xfrm>
            <a:off x="252028" y="270183"/>
            <a:ext cx="8496436" cy="1470025"/>
          </a:xfrm>
        </p:spPr>
        <p:txBody>
          <a:bodyPr>
            <a:normAutofit/>
          </a:bodyPr>
          <a:lstStyle/>
          <a:p>
            <a:r>
              <a:rPr lang="de-DE" b="1" dirty="0">
                <a:solidFill>
                  <a:schemeClr val="accent4">
                    <a:lumMod val="75000"/>
                  </a:schemeClr>
                </a:solidFill>
              </a:rPr>
              <a:t>Problem – Ausgangslage Stadt-NMS</a:t>
            </a:r>
            <a:endParaRPr lang="de-AT" b="1" dirty="0">
              <a:solidFill>
                <a:schemeClr val="accent4">
                  <a:lumMod val="75000"/>
                </a:schemeClr>
              </a:solidFill>
            </a:endParaRPr>
          </a:p>
        </p:txBody>
      </p:sp>
      <p:sp>
        <p:nvSpPr>
          <p:cNvPr id="3" name="Untertitel 2"/>
          <p:cNvSpPr>
            <a:spLocks noGrp="1"/>
          </p:cNvSpPr>
          <p:nvPr>
            <p:ph type="subTitle" idx="1"/>
          </p:nvPr>
        </p:nvSpPr>
        <p:spPr>
          <a:xfrm>
            <a:off x="611560" y="1746846"/>
            <a:ext cx="7704856" cy="3986410"/>
          </a:xfrm>
        </p:spPr>
        <p:txBody>
          <a:bodyPr>
            <a:normAutofit/>
          </a:bodyPr>
          <a:lstStyle/>
          <a:p>
            <a:pPr algn="l"/>
            <a:endParaRPr lang="de-DE" sz="2400" dirty="0">
              <a:solidFill>
                <a:srgbClr val="00B0F0"/>
              </a:solidFill>
            </a:endParaRPr>
          </a:p>
          <a:p>
            <a:pPr marL="342900" indent="-342900" algn="l">
              <a:buFont typeface="Arial" panose="020B0604020202020204" pitchFamily="34" charset="0"/>
              <a:buChar char="•"/>
            </a:pPr>
            <a:r>
              <a:rPr lang="de-DE" sz="2400" dirty="0">
                <a:solidFill>
                  <a:schemeClr val="accent4">
                    <a:lumMod val="75000"/>
                  </a:schemeClr>
                </a:solidFill>
              </a:rPr>
              <a:t>Ein Teil der Kinder kommt mit z.T. erheblichen Lücken aus </a:t>
            </a:r>
            <a:r>
              <a:rPr lang="de-DE" sz="2400">
                <a:solidFill>
                  <a:schemeClr val="accent4">
                    <a:lumMod val="75000"/>
                  </a:schemeClr>
                </a:solidFill>
              </a:rPr>
              <a:t>der </a:t>
            </a:r>
            <a:r>
              <a:rPr lang="de-DE" sz="2400" smtClean="0">
                <a:solidFill>
                  <a:schemeClr val="accent4">
                    <a:lumMod val="75000"/>
                  </a:schemeClr>
                </a:solidFill>
              </a:rPr>
              <a:t>Volksschule.</a:t>
            </a:r>
            <a:endParaRPr lang="de-DE" sz="2400" dirty="0">
              <a:solidFill>
                <a:schemeClr val="accent4">
                  <a:lumMod val="75000"/>
                </a:schemeClr>
              </a:solidFill>
            </a:endParaRPr>
          </a:p>
          <a:p>
            <a:pPr marL="342900" indent="-342900" algn="l">
              <a:buFont typeface="Arial" panose="020B0604020202020204" pitchFamily="34" charset="0"/>
              <a:buChar char="•"/>
            </a:pPr>
            <a:r>
              <a:rPr lang="de-DE" sz="2400" dirty="0">
                <a:solidFill>
                  <a:schemeClr val="accent4">
                    <a:lumMod val="75000"/>
                  </a:schemeClr>
                </a:solidFill>
              </a:rPr>
              <a:t>Ein Teil unserer Kinder lernt langsamer oder schwerer als jene, die die AHS besuchen und entschied sich daher für eine NMS.</a:t>
            </a:r>
          </a:p>
          <a:p>
            <a:pPr marL="342900" indent="-342900" algn="l">
              <a:buFont typeface="Arial" panose="020B0604020202020204" pitchFamily="34" charset="0"/>
              <a:buChar char="•"/>
            </a:pPr>
            <a:r>
              <a:rPr lang="de-DE" sz="2400" dirty="0">
                <a:solidFill>
                  <a:schemeClr val="accent4">
                    <a:lumMod val="75000"/>
                  </a:schemeClr>
                </a:solidFill>
              </a:rPr>
              <a:t>Ein Teil der Kinder in der städtischen NMS hat zuhause weniger Unterstützung als gleichaltrige Kinder in der AHS.</a:t>
            </a:r>
          </a:p>
          <a:p>
            <a:pPr marL="342900" indent="-342900" algn="l">
              <a:buFont typeface="Arial" panose="020B0604020202020204" pitchFamily="34" charset="0"/>
              <a:buChar char="•"/>
            </a:pPr>
            <a:endParaRPr lang="de-DE" sz="2400" dirty="0">
              <a:solidFill>
                <a:srgbClr val="00B0F0"/>
              </a:solidFill>
            </a:endParaRPr>
          </a:p>
          <a:p>
            <a:pPr algn="l"/>
            <a:endParaRPr lang="de-AT" sz="2400" b="1" dirty="0">
              <a:solidFill>
                <a:srgbClr val="00B0F0"/>
              </a:solidFill>
            </a:endParaRPr>
          </a:p>
        </p:txBody>
      </p:sp>
    </p:spTree>
    <p:extLst>
      <p:ext uri="{BB962C8B-B14F-4D97-AF65-F5344CB8AC3E}">
        <p14:creationId xmlns:p14="http://schemas.microsoft.com/office/powerpoint/2010/main" val="98689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p:cNvPicPr>
            <a:picLocks/>
          </p:cNvPicPr>
          <p:nvPr/>
        </p:nvPicPr>
        <p:blipFill rotWithShape="1">
          <a:blip r:embed="rId2" cstate="print">
            <a:extLst>
              <a:ext uri="{28A0092B-C50C-407E-A947-70E740481C1C}">
                <a14:useLocalDpi xmlns:a14="http://schemas.microsoft.com/office/drawing/2010/main" val="0"/>
              </a:ext>
            </a:extLst>
          </a:blip>
          <a:srcRect l="1783" t="24927" b="20130"/>
          <a:stretch/>
        </p:blipFill>
        <p:spPr bwMode="auto">
          <a:xfrm rot="2508790">
            <a:off x="-1449960" y="4633001"/>
            <a:ext cx="9144000" cy="4869160"/>
          </a:xfrm>
          <a:prstGeom prst="rect">
            <a:avLst/>
          </a:prstGeom>
          <a:ln>
            <a:noFill/>
          </a:ln>
          <a:extLst>
            <a:ext uri="{53640926-AAD7-44D8-BBD7-CCE9431645EC}">
              <a14:shadowObscured xmlns:a14="http://schemas.microsoft.com/office/drawing/2010/main"/>
            </a:ext>
          </a:extLst>
        </p:spPr>
      </p:pic>
      <p:sp>
        <p:nvSpPr>
          <p:cNvPr id="2" name="Titel 1"/>
          <p:cNvSpPr>
            <a:spLocks noGrp="1"/>
          </p:cNvSpPr>
          <p:nvPr>
            <p:ph type="ctrTitle"/>
          </p:nvPr>
        </p:nvSpPr>
        <p:spPr>
          <a:xfrm>
            <a:off x="899592" y="260648"/>
            <a:ext cx="7848872" cy="1470025"/>
          </a:xfrm>
        </p:spPr>
        <p:txBody>
          <a:bodyPr>
            <a:normAutofit/>
          </a:bodyPr>
          <a:lstStyle/>
          <a:p>
            <a:r>
              <a:rPr lang="de-DE" b="1" dirty="0">
                <a:solidFill>
                  <a:schemeClr val="accent4">
                    <a:lumMod val="75000"/>
                  </a:schemeClr>
                </a:solidFill>
              </a:rPr>
              <a:t>Problemlösung</a:t>
            </a:r>
            <a:endParaRPr lang="de-AT" b="1" dirty="0">
              <a:solidFill>
                <a:schemeClr val="accent4">
                  <a:lumMod val="75000"/>
                </a:schemeClr>
              </a:solidFill>
            </a:endParaRPr>
          </a:p>
        </p:txBody>
      </p:sp>
      <p:sp>
        <p:nvSpPr>
          <p:cNvPr id="3" name="Untertitel 2"/>
          <p:cNvSpPr>
            <a:spLocks noGrp="1"/>
          </p:cNvSpPr>
          <p:nvPr>
            <p:ph type="subTitle" idx="1"/>
          </p:nvPr>
        </p:nvSpPr>
        <p:spPr>
          <a:xfrm>
            <a:off x="611560" y="1746846"/>
            <a:ext cx="7704856" cy="3986410"/>
          </a:xfrm>
        </p:spPr>
        <p:txBody>
          <a:bodyPr>
            <a:normAutofit/>
          </a:bodyPr>
          <a:lstStyle/>
          <a:p>
            <a:pPr marL="342900" indent="-342900" algn="l">
              <a:buFont typeface="Arial" panose="020B0604020202020204" pitchFamily="34" charset="0"/>
              <a:buChar char="•"/>
            </a:pPr>
            <a:endParaRPr lang="de-DE" sz="1200" dirty="0">
              <a:solidFill>
                <a:srgbClr val="00B0F0"/>
              </a:solidFill>
            </a:endParaRPr>
          </a:p>
          <a:p>
            <a:pPr marL="342900" indent="-342900" algn="l">
              <a:buFont typeface="Arial" panose="020B0604020202020204" pitchFamily="34" charset="0"/>
              <a:buChar char="•"/>
            </a:pPr>
            <a:r>
              <a:rPr lang="de-AT" sz="2400" dirty="0">
                <a:solidFill>
                  <a:schemeClr val="accent4">
                    <a:lumMod val="75000"/>
                  </a:schemeClr>
                </a:solidFill>
              </a:rPr>
              <a:t>Wir helfen dabei das aufzuholen was in der VS </a:t>
            </a:r>
            <a:r>
              <a:rPr lang="de-AT" sz="2400" dirty="0" smtClean="0">
                <a:solidFill>
                  <a:schemeClr val="accent4">
                    <a:lumMod val="75000"/>
                  </a:schemeClr>
                </a:solidFill>
              </a:rPr>
              <a:t>noch nicht möglich war</a:t>
            </a:r>
            <a:endParaRPr lang="de-AT" sz="2400" dirty="0">
              <a:solidFill>
                <a:schemeClr val="accent4">
                  <a:lumMod val="75000"/>
                </a:schemeClr>
              </a:solidFill>
            </a:endParaRPr>
          </a:p>
          <a:p>
            <a:pPr marL="342900" indent="-342900" algn="l">
              <a:buFont typeface="Arial" panose="020B0604020202020204" pitchFamily="34" charset="0"/>
              <a:buChar char="•"/>
            </a:pPr>
            <a:r>
              <a:rPr lang="de-AT" sz="2400" dirty="0">
                <a:solidFill>
                  <a:schemeClr val="accent4">
                    <a:lumMod val="75000"/>
                  </a:schemeClr>
                </a:solidFill>
              </a:rPr>
              <a:t>Wir lassen den Kindern Zeit um sich zu entwickeln</a:t>
            </a:r>
          </a:p>
          <a:p>
            <a:pPr marL="342900" indent="-342900" algn="l">
              <a:buFont typeface="Arial" panose="020B0604020202020204" pitchFamily="34" charset="0"/>
              <a:buChar char="•"/>
            </a:pPr>
            <a:r>
              <a:rPr lang="de-AT" sz="2400" dirty="0">
                <a:solidFill>
                  <a:schemeClr val="accent4">
                    <a:lumMod val="75000"/>
                  </a:schemeClr>
                </a:solidFill>
              </a:rPr>
              <a:t>Wir lassen das Kind ohne Druck lernen, damit es sich seinen Möglichkeiten entsprechend entwickeln kann, mit dem Ziel nach 4-5 Jahren in eine höhere Schule zu wechseln.</a:t>
            </a:r>
          </a:p>
        </p:txBody>
      </p:sp>
    </p:spTree>
    <p:extLst>
      <p:ext uri="{BB962C8B-B14F-4D97-AF65-F5344CB8AC3E}">
        <p14:creationId xmlns:p14="http://schemas.microsoft.com/office/powerpoint/2010/main" val="397846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p:cNvPicPr>
            <a:picLocks/>
          </p:cNvPicPr>
          <p:nvPr/>
        </p:nvPicPr>
        <p:blipFill rotWithShape="1">
          <a:blip r:embed="rId2" cstate="print">
            <a:extLst>
              <a:ext uri="{28A0092B-C50C-407E-A947-70E740481C1C}">
                <a14:useLocalDpi xmlns:a14="http://schemas.microsoft.com/office/drawing/2010/main" val="0"/>
              </a:ext>
            </a:extLst>
          </a:blip>
          <a:srcRect l="1783" t="24927" b="20130"/>
          <a:stretch/>
        </p:blipFill>
        <p:spPr bwMode="auto">
          <a:xfrm>
            <a:off x="4860032" y="5021796"/>
            <a:ext cx="6768752" cy="3672408"/>
          </a:xfrm>
          <a:prstGeom prst="rect">
            <a:avLst/>
          </a:prstGeom>
          <a:ln>
            <a:noFill/>
          </a:ln>
          <a:extLst>
            <a:ext uri="{53640926-AAD7-44D8-BBD7-CCE9431645EC}">
              <a14:shadowObscured xmlns:a14="http://schemas.microsoft.com/office/drawing/2010/main"/>
            </a:ext>
          </a:extLst>
        </p:spPr>
      </p:pic>
      <p:sp>
        <p:nvSpPr>
          <p:cNvPr id="2" name="Titel 1"/>
          <p:cNvSpPr>
            <a:spLocks noGrp="1"/>
          </p:cNvSpPr>
          <p:nvPr>
            <p:ph type="title"/>
          </p:nvPr>
        </p:nvSpPr>
        <p:spPr/>
        <p:txBody>
          <a:bodyPr/>
          <a:lstStyle/>
          <a:p>
            <a:r>
              <a:rPr lang="de-AT" b="1" dirty="0">
                <a:solidFill>
                  <a:schemeClr val="accent4">
                    <a:lumMod val="75000"/>
                  </a:schemeClr>
                </a:solidFill>
              </a:rPr>
              <a:t>Unser</a:t>
            </a:r>
            <a:r>
              <a:rPr lang="de-AT" dirty="0"/>
              <a:t> </a:t>
            </a:r>
            <a:r>
              <a:rPr lang="de-AT" b="1" dirty="0">
                <a:solidFill>
                  <a:schemeClr val="accent4">
                    <a:lumMod val="75000"/>
                  </a:schemeClr>
                </a:solidFill>
              </a:rPr>
              <a:t>Weg zum Erfolg</a:t>
            </a:r>
            <a:endParaRPr lang="en-GB" b="1" dirty="0">
              <a:solidFill>
                <a:schemeClr val="accent4">
                  <a:lumMod val="75000"/>
                </a:schemeClr>
              </a:solidFill>
            </a:endParaRPr>
          </a:p>
        </p:txBody>
      </p:sp>
      <p:sp>
        <p:nvSpPr>
          <p:cNvPr id="3" name="Inhaltsplatzhalter 2"/>
          <p:cNvSpPr>
            <a:spLocks noGrp="1"/>
          </p:cNvSpPr>
          <p:nvPr>
            <p:ph idx="1"/>
          </p:nvPr>
        </p:nvSpPr>
        <p:spPr/>
        <p:txBody>
          <a:bodyPr>
            <a:normAutofit/>
          </a:bodyPr>
          <a:lstStyle/>
          <a:p>
            <a:r>
              <a:rPr lang="en-GB" sz="2800" dirty="0">
                <a:solidFill>
                  <a:schemeClr val="accent4">
                    <a:lumMod val="75000"/>
                  </a:schemeClr>
                </a:solidFill>
              </a:rPr>
              <a:t>Das </a:t>
            </a:r>
            <a:r>
              <a:rPr lang="en-GB" sz="2800" dirty="0" err="1">
                <a:solidFill>
                  <a:schemeClr val="accent4">
                    <a:lumMod val="75000"/>
                  </a:schemeClr>
                </a:solidFill>
              </a:rPr>
              <a:t>Konzept</a:t>
            </a:r>
            <a:r>
              <a:rPr lang="en-GB" sz="2800" dirty="0">
                <a:solidFill>
                  <a:schemeClr val="accent4">
                    <a:lumMod val="75000"/>
                  </a:schemeClr>
                </a:solidFill>
              </a:rPr>
              <a:t> </a:t>
            </a:r>
            <a:r>
              <a:rPr lang="en-GB" sz="2800" dirty="0" err="1">
                <a:solidFill>
                  <a:schemeClr val="accent4">
                    <a:lumMod val="75000"/>
                  </a:schemeClr>
                </a:solidFill>
              </a:rPr>
              <a:t>beruht</a:t>
            </a:r>
            <a:r>
              <a:rPr lang="en-GB" sz="2800" dirty="0">
                <a:solidFill>
                  <a:schemeClr val="accent4">
                    <a:lumMod val="75000"/>
                  </a:schemeClr>
                </a:solidFill>
              </a:rPr>
              <a:t> auf </a:t>
            </a:r>
            <a:r>
              <a:rPr lang="en-GB" sz="2800" dirty="0" err="1">
                <a:solidFill>
                  <a:schemeClr val="accent4">
                    <a:lumMod val="75000"/>
                  </a:schemeClr>
                </a:solidFill>
              </a:rPr>
              <a:t>wissenschaftlichen</a:t>
            </a:r>
            <a:r>
              <a:rPr lang="en-GB" sz="2800" dirty="0">
                <a:solidFill>
                  <a:schemeClr val="accent4">
                    <a:lumMod val="75000"/>
                  </a:schemeClr>
                </a:solidFill>
              </a:rPr>
              <a:t> </a:t>
            </a:r>
            <a:r>
              <a:rPr lang="en-GB" sz="2800" dirty="0" err="1">
                <a:solidFill>
                  <a:schemeClr val="accent4">
                    <a:lumMod val="75000"/>
                  </a:schemeClr>
                </a:solidFill>
              </a:rPr>
              <a:t>Grundlagen</a:t>
            </a:r>
            <a:r>
              <a:rPr lang="en-GB" sz="2800" dirty="0">
                <a:solidFill>
                  <a:schemeClr val="accent4">
                    <a:lumMod val="75000"/>
                  </a:schemeClr>
                </a:solidFill>
              </a:rPr>
              <a:t>:</a:t>
            </a:r>
          </a:p>
          <a:p>
            <a:pPr marL="0" indent="0">
              <a:buNone/>
            </a:pPr>
            <a:endParaRPr lang="en-GB" sz="2800" dirty="0">
              <a:solidFill>
                <a:schemeClr val="accent4">
                  <a:lumMod val="75000"/>
                </a:schemeClr>
              </a:solidFill>
            </a:endParaRPr>
          </a:p>
          <a:p>
            <a:r>
              <a:rPr lang="en-GB" sz="2800" dirty="0">
                <a:solidFill>
                  <a:schemeClr val="accent4">
                    <a:lumMod val="75000"/>
                  </a:schemeClr>
                </a:solidFill>
              </a:rPr>
              <a:t>In der </a:t>
            </a:r>
            <a:r>
              <a:rPr lang="en-GB" sz="2800" dirty="0" err="1">
                <a:solidFill>
                  <a:schemeClr val="accent4">
                    <a:lumMod val="75000"/>
                  </a:schemeClr>
                </a:solidFill>
              </a:rPr>
              <a:t>amerikanischen</a:t>
            </a:r>
            <a:r>
              <a:rPr lang="en-GB" sz="2800" dirty="0">
                <a:solidFill>
                  <a:schemeClr val="accent4">
                    <a:lumMod val="75000"/>
                  </a:schemeClr>
                </a:solidFill>
              </a:rPr>
              <a:t> </a:t>
            </a:r>
            <a:r>
              <a:rPr lang="en-GB" sz="2800" dirty="0" err="1">
                <a:solidFill>
                  <a:schemeClr val="accent4">
                    <a:lumMod val="75000"/>
                  </a:schemeClr>
                </a:solidFill>
              </a:rPr>
              <a:t>Schulentwicklung</a:t>
            </a:r>
            <a:r>
              <a:rPr lang="en-GB" sz="2800" dirty="0">
                <a:solidFill>
                  <a:schemeClr val="accent4">
                    <a:lumMod val="75000"/>
                  </a:schemeClr>
                </a:solidFill>
              </a:rPr>
              <a:t> </a:t>
            </a:r>
            <a:r>
              <a:rPr lang="en-GB" sz="2800" dirty="0" err="1">
                <a:solidFill>
                  <a:schemeClr val="accent4">
                    <a:lumMod val="75000"/>
                  </a:schemeClr>
                </a:solidFill>
              </a:rPr>
              <a:t>sind</a:t>
            </a:r>
            <a:r>
              <a:rPr lang="en-GB" sz="2800" dirty="0">
                <a:solidFill>
                  <a:schemeClr val="accent4">
                    <a:lumMod val="75000"/>
                  </a:schemeClr>
                </a:solidFill>
              </a:rPr>
              <a:t> die </a:t>
            </a:r>
            <a:r>
              <a:rPr lang="en-GB" sz="2800" dirty="0" err="1">
                <a:solidFill>
                  <a:schemeClr val="accent4">
                    <a:lumMod val="75000"/>
                  </a:schemeClr>
                </a:solidFill>
              </a:rPr>
              <a:t>Ansätze</a:t>
            </a:r>
            <a:r>
              <a:rPr lang="en-GB" sz="2800" dirty="0">
                <a:solidFill>
                  <a:schemeClr val="accent4">
                    <a:lumMod val="75000"/>
                  </a:schemeClr>
                </a:solidFill>
              </a:rPr>
              <a:t> </a:t>
            </a:r>
            <a:r>
              <a:rPr lang="en-GB" sz="2800" dirty="0" err="1">
                <a:solidFill>
                  <a:schemeClr val="accent4">
                    <a:lumMod val="75000"/>
                  </a:schemeClr>
                </a:solidFill>
              </a:rPr>
              <a:t>unseres</a:t>
            </a:r>
            <a:r>
              <a:rPr lang="en-GB" sz="2800" dirty="0">
                <a:solidFill>
                  <a:schemeClr val="accent4">
                    <a:lumMod val="75000"/>
                  </a:schemeClr>
                </a:solidFill>
              </a:rPr>
              <a:t> </a:t>
            </a:r>
            <a:r>
              <a:rPr lang="en-GB" sz="2800" dirty="0" err="1">
                <a:solidFill>
                  <a:schemeClr val="accent4">
                    <a:lumMod val="75000"/>
                  </a:schemeClr>
                </a:solidFill>
              </a:rPr>
              <a:t>Modells</a:t>
            </a:r>
            <a:r>
              <a:rPr lang="en-GB" sz="2800" dirty="0">
                <a:solidFill>
                  <a:schemeClr val="accent4">
                    <a:lumMod val="75000"/>
                  </a:schemeClr>
                </a:solidFill>
              </a:rPr>
              <a:t> </a:t>
            </a:r>
            <a:r>
              <a:rPr lang="en-GB" sz="2800" dirty="0" err="1">
                <a:solidFill>
                  <a:schemeClr val="accent4">
                    <a:lumMod val="75000"/>
                  </a:schemeClr>
                </a:solidFill>
              </a:rPr>
              <a:t>unter</a:t>
            </a:r>
            <a:r>
              <a:rPr lang="en-GB" sz="2800" dirty="0">
                <a:solidFill>
                  <a:schemeClr val="accent4">
                    <a:lumMod val="75000"/>
                  </a:schemeClr>
                </a:solidFill>
              </a:rPr>
              <a:t> </a:t>
            </a:r>
            <a:r>
              <a:rPr lang="en-GB" sz="2800" b="1" dirty="0">
                <a:solidFill>
                  <a:schemeClr val="accent4">
                    <a:lumMod val="75000"/>
                  </a:schemeClr>
                </a:solidFill>
              </a:rPr>
              <a:t>CBE </a:t>
            </a:r>
            <a:r>
              <a:rPr lang="en-GB" sz="2800" dirty="0">
                <a:solidFill>
                  <a:schemeClr val="accent4">
                    <a:lumMod val="75000"/>
                  </a:schemeClr>
                </a:solidFill>
              </a:rPr>
              <a:t>- Competence – Based – Education </a:t>
            </a:r>
            <a:r>
              <a:rPr lang="en-GB" sz="2800" dirty="0" err="1">
                <a:solidFill>
                  <a:schemeClr val="accent4">
                    <a:lumMod val="75000"/>
                  </a:schemeClr>
                </a:solidFill>
              </a:rPr>
              <a:t>bekannt</a:t>
            </a:r>
            <a:r>
              <a:rPr lang="en-GB" sz="2800" dirty="0">
                <a:solidFill>
                  <a:schemeClr val="accent4">
                    <a:lumMod val="75000"/>
                  </a:schemeClr>
                </a:solidFill>
              </a:rPr>
              <a:t>.</a:t>
            </a:r>
          </a:p>
          <a:p>
            <a:endParaRPr lang="de-AT" sz="2800" dirty="0">
              <a:solidFill>
                <a:schemeClr val="accent4">
                  <a:lumMod val="75000"/>
                </a:schemeClr>
              </a:solidFill>
            </a:endParaRPr>
          </a:p>
          <a:p>
            <a:r>
              <a:rPr lang="de-AT" sz="2800" dirty="0">
                <a:solidFill>
                  <a:schemeClr val="accent4">
                    <a:lumMod val="75000"/>
                  </a:schemeClr>
                </a:solidFill>
              </a:rPr>
              <a:t>In Europa sind wir Vorreiter!</a:t>
            </a:r>
            <a:endParaRPr lang="en-GB" sz="2800" dirty="0">
              <a:solidFill>
                <a:schemeClr val="accent4">
                  <a:lumMod val="75000"/>
                </a:schemeClr>
              </a:solidFill>
            </a:endParaRPr>
          </a:p>
        </p:txBody>
      </p:sp>
    </p:spTree>
    <p:extLst>
      <p:ext uri="{BB962C8B-B14F-4D97-AF65-F5344CB8AC3E}">
        <p14:creationId xmlns:p14="http://schemas.microsoft.com/office/powerpoint/2010/main" val="116265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 xmlns:a16="http://schemas.microsoft.com/office/drawing/2014/main" id="{0F38411C-3409-4C7D-932A-84C3E24D6F62}"/>
              </a:ext>
            </a:extLst>
          </p:cNvPr>
          <p:cNvPicPr>
            <a:picLocks noChangeAspect="1"/>
          </p:cNvPicPr>
          <p:nvPr/>
        </p:nvPicPr>
        <p:blipFill>
          <a:blip r:embed="rId2"/>
          <a:stretch>
            <a:fillRect/>
          </a:stretch>
        </p:blipFill>
        <p:spPr>
          <a:xfrm>
            <a:off x="587261" y="1793463"/>
            <a:ext cx="2364859" cy="1642153"/>
          </a:xfrm>
          <a:prstGeom prst="rect">
            <a:avLst/>
          </a:prstGeom>
          <a:ln>
            <a:noFill/>
          </a:ln>
        </p:spPr>
      </p:pic>
      <p:pic>
        <p:nvPicPr>
          <p:cNvPr id="8" name="Grafik 7">
            <a:extLst>
              <a:ext uri="{FF2B5EF4-FFF2-40B4-BE49-F238E27FC236}">
                <a16:creationId xmlns="" xmlns:a16="http://schemas.microsoft.com/office/drawing/2014/main" id="{C0A42123-1D7A-45B0-A3EC-54C110476C17}"/>
              </a:ext>
            </a:extLst>
          </p:cNvPr>
          <p:cNvPicPr>
            <a:picLocks noChangeAspect="1"/>
          </p:cNvPicPr>
          <p:nvPr/>
        </p:nvPicPr>
        <p:blipFill>
          <a:blip r:embed="rId3"/>
          <a:stretch>
            <a:fillRect/>
          </a:stretch>
        </p:blipFill>
        <p:spPr>
          <a:xfrm>
            <a:off x="5968555" y="1659881"/>
            <a:ext cx="2936650" cy="1666349"/>
          </a:xfrm>
          <a:prstGeom prst="rect">
            <a:avLst/>
          </a:prstGeom>
          <a:ln>
            <a:noFill/>
          </a:ln>
        </p:spPr>
      </p:pic>
      <p:pic>
        <p:nvPicPr>
          <p:cNvPr id="9" name="Grafik 8">
            <a:extLst>
              <a:ext uri="{FF2B5EF4-FFF2-40B4-BE49-F238E27FC236}">
                <a16:creationId xmlns="" xmlns:a16="http://schemas.microsoft.com/office/drawing/2014/main" id="{C37808C5-234F-4A01-8393-FF3F2B5CA20B}"/>
              </a:ext>
            </a:extLst>
          </p:cNvPr>
          <p:cNvPicPr>
            <a:picLocks noChangeAspect="1"/>
          </p:cNvPicPr>
          <p:nvPr/>
        </p:nvPicPr>
        <p:blipFill>
          <a:blip r:embed="rId4"/>
          <a:stretch>
            <a:fillRect/>
          </a:stretch>
        </p:blipFill>
        <p:spPr>
          <a:xfrm>
            <a:off x="3132657" y="4355025"/>
            <a:ext cx="2773730" cy="1729591"/>
          </a:xfrm>
          <a:prstGeom prst="rect">
            <a:avLst/>
          </a:prstGeom>
          <a:ln>
            <a:noFill/>
          </a:ln>
        </p:spPr>
      </p:pic>
      <p:pic>
        <p:nvPicPr>
          <p:cNvPr id="10" name="Grafik 9">
            <a:extLst>
              <a:ext uri="{FF2B5EF4-FFF2-40B4-BE49-F238E27FC236}">
                <a16:creationId xmlns="" xmlns:a16="http://schemas.microsoft.com/office/drawing/2014/main" id="{5A13962F-EC50-4350-B66F-1C77DA9A39E4}"/>
              </a:ext>
            </a:extLst>
          </p:cNvPr>
          <p:cNvPicPr>
            <a:picLocks noChangeAspect="1"/>
          </p:cNvPicPr>
          <p:nvPr/>
        </p:nvPicPr>
        <p:blipFill>
          <a:blip r:embed="rId5"/>
          <a:stretch>
            <a:fillRect/>
          </a:stretch>
        </p:blipFill>
        <p:spPr>
          <a:xfrm>
            <a:off x="3258236" y="1659881"/>
            <a:ext cx="2578471" cy="1642153"/>
          </a:xfrm>
          <a:prstGeom prst="rect">
            <a:avLst/>
          </a:prstGeom>
          <a:ln>
            <a:noFill/>
          </a:ln>
        </p:spPr>
      </p:pic>
      <p:pic>
        <p:nvPicPr>
          <p:cNvPr id="11" name="Grafik 10">
            <a:extLst>
              <a:ext uri="{FF2B5EF4-FFF2-40B4-BE49-F238E27FC236}">
                <a16:creationId xmlns="" xmlns:a16="http://schemas.microsoft.com/office/drawing/2014/main" id="{878DAD3E-B1B7-4599-AECC-C3ED7BFBCED8}"/>
              </a:ext>
            </a:extLst>
          </p:cNvPr>
          <p:cNvPicPr>
            <a:picLocks noChangeAspect="1"/>
          </p:cNvPicPr>
          <p:nvPr/>
        </p:nvPicPr>
        <p:blipFill>
          <a:blip r:embed="rId6"/>
          <a:stretch>
            <a:fillRect/>
          </a:stretch>
        </p:blipFill>
        <p:spPr>
          <a:xfrm>
            <a:off x="5981964" y="4204244"/>
            <a:ext cx="2923241" cy="1784314"/>
          </a:xfrm>
          <a:prstGeom prst="rect">
            <a:avLst/>
          </a:prstGeom>
          <a:ln>
            <a:noFill/>
          </a:ln>
        </p:spPr>
      </p:pic>
      <p:pic>
        <p:nvPicPr>
          <p:cNvPr id="12" name="Grafik 11">
            <a:extLst>
              <a:ext uri="{FF2B5EF4-FFF2-40B4-BE49-F238E27FC236}">
                <a16:creationId xmlns="" xmlns:a16="http://schemas.microsoft.com/office/drawing/2014/main" id="{D74A8B50-7140-4EB9-B424-DF54A1B8BC60}"/>
              </a:ext>
            </a:extLst>
          </p:cNvPr>
          <p:cNvPicPr>
            <a:picLocks noChangeAspect="1"/>
          </p:cNvPicPr>
          <p:nvPr/>
        </p:nvPicPr>
        <p:blipFill>
          <a:blip r:embed="rId7"/>
          <a:stretch>
            <a:fillRect/>
          </a:stretch>
        </p:blipFill>
        <p:spPr>
          <a:xfrm>
            <a:off x="711422" y="4355026"/>
            <a:ext cx="2116535" cy="1729591"/>
          </a:xfrm>
          <a:prstGeom prst="rect">
            <a:avLst/>
          </a:prstGeom>
          <a:ln>
            <a:noFill/>
          </a:ln>
        </p:spPr>
      </p:pic>
      <p:sp>
        <p:nvSpPr>
          <p:cNvPr id="13" name="Textfeld 12">
            <a:extLst>
              <a:ext uri="{FF2B5EF4-FFF2-40B4-BE49-F238E27FC236}">
                <a16:creationId xmlns="" xmlns:a16="http://schemas.microsoft.com/office/drawing/2014/main" id="{6B76A38C-134A-4203-ABDE-1855D3EE1C28}"/>
              </a:ext>
            </a:extLst>
          </p:cNvPr>
          <p:cNvSpPr txBox="1"/>
          <p:nvPr/>
        </p:nvSpPr>
        <p:spPr>
          <a:xfrm>
            <a:off x="0" y="940836"/>
            <a:ext cx="9144000" cy="507831"/>
          </a:xfrm>
          <a:prstGeom prst="rect">
            <a:avLst/>
          </a:prstGeom>
          <a:solidFill>
            <a:schemeClr val="accent4">
              <a:lumMod val="40000"/>
              <a:lumOff val="60000"/>
            </a:schemeClr>
          </a:solidFill>
        </p:spPr>
        <p:txBody>
          <a:bodyPr wrap="square" rtlCol="0" anchor="ctr" anchorCtr="0">
            <a:spAutoFit/>
          </a:bodyPr>
          <a:lstStyle/>
          <a:p>
            <a:pPr algn="ctr"/>
            <a:r>
              <a:rPr lang="de-AT" sz="2700" dirty="0"/>
              <a:t>Traditioneller Unterricht</a:t>
            </a:r>
          </a:p>
        </p:txBody>
      </p:sp>
      <p:sp>
        <p:nvSpPr>
          <p:cNvPr id="14" name="Textfeld 13">
            <a:extLst>
              <a:ext uri="{FF2B5EF4-FFF2-40B4-BE49-F238E27FC236}">
                <a16:creationId xmlns="" xmlns:a16="http://schemas.microsoft.com/office/drawing/2014/main" id="{A5DDD428-973E-4827-909A-1D76D7679D72}"/>
              </a:ext>
            </a:extLst>
          </p:cNvPr>
          <p:cNvSpPr txBox="1"/>
          <p:nvPr/>
        </p:nvSpPr>
        <p:spPr>
          <a:xfrm>
            <a:off x="510851" y="1449623"/>
            <a:ext cx="2600768" cy="507831"/>
          </a:xfrm>
          <a:prstGeom prst="rect">
            <a:avLst/>
          </a:prstGeom>
          <a:noFill/>
        </p:spPr>
        <p:txBody>
          <a:bodyPr wrap="square" rtlCol="0">
            <a:spAutoFit/>
          </a:bodyPr>
          <a:lstStyle/>
          <a:p>
            <a:pPr algn="ctr"/>
            <a:r>
              <a:rPr lang="de-AT" sz="1350" dirty="0"/>
              <a:t>Lehrer unterrichtet so, dass es für „die Klasse“ passt</a:t>
            </a:r>
          </a:p>
        </p:txBody>
      </p:sp>
      <p:sp>
        <p:nvSpPr>
          <p:cNvPr id="15" name="Textfeld 14">
            <a:extLst>
              <a:ext uri="{FF2B5EF4-FFF2-40B4-BE49-F238E27FC236}">
                <a16:creationId xmlns="" xmlns:a16="http://schemas.microsoft.com/office/drawing/2014/main" id="{C43841F7-63DB-4C85-9A5A-8E0FA2F098A7}"/>
              </a:ext>
            </a:extLst>
          </p:cNvPr>
          <p:cNvSpPr txBox="1"/>
          <p:nvPr/>
        </p:nvSpPr>
        <p:spPr>
          <a:xfrm>
            <a:off x="3076496" y="1438081"/>
            <a:ext cx="2600768" cy="507831"/>
          </a:xfrm>
          <a:prstGeom prst="rect">
            <a:avLst/>
          </a:prstGeom>
          <a:noFill/>
        </p:spPr>
        <p:txBody>
          <a:bodyPr wrap="square" rtlCol="0">
            <a:spAutoFit/>
          </a:bodyPr>
          <a:lstStyle/>
          <a:p>
            <a:pPr algn="ctr"/>
            <a:r>
              <a:rPr lang="de-AT" sz="1350" dirty="0"/>
              <a:t>Gruppierung und Weiterkommen aufgrund der Zeit und des Alters </a:t>
            </a:r>
          </a:p>
        </p:txBody>
      </p:sp>
      <p:sp>
        <p:nvSpPr>
          <p:cNvPr id="16" name="Textfeld 15">
            <a:extLst>
              <a:ext uri="{FF2B5EF4-FFF2-40B4-BE49-F238E27FC236}">
                <a16:creationId xmlns="" xmlns:a16="http://schemas.microsoft.com/office/drawing/2014/main" id="{31B6BB31-3CB3-4647-B1F8-6A57D47E585F}"/>
              </a:ext>
            </a:extLst>
          </p:cNvPr>
          <p:cNvSpPr txBox="1"/>
          <p:nvPr/>
        </p:nvSpPr>
        <p:spPr>
          <a:xfrm>
            <a:off x="6061949" y="1451977"/>
            <a:ext cx="2600768" cy="300082"/>
          </a:xfrm>
          <a:prstGeom prst="rect">
            <a:avLst/>
          </a:prstGeom>
          <a:noFill/>
        </p:spPr>
        <p:txBody>
          <a:bodyPr wrap="square" rtlCol="0">
            <a:spAutoFit/>
          </a:bodyPr>
          <a:lstStyle/>
          <a:p>
            <a:pPr algn="ctr"/>
            <a:r>
              <a:rPr lang="de-AT" sz="1350" dirty="0"/>
              <a:t>Beurteilung für alle zur selben Zeit</a:t>
            </a:r>
          </a:p>
        </p:txBody>
      </p:sp>
      <p:sp>
        <p:nvSpPr>
          <p:cNvPr id="17" name="Textfeld 16">
            <a:extLst>
              <a:ext uri="{FF2B5EF4-FFF2-40B4-BE49-F238E27FC236}">
                <a16:creationId xmlns="" xmlns:a16="http://schemas.microsoft.com/office/drawing/2014/main" id="{200C7E0A-A573-4903-92AD-AABFAE2FD935}"/>
              </a:ext>
            </a:extLst>
          </p:cNvPr>
          <p:cNvSpPr txBox="1"/>
          <p:nvPr/>
        </p:nvSpPr>
        <p:spPr>
          <a:xfrm>
            <a:off x="351352" y="3736969"/>
            <a:ext cx="2600768" cy="715581"/>
          </a:xfrm>
          <a:prstGeom prst="rect">
            <a:avLst/>
          </a:prstGeom>
          <a:noFill/>
        </p:spPr>
        <p:txBody>
          <a:bodyPr wrap="square" rtlCol="0">
            <a:spAutoFit/>
          </a:bodyPr>
          <a:lstStyle/>
          <a:p>
            <a:pPr algn="ctr"/>
            <a:r>
              <a:rPr lang="de-AT" sz="1350" dirty="0"/>
              <a:t>Schülerzentrierter Unterricht</a:t>
            </a:r>
          </a:p>
          <a:p>
            <a:pPr algn="ctr"/>
            <a:r>
              <a:rPr lang="de-AT" sz="1350" dirty="0"/>
              <a:t>Input für jeden dann, wenn er benötigt wird.</a:t>
            </a:r>
          </a:p>
        </p:txBody>
      </p:sp>
      <p:sp>
        <p:nvSpPr>
          <p:cNvPr id="18" name="Textfeld 17">
            <a:extLst>
              <a:ext uri="{FF2B5EF4-FFF2-40B4-BE49-F238E27FC236}">
                <a16:creationId xmlns="" xmlns:a16="http://schemas.microsoft.com/office/drawing/2014/main" id="{DE8C11D3-B50A-4BA3-B2DD-1A84752CCD49}"/>
              </a:ext>
            </a:extLst>
          </p:cNvPr>
          <p:cNvSpPr txBox="1"/>
          <p:nvPr/>
        </p:nvSpPr>
        <p:spPr>
          <a:xfrm>
            <a:off x="3080856" y="3745525"/>
            <a:ext cx="2600768" cy="507831"/>
          </a:xfrm>
          <a:prstGeom prst="rect">
            <a:avLst/>
          </a:prstGeom>
          <a:noFill/>
        </p:spPr>
        <p:txBody>
          <a:bodyPr wrap="square" rtlCol="0">
            <a:spAutoFit/>
          </a:bodyPr>
          <a:lstStyle/>
          <a:p>
            <a:pPr algn="ctr"/>
            <a:r>
              <a:rPr lang="de-AT" sz="1350" dirty="0"/>
              <a:t>Weitergehen wenn Lernziel (auf hohem Level) beherrscht wird</a:t>
            </a:r>
          </a:p>
        </p:txBody>
      </p:sp>
      <p:sp>
        <p:nvSpPr>
          <p:cNvPr id="19" name="Textfeld 18">
            <a:extLst>
              <a:ext uri="{FF2B5EF4-FFF2-40B4-BE49-F238E27FC236}">
                <a16:creationId xmlns="" xmlns:a16="http://schemas.microsoft.com/office/drawing/2014/main" id="{336BB4ED-7E46-4E39-9021-9D7A2129901E}"/>
              </a:ext>
            </a:extLst>
          </p:cNvPr>
          <p:cNvSpPr txBox="1"/>
          <p:nvPr/>
        </p:nvSpPr>
        <p:spPr>
          <a:xfrm>
            <a:off x="5949597" y="3751383"/>
            <a:ext cx="2600768" cy="507831"/>
          </a:xfrm>
          <a:prstGeom prst="rect">
            <a:avLst/>
          </a:prstGeom>
          <a:noFill/>
        </p:spPr>
        <p:txBody>
          <a:bodyPr wrap="square" rtlCol="0">
            <a:spAutoFit/>
          </a:bodyPr>
          <a:lstStyle/>
          <a:p>
            <a:pPr algn="ctr"/>
            <a:r>
              <a:rPr lang="de-AT" sz="1350" dirty="0"/>
              <a:t>Beurteilung, wenn der Lerner dazu bereit ist</a:t>
            </a:r>
          </a:p>
        </p:txBody>
      </p:sp>
      <p:sp>
        <p:nvSpPr>
          <p:cNvPr id="20" name="Textfeld 19">
            <a:extLst>
              <a:ext uri="{FF2B5EF4-FFF2-40B4-BE49-F238E27FC236}">
                <a16:creationId xmlns="" xmlns:a16="http://schemas.microsoft.com/office/drawing/2014/main" id="{EE08F65B-D3C0-43F6-8F36-698A4573AA15}"/>
              </a:ext>
            </a:extLst>
          </p:cNvPr>
          <p:cNvSpPr txBox="1"/>
          <p:nvPr/>
        </p:nvSpPr>
        <p:spPr>
          <a:xfrm>
            <a:off x="0" y="3232873"/>
            <a:ext cx="9144000" cy="507831"/>
          </a:xfrm>
          <a:prstGeom prst="rect">
            <a:avLst/>
          </a:prstGeom>
          <a:solidFill>
            <a:schemeClr val="accent6">
              <a:lumMod val="60000"/>
              <a:lumOff val="40000"/>
            </a:schemeClr>
          </a:solidFill>
        </p:spPr>
        <p:txBody>
          <a:bodyPr wrap="square" rtlCol="0" anchor="ctr" anchorCtr="0">
            <a:spAutoFit/>
          </a:bodyPr>
          <a:lstStyle/>
          <a:p>
            <a:pPr algn="ctr"/>
            <a:r>
              <a:rPr lang="de-AT" sz="2700" dirty="0"/>
              <a:t>Kompetenzbasierter Unterricht</a:t>
            </a:r>
          </a:p>
        </p:txBody>
      </p:sp>
      <p:sp>
        <p:nvSpPr>
          <p:cNvPr id="2" name="Textfeld 1"/>
          <p:cNvSpPr txBox="1"/>
          <p:nvPr/>
        </p:nvSpPr>
        <p:spPr>
          <a:xfrm>
            <a:off x="1259633" y="240556"/>
            <a:ext cx="5990348" cy="769441"/>
          </a:xfrm>
          <a:prstGeom prst="rect">
            <a:avLst/>
          </a:prstGeom>
          <a:noFill/>
        </p:spPr>
        <p:txBody>
          <a:bodyPr wrap="square" rtlCol="0">
            <a:spAutoFit/>
          </a:bodyPr>
          <a:lstStyle/>
          <a:p>
            <a:r>
              <a:rPr lang="de-AT" sz="4400" b="1" dirty="0">
                <a:solidFill>
                  <a:schemeClr val="accent4">
                    <a:lumMod val="75000"/>
                  </a:schemeClr>
                </a:solidFill>
                <a:latin typeface="+mj-lt"/>
                <a:ea typeface="+mj-ea"/>
                <a:cs typeface="+mj-cs"/>
              </a:rPr>
              <a:t>Was ist der Unterschied?</a:t>
            </a:r>
            <a:endParaRPr lang="en-GB" sz="4400" b="1" dirty="0">
              <a:solidFill>
                <a:schemeClr val="accent4">
                  <a:lumMod val="75000"/>
                </a:schemeClr>
              </a:solidFill>
              <a:latin typeface="+mj-lt"/>
              <a:ea typeface="+mj-ea"/>
              <a:cs typeface="+mj-cs"/>
            </a:endParaRPr>
          </a:p>
        </p:txBody>
      </p:sp>
    </p:spTree>
    <p:extLst>
      <p:ext uri="{BB962C8B-B14F-4D97-AF65-F5344CB8AC3E}">
        <p14:creationId xmlns:p14="http://schemas.microsoft.com/office/powerpoint/2010/main" val="268916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260649"/>
            <a:ext cx="5904655" cy="5755522"/>
          </a:xfrm>
        </p:spPr>
        <p:txBody>
          <a:bodyPr anchor="ctr">
            <a:normAutofit lnSpcReduction="10000"/>
          </a:bodyPr>
          <a:lstStyle/>
          <a:p>
            <a:pPr marL="0" indent="0">
              <a:lnSpc>
                <a:spcPct val="90000"/>
              </a:lnSpc>
              <a:buNone/>
            </a:pPr>
            <a:endParaRPr lang="en-GB" sz="1300" dirty="0"/>
          </a:p>
          <a:p>
            <a:pPr marL="0" indent="0">
              <a:lnSpc>
                <a:spcPct val="90000"/>
              </a:lnSpc>
              <a:buNone/>
            </a:pPr>
            <a:r>
              <a:rPr lang="en-GB" b="1" dirty="0">
                <a:solidFill>
                  <a:schemeClr val="accent4">
                    <a:lumMod val="75000"/>
                  </a:schemeClr>
                </a:solidFill>
                <a:latin typeface="+mj-lt"/>
                <a:ea typeface="+mj-ea"/>
                <a:cs typeface="+mj-cs"/>
              </a:rPr>
              <a:t>5 </a:t>
            </a:r>
            <a:r>
              <a:rPr lang="en-GB" b="1" dirty="0" err="1">
                <a:solidFill>
                  <a:schemeClr val="accent4">
                    <a:lumMod val="75000"/>
                  </a:schemeClr>
                </a:solidFill>
                <a:latin typeface="+mj-lt"/>
                <a:ea typeface="+mj-ea"/>
                <a:cs typeface="+mj-cs"/>
              </a:rPr>
              <a:t>Prinzipien</a:t>
            </a:r>
            <a:r>
              <a:rPr lang="en-GB" b="1" dirty="0">
                <a:solidFill>
                  <a:schemeClr val="accent4">
                    <a:lumMod val="75000"/>
                  </a:schemeClr>
                </a:solidFill>
                <a:latin typeface="+mj-lt"/>
                <a:ea typeface="+mj-ea"/>
                <a:cs typeface="+mj-cs"/>
              </a:rPr>
              <a:t> die </a:t>
            </a:r>
            <a:r>
              <a:rPr lang="en-GB" b="1" dirty="0" err="1">
                <a:solidFill>
                  <a:schemeClr val="accent4">
                    <a:lumMod val="75000"/>
                  </a:schemeClr>
                </a:solidFill>
                <a:latin typeface="+mj-lt"/>
                <a:ea typeface="+mj-ea"/>
                <a:cs typeface="+mj-cs"/>
              </a:rPr>
              <a:t>uns</a:t>
            </a:r>
            <a:r>
              <a:rPr lang="en-GB" b="1" dirty="0">
                <a:solidFill>
                  <a:schemeClr val="accent4">
                    <a:lumMod val="75000"/>
                  </a:schemeClr>
                </a:solidFill>
                <a:latin typeface="+mj-lt"/>
                <a:ea typeface="+mj-ea"/>
                <a:cs typeface="+mj-cs"/>
              </a:rPr>
              <a:t> </a:t>
            </a:r>
            <a:r>
              <a:rPr lang="en-GB" b="1" dirty="0" err="1">
                <a:solidFill>
                  <a:schemeClr val="accent4">
                    <a:lumMod val="75000"/>
                  </a:schemeClr>
                </a:solidFill>
                <a:latin typeface="+mj-lt"/>
                <a:ea typeface="+mj-ea"/>
                <a:cs typeface="+mj-cs"/>
              </a:rPr>
              <a:t>zum</a:t>
            </a:r>
            <a:r>
              <a:rPr lang="en-GB" b="1" dirty="0">
                <a:solidFill>
                  <a:schemeClr val="accent4">
                    <a:lumMod val="75000"/>
                  </a:schemeClr>
                </a:solidFill>
                <a:latin typeface="+mj-lt"/>
                <a:ea typeface="+mj-ea"/>
                <a:cs typeface="+mj-cs"/>
              </a:rPr>
              <a:t> </a:t>
            </a:r>
            <a:r>
              <a:rPr lang="en-GB" b="1" dirty="0" err="1">
                <a:solidFill>
                  <a:schemeClr val="accent4">
                    <a:lumMod val="75000"/>
                  </a:schemeClr>
                </a:solidFill>
                <a:latin typeface="+mj-lt"/>
                <a:ea typeface="+mj-ea"/>
                <a:cs typeface="+mj-cs"/>
              </a:rPr>
              <a:t>Erfolg</a:t>
            </a:r>
            <a:r>
              <a:rPr lang="en-GB" b="1" dirty="0">
                <a:solidFill>
                  <a:schemeClr val="accent4">
                    <a:lumMod val="75000"/>
                  </a:schemeClr>
                </a:solidFill>
                <a:latin typeface="+mj-lt"/>
                <a:ea typeface="+mj-ea"/>
                <a:cs typeface="+mj-cs"/>
              </a:rPr>
              <a:t> </a:t>
            </a:r>
            <a:r>
              <a:rPr lang="en-GB" b="1" dirty="0" err="1">
                <a:solidFill>
                  <a:schemeClr val="accent4">
                    <a:lumMod val="75000"/>
                  </a:schemeClr>
                </a:solidFill>
                <a:latin typeface="+mj-lt"/>
                <a:ea typeface="+mj-ea"/>
                <a:cs typeface="+mj-cs"/>
              </a:rPr>
              <a:t>führen</a:t>
            </a:r>
            <a:endParaRPr lang="en-GB" b="1" dirty="0">
              <a:solidFill>
                <a:schemeClr val="accent4">
                  <a:lumMod val="75000"/>
                </a:schemeClr>
              </a:solidFill>
              <a:latin typeface="+mj-lt"/>
              <a:ea typeface="+mj-ea"/>
              <a:cs typeface="+mj-cs"/>
            </a:endParaRPr>
          </a:p>
          <a:p>
            <a:pPr marL="0" indent="0">
              <a:lnSpc>
                <a:spcPct val="90000"/>
              </a:lnSpc>
              <a:buNone/>
            </a:pPr>
            <a:endParaRPr lang="en-GB" sz="2800" b="1" dirty="0">
              <a:solidFill>
                <a:srgbClr val="003399"/>
              </a:solidFill>
              <a:latin typeface="+mj-lt"/>
              <a:ea typeface="+mj-ea"/>
              <a:cs typeface="+mj-cs"/>
            </a:endParaRPr>
          </a:p>
          <a:p>
            <a:pPr marL="0" indent="0">
              <a:lnSpc>
                <a:spcPct val="90000"/>
              </a:lnSpc>
              <a:buNone/>
            </a:pPr>
            <a:endParaRPr lang="en-GB" sz="1300" dirty="0"/>
          </a:p>
          <a:p>
            <a:pPr marL="393700" indent="-338138">
              <a:lnSpc>
                <a:spcPct val="90000"/>
              </a:lnSpc>
              <a:spcAft>
                <a:spcPts val="1200"/>
              </a:spcAft>
              <a:buFont typeface="+mj-lt"/>
              <a:buAutoNum type="arabicPeriod"/>
            </a:pPr>
            <a:r>
              <a:rPr lang="de-AT" sz="1800" i="1" dirty="0">
                <a:solidFill>
                  <a:schemeClr val="accent4">
                    <a:lumMod val="75000"/>
                  </a:schemeClr>
                </a:solidFill>
              </a:rPr>
              <a:t>Unsere </a:t>
            </a:r>
            <a:r>
              <a:rPr lang="de-AT" sz="1800" i="1" dirty="0" smtClean="0">
                <a:solidFill>
                  <a:schemeClr val="accent4">
                    <a:lumMod val="75000"/>
                  </a:schemeClr>
                </a:solidFill>
              </a:rPr>
              <a:t>Schüler </a:t>
            </a:r>
            <a:r>
              <a:rPr lang="de-AT" sz="1800" i="1" dirty="0">
                <a:solidFill>
                  <a:schemeClr val="accent4">
                    <a:lumMod val="75000"/>
                  </a:schemeClr>
                </a:solidFill>
              </a:rPr>
              <a:t>steigen auf, weil sie </a:t>
            </a:r>
            <a:r>
              <a:rPr lang="de-AT" sz="1800" i="1" dirty="0" smtClean="0">
                <a:solidFill>
                  <a:schemeClr val="accent4">
                    <a:lumMod val="75000"/>
                  </a:schemeClr>
                </a:solidFill>
              </a:rPr>
              <a:t>die festgelegten Lernziele    </a:t>
            </a:r>
            <a:r>
              <a:rPr lang="de-AT" sz="1800" i="1" dirty="0">
                <a:solidFill>
                  <a:schemeClr val="accent4">
                    <a:lumMod val="75000"/>
                  </a:schemeClr>
                </a:solidFill>
              </a:rPr>
              <a:t>beherrschen (mastery!)</a:t>
            </a:r>
            <a:endParaRPr lang="en-GB" sz="1800" i="1" dirty="0">
              <a:solidFill>
                <a:schemeClr val="accent4">
                  <a:lumMod val="75000"/>
                </a:schemeClr>
              </a:solidFill>
            </a:endParaRPr>
          </a:p>
          <a:p>
            <a:pPr marL="393700" indent="-338138">
              <a:lnSpc>
                <a:spcPct val="90000"/>
              </a:lnSpc>
              <a:spcAft>
                <a:spcPts val="1200"/>
              </a:spcAft>
              <a:buFont typeface="+mj-lt"/>
              <a:buAutoNum type="arabicPeriod"/>
            </a:pPr>
            <a:r>
              <a:rPr lang="en-GB" sz="1800" i="1" dirty="0">
                <a:solidFill>
                  <a:schemeClr val="accent4">
                    <a:lumMod val="75000"/>
                  </a:schemeClr>
                </a:solidFill>
              </a:rPr>
              <a:t>Die </a:t>
            </a:r>
            <a:r>
              <a:rPr lang="en-GB" sz="1800" i="1" dirty="0" err="1">
                <a:solidFill>
                  <a:schemeClr val="accent4">
                    <a:lumMod val="75000"/>
                  </a:schemeClr>
                </a:solidFill>
              </a:rPr>
              <a:t>Kompetenzen</a:t>
            </a:r>
            <a:r>
              <a:rPr lang="en-GB" sz="1800" i="1" dirty="0">
                <a:solidFill>
                  <a:schemeClr val="accent4">
                    <a:lumMod val="75000"/>
                  </a:schemeClr>
                </a:solidFill>
              </a:rPr>
              <a:t> </a:t>
            </a:r>
            <a:r>
              <a:rPr lang="en-GB" sz="1800" i="1" dirty="0" err="1">
                <a:solidFill>
                  <a:schemeClr val="accent4">
                    <a:lumMod val="75000"/>
                  </a:schemeClr>
                </a:solidFill>
              </a:rPr>
              <a:t>beinhalten</a:t>
            </a:r>
            <a:r>
              <a:rPr lang="en-GB" sz="1800" i="1" dirty="0">
                <a:solidFill>
                  <a:schemeClr val="accent4">
                    <a:lumMod val="75000"/>
                  </a:schemeClr>
                </a:solidFill>
              </a:rPr>
              <a:t> </a:t>
            </a:r>
            <a:r>
              <a:rPr lang="en-GB" sz="1800" b="1" i="1" dirty="0" err="1">
                <a:solidFill>
                  <a:schemeClr val="accent4">
                    <a:lumMod val="75000"/>
                  </a:schemeClr>
                </a:solidFill>
              </a:rPr>
              <a:t>explizit</a:t>
            </a:r>
            <a:r>
              <a:rPr lang="en-GB" sz="1800" b="1" i="1" dirty="0">
                <a:solidFill>
                  <a:schemeClr val="accent4">
                    <a:lumMod val="75000"/>
                  </a:schemeClr>
                </a:solidFill>
              </a:rPr>
              <a:t> </a:t>
            </a:r>
            <a:r>
              <a:rPr lang="en-GB" sz="1800" b="1" i="1" dirty="0" err="1">
                <a:solidFill>
                  <a:schemeClr val="accent4">
                    <a:lumMod val="75000"/>
                  </a:schemeClr>
                </a:solidFill>
              </a:rPr>
              <a:t>angeführte</a:t>
            </a:r>
            <a:r>
              <a:rPr lang="en-GB" sz="1800" b="1" i="1" dirty="0">
                <a:solidFill>
                  <a:schemeClr val="accent4">
                    <a:lumMod val="75000"/>
                  </a:schemeClr>
                </a:solidFill>
              </a:rPr>
              <a:t>, </a:t>
            </a:r>
            <a:r>
              <a:rPr lang="en-GB" sz="1800" b="1" i="1" dirty="0" err="1">
                <a:solidFill>
                  <a:schemeClr val="accent4">
                    <a:lumMod val="75000"/>
                  </a:schemeClr>
                </a:solidFill>
              </a:rPr>
              <a:t>messbare</a:t>
            </a:r>
            <a:r>
              <a:rPr lang="en-GB" sz="1800" b="1" i="1" dirty="0">
                <a:solidFill>
                  <a:schemeClr val="accent4">
                    <a:lumMod val="75000"/>
                  </a:schemeClr>
                </a:solidFill>
              </a:rPr>
              <a:t> </a:t>
            </a:r>
            <a:r>
              <a:rPr lang="en-GB" sz="1800" b="1" i="1" dirty="0" err="1">
                <a:solidFill>
                  <a:schemeClr val="accent4">
                    <a:lumMod val="75000"/>
                  </a:schemeClr>
                </a:solidFill>
              </a:rPr>
              <a:t>Lernziele</a:t>
            </a:r>
            <a:r>
              <a:rPr lang="en-GB" sz="1800" i="1" dirty="0">
                <a:solidFill>
                  <a:schemeClr val="accent4">
                    <a:lumMod val="75000"/>
                  </a:schemeClr>
                </a:solidFill>
              </a:rPr>
              <a:t>.</a:t>
            </a:r>
          </a:p>
          <a:p>
            <a:pPr marL="393700" indent="-338138">
              <a:lnSpc>
                <a:spcPct val="90000"/>
              </a:lnSpc>
              <a:spcAft>
                <a:spcPts val="1200"/>
              </a:spcAft>
              <a:buFont typeface="+mj-lt"/>
              <a:buAutoNum type="arabicPeriod"/>
            </a:pPr>
            <a:r>
              <a:rPr lang="en-GB" sz="1800" b="1" i="1" dirty="0" err="1">
                <a:solidFill>
                  <a:schemeClr val="accent4">
                    <a:lumMod val="75000"/>
                  </a:schemeClr>
                </a:solidFill>
              </a:rPr>
              <a:t>Bewertung</a:t>
            </a:r>
            <a:r>
              <a:rPr lang="en-GB" sz="1800" b="1" i="1" dirty="0">
                <a:solidFill>
                  <a:schemeClr val="accent4">
                    <a:lumMod val="75000"/>
                  </a:schemeClr>
                </a:solidFill>
              </a:rPr>
              <a:t> / </a:t>
            </a:r>
            <a:r>
              <a:rPr lang="en-GB" sz="1800" b="1" i="1" dirty="0" err="1">
                <a:solidFill>
                  <a:schemeClr val="accent4">
                    <a:lumMod val="75000"/>
                  </a:schemeClr>
                </a:solidFill>
              </a:rPr>
              <a:t>Beurteilung</a:t>
            </a:r>
            <a:r>
              <a:rPr lang="en-GB" sz="1800" b="1" i="1" dirty="0">
                <a:solidFill>
                  <a:schemeClr val="accent4">
                    <a:lumMod val="75000"/>
                  </a:schemeClr>
                </a:solidFill>
              </a:rPr>
              <a:t> </a:t>
            </a:r>
            <a:r>
              <a:rPr lang="en-GB" sz="1800" b="1" i="1" dirty="0" err="1">
                <a:solidFill>
                  <a:schemeClr val="accent4">
                    <a:lumMod val="75000"/>
                  </a:schemeClr>
                </a:solidFill>
              </a:rPr>
              <a:t>ist</a:t>
            </a:r>
            <a:r>
              <a:rPr lang="en-GB" sz="1800" b="1" i="1" dirty="0">
                <a:solidFill>
                  <a:schemeClr val="accent4">
                    <a:lumMod val="75000"/>
                  </a:schemeClr>
                </a:solidFill>
              </a:rPr>
              <a:t> </a:t>
            </a:r>
            <a:r>
              <a:rPr lang="en-GB" sz="1800" b="1" i="1" dirty="0" err="1">
                <a:solidFill>
                  <a:schemeClr val="accent4">
                    <a:lumMod val="75000"/>
                  </a:schemeClr>
                </a:solidFill>
              </a:rPr>
              <a:t>sinnvoll</a:t>
            </a:r>
            <a:r>
              <a:rPr lang="en-GB" sz="1800" b="1" i="1" dirty="0">
                <a:solidFill>
                  <a:schemeClr val="accent4">
                    <a:lumMod val="75000"/>
                  </a:schemeClr>
                </a:solidFill>
              </a:rPr>
              <a:t> </a:t>
            </a:r>
            <a:r>
              <a:rPr lang="en-GB" sz="1800" i="1" dirty="0">
                <a:solidFill>
                  <a:schemeClr val="accent4">
                    <a:lumMod val="75000"/>
                  </a:schemeClr>
                </a:solidFill>
              </a:rPr>
              <a:t>und </a:t>
            </a:r>
            <a:r>
              <a:rPr lang="en-GB" sz="1800" i="1" dirty="0" err="1">
                <a:solidFill>
                  <a:schemeClr val="accent4">
                    <a:lumMod val="75000"/>
                  </a:schemeClr>
                </a:solidFill>
              </a:rPr>
              <a:t>eine</a:t>
            </a:r>
            <a:r>
              <a:rPr lang="en-GB" sz="1800" i="1" dirty="0">
                <a:solidFill>
                  <a:schemeClr val="accent4">
                    <a:lumMod val="75000"/>
                  </a:schemeClr>
                </a:solidFill>
              </a:rPr>
              <a:t> positive </a:t>
            </a:r>
            <a:r>
              <a:rPr lang="en-GB" sz="1800" i="1" dirty="0" err="1">
                <a:solidFill>
                  <a:schemeClr val="accent4">
                    <a:lumMod val="75000"/>
                  </a:schemeClr>
                </a:solidFill>
              </a:rPr>
              <a:t>Lernerfahrung</a:t>
            </a:r>
            <a:r>
              <a:rPr lang="en-GB" sz="1800" i="1" dirty="0">
                <a:solidFill>
                  <a:schemeClr val="accent4">
                    <a:lumMod val="75000"/>
                  </a:schemeClr>
                </a:solidFill>
              </a:rPr>
              <a:t> </a:t>
            </a:r>
            <a:r>
              <a:rPr lang="en-GB" sz="1800" i="1" dirty="0" err="1">
                <a:solidFill>
                  <a:schemeClr val="accent4">
                    <a:lumMod val="75000"/>
                  </a:schemeClr>
                </a:solidFill>
              </a:rPr>
              <a:t>für</a:t>
            </a:r>
            <a:r>
              <a:rPr lang="en-GB" sz="1800" i="1" dirty="0">
                <a:solidFill>
                  <a:schemeClr val="accent4">
                    <a:lumMod val="75000"/>
                  </a:schemeClr>
                </a:solidFill>
              </a:rPr>
              <a:t> die </a:t>
            </a:r>
            <a:r>
              <a:rPr lang="en-GB" sz="1800" i="1" dirty="0" err="1" smtClean="0">
                <a:solidFill>
                  <a:schemeClr val="accent4">
                    <a:lumMod val="75000"/>
                  </a:schemeClr>
                </a:solidFill>
              </a:rPr>
              <a:t>Lernenden</a:t>
            </a:r>
            <a:r>
              <a:rPr lang="en-GB" sz="1800" i="1" dirty="0" smtClean="0">
                <a:solidFill>
                  <a:schemeClr val="accent4">
                    <a:lumMod val="75000"/>
                  </a:schemeClr>
                </a:solidFill>
              </a:rPr>
              <a:t>. </a:t>
            </a:r>
            <a:r>
              <a:rPr lang="en-GB" sz="1800" i="1" dirty="0" err="1">
                <a:solidFill>
                  <a:schemeClr val="accent4">
                    <a:lumMod val="75000"/>
                  </a:schemeClr>
                </a:solidFill>
              </a:rPr>
              <a:t>Angstfreie</a:t>
            </a:r>
            <a:r>
              <a:rPr lang="en-GB" sz="1800" i="1" dirty="0">
                <a:solidFill>
                  <a:schemeClr val="accent4">
                    <a:lumMod val="75000"/>
                  </a:schemeClr>
                </a:solidFill>
              </a:rPr>
              <a:t> </a:t>
            </a:r>
            <a:r>
              <a:rPr lang="en-GB" sz="1800" i="1" dirty="0" err="1">
                <a:solidFill>
                  <a:schemeClr val="accent4">
                    <a:lumMod val="75000"/>
                  </a:schemeClr>
                </a:solidFill>
              </a:rPr>
              <a:t>Überprüfungen</a:t>
            </a:r>
            <a:r>
              <a:rPr lang="en-GB" sz="1800" i="1" dirty="0">
                <a:solidFill>
                  <a:schemeClr val="accent4">
                    <a:lumMod val="75000"/>
                  </a:schemeClr>
                </a:solidFill>
              </a:rPr>
              <a:t>, </a:t>
            </a:r>
            <a:r>
              <a:rPr lang="en-GB" sz="1800" i="1" dirty="0" err="1">
                <a:solidFill>
                  <a:schemeClr val="accent4">
                    <a:lumMod val="75000"/>
                  </a:schemeClr>
                </a:solidFill>
              </a:rPr>
              <a:t>mehrere</a:t>
            </a:r>
            <a:r>
              <a:rPr lang="en-GB" sz="1800" i="1" dirty="0">
                <a:solidFill>
                  <a:schemeClr val="accent4">
                    <a:lumMod val="75000"/>
                  </a:schemeClr>
                </a:solidFill>
              </a:rPr>
              <a:t> </a:t>
            </a:r>
            <a:r>
              <a:rPr lang="en-GB" sz="1800" i="1" dirty="0" err="1">
                <a:solidFill>
                  <a:schemeClr val="accent4">
                    <a:lumMod val="75000"/>
                  </a:schemeClr>
                </a:solidFill>
              </a:rPr>
              <a:t>Chancen</a:t>
            </a:r>
            <a:r>
              <a:rPr lang="en-GB" sz="1800" i="1" dirty="0">
                <a:solidFill>
                  <a:schemeClr val="accent4">
                    <a:lumMod val="75000"/>
                  </a:schemeClr>
                </a:solidFill>
              </a:rPr>
              <a:t>.</a:t>
            </a:r>
          </a:p>
          <a:p>
            <a:pPr marL="393700" indent="-338138">
              <a:lnSpc>
                <a:spcPct val="90000"/>
              </a:lnSpc>
              <a:spcAft>
                <a:spcPts val="1200"/>
              </a:spcAft>
              <a:buFont typeface="+mj-lt"/>
              <a:buAutoNum type="arabicPeriod"/>
            </a:pPr>
            <a:r>
              <a:rPr lang="en-GB" sz="1800" i="1" dirty="0">
                <a:solidFill>
                  <a:schemeClr val="accent4">
                    <a:lumMod val="75000"/>
                  </a:schemeClr>
                </a:solidFill>
              </a:rPr>
              <a:t>Die </a:t>
            </a:r>
            <a:r>
              <a:rPr lang="en-GB" sz="1800" i="1" dirty="0" err="1">
                <a:solidFill>
                  <a:schemeClr val="accent4">
                    <a:lumMod val="75000"/>
                  </a:schemeClr>
                </a:solidFill>
              </a:rPr>
              <a:t>Lernenden</a:t>
            </a:r>
            <a:r>
              <a:rPr lang="en-GB" sz="1800" i="1" dirty="0">
                <a:solidFill>
                  <a:schemeClr val="accent4">
                    <a:lumMod val="75000"/>
                  </a:schemeClr>
                </a:solidFill>
              </a:rPr>
              <a:t> </a:t>
            </a:r>
            <a:r>
              <a:rPr lang="en-GB" sz="1800" i="1" dirty="0" err="1">
                <a:solidFill>
                  <a:schemeClr val="accent4">
                    <a:lumMod val="75000"/>
                  </a:schemeClr>
                </a:solidFill>
              </a:rPr>
              <a:t>bekommen</a:t>
            </a:r>
            <a:r>
              <a:rPr lang="en-GB" sz="1800" i="1" dirty="0">
                <a:solidFill>
                  <a:schemeClr val="accent4">
                    <a:lumMod val="75000"/>
                  </a:schemeClr>
                </a:solidFill>
              </a:rPr>
              <a:t> </a:t>
            </a:r>
            <a:r>
              <a:rPr lang="en-GB" sz="1800" b="1" i="1" dirty="0" err="1">
                <a:solidFill>
                  <a:schemeClr val="accent4">
                    <a:lumMod val="75000"/>
                  </a:schemeClr>
                </a:solidFill>
              </a:rPr>
              <a:t>zeitnahe</a:t>
            </a:r>
            <a:r>
              <a:rPr lang="en-GB" sz="1800" b="1" i="1" dirty="0">
                <a:solidFill>
                  <a:schemeClr val="accent4">
                    <a:lumMod val="75000"/>
                  </a:schemeClr>
                </a:solidFill>
              </a:rPr>
              <a:t>, </a:t>
            </a:r>
            <a:r>
              <a:rPr lang="en-GB" sz="1800" b="1" i="1" dirty="0" err="1">
                <a:solidFill>
                  <a:schemeClr val="accent4">
                    <a:lumMod val="75000"/>
                  </a:schemeClr>
                </a:solidFill>
              </a:rPr>
              <a:t>differenzierte</a:t>
            </a:r>
            <a:r>
              <a:rPr lang="en-GB" sz="1800" b="1" i="1" dirty="0">
                <a:solidFill>
                  <a:schemeClr val="accent4">
                    <a:lumMod val="75000"/>
                  </a:schemeClr>
                </a:solidFill>
              </a:rPr>
              <a:t> </a:t>
            </a:r>
            <a:r>
              <a:rPr lang="en-GB" sz="1800" b="1" i="1" dirty="0" err="1">
                <a:solidFill>
                  <a:schemeClr val="accent4">
                    <a:lumMod val="75000"/>
                  </a:schemeClr>
                </a:solidFill>
              </a:rPr>
              <a:t>Unterstützung</a:t>
            </a:r>
            <a:r>
              <a:rPr lang="en-GB" sz="1800" b="1" i="1" dirty="0">
                <a:solidFill>
                  <a:schemeClr val="accent4">
                    <a:lumMod val="75000"/>
                  </a:schemeClr>
                </a:solidFill>
              </a:rPr>
              <a:t> </a:t>
            </a:r>
            <a:r>
              <a:rPr lang="en-GB" sz="1800" i="1" dirty="0">
                <a:solidFill>
                  <a:schemeClr val="accent4">
                    <a:lumMod val="75000"/>
                  </a:schemeClr>
                </a:solidFill>
              </a:rPr>
              <a:t>die auf </a:t>
            </a:r>
            <a:r>
              <a:rPr lang="en-GB" sz="1800" i="1" dirty="0" err="1">
                <a:solidFill>
                  <a:schemeClr val="accent4">
                    <a:lumMod val="75000"/>
                  </a:schemeClr>
                </a:solidFill>
              </a:rPr>
              <a:t>ihre</a:t>
            </a:r>
            <a:r>
              <a:rPr lang="en-GB" sz="1800" i="1" dirty="0">
                <a:solidFill>
                  <a:schemeClr val="accent4">
                    <a:lumMod val="75000"/>
                  </a:schemeClr>
                </a:solidFill>
              </a:rPr>
              <a:t> </a:t>
            </a:r>
            <a:r>
              <a:rPr lang="en-GB" sz="1800" i="1" dirty="0" err="1">
                <a:solidFill>
                  <a:schemeClr val="accent4">
                    <a:lumMod val="75000"/>
                  </a:schemeClr>
                </a:solidFill>
              </a:rPr>
              <a:t>individuellen</a:t>
            </a:r>
            <a:r>
              <a:rPr lang="en-GB" sz="1800" i="1" dirty="0">
                <a:solidFill>
                  <a:schemeClr val="accent4">
                    <a:lumMod val="75000"/>
                  </a:schemeClr>
                </a:solidFill>
              </a:rPr>
              <a:t> </a:t>
            </a:r>
            <a:r>
              <a:rPr lang="en-GB" sz="1800" i="1" dirty="0" err="1">
                <a:solidFill>
                  <a:schemeClr val="accent4">
                    <a:lumMod val="75000"/>
                  </a:schemeClr>
                </a:solidFill>
              </a:rPr>
              <a:t>Bedürfnisse</a:t>
            </a:r>
            <a:r>
              <a:rPr lang="en-GB" sz="1800" i="1" dirty="0">
                <a:solidFill>
                  <a:schemeClr val="accent4">
                    <a:lumMod val="75000"/>
                  </a:schemeClr>
                </a:solidFill>
              </a:rPr>
              <a:t> </a:t>
            </a:r>
            <a:r>
              <a:rPr lang="en-GB" sz="1800" i="1" dirty="0" err="1">
                <a:solidFill>
                  <a:schemeClr val="accent4">
                    <a:lumMod val="75000"/>
                  </a:schemeClr>
                </a:solidFill>
              </a:rPr>
              <a:t>abgestimmt</a:t>
            </a:r>
            <a:r>
              <a:rPr lang="en-GB" sz="1800" i="1" dirty="0">
                <a:solidFill>
                  <a:schemeClr val="accent4">
                    <a:lumMod val="75000"/>
                  </a:schemeClr>
                </a:solidFill>
              </a:rPr>
              <a:t> </a:t>
            </a:r>
            <a:r>
              <a:rPr lang="en-GB" sz="1800" i="1" dirty="0" err="1">
                <a:solidFill>
                  <a:schemeClr val="accent4">
                    <a:lumMod val="75000"/>
                  </a:schemeClr>
                </a:solidFill>
              </a:rPr>
              <a:t>ist</a:t>
            </a:r>
            <a:r>
              <a:rPr lang="en-GB" sz="1800" i="1" dirty="0">
                <a:solidFill>
                  <a:schemeClr val="accent4">
                    <a:lumMod val="75000"/>
                  </a:schemeClr>
                </a:solidFill>
              </a:rPr>
              <a:t>.</a:t>
            </a:r>
          </a:p>
          <a:p>
            <a:pPr marL="393700" indent="-338138">
              <a:lnSpc>
                <a:spcPct val="90000"/>
              </a:lnSpc>
              <a:spcAft>
                <a:spcPts val="1200"/>
              </a:spcAft>
              <a:buFont typeface="+mj-lt"/>
              <a:buAutoNum type="arabicPeriod"/>
            </a:pPr>
            <a:r>
              <a:rPr lang="en-GB" sz="1800" i="1" dirty="0">
                <a:solidFill>
                  <a:schemeClr val="accent4">
                    <a:lumMod val="75000"/>
                  </a:schemeClr>
                </a:solidFill>
              </a:rPr>
              <a:t>Die </a:t>
            </a:r>
            <a:r>
              <a:rPr lang="en-GB" sz="1800" i="1" dirty="0" err="1">
                <a:solidFill>
                  <a:schemeClr val="accent4">
                    <a:lumMod val="75000"/>
                  </a:schemeClr>
                </a:solidFill>
              </a:rPr>
              <a:t>Arbeitshaltung</a:t>
            </a:r>
            <a:r>
              <a:rPr lang="en-GB" sz="1800" i="1" dirty="0">
                <a:solidFill>
                  <a:schemeClr val="accent4">
                    <a:lumMod val="75000"/>
                  </a:schemeClr>
                </a:solidFill>
              </a:rPr>
              <a:t> und positive </a:t>
            </a:r>
            <a:r>
              <a:rPr lang="en-GB" sz="1800" i="1" dirty="0" err="1">
                <a:solidFill>
                  <a:schemeClr val="accent4">
                    <a:lumMod val="75000"/>
                  </a:schemeClr>
                </a:solidFill>
              </a:rPr>
              <a:t>Einstellung</a:t>
            </a:r>
            <a:r>
              <a:rPr lang="en-GB" sz="1800" i="1" dirty="0">
                <a:solidFill>
                  <a:schemeClr val="accent4">
                    <a:lumMod val="75000"/>
                  </a:schemeClr>
                </a:solidFill>
              </a:rPr>
              <a:t> </a:t>
            </a:r>
            <a:r>
              <a:rPr lang="en-GB" sz="1800" i="1" dirty="0" err="1">
                <a:solidFill>
                  <a:schemeClr val="accent4">
                    <a:lumMod val="75000"/>
                  </a:schemeClr>
                </a:solidFill>
              </a:rPr>
              <a:t>zu</a:t>
            </a:r>
            <a:r>
              <a:rPr lang="en-GB" sz="1800" i="1" dirty="0">
                <a:solidFill>
                  <a:schemeClr val="accent4">
                    <a:lumMod val="75000"/>
                  </a:schemeClr>
                </a:solidFill>
              </a:rPr>
              <a:t> </a:t>
            </a:r>
            <a:r>
              <a:rPr lang="en-GB" sz="1800" i="1" dirty="0" err="1">
                <a:solidFill>
                  <a:schemeClr val="accent4">
                    <a:lumMod val="75000"/>
                  </a:schemeClr>
                </a:solidFill>
              </a:rPr>
              <a:t>Leistung</a:t>
            </a:r>
            <a:r>
              <a:rPr lang="en-GB" sz="1800" i="1" dirty="0">
                <a:solidFill>
                  <a:schemeClr val="accent4">
                    <a:lumMod val="75000"/>
                  </a:schemeClr>
                </a:solidFill>
              </a:rPr>
              <a:t> </a:t>
            </a:r>
            <a:r>
              <a:rPr lang="en-GB" sz="1800" i="1" dirty="0" err="1">
                <a:solidFill>
                  <a:schemeClr val="accent4">
                    <a:lumMod val="75000"/>
                  </a:schemeClr>
                </a:solidFill>
              </a:rPr>
              <a:t>wird</a:t>
            </a:r>
            <a:r>
              <a:rPr lang="en-GB" sz="1800" i="1" dirty="0">
                <a:solidFill>
                  <a:schemeClr val="accent4">
                    <a:lumMod val="75000"/>
                  </a:schemeClr>
                </a:solidFill>
              </a:rPr>
              <a:t> </a:t>
            </a:r>
            <a:r>
              <a:rPr lang="en-GB" sz="1800" i="1" dirty="0" err="1">
                <a:solidFill>
                  <a:schemeClr val="accent4">
                    <a:lumMod val="75000"/>
                  </a:schemeClr>
                </a:solidFill>
              </a:rPr>
              <a:t>im</a:t>
            </a:r>
            <a:r>
              <a:rPr lang="en-GB" sz="1800" i="1" dirty="0">
                <a:solidFill>
                  <a:schemeClr val="accent4">
                    <a:lumMod val="75000"/>
                  </a:schemeClr>
                </a:solidFill>
              </a:rPr>
              <a:t> </a:t>
            </a:r>
            <a:r>
              <a:rPr lang="en-GB" sz="1800" i="1" dirty="0" err="1">
                <a:solidFill>
                  <a:schemeClr val="accent4">
                    <a:lumMod val="75000"/>
                  </a:schemeClr>
                </a:solidFill>
              </a:rPr>
              <a:t>sozialen</a:t>
            </a:r>
            <a:r>
              <a:rPr lang="en-GB" sz="1800" i="1" dirty="0">
                <a:solidFill>
                  <a:schemeClr val="accent4">
                    <a:lumMod val="75000"/>
                  </a:schemeClr>
                </a:solidFill>
              </a:rPr>
              <a:t> </a:t>
            </a:r>
            <a:r>
              <a:rPr lang="en-GB" sz="1800" i="1" dirty="0" err="1">
                <a:solidFill>
                  <a:schemeClr val="accent4">
                    <a:lumMod val="75000"/>
                  </a:schemeClr>
                </a:solidFill>
              </a:rPr>
              <a:t>Lernen</a:t>
            </a:r>
            <a:r>
              <a:rPr lang="en-GB" sz="1800" i="1" dirty="0">
                <a:solidFill>
                  <a:schemeClr val="accent4">
                    <a:lumMod val="75000"/>
                  </a:schemeClr>
                </a:solidFill>
              </a:rPr>
              <a:t> </a:t>
            </a:r>
            <a:r>
              <a:rPr lang="en-GB" sz="1800" i="1" dirty="0" err="1">
                <a:solidFill>
                  <a:schemeClr val="accent4">
                    <a:lumMod val="75000"/>
                  </a:schemeClr>
                </a:solidFill>
              </a:rPr>
              <a:t>erarbeitet</a:t>
            </a:r>
            <a:r>
              <a:rPr lang="en-GB" sz="1800" i="1" dirty="0">
                <a:solidFill>
                  <a:schemeClr val="accent4">
                    <a:lumMod val="75000"/>
                  </a:schemeClr>
                </a:solidFill>
              </a:rPr>
              <a:t> und </a:t>
            </a:r>
            <a:r>
              <a:rPr lang="en-GB" sz="1800" i="1" dirty="0" err="1">
                <a:solidFill>
                  <a:schemeClr val="accent4">
                    <a:lumMod val="75000"/>
                  </a:schemeClr>
                </a:solidFill>
              </a:rPr>
              <a:t>gefestigt</a:t>
            </a:r>
            <a:r>
              <a:rPr lang="en-GB" sz="1800" i="1" dirty="0">
                <a:solidFill>
                  <a:schemeClr val="accent4">
                    <a:lumMod val="75000"/>
                  </a:schemeClr>
                </a:solidFill>
              </a:rPr>
              <a:t>.</a:t>
            </a:r>
          </a:p>
        </p:txBody>
      </p:sp>
      <p:sp>
        <p:nvSpPr>
          <p:cNvPr id="8" name="Rectangle 7">
            <a:extLst>
              <a:ext uri="{FF2B5EF4-FFF2-40B4-BE49-F238E27FC236}">
                <a16:creationId xmlns="" xmlns:a16="http://schemas.microsoft.com/office/drawing/2014/main" id="{59A309A7-1751-4ABE-A3C1-EEC40366AD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189435" y="0"/>
            <a:ext cx="1954565" cy="6858000"/>
          </a:xfrm>
          <a:prstGeom prst="rect">
            <a:avLst/>
          </a:prstGeom>
          <a:solidFill>
            <a:srgbClr val="6D3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 xmlns:a16="http://schemas.microsoft.com/office/drawing/2014/main" id="{967D8EB6-EAE1-4F9C-B398-83321E2872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129567" y="2369132"/>
            <a:ext cx="2119736" cy="2119736"/>
          </a:xfrm>
          <a:prstGeom prst="ellipse">
            <a:avLst/>
          </a:prstGeom>
          <a:solidFill>
            <a:srgbClr val="FFFFFF"/>
          </a:solidFill>
          <a:ln w="22225">
            <a:solidFill>
              <a:srgbClr val="FE9E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 xmlns:a16="http://schemas.microsoft.com/office/drawing/2014/main" id="{94FAD68B-7815-4206-828A-561B05DAEB06}"/>
              </a:ext>
            </a:extLst>
          </p:cNvPr>
          <p:cNvPicPr>
            <a:picLocks noChangeAspect="1"/>
          </p:cNvPicPr>
          <p:nvPr/>
        </p:nvPicPr>
        <p:blipFill>
          <a:blip r:embed="rId2"/>
          <a:stretch>
            <a:fillRect/>
          </a:stretch>
        </p:blipFill>
        <p:spPr>
          <a:xfrm>
            <a:off x="6465356" y="3058402"/>
            <a:ext cx="1462672" cy="756932"/>
          </a:xfrm>
          <a:prstGeom prst="rect">
            <a:avLst/>
          </a:prstGeom>
        </p:spPr>
      </p:pic>
    </p:spTree>
    <p:extLst>
      <p:ext uri="{BB962C8B-B14F-4D97-AF65-F5344CB8AC3E}">
        <p14:creationId xmlns:p14="http://schemas.microsoft.com/office/powerpoint/2010/main" val="403685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z="3400" b="1" dirty="0">
                <a:solidFill>
                  <a:schemeClr val="accent4">
                    <a:lumMod val="75000"/>
                  </a:schemeClr>
                </a:solidFill>
              </a:rPr>
              <a:t>Klar festgelegte Lernziele</a:t>
            </a:r>
            <a:endParaRPr lang="en-GB" sz="3400" b="1" dirty="0">
              <a:solidFill>
                <a:schemeClr val="accent4">
                  <a:lumMod val="75000"/>
                </a:schemeClr>
              </a:solidFill>
            </a:endParaRPr>
          </a:p>
        </p:txBody>
      </p:sp>
      <p:sp>
        <p:nvSpPr>
          <p:cNvPr id="3" name="Inhaltsplatzhalter 2"/>
          <p:cNvSpPr>
            <a:spLocks noGrp="1"/>
          </p:cNvSpPr>
          <p:nvPr>
            <p:ph idx="1"/>
          </p:nvPr>
        </p:nvSpPr>
        <p:spPr/>
        <p:txBody>
          <a:bodyPr/>
          <a:lstStyle/>
          <a:p>
            <a:pPr marL="0" indent="0">
              <a:buNone/>
            </a:pPr>
            <a:r>
              <a:rPr lang="de-AT" dirty="0"/>
              <a:t> </a:t>
            </a:r>
            <a:endParaRPr lang="en-GB" dirty="0"/>
          </a:p>
        </p:txBody>
      </p:sp>
      <p:pic>
        <p:nvPicPr>
          <p:cNvPr id="4" name="Grafik 3"/>
          <p:cNvPicPr>
            <a:picLocks noChangeAspect="1"/>
          </p:cNvPicPr>
          <p:nvPr/>
        </p:nvPicPr>
        <p:blipFill>
          <a:blip r:embed="rId2"/>
          <a:stretch>
            <a:fillRect/>
          </a:stretch>
        </p:blipFill>
        <p:spPr>
          <a:xfrm>
            <a:off x="452635" y="1305091"/>
            <a:ext cx="2518246" cy="2024236"/>
          </a:xfrm>
          <a:prstGeom prst="rect">
            <a:avLst/>
          </a:prstGeom>
        </p:spPr>
      </p:pic>
      <p:pic>
        <p:nvPicPr>
          <p:cNvPr id="5" name="Grafik 4"/>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7098"/>
                    </a14:imgEffect>
                    <a14:imgEffect>
                      <a14:saturation sat="66000"/>
                    </a14:imgEffect>
                  </a14:imgLayer>
                </a14:imgProps>
              </a:ext>
            </a:extLst>
          </a:blip>
          <a:stretch>
            <a:fillRect/>
          </a:stretch>
        </p:blipFill>
        <p:spPr>
          <a:xfrm>
            <a:off x="3366628" y="1407913"/>
            <a:ext cx="4924425" cy="2657475"/>
          </a:xfrm>
          <a:prstGeom prst="rect">
            <a:avLst/>
          </a:prstGeom>
          <a:ln>
            <a:noFill/>
          </a:ln>
          <a:effectLst>
            <a:outerShdw blurRad="190500" algn="tl" rotWithShape="0">
              <a:srgbClr val="000000">
                <a:alpha val="70000"/>
              </a:srgbClr>
            </a:outerShdw>
          </a:effectLst>
        </p:spPr>
      </p:pic>
      <p:sp>
        <p:nvSpPr>
          <p:cNvPr id="6" name="Rechteck 5"/>
          <p:cNvSpPr/>
          <p:nvPr/>
        </p:nvSpPr>
        <p:spPr>
          <a:xfrm>
            <a:off x="539552" y="4418707"/>
            <a:ext cx="7908486" cy="1569660"/>
          </a:xfrm>
          <a:prstGeom prst="rect">
            <a:avLst/>
          </a:prstGeom>
        </p:spPr>
        <p:txBody>
          <a:bodyPr wrap="square">
            <a:spAutoFit/>
          </a:bodyPr>
          <a:lstStyle/>
          <a:p>
            <a:pPr marL="342900" indent="-342900">
              <a:buFont typeface="Arial" panose="020B0604020202020204" pitchFamily="34" charset="0"/>
              <a:buChar char="•"/>
            </a:pPr>
            <a:r>
              <a:rPr lang="de-AT" sz="2400" dirty="0" smtClean="0">
                <a:solidFill>
                  <a:schemeClr val="accent4">
                    <a:lumMod val="75000"/>
                  </a:schemeClr>
                </a:solidFill>
              </a:rPr>
              <a:t>Die Lernenden erarbeiten </a:t>
            </a:r>
            <a:r>
              <a:rPr lang="de-AT" sz="2400" dirty="0">
                <a:solidFill>
                  <a:schemeClr val="accent4">
                    <a:lumMod val="75000"/>
                  </a:schemeClr>
                </a:solidFill>
              </a:rPr>
              <a:t>diese Ziele mit Hilfe eines darauf abgestimmter </a:t>
            </a:r>
            <a:r>
              <a:rPr lang="de-AT" sz="2400" b="1" i="1" dirty="0">
                <a:solidFill>
                  <a:schemeClr val="accent4">
                    <a:lumMod val="75000"/>
                  </a:schemeClr>
                </a:solidFill>
              </a:rPr>
              <a:t>online</a:t>
            </a:r>
            <a:r>
              <a:rPr lang="de-AT" sz="2400" dirty="0">
                <a:solidFill>
                  <a:schemeClr val="accent4">
                    <a:lumMod val="75000"/>
                  </a:schemeClr>
                </a:solidFill>
              </a:rPr>
              <a:t> Arbeitsplans</a:t>
            </a:r>
          </a:p>
          <a:p>
            <a:pPr marL="342900" indent="-342900">
              <a:buFont typeface="Arial" panose="020B0604020202020204" pitchFamily="34" charset="0"/>
              <a:buChar char="•"/>
            </a:pPr>
            <a:r>
              <a:rPr lang="de-AT" sz="2400" dirty="0">
                <a:solidFill>
                  <a:schemeClr val="accent4">
                    <a:lumMod val="75000"/>
                  </a:schemeClr>
                </a:solidFill>
              </a:rPr>
              <a:t>Nur möglich, weil jedes Kind ein Tablet zur Verfügung hat! </a:t>
            </a:r>
          </a:p>
          <a:p>
            <a:endParaRPr lang="de-AT" sz="2400" dirty="0">
              <a:solidFill>
                <a:srgbClr val="003399"/>
              </a:solidFill>
            </a:endParaRPr>
          </a:p>
        </p:txBody>
      </p:sp>
      <p:pic>
        <p:nvPicPr>
          <p:cNvPr id="8" name="Picture 7">
            <a:extLst>
              <a:ext uri="{FF2B5EF4-FFF2-40B4-BE49-F238E27FC236}">
                <a16:creationId xmlns="" xmlns:a16="http://schemas.microsoft.com/office/drawing/2014/main" id="{D94ECB43-95F4-4BCD-B5EA-D432A0D78622}"/>
              </a:ext>
            </a:extLst>
          </p:cNvPr>
          <p:cNvPicPr>
            <a:picLocks noChangeAspect="1"/>
          </p:cNvPicPr>
          <p:nvPr/>
        </p:nvPicPr>
        <p:blipFill>
          <a:blip r:embed="rId5"/>
          <a:stretch>
            <a:fillRect/>
          </a:stretch>
        </p:blipFill>
        <p:spPr>
          <a:xfrm>
            <a:off x="0" y="-11179"/>
            <a:ext cx="2051720" cy="1059679"/>
          </a:xfrm>
          <a:prstGeom prst="rect">
            <a:avLst/>
          </a:prstGeom>
        </p:spPr>
      </p:pic>
      <p:pic>
        <p:nvPicPr>
          <p:cNvPr id="9" name="Picture 8">
            <a:extLst>
              <a:ext uri="{FF2B5EF4-FFF2-40B4-BE49-F238E27FC236}">
                <a16:creationId xmlns="" xmlns:a16="http://schemas.microsoft.com/office/drawing/2014/main" id="{EEB2709A-3A59-4D32-9E9F-0FF55C84E613}"/>
              </a:ext>
            </a:extLst>
          </p:cNvPr>
          <p:cNvPicPr>
            <a:picLocks noChangeAspect="1"/>
          </p:cNvPicPr>
          <p:nvPr/>
        </p:nvPicPr>
        <p:blipFill>
          <a:blip r:embed="rId6"/>
          <a:stretch>
            <a:fillRect/>
          </a:stretch>
        </p:blipFill>
        <p:spPr>
          <a:xfrm>
            <a:off x="7101276" y="-12296"/>
            <a:ext cx="2054530" cy="1060796"/>
          </a:xfrm>
          <a:prstGeom prst="rect">
            <a:avLst/>
          </a:prstGeom>
        </p:spPr>
      </p:pic>
    </p:spTree>
    <p:extLst>
      <p:ext uri="{BB962C8B-B14F-4D97-AF65-F5344CB8AC3E}">
        <p14:creationId xmlns:p14="http://schemas.microsoft.com/office/powerpoint/2010/main" val="2487348792"/>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561</Words>
  <Application>Microsoft Office PowerPoint</Application>
  <PresentationFormat>Bildschirmpräsentation (4:3)</PresentationFormat>
  <Paragraphs>78</Paragraphs>
  <Slides>15</Slides>
  <Notes>1</Notes>
  <HiddenSlides>1</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15</vt:i4>
      </vt:variant>
    </vt:vector>
  </HeadingPairs>
  <TitlesOfParts>
    <vt:vector size="20" baseType="lpstr">
      <vt:lpstr>Architects Daughter</vt:lpstr>
      <vt:lpstr>Arial</vt:lpstr>
      <vt:lpstr>Calibri</vt:lpstr>
      <vt:lpstr>Symbol</vt:lpstr>
      <vt:lpstr>Larissa</vt:lpstr>
      <vt:lpstr>Flexible Eingangsstufe Mehrstufenklasse mit Kurssystem</vt:lpstr>
      <vt:lpstr>Grundidee: ERFOLG</vt:lpstr>
      <vt:lpstr>Unser Ziel: ERFOLG</vt:lpstr>
      <vt:lpstr>Problem – Ausgangslage Stadt-NMS</vt:lpstr>
      <vt:lpstr>Problemlösung</vt:lpstr>
      <vt:lpstr>Unser Weg zum Erfolg</vt:lpstr>
      <vt:lpstr>PowerPoint-Präsentation</vt:lpstr>
      <vt:lpstr>PowerPoint-Präsentation</vt:lpstr>
      <vt:lpstr>Klar festgelegte Lernziele</vt:lpstr>
      <vt:lpstr>Beispiel: Modulplan Englisch</vt:lpstr>
      <vt:lpstr>Übersicht für Lehrperson</vt:lpstr>
      <vt:lpstr>Klare Dokumentation des Fortschritts</vt:lpstr>
      <vt:lpstr>Ablauf – Aufstieg bei „mastery“</vt:lpstr>
      <vt:lpstr>Lernablauf</vt:lpstr>
      <vt:lpstr> Zeit für Ihre Fragen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Flexible Eingangsstufe Mehrstufenklasse mit Kurssystem</dc:title>
  <dc:creator>teacher</dc:creator>
  <cp:lastModifiedBy>Teacher</cp:lastModifiedBy>
  <cp:revision>15</cp:revision>
  <dcterms:created xsi:type="dcterms:W3CDTF">2019-01-13T09:42:50Z</dcterms:created>
  <dcterms:modified xsi:type="dcterms:W3CDTF">2019-01-14T16:20:27Z</dcterms:modified>
</cp:coreProperties>
</file>