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861" r:id="rId4"/>
  </p:sldMasterIdLst>
  <p:notesMasterIdLst>
    <p:notesMasterId r:id="rId26"/>
  </p:notesMasterIdLst>
  <p:handoutMasterIdLst>
    <p:handoutMasterId r:id="rId27"/>
  </p:handoutMasterIdLst>
  <p:sldIdLst>
    <p:sldId id="256" r:id="rId5"/>
    <p:sldId id="268" r:id="rId6"/>
    <p:sldId id="269" r:id="rId7"/>
    <p:sldId id="270" r:id="rId8"/>
    <p:sldId id="283" r:id="rId9"/>
    <p:sldId id="273" r:id="rId10"/>
    <p:sldId id="285" r:id="rId11"/>
    <p:sldId id="288" r:id="rId12"/>
    <p:sldId id="287" r:id="rId13"/>
    <p:sldId id="274" r:id="rId14"/>
    <p:sldId id="289" r:id="rId15"/>
    <p:sldId id="276" r:id="rId16"/>
    <p:sldId id="271" r:id="rId17"/>
    <p:sldId id="279" r:id="rId18"/>
    <p:sldId id="278" r:id="rId19"/>
    <p:sldId id="272" r:id="rId20"/>
    <p:sldId id="284" r:id="rId21"/>
    <p:sldId id="277" r:id="rId22"/>
    <p:sldId id="280" r:id="rId23"/>
    <p:sldId id="282" r:id="rId24"/>
    <p:sldId id="281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69212" autoAdjust="0"/>
  </p:normalViewPr>
  <p:slideViewPr>
    <p:cSldViewPr snapToGrid="0">
      <p:cViewPr varScale="1">
        <p:scale>
          <a:sx n="57" d="100"/>
          <a:sy n="57" d="100"/>
        </p:scale>
        <p:origin x="730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7" d="100"/>
          <a:sy n="77" d="100"/>
        </p:scale>
        <p:origin x="4038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Mappe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Mappe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Tabelle1!$D$3:$D$6</c:f>
              <c:strCache>
                <c:ptCount val="4"/>
                <c:pt idx="0">
                  <c:v>AHS-Reife</c:v>
                </c:pt>
                <c:pt idx="1">
                  <c:v>Abbrecher aus AHS</c:v>
                </c:pt>
                <c:pt idx="2">
                  <c:v>ohne AHS Reife</c:v>
                </c:pt>
                <c:pt idx="3">
                  <c:v>Außerordentlich</c:v>
                </c:pt>
              </c:strCache>
            </c:strRef>
          </c:cat>
          <c:val>
            <c:numRef>
              <c:f>Tabelle1!$E$3:$E$6</c:f>
              <c:numCache>
                <c:formatCode>General</c:formatCode>
                <c:ptCount val="4"/>
                <c:pt idx="0">
                  <c:v>5</c:v>
                </c:pt>
                <c:pt idx="1">
                  <c:v>4</c:v>
                </c:pt>
                <c:pt idx="2">
                  <c:v>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8E-4711-8BCF-F24546D9D4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421881424"/>
        <c:axId val="1421882512"/>
      </c:barChart>
      <c:catAx>
        <c:axId val="14218814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1882512"/>
        <c:crosses val="autoZero"/>
        <c:auto val="1"/>
        <c:lblAlgn val="ctr"/>
        <c:lblOffset val="100"/>
        <c:noMultiLvlLbl val="0"/>
      </c:catAx>
      <c:valAx>
        <c:axId val="14218825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1881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Englisch Lesen</a:t>
            </a:r>
          </a:p>
        </c:rich>
      </c:tx>
      <c:layout>
        <c:manualLayout>
          <c:xMode val="edge"/>
          <c:yMode val="edge"/>
          <c:x val="0.4474206834896072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4E32-4C0F-994C-5732FAB6DF88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809E8A64-112A-46D8-9EC1-76A3B4BBE223}" type="VALUE">
                      <a:rPr lang="en-US">
                        <a:solidFill>
                          <a:schemeClr val="tx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E32-4C0F-994C-5732FAB6DF8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Tabelle1!$I$27:$I$28</c:f>
              <c:strCache>
                <c:ptCount val="2"/>
                <c:pt idx="0">
                  <c:v>Referenzwert </c:v>
                </c:pt>
                <c:pt idx="1">
                  <c:v>Mittelwert der Klasse </c:v>
                </c:pt>
              </c:strCache>
            </c:strRef>
          </c:cat>
          <c:val>
            <c:numRef>
              <c:f>Tabelle1!$J$27:$J$28</c:f>
              <c:numCache>
                <c:formatCode>0%</c:formatCode>
                <c:ptCount val="2"/>
                <c:pt idx="0">
                  <c:v>0.52</c:v>
                </c:pt>
                <c:pt idx="1">
                  <c:v>0.66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E32-4C0F-994C-5732FAB6DF88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421875440"/>
        <c:axId val="1421872720"/>
      </c:barChart>
      <c:catAx>
        <c:axId val="1421875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1872720"/>
        <c:crosses val="autoZero"/>
        <c:auto val="1"/>
        <c:lblAlgn val="ctr"/>
        <c:lblOffset val="100"/>
        <c:noMultiLvlLbl val="0"/>
      </c:catAx>
      <c:valAx>
        <c:axId val="142187272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421875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C9F54A64-C0A3-4FB1-8C4E-2E5EB3F5A36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5FD8E59-B1ED-4805-B20D-E60967CE1FF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4042E8-A934-4E93-8524-4DE0E2A1EBD4}" type="datetime1">
              <a:rPr lang="de-DE" smtClean="0"/>
              <a:t>24.11.2020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DC44CD-92CE-4BA7-97C1-5009E935193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9039F17-888E-4995-9FF6-5702E626972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7B81DA-4319-472A-BAB4-C6D52FFF158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06500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noProof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FEC863-2C79-4D85-8928-56AB8F3A9C87}" type="datetime1">
              <a:rPr lang="de-DE" noProof="0" smtClean="0"/>
              <a:pPr/>
              <a:t>24.11.2020</a:t>
            </a:fld>
            <a:endParaRPr lang="de-DE" noProof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3889FD-0077-42EF-9287-BC2F9203A53E}" type="slidenum">
              <a:rPr lang="de-DE" noProof="0" smtClean="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46521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rtl="0" fontAlgn="t">
              <a:spcBef>
                <a:spcPts val="0"/>
              </a:spcBef>
              <a:spcAft>
                <a:spcPts val="0"/>
              </a:spcAft>
            </a:pPr>
            <a:r>
              <a:rPr lang="de-DE" b="0" dirty="0">
                <a:effectLst/>
              </a:rPr>
              <a:t>Ich habe in meinem abstract versprochen ein System vorzustellen, in dem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Vorbereitungszeit, Ihre Korrekturzeit und Ihr Administrationsaufwand um  50% gesenkt sind, und Sie diese Zeit stattdessen dafür aufwenden können, um mit den Schülern und Schülerinnen einzeln oder in Kleingruppen zu arbeiten, sodass diese besser lernen können?.</a:t>
            </a:r>
          </a:p>
          <a:p>
            <a:pPr marL="0" algn="l" rtl="0" fontAlgn="t">
              <a:spcBef>
                <a:spcPts val="0"/>
              </a:spcBef>
              <a:spcAft>
                <a:spcPts val="0"/>
              </a:spcAft>
            </a:pP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Zu schön, um wahr zu sein?</a:t>
            </a:r>
            <a:endParaRPr lang="de-DE" b="0" dirty="0">
              <a:effectLst/>
            </a:endParaRPr>
          </a:p>
          <a:p>
            <a:pPr marL="0" algn="l" rtl="0" fontAlgn="t">
              <a:spcBef>
                <a:spcPts val="0"/>
              </a:spcBef>
              <a:spcAft>
                <a:spcPts val="0"/>
              </a:spcAft>
            </a:pP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Genau das tun wir in den Flexiklassen der PraxisNMS der PH Steiermark. </a:t>
            </a:r>
            <a:endParaRPr lang="de-DE" b="0" dirty="0">
              <a:effectLst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3889FD-0077-42EF-9287-BC2F9203A53E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45007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3889FD-0077-42EF-9287-BC2F9203A53E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7644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12 Module für 2 Jahre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3889FD-0077-42EF-9287-BC2F9203A53E}" type="slidenum">
              <a:rPr lang="de-DE" noProof="0" smtClean="0"/>
              <a:t>6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054682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7A8E56-52FE-4115-92A7-0C2C624DC6AF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348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BE64BA8-F420-4CC6-A0E8-1A7F7A416A9F}" type="datetime1">
              <a:rPr lang="de-DE" noProof="0" smtClean="0"/>
              <a:t>24.11.2020</a:t>
            </a:fld>
            <a:endParaRPr lang="de-DE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e-DE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02111984F565}" type="slidenum">
              <a:rPr lang="de-DE" noProof="0" smtClean="0"/>
              <a:t>‹#›</a:t>
            </a:fld>
            <a:endParaRPr lang="de-DE" noProof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8229963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BE64BA8-F420-4CC6-A0E8-1A7F7A416A9F}" type="datetime1">
              <a:rPr lang="de-DE" noProof="0" smtClean="0"/>
              <a:t>24.11.2020</a:t>
            </a:fld>
            <a:endParaRPr lang="de-DE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e-DE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02111984F565}" type="slidenum">
              <a:rPr lang="de-DE" noProof="0" smtClean="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23351180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BE64BA8-F420-4CC6-A0E8-1A7F7A416A9F}" type="datetime1">
              <a:rPr lang="de-DE" noProof="0" smtClean="0"/>
              <a:t>24.11.2020</a:t>
            </a:fld>
            <a:endParaRPr lang="de-DE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e-DE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02111984F565}" type="slidenum">
              <a:rPr lang="de-DE" noProof="0" smtClean="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150786281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3235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73235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AT"/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99267-2D67-4AF6-B88D-BEB52BA31718}" type="datetime1">
              <a:rPr lang="de-AT" smtClean="0"/>
              <a:pPr/>
              <a:t>24.11.2020</a:t>
            </a:fld>
            <a:endParaRPr lang="de-AT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8818338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BE64BA8-F420-4CC6-A0E8-1A7F7A416A9F}" type="datetime1">
              <a:rPr lang="de-DE" noProof="0" smtClean="0"/>
              <a:t>24.11.2020</a:t>
            </a:fld>
            <a:endParaRPr lang="de-DE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e-DE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02111984F565}" type="slidenum">
              <a:rPr lang="de-DE" noProof="0" smtClean="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687647964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BE64BA8-F420-4CC6-A0E8-1A7F7A416A9F}" type="datetime1">
              <a:rPr lang="de-DE" noProof="0" smtClean="0"/>
              <a:t>24.11.2020</a:t>
            </a:fld>
            <a:endParaRPr lang="de-DE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e-DE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02111984F565}" type="slidenum">
              <a:rPr lang="de-DE" noProof="0" smtClean="0"/>
              <a:t>‹#›</a:t>
            </a:fld>
            <a:endParaRPr lang="de-DE" noProof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9010538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BE64BA8-F420-4CC6-A0E8-1A7F7A416A9F}" type="datetime1">
              <a:rPr lang="de-DE" noProof="0" smtClean="0"/>
              <a:t>24.11.2020</a:t>
            </a:fld>
            <a:endParaRPr lang="de-DE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e-DE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02111984F565}" type="slidenum">
              <a:rPr lang="de-DE" noProof="0" smtClean="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0996444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BE64BA8-F420-4CC6-A0E8-1A7F7A416A9F}" type="datetime1">
              <a:rPr lang="de-DE" noProof="0" smtClean="0"/>
              <a:t>24.11.2020</a:t>
            </a:fld>
            <a:endParaRPr lang="de-DE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e-DE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02111984F565}" type="slidenum">
              <a:rPr lang="de-DE" noProof="0" smtClean="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70836113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BE64BA8-F420-4CC6-A0E8-1A7F7A416A9F}" type="datetime1">
              <a:rPr lang="de-DE" noProof="0" smtClean="0"/>
              <a:t>24.11.2020</a:t>
            </a:fld>
            <a:endParaRPr lang="de-DE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e-DE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02111984F565}" type="slidenum">
              <a:rPr lang="de-DE" noProof="0" smtClean="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77337695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BE64BA8-F420-4CC6-A0E8-1A7F7A416A9F}" type="datetime1">
              <a:rPr lang="de-DE" noProof="0" smtClean="0"/>
              <a:t>24.11.2020</a:t>
            </a:fld>
            <a:endParaRPr lang="de-DE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endParaRPr lang="de-DE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02111984F565}" type="slidenum">
              <a:rPr lang="de-DE" noProof="0" smtClean="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98567666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pPr rtl="0"/>
            <a:fld id="{3BE64BA8-F420-4CC6-A0E8-1A7F7A416A9F}" type="datetime1">
              <a:rPr lang="de-DE" noProof="0" smtClean="0"/>
              <a:t>24.11.2020</a:t>
            </a:fld>
            <a:endParaRPr lang="de-DE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de-DE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D57F1E4F-1CFF-5643-939E-02111984F565}" type="slidenum">
              <a:rPr lang="de-DE" noProof="0" smtClean="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15304385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BE64BA8-F420-4CC6-A0E8-1A7F7A416A9F}" type="datetime1">
              <a:rPr lang="de-DE" noProof="0" smtClean="0"/>
              <a:t>24.11.2020</a:t>
            </a:fld>
            <a:endParaRPr lang="de-DE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02111984F565}" type="slidenum">
              <a:rPr lang="de-DE" noProof="0" smtClean="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34495954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rtl="0"/>
            <a:fld id="{3BE64BA8-F420-4CC6-A0E8-1A7F7A416A9F}" type="datetime1">
              <a:rPr lang="de-DE" noProof="0" smtClean="0"/>
              <a:t>24.11.2020</a:t>
            </a:fld>
            <a:endParaRPr lang="de-DE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rtl="0"/>
            <a:endParaRPr lang="de-DE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rtl="0"/>
            <a:fld id="{D57F1E4F-1CFF-5643-939E-02111984F565}" type="slidenum">
              <a:rPr lang="de-DE" noProof="0" smtClean="0"/>
              <a:t>‹#›</a:t>
            </a:fld>
            <a:endParaRPr lang="de-DE" noProof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4064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  <p:sldLayoutId id="2147483873" r:id="rId12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myseryniti.wordpress.com/2012/09/20/book-chat-thursday-5" TargetMode="Externa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eilmossey.blogspot.com/2016/01/dinner-vs-tea-battle-over-our-kids.html" TargetMode="External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3">
            <a:extLst>
              <a:ext uri="{FF2B5EF4-FFF2-40B4-BE49-F238E27FC236}">
                <a16:creationId xmlns:a16="http://schemas.microsoft.com/office/drawing/2014/main" id="{1D7500F5-2A19-474C-B507-EE1B6C2A0E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5" b="1100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D30D32A-359B-41BB-9746-2CF3A21EEF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de-DE">
                <a:solidFill>
                  <a:srgbClr val="FFFFFF"/>
                </a:solidFill>
              </a:rPr>
              <a:t>DIGITALISIERUNG</a:t>
            </a:r>
            <a:br>
              <a:rPr lang="de-DE">
                <a:solidFill>
                  <a:srgbClr val="FFFFFF"/>
                </a:solidFill>
              </a:rPr>
            </a:br>
            <a:r>
              <a:rPr lang="de-DE">
                <a:solidFill>
                  <a:srgbClr val="FFFFFF"/>
                </a:solidFill>
              </a:rPr>
              <a:t>schafft Möglichkeiten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4CA222A-88BC-48F4-9AE8-2115B7D1E6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rtl="0">
              <a:spcAft>
                <a:spcPts val="600"/>
              </a:spcAft>
            </a:pPr>
            <a:r>
              <a:rPr lang="de-DE">
                <a:solidFill>
                  <a:srgbClr val="FFFFFF"/>
                </a:solidFill>
              </a:rPr>
              <a:t>Warum Lernen und lehren ohne Digitalisierung für uns nicht mehr denkbar ist</a:t>
            </a:r>
          </a:p>
        </p:txBody>
      </p:sp>
    </p:spTree>
    <p:extLst>
      <p:ext uri="{BB962C8B-B14F-4D97-AF65-F5344CB8AC3E}">
        <p14:creationId xmlns:p14="http://schemas.microsoft.com/office/powerpoint/2010/main" val="1930009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Sprechaufgaben online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103312" y="2052918"/>
            <a:ext cx="8946541" cy="935942"/>
          </a:xfrm>
        </p:spPr>
        <p:txBody>
          <a:bodyPr/>
          <a:lstStyle/>
          <a:p>
            <a:r>
              <a:rPr lang="de-AT" dirty="0"/>
              <a:t>z.B. Sprechaufgaben</a:t>
            </a:r>
            <a:endParaRPr lang="en-GB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11" y="2513953"/>
            <a:ext cx="9266830" cy="3527911"/>
          </a:xfrm>
          <a:prstGeom prst="rect">
            <a:avLst/>
          </a:prstGeom>
        </p:spPr>
      </p:pic>
      <p:sp>
        <p:nvSpPr>
          <p:cNvPr id="5" name="Inhaltsplatzhalter 2"/>
          <p:cNvSpPr txBox="1">
            <a:spLocks/>
          </p:cNvSpPr>
          <p:nvPr/>
        </p:nvSpPr>
        <p:spPr>
          <a:xfrm>
            <a:off x="928048" y="6077761"/>
            <a:ext cx="8824748" cy="935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de-AT"/>
              <a:t>z.B. Sprechaufgaben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1036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5A1B47C8-47A0-4A88-8830-6DEA3B5DE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6A1A18-FB96-48BB-B259-8CF926A471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0" r="-1" b="-1"/>
          <a:stretch/>
        </p:blipFill>
        <p:spPr>
          <a:xfrm>
            <a:off x="1292794" y="640080"/>
            <a:ext cx="4958077" cy="5577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984BBFDD-E720-4805-A9C8-129FBBF6DD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61348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96885" y="640080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Book presentations online</a:t>
            </a:r>
            <a:br>
              <a:rPr lang="en-US" sz="4400" dirty="0">
                <a:solidFill>
                  <a:srgbClr val="FFFFFF"/>
                </a:solidFill>
              </a:rPr>
            </a:b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AC4BE46-4A77-42FE-9D15-065CDB2F8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06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032EE366-F046-4452-A4C2-7C087DFC1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6949" y="3682556"/>
            <a:ext cx="1482090" cy="1531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98339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2026" y="286602"/>
            <a:ext cx="10058400" cy="1450757"/>
          </a:xfrm>
        </p:spPr>
        <p:txBody>
          <a:bodyPr/>
          <a:lstStyle/>
          <a:p>
            <a:r>
              <a:rPr lang="de-AT" dirty="0"/>
              <a:t>Tests online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2026" y="2078640"/>
            <a:ext cx="8946541" cy="935942"/>
          </a:xfrm>
        </p:spPr>
        <p:txBody>
          <a:bodyPr>
            <a:normAutofit/>
          </a:bodyPr>
          <a:lstStyle/>
          <a:p>
            <a:r>
              <a:rPr lang="de-AT" sz="2400" b="1" dirty="0"/>
              <a:t>Zeitlich flexibel – wenn der Schüler bereit ist</a:t>
            </a:r>
          </a:p>
          <a:p>
            <a:r>
              <a:rPr lang="de-AT" sz="2400" b="1" dirty="0"/>
              <a:t>Weniger Stress: Wiederholbar / Hörübungen mehrmals </a:t>
            </a:r>
            <a:r>
              <a:rPr lang="de-AT" sz="2400" b="1" dirty="0" err="1"/>
              <a:t>anhörbar</a:t>
            </a:r>
            <a:r>
              <a:rPr lang="de-AT" sz="2400" b="1" dirty="0"/>
              <a:t>....</a:t>
            </a:r>
            <a:endParaRPr lang="en-GB" sz="2400" b="1" dirty="0"/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928048" y="6077761"/>
            <a:ext cx="8824748" cy="935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de-AT" dirty="0"/>
              <a:t>NEUE LEHRERROLLE!</a:t>
            </a:r>
            <a:endParaRPr lang="en-GB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155" y="3173367"/>
            <a:ext cx="11363325" cy="2781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AC809C-C5F3-477E-8117-0D2419782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9634" y="229993"/>
            <a:ext cx="3540525" cy="4262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97315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0000"/>
            <a:shade val="97000"/>
            <a:satMod val="1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49047" y="643466"/>
            <a:ext cx="2771273" cy="5225627"/>
          </a:xfrm>
        </p:spPr>
        <p:txBody>
          <a:bodyPr anchor="ctr">
            <a:normAutofit/>
          </a:bodyPr>
          <a:lstStyle/>
          <a:p>
            <a:r>
              <a:rPr lang="de-AT" sz="3600" dirty="0"/>
              <a:t>Vorteile  für die Lernenden</a:t>
            </a:r>
            <a:endParaRPr lang="en-GB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83521" y="392512"/>
            <a:ext cx="7732854" cy="4515575"/>
          </a:xfrm>
        </p:spPr>
        <p:txBody>
          <a:bodyPr anchor="ctr">
            <a:normAutofit fontScale="92500" lnSpcReduction="10000"/>
          </a:bodyPr>
          <a:lstStyle/>
          <a:p>
            <a:pPr marL="90488" indent="-90488">
              <a:buFont typeface="Wingdings" panose="05000000000000000000" pitchFamily="2" charset="2"/>
              <a:buChar char="Ø"/>
            </a:pPr>
            <a:r>
              <a:rPr lang="de-AT" sz="2400" dirty="0"/>
              <a:t>Sofortige Rückmeldung bei geschlossenen Aufgaben im Unterricht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de-AT" sz="2400" dirty="0"/>
              <a:t>Grammatikaufgaben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de-AT" sz="2400" dirty="0"/>
              <a:t>Hörübungen (Audio, Video)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de-AT" sz="2400" dirty="0"/>
              <a:t>Leseaufgaben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AT" sz="2400" dirty="0"/>
              <a:t>Freies, wiederholtes, „privates“ Üben möglich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de-AT" sz="2400" dirty="0"/>
              <a:t>interaktive Übungen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de-AT" sz="2400" dirty="0"/>
              <a:t>Sprechaufgaben (Flipgrid)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AT" sz="2400" dirty="0"/>
              <a:t>Überblick über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de-AT" sz="2400" dirty="0"/>
              <a:t>Lernziele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de-AT" sz="2400" dirty="0"/>
              <a:t>Fortschritt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de-AT" sz="2400" dirty="0"/>
              <a:t>Leistungen </a:t>
            </a:r>
          </a:p>
          <a:p>
            <a:pPr marL="169863" indent="0"/>
            <a:r>
              <a:rPr lang="de-AT" sz="2400" b="1" dirty="0">
                <a:solidFill>
                  <a:schemeClr val="accent1"/>
                </a:solidFill>
              </a:rPr>
              <a:t>INDIVIDUELLES</a:t>
            </a:r>
            <a:r>
              <a:rPr lang="de-AT" sz="2400" dirty="0">
                <a:solidFill>
                  <a:schemeClr val="accent1"/>
                </a:solidFill>
              </a:rPr>
              <a:t>, zeitlich </a:t>
            </a:r>
            <a:r>
              <a:rPr lang="de-AT" sz="2400" b="1" dirty="0">
                <a:solidFill>
                  <a:schemeClr val="accent1"/>
                </a:solidFill>
              </a:rPr>
              <a:t>FLEXIBLES</a:t>
            </a:r>
            <a:r>
              <a:rPr lang="de-AT" sz="2400" dirty="0">
                <a:solidFill>
                  <a:schemeClr val="accent1"/>
                </a:solidFill>
              </a:rPr>
              <a:t> Lernen möglich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D46A95-D60E-4AFA-B3CC-E437592B7F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82" b="20315"/>
          <a:stretch/>
        </p:blipFill>
        <p:spPr>
          <a:xfrm>
            <a:off x="1344304" y="5255439"/>
            <a:ext cx="9735716" cy="9590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033026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329E5A-5381-4B7C-88E0-55663F3D9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4825" y="3667880"/>
            <a:ext cx="1928445" cy="24745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9C32B4-DFCA-4A06-9F02-2F3B58599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5194" y="214560"/>
            <a:ext cx="2294765" cy="27861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FF6087-31D3-4DD3-85C6-8C0739BB5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573" y="372336"/>
            <a:ext cx="10058400" cy="838458"/>
          </a:xfrm>
        </p:spPr>
        <p:txBody>
          <a:bodyPr>
            <a:normAutofit/>
          </a:bodyPr>
          <a:lstStyle/>
          <a:p>
            <a:r>
              <a:rPr lang="de-AT" dirty="0">
                <a:solidFill>
                  <a:schemeClr val="accent1"/>
                </a:solidFill>
              </a:rPr>
              <a:t>Vorteile für die Lernenden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412041" y="1281169"/>
            <a:ext cx="44223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2400" b="1" dirty="0">
                <a:solidFill>
                  <a:schemeClr val="accent1"/>
                </a:solidFill>
              </a:rPr>
              <a:t>Für schnelle Lerner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AT" sz="2400" dirty="0">
              <a:solidFill>
                <a:schemeClr val="bg1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de-AT" sz="2400" dirty="0">
                <a:solidFill>
                  <a:schemeClr val="bg1"/>
                </a:solidFill>
              </a:rPr>
              <a:t>Kein Warten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de-AT" sz="2400" dirty="0">
                <a:solidFill>
                  <a:schemeClr val="bg1"/>
                </a:solidFill>
              </a:rPr>
              <a:t>Erfolgserlebnisse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de-AT" sz="2400" dirty="0">
                <a:solidFill>
                  <a:schemeClr val="bg1"/>
                </a:solidFill>
              </a:rPr>
              <a:t>Zeit für Vertiefung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de-AT" sz="2400" dirty="0">
                <a:solidFill>
                  <a:schemeClr val="bg1"/>
                </a:solidFill>
              </a:rPr>
              <a:t>Arbeit auf Standard AHS Level</a:t>
            </a:r>
          </a:p>
        </p:txBody>
      </p:sp>
      <p:sp>
        <p:nvSpPr>
          <p:cNvPr id="6" name="Rechteck 6">
            <a:extLst>
              <a:ext uri="{FF2B5EF4-FFF2-40B4-BE49-F238E27FC236}">
                <a16:creationId xmlns:a16="http://schemas.microsoft.com/office/drawing/2014/main" id="{E348E42D-5526-46E0-B297-EE2E3C4F4939}"/>
              </a:ext>
            </a:extLst>
          </p:cNvPr>
          <p:cNvSpPr/>
          <p:nvPr/>
        </p:nvSpPr>
        <p:spPr>
          <a:xfrm>
            <a:off x="6172200" y="2517476"/>
            <a:ext cx="625069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2400" b="1" dirty="0">
                <a:solidFill>
                  <a:schemeClr val="accent1"/>
                </a:solidFill>
              </a:rPr>
              <a:t>Für langsame Lerner </a:t>
            </a:r>
          </a:p>
          <a:p>
            <a:r>
              <a:rPr lang="de-AT" sz="2400" b="1" dirty="0">
                <a:solidFill>
                  <a:schemeClr val="accent1"/>
                </a:solidFill>
              </a:rPr>
              <a:t>Schüler/innen mit nichtdeutscher Muttersprache / Schüler mit Aufholbedarf</a:t>
            </a:r>
          </a:p>
          <a:p>
            <a:endParaRPr lang="de-AT" sz="2400" dirty="0">
              <a:solidFill>
                <a:schemeClr val="bg1"/>
              </a:solidFill>
            </a:endParaRPr>
          </a:p>
          <a:p>
            <a:pPr marL="573088" lvl="1" indent="-342900">
              <a:buFont typeface="Wingdings" panose="05000000000000000000" pitchFamily="2" charset="2"/>
              <a:buChar char="Ø"/>
            </a:pPr>
            <a:r>
              <a:rPr lang="de-AT" sz="2400" dirty="0">
                <a:solidFill>
                  <a:schemeClr val="bg1"/>
                </a:solidFill>
              </a:rPr>
              <a:t>Lernziele werden erreicht </a:t>
            </a:r>
          </a:p>
          <a:p>
            <a:pPr marL="573088" lvl="1" indent="-342900">
              <a:buFont typeface="Wingdings" panose="05000000000000000000" pitchFamily="2" charset="2"/>
              <a:buChar char="Ø"/>
            </a:pPr>
            <a:r>
              <a:rPr lang="de-AT" sz="2400" dirty="0">
                <a:solidFill>
                  <a:schemeClr val="bg1"/>
                </a:solidFill>
              </a:rPr>
              <a:t>Erfolgserlebnisse</a:t>
            </a:r>
          </a:p>
          <a:p>
            <a:pPr marL="573088" lvl="1" indent="-342900">
              <a:buFont typeface="Wingdings" panose="05000000000000000000" pitchFamily="2" charset="2"/>
              <a:buChar char="Ø"/>
            </a:pPr>
            <a:r>
              <a:rPr lang="de-AT" sz="2400" dirty="0">
                <a:solidFill>
                  <a:schemeClr val="bg1"/>
                </a:solidFill>
              </a:rPr>
              <a:t>Zeit um echtes Verständnis zu entwickeln</a:t>
            </a:r>
          </a:p>
          <a:p>
            <a:pPr marL="573088" lvl="1" indent="-342900">
              <a:buFont typeface="Wingdings" panose="05000000000000000000" pitchFamily="2" charset="2"/>
              <a:buChar char="Ø"/>
            </a:pPr>
            <a:r>
              <a:rPr lang="de-AT" sz="2400" dirty="0">
                <a:solidFill>
                  <a:schemeClr val="bg1"/>
                </a:solidFill>
              </a:rPr>
              <a:t>3. Jahr in gleichbleibender Umgebung</a:t>
            </a:r>
          </a:p>
          <a:p>
            <a:pPr marL="573088" lvl="1" indent="-342900">
              <a:buFont typeface="Wingdings" panose="05000000000000000000" pitchFamily="2" charset="2"/>
              <a:buChar char="Ø"/>
            </a:pPr>
            <a:r>
              <a:rPr lang="de-AT" sz="2400" dirty="0">
                <a:solidFill>
                  <a:schemeClr val="bg1"/>
                </a:solidFill>
              </a:rPr>
              <a:t>Standard AHS Level kann erreicht werden</a:t>
            </a:r>
          </a:p>
        </p:txBody>
      </p:sp>
    </p:spTree>
    <p:extLst>
      <p:ext uri="{BB962C8B-B14F-4D97-AF65-F5344CB8AC3E}">
        <p14:creationId xmlns:p14="http://schemas.microsoft.com/office/powerpoint/2010/main" val="38891257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F6087-31D3-4DD3-85C6-8C0739BB5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39120"/>
            <a:ext cx="10058400" cy="1118268"/>
          </a:xfrm>
        </p:spPr>
        <p:txBody>
          <a:bodyPr>
            <a:noAutofit/>
          </a:bodyPr>
          <a:lstStyle/>
          <a:p>
            <a:br>
              <a:rPr lang="de-AT" sz="3600" dirty="0">
                <a:solidFill>
                  <a:schemeClr val="tx1"/>
                </a:solidFill>
              </a:rPr>
            </a:br>
            <a:r>
              <a:rPr lang="de-AT" sz="3600" b="1" dirty="0">
                <a:solidFill>
                  <a:schemeClr val="accent1"/>
                </a:solidFill>
              </a:rPr>
              <a:t>Klare Dokumentation des Fortschritts und transparente Leistungsbeurteilung anhand von erreichten Zielen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329E5A-5381-4B7C-88E0-55663F3D9D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368"/>
          <a:stretch/>
        </p:blipFill>
        <p:spPr>
          <a:xfrm>
            <a:off x="1225518" y="1883526"/>
            <a:ext cx="3264371" cy="38381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BE1105-668A-4C0F-A5AD-AB5C15576A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070"/>
          <a:stretch/>
        </p:blipFill>
        <p:spPr>
          <a:xfrm>
            <a:off x="4665372" y="2409821"/>
            <a:ext cx="2861256" cy="33119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83BA84-5C14-4A4D-8FB2-8D84FBD848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440"/>
          <a:stretch/>
        </p:blipFill>
        <p:spPr>
          <a:xfrm>
            <a:off x="7702111" y="2835560"/>
            <a:ext cx="2637479" cy="29735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35014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b="1" dirty="0">
                <a:solidFill>
                  <a:schemeClr val="accent1"/>
                </a:solidFill>
              </a:rPr>
              <a:t>Lehrperson hat klaren Überblück</a:t>
            </a:r>
            <a:endParaRPr lang="en-GB" b="1" dirty="0">
              <a:solidFill>
                <a:schemeClr val="accent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8CCB32-89E6-474F-9705-B87A51391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6899" y="1642538"/>
            <a:ext cx="8638781" cy="4541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29A8CA-24CF-4D0C-AE71-8BD78C2D4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6289" y="2759211"/>
            <a:ext cx="3767721" cy="297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298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65197" y="5120639"/>
            <a:ext cx="10337094" cy="10792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b="1" dirty="0" err="1">
                <a:solidFill>
                  <a:schemeClr val="accent1"/>
                </a:solidFill>
              </a:rPr>
              <a:t>Lehrperson</a:t>
            </a:r>
            <a:r>
              <a:rPr lang="en-US" sz="3600" b="1" dirty="0">
                <a:solidFill>
                  <a:schemeClr val="accent1"/>
                </a:solidFill>
              </a:rPr>
              <a:t> hat Zeit </a:t>
            </a:r>
            <a:r>
              <a:rPr lang="en-US" sz="3600" b="1" dirty="0" err="1">
                <a:solidFill>
                  <a:schemeClr val="accent1"/>
                </a:solidFill>
              </a:rPr>
              <a:t>für</a:t>
            </a:r>
            <a:r>
              <a:rPr lang="en-US" sz="3600" b="1" dirty="0">
                <a:solidFill>
                  <a:schemeClr val="accent1"/>
                </a:solidFill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</a:rPr>
              <a:t>Kleingruppen</a:t>
            </a:r>
            <a:r>
              <a:rPr lang="en-US" sz="3600" b="1" dirty="0">
                <a:solidFill>
                  <a:schemeClr val="accent1"/>
                </a:solidFill>
              </a:rPr>
              <a:t>: </a:t>
            </a:r>
            <a:br>
              <a:rPr lang="en-US" sz="3600" b="1" dirty="0">
                <a:solidFill>
                  <a:schemeClr val="accent1"/>
                </a:solidFill>
              </a:rPr>
            </a:br>
            <a:r>
              <a:rPr lang="en-US" sz="3600" b="1" dirty="0">
                <a:solidFill>
                  <a:schemeClr val="accent1"/>
                </a:solidFill>
              </a:rPr>
              <a:t>Tea and talk, Book chats, </a:t>
            </a:r>
            <a:r>
              <a:rPr lang="en-US" sz="3600" b="1" dirty="0" err="1">
                <a:solidFill>
                  <a:schemeClr val="accent1"/>
                </a:solidFill>
              </a:rPr>
              <a:t>individuelle</a:t>
            </a:r>
            <a:r>
              <a:rPr lang="en-US" sz="3600" b="1" dirty="0">
                <a:solidFill>
                  <a:schemeClr val="accent1"/>
                </a:solidFill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</a:rPr>
              <a:t>Hilfe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pic>
        <p:nvPicPr>
          <p:cNvPr id="12" name="Picture 11" descr="A close up of a book shelf&#10;&#10;Description automatically generated">
            <a:extLst>
              <a:ext uri="{FF2B5EF4-FFF2-40B4-BE49-F238E27FC236}">
                <a16:creationId xmlns:a16="http://schemas.microsoft.com/office/drawing/2014/main" id="{664DDA72-2DB3-436F-8302-C35DBDD844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6966" r="9686"/>
          <a:stretch/>
        </p:blipFill>
        <p:spPr>
          <a:xfrm>
            <a:off x="20" y="10"/>
            <a:ext cx="3954681" cy="47447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5FC3AF-C407-4F4B-8FF5-9EF79D2C30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2" b="10274"/>
          <a:stretch/>
        </p:blipFill>
        <p:spPr>
          <a:xfrm>
            <a:off x="4115568" y="-509"/>
            <a:ext cx="3956242" cy="4756229"/>
          </a:xfrm>
          <a:prstGeom prst="rect">
            <a:avLst/>
          </a:prstGeom>
        </p:spPr>
      </p:pic>
      <p:pic>
        <p:nvPicPr>
          <p:cNvPr id="6" name="Picture 5" descr="A cup of coffee&#10;&#10;Description automatically generated">
            <a:extLst>
              <a:ext uri="{FF2B5EF4-FFF2-40B4-BE49-F238E27FC236}">
                <a16:creationId xmlns:a16="http://schemas.microsoft.com/office/drawing/2014/main" id="{9E640FF0-7BB5-4FB8-81F1-51E88CD148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27957" r="20568" b="1"/>
          <a:stretch/>
        </p:blipFill>
        <p:spPr>
          <a:xfrm>
            <a:off x="8234218" y="1965"/>
            <a:ext cx="3957782" cy="4747788"/>
          </a:xfrm>
          <a:prstGeom prst="rect">
            <a:avLst/>
          </a:prstGeom>
        </p:spPr>
      </p:pic>
      <p:sp>
        <p:nvSpPr>
          <p:cNvPr id="5" name="Inhaltsplatzhalter 2"/>
          <p:cNvSpPr txBox="1">
            <a:spLocks/>
          </p:cNvSpPr>
          <p:nvPr/>
        </p:nvSpPr>
        <p:spPr>
          <a:xfrm>
            <a:off x="928048" y="6077761"/>
            <a:ext cx="8824748" cy="935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95866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3661" y="414040"/>
            <a:ext cx="10058400" cy="725378"/>
          </a:xfrm>
        </p:spPr>
        <p:txBody>
          <a:bodyPr>
            <a:normAutofit/>
          </a:bodyPr>
          <a:lstStyle/>
          <a:p>
            <a:r>
              <a:rPr lang="de-AT" sz="4000" dirty="0"/>
              <a:t>Große Erfolge, trotz schwieriger Ausgangslage</a:t>
            </a:r>
            <a:endParaRPr lang="en-GB" sz="4000" dirty="0"/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1126249"/>
              </p:ext>
            </p:extLst>
          </p:nvPr>
        </p:nvGraphicFramePr>
        <p:xfrm>
          <a:off x="387927" y="1759527"/>
          <a:ext cx="7682345" cy="2694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69E61AE8-255E-4C34-A85F-DA4F47B2E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8258" y="1139417"/>
            <a:ext cx="1795731" cy="5148925"/>
          </a:xfrm>
          <a:prstGeom prst="rect">
            <a:avLst/>
          </a:prstGeom>
        </p:spPr>
      </p:pic>
      <p:graphicFrame>
        <p:nvGraphicFramePr>
          <p:cNvPr id="5" name="Diagramm 5">
            <a:extLst>
              <a:ext uri="{FF2B5EF4-FFF2-40B4-BE49-F238E27FC236}">
                <a16:creationId xmlns:a16="http://schemas.microsoft.com/office/drawing/2014/main" id="{2031EF99-470D-4ED5-9637-621B6E1751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9270816"/>
              </p:ext>
            </p:extLst>
          </p:nvPr>
        </p:nvGraphicFramePr>
        <p:xfrm>
          <a:off x="10127673" y="1139417"/>
          <a:ext cx="1729983" cy="51489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797033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F6087-31D3-4DD3-85C6-8C0739BB5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686598" cy="963594"/>
          </a:xfrm>
        </p:spPr>
        <p:txBody>
          <a:bodyPr>
            <a:normAutofit/>
          </a:bodyPr>
          <a:lstStyle/>
          <a:p>
            <a:r>
              <a:rPr lang="de-AT" dirty="0">
                <a:solidFill>
                  <a:schemeClr val="tx1"/>
                </a:solidFill>
              </a:rPr>
              <a:t>Würde es auch ohne Tablet funktionieren?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1056058" y="1559846"/>
            <a:ext cx="922856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AT" sz="2400" b="1" dirty="0"/>
              <a:t>NEIN, weil ...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AT" sz="2400" dirty="0"/>
              <a:t>Überblick über Lernfortschritt nur online zeitnah möglich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AT" sz="2400" dirty="0"/>
              <a:t>Hörübungen und Lernvideos für die Kinder immer verfügbar / unbegrenzt wiederholbar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AT" sz="2400" dirty="0"/>
              <a:t>Lösungen für fast alle Aufgaben online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AT" sz="2400" dirty="0"/>
              <a:t>Feedback auf einfache Übungen über Computer sofort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AT" sz="2400" dirty="0"/>
              <a:t>Tests teilweise automatisiert / Auswertung und Feedback sofort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AT" sz="2400" dirty="0"/>
              <a:t>Zugang zu Arbeitsmaterial jederzeit auch von zuhause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E3E078-A7E7-4952-9997-067CB26D1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0458" y="1353687"/>
            <a:ext cx="4503420" cy="6487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F0EB89-C525-4E1A-A724-CCC2D9FCC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9890" y="1876781"/>
            <a:ext cx="2654781" cy="19452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2889E8-0047-4896-9A3B-CB2EC15B40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91628">
            <a:off x="9283081" y="2817349"/>
            <a:ext cx="2669328" cy="18231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4CD186-C567-4A85-80A1-454518C65D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4597" y="3719191"/>
            <a:ext cx="2120074" cy="255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164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148C75AA-C615-44E8-850A-3C0634ABF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99" y="4550229"/>
            <a:ext cx="10909073" cy="105765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300">
                <a:solidFill>
                  <a:schemeClr val="tx1">
                    <a:lumMod val="85000"/>
                    <a:lumOff val="15000"/>
                  </a:schemeClr>
                </a:solidFill>
              </a:rPr>
              <a:t>Das FLEXI System an der Praxis Mittelschule der PH Steiermark</a:t>
            </a:r>
          </a:p>
        </p:txBody>
      </p:sp>
      <p:pic>
        <p:nvPicPr>
          <p:cNvPr id="2" name="Grafik 1" descr="Diagram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725" y="555519"/>
            <a:ext cx="5893693" cy="4110850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897FEF5C-0DD6-448D-94BE-5E3A81CD2E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1633"/>
          <a:stretch/>
        </p:blipFill>
        <p:spPr>
          <a:xfrm>
            <a:off x="6986886" y="523684"/>
            <a:ext cx="4296865" cy="441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E29BBB3-F3F1-43B4-A8C6-FF7E5BFEC7CA}"/>
              </a:ext>
            </a:extLst>
          </p:cNvPr>
          <p:cNvSpPr/>
          <p:nvPr/>
        </p:nvSpPr>
        <p:spPr>
          <a:xfrm>
            <a:off x="92990" y="3900407"/>
            <a:ext cx="1482671" cy="77684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0890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351584" y="764705"/>
            <a:ext cx="7848872" cy="1470025"/>
          </a:xfrm>
        </p:spPr>
        <p:txBody>
          <a:bodyPr>
            <a:normAutofit fontScale="90000"/>
          </a:bodyPr>
          <a:lstStyle/>
          <a:p>
            <a:br>
              <a:rPr lang="de-AT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AT" dirty="0">
                <a:solidFill>
                  <a:schemeClr val="tx1"/>
                </a:solidFill>
              </a:rPr>
              <a:t>Zeit für Ihre Fragen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841356" y="2345410"/>
            <a:ext cx="7431108" cy="3728454"/>
          </a:xfrm>
        </p:spPr>
        <p:txBody>
          <a:bodyPr>
            <a:normAutofit/>
          </a:bodyPr>
          <a:lstStyle/>
          <a:p>
            <a:pPr algn="l"/>
            <a:endParaRPr lang="de-DE" dirty="0">
              <a:solidFill>
                <a:srgbClr val="00B0F0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de-DE" dirty="0">
              <a:solidFill>
                <a:srgbClr val="00B0F0"/>
              </a:solidFill>
            </a:endParaRPr>
          </a:p>
          <a:p>
            <a:pPr algn="l"/>
            <a:endParaRPr lang="de-DE" dirty="0">
              <a:solidFill>
                <a:srgbClr val="00B0F0"/>
              </a:solidFill>
            </a:endParaRPr>
          </a:p>
        </p:txBody>
      </p:sp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364FC998-CA4B-46AA-8BEF-ED92E5DF43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564" y="2986404"/>
            <a:ext cx="1864995" cy="186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8408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39552"/>
          </a:xfrm>
        </p:spPr>
        <p:txBody>
          <a:bodyPr>
            <a:normAutofit/>
          </a:bodyPr>
          <a:lstStyle/>
          <a:p>
            <a:r>
              <a:rPr lang="de-AT" b="1" dirty="0">
                <a:solidFill>
                  <a:srgbClr val="FFC000"/>
                </a:solidFill>
              </a:rPr>
              <a:t>Lernablauf</a:t>
            </a:r>
            <a:endParaRPr lang="en-GB" b="1" dirty="0">
              <a:solidFill>
                <a:srgbClr val="FFC000"/>
              </a:solidFill>
            </a:endParaRPr>
          </a:p>
        </p:txBody>
      </p:sp>
      <p:sp>
        <p:nvSpPr>
          <p:cNvPr id="7" name="Legende mit Pfeil nach unten 6"/>
          <p:cNvSpPr/>
          <p:nvPr/>
        </p:nvSpPr>
        <p:spPr>
          <a:xfrm>
            <a:off x="2351584" y="1196752"/>
            <a:ext cx="2448272" cy="1512168"/>
          </a:xfrm>
          <a:prstGeom prst="downArrowCallou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Modul </a:t>
            </a:r>
          </a:p>
          <a:p>
            <a:pPr algn="ctr"/>
            <a:r>
              <a:rPr lang="de-AT" dirty="0"/>
              <a:t>Pflichtaufgaben</a:t>
            </a:r>
            <a:endParaRPr lang="en-GB" dirty="0"/>
          </a:p>
        </p:txBody>
      </p:sp>
      <p:sp>
        <p:nvSpPr>
          <p:cNvPr id="8" name="Pfeil nach unten 7"/>
          <p:cNvSpPr/>
          <p:nvPr/>
        </p:nvSpPr>
        <p:spPr>
          <a:xfrm>
            <a:off x="1631504" y="1196753"/>
            <a:ext cx="720080" cy="5451201"/>
          </a:xfrm>
          <a:prstGeom prst="downArrow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KURS</a:t>
            </a:r>
            <a:endParaRPr lang="en-GB" dirty="0"/>
          </a:p>
        </p:txBody>
      </p:sp>
      <p:sp>
        <p:nvSpPr>
          <p:cNvPr id="9" name="Legende mit Pfeil nach rechts 8"/>
          <p:cNvSpPr/>
          <p:nvPr/>
        </p:nvSpPr>
        <p:spPr>
          <a:xfrm>
            <a:off x="2351584" y="2708920"/>
            <a:ext cx="3744416" cy="792088"/>
          </a:xfrm>
          <a:prstGeom prst="rightArrowCallou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Gespräch</a:t>
            </a:r>
            <a:endParaRPr lang="en-GB" dirty="0"/>
          </a:p>
        </p:txBody>
      </p:sp>
      <p:sp>
        <p:nvSpPr>
          <p:cNvPr id="10" name="Legende mit Pfeil nach unten 9"/>
          <p:cNvSpPr/>
          <p:nvPr/>
        </p:nvSpPr>
        <p:spPr>
          <a:xfrm>
            <a:off x="6240016" y="2708920"/>
            <a:ext cx="2016224" cy="1296144"/>
          </a:xfrm>
          <a:prstGeom prst="downArrowCallou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Pretest </a:t>
            </a:r>
            <a:endParaRPr lang="en-GB" dirty="0"/>
          </a:p>
        </p:txBody>
      </p:sp>
      <p:sp>
        <p:nvSpPr>
          <p:cNvPr id="11" name="Pfeil nach unten 10"/>
          <p:cNvSpPr/>
          <p:nvPr/>
        </p:nvSpPr>
        <p:spPr>
          <a:xfrm>
            <a:off x="6520340" y="3501008"/>
            <a:ext cx="1591884" cy="686618"/>
          </a:xfrm>
          <a:prstGeom prst="downArrow">
            <a:avLst>
              <a:gd name="adj1" fmla="val 82311"/>
              <a:gd name="adj2" fmla="val 64550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BESTANDEN</a:t>
            </a:r>
            <a:endParaRPr lang="en-GB" dirty="0"/>
          </a:p>
        </p:txBody>
      </p:sp>
      <p:sp>
        <p:nvSpPr>
          <p:cNvPr id="12" name="Abgerundetes Rechteck 11"/>
          <p:cNvSpPr/>
          <p:nvPr/>
        </p:nvSpPr>
        <p:spPr>
          <a:xfrm>
            <a:off x="6240016" y="4187627"/>
            <a:ext cx="2232248" cy="1041573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solidFill>
                  <a:schemeClr val="bg1"/>
                </a:solidFill>
              </a:rPr>
              <a:t>Abschlusstest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5" name="Nach oben gebogener Pfeil 14"/>
          <p:cNvSpPr/>
          <p:nvPr/>
        </p:nvSpPr>
        <p:spPr>
          <a:xfrm rot="10800000">
            <a:off x="3818460" y="3314678"/>
            <a:ext cx="2302005" cy="1006165"/>
          </a:xfrm>
          <a:prstGeom prst="bentUp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10800000"/>
              </a:camera>
              <a:lightRig rig="threePt" dir="t"/>
            </a:scene3d>
          </a:bodyPr>
          <a:lstStyle/>
          <a:p>
            <a:pPr algn="ctr"/>
            <a:r>
              <a:rPr lang="de-AT" dirty="0">
                <a:solidFill>
                  <a:schemeClr val="bg2">
                    <a:lumMod val="25000"/>
                  </a:schemeClr>
                </a:solidFill>
              </a:rPr>
              <a:t>NICHT BESTANDEN</a:t>
            </a:r>
            <a:endParaRPr lang="en-GB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6" name="Legende mit Pfeil nach unten 15"/>
          <p:cNvSpPr/>
          <p:nvPr/>
        </p:nvSpPr>
        <p:spPr>
          <a:xfrm>
            <a:off x="2360477" y="4346457"/>
            <a:ext cx="2448272" cy="1512168"/>
          </a:xfrm>
          <a:prstGeom prst="downArrowCallou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Modul </a:t>
            </a:r>
          </a:p>
          <a:p>
            <a:pPr algn="ctr"/>
            <a:r>
              <a:rPr lang="de-AT" dirty="0"/>
              <a:t>Weitere Übungen</a:t>
            </a:r>
            <a:endParaRPr lang="en-GB" dirty="0"/>
          </a:p>
        </p:txBody>
      </p:sp>
      <p:sp>
        <p:nvSpPr>
          <p:cNvPr id="17" name="Legende mit Pfeil nach rechts 16"/>
          <p:cNvSpPr/>
          <p:nvPr/>
        </p:nvSpPr>
        <p:spPr>
          <a:xfrm>
            <a:off x="2360477" y="5855865"/>
            <a:ext cx="3744416" cy="792088"/>
          </a:xfrm>
          <a:prstGeom prst="rightArrowCallou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Gespräch</a:t>
            </a:r>
            <a:endParaRPr lang="en-GB" dirty="0"/>
          </a:p>
        </p:txBody>
      </p:sp>
      <p:sp>
        <p:nvSpPr>
          <p:cNvPr id="21" name="Pfeil nach unten 20"/>
          <p:cNvSpPr/>
          <p:nvPr/>
        </p:nvSpPr>
        <p:spPr>
          <a:xfrm>
            <a:off x="3217066" y="3526623"/>
            <a:ext cx="671151" cy="794221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Stern mit 6 Zacken 21"/>
          <p:cNvSpPr/>
          <p:nvPr/>
        </p:nvSpPr>
        <p:spPr>
          <a:xfrm rot="698407">
            <a:off x="8688288" y="404665"/>
            <a:ext cx="1800200" cy="1758479"/>
          </a:xfrm>
          <a:prstGeom prst="star6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ABSCHLUSS auf MASTERY LEVEL</a:t>
            </a:r>
            <a:endParaRPr lang="en-GB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" name="Pfeil nach rechts 22"/>
          <p:cNvSpPr/>
          <p:nvPr/>
        </p:nvSpPr>
        <p:spPr>
          <a:xfrm>
            <a:off x="8472264" y="4077072"/>
            <a:ext cx="2195736" cy="1262682"/>
          </a:xfrm>
          <a:prstGeom prst="rightArrow">
            <a:avLst>
              <a:gd name="adj1" fmla="val 71459"/>
              <a:gd name="adj2" fmla="val 50000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Bestanden: Weiter zum nächsten Modul</a:t>
            </a:r>
            <a:endParaRPr lang="en-GB" dirty="0"/>
          </a:p>
        </p:txBody>
      </p:sp>
      <p:sp>
        <p:nvSpPr>
          <p:cNvPr id="20" name="Pfeil nach oben 19"/>
          <p:cNvSpPr/>
          <p:nvPr/>
        </p:nvSpPr>
        <p:spPr>
          <a:xfrm>
            <a:off x="6384032" y="5102542"/>
            <a:ext cx="1981684" cy="504057"/>
          </a:xfrm>
          <a:prstGeom prst="upArrow">
            <a:avLst>
              <a:gd name="adj1" fmla="val 68745"/>
              <a:gd name="adj2" fmla="val 32929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BESTANDEN</a:t>
            </a:r>
            <a:endParaRPr lang="en-GB" dirty="0"/>
          </a:p>
        </p:txBody>
      </p:sp>
      <p:sp>
        <p:nvSpPr>
          <p:cNvPr id="19" name="Legende mit Pfeil nach oben 18"/>
          <p:cNvSpPr/>
          <p:nvPr/>
        </p:nvSpPr>
        <p:spPr>
          <a:xfrm>
            <a:off x="6132736" y="5534162"/>
            <a:ext cx="2484276" cy="1082700"/>
          </a:xfrm>
          <a:prstGeom prst="upArrowCallou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Pretest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763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5" grpId="0" animBg="1"/>
      <p:bldP spid="16" grpId="0" animBg="1"/>
      <p:bldP spid="17" grpId="0" animBg="1"/>
      <p:bldP spid="21" grpId="0" animBg="1"/>
      <p:bldP spid="22" grpId="0" animBg="1"/>
      <p:bldP spid="23" grpId="0" animBg="1"/>
      <p:bldP spid="20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Digitalisierung schafft Platz für den Menschen</a:t>
            </a:r>
          </a:p>
        </p:txBody>
      </p:sp>
      <p:pic>
        <p:nvPicPr>
          <p:cNvPr id="4" name="Inhaltsplatzhalter 3"/>
          <p:cNvPicPr>
            <a:picLocks noGrp="1"/>
          </p:cNvPicPr>
          <p:nvPr>
            <p:ph idx="1"/>
          </p:nvPr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marL="457200" indent="-45720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800" dirty="0" err="1"/>
              <a:t>Arbeitspakete</a:t>
            </a:r>
            <a:r>
              <a:rPr lang="en-US" sz="2800" dirty="0"/>
              <a:t> (Module) auf </a:t>
            </a:r>
            <a:r>
              <a:rPr lang="en-US" sz="2800" dirty="0" err="1"/>
              <a:t>Lernplattform</a:t>
            </a:r>
            <a:endParaRPr lang="en-US" sz="2800" dirty="0"/>
          </a:p>
          <a:p>
            <a:pPr marL="457200" indent="-45720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en-US" sz="2800" dirty="0"/>
          </a:p>
          <a:p>
            <a:pPr marL="457200" indent="-45720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800" dirty="0" err="1"/>
              <a:t>Schüler</a:t>
            </a:r>
            <a:r>
              <a:rPr lang="en-US" sz="2800" dirty="0"/>
              <a:t> </a:t>
            </a:r>
            <a:r>
              <a:rPr lang="en-US" sz="2800" dirty="0" err="1"/>
              <a:t>arbeiten</a:t>
            </a:r>
            <a:r>
              <a:rPr lang="en-US" sz="2800" dirty="0"/>
              <a:t> </a:t>
            </a:r>
            <a:r>
              <a:rPr lang="en-US" sz="2800" dirty="0" err="1"/>
              <a:t>im</a:t>
            </a:r>
            <a:r>
              <a:rPr lang="en-US" sz="2800" dirty="0"/>
              <a:t> </a:t>
            </a:r>
            <a:r>
              <a:rPr lang="en-US" sz="2800" dirty="0" err="1"/>
              <a:t>eigenen</a:t>
            </a:r>
            <a:r>
              <a:rPr lang="en-US" sz="2800" dirty="0"/>
              <a:t> Tempo</a:t>
            </a:r>
          </a:p>
          <a:p>
            <a:pPr marL="457200" indent="-45720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en-US" sz="2800" dirty="0"/>
          </a:p>
          <a:p>
            <a:pPr marL="457200" indent="-45720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800" dirty="0" err="1"/>
              <a:t>Lehrperson</a:t>
            </a:r>
            <a:r>
              <a:rPr lang="en-US" sz="2800" dirty="0"/>
              <a:t> hat den </a:t>
            </a:r>
            <a:r>
              <a:rPr lang="en-US" sz="2800" dirty="0" err="1"/>
              <a:t>Überblick</a:t>
            </a:r>
            <a:r>
              <a:rPr lang="en-US" sz="2800" dirty="0"/>
              <a:t> und </a:t>
            </a:r>
            <a:r>
              <a:rPr lang="en-US" sz="2800" dirty="0" err="1"/>
              <a:t>kann</a:t>
            </a:r>
            <a:r>
              <a:rPr lang="en-US" sz="2800" dirty="0"/>
              <a:t> </a:t>
            </a:r>
            <a:r>
              <a:rPr lang="en-US" sz="2800" dirty="0" err="1"/>
              <a:t>effektiv</a:t>
            </a:r>
            <a:r>
              <a:rPr lang="en-US" sz="2800" dirty="0"/>
              <a:t> </a:t>
            </a:r>
            <a:r>
              <a:rPr lang="en-US" sz="2800" dirty="0" err="1"/>
              <a:t>agieren</a:t>
            </a:r>
            <a:endParaRPr lang="en-US" sz="2800" dirty="0"/>
          </a:p>
          <a:p>
            <a:pPr marL="457200" indent="-45720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en-US" sz="2800" dirty="0"/>
          </a:p>
          <a:p>
            <a:pPr marL="457200" indent="-45720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ZEIT </a:t>
            </a:r>
            <a:r>
              <a:rPr lang="en-US" sz="2800" dirty="0" err="1"/>
              <a:t>für</a:t>
            </a:r>
            <a:r>
              <a:rPr lang="en-US" sz="2800" dirty="0"/>
              <a:t> das, was </a:t>
            </a:r>
            <a:r>
              <a:rPr lang="en-US" sz="2800" dirty="0" err="1"/>
              <a:t>Lehren</a:t>
            </a:r>
            <a:r>
              <a:rPr lang="en-US" sz="2800" dirty="0"/>
              <a:t> </a:t>
            </a:r>
            <a:r>
              <a:rPr lang="en-US" sz="2800" dirty="0" err="1"/>
              <a:t>ausmacht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154774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11685" y="180329"/>
            <a:ext cx="5127171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b="1" dirty="0"/>
              <a:t>Tablet </a:t>
            </a:r>
            <a:r>
              <a:rPr lang="en-US" sz="3700" b="1" dirty="0" err="1"/>
              <a:t>als</a:t>
            </a:r>
            <a:r>
              <a:rPr lang="en-US" sz="3700" b="1" dirty="0"/>
              <a:t> </a:t>
            </a:r>
            <a:r>
              <a:rPr lang="en-US" sz="3700" b="1" dirty="0" err="1"/>
              <a:t>normaler</a:t>
            </a:r>
            <a:r>
              <a:rPr lang="en-US" sz="3700" b="1" dirty="0"/>
              <a:t> Teil des Lebens / des </a:t>
            </a:r>
            <a:r>
              <a:rPr lang="en-US" sz="3700" b="1" dirty="0" err="1"/>
              <a:t>Unterrichts</a:t>
            </a:r>
            <a:endParaRPr lang="en-US" sz="3700" b="1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0" r="13141" b="1"/>
          <a:stretch/>
        </p:blipFill>
        <p:spPr>
          <a:xfrm>
            <a:off x="643192" y="1172520"/>
            <a:ext cx="5451627" cy="4192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feld 4"/>
          <p:cNvSpPr txBox="1"/>
          <p:nvPr/>
        </p:nvSpPr>
        <p:spPr>
          <a:xfrm>
            <a:off x="6411684" y="2198914"/>
            <a:ext cx="5127172" cy="367018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Schüler und Schülerinnen erleben das Tablet als  normales Arbeitsgerät (eines von vielen)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Nur ein Bruchteil der Arbeit findet tatsächlich am Tablet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statt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aber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die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Lernplattform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steuert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den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Lernprozess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142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999" y="4550229"/>
            <a:ext cx="10909073" cy="1057655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Kinder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arbeiten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sehr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selbständig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und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im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eigenen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Tempo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BC4D57-4BD8-4941-B37C-574ECC18A0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70" r="32574"/>
          <a:stretch/>
        </p:blipFill>
        <p:spPr>
          <a:xfrm>
            <a:off x="1825941" y="640080"/>
            <a:ext cx="3941169" cy="3602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A3AB7D-FD22-45C5-B418-4426A2129A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37" r="10368"/>
          <a:stretch/>
        </p:blipFill>
        <p:spPr>
          <a:xfrm>
            <a:off x="6424891" y="733255"/>
            <a:ext cx="5118182" cy="3416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0866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0378" y="503112"/>
            <a:ext cx="10271244" cy="1018613"/>
          </a:xfrm>
        </p:spPr>
        <p:txBody>
          <a:bodyPr>
            <a:noAutofit/>
          </a:bodyPr>
          <a:lstStyle/>
          <a:p>
            <a:r>
              <a:rPr lang="de-AT" sz="3600" dirty="0"/>
              <a:t>Die Lernplattform führt durch das Modul</a:t>
            </a:r>
            <a:br>
              <a:rPr lang="de-AT" sz="3600" dirty="0"/>
            </a:br>
            <a:r>
              <a:rPr lang="de-AT" sz="2800" dirty="0"/>
              <a:t>Die Lehrperson ist frei für individualle Hilfe oder Arbeit mit Kleingruppen</a:t>
            </a:r>
            <a:endParaRPr lang="en-GB" sz="36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/>
          <a:srcRect l="77110" t="4809"/>
          <a:stretch/>
        </p:blipFill>
        <p:spPr>
          <a:xfrm>
            <a:off x="8673152" y="1965356"/>
            <a:ext cx="2620468" cy="4103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9AE518-A055-4E15-9E18-963B8A73A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868" y="1670958"/>
            <a:ext cx="7365639" cy="4450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78F3BE89-1C59-4460-8514-36944719961D}"/>
              </a:ext>
            </a:extLst>
          </p:cNvPr>
          <p:cNvSpPr/>
          <p:nvPr/>
        </p:nvSpPr>
        <p:spPr>
          <a:xfrm rot="20040522">
            <a:off x="392732" y="5866361"/>
            <a:ext cx="2087105" cy="5679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/>
              <a:t>Produktive Abschlussaufgaben</a:t>
            </a:r>
            <a:endParaRPr lang="en-US" sz="1200" dirty="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3CA27782-1DE2-45AF-ABD9-3B0D9D83379C}"/>
              </a:ext>
            </a:extLst>
          </p:cNvPr>
          <p:cNvSpPr/>
          <p:nvPr/>
        </p:nvSpPr>
        <p:spPr>
          <a:xfrm rot="20102478">
            <a:off x="2712203" y="5924418"/>
            <a:ext cx="1735811" cy="5217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/>
              <a:t>FoF, Listening, Reading</a:t>
            </a:r>
            <a:endParaRPr lang="en-US" sz="1200" dirty="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5A744BC0-376E-406E-BA5F-EC17F51594D0}"/>
              </a:ext>
            </a:extLst>
          </p:cNvPr>
          <p:cNvSpPr/>
          <p:nvPr/>
        </p:nvSpPr>
        <p:spPr>
          <a:xfrm>
            <a:off x="118820" y="2278251"/>
            <a:ext cx="1239865" cy="5321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Ziele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704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6CA1B-2584-486D-B569-5109FEBA9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84497"/>
            <a:ext cx="10058400" cy="907576"/>
          </a:xfrm>
        </p:spPr>
        <p:txBody>
          <a:bodyPr/>
          <a:lstStyle/>
          <a:p>
            <a:r>
              <a:rPr lang="de-AT" dirty="0"/>
              <a:t>Hören, Lesen, Sprechen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B6B2C39-E0E8-41A7-943D-3F43FB618E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1945" y="1443734"/>
            <a:ext cx="7195984" cy="4623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B12EBA47-3EDF-44D7-BC48-C77C25F55A7E}"/>
              </a:ext>
            </a:extLst>
          </p:cNvPr>
          <p:cNvSpPr/>
          <p:nvPr/>
        </p:nvSpPr>
        <p:spPr>
          <a:xfrm>
            <a:off x="852987" y="2033516"/>
            <a:ext cx="1337480" cy="395785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HILFE</a:t>
            </a:r>
            <a:endParaRPr lang="en-US" dirty="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6137F7C2-276A-4EE7-A958-87A93047B4A3}"/>
              </a:ext>
            </a:extLst>
          </p:cNvPr>
          <p:cNvSpPr/>
          <p:nvPr/>
        </p:nvSpPr>
        <p:spPr>
          <a:xfrm>
            <a:off x="702899" y="3002947"/>
            <a:ext cx="1637655" cy="569466"/>
          </a:xfrm>
          <a:prstGeom prst="rightArrow">
            <a:avLst>
              <a:gd name="adj1" fmla="val 41919"/>
              <a:gd name="adj2" fmla="val 50000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Wiederholung</a:t>
            </a:r>
            <a:endParaRPr lang="en-US" dirty="0"/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B8E20454-27F0-4836-92CD-2E1E6A634CB9}"/>
              </a:ext>
            </a:extLst>
          </p:cNvPr>
          <p:cNvSpPr/>
          <p:nvPr/>
        </p:nvSpPr>
        <p:spPr>
          <a:xfrm>
            <a:off x="5904855" y="2849795"/>
            <a:ext cx="1782305" cy="437885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Leseverstehen</a:t>
            </a:r>
            <a:endParaRPr lang="en-US" dirty="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D146809E-75E4-4FAA-ACF7-DB0C48886EA9}"/>
              </a:ext>
            </a:extLst>
          </p:cNvPr>
          <p:cNvSpPr/>
          <p:nvPr/>
        </p:nvSpPr>
        <p:spPr>
          <a:xfrm>
            <a:off x="651508" y="5414266"/>
            <a:ext cx="1445929" cy="454426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Sprechen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947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7F7257CF-4031-4054-96BB-BA17473755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3418"/>
          <a:stretch/>
        </p:blipFill>
        <p:spPr>
          <a:xfrm>
            <a:off x="4486716" y="478887"/>
            <a:ext cx="6994383" cy="591367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AFB3C7A-38F3-4AE2-9F01-22D930075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05" y="342907"/>
            <a:ext cx="3828197" cy="851272"/>
          </a:xfrm>
        </p:spPr>
        <p:txBody>
          <a:bodyPr>
            <a:normAutofit/>
          </a:bodyPr>
          <a:lstStyle/>
          <a:p>
            <a:r>
              <a:rPr lang="de-AT" b="1" dirty="0"/>
              <a:t>Liveworksheets.com</a:t>
            </a:r>
            <a:endParaRPr lang="en-US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4C928A-5E99-4855-9731-6327ACA6A0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610436"/>
            <a:ext cx="3200400" cy="4694768"/>
          </a:xfrm>
        </p:spPr>
        <p:txBody>
          <a:bodyPr>
            <a:normAutofit/>
          </a:bodyPr>
          <a:lstStyle/>
          <a:p>
            <a:r>
              <a:rPr lang="de-AT" sz="2400" b="1" dirty="0"/>
              <a:t>Lesen</a:t>
            </a:r>
          </a:p>
          <a:p>
            <a:r>
              <a:rPr lang="de-AT" sz="2400" b="1" dirty="0"/>
              <a:t>Hören</a:t>
            </a:r>
          </a:p>
          <a:p>
            <a:r>
              <a:rPr lang="de-AT" sz="2400" b="1" dirty="0"/>
              <a:t>Videos</a:t>
            </a:r>
          </a:p>
          <a:p>
            <a:r>
              <a:rPr lang="de-AT" sz="2400" b="1" dirty="0"/>
              <a:t>drag-and- drop</a:t>
            </a:r>
          </a:p>
          <a:p>
            <a:r>
              <a:rPr lang="de-AT" sz="2400" b="1" dirty="0"/>
              <a:t>gapfilling</a:t>
            </a:r>
          </a:p>
          <a:p>
            <a:r>
              <a:rPr lang="de-AT" sz="2400" b="1" dirty="0"/>
              <a:t>order a jumbled text</a:t>
            </a:r>
          </a:p>
          <a:p>
            <a:endParaRPr lang="de-AT" sz="2400" b="1" dirty="0"/>
          </a:p>
          <a:p>
            <a:r>
              <a:rPr lang="de-AT" sz="2400" b="1" dirty="0"/>
              <a:t>immediate feedback </a:t>
            </a:r>
          </a:p>
          <a:p>
            <a:r>
              <a:rPr lang="de-AT" sz="2400" b="1" dirty="0"/>
              <a:t>flexible design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9506197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3F3FE-44AC-49C4-8F2F-F91F32161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C9121F5-15F9-482D-8627-56323767B4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6785" b="8823"/>
          <a:stretch/>
        </p:blipFill>
        <p:spPr>
          <a:xfrm>
            <a:off x="3731957" y="4109035"/>
            <a:ext cx="8372208" cy="2012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1F7C61-500F-4F83-B9A8-3676CDD4DB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54" r="5774"/>
          <a:stretch/>
        </p:blipFill>
        <p:spPr>
          <a:xfrm>
            <a:off x="720390" y="286603"/>
            <a:ext cx="5329890" cy="3501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8B0E6B-E44B-4679-AC1D-9B02540373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464" t="16342" r="16166" b="11323"/>
          <a:stretch/>
        </p:blipFill>
        <p:spPr>
          <a:xfrm>
            <a:off x="7589895" y="403555"/>
            <a:ext cx="3600774" cy="2345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Arrow: Left 9">
            <a:extLst>
              <a:ext uri="{FF2B5EF4-FFF2-40B4-BE49-F238E27FC236}">
                <a16:creationId xmlns:a16="http://schemas.microsoft.com/office/drawing/2014/main" id="{0E5988AB-E8D7-499E-AFAD-EC7A588F296F}"/>
              </a:ext>
            </a:extLst>
          </p:cNvPr>
          <p:cNvSpPr/>
          <p:nvPr/>
        </p:nvSpPr>
        <p:spPr>
          <a:xfrm rot="20287205">
            <a:off x="1773381" y="2589367"/>
            <a:ext cx="1960418" cy="667660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KEY</a:t>
            </a:r>
            <a:endParaRPr lang="en-US" dirty="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87A3F947-5BE7-470A-BACD-7BD9D1F7E766}"/>
              </a:ext>
            </a:extLst>
          </p:cNvPr>
          <p:cNvSpPr/>
          <p:nvPr/>
        </p:nvSpPr>
        <p:spPr>
          <a:xfrm>
            <a:off x="5722115" y="698908"/>
            <a:ext cx="2195946" cy="626145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Learningapps.com</a:t>
            </a:r>
            <a:endParaRPr lang="en-US" dirty="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B2A449D5-08DE-41CA-9F27-9F512E5E2D14}"/>
              </a:ext>
            </a:extLst>
          </p:cNvPr>
          <p:cNvSpPr/>
          <p:nvPr/>
        </p:nvSpPr>
        <p:spPr>
          <a:xfrm rot="1380195">
            <a:off x="6504016" y="3455644"/>
            <a:ext cx="2098963" cy="665018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H5P exercises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457D207-8D27-4F4F-9B92-0B247F0897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776" y="3939039"/>
            <a:ext cx="2658086" cy="1944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6189798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ACC4F44-154A-4E67-B129-1B5389E9F993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E6953E32-00D6-4FFB-AD6B-B2091BB3289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B5FFD32-E0A8-4E83-80B3-20612105D9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512</Words>
  <Application>Microsoft Office PowerPoint</Application>
  <PresentationFormat>Widescreen</PresentationFormat>
  <Paragraphs>115</Paragraphs>
  <Slides>21</Slides>
  <Notes>4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Wingdings</vt:lpstr>
      <vt:lpstr>Wingdings 3</vt:lpstr>
      <vt:lpstr>Retrospect</vt:lpstr>
      <vt:lpstr>DIGITALISIERUNG schafft Möglichkeiten</vt:lpstr>
      <vt:lpstr>Das FLEXI System an der Praxis Mittelschule der PH Steiermark</vt:lpstr>
      <vt:lpstr>Digitalisierung schafft Platz für den Menschen</vt:lpstr>
      <vt:lpstr>Tablet als normaler Teil des Lebens / des Unterrichts</vt:lpstr>
      <vt:lpstr>Kinder arbeiten sehr selbständig und im eigenen Tempo</vt:lpstr>
      <vt:lpstr>Die Lernplattform führt durch das Modul Die Lehrperson ist frei für individualle Hilfe oder Arbeit mit Kleingruppen</vt:lpstr>
      <vt:lpstr>Hören, Lesen, Sprechen</vt:lpstr>
      <vt:lpstr>Liveworksheets.com</vt:lpstr>
      <vt:lpstr>PowerPoint Presentation</vt:lpstr>
      <vt:lpstr>Sprechaufgaben online</vt:lpstr>
      <vt:lpstr>Book presentations online </vt:lpstr>
      <vt:lpstr>Tests online</vt:lpstr>
      <vt:lpstr>Vorteile  für die Lernenden</vt:lpstr>
      <vt:lpstr>Vorteile für die Lernenden</vt:lpstr>
      <vt:lpstr> Klare Dokumentation des Fortschritts und transparente Leistungsbeurteilung anhand von erreichten Zielen</vt:lpstr>
      <vt:lpstr>Lehrperson hat klaren Überblück</vt:lpstr>
      <vt:lpstr>Lehrperson hat Zeit für Kleingruppen:  Tea and talk, Book chats, individuelle Hilfe</vt:lpstr>
      <vt:lpstr>Große Erfolge, trotz schwieriger Ausgangslage</vt:lpstr>
      <vt:lpstr>Würde es auch ohne Tablet funktionieren?</vt:lpstr>
      <vt:lpstr> Zeit für Ihre Fragen</vt:lpstr>
      <vt:lpstr>Lernablauf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2020-11-24T18:28:44Z</dcterms:created>
  <dcterms:modified xsi:type="dcterms:W3CDTF">2020-11-24T19:12:17Z</dcterms:modified>
</cp:coreProperties>
</file>