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4"/>
  </p:notesMasterIdLst>
  <p:handoutMasterIdLst>
    <p:handoutMasterId r:id="rId25"/>
  </p:handoutMasterIdLst>
  <p:sldIdLst>
    <p:sldId id="259" r:id="rId2"/>
    <p:sldId id="265" r:id="rId3"/>
    <p:sldId id="286" r:id="rId4"/>
    <p:sldId id="295" r:id="rId5"/>
    <p:sldId id="287" r:id="rId6"/>
    <p:sldId id="294" r:id="rId7"/>
    <p:sldId id="296" r:id="rId8"/>
    <p:sldId id="290" r:id="rId9"/>
    <p:sldId id="289" r:id="rId10"/>
    <p:sldId id="291" r:id="rId11"/>
    <p:sldId id="278" r:id="rId12"/>
    <p:sldId id="266" r:id="rId13"/>
    <p:sldId id="270" r:id="rId14"/>
    <p:sldId id="292" r:id="rId15"/>
    <p:sldId id="293" r:id="rId16"/>
    <p:sldId id="279" r:id="rId17"/>
    <p:sldId id="280" r:id="rId18"/>
    <p:sldId id="281" r:id="rId19"/>
    <p:sldId id="282" r:id="rId20"/>
    <p:sldId id="283" r:id="rId21"/>
    <p:sldId id="284" r:id="rId22"/>
    <p:sldId id="285" r:id="rId23"/>
  </p:sldIdLst>
  <p:sldSz cx="9144000" cy="6858000" type="screen4x3"/>
  <p:notesSz cx="6858000" cy="9144000"/>
  <p:defaultTextStyle>
    <a:defPPr>
      <a:defRPr lang="de-DE"/>
    </a:defPPr>
    <a:lvl1pPr algn="l" rtl="0" eaLnBrk="0" fontAlgn="base" hangingPunct="0">
      <a:spcBef>
        <a:spcPct val="0"/>
      </a:spcBef>
      <a:spcAft>
        <a:spcPct val="20000"/>
      </a:spcAft>
      <a:defRPr sz="1364" kern="1200">
        <a:solidFill>
          <a:schemeClr val="tx1"/>
        </a:solidFill>
        <a:latin typeface="Arial" charset="0"/>
        <a:ea typeface="+mn-ea"/>
        <a:cs typeface="+mn-cs"/>
      </a:defRPr>
    </a:lvl1pPr>
    <a:lvl2pPr marL="389626" algn="l" rtl="0" eaLnBrk="0" fontAlgn="base" hangingPunct="0">
      <a:spcBef>
        <a:spcPct val="0"/>
      </a:spcBef>
      <a:spcAft>
        <a:spcPct val="20000"/>
      </a:spcAft>
      <a:defRPr sz="1364" kern="1200">
        <a:solidFill>
          <a:schemeClr val="tx1"/>
        </a:solidFill>
        <a:latin typeface="Arial" charset="0"/>
        <a:ea typeface="+mn-ea"/>
        <a:cs typeface="+mn-cs"/>
      </a:defRPr>
    </a:lvl2pPr>
    <a:lvl3pPr marL="779252" algn="l" rtl="0" eaLnBrk="0" fontAlgn="base" hangingPunct="0">
      <a:spcBef>
        <a:spcPct val="0"/>
      </a:spcBef>
      <a:spcAft>
        <a:spcPct val="20000"/>
      </a:spcAft>
      <a:defRPr sz="1364" kern="1200">
        <a:solidFill>
          <a:schemeClr val="tx1"/>
        </a:solidFill>
        <a:latin typeface="Arial" charset="0"/>
        <a:ea typeface="+mn-ea"/>
        <a:cs typeface="+mn-cs"/>
      </a:defRPr>
    </a:lvl3pPr>
    <a:lvl4pPr marL="1168878" algn="l" rtl="0" eaLnBrk="0" fontAlgn="base" hangingPunct="0">
      <a:spcBef>
        <a:spcPct val="0"/>
      </a:spcBef>
      <a:spcAft>
        <a:spcPct val="20000"/>
      </a:spcAft>
      <a:defRPr sz="1364" kern="1200">
        <a:solidFill>
          <a:schemeClr val="tx1"/>
        </a:solidFill>
        <a:latin typeface="Arial" charset="0"/>
        <a:ea typeface="+mn-ea"/>
        <a:cs typeface="+mn-cs"/>
      </a:defRPr>
    </a:lvl4pPr>
    <a:lvl5pPr marL="1558503" algn="l" rtl="0" eaLnBrk="0" fontAlgn="base" hangingPunct="0">
      <a:spcBef>
        <a:spcPct val="0"/>
      </a:spcBef>
      <a:spcAft>
        <a:spcPct val="20000"/>
      </a:spcAft>
      <a:defRPr sz="1364" kern="1200">
        <a:solidFill>
          <a:schemeClr val="tx1"/>
        </a:solidFill>
        <a:latin typeface="Arial" charset="0"/>
        <a:ea typeface="+mn-ea"/>
        <a:cs typeface="+mn-cs"/>
      </a:defRPr>
    </a:lvl5pPr>
    <a:lvl6pPr marL="1948129" algn="l" defTabSz="779252" rtl="0" eaLnBrk="1" latinLnBrk="0" hangingPunct="1">
      <a:defRPr sz="1364" kern="1200">
        <a:solidFill>
          <a:schemeClr val="tx1"/>
        </a:solidFill>
        <a:latin typeface="Arial" charset="0"/>
        <a:ea typeface="+mn-ea"/>
        <a:cs typeface="+mn-cs"/>
      </a:defRPr>
    </a:lvl6pPr>
    <a:lvl7pPr marL="2337755" algn="l" defTabSz="779252" rtl="0" eaLnBrk="1" latinLnBrk="0" hangingPunct="1">
      <a:defRPr sz="1364" kern="1200">
        <a:solidFill>
          <a:schemeClr val="tx1"/>
        </a:solidFill>
        <a:latin typeface="Arial" charset="0"/>
        <a:ea typeface="+mn-ea"/>
        <a:cs typeface="+mn-cs"/>
      </a:defRPr>
    </a:lvl7pPr>
    <a:lvl8pPr marL="2727381" algn="l" defTabSz="779252" rtl="0" eaLnBrk="1" latinLnBrk="0" hangingPunct="1">
      <a:defRPr sz="1364" kern="1200">
        <a:solidFill>
          <a:schemeClr val="tx1"/>
        </a:solidFill>
        <a:latin typeface="Arial" charset="0"/>
        <a:ea typeface="+mn-ea"/>
        <a:cs typeface="+mn-cs"/>
      </a:defRPr>
    </a:lvl8pPr>
    <a:lvl9pPr marL="3117007" algn="l" defTabSz="779252" rtl="0" eaLnBrk="1" latinLnBrk="0" hangingPunct="1">
      <a:defRPr sz="1364"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706" userDrawn="1">
          <p15:clr>
            <a:srgbClr val="A4A3A4"/>
          </p15:clr>
        </p15:guide>
        <p15:guide id="2" pos="13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123C"/>
    <a:srgbClr val="5E123C"/>
    <a:srgbClr val="6B1320"/>
    <a:srgbClr val="996262"/>
    <a:srgbClr val="704F60"/>
    <a:srgbClr val="944349"/>
    <a:srgbClr val="7061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1" autoAdjust="0"/>
    <p:restoredTop sz="94660"/>
  </p:normalViewPr>
  <p:slideViewPr>
    <p:cSldViewPr snapToGrid="0">
      <p:cViewPr varScale="1">
        <p:scale>
          <a:sx n="72" d="100"/>
          <a:sy n="72" d="100"/>
        </p:scale>
        <p:origin x="1266" y="66"/>
      </p:cViewPr>
      <p:guideLst>
        <p:guide orient="horz" pos="1706"/>
        <p:guide pos="136"/>
      </p:guideLst>
    </p:cSldViewPr>
  </p:slideViewPr>
  <p:notesTextViewPr>
    <p:cViewPr>
      <p:scale>
        <a:sx n="1" d="1"/>
        <a:sy n="1" d="1"/>
      </p:scale>
      <p:origin x="0" y="0"/>
    </p:cViewPr>
  </p:notesTextViewPr>
  <p:notesViewPr>
    <p:cSldViewPr snapToGrid="0">
      <p:cViewPr varScale="1">
        <p:scale>
          <a:sx n="85" d="100"/>
          <a:sy n="85" d="100"/>
        </p:scale>
        <p:origin x="380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handoutMaster" Target="handoutMasters/handout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viewProps" Target="viewProps.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38F400-4A4E-44F2-A78D-727BBBEF0F9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E40BB60-4AC1-4674-9DCB-780CB9BCBCA7}">
      <dgm:prSet/>
      <dgm:spPr/>
      <dgm:t>
        <a:bodyPr/>
        <a:lstStyle/>
        <a:p>
          <a:r>
            <a:rPr lang="de-DE" dirty="0"/>
            <a:t>Bitte </a:t>
          </a:r>
          <a:r>
            <a:rPr lang="de-DE" dirty="0" err="1"/>
            <a:t>öffenen</a:t>
          </a:r>
          <a:r>
            <a:rPr lang="de-DE" dirty="0"/>
            <a:t> sie den Kompetenzraster für die 5. Schulstufe:</a:t>
          </a:r>
          <a:endParaRPr lang="en-US" dirty="0"/>
        </a:p>
      </dgm:t>
    </dgm:pt>
    <dgm:pt modelId="{B68010DF-1C32-4B66-8DEA-D94869445BBD}" type="parTrans" cxnId="{DC1E67A2-A300-4D32-A717-454FB0D56FEE}">
      <dgm:prSet/>
      <dgm:spPr/>
      <dgm:t>
        <a:bodyPr/>
        <a:lstStyle/>
        <a:p>
          <a:endParaRPr lang="en-US"/>
        </a:p>
      </dgm:t>
    </dgm:pt>
    <dgm:pt modelId="{158D9285-AE6F-41C6-AB2F-A30859036856}" type="sibTrans" cxnId="{DC1E67A2-A300-4D32-A717-454FB0D56FEE}">
      <dgm:prSet/>
      <dgm:spPr/>
      <dgm:t>
        <a:bodyPr/>
        <a:lstStyle/>
        <a:p>
          <a:endParaRPr lang="en-US"/>
        </a:p>
      </dgm:t>
    </dgm:pt>
    <dgm:pt modelId="{E9631615-D945-4D84-AA9E-307F87B417C2}">
      <dgm:prSet/>
      <dgm:spPr/>
      <dgm:t>
        <a:bodyPr/>
        <a:lstStyle/>
        <a:p>
          <a:r>
            <a:rPr lang="de-DE"/>
            <a:t>https://www.paedagogikpaket.at/</a:t>
          </a:r>
          <a:endParaRPr lang="en-US"/>
        </a:p>
      </dgm:t>
    </dgm:pt>
    <dgm:pt modelId="{46258695-0484-45EF-97BD-EC8713D24419}" type="parTrans" cxnId="{924800CC-03DE-4B7C-B41D-68E413FC79F4}">
      <dgm:prSet/>
      <dgm:spPr/>
      <dgm:t>
        <a:bodyPr/>
        <a:lstStyle/>
        <a:p>
          <a:endParaRPr lang="en-US"/>
        </a:p>
      </dgm:t>
    </dgm:pt>
    <dgm:pt modelId="{5E4D4A41-AEBC-4E4C-8FEF-AE0D1B147692}" type="sibTrans" cxnId="{924800CC-03DE-4B7C-B41D-68E413FC79F4}">
      <dgm:prSet/>
      <dgm:spPr/>
      <dgm:t>
        <a:bodyPr/>
        <a:lstStyle/>
        <a:p>
          <a:endParaRPr lang="en-US"/>
        </a:p>
      </dgm:t>
    </dgm:pt>
    <dgm:pt modelId="{5F2146AB-9936-48A6-852A-57FECEE0B3DA}" type="pres">
      <dgm:prSet presAssocID="{8638F400-4A4E-44F2-A78D-727BBBEF0F96}" presName="linear" presStyleCnt="0">
        <dgm:presLayoutVars>
          <dgm:animLvl val="lvl"/>
          <dgm:resizeHandles val="exact"/>
        </dgm:presLayoutVars>
      </dgm:prSet>
      <dgm:spPr/>
    </dgm:pt>
    <dgm:pt modelId="{472A7FD0-715F-402A-A949-054246298EB0}" type="pres">
      <dgm:prSet presAssocID="{3E40BB60-4AC1-4674-9DCB-780CB9BCBCA7}" presName="parentText" presStyleLbl="node1" presStyleIdx="0" presStyleCnt="2">
        <dgm:presLayoutVars>
          <dgm:chMax val="0"/>
          <dgm:bulletEnabled val="1"/>
        </dgm:presLayoutVars>
      </dgm:prSet>
      <dgm:spPr/>
    </dgm:pt>
    <dgm:pt modelId="{412C5145-D84F-4F44-8F13-E51ED521BEA9}" type="pres">
      <dgm:prSet presAssocID="{158D9285-AE6F-41C6-AB2F-A30859036856}" presName="spacer" presStyleCnt="0"/>
      <dgm:spPr/>
    </dgm:pt>
    <dgm:pt modelId="{8BBCE130-79D6-4D41-BF73-2CFBE0FF8EC2}" type="pres">
      <dgm:prSet presAssocID="{E9631615-D945-4D84-AA9E-307F87B417C2}" presName="parentText" presStyleLbl="node1" presStyleIdx="1" presStyleCnt="2">
        <dgm:presLayoutVars>
          <dgm:chMax val="0"/>
          <dgm:bulletEnabled val="1"/>
        </dgm:presLayoutVars>
      </dgm:prSet>
      <dgm:spPr/>
    </dgm:pt>
  </dgm:ptLst>
  <dgm:cxnLst>
    <dgm:cxn modelId="{A1949A60-A306-40D9-996C-979B2CA87642}" type="presOf" srcId="{8638F400-4A4E-44F2-A78D-727BBBEF0F96}" destId="{5F2146AB-9936-48A6-852A-57FECEE0B3DA}" srcOrd="0" destOrd="0" presId="urn:microsoft.com/office/officeart/2005/8/layout/vList2"/>
    <dgm:cxn modelId="{0757386D-E718-4E1C-8401-4BAE28277408}" type="presOf" srcId="{E9631615-D945-4D84-AA9E-307F87B417C2}" destId="{8BBCE130-79D6-4D41-BF73-2CFBE0FF8EC2}" srcOrd="0" destOrd="0" presId="urn:microsoft.com/office/officeart/2005/8/layout/vList2"/>
    <dgm:cxn modelId="{DC1E67A2-A300-4D32-A717-454FB0D56FEE}" srcId="{8638F400-4A4E-44F2-A78D-727BBBEF0F96}" destId="{3E40BB60-4AC1-4674-9DCB-780CB9BCBCA7}" srcOrd="0" destOrd="0" parTransId="{B68010DF-1C32-4B66-8DEA-D94869445BBD}" sibTransId="{158D9285-AE6F-41C6-AB2F-A30859036856}"/>
    <dgm:cxn modelId="{924800CC-03DE-4B7C-B41D-68E413FC79F4}" srcId="{8638F400-4A4E-44F2-A78D-727BBBEF0F96}" destId="{E9631615-D945-4D84-AA9E-307F87B417C2}" srcOrd="1" destOrd="0" parTransId="{46258695-0484-45EF-97BD-EC8713D24419}" sibTransId="{5E4D4A41-AEBC-4E4C-8FEF-AE0D1B147692}"/>
    <dgm:cxn modelId="{09377DE2-0F80-4399-8B78-063F7A647E2A}" type="presOf" srcId="{3E40BB60-4AC1-4674-9DCB-780CB9BCBCA7}" destId="{472A7FD0-715F-402A-A949-054246298EB0}" srcOrd="0" destOrd="0" presId="urn:microsoft.com/office/officeart/2005/8/layout/vList2"/>
    <dgm:cxn modelId="{FC6141C6-2D3F-482A-A0AD-334D4875B7F5}" type="presParOf" srcId="{5F2146AB-9936-48A6-852A-57FECEE0B3DA}" destId="{472A7FD0-715F-402A-A949-054246298EB0}" srcOrd="0" destOrd="0" presId="urn:microsoft.com/office/officeart/2005/8/layout/vList2"/>
    <dgm:cxn modelId="{7AF5AA6A-EC6F-4666-9C04-B412538728BC}" type="presParOf" srcId="{5F2146AB-9936-48A6-852A-57FECEE0B3DA}" destId="{412C5145-D84F-4F44-8F13-E51ED521BEA9}" srcOrd="1" destOrd="0" presId="urn:microsoft.com/office/officeart/2005/8/layout/vList2"/>
    <dgm:cxn modelId="{2AD6E5F4-7F3B-445B-97FB-2BFE416B0685}" type="presParOf" srcId="{5F2146AB-9936-48A6-852A-57FECEE0B3DA}" destId="{8BBCE130-79D6-4D41-BF73-2CFBE0FF8EC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2A7FD0-715F-402A-A949-054246298EB0}">
      <dsp:nvSpPr>
        <dsp:cNvPr id="0" name=""/>
        <dsp:cNvSpPr/>
      </dsp:nvSpPr>
      <dsp:spPr>
        <a:xfrm>
          <a:off x="0" y="459659"/>
          <a:ext cx="7978775" cy="1471860"/>
        </a:xfrm>
        <a:prstGeom prst="round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de-DE" sz="3700" kern="1200" dirty="0"/>
            <a:t>Bitte </a:t>
          </a:r>
          <a:r>
            <a:rPr lang="de-DE" sz="3700" kern="1200" dirty="0" err="1"/>
            <a:t>öffenen</a:t>
          </a:r>
          <a:r>
            <a:rPr lang="de-DE" sz="3700" kern="1200" dirty="0"/>
            <a:t> sie den Kompetenzraster für die 5. Schulstufe:</a:t>
          </a:r>
          <a:endParaRPr lang="en-US" sz="3700" kern="1200" dirty="0"/>
        </a:p>
      </dsp:txBody>
      <dsp:txXfrm>
        <a:off x="71850" y="531509"/>
        <a:ext cx="7835075" cy="1328160"/>
      </dsp:txXfrm>
    </dsp:sp>
    <dsp:sp modelId="{8BBCE130-79D6-4D41-BF73-2CFBE0FF8EC2}">
      <dsp:nvSpPr>
        <dsp:cNvPr id="0" name=""/>
        <dsp:cNvSpPr/>
      </dsp:nvSpPr>
      <dsp:spPr>
        <a:xfrm>
          <a:off x="0" y="2038080"/>
          <a:ext cx="7978775" cy="1471860"/>
        </a:xfrm>
        <a:prstGeom prst="round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de-DE" sz="3700" kern="1200"/>
            <a:t>https://www.paedagogikpaket.at/</a:t>
          </a:r>
          <a:endParaRPr lang="en-US" sz="3700" kern="1200"/>
        </a:p>
      </dsp:txBody>
      <dsp:txXfrm>
        <a:off x="71850" y="2109930"/>
        <a:ext cx="7835075" cy="132816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3E4B8A8-CC25-4830-B32B-AEC089A9FD18}" type="datetimeFigureOut">
              <a:rPr lang="de-AT" smtClean="0"/>
              <a:t>22.05.2023</a:t>
            </a:fld>
            <a:endParaRPr lang="de-AT"/>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DD20AD8-884B-476F-9A1A-9FD725006237}" type="slidenum">
              <a:rPr lang="de-AT" smtClean="0"/>
              <a:t>‹#›</a:t>
            </a:fld>
            <a:endParaRPr lang="de-AT"/>
          </a:p>
        </p:txBody>
      </p:sp>
    </p:spTree>
    <p:extLst>
      <p:ext uri="{BB962C8B-B14F-4D97-AF65-F5344CB8AC3E}">
        <p14:creationId xmlns:p14="http://schemas.microsoft.com/office/powerpoint/2010/main" val="30902807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3ED770-8D3D-4382-B1A2-C5E7A834078E}" type="datetimeFigureOut">
              <a:rPr lang="de-AT" smtClean="0"/>
              <a:t>22.05.2023</a:t>
            </a:fld>
            <a:endParaRPr lang="de-AT"/>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7539CC-7F1E-49EC-BE42-49CBE681D95E}" type="slidenum">
              <a:rPr lang="de-AT" smtClean="0"/>
              <a:t>‹#›</a:t>
            </a:fld>
            <a:endParaRPr lang="de-AT"/>
          </a:p>
        </p:txBody>
      </p:sp>
    </p:spTree>
    <p:extLst>
      <p:ext uri="{BB962C8B-B14F-4D97-AF65-F5344CB8AC3E}">
        <p14:creationId xmlns:p14="http://schemas.microsoft.com/office/powerpoint/2010/main" val="2984291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t>
            </a:r>
            <a:r>
              <a:rPr lang="de-DE" dirty="0" err="1"/>
              <a:t>Asking</a:t>
            </a:r>
            <a:r>
              <a:rPr lang="de-DE" dirty="0"/>
              <a:t> </a:t>
            </a:r>
            <a:r>
              <a:rPr lang="de-DE" dirty="0" err="1"/>
              <a:t>the</a:t>
            </a:r>
            <a:r>
              <a:rPr lang="de-DE" dirty="0"/>
              <a:t> </a:t>
            </a:r>
            <a:r>
              <a:rPr lang="de-DE" dirty="0" err="1"/>
              <a:t>way</a:t>
            </a:r>
            <a:r>
              <a:rPr lang="de-DE" dirty="0"/>
              <a:t>“ </a:t>
            </a:r>
            <a:r>
              <a:rPr lang="de-DE" dirty="0" err="1"/>
              <a:t>is</a:t>
            </a:r>
            <a:r>
              <a:rPr lang="de-DE" dirty="0"/>
              <a:t> eine der beispielhaften Lernaufgaben für die 6. Schulstufe. </a:t>
            </a:r>
          </a:p>
          <a:p>
            <a:r>
              <a:rPr lang="de-DE" dirty="0"/>
              <a:t>In dieser Unterrichtssequenz erwerben die S/S zuerst die sprachlichen Mittel um eine Wegbeschreibung zu geben. In verschiedenen Arbeits- und Sozialformen werden entsprechende Wendungen vorgestellt und geübt. Am Ende der Sequenz üben die S/S dann Wegbeschreibungen Partnerarbeit. Die Lernaufgabe beinhaltet einen Erwartungshorizont, der die Leistungen der S/S auf den verschiedenen Kompetenzstufen illustriert.</a:t>
            </a:r>
          </a:p>
        </p:txBody>
      </p:sp>
      <p:sp>
        <p:nvSpPr>
          <p:cNvPr id="4" name="Foliennummernplatzhalter 3"/>
          <p:cNvSpPr>
            <a:spLocks noGrp="1"/>
          </p:cNvSpPr>
          <p:nvPr>
            <p:ph type="sldNum" sz="quarter" idx="5"/>
          </p:nvPr>
        </p:nvSpPr>
        <p:spPr/>
        <p:txBody>
          <a:bodyPr/>
          <a:lstStyle/>
          <a:p>
            <a:fld id="{CB7539CC-7F1E-49EC-BE42-49CBE681D95E}" type="slidenum">
              <a:rPr lang="de-AT" smtClean="0"/>
              <a:t>16</a:t>
            </a:fld>
            <a:endParaRPr lang="de-AT"/>
          </a:p>
        </p:txBody>
      </p:sp>
    </p:spTree>
    <p:extLst>
      <p:ext uri="{BB962C8B-B14F-4D97-AF65-F5344CB8AC3E}">
        <p14:creationId xmlns:p14="http://schemas.microsoft.com/office/powerpoint/2010/main" val="95473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Lernaufgabe illustriert die Teilkompetenz Informieren, einen Teilbereich des Kompetenzbereichs Sprechen, im Kompetenzraster der 6. </a:t>
            </a:r>
            <a:r>
              <a:rPr lang="de-DE" dirty="0" err="1"/>
              <a:t>Sst</a:t>
            </a:r>
            <a:r>
              <a:rPr lang="de-DE" dirty="0"/>
              <a:t>. Sie sehen die vier bereits erwähnten Kompetenzniveaus, von 1 Standard über 1 Standard AHS bis Kompetenzniveau 3. </a:t>
            </a:r>
          </a:p>
          <a:p>
            <a:endParaRPr lang="de-DE" dirty="0"/>
          </a:p>
          <a:p>
            <a:r>
              <a:rPr lang="de-DE" dirty="0"/>
              <a:t>Inhaltlich geht es also darum, „in Alltagssituationen einfache Informationen zu geben und zu erfragen“. Dies ist für alle Kompetenzniveaus gleich. </a:t>
            </a:r>
          </a:p>
        </p:txBody>
      </p:sp>
      <p:sp>
        <p:nvSpPr>
          <p:cNvPr id="4" name="Foliennummernplatzhalter 3"/>
          <p:cNvSpPr>
            <a:spLocks noGrp="1"/>
          </p:cNvSpPr>
          <p:nvPr>
            <p:ph type="sldNum" sz="quarter" idx="5"/>
          </p:nvPr>
        </p:nvSpPr>
        <p:spPr/>
        <p:txBody>
          <a:bodyPr/>
          <a:lstStyle/>
          <a:p>
            <a:fld id="{CB7539CC-7F1E-49EC-BE42-49CBE681D95E}" type="slidenum">
              <a:rPr lang="de-AT" smtClean="0"/>
              <a:t>17</a:t>
            </a:fld>
            <a:endParaRPr lang="de-AT"/>
          </a:p>
        </p:txBody>
      </p:sp>
    </p:spTree>
    <p:extLst>
      <p:ext uri="{BB962C8B-B14F-4D97-AF65-F5344CB8AC3E}">
        <p14:creationId xmlns:p14="http://schemas.microsoft.com/office/powerpoint/2010/main" val="747304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Die Selbstständigkeit der S/S sowie die sprachliche Gestaltung dieser Handlung ist jedoch je nach Kompetenzniveau unterschiedlich. Sie sehen hier die Unterschiede grün hervorgehoben: von „unter Anleitung“ für das KN1 Standard, über „ggf. mit Hilfestellung“ für das KN1 Standard AHS bis hin zu „in einfachen (</a:t>
            </a:r>
            <a:r>
              <a:rPr lang="de-DE" u="sng" dirty="0"/>
              <a:t>nicht mehr kurzen</a:t>
            </a:r>
            <a:r>
              <a:rPr lang="de-DE" dirty="0"/>
              <a:t>), zusammenhängenden Sätzen“ für das KN3.</a:t>
            </a:r>
          </a:p>
        </p:txBody>
      </p:sp>
      <p:sp>
        <p:nvSpPr>
          <p:cNvPr id="4" name="Foliennummernplatzhalter 3"/>
          <p:cNvSpPr>
            <a:spLocks noGrp="1"/>
          </p:cNvSpPr>
          <p:nvPr>
            <p:ph type="sldNum" sz="quarter" idx="5"/>
          </p:nvPr>
        </p:nvSpPr>
        <p:spPr/>
        <p:txBody>
          <a:bodyPr/>
          <a:lstStyle/>
          <a:p>
            <a:fld id="{CB7539CC-7F1E-49EC-BE42-49CBE681D95E}" type="slidenum">
              <a:rPr lang="de-AT" smtClean="0"/>
              <a:t>18</a:t>
            </a:fld>
            <a:endParaRPr lang="de-AT"/>
          </a:p>
        </p:txBody>
      </p:sp>
    </p:spTree>
    <p:extLst>
      <p:ext uri="{BB962C8B-B14F-4D97-AF65-F5344CB8AC3E}">
        <p14:creationId xmlns:p14="http://schemas.microsoft.com/office/powerpoint/2010/main" val="3171939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Wie zeigen sich diese Unterschiede nun konkret bei dieser Lernaufgabe? „unter Anleitung“ bedeutet, dass die S/S durchgehend Unterstützung für die erfolgreiche Bewältigung der Aufgabe brauchen. In diesem Fall könnte das durch Nachsehen in den bis dahin erarbeiteten Phrasen sein, oder Benutzung des bereitgestellten </a:t>
            </a:r>
            <a:r>
              <a:rPr lang="de-DE" dirty="0" err="1"/>
              <a:t>scaffoldings</a:t>
            </a:r>
            <a:r>
              <a:rPr lang="de-DE" dirty="0"/>
              <a:t>. Die S/S arbeiten hier unter durchgehender Unterstützung, d.h. sie lesen die entsprechenden Phrasen vom </a:t>
            </a:r>
            <a:r>
              <a:rPr lang="de-DE" dirty="0" err="1"/>
              <a:t>scaffolding</a:t>
            </a:r>
            <a:r>
              <a:rPr lang="de-DE" dirty="0"/>
              <a:t> ab oder lassen sich von der LP Satz für Satz durch das Gespräch begleiten.</a:t>
            </a:r>
          </a:p>
        </p:txBody>
      </p:sp>
      <p:sp>
        <p:nvSpPr>
          <p:cNvPr id="4" name="Foliennummernplatzhalter 3"/>
          <p:cNvSpPr>
            <a:spLocks noGrp="1"/>
          </p:cNvSpPr>
          <p:nvPr>
            <p:ph type="sldNum" sz="quarter" idx="5"/>
          </p:nvPr>
        </p:nvSpPr>
        <p:spPr/>
        <p:txBody>
          <a:bodyPr/>
          <a:lstStyle/>
          <a:p>
            <a:fld id="{CB7539CC-7F1E-49EC-BE42-49CBE681D95E}" type="slidenum">
              <a:rPr lang="de-AT" smtClean="0"/>
              <a:t>19</a:t>
            </a:fld>
            <a:endParaRPr lang="de-AT"/>
          </a:p>
        </p:txBody>
      </p:sp>
    </p:spTree>
    <p:extLst>
      <p:ext uri="{BB962C8B-B14F-4D97-AF65-F5344CB8AC3E}">
        <p14:creationId xmlns:p14="http://schemas.microsoft.com/office/powerpoint/2010/main" val="3006495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Wenn die S/S keine permanente Unterstützung benötigen, sondern nur hin und wieder nachsehen müssen, oder ihren Partner fragen, dann arbeiten sie „mit Hilfestellung“. </a:t>
            </a:r>
          </a:p>
          <a:p>
            <a:endParaRPr lang="de-DE" dirty="0"/>
          </a:p>
          <a:p>
            <a:r>
              <a:rPr lang="de-DE" dirty="0"/>
              <a:t>Können die S/S das Gespräch selbstständig führen, ohne in den Unterlagen nachsehen zu müssen, dann haben sie das Kompetenzniveau 2 erreicht, das der Zielformulierung des Lehrplans entspricht.</a:t>
            </a:r>
          </a:p>
        </p:txBody>
      </p:sp>
      <p:sp>
        <p:nvSpPr>
          <p:cNvPr id="4" name="Foliennummernplatzhalter 3"/>
          <p:cNvSpPr>
            <a:spLocks noGrp="1"/>
          </p:cNvSpPr>
          <p:nvPr>
            <p:ph type="sldNum" sz="quarter" idx="5"/>
          </p:nvPr>
        </p:nvSpPr>
        <p:spPr/>
        <p:txBody>
          <a:bodyPr/>
          <a:lstStyle/>
          <a:p>
            <a:fld id="{CB7539CC-7F1E-49EC-BE42-49CBE681D95E}" type="slidenum">
              <a:rPr lang="de-AT" smtClean="0"/>
              <a:t>20</a:t>
            </a:fld>
            <a:endParaRPr lang="de-AT"/>
          </a:p>
        </p:txBody>
      </p:sp>
    </p:spTree>
    <p:extLst>
      <p:ext uri="{BB962C8B-B14F-4D97-AF65-F5344CB8AC3E}">
        <p14:creationId xmlns:p14="http://schemas.microsoft.com/office/powerpoint/2010/main" val="3983576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Leistungsstärkere S/S übertreffen das lehrplanmäßig vorgesehene Ziel. Sie arbeiten selbstständig, ihre Sätze sind länger, komplexer und zusammenhängend, das Gespräch wird einigermaßen flüssig. Sie nutzen nicht nur die einfachsten der erarbeiteten Phrasen, sondern auch komplexere Strukturen.</a:t>
            </a:r>
          </a:p>
        </p:txBody>
      </p:sp>
      <p:sp>
        <p:nvSpPr>
          <p:cNvPr id="4" name="Foliennummernplatzhalter 3"/>
          <p:cNvSpPr>
            <a:spLocks noGrp="1"/>
          </p:cNvSpPr>
          <p:nvPr>
            <p:ph type="sldNum" sz="quarter" idx="5"/>
          </p:nvPr>
        </p:nvSpPr>
        <p:spPr/>
        <p:txBody>
          <a:bodyPr/>
          <a:lstStyle/>
          <a:p>
            <a:fld id="{CB7539CC-7F1E-49EC-BE42-49CBE681D95E}" type="slidenum">
              <a:rPr lang="de-AT" smtClean="0"/>
              <a:t>21</a:t>
            </a:fld>
            <a:endParaRPr lang="de-AT"/>
          </a:p>
        </p:txBody>
      </p:sp>
    </p:spTree>
    <p:extLst>
      <p:ext uri="{BB962C8B-B14F-4D97-AF65-F5344CB8AC3E}">
        <p14:creationId xmlns:p14="http://schemas.microsoft.com/office/powerpoint/2010/main" val="42784500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elfolie">
    <p:spTree>
      <p:nvGrpSpPr>
        <p:cNvPr id="1" name=""/>
        <p:cNvGrpSpPr/>
        <p:nvPr/>
      </p:nvGrpSpPr>
      <p:grpSpPr>
        <a:xfrm>
          <a:off x="0" y="0"/>
          <a:ext cx="0" cy="0"/>
          <a:chOff x="0" y="0"/>
          <a:chExt cx="0" cy="0"/>
        </a:xfrm>
      </p:grpSpPr>
      <p:pic>
        <p:nvPicPr>
          <p:cNvPr id="11" name="Picture 2" descr="C:\BKA-2018\BKA2018-Brief\REPUBLIK-AT-DOKUMENTVORLAGEN\POTX\HG_Powerpoint_4zu3.png"/>
          <p:cNvPicPr>
            <a:picLocks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64000"/>
          </a:xfrm>
          <a:prstGeom prst="rect">
            <a:avLst/>
          </a:prstGeom>
          <a:noFill/>
          <a:extLst>
            <a:ext uri="{909E8E84-426E-40DD-AFC4-6F175D3DCCD1}">
              <a14:hiddenFill xmlns:a14="http://schemas.microsoft.com/office/drawing/2010/main">
                <a:solidFill>
                  <a:srgbClr val="FFFFFF"/>
                </a:solidFill>
              </a14:hiddenFill>
            </a:ext>
          </a:extLst>
        </p:spPr>
      </p:pic>
      <p:sp>
        <p:nvSpPr>
          <p:cNvPr id="3" name="Untertitel 1"/>
          <p:cNvSpPr>
            <a:spLocks noGrp="1"/>
          </p:cNvSpPr>
          <p:nvPr>
            <p:ph type="subTitle" idx="1"/>
          </p:nvPr>
        </p:nvSpPr>
        <p:spPr>
          <a:xfrm>
            <a:off x="539999" y="2832000"/>
            <a:ext cx="7978526" cy="1852800"/>
          </a:xfrm>
        </p:spPr>
        <p:txBody>
          <a:bodyPr/>
          <a:lstStyle>
            <a:lvl1pPr marL="0" indent="0" algn="l">
              <a:lnSpc>
                <a:spcPts val="4000"/>
              </a:lnSpc>
              <a:spcBef>
                <a:spcPts val="0"/>
              </a:spcBef>
              <a:buNone/>
              <a:defRPr sz="3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de-AT" dirty="0"/>
          </a:p>
        </p:txBody>
      </p:sp>
      <p:sp>
        <p:nvSpPr>
          <p:cNvPr id="5" name="Textplatzhalter 4"/>
          <p:cNvSpPr>
            <a:spLocks noGrp="1"/>
          </p:cNvSpPr>
          <p:nvPr>
            <p:ph type="body" sz="quarter" idx="10"/>
          </p:nvPr>
        </p:nvSpPr>
        <p:spPr>
          <a:xfrm>
            <a:off x="539750" y="5588001"/>
            <a:ext cx="3422650" cy="554039"/>
          </a:xfrm>
        </p:spPr>
        <p:txBody>
          <a:bodyPr anchor="b" anchorCtr="0"/>
          <a:lstStyle>
            <a:lvl1pPr marL="0" indent="0">
              <a:lnSpc>
                <a:spcPts val="1800"/>
              </a:lnSpc>
              <a:spcAft>
                <a:spcPts val="0"/>
              </a:spcAft>
              <a:buNone/>
              <a:defRPr sz="1400"/>
            </a:lvl1pPr>
          </a:lstStyle>
          <a:p>
            <a:pPr lvl="0"/>
            <a:r>
              <a:rPr lang="de-DE"/>
              <a:t>Mastertextformat bearbeiten</a:t>
            </a:r>
          </a:p>
        </p:txBody>
      </p:sp>
      <p:sp>
        <p:nvSpPr>
          <p:cNvPr id="2" name="Titel 1"/>
          <p:cNvSpPr>
            <a:spLocks noGrp="1"/>
          </p:cNvSpPr>
          <p:nvPr>
            <p:ph type="ctrTitle" hasCustomPrompt="1"/>
          </p:nvPr>
        </p:nvSpPr>
        <p:spPr>
          <a:xfrm>
            <a:off x="539999" y="1416000"/>
            <a:ext cx="7978526" cy="1329600"/>
          </a:xfrm>
        </p:spPr>
        <p:txBody>
          <a:bodyPr anchor="b" anchorCtr="0"/>
          <a:lstStyle>
            <a:lvl1pPr>
              <a:lnSpc>
                <a:spcPts val="4000"/>
              </a:lnSpc>
              <a:defRPr sz="3600">
                <a:solidFill>
                  <a:schemeClr val="tx1"/>
                </a:solidFill>
                <a:latin typeface="Calibri" panose="020F0502020204030204" pitchFamily="34" charset="0"/>
                <a:cs typeface="Calibri" panose="020F0502020204030204" pitchFamily="34" charset="0"/>
              </a:defRPr>
            </a:lvl1pPr>
          </a:lstStyle>
          <a:p>
            <a:r>
              <a:rPr lang="de-DE" dirty="0"/>
              <a:t>Titelmasterformat </a:t>
            </a:r>
            <a:br>
              <a:rPr lang="de-DE" dirty="0"/>
            </a:br>
            <a:r>
              <a:rPr lang="de-DE" dirty="0"/>
              <a:t>durch Klicken bearbeiten</a:t>
            </a:r>
            <a:endParaRPr lang="de-AT" dirty="0"/>
          </a:p>
        </p:txBody>
      </p:sp>
      <p:pic>
        <p:nvPicPr>
          <p:cNvPr id="7" name="Grafik 6" descr="Bundesministerium &#10;&#10;&#10;Bildung, Wissenschaft und Forschung">
            <a:extLst>
              <a:ext uri="{FF2B5EF4-FFF2-40B4-BE49-F238E27FC236}">
                <a16:creationId xmlns:a16="http://schemas.microsoft.com/office/drawing/2014/main" id="{10355E2B-67D4-1A79-AF50-C5112A3ED91D}"/>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16800" y="208800"/>
            <a:ext cx="2033905" cy="631825"/>
          </a:xfrm>
          <a:prstGeom prst="rect">
            <a:avLst/>
          </a:prstGeom>
          <a:noFill/>
          <a:ln>
            <a:noFill/>
          </a:ln>
        </p:spPr>
      </p:pic>
    </p:spTree>
    <p:extLst>
      <p:ext uri="{BB962C8B-B14F-4D97-AF65-F5344CB8AC3E}">
        <p14:creationId xmlns:p14="http://schemas.microsoft.com/office/powerpoint/2010/main" val="3243283883"/>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extfolie mit 1-zeiligem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DE" dirty="0"/>
          </a:p>
        </p:txBody>
      </p:sp>
      <p:sp>
        <p:nvSpPr>
          <p:cNvPr id="8" name="Textplatzhalter 7"/>
          <p:cNvSpPr>
            <a:spLocks noGrp="1"/>
          </p:cNvSpPr>
          <p:nvPr>
            <p:ph type="body" sz="quarter" idx="13"/>
          </p:nvPr>
        </p:nvSpPr>
        <p:spPr>
          <a:xfrm>
            <a:off x="539752" y="2164800"/>
            <a:ext cx="7978775" cy="3979200"/>
          </a:xfrm>
        </p:spPr>
        <p:txBody>
          <a:bodyPr/>
          <a:lstStyle/>
          <a:p>
            <a:pPr lvl="0"/>
            <a:r>
              <a:rPr lang="de-DE"/>
              <a:t>Mastertextformat bearbeiten</a:t>
            </a:r>
          </a:p>
          <a:p>
            <a:pPr lvl="1"/>
            <a:r>
              <a:rPr lang="de-DE"/>
              <a:t>Zweite Ebene</a:t>
            </a:r>
          </a:p>
          <a:p>
            <a:pPr lvl="2"/>
            <a:r>
              <a:rPr lang="de-DE"/>
              <a:t>Dritte Ebene</a:t>
            </a:r>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a:xfrm>
            <a:off x="7704003" y="6387003"/>
            <a:ext cx="814522" cy="266700"/>
          </a:xfrm>
        </p:spPr>
        <p:txBody>
          <a:bodyPr/>
          <a:lstStyle/>
          <a:p>
            <a:fld id="{86548215-3E68-4223-BAA6-45FEC7E624A2}" type="slidenum">
              <a:rPr lang="de-AT" smtClean="0"/>
              <a:t>‹#›</a:t>
            </a:fld>
            <a:endParaRPr lang="de-AT"/>
          </a:p>
        </p:txBody>
      </p:sp>
      <p:pic>
        <p:nvPicPr>
          <p:cNvPr id="6" name="Grafik 5" descr="Bundesministerium &#10;&#10;&#10;Bildung, Wissenschaft und Forschung">
            <a:extLst>
              <a:ext uri="{FF2B5EF4-FFF2-40B4-BE49-F238E27FC236}">
                <a16:creationId xmlns:a16="http://schemas.microsoft.com/office/drawing/2014/main" id="{10355E2B-67D4-1A79-AF50-C5112A3ED91D}"/>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16800" y="208800"/>
            <a:ext cx="2033905" cy="631825"/>
          </a:xfrm>
          <a:prstGeom prst="rect">
            <a:avLst/>
          </a:prstGeom>
          <a:noFill/>
          <a:ln>
            <a:noFill/>
          </a:ln>
        </p:spPr>
      </p:pic>
    </p:spTree>
    <p:extLst>
      <p:ext uri="{BB962C8B-B14F-4D97-AF65-F5344CB8AC3E}">
        <p14:creationId xmlns:p14="http://schemas.microsoft.com/office/powerpoint/2010/main" val="333662694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ild">
    <p:spTree>
      <p:nvGrpSpPr>
        <p:cNvPr id="1" name=""/>
        <p:cNvGrpSpPr/>
        <p:nvPr/>
      </p:nvGrpSpPr>
      <p:grpSpPr>
        <a:xfrm>
          <a:off x="0" y="0"/>
          <a:ext cx="0" cy="0"/>
          <a:chOff x="0" y="0"/>
          <a:chExt cx="0" cy="0"/>
        </a:xfrm>
      </p:grpSpPr>
      <p:sp>
        <p:nvSpPr>
          <p:cNvPr id="2" name="Titel 1"/>
          <p:cNvSpPr>
            <a:spLocks noGrp="1"/>
          </p:cNvSpPr>
          <p:nvPr>
            <p:ph type="title"/>
          </p:nvPr>
        </p:nvSpPr>
        <p:spPr>
          <a:xfrm>
            <a:off x="540002" y="1406401"/>
            <a:ext cx="7978525" cy="829455"/>
          </a:xfrm>
        </p:spPr>
        <p:txBody>
          <a:bodyPr/>
          <a:lstStyle/>
          <a:p>
            <a:r>
              <a:rPr lang="de-DE"/>
              <a:t>Mastertitelformat bearbeiten</a:t>
            </a:r>
            <a:endParaRPr lang="de-DE" dirty="0"/>
          </a:p>
        </p:txBody>
      </p:sp>
      <p:sp>
        <p:nvSpPr>
          <p:cNvPr id="7" name="Bildplatzhalter 6"/>
          <p:cNvSpPr>
            <a:spLocks noGrp="1"/>
          </p:cNvSpPr>
          <p:nvPr>
            <p:ph type="pic" sz="quarter" idx="13"/>
          </p:nvPr>
        </p:nvSpPr>
        <p:spPr>
          <a:xfrm>
            <a:off x="539752" y="2174400"/>
            <a:ext cx="7978775" cy="3969600"/>
          </a:xfrm>
        </p:spPr>
        <p:txBody>
          <a:bodyPr/>
          <a:lstStyle/>
          <a:p>
            <a:r>
              <a:rPr lang="de-DE"/>
              <a:t>Bild durch Klicken auf Symbol hinzufügen</a:t>
            </a:r>
            <a:endParaRPr lang="de-DE" dirty="0"/>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86548215-3E68-4223-BAA6-45FEC7E624A2}" type="slidenum">
              <a:rPr lang="de-AT" smtClean="0"/>
              <a:t>‹#›</a:t>
            </a:fld>
            <a:endParaRPr lang="de-AT"/>
          </a:p>
        </p:txBody>
      </p:sp>
    </p:spTree>
    <p:extLst>
      <p:ext uri="{BB962C8B-B14F-4D97-AF65-F5344CB8AC3E}">
        <p14:creationId xmlns:p14="http://schemas.microsoft.com/office/powerpoint/2010/main" val="340632360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ild + Text nebeneinan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DE" dirty="0"/>
          </a:p>
        </p:txBody>
      </p:sp>
      <p:sp>
        <p:nvSpPr>
          <p:cNvPr id="3" name="Fußzeilenplatzhalter 2"/>
          <p:cNvSpPr>
            <a:spLocks noGrp="1"/>
          </p:cNvSpPr>
          <p:nvPr>
            <p:ph type="ftr" sz="quarter" idx="10"/>
          </p:nvPr>
        </p:nvSpPr>
        <p:spPr/>
        <p:txBody>
          <a:bodyPr/>
          <a:lstStyle/>
          <a:p>
            <a:endParaRPr lang="de-AT"/>
          </a:p>
        </p:txBody>
      </p:sp>
      <p:sp>
        <p:nvSpPr>
          <p:cNvPr id="4" name="Foliennummernplatzhalter 3"/>
          <p:cNvSpPr>
            <a:spLocks noGrp="1"/>
          </p:cNvSpPr>
          <p:nvPr>
            <p:ph type="sldNum" sz="quarter" idx="11"/>
          </p:nvPr>
        </p:nvSpPr>
        <p:spPr/>
        <p:txBody>
          <a:bodyPr/>
          <a:lstStyle/>
          <a:p>
            <a:fld id="{86548215-3E68-4223-BAA6-45FEC7E624A2}" type="slidenum">
              <a:rPr lang="de-AT" smtClean="0"/>
              <a:t>‹#›</a:t>
            </a:fld>
            <a:endParaRPr lang="de-AT"/>
          </a:p>
        </p:txBody>
      </p:sp>
      <p:sp>
        <p:nvSpPr>
          <p:cNvPr id="5" name="Bildplatzhalter 6"/>
          <p:cNvSpPr>
            <a:spLocks noGrp="1"/>
          </p:cNvSpPr>
          <p:nvPr>
            <p:ph type="pic" sz="quarter" idx="13"/>
          </p:nvPr>
        </p:nvSpPr>
        <p:spPr>
          <a:xfrm>
            <a:off x="539751" y="2174400"/>
            <a:ext cx="3813175" cy="3969600"/>
          </a:xfrm>
        </p:spPr>
        <p:txBody>
          <a:bodyPr/>
          <a:lstStyle/>
          <a:p>
            <a:r>
              <a:rPr lang="de-DE"/>
              <a:t>Bild durch Klicken auf Symbol hinzufügen</a:t>
            </a:r>
            <a:endParaRPr lang="de-DE" dirty="0"/>
          </a:p>
        </p:txBody>
      </p:sp>
      <p:sp>
        <p:nvSpPr>
          <p:cNvPr id="7" name="Textplatzhalter 6"/>
          <p:cNvSpPr>
            <a:spLocks noGrp="1"/>
          </p:cNvSpPr>
          <p:nvPr>
            <p:ph type="body" sz="quarter" idx="14"/>
          </p:nvPr>
        </p:nvSpPr>
        <p:spPr>
          <a:xfrm>
            <a:off x="4706125" y="2174400"/>
            <a:ext cx="3812400" cy="3969600"/>
          </a:xfrm>
        </p:spPr>
        <p:txBody>
          <a:bodyPr/>
          <a:lstStyle/>
          <a:p>
            <a:pPr lvl="0"/>
            <a:r>
              <a:rPr lang="de-DE"/>
              <a:t>Mastertextformat bearbeiten</a:t>
            </a:r>
          </a:p>
        </p:txBody>
      </p:sp>
    </p:spTree>
    <p:extLst>
      <p:ext uri="{BB962C8B-B14F-4D97-AF65-F5344CB8AC3E}">
        <p14:creationId xmlns:p14="http://schemas.microsoft.com/office/powerpoint/2010/main" val="4231481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 Inhalte beliebig - nebeneinan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DE" dirty="0"/>
          </a:p>
        </p:txBody>
      </p:sp>
      <p:sp>
        <p:nvSpPr>
          <p:cNvPr id="3" name="Fußzeilenplatzhalter 2"/>
          <p:cNvSpPr>
            <a:spLocks noGrp="1"/>
          </p:cNvSpPr>
          <p:nvPr>
            <p:ph type="ftr" sz="quarter" idx="10"/>
          </p:nvPr>
        </p:nvSpPr>
        <p:spPr/>
        <p:txBody>
          <a:bodyPr/>
          <a:lstStyle/>
          <a:p>
            <a:endParaRPr lang="de-AT"/>
          </a:p>
        </p:txBody>
      </p:sp>
      <p:sp>
        <p:nvSpPr>
          <p:cNvPr id="4" name="Foliennummernplatzhalter 3"/>
          <p:cNvSpPr>
            <a:spLocks noGrp="1"/>
          </p:cNvSpPr>
          <p:nvPr>
            <p:ph type="sldNum" sz="quarter" idx="11"/>
          </p:nvPr>
        </p:nvSpPr>
        <p:spPr/>
        <p:txBody>
          <a:bodyPr/>
          <a:lstStyle/>
          <a:p>
            <a:fld id="{86548215-3E68-4223-BAA6-45FEC7E624A2}" type="slidenum">
              <a:rPr lang="de-AT" smtClean="0"/>
              <a:t>‹#›</a:t>
            </a:fld>
            <a:endParaRPr lang="de-AT"/>
          </a:p>
        </p:txBody>
      </p:sp>
      <p:sp>
        <p:nvSpPr>
          <p:cNvPr id="8" name="Inhaltsplatzhalter 7"/>
          <p:cNvSpPr>
            <a:spLocks noGrp="1"/>
          </p:cNvSpPr>
          <p:nvPr>
            <p:ph sz="quarter" idx="15"/>
          </p:nvPr>
        </p:nvSpPr>
        <p:spPr>
          <a:xfrm>
            <a:off x="540001" y="2174400"/>
            <a:ext cx="3838575" cy="3969600"/>
          </a:xfrm>
        </p:spPr>
        <p:txBody>
          <a:bodyPr/>
          <a:lstStyle/>
          <a:p>
            <a:pPr lvl="0"/>
            <a:r>
              <a:rPr lang="de-DE"/>
              <a:t>Mastertextformat bearbeiten</a:t>
            </a:r>
          </a:p>
          <a:p>
            <a:pPr lvl="1"/>
            <a:r>
              <a:rPr lang="de-DE"/>
              <a:t>Zweite Ebene</a:t>
            </a:r>
          </a:p>
          <a:p>
            <a:pPr lvl="2"/>
            <a:r>
              <a:rPr lang="de-DE"/>
              <a:t>Dritte Ebene</a:t>
            </a:r>
          </a:p>
        </p:txBody>
      </p:sp>
      <p:sp>
        <p:nvSpPr>
          <p:cNvPr id="9" name="Inhaltsplatzhalter 7"/>
          <p:cNvSpPr>
            <a:spLocks noGrp="1"/>
          </p:cNvSpPr>
          <p:nvPr>
            <p:ph sz="quarter" idx="16"/>
          </p:nvPr>
        </p:nvSpPr>
        <p:spPr>
          <a:xfrm>
            <a:off x="4679952" y="2174400"/>
            <a:ext cx="3838575" cy="3969600"/>
          </a:xfrm>
        </p:spPr>
        <p:txBody>
          <a:bodyPr/>
          <a:lstStyle/>
          <a:p>
            <a:pPr lvl="0"/>
            <a:r>
              <a:rPr lang="de-DE"/>
              <a:t>Mastertextformat bearbeiten</a:t>
            </a:r>
          </a:p>
          <a:p>
            <a:pPr lvl="1"/>
            <a:r>
              <a:rPr lang="de-DE"/>
              <a:t>Zweite Ebene</a:t>
            </a:r>
          </a:p>
          <a:p>
            <a:pPr lvl="2"/>
            <a:r>
              <a:rPr lang="de-DE"/>
              <a:t>Dritte Ebene</a:t>
            </a:r>
          </a:p>
        </p:txBody>
      </p:sp>
    </p:spTree>
    <p:extLst>
      <p:ext uri="{BB962C8B-B14F-4D97-AF65-F5344CB8AC3E}">
        <p14:creationId xmlns:p14="http://schemas.microsoft.com/office/powerpoint/2010/main" val="3787618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Inhalt-beliebig mit 1-zeiligem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DE" dirty="0"/>
          </a:p>
        </p:txBody>
      </p:sp>
      <p:sp>
        <p:nvSpPr>
          <p:cNvPr id="9" name="Inhaltsplatzhalter 8"/>
          <p:cNvSpPr>
            <a:spLocks noGrp="1"/>
          </p:cNvSpPr>
          <p:nvPr>
            <p:ph sz="quarter" idx="13"/>
          </p:nvPr>
        </p:nvSpPr>
        <p:spPr>
          <a:xfrm>
            <a:off x="539752" y="2174400"/>
            <a:ext cx="7978775" cy="3969600"/>
          </a:xfrm>
        </p:spPr>
        <p:txBody>
          <a:bodyPr/>
          <a:lstStyle/>
          <a:p>
            <a:pPr lvl="0"/>
            <a:r>
              <a:rPr lang="de-DE"/>
              <a:t>Mastertextformat bearbeiten</a:t>
            </a:r>
          </a:p>
          <a:p>
            <a:pPr lvl="1"/>
            <a:r>
              <a:rPr lang="de-DE"/>
              <a:t>Zweite Ebene</a:t>
            </a:r>
          </a:p>
          <a:p>
            <a:pPr lvl="2"/>
            <a:r>
              <a:rPr lang="de-DE"/>
              <a:t>Dritte Ebene</a:t>
            </a:r>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86548215-3E68-4223-BAA6-45FEC7E624A2}" type="slidenum">
              <a:rPr lang="de-AT" smtClean="0"/>
              <a:t>‹#›</a:t>
            </a:fld>
            <a:endParaRPr lang="de-AT"/>
          </a:p>
        </p:txBody>
      </p:sp>
    </p:spTree>
    <p:extLst>
      <p:ext uri="{BB962C8B-B14F-4D97-AF65-F5344CB8AC3E}">
        <p14:creationId xmlns:p14="http://schemas.microsoft.com/office/powerpoint/2010/main" val="1067871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Titelfoli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22363"/>
            <a:ext cx="7772400" cy="2387600"/>
          </a:xfrm>
        </p:spPr>
        <p:txBody>
          <a:bodyPr anchor="b">
            <a:normAutofit/>
          </a:bodyPr>
          <a:lstStyle>
            <a:lvl1pPr algn="ctr">
              <a:lnSpc>
                <a:spcPct val="100000"/>
              </a:lnSpc>
              <a:defRPr sz="4800"/>
            </a:lvl1pPr>
          </a:lstStyle>
          <a:p>
            <a:r>
              <a:rPr kumimoji="0" lang="de-DE" sz="6000" b="1" i="0" u="none" strike="noStrike" kern="1200" cap="none" spc="0" normalizeH="0" baseline="0" noProof="0" dirty="0">
                <a:ln>
                  <a:noFill/>
                </a:ln>
                <a:solidFill>
                  <a:srgbClr val="E6320F"/>
                </a:solidFill>
                <a:effectLst/>
                <a:uLnTx/>
                <a:uFillTx/>
                <a:latin typeface="Calibri" panose="020F0502020204030204" pitchFamily="34" charset="0"/>
                <a:ea typeface="+mj-ea"/>
                <a:cs typeface="Calibri" panose="020F0502020204030204" pitchFamily="34" charset="0"/>
              </a:rPr>
              <a:t>Titelmasterformat durch </a:t>
            </a:r>
            <a:br>
              <a:rPr kumimoji="0" lang="de-DE" sz="6000" b="1" i="0" u="none" strike="noStrike" kern="1200" cap="none" spc="0" normalizeH="0" baseline="0" noProof="0" dirty="0">
                <a:ln>
                  <a:noFill/>
                </a:ln>
                <a:solidFill>
                  <a:srgbClr val="E6320F"/>
                </a:solidFill>
                <a:effectLst/>
                <a:uLnTx/>
                <a:uFillTx/>
                <a:latin typeface="Calibri" panose="020F0502020204030204" pitchFamily="34" charset="0"/>
                <a:ea typeface="+mj-ea"/>
                <a:cs typeface="Calibri" panose="020F0502020204030204" pitchFamily="34" charset="0"/>
              </a:rPr>
            </a:br>
            <a:r>
              <a:rPr kumimoji="0" lang="de-DE" sz="6000" b="1" i="0" u="none" strike="noStrike" kern="1200" cap="none" spc="0" normalizeH="0" baseline="0" noProof="0" dirty="0">
                <a:ln>
                  <a:noFill/>
                </a:ln>
                <a:solidFill>
                  <a:srgbClr val="E6320F"/>
                </a:solidFill>
                <a:effectLst/>
                <a:uLnTx/>
                <a:uFillTx/>
                <a:latin typeface="Calibri" panose="020F0502020204030204" pitchFamily="34" charset="0"/>
                <a:ea typeface="+mj-ea"/>
                <a:cs typeface="Calibri" panose="020F0502020204030204" pitchFamily="34" charset="0"/>
              </a:rPr>
              <a:t>Klicken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86548215-3E68-4223-BAA6-45FEC7E624A2}" type="slidenum">
              <a:rPr lang="de-AT" smtClean="0"/>
              <a:t>‹#›</a:t>
            </a:fld>
            <a:endParaRPr lang="de-AT"/>
          </a:p>
        </p:txBody>
      </p:sp>
      <p:pic>
        <p:nvPicPr>
          <p:cNvPr id="8" name="Grafik 7" descr="Bundesministerium &#10;&#10;&#10;Bildung, Wissenschaft und Forschung">
            <a:extLst>
              <a:ext uri="{FF2B5EF4-FFF2-40B4-BE49-F238E27FC236}">
                <a16:creationId xmlns:a16="http://schemas.microsoft.com/office/drawing/2014/main" id="{10355E2B-67D4-1A79-AF50-C5112A3ED91D}"/>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16800" y="208800"/>
            <a:ext cx="2033905" cy="631825"/>
          </a:xfrm>
          <a:prstGeom prst="rect">
            <a:avLst/>
          </a:prstGeom>
          <a:noFill/>
          <a:ln>
            <a:noFill/>
          </a:ln>
        </p:spPr>
      </p:pic>
    </p:spTree>
    <p:extLst>
      <p:ext uri="{BB962C8B-B14F-4D97-AF65-F5344CB8AC3E}">
        <p14:creationId xmlns:p14="http://schemas.microsoft.com/office/powerpoint/2010/main" val="973347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45E661-56DF-4585-0EED-2877D6683BC0}"/>
              </a:ext>
            </a:extLst>
          </p:cNvPr>
          <p:cNvSpPr>
            <a:spLocks noGrp="1"/>
          </p:cNvSpPr>
          <p:nvPr>
            <p:ph type="title"/>
          </p:nvPr>
        </p:nvSpPr>
        <p:spPr/>
        <p:txBody>
          <a:bodyPr/>
          <a:lstStyle/>
          <a:p>
            <a:r>
              <a:rPr lang="de-DE"/>
              <a:t>Mastertitelformat bearbeiten</a:t>
            </a:r>
            <a:endParaRPr lang="de-AT"/>
          </a:p>
        </p:txBody>
      </p:sp>
      <p:sp>
        <p:nvSpPr>
          <p:cNvPr id="3" name="Datumsplatzhalter 2">
            <a:extLst>
              <a:ext uri="{FF2B5EF4-FFF2-40B4-BE49-F238E27FC236}">
                <a16:creationId xmlns:a16="http://schemas.microsoft.com/office/drawing/2014/main" id="{34089CEC-2353-7FE2-64D8-38D0AEBC725E}"/>
              </a:ext>
            </a:extLst>
          </p:cNvPr>
          <p:cNvSpPr>
            <a:spLocks noGrp="1"/>
          </p:cNvSpPr>
          <p:nvPr>
            <p:ph type="dt" sz="half" idx="10"/>
          </p:nvPr>
        </p:nvSpPr>
        <p:spPr>
          <a:xfrm>
            <a:off x="628650" y="6356351"/>
            <a:ext cx="2057400" cy="365125"/>
          </a:xfrm>
          <a:prstGeom prst="rect">
            <a:avLst/>
          </a:prstGeom>
        </p:spPr>
        <p:txBody>
          <a:bodyPr/>
          <a:lstStyle/>
          <a:p>
            <a:fld id="{D634E67D-28E1-4DCD-A4F8-1D1425DCB7B7}" type="datetimeFigureOut">
              <a:rPr lang="de-AT" smtClean="0"/>
              <a:t>22.05.2023</a:t>
            </a:fld>
            <a:endParaRPr lang="de-AT"/>
          </a:p>
        </p:txBody>
      </p:sp>
      <p:sp>
        <p:nvSpPr>
          <p:cNvPr id="4" name="Fußzeilenplatzhalter 3">
            <a:extLst>
              <a:ext uri="{FF2B5EF4-FFF2-40B4-BE49-F238E27FC236}">
                <a16:creationId xmlns:a16="http://schemas.microsoft.com/office/drawing/2014/main" id="{166C12B1-8187-3FD2-7118-8F9BD31883BB}"/>
              </a:ext>
            </a:extLst>
          </p:cNvPr>
          <p:cNvSpPr>
            <a:spLocks noGrp="1"/>
          </p:cNvSpPr>
          <p:nvPr>
            <p:ph type="ftr" sz="quarter" idx="11"/>
          </p:nvPr>
        </p:nvSpPr>
        <p:spPr/>
        <p:txBody>
          <a:bodyPr/>
          <a:lstStyle/>
          <a:p>
            <a:endParaRPr lang="de-AT"/>
          </a:p>
        </p:txBody>
      </p:sp>
      <p:sp>
        <p:nvSpPr>
          <p:cNvPr id="5" name="Foliennummernplatzhalter 4">
            <a:extLst>
              <a:ext uri="{FF2B5EF4-FFF2-40B4-BE49-F238E27FC236}">
                <a16:creationId xmlns:a16="http://schemas.microsoft.com/office/drawing/2014/main" id="{0E9CFE22-0759-0AE1-317F-2BEEF247AECA}"/>
              </a:ext>
            </a:extLst>
          </p:cNvPr>
          <p:cNvSpPr>
            <a:spLocks noGrp="1"/>
          </p:cNvSpPr>
          <p:nvPr>
            <p:ph type="sldNum" sz="quarter" idx="12"/>
          </p:nvPr>
        </p:nvSpPr>
        <p:spPr/>
        <p:txBody>
          <a:bodyPr/>
          <a:lstStyle/>
          <a:p>
            <a:fld id="{86548215-3E68-4223-BAA6-45FEC7E624A2}" type="slidenum">
              <a:rPr lang="de-AT" smtClean="0"/>
              <a:t>‹#›</a:t>
            </a:fld>
            <a:endParaRPr lang="de-AT"/>
          </a:p>
        </p:txBody>
      </p:sp>
      <p:pic>
        <p:nvPicPr>
          <p:cNvPr id="6" name="Grafik 5" descr="Bundesministerium &#10;&#10;&#10;Bildung, Wissenschaft und Forschung">
            <a:extLst>
              <a:ext uri="{FF2B5EF4-FFF2-40B4-BE49-F238E27FC236}">
                <a16:creationId xmlns:a16="http://schemas.microsoft.com/office/drawing/2014/main" id="{10355E2B-67D4-1A79-AF50-C5112A3ED91D}"/>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16800" y="208800"/>
            <a:ext cx="2033905" cy="631825"/>
          </a:xfrm>
          <a:prstGeom prst="rect">
            <a:avLst/>
          </a:prstGeom>
          <a:noFill/>
          <a:ln>
            <a:noFill/>
          </a:ln>
        </p:spPr>
      </p:pic>
    </p:spTree>
    <p:extLst>
      <p:ext uri="{BB962C8B-B14F-4D97-AF65-F5344CB8AC3E}">
        <p14:creationId xmlns:p14="http://schemas.microsoft.com/office/powerpoint/2010/main" val="4024050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5" Type="http://schemas.openxmlformats.org/officeDocument/2006/relationships/slideLayout" Target="../slideLayouts/slideLayout5.xml" /><Relationship Id="rId10" Type="http://schemas.openxmlformats.org/officeDocument/2006/relationships/image" Target="../media/image1.png" /><Relationship Id="rId4" Type="http://schemas.openxmlformats.org/officeDocument/2006/relationships/slideLayout" Target="../slideLayouts/slideLayout4.xml" /><Relationship Id="rId9"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pic>
        <p:nvPicPr>
          <p:cNvPr id="1026" name="Picture 2" descr="C:\BKA-2018\BKA2018-Brief\REPUBLIK-AT-DOKUMENTVORLAGEN\POTX\HG_Powerpoint_4zu3.png"/>
          <p:cNvPicPr>
            <a:picLocks noChangeAspect="1"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a:off x="0" y="1"/>
            <a:ext cx="9174370" cy="6861665"/>
          </a:xfrm>
          <a:prstGeom prst="rect">
            <a:avLst/>
          </a:prstGeom>
          <a:noFill/>
          <a:extLst>
            <a:ext uri="{909E8E84-426E-40DD-AFC4-6F175D3DCCD1}">
              <a14:hiddenFill xmlns:a14="http://schemas.microsoft.com/office/drawing/2010/main">
                <a:solidFill>
                  <a:srgbClr val="FFFFFF"/>
                </a:solidFill>
              </a14:hiddenFill>
            </a:ext>
          </a:extLst>
        </p:spPr>
      </p:pic>
      <p:sp>
        <p:nvSpPr>
          <p:cNvPr id="3" name="Textplatzhalter 2"/>
          <p:cNvSpPr>
            <a:spLocks noGrp="1"/>
          </p:cNvSpPr>
          <p:nvPr>
            <p:ph type="body" idx="1"/>
          </p:nvPr>
        </p:nvSpPr>
        <p:spPr>
          <a:xfrm>
            <a:off x="540002" y="2164800"/>
            <a:ext cx="7978525" cy="3979200"/>
          </a:xfrm>
          <a:prstGeom prst="rect">
            <a:avLst/>
          </a:prstGeom>
        </p:spPr>
        <p:txBody>
          <a:bodyPr vert="horz" lIns="0" tIns="0" rIns="0" bIns="0" rtlCol="0">
            <a:noAutofit/>
          </a:bodyPr>
          <a:lstStyle/>
          <a:p>
            <a:pPr lvl="0"/>
            <a:r>
              <a:rPr lang="de-DE" dirty="0"/>
              <a:t>Textmasterformat bearbeiten </a:t>
            </a:r>
            <a:br>
              <a:rPr lang="de-DE" dirty="0"/>
            </a:br>
            <a:r>
              <a:rPr lang="de-DE" dirty="0"/>
              <a:t>Erste Ebene </a:t>
            </a:r>
          </a:p>
          <a:p>
            <a:pPr lvl="1"/>
            <a:r>
              <a:rPr lang="de-DE" dirty="0"/>
              <a:t>Zweite Ebene – wie Ebene zuvor</a:t>
            </a:r>
          </a:p>
          <a:p>
            <a:pPr lvl="2"/>
            <a:r>
              <a:rPr lang="de-DE" dirty="0"/>
              <a:t>Dritte Ebene – wie Ebene zuvor</a:t>
            </a:r>
          </a:p>
        </p:txBody>
      </p:sp>
      <p:sp>
        <p:nvSpPr>
          <p:cNvPr id="9" name="Fußzeilenplatzhalter 12"/>
          <p:cNvSpPr>
            <a:spLocks noGrp="1"/>
          </p:cNvSpPr>
          <p:nvPr>
            <p:ph type="ftr" sz="quarter" idx="3"/>
          </p:nvPr>
        </p:nvSpPr>
        <p:spPr>
          <a:xfrm>
            <a:off x="540000" y="6387003"/>
            <a:ext cx="6875916" cy="266700"/>
          </a:xfrm>
          <a:prstGeom prst="rect">
            <a:avLst/>
          </a:prstGeom>
        </p:spPr>
        <p:txBody>
          <a:bodyPr vert="horz" lIns="0" tIns="0" rIns="0" bIns="0" rtlCol="0" anchor="ctr"/>
          <a:lstStyle>
            <a:lvl1pPr algn="l">
              <a:defRPr sz="1400">
                <a:solidFill>
                  <a:schemeClr val="tx1"/>
                </a:solidFill>
                <a:latin typeface="Calibri" panose="020F0502020204030204" pitchFamily="34" charset="0"/>
                <a:cs typeface="Calibri" panose="020F0502020204030204" pitchFamily="34" charset="0"/>
              </a:defRPr>
            </a:lvl1pPr>
          </a:lstStyle>
          <a:p>
            <a:endParaRPr lang="de-AT"/>
          </a:p>
        </p:txBody>
      </p:sp>
      <p:sp>
        <p:nvSpPr>
          <p:cNvPr id="20" name="Foliennummernplatzhalter 13"/>
          <p:cNvSpPr>
            <a:spLocks noGrp="1"/>
          </p:cNvSpPr>
          <p:nvPr>
            <p:ph type="sldNum" sz="quarter" idx="4"/>
          </p:nvPr>
        </p:nvSpPr>
        <p:spPr>
          <a:xfrm>
            <a:off x="7558201" y="6387003"/>
            <a:ext cx="960324" cy="266700"/>
          </a:xfrm>
          <a:prstGeom prst="rect">
            <a:avLst/>
          </a:prstGeom>
        </p:spPr>
        <p:txBody>
          <a:bodyPr vert="horz" lIns="0" tIns="0" rIns="0" bIns="0" rtlCol="0" anchor="ctr"/>
          <a:lstStyle>
            <a:lvl1pPr algn="r">
              <a:defRPr sz="1400">
                <a:solidFill>
                  <a:schemeClr val="tx1"/>
                </a:solidFill>
                <a:latin typeface="Calibri" panose="020F0502020204030204" pitchFamily="34" charset="0"/>
                <a:cs typeface="Calibri" panose="020F0502020204030204" pitchFamily="34" charset="0"/>
              </a:defRPr>
            </a:lvl1pPr>
          </a:lstStyle>
          <a:p>
            <a:fld id="{86548215-3E68-4223-BAA6-45FEC7E624A2}" type="slidenum">
              <a:rPr lang="de-AT" smtClean="0"/>
              <a:t>‹#›</a:t>
            </a:fld>
            <a:endParaRPr lang="de-AT"/>
          </a:p>
        </p:txBody>
      </p:sp>
      <p:sp>
        <p:nvSpPr>
          <p:cNvPr id="2" name="Titelplatzhalter 1"/>
          <p:cNvSpPr>
            <a:spLocks noGrp="1"/>
          </p:cNvSpPr>
          <p:nvPr>
            <p:ph type="title"/>
          </p:nvPr>
        </p:nvSpPr>
        <p:spPr>
          <a:xfrm>
            <a:off x="540002" y="1406401"/>
            <a:ext cx="7978525" cy="829455"/>
          </a:xfrm>
          <a:prstGeom prst="rect">
            <a:avLst/>
          </a:prstGeom>
        </p:spPr>
        <p:txBody>
          <a:bodyPr vert="horz" wrap="none" lIns="0" tIns="0" rIns="0" bIns="0" rtlCol="0" anchor="t" anchorCtr="0">
            <a:noAutofit/>
          </a:bodyPr>
          <a:lstStyle/>
          <a:p>
            <a:r>
              <a:rPr lang="de-DE" dirty="0"/>
              <a:t>Titelmasterformat durch Klicken bearbeiten</a:t>
            </a:r>
            <a:endParaRPr lang="de-AT" dirty="0"/>
          </a:p>
        </p:txBody>
      </p:sp>
      <p:pic>
        <p:nvPicPr>
          <p:cNvPr id="4" name="Picture 2">
            <a:extLst>
              <a:ext uri="{FF2B5EF4-FFF2-40B4-BE49-F238E27FC236}">
                <a16:creationId xmlns:a16="http://schemas.microsoft.com/office/drawing/2014/main" id="{6E04303C-45CA-E22A-2AAC-A42048206209}"/>
              </a:ext>
              <a:ext uri="{C183D7F6-B498-43B3-948B-1728B52AA6E4}">
                <adec:decorative xmlns:adec="http://schemas.microsoft.com/office/drawing/2017/decorative" val="1"/>
              </a:ext>
            </a:extLst>
          </p:cNvPr>
          <p:cNvPicPr>
            <a:picLocks noChangeArrowheads="1"/>
          </p:cNvPicPr>
          <p:nvPr userDrawn="1"/>
        </p:nvPicPr>
        <p:blipFill>
          <a:blip r:embed="rId10"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362446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1" r:id="rId7"/>
    <p:sldLayoutId id="2147483672" r:id="rId8"/>
  </p:sldLayoutIdLst>
  <p:txStyles>
    <p:titleStyle>
      <a:lvl1pPr algn="l" defTabSz="914400" rtl="0" eaLnBrk="1" latinLnBrk="0" hangingPunct="1">
        <a:lnSpc>
          <a:spcPts val="3000"/>
        </a:lnSpc>
        <a:spcBef>
          <a:spcPct val="0"/>
        </a:spcBef>
        <a:buNone/>
        <a:defRPr sz="2400" b="1" kern="1200">
          <a:solidFill>
            <a:schemeClr val="tx2"/>
          </a:solidFill>
          <a:latin typeface="Calibri" panose="020F0502020204030204" pitchFamily="34" charset="0"/>
          <a:ea typeface="+mj-ea"/>
          <a:cs typeface="Calibri" panose="020F0502020204030204" pitchFamily="34" charset="0"/>
        </a:defRPr>
      </a:lvl1pPr>
    </p:titleStyle>
    <p:bodyStyle>
      <a:lvl1pPr marL="252000" marR="0" indent="-252000" algn="l" defTabSz="914400" rtl="0" eaLnBrk="1" fontAlgn="auto" latinLnBrk="0" hangingPunct="1">
        <a:lnSpc>
          <a:spcPts val="2400"/>
        </a:lnSpc>
        <a:spcBef>
          <a:spcPts val="0"/>
        </a:spcBef>
        <a:spcAft>
          <a:spcPts val="1425"/>
        </a:spcAft>
        <a:buClr>
          <a:schemeClr val="tx2"/>
        </a:buClr>
        <a:buSzTx/>
        <a:buFont typeface="Arial" panose="020B0604020202020204" pitchFamily="34" charset="0"/>
        <a:buChar char="•"/>
        <a:tabLst/>
        <a:defRPr sz="1800" kern="1200">
          <a:solidFill>
            <a:schemeClr val="bg1">
              <a:lumMod val="10000"/>
            </a:schemeClr>
          </a:solidFill>
          <a:latin typeface="Calibri" panose="020F0502020204030204" pitchFamily="34" charset="0"/>
          <a:ea typeface="+mn-ea"/>
          <a:cs typeface="Calibri" panose="020F0502020204030204" pitchFamily="34" charset="0"/>
        </a:defRPr>
      </a:lvl1pPr>
      <a:lvl2pPr marL="504000" marR="0" indent="-252000" algn="l" defTabSz="914400" rtl="0" eaLnBrk="1" fontAlgn="auto" latinLnBrk="0" hangingPunct="1">
        <a:lnSpc>
          <a:spcPts val="2400"/>
        </a:lnSpc>
        <a:spcBef>
          <a:spcPts val="0"/>
        </a:spcBef>
        <a:spcAft>
          <a:spcPts val="1425"/>
        </a:spcAft>
        <a:buClrTx/>
        <a:buSzTx/>
        <a:buFont typeface="Corbel" panose="020B0503020204020204" pitchFamily="34" charset="0"/>
        <a:buChar char="−"/>
        <a:tabLst/>
        <a:defRPr sz="1800" kern="1200">
          <a:solidFill>
            <a:schemeClr val="bg1">
              <a:lumMod val="10000"/>
            </a:schemeClr>
          </a:solidFill>
          <a:latin typeface="Calibri" panose="020F0502020204030204" pitchFamily="34" charset="0"/>
          <a:ea typeface="+mn-ea"/>
          <a:cs typeface="Calibri" panose="020F0502020204030204" pitchFamily="34" charset="0"/>
        </a:defRPr>
      </a:lvl2pPr>
      <a:lvl3pPr marL="756000" indent="-252000" algn="l" defTabSz="914400" rtl="0" eaLnBrk="1" latinLnBrk="0" hangingPunct="1">
        <a:lnSpc>
          <a:spcPts val="2400"/>
        </a:lnSpc>
        <a:spcBef>
          <a:spcPts val="0"/>
        </a:spcBef>
        <a:spcAft>
          <a:spcPts val="1425"/>
        </a:spcAft>
        <a:buClr>
          <a:schemeClr val="tx2"/>
        </a:buClr>
        <a:buFont typeface="Arial" pitchFamily="34" charset="0"/>
        <a:buChar char="•"/>
        <a:defRPr sz="1800" kern="1200">
          <a:solidFill>
            <a:schemeClr val="bg1">
              <a:lumMod val="10000"/>
            </a:schemeClr>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90000"/>
        </a:lnSpc>
        <a:spcBef>
          <a:spcPts val="600"/>
        </a:spcBef>
        <a:buClr>
          <a:schemeClr val="tx2"/>
        </a:buClr>
        <a:buFont typeface="Arial" pitchFamily="34" charset="0"/>
        <a:buChar char="–"/>
        <a:defRPr sz="1800" kern="1200">
          <a:solidFill>
            <a:schemeClr val="bg1">
              <a:lumMod val="10000"/>
            </a:schemeClr>
          </a:solidFill>
          <a:latin typeface="+mn-lt"/>
          <a:ea typeface="+mn-ea"/>
          <a:cs typeface="+mn-cs"/>
        </a:defRPr>
      </a:lvl4pPr>
      <a:lvl5pPr marL="2057400" indent="-228600" algn="l" defTabSz="914400" rtl="0" eaLnBrk="1" latinLnBrk="0" hangingPunct="1">
        <a:lnSpc>
          <a:spcPct val="90000"/>
        </a:lnSpc>
        <a:spcBef>
          <a:spcPts val="400"/>
        </a:spcBef>
        <a:buClr>
          <a:schemeClr val="tx2"/>
        </a:buClr>
        <a:buFont typeface="Arial" pitchFamily="34" charset="0"/>
        <a:buChar char="»"/>
        <a:defRPr sz="1800" kern="1200">
          <a:solidFill>
            <a:schemeClr val="bg1">
              <a:lumMod val="1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160" userDrawn="1">
          <p15:clr>
            <a:srgbClr val="F26B43"/>
          </p15:clr>
        </p15:guide>
        <p15:guide id="4"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image" Target="../media/image3.png" /><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4.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5.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image" Target="../media/image9.png" /><Relationship Id="rId1" Type="http://schemas.openxmlformats.org/officeDocument/2006/relationships/slideLayout" Target="../slideLayouts/slideLayout6.xml" /></Relationships>
</file>

<file path=ppt/slides/_rels/slide16.xml.rels><?xml version="1.0" encoding="UTF-8" standalone="yes"?>
<Relationships xmlns="http://schemas.openxmlformats.org/package/2006/relationships"><Relationship Id="rId3" Type="http://schemas.openxmlformats.org/officeDocument/2006/relationships/image" Target="../media/image11.png" /><Relationship Id="rId2" Type="http://schemas.openxmlformats.org/officeDocument/2006/relationships/notesSlide" Target="../notesSlides/notesSlide1.xml" /><Relationship Id="rId1" Type="http://schemas.openxmlformats.org/officeDocument/2006/relationships/slideLayout" Target="../slideLayouts/slideLayout2.xml" /><Relationship Id="rId5" Type="http://schemas.openxmlformats.org/officeDocument/2006/relationships/image" Target="../media/image13.png" /><Relationship Id="rId4" Type="http://schemas.openxmlformats.org/officeDocument/2006/relationships/image" Target="../media/image12.png"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3" Type="http://schemas.openxmlformats.org/officeDocument/2006/relationships/image" Target="../media/image14.png" /><Relationship Id="rId2" Type="http://schemas.openxmlformats.org/officeDocument/2006/relationships/notesSlide" Target="../notesSlides/notesSlide4.xml" /><Relationship Id="rId1" Type="http://schemas.openxmlformats.org/officeDocument/2006/relationships/slideLayout" Target="../slideLayouts/slideLayout2.xml" /><Relationship Id="rId4" Type="http://schemas.openxmlformats.org/officeDocument/2006/relationships/image" Target="../media/image15.png" /></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6.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20.xml.rels><?xml version="1.0" encoding="UTF-8" standalone="yes"?>
<Relationships xmlns="http://schemas.openxmlformats.org/package/2006/relationships"><Relationship Id="rId3" Type="http://schemas.openxmlformats.org/officeDocument/2006/relationships/image" Target="../media/image16.png" /><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image" Target="../media/image5.png" /><Relationship Id="rId1" Type="http://schemas.openxmlformats.org/officeDocument/2006/relationships/slideLayout" Target="../slideLayouts/slideLayout6.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7.png" /><Relationship Id="rId1" Type="http://schemas.openxmlformats.org/officeDocument/2006/relationships/slideLayout" Target="../slideLayouts/slideLayout6.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ihandform: Form 4">
            <a:extLst>
              <a:ext uri="{FF2B5EF4-FFF2-40B4-BE49-F238E27FC236}">
                <a16:creationId xmlns:a16="http://schemas.microsoft.com/office/drawing/2014/main" id="{2D748164-EF36-49A3-9E29-7630C33D69D1}"/>
              </a:ext>
            </a:extLst>
          </p:cNvPr>
          <p:cNvSpPr/>
          <p:nvPr/>
        </p:nvSpPr>
        <p:spPr>
          <a:xfrm>
            <a:off x="-1" y="-17090"/>
            <a:ext cx="8220075" cy="6857999"/>
          </a:xfrm>
          <a:custGeom>
            <a:avLst/>
            <a:gdLst>
              <a:gd name="connsiteX0" fmla="*/ 5029200 w 8315325"/>
              <a:gd name="connsiteY0" fmla="*/ 0 h 5172075"/>
              <a:gd name="connsiteX1" fmla="*/ 8315325 w 8315325"/>
              <a:gd name="connsiteY1" fmla="*/ 5162550 h 5172075"/>
              <a:gd name="connsiteX2" fmla="*/ 0 w 8315325"/>
              <a:gd name="connsiteY2" fmla="*/ 5172075 h 5172075"/>
              <a:gd name="connsiteX3" fmla="*/ 0 w 8315325"/>
              <a:gd name="connsiteY3" fmla="*/ 0 h 5172075"/>
              <a:gd name="connsiteX4" fmla="*/ 5029200 w 8315325"/>
              <a:gd name="connsiteY4" fmla="*/ 0 h 5172075"/>
              <a:gd name="connsiteX0" fmla="*/ 5029200 w 8248650"/>
              <a:gd name="connsiteY0" fmla="*/ 0 h 5172075"/>
              <a:gd name="connsiteX1" fmla="*/ 8248650 w 8248650"/>
              <a:gd name="connsiteY1" fmla="*/ 5162550 h 5172075"/>
              <a:gd name="connsiteX2" fmla="*/ 0 w 8248650"/>
              <a:gd name="connsiteY2" fmla="*/ 5172075 h 5172075"/>
              <a:gd name="connsiteX3" fmla="*/ 0 w 8248650"/>
              <a:gd name="connsiteY3" fmla="*/ 0 h 5172075"/>
              <a:gd name="connsiteX4" fmla="*/ 5029200 w 8248650"/>
              <a:gd name="connsiteY4" fmla="*/ 0 h 5172075"/>
              <a:gd name="connsiteX0" fmla="*/ 5029200 w 8220075"/>
              <a:gd name="connsiteY0" fmla="*/ 0 h 5172128"/>
              <a:gd name="connsiteX1" fmla="*/ 8220075 w 8220075"/>
              <a:gd name="connsiteY1" fmla="*/ 5172128 h 5172128"/>
              <a:gd name="connsiteX2" fmla="*/ 0 w 8220075"/>
              <a:gd name="connsiteY2" fmla="*/ 5172075 h 5172128"/>
              <a:gd name="connsiteX3" fmla="*/ 0 w 8220075"/>
              <a:gd name="connsiteY3" fmla="*/ 0 h 5172128"/>
              <a:gd name="connsiteX4" fmla="*/ 5029200 w 8220075"/>
              <a:gd name="connsiteY4" fmla="*/ 0 h 5172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20075" h="5172128">
                <a:moveTo>
                  <a:pt x="5029200" y="0"/>
                </a:moveTo>
                <a:lnTo>
                  <a:pt x="8220075" y="5172128"/>
                </a:lnTo>
                <a:lnTo>
                  <a:pt x="0" y="5172075"/>
                </a:lnTo>
                <a:lnTo>
                  <a:pt x="0" y="0"/>
                </a:lnTo>
                <a:lnTo>
                  <a:pt x="5029200" y="0"/>
                </a:lnTo>
                <a:close/>
              </a:path>
            </a:pathLst>
          </a:custGeom>
          <a:solidFill>
            <a:srgbClr val="5D123C">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1" name="Textplatzhalter 2">
            <a:extLst>
              <a:ext uri="{FF2B5EF4-FFF2-40B4-BE49-F238E27FC236}">
                <a16:creationId xmlns:a16="http://schemas.microsoft.com/office/drawing/2014/main" id="{5CB73DCE-6250-5B80-D3E9-FCC013158768}"/>
              </a:ext>
            </a:extLst>
          </p:cNvPr>
          <p:cNvSpPr txBox="1">
            <a:spLocks/>
          </p:cNvSpPr>
          <p:nvPr/>
        </p:nvSpPr>
        <p:spPr>
          <a:xfrm>
            <a:off x="908257" y="5899030"/>
            <a:ext cx="2657475" cy="415529"/>
          </a:xfrm>
          <a:prstGeom prst="rect">
            <a:avLst/>
          </a:prstGeom>
        </p:spPr>
        <p:txBody>
          <a:bodyPr vert="horz" lIns="0" tIns="0" rIns="0" bIns="0" rtlCol="0" anchor="b" anchorCtr="0">
            <a:noAutofit/>
          </a:bodyPr>
          <a:lstStyle>
            <a:lvl1pPr marL="0" marR="0" indent="0" algn="l" defTabSz="914400" rtl="0" eaLnBrk="1" fontAlgn="auto" latinLnBrk="0" hangingPunct="1">
              <a:lnSpc>
                <a:spcPts val="1800"/>
              </a:lnSpc>
              <a:spcBef>
                <a:spcPts val="0"/>
              </a:spcBef>
              <a:spcAft>
                <a:spcPts val="0"/>
              </a:spcAft>
              <a:buClr>
                <a:schemeClr val="tx2"/>
              </a:buClr>
              <a:buSzTx/>
              <a:buFont typeface="Arial" panose="020B0604020202020204" pitchFamily="34" charset="0"/>
              <a:buNone/>
              <a:tabLst/>
              <a:defRPr sz="1400" kern="1200">
                <a:solidFill>
                  <a:schemeClr val="bg1">
                    <a:lumMod val="10000"/>
                  </a:schemeClr>
                </a:solidFill>
                <a:latin typeface="Calibri" panose="020F0502020204030204" pitchFamily="34" charset="0"/>
                <a:ea typeface="+mn-ea"/>
                <a:cs typeface="Calibri" panose="020F0502020204030204" pitchFamily="34" charset="0"/>
              </a:defRPr>
            </a:lvl1pPr>
            <a:lvl2pPr marL="504000" marR="0" indent="-252000" algn="l" defTabSz="914400" rtl="0" eaLnBrk="1" fontAlgn="auto" latinLnBrk="0" hangingPunct="1">
              <a:lnSpc>
                <a:spcPts val="2400"/>
              </a:lnSpc>
              <a:spcBef>
                <a:spcPts val="0"/>
              </a:spcBef>
              <a:spcAft>
                <a:spcPts val="1425"/>
              </a:spcAft>
              <a:buClrTx/>
              <a:buSzTx/>
              <a:buFont typeface="Corbel" panose="020B0503020204020204" pitchFamily="34" charset="0"/>
              <a:buChar char="−"/>
              <a:tabLst/>
              <a:defRPr sz="1800" kern="1200">
                <a:solidFill>
                  <a:schemeClr val="bg1">
                    <a:lumMod val="10000"/>
                  </a:schemeClr>
                </a:solidFill>
                <a:latin typeface="Calibri" panose="020F0502020204030204" pitchFamily="34" charset="0"/>
                <a:ea typeface="+mn-ea"/>
                <a:cs typeface="Calibri" panose="020F0502020204030204" pitchFamily="34" charset="0"/>
              </a:defRPr>
            </a:lvl2pPr>
            <a:lvl3pPr marL="756000" indent="-252000" algn="l" defTabSz="914400" rtl="0" eaLnBrk="1" latinLnBrk="0" hangingPunct="1">
              <a:lnSpc>
                <a:spcPts val="2400"/>
              </a:lnSpc>
              <a:spcBef>
                <a:spcPts val="0"/>
              </a:spcBef>
              <a:spcAft>
                <a:spcPts val="1425"/>
              </a:spcAft>
              <a:buClr>
                <a:schemeClr val="tx2"/>
              </a:buClr>
              <a:buFont typeface="Arial" pitchFamily="34" charset="0"/>
              <a:buChar char="•"/>
              <a:defRPr sz="1800" kern="1200">
                <a:solidFill>
                  <a:schemeClr val="bg1">
                    <a:lumMod val="10000"/>
                  </a:schemeClr>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90000"/>
              </a:lnSpc>
              <a:spcBef>
                <a:spcPts val="600"/>
              </a:spcBef>
              <a:buClr>
                <a:schemeClr val="tx2"/>
              </a:buClr>
              <a:buFont typeface="Arial" pitchFamily="34" charset="0"/>
              <a:buChar char="–"/>
              <a:defRPr sz="1800" kern="1200">
                <a:solidFill>
                  <a:schemeClr val="bg1">
                    <a:lumMod val="10000"/>
                  </a:schemeClr>
                </a:solidFill>
                <a:latin typeface="+mn-lt"/>
                <a:ea typeface="+mn-ea"/>
                <a:cs typeface="+mn-cs"/>
              </a:defRPr>
            </a:lvl4pPr>
            <a:lvl5pPr marL="2057400" indent="-228600" algn="l" defTabSz="914400" rtl="0" eaLnBrk="1" latinLnBrk="0" hangingPunct="1">
              <a:lnSpc>
                <a:spcPct val="90000"/>
              </a:lnSpc>
              <a:spcBef>
                <a:spcPts val="400"/>
              </a:spcBef>
              <a:buClr>
                <a:schemeClr val="tx2"/>
              </a:buClr>
              <a:buFont typeface="Arial" pitchFamily="34" charset="0"/>
              <a:buChar char="»"/>
              <a:defRPr sz="1800" kern="1200">
                <a:solidFill>
                  <a:schemeClr val="bg1">
                    <a:lumMod val="1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buClr>
                <a:srgbClr val="E6320F"/>
              </a:buClr>
              <a:defRPr/>
            </a:pPr>
            <a:r>
              <a:rPr lang="de-AT" sz="1200" dirty="0">
                <a:solidFill>
                  <a:srgbClr val="000000"/>
                </a:solidFill>
              </a:rPr>
              <a:t>Dagmar </a:t>
            </a:r>
            <a:r>
              <a:rPr lang="de-AT" sz="1200" dirty="0" err="1">
                <a:solidFill>
                  <a:srgbClr val="000000"/>
                </a:solidFill>
              </a:rPr>
              <a:t>Föger</a:t>
            </a:r>
            <a:r>
              <a:rPr lang="de-AT" sz="1200" dirty="0">
                <a:solidFill>
                  <a:srgbClr val="000000"/>
                </a:solidFill>
              </a:rPr>
              <a:t>, Andreas Kaplan, Heidrun Lang-Heran, Elisabeth Riedel-Fischer</a:t>
            </a:r>
            <a:endParaRPr kumimoji="0" lang="de-DE"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9" name="Untertitel 1">
            <a:extLst>
              <a:ext uri="{FF2B5EF4-FFF2-40B4-BE49-F238E27FC236}">
                <a16:creationId xmlns:a16="http://schemas.microsoft.com/office/drawing/2014/main" id="{7D5CB909-DB47-83EB-7E79-A40DC0454E26}"/>
              </a:ext>
            </a:extLst>
          </p:cNvPr>
          <p:cNvSpPr txBox="1">
            <a:spLocks/>
          </p:cNvSpPr>
          <p:nvPr/>
        </p:nvSpPr>
        <p:spPr>
          <a:xfrm>
            <a:off x="619575" y="3095187"/>
            <a:ext cx="7657973" cy="556872"/>
          </a:xfrm>
          <a:prstGeom prst="rect">
            <a:avLst/>
          </a:prstGeom>
        </p:spPr>
        <p:txBody>
          <a:bodyPr vert="horz" lIns="0" tIns="0" rIns="0" bIns="0" rtlCol="0">
            <a:noAutofit/>
          </a:bodyPr>
          <a:lstStyle>
            <a:lvl1pPr marL="0" marR="0" indent="0" algn="l" defTabSz="914400" rtl="0" eaLnBrk="1" fontAlgn="auto" latinLnBrk="0" hangingPunct="1">
              <a:lnSpc>
                <a:spcPts val="4000"/>
              </a:lnSpc>
              <a:spcBef>
                <a:spcPts val="0"/>
              </a:spcBef>
              <a:spcAft>
                <a:spcPts val="1425"/>
              </a:spcAft>
              <a:buClr>
                <a:schemeClr val="tx2"/>
              </a:buClr>
              <a:buSzTx/>
              <a:buFont typeface="Arial" panose="020B0604020202020204" pitchFamily="34" charset="0"/>
              <a:buNone/>
              <a:tabLst/>
              <a:defRPr sz="3000" kern="1200">
                <a:solidFill>
                  <a:schemeClr val="tx1"/>
                </a:solidFill>
                <a:latin typeface="Calibri" panose="020F0502020204030204" pitchFamily="34" charset="0"/>
                <a:ea typeface="+mn-ea"/>
                <a:cs typeface="Calibri" panose="020F0502020204030204" pitchFamily="34" charset="0"/>
              </a:defRPr>
            </a:lvl1pPr>
            <a:lvl2pPr marL="457200" marR="0" indent="0" algn="ctr" defTabSz="914400" rtl="0" eaLnBrk="1" fontAlgn="auto" latinLnBrk="0" hangingPunct="1">
              <a:lnSpc>
                <a:spcPts val="2400"/>
              </a:lnSpc>
              <a:spcBef>
                <a:spcPts val="0"/>
              </a:spcBef>
              <a:spcAft>
                <a:spcPts val="1425"/>
              </a:spcAft>
              <a:buClrTx/>
              <a:buSzTx/>
              <a:buFont typeface="Corbel" panose="020B0503020204020204" pitchFamily="34" charset="0"/>
              <a:buNone/>
              <a:tabLst/>
              <a:defRPr sz="1800" kern="1200">
                <a:solidFill>
                  <a:schemeClr val="tx1">
                    <a:tint val="75000"/>
                  </a:schemeClr>
                </a:solidFill>
                <a:latin typeface="Calibri" panose="020F0502020204030204" pitchFamily="34" charset="0"/>
                <a:ea typeface="+mn-ea"/>
                <a:cs typeface="Calibri" panose="020F0502020204030204" pitchFamily="34" charset="0"/>
              </a:defRPr>
            </a:lvl2pPr>
            <a:lvl3pPr marL="914400" indent="0" algn="ctr" defTabSz="914400" rtl="0" eaLnBrk="1" latinLnBrk="0" hangingPunct="1">
              <a:lnSpc>
                <a:spcPts val="2400"/>
              </a:lnSpc>
              <a:spcBef>
                <a:spcPts val="0"/>
              </a:spcBef>
              <a:spcAft>
                <a:spcPts val="1425"/>
              </a:spcAft>
              <a:buClr>
                <a:schemeClr val="tx2"/>
              </a:buClr>
              <a:buFont typeface="Arial" pitchFamily="34" charset="0"/>
              <a:buNone/>
              <a:defRPr sz="1800" kern="1200">
                <a:solidFill>
                  <a:schemeClr val="tx1">
                    <a:tint val="75000"/>
                  </a:schemeClr>
                </a:solidFill>
                <a:latin typeface="Calibri" panose="020F0502020204030204" pitchFamily="34" charset="0"/>
                <a:ea typeface="+mn-ea"/>
                <a:cs typeface="Calibri" panose="020F0502020204030204" pitchFamily="34" charset="0"/>
              </a:defRPr>
            </a:lvl3pPr>
            <a:lvl4pPr marL="1371600" indent="0" algn="ctr" defTabSz="914400" rtl="0" eaLnBrk="1" latinLnBrk="0" hangingPunct="1">
              <a:lnSpc>
                <a:spcPct val="90000"/>
              </a:lnSpc>
              <a:spcBef>
                <a:spcPts val="600"/>
              </a:spcBef>
              <a:buClr>
                <a:schemeClr val="tx2"/>
              </a:buClr>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400"/>
              </a:spcBef>
              <a:buClr>
                <a:schemeClr val="tx2"/>
              </a:buClr>
              <a:buFont typeface="Arial"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0" marR="0" lvl="0" indent="0" algn="l" defTabSz="914400" rtl="0" eaLnBrk="1" fontAlgn="auto" latinLnBrk="0" hangingPunct="1">
              <a:lnSpc>
                <a:spcPts val="4000"/>
              </a:lnSpc>
              <a:spcBef>
                <a:spcPts val="0"/>
              </a:spcBef>
              <a:spcAft>
                <a:spcPts val="1425"/>
              </a:spcAft>
              <a:buClr>
                <a:srgbClr val="E6320F"/>
              </a:buClr>
              <a:buSzTx/>
              <a:buFont typeface="Arial" panose="020B0604020202020204" pitchFamily="34" charset="0"/>
              <a:buNone/>
              <a:tabLst/>
              <a:defRPr/>
            </a:pPr>
            <a:r>
              <a:rPr lang="de-AT" sz="2800" dirty="0">
                <a:solidFill>
                  <a:srgbClr val="5D123C"/>
                </a:solidFill>
              </a:rPr>
              <a:t>Englisch Sek 1</a:t>
            </a:r>
            <a:endParaRPr kumimoji="0" lang="de-DE" sz="2800" b="0" i="0" u="none" strike="noStrike" kern="1200" cap="none" spc="0" normalizeH="0" baseline="0" noProof="0" dirty="0">
              <a:ln>
                <a:noFill/>
              </a:ln>
              <a:solidFill>
                <a:srgbClr val="5D123C"/>
              </a:solidFill>
              <a:effectLst/>
              <a:uLnTx/>
              <a:uFillTx/>
            </a:endParaRPr>
          </a:p>
        </p:txBody>
      </p:sp>
      <p:sp>
        <p:nvSpPr>
          <p:cNvPr id="10" name="Titel 3">
            <a:extLst>
              <a:ext uri="{FF2B5EF4-FFF2-40B4-BE49-F238E27FC236}">
                <a16:creationId xmlns:a16="http://schemas.microsoft.com/office/drawing/2014/main" id="{78B9FB45-0948-0B6D-5E53-F04F7368EABE}"/>
              </a:ext>
            </a:extLst>
          </p:cNvPr>
          <p:cNvSpPr txBox="1">
            <a:spLocks/>
          </p:cNvSpPr>
          <p:nvPr/>
        </p:nvSpPr>
        <p:spPr>
          <a:xfrm>
            <a:off x="579308" y="1885869"/>
            <a:ext cx="8102474" cy="997200"/>
          </a:xfrm>
          <a:prstGeom prst="rect">
            <a:avLst/>
          </a:prstGeom>
        </p:spPr>
        <p:txBody>
          <a:bodyPr vert="horz" wrap="none" lIns="0" tIns="0" rIns="0" bIns="0" rtlCol="0" anchor="b" anchorCtr="0">
            <a:noAutofit/>
          </a:bodyPr>
          <a:lstStyle>
            <a:lvl1pPr algn="l" defTabSz="914400" rtl="0" eaLnBrk="1" latinLnBrk="0" hangingPunct="1">
              <a:lnSpc>
                <a:spcPts val="4000"/>
              </a:lnSpc>
              <a:spcBef>
                <a:spcPct val="0"/>
              </a:spcBef>
              <a:buNone/>
              <a:defRPr sz="3600" b="1" kern="1200">
                <a:solidFill>
                  <a:schemeClr val="tx1"/>
                </a:solidFill>
                <a:latin typeface="Calibri" panose="020F0502020204030204" pitchFamily="34" charset="0"/>
                <a:ea typeface="+mj-ea"/>
                <a:cs typeface="Calibri" panose="020F0502020204030204" pitchFamily="34" charset="0"/>
              </a:defRPr>
            </a:lvl1pPr>
          </a:lstStyle>
          <a:p>
            <a:pPr marL="0" marR="0" lvl="0" indent="0" algn="l" defTabSz="914400" rtl="0" eaLnBrk="1" fontAlgn="auto" latinLnBrk="0" hangingPunct="1">
              <a:lnSpc>
                <a:spcPts val="4000"/>
              </a:lnSpc>
              <a:spcBef>
                <a:spcPct val="0"/>
              </a:spcBef>
              <a:spcAft>
                <a:spcPts val="0"/>
              </a:spcAft>
              <a:buClrTx/>
              <a:buSzTx/>
              <a:buFontTx/>
              <a:buNone/>
              <a:tabLst/>
              <a:defRPr/>
            </a:pPr>
            <a:r>
              <a:rPr kumimoji="0" lang="de-DE" sz="3600" b="1" i="0" u="none" strike="noStrike" kern="1200" cap="none" spc="0" normalizeH="0" baseline="0" noProof="0" dirty="0">
                <a:ln>
                  <a:noFill/>
                </a:ln>
                <a:solidFill>
                  <a:srgbClr val="5E123C"/>
                </a:solidFill>
                <a:effectLst/>
                <a:uLnTx/>
                <a:uFillTx/>
                <a:latin typeface="Calibri" panose="020F0502020204030204" pitchFamily="34" charset="0"/>
                <a:ea typeface="+mj-ea"/>
                <a:cs typeface="Calibri" panose="020F0502020204030204" pitchFamily="34" charset="0"/>
              </a:rPr>
              <a:t>Kompetenzraster und</a:t>
            </a:r>
            <a:br>
              <a:rPr kumimoji="0" lang="de-DE" sz="3600" b="1" i="0" u="none" strike="noStrike" kern="1200" cap="none" spc="0" normalizeH="0" baseline="0" noProof="0" dirty="0">
                <a:ln>
                  <a:noFill/>
                </a:ln>
                <a:solidFill>
                  <a:srgbClr val="5E123C"/>
                </a:solidFill>
                <a:effectLst/>
                <a:uLnTx/>
                <a:uFillTx/>
                <a:latin typeface="Calibri" panose="020F0502020204030204" pitchFamily="34" charset="0"/>
                <a:ea typeface="+mj-ea"/>
                <a:cs typeface="Calibri" panose="020F0502020204030204" pitchFamily="34" charset="0"/>
              </a:rPr>
            </a:br>
            <a:r>
              <a:rPr kumimoji="0" lang="de-DE" sz="3600" b="1" i="0" u="none" strike="noStrike" kern="1200" cap="none" spc="0" normalizeH="0" baseline="0" noProof="0" dirty="0">
                <a:ln>
                  <a:noFill/>
                </a:ln>
                <a:solidFill>
                  <a:srgbClr val="5E123C"/>
                </a:solidFill>
                <a:effectLst/>
                <a:uLnTx/>
                <a:uFillTx/>
                <a:latin typeface="Calibri" panose="020F0502020204030204" pitchFamily="34" charset="0"/>
                <a:ea typeface="+mj-ea"/>
                <a:cs typeface="Calibri" panose="020F0502020204030204" pitchFamily="34" charset="0"/>
              </a:rPr>
              <a:t>beispielhafte</a:t>
            </a:r>
            <a:r>
              <a:rPr kumimoji="0" lang="de-DE" sz="3600" b="1" i="0" u="none" strike="noStrike" kern="1200" cap="none" spc="0" normalizeH="0" noProof="0" dirty="0">
                <a:ln>
                  <a:noFill/>
                </a:ln>
                <a:solidFill>
                  <a:srgbClr val="5E123C"/>
                </a:solidFill>
                <a:effectLst/>
                <a:uLnTx/>
                <a:uFillTx/>
                <a:latin typeface="Calibri" panose="020F0502020204030204" pitchFamily="34" charset="0"/>
                <a:ea typeface="+mj-ea"/>
                <a:cs typeface="Calibri" panose="020F0502020204030204" pitchFamily="34" charset="0"/>
              </a:rPr>
              <a:t> Lernaufgaben</a:t>
            </a:r>
            <a:r>
              <a:rPr kumimoji="0" lang="de-DE" sz="3600" b="1" i="0" u="none" strike="noStrike" kern="1200" cap="none" spc="0" normalizeH="0" baseline="0" noProof="0" dirty="0">
                <a:ln>
                  <a:noFill/>
                </a:ln>
                <a:solidFill>
                  <a:srgbClr val="000000"/>
                </a:solidFill>
                <a:effectLst/>
                <a:uLnTx/>
                <a:uFillTx/>
                <a:latin typeface="Calibri" panose="020F0502020204030204" pitchFamily="34" charset="0"/>
                <a:ea typeface="+mj-ea"/>
                <a:cs typeface="Calibri" panose="020F0502020204030204" pitchFamily="34" charset="0"/>
              </a:rPr>
              <a:t> </a:t>
            </a:r>
            <a:endParaRPr kumimoji="0" lang="de-DE" sz="3600" b="1" i="0" u="none" strike="noStrike" kern="1200" cap="none" spc="0" normalizeH="0" baseline="30000" noProof="0" dirty="0">
              <a:ln>
                <a:noFill/>
              </a:ln>
              <a:solidFill>
                <a:srgbClr val="000000"/>
              </a:solidFill>
              <a:effectLst/>
              <a:uLnTx/>
              <a:uFillTx/>
              <a:latin typeface="Calibri" panose="020F0502020204030204" pitchFamily="34" charset="0"/>
              <a:ea typeface="+mj-ea"/>
              <a:cs typeface="Calibri" panose="020F0502020204030204" pitchFamily="34" charset="0"/>
            </a:endParaRPr>
          </a:p>
        </p:txBody>
      </p:sp>
      <p:pic>
        <p:nvPicPr>
          <p:cNvPr id="7" name="Grafik 6">
            <a:extLst>
              <a:ext uri="{FF2B5EF4-FFF2-40B4-BE49-F238E27FC236}">
                <a16:creationId xmlns:a16="http://schemas.microsoft.com/office/drawing/2014/main" id="{11BC2415-89B5-454C-60B6-54DA78BB08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27710" y="208800"/>
            <a:ext cx="1168689" cy="427298"/>
          </a:xfrm>
          <a:prstGeom prst="rect">
            <a:avLst/>
          </a:prstGeom>
        </p:spPr>
      </p:pic>
      <p:pic>
        <p:nvPicPr>
          <p:cNvPr id="8" name="Grafi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6586" y="109155"/>
            <a:ext cx="645509" cy="645509"/>
          </a:xfrm>
          <a:prstGeom prst="rect">
            <a:avLst/>
          </a:prstGeom>
        </p:spPr>
      </p:pic>
    </p:spTree>
    <p:extLst>
      <p:ext uri="{BB962C8B-B14F-4D97-AF65-F5344CB8AC3E}">
        <p14:creationId xmlns:p14="http://schemas.microsoft.com/office/powerpoint/2010/main" val="1815037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50ECCB-F7FE-1242-BF71-106BEB46A5B9}"/>
              </a:ext>
            </a:extLst>
          </p:cNvPr>
          <p:cNvSpPr>
            <a:spLocks noGrp="1"/>
          </p:cNvSpPr>
          <p:nvPr>
            <p:ph type="title"/>
          </p:nvPr>
        </p:nvSpPr>
        <p:spPr>
          <a:xfrm>
            <a:off x="540002" y="967410"/>
            <a:ext cx="7978525" cy="755374"/>
          </a:xfrm>
        </p:spPr>
        <p:txBody>
          <a:bodyPr/>
          <a:lstStyle/>
          <a:p>
            <a:r>
              <a:rPr lang="de-AT" dirty="0"/>
              <a:t>Lernaufgabe: Monsters – Schritt 2 und 3</a:t>
            </a:r>
          </a:p>
        </p:txBody>
      </p:sp>
      <p:sp>
        <p:nvSpPr>
          <p:cNvPr id="3" name="Inhaltsplatzhalter 2">
            <a:extLst>
              <a:ext uri="{FF2B5EF4-FFF2-40B4-BE49-F238E27FC236}">
                <a16:creationId xmlns:a16="http://schemas.microsoft.com/office/drawing/2014/main" id="{C3EA3C69-93E7-2F65-A608-C9891A06FE86}"/>
              </a:ext>
            </a:extLst>
          </p:cNvPr>
          <p:cNvSpPr>
            <a:spLocks noGrp="1"/>
          </p:cNvSpPr>
          <p:nvPr>
            <p:ph sz="quarter" idx="13"/>
          </p:nvPr>
        </p:nvSpPr>
        <p:spPr>
          <a:xfrm>
            <a:off x="539752" y="1934817"/>
            <a:ext cx="7978775" cy="4209183"/>
          </a:xfrm>
        </p:spPr>
        <p:txBody>
          <a:bodyPr/>
          <a:lstStyle/>
          <a:p>
            <a:pPr marL="0" indent="0">
              <a:buNone/>
            </a:pPr>
            <a:r>
              <a:rPr lang="de-AT" dirty="0"/>
              <a:t>Schritt 2</a:t>
            </a:r>
          </a:p>
          <a:p>
            <a:pPr marL="0" indent="0">
              <a:buNone/>
            </a:pPr>
            <a:r>
              <a:rPr lang="de-AT" dirty="0"/>
              <a:t>Angeleitetes Schreiben. Die Schüler/innen bekommen einen Lückentext sowie ein Bild von einem weiteren Monster (Worksheet 2). Sie füllen die fehlenden Informationen ein, sodass das Monster richtig beschrieben ist.</a:t>
            </a:r>
          </a:p>
          <a:p>
            <a:pPr marL="0" indent="0">
              <a:buNone/>
            </a:pPr>
            <a:r>
              <a:rPr lang="de-AT" dirty="0"/>
              <a:t>Schritt 3</a:t>
            </a:r>
          </a:p>
          <a:p>
            <a:pPr marL="0" indent="0">
              <a:buNone/>
            </a:pPr>
            <a:r>
              <a:rPr lang="de-AT" dirty="0"/>
              <a:t>Die Lernenden zeichnen nun ihr eigenes Monster und beschreiben es in einem kurzen Text von 50-60 Wörtern. </a:t>
            </a:r>
          </a:p>
          <a:p>
            <a:pPr marL="0" indent="0">
              <a:buNone/>
            </a:pPr>
            <a:r>
              <a:rPr lang="de-AT" dirty="0"/>
              <a:t>• Die Lehrperson ermuntert die Lernenden, Details zu zeichnen, unterschiedliche Farben zu verwenden, weitere Körperteile zu zeichnen (</a:t>
            </a:r>
            <a:r>
              <a:rPr lang="de-AT" dirty="0" err="1"/>
              <a:t>tail</a:t>
            </a:r>
            <a:r>
              <a:rPr lang="de-AT" dirty="0"/>
              <a:t>, </a:t>
            </a:r>
            <a:r>
              <a:rPr lang="de-AT" dirty="0" err="1"/>
              <a:t>wings</a:t>
            </a:r>
            <a:r>
              <a:rPr lang="de-AT" dirty="0"/>
              <a:t>, </a:t>
            </a:r>
            <a:r>
              <a:rPr lang="de-AT" dirty="0" err="1"/>
              <a:t>horns</a:t>
            </a:r>
            <a:r>
              <a:rPr lang="de-AT" dirty="0"/>
              <a:t>, ...)</a:t>
            </a:r>
          </a:p>
          <a:p>
            <a:pPr marL="0" indent="0">
              <a:buNone/>
            </a:pPr>
            <a:r>
              <a:rPr lang="de-AT" dirty="0"/>
              <a:t>• Sprachlich stärkere Schüler/innen können ermutigt werden mehr Details sowie Gefühle (The </a:t>
            </a:r>
            <a:r>
              <a:rPr lang="de-AT" dirty="0" err="1"/>
              <a:t>monster</a:t>
            </a:r>
            <a:r>
              <a:rPr lang="de-AT" dirty="0"/>
              <a:t> </a:t>
            </a:r>
            <a:r>
              <a:rPr lang="de-AT" dirty="0" err="1"/>
              <a:t>looks</a:t>
            </a:r>
            <a:r>
              <a:rPr lang="de-AT" dirty="0"/>
              <a:t> happy, </a:t>
            </a:r>
            <a:r>
              <a:rPr lang="de-AT" dirty="0" err="1"/>
              <a:t>sad</a:t>
            </a:r>
            <a:r>
              <a:rPr lang="de-AT" dirty="0"/>
              <a:t>,…) zu beschreiben.</a:t>
            </a:r>
          </a:p>
          <a:p>
            <a:pPr marL="0" indent="0">
              <a:buNone/>
            </a:pPr>
            <a:endParaRPr lang="de-AT" dirty="0"/>
          </a:p>
        </p:txBody>
      </p:sp>
    </p:spTree>
    <p:extLst>
      <p:ext uri="{BB962C8B-B14F-4D97-AF65-F5344CB8AC3E}">
        <p14:creationId xmlns:p14="http://schemas.microsoft.com/office/powerpoint/2010/main" val="2476529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0002" y="410199"/>
            <a:ext cx="7978525" cy="555476"/>
          </a:xfrm>
        </p:spPr>
        <p:txBody>
          <a:bodyPr/>
          <a:lstStyle/>
          <a:p>
            <a:r>
              <a:rPr lang="de-AT" dirty="0"/>
              <a:t>Monsters - Schritt 2</a:t>
            </a:r>
          </a:p>
        </p:txBody>
      </p:sp>
      <p:sp>
        <p:nvSpPr>
          <p:cNvPr id="4" name="Textplatzhalter 3"/>
          <p:cNvSpPr>
            <a:spLocks noGrp="1"/>
          </p:cNvSpPr>
          <p:nvPr>
            <p:ph type="body" sz="quarter" idx="14"/>
          </p:nvPr>
        </p:nvSpPr>
        <p:spPr>
          <a:xfrm>
            <a:off x="4706125" y="1580972"/>
            <a:ext cx="3812400" cy="4563028"/>
          </a:xfrm>
        </p:spPr>
        <p:txBody>
          <a:bodyPr/>
          <a:lstStyle/>
          <a:p>
            <a:pPr marL="0" lvl="0" indent="0" eaLnBrk="0" fontAlgn="base" hangingPunct="0">
              <a:lnSpc>
                <a:spcPct val="150000"/>
              </a:lnSpc>
              <a:spcBef>
                <a:spcPct val="0"/>
              </a:spcBef>
              <a:spcAft>
                <a:spcPct val="0"/>
              </a:spcAft>
              <a:buClrTx/>
              <a:buNone/>
            </a:pPr>
            <a:r>
              <a:rPr lang="en-GB" altLang="de-DE" sz="1400" dirty="0">
                <a:solidFill>
                  <a:srgbClr val="000000"/>
                </a:solidFill>
                <a:ea typeface="Times New Roman" panose="02020603050405020304" pitchFamily="18" charset="0"/>
              </a:rPr>
              <a:t>She has got _______________________ heads and eight _____________________. Her ears are ______________________ and her ______________________ is a lovely_______________________. She has got _____________________________ noses, one on each head. Her body is _________________________________. She has got ________________________ green feet, rather short _____________ legs and four ________________________. Her fingers are _______________________  but her toes are ____________________.  </a:t>
            </a:r>
            <a:endParaRPr lang="en-GB" altLang="de-DE" dirty="0">
              <a:solidFill>
                <a:srgbClr val="000000"/>
              </a:solidFill>
              <a:latin typeface="Arial" panose="020B0604020202020204" pitchFamily="34" charset="0"/>
              <a:cs typeface="+mn-cs"/>
            </a:endParaRPr>
          </a:p>
          <a:p>
            <a:endParaRPr lang="de-AT" dirty="0"/>
          </a:p>
        </p:txBody>
      </p:sp>
      <p:sp>
        <p:nvSpPr>
          <p:cNvPr id="9"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AT" altLang="de-DE" sz="1800" b="0" i="0" u="none" strike="noStrike" cap="none" normalizeH="0" baseline="0">
              <a:ln>
                <a:noFill/>
              </a:ln>
              <a:solidFill>
                <a:schemeClr val="tx1"/>
              </a:solidFill>
              <a:effectLst/>
              <a:latin typeface="Arial" panose="020B0604020202020204" pitchFamily="34" charset="0"/>
            </a:endParaRPr>
          </a:p>
        </p:txBody>
      </p:sp>
      <p:pic>
        <p:nvPicPr>
          <p:cNvPr id="2052" name="Grafik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275" y="1580972"/>
            <a:ext cx="3895725" cy="4175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4924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4A576A-1D34-CD09-AC47-568A37F2A3F5}"/>
              </a:ext>
            </a:extLst>
          </p:cNvPr>
          <p:cNvSpPr>
            <a:spLocks noGrp="1"/>
          </p:cNvSpPr>
          <p:nvPr>
            <p:ph type="title"/>
          </p:nvPr>
        </p:nvSpPr>
        <p:spPr/>
        <p:txBody>
          <a:bodyPr/>
          <a:lstStyle/>
          <a:p>
            <a:r>
              <a:rPr lang="de-DE" dirty="0"/>
              <a:t>Niveaustufen </a:t>
            </a:r>
            <a:endParaRPr lang="de-AT" dirty="0"/>
          </a:p>
        </p:txBody>
      </p:sp>
      <p:sp>
        <p:nvSpPr>
          <p:cNvPr id="3" name="Inhaltsplatzhalter 2">
            <a:extLst>
              <a:ext uri="{FF2B5EF4-FFF2-40B4-BE49-F238E27FC236}">
                <a16:creationId xmlns:a16="http://schemas.microsoft.com/office/drawing/2014/main" id="{6AD54C3B-67FD-D11D-F102-7C225C35ED26}"/>
              </a:ext>
            </a:extLst>
          </p:cNvPr>
          <p:cNvSpPr>
            <a:spLocks noGrp="1"/>
          </p:cNvSpPr>
          <p:nvPr>
            <p:ph sz="quarter" idx="13"/>
          </p:nvPr>
        </p:nvSpPr>
        <p:spPr>
          <a:solidFill>
            <a:schemeClr val="accent6">
              <a:lumMod val="40000"/>
              <a:lumOff val="60000"/>
            </a:schemeClr>
          </a:solidFill>
        </p:spPr>
        <p:txBody>
          <a:bodyPr/>
          <a:lstStyle/>
          <a:p>
            <a:pPr marL="0" indent="0">
              <a:buNone/>
            </a:pPr>
            <a:r>
              <a:rPr lang="de-DE" sz="2400" b="1" dirty="0">
                <a:solidFill>
                  <a:schemeClr val="tx1"/>
                </a:solidFill>
                <a:highlight>
                  <a:srgbClr val="FFFF00"/>
                </a:highlight>
              </a:rPr>
              <a:t>5. Schulstufe: Kompetenzniveau 1 </a:t>
            </a:r>
          </a:p>
          <a:p>
            <a:pPr marL="0" indent="0">
              <a:buNone/>
            </a:pPr>
            <a:r>
              <a:rPr lang="de-DE" sz="2400" b="1" dirty="0">
                <a:highlight>
                  <a:srgbClr val="FFFF00"/>
                </a:highlight>
              </a:rPr>
              <a:t>Ab 6. Schulstufe: </a:t>
            </a:r>
          </a:p>
          <a:p>
            <a:pPr marL="0" indent="0">
              <a:buNone/>
            </a:pPr>
            <a:r>
              <a:rPr lang="de-DE" sz="2400" b="1" dirty="0"/>
              <a:t>Standard: </a:t>
            </a:r>
          </a:p>
          <a:p>
            <a:pPr marL="0" indent="0">
              <a:buNone/>
            </a:pPr>
            <a:r>
              <a:rPr lang="de-DE" sz="2400" dirty="0"/>
              <a:t>Kompetenzniveau 1</a:t>
            </a:r>
          </a:p>
          <a:p>
            <a:pPr marL="0" indent="0">
              <a:buNone/>
            </a:pPr>
            <a:r>
              <a:rPr lang="de-DE" sz="2400" b="1" dirty="0"/>
              <a:t>Standard AHS: </a:t>
            </a:r>
          </a:p>
          <a:p>
            <a:pPr marL="0" indent="0">
              <a:buNone/>
            </a:pPr>
            <a:r>
              <a:rPr lang="de-DE" sz="2400" dirty="0"/>
              <a:t>Kompetenzniveau 1, 2, 3</a:t>
            </a:r>
          </a:p>
          <a:p>
            <a:pPr marL="0" indent="0">
              <a:buNone/>
            </a:pPr>
            <a:r>
              <a:rPr lang="de-DE" sz="2400"/>
              <a:t>                                     </a:t>
            </a:r>
            <a:endParaRPr lang="de-DE" sz="2400" dirty="0"/>
          </a:p>
          <a:p>
            <a:pPr marL="0" indent="0">
              <a:buNone/>
            </a:pPr>
            <a:r>
              <a:rPr lang="de-DE" sz="2400" dirty="0"/>
              <a:t>                                    </a:t>
            </a:r>
          </a:p>
          <a:p>
            <a:pPr marL="0" indent="0">
              <a:buNone/>
            </a:pPr>
            <a:endParaRPr lang="de-AT" dirty="0"/>
          </a:p>
        </p:txBody>
      </p:sp>
    </p:spTree>
    <p:extLst>
      <p:ext uri="{BB962C8B-B14F-4D97-AF65-F5344CB8AC3E}">
        <p14:creationId xmlns:p14="http://schemas.microsoft.com/office/powerpoint/2010/main" val="2992609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0A95B3-54A4-2D9B-6498-C7D73E196D30}"/>
              </a:ext>
            </a:extLst>
          </p:cNvPr>
          <p:cNvSpPr>
            <a:spLocks noGrp="1"/>
          </p:cNvSpPr>
          <p:nvPr>
            <p:ph type="title"/>
          </p:nvPr>
        </p:nvSpPr>
        <p:spPr/>
        <p:txBody>
          <a:bodyPr/>
          <a:lstStyle/>
          <a:p>
            <a:r>
              <a:rPr lang="de-DE" dirty="0"/>
              <a:t>Differenzierung – Kompetenzstufen </a:t>
            </a:r>
            <a:endParaRPr lang="de-AT" dirty="0"/>
          </a:p>
        </p:txBody>
      </p:sp>
      <p:sp>
        <p:nvSpPr>
          <p:cNvPr id="3" name="Inhaltsplatzhalter 2">
            <a:extLst>
              <a:ext uri="{FF2B5EF4-FFF2-40B4-BE49-F238E27FC236}">
                <a16:creationId xmlns:a16="http://schemas.microsoft.com/office/drawing/2014/main" id="{A5B480FA-CB88-7DE3-8E7C-7216B2CC9D6B}"/>
              </a:ext>
            </a:extLst>
          </p:cNvPr>
          <p:cNvSpPr>
            <a:spLocks noGrp="1"/>
          </p:cNvSpPr>
          <p:nvPr>
            <p:ph sz="quarter" idx="13"/>
          </p:nvPr>
        </p:nvSpPr>
        <p:spPr/>
        <p:txBody>
          <a:bodyPr/>
          <a:lstStyle/>
          <a:p>
            <a:pPr marL="0" indent="0">
              <a:lnSpc>
                <a:spcPct val="107000"/>
              </a:lnSpc>
              <a:spcAft>
                <a:spcPts val="800"/>
              </a:spcAft>
              <a:buNone/>
            </a:pP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de-DE" sz="1800" dirty="0">
                <a:effectLst/>
                <a:latin typeface="Calibri" panose="020F0502020204030204" pitchFamily="34" charset="0"/>
                <a:ea typeface="Calibri" panose="020F0502020204030204" pitchFamily="34" charset="0"/>
                <a:cs typeface="Times New Roman" panose="02020603050405020304" pitchFamily="18" charset="0"/>
              </a:rPr>
              <a:t>Ab der 6. Schulstufe gibt es die Unterscheidung in die Kompetenzniveaus Standard und Standard AHS.  Die Kompetenzstufen </a:t>
            </a:r>
            <a:r>
              <a:rPr lang="de-DE" sz="1800" b="1" dirty="0">
                <a:effectLst/>
                <a:latin typeface="Calibri" panose="020F0502020204030204" pitchFamily="34" charset="0"/>
                <a:ea typeface="Calibri" panose="020F0502020204030204" pitchFamily="34" charset="0"/>
                <a:cs typeface="Times New Roman" panose="02020603050405020304" pitchFamily="18" charset="0"/>
              </a:rPr>
              <a:t>Standard Kompetenzstufe I</a:t>
            </a:r>
            <a:r>
              <a:rPr lang="de-DE" sz="1800" dirty="0">
                <a:effectLst/>
                <a:latin typeface="Calibri" panose="020F0502020204030204" pitchFamily="34" charset="0"/>
                <a:ea typeface="Calibri" panose="020F0502020204030204" pitchFamily="34" charset="0"/>
                <a:cs typeface="Times New Roman" panose="02020603050405020304" pitchFamily="18" charset="0"/>
              </a:rPr>
              <a:t> und </a:t>
            </a:r>
            <a:r>
              <a:rPr lang="de-DE" sz="1800" b="1" dirty="0">
                <a:effectLst/>
                <a:latin typeface="Calibri" panose="020F0502020204030204" pitchFamily="34" charset="0"/>
                <a:ea typeface="Calibri" panose="020F0502020204030204" pitchFamily="34" charset="0"/>
                <a:cs typeface="Times New Roman" panose="02020603050405020304" pitchFamily="18" charset="0"/>
              </a:rPr>
              <a:t>Standard AHS Kompetenzstufe I </a:t>
            </a:r>
            <a:r>
              <a:rPr lang="de-DE" sz="1800" dirty="0">
                <a:effectLst/>
                <a:latin typeface="Calibri" panose="020F0502020204030204" pitchFamily="34" charset="0"/>
                <a:ea typeface="Calibri" panose="020F0502020204030204" pitchFamily="34" charset="0"/>
                <a:cs typeface="Times New Roman" panose="02020603050405020304" pitchFamily="18" charset="0"/>
              </a:rPr>
              <a:t>haben die </a:t>
            </a:r>
            <a:r>
              <a:rPr lang="de-DE"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exakt gleichen Deskriptoren und unterscheiden sich einzig durch die erwähnten Differenzierungsmaßnahmen</a:t>
            </a:r>
            <a:r>
              <a:rPr lang="de-DE" sz="1800" dirty="0">
                <a:effectLst/>
                <a:latin typeface="Calibri" panose="020F0502020204030204" pitchFamily="34" charset="0"/>
                <a:ea typeface="Calibri" panose="020F0502020204030204" pitchFamily="34" charset="0"/>
                <a:cs typeface="Times New Roman" panose="02020603050405020304" pitchFamily="18" charset="0"/>
              </a:rPr>
              <a:t>. (Die Begriffe „mit Hilfestellung“ und „unter Anleitung“ werden im Glossar erklärt.)</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de-DE" sz="1800" dirty="0">
                <a:effectLst/>
                <a:latin typeface="Calibri" panose="020F0502020204030204" pitchFamily="34" charset="0"/>
                <a:ea typeface="Calibri" panose="020F0502020204030204" pitchFamily="34" charset="0"/>
                <a:cs typeface="Times New Roman" panose="02020603050405020304" pitchFamily="18" charset="0"/>
              </a:rPr>
              <a:t>Damit soll erreicht werden, dass im </a:t>
            </a:r>
            <a:r>
              <a:rPr lang="de-DE"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Unterricht alle Lernenden die gleichen Hör-bzw. Lesetexte bekommen und auch die gleichen Aufgabenstellungen für die Fertigkeitsbereiche „Sprechen“ und „Schreiben“ gestellt werden</a:t>
            </a:r>
            <a:r>
              <a:rPr lang="de-DE" sz="1800" dirty="0">
                <a:effectLst/>
                <a:latin typeface="Calibri" panose="020F0502020204030204" pitchFamily="34" charset="0"/>
                <a:ea typeface="Calibri" panose="020F0502020204030204" pitchFamily="34" charset="0"/>
                <a:cs typeface="Times New Roman" panose="02020603050405020304" pitchFamily="18" charset="0"/>
              </a:rPr>
              <a:t>. Damit wird sichergestellt, dass alle Lernenden die Möglichkeit haben, die Aufgaben zu lösen.</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e-AT" dirty="0"/>
          </a:p>
        </p:txBody>
      </p:sp>
    </p:spTree>
    <p:extLst>
      <p:ext uri="{BB962C8B-B14F-4D97-AF65-F5344CB8AC3E}">
        <p14:creationId xmlns:p14="http://schemas.microsoft.com/office/powerpoint/2010/main" val="262172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7B2BD2-794F-F645-C75C-5C18E118E6A3}"/>
              </a:ext>
            </a:extLst>
          </p:cNvPr>
          <p:cNvSpPr>
            <a:spLocks noGrp="1"/>
          </p:cNvSpPr>
          <p:nvPr>
            <p:ph type="title"/>
          </p:nvPr>
        </p:nvSpPr>
        <p:spPr/>
        <p:txBody>
          <a:bodyPr/>
          <a:lstStyle/>
          <a:p>
            <a:r>
              <a:rPr lang="de-DE" dirty="0"/>
              <a:t>Rechtliche Grundlage – neuer Lehrplan MS </a:t>
            </a:r>
            <a:r>
              <a:rPr lang="de-DE" sz="1400" dirty="0"/>
              <a:t>(</a:t>
            </a:r>
            <a:r>
              <a:rPr lang="de-DE" sz="1400" dirty="0" err="1"/>
              <a:t>seite</a:t>
            </a:r>
            <a:r>
              <a:rPr lang="de-DE" sz="1400" dirty="0"/>
              <a:t> 18) </a:t>
            </a:r>
            <a:endParaRPr lang="de-AT" dirty="0"/>
          </a:p>
        </p:txBody>
      </p:sp>
      <p:sp>
        <p:nvSpPr>
          <p:cNvPr id="3" name="Inhaltsplatzhalter 2">
            <a:extLst>
              <a:ext uri="{FF2B5EF4-FFF2-40B4-BE49-F238E27FC236}">
                <a16:creationId xmlns:a16="http://schemas.microsoft.com/office/drawing/2014/main" id="{2FB1D9E8-F6D1-E8DF-EB6B-2FF17E4EF0C1}"/>
              </a:ext>
            </a:extLst>
          </p:cNvPr>
          <p:cNvSpPr>
            <a:spLocks noGrp="1"/>
          </p:cNvSpPr>
          <p:nvPr>
            <p:ph sz="quarter" idx="13"/>
          </p:nvPr>
        </p:nvSpPr>
        <p:spPr/>
        <p:txBody>
          <a:bodyPr/>
          <a:lstStyle/>
          <a:p>
            <a:pPr marL="0" indent="0">
              <a:buNone/>
            </a:pPr>
            <a:r>
              <a:rPr lang="de-DE" dirty="0"/>
              <a:t>In den differenzierten Pflichtgegenständen Deutsch, Mathematik und Lebende Fremdsprache erfolgt ab der 6. Schulstufe eine Unterscheidung nach den zwei Leistungsniveaus </a:t>
            </a:r>
            <a:r>
              <a:rPr lang="de-DE" b="1" dirty="0">
                <a:highlight>
                  <a:srgbClr val="FFFF00"/>
                </a:highlight>
              </a:rPr>
              <a:t>„Standard“ und „Standard AHS“. </a:t>
            </a:r>
            <a:r>
              <a:rPr lang="de-DE" dirty="0"/>
              <a:t>Die inhaltlichen Anforderungen des Niveaus „Standard AHS“ entsprechen jenen der Unterstufe der allgemeinbildenden höheren Schule. </a:t>
            </a:r>
          </a:p>
          <a:p>
            <a:pPr marL="0" indent="0">
              <a:buNone/>
            </a:pPr>
            <a:r>
              <a:rPr lang="de-DE" dirty="0"/>
              <a:t>Ein differenziertes Angebot an Aufgaben, die beiden Leistungsniveaus entsprechen, ist grundsätzlich vorzusehen, um </a:t>
            </a:r>
            <a:r>
              <a:rPr lang="de-DE" b="1" dirty="0">
                <a:highlight>
                  <a:srgbClr val="FFFF00"/>
                </a:highlight>
              </a:rPr>
              <a:t>die Durchlässigkeit im Schulwesen sicherzustellen</a:t>
            </a:r>
            <a:r>
              <a:rPr lang="de-DE" dirty="0"/>
              <a:t>. Die Lehrerinnen und Lehrer haben ihre Beurteilung in Bezug auf den Leistungsstand der Schülerinnen und Schüler regelmäßig durch genaue Beobachtung zu aktualisieren, die </a:t>
            </a:r>
            <a:r>
              <a:rPr lang="de-DE" b="1" dirty="0">
                <a:highlight>
                  <a:srgbClr val="FFFF00"/>
                </a:highlight>
              </a:rPr>
              <a:t>Differenzierungsmaßnahmen</a:t>
            </a:r>
            <a:r>
              <a:rPr lang="de-DE" dirty="0"/>
              <a:t> darauf abzustimmen und bei Bedarf eine Neuzuordnung zu einem der beiden Leistungsniveaus vorzunehmen</a:t>
            </a:r>
            <a:endParaRPr lang="de-AT" dirty="0"/>
          </a:p>
          <a:p>
            <a:pPr marL="0" indent="0">
              <a:buNone/>
            </a:pPr>
            <a:endParaRPr lang="de-AT" dirty="0"/>
          </a:p>
        </p:txBody>
      </p:sp>
    </p:spTree>
    <p:extLst>
      <p:ext uri="{BB962C8B-B14F-4D97-AF65-F5344CB8AC3E}">
        <p14:creationId xmlns:p14="http://schemas.microsoft.com/office/powerpoint/2010/main" val="2190163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D90323-8F0D-94B3-E479-3C74ABB57938}"/>
              </a:ext>
            </a:extLst>
          </p:cNvPr>
          <p:cNvSpPr>
            <a:spLocks noGrp="1"/>
          </p:cNvSpPr>
          <p:nvPr>
            <p:ph type="title"/>
          </p:nvPr>
        </p:nvSpPr>
        <p:spPr/>
        <p:txBody>
          <a:bodyPr/>
          <a:lstStyle/>
          <a:p>
            <a:r>
              <a:rPr lang="de-DE" dirty="0"/>
              <a:t>Differenzierung</a:t>
            </a:r>
            <a:endParaRPr lang="de-AT" dirty="0"/>
          </a:p>
        </p:txBody>
      </p:sp>
      <p:pic>
        <p:nvPicPr>
          <p:cNvPr id="4" name="Inhaltsplatzhalter 3">
            <a:extLst>
              <a:ext uri="{FF2B5EF4-FFF2-40B4-BE49-F238E27FC236}">
                <a16:creationId xmlns:a16="http://schemas.microsoft.com/office/drawing/2014/main" id="{AD76662F-E88B-F5C2-B75A-A6EBD5064D0A}"/>
              </a:ext>
            </a:extLst>
          </p:cNvPr>
          <p:cNvPicPr>
            <a:picLocks noGrp="1" noChangeAspect="1"/>
          </p:cNvPicPr>
          <p:nvPr>
            <p:ph sz="quarter" idx="13"/>
          </p:nvPr>
        </p:nvPicPr>
        <p:blipFill>
          <a:blip r:embed="rId2"/>
          <a:stretch>
            <a:fillRect/>
          </a:stretch>
        </p:blipFill>
        <p:spPr>
          <a:xfrm>
            <a:off x="539751" y="2391861"/>
            <a:ext cx="7769362" cy="1610295"/>
          </a:xfrm>
          <a:prstGeom prst="rect">
            <a:avLst/>
          </a:prstGeom>
        </p:spPr>
      </p:pic>
      <p:pic>
        <p:nvPicPr>
          <p:cNvPr id="5" name="Grafik 4">
            <a:extLst>
              <a:ext uri="{FF2B5EF4-FFF2-40B4-BE49-F238E27FC236}">
                <a16:creationId xmlns:a16="http://schemas.microsoft.com/office/drawing/2014/main" id="{F5031287-2313-0FB8-CF76-220F92933EB5}"/>
              </a:ext>
            </a:extLst>
          </p:cNvPr>
          <p:cNvPicPr>
            <a:picLocks noChangeAspect="1"/>
          </p:cNvPicPr>
          <p:nvPr/>
        </p:nvPicPr>
        <p:blipFill>
          <a:blip r:embed="rId3"/>
          <a:stretch>
            <a:fillRect/>
          </a:stretch>
        </p:blipFill>
        <p:spPr>
          <a:xfrm>
            <a:off x="539751" y="4154401"/>
            <a:ext cx="7769362" cy="1610296"/>
          </a:xfrm>
          <a:prstGeom prst="rect">
            <a:avLst/>
          </a:prstGeom>
        </p:spPr>
      </p:pic>
    </p:spTree>
    <p:extLst>
      <p:ext uri="{BB962C8B-B14F-4D97-AF65-F5344CB8AC3E}">
        <p14:creationId xmlns:p14="http://schemas.microsoft.com/office/powerpoint/2010/main" val="1764248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C03E77-02CE-0D52-2467-82C75740E0C6}"/>
              </a:ext>
            </a:extLst>
          </p:cNvPr>
          <p:cNvSpPr>
            <a:spLocks noGrp="1"/>
          </p:cNvSpPr>
          <p:nvPr>
            <p:ph type="title"/>
          </p:nvPr>
        </p:nvSpPr>
        <p:spPr/>
        <p:txBody>
          <a:bodyPr/>
          <a:lstStyle/>
          <a:p>
            <a:r>
              <a:rPr lang="de-DE" dirty="0"/>
              <a:t>Beispielhafte Lernaufgabe (6. </a:t>
            </a:r>
            <a:r>
              <a:rPr lang="de-DE" dirty="0" err="1"/>
              <a:t>Sst</a:t>
            </a:r>
            <a:r>
              <a:rPr lang="de-DE" dirty="0"/>
              <a:t>): </a:t>
            </a:r>
            <a:r>
              <a:rPr lang="de-DE" dirty="0" err="1"/>
              <a:t>Asking</a:t>
            </a:r>
            <a:r>
              <a:rPr lang="de-DE" dirty="0"/>
              <a:t> </a:t>
            </a:r>
            <a:r>
              <a:rPr lang="de-DE" dirty="0" err="1"/>
              <a:t>the</a:t>
            </a:r>
            <a:r>
              <a:rPr lang="de-DE" dirty="0"/>
              <a:t> </a:t>
            </a:r>
            <a:r>
              <a:rPr lang="de-DE" dirty="0" err="1"/>
              <a:t>way</a:t>
            </a:r>
            <a:endParaRPr lang="de-AT" dirty="0"/>
          </a:p>
        </p:txBody>
      </p:sp>
      <p:sp>
        <p:nvSpPr>
          <p:cNvPr id="3" name="Textplatzhalter 2">
            <a:extLst>
              <a:ext uri="{FF2B5EF4-FFF2-40B4-BE49-F238E27FC236}">
                <a16:creationId xmlns:a16="http://schemas.microsoft.com/office/drawing/2014/main" id="{D421DCB6-DC58-71BE-474B-0EB473981FB9}"/>
              </a:ext>
            </a:extLst>
          </p:cNvPr>
          <p:cNvSpPr>
            <a:spLocks noGrp="1"/>
          </p:cNvSpPr>
          <p:nvPr>
            <p:ph type="body" sz="quarter" idx="13"/>
          </p:nvPr>
        </p:nvSpPr>
        <p:spPr/>
        <p:txBody>
          <a:bodyPr/>
          <a:lstStyle/>
          <a:p>
            <a:r>
              <a:rPr lang="de-DE" dirty="0"/>
              <a:t>Unterrichtssequenz: einfache Wegbeschreibungen geben und verstehen</a:t>
            </a:r>
          </a:p>
          <a:p>
            <a:r>
              <a:rPr lang="de-DE" dirty="0"/>
              <a:t>mehrere Erarbeitungsschritte in unterschiedlichen Sozialformen</a:t>
            </a:r>
          </a:p>
          <a:p>
            <a:r>
              <a:rPr lang="de-DE" dirty="0"/>
              <a:t>am Ende der Sequenz: mündliche Wegbeschreibungen in Partnerarbeit</a:t>
            </a:r>
          </a:p>
          <a:p>
            <a:r>
              <a:rPr lang="de-AT" dirty="0"/>
              <a:t>inkludierter Erwartungshorizont hilft der Lehrkraft, die Kompetenzen der Schüler/innen einzuschätzen</a:t>
            </a:r>
          </a:p>
        </p:txBody>
      </p:sp>
      <p:pic>
        <p:nvPicPr>
          <p:cNvPr id="4" name="Grafik 3">
            <a:extLst>
              <a:ext uri="{FF2B5EF4-FFF2-40B4-BE49-F238E27FC236}">
                <a16:creationId xmlns:a16="http://schemas.microsoft.com/office/drawing/2014/main" id="{8AEB64B8-D543-4865-AC68-535E39ECFD99}"/>
              </a:ext>
            </a:extLst>
          </p:cNvPr>
          <p:cNvPicPr/>
          <p:nvPr/>
        </p:nvPicPr>
        <p:blipFill>
          <a:blip r:embed="rId3"/>
          <a:stretch>
            <a:fillRect/>
          </a:stretch>
        </p:blipFill>
        <p:spPr>
          <a:xfrm>
            <a:off x="5481642" y="4197484"/>
            <a:ext cx="3036885" cy="1946516"/>
          </a:xfrm>
          <a:prstGeom prst="rect">
            <a:avLst/>
          </a:prstGeom>
        </p:spPr>
      </p:pic>
      <p:pic>
        <p:nvPicPr>
          <p:cNvPr id="8" name="Grafik 7">
            <a:extLst>
              <a:ext uri="{FF2B5EF4-FFF2-40B4-BE49-F238E27FC236}">
                <a16:creationId xmlns:a16="http://schemas.microsoft.com/office/drawing/2014/main" id="{452352CF-93C0-4D33-BC9E-46AA9FF43545}"/>
              </a:ext>
            </a:extLst>
          </p:cNvPr>
          <p:cNvPicPr>
            <a:picLocks noChangeAspect="1"/>
          </p:cNvPicPr>
          <p:nvPr/>
        </p:nvPicPr>
        <p:blipFill>
          <a:blip r:embed="rId4"/>
          <a:stretch>
            <a:fillRect/>
          </a:stretch>
        </p:blipFill>
        <p:spPr>
          <a:xfrm>
            <a:off x="2261766" y="4439363"/>
            <a:ext cx="2801186" cy="1704637"/>
          </a:xfrm>
          <a:prstGeom prst="rect">
            <a:avLst/>
          </a:prstGeom>
        </p:spPr>
      </p:pic>
      <p:pic>
        <p:nvPicPr>
          <p:cNvPr id="6" name="Grafik 5">
            <a:extLst>
              <a:ext uri="{FF2B5EF4-FFF2-40B4-BE49-F238E27FC236}">
                <a16:creationId xmlns:a16="http://schemas.microsoft.com/office/drawing/2014/main" id="{CDC9A62E-2351-4343-80C0-A16899560154}"/>
              </a:ext>
            </a:extLst>
          </p:cNvPr>
          <p:cNvPicPr>
            <a:picLocks noChangeAspect="1"/>
          </p:cNvPicPr>
          <p:nvPr/>
        </p:nvPicPr>
        <p:blipFill>
          <a:blip r:embed="rId5"/>
          <a:stretch>
            <a:fillRect/>
          </a:stretch>
        </p:blipFill>
        <p:spPr>
          <a:xfrm>
            <a:off x="832715" y="4963435"/>
            <a:ext cx="2304158" cy="656492"/>
          </a:xfrm>
          <a:prstGeom prst="rect">
            <a:avLst/>
          </a:prstGeom>
        </p:spPr>
      </p:pic>
    </p:spTree>
    <p:extLst>
      <p:ext uri="{BB962C8B-B14F-4D97-AF65-F5344CB8AC3E}">
        <p14:creationId xmlns:p14="http://schemas.microsoft.com/office/powerpoint/2010/main" val="4177358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C03E77-02CE-0D52-2467-82C75740E0C6}"/>
              </a:ext>
            </a:extLst>
          </p:cNvPr>
          <p:cNvSpPr>
            <a:spLocks noGrp="1"/>
          </p:cNvSpPr>
          <p:nvPr>
            <p:ph type="title"/>
          </p:nvPr>
        </p:nvSpPr>
        <p:spPr/>
        <p:txBody>
          <a:bodyPr/>
          <a:lstStyle/>
          <a:p>
            <a:r>
              <a:rPr lang="de-DE" dirty="0"/>
              <a:t>Beispielhafte Lernaufgabe (6. </a:t>
            </a:r>
            <a:r>
              <a:rPr lang="de-DE" dirty="0" err="1"/>
              <a:t>Sst</a:t>
            </a:r>
            <a:r>
              <a:rPr lang="de-DE" dirty="0"/>
              <a:t>): </a:t>
            </a:r>
            <a:r>
              <a:rPr lang="de-DE" dirty="0" err="1"/>
              <a:t>Asking</a:t>
            </a:r>
            <a:r>
              <a:rPr lang="de-DE" dirty="0"/>
              <a:t> </a:t>
            </a:r>
            <a:r>
              <a:rPr lang="de-DE" dirty="0" err="1"/>
              <a:t>the</a:t>
            </a:r>
            <a:r>
              <a:rPr lang="de-DE" dirty="0"/>
              <a:t> </a:t>
            </a:r>
            <a:r>
              <a:rPr lang="de-DE" dirty="0" err="1"/>
              <a:t>way</a:t>
            </a:r>
            <a:endParaRPr lang="de-AT" dirty="0"/>
          </a:p>
        </p:txBody>
      </p:sp>
      <p:graphicFrame>
        <p:nvGraphicFramePr>
          <p:cNvPr id="5" name="Tabelle 5">
            <a:extLst>
              <a:ext uri="{FF2B5EF4-FFF2-40B4-BE49-F238E27FC236}">
                <a16:creationId xmlns:a16="http://schemas.microsoft.com/office/drawing/2014/main" id="{39B28D00-8AC4-48FA-A893-DEDAF21AB8B2}"/>
              </a:ext>
            </a:extLst>
          </p:cNvPr>
          <p:cNvGraphicFramePr>
            <a:graphicFrameLocks noGrp="1"/>
          </p:cNvGraphicFramePr>
          <p:nvPr/>
        </p:nvGraphicFramePr>
        <p:xfrm>
          <a:off x="582738" y="2025272"/>
          <a:ext cx="7978524" cy="4581533"/>
        </p:xfrm>
        <a:graphic>
          <a:graphicData uri="http://schemas.openxmlformats.org/drawingml/2006/table">
            <a:tbl>
              <a:tblPr firstRow="1" bandRow="1">
                <a:tableStyleId>{5C22544A-7EE6-4342-B048-85BDC9FD1C3A}</a:tableStyleId>
              </a:tblPr>
              <a:tblGrid>
                <a:gridCol w="3481832">
                  <a:extLst>
                    <a:ext uri="{9D8B030D-6E8A-4147-A177-3AD203B41FA5}">
                      <a16:colId xmlns:a16="http://schemas.microsoft.com/office/drawing/2014/main" val="1777448522"/>
                    </a:ext>
                  </a:extLst>
                </a:gridCol>
                <a:gridCol w="4496692">
                  <a:extLst>
                    <a:ext uri="{9D8B030D-6E8A-4147-A177-3AD203B41FA5}">
                      <a16:colId xmlns:a16="http://schemas.microsoft.com/office/drawing/2014/main" val="1977646685"/>
                    </a:ext>
                  </a:extLst>
                </a:gridCol>
              </a:tblGrid>
              <a:tr h="649613">
                <a:tc gridSpan="2">
                  <a:txBody>
                    <a:bodyPr/>
                    <a:lstStyle/>
                    <a:p>
                      <a:r>
                        <a:rPr lang="de-DE" dirty="0"/>
                        <a:t>Kompetenzbereich Sprechen (A2) – Teilkompetenz: Informieren</a:t>
                      </a:r>
                    </a:p>
                  </a:txBody>
                  <a:tcPr/>
                </a:tc>
                <a:tc hMerge="1">
                  <a:txBody>
                    <a:bodyPr/>
                    <a:lstStyle/>
                    <a:p>
                      <a:endParaRPr lang="de-DE" dirty="0"/>
                    </a:p>
                  </a:txBody>
                  <a:tcPr/>
                </a:tc>
                <a:extLst>
                  <a:ext uri="{0D108BD9-81ED-4DB2-BD59-A6C34878D82A}">
                    <a16:rowId xmlns:a16="http://schemas.microsoft.com/office/drawing/2014/main" val="3109434839"/>
                  </a:ext>
                </a:extLst>
              </a:tr>
              <a:tr h="649613">
                <a:tc>
                  <a:txBody>
                    <a:bodyPr/>
                    <a:lstStyle/>
                    <a:p>
                      <a:r>
                        <a:rPr lang="de-DE" dirty="0"/>
                        <a:t>Kompetenzniveau 1 Standard</a:t>
                      </a:r>
                    </a:p>
                  </a:txBody>
                  <a:tcPr/>
                </a:tc>
                <a:tc>
                  <a:txBody>
                    <a:bodyPr/>
                    <a:lstStyle/>
                    <a:p>
                      <a:r>
                        <a:rPr lang="de-DE" dirty="0"/>
                        <a:t>… unter Anleitung in Alltagssituationen einfache Informationen in kurzen, einfachen Sätzen geben und erfragen.</a:t>
                      </a:r>
                    </a:p>
                  </a:txBody>
                  <a:tcPr/>
                </a:tc>
                <a:extLst>
                  <a:ext uri="{0D108BD9-81ED-4DB2-BD59-A6C34878D82A}">
                    <a16:rowId xmlns:a16="http://schemas.microsoft.com/office/drawing/2014/main" val="4102405260"/>
                  </a:ext>
                </a:extLst>
              </a:tr>
              <a:tr h="649613">
                <a:tc>
                  <a:txBody>
                    <a:bodyPr/>
                    <a:lstStyle/>
                    <a:p>
                      <a:r>
                        <a:rPr lang="de-DE" dirty="0"/>
                        <a:t>Kompetenzniveau 1 Standard AHS</a:t>
                      </a:r>
                    </a:p>
                  </a:txBody>
                  <a:tcPr/>
                </a:tc>
                <a:tc>
                  <a:txBody>
                    <a:bodyPr/>
                    <a:lstStyle/>
                    <a:p>
                      <a:r>
                        <a:rPr lang="de-DE" dirty="0"/>
                        <a:t>… in Alltagssituationen einfache Informationen in kurzen, einfachen Sätzen geben und erfragen (ggf. mit Hilfestellung)</a:t>
                      </a:r>
                    </a:p>
                  </a:txBody>
                  <a:tcPr/>
                </a:tc>
                <a:extLst>
                  <a:ext uri="{0D108BD9-81ED-4DB2-BD59-A6C34878D82A}">
                    <a16:rowId xmlns:a16="http://schemas.microsoft.com/office/drawing/2014/main" val="389057643"/>
                  </a:ext>
                </a:extLst>
              </a:tr>
              <a:tr h="649613">
                <a:tc>
                  <a:txBody>
                    <a:bodyPr/>
                    <a:lstStyle/>
                    <a:p>
                      <a:r>
                        <a:rPr lang="de-DE" dirty="0"/>
                        <a:t>Kompetenzniveau 2</a:t>
                      </a:r>
                    </a:p>
                  </a:txBody>
                  <a:tcPr/>
                </a:tc>
                <a:tc>
                  <a:txBody>
                    <a:bodyPr/>
                    <a:lstStyle/>
                    <a:p>
                      <a:r>
                        <a:rPr lang="de-DE" dirty="0"/>
                        <a:t>… in Alltagssituationen einfache Informationen in kurzen, einfachen Sätzen geben und erfragen.</a:t>
                      </a:r>
                    </a:p>
                  </a:txBody>
                  <a:tcPr/>
                </a:tc>
                <a:extLst>
                  <a:ext uri="{0D108BD9-81ED-4DB2-BD59-A6C34878D82A}">
                    <a16:rowId xmlns:a16="http://schemas.microsoft.com/office/drawing/2014/main" val="1228999463"/>
                  </a:ext>
                </a:extLst>
              </a:tr>
              <a:tr h="649613">
                <a:tc>
                  <a:txBody>
                    <a:bodyPr/>
                    <a:lstStyle/>
                    <a:p>
                      <a:r>
                        <a:rPr lang="de-DE" dirty="0"/>
                        <a:t>Kompetenzniveau 3</a:t>
                      </a:r>
                    </a:p>
                  </a:txBody>
                  <a:tcPr/>
                </a:tc>
                <a:tc>
                  <a:txBody>
                    <a:bodyPr/>
                    <a:lstStyle/>
                    <a:p>
                      <a:r>
                        <a:rPr lang="de-DE" dirty="0"/>
                        <a:t>… in Alltagssituationen einfache Informationen in einfachen, zusammenhängenden Sätzen geben und erfragen.</a:t>
                      </a:r>
                    </a:p>
                  </a:txBody>
                  <a:tcPr/>
                </a:tc>
                <a:extLst>
                  <a:ext uri="{0D108BD9-81ED-4DB2-BD59-A6C34878D82A}">
                    <a16:rowId xmlns:a16="http://schemas.microsoft.com/office/drawing/2014/main" val="111013698"/>
                  </a:ext>
                </a:extLst>
              </a:tr>
            </a:tbl>
          </a:graphicData>
        </a:graphic>
      </p:graphicFrame>
    </p:spTree>
    <p:extLst>
      <p:ext uri="{BB962C8B-B14F-4D97-AF65-F5344CB8AC3E}">
        <p14:creationId xmlns:p14="http://schemas.microsoft.com/office/powerpoint/2010/main" val="2225572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C03E77-02CE-0D52-2467-82C75740E0C6}"/>
              </a:ext>
            </a:extLst>
          </p:cNvPr>
          <p:cNvSpPr>
            <a:spLocks noGrp="1"/>
          </p:cNvSpPr>
          <p:nvPr>
            <p:ph type="title"/>
          </p:nvPr>
        </p:nvSpPr>
        <p:spPr/>
        <p:txBody>
          <a:bodyPr/>
          <a:lstStyle/>
          <a:p>
            <a:r>
              <a:rPr lang="de-DE" dirty="0"/>
              <a:t>Beispielhafte Lernaufgabe (6. </a:t>
            </a:r>
            <a:r>
              <a:rPr lang="de-DE" dirty="0" err="1"/>
              <a:t>Sst</a:t>
            </a:r>
            <a:r>
              <a:rPr lang="de-DE" dirty="0"/>
              <a:t>): </a:t>
            </a:r>
            <a:r>
              <a:rPr lang="de-DE" dirty="0" err="1"/>
              <a:t>Asking</a:t>
            </a:r>
            <a:r>
              <a:rPr lang="de-DE" dirty="0"/>
              <a:t> </a:t>
            </a:r>
            <a:r>
              <a:rPr lang="de-DE" dirty="0" err="1"/>
              <a:t>the</a:t>
            </a:r>
            <a:r>
              <a:rPr lang="de-DE" dirty="0"/>
              <a:t> </a:t>
            </a:r>
            <a:r>
              <a:rPr lang="de-DE" dirty="0" err="1"/>
              <a:t>way</a:t>
            </a:r>
            <a:endParaRPr lang="de-AT" dirty="0"/>
          </a:p>
        </p:txBody>
      </p:sp>
      <p:graphicFrame>
        <p:nvGraphicFramePr>
          <p:cNvPr id="5" name="Tabelle 5">
            <a:extLst>
              <a:ext uri="{FF2B5EF4-FFF2-40B4-BE49-F238E27FC236}">
                <a16:creationId xmlns:a16="http://schemas.microsoft.com/office/drawing/2014/main" id="{39B28D00-8AC4-48FA-A893-DEDAF21AB8B2}"/>
              </a:ext>
            </a:extLst>
          </p:cNvPr>
          <p:cNvGraphicFramePr>
            <a:graphicFrameLocks noGrp="1"/>
          </p:cNvGraphicFramePr>
          <p:nvPr/>
        </p:nvGraphicFramePr>
        <p:xfrm>
          <a:off x="582738" y="2025272"/>
          <a:ext cx="7978524" cy="4581533"/>
        </p:xfrm>
        <a:graphic>
          <a:graphicData uri="http://schemas.openxmlformats.org/drawingml/2006/table">
            <a:tbl>
              <a:tblPr firstRow="1" bandRow="1">
                <a:tableStyleId>{5C22544A-7EE6-4342-B048-85BDC9FD1C3A}</a:tableStyleId>
              </a:tblPr>
              <a:tblGrid>
                <a:gridCol w="3481832">
                  <a:extLst>
                    <a:ext uri="{9D8B030D-6E8A-4147-A177-3AD203B41FA5}">
                      <a16:colId xmlns:a16="http://schemas.microsoft.com/office/drawing/2014/main" val="1777448522"/>
                    </a:ext>
                  </a:extLst>
                </a:gridCol>
                <a:gridCol w="4496692">
                  <a:extLst>
                    <a:ext uri="{9D8B030D-6E8A-4147-A177-3AD203B41FA5}">
                      <a16:colId xmlns:a16="http://schemas.microsoft.com/office/drawing/2014/main" val="1977646685"/>
                    </a:ext>
                  </a:extLst>
                </a:gridCol>
              </a:tblGrid>
              <a:tr h="649613">
                <a:tc gridSpan="2">
                  <a:txBody>
                    <a:bodyPr/>
                    <a:lstStyle/>
                    <a:p>
                      <a:r>
                        <a:rPr lang="de-DE" dirty="0"/>
                        <a:t>Kompetenzbereich Sprechen (A2) – Teilkompetenz: Informieren</a:t>
                      </a:r>
                    </a:p>
                  </a:txBody>
                  <a:tcPr/>
                </a:tc>
                <a:tc hMerge="1">
                  <a:txBody>
                    <a:bodyPr/>
                    <a:lstStyle/>
                    <a:p>
                      <a:endParaRPr lang="de-DE" dirty="0"/>
                    </a:p>
                  </a:txBody>
                  <a:tcPr/>
                </a:tc>
                <a:extLst>
                  <a:ext uri="{0D108BD9-81ED-4DB2-BD59-A6C34878D82A}">
                    <a16:rowId xmlns:a16="http://schemas.microsoft.com/office/drawing/2014/main" val="3109434839"/>
                  </a:ext>
                </a:extLst>
              </a:tr>
              <a:tr h="649613">
                <a:tc>
                  <a:txBody>
                    <a:bodyPr/>
                    <a:lstStyle/>
                    <a:p>
                      <a:r>
                        <a:rPr lang="de-DE" dirty="0"/>
                        <a:t>Kompetenzniveau 1 Standard</a:t>
                      </a:r>
                    </a:p>
                  </a:txBody>
                  <a:tcPr/>
                </a:tc>
                <a:tc>
                  <a:txBody>
                    <a:bodyPr/>
                    <a:lstStyle/>
                    <a:p>
                      <a:r>
                        <a:rPr lang="de-DE" dirty="0"/>
                        <a:t>… </a:t>
                      </a:r>
                      <a:r>
                        <a:rPr lang="de-DE" dirty="0">
                          <a:solidFill>
                            <a:srgbClr val="00B050"/>
                          </a:solidFill>
                        </a:rPr>
                        <a:t>unter Anleitung </a:t>
                      </a:r>
                      <a:r>
                        <a:rPr lang="de-DE" dirty="0">
                          <a:solidFill>
                            <a:schemeClr val="bg2">
                              <a:lumMod val="50000"/>
                            </a:schemeClr>
                          </a:solidFill>
                        </a:rPr>
                        <a:t>in Alltagssituationen einfache Informationen </a:t>
                      </a:r>
                      <a:r>
                        <a:rPr lang="de-DE" dirty="0"/>
                        <a:t>in kurzen, einfachen Sätzen </a:t>
                      </a:r>
                      <a:r>
                        <a:rPr lang="de-DE" dirty="0">
                          <a:solidFill>
                            <a:schemeClr val="bg2">
                              <a:lumMod val="50000"/>
                            </a:schemeClr>
                          </a:solidFill>
                        </a:rPr>
                        <a:t>geben und erfragen.</a:t>
                      </a:r>
                    </a:p>
                  </a:txBody>
                  <a:tcPr/>
                </a:tc>
                <a:extLst>
                  <a:ext uri="{0D108BD9-81ED-4DB2-BD59-A6C34878D82A}">
                    <a16:rowId xmlns:a16="http://schemas.microsoft.com/office/drawing/2014/main" val="4102405260"/>
                  </a:ext>
                </a:extLst>
              </a:tr>
              <a:tr h="649613">
                <a:tc>
                  <a:txBody>
                    <a:bodyPr/>
                    <a:lstStyle/>
                    <a:p>
                      <a:r>
                        <a:rPr lang="de-DE" dirty="0"/>
                        <a:t>Kompetenzniveau 1 Standard AHS</a:t>
                      </a:r>
                    </a:p>
                  </a:txBody>
                  <a:tcPr/>
                </a:tc>
                <a:tc>
                  <a:txBody>
                    <a:bodyPr/>
                    <a:lstStyle/>
                    <a:p>
                      <a:r>
                        <a:rPr lang="de-DE" dirty="0"/>
                        <a:t>… </a:t>
                      </a:r>
                      <a:r>
                        <a:rPr lang="de-DE" dirty="0">
                          <a:solidFill>
                            <a:schemeClr val="bg2">
                              <a:lumMod val="50000"/>
                            </a:schemeClr>
                          </a:solidFill>
                        </a:rPr>
                        <a:t>in Alltagssituationen einfache Informationen </a:t>
                      </a:r>
                      <a:r>
                        <a:rPr lang="de-DE" dirty="0"/>
                        <a:t>in kurzen, einfachen Sätzen </a:t>
                      </a:r>
                      <a:r>
                        <a:rPr lang="de-DE" dirty="0">
                          <a:solidFill>
                            <a:schemeClr val="bg2">
                              <a:lumMod val="50000"/>
                            </a:schemeClr>
                          </a:solidFill>
                        </a:rPr>
                        <a:t>geben und erfragen </a:t>
                      </a:r>
                      <a:r>
                        <a:rPr lang="de-DE" dirty="0">
                          <a:solidFill>
                            <a:srgbClr val="00B050"/>
                          </a:solidFill>
                        </a:rPr>
                        <a:t>(ggf. mit Hilfestellung).</a:t>
                      </a:r>
                    </a:p>
                  </a:txBody>
                  <a:tcPr/>
                </a:tc>
                <a:extLst>
                  <a:ext uri="{0D108BD9-81ED-4DB2-BD59-A6C34878D82A}">
                    <a16:rowId xmlns:a16="http://schemas.microsoft.com/office/drawing/2014/main" val="389057643"/>
                  </a:ext>
                </a:extLst>
              </a:tr>
              <a:tr h="649613">
                <a:tc>
                  <a:txBody>
                    <a:bodyPr/>
                    <a:lstStyle/>
                    <a:p>
                      <a:r>
                        <a:rPr lang="de-DE" dirty="0"/>
                        <a:t>Kompetenzniveau 2</a:t>
                      </a:r>
                    </a:p>
                  </a:txBody>
                  <a:tcPr/>
                </a:tc>
                <a:tc>
                  <a:txBody>
                    <a:bodyPr/>
                    <a:lstStyle/>
                    <a:p>
                      <a:r>
                        <a:rPr lang="de-DE" dirty="0"/>
                        <a:t>… </a:t>
                      </a:r>
                      <a:r>
                        <a:rPr lang="de-DE" dirty="0">
                          <a:solidFill>
                            <a:schemeClr val="bg2">
                              <a:lumMod val="50000"/>
                            </a:schemeClr>
                          </a:solidFill>
                        </a:rPr>
                        <a:t>in Alltagssituationen einfache Informationen </a:t>
                      </a:r>
                      <a:r>
                        <a:rPr lang="de-DE" dirty="0"/>
                        <a:t>in </a:t>
                      </a:r>
                      <a:r>
                        <a:rPr lang="de-DE" dirty="0">
                          <a:solidFill>
                            <a:schemeClr val="tx1"/>
                          </a:solidFill>
                        </a:rPr>
                        <a:t>kurzen, einfachen Sätzen </a:t>
                      </a:r>
                      <a:r>
                        <a:rPr lang="de-DE" dirty="0">
                          <a:solidFill>
                            <a:schemeClr val="bg2">
                              <a:lumMod val="50000"/>
                            </a:schemeClr>
                          </a:solidFill>
                        </a:rPr>
                        <a:t>geben und erfragen</a:t>
                      </a:r>
                      <a:r>
                        <a:rPr lang="de-DE" dirty="0"/>
                        <a:t>.</a:t>
                      </a:r>
                    </a:p>
                  </a:txBody>
                  <a:tcPr/>
                </a:tc>
                <a:extLst>
                  <a:ext uri="{0D108BD9-81ED-4DB2-BD59-A6C34878D82A}">
                    <a16:rowId xmlns:a16="http://schemas.microsoft.com/office/drawing/2014/main" val="1228999463"/>
                  </a:ext>
                </a:extLst>
              </a:tr>
              <a:tr h="649613">
                <a:tc>
                  <a:txBody>
                    <a:bodyPr/>
                    <a:lstStyle/>
                    <a:p>
                      <a:r>
                        <a:rPr lang="de-DE" dirty="0"/>
                        <a:t>Kompetenzniveau 3</a:t>
                      </a:r>
                    </a:p>
                  </a:txBody>
                  <a:tcPr/>
                </a:tc>
                <a:tc>
                  <a:txBody>
                    <a:bodyPr/>
                    <a:lstStyle/>
                    <a:p>
                      <a:r>
                        <a:rPr lang="de-DE" dirty="0"/>
                        <a:t>… </a:t>
                      </a:r>
                      <a:r>
                        <a:rPr lang="de-DE" dirty="0">
                          <a:solidFill>
                            <a:schemeClr val="bg2">
                              <a:lumMod val="50000"/>
                            </a:schemeClr>
                          </a:solidFill>
                        </a:rPr>
                        <a:t>in Alltagssituationen einfache Informationen </a:t>
                      </a:r>
                      <a:r>
                        <a:rPr lang="de-DE" dirty="0">
                          <a:solidFill>
                            <a:srgbClr val="00B050"/>
                          </a:solidFill>
                        </a:rPr>
                        <a:t>in</a:t>
                      </a:r>
                      <a:r>
                        <a:rPr lang="de-DE" dirty="0"/>
                        <a:t> </a:t>
                      </a:r>
                      <a:r>
                        <a:rPr lang="de-DE" dirty="0">
                          <a:solidFill>
                            <a:srgbClr val="00B050"/>
                          </a:solidFill>
                        </a:rPr>
                        <a:t>einfachen, zusammenhängenden Sätzen </a:t>
                      </a:r>
                      <a:r>
                        <a:rPr lang="de-DE" dirty="0">
                          <a:solidFill>
                            <a:schemeClr val="bg2">
                              <a:lumMod val="50000"/>
                            </a:schemeClr>
                          </a:solidFill>
                        </a:rPr>
                        <a:t>geben und erfragen</a:t>
                      </a:r>
                      <a:r>
                        <a:rPr lang="de-DE" dirty="0"/>
                        <a:t>.</a:t>
                      </a:r>
                    </a:p>
                  </a:txBody>
                  <a:tcPr/>
                </a:tc>
                <a:extLst>
                  <a:ext uri="{0D108BD9-81ED-4DB2-BD59-A6C34878D82A}">
                    <a16:rowId xmlns:a16="http://schemas.microsoft.com/office/drawing/2014/main" val="111013698"/>
                  </a:ext>
                </a:extLst>
              </a:tr>
            </a:tbl>
          </a:graphicData>
        </a:graphic>
      </p:graphicFrame>
    </p:spTree>
    <p:extLst>
      <p:ext uri="{BB962C8B-B14F-4D97-AF65-F5344CB8AC3E}">
        <p14:creationId xmlns:p14="http://schemas.microsoft.com/office/powerpoint/2010/main" val="3116812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BF3A07-A1C2-437A-80DC-991B250FF80E}"/>
              </a:ext>
            </a:extLst>
          </p:cNvPr>
          <p:cNvSpPr>
            <a:spLocks noGrp="1"/>
          </p:cNvSpPr>
          <p:nvPr>
            <p:ph type="title"/>
          </p:nvPr>
        </p:nvSpPr>
        <p:spPr/>
        <p:txBody>
          <a:bodyPr/>
          <a:lstStyle/>
          <a:p>
            <a:r>
              <a:rPr lang="de-DE" dirty="0"/>
              <a:t>Erwartungshorizont der Lernaufgabe</a:t>
            </a:r>
          </a:p>
        </p:txBody>
      </p:sp>
      <p:sp>
        <p:nvSpPr>
          <p:cNvPr id="3" name="Textplatzhalter 2">
            <a:extLst>
              <a:ext uri="{FF2B5EF4-FFF2-40B4-BE49-F238E27FC236}">
                <a16:creationId xmlns:a16="http://schemas.microsoft.com/office/drawing/2014/main" id="{DD07C49E-C3E4-40F8-AF5A-FFC60038259F}"/>
              </a:ext>
            </a:extLst>
          </p:cNvPr>
          <p:cNvSpPr>
            <a:spLocks noGrp="1"/>
          </p:cNvSpPr>
          <p:nvPr>
            <p:ph type="body" sz="quarter" idx="13"/>
          </p:nvPr>
        </p:nvSpPr>
        <p:spPr/>
        <p:txBody>
          <a:bodyPr/>
          <a:lstStyle/>
          <a:p>
            <a:pPr marL="0" indent="0">
              <a:buNone/>
            </a:pPr>
            <a:r>
              <a:rPr lang="de-AT" sz="1800" b="1" dirty="0">
                <a:effectLst/>
                <a:latin typeface="Calibri" panose="020F0502020204030204" pitchFamily="34" charset="0"/>
                <a:ea typeface="Calibri" panose="020F0502020204030204" pitchFamily="34" charset="0"/>
                <a:cs typeface="Times New Roman" panose="02020603050405020304" pitchFamily="18" charset="0"/>
              </a:rPr>
              <a:t>Kompetenzniveau 1 Standard</a:t>
            </a:r>
          </a:p>
          <a:p>
            <a:pPr marL="0" indent="0">
              <a:buNone/>
            </a:pPr>
            <a:r>
              <a:rPr lang="de-DE" i="1" dirty="0">
                <a:solidFill>
                  <a:srgbClr val="00B050"/>
                </a:solidFill>
                <a:ea typeface="Times New Roman" panose="02020603050405020304" pitchFamily="18" charset="0"/>
                <a:cs typeface="Times New Roman" panose="02020603050405020304" pitchFamily="18" charset="0"/>
              </a:rPr>
              <a:t>„unter Anleitung“</a:t>
            </a:r>
            <a:endParaRPr lang="de-AT" i="1" dirty="0">
              <a:solidFill>
                <a:srgbClr val="00B050"/>
              </a:solidFill>
              <a:ea typeface="Times New Roman" panose="02020603050405020304" pitchFamily="18" charset="0"/>
              <a:cs typeface="Times New Roman" panose="02020603050405020304" pitchFamily="18" charset="0"/>
            </a:endParaRPr>
          </a:p>
          <a:p>
            <a:pPr marL="0" indent="0">
              <a:buNone/>
            </a:pPr>
            <a:endParaRPr lang="de-AT" dirty="0">
              <a:ea typeface="Calibri" panose="020F0502020204030204" pitchFamily="34" charset="0"/>
              <a:cs typeface="Times New Roman" panose="02020603050405020304" pitchFamily="18" charset="0"/>
            </a:endParaRPr>
          </a:p>
          <a:p>
            <a:pPr marL="0" indent="0">
              <a:buNone/>
            </a:pPr>
            <a:r>
              <a:rPr lang="de-AT" sz="1800" dirty="0">
                <a:effectLst/>
                <a:latin typeface="Calibri" panose="020F0502020204030204" pitchFamily="34" charset="0"/>
                <a:ea typeface="Calibri" panose="020F0502020204030204" pitchFamily="34" charset="0"/>
                <a:cs typeface="Times New Roman" panose="02020603050405020304" pitchFamily="18" charset="0"/>
              </a:rPr>
              <a:t>Die Schüler/innen können die Phrasen in kurzen, einfachen Sätzen anwenden („</a:t>
            </a:r>
            <a:r>
              <a:rPr lang="de-AT" sz="1800" i="1" dirty="0">
                <a:effectLst/>
                <a:latin typeface="Calibri" panose="020F0502020204030204" pitchFamily="34" charset="0"/>
                <a:ea typeface="Calibri" panose="020F0502020204030204" pitchFamily="34" charset="0"/>
                <a:cs typeface="Times New Roman" panose="02020603050405020304" pitchFamily="18" charset="0"/>
              </a:rPr>
              <a:t>Go </a:t>
            </a:r>
            <a:r>
              <a:rPr lang="de-AT" sz="1800" i="1" dirty="0" err="1">
                <a:effectLst/>
                <a:latin typeface="Calibri" panose="020F0502020204030204" pitchFamily="34" charset="0"/>
                <a:ea typeface="Calibri" panose="020F0502020204030204" pitchFamily="34" charset="0"/>
                <a:cs typeface="Times New Roman" panose="02020603050405020304" pitchFamily="18" charset="0"/>
              </a:rPr>
              <a:t>straight</a:t>
            </a:r>
            <a:r>
              <a:rPr lang="de-AT" sz="1800" i="1" dirty="0">
                <a:effectLst/>
                <a:latin typeface="Calibri" panose="020F0502020204030204" pitchFamily="34" charset="0"/>
                <a:ea typeface="Calibri" panose="020F0502020204030204" pitchFamily="34" charset="0"/>
                <a:cs typeface="Times New Roman" panose="02020603050405020304" pitchFamily="18" charset="0"/>
              </a:rPr>
              <a:t>. Turn </a:t>
            </a:r>
            <a:r>
              <a:rPr lang="de-AT" sz="1800" i="1" dirty="0" err="1">
                <a:effectLst/>
                <a:latin typeface="Calibri" panose="020F0502020204030204" pitchFamily="34" charset="0"/>
                <a:ea typeface="Calibri" panose="020F0502020204030204" pitchFamily="34" charset="0"/>
                <a:cs typeface="Times New Roman" panose="02020603050405020304" pitchFamily="18" charset="0"/>
              </a:rPr>
              <a:t>left</a:t>
            </a:r>
            <a:r>
              <a:rPr lang="de-AT" sz="1800" i="1" dirty="0">
                <a:effectLst/>
                <a:latin typeface="Calibri" panose="020F0502020204030204" pitchFamily="34" charset="0"/>
                <a:ea typeface="Calibri" panose="020F0502020204030204" pitchFamily="34" charset="0"/>
                <a:cs typeface="Times New Roman" panose="02020603050405020304" pitchFamily="18" charset="0"/>
              </a:rPr>
              <a:t>.</a:t>
            </a:r>
            <a:r>
              <a:rPr lang="de-AT" sz="1800" dirty="0">
                <a:effectLst/>
                <a:latin typeface="Calibri" panose="020F0502020204030204" pitchFamily="34" charset="0"/>
                <a:ea typeface="Calibri" panose="020F0502020204030204" pitchFamily="34" charset="0"/>
                <a:cs typeface="Times New Roman" panose="02020603050405020304" pitchFamily="18" charset="0"/>
              </a:rPr>
              <a:t>“), müssen diese aber ständig vor sich haben, damit sie </a:t>
            </a:r>
            <a:r>
              <a:rPr lang="de-AT"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nachsehen können</a:t>
            </a:r>
            <a:r>
              <a:rPr lang="de-AT" sz="1800" dirty="0">
                <a:effectLst/>
                <a:latin typeface="Calibri" panose="020F0502020204030204" pitchFamily="34" charset="0"/>
                <a:ea typeface="Calibri" panose="020F0502020204030204" pitchFamily="34" charset="0"/>
                <a:cs typeface="Times New Roman" panose="02020603050405020304" pitchFamily="18" charset="0"/>
              </a:rPr>
              <a:t>. Möglicherweise brauchen sie noch </a:t>
            </a:r>
            <a:r>
              <a:rPr lang="de-AT"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zusätzliche Unterstützung durch die Lehrperson oder das zusätzliche </a:t>
            </a:r>
            <a:r>
              <a:rPr lang="de-AT" sz="1800" i="1" dirty="0" err="1">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scaffolding</a:t>
            </a:r>
            <a:r>
              <a:rPr lang="de-AT" sz="1800" dirty="0">
                <a:effectLst/>
                <a:latin typeface="Calibri" panose="020F0502020204030204" pitchFamily="34" charset="0"/>
                <a:ea typeface="Calibri" panose="020F0502020204030204" pitchFamily="34" charset="0"/>
                <a:cs typeface="Times New Roman" panose="02020603050405020304" pitchFamily="18" charset="0"/>
              </a:rPr>
              <a:t>. Sie können den mündlichen Anweisungen auf der Karte folgen, wenn ihr Partner die Anweisungen sehr langsam spricht und Anweisungen öfter wiederholt. </a:t>
            </a:r>
          </a:p>
        </p:txBody>
      </p:sp>
      <p:pic>
        <p:nvPicPr>
          <p:cNvPr id="7" name="Grafik 6">
            <a:extLst>
              <a:ext uri="{FF2B5EF4-FFF2-40B4-BE49-F238E27FC236}">
                <a16:creationId xmlns:a16="http://schemas.microsoft.com/office/drawing/2014/main" id="{CF481100-97C7-49BC-B858-AF57E56C3B7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38527" y="1624800"/>
            <a:ext cx="1080000" cy="1080000"/>
          </a:xfrm>
          <a:prstGeom prst="rect">
            <a:avLst/>
          </a:prstGeom>
        </p:spPr>
      </p:pic>
      <p:pic>
        <p:nvPicPr>
          <p:cNvPr id="8" name="Grafik 7">
            <a:extLst>
              <a:ext uri="{FF2B5EF4-FFF2-40B4-BE49-F238E27FC236}">
                <a16:creationId xmlns:a16="http://schemas.microsoft.com/office/drawing/2014/main" id="{4870E5E1-FE22-4259-9B73-4E0D412F7A7C}"/>
              </a:ext>
            </a:extLst>
          </p:cNvPr>
          <p:cNvPicPr>
            <a:picLocks noChangeAspect="1"/>
          </p:cNvPicPr>
          <p:nvPr/>
        </p:nvPicPr>
        <p:blipFill rotWithShape="1">
          <a:blip r:embed="rId4"/>
          <a:srcRect b="66370"/>
          <a:stretch/>
        </p:blipFill>
        <p:spPr>
          <a:xfrm>
            <a:off x="3555420" y="5452853"/>
            <a:ext cx="5048828" cy="691147"/>
          </a:xfrm>
          <a:prstGeom prst="rect">
            <a:avLst/>
          </a:prstGeom>
        </p:spPr>
      </p:pic>
    </p:spTree>
    <p:extLst>
      <p:ext uri="{BB962C8B-B14F-4D97-AF65-F5344CB8AC3E}">
        <p14:creationId xmlns:p14="http://schemas.microsoft.com/office/powerpoint/2010/main" val="1241872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69FE5BFB-463F-AE46-9A79-8C32B42D2584}"/>
              </a:ext>
            </a:extLst>
          </p:cNvPr>
          <p:cNvSpPr>
            <a:spLocks noGrp="1"/>
          </p:cNvSpPr>
          <p:nvPr>
            <p:ph type="title"/>
          </p:nvPr>
        </p:nvSpPr>
        <p:spPr>
          <a:xfrm>
            <a:off x="540002" y="1406401"/>
            <a:ext cx="7978525" cy="829455"/>
          </a:xfrm>
        </p:spPr>
        <p:txBody>
          <a:bodyPr wrap="none" anchor="t">
            <a:normAutofit/>
          </a:bodyPr>
          <a:lstStyle/>
          <a:p>
            <a:r>
              <a:rPr lang="de-DE" dirty="0"/>
              <a:t>Kompetenzraster 5. Schulstufe</a:t>
            </a:r>
            <a:endParaRPr lang="de-AT" dirty="0"/>
          </a:p>
        </p:txBody>
      </p:sp>
      <p:graphicFrame>
        <p:nvGraphicFramePr>
          <p:cNvPr id="7" name="Textplatzhalter 4">
            <a:extLst>
              <a:ext uri="{FF2B5EF4-FFF2-40B4-BE49-F238E27FC236}">
                <a16:creationId xmlns:a16="http://schemas.microsoft.com/office/drawing/2014/main" id="{FDD4A3CE-F8B2-63D7-A5E5-473DBF4E7BC1}"/>
              </a:ext>
            </a:extLst>
          </p:cNvPr>
          <p:cNvGraphicFramePr/>
          <p:nvPr>
            <p:extLst>
              <p:ext uri="{D42A27DB-BD31-4B8C-83A1-F6EECF244321}">
                <p14:modId xmlns:p14="http://schemas.microsoft.com/office/powerpoint/2010/main" val="864356210"/>
              </p:ext>
            </p:extLst>
          </p:nvPr>
        </p:nvGraphicFramePr>
        <p:xfrm>
          <a:off x="539752" y="2174400"/>
          <a:ext cx="7978775" cy="396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8486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BF3A07-A1C2-437A-80DC-991B250FF80E}"/>
              </a:ext>
            </a:extLst>
          </p:cNvPr>
          <p:cNvSpPr>
            <a:spLocks noGrp="1"/>
          </p:cNvSpPr>
          <p:nvPr>
            <p:ph type="title"/>
          </p:nvPr>
        </p:nvSpPr>
        <p:spPr/>
        <p:txBody>
          <a:bodyPr/>
          <a:lstStyle/>
          <a:p>
            <a:r>
              <a:rPr lang="de-DE" dirty="0"/>
              <a:t>Erwartungshorizont der Lernaufgabe</a:t>
            </a:r>
          </a:p>
        </p:txBody>
      </p:sp>
      <p:sp>
        <p:nvSpPr>
          <p:cNvPr id="3" name="Textplatzhalter 2">
            <a:extLst>
              <a:ext uri="{FF2B5EF4-FFF2-40B4-BE49-F238E27FC236}">
                <a16:creationId xmlns:a16="http://schemas.microsoft.com/office/drawing/2014/main" id="{DD07C49E-C3E4-40F8-AF5A-FFC60038259F}"/>
              </a:ext>
            </a:extLst>
          </p:cNvPr>
          <p:cNvSpPr>
            <a:spLocks noGrp="1"/>
          </p:cNvSpPr>
          <p:nvPr>
            <p:ph type="body" sz="quarter" idx="13"/>
          </p:nvPr>
        </p:nvSpPr>
        <p:spPr/>
        <p:txBody>
          <a:bodyPr/>
          <a:lstStyle/>
          <a:p>
            <a:pPr marL="0" indent="0">
              <a:buNone/>
            </a:pPr>
            <a:r>
              <a:rPr lang="de-AT" sz="1800" b="1" dirty="0">
                <a:effectLst/>
                <a:latin typeface="Calibri" panose="020F0502020204030204" pitchFamily="34" charset="0"/>
                <a:ea typeface="Calibri" panose="020F0502020204030204" pitchFamily="34" charset="0"/>
                <a:cs typeface="Times New Roman" panose="02020603050405020304" pitchFamily="18" charset="0"/>
              </a:rPr>
              <a:t>Kompetenzniveau 1 </a:t>
            </a:r>
            <a:r>
              <a:rPr lang="de-AT" b="1" dirty="0">
                <a:ea typeface="Calibri" panose="020F0502020204030204" pitchFamily="34" charset="0"/>
                <a:cs typeface="Times New Roman" panose="02020603050405020304" pitchFamily="18" charset="0"/>
              </a:rPr>
              <a:t>AHS</a:t>
            </a:r>
            <a:endParaRPr lang="de-AT" sz="1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de-AT" dirty="0">
                <a:solidFill>
                  <a:srgbClr val="00B050"/>
                </a:solidFill>
                <a:ea typeface="Calibri" panose="020F0502020204030204" pitchFamily="34" charset="0"/>
                <a:cs typeface="Times New Roman" panose="02020603050405020304" pitchFamily="18" charset="0"/>
              </a:rPr>
              <a:t>„ggf. mit Hilfestellung“</a:t>
            </a:r>
          </a:p>
          <a:p>
            <a:pPr marL="0" indent="0">
              <a:lnSpc>
                <a:spcPct val="125000"/>
              </a:lnSpc>
              <a:spcAft>
                <a:spcPts val="1725"/>
              </a:spcAft>
              <a:buNone/>
            </a:pP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5000"/>
              </a:lnSpc>
              <a:spcAft>
                <a:spcPts val="1725"/>
              </a:spcAft>
              <a:buNone/>
            </a:pPr>
            <a:r>
              <a:rPr lang="de-AT" sz="1800" dirty="0">
                <a:effectLst/>
                <a:latin typeface="Calibri" panose="020F0502020204030204" pitchFamily="34" charset="0"/>
                <a:ea typeface="Calibri" panose="020F0502020204030204" pitchFamily="34" charset="0"/>
                <a:cs typeface="Times New Roman" panose="02020603050405020304" pitchFamily="18" charset="0"/>
              </a:rPr>
              <a:t>Die Schüler/innen können die Phrasen in kurzen, einfachen Sätzen anwenden („</a:t>
            </a:r>
            <a:r>
              <a:rPr lang="de-AT" sz="1800" i="1" dirty="0">
                <a:effectLst/>
                <a:latin typeface="Calibri" panose="020F0502020204030204" pitchFamily="34" charset="0"/>
                <a:ea typeface="Calibri" panose="020F0502020204030204" pitchFamily="34" charset="0"/>
                <a:cs typeface="Times New Roman" panose="02020603050405020304" pitchFamily="18" charset="0"/>
              </a:rPr>
              <a:t>Go </a:t>
            </a:r>
            <a:r>
              <a:rPr lang="de-AT" sz="1800" i="1" dirty="0" err="1">
                <a:effectLst/>
                <a:latin typeface="Calibri" panose="020F0502020204030204" pitchFamily="34" charset="0"/>
                <a:ea typeface="Calibri" panose="020F0502020204030204" pitchFamily="34" charset="0"/>
                <a:cs typeface="Times New Roman" panose="02020603050405020304" pitchFamily="18" charset="0"/>
              </a:rPr>
              <a:t>straight</a:t>
            </a:r>
            <a:r>
              <a:rPr lang="de-AT" sz="1800" i="1" dirty="0">
                <a:effectLst/>
                <a:latin typeface="Calibri" panose="020F0502020204030204" pitchFamily="34" charset="0"/>
                <a:ea typeface="Calibri" panose="020F0502020204030204" pitchFamily="34" charset="0"/>
                <a:cs typeface="Times New Roman" panose="02020603050405020304" pitchFamily="18" charset="0"/>
              </a:rPr>
              <a:t>. Turn </a:t>
            </a:r>
            <a:r>
              <a:rPr lang="de-AT" sz="1800" i="1" dirty="0" err="1">
                <a:effectLst/>
                <a:latin typeface="Calibri" panose="020F0502020204030204" pitchFamily="34" charset="0"/>
                <a:ea typeface="Calibri" panose="020F0502020204030204" pitchFamily="34" charset="0"/>
                <a:cs typeface="Times New Roman" panose="02020603050405020304" pitchFamily="18" charset="0"/>
              </a:rPr>
              <a:t>left</a:t>
            </a:r>
            <a:r>
              <a:rPr lang="de-AT" sz="1800" i="1" dirty="0">
                <a:effectLst/>
                <a:latin typeface="Calibri" panose="020F0502020204030204" pitchFamily="34" charset="0"/>
                <a:ea typeface="Calibri" panose="020F0502020204030204" pitchFamily="34" charset="0"/>
                <a:cs typeface="Times New Roman" panose="02020603050405020304" pitchFamily="18" charset="0"/>
              </a:rPr>
              <a:t>.</a:t>
            </a:r>
            <a:r>
              <a:rPr lang="de-AT" sz="1800" dirty="0">
                <a:effectLst/>
                <a:latin typeface="Calibri" panose="020F0502020204030204" pitchFamily="34" charset="0"/>
                <a:ea typeface="Calibri" panose="020F0502020204030204" pitchFamily="34" charset="0"/>
                <a:cs typeface="Times New Roman" panose="02020603050405020304" pitchFamily="18" charset="0"/>
              </a:rPr>
              <a:t>“), müssen aber </a:t>
            </a:r>
            <a:r>
              <a:rPr lang="de-AT"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manchmal in den Unterlagen nachsehen </a:t>
            </a:r>
            <a:r>
              <a:rPr lang="de-AT" sz="1800" dirty="0">
                <a:effectLst/>
                <a:latin typeface="Calibri" panose="020F0502020204030204" pitchFamily="34" charset="0"/>
                <a:ea typeface="Calibri" panose="020F0502020204030204" pitchFamily="34" charset="0"/>
                <a:cs typeface="Times New Roman" panose="02020603050405020304" pitchFamily="18" charset="0"/>
              </a:rPr>
              <a:t>oder sich </a:t>
            </a:r>
            <a:r>
              <a:rPr lang="de-AT"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vom Gesprächspartner helfen lassen</a:t>
            </a:r>
            <a:r>
              <a:rPr lang="de-AT" sz="1800" dirty="0">
                <a:effectLst/>
                <a:latin typeface="Calibri" panose="020F0502020204030204" pitchFamily="34" charset="0"/>
                <a:ea typeface="Calibri" panose="020F0502020204030204" pitchFamily="34" charset="0"/>
                <a:cs typeface="Times New Roman" panose="02020603050405020304" pitchFamily="18" charset="0"/>
              </a:rPr>
              <a:t>. Sie können den mündlichen Anweisungen auf der Karte folgen, wenn ihr Partner die Anweisungen sehr langsam und deutlich spricht. </a:t>
            </a:r>
            <a:endParaRPr lang="de-DE"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Grafik 4" descr="Zwei Hände reichen einander">
            <a:extLst>
              <a:ext uri="{FF2B5EF4-FFF2-40B4-BE49-F238E27FC236}">
                <a16:creationId xmlns:a16="http://schemas.microsoft.com/office/drawing/2014/main" id="{E94EAC54-C7D5-4798-9CC9-9D76919EE55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27071" y="1624800"/>
            <a:ext cx="1091456" cy="1080000"/>
          </a:xfrm>
          <a:prstGeom prst="rect">
            <a:avLst/>
          </a:prstGeom>
          <a:noFill/>
          <a:ln>
            <a:noFill/>
          </a:ln>
        </p:spPr>
      </p:pic>
    </p:spTree>
    <p:extLst>
      <p:ext uri="{BB962C8B-B14F-4D97-AF65-F5344CB8AC3E}">
        <p14:creationId xmlns:p14="http://schemas.microsoft.com/office/powerpoint/2010/main" val="2020194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BF3A07-A1C2-437A-80DC-991B250FF80E}"/>
              </a:ext>
            </a:extLst>
          </p:cNvPr>
          <p:cNvSpPr>
            <a:spLocks noGrp="1"/>
          </p:cNvSpPr>
          <p:nvPr>
            <p:ph type="title"/>
          </p:nvPr>
        </p:nvSpPr>
        <p:spPr/>
        <p:txBody>
          <a:bodyPr/>
          <a:lstStyle/>
          <a:p>
            <a:r>
              <a:rPr lang="de-DE" dirty="0"/>
              <a:t>Erwartungshorizont der Lernaufgabe</a:t>
            </a:r>
          </a:p>
        </p:txBody>
      </p:sp>
      <p:sp>
        <p:nvSpPr>
          <p:cNvPr id="3" name="Textplatzhalter 2">
            <a:extLst>
              <a:ext uri="{FF2B5EF4-FFF2-40B4-BE49-F238E27FC236}">
                <a16:creationId xmlns:a16="http://schemas.microsoft.com/office/drawing/2014/main" id="{DD07C49E-C3E4-40F8-AF5A-FFC60038259F}"/>
              </a:ext>
            </a:extLst>
          </p:cNvPr>
          <p:cNvSpPr>
            <a:spLocks noGrp="1"/>
          </p:cNvSpPr>
          <p:nvPr>
            <p:ph type="body" sz="quarter" idx="13"/>
          </p:nvPr>
        </p:nvSpPr>
        <p:spPr/>
        <p:txBody>
          <a:bodyPr/>
          <a:lstStyle/>
          <a:p>
            <a:pPr marL="0" indent="0">
              <a:buNone/>
            </a:pPr>
            <a:r>
              <a:rPr lang="de-AT" sz="1800" b="1" dirty="0">
                <a:effectLst/>
                <a:latin typeface="Calibri" panose="020F0502020204030204" pitchFamily="34" charset="0"/>
                <a:ea typeface="Calibri" panose="020F0502020204030204" pitchFamily="34" charset="0"/>
                <a:cs typeface="Times New Roman" panose="02020603050405020304" pitchFamily="18" charset="0"/>
              </a:rPr>
              <a:t>Kompetenzniveau </a:t>
            </a:r>
            <a:r>
              <a:rPr lang="de-AT" b="1" dirty="0">
                <a:ea typeface="Calibri" panose="020F0502020204030204" pitchFamily="34" charset="0"/>
                <a:cs typeface="Times New Roman" panose="02020603050405020304" pitchFamily="18" charset="0"/>
              </a:rPr>
              <a:t>3</a:t>
            </a:r>
            <a:endParaRPr lang="de-AT" sz="1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5000"/>
              </a:lnSpc>
              <a:spcAft>
                <a:spcPts val="1725"/>
              </a:spcAft>
              <a:buNone/>
            </a:pP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5000"/>
              </a:lnSpc>
              <a:spcAft>
                <a:spcPts val="1725"/>
              </a:spcAft>
              <a:buNone/>
            </a:pPr>
            <a:r>
              <a:rPr lang="de-AT" sz="1800" dirty="0">
                <a:effectLst/>
                <a:latin typeface="Calibri" panose="020F0502020204030204" pitchFamily="34" charset="0"/>
                <a:ea typeface="Calibri" panose="020F0502020204030204" pitchFamily="34" charset="0"/>
                <a:cs typeface="Times New Roman" panose="02020603050405020304" pitchFamily="18" charset="0"/>
              </a:rPr>
              <a:t>Die Schüler/innen können die Phrasen selbständig </a:t>
            </a:r>
            <a:r>
              <a:rPr lang="de-AT"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zu längeren Beschreibungen verbinden </a:t>
            </a:r>
            <a:r>
              <a:rPr lang="de-AT" sz="1800" dirty="0">
                <a:effectLst/>
                <a:latin typeface="Calibri" panose="020F0502020204030204" pitchFamily="34" charset="0"/>
                <a:ea typeface="Calibri" panose="020F0502020204030204" pitchFamily="34" charset="0"/>
                <a:cs typeface="Times New Roman" panose="02020603050405020304" pitchFamily="18" charset="0"/>
              </a:rPr>
              <a:t>(„</a:t>
            </a:r>
            <a:r>
              <a:rPr lang="de-AT" sz="1800" i="1" dirty="0">
                <a:effectLst/>
                <a:latin typeface="Calibri" panose="020F0502020204030204" pitchFamily="34" charset="0"/>
                <a:ea typeface="Calibri" panose="020F0502020204030204" pitchFamily="34" charset="0"/>
                <a:cs typeface="Times New Roman" panose="02020603050405020304" pitchFamily="18" charset="0"/>
              </a:rPr>
              <a:t>Go </a:t>
            </a:r>
            <a:r>
              <a:rPr lang="de-AT" sz="1800" i="1" dirty="0" err="1">
                <a:effectLst/>
                <a:latin typeface="Calibri" panose="020F0502020204030204" pitchFamily="34" charset="0"/>
                <a:ea typeface="Calibri" panose="020F0502020204030204" pitchFamily="34" charset="0"/>
                <a:cs typeface="Times New Roman" panose="02020603050405020304" pitchFamily="18" charset="0"/>
              </a:rPr>
              <a:t>along</a:t>
            </a:r>
            <a:r>
              <a:rPr lang="de-AT" sz="1800" i="1" dirty="0">
                <a:effectLst/>
                <a:latin typeface="Calibri" panose="020F0502020204030204" pitchFamily="34" charset="0"/>
                <a:ea typeface="Calibri" panose="020F0502020204030204" pitchFamily="34" charset="0"/>
                <a:cs typeface="Times New Roman" panose="02020603050405020304" pitchFamily="18" charset="0"/>
              </a:rPr>
              <a:t> </a:t>
            </a:r>
            <a:r>
              <a:rPr lang="de-AT" sz="1800" i="1" dirty="0" err="1">
                <a:effectLst/>
                <a:latin typeface="Calibri" panose="020F0502020204030204" pitchFamily="34" charset="0"/>
                <a:ea typeface="Calibri" panose="020F0502020204030204" pitchFamily="34" charset="0"/>
                <a:cs typeface="Times New Roman" panose="02020603050405020304" pitchFamily="18" charset="0"/>
              </a:rPr>
              <a:t>Inwood</a:t>
            </a:r>
            <a:r>
              <a:rPr lang="de-AT" sz="1800" i="1" dirty="0">
                <a:effectLst/>
                <a:latin typeface="Calibri" panose="020F0502020204030204" pitchFamily="34" charset="0"/>
                <a:ea typeface="Calibri" panose="020F0502020204030204" pitchFamily="34" charset="0"/>
                <a:cs typeface="Times New Roman" panose="02020603050405020304" pitchFamily="18" charset="0"/>
              </a:rPr>
              <a:t> Drive </a:t>
            </a:r>
            <a:r>
              <a:rPr lang="de-AT" sz="1800" i="1" dirty="0" err="1">
                <a:effectLst/>
                <a:latin typeface="Calibri" panose="020F0502020204030204" pitchFamily="34" charset="0"/>
                <a:ea typeface="Calibri" panose="020F0502020204030204" pitchFamily="34" charset="0"/>
                <a:cs typeface="Times New Roman" panose="02020603050405020304" pitchFamily="18" charset="0"/>
              </a:rPr>
              <a:t>until</a:t>
            </a:r>
            <a:r>
              <a:rPr lang="de-AT" sz="1800" i="1" dirty="0">
                <a:effectLst/>
                <a:latin typeface="Calibri" panose="020F0502020204030204" pitchFamily="34" charset="0"/>
                <a:ea typeface="Calibri" panose="020F0502020204030204" pitchFamily="34" charset="0"/>
                <a:cs typeface="Times New Roman" panose="02020603050405020304" pitchFamily="18" charset="0"/>
              </a:rPr>
              <a:t> </a:t>
            </a:r>
            <a:r>
              <a:rPr lang="de-AT" sz="1800" i="1" dirty="0" err="1">
                <a:effectLst/>
                <a:latin typeface="Calibri" panose="020F0502020204030204" pitchFamily="34" charset="0"/>
                <a:ea typeface="Calibri" panose="020F0502020204030204" pitchFamily="34" charset="0"/>
                <a:cs typeface="Times New Roman" panose="02020603050405020304" pitchFamily="18" charset="0"/>
              </a:rPr>
              <a:t>you</a:t>
            </a:r>
            <a:r>
              <a:rPr lang="de-AT" sz="1800" i="1" dirty="0">
                <a:effectLst/>
                <a:latin typeface="Calibri" panose="020F0502020204030204" pitchFamily="34" charset="0"/>
                <a:ea typeface="Calibri" panose="020F0502020204030204" pitchFamily="34" charset="0"/>
                <a:cs typeface="Times New Roman" panose="02020603050405020304" pitchFamily="18" charset="0"/>
              </a:rPr>
              <a:t> </a:t>
            </a:r>
            <a:r>
              <a:rPr lang="de-AT" sz="1800" i="1" dirty="0" err="1">
                <a:effectLst/>
                <a:latin typeface="Calibri" panose="020F0502020204030204" pitchFamily="34" charset="0"/>
                <a:ea typeface="Calibri" panose="020F0502020204030204" pitchFamily="34" charset="0"/>
                <a:cs typeface="Times New Roman" panose="02020603050405020304" pitchFamily="18" charset="0"/>
              </a:rPr>
              <a:t>get</a:t>
            </a:r>
            <a:r>
              <a:rPr lang="de-AT" sz="1800" i="1" dirty="0">
                <a:effectLst/>
                <a:latin typeface="Calibri" panose="020F0502020204030204" pitchFamily="34" charset="0"/>
                <a:ea typeface="Calibri" panose="020F0502020204030204" pitchFamily="34" charset="0"/>
                <a:cs typeface="Times New Roman" panose="02020603050405020304" pitchFamily="18" charset="0"/>
              </a:rPr>
              <a:t> </a:t>
            </a:r>
            <a:r>
              <a:rPr lang="de-AT" sz="1800" i="1" dirty="0" err="1">
                <a:effectLst/>
                <a:latin typeface="Calibri" panose="020F0502020204030204" pitchFamily="34" charset="0"/>
                <a:ea typeface="Calibri" panose="020F0502020204030204" pitchFamily="34" charset="0"/>
                <a:cs typeface="Times New Roman" panose="02020603050405020304" pitchFamily="18" charset="0"/>
              </a:rPr>
              <a:t>to</a:t>
            </a:r>
            <a:r>
              <a:rPr lang="de-AT" sz="1800" i="1" dirty="0">
                <a:effectLst/>
                <a:latin typeface="Calibri" panose="020F0502020204030204" pitchFamily="34" charset="0"/>
                <a:ea typeface="Calibri" panose="020F0502020204030204" pitchFamily="34" charset="0"/>
                <a:cs typeface="Times New Roman" panose="02020603050405020304" pitchFamily="18" charset="0"/>
              </a:rPr>
              <a:t> </a:t>
            </a:r>
            <a:r>
              <a:rPr lang="de-AT" sz="1800" i="1" dirty="0" err="1">
                <a:effectLst/>
                <a:latin typeface="Calibri" panose="020F0502020204030204" pitchFamily="34" charset="0"/>
                <a:ea typeface="Calibri" panose="020F0502020204030204" pitchFamily="34" charset="0"/>
                <a:cs typeface="Times New Roman" panose="02020603050405020304" pitchFamily="18" charset="0"/>
              </a:rPr>
              <a:t>the</a:t>
            </a:r>
            <a:r>
              <a:rPr lang="de-AT" sz="1800" i="1" dirty="0">
                <a:effectLst/>
                <a:latin typeface="Calibri" panose="020F0502020204030204" pitchFamily="34" charset="0"/>
                <a:ea typeface="Calibri" panose="020F0502020204030204" pitchFamily="34" charset="0"/>
                <a:cs typeface="Times New Roman" panose="02020603050405020304" pitchFamily="18" charset="0"/>
              </a:rPr>
              <a:t> </a:t>
            </a:r>
            <a:r>
              <a:rPr lang="de-AT" sz="1800" i="1" dirty="0" err="1">
                <a:effectLst/>
                <a:latin typeface="Calibri" panose="020F0502020204030204" pitchFamily="34" charset="0"/>
                <a:ea typeface="Calibri" panose="020F0502020204030204" pitchFamily="34" charset="0"/>
                <a:cs typeface="Times New Roman" panose="02020603050405020304" pitchFamily="18" charset="0"/>
              </a:rPr>
              <a:t>cinema</a:t>
            </a:r>
            <a:r>
              <a:rPr lang="de-AT" sz="1800" dirty="0">
                <a:effectLst/>
                <a:latin typeface="Calibri" panose="020F0502020204030204" pitchFamily="34" charset="0"/>
                <a:ea typeface="Calibri" panose="020F0502020204030204" pitchFamily="34" charset="0"/>
                <a:cs typeface="Times New Roman" panose="02020603050405020304" pitchFamily="18" charset="0"/>
              </a:rPr>
              <a:t>“) und damit ein höfliches Gespräch </a:t>
            </a:r>
            <a:r>
              <a:rPr lang="de-AT"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einigermaßen flüssig </a:t>
            </a:r>
            <a:r>
              <a:rPr lang="de-AT" sz="1800" dirty="0">
                <a:effectLst/>
                <a:latin typeface="Calibri" panose="020F0502020204030204" pitchFamily="34" charset="0"/>
                <a:ea typeface="Calibri" panose="020F0502020204030204" pitchFamily="34" charset="0"/>
                <a:cs typeface="Times New Roman" panose="02020603050405020304" pitchFamily="18" charset="0"/>
              </a:rPr>
              <a:t>führen. Sie können den mündlichen Anweisungen auf der Karte mit einiger Sicherheit folgen. </a:t>
            </a:r>
            <a:endParaRPr lang="de-DE"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1948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2A9A72-4731-7BA4-5D9A-1A206745BB60}"/>
              </a:ext>
            </a:extLst>
          </p:cNvPr>
          <p:cNvSpPr>
            <a:spLocks noGrp="1"/>
          </p:cNvSpPr>
          <p:nvPr>
            <p:ph type="title"/>
          </p:nvPr>
        </p:nvSpPr>
        <p:spPr/>
        <p:txBody>
          <a:bodyPr/>
          <a:lstStyle/>
          <a:p>
            <a:r>
              <a:rPr lang="de-DE" dirty="0"/>
              <a:t>Und das möchten wir Ihnen noch mit auf den Weg geben. </a:t>
            </a:r>
            <a:endParaRPr lang="de-AT" dirty="0"/>
          </a:p>
        </p:txBody>
      </p:sp>
      <p:sp>
        <p:nvSpPr>
          <p:cNvPr id="3" name="Textplatzhalter 2">
            <a:extLst>
              <a:ext uri="{FF2B5EF4-FFF2-40B4-BE49-F238E27FC236}">
                <a16:creationId xmlns:a16="http://schemas.microsoft.com/office/drawing/2014/main" id="{6DFB5E67-FFA5-9E4D-072B-E21DB2D9EA0D}"/>
              </a:ext>
            </a:extLst>
          </p:cNvPr>
          <p:cNvSpPr>
            <a:spLocks noGrp="1"/>
          </p:cNvSpPr>
          <p:nvPr>
            <p:ph type="body" sz="quarter" idx="13"/>
          </p:nvPr>
        </p:nvSpPr>
        <p:spPr/>
        <p:txBody>
          <a:bodyPr/>
          <a:lstStyle/>
          <a:p>
            <a:pPr>
              <a:lnSpc>
                <a:spcPct val="107000"/>
              </a:lnSpc>
              <a:spcAft>
                <a:spcPts val="800"/>
              </a:spcAft>
            </a:pP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DE" sz="1800" dirty="0">
                <a:effectLst/>
                <a:latin typeface="Calibri" panose="020F0502020204030204" pitchFamily="34" charset="0"/>
                <a:ea typeface="Calibri" panose="020F0502020204030204" pitchFamily="34" charset="0"/>
                <a:cs typeface="Times New Roman" panose="02020603050405020304" pitchFamily="18" charset="0"/>
              </a:rPr>
              <a:t>Die Raster ermöglichen den Lehrpersonen einen anderen Zugang zur Differenzierung im Unterricht. Es geht nicht um die Erstellung von unterschiedlichen Aufgaben, sondern um eine differenzierte Arbeit mit dem vorgegebenen Material, das allen Lernenden Teilhabe am gemeinsamen Unterricht ermöglicht. Die Leitfrage lautet:</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DE" sz="1800" dirty="0">
                <a:effectLst/>
                <a:latin typeface="Calibri" panose="020F0502020204030204" pitchFamily="34" charset="0"/>
                <a:ea typeface="Calibri" panose="020F0502020204030204" pitchFamily="34" charset="0"/>
                <a:cs typeface="Times New Roman" panose="02020603050405020304" pitchFamily="18" charset="0"/>
              </a:rPr>
              <a:t>Welche Unterstützungsmaßnahmen brauchen meine Lernenden, um die Aufgaben erfolgreich meistern zu können?</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DE" sz="1800" dirty="0">
                <a:effectLst/>
                <a:latin typeface="Calibri" panose="020F0502020204030204" pitchFamily="34" charset="0"/>
                <a:ea typeface="Calibri" panose="020F0502020204030204" pitchFamily="34" charset="0"/>
                <a:cs typeface="Times New Roman" panose="02020603050405020304" pitchFamily="18" charset="0"/>
              </a:rPr>
              <a:t>Die Lernaufgaben zeigen dies exemplarisch.</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de-AT" dirty="0"/>
          </a:p>
        </p:txBody>
      </p:sp>
    </p:spTree>
    <p:extLst>
      <p:ext uri="{BB962C8B-B14F-4D97-AF65-F5344CB8AC3E}">
        <p14:creationId xmlns:p14="http://schemas.microsoft.com/office/powerpoint/2010/main" val="1870173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D8AC2E-2474-84BC-81AA-1983202FBB22}"/>
              </a:ext>
            </a:extLst>
          </p:cNvPr>
          <p:cNvSpPr>
            <a:spLocks noGrp="1"/>
          </p:cNvSpPr>
          <p:nvPr>
            <p:ph type="title"/>
          </p:nvPr>
        </p:nvSpPr>
        <p:spPr/>
        <p:txBody>
          <a:bodyPr/>
          <a:lstStyle/>
          <a:p>
            <a:r>
              <a:rPr lang="de-DE" dirty="0"/>
              <a:t>Lernaufgabe: My Classroom (5. Schulstufe)</a:t>
            </a:r>
            <a:endParaRPr lang="de-AT" dirty="0"/>
          </a:p>
        </p:txBody>
      </p:sp>
      <p:pic>
        <p:nvPicPr>
          <p:cNvPr id="4" name="Inhaltsplatzhalter 3">
            <a:extLst>
              <a:ext uri="{FF2B5EF4-FFF2-40B4-BE49-F238E27FC236}">
                <a16:creationId xmlns:a16="http://schemas.microsoft.com/office/drawing/2014/main" id="{44E923FD-A96E-F44F-8A74-B120EABC3F41}"/>
              </a:ext>
            </a:extLst>
          </p:cNvPr>
          <p:cNvPicPr>
            <a:picLocks noGrp="1" noChangeAspect="1"/>
          </p:cNvPicPr>
          <p:nvPr>
            <p:ph sz="quarter" idx="13"/>
          </p:nvPr>
        </p:nvPicPr>
        <p:blipFill>
          <a:blip r:embed="rId2"/>
          <a:stretch>
            <a:fillRect/>
          </a:stretch>
        </p:blipFill>
        <p:spPr>
          <a:xfrm>
            <a:off x="625473" y="2329829"/>
            <a:ext cx="7886009" cy="1804849"/>
          </a:xfrm>
          <a:prstGeom prst="rect">
            <a:avLst/>
          </a:prstGeom>
        </p:spPr>
      </p:pic>
      <p:pic>
        <p:nvPicPr>
          <p:cNvPr id="5" name="Grafik 4">
            <a:extLst>
              <a:ext uri="{FF2B5EF4-FFF2-40B4-BE49-F238E27FC236}">
                <a16:creationId xmlns:a16="http://schemas.microsoft.com/office/drawing/2014/main" id="{AE119CED-92A4-A303-A0C3-935FAC7A3901}"/>
              </a:ext>
            </a:extLst>
          </p:cNvPr>
          <p:cNvPicPr>
            <a:picLocks noChangeAspect="1"/>
          </p:cNvPicPr>
          <p:nvPr/>
        </p:nvPicPr>
        <p:blipFill>
          <a:blip r:embed="rId3"/>
          <a:stretch>
            <a:fillRect/>
          </a:stretch>
        </p:blipFill>
        <p:spPr>
          <a:xfrm>
            <a:off x="625473" y="4134678"/>
            <a:ext cx="7663344" cy="2377155"/>
          </a:xfrm>
          <a:prstGeom prst="rect">
            <a:avLst/>
          </a:prstGeom>
        </p:spPr>
      </p:pic>
    </p:spTree>
    <p:extLst>
      <p:ext uri="{BB962C8B-B14F-4D97-AF65-F5344CB8AC3E}">
        <p14:creationId xmlns:p14="http://schemas.microsoft.com/office/powerpoint/2010/main" val="566444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555535-5D99-06D4-9E2E-F0839A62CF8E}"/>
              </a:ext>
            </a:extLst>
          </p:cNvPr>
          <p:cNvSpPr>
            <a:spLocks noGrp="1"/>
          </p:cNvSpPr>
          <p:nvPr>
            <p:ph type="title"/>
          </p:nvPr>
        </p:nvSpPr>
        <p:spPr/>
        <p:txBody>
          <a:bodyPr/>
          <a:lstStyle/>
          <a:p>
            <a:r>
              <a:rPr lang="de-DE" dirty="0"/>
              <a:t>Idee der Aufgabe</a:t>
            </a:r>
            <a:endParaRPr lang="de-AT" dirty="0"/>
          </a:p>
        </p:txBody>
      </p:sp>
      <p:sp>
        <p:nvSpPr>
          <p:cNvPr id="3" name="Inhaltsplatzhalter 2">
            <a:extLst>
              <a:ext uri="{FF2B5EF4-FFF2-40B4-BE49-F238E27FC236}">
                <a16:creationId xmlns:a16="http://schemas.microsoft.com/office/drawing/2014/main" id="{78E6C886-9DD5-080E-C0F0-5BB4374848AE}"/>
              </a:ext>
            </a:extLst>
          </p:cNvPr>
          <p:cNvSpPr>
            <a:spLocks noGrp="1"/>
          </p:cNvSpPr>
          <p:nvPr>
            <p:ph sz="quarter" idx="13"/>
          </p:nvPr>
        </p:nvSpPr>
        <p:spPr/>
        <p:txBody>
          <a:bodyPr/>
          <a:lstStyle/>
          <a:p>
            <a:pPr marL="0" indent="0">
              <a:buNone/>
            </a:pPr>
            <a:endParaRPr lang="de-DE" dirty="0"/>
          </a:p>
          <a:p>
            <a:pPr marL="0" indent="0">
              <a:buNone/>
            </a:pPr>
            <a:r>
              <a:rPr lang="de-DE" dirty="0"/>
              <a:t>Diese Lernaufgabe dient dem </a:t>
            </a:r>
            <a:r>
              <a:rPr lang="de-DE" dirty="0">
                <a:highlight>
                  <a:srgbClr val="FFFF00"/>
                </a:highlight>
              </a:rPr>
              <a:t>nachhaltigen Kompetenzaufbau </a:t>
            </a:r>
            <a:r>
              <a:rPr lang="de-DE" dirty="0"/>
              <a:t>und soll im Sommersemester als Wiederholung des Themas „My </a:t>
            </a:r>
            <a:r>
              <a:rPr lang="de-DE" dirty="0" err="1"/>
              <a:t>classroom</a:t>
            </a:r>
            <a:r>
              <a:rPr lang="de-DE" dirty="0"/>
              <a:t>“ („My </a:t>
            </a:r>
            <a:r>
              <a:rPr lang="de-DE" dirty="0" err="1"/>
              <a:t>pets</a:t>
            </a:r>
            <a:r>
              <a:rPr lang="de-DE" dirty="0"/>
              <a:t>“) eingesetzt werden. Als Vorwissen wird das Vokabular zu den Themen „My </a:t>
            </a:r>
            <a:r>
              <a:rPr lang="de-DE" dirty="0" err="1"/>
              <a:t>school</a:t>
            </a:r>
            <a:r>
              <a:rPr lang="de-DE" dirty="0"/>
              <a:t>“, „Colours“ und „</a:t>
            </a:r>
            <a:r>
              <a:rPr lang="de-DE" dirty="0" err="1"/>
              <a:t>What</a:t>
            </a:r>
            <a:r>
              <a:rPr lang="de-DE" dirty="0"/>
              <a:t> I </a:t>
            </a:r>
            <a:r>
              <a:rPr lang="de-DE" dirty="0" err="1"/>
              <a:t>can</a:t>
            </a:r>
            <a:r>
              <a:rPr lang="de-DE" dirty="0"/>
              <a:t> do“ vorausgesetzt. Der Lesetext soll die Lernenden überraschen und ihre Fantasie anregen. Mit den bis dahin </a:t>
            </a:r>
            <a:r>
              <a:rPr lang="de-DE" dirty="0">
                <a:highlight>
                  <a:srgbClr val="FFFF00"/>
                </a:highlight>
              </a:rPr>
              <a:t>erlernten sprachlichen Strukturen und dem bekannten Wortschatz kann der Text verstanden werden</a:t>
            </a:r>
            <a:r>
              <a:rPr lang="de-DE" dirty="0"/>
              <a:t>, und verschiedene schon behandelte Themen kommen in einem Lesetext gemeinsam vor. Die Lernenden erfassen den Text und können ihr </a:t>
            </a:r>
            <a:r>
              <a:rPr lang="de-DE" dirty="0">
                <a:highlight>
                  <a:srgbClr val="FFFF00"/>
                </a:highlight>
              </a:rPr>
              <a:t>Verständnis ohne Worte</a:t>
            </a:r>
            <a:r>
              <a:rPr lang="de-DE" dirty="0"/>
              <a:t>, aber im Sinne eines </a:t>
            </a:r>
            <a:r>
              <a:rPr lang="de-DE" dirty="0">
                <a:highlight>
                  <a:srgbClr val="FFFF00"/>
                </a:highlight>
              </a:rPr>
              <a:t>altersgemäßen multisensorischen Zugangs in einer Zeichnung beweisen</a:t>
            </a:r>
            <a:endParaRPr lang="de-AT" dirty="0">
              <a:highlight>
                <a:srgbClr val="FFFF00"/>
              </a:highlight>
            </a:endParaRPr>
          </a:p>
        </p:txBody>
      </p:sp>
    </p:spTree>
    <p:extLst>
      <p:ext uri="{BB962C8B-B14F-4D97-AF65-F5344CB8AC3E}">
        <p14:creationId xmlns:p14="http://schemas.microsoft.com/office/powerpoint/2010/main" val="1415006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6417EC-A236-18D9-AFB0-6CD31EBA6D21}"/>
              </a:ext>
            </a:extLst>
          </p:cNvPr>
          <p:cNvSpPr>
            <a:spLocks noGrp="1"/>
          </p:cNvSpPr>
          <p:nvPr>
            <p:ph type="title"/>
          </p:nvPr>
        </p:nvSpPr>
        <p:spPr/>
        <p:txBody>
          <a:bodyPr/>
          <a:lstStyle/>
          <a:p>
            <a:r>
              <a:rPr lang="de-DE" dirty="0">
                <a:solidFill>
                  <a:srgbClr val="E6320F"/>
                </a:solidFill>
              </a:rPr>
              <a:t>Lernaufgabe: My </a:t>
            </a:r>
            <a:r>
              <a:rPr lang="de-DE" dirty="0" err="1">
                <a:solidFill>
                  <a:srgbClr val="E6320F"/>
                </a:solidFill>
              </a:rPr>
              <a:t>classroom</a:t>
            </a:r>
            <a:r>
              <a:rPr lang="de-DE" dirty="0">
                <a:solidFill>
                  <a:srgbClr val="E6320F"/>
                </a:solidFill>
              </a:rPr>
              <a:t> – Schritt 4</a:t>
            </a:r>
            <a:endParaRPr lang="de-AT" dirty="0"/>
          </a:p>
        </p:txBody>
      </p:sp>
      <p:sp>
        <p:nvSpPr>
          <p:cNvPr id="3" name="Inhaltsplatzhalter 2">
            <a:extLst>
              <a:ext uri="{FF2B5EF4-FFF2-40B4-BE49-F238E27FC236}">
                <a16:creationId xmlns:a16="http://schemas.microsoft.com/office/drawing/2014/main" id="{EC205A6E-F8AB-630A-806C-D20680175AAE}"/>
              </a:ext>
            </a:extLst>
          </p:cNvPr>
          <p:cNvSpPr>
            <a:spLocks noGrp="1"/>
          </p:cNvSpPr>
          <p:nvPr>
            <p:ph sz="quarter" idx="13"/>
          </p:nvPr>
        </p:nvSpPr>
        <p:spPr/>
        <p:txBody>
          <a:bodyPr/>
          <a:lstStyle/>
          <a:p>
            <a:pPr marL="0" indent="0">
              <a:buNone/>
            </a:pPr>
            <a:endParaRPr lang="de-DE" dirty="0"/>
          </a:p>
          <a:p>
            <a:pPr marL="0" indent="0">
              <a:buNone/>
            </a:pPr>
            <a:r>
              <a:rPr lang="de-DE" dirty="0">
                <a:solidFill>
                  <a:srgbClr val="E6EFF3">
                    <a:lumMod val="10000"/>
                  </a:srgbClr>
                </a:solidFill>
                <a:effectLst/>
              </a:rPr>
              <a:t>Nun wird die dritte leere Skizze (Anhang 2) ausgeteilt. Die Lernenden sollen in Partnerarbeit mündlich einander den „</a:t>
            </a:r>
            <a:r>
              <a:rPr lang="de-DE" dirty="0" err="1">
                <a:solidFill>
                  <a:srgbClr val="E6EFF3">
                    <a:lumMod val="10000"/>
                  </a:srgbClr>
                </a:solidFill>
                <a:effectLst/>
              </a:rPr>
              <a:t>magic</a:t>
            </a:r>
            <a:r>
              <a:rPr lang="de-DE" dirty="0">
                <a:solidFill>
                  <a:srgbClr val="E6EFF3">
                    <a:lumMod val="10000"/>
                  </a:srgbClr>
                </a:solidFill>
                <a:effectLst/>
              </a:rPr>
              <a:t> </a:t>
            </a:r>
            <a:r>
              <a:rPr lang="de-DE" dirty="0" err="1">
                <a:solidFill>
                  <a:srgbClr val="E6EFF3">
                    <a:lumMod val="10000"/>
                  </a:srgbClr>
                </a:solidFill>
                <a:effectLst/>
              </a:rPr>
              <a:t>classroom</a:t>
            </a:r>
            <a:r>
              <a:rPr lang="de-DE" dirty="0">
                <a:solidFill>
                  <a:srgbClr val="E6EFF3">
                    <a:lumMod val="10000"/>
                  </a:srgbClr>
                </a:solidFill>
                <a:effectLst/>
              </a:rPr>
              <a:t>“ beschreiben, und die leere Skizze gefüllt werden.  Dabei sollen sie auch dazu ermutigt werden, nachzufragen, wenn etwas unklar ist (e.g. „</a:t>
            </a:r>
            <a:r>
              <a:rPr lang="de-AT" dirty="0" err="1">
                <a:solidFill>
                  <a:srgbClr val="E6EFF3">
                    <a:lumMod val="10000"/>
                  </a:srgbClr>
                </a:solidFill>
                <a:effectLst/>
              </a:rPr>
              <a:t>What</a:t>
            </a:r>
            <a:r>
              <a:rPr lang="de-AT" dirty="0">
                <a:solidFill>
                  <a:srgbClr val="E6EFF3">
                    <a:lumMod val="10000"/>
                  </a:srgbClr>
                </a:solidFill>
                <a:effectLst/>
              </a:rPr>
              <a:t> </a:t>
            </a:r>
            <a:r>
              <a:rPr lang="de-AT" dirty="0" err="1">
                <a:solidFill>
                  <a:srgbClr val="E6EFF3">
                    <a:lumMod val="10000"/>
                  </a:srgbClr>
                </a:solidFill>
                <a:effectLst/>
              </a:rPr>
              <a:t>colour</a:t>
            </a:r>
            <a:r>
              <a:rPr lang="de-AT" dirty="0">
                <a:solidFill>
                  <a:srgbClr val="E6EFF3">
                    <a:lumMod val="10000"/>
                  </a:srgbClr>
                </a:solidFill>
                <a:effectLst/>
              </a:rPr>
              <a:t> </a:t>
            </a:r>
            <a:r>
              <a:rPr lang="de-AT" dirty="0" err="1">
                <a:solidFill>
                  <a:srgbClr val="E6EFF3">
                    <a:lumMod val="10000"/>
                  </a:srgbClr>
                </a:solidFill>
                <a:effectLst/>
              </a:rPr>
              <a:t>is</a:t>
            </a:r>
            <a:r>
              <a:rPr lang="de-AT" dirty="0">
                <a:solidFill>
                  <a:srgbClr val="E6EFF3">
                    <a:lumMod val="10000"/>
                  </a:srgbClr>
                </a:solidFill>
                <a:effectLst/>
              </a:rPr>
              <a:t> </a:t>
            </a:r>
            <a:r>
              <a:rPr lang="de-AT" dirty="0" err="1">
                <a:solidFill>
                  <a:srgbClr val="E6EFF3">
                    <a:lumMod val="10000"/>
                  </a:srgbClr>
                </a:solidFill>
                <a:effectLst/>
              </a:rPr>
              <a:t>the</a:t>
            </a:r>
            <a:r>
              <a:rPr lang="de-AT" dirty="0">
                <a:solidFill>
                  <a:srgbClr val="E6EFF3">
                    <a:lumMod val="10000"/>
                  </a:srgbClr>
                </a:solidFill>
                <a:effectLst/>
              </a:rPr>
              <a:t> </a:t>
            </a:r>
            <a:r>
              <a:rPr lang="de-AT" dirty="0" err="1">
                <a:solidFill>
                  <a:srgbClr val="E6EFF3">
                    <a:lumMod val="10000"/>
                  </a:srgbClr>
                </a:solidFill>
                <a:effectLst/>
              </a:rPr>
              <a:t>floor</a:t>
            </a:r>
            <a:r>
              <a:rPr lang="de-AT" dirty="0">
                <a:solidFill>
                  <a:srgbClr val="E6EFF3">
                    <a:lumMod val="10000"/>
                  </a:srgbClr>
                </a:solidFill>
                <a:effectLst/>
              </a:rPr>
              <a:t>?“ „</a:t>
            </a:r>
            <a:r>
              <a:rPr lang="de-AT" dirty="0" err="1">
                <a:solidFill>
                  <a:srgbClr val="E6EFF3">
                    <a:lumMod val="10000"/>
                  </a:srgbClr>
                </a:solidFill>
                <a:effectLst/>
              </a:rPr>
              <a:t>What</a:t>
            </a:r>
            <a:r>
              <a:rPr lang="de-AT" dirty="0">
                <a:solidFill>
                  <a:srgbClr val="E6EFF3">
                    <a:lumMod val="10000"/>
                  </a:srgbClr>
                </a:solidFill>
                <a:effectLst/>
              </a:rPr>
              <a:t> </a:t>
            </a:r>
            <a:r>
              <a:rPr lang="de-AT" dirty="0" err="1">
                <a:solidFill>
                  <a:srgbClr val="E6EFF3">
                    <a:lumMod val="10000"/>
                  </a:srgbClr>
                </a:solidFill>
                <a:effectLst/>
              </a:rPr>
              <a:t>does</a:t>
            </a:r>
            <a:r>
              <a:rPr lang="de-AT" dirty="0">
                <a:solidFill>
                  <a:srgbClr val="E6EFF3">
                    <a:lumMod val="10000"/>
                  </a:srgbClr>
                </a:solidFill>
                <a:effectLst/>
              </a:rPr>
              <a:t> </a:t>
            </a:r>
            <a:r>
              <a:rPr lang="de-AT" dirty="0" err="1">
                <a:solidFill>
                  <a:srgbClr val="E6EFF3">
                    <a:lumMod val="10000"/>
                  </a:srgbClr>
                </a:solidFill>
                <a:effectLst/>
              </a:rPr>
              <a:t>your</a:t>
            </a:r>
            <a:r>
              <a:rPr lang="de-AT" dirty="0">
                <a:solidFill>
                  <a:srgbClr val="E6EFF3">
                    <a:lumMod val="10000"/>
                  </a:srgbClr>
                </a:solidFill>
                <a:effectLst/>
              </a:rPr>
              <a:t> </a:t>
            </a:r>
            <a:r>
              <a:rPr lang="de-AT" dirty="0" err="1">
                <a:solidFill>
                  <a:srgbClr val="E6EFF3">
                    <a:lumMod val="10000"/>
                  </a:srgbClr>
                </a:solidFill>
                <a:effectLst/>
              </a:rPr>
              <a:t>monster</a:t>
            </a:r>
            <a:r>
              <a:rPr lang="de-AT" dirty="0">
                <a:solidFill>
                  <a:srgbClr val="E6EFF3">
                    <a:lumMod val="10000"/>
                  </a:srgbClr>
                </a:solidFill>
                <a:effectLst/>
              </a:rPr>
              <a:t> </a:t>
            </a:r>
            <a:r>
              <a:rPr lang="de-AT" dirty="0" err="1">
                <a:solidFill>
                  <a:srgbClr val="E6EFF3">
                    <a:lumMod val="10000"/>
                  </a:srgbClr>
                </a:solidFill>
                <a:effectLst/>
              </a:rPr>
              <a:t>eat</a:t>
            </a:r>
            <a:r>
              <a:rPr lang="de-AT" dirty="0">
                <a:solidFill>
                  <a:srgbClr val="E6EFF3">
                    <a:lumMod val="10000"/>
                  </a:srgbClr>
                </a:solidFill>
                <a:effectLst/>
              </a:rPr>
              <a:t>?“ ...). </a:t>
            </a:r>
            <a:r>
              <a:rPr lang="de-DE" dirty="0">
                <a:solidFill>
                  <a:srgbClr val="E6EFF3">
                    <a:lumMod val="10000"/>
                  </a:srgbClr>
                </a:solidFill>
                <a:effectLst/>
              </a:rPr>
              <a:t>Der hörende Partner hat ein noch leeres Klassenzimmerblatt vor sich liegen und skizziert darauf das Klassenzimmer des Partners.  </a:t>
            </a:r>
            <a:r>
              <a:rPr lang="de-DE" b="1" dirty="0">
                <a:solidFill>
                  <a:srgbClr val="E6EFF3">
                    <a:lumMod val="10000"/>
                  </a:srgbClr>
                </a:solidFill>
                <a:effectLst/>
              </a:rPr>
              <a:t>Wichtig ist dabei, dass dieser die Skizze nicht sieht! („</a:t>
            </a:r>
            <a:r>
              <a:rPr lang="de-DE" b="1" dirty="0" err="1">
                <a:solidFill>
                  <a:srgbClr val="E6EFF3">
                    <a:lumMod val="10000"/>
                  </a:srgbClr>
                </a:solidFill>
                <a:effectLst/>
              </a:rPr>
              <a:t>Make</a:t>
            </a:r>
            <a:r>
              <a:rPr lang="de-DE" b="1" dirty="0">
                <a:solidFill>
                  <a:srgbClr val="E6EFF3">
                    <a:lumMod val="10000"/>
                  </a:srgbClr>
                </a:solidFill>
                <a:effectLst/>
              </a:rPr>
              <a:t> </a:t>
            </a:r>
            <a:r>
              <a:rPr lang="de-DE" b="1" dirty="0" err="1">
                <a:solidFill>
                  <a:srgbClr val="E6EFF3">
                    <a:lumMod val="10000"/>
                  </a:srgbClr>
                </a:solidFill>
                <a:effectLst/>
              </a:rPr>
              <a:t>sure</a:t>
            </a:r>
            <a:r>
              <a:rPr lang="de-DE" b="1" dirty="0">
                <a:solidFill>
                  <a:srgbClr val="E6EFF3">
                    <a:lumMod val="10000"/>
                  </a:srgbClr>
                </a:solidFill>
                <a:effectLst/>
              </a:rPr>
              <a:t> </a:t>
            </a:r>
            <a:r>
              <a:rPr lang="de-DE" b="1" dirty="0" err="1">
                <a:solidFill>
                  <a:srgbClr val="E6EFF3">
                    <a:lumMod val="10000"/>
                  </a:srgbClr>
                </a:solidFill>
                <a:effectLst/>
              </a:rPr>
              <a:t>your</a:t>
            </a:r>
            <a:r>
              <a:rPr lang="de-DE" b="1" dirty="0">
                <a:solidFill>
                  <a:srgbClr val="E6EFF3">
                    <a:lumMod val="10000"/>
                  </a:srgbClr>
                </a:solidFill>
                <a:effectLst/>
              </a:rPr>
              <a:t> </a:t>
            </a:r>
            <a:r>
              <a:rPr lang="de-DE" b="1" dirty="0" err="1">
                <a:solidFill>
                  <a:srgbClr val="E6EFF3">
                    <a:lumMod val="10000"/>
                  </a:srgbClr>
                </a:solidFill>
                <a:effectLst/>
              </a:rPr>
              <a:t>partner</a:t>
            </a:r>
            <a:r>
              <a:rPr lang="de-DE" b="1" dirty="0">
                <a:solidFill>
                  <a:srgbClr val="E6EFF3">
                    <a:lumMod val="10000"/>
                  </a:srgbClr>
                </a:solidFill>
                <a:effectLst/>
              </a:rPr>
              <a:t> </a:t>
            </a:r>
            <a:r>
              <a:rPr lang="de-DE" b="1" dirty="0" err="1">
                <a:solidFill>
                  <a:srgbClr val="E6EFF3">
                    <a:lumMod val="10000"/>
                  </a:srgbClr>
                </a:solidFill>
                <a:effectLst/>
              </a:rPr>
              <a:t>does</a:t>
            </a:r>
            <a:r>
              <a:rPr lang="de-DE" b="1" dirty="0">
                <a:solidFill>
                  <a:srgbClr val="E6EFF3">
                    <a:lumMod val="10000"/>
                  </a:srgbClr>
                </a:solidFill>
                <a:effectLst/>
              </a:rPr>
              <a:t> not </a:t>
            </a:r>
            <a:r>
              <a:rPr lang="de-DE" b="1" dirty="0" err="1">
                <a:solidFill>
                  <a:srgbClr val="E6EFF3">
                    <a:lumMod val="10000"/>
                  </a:srgbClr>
                </a:solidFill>
                <a:effectLst/>
              </a:rPr>
              <a:t>see</a:t>
            </a:r>
            <a:r>
              <a:rPr lang="de-DE" b="1" dirty="0">
                <a:solidFill>
                  <a:srgbClr val="E6EFF3">
                    <a:lumMod val="10000"/>
                  </a:srgbClr>
                </a:solidFill>
                <a:effectLst/>
              </a:rPr>
              <a:t> </a:t>
            </a:r>
            <a:r>
              <a:rPr lang="de-DE" b="1" dirty="0" err="1">
                <a:solidFill>
                  <a:srgbClr val="E6EFF3">
                    <a:lumMod val="10000"/>
                  </a:srgbClr>
                </a:solidFill>
                <a:effectLst/>
              </a:rPr>
              <a:t>your</a:t>
            </a:r>
            <a:r>
              <a:rPr lang="de-DE" b="1" dirty="0">
                <a:solidFill>
                  <a:srgbClr val="E6EFF3">
                    <a:lumMod val="10000"/>
                  </a:srgbClr>
                </a:solidFill>
                <a:effectLst/>
              </a:rPr>
              <a:t> </a:t>
            </a:r>
            <a:r>
              <a:rPr lang="de-DE" b="1" dirty="0" err="1">
                <a:solidFill>
                  <a:srgbClr val="E6EFF3">
                    <a:lumMod val="10000"/>
                  </a:srgbClr>
                </a:solidFill>
                <a:effectLst/>
              </a:rPr>
              <a:t>sheet</a:t>
            </a:r>
            <a:r>
              <a:rPr lang="de-DE" b="1" dirty="0">
                <a:solidFill>
                  <a:srgbClr val="E6EFF3">
                    <a:lumMod val="10000"/>
                  </a:srgbClr>
                </a:solidFill>
                <a:effectLst/>
              </a:rPr>
              <a:t>!“) </a:t>
            </a:r>
            <a:endParaRPr lang="de-AT" dirty="0">
              <a:solidFill>
                <a:srgbClr val="E6EFF3">
                  <a:lumMod val="10000"/>
                </a:srgbClr>
              </a:solidFill>
              <a:effectLst/>
            </a:endParaRPr>
          </a:p>
          <a:p>
            <a:pPr marL="0" indent="0">
              <a:buNone/>
            </a:pPr>
            <a:endParaRPr lang="de-AT" dirty="0"/>
          </a:p>
        </p:txBody>
      </p:sp>
    </p:spTree>
    <p:extLst>
      <p:ext uri="{BB962C8B-B14F-4D97-AF65-F5344CB8AC3E}">
        <p14:creationId xmlns:p14="http://schemas.microsoft.com/office/powerpoint/2010/main" val="2089377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A7283D-A3A5-ACAB-D559-9A348CDE255B}"/>
              </a:ext>
            </a:extLst>
          </p:cNvPr>
          <p:cNvSpPr>
            <a:spLocks noGrp="1"/>
          </p:cNvSpPr>
          <p:nvPr>
            <p:ph type="title"/>
          </p:nvPr>
        </p:nvSpPr>
        <p:spPr/>
        <p:txBody>
          <a:bodyPr/>
          <a:lstStyle/>
          <a:p>
            <a:r>
              <a:rPr lang="de-DE" dirty="0"/>
              <a:t>Erwartungs- und Lösungshorizont</a:t>
            </a:r>
            <a:endParaRPr lang="de-AT" dirty="0"/>
          </a:p>
        </p:txBody>
      </p:sp>
      <p:sp>
        <p:nvSpPr>
          <p:cNvPr id="3" name="Inhaltsplatzhalter 2">
            <a:extLst>
              <a:ext uri="{FF2B5EF4-FFF2-40B4-BE49-F238E27FC236}">
                <a16:creationId xmlns:a16="http://schemas.microsoft.com/office/drawing/2014/main" id="{C49E10DB-D965-1F28-F889-445B88766DC0}"/>
              </a:ext>
            </a:extLst>
          </p:cNvPr>
          <p:cNvSpPr>
            <a:spLocks noGrp="1"/>
          </p:cNvSpPr>
          <p:nvPr>
            <p:ph sz="quarter" idx="13"/>
          </p:nvPr>
        </p:nvSpPr>
        <p:spPr/>
        <p:txBody>
          <a:bodyPr/>
          <a:lstStyle/>
          <a:p>
            <a:pPr marL="0" indent="0">
              <a:lnSpc>
                <a:spcPct val="125000"/>
              </a:lnSpc>
              <a:spcAft>
                <a:spcPts val="1200"/>
              </a:spcAft>
              <a:buNone/>
            </a:pPr>
            <a:endParaRPr lang="de-AT"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5000"/>
              </a:lnSpc>
              <a:spcAft>
                <a:spcPts val="1200"/>
              </a:spcAft>
              <a:buNone/>
            </a:pPr>
            <a:r>
              <a:rPr lang="de-AT" sz="1800" dirty="0">
                <a:effectLst/>
                <a:latin typeface="Calibri" panose="020F0502020204030204" pitchFamily="34" charset="0"/>
                <a:ea typeface="Times New Roman" panose="02020603050405020304" pitchFamily="18" charset="0"/>
                <a:cs typeface="Times New Roman" panose="02020603050405020304" pitchFamily="18" charset="0"/>
              </a:rPr>
              <a:t>Die Qualität der Sprachproduktion entspricht dem </a:t>
            </a:r>
            <a:r>
              <a:rPr lang="de-AT" sz="18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GERS Niveau A1</a:t>
            </a:r>
            <a:r>
              <a:rPr lang="de-AT" sz="1800" dirty="0">
                <a:effectLst/>
                <a:latin typeface="Calibri" panose="020F0502020204030204" pitchFamily="34" charset="0"/>
                <a:ea typeface="Times New Roman" panose="02020603050405020304" pitchFamily="18" charset="0"/>
                <a:cs typeface="Times New Roman" panose="02020603050405020304" pitchFamily="18" charset="0"/>
              </a:rPr>
              <a:t>. Die Schüler/innen schaffen es den Text zu verstehen, die Fehler im Hörtext zu verorten und in einer Zeichnung das Verstandene zu visualisieren. Sie können auch, motiviert vom Ausgangstext ihr eigenes kreatives Klassenzimmer mit Dingen füllen. Die Beschreibung des Zimmers an die Partnerin/ den Partner erfordert wiederholt die Sprachhandlung, denen sie schon im Lesetext begegnet sind und im Hörtext. </a:t>
            </a:r>
            <a:r>
              <a:rPr lang="de-AT" sz="18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Das unabhängige Umgehen und Einsatz der Sprachhandlungen, um ihre Fantasien zu beschreiben ist das Ziel dieser Aufgabe</a:t>
            </a:r>
            <a:r>
              <a:rPr lang="de-AT"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de-AT" dirty="0"/>
          </a:p>
        </p:txBody>
      </p:sp>
    </p:spTree>
    <p:extLst>
      <p:ext uri="{BB962C8B-B14F-4D97-AF65-F5344CB8AC3E}">
        <p14:creationId xmlns:p14="http://schemas.microsoft.com/office/powerpoint/2010/main" val="3334629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342936-C547-2443-BAED-DD349B4DD6D2}"/>
              </a:ext>
            </a:extLst>
          </p:cNvPr>
          <p:cNvSpPr>
            <a:spLocks noGrp="1"/>
          </p:cNvSpPr>
          <p:nvPr>
            <p:ph type="title"/>
          </p:nvPr>
        </p:nvSpPr>
        <p:spPr/>
        <p:txBody>
          <a:bodyPr/>
          <a:lstStyle/>
          <a:p>
            <a:r>
              <a:rPr lang="de-DE" dirty="0"/>
              <a:t>Kompetenzbereich Sprechen </a:t>
            </a:r>
            <a:br>
              <a:rPr lang="de-DE" dirty="0"/>
            </a:br>
            <a:r>
              <a:rPr lang="de-DE" dirty="0"/>
              <a:t>an Gesprächen teilnehmen und zusammenhängend sprechen</a:t>
            </a:r>
            <a:endParaRPr lang="de-AT" dirty="0"/>
          </a:p>
        </p:txBody>
      </p:sp>
      <p:sp>
        <p:nvSpPr>
          <p:cNvPr id="3" name="Textplatzhalter 2">
            <a:extLst>
              <a:ext uri="{FF2B5EF4-FFF2-40B4-BE49-F238E27FC236}">
                <a16:creationId xmlns:a16="http://schemas.microsoft.com/office/drawing/2014/main" id="{CA0D4EE0-89FD-F502-465D-4D5EE15D95C4}"/>
              </a:ext>
            </a:extLst>
          </p:cNvPr>
          <p:cNvSpPr>
            <a:spLocks noGrp="1"/>
          </p:cNvSpPr>
          <p:nvPr>
            <p:ph type="body" sz="quarter" idx="13"/>
          </p:nvPr>
        </p:nvSpPr>
        <p:spPr/>
        <p:txBody>
          <a:bodyPr/>
          <a:lstStyle/>
          <a:p>
            <a:pPr marL="0" indent="0">
              <a:buNone/>
            </a:pPr>
            <a:endParaRPr lang="de-DE" dirty="0"/>
          </a:p>
          <a:p>
            <a:pPr marL="0" indent="0">
              <a:buNone/>
            </a:pPr>
            <a:r>
              <a:rPr lang="de-DE" dirty="0"/>
              <a:t>Die Schülerinnen und Schüler können zu alltäglichen und persönlichen Themen</a:t>
            </a:r>
          </a:p>
          <a:p>
            <a:pPr marL="0" indent="0">
              <a:buNone/>
            </a:pPr>
            <a:r>
              <a:rPr lang="de-DE" dirty="0"/>
              <a:t> – an Gesprächen teilnehmen und sich mit </a:t>
            </a:r>
            <a:r>
              <a:rPr lang="de-DE" dirty="0">
                <a:highlight>
                  <a:srgbClr val="FFFF00"/>
                </a:highlight>
              </a:rPr>
              <a:t>Hilfe des Gesprächspartners auf einfache </a:t>
            </a:r>
            <a:r>
              <a:rPr lang="de-DE">
                <a:highlight>
                  <a:srgbClr val="FFFF00"/>
                </a:highlight>
              </a:rPr>
              <a:t>Art verständigen</a:t>
            </a:r>
            <a:endParaRPr lang="de-DE" dirty="0">
              <a:highlight>
                <a:srgbClr val="FFFF00"/>
              </a:highlight>
            </a:endParaRPr>
          </a:p>
          <a:p>
            <a:pPr marL="0" indent="0">
              <a:buNone/>
            </a:pPr>
            <a:r>
              <a:rPr lang="de-DE" dirty="0"/>
              <a:t> – </a:t>
            </a:r>
            <a:r>
              <a:rPr lang="de-DE" dirty="0">
                <a:highlight>
                  <a:srgbClr val="FFFF00"/>
                </a:highlight>
              </a:rPr>
              <a:t>einfache Fragen stellen und beantworten</a:t>
            </a:r>
            <a:endParaRPr lang="de-DE" dirty="0"/>
          </a:p>
          <a:p>
            <a:pPr marL="0" indent="0">
              <a:buNone/>
            </a:pPr>
            <a:r>
              <a:rPr lang="de-DE" dirty="0"/>
              <a:t> – beim zusammenhängenden Sprechen in einfachen Sätzen über vertraute Themen (</a:t>
            </a:r>
            <a:r>
              <a:rPr lang="de-DE" dirty="0" err="1"/>
              <a:t>ua</a:t>
            </a:r>
            <a:r>
              <a:rPr lang="de-DE" dirty="0"/>
              <a:t>. Familie, Freunde, Tagesablauf, Hobbys, Schule)2, 13 sprechen.</a:t>
            </a:r>
          </a:p>
          <a:p>
            <a:pPr marL="0" indent="0">
              <a:buNone/>
            </a:pPr>
            <a:endParaRPr lang="de-AT" dirty="0"/>
          </a:p>
        </p:txBody>
      </p:sp>
    </p:spTree>
    <p:extLst>
      <p:ext uri="{BB962C8B-B14F-4D97-AF65-F5344CB8AC3E}">
        <p14:creationId xmlns:p14="http://schemas.microsoft.com/office/powerpoint/2010/main" val="3446100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67BC5D-C415-A3F0-FF22-C7C3A8055FD9}"/>
              </a:ext>
            </a:extLst>
          </p:cNvPr>
          <p:cNvSpPr>
            <a:spLocks noGrp="1"/>
          </p:cNvSpPr>
          <p:nvPr>
            <p:ph type="title"/>
          </p:nvPr>
        </p:nvSpPr>
        <p:spPr>
          <a:xfrm>
            <a:off x="540002" y="1406401"/>
            <a:ext cx="7978525" cy="829455"/>
          </a:xfrm>
        </p:spPr>
        <p:txBody>
          <a:bodyPr wrap="none" anchor="t">
            <a:normAutofit/>
          </a:bodyPr>
          <a:lstStyle/>
          <a:p>
            <a:r>
              <a:rPr lang="de-DE" dirty="0"/>
              <a:t>Lernaufgabe 5. Schulstufe: Monster</a:t>
            </a:r>
            <a:endParaRPr lang="de-AT" dirty="0"/>
          </a:p>
        </p:txBody>
      </p:sp>
      <p:pic>
        <p:nvPicPr>
          <p:cNvPr id="4" name="Inhaltsplatzhalter 3">
            <a:extLst>
              <a:ext uri="{FF2B5EF4-FFF2-40B4-BE49-F238E27FC236}">
                <a16:creationId xmlns:a16="http://schemas.microsoft.com/office/drawing/2014/main" id="{D1D45CB8-B361-D3EF-5143-335D1B23FE53}"/>
              </a:ext>
            </a:extLst>
          </p:cNvPr>
          <p:cNvPicPr>
            <a:picLocks noGrp="1" noChangeAspect="1"/>
          </p:cNvPicPr>
          <p:nvPr>
            <p:ph sz="quarter" idx="13"/>
          </p:nvPr>
        </p:nvPicPr>
        <p:blipFill>
          <a:blip r:embed="rId2"/>
          <a:stretch>
            <a:fillRect/>
          </a:stretch>
        </p:blipFill>
        <p:spPr>
          <a:xfrm>
            <a:off x="539752" y="2235857"/>
            <a:ext cx="7978775" cy="3051760"/>
          </a:xfrm>
          <a:prstGeom prst="rect">
            <a:avLst/>
          </a:prstGeom>
          <a:noFill/>
        </p:spPr>
      </p:pic>
    </p:spTree>
    <p:extLst>
      <p:ext uri="{BB962C8B-B14F-4D97-AF65-F5344CB8AC3E}">
        <p14:creationId xmlns:p14="http://schemas.microsoft.com/office/powerpoint/2010/main" val="1875236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557CCA-C22D-A750-DBAA-E2587C17CD32}"/>
              </a:ext>
            </a:extLst>
          </p:cNvPr>
          <p:cNvSpPr>
            <a:spLocks noGrp="1"/>
          </p:cNvSpPr>
          <p:nvPr>
            <p:ph type="title"/>
          </p:nvPr>
        </p:nvSpPr>
        <p:spPr/>
        <p:txBody>
          <a:bodyPr/>
          <a:lstStyle/>
          <a:p>
            <a:r>
              <a:rPr lang="de-AT" dirty="0"/>
              <a:t>Lehrplan NEU – 1. Klasse (5. Schulstufe) – </a:t>
            </a:r>
            <a:br>
              <a:rPr lang="de-AT" dirty="0"/>
            </a:br>
            <a:r>
              <a:rPr lang="de-AT" dirty="0"/>
              <a:t>Kompetenzbereich „Schreiben“</a:t>
            </a:r>
          </a:p>
        </p:txBody>
      </p:sp>
      <p:sp>
        <p:nvSpPr>
          <p:cNvPr id="3" name="Inhaltsplatzhalter 2">
            <a:extLst>
              <a:ext uri="{FF2B5EF4-FFF2-40B4-BE49-F238E27FC236}">
                <a16:creationId xmlns:a16="http://schemas.microsoft.com/office/drawing/2014/main" id="{027C81B7-2159-FC86-DD5E-4E1081ABDB53}"/>
              </a:ext>
            </a:extLst>
          </p:cNvPr>
          <p:cNvSpPr>
            <a:spLocks noGrp="1"/>
          </p:cNvSpPr>
          <p:nvPr>
            <p:ph sz="quarter" idx="13"/>
          </p:nvPr>
        </p:nvSpPr>
        <p:spPr/>
        <p:txBody>
          <a:bodyPr/>
          <a:lstStyle/>
          <a:p>
            <a:pPr marL="0" indent="0">
              <a:buNone/>
            </a:pPr>
            <a:endParaRPr lang="de-AT" dirty="0"/>
          </a:p>
          <a:p>
            <a:pPr marL="0" indent="0">
              <a:buNone/>
            </a:pPr>
            <a:r>
              <a:rPr lang="de-AT" dirty="0"/>
              <a:t>Die Schülerinnen und Schüler können zu alltäglichen und persönlichen Themen</a:t>
            </a:r>
          </a:p>
          <a:p>
            <a:pPr marL="0" indent="0">
              <a:buNone/>
            </a:pPr>
            <a:r>
              <a:rPr lang="de-AT" dirty="0"/>
              <a:t>– über sich selbst und vertraute Themen (</a:t>
            </a:r>
            <a:r>
              <a:rPr lang="de-AT" dirty="0" err="1"/>
              <a:t>ua</a:t>
            </a:r>
            <a:r>
              <a:rPr lang="de-AT" dirty="0"/>
              <a:t>. Familie, Freunde, Tagesablauf, Hobbys, Schule) in einfachen Sätzen schreiben. </a:t>
            </a:r>
            <a:r>
              <a:rPr lang="de-AT" baseline="30000" dirty="0"/>
              <a:t>2, 13 </a:t>
            </a:r>
          </a:p>
          <a:p>
            <a:pPr marL="0" indent="0">
              <a:buNone/>
            </a:pPr>
            <a:r>
              <a:rPr lang="de-AT" dirty="0"/>
              <a:t>– Informationen in geschriebener Form weitergeben (persönliche Mitteilungen).</a:t>
            </a:r>
          </a:p>
          <a:p>
            <a:pPr marL="0" indent="0">
              <a:buNone/>
            </a:pPr>
            <a:endParaRPr lang="de-AT" dirty="0"/>
          </a:p>
        </p:txBody>
      </p:sp>
    </p:spTree>
    <p:extLst>
      <p:ext uri="{BB962C8B-B14F-4D97-AF65-F5344CB8AC3E}">
        <p14:creationId xmlns:p14="http://schemas.microsoft.com/office/powerpoint/2010/main" val="3230100906"/>
      </p:ext>
    </p:extLst>
  </p:cSld>
  <p:clrMapOvr>
    <a:masterClrMapping/>
  </p:clrMapOvr>
</p:sld>
</file>

<file path=ppt/theme/theme1.xml><?xml version="1.0" encoding="utf-8"?>
<a:theme xmlns:a="http://schemas.openxmlformats.org/drawingml/2006/main" name="Design1">
  <a:themeElements>
    <a:clrScheme name="Republik-AT">
      <a:dk1>
        <a:srgbClr val="000000"/>
      </a:dk1>
      <a:lt1>
        <a:srgbClr val="E6EFF3"/>
      </a:lt1>
      <a:dk2>
        <a:srgbClr val="E6320F"/>
      </a:dk2>
      <a:lt2>
        <a:srgbClr val="FFFFFF"/>
      </a:lt2>
      <a:accent1>
        <a:srgbClr val="CA0237"/>
      </a:accent1>
      <a:accent2>
        <a:srgbClr val="5FB564"/>
      </a:accent2>
      <a:accent3>
        <a:srgbClr val="950F53"/>
      </a:accent3>
      <a:accent4>
        <a:srgbClr val="F59C00"/>
      </a:accent4>
      <a:accent5>
        <a:srgbClr val="3BACBE"/>
      </a:accent5>
      <a:accent6>
        <a:srgbClr val="BCCF00"/>
      </a:accent6>
      <a:hlink>
        <a:srgbClr val="1C1C1C"/>
      </a:hlink>
      <a:folHlink>
        <a:srgbClr val="636362"/>
      </a:folHlink>
    </a:clrScheme>
    <a:fontScheme name="BKA2018-Schriften">
      <a:majorFont>
        <a:latin typeface="Corbel"/>
        <a:ea typeface=""/>
        <a:cs typeface=""/>
      </a:majorFont>
      <a:minorFont>
        <a:latin typeface="Corbel"/>
        <a:ea typeface=""/>
        <a:cs typeface=""/>
      </a:minorFont>
    </a:fontScheme>
    <a:fmtScheme name="Klarheit">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esign1" id="{76F8AFDE-3718-4854-AC78-913C9374E681}" vid="{02E06671-0BB9-424A-9B95-C285347D4509}"/>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Design1</Template>
  <TotalTime>0</TotalTime>
  <Words>1872</Words>
  <Application>Microsoft Office PowerPoint</Application>
  <PresentationFormat>On-screen Show (4:3)</PresentationFormat>
  <Paragraphs>115</Paragraphs>
  <Slides>22</Slides>
  <Notes>6</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Design1</vt:lpstr>
      <vt:lpstr>PowerPoint Presentation</vt:lpstr>
      <vt:lpstr>Kompetenzraster 5. Schulstufe</vt:lpstr>
      <vt:lpstr>Lernaufgabe: My Classroom (5. Schulstufe)</vt:lpstr>
      <vt:lpstr>Idee der Aufgabe</vt:lpstr>
      <vt:lpstr>Lernaufgabe: My classroom – Schritt 4</vt:lpstr>
      <vt:lpstr>Erwartungs- und Lösungshorizont</vt:lpstr>
      <vt:lpstr>Kompetenzbereich Sprechen  an Gesprächen teilnehmen und zusammenhängend sprechen</vt:lpstr>
      <vt:lpstr>Lernaufgabe 5. Schulstufe: Monster</vt:lpstr>
      <vt:lpstr>Lehrplan NEU – 1. Klasse (5. Schulstufe) –  Kompetenzbereich „Schreiben“</vt:lpstr>
      <vt:lpstr>Lernaufgabe: Monsters – Schritt 2 und 3</vt:lpstr>
      <vt:lpstr>Monsters - Schritt 2</vt:lpstr>
      <vt:lpstr>Niveaustufen </vt:lpstr>
      <vt:lpstr>Differenzierung – Kompetenzstufen </vt:lpstr>
      <vt:lpstr>Rechtliche Grundlage – neuer Lehrplan MS (seite 18) </vt:lpstr>
      <vt:lpstr>Differenzierung</vt:lpstr>
      <vt:lpstr>Beispielhafte Lernaufgabe (6. Sst): Asking the way</vt:lpstr>
      <vt:lpstr>Beispielhafte Lernaufgabe (6. Sst): Asking the way</vt:lpstr>
      <vt:lpstr>Beispielhafte Lernaufgabe (6. Sst): Asking the way</vt:lpstr>
      <vt:lpstr>Erwartungshorizont der Lernaufgabe</vt:lpstr>
      <vt:lpstr>Erwartungshorizont der Lernaufgabe</vt:lpstr>
      <vt:lpstr>Erwartungshorizont der Lernaufgabe</vt:lpstr>
      <vt:lpstr>Und das möchten wir Ihnen noch mit auf den Weg geben.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Bettina Karena Lechner</dc:creator>
  <cp:lastModifiedBy>Lis Polzleitner</cp:lastModifiedBy>
  <cp:revision>39</cp:revision>
  <dcterms:created xsi:type="dcterms:W3CDTF">2022-11-21T09:12:52Z</dcterms:created>
  <dcterms:modified xsi:type="dcterms:W3CDTF">2023-05-22T19:33:37Z</dcterms:modified>
</cp:coreProperties>
</file>