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6" r:id="rId1"/>
  </p:sldMasterIdLst>
  <p:sldIdLst>
    <p:sldId id="256" r:id="rId2"/>
    <p:sldId id="274" r:id="rId3"/>
    <p:sldId id="275" r:id="rId4"/>
    <p:sldId id="276" r:id="rId5"/>
    <p:sldId id="257" r:id="rId6"/>
    <p:sldId id="266" r:id="rId7"/>
    <p:sldId id="258" r:id="rId8"/>
    <p:sldId id="280" r:id="rId9"/>
    <p:sldId id="282" r:id="rId10"/>
    <p:sldId id="262" r:id="rId11"/>
    <p:sldId id="267" r:id="rId12"/>
    <p:sldId id="268" r:id="rId13"/>
    <p:sldId id="269" r:id="rId14"/>
    <p:sldId id="270" r:id="rId15"/>
    <p:sldId id="272" r:id="rId16"/>
    <p:sldId id="259" r:id="rId17"/>
    <p:sldId id="261" r:id="rId18"/>
    <p:sldId id="260" r:id="rId19"/>
    <p:sldId id="278" r:id="rId20"/>
    <p:sldId id="263" r:id="rId21"/>
    <p:sldId id="279" r:id="rId22"/>
    <p:sldId id="264" r:id="rId23"/>
    <p:sldId id="265" r:id="rId24"/>
    <p:sldId id="277" r:id="rId25"/>
    <p:sldId id="281" r:id="rId2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679"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de-DE" smtClean="0"/>
              <a:t>Titelmasterformat durch Klicken bearbeiten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2B7711F-029F-4F24-A317-C7D1E98BF101}" type="datetimeFigureOut">
              <a:rPr lang="de-AT" smtClean="0"/>
              <a:t>15.09.2015</a:t>
            </a:fld>
            <a:endParaRPr lang="de-AT"/>
          </a:p>
        </p:txBody>
      </p:sp>
      <p:sp>
        <p:nvSpPr>
          <p:cNvPr id="5" name="Footer Placeholder 4"/>
          <p:cNvSpPr>
            <a:spLocks noGrp="1"/>
          </p:cNvSpPr>
          <p:nvPr>
            <p:ph type="ftr" sz="quarter" idx="11"/>
          </p:nvPr>
        </p:nvSpPr>
        <p:spPr>
          <a:xfrm>
            <a:off x="2692397" y="5037663"/>
            <a:ext cx="5214635" cy="279400"/>
          </a:xfrm>
        </p:spPr>
        <p:txBody>
          <a:bodyPr/>
          <a:lstStyle/>
          <a:p>
            <a:endParaRPr lang="de-AT"/>
          </a:p>
        </p:txBody>
      </p:sp>
      <p:sp>
        <p:nvSpPr>
          <p:cNvPr id="6" name="Slide Number Placeholder 5"/>
          <p:cNvSpPr>
            <a:spLocks noGrp="1"/>
          </p:cNvSpPr>
          <p:nvPr>
            <p:ph type="sldNum" sz="quarter" idx="12"/>
          </p:nvPr>
        </p:nvSpPr>
        <p:spPr>
          <a:xfrm>
            <a:off x="8956900" y="5037663"/>
            <a:ext cx="551167" cy="279400"/>
          </a:xfrm>
        </p:spPr>
        <p:txBody>
          <a:bodyPr/>
          <a:lstStyle/>
          <a:p>
            <a:fld id="{FE3B7B7F-5163-445B-A3BF-241EF2872800}" type="slidenum">
              <a:rPr lang="de-AT" smtClean="0"/>
              <a:t>‹#›</a:t>
            </a:fld>
            <a:endParaRPr lang="de-AT"/>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4119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22B7711F-029F-4F24-A317-C7D1E98BF101}" type="datetimeFigureOut">
              <a:rPr lang="de-AT" smtClean="0"/>
              <a:t>15.09.2015</a:t>
            </a:fld>
            <a:endParaRPr lang="de-AT"/>
          </a:p>
        </p:txBody>
      </p:sp>
      <p:sp>
        <p:nvSpPr>
          <p:cNvPr id="6" name="Footer Placeholder 5"/>
          <p:cNvSpPr>
            <a:spLocks noGrp="1"/>
          </p:cNvSpPr>
          <p:nvPr>
            <p:ph type="ftr" sz="quarter" idx="11"/>
          </p:nvPr>
        </p:nvSpPr>
        <p:spPr/>
        <p:txBody>
          <a:bodyPr/>
          <a:lstStyle/>
          <a:p>
            <a:endParaRPr lang="de-AT"/>
          </a:p>
        </p:txBody>
      </p:sp>
      <p:sp>
        <p:nvSpPr>
          <p:cNvPr id="7" name="Slide Number Placeholder 6"/>
          <p:cNvSpPr>
            <a:spLocks noGrp="1"/>
          </p:cNvSpPr>
          <p:nvPr>
            <p:ph type="sldNum" sz="quarter" idx="12"/>
          </p:nvPr>
        </p:nvSpPr>
        <p:spPr/>
        <p:txBody>
          <a:bodyPr/>
          <a:lstStyle/>
          <a:p>
            <a:fld id="{FE3B7B7F-5163-445B-A3BF-241EF2872800}" type="slidenum">
              <a:rPr lang="de-AT" smtClean="0"/>
              <a:t>‹#›</a:t>
            </a:fld>
            <a:endParaRPr lang="de-AT"/>
          </a:p>
        </p:txBody>
      </p:sp>
    </p:spTree>
    <p:extLst>
      <p:ext uri="{BB962C8B-B14F-4D97-AF65-F5344CB8AC3E}">
        <p14:creationId xmlns:p14="http://schemas.microsoft.com/office/powerpoint/2010/main" val="3599002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22B7711F-029F-4F24-A317-C7D1E98BF101}" type="datetimeFigureOut">
              <a:rPr lang="de-AT" smtClean="0"/>
              <a:t>15.09.2015</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FE3B7B7F-5163-445B-A3BF-241EF2872800}" type="slidenum">
              <a:rPr lang="de-AT" smtClean="0"/>
              <a:t>‹#›</a:t>
            </a:fld>
            <a:endParaRPr lang="de-AT"/>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3883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de-DE" smtClean="0"/>
              <a:t>Titelmasterformat durch Klicken bearbeiten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Textmasterformat bearbeiten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22B7711F-029F-4F24-A317-C7D1E98BF101}" type="datetimeFigureOut">
              <a:rPr lang="de-AT" smtClean="0"/>
              <a:t>15.09.2015</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FE3B7B7F-5163-445B-A3BF-241EF2872800}" type="slidenum">
              <a:rPr lang="de-AT" smtClean="0"/>
              <a:t>‹#›</a:t>
            </a:fld>
            <a:endParaRPr lang="de-AT"/>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8257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22B7711F-029F-4F24-A317-C7D1E98BF101}" type="datetimeFigureOut">
              <a:rPr lang="de-AT" smtClean="0"/>
              <a:t>15.09.2015</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FE3B7B7F-5163-445B-A3BF-241EF2872800}" type="slidenum">
              <a:rPr lang="de-AT" smtClean="0"/>
              <a:t>‹#›</a:t>
            </a:fld>
            <a:endParaRPr lang="de-AT"/>
          </a:p>
        </p:txBody>
      </p:sp>
    </p:spTree>
    <p:extLst>
      <p:ext uri="{BB962C8B-B14F-4D97-AF65-F5344CB8AC3E}">
        <p14:creationId xmlns:p14="http://schemas.microsoft.com/office/powerpoint/2010/main" val="2115309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de-DE" smtClean="0"/>
              <a:t>Titelmasterformat durch Klicken bearbeiten</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22B7711F-029F-4F24-A317-C7D1E98BF101}" type="datetimeFigureOut">
              <a:rPr lang="de-AT" smtClean="0"/>
              <a:t>15.09.2015</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FE3B7B7F-5163-445B-A3BF-241EF2872800}" type="slidenum">
              <a:rPr lang="de-AT" smtClean="0"/>
              <a:t>‹#›</a:t>
            </a:fld>
            <a:endParaRPr lang="de-AT"/>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5620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de-DE" smtClean="0"/>
              <a:t>Titelmasterformat durch Klicken bearbeiten</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22B7711F-029F-4F24-A317-C7D1E98BF101}" type="datetimeFigureOut">
              <a:rPr lang="de-AT" smtClean="0"/>
              <a:t>15.09.2015</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FE3B7B7F-5163-445B-A3BF-241EF2872800}" type="slidenum">
              <a:rPr lang="de-AT" smtClean="0"/>
              <a:t>‹#›</a:t>
            </a:fld>
            <a:endParaRPr lang="de-AT"/>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01081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ncho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22B7711F-029F-4F24-A317-C7D1E98BF101}" type="datetimeFigureOut">
              <a:rPr lang="de-AT" smtClean="0"/>
              <a:t>15.09.2015</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FE3B7B7F-5163-445B-A3BF-241EF2872800}" type="slidenum">
              <a:rPr lang="de-AT" smtClean="0"/>
              <a:t>‹#›</a:t>
            </a:fld>
            <a:endParaRPr lang="de-AT"/>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39484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22B7711F-029F-4F24-A317-C7D1E98BF101}" type="datetimeFigureOut">
              <a:rPr lang="de-AT" smtClean="0"/>
              <a:t>15.09.2015</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FE3B7B7F-5163-445B-A3BF-241EF2872800}" type="slidenum">
              <a:rPr lang="de-AT" smtClean="0"/>
              <a:t>‹#›</a:t>
            </a:fld>
            <a:endParaRPr lang="de-AT"/>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9710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22B7711F-029F-4F24-A317-C7D1E98BF101}" type="datetimeFigureOut">
              <a:rPr lang="de-AT" smtClean="0"/>
              <a:t>15.09.2015</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FE3B7B7F-5163-445B-A3BF-241EF2872800}" type="slidenum">
              <a:rPr lang="de-AT" smtClean="0"/>
              <a:t>‹#›</a:t>
            </a:fld>
            <a:endParaRPr lang="de-AT"/>
          </a:p>
        </p:txBody>
      </p:sp>
    </p:spTree>
    <p:extLst>
      <p:ext uri="{BB962C8B-B14F-4D97-AF65-F5344CB8AC3E}">
        <p14:creationId xmlns:p14="http://schemas.microsoft.com/office/powerpoint/2010/main" val="1882669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22B7711F-029F-4F24-A317-C7D1E98BF101}" type="datetimeFigureOut">
              <a:rPr lang="de-AT" smtClean="0"/>
              <a:t>15.09.2015</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FE3B7B7F-5163-445B-A3BF-241EF2872800}" type="slidenum">
              <a:rPr lang="de-AT" smtClean="0"/>
              <a:t>‹#›</a:t>
            </a:fld>
            <a:endParaRPr lang="de-AT"/>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2167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22B7711F-029F-4F24-A317-C7D1E98BF101}" type="datetimeFigureOut">
              <a:rPr lang="de-AT" smtClean="0"/>
              <a:t>15.09.2015</a:t>
            </a:fld>
            <a:endParaRPr lang="de-AT"/>
          </a:p>
        </p:txBody>
      </p:sp>
      <p:sp>
        <p:nvSpPr>
          <p:cNvPr id="6" name="Footer Placeholder 5"/>
          <p:cNvSpPr>
            <a:spLocks noGrp="1"/>
          </p:cNvSpPr>
          <p:nvPr>
            <p:ph type="ftr" sz="quarter" idx="11"/>
          </p:nvPr>
        </p:nvSpPr>
        <p:spPr/>
        <p:txBody>
          <a:bodyPr/>
          <a:lstStyle/>
          <a:p>
            <a:endParaRPr lang="de-AT"/>
          </a:p>
        </p:txBody>
      </p:sp>
      <p:sp>
        <p:nvSpPr>
          <p:cNvPr id="7" name="Slide Number Placeholder 6"/>
          <p:cNvSpPr>
            <a:spLocks noGrp="1"/>
          </p:cNvSpPr>
          <p:nvPr>
            <p:ph type="sldNum" sz="quarter" idx="12"/>
          </p:nvPr>
        </p:nvSpPr>
        <p:spPr/>
        <p:txBody>
          <a:bodyPr/>
          <a:lstStyle/>
          <a:p>
            <a:fld id="{FE3B7B7F-5163-445B-A3BF-241EF2872800}" type="slidenum">
              <a:rPr lang="de-AT" smtClean="0"/>
              <a:t>‹#›</a:t>
            </a:fld>
            <a:endParaRPr lang="de-AT"/>
          </a:p>
        </p:txBody>
      </p:sp>
    </p:spTree>
    <p:extLst>
      <p:ext uri="{BB962C8B-B14F-4D97-AF65-F5344CB8AC3E}">
        <p14:creationId xmlns:p14="http://schemas.microsoft.com/office/powerpoint/2010/main" val="2466385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Titelmasterformat durch Klicken bearbeiten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22B7711F-029F-4F24-A317-C7D1E98BF101}" type="datetimeFigureOut">
              <a:rPr lang="de-AT" smtClean="0"/>
              <a:t>15.09.2015</a:t>
            </a:fld>
            <a:endParaRPr lang="de-AT"/>
          </a:p>
        </p:txBody>
      </p:sp>
      <p:sp>
        <p:nvSpPr>
          <p:cNvPr id="8" name="Footer Placeholder 7"/>
          <p:cNvSpPr>
            <a:spLocks noGrp="1"/>
          </p:cNvSpPr>
          <p:nvPr>
            <p:ph type="ftr" sz="quarter" idx="11"/>
          </p:nvPr>
        </p:nvSpPr>
        <p:spPr/>
        <p:txBody>
          <a:bodyPr/>
          <a:lstStyle/>
          <a:p>
            <a:endParaRPr lang="de-AT"/>
          </a:p>
        </p:txBody>
      </p:sp>
      <p:sp>
        <p:nvSpPr>
          <p:cNvPr id="9" name="Slide Number Placeholder 8"/>
          <p:cNvSpPr>
            <a:spLocks noGrp="1"/>
          </p:cNvSpPr>
          <p:nvPr>
            <p:ph type="sldNum" sz="quarter" idx="12"/>
          </p:nvPr>
        </p:nvSpPr>
        <p:spPr/>
        <p:txBody>
          <a:bodyPr/>
          <a:lstStyle/>
          <a:p>
            <a:fld id="{FE3B7B7F-5163-445B-A3BF-241EF2872800}" type="slidenum">
              <a:rPr lang="de-AT" smtClean="0"/>
              <a:t>‹#›</a:t>
            </a:fld>
            <a:endParaRPr lang="de-AT"/>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1681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22B7711F-029F-4F24-A317-C7D1E98BF101}" type="datetimeFigureOut">
              <a:rPr lang="de-AT" smtClean="0"/>
              <a:t>15.09.2015</a:t>
            </a:fld>
            <a:endParaRPr lang="de-AT"/>
          </a:p>
        </p:txBody>
      </p:sp>
      <p:sp>
        <p:nvSpPr>
          <p:cNvPr id="4" name="Footer Placeholder 3"/>
          <p:cNvSpPr>
            <a:spLocks noGrp="1"/>
          </p:cNvSpPr>
          <p:nvPr>
            <p:ph type="ftr" sz="quarter" idx="11"/>
          </p:nvPr>
        </p:nvSpPr>
        <p:spPr/>
        <p:txBody>
          <a:bodyPr/>
          <a:lstStyle/>
          <a:p>
            <a:endParaRPr lang="de-AT"/>
          </a:p>
        </p:txBody>
      </p:sp>
      <p:sp>
        <p:nvSpPr>
          <p:cNvPr id="5" name="Slide Number Placeholder 4"/>
          <p:cNvSpPr>
            <a:spLocks noGrp="1"/>
          </p:cNvSpPr>
          <p:nvPr>
            <p:ph type="sldNum" sz="quarter" idx="12"/>
          </p:nvPr>
        </p:nvSpPr>
        <p:spPr/>
        <p:txBody>
          <a:bodyPr/>
          <a:lstStyle/>
          <a:p>
            <a:fld id="{FE3B7B7F-5163-445B-A3BF-241EF2872800}" type="slidenum">
              <a:rPr lang="de-AT" smtClean="0"/>
              <a:t>‹#›</a:t>
            </a:fld>
            <a:endParaRPr lang="de-AT"/>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487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B7711F-029F-4F24-A317-C7D1E98BF101}" type="datetimeFigureOut">
              <a:rPr lang="de-AT" smtClean="0"/>
              <a:t>15.09.2015</a:t>
            </a:fld>
            <a:endParaRPr lang="de-AT"/>
          </a:p>
        </p:txBody>
      </p:sp>
      <p:sp>
        <p:nvSpPr>
          <p:cNvPr id="3" name="Footer Placeholder 2"/>
          <p:cNvSpPr>
            <a:spLocks noGrp="1"/>
          </p:cNvSpPr>
          <p:nvPr>
            <p:ph type="ftr" sz="quarter" idx="11"/>
          </p:nvPr>
        </p:nvSpPr>
        <p:spPr/>
        <p:txBody>
          <a:bodyPr/>
          <a:lstStyle/>
          <a:p>
            <a:endParaRPr lang="de-AT"/>
          </a:p>
        </p:txBody>
      </p:sp>
      <p:sp>
        <p:nvSpPr>
          <p:cNvPr id="4" name="Slide Number Placeholder 3"/>
          <p:cNvSpPr>
            <a:spLocks noGrp="1"/>
          </p:cNvSpPr>
          <p:nvPr>
            <p:ph type="sldNum" sz="quarter" idx="12"/>
          </p:nvPr>
        </p:nvSpPr>
        <p:spPr/>
        <p:txBody>
          <a:bodyPr/>
          <a:lstStyle/>
          <a:p>
            <a:fld id="{FE3B7B7F-5163-445B-A3BF-241EF2872800}" type="slidenum">
              <a:rPr lang="de-AT" smtClean="0"/>
              <a:t>‹#›</a:t>
            </a:fld>
            <a:endParaRPr lang="de-AT"/>
          </a:p>
        </p:txBody>
      </p:sp>
    </p:spTree>
    <p:extLst>
      <p:ext uri="{BB962C8B-B14F-4D97-AF65-F5344CB8AC3E}">
        <p14:creationId xmlns:p14="http://schemas.microsoft.com/office/powerpoint/2010/main" val="2268861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de-DE" smtClean="0"/>
              <a:t>Titelmasterformat durch Klicken bearbeiten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22B7711F-029F-4F24-A317-C7D1E98BF101}" type="datetimeFigureOut">
              <a:rPr lang="de-AT" smtClean="0"/>
              <a:t>15.09.2015</a:t>
            </a:fld>
            <a:endParaRPr lang="de-AT"/>
          </a:p>
        </p:txBody>
      </p:sp>
      <p:sp>
        <p:nvSpPr>
          <p:cNvPr id="6" name="Footer Placeholder 5"/>
          <p:cNvSpPr>
            <a:spLocks noGrp="1"/>
          </p:cNvSpPr>
          <p:nvPr>
            <p:ph type="ftr" sz="quarter" idx="11"/>
          </p:nvPr>
        </p:nvSpPr>
        <p:spPr/>
        <p:txBody>
          <a:bodyPr/>
          <a:lstStyle/>
          <a:p>
            <a:endParaRPr lang="de-AT"/>
          </a:p>
        </p:txBody>
      </p:sp>
      <p:sp>
        <p:nvSpPr>
          <p:cNvPr id="7" name="Slide Number Placeholder 6"/>
          <p:cNvSpPr>
            <a:spLocks noGrp="1"/>
          </p:cNvSpPr>
          <p:nvPr>
            <p:ph type="sldNum" sz="quarter" idx="12"/>
          </p:nvPr>
        </p:nvSpPr>
        <p:spPr/>
        <p:txBody>
          <a:bodyPr/>
          <a:lstStyle/>
          <a:p>
            <a:fld id="{FE3B7B7F-5163-445B-A3BF-241EF2872800}" type="slidenum">
              <a:rPr lang="de-AT" smtClean="0"/>
              <a:t>‹#›</a:t>
            </a:fld>
            <a:endParaRPr lang="de-AT"/>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0861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de-DE" smtClean="0"/>
              <a:t>Titelmasterformat durch Klicken bearbeiten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22B7711F-029F-4F24-A317-C7D1E98BF101}" type="datetimeFigureOut">
              <a:rPr lang="de-AT" smtClean="0"/>
              <a:t>15.09.2015</a:t>
            </a:fld>
            <a:endParaRPr lang="de-AT"/>
          </a:p>
        </p:txBody>
      </p:sp>
      <p:sp>
        <p:nvSpPr>
          <p:cNvPr id="6" name="Footer Placeholder 5"/>
          <p:cNvSpPr>
            <a:spLocks noGrp="1"/>
          </p:cNvSpPr>
          <p:nvPr>
            <p:ph type="ftr" sz="quarter" idx="11"/>
          </p:nvPr>
        </p:nvSpPr>
        <p:spPr/>
        <p:txBody>
          <a:bodyPr/>
          <a:lstStyle/>
          <a:p>
            <a:endParaRPr lang="de-AT"/>
          </a:p>
        </p:txBody>
      </p:sp>
      <p:sp>
        <p:nvSpPr>
          <p:cNvPr id="7" name="Slide Number Placeholder 6"/>
          <p:cNvSpPr>
            <a:spLocks noGrp="1"/>
          </p:cNvSpPr>
          <p:nvPr>
            <p:ph type="sldNum" sz="quarter" idx="12"/>
          </p:nvPr>
        </p:nvSpPr>
        <p:spPr/>
        <p:txBody>
          <a:bodyPr/>
          <a:lstStyle/>
          <a:p>
            <a:fld id="{FE3B7B7F-5163-445B-A3BF-241EF2872800}" type="slidenum">
              <a:rPr lang="de-AT" smtClean="0"/>
              <a:t>‹#›</a:t>
            </a:fld>
            <a:endParaRPr lang="de-AT"/>
          </a:p>
        </p:txBody>
      </p:sp>
    </p:spTree>
    <p:extLst>
      <p:ext uri="{BB962C8B-B14F-4D97-AF65-F5344CB8AC3E}">
        <p14:creationId xmlns:p14="http://schemas.microsoft.com/office/powerpoint/2010/main" val="766793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2B7711F-029F-4F24-A317-C7D1E98BF101}" type="datetimeFigureOut">
              <a:rPr lang="de-AT" smtClean="0"/>
              <a:t>15.09.2015</a:t>
            </a:fld>
            <a:endParaRPr lang="de-AT"/>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de-AT"/>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E3B7B7F-5163-445B-A3BF-241EF2872800}" type="slidenum">
              <a:rPr lang="de-AT" smtClean="0"/>
              <a:t>‹#›</a:t>
            </a:fld>
            <a:endParaRPr lang="de-AT"/>
          </a:p>
        </p:txBody>
      </p:sp>
    </p:spTree>
    <p:extLst>
      <p:ext uri="{BB962C8B-B14F-4D97-AF65-F5344CB8AC3E}">
        <p14:creationId xmlns:p14="http://schemas.microsoft.com/office/powerpoint/2010/main" val="3188677810"/>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 id="2147483898" r:id="rId12"/>
    <p:sldLayoutId id="2147483899" r:id="rId13"/>
    <p:sldLayoutId id="2147483900" r:id="rId14"/>
    <p:sldLayoutId id="2147483901" r:id="rId15"/>
    <p:sldLayoutId id="2147483902" r:id="rId16"/>
    <p:sldLayoutId id="214748390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youtube.com/watch?v=684n8FO68LU" TargetMode="Externa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history.com/topics/roaring-twenties" TargetMode="Externa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_CE4u6jI_rc"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cn0WZ8-0Z1Y" TargetMode="External"/><Relationship Id="rId2" Type="http://schemas.openxmlformats.org/officeDocument/2006/relationships/hyperlink" Target="https://www.youtube.com/watch?v=xw9Au9OoN88" TargetMode="Externa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2" Type="http://schemas.openxmlformats.org/officeDocument/2006/relationships/hyperlink" Target="https://www.youtube.com/watch?v=VfOR1XCMf7A"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bbc.co.uk/schools/gcsebitesize/history/mwh/usa/1920srev3.shtml" TargetMode="External"/><Relationship Id="rId2" Type="http://schemas.openxmlformats.org/officeDocument/2006/relationships/hyperlink" Target="http://www.history.com/topics/roaring-twenties" TargetMode="External"/><Relationship Id="rId1" Type="http://schemas.openxmlformats.org/officeDocument/2006/relationships/slideLayout" Target="../slideLayouts/slideLayout2.xml"/><Relationship Id="rId4" Type="http://schemas.openxmlformats.org/officeDocument/2006/relationships/hyperlink" Target="http://www.american-historama.org/1913-1928-ww1-prohibition-era/roaring-twenties.ht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G-8kK4J3s2I" TargetMode="External"/><Relationship Id="rId2" Type="http://schemas.openxmlformats.org/officeDocument/2006/relationships/hyperlink" Target="https://www.youtube.com/watch?v=yNAOHtmy4j0" TargetMode="Externa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hyperlink" Target="https://www.youtube.com/watch?v=kqgLrftfmZo"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youtube.com/watch?v=tfw0KapQ3qw" TargetMode="Externa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rLNZdovc3PI" TargetMode="External"/><Relationship Id="rId2" Type="http://schemas.openxmlformats.org/officeDocument/2006/relationships/hyperlink" Target="https://www.youtube.com/watch?v=WIE6U6Lrtrc" TargetMode="Externa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hyperlink" Target="https://www.youtube.com/watch?v=7atwjmPcx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AT" b="1" dirty="0" smtClean="0">
                <a:solidFill>
                  <a:schemeClr val="tx2"/>
                </a:solidFill>
                <a:latin typeface="AR ESSENCE" panose="02000000000000000000" pitchFamily="2" charset="0"/>
              </a:rPr>
              <a:t>The Golden </a:t>
            </a:r>
            <a:r>
              <a:rPr lang="de-AT" b="1" dirty="0" err="1" smtClean="0">
                <a:solidFill>
                  <a:schemeClr val="tx2"/>
                </a:solidFill>
                <a:latin typeface="AR ESSENCE" panose="02000000000000000000" pitchFamily="2" charset="0"/>
              </a:rPr>
              <a:t>Twenties</a:t>
            </a:r>
            <a:endParaRPr lang="de-AT" b="1" dirty="0">
              <a:solidFill>
                <a:schemeClr val="tx2"/>
              </a:solidFill>
              <a:latin typeface="AR ESSENCE" panose="02000000000000000000" pitchFamily="2" charset="0"/>
            </a:endParaRPr>
          </a:p>
        </p:txBody>
      </p:sp>
      <p:sp>
        <p:nvSpPr>
          <p:cNvPr id="3" name="Untertitel 2"/>
          <p:cNvSpPr>
            <a:spLocks noGrp="1"/>
          </p:cNvSpPr>
          <p:nvPr>
            <p:ph type="subTitle" idx="1"/>
          </p:nvPr>
        </p:nvSpPr>
        <p:spPr/>
        <p:txBody>
          <a:bodyPr>
            <a:normAutofit lnSpcReduction="10000"/>
          </a:bodyPr>
          <a:lstStyle/>
          <a:p>
            <a:r>
              <a:rPr lang="de-AT" sz="3600" dirty="0" smtClean="0">
                <a:latin typeface="AR ESSENCE" panose="02000000000000000000" pitchFamily="2" charset="0"/>
              </a:rPr>
              <a:t>The US in </a:t>
            </a:r>
            <a:r>
              <a:rPr lang="de-AT" sz="3600" dirty="0" err="1" smtClean="0">
                <a:latin typeface="AR ESSENCE" panose="02000000000000000000" pitchFamily="2" charset="0"/>
              </a:rPr>
              <a:t>the</a:t>
            </a:r>
            <a:r>
              <a:rPr lang="de-AT" sz="3600" dirty="0" smtClean="0">
                <a:latin typeface="AR ESSENCE" panose="02000000000000000000" pitchFamily="2" charset="0"/>
              </a:rPr>
              <a:t> time </a:t>
            </a:r>
            <a:r>
              <a:rPr lang="de-AT" sz="3600" dirty="0" err="1" smtClean="0">
                <a:latin typeface="AR ESSENCE" panose="02000000000000000000" pitchFamily="2" charset="0"/>
              </a:rPr>
              <a:t>of</a:t>
            </a:r>
            <a:r>
              <a:rPr lang="de-AT" sz="3600" dirty="0" smtClean="0">
                <a:latin typeface="AR ESSENCE" panose="02000000000000000000" pitchFamily="2" charset="0"/>
              </a:rPr>
              <a:t> </a:t>
            </a:r>
          </a:p>
          <a:p>
            <a:r>
              <a:rPr lang="de-AT" sz="3600" i="1" dirty="0" smtClean="0">
                <a:latin typeface="AR ESSENCE" panose="02000000000000000000" pitchFamily="2" charset="0"/>
              </a:rPr>
              <a:t>The Great </a:t>
            </a:r>
            <a:r>
              <a:rPr lang="de-AT" sz="3600" i="1" dirty="0" err="1" smtClean="0">
                <a:latin typeface="AR ESSENCE" panose="02000000000000000000" pitchFamily="2" charset="0"/>
              </a:rPr>
              <a:t>Gatsby</a:t>
            </a:r>
            <a:endParaRPr lang="de-AT" sz="3600" dirty="0">
              <a:latin typeface="AR ESSENCE" panose="02000000000000000000" pitchFamily="2" charset="0"/>
            </a:endParaRPr>
          </a:p>
        </p:txBody>
      </p:sp>
    </p:spTree>
    <p:extLst>
      <p:ext uri="{BB962C8B-B14F-4D97-AF65-F5344CB8AC3E}">
        <p14:creationId xmlns:p14="http://schemas.microsoft.com/office/powerpoint/2010/main" val="27467554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b="1" dirty="0" smtClean="0"/>
              <a:t>Lifestyle </a:t>
            </a:r>
            <a:r>
              <a:rPr lang="de-AT" b="1" dirty="0" err="1" smtClean="0"/>
              <a:t>and</a:t>
            </a:r>
            <a:r>
              <a:rPr lang="de-AT" b="1" dirty="0" smtClean="0"/>
              <a:t> Fashion</a:t>
            </a:r>
            <a:endParaRPr lang="de-AT" b="1" dirty="0"/>
          </a:p>
        </p:txBody>
      </p:sp>
      <p:sp>
        <p:nvSpPr>
          <p:cNvPr id="3" name="Inhaltsplatzhalter 2"/>
          <p:cNvSpPr>
            <a:spLocks noGrp="1"/>
          </p:cNvSpPr>
          <p:nvPr>
            <p:ph idx="1"/>
          </p:nvPr>
        </p:nvSpPr>
        <p:spPr/>
        <p:txBody>
          <a:bodyPr>
            <a:normAutofit fontScale="92500" lnSpcReduction="20000"/>
          </a:bodyPr>
          <a:lstStyle/>
          <a:p>
            <a:r>
              <a:rPr lang="de-AT" dirty="0" smtClean="0"/>
              <a:t>Flapper Girls </a:t>
            </a:r>
          </a:p>
          <a:p>
            <a:pPr lvl="1"/>
            <a:r>
              <a:rPr lang="de-AT" dirty="0" smtClean="0"/>
              <a:t>New </a:t>
            </a:r>
            <a:r>
              <a:rPr lang="de-AT" dirty="0" err="1" smtClean="0"/>
              <a:t>role</a:t>
            </a:r>
            <a:r>
              <a:rPr lang="de-AT" dirty="0" smtClean="0"/>
              <a:t> </a:t>
            </a:r>
            <a:r>
              <a:rPr lang="de-AT" dirty="0" err="1" smtClean="0"/>
              <a:t>for</a:t>
            </a:r>
            <a:r>
              <a:rPr lang="de-AT" dirty="0" smtClean="0"/>
              <a:t> </a:t>
            </a:r>
            <a:r>
              <a:rPr lang="de-AT" dirty="0" err="1" smtClean="0"/>
              <a:t>women</a:t>
            </a:r>
            <a:endParaRPr lang="de-AT" dirty="0" smtClean="0"/>
          </a:p>
          <a:p>
            <a:pPr lvl="1"/>
            <a:r>
              <a:rPr lang="de-AT" dirty="0" smtClean="0"/>
              <a:t>New </a:t>
            </a:r>
            <a:r>
              <a:rPr lang="de-AT" dirty="0" err="1" smtClean="0"/>
              <a:t>freedoms</a:t>
            </a:r>
            <a:r>
              <a:rPr lang="de-AT" dirty="0" smtClean="0"/>
              <a:t> </a:t>
            </a:r>
            <a:r>
              <a:rPr lang="de-AT" dirty="0" err="1" smtClean="0"/>
              <a:t>for</a:t>
            </a:r>
            <a:r>
              <a:rPr lang="de-AT" dirty="0" smtClean="0"/>
              <a:t> </a:t>
            </a:r>
            <a:r>
              <a:rPr lang="de-AT" dirty="0" err="1" smtClean="0"/>
              <a:t>women</a:t>
            </a:r>
            <a:endParaRPr lang="de-AT" dirty="0" smtClean="0"/>
          </a:p>
          <a:p>
            <a:pPr lvl="1"/>
            <a:r>
              <a:rPr lang="de-AT" dirty="0" smtClean="0"/>
              <a:t>New </a:t>
            </a:r>
            <a:r>
              <a:rPr lang="de-AT" dirty="0" err="1" smtClean="0"/>
              <a:t>fashion</a:t>
            </a:r>
            <a:r>
              <a:rPr lang="de-AT" dirty="0" smtClean="0"/>
              <a:t>, </a:t>
            </a:r>
            <a:r>
              <a:rPr lang="de-AT" dirty="0" err="1" smtClean="0"/>
              <a:t>hairstyle</a:t>
            </a:r>
            <a:r>
              <a:rPr lang="de-AT" dirty="0" smtClean="0"/>
              <a:t>, </a:t>
            </a:r>
            <a:r>
              <a:rPr lang="de-AT" dirty="0" err="1" smtClean="0"/>
              <a:t>make</a:t>
            </a:r>
            <a:r>
              <a:rPr lang="de-AT" dirty="0" smtClean="0"/>
              <a:t> </a:t>
            </a:r>
            <a:r>
              <a:rPr lang="de-AT" dirty="0" err="1" smtClean="0"/>
              <a:t>up</a:t>
            </a:r>
            <a:endParaRPr lang="de-AT" dirty="0" smtClean="0"/>
          </a:p>
          <a:p>
            <a:r>
              <a:rPr lang="de-AT" dirty="0" err="1" smtClean="0"/>
              <a:t>Partying</a:t>
            </a:r>
            <a:r>
              <a:rPr lang="de-AT" dirty="0" smtClean="0"/>
              <a:t> </a:t>
            </a:r>
            <a:r>
              <a:rPr lang="de-AT" dirty="0" err="1" smtClean="0"/>
              <a:t>culture</a:t>
            </a:r>
            <a:r>
              <a:rPr lang="de-AT" dirty="0" smtClean="0"/>
              <a:t> (after WWI)</a:t>
            </a:r>
          </a:p>
          <a:p>
            <a:r>
              <a:rPr lang="de-AT" dirty="0" smtClean="0"/>
              <a:t>Automobiles </a:t>
            </a:r>
            <a:r>
              <a:rPr lang="de-AT" dirty="0" err="1" smtClean="0"/>
              <a:t>more</a:t>
            </a:r>
            <a:r>
              <a:rPr lang="de-AT" dirty="0" smtClean="0"/>
              <a:t> </a:t>
            </a:r>
            <a:r>
              <a:rPr lang="de-AT" dirty="0" err="1" smtClean="0"/>
              <a:t>widely</a:t>
            </a:r>
            <a:r>
              <a:rPr lang="de-AT" dirty="0" smtClean="0"/>
              <a:t> </a:t>
            </a:r>
            <a:r>
              <a:rPr lang="de-AT" dirty="0" err="1" smtClean="0"/>
              <a:t>used</a:t>
            </a:r>
            <a:r>
              <a:rPr lang="de-AT" dirty="0" smtClean="0"/>
              <a:t> </a:t>
            </a:r>
          </a:p>
          <a:p>
            <a:r>
              <a:rPr lang="de-AT" dirty="0" smtClean="0"/>
              <a:t>Life in </a:t>
            </a:r>
            <a:r>
              <a:rPr lang="de-AT" dirty="0" err="1" smtClean="0"/>
              <a:t>the</a:t>
            </a:r>
            <a:r>
              <a:rPr lang="de-AT" dirty="0" smtClean="0"/>
              <a:t> 1920s: </a:t>
            </a:r>
          </a:p>
          <a:p>
            <a:pPr lvl="1"/>
            <a:r>
              <a:rPr lang="de-AT" dirty="0" smtClean="0">
                <a:hlinkClick r:id="rId2"/>
              </a:rPr>
              <a:t>https</a:t>
            </a:r>
            <a:r>
              <a:rPr lang="de-AT" dirty="0">
                <a:hlinkClick r:id="rId2"/>
              </a:rPr>
              <a:t>://</a:t>
            </a:r>
            <a:r>
              <a:rPr lang="de-AT" dirty="0" smtClean="0">
                <a:hlinkClick r:id="rId2"/>
              </a:rPr>
              <a:t>www.youtube.com/watch?v=684n8FO68LU</a:t>
            </a:r>
            <a:r>
              <a:rPr lang="de-AT" dirty="0" smtClean="0"/>
              <a:t> </a:t>
            </a:r>
          </a:p>
          <a:p>
            <a:pPr lvl="1"/>
            <a:endParaRPr lang="de-AT" dirty="0" smtClean="0"/>
          </a:p>
          <a:p>
            <a:endParaRPr lang="de-AT" dirty="0"/>
          </a:p>
        </p:txBody>
      </p:sp>
      <p:pic>
        <p:nvPicPr>
          <p:cNvPr id="4" name="Grafik 3" descr="Illustration of 1920s women at a bar socialising"/>
          <p:cNvPicPr/>
          <p:nvPr/>
        </p:nvPicPr>
        <p:blipFill>
          <a:blip r:embed="rId3">
            <a:extLst>
              <a:ext uri="{28A0092B-C50C-407E-A947-70E740481C1C}">
                <a14:useLocalDpi xmlns:a14="http://schemas.microsoft.com/office/drawing/2010/main" val="0"/>
              </a:ext>
            </a:extLst>
          </a:blip>
          <a:srcRect/>
          <a:stretch>
            <a:fillRect/>
          </a:stretch>
        </p:blipFill>
        <p:spPr bwMode="auto">
          <a:xfrm rot="1396399">
            <a:off x="9041288" y="3127013"/>
            <a:ext cx="2150745" cy="2921000"/>
          </a:xfrm>
          <a:prstGeom prst="rect">
            <a:avLst/>
          </a:prstGeom>
          <a:noFill/>
          <a:ln>
            <a:noFill/>
          </a:ln>
        </p:spPr>
      </p:pic>
      <p:pic>
        <p:nvPicPr>
          <p:cNvPr id="1028" name="Picture 4" descr="http://images.rapgenius.com/4ae65c8e128e758641ecf5029130f25c.640x480x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7552" y="2669456"/>
            <a:ext cx="2844720" cy="2133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5555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AT" dirty="0"/>
          </a:p>
        </p:txBody>
      </p:sp>
      <p:sp>
        <p:nvSpPr>
          <p:cNvPr id="3" name="Inhaltsplatzhalter 2"/>
          <p:cNvSpPr>
            <a:spLocks noGrp="1"/>
          </p:cNvSpPr>
          <p:nvPr>
            <p:ph idx="1"/>
          </p:nvPr>
        </p:nvSpPr>
        <p:spPr/>
        <p:txBody>
          <a:bodyPr/>
          <a:lstStyle/>
          <a:p>
            <a:endParaRPr lang="de-AT" dirty="0"/>
          </a:p>
        </p:txBody>
      </p:sp>
      <p:pic>
        <p:nvPicPr>
          <p:cNvPr id="4" name="Picture 2" descr="http://www.fashion-era.com/images/HairHats/original_hathair_images/1920headwear%5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3000" y="559025"/>
            <a:ext cx="3822937" cy="545330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25.media.tumblr.com/tumblr_mamb8fG1cm1rqkw62o2_12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26" y="982132"/>
            <a:ext cx="6750774" cy="3767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2802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AT"/>
          </a:p>
        </p:txBody>
      </p:sp>
      <p:sp>
        <p:nvSpPr>
          <p:cNvPr id="3" name="Inhaltsplatzhalter 2"/>
          <p:cNvSpPr>
            <a:spLocks noGrp="1"/>
          </p:cNvSpPr>
          <p:nvPr>
            <p:ph idx="1"/>
          </p:nvPr>
        </p:nvSpPr>
        <p:spPr/>
        <p:txBody>
          <a:bodyPr/>
          <a:lstStyle/>
          <a:p>
            <a:endParaRPr lang="de-AT"/>
          </a:p>
        </p:txBody>
      </p:sp>
      <p:pic>
        <p:nvPicPr>
          <p:cNvPr id="3074" name="Picture 2" descr="http://40.media.tumblr.com/tumblr_mamb8fG1cm1rqkw62o1_12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7386" y="1112058"/>
            <a:ext cx="8277225" cy="4619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701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AT"/>
          </a:p>
        </p:txBody>
      </p:sp>
      <p:sp>
        <p:nvSpPr>
          <p:cNvPr id="3" name="Inhaltsplatzhalter 2"/>
          <p:cNvSpPr>
            <a:spLocks noGrp="1"/>
          </p:cNvSpPr>
          <p:nvPr>
            <p:ph idx="1"/>
          </p:nvPr>
        </p:nvSpPr>
        <p:spPr/>
        <p:txBody>
          <a:bodyPr/>
          <a:lstStyle/>
          <a:p>
            <a:endParaRPr lang="de-AT" dirty="0"/>
          </a:p>
        </p:txBody>
      </p:sp>
      <p:pic>
        <p:nvPicPr>
          <p:cNvPr id="4098" name="Picture 2" descr="http://www.eyeshadowlipstick.com/wp-content/uploads/2010/11/flapper-1-1.jpg?d5772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7550" y="276767"/>
            <a:ext cx="298132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ensibility.com/vintageimages/1920s/images/1920dress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726" y="276767"/>
            <a:ext cx="3486150" cy="461962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usercontent1.hubimg.com/5521306_f52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0213" y="1564240"/>
            <a:ext cx="4953000" cy="4543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9949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AT" dirty="0"/>
          </a:p>
        </p:txBody>
      </p:sp>
      <p:sp>
        <p:nvSpPr>
          <p:cNvPr id="3" name="Inhaltsplatzhalter 2"/>
          <p:cNvSpPr>
            <a:spLocks noGrp="1"/>
          </p:cNvSpPr>
          <p:nvPr>
            <p:ph idx="1"/>
          </p:nvPr>
        </p:nvSpPr>
        <p:spPr/>
        <p:txBody>
          <a:bodyPr/>
          <a:lstStyle/>
          <a:p>
            <a:endParaRPr lang="de-AT"/>
          </a:p>
        </p:txBody>
      </p:sp>
      <p:pic>
        <p:nvPicPr>
          <p:cNvPr id="6146" name="Picture 2" descr="https://citelighter-cards.s3.amazonaws.com/p179b98sqbqqj105a107bt8eptm0_80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1" y="982132"/>
            <a:ext cx="3467100" cy="461962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s-media-cache-ak0.pinimg.com/736x/b7/f7/cc/b7f7cc6cf91ce430044886ab46a95bc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598" y="1922992"/>
            <a:ext cx="5334000" cy="3952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8907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AT"/>
          </a:p>
        </p:txBody>
      </p:sp>
      <p:pic>
        <p:nvPicPr>
          <p:cNvPr id="7170" name="Picture 2" descr="https://s-media-cache-ak0.pinimg.com/736x/b7/08/71/b70871db1c220cdb7cd9e9525df865d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764" y="1007312"/>
            <a:ext cx="6286500" cy="461962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uvm.edu/landscape/dating/clothing_and_hair/1920s_clothing_men_files/image002.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594137" y="473703"/>
            <a:ext cx="3225711" cy="331787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s-media-cache-ak0.pinimg.com/474x/5c/bb/5f/5cbb5f1cea4c30de75a475d75cf6779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0823" y="3317125"/>
            <a:ext cx="2594077" cy="3185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7811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b="1" dirty="0" err="1" smtClean="0"/>
              <a:t>Inventions</a:t>
            </a:r>
            <a:endParaRPr lang="de-AT" b="1" dirty="0"/>
          </a:p>
        </p:txBody>
      </p:sp>
      <p:sp>
        <p:nvSpPr>
          <p:cNvPr id="3" name="Inhaltsplatzhalter 2"/>
          <p:cNvSpPr>
            <a:spLocks noGrp="1"/>
          </p:cNvSpPr>
          <p:nvPr>
            <p:ph idx="1"/>
          </p:nvPr>
        </p:nvSpPr>
        <p:spPr/>
        <p:txBody>
          <a:bodyPr/>
          <a:lstStyle/>
          <a:p>
            <a:r>
              <a:rPr lang="de-AT" dirty="0" smtClean="0"/>
              <a:t>Radio</a:t>
            </a:r>
          </a:p>
          <a:p>
            <a:r>
              <a:rPr lang="de-AT" dirty="0" smtClean="0"/>
              <a:t>Movies, TV</a:t>
            </a:r>
          </a:p>
          <a:p>
            <a:r>
              <a:rPr lang="de-AT" dirty="0" err="1" smtClean="0"/>
              <a:t>Medicine</a:t>
            </a:r>
            <a:r>
              <a:rPr lang="de-AT" dirty="0" smtClean="0"/>
              <a:t> (e.g. </a:t>
            </a:r>
            <a:r>
              <a:rPr lang="de-AT" dirty="0" err="1" smtClean="0"/>
              <a:t>penicillin</a:t>
            </a:r>
            <a:r>
              <a:rPr lang="de-AT" dirty="0" smtClean="0"/>
              <a:t>)</a:t>
            </a:r>
          </a:p>
          <a:p>
            <a:r>
              <a:rPr lang="de-AT" dirty="0" err="1" smtClean="0"/>
              <a:t>Fridges</a:t>
            </a:r>
            <a:r>
              <a:rPr lang="de-AT" dirty="0" smtClean="0"/>
              <a:t>, </a:t>
            </a:r>
            <a:r>
              <a:rPr lang="de-AT" dirty="0" err="1" smtClean="0"/>
              <a:t>toasters</a:t>
            </a:r>
            <a:r>
              <a:rPr lang="de-AT" dirty="0" smtClean="0"/>
              <a:t>, </a:t>
            </a:r>
            <a:r>
              <a:rPr lang="de-AT" dirty="0" err="1" smtClean="0"/>
              <a:t>dish</a:t>
            </a:r>
            <a:r>
              <a:rPr lang="de-AT" dirty="0" smtClean="0"/>
              <a:t> </a:t>
            </a:r>
            <a:r>
              <a:rPr lang="de-AT" dirty="0" err="1" smtClean="0"/>
              <a:t>washers</a:t>
            </a:r>
            <a:r>
              <a:rPr lang="de-AT" dirty="0" smtClean="0"/>
              <a:t>, etc.</a:t>
            </a:r>
          </a:p>
          <a:p>
            <a:r>
              <a:rPr lang="de-AT" dirty="0" smtClean="0"/>
              <a:t>Charles Lindbergh: </a:t>
            </a:r>
            <a:r>
              <a:rPr lang="de-AT" dirty="0" err="1" smtClean="0"/>
              <a:t>flight</a:t>
            </a:r>
            <a:r>
              <a:rPr lang="de-AT" dirty="0" smtClean="0"/>
              <a:t> </a:t>
            </a:r>
            <a:r>
              <a:rPr lang="de-AT" dirty="0" err="1" smtClean="0"/>
              <a:t>over</a:t>
            </a:r>
            <a:r>
              <a:rPr lang="de-AT" dirty="0" smtClean="0"/>
              <a:t> </a:t>
            </a:r>
            <a:r>
              <a:rPr lang="de-AT" dirty="0" err="1" smtClean="0"/>
              <a:t>the</a:t>
            </a:r>
            <a:r>
              <a:rPr lang="de-AT" dirty="0" smtClean="0"/>
              <a:t> </a:t>
            </a:r>
            <a:r>
              <a:rPr lang="de-AT" dirty="0" err="1" smtClean="0"/>
              <a:t>Atlantic</a:t>
            </a:r>
            <a:endParaRPr lang="de-AT" dirty="0" smtClean="0"/>
          </a:p>
          <a:p>
            <a:pPr lvl="1"/>
            <a:r>
              <a:rPr lang="de-AT" dirty="0">
                <a:hlinkClick r:id="rId2"/>
              </a:rPr>
              <a:t>http://</a:t>
            </a:r>
            <a:r>
              <a:rPr lang="de-AT" dirty="0" smtClean="0">
                <a:hlinkClick r:id="rId2"/>
              </a:rPr>
              <a:t>www.history.com/topics/roaring-twenties</a:t>
            </a:r>
            <a:r>
              <a:rPr lang="de-AT" dirty="0" smtClean="0"/>
              <a:t> </a:t>
            </a:r>
            <a:endParaRPr lang="de-AT" dirty="0"/>
          </a:p>
        </p:txBody>
      </p:sp>
      <p:pic>
        <p:nvPicPr>
          <p:cNvPr id="12294" name="Picture 6" descr="http://pdxretro.com/wp-content/uploads/2011/08/radi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3695" y="824743"/>
            <a:ext cx="2854281" cy="1829335"/>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https://upload.wikimedia.org/wikipedia/commons/7/7b/Charles_Lindbergh,_wearing_helmet_with_goggles_u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98709" y="3589866"/>
            <a:ext cx="3050814" cy="2348643"/>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descr="http://www.martinturnbull.com/wp-content/uploads/2013/02/Hollywoodland-homes-1930s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0852" y="2285999"/>
            <a:ext cx="3109404" cy="2401371"/>
          </a:xfrm>
          <a:prstGeom prst="rect">
            <a:avLst/>
          </a:prstGeom>
          <a:noFill/>
          <a:extLst>
            <a:ext uri="{909E8E84-426E-40DD-AFC4-6F175D3DCCD1}">
              <a14:hiddenFill xmlns:a14="http://schemas.microsoft.com/office/drawing/2010/main">
                <a:solidFill>
                  <a:srgbClr val="FFFFFF"/>
                </a:solidFill>
              </a14:hiddenFill>
            </a:ext>
          </a:extLst>
        </p:spPr>
      </p:pic>
      <p:pic>
        <p:nvPicPr>
          <p:cNvPr id="12300" name="Picture 12" descr="https://upload.wikimedia.org/wikipedia/commons/4/4c/Alexander_Fleming.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23925" y="1981528"/>
            <a:ext cx="2001662" cy="1505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6480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b="1" dirty="0" smtClean="0"/>
              <a:t>Women </a:t>
            </a:r>
            <a:r>
              <a:rPr lang="de-AT" b="1" dirty="0" err="1" smtClean="0"/>
              <a:t>Rights</a:t>
            </a:r>
            <a:endParaRPr lang="de-AT" b="1" dirty="0"/>
          </a:p>
        </p:txBody>
      </p:sp>
      <p:sp>
        <p:nvSpPr>
          <p:cNvPr id="3" name="Inhaltsplatzhalter 2"/>
          <p:cNvSpPr>
            <a:spLocks noGrp="1"/>
          </p:cNvSpPr>
          <p:nvPr>
            <p:ph idx="1"/>
          </p:nvPr>
        </p:nvSpPr>
        <p:spPr>
          <a:xfrm>
            <a:off x="1295401" y="2467155"/>
            <a:ext cx="9601196" cy="3890513"/>
          </a:xfrm>
        </p:spPr>
        <p:txBody>
          <a:bodyPr>
            <a:normAutofit fontScale="92500" lnSpcReduction="20000"/>
          </a:bodyPr>
          <a:lstStyle/>
          <a:p>
            <a:pPr lvl="0"/>
            <a:r>
              <a:rPr lang="en-GB" dirty="0"/>
              <a:t>C</a:t>
            </a:r>
            <a:r>
              <a:rPr lang="en-GB" dirty="0" smtClean="0"/>
              <a:t>hanging </a:t>
            </a:r>
            <a:r>
              <a:rPr lang="en-GB" dirty="0"/>
              <a:t>role of </a:t>
            </a:r>
            <a:r>
              <a:rPr lang="en-GB" dirty="0" smtClean="0"/>
              <a:t>women: result </a:t>
            </a:r>
            <a:r>
              <a:rPr lang="en-GB" dirty="0"/>
              <a:t>of the work </a:t>
            </a:r>
            <a:r>
              <a:rPr lang="en-GB" dirty="0" smtClean="0"/>
              <a:t>during </a:t>
            </a:r>
            <a:r>
              <a:rPr lang="en-GB" dirty="0"/>
              <a:t>the </a:t>
            </a:r>
            <a:r>
              <a:rPr lang="en-GB" dirty="0" smtClean="0"/>
              <a:t>war</a:t>
            </a:r>
            <a:endParaRPr lang="de-AT" dirty="0"/>
          </a:p>
          <a:p>
            <a:pPr lvl="1"/>
            <a:r>
              <a:rPr lang="en-GB" dirty="0" smtClean="0"/>
              <a:t>number </a:t>
            </a:r>
            <a:r>
              <a:rPr lang="en-GB" dirty="0"/>
              <a:t>of working women increased by </a:t>
            </a:r>
            <a:r>
              <a:rPr lang="en-GB" dirty="0" smtClean="0"/>
              <a:t>25%</a:t>
            </a:r>
            <a:endParaRPr lang="de-AT" dirty="0"/>
          </a:p>
          <a:p>
            <a:pPr lvl="0"/>
            <a:r>
              <a:rPr lang="en-GB" dirty="0" smtClean="0"/>
              <a:t>1920: right </a:t>
            </a:r>
            <a:r>
              <a:rPr lang="en-GB" dirty="0"/>
              <a:t>to </a:t>
            </a:r>
            <a:r>
              <a:rPr lang="en-GB" dirty="0" smtClean="0"/>
              <a:t>vote</a:t>
            </a:r>
            <a:endParaRPr lang="de-AT" dirty="0"/>
          </a:p>
          <a:p>
            <a:pPr lvl="0"/>
            <a:r>
              <a:rPr lang="en-GB" dirty="0"/>
              <a:t>'Flappers' smoked in public, </a:t>
            </a:r>
            <a:r>
              <a:rPr lang="en-GB" dirty="0" smtClean="0"/>
              <a:t>new dances, new clothes</a:t>
            </a:r>
          </a:p>
          <a:p>
            <a:pPr lvl="0"/>
            <a:r>
              <a:rPr lang="en-GB" dirty="0" smtClean="0"/>
              <a:t>Clothing: </a:t>
            </a:r>
            <a:r>
              <a:rPr lang="en-GB" dirty="0"/>
              <a:t>more convenient for </a:t>
            </a:r>
            <a:r>
              <a:rPr lang="en-GB" dirty="0" smtClean="0"/>
              <a:t>activity, no more long </a:t>
            </a:r>
            <a:r>
              <a:rPr lang="en-GB" dirty="0"/>
              <a:t>skirts and </a:t>
            </a:r>
            <a:r>
              <a:rPr lang="en-GB" dirty="0" smtClean="0"/>
              <a:t>corsets</a:t>
            </a:r>
            <a:endParaRPr lang="de-AT" dirty="0"/>
          </a:p>
          <a:p>
            <a:pPr lvl="0"/>
            <a:r>
              <a:rPr lang="en-GB" dirty="0" smtClean="0"/>
              <a:t>Divorce: easier; number doubled</a:t>
            </a:r>
          </a:p>
          <a:p>
            <a:pPr lvl="0"/>
            <a:r>
              <a:rPr lang="en-GB" dirty="0" smtClean="0"/>
              <a:t>Most women: </a:t>
            </a:r>
            <a:r>
              <a:rPr lang="en-GB" dirty="0"/>
              <a:t>housewives and </a:t>
            </a:r>
            <a:r>
              <a:rPr lang="en-GB" dirty="0" smtClean="0"/>
              <a:t>not </a:t>
            </a:r>
            <a:r>
              <a:rPr lang="en-GB" dirty="0"/>
              <a:t>as free </a:t>
            </a:r>
            <a:r>
              <a:rPr lang="en-GB" dirty="0" smtClean="0"/>
              <a:t>as men</a:t>
            </a:r>
          </a:p>
          <a:p>
            <a:r>
              <a:rPr lang="en-GB" b="1" dirty="0"/>
              <a:t>Although some women were able to enjoy more independence and wear the latest fashions, the reality was that most women were poorly paid and were employed in roles such as cleaners or waitresses.</a:t>
            </a:r>
            <a:endParaRPr lang="de-AT" b="1" dirty="0"/>
          </a:p>
          <a:p>
            <a:pPr lvl="0"/>
            <a:endParaRPr lang="de-AT" dirty="0"/>
          </a:p>
          <a:p>
            <a:endParaRPr lang="de-AT" dirty="0"/>
          </a:p>
        </p:txBody>
      </p:sp>
    </p:spTree>
    <p:extLst>
      <p:ext uri="{BB962C8B-B14F-4D97-AF65-F5344CB8AC3E}">
        <p14:creationId xmlns:p14="http://schemas.microsoft.com/office/powerpoint/2010/main" val="26169709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b="1" dirty="0" smtClean="0"/>
              <a:t>Harlem Renaissance</a:t>
            </a:r>
            <a:endParaRPr lang="de-AT" b="1" dirty="0"/>
          </a:p>
        </p:txBody>
      </p:sp>
      <p:sp>
        <p:nvSpPr>
          <p:cNvPr id="3" name="Inhaltsplatzhalter 2"/>
          <p:cNvSpPr>
            <a:spLocks noGrp="1"/>
          </p:cNvSpPr>
          <p:nvPr>
            <p:ph idx="1"/>
          </p:nvPr>
        </p:nvSpPr>
        <p:spPr/>
        <p:txBody>
          <a:bodyPr>
            <a:normAutofit lnSpcReduction="10000"/>
          </a:bodyPr>
          <a:lstStyle/>
          <a:p>
            <a:r>
              <a:rPr lang="de-AT" dirty="0" smtClean="0"/>
              <a:t>African American </a:t>
            </a:r>
            <a:r>
              <a:rPr lang="de-AT" dirty="0" err="1" smtClean="0"/>
              <a:t>cultural</a:t>
            </a:r>
            <a:r>
              <a:rPr lang="de-AT" dirty="0" smtClean="0"/>
              <a:t> </a:t>
            </a:r>
            <a:r>
              <a:rPr lang="de-AT" dirty="0" err="1" smtClean="0"/>
              <a:t>movement</a:t>
            </a:r>
            <a:r>
              <a:rPr lang="de-AT" dirty="0" smtClean="0"/>
              <a:t> </a:t>
            </a:r>
            <a:r>
              <a:rPr lang="de-AT" dirty="0" smtClean="0">
                <a:sym typeface="Wingdings" panose="05000000000000000000" pitchFamily="2" charset="2"/>
              </a:rPr>
              <a:t> </a:t>
            </a:r>
            <a:r>
              <a:rPr lang="de-AT" dirty="0" err="1" smtClean="0">
                <a:sym typeface="Wingdings" panose="05000000000000000000" pitchFamily="2" charset="2"/>
              </a:rPr>
              <a:t>idea</a:t>
            </a:r>
            <a:r>
              <a:rPr lang="de-AT" dirty="0" smtClean="0">
                <a:sym typeface="Wingdings" panose="05000000000000000000" pitchFamily="2" charset="2"/>
              </a:rPr>
              <a:t> </a:t>
            </a:r>
            <a:r>
              <a:rPr lang="de-AT" dirty="0" err="1" smtClean="0">
                <a:sym typeface="Wingdings" panose="05000000000000000000" pitchFamily="2" charset="2"/>
              </a:rPr>
              <a:t>of</a:t>
            </a:r>
            <a:r>
              <a:rPr lang="de-AT" dirty="0" smtClean="0">
                <a:sym typeface="Wingdings" panose="05000000000000000000" pitchFamily="2" charset="2"/>
              </a:rPr>
              <a:t> </a:t>
            </a:r>
            <a:r>
              <a:rPr lang="de-AT" dirty="0" err="1" smtClean="0">
                <a:sym typeface="Wingdings" panose="05000000000000000000" pitchFamily="2" charset="2"/>
              </a:rPr>
              <a:t>rebirth</a:t>
            </a:r>
            <a:r>
              <a:rPr lang="de-AT" dirty="0" smtClean="0">
                <a:sym typeface="Wingdings" panose="05000000000000000000" pitchFamily="2" charset="2"/>
              </a:rPr>
              <a:t> </a:t>
            </a:r>
            <a:r>
              <a:rPr lang="de-AT" dirty="0" err="1" smtClean="0">
                <a:sym typeface="Wingdings" panose="05000000000000000000" pitchFamily="2" charset="2"/>
              </a:rPr>
              <a:t>of</a:t>
            </a:r>
            <a:r>
              <a:rPr lang="de-AT" dirty="0" smtClean="0">
                <a:sym typeface="Wingdings" panose="05000000000000000000" pitchFamily="2" charset="2"/>
              </a:rPr>
              <a:t> </a:t>
            </a:r>
            <a:r>
              <a:rPr lang="de-AT" dirty="0" err="1" smtClean="0">
                <a:sym typeface="Wingdings" panose="05000000000000000000" pitchFamily="2" charset="2"/>
              </a:rPr>
              <a:t>the</a:t>
            </a:r>
            <a:r>
              <a:rPr lang="de-AT" dirty="0" smtClean="0">
                <a:sym typeface="Wingdings" panose="05000000000000000000" pitchFamily="2" charset="2"/>
              </a:rPr>
              <a:t> African American </a:t>
            </a:r>
            <a:r>
              <a:rPr lang="de-AT" dirty="0" err="1" smtClean="0">
                <a:sym typeface="Wingdings" panose="05000000000000000000" pitchFamily="2" charset="2"/>
              </a:rPr>
              <a:t>culture</a:t>
            </a:r>
            <a:r>
              <a:rPr lang="de-AT" dirty="0">
                <a:sym typeface="Wingdings" panose="05000000000000000000" pitchFamily="2" charset="2"/>
              </a:rPr>
              <a:t> </a:t>
            </a:r>
            <a:r>
              <a:rPr lang="de-AT" dirty="0" err="1" smtClean="0">
                <a:sym typeface="Wingdings" panose="05000000000000000000" pitchFamily="2" charset="2"/>
              </a:rPr>
              <a:t>and</a:t>
            </a:r>
            <a:r>
              <a:rPr lang="de-AT" dirty="0" smtClean="0">
                <a:sym typeface="Wingdings" panose="05000000000000000000" pitchFamily="2" charset="2"/>
              </a:rPr>
              <a:t> </a:t>
            </a:r>
            <a:r>
              <a:rPr lang="de-AT" dirty="0" err="1" smtClean="0">
                <a:sym typeface="Wingdings" panose="05000000000000000000" pitchFamily="2" charset="2"/>
              </a:rPr>
              <a:t>the</a:t>
            </a:r>
            <a:r>
              <a:rPr lang="de-AT" dirty="0" smtClean="0">
                <a:sym typeface="Wingdings" panose="05000000000000000000" pitchFamily="2" charset="2"/>
              </a:rPr>
              <a:t> </a:t>
            </a:r>
            <a:r>
              <a:rPr lang="de-AT" dirty="0" err="1" smtClean="0">
                <a:sym typeface="Wingdings" panose="05000000000000000000" pitchFamily="2" charset="2"/>
              </a:rPr>
              <a:t>celebration</a:t>
            </a:r>
            <a:r>
              <a:rPr lang="de-AT" dirty="0" smtClean="0">
                <a:sym typeface="Wingdings" panose="05000000000000000000" pitchFamily="2" charset="2"/>
              </a:rPr>
              <a:t> </a:t>
            </a:r>
            <a:r>
              <a:rPr lang="de-AT" dirty="0" err="1" smtClean="0">
                <a:sym typeface="Wingdings" panose="05000000000000000000" pitchFamily="2" charset="2"/>
              </a:rPr>
              <a:t>of</a:t>
            </a:r>
            <a:r>
              <a:rPr lang="de-AT" dirty="0" smtClean="0">
                <a:sym typeface="Wingdings" panose="05000000000000000000" pitchFamily="2" charset="2"/>
              </a:rPr>
              <a:t> </a:t>
            </a:r>
            <a:r>
              <a:rPr lang="de-AT" dirty="0" err="1" smtClean="0">
                <a:sym typeface="Wingdings" panose="05000000000000000000" pitchFamily="2" charset="2"/>
              </a:rPr>
              <a:t>it</a:t>
            </a:r>
            <a:endParaRPr lang="de-AT" dirty="0" smtClean="0">
              <a:sym typeface="Wingdings" panose="05000000000000000000" pitchFamily="2" charset="2"/>
            </a:endParaRPr>
          </a:p>
          <a:p>
            <a:r>
              <a:rPr lang="de-AT" dirty="0" err="1" smtClean="0">
                <a:sym typeface="Wingdings" panose="05000000000000000000" pitchFamily="2" charset="2"/>
              </a:rPr>
              <a:t>Against</a:t>
            </a:r>
            <a:r>
              <a:rPr lang="de-AT" dirty="0" smtClean="0">
                <a:sym typeface="Wingdings" panose="05000000000000000000" pitchFamily="2" charset="2"/>
              </a:rPr>
              <a:t> </a:t>
            </a:r>
            <a:r>
              <a:rPr lang="de-AT" dirty="0" err="1" smtClean="0">
                <a:sym typeface="Wingdings" panose="05000000000000000000" pitchFamily="2" charset="2"/>
              </a:rPr>
              <a:t>suppression</a:t>
            </a:r>
            <a:r>
              <a:rPr lang="de-AT" dirty="0" smtClean="0">
                <a:sym typeface="Wingdings" panose="05000000000000000000" pitchFamily="2" charset="2"/>
              </a:rPr>
              <a:t>, </a:t>
            </a:r>
            <a:r>
              <a:rPr lang="de-AT" dirty="0" err="1" smtClean="0">
                <a:sym typeface="Wingdings" panose="05000000000000000000" pitchFamily="2" charset="2"/>
              </a:rPr>
              <a:t>racism</a:t>
            </a:r>
            <a:endParaRPr lang="de-AT" dirty="0" smtClean="0"/>
          </a:p>
          <a:p>
            <a:r>
              <a:rPr lang="de-AT" dirty="0" err="1" smtClean="0"/>
              <a:t>Many</a:t>
            </a:r>
            <a:r>
              <a:rPr lang="de-AT" dirty="0" smtClean="0"/>
              <a:t> African Americans </a:t>
            </a:r>
            <a:r>
              <a:rPr lang="de-AT" dirty="0" err="1" smtClean="0"/>
              <a:t>move</a:t>
            </a:r>
            <a:r>
              <a:rPr lang="de-AT" dirty="0" smtClean="0"/>
              <a:t> </a:t>
            </a:r>
            <a:r>
              <a:rPr lang="de-AT" dirty="0" err="1" smtClean="0"/>
              <a:t>north</a:t>
            </a:r>
            <a:r>
              <a:rPr lang="de-AT" dirty="0" smtClean="0"/>
              <a:t>  </a:t>
            </a:r>
            <a:r>
              <a:rPr lang="de-AT" dirty="0" smtClean="0">
                <a:sym typeface="Wingdings" panose="05000000000000000000" pitchFamily="2" charset="2"/>
              </a:rPr>
              <a:t> </a:t>
            </a:r>
            <a:r>
              <a:rPr lang="de-AT" dirty="0" err="1" smtClean="0"/>
              <a:t>new</a:t>
            </a:r>
            <a:r>
              <a:rPr lang="de-AT" dirty="0" smtClean="0"/>
              <a:t> </a:t>
            </a:r>
            <a:r>
              <a:rPr lang="de-AT" dirty="0" err="1" smtClean="0"/>
              <a:t>communities</a:t>
            </a:r>
            <a:r>
              <a:rPr lang="de-AT" dirty="0" smtClean="0"/>
              <a:t> in </a:t>
            </a:r>
            <a:r>
              <a:rPr lang="de-AT" dirty="0" err="1" smtClean="0"/>
              <a:t>the</a:t>
            </a:r>
            <a:r>
              <a:rPr lang="de-AT" dirty="0" smtClean="0"/>
              <a:t> </a:t>
            </a:r>
            <a:r>
              <a:rPr lang="de-AT" dirty="0" err="1" smtClean="0"/>
              <a:t>cities</a:t>
            </a:r>
            <a:r>
              <a:rPr lang="de-AT" dirty="0" smtClean="0"/>
              <a:t>, </a:t>
            </a:r>
            <a:r>
              <a:rPr lang="de-AT" dirty="0" err="1" smtClean="0"/>
              <a:t>centre</a:t>
            </a:r>
            <a:r>
              <a:rPr lang="de-AT" dirty="0" smtClean="0"/>
              <a:t>: Harlem</a:t>
            </a:r>
          </a:p>
          <a:p>
            <a:r>
              <a:rPr lang="de-AT" dirty="0" err="1" smtClean="0"/>
              <a:t>Literature</a:t>
            </a:r>
            <a:r>
              <a:rPr lang="de-AT" dirty="0" smtClean="0"/>
              <a:t>, </a:t>
            </a:r>
            <a:r>
              <a:rPr lang="de-AT" dirty="0" err="1" smtClean="0"/>
              <a:t>music</a:t>
            </a:r>
            <a:r>
              <a:rPr lang="de-AT" dirty="0" smtClean="0"/>
              <a:t>, </a:t>
            </a:r>
            <a:r>
              <a:rPr lang="de-AT" dirty="0" err="1" smtClean="0"/>
              <a:t>drama</a:t>
            </a:r>
            <a:r>
              <a:rPr lang="de-AT" dirty="0" smtClean="0"/>
              <a:t>, </a:t>
            </a:r>
            <a:r>
              <a:rPr lang="de-AT" dirty="0" err="1" smtClean="0"/>
              <a:t>dances</a:t>
            </a:r>
            <a:endParaRPr lang="de-AT" dirty="0" smtClean="0"/>
          </a:p>
          <a:p>
            <a:r>
              <a:rPr lang="de-AT" dirty="0" smtClean="0"/>
              <a:t>Ends </a:t>
            </a:r>
            <a:r>
              <a:rPr lang="de-AT" dirty="0" err="1" smtClean="0"/>
              <a:t>with</a:t>
            </a:r>
            <a:r>
              <a:rPr lang="de-AT" dirty="0" smtClean="0"/>
              <a:t> </a:t>
            </a:r>
            <a:r>
              <a:rPr lang="de-AT" dirty="0" err="1" smtClean="0"/>
              <a:t>the</a:t>
            </a:r>
            <a:r>
              <a:rPr lang="de-AT" dirty="0" smtClean="0"/>
              <a:t> Great Depression </a:t>
            </a:r>
          </a:p>
          <a:p>
            <a:endParaRPr lang="de-AT" dirty="0" smtClean="0"/>
          </a:p>
        </p:txBody>
      </p:sp>
    </p:spTree>
    <p:extLst>
      <p:ext uri="{BB962C8B-B14F-4D97-AF65-F5344CB8AC3E}">
        <p14:creationId xmlns:p14="http://schemas.microsoft.com/office/powerpoint/2010/main" val="9545422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b="1" i="1" dirty="0"/>
              <a:t>A Dream </a:t>
            </a:r>
            <a:r>
              <a:rPr lang="en-US" b="1" i="1" dirty="0" smtClean="0"/>
              <a:t>Deferred </a:t>
            </a:r>
            <a:r>
              <a:rPr lang="en-US" b="1" dirty="0" smtClean="0"/>
              <a:t>by </a:t>
            </a:r>
            <a:r>
              <a:rPr lang="en-US" b="1" dirty="0"/>
              <a:t>Langston </a:t>
            </a:r>
            <a:r>
              <a:rPr lang="en-US" b="1" dirty="0" smtClean="0"/>
              <a:t>Hughes</a:t>
            </a:r>
            <a:endParaRPr lang="de-AT" dirty="0"/>
          </a:p>
        </p:txBody>
      </p:sp>
      <p:sp>
        <p:nvSpPr>
          <p:cNvPr id="8" name="Rectangle 5"/>
          <p:cNvSpPr>
            <a:spLocks noGrp="1" noChangeArrowheads="1"/>
          </p:cNvSpPr>
          <p:nvPr>
            <p:ph idx="1"/>
          </p:nvPr>
        </p:nvSpPr>
        <p:spPr bwMode="auto">
          <a:xfrm>
            <a:off x="2863970" y="2463556"/>
            <a:ext cx="5015351"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de-DE" altLang="de-DE" sz="2300" dirty="0" err="1"/>
              <a:t>What</a:t>
            </a:r>
            <a:r>
              <a:rPr lang="de-DE" altLang="de-DE" sz="2300" dirty="0"/>
              <a:t> </a:t>
            </a:r>
            <a:r>
              <a:rPr lang="de-DE" altLang="de-DE" sz="2300" dirty="0" err="1"/>
              <a:t>happens</a:t>
            </a:r>
            <a:r>
              <a:rPr lang="de-DE" altLang="de-DE" sz="2300" dirty="0"/>
              <a:t> </a:t>
            </a:r>
            <a:r>
              <a:rPr lang="de-DE" altLang="de-DE" sz="2300" dirty="0" err="1"/>
              <a:t>to</a:t>
            </a:r>
            <a:r>
              <a:rPr lang="de-DE" altLang="de-DE" sz="2300" dirty="0"/>
              <a:t> a </a:t>
            </a:r>
            <a:r>
              <a:rPr lang="de-DE" altLang="de-DE" sz="2300" dirty="0" err="1"/>
              <a:t>dream</a:t>
            </a:r>
            <a:r>
              <a:rPr lang="de-DE" altLang="de-DE" sz="2300" dirty="0"/>
              <a:t> </a:t>
            </a:r>
            <a:r>
              <a:rPr lang="de-DE" altLang="de-DE" sz="2300" dirty="0" err="1"/>
              <a:t>deferred</a:t>
            </a:r>
            <a:r>
              <a:rPr lang="de-DE" altLang="de-DE" sz="2300" dirty="0"/>
              <a:t>?</a:t>
            </a:r>
          </a:p>
          <a:p>
            <a:pPr marL="0" marR="0" lvl="0" indent="0" algn="ctr" defTabSz="914400" rtl="0" eaLnBrk="0" fontAlgn="base" latinLnBrk="0" hangingPunct="0">
              <a:lnSpc>
                <a:spcPct val="100000"/>
              </a:lnSpc>
              <a:spcBef>
                <a:spcPct val="0"/>
              </a:spcBef>
              <a:spcAft>
                <a:spcPct val="0"/>
              </a:spcAft>
              <a:buClrTx/>
              <a:buSzTx/>
              <a:buFontTx/>
              <a:buNone/>
              <a:tabLst/>
            </a:pPr>
            <a:r>
              <a:rPr lang="de-DE" altLang="de-DE" sz="2300" dirty="0" err="1"/>
              <a:t>Does</a:t>
            </a:r>
            <a:r>
              <a:rPr lang="de-DE" altLang="de-DE" sz="2300" dirty="0"/>
              <a:t> </a:t>
            </a:r>
            <a:r>
              <a:rPr lang="de-DE" altLang="de-DE" sz="2300" dirty="0" err="1"/>
              <a:t>it</a:t>
            </a:r>
            <a:r>
              <a:rPr lang="de-DE" altLang="de-DE" sz="2300" dirty="0"/>
              <a:t> dry </a:t>
            </a:r>
            <a:r>
              <a:rPr lang="de-DE" altLang="de-DE" sz="2300" dirty="0" err="1"/>
              <a:t>up</a:t>
            </a:r>
            <a:r>
              <a:rPr lang="de-DE" altLang="de-DE" sz="2300" dirty="0"/>
              <a:t> </a:t>
            </a:r>
            <a:br>
              <a:rPr lang="de-DE" altLang="de-DE" sz="2300" dirty="0"/>
            </a:br>
            <a:r>
              <a:rPr lang="de-DE" altLang="de-DE" sz="2300" dirty="0"/>
              <a:t>like a </a:t>
            </a:r>
            <a:r>
              <a:rPr lang="de-DE" altLang="de-DE" sz="2300" dirty="0" err="1"/>
              <a:t>raisin</a:t>
            </a:r>
            <a:r>
              <a:rPr lang="de-DE" altLang="de-DE" sz="2300" dirty="0"/>
              <a:t> in </a:t>
            </a:r>
            <a:r>
              <a:rPr lang="de-DE" altLang="de-DE" sz="2300" dirty="0" err="1"/>
              <a:t>the</a:t>
            </a:r>
            <a:r>
              <a:rPr lang="de-DE" altLang="de-DE" sz="2300" dirty="0"/>
              <a:t> </a:t>
            </a:r>
            <a:r>
              <a:rPr lang="de-DE" altLang="de-DE" sz="2300" dirty="0" err="1"/>
              <a:t>sun</a:t>
            </a:r>
            <a:r>
              <a:rPr lang="de-DE" altLang="de-DE" sz="2300" dirty="0"/>
              <a:t>? </a:t>
            </a:r>
            <a:br>
              <a:rPr lang="de-DE" altLang="de-DE" sz="2300" dirty="0"/>
            </a:br>
            <a:r>
              <a:rPr lang="de-DE" altLang="de-DE" sz="2300" dirty="0" err="1"/>
              <a:t>Or</a:t>
            </a:r>
            <a:r>
              <a:rPr lang="de-DE" altLang="de-DE" sz="2300" dirty="0"/>
              <a:t> fester like a </a:t>
            </a:r>
            <a:r>
              <a:rPr lang="de-DE" altLang="de-DE" sz="2300" dirty="0" err="1"/>
              <a:t>sore</a:t>
            </a:r>
            <a:r>
              <a:rPr lang="de-DE" altLang="de-DE" sz="2300" dirty="0"/>
              <a:t>-- </a:t>
            </a:r>
            <a:br>
              <a:rPr lang="de-DE" altLang="de-DE" sz="2300" dirty="0"/>
            </a:br>
            <a:r>
              <a:rPr lang="de-DE" altLang="de-DE" sz="2300" dirty="0" err="1"/>
              <a:t>And</a:t>
            </a:r>
            <a:r>
              <a:rPr lang="de-DE" altLang="de-DE" sz="2300" dirty="0"/>
              <a:t> </a:t>
            </a:r>
            <a:r>
              <a:rPr lang="de-DE" altLang="de-DE" sz="2300" dirty="0" err="1"/>
              <a:t>then</a:t>
            </a:r>
            <a:r>
              <a:rPr lang="de-DE" altLang="de-DE" sz="2300" dirty="0"/>
              <a:t> </a:t>
            </a:r>
            <a:r>
              <a:rPr lang="de-DE" altLang="de-DE" sz="2300" dirty="0" err="1"/>
              <a:t>run</a:t>
            </a:r>
            <a:r>
              <a:rPr lang="de-DE" altLang="de-DE" sz="2300" dirty="0"/>
              <a:t>? </a:t>
            </a:r>
            <a:br>
              <a:rPr lang="de-DE" altLang="de-DE" sz="2300" dirty="0"/>
            </a:br>
            <a:r>
              <a:rPr lang="de-DE" altLang="de-DE" sz="2300" dirty="0" err="1"/>
              <a:t>Does</a:t>
            </a:r>
            <a:r>
              <a:rPr lang="de-DE" altLang="de-DE" sz="2300" dirty="0"/>
              <a:t> </a:t>
            </a:r>
            <a:r>
              <a:rPr lang="de-DE" altLang="de-DE" sz="2300" dirty="0" err="1"/>
              <a:t>it</a:t>
            </a:r>
            <a:r>
              <a:rPr lang="de-DE" altLang="de-DE" sz="2300" dirty="0"/>
              <a:t> stink like rotten </a:t>
            </a:r>
            <a:r>
              <a:rPr lang="de-DE" altLang="de-DE" sz="2300" dirty="0" err="1"/>
              <a:t>meat</a:t>
            </a:r>
            <a:r>
              <a:rPr lang="de-DE" altLang="de-DE" sz="2300" dirty="0"/>
              <a:t>? </a:t>
            </a:r>
            <a:br>
              <a:rPr lang="de-DE" altLang="de-DE" sz="2300" dirty="0"/>
            </a:br>
            <a:r>
              <a:rPr lang="de-DE" altLang="de-DE" sz="2300" dirty="0" err="1"/>
              <a:t>Or</a:t>
            </a:r>
            <a:r>
              <a:rPr lang="de-DE" altLang="de-DE" sz="2300" dirty="0"/>
              <a:t> </a:t>
            </a:r>
            <a:r>
              <a:rPr lang="de-DE" altLang="de-DE" sz="2300" dirty="0" err="1"/>
              <a:t>crust</a:t>
            </a:r>
            <a:r>
              <a:rPr lang="de-DE" altLang="de-DE" sz="2300" dirty="0"/>
              <a:t> </a:t>
            </a:r>
            <a:r>
              <a:rPr lang="de-DE" altLang="de-DE" sz="2300" dirty="0" err="1"/>
              <a:t>and</a:t>
            </a:r>
            <a:r>
              <a:rPr lang="de-DE" altLang="de-DE" sz="2300" dirty="0"/>
              <a:t> </a:t>
            </a:r>
            <a:r>
              <a:rPr lang="de-DE" altLang="de-DE" sz="2300" dirty="0" err="1"/>
              <a:t>sugar</a:t>
            </a:r>
            <a:r>
              <a:rPr lang="de-DE" altLang="de-DE" sz="2300" dirty="0"/>
              <a:t> </a:t>
            </a:r>
            <a:r>
              <a:rPr lang="de-DE" altLang="de-DE" sz="2300" dirty="0" err="1"/>
              <a:t>over</a:t>
            </a:r>
            <a:r>
              <a:rPr lang="de-DE" altLang="de-DE" sz="2300" dirty="0"/>
              <a:t>-- </a:t>
            </a:r>
            <a:br>
              <a:rPr lang="de-DE" altLang="de-DE" sz="2300" dirty="0"/>
            </a:br>
            <a:r>
              <a:rPr lang="de-DE" altLang="de-DE" sz="2300" dirty="0"/>
              <a:t>like a </a:t>
            </a:r>
            <a:r>
              <a:rPr lang="de-DE" altLang="de-DE" sz="2300" dirty="0" err="1"/>
              <a:t>syrupy</a:t>
            </a:r>
            <a:r>
              <a:rPr lang="de-DE" altLang="de-DE" sz="2300" dirty="0"/>
              <a:t> </a:t>
            </a:r>
            <a:r>
              <a:rPr lang="de-DE" altLang="de-DE" sz="2300" dirty="0" err="1"/>
              <a:t>sweet</a:t>
            </a:r>
            <a:r>
              <a:rPr lang="de-DE" altLang="de-DE" sz="2300" dirty="0"/>
              <a:t>?</a:t>
            </a:r>
          </a:p>
          <a:p>
            <a:pPr marL="0" marR="0" lvl="0" indent="0" algn="ctr" defTabSz="914400" rtl="0" eaLnBrk="0" fontAlgn="base" latinLnBrk="0" hangingPunct="0">
              <a:lnSpc>
                <a:spcPct val="100000"/>
              </a:lnSpc>
              <a:spcBef>
                <a:spcPct val="0"/>
              </a:spcBef>
              <a:spcAft>
                <a:spcPct val="0"/>
              </a:spcAft>
              <a:buClrTx/>
              <a:buSzTx/>
              <a:buFontTx/>
              <a:buNone/>
              <a:tabLst/>
            </a:pPr>
            <a:r>
              <a:rPr lang="de-DE" altLang="de-DE" sz="2300" dirty="0" err="1"/>
              <a:t>Maybe</a:t>
            </a:r>
            <a:r>
              <a:rPr lang="de-DE" altLang="de-DE" sz="2300" dirty="0"/>
              <a:t> </a:t>
            </a:r>
            <a:r>
              <a:rPr lang="de-DE" altLang="de-DE" sz="2300" dirty="0" err="1"/>
              <a:t>it</a:t>
            </a:r>
            <a:r>
              <a:rPr lang="de-DE" altLang="de-DE" sz="2300" dirty="0"/>
              <a:t> just </a:t>
            </a:r>
            <a:r>
              <a:rPr lang="de-DE" altLang="de-DE" sz="2300" dirty="0" err="1"/>
              <a:t>sags</a:t>
            </a:r>
            <a:r>
              <a:rPr lang="de-DE" altLang="de-DE" sz="2300" dirty="0"/>
              <a:t> </a:t>
            </a:r>
            <a:br>
              <a:rPr lang="de-DE" altLang="de-DE" sz="2300" dirty="0"/>
            </a:br>
            <a:r>
              <a:rPr lang="de-DE" altLang="de-DE" sz="2300" dirty="0"/>
              <a:t>like a heavy </a:t>
            </a:r>
            <a:r>
              <a:rPr lang="de-DE" altLang="de-DE" sz="2300" dirty="0" err="1"/>
              <a:t>load</a:t>
            </a:r>
            <a:r>
              <a:rPr lang="de-DE" altLang="de-DE" sz="2300" dirty="0"/>
              <a:t>.</a:t>
            </a:r>
          </a:p>
          <a:p>
            <a:pPr marL="0" marR="0" lvl="0" indent="0" algn="ctr" defTabSz="914400" rtl="0" eaLnBrk="0" fontAlgn="base" latinLnBrk="0" hangingPunct="0">
              <a:lnSpc>
                <a:spcPct val="100000"/>
              </a:lnSpc>
              <a:spcBef>
                <a:spcPct val="0"/>
              </a:spcBef>
              <a:spcAft>
                <a:spcPct val="0"/>
              </a:spcAft>
              <a:buClrTx/>
              <a:buSzTx/>
              <a:buFontTx/>
              <a:buNone/>
              <a:tabLst/>
            </a:pPr>
            <a:r>
              <a:rPr lang="de-DE" altLang="de-DE" sz="2300" dirty="0" err="1"/>
              <a:t>Or</a:t>
            </a:r>
            <a:r>
              <a:rPr lang="de-DE" altLang="de-DE" sz="2300" dirty="0"/>
              <a:t> </a:t>
            </a:r>
            <a:r>
              <a:rPr lang="de-DE" altLang="de-DE" sz="2300" dirty="0" err="1"/>
              <a:t>does</a:t>
            </a:r>
            <a:r>
              <a:rPr lang="de-DE" altLang="de-DE" sz="2300" dirty="0"/>
              <a:t> </a:t>
            </a:r>
            <a:r>
              <a:rPr lang="de-DE" altLang="de-DE" sz="2300" dirty="0" err="1"/>
              <a:t>it</a:t>
            </a:r>
            <a:r>
              <a:rPr lang="de-DE" altLang="de-DE" sz="2300" dirty="0"/>
              <a:t> </a:t>
            </a:r>
            <a:r>
              <a:rPr lang="de-DE" altLang="de-DE" sz="2300" dirty="0" err="1"/>
              <a:t>explode</a:t>
            </a:r>
            <a:r>
              <a:rPr lang="de-DE" altLang="de-DE" sz="2300" dirty="0"/>
              <a: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de-DE" altLang="de-DE" sz="2300" b="0" i="0" u="none" strike="noStrike" cap="none" normalizeH="0" baseline="0" dirty="0" smtClean="0">
              <a:ln>
                <a:noFill/>
              </a:ln>
              <a:solidFill>
                <a:schemeClr val="tx1"/>
              </a:solidFill>
              <a:effectLst/>
              <a:latin typeface="Arial" panose="020B0604020202020204" pitchFamily="34" charset="0"/>
            </a:endParaRPr>
          </a:p>
        </p:txBody>
      </p:sp>
      <p:pic>
        <p:nvPicPr>
          <p:cNvPr id="10247" name="Picture 7" descr="http://jamarattigan.files.wordpress.com/2013/01/langstonhugh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98604">
            <a:off x="7836158" y="3109024"/>
            <a:ext cx="3120856" cy="2514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3541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AT" dirty="0" err="1" smtClean="0"/>
              <a:t>What</a:t>
            </a:r>
            <a:r>
              <a:rPr lang="de-AT" dirty="0" smtClean="0"/>
              <a:t> </a:t>
            </a:r>
            <a:r>
              <a:rPr lang="de-AT" dirty="0" err="1" smtClean="0"/>
              <a:t>happened</a:t>
            </a:r>
            <a:r>
              <a:rPr lang="de-AT" dirty="0" smtClean="0"/>
              <a:t> </a:t>
            </a:r>
            <a:br>
              <a:rPr lang="de-AT" dirty="0" smtClean="0"/>
            </a:br>
            <a:r>
              <a:rPr lang="de-AT" dirty="0" smtClean="0"/>
              <a:t>in </a:t>
            </a:r>
            <a:r>
              <a:rPr lang="de-AT" dirty="0" err="1" smtClean="0"/>
              <a:t>the</a:t>
            </a:r>
            <a:r>
              <a:rPr lang="de-AT" dirty="0" smtClean="0"/>
              <a:t> 1920s?</a:t>
            </a:r>
            <a:endParaRPr lang="de-AT" dirty="0"/>
          </a:p>
        </p:txBody>
      </p:sp>
      <p:sp>
        <p:nvSpPr>
          <p:cNvPr id="3" name="Inhaltsplatzhalter 2"/>
          <p:cNvSpPr>
            <a:spLocks noGrp="1"/>
          </p:cNvSpPr>
          <p:nvPr>
            <p:ph idx="1"/>
          </p:nvPr>
        </p:nvSpPr>
        <p:spPr/>
        <p:txBody>
          <a:bodyPr/>
          <a:lstStyle/>
          <a:p>
            <a:endParaRPr lang="de-AT" dirty="0"/>
          </a:p>
        </p:txBody>
      </p:sp>
      <p:pic>
        <p:nvPicPr>
          <p:cNvPr id="5" name="Grafik 4"/>
          <p:cNvPicPr>
            <a:picLocks noChangeAspect="1"/>
          </p:cNvPicPr>
          <p:nvPr/>
        </p:nvPicPr>
        <p:blipFill rotWithShape="1">
          <a:blip r:embed="rId2"/>
          <a:srcRect l="69455" t="23761" r="2853" b="25043"/>
          <a:stretch/>
        </p:blipFill>
        <p:spPr>
          <a:xfrm>
            <a:off x="5347703" y="532435"/>
            <a:ext cx="5548894" cy="5770464"/>
          </a:xfrm>
          <a:prstGeom prst="rect">
            <a:avLst/>
          </a:prstGeom>
        </p:spPr>
      </p:pic>
    </p:spTree>
    <p:extLst>
      <p:ext uri="{BB962C8B-B14F-4D97-AF65-F5344CB8AC3E}">
        <p14:creationId xmlns:p14="http://schemas.microsoft.com/office/powerpoint/2010/main" val="19065193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b="1" dirty="0" smtClean="0"/>
              <a:t>Prohibition</a:t>
            </a:r>
            <a:endParaRPr lang="de-AT" b="1" dirty="0"/>
          </a:p>
        </p:txBody>
      </p:sp>
      <p:sp>
        <p:nvSpPr>
          <p:cNvPr id="3" name="Inhaltsplatzhalter 2"/>
          <p:cNvSpPr>
            <a:spLocks noGrp="1"/>
          </p:cNvSpPr>
          <p:nvPr>
            <p:ph idx="1"/>
          </p:nvPr>
        </p:nvSpPr>
        <p:spPr/>
        <p:txBody>
          <a:bodyPr/>
          <a:lstStyle/>
          <a:p>
            <a:r>
              <a:rPr lang="de-AT" dirty="0" err="1" smtClean="0"/>
              <a:t>Production</a:t>
            </a:r>
            <a:r>
              <a:rPr lang="de-AT" dirty="0" smtClean="0"/>
              <a:t> </a:t>
            </a:r>
            <a:r>
              <a:rPr lang="de-AT" dirty="0" err="1" smtClean="0"/>
              <a:t>and</a:t>
            </a:r>
            <a:r>
              <a:rPr lang="de-AT" dirty="0" smtClean="0"/>
              <a:t> </a:t>
            </a:r>
            <a:r>
              <a:rPr lang="de-AT" dirty="0" err="1" smtClean="0"/>
              <a:t>sale</a:t>
            </a:r>
            <a:r>
              <a:rPr lang="de-AT" dirty="0" smtClean="0"/>
              <a:t> </a:t>
            </a:r>
            <a:r>
              <a:rPr lang="de-AT" dirty="0" err="1" smtClean="0"/>
              <a:t>of</a:t>
            </a:r>
            <a:r>
              <a:rPr lang="de-AT" dirty="0" smtClean="0"/>
              <a:t> </a:t>
            </a:r>
            <a:r>
              <a:rPr lang="de-AT" dirty="0" err="1" smtClean="0"/>
              <a:t>alcohol</a:t>
            </a:r>
            <a:r>
              <a:rPr lang="de-AT" dirty="0" smtClean="0"/>
              <a:t> </a:t>
            </a:r>
            <a:r>
              <a:rPr lang="de-AT" dirty="0" err="1" smtClean="0"/>
              <a:t>forbidden</a:t>
            </a:r>
            <a:r>
              <a:rPr lang="de-AT" dirty="0" smtClean="0"/>
              <a:t> </a:t>
            </a:r>
            <a:r>
              <a:rPr lang="de-AT" dirty="0" err="1" smtClean="0"/>
              <a:t>from</a:t>
            </a:r>
            <a:r>
              <a:rPr lang="de-AT" dirty="0" smtClean="0"/>
              <a:t> 1919-1933 (not </a:t>
            </a:r>
            <a:r>
              <a:rPr lang="de-AT" dirty="0" err="1" smtClean="0"/>
              <a:t>consumption</a:t>
            </a:r>
            <a:r>
              <a:rPr lang="de-AT" dirty="0" smtClean="0"/>
              <a:t>)</a:t>
            </a:r>
          </a:p>
          <a:p>
            <a:pPr lvl="1"/>
            <a:r>
              <a:rPr lang="de-AT" dirty="0">
                <a:hlinkClick r:id="rId2"/>
              </a:rPr>
              <a:t>https://www.youtube.com/watch?v=_</a:t>
            </a:r>
            <a:r>
              <a:rPr lang="de-AT" dirty="0" smtClean="0">
                <a:hlinkClick r:id="rId2"/>
              </a:rPr>
              <a:t>CE4u6jI_rc</a:t>
            </a:r>
            <a:r>
              <a:rPr lang="de-AT" dirty="0" smtClean="0"/>
              <a:t> </a:t>
            </a:r>
          </a:p>
          <a:p>
            <a:r>
              <a:rPr lang="de-AT" dirty="0" smtClean="0"/>
              <a:t>Long </a:t>
            </a:r>
            <a:r>
              <a:rPr lang="de-AT" dirty="0" err="1" smtClean="0"/>
              <a:t>campaign</a:t>
            </a:r>
            <a:r>
              <a:rPr lang="de-AT" dirty="0" smtClean="0"/>
              <a:t> </a:t>
            </a:r>
            <a:r>
              <a:rPr lang="de-AT" dirty="0" err="1" smtClean="0"/>
              <a:t>for</a:t>
            </a:r>
            <a:r>
              <a:rPr lang="de-AT" dirty="0" smtClean="0"/>
              <a:t> </a:t>
            </a:r>
            <a:r>
              <a:rPr lang="de-AT" dirty="0" err="1" smtClean="0"/>
              <a:t>it</a:t>
            </a:r>
            <a:r>
              <a:rPr lang="de-AT" dirty="0" smtClean="0"/>
              <a:t> </a:t>
            </a:r>
            <a:r>
              <a:rPr lang="de-AT" dirty="0" smtClean="0">
                <a:sym typeface="Wingdings" panose="05000000000000000000" pitchFamily="2" charset="2"/>
              </a:rPr>
              <a:t> </a:t>
            </a:r>
            <a:r>
              <a:rPr lang="de-AT" dirty="0" err="1" smtClean="0">
                <a:sym typeface="Wingdings" panose="05000000000000000000" pitchFamily="2" charset="2"/>
              </a:rPr>
              <a:t>temperance</a:t>
            </a:r>
            <a:r>
              <a:rPr lang="de-AT" dirty="0" smtClean="0">
                <a:sym typeface="Wingdings" panose="05000000000000000000" pitchFamily="2" charset="2"/>
              </a:rPr>
              <a:t> </a:t>
            </a:r>
            <a:r>
              <a:rPr lang="de-AT" dirty="0" err="1" smtClean="0">
                <a:sym typeface="Wingdings" panose="05000000000000000000" pitchFamily="2" charset="2"/>
              </a:rPr>
              <a:t>movements</a:t>
            </a:r>
            <a:r>
              <a:rPr lang="de-AT" dirty="0" smtClean="0">
                <a:sym typeface="Wingdings" panose="05000000000000000000" pitchFamily="2" charset="2"/>
              </a:rPr>
              <a:t> </a:t>
            </a:r>
            <a:endParaRPr lang="de-AT" dirty="0" smtClean="0"/>
          </a:p>
          <a:p>
            <a:r>
              <a:rPr lang="de-AT" dirty="0" smtClean="0"/>
              <a:t>People </a:t>
            </a:r>
            <a:r>
              <a:rPr lang="de-AT" dirty="0" err="1" smtClean="0"/>
              <a:t>tried</a:t>
            </a:r>
            <a:r>
              <a:rPr lang="de-AT" dirty="0" smtClean="0"/>
              <a:t> </a:t>
            </a:r>
            <a:r>
              <a:rPr lang="de-AT" dirty="0" err="1" smtClean="0"/>
              <a:t>to</a:t>
            </a:r>
            <a:r>
              <a:rPr lang="de-AT" dirty="0" smtClean="0"/>
              <a:t> find </a:t>
            </a:r>
            <a:r>
              <a:rPr lang="de-AT" dirty="0" err="1" smtClean="0"/>
              <a:t>ways</a:t>
            </a:r>
            <a:r>
              <a:rPr lang="de-AT" dirty="0" smtClean="0"/>
              <a:t> </a:t>
            </a:r>
            <a:r>
              <a:rPr lang="de-AT" dirty="0" err="1" smtClean="0"/>
              <a:t>around</a:t>
            </a:r>
            <a:r>
              <a:rPr lang="de-AT" dirty="0" smtClean="0"/>
              <a:t> </a:t>
            </a:r>
            <a:r>
              <a:rPr lang="de-AT" dirty="0" err="1" smtClean="0"/>
              <a:t>it</a:t>
            </a:r>
            <a:r>
              <a:rPr lang="de-AT" dirty="0" smtClean="0"/>
              <a:t> (</a:t>
            </a:r>
            <a:r>
              <a:rPr lang="de-AT" dirty="0" err="1" smtClean="0"/>
              <a:t>speakeasies</a:t>
            </a:r>
            <a:r>
              <a:rPr lang="de-AT" dirty="0" smtClean="0"/>
              <a:t>, personal </a:t>
            </a:r>
            <a:r>
              <a:rPr lang="de-AT" dirty="0" err="1" smtClean="0"/>
              <a:t>production</a:t>
            </a:r>
            <a:r>
              <a:rPr lang="de-AT" dirty="0" smtClean="0"/>
              <a:t>, </a:t>
            </a:r>
            <a:r>
              <a:rPr lang="de-AT" dirty="0" err="1" smtClean="0"/>
              <a:t>medicinal</a:t>
            </a:r>
            <a:r>
              <a:rPr lang="de-AT" dirty="0" smtClean="0"/>
              <a:t> </a:t>
            </a:r>
            <a:r>
              <a:rPr lang="de-AT" dirty="0" err="1" smtClean="0"/>
              <a:t>alcohol</a:t>
            </a:r>
            <a:r>
              <a:rPr lang="de-AT" dirty="0" smtClean="0"/>
              <a:t>) </a:t>
            </a:r>
            <a:r>
              <a:rPr lang="de-AT" dirty="0" err="1" smtClean="0"/>
              <a:t>and</a:t>
            </a:r>
            <a:r>
              <a:rPr lang="de-AT" dirty="0" smtClean="0"/>
              <a:t> </a:t>
            </a:r>
            <a:r>
              <a:rPr lang="de-AT" dirty="0" err="1" smtClean="0"/>
              <a:t>criminal</a:t>
            </a:r>
            <a:r>
              <a:rPr lang="de-AT" dirty="0" smtClean="0"/>
              <a:t> </a:t>
            </a:r>
            <a:r>
              <a:rPr lang="de-AT" dirty="0" err="1" smtClean="0"/>
              <a:t>activity</a:t>
            </a:r>
            <a:r>
              <a:rPr lang="de-AT" dirty="0" smtClean="0"/>
              <a:t> (e.g. Al Capone, </a:t>
            </a:r>
            <a:r>
              <a:rPr lang="de-AT" dirty="0" err="1" smtClean="0"/>
              <a:t>bootleggers</a:t>
            </a:r>
            <a:r>
              <a:rPr lang="de-AT" dirty="0" smtClean="0"/>
              <a:t>)</a:t>
            </a:r>
          </a:p>
          <a:p>
            <a:endParaRPr lang="de-AT" dirty="0"/>
          </a:p>
        </p:txBody>
      </p:sp>
    </p:spTree>
    <p:extLst>
      <p:ext uri="{BB962C8B-B14F-4D97-AF65-F5344CB8AC3E}">
        <p14:creationId xmlns:p14="http://schemas.microsoft.com/office/powerpoint/2010/main" val="32778931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5401" y="982132"/>
            <a:ext cx="9746409" cy="1303867"/>
          </a:xfrm>
        </p:spPr>
        <p:txBody>
          <a:bodyPr>
            <a:normAutofit fontScale="90000"/>
          </a:bodyPr>
          <a:lstStyle/>
          <a:p>
            <a:r>
              <a:rPr lang="de-AT" b="1" dirty="0" err="1" smtClean="0"/>
              <a:t>However</a:t>
            </a:r>
            <a:r>
              <a:rPr lang="de-AT" b="1" dirty="0" smtClean="0"/>
              <a:t>… </a:t>
            </a:r>
            <a:br>
              <a:rPr lang="de-AT" b="1" dirty="0" smtClean="0"/>
            </a:br>
            <a:r>
              <a:rPr lang="de-AT" b="1" dirty="0" smtClean="0"/>
              <a:t>(</a:t>
            </a:r>
            <a:r>
              <a:rPr lang="de-AT" b="1" dirty="0" err="1" smtClean="0"/>
              <a:t>or</a:t>
            </a:r>
            <a:r>
              <a:rPr lang="de-AT" b="1" dirty="0" smtClean="0"/>
              <a:t> </a:t>
            </a:r>
            <a:r>
              <a:rPr lang="de-AT" b="1" dirty="0" err="1" smtClean="0"/>
              <a:t>what</a:t>
            </a:r>
            <a:r>
              <a:rPr lang="de-AT" b="1" dirty="0" smtClean="0"/>
              <a:t> </a:t>
            </a:r>
            <a:r>
              <a:rPr lang="de-AT" b="1" dirty="0" err="1" smtClean="0"/>
              <a:t>we</a:t>
            </a:r>
            <a:r>
              <a:rPr lang="de-AT" b="1" dirty="0" smtClean="0"/>
              <a:t> </a:t>
            </a:r>
            <a:r>
              <a:rPr lang="de-AT" b="1" dirty="0" err="1" smtClean="0"/>
              <a:t>should</a:t>
            </a:r>
            <a:r>
              <a:rPr lang="de-AT" b="1" dirty="0" smtClean="0"/>
              <a:t> also </a:t>
            </a:r>
            <a:r>
              <a:rPr lang="de-AT" b="1" dirty="0" err="1" smtClean="0"/>
              <a:t>know</a:t>
            </a:r>
            <a:r>
              <a:rPr lang="de-AT" b="1" dirty="0" smtClean="0"/>
              <a:t> </a:t>
            </a:r>
            <a:r>
              <a:rPr lang="de-AT" b="1" dirty="0" err="1" smtClean="0"/>
              <a:t>about</a:t>
            </a:r>
            <a:r>
              <a:rPr lang="de-AT" b="1" dirty="0" smtClean="0"/>
              <a:t> </a:t>
            </a:r>
            <a:r>
              <a:rPr lang="de-AT" b="1" dirty="0" err="1" smtClean="0"/>
              <a:t>the</a:t>
            </a:r>
            <a:r>
              <a:rPr lang="de-AT" b="1" dirty="0" smtClean="0"/>
              <a:t> 20s)</a:t>
            </a:r>
            <a:endParaRPr lang="de-AT" b="1" dirty="0"/>
          </a:p>
        </p:txBody>
      </p:sp>
      <p:sp>
        <p:nvSpPr>
          <p:cNvPr id="3" name="Inhaltsplatzhalter 2"/>
          <p:cNvSpPr>
            <a:spLocks noGrp="1"/>
          </p:cNvSpPr>
          <p:nvPr>
            <p:ph idx="1"/>
          </p:nvPr>
        </p:nvSpPr>
        <p:spPr/>
        <p:txBody>
          <a:bodyPr>
            <a:normAutofit lnSpcReduction="10000"/>
          </a:bodyPr>
          <a:lstStyle/>
          <a:p>
            <a:r>
              <a:rPr lang="de-AT" dirty="0" err="1" smtClean="0"/>
              <a:t>KuKlux</a:t>
            </a:r>
            <a:r>
              <a:rPr lang="de-AT" dirty="0" err="1"/>
              <a:t>K</a:t>
            </a:r>
            <a:r>
              <a:rPr lang="de-AT" dirty="0" err="1" smtClean="0"/>
              <a:t>lan</a:t>
            </a:r>
            <a:r>
              <a:rPr lang="de-AT" dirty="0" smtClean="0"/>
              <a:t> </a:t>
            </a:r>
            <a:r>
              <a:rPr lang="de-AT" dirty="0" err="1" smtClean="0"/>
              <a:t>created</a:t>
            </a:r>
            <a:r>
              <a:rPr lang="de-AT" dirty="0" smtClean="0"/>
              <a:t> </a:t>
            </a:r>
            <a:r>
              <a:rPr lang="de-AT" dirty="0" err="1" smtClean="0"/>
              <a:t>terror</a:t>
            </a:r>
            <a:r>
              <a:rPr lang="de-AT" dirty="0" smtClean="0"/>
              <a:t> </a:t>
            </a:r>
            <a:r>
              <a:rPr lang="de-AT" dirty="0" err="1" smtClean="0"/>
              <a:t>amongst</a:t>
            </a:r>
            <a:r>
              <a:rPr lang="de-AT" dirty="0" smtClean="0"/>
              <a:t> African Americans (</a:t>
            </a:r>
            <a:r>
              <a:rPr lang="de-AT" dirty="0" err="1" smtClean="0"/>
              <a:t>lynching</a:t>
            </a:r>
            <a:r>
              <a:rPr lang="de-AT" dirty="0" smtClean="0"/>
              <a:t>, </a:t>
            </a:r>
            <a:r>
              <a:rPr lang="de-AT" dirty="0" err="1" smtClean="0"/>
              <a:t>murders</a:t>
            </a:r>
            <a:r>
              <a:rPr lang="de-AT" dirty="0" smtClean="0"/>
              <a:t>, </a:t>
            </a:r>
            <a:r>
              <a:rPr lang="de-AT" dirty="0" err="1" smtClean="0"/>
              <a:t>etc</a:t>
            </a:r>
            <a:r>
              <a:rPr lang="de-AT" dirty="0" smtClean="0"/>
              <a:t>)</a:t>
            </a:r>
          </a:p>
          <a:p>
            <a:r>
              <a:rPr lang="de-AT" dirty="0" err="1" smtClean="0"/>
              <a:t>Widespread</a:t>
            </a:r>
            <a:r>
              <a:rPr lang="de-AT" dirty="0" smtClean="0"/>
              <a:t> </a:t>
            </a:r>
            <a:r>
              <a:rPr lang="de-AT" dirty="0" err="1" smtClean="0"/>
              <a:t>poverty</a:t>
            </a:r>
            <a:r>
              <a:rPr lang="de-AT" dirty="0" smtClean="0"/>
              <a:t> </a:t>
            </a:r>
            <a:r>
              <a:rPr lang="de-AT" dirty="0" err="1" smtClean="0"/>
              <a:t>and</a:t>
            </a:r>
            <a:r>
              <a:rPr lang="de-AT" dirty="0" smtClean="0"/>
              <a:t> </a:t>
            </a:r>
            <a:r>
              <a:rPr lang="de-AT" dirty="0" err="1" smtClean="0"/>
              <a:t>economic</a:t>
            </a:r>
            <a:r>
              <a:rPr lang="de-AT" dirty="0" smtClean="0"/>
              <a:t> </a:t>
            </a:r>
            <a:r>
              <a:rPr lang="de-AT" dirty="0" err="1" smtClean="0"/>
              <a:t>problems</a:t>
            </a:r>
            <a:r>
              <a:rPr lang="de-AT" dirty="0" smtClean="0"/>
              <a:t> </a:t>
            </a:r>
            <a:r>
              <a:rPr lang="de-AT" dirty="0" err="1" smtClean="0"/>
              <a:t>for</a:t>
            </a:r>
            <a:r>
              <a:rPr lang="de-AT" dirty="0" smtClean="0"/>
              <a:t> </a:t>
            </a:r>
            <a:r>
              <a:rPr lang="de-AT" dirty="0" err="1" smtClean="0"/>
              <a:t>the</a:t>
            </a:r>
            <a:r>
              <a:rPr lang="de-AT" dirty="0" smtClean="0"/>
              <a:t> </a:t>
            </a:r>
            <a:r>
              <a:rPr lang="de-AT" dirty="0" err="1" smtClean="0"/>
              <a:t>majority</a:t>
            </a:r>
            <a:r>
              <a:rPr lang="de-AT" dirty="0" smtClean="0"/>
              <a:t> </a:t>
            </a:r>
            <a:r>
              <a:rPr lang="de-AT" dirty="0" err="1" smtClean="0"/>
              <a:t>of</a:t>
            </a:r>
            <a:r>
              <a:rPr lang="de-AT" dirty="0" smtClean="0"/>
              <a:t> </a:t>
            </a:r>
            <a:r>
              <a:rPr lang="de-AT" dirty="0" err="1" smtClean="0"/>
              <a:t>population</a:t>
            </a:r>
            <a:endParaRPr lang="de-AT" dirty="0" smtClean="0"/>
          </a:p>
          <a:p>
            <a:r>
              <a:rPr lang="de-AT" dirty="0" err="1" smtClean="0"/>
              <a:t>Many</a:t>
            </a:r>
            <a:r>
              <a:rPr lang="de-AT" dirty="0" smtClean="0"/>
              <a:t> </a:t>
            </a:r>
            <a:r>
              <a:rPr lang="de-AT" dirty="0" err="1" smtClean="0"/>
              <a:t>were</a:t>
            </a:r>
            <a:r>
              <a:rPr lang="de-AT" dirty="0" smtClean="0"/>
              <a:t> </a:t>
            </a:r>
            <a:r>
              <a:rPr lang="de-AT" dirty="0" err="1" smtClean="0"/>
              <a:t>worried</a:t>
            </a:r>
            <a:r>
              <a:rPr lang="de-AT" dirty="0" smtClean="0"/>
              <a:t> </a:t>
            </a:r>
            <a:r>
              <a:rPr lang="de-AT" dirty="0" err="1" smtClean="0"/>
              <a:t>about</a:t>
            </a:r>
            <a:r>
              <a:rPr lang="de-AT" dirty="0" smtClean="0"/>
              <a:t> </a:t>
            </a:r>
            <a:r>
              <a:rPr lang="de-AT" dirty="0" err="1" smtClean="0"/>
              <a:t>keeping</a:t>
            </a:r>
            <a:r>
              <a:rPr lang="de-AT" dirty="0" smtClean="0"/>
              <a:t> traditional (</a:t>
            </a:r>
            <a:r>
              <a:rPr lang="de-AT" dirty="0" err="1" smtClean="0"/>
              <a:t>white</a:t>
            </a:r>
            <a:r>
              <a:rPr lang="de-AT" dirty="0" smtClean="0"/>
              <a:t>, Protestant) </a:t>
            </a:r>
            <a:r>
              <a:rPr lang="de-AT" dirty="0" err="1" smtClean="0"/>
              <a:t>values</a:t>
            </a:r>
            <a:r>
              <a:rPr lang="de-AT" dirty="0" smtClean="0"/>
              <a:t> </a:t>
            </a:r>
            <a:r>
              <a:rPr lang="de-AT" dirty="0" err="1" smtClean="0"/>
              <a:t>alive</a:t>
            </a:r>
            <a:r>
              <a:rPr lang="de-AT" dirty="0" smtClean="0"/>
              <a:t> (</a:t>
            </a:r>
            <a:r>
              <a:rPr lang="de-AT" dirty="0" smtClean="0">
                <a:sym typeface="Wingdings" panose="05000000000000000000" pitchFamily="2" charset="2"/>
              </a:rPr>
              <a:t> </a:t>
            </a:r>
            <a:r>
              <a:rPr lang="de-AT" dirty="0" err="1" smtClean="0">
                <a:sym typeface="Wingdings" panose="05000000000000000000" pitchFamily="2" charset="2"/>
              </a:rPr>
              <a:t>restrictive</a:t>
            </a:r>
            <a:r>
              <a:rPr lang="de-AT" dirty="0" smtClean="0">
                <a:sym typeface="Wingdings" panose="05000000000000000000" pitchFamily="2" charset="2"/>
              </a:rPr>
              <a:t>, </a:t>
            </a:r>
            <a:r>
              <a:rPr lang="de-AT" dirty="0" err="1" smtClean="0">
                <a:sym typeface="Wingdings" panose="05000000000000000000" pitchFamily="2" charset="2"/>
              </a:rPr>
              <a:t>conservative</a:t>
            </a:r>
            <a:r>
              <a:rPr lang="de-AT" dirty="0" smtClean="0">
                <a:sym typeface="Wingdings" panose="05000000000000000000" pitchFamily="2" charset="2"/>
              </a:rPr>
              <a:t> </a:t>
            </a:r>
            <a:r>
              <a:rPr lang="de-AT" dirty="0" err="1" smtClean="0">
                <a:sym typeface="Wingdings" panose="05000000000000000000" pitchFamily="2" charset="2"/>
              </a:rPr>
              <a:t>movements</a:t>
            </a:r>
            <a:r>
              <a:rPr lang="de-AT" dirty="0" smtClean="0">
                <a:sym typeface="Wingdings" panose="05000000000000000000" pitchFamily="2" charset="2"/>
              </a:rPr>
              <a:t> </a:t>
            </a:r>
            <a:r>
              <a:rPr lang="de-AT" dirty="0" err="1" smtClean="0">
                <a:sym typeface="Wingdings" panose="05000000000000000000" pitchFamily="2" charset="2"/>
              </a:rPr>
              <a:t>against</a:t>
            </a:r>
            <a:r>
              <a:rPr lang="de-AT" dirty="0" smtClean="0">
                <a:sym typeface="Wingdings" panose="05000000000000000000" pitchFamily="2" charset="2"/>
              </a:rPr>
              <a:t> </a:t>
            </a:r>
            <a:r>
              <a:rPr lang="de-AT" dirty="0" err="1" smtClean="0">
                <a:sym typeface="Wingdings" panose="05000000000000000000" pitchFamily="2" charset="2"/>
              </a:rPr>
              <a:t>new</a:t>
            </a:r>
            <a:r>
              <a:rPr lang="de-AT" dirty="0" smtClean="0">
                <a:sym typeface="Wingdings" panose="05000000000000000000" pitchFamily="2" charset="2"/>
              </a:rPr>
              <a:t> </a:t>
            </a:r>
            <a:r>
              <a:rPr lang="de-AT" dirty="0" err="1" smtClean="0">
                <a:sym typeface="Wingdings" panose="05000000000000000000" pitchFamily="2" charset="2"/>
              </a:rPr>
              <a:t>liberties</a:t>
            </a:r>
            <a:r>
              <a:rPr lang="de-AT" dirty="0" smtClean="0">
                <a:sym typeface="Wingdings" panose="05000000000000000000" pitchFamily="2" charset="2"/>
              </a:rPr>
              <a:t>)</a:t>
            </a:r>
          </a:p>
          <a:p>
            <a:r>
              <a:rPr lang="de-AT" dirty="0" err="1" smtClean="0">
                <a:sym typeface="Wingdings" panose="05000000000000000000" pitchFamily="2" charset="2"/>
              </a:rPr>
              <a:t>Increase</a:t>
            </a:r>
            <a:r>
              <a:rPr lang="de-AT" dirty="0" smtClean="0">
                <a:sym typeface="Wingdings" panose="05000000000000000000" pitchFamily="2" charset="2"/>
              </a:rPr>
              <a:t> </a:t>
            </a:r>
            <a:r>
              <a:rPr lang="de-AT" dirty="0" err="1" smtClean="0">
                <a:sym typeface="Wingdings" panose="05000000000000000000" pitchFamily="2" charset="2"/>
              </a:rPr>
              <a:t>of</a:t>
            </a:r>
            <a:r>
              <a:rPr lang="de-AT" dirty="0" smtClean="0">
                <a:sym typeface="Wingdings" panose="05000000000000000000" pitchFamily="2" charset="2"/>
              </a:rPr>
              <a:t> </a:t>
            </a:r>
            <a:r>
              <a:rPr lang="de-AT" dirty="0" err="1" smtClean="0">
                <a:sym typeface="Wingdings" panose="05000000000000000000" pitchFamily="2" charset="2"/>
              </a:rPr>
              <a:t>organised</a:t>
            </a:r>
            <a:r>
              <a:rPr lang="de-AT" dirty="0" smtClean="0">
                <a:sym typeface="Wingdings" panose="05000000000000000000" pitchFamily="2" charset="2"/>
              </a:rPr>
              <a:t> </a:t>
            </a:r>
            <a:r>
              <a:rPr lang="de-AT" dirty="0" err="1" smtClean="0">
                <a:sym typeface="Wingdings" panose="05000000000000000000" pitchFamily="2" charset="2"/>
              </a:rPr>
              <a:t>crimes</a:t>
            </a:r>
            <a:r>
              <a:rPr lang="de-AT" dirty="0" smtClean="0">
                <a:sym typeface="Wingdings" panose="05000000000000000000" pitchFamily="2" charset="2"/>
              </a:rPr>
              <a:t> (e.g. Al Capone)</a:t>
            </a:r>
            <a:endParaRPr lang="de-AT" dirty="0" smtClean="0"/>
          </a:p>
          <a:p>
            <a:r>
              <a:rPr lang="de-AT" dirty="0" err="1" smtClean="0"/>
              <a:t>Restriction</a:t>
            </a:r>
            <a:r>
              <a:rPr lang="de-AT" dirty="0" smtClean="0"/>
              <a:t> </a:t>
            </a:r>
            <a:r>
              <a:rPr lang="de-AT" dirty="0" err="1" smtClean="0"/>
              <a:t>of</a:t>
            </a:r>
            <a:r>
              <a:rPr lang="de-AT" dirty="0" smtClean="0"/>
              <a:t> </a:t>
            </a:r>
            <a:r>
              <a:rPr lang="de-AT" dirty="0" err="1" smtClean="0"/>
              <a:t>immigration</a:t>
            </a:r>
            <a:endParaRPr lang="de-AT" dirty="0" smtClean="0"/>
          </a:p>
          <a:p>
            <a:endParaRPr lang="de-AT" dirty="0" smtClean="0"/>
          </a:p>
          <a:p>
            <a:endParaRPr lang="de-AT" dirty="0"/>
          </a:p>
        </p:txBody>
      </p:sp>
    </p:spTree>
    <p:extLst>
      <p:ext uri="{BB962C8B-B14F-4D97-AF65-F5344CB8AC3E}">
        <p14:creationId xmlns:p14="http://schemas.microsoft.com/office/powerpoint/2010/main" val="22990521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b="1" dirty="0" smtClean="0"/>
              <a:t>The End: The Great Depression</a:t>
            </a:r>
            <a:endParaRPr lang="de-AT" b="1" dirty="0"/>
          </a:p>
        </p:txBody>
      </p:sp>
      <p:sp>
        <p:nvSpPr>
          <p:cNvPr id="3" name="Inhaltsplatzhalter 2"/>
          <p:cNvSpPr>
            <a:spLocks noGrp="1"/>
          </p:cNvSpPr>
          <p:nvPr>
            <p:ph idx="1"/>
          </p:nvPr>
        </p:nvSpPr>
        <p:spPr/>
        <p:txBody>
          <a:bodyPr/>
          <a:lstStyle/>
          <a:p>
            <a:r>
              <a:rPr lang="de-AT" dirty="0" smtClean="0"/>
              <a:t>1929: Wall Street Crash</a:t>
            </a:r>
          </a:p>
          <a:p>
            <a:r>
              <a:rPr lang="de-AT" dirty="0" smtClean="0"/>
              <a:t>World </a:t>
            </a:r>
            <a:r>
              <a:rPr lang="de-AT" dirty="0" err="1" smtClean="0"/>
              <a:t>wide</a:t>
            </a:r>
            <a:r>
              <a:rPr lang="de-AT" dirty="0" smtClean="0"/>
              <a:t> </a:t>
            </a:r>
            <a:r>
              <a:rPr lang="de-AT" dirty="0" err="1" smtClean="0"/>
              <a:t>economic</a:t>
            </a:r>
            <a:r>
              <a:rPr lang="de-AT" dirty="0" smtClean="0"/>
              <a:t> </a:t>
            </a:r>
            <a:r>
              <a:rPr lang="de-AT" dirty="0" err="1" smtClean="0"/>
              <a:t>crisis</a:t>
            </a:r>
            <a:endParaRPr lang="de-AT" dirty="0" smtClean="0"/>
          </a:p>
          <a:p>
            <a:r>
              <a:rPr lang="de-AT" dirty="0" err="1" smtClean="0"/>
              <a:t>Unemployment</a:t>
            </a:r>
            <a:r>
              <a:rPr lang="de-AT" dirty="0" smtClean="0"/>
              <a:t>, </a:t>
            </a:r>
            <a:r>
              <a:rPr lang="de-AT" dirty="0" err="1" smtClean="0"/>
              <a:t>poverty</a:t>
            </a:r>
            <a:r>
              <a:rPr lang="de-AT" dirty="0" smtClean="0"/>
              <a:t>, </a:t>
            </a:r>
            <a:r>
              <a:rPr lang="de-AT" dirty="0" err="1" smtClean="0"/>
              <a:t>famine</a:t>
            </a:r>
            <a:endParaRPr lang="de-AT" dirty="0"/>
          </a:p>
        </p:txBody>
      </p:sp>
    </p:spTree>
    <p:extLst>
      <p:ext uri="{BB962C8B-B14F-4D97-AF65-F5344CB8AC3E}">
        <p14:creationId xmlns:p14="http://schemas.microsoft.com/office/powerpoint/2010/main" val="33093862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b="1" dirty="0" smtClean="0"/>
              <a:t>The Connection </a:t>
            </a:r>
            <a:r>
              <a:rPr lang="de-AT" b="1" dirty="0" err="1" smtClean="0"/>
              <a:t>to</a:t>
            </a:r>
            <a:r>
              <a:rPr lang="de-AT" b="1" dirty="0" smtClean="0"/>
              <a:t> </a:t>
            </a:r>
            <a:r>
              <a:rPr lang="de-AT" b="1" i="1" dirty="0"/>
              <a:t>T</a:t>
            </a:r>
            <a:r>
              <a:rPr lang="de-AT" b="1" i="1" dirty="0" smtClean="0"/>
              <a:t>he Great </a:t>
            </a:r>
            <a:r>
              <a:rPr lang="de-AT" b="1" i="1" dirty="0" err="1" smtClean="0"/>
              <a:t>Gatsby</a:t>
            </a:r>
            <a:endParaRPr lang="de-AT" b="1" i="1" dirty="0"/>
          </a:p>
        </p:txBody>
      </p:sp>
      <p:sp>
        <p:nvSpPr>
          <p:cNvPr id="3" name="Inhaltsplatzhalter 2"/>
          <p:cNvSpPr>
            <a:spLocks noGrp="1"/>
          </p:cNvSpPr>
          <p:nvPr>
            <p:ph idx="1"/>
          </p:nvPr>
        </p:nvSpPr>
        <p:spPr/>
        <p:txBody>
          <a:bodyPr>
            <a:normAutofit fontScale="92500" lnSpcReduction="20000"/>
          </a:bodyPr>
          <a:lstStyle/>
          <a:p>
            <a:r>
              <a:rPr lang="de-AT" dirty="0" err="1" smtClean="0"/>
              <a:t>Published</a:t>
            </a:r>
            <a:r>
              <a:rPr lang="de-AT" dirty="0" smtClean="0"/>
              <a:t> in 1925</a:t>
            </a:r>
          </a:p>
          <a:p>
            <a:r>
              <a:rPr lang="de-AT" dirty="0" err="1" smtClean="0"/>
              <a:t>Representing</a:t>
            </a:r>
            <a:r>
              <a:rPr lang="de-AT" dirty="0" smtClean="0"/>
              <a:t>… </a:t>
            </a:r>
          </a:p>
          <a:p>
            <a:pPr lvl="1"/>
            <a:r>
              <a:rPr lang="de-AT" dirty="0" smtClean="0"/>
              <a:t>Lifestyle </a:t>
            </a:r>
            <a:r>
              <a:rPr lang="de-AT" dirty="0" err="1" smtClean="0"/>
              <a:t>of</a:t>
            </a:r>
            <a:r>
              <a:rPr lang="de-AT" dirty="0" smtClean="0"/>
              <a:t> </a:t>
            </a:r>
            <a:r>
              <a:rPr lang="de-AT" dirty="0" err="1" smtClean="0"/>
              <a:t>the</a:t>
            </a:r>
            <a:r>
              <a:rPr lang="de-AT" dirty="0" smtClean="0"/>
              <a:t> 1920s</a:t>
            </a:r>
          </a:p>
          <a:p>
            <a:pPr lvl="1"/>
            <a:r>
              <a:rPr lang="de-AT" dirty="0" err="1" smtClean="0"/>
              <a:t>Economic</a:t>
            </a:r>
            <a:r>
              <a:rPr lang="de-AT" dirty="0" smtClean="0"/>
              <a:t> </a:t>
            </a:r>
            <a:r>
              <a:rPr lang="de-AT" dirty="0" err="1" smtClean="0"/>
              <a:t>situation</a:t>
            </a:r>
            <a:r>
              <a:rPr lang="de-AT" dirty="0" smtClean="0"/>
              <a:t> (stock </a:t>
            </a:r>
            <a:r>
              <a:rPr lang="de-AT" dirty="0" err="1" smtClean="0"/>
              <a:t>market</a:t>
            </a:r>
            <a:r>
              <a:rPr lang="de-AT" dirty="0" smtClean="0"/>
              <a:t>)</a:t>
            </a:r>
          </a:p>
          <a:p>
            <a:pPr lvl="1"/>
            <a:r>
              <a:rPr lang="de-AT" dirty="0" err="1" smtClean="0"/>
              <a:t>Excess</a:t>
            </a:r>
            <a:r>
              <a:rPr lang="de-AT" dirty="0" smtClean="0"/>
              <a:t> </a:t>
            </a:r>
            <a:r>
              <a:rPr lang="de-AT" dirty="0" err="1" smtClean="0"/>
              <a:t>of</a:t>
            </a:r>
            <a:r>
              <a:rPr lang="de-AT" dirty="0" smtClean="0"/>
              <a:t> </a:t>
            </a:r>
            <a:r>
              <a:rPr lang="de-AT" dirty="0" err="1" smtClean="0"/>
              <a:t>mass-consumerism</a:t>
            </a:r>
            <a:endParaRPr lang="de-AT" dirty="0" smtClean="0"/>
          </a:p>
          <a:p>
            <a:pPr lvl="1"/>
            <a:r>
              <a:rPr lang="de-AT" dirty="0" err="1" smtClean="0"/>
              <a:t>Questioning</a:t>
            </a:r>
            <a:r>
              <a:rPr lang="de-AT" dirty="0" smtClean="0"/>
              <a:t> </a:t>
            </a:r>
            <a:r>
              <a:rPr lang="de-AT" dirty="0" err="1" smtClean="0"/>
              <a:t>of</a:t>
            </a:r>
            <a:r>
              <a:rPr lang="de-AT" dirty="0" smtClean="0"/>
              <a:t> </a:t>
            </a:r>
            <a:r>
              <a:rPr lang="de-AT" dirty="0" err="1" smtClean="0"/>
              <a:t>the</a:t>
            </a:r>
            <a:r>
              <a:rPr lang="de-AT" dirty="0" smtClean="0"/>
              <a:t> American </a:t>
            </a:r>
            <a:r>
              <a:rPr lang="de-AT" dirty="0" err="1" smtClean="0"/>
              <a:t>Dream</a:t>
            </a:r>
            <a:r>
              <a:rPr lang="de-AT" dirty="0" smtClean="0"/>
              <a:t> </a:t>
            </a:r>
          </a:p>
          <a:p>
            <a:r>
              <a:rPr lang="de-AT" dirty="0" smtClean="0"/>
              <a:t>The Great </a:t>
            </a:r>
            <a:r>
              <a:rPr lang="de-AT" dirty="0" err="1" smtClean="0"/>
              <a:t>Gatsby</a:t>
            </a:r>
            <a:r>
              <a:rPr lang="de-AT" dirty="0" smtClean="0"/>
              <a:t> Crash Courses</a:t>
            </a:r>
          </a:p>
          <a:p>
            <a:pPr lvl="1"/>
            <a:r>
              <a:rPr lang="de-AT" sz="1300" dirty="0">
                <a:hlinkClick r:id="rId2"/>
              </a:rPr>
              <a:t>https://</a:t>
            </a:r>
            <a:r>
              <a:rPr lang="de-AT" sz="1300" dirty="0" smtClean="0">
                <a:hlinkClick r:id="rId2"/>
              </a:rPr>
              <a:t>www.youtube.com/watch?v=xw9Au9OoN88</a:t>
            </a:r>
            <a:endParaRPr lang="de-AT" sz="1300" dirty="0" smtClean="0"/>
          </a:p>
          <a:p>
            <a:pPr lvl="1"/>
            <a:r>
              <a:rPr lang="de-AT" sz="1300" dirty="0">
                <a:hlinkClick r:id="rId3"/>
              </a:rPr>
              <a:t>https://</a:t>
            </a:r>
            <a:r>
              <a:rPr lang="de-AT" sz="1300" dirty="0" smtClean="0">
                <a:hlinkClick r:id="rId3"/>
              </a:rPr>
              <a:t>www.youtube.com/watch?v=cn0WZ8-0Z1Y</a:t>
            </a:r>
            <a:r>
              <a:rPr lang="de-AT" sz="1300" dirty="0" smtClean="0"/>
              <a:t> </a:t>
            </a:r>
          </a:p>
          <a:p>
            <a:endParaRPr lang="de-AT" dirty="0"/>
          </a:p>
        </p:txBody>
      </p:sp>
      <p:pic>
        <p:nvPicPr>
          <p:cNvPr id="16386" name="Picture 2" descr="https://upload.wikimedia.org/wikipedia/commons/5/5c/F_Scott_Fitzgerald_19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3705" y="2026180"/>
            <a:ext cx="2841625" cy="3849688"/>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http://qwiklit.files.wordpress.com/2013/03/great-gatsby.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161" t="3362" r="9982" b="3732"/>
          <a:stretch/>
        </p:blipFill>
        <p:spPr bwMode="auto">
          <a:xfrm>
            <a:off x="6028266" y="2089942"/>
            <a:ext cx="1422401" cy="21928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images.rapgenius.com/bfz5ovh9ecolxdr1f3j00fka2.534x800x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49583" y="3697548"/>
            <a:ext cx="1455207" cy="2178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9784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b="1" dirty="0" smtClean="0"/>
              <a:t>Summary</a:t>
            </a:r>
            <a:endParaRPr lang="de-AT" b="1" dirty="0"/>
          </a:p>
        </p:txBody>
      </p:sp>
      <p:sp>
        <p:nvSpPr>
          <p:cNvPr id="3" name="Inhaltsplatzhalter 2"/>
          <p:cNvSpPr>
            <a:spLocks noGrp="1"/>
          </p:cNvSpPr>
          <p:nvPr>
            <p:ph idx="1"/>
          </p:nvPr>
        </p:nvSpPr>
        <p:spPr/>
        <p:txBody>
          <a:bodyPr/>
          <a:lstStyle/>
          <a:p>
            <a:r>
              <a:rPr lang="de-AT" dirty="0" smtClean="0"/>
              <a:t>Crash Course American </a:t>
            </a:r>
            <a:r>
              <a:rPr lang="de-AT" dirty="0" err="1" smtClean="0"/>
              <a:t>History</a:t>
            </a:r>
            <a:r>
              <a:rPr lang="de-AT" dirty="0" smtClean="0"/>
              <a:t>: </a:t>
            </a:r>
            <a:r>
              <a:rPr lang="de-AT" b="1" i="1" dirty="0" err="1" smtClean="0"/>
              <a:t>Roaring</a:t>
            </a:r>
            <a:r>
              <a:rPr lang="de-AT" b="1" i="1" dirty="0" smtClean="0"/>
              <a:t> </a:t>
            </a:r>
            <a:r>
              <a:rPr lang="de-AT" b="1" i="1" dirty="0" err="1" smtClean="0"/>
              <a:t>Twenties</a:t>
            </a:r>
            <a:endParaRPr lang="de-AT" b="1" i="1" dirty="0" smtClean="0"/>
          </a:p>
          <a:p>
            <a:pPr lvl="1"/>
            <a:r>
              <a:rPr lang="de-AT" dirty="0">
                <a:hlinkClick r:id="rId2"/>
              </a:rPr>
              <a:t>https://</a:t>
            </a:r>
            <a:r>
              <a:rPr lang="de-AT" dirty="0" smtClean="0">
                <a:hlinkClick r:id="rId2"/>
              </a:rPr>
              <a:t>www.youtube.com/watch?v=VfOR1XCMf7A</a:t>
            </a:r>
            <a:r>
              <a:rPr lang="de-AT" dirty="0" smtClean="0"/>
              <a:t> </a:t>
            </a:r>
            <a:endParaRPr lang="de-AT" dirty="0"/>
          </a:p>
        </p:txBody>
      </p:sp>
    </p:spTree>
    <p:extLst>
      <p:ext uri="{BB962C8B-B14F-4D97-AF65-F5344CB8AC3E}">
        <p14:creationId xmlns:p14="http://schemas.microsoft.com/office/powerpoint/2010/main" val="39397933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err="1" smtClean="0"/>
              <a:t>Sources</a:t>
            </a:r>
            <a:endParaRPr lang="de-AT" dirty="0"/>
          </a:p>
        </p:txBody>
      </p:sp>
      <p:sp>
        <p:nvSpPr>
          <p:cNvPr id="3" name="Inhaltsplatzhalter 2"/>
          <p:cNvSpPr>
            <a:spLocks noGrp="1"/>
          </p:cNvSpPr>
          <p:nvPr>
            <p:ph idx="1"/>
          </p:nvPr>
        </p:nvSpPr>
        <p:spPr/>
        <p:txBody>
          <a:bodyPr/>
          <a:lstStyle/>
          <a:p>
            <a:r>
              <a:rPr lang="de-AT" dirty="0">
                <a:hlinkClick r:id="rId2"/>
              </a:rPr>
              <a:t>http://</a:t>
            </a:r>
            <a:r>
              <a:rPr lang="de-AT" dirty="0" smtClean="0">
                <a:hlinkClick r:id="rId2"/>
              </a:rPr>
              <a:t>www.history.com/topics/roaring-twenties</a:t>
            </a:r>
            <a:endParaRPr lang="de-AT" dirty="0" smtClean="0"/>
          </a:p>
          <a:p>
            <a:r>
              <a:rPr lang="en-GB" u="sng" dirty="0">
                <a:hlinkClick r:id="rId3"/>
              </a:rPr>
              <a:t>http://www.bbc.co.uk/schools/gcsebitesize/history/mwh/usa/1920srev3.shtml</a:t>
            </a:r>
            <a:r>
              <a:rPr lang="en-GB" dirty="0"/>
              <a:t> </a:t>
            </a:r>
            <a:endParaRPr lang="de-AT" dirty="0"/>
          </a:p>
          <a:p>
            <a:r>
              <a:rPr lang="de-AT" dirty="0">
                <a:hlinkClick r:id="rId4"/>
              </a:rPr>
              <a:t>http://</a:t>
            </a:r>
            <a:r>
              <a:rPr lang="de-AT" dirty="0" smtClean="0">
                <a:hlinkClick r:id="rId4"/>
              </a:rPr>
              <a:t>www.american-historama.org/1913-1928-ww1-prohibition-era/roaring-twenties.htm</a:t>
            </a:r>
            <a:r>
              <a:rPr lang="de-AT" dirty="0" smtClean="0"/>
              <a:t> </a:t>
            </a:r>
            <a:endParaRPr lang="de-AT" dirty="0"/>
          </a:p>
        </p:txBody>
      </p:sp>
    </p:spTree>
    <p:extLst>
      <p:ext uri="{BB962C8B-B14F-4D97-AF65-F5344CB8AC3E}">
        <p14:creationId xmlns:p14="http://schemas.microsoft.com/office/powerpoint/2010/main" val="40164671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2"/>
          <a:srcRect l="69364" t="75487" r="2657" b="4027"/>
          <a:stretch/>
        </p:blipFill>
        <p:spPr>
          <a:xfrm>
            <a:off x="5946472" y="2193537"/>
            <a:ext cx="5745192" cy="2366126"/>
          </a:xfrm>
          <a:prstGeom prst="rect">
            <a:avLst/>
          </a:prstGeom>
        </p:spPr>
      </p:pic>
      <p:pic>
        <p:nvPicPr>
          <p:cNvPr id="5" name="Grafik 4"/>
          <p:cNvPicPr>
            <a:picLocks noChangeAspect="1"/>
          </p:cNvPicPr>
          <p:nvPr/>
        </p:nvPicPr>
        <p:blipFill rotWithShape="1">
          <a:blip r:embed="rId3"/>
          <a:srcRect l="69455" t="23761" r="2853" b="25043"/>
          <a:stretch/>
        </p:blipFill>
        <p:spPr>
          <a:xfrm>
            <a:off x="679212" y="700268"/>
            <a:ext cx="5267260" cy="5477584"/>
          </a:xfrm>
          <a:prstGeom prst="rect">
            <a:avLst/>
          </a:prstGeom>
        </p:spPr>
      </p:pic>
    </p:spTree>
    <p:extLst>
      <p:ext uri="{BB962C8B-B14F-4D97-AF65-F5344CB8AC3E}">
        <p14:creationId xmlns:p14="http://schemas.microsoft.com/office/powerpoint/2010/main" val="28981170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Keywords </a:t>
            </a:r>
            <a:r>
              <a:rPr lang="de-AT" dirty="0" err="1" smtClean="0"/>
              <a:t>of</a:t>
            </a:r>
            <a:r>
              <a:rPr lang="de-AT" dirty="0" smtClean="0"/>
              <a:t> </a:t>
            </a:r>
            <a:r>
              <a:rPr lang="de-AT" dirty="0" err="1" smtClean="0"/>
              <a:t>the</a:t>
            </a:r>
            <a:r>
              <a:rPr lang="de-AT" dirty="0" smtClean="0"/>
              <a:t> 1920s</a:t>
            </a:r>
            <a:endParaRPr lang="de-AT" dirty="0"/>
          </a:p>
        </p:txBody>
      </p:sp>
      <p:sp>
        <p:nvSpPr>
          <p:cNvPr id="3" name="Inhaltsplatzhalter 2"/>
          <p:cNvSpPr>
            <a:spLocks noGrp="1"/>
          </p:cNvSpPr>
          <p:nvPr>
            <p:ph idx="1"/>
          </p:nvPr>
        </p:nvSpPr>
        <p:spPr/>
        <p:txBody>
          <a:bodyPr>
            <a:normAutofit lnSpcReduction="10000"/>
          </a:bodyPr>
          <a:lstStyle/>
          <a:p>
            <a:r>
              <a:rPr lang="de-AT" dirty="0" err="1" smtClean="0"/>
              <a:t>Economic</a:t>
            </a:r>
            <a:r>
              <a:rPr lang="de-AT" dirty="0" smtClean="0"/>
              <a:t> </a:t>
            </a:r>
            <a:r>
              <a:rPr lang="de-AT" dirty="0" err="1" smtClean="0"/>
              <a:t>prosperity</a:t>
            </a:r>
            <a:r>
              <a:rPr lang="de-AT" dirty="0" smtClean="0"/>
              <a:t> (stock </a:t>
            </a:r>
            <a:r>
              <a:rPr lang="de-AT" dirty="0" err="1" smtClean="0"/>
              <a:t>market</a:t>
            </a:r>
            <a:r>
              <a:rPr lang="de-AT" dirty="0" smtClean="0"/>
              <a:t>)</a:t>
            </a:r>
          </a:p>
          <a:p>
            <a:r>
              <a:rPr lang="de-AT" dirty="0" smtClean="0"/>
              <a:t>Cultural </a:t>
            </a:r>
            <a:r>
              <a:rPr lang="de-AT" dirty="0" err="1" smtClean="0"/>
              <a:t>dynamism</a:t>
            </a:r>
            <a:r>
              <a:rPr lang="de-AT" dirty="0" smtClean="0"/>
              <a:t>  (</a:t>
            </a:r>
            <a:r>
              <a:rPr lang="de-AT" dirty="0" err="1" smtClean="0"/>
              <a:t>art</a:t>
            </a:r>
            <a:r>
              <a:rPr lang="de-AT" dirty="0" smtClean="0"/>
              <a:t>, </a:t>
            </a:r>
            <a:r>
              <a:rPr lang="de-AT" dirty="0" err="1" smtClean="0"/>
              <a:t>architecture</a:t>
            </a:r>
            <a:r>
              <a:rPr lang="de-AT" dirty="0" smtClean="0"/>
              <a:t>, </a:t>
            </a:r>
            <a:r>
              <a:rPr lang="de-AT" dirty="0" err="1" smtClean="0"/>
              <a:t>music</a:t>
            </a:r>
            <a:r>
              <a:rPr lang="de-AT" dirty="0" smtClean="0"/>
              <a:t>, </a:t>
            </a:r>
            <a:r>
              <a:rPr lang="de-AT" dirty="0" err="1" smtClean="0"/>
              <a:t>dance</a:t>
            </a:r>
            <a:r>
              <a:rPr lang="de-AT" dirty="0" smtClean="0"/>
              <a:t>)</a:t>
            </a:r>
          </a:p>
          <a:p>
            <a:pPr lvl="1"/>
            <a:r>
              <a:rPr lang="de-AT" dirty="0" smtClean="0"/>
              <a:t>Art: </a:t>
            </a:r>
            <a:r>
              <a:rPr lang="de-AT" dirty="0" err="1" smtClean="0"/>
              <a:t>Modernism</a:t>
            </a:r>
            <a:r>
              <a:rPr lang="de-AT" dirty="0" smtClean="0"/>
              <a:t>: Picasso</a:t>
            </a:r>
            <a:r>
              <a:rPr lang="de-AT" dirty="0"/>
              <a:t>, </a:t>
            </a:r>
            <a:r>
              <a:rPr lang="de-AT" dirty="0" smtClean="0"/>
              <a:t>Cezanne, Salvador Dali, Paul Klee, etc. </a:t>
            </a:r>
            <a:endParaRPr lang="de-AT" dirty="0"/>
          </a:p>
          <a:p>
            <a:pPr lvl="1"/>
            <a:r>
              <a:rPr lang="de-AT" dirty="0" err="1" smtClean="0"/>
              <a:t>Architecture</a:t>
            </a:r>
            <a:r>
              <a:rPr lang="de-AT" dirty="0" smtClean="0"/>
              <a:t>: Bauhaus, Art </a:t>
            </a:r>
            <a:r>
              <a:rPr lang="de-AT" dirty="0" err="1" smtClean="0"/>
              <a:t>Deco</a:t>
            </a:r>
            <a:endParaRPr lang="de-AT" dirty="0" smtClean="0"/>
          </a:p>
          <a:p>
            <a:r>
              <a:rPr lang="de-AT" dirty="0" smtClean="0"/>
              <a:t>New </a:t>
            </a:r>
            <a:r>
              <a:rPr lang="de-AT" dirty="0" err="1" smtClean="0"/>
              <a:t>ideas</a:t>
            </a:r>
            <a:r>
              <a:rPr lang="de-AT" dirty="0" smtClean="0"/>
              <a:t>, </a:t>
            </a:r>
            <a:r>
              <a:rPr lang="de-AT" dirty="0" err="1" smtClean="0"/>
              <a:t>values</a:t>
            </a:r>
            <a:r>
              <a:rPr lang="de-AT" dirty="0" smtClean="0"/>
              <a:t> </a:t>
            </a:r>
            <a:r>
              <a:rPr lang="de-AT" dirty="0" err="1" smtClean="0"/>
              <a:t>and</a:t>
            </a:r>
            <a:r>
              <a:rPr lang="de-AT" dirty="0" smtClean="0"/>
              <a:t> </a:t>
            </a:r>
            <a:r>
              <a:rPr lang="de-AT" dirty="0" err="1" smtClean="0"/>
              <a:t>freedoms</a:t>
            </a:r>
            <a:endParaRPr lang="de-AT" dirty="0" smtClean="0"/>
          </a:p>
          <a:p>
            <a:r>
              <a:rPr lang="de-AT" dirty="0" err="1" smtClean="0"/>
              <a:t>Inventions</a:t>
            </a:r>
            <a:endParaRPr lang="de-AT" dirty="0" smtClean="0"/>
          </a:p>
          <a:p>
            <a:r>
              <a:rPr lang="de-AT" dirty="0" smtClean="0"/>
              <a:t>New urban </a:t>
            </a:r>
            <a:r>
              <a:rPr lang="de-AT" dirty="0" err="1" smtClean="0"/>
              <a:t>mass</a:t>
            </a:r>
            <a:r>
              <a:rPr lang="de-AT" dirty="0" smtClean="0"/>
              <a:t> </a:t>
            </a:r>
            <a:r>
              <a:rPr lang="de-AT" dirty="0" err="1" smtClean="0"/>
              <a:t>culture</a:t>
            </a:r>
            <a:r>
              <a:rPr lang="de-AT" dirty="0" smtClean="0"/>
              <a:t> </a:t>
            </a:r>
            <a:r>
              <a:rPr lang="de-AT" dirty="0" err="1" smtClean="0"/>
              <a:t>and</a:t>
            </a:r>
            <a:r>
              <a:rPr lang="de-AT" dirty="0" smtClean="0"/>
              <a:t> </a:t>
            </a:r>
            <a:r>
              <a:rPr lang="de-AT" dirty="0" err="1" smtClean="0"/>
              <a:t>consumerism</a:t>
            </a:r>
            <a:endParaRPr lang="de-AT" dirty="0" smtClean="0"/>
          </a:p>
          <a:p>
            <a:endParaRPr lang="de-AT" dirty="0" smtClean="0"/>
          </a:p>
          <a:p>
            <a:endParaRPr lang="de-AT" dirty="0"/>
          </a:p>
        </p:txBody>
      </p:sp>
      <p:pic>
        <p:nvPicPr>
          <p:cNvPr id="9218" name="Picture 2" descr="https://upload.wikimedia.org/wikipedia/commons/thumb/5/58/Bauhaus_Tel-Aviv_museum.jpg/1280px-Bauhaus_Tel-Aviv_muse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118217">
            <a:off x="8574658" y="1650284"/>
            <a:ext cx="3141752" cy="236365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www.lenbachhaus.de/uploads/tx_januscarousel/3_3_5_3_G-13324__MARCF_A1_450_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9563" y="3870795"/>
            <a:ext cx="1500704" cy="2005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788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b="1" dirty="0" smtClean="0"/>
              <a:t>Basic Facts (1)</a:t>
            </a:r>
            <a:endParaRPr lang="de-AT" b="1" dirty="0"/>
          </a:p>
        </p:txBody>
      </p:sp>
      <p:sp>
        <p:nvSpPr>
          <p:cNvPr id="3" name="Inhaltsplatzhalter 2"/>
          <p:cNvSpPr>
            <a:spLocks noGrp="1"/>
          </p:cNvSpPr>
          <p:nvPr>
            <p:ph idx="1"/>
          </p:nvPr>
        </p:nvSpPr>
        <p:spPr>
          <a:xfrm>
            <a:off x="1295401" y="2506133"/>
            <a:ext cx="9922932" cy="3826934"/>
          </a:xfrm>
        </p:spPr>
        <p:txBody>
          <a:bodyPr>
            <a:normAutofit lnSpcReduction="10000"/>
          </a:bodyPr>
          <a:lstStyle/>
          <a:p>
            <a:pPr marL="342900" indent="-342900"/>
            <a:r>
              <a:rPr lang="de-AT" dirty="0" smtClean="0"/>
              <a:t>US: </a:t>
            </a:r>
            <a:r>
              <a:rPr lang="en-GB" dirty="0"/>
              <a:t>enormous </a:t>
            </a:r>
            <a:r>
              <a:rPr lang="en-GB" dirty="0" smtClean="0"/>
              <a:t>economic potential</a:t>
            </a:r>
          </a:p>
          <a:p>
            <a:pPr marL="342900" indent="-342900"/>
            <a:r>
              <a:rPr lang="en-GB" dirty="0" smtClean="0"/>
              <a:t>Wealthy </a:t>
            </a:r>
            <a:r>
              <a:rPr lang="en-GB" dirty="0"/>
              <a:t>country with a high standard of living, big cars and large  </a:t>
            </a:r>
            <a:r>
              <a:rPr lang="en-GB" dirty="0" smtClean="0"/>
              <a:t>                  houses, etc.</a:t>
            </a:r>
          </a:p>
          <a:p>
            <a:pPr marL="342900" indent="-342900"/>
            <a:r>
              <a:rPr lang="en-GB" dirty="0" smtClean="0"/>
              <a:t>Stock market expansion</a:t>
            </a:r>
          </a:p>
          <a:p>
            <a:pPr marL="342900" indent="-342900"/>
            <a:r>
              <a:rPr lang="en-GB" dirty="0" smtClean="0"/>
              <a:t>Economy </a:t>
            </a:r>
            <a:r>
              <a:rPr lang="en-GB" dirty="0"/>
              <a:t>boomed </a:t>
            </a:r>
            <a:r>
              <a:rPr lang="en-GB" dirty="0" smtClean="0">
                <a:sym typeface="Wingdings" panose="05000000000000000000" pitchFamily="2" charset="2"/>
              </a:rPr>
              <a:t> </a:t>
            </a:r>
            <a:r>
              <a:rPr lang="en-GB" dirty="0" smtClean="0"/>
              <a:t>age </a:t>
            </a:r>
            <a:r>
              <a:rPr lang="en-GB" dirty="0"/>
              <a:t>of </a:t>
            </a:r>
            <a:r>
              <a:rPr lang="en-GB" b="1" dirty="0" smtClean="0"/>
              <a:t>mass consumerism</a:t>
            </a:r>
            <a:r>
              <a:rPr lang="en-GB" dirty="0" smtClean="0"/>
              <a:t> (cars</a:t>
            </a:r>
            <a:r>
              <a:rPr lang="en-GB" dirty="0"/>
              <a:t>, radios, fridges etc</a:t>
            </a:r>
            <a:r>
              <a:rPr lang="en-GB" dirty="0" smtClean="0"/>
              <a:t>.)</a:t>
            </a:r>
          </a:p>
          <a:p>
            <a:pPr marL="342900" indent="-342900"/>
            <a:r>
              <a:rPr lang="en-GB" dirty="0" smtClean="0"/>
              <a:t>Urbanisation: cities (e.g. New </a:t>
            </a:r>
            <a:r>
              <a:rPr lang="en-GB" dirty="0"/>
              <a:t>York and </a:t>
            </a:r>
            <a:r>
              <a:rPr lang="en-GB" dirty="0" smtClean="0"/>
              <a:t>Chicago) grow </a:t>
            </a:r>
            <a:r>
              <a:rPr lang="en-GB" dirty="0"/>
              <a:t>rapidly </a:t>
            </a:r>
            <a:r>
              <a:rPr lang="en-GB" dirty="0" smtClean="0">
                <a:sym typeface="Wingdings" panose="05000000000000000000" pitchFamily="2" charset="2"/>
              </a:rPr>
              <a:t> </a:t>
            </a:r>
            <a:r>
              <a:rPr lang="en-GB" dirty="0" smtClean="0"/>
              <a:t>skyscrapers</a:t>
            </a:r>
          </a:p>
          <a:p>
            <a:pPr marL="342900" indent="-342900"/>
            <a:r>
              <a:rPr lang="en-GB" dirty="0" smtClean="0"/>
              <a:t>Self-confidence </a:t>
            </a:r>
            <a:r>
              <a:rPr lang="en-GB" dirty="0"/>
              <a:t>of American </a:t>
            </a:r>
            <a:r>
              <a:rPr lang="en-GB" dirty="0" smtClean="0"/>
              <a:t>society</a:t>
            </a:r>
          </a:p>
          <a:p>
            <a:pPr marL="342900" indent="-342900"/>
            <a:r>
              <a:rPr lang="en-GB" dirty="0" smtClean="0"/>
              <a:t>But </a:t>
            </a:r>
            <a:r>
              <a:rPr lang="en-GB" dirty="0"/>
              <a:t>also: poverty and racism</a:t>
            </a:r>
            <a:endParaRPr lang="de-AT" dirty="0"/>
          </a:p>
          <a:p>
            <a:pPr marL="342900" indent="-342900"/>
            <a:endParaRPr lang="en-GB" dirty="0"/>
          </a:p>
          <a:p>
            <a:pPr marL="342900" indent="-342900"/>
            <a:endParaRPr lang="de-AT" dirty="0"/>
          </a:p>
        </p:txBody>
      </p:sp>
      <p:pic>
        <p:nvPicPr>
          <p:cNvPr id="4" name="Grafik 3" descr="Illustration of three 1920s women and a man socialising on a boat"/>
          <p:cNvPicPr/>
          <p:nvPr/>
        </p:nvPicPr>
        <p:blipFill>
          <a:blip r:embed="rId2">
            <a:extLst>
              <a:ext uri="{28A0092B-C50C-407E-A947-70E740481C1C}">
                <a14:useLocalDpi xmlns:a14="http://schemas.microsoft.com/office/drawing/2010/main" val="0"/>
              </a:ext>
            </a:extLst>
          </a:blip>
          <a:srcRect/>
          <a:stretch>
            <a:fillRect/>
          </a:stretch>
        </p:blipFill>
        <p:spPr bwMode="auto">
          <a:xfrm rot="893799">
            <a:off x="9225897" y="713896"/>
            <a:ext cx="2272800" cy="2622650"/>
          </a:xfrm>
          <a:prstGeom prst="rect">
            <a:avLst/>
          </a:prstGeom>
          <a:noFill/>
          <a:ln>
            <a:noFill/>
          </a:ln>
        </p:spPr>
      </p:pic>
    </p:spTree>
    <p:extLst>
      <p:ext uri="{BB962C8B-B14F-4D97-AF65-F5344CB8AC3E}">
        <p14:creationId xmlns:p14="http://schemas.microsoft.com/office/powerpoint/2010/main" val="40115091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b="1" dirty="0" smtClean="0"/>
              <a:t>Basic Facts (2)</a:t>
            </a:r>
            <a:endParaRPr lang="de-AT" b="1" dirty="0"/>
          </a:p>
        </p:txBody>
      </p:sp>
      <p:sp>
        <p:nvSpPr>
          <p:cNvPr id="3" name="Inhaltsplatzhalter 2"/>
          <p:cNvSpPr>
            <a:spLocks noGrp="1"/>
          </p:cNvSpPr>
          <p:nvPr>
            <p:ph idx="1"/>
          </p:nvPr>
        </p:nvSpPr>
        <p:spPr/>
        <p:txBody>
          <a:bodyPr>
            <a:normAutofit/>
          </a:bodyPr>
          <a:lstStyle/>
          <a:p>
            <a:r>
              <a:rPr lang="en-GB" dirty="0" smtClean="0"/>
              <a:t>Emphasis on </a:t>
            </a:r>
            <a:r>
              <a:rPr lang="en-GB" b="1" dirty="0" smtClean="0"/>
              <a:t>having fun</a:t>
            </a:r>
            <a:r>
              <a:rPr lang="en-GB" dirty="0" smtClean="0"/>
              <a:t>, spending money </a:t>
            </a:r>
            <a:r>
              <a:rPr lang="en-GB" dirty="0" smtClean="0">
                <a:sym typeface="Wingdings" panose="05000000000000000000" pitchFamily="2" charset="2"/>
              </a:rPr>
              <a:t> p</a:t>
            </a:r>
            <a:r>
              <a:rPr lang="en-GB" dirty="0" smtClean="0"/>
              <a:t>arties, music (jazz), new dances (Charleston), movie theatres, sports (baseball) </a:t>
            </a:r>
            <a:r>
              <a:rPr lang="en-GB" dirty="0" smtClean="0">
                <a:sym typeface="Wingdings" panose="05000000000000000000" pitchFamily="2" charset="2"/>
              </a:rPr>
              <a:t> nickname </a:t>
            </a:r>
            <a:r>
              <a:rPr lang="en-GB" i="1" dirty="0" smtClean="0">
                <a:sym typeface="Wingdings" panose="05000000000000000000" pitchFamily="2" charset="2"/>
              </a:rPr>
              <a:t>Roaring Twenties</a:t>
            </a:r>
            <a:endParaRPr lang="en-GB" dirty="0" smtClean="0"/>
          </a:p>
          <a:p>
            <a:r>
              <a:rPr lang="en-GB" dirty="0" smtClean="0"/>
              <a:t>Also: </a:t>
            </a:r>
            <a:r>
              <a:rPr lang="en-GB" b="1" dirty="0" smtClean="0"/>
              <a:t>poverty </a:t>
            </a:r>
            <a:r>
              <a:rPr lang="en-GB" dirty="0" smtClean="0"/>
              <a:t>(African-Americans [especially in the South], </a:t>
            </a:r>
            <a:r>
              <a:rPr lang="en-GB" dirty="0"/>
              <a:t>women and </a:t>
            </a:r>
            <a:r>
              <a:rPr lang="en-GB" dirty="0" smtClean="0"/>
              <a:t>farmers) </a:t>
            </a:r>
          </a:p>
          <a:p>
            <a:pPr lvl="1"/>
            <a:r>
              <a:rPr lang="en-GB" dirty="0" smtClean="0"/>
              <a:t>More </a:t>
            </a:r>
            <a:r>
              <a:rPr lang="en-GB" dirty="0"/>
              <a:t>than </a:t>
            </a:r>
            <a:r>
              <a:rPr lang="en-GB" dirty="0" smtClean="0"/>
              <a:t>60% of </a:t>
            </a:r>
            <a:r>
              <a:rPr lang="en-GB" dirty="0"/>
              <a:t>Americans lived </a:t>
            </a:r>
            <a:r>
              <a:rPr lang="en-GB" dirty="0" smtClean="0"/>
              <a:t>below </a:t>
            </a:r>
            <a:r>
              <a:rPr lang="en-GB" dirty="0"/>
              <a:t>the poverty </a:t>
            </a:r>
            <a:r>
              <a:rPr lang="en-GB" dirty="0" smtClean="0"/>
              <a:t>line.</a:t>
            </a:r>
            <a:endParaRPr lang="de-AT" dirty="0"/>
          </a:p>
        </p:txBody>
      </p:sp>
    </p:spTree>
    <p:extLst>
      <p:ext uri="{BB962C8B-B14F-4D97-AF65-F5344CB8AC3E}">
        <p14:creationId xmlns:p14="http://schemas.microsoft.com/office/powerpoint/2010/main" val="11191296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b="1" dirty="0" smtClean="0"/>
              <a:t>Culture, </a:t>
            </a:r>
            <a:r>
              <a:rPr lang="de-AT" b="1" dirty="0" err="1" smtClean="0"/>
              <a:t>Literature</a:t>
            </a:r>
            <a:r>
              <a:rPr lang="de-AT" b="1" dirty="0" smtClean="0"/>
              <a:t>, Music </a:t>
            </a:r>
            <a:r>
              <a:rPr lang="de-AT" b="1" dirty="0" err="1" smtClean="0"/>
              <a:t>and</a:t>
            </a:r>
            <a:r>
              <a:rPr lang="de-AT" b="1" dirty="0" smtClean="0"/>
              <a:t> Dance</a:t>
            </a:r>
            <a:endParaRPr lang="de-AT" b="1" dirty="0"/>
          </a:p>
        </p:txBody>
      </p:sp>
      <p:sp>
        <p:nvSpPr>
          <p:cNvPr id="3" name="Inhaltsplatzhalter 2"/>
          <p:cNvSpPr>
            <a:spLocks noGrp="1"/>
          </p:cNvSpPr>
          <p:nvPr>
            <p:ph idx="1"/>
          </p:nvPr>
        </p:nvSpPr>
        <p:spPr>
          <a:xfrm>
            <a:off x="1295401" y="2432649"/>
            <a:ext cx="9601196" cy="3933645"/>
          </a:xfrm>
        </p:spPr>
        <p:txBody>
          <a:bodyPr>
            <a:normAutofit/>
          </a:bodyPr>
          <a:lstStyle/>
          <a:p>
            <a:r>
              <a:rPr lang="de-AT" dirty="0" smtClean="0"/>
              <a:t>Charleston </a:t>
            </a:r>
            <a:r>
              <a:rPr lang="de-AT" dirty="0" err="1" smtClean="0"/>
              <a:t>dance</a:t>
            </a:r>
            <a:r>
              <a:rPr lang="de-AT" dirty="0" smtClean="0"/>
              <a:t> (</a:t>
            </a:r>
            <a:r>
              <a:rPr lang="de-AT" dirty="0" err="1" smtClean="0"/>
              <a:t>originally</a:t>
            </a:r>
            <a:r>
              <a:rPr lang="de-AT" dirty="0" smtClean="0"/>
              <a:t> </a:t>
            </a:r>
            <a:r>
              <a:rPr lang="de-AT" dirty="0" err="1" smtClean="0"/>
              <a:t>from</a:t>
            </a:r>
            <a:r>
              <a:rPr lang="de-AT" dirty="0" smtClean="0"/>
              <a:t> South Carolina) </a:t>
            </a:r>
            <a:r>
              <a:rPr lang="de-AT" dirty="0" err="1" smtClean="0"/>
              <a:t>became</a:t>
            </a:r>
            <a:r>
              <a:rPr lang="de-AT" dirty="0" smtClean="0"/>
              <a:t> </a:t>
            </a:r>
            <a:r>
              <a:rPr lang="de-AT" u="sng" dirty="0" err="1" smtClean="0"/>
              <a:t>the</a:t>
            </a:r>
            <a:r>
              <a:rPr lang="de-AT" dirty="0" smtClean="0"/>
              <a:t> </a:t>
            </a:r>
            <a:r>
              <a:rPr lang="de-AT" dirty="0" err="1" smtClean="0"/>
              <a:t>dance</a:t>
            </a:r>
            <a:r>
              <a:rPr lang="de-AT" dirty="0" smtClean="0"/>
              <a:t> </a:t>
            </a:r>
            <a:r>
              <a:rPr lang="de-AT" dirty="0" err="1" smtClean="0"/>
              <a:t>of</a:t>
            </a:r>
            <a:r>
              <a:rPr lang="de-AT" dirty="0" smtClean="0"/>
              <a:t> </a:t>
            </a:r>
            <a:r>
              <a:rPr lang="de-AT" dirty="0" err="1" smtClean="0"/>
              <a:t>the</a:t>
            </a:r>
            <a:r>
              <a:rPr lang="de-AT" dirty="0" smtClean="0"/>
              <a:t> 20s</a:t>
            </a:r>
            <a:r>
              <a:rPr lang="de-AT" u="sng" dirty="0" smtClean="0"/>
              <a:t> </a:t>
            </a:r>
          </a:p>
          <a:p>
            <a:pPr lvl="1"/>
            <a:r>
              <a:rPr lang="de-AT" sz="1400" dirty="0" smtClean="0">
                <a:hlinkClick r:id="rId2"/>
              </a:rPr>
              <a:t>https</a:t>
            </a:r>
            <a:r>
              <a:rPr lang="de-AT" sz="1400" dirty="0">
                <a:hlinkClick r:id="rId2"/>
              </a:rPr>
              <a:t>://</a:t>
            </a:r>
            <a:r>
              <a:rPr lang="de-AT" sz="1400" dirty="0" smtClean="0">
                <a:hlinkClick r:id="rId2"/>
              </a:rPr>
              <a:t>www.youtube.com/watch?v=yNAOHtmy4j0</a:t>
            </a:r>
            <a:r>
              <a:rPr lang="de-AT" sz="1400" dirty="0" smtClean="0"/>
              <a:t> </a:t>
            </a:r>
          </a:p>
          <a:p>
            <a:pPr lvl="1"/>
            <a:r>
              <a:rPr lang="de-AT" sz="1400" dirty="0">
                <a:hlinkClick r:id="rId3"/>
              </a:rPr>
              <a:t>https://</a:t>
            </a:r>
            <a:r>
              <a:rPr lang="de-AT" sz="1400" dirty="0" smtClean="0">
                <a:hlinkClick r:id="rId3"/>
              </a:rPr>
              <a:t>www.youtube.com/watch?v=G-8kK4J3s2I</a:t>
            </a:r>
            <a:r>
              <a:rPr lang="de-AT" sz="1400" dirty="0" smtClean="0"/>
              <a:t> </a:t>
            </a:r>
          </a:p>
          <a:p>
            <a:r>
              <a:rPr lang="de-AT" dirty="0" smtClean="0"/>
              <a:t>Black </a:t>
            </a:r>
            <a:r>
              <a:rPr lang="de-AT" dirty="0" err="1" smtClean="0"/>
              <a:t>Bottom</a:t>
            </a:r>
            <a:r>
              <a:rPr lang="de-AT" dirty="0" smtClean="0"/>
              <a:t> </a:t>
            </a:r>
            <a:r>
              <a:rPr lang="de-AT" dirty="0" err="1" smtClean="0"/>
              <a:t>dance</a:t>
            </a:r>
            <a:endParaRPr lang="de-AT" dirty="0" smtClean="0"/>
          </a:p>
          <a:p>
            <a:pPr lvl="1"/>
            <a:r>
              <a:rPr lang="de-AT" sz="1400" dirty="0">
                <a:hlinkClick r:id="rId4"/>
              </a:rPr>
              <a:t>https://www.youtube.com/watch?v=jTR6xBeC2xA</a:t>
            </a:r>
          </a:p>
          <a:p>
            <a:pPr lvl="1"/>
            <a:r>
              <a:rPr lang="de-AT" sz="1400" dirty="0">
                <a:hlinkClick r:id="rId4"/>
              </a:rPr>
              <a:t>https://</a:t>
            </a:r>
            <a:r>
              <a:rPr lang="de-AT" sz="1400" dirty="0" smtClean="0">
                <a:hlinkClick r:id="rId4"/>
              </a:rPr>
              <a:t>www.youtube.com/watch?v=kqgLrftfmZo</a:t>
            </a:r>
            <a:endParaRPr lang="de-AT" sz="1400" dirty="0"/>
          </a:p>
        </p:txBody>
      </p:sp>
      <p:pic>
        <p:nvPicPr>
          <p:cNvPr id="4" name="Picture 10" descr="http://cdn2.thegloss.com/wp-content/uploads/2013/04/0-cover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77773" y="2966478"/>
            <a:ext cx="4402235" cy="33998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coldangel6-kleinehomepage.wg.am/Freunde/News_und_Termine/TW005X_Der-Charleston-Post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27441">
            <a:off x="5804418" y="4158975"/>
            <a:ext cx="1964688" cy="2507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3934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b="1" dirty="0" smtClean="0"/>
              <a:t>Culture, </a:t>
            </a:r>
            <a:r>
              <a:rPr lang="de-AT" b="1" dirty="0" err="1" smtClean="0"/>
              <a:t>Literature</a:t>
            </a:r>
            <a:r>
              <a:rPr lang="de-AT" b="1" dirty="0" smtClean="0"/>
              <a:t>, Music </a:t>
            </a:r>
            <a:r>
              <a:rPr lang="de-AT" b="1" dirty="0" err="1" smtClean="0"/>
              <a:t>and</a:t>
            </a:r>
            <a:r>
              <a:rPr lang="de-AT" b="1" dirty="0" smtClean="0"/>
              <a:t> Dance</a:t>
            </a:r>
            <a:endParaRPr lang="de-AT" b="1" dirty="0"/>
          </a:p>
        </p:txBody>
      </p:sp>
      <p:sp>
        <p:nvSpPr>
          <p:cNvPr id="3" name="Inhaltsplatzhalter 2"/>
          <p:cNvSpPr>
            <a:spLocks noGrp="1"/>
          </p:cNvSpPr>
          <p:nvPr>
            <p:ph idx="1"/>
          </p:nvPr>
        </p:nvSpPr>
        <p:spPr>
          <a:xfrm>
            <a:off x="1295401" y="2432649"/>
            <a:ext cx="5433203" cy="3847381"/>
          </a:xfrm>
        </p:spPr>
        <p:txBody>
          <a:bodyPr>
            <a:normAutofit/>
          </a:bodyPr>
          <a:lstStyle/>
          <a:p>
            <a:r>
              <a:rPr lang="de-AT" dirty="0" smtClean="0"/>
              <a:t>First </a:t>
            </a:r>
            <a:r>
              <a:rPr lang="de-AT" dirty="0" err="1" smtClean="0"/>
              <a:t>silent</a:t>
            </a:r>
            <a:r>
              <a:rPr lang="de-AT" dirty="0" smtClean="0"/>
              <a:t> </a:t>
            </a:r>
            <a:r>
              <a:rPr lang="de-AT" b="1" dirty="0" err="1" smtClean="0"/>
              <a:t>movies</a:t>
            </a:r>
            <a:r>
              <a:rPr lang="de-AT" dirty="0" smtClean="0"/>
              <a:t>: e.g. Charlie Chaplin</a:t>
            </a:r>
          </a:p>
          <a:p>
            <a:pPr lvl="1"/>
            <a:r>
              <a:rPr lang="de-AT" sz="1400" dirty="0">
                <a:hlinkClick r:id="rId2"/>
              </a:rPr>
              <a:t>https://www.youtube.com/watch?v=tfw0KapQ3qw</a:t>
            </a:r>
            <a:r>
              <a:rPr lang="de-AT" sz="1400" dirty="0"/>
              <a:t> </a:t>
            </a:r>
            <a:endParaRPr lang="de-AT" sz="1400" dirty="0" smtClean="0"/>
          </a:p>
          <a:p>
            <a:r>
              <a:rPr lang="de-AT" b="1" dirty="0" err="1"/>
              <a:t>Literature</a:t>
            </a:r>
            <a:r>
              <a:rPr lang="de-AT" dirty="0"/>
              <a:t>: Lost Generation (after WWI, e.g. Hemingway) </a:t>
            </a:r>
            <a:r>
              <a:rPr lang="de-AT" dirty="0" err="1"/>
              <a:t>and</a:t>
            </a:r>
            <a:r>
              <a:rPr lang="de-AT" dirty="0"/>
              <a:t> Harlem Renaissance (e.g. Hughes)</a:t>
            </a:r>
          </a:p>
          <a:p>
            <a:endParaRPr lang="de-AT" dirty="0" smtClean="0"/>
          </a:p>
        </p:txBody>
      </p:sp>
      <p:pic>
        <p:nvPicPr>
          <p:cNvPr id="5" name="Picture 2" descr="http://julia-lakaemper.com/wp-content/uploads/2015/04/charlie-chapl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83771">
            <a:off x="8008622" y="2198901"/>
            <a:ext cx="2779674" cy="3703687"/>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https://upload.wikimedia.org/wikipedia/commons/2/28/ErnestHemingwa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58080" y="3617415"/>
            <a:ext cx="1824067" cy="2280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3934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b="1" dirty="0" smtClean="0"/>
              <a:t>Jazz Music</a:t>
            </a:r>
            <a:endParaRPr lang="de-AT" b="1" dirty="0"/>
          </a:p>
        </p:txBody>
      </p:sp>
      <p:sp>
        <p:nvSpPr>
          <p:cNvPr id="3" name="Inhaltsplatzhalter 2"/>
          <p:cNvSpPr>
            <a:spLocks noGrp="1"/>
          </p:cNvSpPr>
          <p:nvPr>
            <p:ph idx="1"/>
          </p:nvPr>
        </p:nvSpPr>
        <p:spPr/>
        <p:txBody>
          <a:bodyPr>
            <a:normAutofit fontScale="92500" lnSpcReduction="10000"/>
          </a:bodyPr>
          <a:lstStyle/>
          <a:p>
            <a:r>
              <a:rPr lang="de-AT" dirty="0" err="1" smtClean="0"/>
              <a:t>Originated</a:t>
            </a:r>
            <a:r>
              <a:rPr lang="de-AT" dirty="0" smtClean="0"/>
              <a:t> in New </a:t>
            </a:r>
            <a:r>
              <a:rPr lang="de-AT" dirty="0"/>
              <a:t>Orleans </a:t>
            </a:r>
            <a:r>
              <a:rPr lang="de-AT" dirty="0" smtClean="0">
                <a:sym typeface="Wingdings" panose="05000000000000000000" pitchFamily="2" charset="2"/>
              </a:rPr>
              <a:t> </a:t>
            </a:r>
            <a:r>
              <a:rPr lang="de-AT" dirty="0" err="1">
                <a:sym typeface="Wingdings" panose="05000000000000000000" pitchFamily="2" charset="2"/>
              </a:rPr>
              <a:t>north</a:t>
            </a:r>
            <a:endParaRPr lang="de-AT" dirty="0"/>
          </a:p>
          <a:p>
            <a:r>
              <a:rPr lang="de-AT" dirty="0" err="1" smtClean="0"/>
              <a:t>Became</a:t>
            </a:r>
            <a:r>
              <a:rPr lang="de-AT" dirty="0" smtClean="0"/>
              <a:t> </a:t>
            </a:r>
            <a:r>
              <a:rPr lang="de-AT" dirty="0" err="1" smtClean="0"/>
              <a:t>popular</a:t>
            </a:r>
            <a:r>
              <a:rPr lang="de-AT" dirty="0" smtClean="0"/>
              <a:t> in 1920s</a:t>
            </a:r>
          </a:p>
          <a:p>
            <a:r>
              <a:rPr lang="de-AT" dirty="0" smtClean="0"/>
              <a:t>High time: </a:t>
            </a:r>
            <a:r>
              <a:rPr lang="de-AT" dirty="0" err="1" smtClean="0"/>
              <a:t>big</a:t>
            </a:r>
            <a:r>
              <a:rPr lang="de-AT" dirty="0" smtClean="0"/>
              <a:t> </a:t>
            </a:r>
            <a:r>
              <a:rPr lang="de-AT" dirty="0" err="1"/>
              <a:t>bands</a:t>
            </a:r>
            <a:r>
              <a:rPr lang="de-AT" dirty="0"/>
              <a:t> (</a:t>
            </a:r>
            <a:r>
              <a:rPr lang="de-AT" dirty="0" smtClean="0"/>
              <a:t>swing </a:t>
            </a:r>
            <a:r>
              <a:rPr lang="de-AT" dirty="0" err="1" smtClean="0"/>
              <a:t>movement</a:t>
            </a:r>
            <a:r>
              <a:rPr lang="de-AT" dirty="0" smtClean="0"/>
              <a:t>) </a:t>
            </a:r>
            <a:r>
              <a:rPr lang="de-AT" dirty="0"/>
              <a:t>in </a:t>
            </a:r>
            <a:r>
              <a:rPr lang="de-AT" dirty="0" smtClean="0"/>
              <a:t>1930s</a:t>
            </a:r>
          </a:p>
          <a:p>
            <a:r>
              <a:rPr lang="de-AT" dirty="0" err="1" smtClean="0"/>
              <a:t>Famous</a:t>
            </a:r>
            <a:r>
              <a:rPr lang="de-AT" dirty="0" smtClean="0"/>
              <a:t> </a:t>
            </a:r>
            <a:r>
              <a:rPr lang="de-AT" dirty="0" err="1" smtClean="0"/>
              <a:t>Musicians</a:t>
            </a:r>
            <a:endParaRPr lang="de-AT" dirty="0" smtClean="0"/>
          </a:p>
          <a:p>
            <a:pPr lvl="1"/>
            <a:r>
              <a:rPr lang="de-AT" dirty="0" smtClean="0"/>
              <a:t>Louis Armstrong </a:t>
            </a:r>
            <a:r>
              <a:rPr lang="de-AT" sz="1200" dirty="0" smtClean="0"/>
              <a:t>(Stardust: </a:t>
            </a:r>
            <a:r>
              <a:rPr lang="de-AT" sz="1200" dirty="0" smtClean="0">
                <a:hlinkClick r:id="rId2"/>
              </a:rPr>
              <a:t>https</a:t>
            </a:r>
            <a:r>
              <a:rPr lang="de-AT" sz="1200" dirty="0">
                <a:hlinkClick r:id="rId2"/>
              </a:rPr>
              <a:t>://www.youtube.com/watch?v=WIE6U6Lrtrc</a:t>
            </a:r>
            <a:r>
              <a:rPr lang="de-AT" sz="1200" dirty="0" smtClean="0"/>
              <a:t>)</a:t>
            </a:r>
          </a:p>
          <a:p>
            <a:pPr lvl="1"/>
            <a:r>
              <a:rPr lang="de-AT" dirty="0" smtClean="0"/>
              <a:t>Duke Ellington </a:t>
            </a:r>
          </a:p>
          <a:p>
            <a:pPr lvl="2"/>
            <a:r>
              <a:rPr lang="de-AT" dirty="0" err="1" smtClean="0"/>
              <a:t>famous</a:t>
            </a:r>
            <a:r>
              <a:rPr lang="de-AT" dirty="0" smtClean="0"/>
              <a:t> </a:t>
            </a:r>
            <a:r>
              <a:rPr lang="de-AT" dirty="0"/>
              <a:t>NYC Cotton Club: </a:t>
            </a:r>
            <a:r>
              <a:rPr lang="de-AT" sz="1300" dirty="0">
                <a:hlinkClick r:id="rId3"/>
              </a:rPr>
              <a:t>https://</a:t>
            </a:r>
            <a:r>
              <a:rPr lang="de-AT" sz="1300" dirty="0" smtClean="0">
                <a:hlinkClick r:id="rId3"/>
              </a:rPr>
              <a:t>www.youtube.com/watch?v=rLNZdovc3PI</a:t>
            </a:r>
            <a:r>
              <a:rPr lang="de-AT" sz="1300" dirty="0" smtClean="0"/>
              <a:t> </a:t>
            </a:r>
            <a:endParaRPr lang="de-AT" dirty="0" smtClean="0"/>
          </a:p>
          <a:p>
            <a:pPr lvl="2"/>
            <a:r>
              <a:rPr lang="de-AT" dirty="0" err="1" smtClean="0"/>
              <a:t>Jubilee</a:t>
            </a:r>
            <a:r>
              <a:rPr lang="de-AT" dirty="0" smtClean="0"/>
              <a:t> </a:t>
            </a:r>
            <a:r>
              <a:rPr lang="de-AT" dirty="0" err="1" smtClean="0"/>
              <a:t>Stomp</a:t>
            </a:r>
            <a:r>
              <a:rPr lang="de-AT" dirty="0"/>
              <a:t>: </a:t>
            </a:r>
            <a:r>
              <a:rPr lang="de-AT" sz="1300" dirty="0">
                <a:hlinkClick r:id="rId4"/>
              </a:rPr>
              <a:t>https://</a:t>
            </a:r>
            <a:r>
              <a:rPr lang="de-AT" sz="1300" dirty="0" smtClean="0">
                <a:hlinkClick r:id="rId4"/>
              </a:rPr>
              <a:t>www.youtube.com/watch?v=7atwjmPcxng</a:t>
            </a:r>
            <a:r>
              <a:rPr lang="de-AT" sz="1300" dirty="0" smtClean="0"/>
              <a:t> </a:t>
            </a:r>
            <a:endParaRPr lang="de-AT" sz="1300" dirty="0"/>
          </a:p>
          <a:p>
            <a:endParaRPr lang="de-AT" dirty="0"/>
          </a:p>
        </p:txBody>
      </p:sp>
      <p:pic>
        <p:nvPicPr>
          <p:cNvPr id="4" name="Picture 8" descr="https://upload.wikimedia.org/wikipedia/commons/0/0e/Louis_Armstrong_restor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23402">
            <a:off x="7504431" y="1086948"/>
            <a:ext cx="3311943" cy="2578319"/>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http://media-2.web.britannica.com/eb-media/99/99699-004-9819D54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244680">
            <a:off x="8054487" y="3695778"/>
            <a:ext cx="3384370" cy="2338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4899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sch">
  <a:themeElements>
    <a:clrScheme name="Organisch">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sch">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sch">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15</TotalTime>
  <Words>758</Words>
  <Application>Microsoft Office PowerPoint</Application>
  <PresentationFormat>Widescreen</PresentationFormat>
  <Paragraphs>112</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 ESSENCE</vt:lpstr>
      <vt:lpstr>Arial</vt:lpstr>
      <vt:lpstr>Garamond</vt:lpstr>
      <vt:lpstr>Wingdings</vt:lpstr>
      <vt:lpstr>Organisch</vt:lpstr>
      <vt:lpstr>The Golden Twenties</vt:lpstr>
      <vt:lpstr>What happened  in the 1920s?</vt:lpstr>
      <vt:lpstr>PowerPoint Presentation</vt:lpstr>
      <vt:lpstr>Keywords of the 1920s</vt:lpstr>
      <vt:lpstr>Basic Facts (1)</vt:lpstr>
      <vt:lpstr>Basic Facts (2)</vt:lpstr>
      <vt:lpstr>Culture, Literature, Music and Dance</vt:lpstr>
      <vt:lpstr>Culture, Literature, Music and Dance</vt:lpstr>
      <vt:lpstr>Jazz Music</vt:lpstr>
      <vt:lpstr>Lifestyle and Fashion</vt:lpstr>
      <vt:lpstr>PowerPoint Presentation</vt:lpstr>
      <vt:lpstr>PowerPoint Presentation</vt:lpstr>
      <vt:lpstr>PowerPoint Presentation</vt:lpstr>
      <vt:lpstr>PowerPoint Presentation</vt:lpstr>
      <vt:lpstr>PowerPoint Presentation</vt:lpstr>
      <vt:lpstr>Inventions</vt:lpstr>
      <vt:lpstr>Women Rights</vt:lpstr>
      <vt:lpstr>Harlem Renaissance</vt:lpstr>
      <vt:lpstr>A Dream Deferred by Langston Hughes</vt:lpstr>
      <vt:lpstr>Prohibition</vt:lpstr>
      <vt:lpstr>However…  (or what we should also know about the 20s)</vt:lpstr>
      <vt:lpstr>The End: The Great Depression</vt:lpstr>
      <vt:lpstr>The Connection to The Great Gatsby</vt:lpstr>
      <vt:lpstr>Summary</vt:lpstr>
      <vt:lpstr>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Golden Twenties</dc:title>
  <dc:creator>Andrea15</dc:creator>
  <cp:lastModifiedBy>Lis Polzleitner</cp:lastModifiedBy>
  <cp:revision>29</cp:revision>
  <dcterms:created xsi:type="dcterms:W3CDTF">2015-09-14T15:17:00Z</dcterms:created>
  <dcterms:modified xsi:type="dcterms:W3CDTF">2015-09-15T10:32:37Z</dcterms:modified>
</cp:coreProperties>
</file>