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5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A200-5843-4A04-BB07-3F4262F8082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59D2-958A-4FD0-9698-6D2E8ECB1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1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A200-5843-4A04-BB07-3F4262F8082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59D2-958A-4FD0-9698-6D2E8ECB1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90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A200-5843-4A04-BB07-3F4262F8082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59D2-958A-4FD0-9698-6D2E8ECB1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0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A200-5843-4A04-BB07-3F4262F8082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59D2-958A-4FD0-9698-6D2E8ECB1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51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A200-5843-4A04-BB07-3F4262F8082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59D2-958A-4FD0-9698-6D2E8ECB1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1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A200-5843-4A04-BB07-3F4262F8082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59D2-958A-4FD0-9698-6D2E8ECB1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4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A200-5843-4A04-BB07-3F4262F8082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59D2-958A-4FD0-9698-6D2E8ECB1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7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A200-5843-4A04-BB07-3F4262F8082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59D2-958A-4FD0-9698-6D2E8ECB1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05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A200-5843-4A04-BB07-3F4262F8082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59D2-958A-4FD0-9698-6D2E8ECB1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18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A200-5843-4A04-BB07-3F4262F8082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59D2-958A-4FD0-9698-6D2E8ECB1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86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0A200-5843-4A04-BB07-3F4262F8082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759D2-958A-4FD0-9698-6D2E8ECB1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36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0A200-5843-4A04-BB07-3F4262F8082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759D2-958A-4FD0-9698-6D2E8ECB1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6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512167"/>
          </a:xfrm>
        </p:spPr>
        <p:txBody>
          <a:bodyPr/>
          <a:lstStyle/>
          <a:p>
            <a:r>
              <a:rPr lang="de-DE" dirty="0" err="1" smtClean="0"/>
              <a:t>Using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new</a:t>
            </a:r>
            <a:r>
              <a:rPr lang="de-DE" dirty="0" smtClean="0"/>
              <a:t> Assessment </a:t>
            </a:r>
            <a:r>
              <a:rPr lang="de-DE" dirty="0" err="1" smtClean="0"/>
              <a:t>Scales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546188"/>
            <a:ext cx="1368152" cy="9385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127" y="546188"/>
            <a:ext cx="707099" cy="85485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74" y="3183632"/>
            <a:ext cx="2173783" cy="295634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714641"/>
            <a:ext cx="2419572" cy="34065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012502"/>
            <a:ext cx="2240458" cy="33413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6394" y="3001369"/>
            <a:ext cx="2106681" cy="3075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288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006" y="1196752"/>
            <a:ext cx="7772400" cy="1512167"/>
          </a:xfrm>
        </p:spPr>
        <p:txBody>
          <a:bodyPr/>
          <a:lstStyle/>
          <a:p>
            <a:r>
              <a:rPr lang="de-DE" dirty="0" smtClean="0"/>
              <a:t>Assessment Matura Old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546188"/>
            <a:ext cx="1368152" cy="9385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127" y="546188"/>
            <a:ext cx="707099" cy="854851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17" y="1988840"/>
            <a:ext cx="7456487" cy="3786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8275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512167"/>
          </a:xfrm>
        </p:spPr>
        <p:txBody>
          <a:bodyPr/>
          <a:lstStyle/>
          <a:p>
            <a:r>
              <a:rPr lang="de-DE" b="1" dirty="0" smtClean="0">
                <a:solidFill>
                  <a:schemeClr val="accent6"/>
                </a:solidFill>
              </a:rPr>
              <a:t>New Matura – New Needs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924944"/>
            <a:ext cx="7880666" cy="3024336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algn="l">
              <a:lnSpc>
                <a:spcPct val="90000"/>
              </a:lnSpc>
            </a:pPr>
            <a:r>
              <a:rPr lang="de-DE" sz="2600" dirty="0" smtClean="0">
                <a:solidFill>
                  <a:schemeClr val="tx1"/>
                </a:solidFill>
              </a:rPr>
              <a:t>First </a:t>
            </a:r>
            <a:r>
              <a:rPr lang="de-DE" sz="2600" dirty="0" err="1" smtClean="0">
                <a:solidFill>
                  <a:schemeClr val="tx1"/>
                </a:solidFill>
              </a:rPr>
              <a:t>joint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err="1" smtClean="0">
                <a:solidFill>
                  <a:schemeClr val="tx1"/>
                </a:solidFill>
              </a:rPr>
              <a:t>tasks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err="1" smtClean="0">
                <a:solidFill>
                  <a:schemeClr val="tx1"/>
                </a:solidFill>
              </a:rPr>
              <a:t>for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err="1" smtClean="0">
                <a:solidFill>
                  <a:schemeClr val="tx1"/>
                </a:solidFill>
              </a:rPr>
              <a:t>written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err="1" smtClean="0">
                <a:solidFill>
                  <a:schemeClr val="tx1"/>
                </a:solidFill>
              </a:rPr>
              <a:t>exam</a:t>
            </a:r>
            <a:r>
              <a:rPr lang="de-DE" sz="2600" dirty="0" smtClean="0">
                <a:solidFill>
                  <a:schemeClr val="tx1"/>
                </a:solidFill>
              </a:rPr>
              <a:t> in </a:t>
            </a:r>
            <a:r>
              <a:rPr lang="de-DE" sz="2600" dirty="0" err="1" smtClean="0">
                <a:solidFill>
                  <a:schemeClr val="tx1"/>
                </a:solidFill>
              </a:rPr>
              <a:t>Styria</a:t>
            </a:r>
            <a:r>
              <a:rPr lang="de-DE" sz="2600" dirty="0" smtClean="0">
                <a:solidFill>
                  <a:schemeClr val="tx1"/>
                </a:solidFill>
              </a:rPr>
              <a:t> (2007/08)</a:t>
            </a:r>
          </a:p>
          <a:p>
            <a:pPr algn="l">
              <a:lnSpc>
                <a:spcPct val="90000"/>
              </a:lnSpc>
            </a:pPr>
            <a:endParaRPr lang="de-DE" sz="2600" dirty="0" smtClean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</a:pPr>
            <a:r>
              <a:rPr lang="de-DE" sz="2600" dirty="0" smtClean="0">
                <a:solidFill>
                  <a:schemeClr val="tx1"/>
                </a:solidFill>
              </a:rPr>
              <a:t>ARGE </a:t>
            </a:r>
            <a:r>
              <a:rPr lang="de-DE" sz="2600" dirty="0" err="1" smtClean="0">
                <a:solidFill>
                  <a:schemeClr val="tx1"/>
                </a:solidFill>
              </a:rPr>
              <a:t>group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err="1" smtClean="0">
                <a:solidFill>
                  <a:schemeClr val="tx1"/>
                </a:solidFill>
              </a:rPr>
              <a:t>suggested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err="1" smtClean="0">
                <a:solidFill>
                  <a:schemeClr val="tx1"/>
                </a:solidFill>
              </a:rPr>
              <a:t>criteria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err="1" smtClean="0">
                <a:solidFill>
                  <a:schemeClr val="tx1"/>
                </a:solidFill>
              </a:rPr>
              <a:t>for</a:t>
            </a:r>
            <a:r>
              <a:rPr lang="de-DE" sz="2600" dirty="0" smtClean="0">
                <a:solidFill>
                  <a:schemeClr val="tx1"/>
                </a:solidFill>
              </a:rPr>
              <a:t> a </a:t>
            </a:r>
            <a:r>
              <a:rPr lang="de-DE" sz="2600" dirty="0" err="1" smtClean="0">
                <a:solidFill>
                  <a:schemeClr val="tx1"/>
                </a:solidFill>
              </a:rPr>
              <a:t>new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err="1" smtClean="0">
                <a:solidFill>
                  <a:schemeClr val="tx1"/>
                </a:solidFill>
              </a:rPr>
              <a:t>assessment</a:t>
            </a: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600" dirty="0" err="1" smtClean="0">
                <a:solidFill>
                  <a:schemeClr val="tx1"/>
                </a:solidFill>
              </a:rPr>
              <a:t>scale</a:t>
            </a:r>
            <a:endParaRPr lang="de-DE" sz="2600" dirty="0" smtClean="0">
              <a:solidFill>
                <a:schemeClr val="tx1"/>
              </a:solidFill>
            </a:endParaRPr>
          </a:p>
          <a:p>
            <a:pPr marL="800100" lvl="1" indent="-342900" algn="l">
              <a:lnSpc>
                <a:spcPct val="90000"/>
              </a:lnSpc>
              <a:buFont typeface="Wingdings" pitchFamily="2" charset="2"/>
              <a:buChar char="q"/>
            </a:pPr>
            <a:r>
              <a:rPr lang="de-DE" sz="2200" dirty="0" err="1" smtClean="0">
                <a:solidFill>
                  <a:schemeClr val="tx1"/>
                </a:solidFill>
              </a:rPr>
              <a:t>Better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suited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for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new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text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types</a:t>
            </a:r>
            <a:endParaRPr lang="de-DE" sz="2200" dirty="0" smtClean="0">
              <a:solidFill>
                <a:schemeClr val="tx1"/>
              </a:solidFill>
            </a:endParaRPr>
          </a:p>
          <a:p>
            <a:pPr marL="800100" lvl="1" indent="-342900" algn="l">
              <a:lnSpc>
                <a:spcPct val="90000"/>
              </a:lnSpc>
              <a:buFont typeface="Wingdings" pitchFamily="2" charset="2"/>
              <a:buChar char="q"/>
            </a:pPr>
            <a:r>
              <a:rPr lang="de-DE" sz="2200" dirty="0" smtClean="0">
                <a:solidFill>
                  <a:schemeClr val="tx1"/>
                </a:solidFill>
              </a:rPr>
              <a:t>B2 </a:t>
            </a:r>
            <a:r>
              <a:rPr lang="de-DE" sz="2200" dirty="0" err="1" smtClean="0">
                <a:solidFill>
                  <a:schemeClr val="tx1"/>
                </a:solidFill>
              </a:rPr>
              <a:t>level</a:t>
            </a:r>
            <a:r>
              <a:rPr lang="de-DE" sz="2200" dirty="0" smtClean="0">
                <a:solidFill>
                  <a:schemeClr val="tx1"/>
                </a:solidFill>
              </a:rPr>
              <a:t>, </a:t>
            </a:r>
            <a:r>
              <a:rPr lang="de-DE" sz="2200" dirty="0" err="1" smtClean="0">
                <a:solidFill>
                  <a:schemeClr val="tx1"/>
                </a:solidFill>
              </a:rPr>
              <a:t>according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to</a:t>
            </a:r>
            <a:r>
              <a:rPr lang="de-DE" sz="2200" dirty="0" smtClean="0">
                <a:solidFill>
                  <a:schemeClr val="tx1"/>
                </a:solidFill>
              </a:rPr>
              <a:t> CEFR</a:t>
            </a:r>
          </a:p>
          <a:p>
            <a:pPr marL="800100" lvl="1" indent="-342900" algn="l">
              <a:lnSpc>
                <a:spcPct val="90000"/>
              </a:lnSpc>
              <a:buFont typeface="Wingdings" pitchFamily="2" charset="2"/>
              <a:buChar char="q"/>
            </a:pPr>
            <a:r>
              <a:rPr lang="de-DE" sz="2200" dirty="0" smtClean="0">
                <a:solidFill>
                  <a:schemeClr val="tx1"/>
                </a:solidFill>
              </a:rPr>
              <a:t>5 grades/</a:t>
            </a:r>
            <a:r>
              <a:rPr lang="de-DE" sz="2200" dirty="0" err="1" smtClean="0">
                <a:solidFill>
                  <a:schemeClr val="tx1"/>
                </a:solidFill>
              </a:rPr>
              <a:t>marks</a:t>
            </a:r>
            <a:r>
              <a:rPr lang="de-DE" sz="2200" dirty="0" smtClean="0">
                <a:solidFill>
                  <a:schemeClr val="tx1"/>
                </a:solidFill>
              </a:rPr>
              <a:t>, </a:t>
            </a:r>
            <a:r>
              <a:rPr lang="de-DE" sz="2200" dirty="0" err="1" smtClean="0">
                <a:solidFill>
                  <a:schemeClr val="tx1"/>
                </a:solidFill>
              </a:rPr>
              <a:t>should</a:t>
            </a:r>
            <a:r>
              <a:rPr lang="de-DE" sz="2200" dirty="0" smtClean="0">
                <a:solidFill>
                  <a:schemeClr val="tx1"/>
                </a:solidFill>
              </a:rPr>
              <a:t> also </a:t>
            </a:r>
            <a:r>
              <a:rPr lang="de-DE" sz="2200" dirty="0" err="1" smtClean="0">
                <a:solidFill>
                  <a:schemeClr val="tx1"/>
                </a:solidFill>
              </a:rPr>
              <a:t>be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used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throughout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upper</a:t>
            </a:r>
            <a:r>
              <a:rPr lang="de-DE" sz="2200" dirty="0" smtClean="0">
                <a:solidFill>
                  <a:schemeClr val="tx1"/>
                </a:solidFill>
              </a:rPr>
              <a:t>-school</a:t>
            </a:r>
          </a:p>
          <a:p>
            <a:pPr marL="800100" lvl="1" indent="-342900" algn="l">
              <a:lnSpc>
                <a:spcPct val="90000"/>
              </a:lnSpc>
              <a:buFont typeface="Wingdings" pitchFamily="2" charset="2"/>
              <a:buChar char="q"/>
            </a:pPr>
            <a:r>
              <a:rPr lang="de-DE" sz="2200" dirty="0" err="1" smtClean="0">
                <a:solidFill>
                  <a:schemeClr val="tx1"/>
                </a:solidFill>
              </a:rPr>
              <a:t>Should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be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user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friendly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for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the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teachers</a:t>
            </a:r>
            <a:endParaRPr lang="de-DE" sz="2200" dirty="0" smtClean="0">
              <a:solidFill>
                <a:schemeClr val="tx1"/>
              </a:solidFill>
            </a:endParaRPr>
          </a:p>
          <a:p>
            <a:pPr marL="800100" lvl="1" indent="-342900" algn="l">
              <a:lnSpc>
                <a:spcPct val="90000"/>
              </a:lnSpc>
              <a:buFont typeface="Wingdings" pitchFamily="2" charset="2"/>
              <a:buChar char="q"/>
            </a:pPr>
            <a:r>
              <a:rPr lang="de-DE" sz="2200" dirty="0" smtClean="0">
                <a:solidFill>
                  <a:schemeClr val="tx1"/>
                </a:solidFill>
              </a:rPr>
              <a:t>transparent </a:t>
            </a:r>
            <a:r>
              <a:rPr lang="de-DE" sz="2200" dirty="0" err="1" smtClean="0">
                <a:solidFill>
                  <a:schemeClr val="tx1"/>
                </a:solidFill>
              </a:rPr>
              <a:t>for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students</a:t>
            </a:r>
            <a:r>
              <a:rPr lang="de-DE" sz="2200" dirty="0" smtClean="0">
                <a:solidFill>
                  <a:schemeClr val="tx1"/>
                </a:solidFill>
              </a:rPr>
              <a:t>, </a:t>
            </a:r>
            <a:r>
              <a:rPr lang="de-DE" sz="2200" dirty="0" err="1" smtClean="0">
                <a:solidFill>
                  <a:schemeClr val="tx1"/>
                </a:solidFill>
              </a:rPr>
              <a:t>should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give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clear</a:t>
            </a:r>
            <a:r>
              <a:rPr lang="de-DE" sz="2200" dirty="0" smtClean="0">
                <a:solidFill>
                  <a:schemeClr val="tx1"/>
                </a:solidFill>
              </a:rPr>
              <a:t> feedback </a:t>
            </a:r>
            <a:r>
              <a:rPr lang="de-DE" sz="2200" dirty="0" err="1" smtClean="0">
                <a:solidFill>
                  <a:schemeClr val="tx1"/>
                </a:solidFill>
              </a:rPr>
              <a:t>of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strenths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and</a:t>
            </a: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</a:rPr>
              <a:t>weaknesses</a:t>
            </a:r>
            <a:endParaRPr lang="de-DE" sz="2200" dirty="0" smtClean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546188"/>
            <a:ext cx="1368152" cy="9385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127" y="546188"/>
            <a:ext cx="707099" cy="85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361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512167"/>
          </a:xfrm>
        </p:spPr>
        <p:txBody>
          <a:bodyPr/>
          <a:lstStyle/>
          <a:p>
            <a:r>
              <a:rPr lang="de-DE" b="1" dirty="0" err="1" smtClean="0">
                <a:solidFill>
                  <a:schemeClr val="accent6"/>
                </a:solidFill>
              </a:rPr>
              <a:t>Our</a:t>
            </a:r>
            <a:r>
              <a:rPr lang="de-DE" b="1" dirty="0" smtClean="0">
                <a:solidFill>
                  <a:schemeClr val="accent6"/>
                </a:solidFill>
              </a:rPr>
              <a:t> Models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6335" y="2708920"/>
            <a:ext cx="6728792" cy="2713856"/>
          </a:xfrm>
          <a:solidFill>
            <a:schemeClr val="bg1"/>
          </a:solidFill>
        </p:spPr>
        <p:txBody>
          <a:bodyPr>
            <a:normAutofit fontScale="55000" lnSpcReduction="20000"/>
          </a:bodyPr>
          <a:lstStyle/>
          <a:p>
            <a:pPr marL="571500" indent="-571500" algn="l">
              <a:buFont typeface="Wingdings" pitchFamily="2" charset="2"/>
              <a:buChar char="q"/>
            </a:pPr>
            <a:endParaRPr lang="de-DE" sz="42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Wingdings" pitchFamily="2" charset="2"/>
              <a:buChar char="q"/>
            </a:pPr>
            <a:r>
              <a:rPr lang="de-DE" sz="4200" dirty="0" smtClean="0">
                <a:solidFill>
                  <a:schemeClr val="tx1"/>
                </a:solidFill>
              </a:rPr>
              <a:t>Old </a:t>
            </a:r>
            <a:r>
              <a:rPr lang="de-DE" sz="4200" dirty="0" err="1" smtClean="0">
                <a:solidFill>
                  <a:schemeClr val="tx1"/>
                </a:solidFill>
              </a:rPr>
              <a:t>Styrian</a:t>
            </a:r>
            <a:r>
              <a:rPr lang="de-DE" sz="4200" dirty="0" smtClean="0">
                <a:solidFill>
                  <a:schemeClr val="tx1"/>
                </a:solidFill>
              </a:rPr>
              <a:t> </a:t>
            </a:r>
            <a:r>
              <a:rPr lang="de-DE" sz="4200" dirty="0" err="1" smtClean="0">
                <a:solidFill>
                  <a:schemeClr val="tx1"/>
                </a:solidFill>
              </a:rPr>
              <a:t>assessment</a:t>
            </a:r>
            <a:r>
              <a:rPr lang="de-DE" sz="4200" dirty="0" smtClean="0">
                <a:solidFill>
                  <a:schemeClr val="tx1"/>
                </a:solidFill>
              </a:rPr>
              <a:t> </a:t>
            </a:r>
            <a:r>
              <a:rPr lang="de-DE" sz="4200" dirty="0" err="1" smtClean="0">
                <a:solidFill>
                  <a:schemeClr val="tx1"/>
                </a:solidFill>
              </a:rPr>
              <a:t>scale</a:t>
            </a:r>
            <a:r>
              <a:rPr lang="de-DE" sz="4200" dirty="0" smtClean="0">
                <a:solidFill>
                  <a:schemeClr val="tx1"/>
                </a:solidFill>
              </a:rPr>
              <a:t> </a:t>
            </a:r>
            <a:r>
              <a:rPr lang="de-DE" sz="4200" dirty="0" err="1" smtClean="0">
                <a:solidFill>
                  <a:schemeClr val="tx1"/>
                </a:solidFill>
              </a:rPr>
              <a:t>for</a:t>
            </a:r>
            <a:r>
              <a:rPr lang="de-DE" sz="4200" dirty="0" smtClean="0">
                <a:solidFill>
                  <a:schemeClr val="tx1"/>
                </a:solidFill>
              </a:rPr>
              <a:t> </a:t>
            </a:r>
            <a:r>
              <a:rPr lang="de-DE" sz="4200" dirty="0" err="1" smtClean="0">
                <a:solidFill>
                  <a:schemeClr val="tx1"/>
                </a:solidFill>
              </a:rPr>
              <a:t>written</a:t>
            </a:r>
            <a:r>
              <a:rPr lang="de-DE" sz="4200" dirty="0" smtClean="0">
                <a:solidFill>
                  <a:schemeClr val="tx1"/>
                </a:solidFill>
              </a:rPr>
              <a:t> </a:t>
            </a:r>
            <a:r>
              <a:rPr lang="de-DE" sz="4200" dirty="0" err="1" smtClean="0">
                <a:solidFill>
                  <a:schemeClr val="tx1"/>
                </a:solidFill>
              </a:rPr>
              <a:t>work</a:t>
            </a:r>
            <a:r>
              <a:rPr lang="de-DE" sz="4200" dirty="0" smtClean="0">
                <a:solidFill>
                  <a:schemeClr val="tx1"/>
                </a:solidFill>
              </a:rPr>
              <a:t>, </a:t>
            </a:r>
            <a:r>
              <a:rPr lang="de-DE" sz="2500" dirty="0" smtClean="0">
                <a:solidFill>
                  <a:schemeClr val="tx1"/>
                </a:solidFill>
              </a:rPr>
              <a:t>(1991)</a:t>
            </a:r>
          </a:p>
          <a:p>
            <a:pPr marL="571500" indent="-571500" algn="l">
              <a:buFont typeface="Wingdings" pitchFamily="2" charset="2"/>
              <a:buChar char="q"/>
            </a:pPr>
            <a:r>
              <a:rPr lang="de-DE" sz="4200" dirty="0" smtClean="0">
                <a:solidFill>
                  <a:schemeClr val="tx1"/>
                </a:solidFill>
              </a:rPr>
              <a:t>ESL </a:t>
            </a:r>
            <a:r>
              <a:rPr lang="de-DE" sz="4200" dirty="0" err="1" smtClean="0">
                <a:solidFill>
                  <a:schemeClr val="tx1"/>
                </a:solidFill>
              </a:rPr>
              <a:t>Composition</a:t>
            </a:r>
            <a:r>
              <a:rPr lang="de-DE" sz="4200" dirty="0" smtClean="0">
                <a:solidFill>
                  <a:schemeClr val="tx1"/>
                </a:solidFill>
              </a:rPr>
              <a:t> Profile, </a:t>
            </a:r>
            <a:r>
              <a:rPr lang="de-DE" sz="2500" dirty="0" smtClean="0">
                <a:solidFill>
                  <a:schemeClr val="tx1"/>
                </a:solidFill>
              </a:rPr>
              <a:t>Jacobs et al. (1981)</a:t>
            </a:r>
          </a:p>
          <a:p>
            <a:pPr marL="571500" indent="-571500" algn="l">
              <a:buFont typeface="Wingdings" pitchFamily="2" charset="2"/>
              <a:buChar char="q"/>
            </a:pPr>
            <a:r>
              <a:rPr lang="de-DE" sz="4200" dirty="0" err="1" smtClean="0">
                <a:solidFill>
                  <a:schemeClr val="tx1"/>
                </a:solidFill>
              </a:rPr>
              <a:t>Hungarian</a:t>
            </a:r>
            <a:r>
              <a:rPr lang="de-DE" sz="4200" dirty="0" smtClean="0">
                <a:solidFill>
                  <a:schemeClr val="tx1"/>
                </a:solidFill>
              </a:rPr>
              <a:t> Assessment </a:t>
            </a:r>
            <a:r>
              <a:rPr lang="de-DE" sz="4200" dirty="0" err="1" smtClean="0">
                <a:solidFill>
                  <a:schemeClr val="tx1"/>
                </a:solidFill>
              </a:rPr>
              <a:t>Scale</a:t>
            </a:r>
            <a:r>
              <a:rPr lang="de-DE" sz="4200" dirty="0" smtClean="0">
                <a:solidFill>
                  <a:schemeClr val="tx1"/>
                </a:solidFill>
              </a:rPr>
              <a:t>, </a:t>
            </a:r>
            <a:r>
              <a:rPr lang="de-DE" sz="2500" dirty="0" err="1" smtClean="0">
                <a:solidFill>
                  <a:schemeClr val="tx1"/>
                </a:solidFill>
              </a:rPr>
              <a:t>Tankó</a:t>
            </a:r>
            <a:r>
              <a:rPr lang="de-DE" sz="2500" dirty="0" smtClean="0">
                <a:solidFill>
                  <a:schemeClr val="tx1"/>
                </a:solidFill>
              </a:rPr>
              <a:t> (2005)</a:t>
            </a:r>
          </a:p>
          <a:p>
            <a:pPr marL="571500" indent="-571500" algn="l">
              <a:buFont typeface="Wingdings" pitchFamily="2" charset="2"/>
              <a:buChar char="q"/>
            </a:pPr>
            <a:r>
              <a:rPr lang="de-DE" sz="4200" dirty="0" smtClean="0">
                <a:solidFill>
                  <a:schemeClr val="tx1"/>
                </a:solidFill>
              </a:rPr>
              <a:t>FCE General </a:t>
            </a:r>
            <a:r>
              <a:rPr lang="de-DE" sz="4200" dirty="0" err="1" smtClean="0">
                <a:solidFill>
                  <a:schemeClr val="tx1"/>
                </a:solidFill>
              </a:rPr>
              <a:t>Marking</a:t>
            </a:r>
            <a:r>
              <a:rPr lang="de-DE" sz="4200" dirty="0" smtClean="0">
                <a:solidFill>
                  <a:schemeClr val="tx1"/>
                </a:solidFill>
              </a:rPr>
              <a:t> </a:t>
            </a:r>
            <a:r>
              <a:rPr lang="de-DE" sz="4200" dirty="0" err="1" smtClean="0">
                <a:solidFill>
                  <a:schemeClr val="tx1"/>
                </a:solidFill>
              </a:rPr>
              <a:t>Scheme</a:t>
            </a:r>
            <a:r>
              <a:rPr lang="de-DE" sz="4200" dirty="0" smtClean="0">
                <a:solidFill>
                  <a:schemeClr val="tx1"/>
                </a:solidFill>
              </a:rPr>
              <a:t>, </a:t>
            </a:r>
            <a:r>
              <a:rPr lang="de-DE" sz="2500" dirty="0" smtClean="0">
                <a:solidFill>
                  <a:schemeClr val="tx1"/>
                </a:solidFill>
              </a:rPr>
              <a:t>British </a:t>
            </a:r>
            <a:r>
              <a:rPr lang="de-DE" sz="2500" dirty="0" err="1" smtClean="0">
                <a:solidFill>
                  <a:schemeClr val="tx1"/>
                </a:solidFill>
              </a:rPr>
              <a:t>Council.Org</a:t>
            </a:r>
            <a:endParaRPr lang="de-DE" sz="25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Wingdings" pitchFamily="2" charset="2"/>
              <a:buChar char="q"/>
            </a:pPr>
            <a:r>
              <a:rPr lang="de-DE" sz="4200" dirty="0" smtClean="0">
                <a:solidFill>
                  <a:schemeClr val="tx1"/>
                </a:solidFill>
              </a:rPr>
              <a:t>CEFR </a:t>
            </a:r>
            <a:r>
              <a:rPr lang="de-DE" sz="4200" dirty="0" err="1" smtClean="0">
                <a:solidFill>
                  <a:schemeClr val="tx1"/>
                </a:solidFill>
              </a:rPr>
              <a:t>descriptors</a:t>
            </a:r>
            <a:r>
              <a:rPr lang="de-DE" sz="4200" dirty="0" smtClean="0">
                <a:solidFill>
                  <a:schemeClr val="tx1"/>
                </a:solidFill>
              </a:rPr>
              <a:t>, B2</a:t>
            </a:r>
          </a:p>
          <a:p>
            <a:pPr marL="571500" indent="-571500" algn="l">
              <a:buFont typeface="Wingdings" pitchFamily="2" charset="2"/>
              <a:buChar char="q"/>
            </a:pPr>
            <a:r>
              <a:rPr lang="de-DE" sz="4200" dirty="0" smtClean="0">
                <a:solidFill>
                  <a:schemeClr val="tx1"/>
                </a:solidFill>
              </a:rPr>
              <a:t>NÖ Assessment </a:t>
            </a:r>
            <a:r>
              <a:rPr lang="de-DE" sz="4200" dirty="0" err="1" smtClean="0">
                <a:solidFill>
                  <a:schemeClr val="tx1"/>
                </a:solidFill>
              </a:rPr>
              <a:t>Scale</a:t>
            </a:r>
            <a:r>
              <a:rPr lang="de-DE" sz="4200" dirty="0" smtClean="0">
                <a:solidFill>
                  <a:schemeClr val="tx1"/>
                </a:solidFill>
              </a:rPr>
              <a:t> </a:t>
            </a:r>
            <a:r>
              <a:rPr lang="de-DE" sz="4200" dirty="0" err="1" smtClean="0">
                <a:solidFill>
                  <a:schemeClr val="tx1"/>
                </a:solidFill>
              </a:rPr>
              <a:t>for</a:t>
            </a:r>
            <a:r>
              <a:rPr lang="de-DE" sz="4200" dirty="0" smtClean="0">
                <a:solidFill>
                  <a:schemeClr val="tx1"/>
                </a:solidFill>
              </a:rPr>
              <a:t> Writing, </a:t>
            </a:r>
            <a:r>
              <a:rPr lang="de-DE" sz="2500" dirty="0" smtClean="0">
                <a:solidFill>
                  <a:schemeClr val="tx1"/>
                </a:solidFill>
              </a:rPr>
              <a:t>Friedl &amp; Auer (2008)</a:t>
            </a:r>
          </a:p>
          <a:p>
            <a:pPr marL="457200" indent="-457200" algn="l">
              <a:buFont typeface="Wingdings" pitchFamily="2" charset="2"/>
              <a:buChar char="q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546188"/>
            <a:ext cx="1368152" cy="9385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127" y="546188"/>
            <a:ext cx="707099" cy="85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622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5121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546188"/>
            <a:ext cx="1368152" cy="9385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127" y="546188"/>
            <a:ext cx="707099" cy="85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634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128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Using the new Assessment Scales</vt:lpstr>
      <vt:lpstr>Assessment Matura Old</vt:lpstr>
      <vt:lpstr>New Matura – New Needs</vt:lpstr>
      <vt:lpstr>Our Models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the new Assessment Scales</dc:title>
  <dc:creator>lp</dc:creator>
  <cp:lastModifiedBy>lp</cp:lastModifiedBy>
  <cp:revision>4</cp:revision>
  <dcterms:created xsi:type="dcterms:W3CDTF">2011-11-29T18:39:51Z</dcterms:created>
  <dcterms:modified xsi:type="dcterms:W3CDTF">2011-11-29T20:49:03Z</dcterms:modified>
</cp:coreProperties>
</file>