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9"/>
  </p:notesMasterIdLst>
  <p:sldIdLst>
    <p:sldId id="256" r:id="rId3"/>
    <p:sldId id="257" r:id="rId4"/>
    <p:sldId id="272" r:id="rId5"/>
    <p:sldId id="293" r:id="rId6"/>
    <p:sldId id="289" r:id="rId7"/>
    <p:sldId id="258" r:id="rId8"/>
    <p:sldId id="259" r:id="rId9"/>
    <p:sldId id="278" r:id="rId10"/>
    <p:sldId id="288" r:id="rId11"/>
    <p:sldId id="279" r:id="rId12"/>
    <p:sldId id="286" r:id="rId13"/>
    <p:sldId id="285" r:id="rId14"/>
    <p:sldId id="280" r:id="rId15"/>
    <p:sldId id="282" r:id="rId16"/>
    <p:sldId id="283" r:id="rId17"/>
    <p:sldId id="263" r:id="rId18"/>
    <p:sldId id="266" r:id="rId19"/>
    <p:sldId id="295" r:id="rId20"/>
    <p:sldId id="294" r:id="rId21"/>
    <p:sldId id="296" r:id="rId22"/>
    <p:sldId id="264" r:id="rId23"/>
    <p:sldId id="277" r:id="rId24"/>
    <p:sldId id="290" r:id="rId25"/>
    <p:sldId id="292" r:id="rId26"/>
    <p:sldId id="273" r:id="rId27"/>
    <p:sldId id="29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F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DD067-3D64-49FD-8863-A2754E3CFAA7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C1D35-3AD9-4765-AD7C-FB137CB38B9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724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7268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157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2622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147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867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843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705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93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242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2021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692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C1D35-3AD9-4765-AD7C-FB137CB38B99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608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307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534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9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8BB0-7009-4450-BACE-6750B66F5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4EA77-E242-4FE2-8E53-C4474A67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84E11-8E7F-4337-A728-1050C507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2B911-F933-4E74-AD8D-2FA57831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B057D-A41F-4999-A693-D898F4C3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8395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2FFB-2B80-4BEA-9495-FD7C557E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FA7D-9BB9-4EE5-BE05-A3DA25C33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E7D67-0B49-4FCA-8168-6B525009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1F79E-2710-47F5-AAEA-0AFA75E2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FA77C-72C3-498D-BD4B-25D7E740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2615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916C-7247-410F-B6E4-A5EB3C26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28631-5D60-4F0A-A84C-1D77D2490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3FB36-1DEF-47A3-8960-8B0C2AFA8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B1528-B2D5-4656-947B-F7916DE3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98BD1-A00F-4483-B5A4-5F48E6C2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436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7DA7-9177-4D73-A86F-28631C06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C99D4-1DD2-4712-84C1-3B2C1E72F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523F9-C59C-4428-8DE3-EAB52A92A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5178A-E087-4E5A-8C4B-BA7FC6FF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7FC69-6939-435F-ACC1-624F4780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C735D-3238-4FC6-BB6A-48BD6FEB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1743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9CD-9D7E-465A-AA14-251F5F6F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3E1C5-CC1C-4FB5-8A91-39BE0763A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43791-F0A4-4329-AA90-BBC10E74E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4EEA9-A1A7-4C84-9D43-1EC3F6E27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F94A8-CEA2-4B9E-BE14-380942A8D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D6A8B1-7C20-4F09-9E5F-A07F63A8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5911DD-788C-4FA3-B8E6-50903702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0FDE6-A3F9-445D-9B35-550264A4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1349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6FD86-09E3-4BA2-86E9-D1ED5C69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071E5-F7B5-4FD9-BA73-04B758D6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CED5F-2375-48F8-9205-93212039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FB829-76EB-4B99-8135-8AE51904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8641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38A2E-9EA6-4056-A49E-6A689A65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2D947-52F5-4297-BCC5-38928A04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392D-7615-4563-BDAD-DC414349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8163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89E9-BC70-4170-85B1-2DCC52F8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C1C33-A4AA-4FCB-9473-CEAA720EB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710D4-0C2B-4733-817C-A3E03861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34712-0C33-498A-9292-3CEBB146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2D20E-13E2-4034-8B43-7B77AE48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1F820-E048-44CF-B061-C90DE357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9552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999" y="723328"/>
            <a:ext cx="1884348" cy="604269"/>
          </a:xfrm>
        </p:spPr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3645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67E0-C675-4E0F-9574-E96E4105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5CAAB-19C1-4F73-A34B-607BA99CA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E970C-F680-43C6-A045-086617D90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812BD-AAE5-45F0-8F7A-D1B455B0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51CAA-B34F-41F8-B423-DC01E6FF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F100A-FF4A-4B32-82C7-DF88209C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4376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CE86-E878-40C3-821D-0663D890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DE88E-623F-4DC0-8B73-C9A50168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C6202-E010-4A75-A0A8-CFC89CED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D2D6E-5DD5-4D18-A3D5-57072AB9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BA8D-C28E-4BC2-9732-1B178E25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7975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460EA-E23E-46B2-9FB4-25DA63C98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8D925-7999-4735-AB96-89A78E0ED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25EF4-F1F3-464F-AC3F-8188237A6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61EAD-AB8F-405F-94D2-0A3EA768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C898-EE9D-4982-997F-A5E18DF0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982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25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258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039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275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59054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0261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47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9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E0AD5-B9EB-424B-AB67-6655F094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B1287-71F2-4FF4-B22E-1E56EC965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1F3A8-DFA2-46F3-940E-AFA8D4CFE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98E8-B8B6-4611-966A-C9C5656617BE}" type="datetimeFigureOut">
              <a:rPr lang="de-AT" smtClean="0"/>
              <a:t>18.03.2018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18ED4-9E2A-4D51-A90E-AF309671C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A8816-BE97-46D6-B540-E8098A1C5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9E11-3459-483F-B725-7691AE9D984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845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vio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mysty.eu/" TargetMode="Externa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lessorange.com/womic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hyperlink" Target="https://www.amazon.de/dp/B00BUIA36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novio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ysty.e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8523-D446-4B37-B4E0-15E30C7E2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216DF-6A8B-4EB4-89D9-385110073F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Picture 3" descr="mysty copy2.jpg">
            <a:extLst>
              <a:ext uri="{FF2B5EF4-FFF2-40B4-BE49-F238E27FC236}">
                <a16:creationId xmlns:a16="http://schemas.microsoft.com/office/drawing/2014/main" id="{867B77F3-3947-4E43-A568-2DD0C3E577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4114800"/>
            <a:ext cx="12191999" cy="11222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1A7351-5109-4700-80C3-0F891904DD61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7" t="5607" r="4434" b="8455"/>
          <a:stretch/>
        </p:blipFill>
        <p:spPr bwMode="auto">
          <a:xfrm>
            <a:off x="1608454" y="5349875"/>
            <a:ext cx="944246" cy="566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896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AHS-Lehrplan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32E7-44DC-4807-AA9D-30DFF3D7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3200" b="1" dirty="0"/>
              <a:t>Allgemeines Bildungsziel:</a:t>
            </a:r>
          </a:p>
          <a:p>
            <a:pPr marL="0" indent="0">
              <a:buNone/>
            </a:pPr>
            <a:r>
              <a:rPr lang="de-AT" sz="3200" dirty="0"/>
              <a:t>„Dabei soll die Entwicklung digitaler Kompetenzen die eigenverantwortliche, reflektierte Nutzung von Informations- und Kommunikationstechnologien ermöglichen und individuelle Lernprozesse unterstützen“</a:t>
            </a:r>
          </a:p>
        </p:txBody>
      </p:sp>
    </p:spTree>
    <p:extLst>
      <p:ext uri="{BB962C8B-B14F-4D97-AF65-F5344CB8AC3E}">
        <p14:creationId xmlns:p14="http://schemas.microsoft.com/office/powerpoint/2010/main" val="304812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AHS-Lehrplan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32E7-44DC-4807-AA9D-30DFF3D7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AT" sz="3200" b="1" dirty="0"/>
              <a:t>Allgemeines Bildungsziel:</a:t>
            </a:r>
          </a:p>
          <a:p>
            <a:pPr marL="0" indent="0">
              <a:buNone/>
            </a:pPr>
            <a:r>
              <a:rPr lang="de-AT" sz="3200" dirty="0"/>
              <a:t>„ Dazu gehören projektorientierte Arbeitsformen in Kleingruppen sowie individualisierte Arbeits- und Lernprozesse. Der Einsatz digitaler Technologien fördert zeitgemäßes Lernen und unterstützt altersadäquates Informations- und Lernmanagement.“</a:t>
            </a:r>
          </a:p>
        </p:txBody>
      </p:sp>
    </p:spTree>
    <p:extLst>
      <p:ext uri="{BB962C8B-B14F-4D97-AF65-F5344CB8AC3E}">
        <p14:creationId xmlns:p14="http://schemas.microsoft.com/office/powerpoint/2010/main" val="70428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AHS-Lehrplan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32E7-44DC-4807-AA9D-30DFF3D7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AT" sz="3200" b="1" dirty="0"/>
              <a:t>Didaktischer Grundsatz:</a:t>
            </a:r>
          </a:p>
          <a:p>
            <a:pPr marL="0" indent="0">
              <a:buNone/>
            </a:pPr>
            <a:r>
              <a:rPr lang="de-AT" sz="3200" dirty="0"/>
              <a:t>„ Für den Erwerb der notwendigen methodisch-instrumentellen Fähigkeiten und Fertigkeiten durch die Studierenden haben die Lehrkräfte entsprechende Lernmöglichkeiten und geeignete Methoden anzubieten; dies hat – wenn es die räumliche und technische Ausstattung erlaubt – unter Einbeziehung der Informations- und Kommunikationstechnologien zu erfolgen.“</a:t>
            </a:r>
          </a:p>
        </p:txBody>
      </p:sp>
    </p:spTree>
    <p:extLst>
      <p:ext uri="{BB962C8B-B14F-4D97-AF65-F5344CB8AC3E}">
        <p14:creationId xmlns:p14="http://schemas.microsoft.com/office/powerpoint/2010/main" val="68475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984C-3F95-4BBF-80AD-75C03EBE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AHS-Lehrplan</a:t>
            </a:r>
            <a:br>
              <a:rPr lang="de-AT" dirty="0"/>
            </a:br>
            <a:r>
              <a:rPr lang="de-AT" dirty="0"/>
              <a:t>Fremdsprachenunterricht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CF9FC-C31E-4E31-A879-079BBFBFE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AT" dirty="0"/>
              <a:t>„ Informations- und Kommunikationstechnologien (IKT) sind auch im Fremdsprachenunterricht vielseitig zu nutzen (</a:t>
            </a:r>
            <a:r>
              <a:rPr lang="de-AT" dirty="0" err="1"/>
              <a:t>zB</a:t>
            </a:r>
            <a:r>
              <a:rPr lang="de-AT" dirty="0"/>
              <a:t> bei der Bearbeitung von Lehrinhalten, zur Schulung von Arbeitstechniken und im Rahmen der Führung von Portfolios).“</a:t>
            </a:r>
          </a:p>
        </p:txBody>
      </p:sp>
    </p:spTree>
    <p:extLst>
      <p:ext uri="{BB962C8B-B14F-4D97-AF65-F5344CB8AC3E}">
        <p14:creationId xmlns:p14="http://schemas.microsoft.com/office/powerpoint/2010/main" val="73578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984C-3F95-4BBF-80AD-75C03EBE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AHS-Lehrplan</a:t>
            </a:r>
            <a:br>
              <a:rPr lang="de-AT" dirty="0"/>
            </a:br>
            <a:r>
              <a:rPr lang="de-AT" dirty="0"/>
              <a:t>Geschichte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CF9FC-C31E-4E31-A879-079BBFBFE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AT" dirty="0"/>
              <a:t>„ Für den Erwerb der notwendigen methodisch-instrumentellen Fähigkeiten und Fertigkeiten durch die Studierenden haben die Lehrkräfte entsprechende Lernmöglichkeiten und geeignete Methoden anzubieten; dies hat – wenn es die räumliche und technische Ausstattung erlaubt – unter Einbeziehung der Informations- und Kommunikationstechnologien zu erfolgen.“</a:t>
            </a:r>
          </a:p>
        </p:txBody>
      </p:sp>
    </p:spTree>
    <p:extLst>
      <p:ext uri="{BB962C8B-B14F-4D97-AF65-F5344CB8AC3E}">
        <p14:creationId xmlns:p14="http://schemas.microsoft.com/office/powerpoint/2010/main" val="30146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984C-3F95-4BBF-80AD-75C03EBE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BMHS-Lehrplan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CF9FC-C31E-4E31-A879-079BBFBFE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Allgemeines Bildungsziel:</a:t>
            </a:r>
          </a:p>
          <a:p>
            <a:pPr marL="0" indent="0">
              <a:buNone/>
            </a:pPr>
            <a:r>
              <a:rPr lang="de-AT" dirty="0"/>
              <a:t>„Der Einsatz von Informations- und Kommunikationstechnologien ist in allen Unterrichtsgegenständen anzustreben.“</a:t>
            </a:r>
          </a:p>
        </p:txBody>
      </p:sp>
    </p:spTree>
    <p:extLst>
      <p:ext uri="{BB962C8B-B14F-4D97-AF65-F5344CB8AC3E}">
        <p14:creationId xmlns:p14="http://schemas.microsoft.com/office/powerpoint/2010/main" val="271700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6A12-498E-4F4E-ABFE-58B3625A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Ziel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heute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B474-4384-4CD3-BFDE-FBE1F95F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/>
              <a:t>Eigene digitale Story erstellen und präsentieren</a:t>
            </a:r>
          </a:p>
          <a:p>
            <a:pPr marL="0" indent="0">
              <a:buNone/>
            </a:pPr>
            <a:r>
              <a:rPr lang="de-AT" dirty="0">
                <a:solidFill>
                  <a:schemeClr val="bg1">
                    <a:lumMod val="85000"/>
                  </a:schemeClr>
                </a:solidFill>
              </a:rPr>
              <a:t>(Falls Zeit: Implementationskonzept für eigene Unterrichtsgegenstände erstellen und präsentieren)</a:t>
            </a:r>
            <a:endParaRPr lang="de-AT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b="1" dirty="0"/>
              <a:t>Wichtig: </a:t>
            </a:r>
            <a:r>
              <a:rPr lang="de-AT" dirty="0"/>
              <a:t>Geschichte wählen, die man auch erzählen will. Man soll sich nicht unwohl fühlen.</a:t>
            </a:r>
          </a:p>
        </p:txBody>
      </p:sp>
    </p:spTree>
    <p:extLst>
      <p:ext uri="{BB962C8B-B14F-4D97-AF65-F5344CB8AC3E}">
        <p14:creationId xmlns:p14="http://schemas.microsoft.com/office/powerpoint/2010/main" val="33483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7031" y="2648743"/>
            <a:ext cx="8897937" cy="1560513"/>
          </a:xfrm>
        </p:spPr>
        <p:txBody>
          <a:bodyPr/>
          <a:lstStyle/>
          <a:p>
            <a:pPr algn="ctr"/>
            <a:r>
              <a:rPr lang="de-AT" dirty="0"/>
              <a:t>Demonstration</a:t>
            </a:r>
            <a:br>
              <a:rPr lang="de-AT" dirty="0"/>
            </a:br>
            <a:r>
              <a:rPr lang="de-AT" sz="2000" dirty="0">
                <a:hlinkClick r:id="rId3"/>
              </a:rPr>
              <a:t>https://knovio.com</a:t>
            </a:r>
            <a:r>
              <a:rPr lang="de-AT" sz="2000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9460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27160-2CE9-4B62-8CE5-93CA697E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Themen für Gegenstände</a:t>
            </a:r>
            <a:br>
              <a:rPr lang="de-AT" dirty="0"/>
            </a:br>
            <a:r>
              <a:rPr lang="de-AT" dirty="0"/>
              <a:t>Beispiele für Informatik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2E3E-D092-482B-9333-7635687B8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3925455"/>
          </a:xfrm>
        </p:spPr>
        <p:txBody>
          <a:bodyPr>
            <a:normAutofit fontScale="62500" lnSpcReduction="20000"/>
          </a:bodyPr>
          <a:lstStyle/>
          <a:p>
            <a:r>
              <a:rPr lang="de-AT" dirty="0"/>
              <a:t>Computer in meinem Alltag: wo verwende oder brauche ich überall Computer &amp; persönliche Geschichte</a:t>
            </a:r>
          </a:p>
          <a:p>
            <a:r>
              <a:rPr lang="de-AT" dirty="0"/>
              <a:t>Wie ich mit meinen privaten, digitalen Daten umgehe &amp; persönliche Geschichte</a:t>
            </a:r>
          </a:p>
          <a:p>
            <a:r>
              <a:rPr lang="de-AT" dirty="0"/>
              <a:t>Mein erster Computer</a:t>
            </a:r>
          </a:p>
          <a:p>
            <a:r>
              <a:rPr lang="de-AT" dirty="0"/>
              <a:t>Warum ich Informatik studiere/Warum ich in eine Schule mit Informatikschwerpunkt gehe </a:t>
            </a:r>
            <a:r>
              <a:rPr lang="de-AT"/>
              <a:t>&amp; persönliche Geschichte</a:t>
            </a:r>
            <a:endParaRPr lang="de-AT" dirty="0"/>
          </a:p>
          <a:p>
            <a:r>
              <a:rPr lang="de-AT" dirty="0"/>
              <a:t>Persönliches positives/negatives Erlebnis im eigenen </a:t>
            </a:r>
            <a:r>
              <a:rPr lang="de-AT" b="1" dirty="0"/>
              <a:t>Informatikunterricht </a:t>
            </a:r>
            <a:r>
              <a:rPr lang="de-AT" dirty="0"/>
              <a:t>in der Schule (&amp; evtl. wie das meinen eigenen Unterricht beeinflussen wird)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27355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68F2-E828-456E-91BE-7F88211A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Themen für Gegenstände</a:t>
            </a:r>
            <a:br>
              <a:rPr lang="de-AT" dirty="0"/>
            </a:br>
            <a:r>
              <a:rPr lang="de-AT" dirty="0"/>
              <a:t>Beispiele für Mathematik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0541E-FD12-470A-ACFB-09B9D03C0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AT" b="1" dirty="0"/>
              <a:t>Mathe </a:t>
            </a:r>
            <a:r>
              <a:rPr lang="de-AT" dirty="0"/>
              <a:t>in meinem Alltag verwende, um Probleme zu lösen</a:t>
            </a:r>
          </a:p>
          <a:p>
            <a:r>
              <a:rPr lang="de-AT" dirty="0"/>
              <a:t>Wie ich mich auf </a:t>
            </a:r>
            <a:r>
              <a:rPr lang="de-AT" b="1" dirty="0"/>
              <a:t>Matheprüfungen</a:t>
            </a:r>
            <a:r>
              <a:rPr lang="de-AT" dirty="0"/>
              <a:t> vorbereite (Lernstrategien) und wie gut die </a:t>
            </a:r>
            <a:r>
              <a:rPr lang="de-AT"/>
              <a:t>Vorbereitung funktioniert und </a:t>
            </a:r>
            <a:r>
              <a:rPr lang="de-AT" dirty="0"/>
              <a:t>wie ich mich dabei fühle</a:t>
            </a:r>
          </a:p>
          <a:p>
            <a:r>
              <a:rPr lang="de-AT" dirty="0"/>
              <a:t>Persönliches positives/negatives Erlebnis im eigenen </a:t>
            </a:r>
            <a:r>
              <a:rPr lang="de-AT" b="1" dirty="0"/>
              <a:t>Matheunterricht </a:t>
            </a:r>
            <a:r>
              <a:rPr lang="de-AT" dirty="0"/>
              <a:t>in der Schule (&amp; evtl. wie das meinen eigenen Unterricht beeinflusst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558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>
            <a:extLst>
              <a:ext uri="{FF2B5EF4-FFF2-40B4-BE49-F238E27FC236}">
                <a16:creationId xmlns:a16="http://schemas.microsoft.com/office/drawing/2014/main" id="{9CC64202-1749-4A44-A875-970832BD8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59" b="94437" l="10000" r="90000">
                        <a14:foregroundMark x1="68261" y1="92878" x2="68590" y2="94579"/>
                        <a14:foregroundMark x1="66741" y1="85021" x2="67321" y2="88017"/>
                        <a14:foregroundMark x1="66410" y1="83310" x2="66741" y2="85021"/>
                        <a14:foregroundMark x1="68590" y1="94579" x2="65128" y2="92867"/>
                        <a14:foregroundMark x1="57905" y1="84308" x2="60641" y2="89872"/>
                        <a14:foregroundMark x1="56923" y1="82311" x2="57905" y2="84308"/>
                        <a14:foregroundMark x1="50393" y1="88596" x2="49487" y2="90157"/>
                        <a14:foregroundMark x1="52653" y1="84705" x2="51301" y2="87032"/>
                        <a14:foregroundMark x1="53462" y1="83310" x2="53149" y2="83849"/>
                        <a14:foregroundMark x1="44615" y1="82882" x2="40513" y2="93153"/>
                        <a14:foregroundMark x1="40513" y1="93153" x2="37564" y2="93723"/>
                        <a14:foregroundMark x1="31494" y1="89375" x2="30897" y2="89301"/>
                        <a14:foregroundMark x1="34359" y1="89729" x2="31766" y2="89408"/>
                        <a14:foregroundMark x1="48333" y1="10128" x2="58205" y2="8559"/>
                        <a14:foregroundMark x1="58205" y1="8559" x2="64872" y2="16690"/>
                        <a14:foregroundMark x1="64872" y1="16690" x2="64103" y2="29529"/>
                        <a14:foregroundMark x1="64103" y1="29529" x2="69487" y2="39372"/>
                        <a14:foregroundMark x1="69487" y1="39372" x2="64103" y2="49501"/>
                        <a14:foregroundMark x1="64103" y1="49501" x2="56282" y2="57204"/>
                        <a14:foregroundMark x1="56282" y1="57204" x2="53077" y2="67332"/>
                        <a14:backgroundMark x1="80769" y1="17118" x2="89359" y2="49929"/>
                        <a14:backgroundMark x1="89359" y1="49929" x2="85769" y2="61626"/>
                        <a14:backgroundMark x1="85769" y1="61626" x2="74744" y2="68616"/>
                        <a14:backgroundMark x1="65256" y1="85021" x2="65256" y2="85021"/>
                        <a14:backgroundMark x1="65897" y1="88017" x2="65897" y2="88017"/>
                        <a14:backgroundMark x1="67564" y1="89729" x2="67564" y2="89729"/>
                        <a14:backgroundMark x1="68077" y1="89729" x2="68077" y2="89729"/>
                        <a14:backgroundMark x1="51667" y1="88160" x2="50897" y2="88160"/>
                        <a14:backgroundMark x1="50897" y1="87589" x2="49103" y2="86448"/>
                        <a14:backgroundMark x1="50513" y1="84308" x2="52051" y2="84593"/>
                        <a14:backgroundMark x1="57692" y1="84308" x2="57692" y2="84308"/>
                        <a14:backgroundMark x1="32051" y1="88445" x2="32308" y2="85592"/>
                        <a14:backgroundMark x1="50897" y1="88160" x2="50385" y2="88588"/>
                        <a14:backgroundMark x1="53846" y1="85164" x2="52821" y2="85021"/>
                        <a14:backgroundMark x1="51538" y1="87589" x2="50897" y2="87161"/>
                        <a14:backgroundMark x1="67692" y1="91583" x2="66795" y2="85592"/>
                        <a14:backgroundMark x1="67949" y1="91869" x2="66538" y2="85449"/>
                        <a14:backgroundMark x1="68333" y1="89872" x2="65641" y2="84736"/>
                        <a14:backgroundMark x1="67692" y1="89016" x2="66154" y2="84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41" y="365125"/>
            <a:ext cx="484171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C89C1-1373-4AA4-81E7-F14D43D33907}"/>
              </a:ext>
            </a:extLst>
          </p:cNvPr>
          <p:cNvSpPr txBox="1"/>
          <p:nvPr/>
        </p:nvSpPr>
        <p:spPr>
          <a:xfrm>
            <a:off x="3962399" y="55245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>
                <a:hlinkClick r:id="rId5"/>
              </a:rPr>
              <a:t>https://mysty.eu/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3388334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62B9-1084-4AF1-8EF5-885F75D3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Themen für Gegenstände</a:t>
            </a:r>
            <a:br>
              <a:rPr lang="de-AT" dirty="0"/>
            </a:br>
            <a:r>
              <a:rPr lang="de-AT" dirty="0"/>
              <a:t>Beispiele für Englisch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FEAA8-E126-4A4D-A300-0C65427D5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Food, </a:t>
            </a:r>
            <a:r>
              <a:rPr lang="de-AT" dirty="0" err="1"/>
              <a:t>family</a:t>
            </a:r>
            <a:r>
              <a:rPr lang="de-AT" dirty="0"/>
              <a:t>, </a:t>
            </a:r>
            <a:r>
              <a:rPr lang="de-AT" dirty="0" err="1"/>
              <a:t>festivals</a:t>
            </a:r>
            <a:endParaRPr lang="de-AT" dirty="0"/>
          </a:p>
          <a:p>
            <a:r>
              <a:rPr lang="de-AT" dirty="0"/>
              <a:t>Care, social </a:t>
            </a:r>
            <a:r>
              <a:rPr lang="de-AT" dirty="0" err="1"/>
              <a:t>things</a:t>
            </a:r>
            <a:r>
              <a:rPr lang="de-AT" dirty="0"/>
              <a:t>, </a:t>
            </a:r>
            <a:r>
              <a:rPr lang="de-AT" dirty="0" err="1"/>
              <a:t>health</a:t>
            </a:r>
            <a:endParaRPr lang="de-AT" dirty="0"/>
          </a:p>
          <a:p>
            <a:r>
              <a:rPr lang="de-AT" dirty="0"/>
              <a:t>English in </a:t>
            </a:r>
            <a:r>
              <a:rPr lang="de-AT" dirty="0" err="1"/>
              <a:t>my</a:t>
            </a:r>
            <a:r>
              <a:rPr lang="de-AT" dirty="0"/>
              <a:t> </a:t>
            </a:r>
            <a:r>
              <a:rPr lang="de-AT" dirty="0" err="1"/>
              <a:t>daily</a:t>
            </a:r>
            <a:r>
              <a:rPr lang="de-AT" dirty="0"/>
              <a:t> </a:t>
            </a:r>
            <a:r>
              <a:rPr lang="de-AT" dirty="0" err="1"/>
              <a:t>life</a:t>
            </a:r>
            <a:endParaRPr lang="de-AT" dirty="0"/>
          </a:p>
          <a:p>
            <a:r>
              <a:rPr lang="de-AT" dirty="0"/>
              <a:t>…quasi jede Unit im Englischbuch</a:t>
            </a:r>
          </a:p>
        </p:txBody>
      </p:sp>
    </p:spTree>
    <p:extLst>
      <p:ext uri="{BB962C8B-B14F-4D97-AF65-F5344CB8AC3E}">
        <p14:creationId xmlns:p14="http://schemas.microsoft.com/office/powerpoint/2010/main" val="2368714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67AA-9C6F-4A12-B44E-5A75D6CD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nächsten</a:t>
            </a:r>
            <a:r>
              <a:rPr lang="en-US" dirty="0"/>
              <a:t> </a:t>
            </a:r>
            <a:r>
              <a:rPr lang="en-US" dirty="0" err="1"/>
              <a:t>Schritte</a:t>
            </a:r>
            <a:r>
              <a:rPr lang="en-US" dirty="0"/>
              <a:t>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8784-573E-4F70-AF85-122BC9042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de-AT" dirty="0"/>
              <a:t>Themen für Gegenstand suchen</a:t>
            </a:r>
          </a:p>
          <a:p>
            <a:pPr marL="742950" indent="-742950">
              <a:buFont typeface="+mj-lt"/>
              <a:buAutoNum type="arabicPeriod"/>
            </a:pPr>
            <a:r>
              <a:rPr lang="de-AT" dirty="0"/>
              <a:t>Ideen brainstormen</a:t>
            </a:r>
          </a:p>
          <a:p>
            <a:pPr marL="742950" indent="-742950">
              <a:buFont typeface="+mj-lt"/>
              <a:buAutoNum type="arabicPeriod"/>
            </a:pPr>
            <a:r>
              <a:rPr lang="de-AT" dirty="0"/>
              <a:t>Beste Idee ausbauen</a:t>
            </a:r>
          </a:p>
          <a:p>
            <a:pPr marL="742950" indent="-742950">
              <a:buFont typeface="+mj-lt"/>
              <a:buAutoNum type="arabicPeriod"/>
            </a:pPr>
            <a:r>
              <a:rPr lang="de-AT" dirty="0"/>
              <a:t>Skript schreiben</a:t>
            </a:r>
          </a:p>
          <a:p>
            <a:pPr marL="742950" indent="-742950">
              <a:buFont typeface="+mj-lt"/>
              <a:buAutoNum type="arabicPeriod"/>
            </a:pPr>
            <a:r>
              <a:rPr lang="de-AT" dirty="0"/>
              <a:t>Bilder auswählen oder erstellen (+ Storyboard)</a:t>
            </a:r>
          </a:p>
          <a:p>
            <a:pPr marL="742950" indent="-742950">
              <a:buFont typeface="+mj-lt"/>
              <a:buAutoNum type="arabicPeriod"/>
            </a:pPr>
            <a:r>
              <a:rPr lang="de-AT" dirty="0"/>
              <a:t>Vertonung</a:t>
            </a:r>
          </a:p>
          <a:p>
            <a:pPr marL="742950" indent="-742950">
              <a:buFont typeface="+mj-lt"/>
              <a:buAutoNum type="arabicPeriod"/>
            </a:pPr>
            <a:r>
              <a:rPr lang="de-AT" dirty="0"/>
              <a:t>Video erstellen, finalisieren, teilen</a:t>
            </a:r>
          </a:p>
          <a:p>
            <a:pPr marL="742950" indent="-742950">
              <a:buFont typeface="+mj-lt"/>
              <a:buAutoNum type="arabicPeriod"/>
            </a:pPr>
            <a:r>
              <a:rPr lang="de-AT" dirty="0"/>
              <a:t>Herzeigen</a:t>
            </a:r>
          </a:p>
          <a:p>
            <a:pPr marL="742950" indent="-742950">
              <a:buFont typeface="+mj-lt"/>
              <a:buAutoNum type="arabicPeriod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331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6A12-498E-4F4E-ABFE-58B3625A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Aufnahmegeräte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B474-4384-4CD3-BFDE-FBE1F95F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Mobilgerät (Handy, Tablet, …)</a:t>
            </a:r>
          </a:p>
          <a:p>
            <a:pPr lvl="1"/>
            <a:r>
              <a:rPr lang="de-AT" dirty="0"/>
              <a:t>App: </a:t>
            </a:r>
            <a:r>
              <a:rPr lang="de-AT" i="1" dirty="0"/>
              <a:t>WO </a:t>
            </a:r>
            <a:r>
              <a:rPr lang="de-AT" i="1" dirty="0" err="1"/>
              <a:t>Mic</a:t>
            </a:r>
            <a:r>
              <a:rPr lang="de-AT" dirty="0"/>
              <a:t> </a:t>
            </a:r>
            <a:r>
              <a:rPr lang="de-AT" sz="2600" dirty="0">
                <a:hlinkClick r:id="rId3"/>
              </a:rPr>
              <a:t>http://www.wirelessorange.com/womic/</a:t>
            </a:r>
            <a:endParaRPr lang="de-AT" dirty="0"/>
          </a:p>
          <a:p>
            <a:r>
              <a:rPr lang="de-AT" dirty="0"/>
              <a:t>Laptop</a:t>
            </a:r>
          </a:p>
          <a:p>
            <a:r>
              <a:rPr lang="de-AT" dirty="0"/>
              <a:t>Externes USB-Mikrofon</a:t>
            </a:r>
          </a:p>
          <a:p>
            <a:pPr lvl="1"/>
            <a:r>
              <a:rPr lang="de-AT" dirty="0"/>
              <a:t>e.g. </a:t>
            </a:r>
            <a:r>
              <a:rPr lang="de-AT" i="1" dirty="0"/>
              <a:t>Blue Nessie</a:t>
            </a:r>
            <a:r>
              <a:rPr lang="de-AT" dirty="0"/>
              <a:t>: </a:t>
            </a:r>
            <a:r>
              <a:rPr lang="de-AT" sz="2600" dirty="0">
                <a:hlinkClick r:id="rId4"/>
              </a:rPr>
              <a:t>https://www.amazon.de/dp/B00BUIA362</a:t>
            </a:r>
            <a:endParaRPr lang="de-AT" sz="2600" dirty="0"/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5192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6A12-498E-4F4E-ABFE-58B3625A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Aufnahmesoftware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B474-4384-4CD3-BFDE-FBE1F95F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i="1" dirty="0" err="1"/>
              <a:t>Knovio</a:t>
            </a:r>
            <a:r>
              <a:rPr lang="de-AT" dirty="0"/>
              <a:t> (Browser, iOS) </a:t>
            </a:r>
            <a:r>
              <a:rPr lang="de-AT" sz="3000" dirty="0">
                <a:hlinkClick r:id="rId3"/>
              </a:rPr>
              <a:t>https://knovio.com/</a:t>
            </a:r>
            <a:endParaRPr lang="de-AT" dirty="0"/>
          </a:p>
          <a:p>
            <a:r>
              <a:rPr lang="de-AT" i="1" dirty="0"/>
              <a:t>PowerPoint</a:t>
            </a:r>
            <a:r>
              <a:rPr lang="de-AT" dirty="0"/>
              <a:t>: Registerkarte „Bildschirmpräsentation“ (Windows)</a:t>
            </a:r>
          </a:p>
          <a:p>
            <a:r>
              <a:rPr lang="de-AT" i="1" dirty="0" err="1"/>
              <a:t>iMovie</a:t>
            </a:r>
            <a:r>
              <a:rPr lang="de-AT" dirty="0"/>
              <a:t> (Mac)</a:t>
            </a:r>
          </a:p>
          <a:p>
            <a:r>
              <a:rPr lang="de-AT" i="1" dirty="0" err="1"/>
              <a:t>Shotcut</a:t>
            </a:r>
            <a:r>
              <a:rPr lang="de-AT" dirty="0"/>
              <a:t> und </a:t>
            </a:r>
            <a:r>
              <a:rPr lang="de-AT" i="1" dirty="0"/>
              <a:t>Audacity </a:t>
            </a:r>
            <a:r>
              <a:rPr lang="de-AT" dirty="0"/>
              <a:t>(</a:t>
            </a:r>
            <a:r>
              <a:rPr lang="de-AT" dirty="0" err="1"/>
              <a:t>Win</a:t>
            </a:r>
            <a:r>
              <a:rPr lang="de-AT" dirty="0"/>
              <a:t>, Mac, Linux)</a:t>
            </a:r>
          </a:p>
          <a:p>
            <a:r>
              <a:rPr lang="de-AT" dirty="0" err="1"/>
              <a:t>Lightworks</a:t>
            </a:r>
            <a:r>
              <a:rPr lang="de-AT" dirty="0"/>
              <a:t> (</a:t>
            </a:r>
            <a:r>
              <a:rPr lang="de-AT" dirty="0" err="1"/>
              <a:t>Win</a:t>
            </a:r>
            <a:r>
              <a:rPr lang="de-AT" dirty="0"/>
              <a:t>, Mac, Linux)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70790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67AA-9C6F-4A12-B44E-5A75D6CD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Implementationskonzepte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8784-573E-4F70-AF85-122BC9042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b="1" dirty="0"/>
              <a:t>Brainstorming: </a:t>
            </a:r>
            <a:r>
              <a:rPr lang="en-US" dirty="0" err="1"/>
              <a:t>mindestens</a:t>
            </a:r>
            <a:r>
              <a:rPr lang="en-US" dirty="0"/>
              <a:t> 2 </a:t>
            </a:r>
            <a:r>
              <a:rPr lang="en-US" dirty="0" err="1"/>
              <a:t>passende</a:t>
            </a:r>
            <a:r>
              <a:rPr lang="en-US" dirty="0"/>
              <a:t> </a:t>
            </a:r>
            <a:r>
              <a:rPr lang="en-US" dirty="0" err="1"/>
              <a:t>Themengebiete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Themenblöcke</a:t>
            </a:r>
            <a:r>
              <a:rPr lang="en-US" dirty="0"/>
              <a:t> pro </a:t>
            </a:r>
            <a:r>
              <a:rPr lang="en-US" dirty="0" err="1"/>
              <a:t>Unterrichtsgegenstand</a:t>
            </a:r>
            <a:r>
              <a:rPr lang="en-US" dirty="0"/>
              <a:t> </a:t>
            </a:r>
            <a:r>
              <a:rPr lang="en-US" dirty="0" err="1"/>
              <a:t>suchen</a:t>
            </a:r>
            <a:endParaRPr lang="en-US" dirty="0"/>
          </a:p>
          <a:p>
            <a:pPr lvl="0"/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jedes</a:t>
            </a:r>
            <a:r>
              <a:rPr lang="en-US" dirty="0"/>
              <a:t> </a:t>
            </a:r>
            <a:r>
              <a:rPr lang="en-US" dirty="0" err="1"/>
              <a:t>Themengebiet</a:t>
            </a:r>
            <a:r>
              <a:rPr lang="en-US" dirty="0"/>
              <a:t>/</a:t>
            </a:r>
            <a:r>
              <a:rPr lang="en-US" dirty="0" err="1"/>
              <a:t>Themenblock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b="1" dirty="0" err="1"/>
              <a:t>persönlicher</a:t>
            </a:r>
            <a:r>
              <a:rPr lang="en-US" b="1" dirty="0"/>
              <a:t> </a:t>
            </a:r>
            <a:r>
              <a:rPr lang="en-US" b="1" dirty="0" err="1"/>
              <a:t>Bezug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Thema</a:t>
            </a:r>
            <a:r>
              <a:rPr lang="en-US" dirty="0"/>
              <a:t> </a:t>
            </a:r>
            <a:r>
              <a:rPr lang="en-US" dirty="0" err="1"/>
              <a:t>hergestellt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 (</a:t>
            </a:r>
            <a:r>
              <a:rPr lang="en-US" dirty="0" err="1"/>
              <a:t>z.B</a:t>
            </a:r>
            <a:r>
              <a:rPr lang="en-US" dirty="0"/>
              <a:t>. </a:t>
            </a:r>
            <a:r>
              <a:rPr lang="en-US" dirty="0" err="1"/>
              <a:t>Thema</a:t>
            </a:r>
            <a:r>
              <a:rPr lang="en-US" dirty="0"/>
              <a:t> </a:t>
            </a:r>
            <a:r>
              <a:rPr lang="en-US" i="1" dirty="0"/>
              <a:t>Umwelt</a:t>
            </a:r>
            <a:r>
              <a:rPr lang="en-US" dirty="0"/>
              <a:t> – </a:t>
            </a:r>
            <a:r>
              <a:rPr lang="en-US" dirty="0" err="1"/>
              <a:t>persönlicher</a:t>
            </a:r>
            <a:r>
              <a:rPr lang="en-US" dirty="0"/>
              <a:t> </a:t>
            </a:r>
            <a:r>
              <a:rPr lang="en-US" dirty="0" err="1"/>
              <a:t>Bezug</a:t>
            </a:r>
            <a:r>
              <a:rPr lang="en-US" dirty="0"/>
              <a:t>: </a:t>
            </a:r>
            <a:r>
              <a:rPr lang="en-US" dirty="0" err="1"/>
              <a:t>digitale</a:t>
            </a:r>
            <a:r>
              <a:rPr lang="en-US" dirty="0"/>
              <a:t> Story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eigenen</a:t>
            </a:r>
            <a:r>
              <a:rPr lang="en-US" dirty="0"/>
              <a:t> </a:t>
            </a:r>
            <a:r>
              <a:rPr lang="en-US" dirty="0" err="1"/>
              <a:t>ökologischen</a:t>
            </a:r>
            <a:r>
              <a:rPr lang="en-US" dirty="0"/>
              <a:t> </a:t>
            </a:r>
            <a:r>
              <a:rPr lang="en-US" dirty="0" err="1"/>
              <a:t>Fußabdruck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Hochwasserschaden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…)</a:t>
            </a:r>
          </a:p>
          <a:p>
            <a:pPr lvl="1"/>
            <a:r>
              <a:rPr lang="en-US" b="1" dirty="0" err="1"/>
              <a:t>Rahmung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darf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lose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sein!) (</a:t>
            </a:r>
            <a:r>
              <a:rPr lang="en-US" dirty="0" err="1"/>
              <a:t>Beispiel</a:t>
            </a:r>
            <a:r>
              <a:rPr lang="en-US" dirty="0"/>
              <a:t>: </a:t>
            </a:r>
            <a:r>
              <a:rPr lang="en-US" dirty="0" err="1"/>
              <a:t>Themenblock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Englisch</a:t>
            </a:r>
            <a:r>
              <a:rPr lang="en-US" dirty="0"/>
              <a:t>: </a:t>
            </a:r>
            <a:r>
              <a:rPr lang="en-US" i="1" dirty="0"/>
              <a:t>Food, family, festivals</a:t>
            </a:r>
            <a:r>
              <a:rPr lang="en-US" dirty="0"/>
              <a:t>; </a:t>
            </a:r>
            <a:r>
              <a:rPr lang="en-US" dirty="0" err="1"/>
              <a:t>Oberstufe</a:t>
            </a:r>
            <a:r>
              <a:rPr lang="en-US" dirty="0"/>
              <a:t>; 8 </a:t>
            </a:r>
            <a:r>
              <a:rPr lang="en-US" dirty="0" err="1"/>
              <a:t>Einheiten</a:t>
            </a:r>
            <a:r>
              <a:rPr lang="en-US" dirty="0"/>
              <a:t> á 50 Min.)</a:t>
            </a:r>
          </a:p>
          <a:p>
            <a:pPr lvl="1"/>
            <a:r>
              <a:rPr lang="en-US" b="1" dirty="0" err="1"/>
              <a:t>Didaktische</a:t>
            </a:r>
            <a:r>
              <a:rPr lang="en-US" b="1" dirty="0"/>
              <a:t> </a:t>
            </a:r>
            <a:r>
              <a:rPr lang="en-US" b="1" dirty="0" err="1"/>
              <a:t>Ziel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z.B</a:t>
            </a:r>
            <a:r>
              <a:rPr lang="en-US" dirty="0"/>
              <a:t>. </a:t>
            </a:r>
            <a:r>
              <a:rPr lang="en-US" dirty="0" err="1"/>
              <a:t>Minderheiten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Stimme</a:t>
            </a:r>
            <a:r>
              <a:rPr lang="en-US" dirty="0"/>
              <a:t> </a:t>
            </a:r>
            <a:r>
              <a:rPr lang="en-US" dirty="0" err="1"/>
              <a:t>geben</a:t>
            </a:r>
            <a:r>
              <a:rPr lang="en-US" dirty="0"/>
              <a:t>, </a:t>
            </a:r>
            <a:r>
              <a:rPr lang="en-US" dirty="0" err="1"/>
              <a:t>kulturelle</a:t>
            </a:r>
            <a:r>
              <a:rPr lang="en-US" dirty="0"/>
              <a:t> </a:t>
            </a:r>
            <a:r>
              <a:rPr lang="en-US" dirty="0" err="1"/>
              <a:t>Bewusstseinsbildung</a:t>
            </a:r>
            <a:r>
              <a:rPr lang="en-US" dirty="0"/>
              <a:t> in der </a:t>
            </a:r>
            <a:r>
              <a:rPr lang="en-US" dirty="0" err="1"/>
              <a:t>Klasse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1943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67AA-9C6F-4A12-B44E-5A75D6CD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Materialien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8784-573E-4F70-AF85-122BC9042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de-AT" dirty="0"/>
              <a:t>Präsentation auf USB</a:t>
            </a:r>
          </a:p>
          <a:p>
            <a:pPr marL="742950" indent="-742950">
              <a:buFont typeface="+mj-lt"/>
              <a:buAutoNum type="arabicPeriod"/>
            </a:pPr>
            <a:r>
              <a:rPr lang="de-AT" dirty="0"/>
              <a:t>Einverständniserklärungen auf USB</a:t>
            </a:r>
          </a:p>
          <a:p>
            <a:pPr marL="742950" indent="-742950">
              <a:buFont typeface="+mj-lt"/>
              <a:buAutoNum type="arabicPeriod"/>
            </a:pPr>
            <a:r>
              <a:rPr lang="de-AT" dirty="0"/>
              <a:t>Beispielvideos</a:t>
            </a:r>
          </a:p>
          <a:p>
            <a:pPr marL="742950" indent="-742950">
              <a:buFont typeface="+mj-lt"/>
              <a:buAutoNum type="arabicPeriod"/>
            </a:pPr>
            <a:r>
              <a:rPr lang="de-AT">
                <a:hlinkClick r:id="rId2"/>
              </a:rPr>
              <a:t>https</a:t>
            </a:r>
            <a:r>
              <a:rPr lang="de-AT" dirty="0">
                <a:hlinkClick r:id="rId2"/>
              </a:rPr>
              <a:t>://mysty.eu/</a:t>
            </a:r>
            <a:r>
              <a:rPr lang="de-AT" dirty="0"/>
              <a:t> </a:t>
            </a:r>
          </a:p>
          <a:p>
            <a:pPr marL="742950" indent="-742950">
              <a:buFont typeface="+mj-lt"/>
              <a:buAutoNum type="arabicPeriod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44198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7031" y="2648743"/>
            <a:ext cx="8897937" cy="1886312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Digitale Story </a:t>
            </a:r>
            <a:br>
              <a:rPr lang="de-AT" dirty="0"/>
            </a:br>
            <a:r>
              <a:rPr lang="de-AT" dirty="0"/>
              <a:t>Präsentationen</a:t>
            </a:r>
            <a:br>
              <a:rPr lang="de-AT" dirty="0"/>
            </a:br>
            <a:r>
              <a:rPr lang="de-AT" sz="2000" dirty="0"/>
              <a:t>(+ Einverständniserklärungen)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8059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6DAD8D-9196-46B9-9DDD-6D09ACB8AF07}"/>
              </a:ext>
            </a:extLst>
          </p:cNvPr>
          <p:cNvSpPr txBox="1">
            <a:spLocks/>
          </p:cNvSpPr>
          <p:nvPr/>
        </p:nvSpPr>
        <p:spPr>
          <a:xfrm>
            <a:off x="838200" y="1489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dirty="0"/>
              <a:t>Ziel des MYSTY-Projekts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42AB96-E442-42EC-9E8E-0BA24FE6B5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814638"/>
            <a:ext cx="10515600" cy="2955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>
                <a:solidFill>
                  <a:schemeClr val="tx1"/>
                </a:solidFill>
              </a:rPr>
              <a:t>“To encourage teachers and pupils to use digital technology and storytelling as fun educational tools, with the aim to increase everyone’s awareness of </a:t>
            </a:r>
            <a:r>
              <a:rPr lang="en-US" sz="3600" b="1" i="1" dirty="0">
                <a:solidFill>
                  <a:schemeClr val="tx1"/>
                </a:solidFill>
              </a:rPr>
              <a:t>cultural diversity</a:t>
            </a:r>
            <a:r>
              <a:rPr lang="en-US" sz="3600" i="1" dirty="0">
                <a:solidFill>
                  <a:schemeClr val="tx1"/>
                </a:solidFill>
              </a:rPr>
              <a:t> within society.”</a:t>
            </a:r>
          </a:p>
          <a:p>
            <a:pPr marL="0" indent="0" algn="r">
              <a:buNone/>
            </a:pPr>
            <a:r>
              <a:rPr lang="en-US" sz="1800" i="1" dirty="0">
                <a:solidFill>
                  <a:schemeClr val="tx1"/>
                </a:solidFill>
              </a:rPr>
              <a:t>(Quelle: MYSTY Pupil Guide)</a:t>
            </a:r>
            <a:endParaRPr lang="de-AT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20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Digitales Storytelling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32E7-44DC-4807-AA9D-30DFF3D7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= </a:t>
            </a:r>
            <a:r>
              <a:rPr lang="en-US" sz="3200" dirty="0" err="1"/>
              <a:t>Geschichte</a:t>
            </a:r>
            <a:r>
              <a:rPr lang="en-US" sz="3200" dirty="0"/>
              <a:t> </a:t>
            </a:r>
            <a:r>
              <a:rPr lang="en-US" sz="3200" dirty="0" err="1"/>
              <a:t>mithilfe</a:t>
            </a:r>
            <a:r>
              <a:rPr lang="en-US" sz="3200" dirty="0"/>
              <a:t> von Soft-/Hardware </a:t>
            </a:r>
            <a:r>
              <a:rPr lang="en-US" sz="3200" dirty="0" err="1"/>
              <a:t>erzählen</a:t>
            </a:r>
            <a:endParaRPr lang="en-US" sz="3200" dirty="0"/>
          </a:p>
          <a:p>
            <a:r>
              <a:rPr lang="en-US" sz="3200" dirty="0"/>
              <a:t>1-5 </a:t>
            </a:r>
            <a:r>
              <a:rPr lang="en-US" sz="3200" dirty="0" err="1"/>
              <a:t>Standbilder</a:t>
            </a:r>
            <a:r>
              <a:rPr lang="en-US" sz="3200" dirty="0"/>
              <a:t> </a:t>
            </a:r>
            <a:r>
              <a:rPr lang="en-US" sz="3200" dirty="0" err="1"/>
              <a:t>mit</a:t>
            </a:r>
            <a:r>
              <a:rPr lang="en-US" sz="3200" dirty="0"/>
              <a:t> </a:t>
            </a:r>
            <a:r>
              <a:rPr lang="en-US" sz="3200" dirty="0" err="1"/>
              <a:t>Vertonung</a:t>
            </a:r>
            <a:endParaRPr lang="en-US" sz="3200" dirty="0"/>
          </a:p>
          <a:p>
            <a:r>
              <a:rPr lang="en-US" sz="3200" dirty="0"/>
              <a:t>2-5 </a:t>
            </a:r>
            <a:r>
              <a:rPr lang="en-US" sz="3200" dirty="0" err="1"/>
              <a:t>Minuten</a:t>
            </a:r>
            <a:r>
              <a:rPr lang="en-US" sz="3200" dirty="0"/>
              <a:t> </a:t>
            </a:r>
            <a:r>
              <a:rPr lang="en-US" sz="3200" dirty="0" err="1"/>
              <a:t>lang</a:t>
            </a:r>
            <a:endParaRPr lang="en-US" sz="3200" dirty="0"/>
          </a:p>
          <a:p>
            <a:r>
              <a:rPr lang="en-US" sz="3200" b="1" dirty="0" err="1"/>
              <a:t>persönliche</a:t>
            </a:r>
            <a:r>
              <a:rPr lang="en-US" sz="3200" b="1" dirty="0"/>
              <a:t> </a:t>
            </a:r>
            <a:r>
              <a:rPr lang="en-US" sz="3200" b="1" dirty="0" err="1"/>
              <a:t>Geschichte</a:t>
            </a:r>
            <a:r>
              <a:rPr lang="en-US" sz="3200" b="1" dirty="0"/>
              <a:t> </a:t>
            </a:r>
            <a:r>
              <a:rPr lang="en-US" sz="3000" dirty="0"/>
              <a:t>(</a:t>
            </a:r>
            <a:r>
              <a:rPr lang="en-US" sz="3000" dirty="0" err="1"/>
              <a:t>kein</a:t>
            </a:r>
            <a:r>
              <a:rPr lang="en-US" sz="3000" dirty="0"/>
              <a:t> </a:t>
            </a:r>
            <a:r>
              <a:rPr lang="en-US" sz="3000" dirty="0" err="1"/>
              <a:t>Lernvideo</a:t>
            </a:r>
            <a:r>
              <a:rPr lang="en-US" sz="3000" dirty="0"/>
              <a:t>!)</a:t>
            </a:r>
            <a:endParaRPr lang="en-US" sz="3200" dirty="0"/>
          </a:p>
          <a:p>
            <a:r>
              <a:rPr lang="en-US" sz="3200" dirty="0" err="1"/>
              <a:t>Geschichte</a:t>
            </a:r>
            <a:r>
              <a:rPr lang="en-US" sz="3200" dirty="0"/>
              <a:t> &gt; </a:t>
            </a:r>
            <a:r>
              <a:rPr lang="en-US" sz="3200" dirty="0" err="1"/>
              <a:t>technische</a:t>
            </a:r>
            <a:r>
              <a:rPr lang="en-US" sz="3200" dirty="0"/>
              <a:t> </a:t>
            </a:r>
            <a:r>
              <a:rPr lang="en-US" sz="3200" dirty="0" err="1"/>
              <a:t>Spielereien</a:t>
            </a:r>
            <a:endParaRPr lang="en-US" sz="3200" dirty="0"/>
          </a:p>
          <a:p>
            <a:r>
              <a:rPr lang="en-US" sz="3200" dirty="0" err="1"/>
              <a:t>geeignet</a:t>
            </a:r>
            <a:r>
              <a:rPr lang="en-US" sz="3200" dirty="0"/>
              <a:t> </a:t>
            </a:r>
            <a:r>
              <a:rPr lang="en-US" sz="3200" dirty="0" err="1"/>
              <a:t>für</a:t>
            </a:r>
            <a:r>
              <a:rPr lang="en-US" sz="3200" dirty="0"/>
              <a:t> quasi </a:t>
            </a:r>
            <a:r>
              <a:rPr lang="en-US" sz="3200" dirty="0" err="1"/>
              <a:t>alle</a:t>
            </a:r>
            <a:r>
              <a:rPr lang="en-US" sz="3200" dirty="0"/>
              <a:t> </a:t>
            </a:r>
            <a:r>
              <a:rPr lang="en-US" sz="3200" dirty="0" err="1"/>
              <a:t>Gegenstände</a:t>
            </a:r>
            <a:r>
              <a:rPr lang="en-US" sz="3200" dirty="0"/>
              <a:t> und </a:t>
            </a:r>
            <a:r>
              <a:rPr lang="en-US" sz="3200" dirty="0" err="1"/>
              <a:t>Altersstufen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561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32E7-44DC-4807-AA9D-30DFF3D7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Thema</a:t>
            </a:r>
            <a:r>
              <a:rPr lang="en-US" sz="3200" b="1" dirty="0"/>
              <a:t>: Family, Food, Festivals</a:t>
            </a:r>
          </a:p>
          <a:p>
            <a:r>
              <a:rPr lang="en-US" sz="3200" dirty="0" err="1"/>
              <a:t>Kalkidan</a:t>
            </a:r>
            <a:r>
              <a:rPr lang="en-US" sz="3200" dirty="0"/>
              <a:t> – My aunt: a brave woman</a:t>
            </a:r>
          </a:p>
          <a:p>
            <a:endParaRPr lang="en-US" sz="3200" dirty="0"/>
          </a:p>
          <a:p>
            <a:r>
              <a:rPr lang="en-US" sz="3200" dirty="0" err="1"/>
              <a:t>Hamed</a:t>
            </a:r>
            <a:r>
              <a:rPr lang="en-US" sz="3200" dirty="0"/>
              <a:t> – Walk on the Mur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354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Didaktischer Mehrwert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32E7-44DC-4807-AA9D-30DFF3D7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AT" sz="3300" b="1" dirty="0"/>
              <a:t>Sprachfähigkeiten</a:t>
            </a:r>
            <a:r>
              <a:rPr lang="de-AT" sz="3300" dirty="0"/>
              <a:t> (Schreiben, Sprechen)</a:t>
            </a:r>
          </a:p>
          <a:p>
            <a:r>
              <a:rPr lang="de-AT" sz="3300" b="1" dirty="0"/>
              <a:t>Medienkompetenz, Internetkompetenz</a:t>
            </a:r>
            <a:br>
              <a:rPr lang="de-AT" sz="3300" b="1" dirty="0"/>
            </a:br>
            <a:r>
              <a:rPr lang="de-AT" sz="3100" dirty="0"/>
              <a:t>z.B. Audio- und Videoaufnahme und –schnitt, Videos online stellen, Urheberrecht</a:t>
            </a:r>
          </a:p>
          <a:p>
            <a:r>
              <a:rPr lang="de-AT" sz="3300" b="1" dirty="0"/>
              <a:t>Auseinandersetzung mit fachspezifischen Inhalten</a:t>
            </a:r>
            <a:br>
              <a:rPr lang="de-AT" sz="3300" dirty="0"/>
            </a:br>
            <a:r>
              <a:rPr lang="de-AT" sz="3100" dirty="0">
                <a:solidFill>
                  <a:srgbClr val="FF0000"/>
                </a:solidFill>
              </a:rPr>
              <a:t>ABER: KEIN klassisches Lernvideo! </a:t>
            </a:r>
            <a:r>
              <a:rPr lang="de-AT" sz="3100" b="1" dirty="0">
                <a:solidFill>
                  <a:srgbClr val="FF0000"/>
                </a:solidFill>
              </a:rPr>
              <a:t>Primärer Fokus ist die narrative und persönliche Komponente</a:t>
            </a:r>
            <a:r>
              <a:rPr lang="de-AT" sz="3100" dirty="0">
                <a:solidFill>
                  <a:srgbClr val="FF0000"/>
                </a:solidFill>
              </a:rPr>
              <a:t>.</a:t>
            </a:r>
          </a:p>
          <a:p>
            <a:r>
              <a:rPr lang="de-AT" sz="3300" b="1" dirty="0"/>
              <a:t>persönlicher, authentischer Zugang </a:t>
            </a:r>
            <a:r>
              <a:rPr lang="de-AT" sz="3300" dirty="0"/>
              <a:t>wirkt stark motivierend</a:t>
            </a:r>
            <a:endParaRPr lang="de-AT" sz="3300" b="1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76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Didaktischer Mehrwert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32E7-44DC-4807-AA9D-30DFF3D7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sz="3200" b="1" dirty="0"/>
              <a:t>Bewusstseinsbildung bezüglich (eigener) Diversität</a:t>
            </a:r>
            <a:endParaRPr lang="de-AT" sz="3200" dirty="0"/>
          </a:p>
          <a:p>
            <a:r>
              <a:rPr lang="de-AT" sz="3200" b="1" dirty="0"/>
              <a:t>Auseinandersetzung mit eigener (Familien)</a:t>
            </a:r>
            <a:r>
              <a:rPr lang="de-AT" sz="3200" b="1" dirty="0" err="1"/>
              <a:t>geschichte</a:t>
            </a:r>
            <a:r>
              <a:rPr lang="de-AT" sz="3200" b="1" dirty="0"/>
              <a:t> </a:t>
            </a:r>
            <a:r>
              <a:rPr lang="de-AT" sz="2800" dirty="0"/>
              <a:t>z.B. Fotoalben, Großeltern</a:t>
            </a:r>
          </a:p>
          <a:p>
            <a:r>
              <a:rPr lang="de-AT" sz="3200" b="1" dirty="0"/>
              <a:t>Soziale Fähigkeiten </a:t>
            </a:r>
            <a:r>
              <a:rPr lang="de-AT" sz="3200" dirty="0"/>
              <a:t>(Zusammenarbeit, Feedback)</a:t>
            </a:r>
            <a:endParaRPr lang="de-AT" sz="3200" b="1" dirty="0"/>
          </a:p>
          <a:p>
            <a:r>
              <a:rPr lang="de-AT" sz="3200" b="1" dirty="0"/>
              <a:t>Stolz auf das Endprodukt</a:t>
            </a:r>
          </a:p>
        </p:txBody>
      </p:sp>
    </p:spTree>
    <p:extLst>
      <p:ext uri="{BB962C8B-B14F-4D97-AF65-F5344CB8AC3E}">
        <p14:creationId xmlns:p14="http://schemas.microsoft.com/office/powerpoint/2010/main" val="42515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AHS-Lehrplan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32E7-44DC-4807-AA9D-30DFF3D7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sz="3200" dirty="0"/>
              <a:t>„Interkulturelles Lernen“</a:t>
            </a:r>
          </a:p>
          <a:p>
            <a:r>
              <a:rPr lang="de-AT" sz="3200" dirty="0"/>
              <a:t>„Diversität und Inklusion“</a:t>
            </a:r>
          </a:p>
          <a:p>
            <a:r>
              <a:rPr lang="de-AT" sz="3200" dirty="0"/>
              <a:t>„Förderung durch Differenzierung und Individualisierung“</a:t>
            </a:r>
          </a:p>
          <a:p>
            <a:r>
              <a:rPr lang="de-AT" sz="3200" dirty="0"/>
              <a:t>„Stärken von Selbsttätigkeit und Eigenverantwortung“</a:t>
            </a:r>
          </a:p>
          <a:p>
            <a:r>
              <a:rPr lang="de-AT" sz="3200" dirty="0"/>
              <a:t>„Herstellen von Bezügen zur Lebenswelt“</a:t>
            </a:r>
          </a:p>
        </p:txBody>
      </p:sp>
    </p:spTree>
    <p:extLst>
      <p:ext uri="{BB962C8B-B14F-4D97-AF65-F5344CB8AC3E}">
        <p14:creationId xmlns:p14="http://schemas.microsoft.com/office/powerpoint/2010/main" val="31793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2DEC-8983-4DD7-8E68-705517F1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AHS-Lehrplan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32E7-44DC-4807-AA9D-30DFF3D7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AT" sz="3200" b="1" dirty="0"/>
              <a:t>Allgemeines Bildungsziel:</a:t>
            </a:r>
          </a:p>
          <a:p>
            <a:pPr marL="0" indent="0">
              <a:buNone/>
            </a:pPr>
            <a:r>
              <a:rPr lang="de-AT" sz="3200" dirty="0"/>
              <a:t>„ Der Unterricht hat sich entsprechend § 17 des Schulunterrichtsgesetzes sowohl an wissenschaftlichen Erkenntnissen als auch an den Erfahrungen und Möglichkeiten, die die Schülerinnen und Schüler aus ihrer Lebenswelt mitbringen, zu orientieren.“</a:t>
            </a:r>
          </a:p>
        </p:txBody>
      </p:sp>
    </p:spTree>
    <p:extLst>
      <p:ext uri="{BB962C8B-B14F-4D97-AF65-F5344CB8AC3E}">
        <p14:creationId xmlns:p14="http://schemas.microsoft.com/office/powerpoint/2010/main" val="2562164191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Feathered">
    <a:dk1>
      <a:sysClr val="windowText" lastClr="000000"/>
    </a:dk1>
    <a:lt1>
      <a:sysClr val="window" lastClr="FFFFFF"/>
    </a:lt1>
    <a:dk2>
      <a:srgbClr val="1C181C"/>
    </a:dk2>
    <a:lt2>
      <a:srgbClr val="FEFCF7"/>
    </a:lt2>
    <a:accent1>
      <a:srgbClr val="72626E"/>
    </a:accent1>
    <a:accent2>
      <a:srgbClr val="AD8082"/>
    </a:accent2>
    <a:accent3>
      <a:srgbClr val="E9B29A"/>
    </a:accent3>
    <a:accent4>
      <a:srgbClr val="72A59F"/>
    </a:accent4>
    <a:accent5>
      <a:srgbClr val="798375"/>
    </a:accent5>
    <a:accent6>
      <a:srgbClr val="336971"/>
    </a:accent6>
    <a:hlink>
      <a:srgbClr val="72A59F"/>
    </a:hlink>
    <a:folHlink>
      <a:srgbClr val="72626E"/>
    </a:folHlink>
  </a:clrScheme>
</a:themeOverride>
</file>

<file path=ppt/theme/themeOverride4.xml><?xml version="1.0" encoding="utf-8"?>
<a:themeOverride xmlns:a="http://schemas.openxmlformats.org/drawingml/2006/main">
  <a:clrScheme name="Feathered">
    <a:dk1>
      <a:sysClr val="windowText" lastClr="000000"/>
    </a:dk1>
    <a:lt1>
      <a:sysClr val="window" lastClr="FFFFFF"/>
    </a:lt1>
    <a:dk2>
      <a:srgbClr val="1C181C"/>
    </a:dk2>
    <a:lt2>
      <a:srgbClr val="FEFCF7"/>
    </a:lt2>
    <a:accent1>
      <a:srgbClr val="72626E"/>
    </a:accent1>
    <a:accent2>
      <a:srgbClr val="AD8082"/>
    </a:accent2>
    <a:accent3>
      <a:srgbClr val="E9B29A"/>
    </a:accent3>
    <a:accent4>
      <a:srgbClr val="72A59F"/>
    </a:accent4>
    <a:accent5>
      <a:srgbClr val="798375"/>
    </a:accent5>
    <a:accent6>
      <a:srgbClr val="336971"/>
    </a:accent6>
    <a:hlink>
      <a:srgbClr val="72A59F"/>
    </a:hlink>
    <a:folHlink>
      <a:srgbClr val="72626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828</Words>
  <Application>Microsoft Office PowerPoint</Application>
  <PresentationFormat>Widescreen</PresentationFormat>
  <Paragraphs>119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Schoolbook</vt:lpstr>
      <vt:lpstr>Corbel</vt:lpstr>
      <vt:lpstr>Feathered</vt:lpstr>
      <vt:lpstr>Office Theme</vt:lpstr>
      <vt:lpstr>PowerPoint Presentation</vt:lpstr>
      <vt:lpstr>PowerPoint Presentation</vt:lpstr>
      <vt:lpstr>PowerPoint Presentation</vt:lpstr>
      <vt:lpstr>Digitales Storytelling</vt:lpstr>
      <vt:lpstr>Beispielvideos</vt:lpstr>
      <vt:lpstr>Didaktischer Mehrwert 1/2</vt:lpstr>
      <vt:lpstr>Didaktischer Mehrwert 2/2</vt:lpstr>
      <vt:lpstr>AHS-Lehrplan</vt:lpstr>
      <vt:lpstr>AHS-Lehrplan</vt:lpstr>
      <vt:lpstr>AHS-Lehrplan</vt:lpstr>
      <vt:lpstr>AHS-Lehrplan</vt:lpstr>
      <vt:lpstr>AHS-Lehrplan</vt:lpstr>
      <vt:lpstr>AHS-Lehrplan Fremdsprachenunterricht</vt:lpstr>
      <vt:lpstr>AHS-Lehrplan Geschichte</vt:lpstr>
      <vt:lpstr>BMHS-Lehrplan</vt:lpstr>
      <vt:lpstr>Ziel für heute:</vt:lpstr>
      <vt:lpstr>Demonstration https://knovio.com </vt:lpstr>
      <vt:lpstr>Themen für Gegenstände Beispiele für Informatik</vt:lpstr>
      <vt:lpstr>Themen für Gegenstände Beispiele für Mathematik</vt:lpstr>
      <vt:lpstr>Themen für Gegenstände Beispiele für Englisch</vt:lpstr>
      <vt:lpstr>Die nächsten Schritte… </vt:lpstr>
      <vt:lpstr>Aufnahmegeräte</vt:lpstr>
      <vt:lpstr>Aufnahmesoftware</vt:lpstr>
      <vt:lpstr>Implementationskonzepte </vt:lpstr>
      <vt:lpstr>Materialien</vt:lpstr>
      <vt:lpstr>Digitale Story  Präsentationen (+ Einverständniserklärungen)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</dc:creator>
  <cp:lastModifiedBy>Andreas</cp:lastModifiedBy>
  <cp:revision>88</cp:revision>
  <dcterms:created xsi:type="dcterms:W3CDTF">2018-01-13T17:15:08Z</dcterms:created>
  <dcterms:modified xsi:type="dcterms:W3CDTF">2018-03-18T13:13:31Z</dcterms:modified>
</cp:coreProperties>
</file>