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4"/>
  </p:notesMasterIdLst>
  <p:sldIdLst>
    <p:sldId id="256" r:id="rId2"/>
    <p:sldId id="266" r:id="rId3"/>
    <p:sldId id="267" r:id="rId4"/>
    <p:sldId id="265" r:id="rId5"/>
    <p:sldId id="261" r:id="rId6"/>
    <p:sldId id="274" r:id="rId7"/>
    <p:sldId id="260" r:id="rId8"/>
    <p:sldId id="275" r:id="rId9"/>
    <p:sldId id="276" r:id="rId10"/>
    <p:sldId id="277" r:id="rId11"/>
    <p:sldId id="268" r:id="rId12"/>
    <p:sldId id="27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09"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E82B44-89B3-4DEE-B84D-F732A4ED1ED0}" type="datetimeFigureOut">
              <a:rPr lang="de-AT" smtClean="0"/>
              <a:t>20.05.2018</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763C95-0157-44DE-A11E-B93B52CFC49D}" type="slidenum">
              <a:rPr lang="de-AT" smtClean="0"/>
              <a:t>‹#›</a:t>
            </a:fld>
            <a:endParaRPr lang="de-AT"/>
          </a:p>
        </p:txBody>
      </p:sp>
    </p:spTree>
    <p:extLst>
      <p:ext uri="{BB962C8B-B14F-4D97-AF65-F5344CB8AC3E}">
        <p14:creationId xmlns:p14="http://schemas.microsoft.com/office/powerpoint/2010/main" val="995945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4C763C95-0157-44DE-A11E-B93B52CFC49D}" type="slidenum">
              <a:rPr lang="de-AT" smtClean="0"/>
              <a:t>6</a:t>
            </a:fld>
            <a:endParaRPr lang="de-AT"/>
          </a:p>
        </p:txBody>
      </p:sp>
    </p:spTree>
    <p:extLst>
      <p:ext uri="{BB962C8B-B14F-4D97-AF65-F5344CB8AC3E}">
        <p14:creationId xmlns:p14="http://schemas.microsoft.com/office/powerpoint/2010/main" val="1084803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4C763C95-0157-44DE-A11E-B93B52CFC49D}" type="slidenum">
              <a:rPr lang="de-AT" smtClean="0"/>
              <a:t>10</a:t>
            </a:fld>
            <a:endParaRPr lang="de-AT"/>
          </a:p>
        </p:txBody>
      </p:sp>
    </p:spTree>
    <p:extLst>
      <p:ext uri="{BB962C8B-B14F-4D97-AF65-F5344CB8AC3E}">
        <p14:creationId xmlns:p14="http://schemas.microsoft.com/office/powerpoint/2010/main" val="1084803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4C763C95-0157-44DE-A11E-B93B52CFC49D}" type="slidenum">
              <a:rPr lang="de-AT" smtClean="0"/>
              <a:t>11</a:t>
            </a:fld>
            <a:endParaRPr lang="de-AT"/>
          </a:p>
        </p:txBody>
      </p:sp>
    </p:spTree>
    <p:extLst>
      <p:ext uri="{BB962C8B-B14F-4D97-AF65-F5344CB8AC3E}">
        <p14:creationId xmlns:p14="http://schemas.microsoft.com/office/powerpoint/2010/main" val="1084803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4C763C95-0157-44DE-A11E-B93B52CFC49D}" type="slidenum">
              <a:rPr lang="de-AT" smtClean="0"/>
              <a:t>12</a:t>
            </a:fld>
            <a:endParaRPr lang="de-AT"/>
          </a:p>
        </p:txBody>
      </p:sp>
    </p:spTree>
    <p:extLst>
      <p:ext uri="{BB962C8B-B14F-4D97-AF65-F5344CB8AC3E}">
        <p14:creationId xmlns:p14="http://schemas.microsoft.com/office/powerpoint/2010/main" val="1084803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8D8337CA-8B15-40C3-BA2C-2A8E1A151B46}" type="datetimeFigureOut">
              <a:rPr lang="de-AT" smtClean="0"/>
              <a:t>20.05.2018</a:t>
            </a:fld>
            <a:endParaRPr lang="de-AT"/>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de-AT"/>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7AB160C5-80E9-480F-BED4-3859435C1FC1}" type="slidenum">
              <a:rPr lang="de-AT" smtClean="0"/>
              <a:t>‹#›</a:t>
            </a:fld>
            <a:endParaRPr lang="de-AT"/>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14368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8337CA-8B15-40C3-BA2C-2A8E1A151B46}" type="datetimeFigureOut">
              <a:rPr lang="de-AT" smtClean="0"/>
              <a:t>20.05.2018</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7AB160C5-80E9-480F-BED4-3859435C1FC1}" type="slidenum">
              <a:rPr lang="de-AT" smtClean="0"/>
              <a:t>‹#›</a:t>
            </a:fld>
            <a:endParaRPr lang="de-AT"/>
          </a:p>
        </p:txBody>
      </p:sp>
    </p:spTree>
    <p:extLst>
      <p:ext uri="{BB962C8B-B14F-4D97-AF65-F5344CB8AC3E}">
        <p14:creationId xmlns:p14="http://schemas.microsoft.com/office/powerpoint/2010/main" val="1174167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8337CA-8B15-40C3-BA2C-2A8E1A151B46}" type="datetimeFigureOut">
              <a:rPr lang="de-AT" smtClean="0"/>
              <a:t>20.05.2018</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7AB160C5-80E9-480F-BED4-3859435C1FC1}" type="slidenum">
              <a:rPr lang="de-AT" smtClean="0"/>
              <a:t>‹#›</a:t>
            </a:fld>
            <a:endParaRPr lang="de-AT"/>
          </a:p>
        </p:txBody>
      </p:sp>
    </p:spTree>
    <p:extLst>
      <p:ext uri="{BB962C8B-B14F-4D97-AF65-F5344CB8AC3E}">
        <p14:creationId xmlns:p14="http://schemas.microsoft.com/office/powerpoint/2010/main" val="817065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8337CA-8B15-40C3-BA2C-2A8E1A151B46}" type="datetimeFigureOut">
              <a:rPr lang="de-AT" smtClean="0"/>
              <a:t>20.05.2018</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7AB160C5-80E9-480F-BED4-3859435C1FC1}" type="slidenum">
              <a:rPr lang="de-AT" smtClean="0"/>
              <a:t>‹#›</a:t>
            </a:fld>
            <a:endParaRPr lang="de-AT"/>
          </a:p>
        </p:txBody>
      </p:sp>
    </p:spTree>
    <p:extLst>
      <p:ext uri="{BB962C8B-B14F-4D97-AF65-F5344CB8AC3E}">
        <p14:creationId xmlns:p14="http://schemas.microsoft.com/office/powerpoint/2010/main" val="3939387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8D8337CA-8B15-40C3-BA2C-2A8E1A151B46}" type="datetimeFigureOut">
              <a:rPr lang="de-AT" smtClean="0"/>
              <a:t>20.05.2018</a:t>
            </a:fld>
            <a:endParaRPr lang="de-AT"/>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de-AT"/>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7AB160C5-80E9-480F-BED4-3859435C1FC1}" type="slidenum">
              <a:rPr lang="de-AT" smtClean="0"/>
              <a:t>‹#›</a:t>
            </a:fld>
            <a:endParaRPr lang="de-AT"/>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74599422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8337CA-8B15-40C3-BA2C-2A8E1A151B46}" type="datetimeFigureOut">
              <a:rPr lang="de-AT" smtClean="0"/>
              <a:t>20.05.2018</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7AB160C5-80E9-480F-BED4-3859435C1FC1}" type="slidenum">
              <a:rPr lang="de-AT" smtClean="0"/>
              <a:t>‹#›</a:t>
            </a:fld>
            <a:endParaRPr lang="de-AT"/>
          </a:p>
        </p:txBody>
      </p:sp>
    </p:spTree>
    <p:extLst>
      <p:ext uri="{BB962C8B-B14F-4D97-AF65-F5344CB8AC3E}">
        <p14:creationId xmlns:p14="http://schemas.microsoft.com/office/powerpoint/2010/main" val="1438206755"/>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8337CA-8B15-40C3-BA2C-2A8E1A151B46}" type="datetimeFigureOut">
              <a:rPr lang="de-AT" smtClean="0"/>
              <a:t>20.05.2018</a:t>
            </a:fld>
            <a:endParaRPr lang="de-AT"/>
          </a:p>
        </p:txBody>
      </p:sp>
      <p:sp>
        <p:nvSpPr>
          <p:cNvPr id="8" name="Footer Placeholder 7"/>
          <p:cNvSpPr>
            <a:spLocks noGrp="1"/>
          </p:cNvSpPr>
          <p:nvPr>
            <p:ph type="ftr" sz="quarter" idx="11"/>
          </p:nvPr>
        </p:nvSpPr>
        <p:spPr/>
        <p:txBody>
          <a:bodyPr/>
          <a:lstStyle/>
          <a:p>
            <a:endParaRPr lang="de-AT"/>
          </a:p>
        </p:txBody>
      </p:sp>
      <p:sp>
        <p:nvSpPr>
          <p:cNvPr id="9" name="Slide Number Placeholder 8"/>
          <p:cNvSpPr>
            <a:spLocks noGrp="1"/>
          </p:cNvSpPr>
          <p:nvPr>
            <p:ph type="sldNum" sz="quarter" idx="12"/>
          </p:nvPr>
        </p:nvSpPr>
        <p:spPr/>
        <p:txBody>
          <a:bodyPr/>
          <a:lstStyle/>
          <a:p>
            <a:fld id="{7AB160C5-80E9-480F-BED4-3859435C1FC1}" type="slidenum">
              <a:rPr lang="de-AT" smtClean="0"/>
              <a:t>‹#›</a:t>
            </a:fld>
            <a:endParaRPr lang="de-AT"/>
          </a:p>
        </p:txBody>
      </p:sp>
    </p:spTree>
    <p:extLst>
      <p:ext uri="{BB962C8B-B14F-4D97-AF65-F5344CB8AC3E}">
        <p14:creationId xmlns:p14="http://schemas.microsoft.com/office/powerpoint/2010/main" val="3257204335"/>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8337CA-8B15-40C3-BA2C-2A8E1A151B46}" type="datetimeFigureOut">
              <a:rPr lang="de-AT" smtClean="0"/>
              <a:t>20.05.2018</a:t>
            </a:fld>
            <a:endParaRPr lang="de-AT"/>
          </a:p>
        </p:txBody>
      </p:sp>
      <p:sp>
        <p:nvSpPr>
          <p:cNvPr id="4" name="Footer Placeholder 3"/>
          <p:cNvSpPr>
            <a:spLocks noGrp="1"/>
          </p:cNvSpPr>
          <p:nvPr>
            <p:ph type="ftr" sz="quarter" idx="11"/>
          </p:nvPr>
        </p:nvSpPr>
        <p:spPr/>
        <p:txBody>
          <a:bodyPr/>
          <a:lstStyle/>
          <a:p>
            <a:endParaRPr lang="de-AT"/>
          </a:p>
        </p:txBody>
      </p:sp>
      <p:sp>
        <p:nvSpPr>
          <p:cNvPr id="5" name="Slide Number Placeholder 4"/>
          <p:cNvSpPr>
            <a:spLocks noGrp="1"/>
          </p:cNvSpPr>
          <p:nvPr>
            <p:ph type="sldNum" sz="quarter" idx="12"/>
          </p:nvPr>
        </p:nvSpPr>
        <p:spPr/>
        <p:txBody>
          <a:bodyPr/>
          <a:lstStyle/>
          <a:p>
            <a:fld id="{7AB160C5-80E9-480F-BED4-3859435C1FC1}" type="slidenum">
              <a:rPr lang="de-AT" smtClean="0"/>
              <a:t>‹#›</a:t>
            </a:fld>
            <a:endParaRPr lang="de-AT"/>
          </a:p>
        </p:txBody>
      </p:sp>
    </p:spTree>
    <p:extLst>
      <p:ext uri="{BB962C8B-B14F-4D97-AF65-F5344CB8AC3E}">
        <p14:creationId xmlns:p14="http://schemas.microsoft.com/office/powerpoint/2010/main" val="4260659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8337CA-8B15-40C3-BA2C-2A8E1A151B46}" type="datetimeFigureOut">
              <a:rPr lang="de-AT" smtClean="0"/>
              <a:t>20.05.2018</a:t>
            </a:fld>
            <a:endParaRPr lang="de-AT"/>
          </a:p>
        </p:txBody>
      </p:sp>
      <p:sp>
        <p:nvSpPr>
          <p:cNvPr id="3" name="Footer Placeholder 2"/>
          <p:cNvSpPr>
            <a:spLocks noGrp="1"/>
          </p:cNvSpPr>
          <p:nvPr>
            <p:ph type="ftr" sz="quarter" idx="11"/>
          </p:nvPr>
        </p:nvSpPr>
        <p:spPr/>
        <p:txBody>
          <a:bodyPr/>
          <a:lstStyle/>
          <a:p>
            <a:endParaRPr lang="de-AT"/>
          </a:p>
        </p:txBody>
      </p:sp>
      <p:sp>
        <p:nvSpPr>
          <p:cNvPr id="4" name="Slide Number Placeholder 3"/>
          <p:cNvSpPr>
            <a:spLocks noGrp="1"/>
          </p:cNvSpPr>
          <p:nvPr>
            <p:ph type="sldNum" sz="quarter" idx="12"/>
          </p:nvPr>
        </p:nvSpPr>
        <p:spPr/>
        <p:txBody>
          <a:bodyPr/>
          <a:lstStyle/>
          <a:p>
            <a:fld id="{7AB160C5-80E9-480F-BED4-3859435C1FC1}" type="slidenum">
              <a:rPr lang="de-AT" smtClean="0"/>
              <a:t>‹#›</a:t>
            </a:fld>
            <a:endParaRPr lang="de-AT"/>
          </a:p>
        </p:txBody>
      </p:sp>
    </p:spTree>
    <p:extLst>
      <p:ext uri="{BB962C8B-B14F-4D97-AF65-F5344CB8AC3E}">
        <p14:creationId xmlns:p14="http://schemas.microsoft.com/office/powerpoint/2010/main" val="838834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73789" y="6375679"/>
            <a:ext cx="925016" cy="348462"/>
          </a:xfrm>
        </p:spPr>
        <p:txBody>
          <a:bodyPr/>
          <a:lstStyle/>
          <a:p>
            <a:fld id="{8D8337CA-8B15-40C3-BA2C-2A8E1A151B46}" type="datetimeFigureOut">
              <a:rPr lang="de-AT" smtClean="0"/>
              <a:t>20.05.2018</a:t>
            </a:fld>
            <a:endParaRPr lang="de-AT"/>
          </a:p>
        </p:txBody>
      </p:sp>
      <p:sp>
        <p:nvSpPr>
          <p:cNvPr id="6" name="Footer Placeholder 5"/>
          <p:cNvSpPr>
            <a:spLocks noGrp="1"/>
          </p:cNvSpPr>
          <p:nvPr>
            <p:ph type="ftr" sz="quarter" idx="11"/>
          </p:nvPr>
        </p:nvSpPr>
        <p:spPr>
          <a:xfrm>
            <a:off x="1577716" y="6375679"/>
            <a:ext cx="2611634" cy="345796"/>
          </a:xfrm>
        </p:spPr>
        <p:txBody>
          <a:bodyPr/>
          <a:lstStyle/>
          <a:p>
            <a:endParaRPr lang="de-AT"/>
          </a:p>
        </p:txBody>
      </p:sp>
      <p:sp>
        <p:nvSpPr>
          <p:cNvPr id="7" name="Slide Number Placeholder 6"/>
          <p:cNvSpPr>
            <a:spLocks noGrp="1"/>
          </p:cNvSpPr>
          <p:nvPr>
            <p:ph type="sldNum" sz="quarter" idx="12"/>
          </p:nvPr>
        </p:nvSpPr>
        <p:spPr>
          <a:xfrm>
            <a:off x="4268261" y="6375679"/>
            <a:ext cx="924342" cy="345796"/>
          </a:xfrm>
        </p:spPr>
        <p:txBody>
          <a:bodyPr/>
          <a:lstStyle/>
          <a:p>
            <a:fld id="{7AB160C5-80E9-480F-BED4-3859435C1FC1}" type="slidenum">
              <a:rPr lang="de-AT" smtClean="0"/>
              <a:t>‹#›</a:t>
            </a:fld>
            <a:endParaRPr lang="de-AT"/>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27363768"/>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74463" y="6375679"/>
            <a:ext cx="924342" cy="348462"/>
          </a:xfrm>
        </p:spPr>
        <p:txBody>
          <a:bodyPr/>
          <a:lstStyle/>
          <a:p>
            <a:fld id="{8D8337CA-8B15-40C3-BA2C-2A8E1A151B46}" type="datetimeFigureOut">
              <a:rPr lang="de-AT" smtClean="0"/>
              <a:t>20.05.2018</a:t>
            </a:fld>
            <a:endParaRPr lang="de-AT"/>
          </a:p>
        </p:txBody>
      </p:sp>
      <p:sp>
        <p:nvSpPr>
          <p:cNvPr id="6" name="Footer Placeholder 5"/>
          <p:cNvSpPr>
            <a:spLocks noGrp="1"/>
          </p:cNvSpPr>
          <p:nvPr>
            <p:ph type="ftr" sz="quarter" idx="11"/>
          </p:nvPr>
        </p:nvSpPr>
        <p:spPr>
          <a:xfrm>
            <a:off x="1577716" y="6375679"/>
            <a:ext cx="2611634" cy="345796"/>
          </a:xfrm>
        </p:spPr>
        <p:txBody>
          <a:bodyPr/>
          <a:lstStyle/>
          <a:p>
            <a:endParaRPr lang="de-AT"/>
          </a:p>
        </p:txBody>
      </p:sp>
      <p:sp>
        <p:nvSpPr>
          <p:cNvPr id="7" name="Slide Number Placeholder 6"/>
          <p:cNvSpPr>
            <a:spLocks noGrp="1"/>
          </p:cNvSpPr>
          <p:nvPr>
            <p:ph type="sldNum" sz="quarter" idx="12"/>
          </p:nvPr>
        </p:nvSpPr>
        <p:spPr>
          <a:xfrm>
            <a:off x="4256153" y="6375679"/>
            <a:ext cx="947460" cy="345796"/>
          </a:xfrm>
        </p:spPr>
        <p:txBody>
          <a:bodyPr/>
          <a:lstStyle/>
          <a:p>
            <a:fld id="{7AB160C5-80E9-480F-BED4-3859435C1FC1}" type="slidenum">
              <a:rPr lang="de-AT" smtClean="0"/>
              <a:t>‹#›</a:t>
            </a:fld>
            <a:endParaRPr lang="de-AT"/>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7275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8D8337CA-8B15-40C3-BA2C-2A8E1A151B46}" type="datetimeFigureOut">
              <a:rPr lang="de-AT" smtClean="0"/>
              <a:t>20.05.2018</a:t>
            </a:fld>
            <a:endParaRPr lang="de-AT"/>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de-AT"/>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AB160C5-80E9-480F-BED4-3859435C1FC1}" type="slidenum">
              <a:rPr lang="de-AT" smtClean="0"/>
              <a:t>‹#›</a:t>
            </a:fld>
            <a:endParaRPr lang="de-AT"/>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130799789"/>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0" pos="594">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rd.as.uky.edu/sites/default/files/cookbook.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greav.ub.edu/der/"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mysty.eu/" TargetMode="External"/><Relationship Id="rId2" Type="http://schemas.openxmlformats.org/officeDocument/2006/relationships/hyperlink" Target="http://ec.europa.eu/programmes/erasmus-plus/projects/eplus-project-details/#project/cadc5b24-3421-47d8-b028-7ac554763a8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bbc.co.uk/wales/audiovideo/sites/galleries/pages/capturewales_memory.s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h8AF0z2Dzgc&amp;feature=youtu.be" TargetMode="External"/><Relationship Id="rId2" Type="http://schemas.openxmlformats.org/officeDocument/2006/relationships/hyperlink" Target="https://www.youtube.com/watch?v=0D8-XMXiXc4" TargetMode="External"/><Relationship Id="rId1" Type="http://schemas.openxmlformats.org/officeDocument/2006/relationships/slideLayout" Target="../slideLayouts/slideLayout2.xml"/><Relationship Id="rId6" Type="http://schemas.openxmlformats.org/officeDocument/2006/relationships/hyperlink" Target="https://www.youtube.com/watch?v=zeOhLRwh1W0" TargetMode="External"/><Relationship Id="rId5" Type="http://schemas.openxmlformats.org/officeDocument/2006/relationships/hyperlink" Target="https://www.youtube.com/watch?v=y-aKyk5dPgs" TargetMode="External"/><Relationship Id="rId4" Type="http://schemas.openxmlformats.org/officeDocument/2006/relationships/hyperlink" Target="https://www.youtube.com/watch?v=ff4wJt2d7VY&amp;index=18&amp;list=UUn3JyTy6LQXKfFfU0Pn5DU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836712"/>
            <a:ext cx="7772400" cy="2763739"/>
          </a:xfrm>
        </p:spPr>
        <p:txBody>
          <a:bodyPr>
            <a:normAutofit fontScale="90000"/>
          </a:bodyPr>
          <a:lstStyle/>
          <a:p>
            <a:br>
              <a:rPr lang="en-US" dirty="0"/>
            </a:br>
            <a:br>
              <a:rPr lang="en-US" dirty="0"/>
            </a:br>
            <a:br>
              <a:rPr lang="en-US" dirty="0"/>
            </a:br>
            <a:br>
              <a:rPr lang="en-US" dirty="0"/>
            </a:br>
            <a:r>
              <a:rPr lang="en-US" sz="3600" dirty="0" err="1">
                <a:solidFill>
                  <a:schemeClr val="accent6">
                    <a:lumMod val="75000"/>
                  </a:schemeClr>
                </a:solidFill>
              </a:rPr>
              <a:t>MyStory</a:t>
            </a:r>
            <a:r>
              <a:rPr lang="en-US" sz="3600" dirty="0">
                <a:solidFill>
                  <a:schemeClr val="accent6">
                    <a:lumMod val="75000"/>
                  </a:schemeClr>
                </a:solidFill>
              </a:rPr>
              <a:t>: Digital Storytelling Toolbox for Diversity Training in Schools </a:t>
            </a:r>
            <a:r>
              <a:rPr lang="en-US" sz="4000" dirty="0">
                <a:solidFill>
                  <a:schemeClr val="accent6">
                    <a:lumMod val="75000"/>
                  </a:schemeClr>
                </a:solidFill>
              </a:rPr>
              <a:t>	</a:t>
            </a:r>
            <a:br>
              <a:rPr lang="en-US" sz="4000" dirty="0">
                <a:solidFill>
                  <a:schemeClr val="accent6">
                    <a:lumMod val="75000"/>
                  </a:schemeClr>
                </a:solidFill>
              </a:rPr>
            </a:br>
            <a:endParaRPr lang="de-AT" sz="4000" dirty="0">
              <a:solidFill>
                <a:schemeClr val="accent6">
                  <a:lumMod val="75000"/>
                </a:schemeClr>
              </a:solidFill>
            </a:endParaRPr>
          </a:p>
        </p:txBody>
      </p:sp>
      <p:sp>
        <p:nvSpPr>
          <p:cNvPr id="3" name="Untertitel 2"/>
          <p:cNvSpPr>
            <a:spLocks noGrp="1"/>
          </p:cNvSpPr>
          <p:nvPr>
            <p:ph type="subTitle" idx="1"/>
          </p:nvPr>
        </p:nvSpPr>
        <p:spPr>
          <a:xfrm>
            <a:off x="1661284" y="5905501"/>
            <a:ext cx="6223084" cy="907876"/>
          </a:xfrm>
        </p:spPr>
        <p:txBody>
          <a:bodyPr>
            <a:normAutofit fontScale="25000" lnSpcReduction="20000"/>
          </a:bodyPr>
          <a:lstStyle/>
          <a:p>
            <a:r>
              <a:rPr lang="de-AT" sz="2800" dirty="0"/>
              <a:t>Elisabeth Pölzleitner, Andreas Schuch, Robert Kozak</a:t>
            </a:r>
          </a:p>
          <a:p>
            <a:r>
              <a:rPr lang="de-AT" sz="2800" dirty="0"/>
              <a:t>GIBS Graz</a:t>
            </a:r>
          </a:p>
          <a:p>
            <a:r>
              <a:rPr lang="de-AT" sz="2800" dirty="0"/>
              <a:t>Hermine Penz and Roberta Maierhofer</a:t>
            </a:r>
          </a:p>
          <a:p>
            <a:r>
              <a:rPr lang="de-AT" sz="2000" dirty="0"/>
              <a:t>University of Graz</a:t>
            </a:r>
          </a:p>
          <a:p>
            <a:r>
              <a:rPr lang="de-AT" sz="2000" dirty="0"/>
              <a:t>Erasmus+ Project</a:t>
            </a:r>
          </a:p>
        </p:txBody>
      </p:sp>
      <p:pic>
        <p:nvPicPr>
          <p:cNvPr id="1027" name="Picture 3" descr="D:\Users\penzh\Pictures\MYSTY Logo\mysty-logo-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1551518"/>
            <a:ext cx="3672408" cy="1468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1509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648072"/>
          </a:xfrm>
        </p:spPr>
        <p:txBody>
          <a:bodyPr>
            <a:normAutofit/>
          </a:bodyPr>
          <a:lstStyle/>
          <a:p>
            <a:r>
              <a:rPr lang="en-US" sz="2800" dirty="0">
                <a:solidFill>
                  <a:schemeClr val="accent6">
                    <a:lumMod val="75000"/>
                  </a:schemeClr>
                </a:solidFill>
              </a:rPr>
              <a:t>Outcomes/Pedagogical benefits</a:t>
            </a:r>
          </a:p>
        </p:txBody>
      </p:sp>
      <p:sp>
        <p:nvSpPr>
          <p:cNvPr id="3" name="Inhaltsplatzhalter 2"/>
          <p:cNvSpPr>
            <a:spLocks noGrp="1"/>
          </p:cNvSpPr>
          <p:nvPr>
            <p:ph idx="1"/>
          </p:nvPr>
        </p:nvSpPr>
        <p:spPr>
          <a:xfrm>
            <a:off x="457200" y="1412776"/>
            <a:ext cx="8229600" cy="4896544"/>
          </a:xfrm>
        </p:spPr>
        <p:txBody>
          <a:bodyPr>
            <a:normAutofit/>
          </a:bodyPr>
          <a:lstStyle/>
          <a:p>
            <a:pPr marL="0" indent="0">
              <a:buNone/>
            </a:pPr>
            <a:r>
              <a:rPr lang="de-AT" sz="2400" dirty="0"/>
              <a:t>• </a:t>
            </a:r>
            <a:r>
              <a:rPr lang="de-AT" sz="2400" dirty="0" err="1"/>
              <a:t>Improving</a:t>
            </a:r>
            <a:r>
              <a:rPr lang="de-AT" sz="2400" dirty="0"/>
              <a:t> </a:t>
            </a:r>
            <a:r>
              <a:rPr lang="de-AT" sz="2400" dirty="0" err="1"/>
              <a:t>language</a:t>
            </a:r>
            <a:r>
              <a:rPr lang="de-AT" sz="2400" dirty="0"/>
              <a:t> </a:t>
            </a:r>
            <a:r>
              <a:rPr lang="de-AT" sz="2400" dirty="0" err="1"/>
              <a:t>skills</a:t>
            </a:r>
            <a:endParaRPr lang="de-AT" sz="2400" dirty="0"/>
          </a:p>
          <a:p>
            <a:pPr marL="0" indent="0">
              <a:buNone/>
            </a:pPr>
            <a:r>
              <a:rPr lang="en-US" sz="2400" dirty="0"/>
              <a:t>• Developing media literacy, internet literacy and IT skills</a:t>
            </a:r>
          </a:p>
          <a:p>
            <a:pPr marL="0" indent="0">
              <a:buNone/>
            </a:pPr>
            <a:r>
              <a:rPr lang="en-US" sz="2400" dirty="0"/>
              <a:t>• Raising awareness about cultural, historical, … diversity</a:t>
            </a:r>
          </a:p>
          <a:p>
            <a:pPr marL="0" indent="0">
              <a:buNone/>
            </a:pPr>
            <a:r>
              <a:rPr lang="en-US" sz="2400" dirty="0"/>
              <a:t>• Intergenerational aspects (e.g. story about grandparent)</a:t>
            </a:r>
          </a:p>
          <a:p>
            <a:pPr marL="0" indent="0">
              <a:buNone/>
            </a:pPr>
            <a:r>
              <a:rPr lang="de-AT" sz="2400" dirty="0"/>
              <a:t>• </a:t>
            </a:r>
            <a:r>
              <a:rPr lang="de-AT" sz="2400" dirty="0" err="1"/>
              <a:t>Developing</a:t>
            </a:r>
            <a:r>
              <a:rPr lang="de-AT" sz="2400" dirty="0"/>
              <a:t> </a:t>
            </a:r>
            <a:r>
              <a:rPr lang="de-AT" sz="2400" dirty="0" err="1"/>
              <a:t>social</a:t>
            </a:r>
            <a:r>
              <a:rPr lang="de-AT" sz="2400" dirty="0"/>
              <a:t> </a:t>
            </a:r>
            <a:r>
              <a:rPr lang="de-AT" sz="2400" dirty="0" err="1"/>
              <a:t>skills</a:t>
            </a:r>
            <a:r>
              <a:rPr lang="de-AT" sz="2400" dirty="0"/>
              <a:t> (</a:t>
            </a:r>
            <a:r>
              <a:rPr lang="de-AT" sz="2400" dirty="0" err="1"/>
              <a:t>collaboration</a:t>
            </a:r>
            <a:r>
              <a:rPr lang="de-AT" sz="2400" dirty="0"/>
              <a:t>)</a:t>
            </a:r>
          </a:p>
          <a:p>
            <a:pPr marL="0" indent="0">
              <a:buNone/>
            </a:pPr>
            <a:r>
              <a:rPr lang="en-US" sz="2400" dirty="0"/>
              <a:t>• Engaging in a subject matter, e.g. environment</a:t>
            </a:r>
          </a:p>
          <a:p>
            <a:pPr marL="0" indent="0">
              <a:buNone/>
            </a:pPr>
            <a:r>
              <a:rPr lang="en-US" sz="2400" dirty="0"/>
              <a:t>• Feeling proud of final product</a:t>
            </a:r>
          </a:p>
          <a:p>
            <a:r>
              <a:rPr lang="en-US" sz="2400" dirty="0"/>
              <a:t>Etc.</a:t>
            </a:r>
          </a:p>
        </p:txBody>
      </p:sp>
    </p:spTree>
    <p:extLst>
      <p:ext uri="{BB962C8B-B14F-4D97-AF65-F5344CB8AC3E}">
        <p14:creationId xmlns:p14="http://schemas.microsoft.com/office/powerpoint/2010/main" val="1927617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a:bodyPr>
          <a:lstStyle/>
          <a:p>
            <a:r>
              <a:rPr lang="en-US" sz="2800" dirty="0">
                <a:solidFill>
                  <a:schemeClr val="accent6">
                    <a:lumMod val="75000"/>
                  </a:schemeClr>
                </a:solidFill>
              </a:rPr>
              <a:t>Pupils’ comments</a:t>
            </a:r>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77464" y="1268760"/>
            <a:ext cx="4598592" cy="3516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hteck 4"/>
          <p:cNvSpPr/>
          <p:nvPr/>
        </p:nvSpPr>
        <p:spPr>
          <a:xfrm>
            <a:off x="1043608" y="5013176"/>
            <a:ext cx="7920880" cy="11304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Here’s what I loved about this very project: not only thinking about it, or giving it small thoughts all the time, speaking loud and clearly while recording and then editing my story, but also the memories that came to my mind while producing it.</a:t>
            </a:r>
            <a:endParaRPr lang="de-AT" dirty="0"/>
          </a:p>
          <a:p>
            <a:r>
              <a:rPr lang="de-AT" dirty="0"/>
              <a:t>							</a:t>
            </a:r>
            <a:r>
              <a:rPr lang="de-AT" i="1" dirty="0"/>
              <a:t>Matteo</a:t>
            </a:r>
          </a:p>
        </p:txBody>
      </p:sp>
      <p:sp>
        <p:nvSpPr>
          <p:cNvPr id="6" name="Diagonal liegende Ecken des Rechtecks abrunden 5"/>
          <p:cNvSpPr/>
          <p:nvPr/>
        </p:nvSpPr>
        <p:spPr>
          <a:xfrm>
            <a:off x="5580112" y="2276872"/>
            <a:ext cx="2952328" cy="2160240"/>
          </a:xfrm>
          <a:prstGeom prst="round2Diag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t>I personally really liked this project. Coming up with a good story idea was like exploring my memories and going through all these awesome moments I have spent with my family.  </a:t>
            </a:r>
          </a:p>
        </p:txBody>
      </p:sp>
    </p:spTree>
    <p:extLst>
      <p:ext uri="{BB962C8B-B14F-4D97-AF65-F5344CB8AC3E}">
        <p14:creationId xmlns:p14="http://schemas.microsoft.com/office/powerpoint/2010/main" val="1238444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648072"/>
          </a:xfrm>
        </p:spPr>
        <p:txBody>
          <a:bodyPr>
            <a:normAutofit fontScale="90000"/>
          </a:bodyPr>
          <a:lstStyle/>
          <a:p>
            <a:br>
              <a:rPr lang="en-AU" sz="2800" b="1" dirty="0"/>
            </a:br>
            <a:r>
              <a:rPr lang="en-AU" sz="2800" b="1" dirty="0"/>
              <a:t>References </a:t>
            </a:r>
            <a:br>
              <a:rPr lang="de-AT" sz="2800" dirty="0"/>
            </a:br>
            <a:endParaRPr lang="en-US" sz="2800" dirty="0"/>
          </a:p>
        </p:txBody>
      </p:sp>
      <p:sp>
        <p:nvSpPr>
          <p:cNvPr id="3" name="Inhaltsplatzhalter 2"/>
          <p:cNvSpPr>
            <a:spLocks noGrp="1"/>
          </p:cNvSpPr>
          <p:nvPr>
            <p:ph idx="1"/>
          </p:nvPr>
        </p:nvSpPr>
        <p:spPr>
          <a:xfrm>
            <a:off x="457200" y="1412776"/>
            <a:ext cx="8229600" cy="4896544"/>
          </a:xfrm>
        </p:spPr>
        <p:txBody>
          <a:bodyPr>
            <a:normAutofit/>
          </a:bodyPr>
          <a:lstStyle/>
          <a:p>
            <a:r>
              <a:rPr lang="en-US" sz="2000" dirty="0"/>
              <a:t>Hartley, John and Kelly </a:t>
            </a:r>
            <a:r>
              <a:rPr lang="en-US" sz="2000" dirty="0" err="1"/>
              <a:t>McWilliam</a:t>
            </a:r>
            <a:r>
              <a:rPr lang="en-US" sz="2000" dirty="0"/>
              <a:t> (2009). </a:t>
            </a:r>
            <a:r>
              <a:rPr lang="en-US" sz="2000" i="1" dirty="0"/>
              <a:t>Story Circle: Digital Storytelling Around the World</a:t>
            </a:r>
            <a:r>
              <a:rPr lang="en-US" sz="2000" dirty="0"/>
              <a:t>. Malden, MA/Oxford: Blackwell. </a:t>
            </a:r>
            <a:endParaRPr lang="en-AU" sz="2000" dirty="0"/>
          </a:p>
          <a:p>
            <a:r>
              <a:rPr lang="en-AU" sz="2000" dirty="0"/>
              <a:t>Lambert, Joe (2002). </a:t>
            </a:r>
            <a:r>
              <a:rPr lang="en-AU" sz="2000" i="1" dirty="0"/>
              <a:t>Digital storytelling cookbook</a:t>
            </a:r>
            <a:r>
              <a:rPr lang="en-AU" sz="2000" dirty="0"/>
              <a:t>. Retrieved from: </a:t>
            </a:r>
            <a:r>
              <a:rPr lang="en-AU" sz="2000" dirty="0">
                <a:hlinkClick r:id="rId3"/>
              </a:rPr>
              <a:t>https://wrd.as.uky.edu/sites/default/files/cookbook.pdf</a:t>
            </a:r>
            <a:r>
              <a:rPr lang="en-AU" sz="2000" dirty="0"/>
              <a:t> .</a:t>
            </a:r>
          </a:p>
          <a:p>
            <a:r>
              <a:rPr lang="en-AU" sz="2000" dirty="0" err="1"/>
              <a:t>Lundby</a:t>
            </a:r>
            <a:r>
              <a:rPr lang="en-AU" sz="2000" dirty="0"/>
              <a:t>, Knut, ed. (2008). </a:t>
            </a:r>
            <a:r>
              <a:rPr lang="en-AU" sz="2000" i="1" dirty="0"/>
              <a:t>Digital Storytelling, Mediatized Stories. Self-representation in New Media</a:t>
            </a:r>
            <a:r>
              <a:rPr lang="en-AU" sz="2000" dirty="0"/>
              <a:t>. New York, etc.: Peter Lang.</a:t>
            </a:r>
          </a:p>
          <a:p>
            <a:r>
              <a:rPr lang="en-AU" sz="2000" dirty="0"/>
              <a:t>Robin, Bernhard R. (2006). “The educational uses of digital storytelling.” In: Crawford, C. et al., eds. </a:t>
            </a:r>
            <a:r>
              <a:rPr lang="en-AU" sz="2000" i="1" dirty="0"/>
              <a:t>Proceedings of Society for Information Technology and Teacher Education International Conference </a:t>
            </a:r>
            <a:r>
              <a:rPr lang="en-AU" sz="2000" dirty="0"/>
              <a:t>2006. Chesapeake, VA: AACE, 709-716. </a:t>
            </a:r>
            <a:endParaRPr lang="de-AT" sz="2000" dirty="0"/>
          </a:p>
          <a:p>
            <a:r>
              <a:rPr lang="en-AU" sz="2000" dirty="0"/>
              <a:t>Robin, Bernhard R.  (2016). “The Power of Digital Storytelling to Support Teaching and Learning.” </a:t>
            </a:r>
            <a:r>
              <a:rPr lang="en-AU" sz="2000" i="1" dirty="0"/>
              <a:t>Digital Education Review</a:t>
            </a:r>
            <a:r>
              <a:rPr lang="en-AU" sz="2000" dirty="0"/>
              <a:t> 30 (December 2016).  </a:t>
            </a:r>
            <a:r>
              <a:rPr lang="en-AU" sz="2000" dirty="0">
                <a:hlinkClick r:id="rId4"/>
              </a:rPr>
              <a:t>http://greav.ub.edu/der/</a:t>
            </a:r>
            <a:r>
              <a:rPr lang="en-AU" sz="2000" dirty="0"/>
              <a:t> .</a:t>
            </a:r>
            <a:endParaRPr lang="de-AT" sz="2000" dirty="0"/>
          </a:p>
          <a:p>
            <a:endParaRPr lang="en-US" sz="2400" dirty="0"/>
          </a:p>
        </p:txBody>
      </p:sp>
    </p:spTree>
    <p:extLst>
      <p:ext uri="{BB962C8B-B14F-4D97-AF65-F5344CB8AC3E}">
        <p14:creationId xmlns:p14="http://schemas.microsoft.com/office/powerpoint/2010/main" val="1238444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476672"/>
            <a:ext cx="7715200" cy="648072"/>
          </a:xfrm>
        </p:spPr>
        <p:txBody>
          <a:bodyPr>
            <a:normAutofit/>
          </a:bodyPr>
          <a:lstStyle/>
          <a:p>
            <a:r>
              <a:rPr lang="en-US" sz="2800" dirty="0" err="1">
                <a:solidFill>
                  <a:schemeClr val="accent6">
                    <a:lumMod val="75000"/>
                  </a:schemeClr>
                </a:solidFill>
              </a:rPr>
              <a:t>MyStory</a:t>
            </a:r>
            <a:r>
              <a:rPr lang="en-US" sz="2800" dirty="0">
                <a:solidFill>
                  <a:schemeClr val="accent6">
                    <a:lumMod val="75000"/>
                  </a:schemeClr>
                </a:solidFill>
              </a:rPr>
              <a:t>’ (MYSTY)</a:t>
            </a:r>
          </a:p>
        </p:txBody>
      </p:sp>
      <p:sp>
        <p:nvSpPr>
          <p:cNvPr id="3" name="Inhaltsplatzhalter 2"/>
          <p:cNvSpPr>
            <a:spLocks noGrp="1"/>
          </p:cNvSpPr>
          <p:nvPr>
            <p:ph idx="1"/>
          </p:nvPr>
        </p:nvSpPr>
        <p:spPr>
          <a:xfrm>
            <a:off x="714400" y="1412776"/>
            <a:ext cx="7674024" cy="4896544"/>
          </a:xfrm>
        </p:spPr>
        <p:txBody>
          <a:bodyPr>
            <a:normAutofit fontScale="92500" lnSpcReduction="20000"/>
          </a:bodyPr>
          <a:lstStyle/>
          <a:p>
            <a:pPr marL="0" indent="0">
              <a:buNone/>
            </a:pPr>
            <a:r>
              <a:rPr lang="en-US" sz="2400" dirty="0" err="1"/>
              <a:t>MyStory</a:t>
            </a:r>
            <a:r>
              <a:rPr lang="en-US" sz="2400" dirty="0"/>
              <a:t>’ (MYSTY): Erasmus+ funded Digital Storytelling project focused on migration and minority experiences. </a:t>
            </a:r>
          </a:p>
          <a:p>
            <a:pPr marL="800100" lvl="1" indent="-457200">
              <a:buFont typeface="Wingdings" panose="05000000000000000000" pitchFamily="2" charset="2"/>
              <a:buChar char="Ø"/>
            </a:pPr>
            <a:r>
              <a:rPr lang="en-US" sz="2000" dirty="0"/>
              <a:t>8 partners:</a:t>
            </a:r>
          </a:p>
          <a:p>
            <a:pPr marL="800100" lvl="1" indent="-457200">
              <a:buFont typeface="Wingdings" panose="05000000000000000000" pitchFamily="2" charset="2"/>
              <a:buChar char="Ø"/>
            </a:pPr>
            <a:r>
              <a:rPr lang="en-US" sz="2000" dirty="0"/>
              <a:t>2 universities, 4 secondary schools and 2 NGOs across 4 countries (Austria, Italy, Hungary and the UK)  </a:t>
            </a:r>
          </a:p>
          <a:p>
            <a:pPr lvl="2" indent="-342900">
              <a:buFont typeface="Wingdings" panose="05000000000000000000" pitchFamily="2" charset="2"/>
              <a:buChar char="Ø"/>
            </a:pPr>
            <a:endParaRPr lang="en-US" sz="1600" dirty="0"/>
          </a:p>
          <a:p>
            <a:pPr marL="800100" lvl="1" indent="-457200">
              <a:buFont typeface="Wingdings" panose="05000000000000000000" pitchFamily="2" charset="2"/>
              <a:buChar char="Ø"/>
            </a:pPr>
            <a:r>
              <a:rPr lang="en-US" sz="2000" dirty="0"/>
              <a:t>It involves the collection, editing and uploading of digital stories to a Digital Storytelling Toolbox website </a:t>
            </a:r>
          </a:p>
          <a:p>
            <a:pPr marL="800100" lvl="1" indent="-457200">
              <a:buFont typeface="Wingdings" panose="05000000000000000000" pitchFamily="2" charset="2"/>
              <a:buChar char="Ø"/>
            </a:pPr>
            <a:r>
              <a:rPr lang="en-US" sz="2000" dirty="0"/>
              <a:t>The stories focus on ‘food’, ‘family’ and ‘festival’ and act as a platform for diversity awareness and digital upskilling. </a:t>
            </a:r>
          </a:p>
          <a:p>
            <a:pPr marL="0" indent="0">
              <a:buNone/>
            </a:pPr>
            <a:r>
              <a:rPr lang="en-US" sz="2400" dirty="0"/>
              <a:t>Links: </a:t>
            </a:r>
          </a:p>
          <a:p>
            <a:pPr lvl="1" indent="-342900">
              <a:buFont typeface="Wingdings" panose="05000000000000000000" pitchFamily="2" charset="2"/>
              <a:buChar char="Ø"/>
            </a:pPr>
            <a:r>
              <a:rPr lang="en-US" sz="2000" dirty="0">
                <a:hlinkClick r:id="rId2"/>
              </a:rPr>
              <a:t>http://ec.europa.eu/programmes/erasmus-plus/projects/eplus-project-details/#project/cadc5b24-3421-47d8-b028-7ac554763a81</a:t>
            </a:r>
            <a:endParaRPr lang="en-US" sz="2000" dirty="0"/>
          </a:p>
          <a:p>
            <a:pPr marL="742950" lvl="1" indent="-342900">
              <a:buFont typeface="Wingdings" panose="05000000000000000000" pitchFamily="2" charset="2"/>
              <a:buChar char="Ø"/>
            </a:pPr>
            <a:endParaRPr lang="en-US" sz="2000" dirty="0"/>
          </a:p>
          <a:p>
            <a:pPr lvl="1" indent="-342900">
              <a:buFont typeface="Wingdings" panose="05000000000000000000" pitchFamily="2" charset="2"/>
              <a:buChar char="Ø"/>
            </a:pPr>
            <a:r>
              <a:rPr lang="en-US" sz="2000" dirty="0"/>
              <a:t>Website (will be launched officially in June 2018): </a:t>
            </a:r>
            <a:r>
              <a:rPr lang="en-US" sz="2000" dirty="0">
                <a:hlinkClick r:id="rId3"/>
              </a:rPr>
              <a:t>http://mysty.eu/</a:t>
            </a:r>
            <a:endParaRPr lang="en-US" sz="2000" dirty="0"/>
          </a:p>
          <a:p>
            <a:pPr marL="400050" lvl="1" indent="0">
              <a:buNone/>
            </a:pPr>
            <a:endParaRPr lang="en-US" sz="2000" dirty="0"/>
          </a:p>
          <a:p>
            <a:pPr lvl="1" indent="-342900">
              <a:buFont typeface="Arial" panose="020B0604020202020204" pitchFamily="34" charset="0"/>
              <a:buChar char="•"/>
            </a:pPr>
            <a:endParaRPr lang="en-US" sz="2000" dirty="0"/>
          </a:p>
          <a:p>
            <a:pPr lvl="1"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3860111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476672"/>
            <a:ext cx="7787208" cy="648072"/>
          </a:xfrm>
        </p:spPr>
        <p:txBody>
          <a:bodyPr>
            <a:normAutofit/>
          </a:bodyPr>
          <a:lstStyle/>
          <a:p>
            <a:endParaRPr lang="en-US" sz="2800" dirty="0"/>
          </a:p>
        </p:txBody>
      </p:sp>
      <p:sp>
        <p:nvSpPr>
          <p:cNvPr id="3" name="Inhaltsplatzhalter 2"/>
          <p:cNvSpPr>
            <a:spLocks noGrp="1"/>
          </p:cNvSpPr>
          <p:nvPr>
            <p:ph idx="1"/>
          </p:nvPr>
        </p:nvSpPr>
        <p:spPr>
          <a:xfrm>
            <a:off x="457200" y="1412776"/>
            <a:ext cx="8229600" cy="4896544"/>
          </a:xfrm>
        </p:spPr>
        <p:txBody>
          <a:bodyPr>
            <a:normAutofit/>
          </a:bodyPr>
          <a:lstStyle/>
          <a:p>
            <a:r>
              <a:rPr lang="en-US" sz="2400" dirty="0">
                <a:effectLst/>
              </a:rPr>
              <a:t>MYSTY seeks to bring the participating organizations together to develop and share practice, in order to produce resources that other schools can use. </a:t>
            </a:r>
          </a:p>
          <a:p>
            <a:r>
              <a:rPr lang="en-US" sz="2400" dirty="0">
                <a:effectLst/>
              </a:rPr>
              <a:t>This will enable teachers across the EU to develop a shared understanding of the key issues, which will help them in their practice.</a:t>
            </a:r>
          </a:p>
          <a:p>
            <a:r>
              <a:rPr lang="en-US" sz="2400" dirty="0">
                <a:effectLst/>
              </a:rPr>
              <a:t>With a network of teachers, media and education academics, and technicians, the main objective of MYSTY project is to create an online resource called the MYSTY Digital Storytelling Toolbox. </a:t>
            </a:r>
            <a:endParaRPr lang="en-US" sz="2400" dirty="0"/>
          </a:p>
        </p:txBody>
      </p:sp>
    </p:spTree>
    <p:extLst>
      <p:ext uri="{BB962C8B-B14F-4D97-AF65-F5344CB8AC3E}">
        <p14:creationId xmlns:p14="http://schemas.microsoft.com/office/powerpoint/2010/main" val="1322263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648072"/>
          </a:xfrm>
        </p:spPr>
        <p:txBody>
          <a:bodyPr>
            <a:normAutofit/>
          </a:bodyPr>
          <a:lstStyle/>
          <a:p>
            <a:r>
              <a:rPr lang="en-US" sz="2800" dirty="0">
                <a:solidFill>
                  <a:schemeClr val="accent6">
                    <a:lumMod val="75000"/>
                  </a:schemeClr>
                </a:solidFill>
              </a:rPr>
              <a:t>The MYSTY Project</a:t>
            </a:r>
          </a:p>
        </p:txBody>
      </p:sp>
      <p:sp>
        <p:nvSpPr>
          <p:cNvPr id="3" name="Inhaltsplatzhalter 2"/>
          <p:cNvSpPr>
            <a:spLocks noGrp="1"/>
          </p:cNvSpPr>
          <p:nvPr>
            <p:ph idx="1"/>
          </p:nvPr>
        </p:nvSpPr>
        <p:spPr>
          <a:xfrm>
            <a:off x="457200" y="1412776"/>
            <a:ext cx="8229600" cy="4896544"/>
          </a:xfrm>
        </p:spPr>
        <p:txBody>
          <a:bodyPr>
            <a:normAutofit lnSpcReduction="10000"/>
          </a:bodyPr>
          <a:lstStyle/>
          <a:p>
            <a:pPr marL="0" indent="0">
              <a:buNone/>
            </a:pPr>
            <a:r>
              <a:rPr lang="en-US" sz="2400" dirty="0"/>
              <a:t>Objectives:</a:t>
            </a:r>
          </a:p>
          <a:p>
            <a:pPr>
              <a:buFontTx/>
              <a:buChar char="-"/>
            </a:pPr>
            <a:r>
              <a:rPr lang="en-US" sz="2400" dirty="0">
                <a:effectLst/>
              </a:rPr>
              <a:t>The </a:t>
            </a:r>
            <a:r>
              <a:rPr lang="en-US" sz="2400" b="1" dirty="0">
                <a:effectLst/>
              </a:rPr>
              <a:t>MYSTY</a:t>
            </a:r>
            <a:r>
              <a:rPr lang="en-US" sz="2400" dirty="0">
                <a:effectLst/>
              </a:rPr>
              <a:t> project aims to create digital storytelling as an innovative tool for pupils and teachers </a:t>
            </a:r>
          </a:p>
          <a:p>
            <a:pPr>
              <a:buFontTx/>
              <a:buChar char="-"/>
            </a:pPr>
            <a:r>
              <a:rPr lang="en-US" sz="2400" dirty="0">
                <a:effectLst/>
              </a:rPr>
              <a:t>to share and introduce this teaching practice to enhance awareness on diversity within the school environment</a:t>
            </a:r>
          </a:p>
          <a:p>
            <a:pPr>
              <a:buFontTx/>
              <a:buChar char="-"/>
            </a:pPr>
            <a:r>
              <a:rPr lang="en-US" sz="2400" dirty="0" err="1"/>
              <a:t>Subgoals</a:t>
            </a:r>
            <a:r>
              <a:rPr lang="en-US" sz="2400" dirty="0"/>
              <a:t>:</a:t>
            </a:r>
          </a:p>
          <a:p>
            <a:pPr lvl="1">
              <a:buFontTx/>
              <a:buChar char="-"/>
            </a:pPr>
            <a:r>
              <a:rPr lang="en-US" sz="2000" dirty="0"/>
              <a:t>1) Develop Curriculum Integration Methodologies to support school use of a Digital Story Toolbox (developed in the project)</a:t>
            </a:r>
          </a:p>
          <a:p>
            <a:pPr lvl="1">
              <a:buFontTx/>
              <a:buChar char="-"/>
            </a:pPr>
            <a:r>
              <a:rPr lang="en-US" sz="2000" dirty="0"/>
              <a:t>2) Create a Pupil Guide for Digital Storytelling to facilitate the creation of digital stories</a:t>
            </a:r>
          </a:p>
          <a:p>
            <a:pPr lvl="1">
              <a:buFontTx/>
              <a:buChar char="-"/>
            </a:pPr>
            <a:r>
              <a:rPr lang="en-US" sz="2000" dirty="0"/>
              <a:t>3) Produce a Collection of Themed Digital Stories for use in school and community settings</a:t>
            </a:r>
          </a:p>
          <a:p>
            <a:pPr lvl="1">
              <a:buFontTx/>
              <a:buChar char="-"/>
            </a:pPr>
            <a:endParaRPr lang="en-US" sz="2000" dirty="0"/>
          </a:p>
          <a:p>
            <a:pPr>
              <a:buFontTx/>
              <a:buChar char="-"/>
            </a:pPr>
            <a:endParaRPr lang="en-US" sz="2400" dirty="0">
              <a:effectLst/>
            </a:endParaRPr>
          </a:p>
          <a:p>
            <a:pPr>
              <a:buFontTx/>
              <a:buChar char="-"/>
            </a:pPr>
            <a:endParaRPr lang="en-US" sz="2400" dirty="0"/>
          </a:p>
        </p:txBody>
      </p:sp>
    </p:spTree>
    <p:extLst>
      <p:ext uri="{BB962C8B-B14F-4D97-AF65-F5344CB8AC3E}">
        <p14:creationId xmlns:p14="http://schemas.microsoft.com/office/powerpoint/2010/main" val="1289475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648072"/>
          </a:xfrm>
        </p:spPr>
        <p:txBody>
          <a:bodyPr>
            <a:normAutofit/>
          </a:bodyPr>
          <a:lstStyle/>
          <a:p>
            <a:r>
              <a:rPr lang="en-US" sz="2800" dirty="0">
                <a:solidFill>
                  <a:schemeClr val="accent6">
                    <a:lumMod val="75000"/>
                  </a:schemeClr>
                </a:solidFill>
              </a:rPr>
              <a:t>What is digital storytelling?</a:t>
            </a:r>
          </a:p>
        </p:txBody>
      </p:sp>
      <p:sp>
        <p:nvSpPr>
          <p:cNvPr id="3" name="Inhaltsplatzhalter 2"/>
          <p:cNvSpPr>
            <a:spLocks noGrp="1"/>
          </p:cNvSpPr>
          <p:nvPr>
            <p:ph idx="1"/>
          </p:nvPr>
        </p:nvSpPr>
        <p:spPr>
          <a:xfrm>
            <a:off x="457200" y="1340768"/>
            <a:ext cx="8229600" cy="4968552"/>
          </a:xfrm>
        </p:spPr>
        <p:txBody>
          <a:bodyPr>
            <a:normAutofit lnSpcReduction="10000"/>
          </a:bodyPr>
          <a:lstStyle/>
          <a:p>
            <a:r>
              <a:rPr lang="en-US" sz="2400" dirty="0"/>
              <a:t>Combines storytelling with digital media, including text, pictures, audio recordings of narration, music and video</a:t>
            </a:r>
          </a:p>
          <a:p>
            <a:r>
              <a:rPr lang="en-US" sz="2400" dirty="0"/>
              <a:t>Small-scale and easy to produce, i.e. simple technology (2-5 minutes length)</a:t>
            </a:r>
          </a:p>
          <a:p>
            <a:r>
              <a:rPr lang="en-US" sz="2400"/>
              <a:t>Focus on </a:t>
            </a:r>
            <a:r>
              <a:rPr lang="en-US" sz="2400" dirty="0"/>
              <a:t>both </a:t>
            </a:r>
            <a:r>
              <a:rPr lang="en-US" sz="2400" b="1" dirty="0"/>
              <a:t>producing and sharing</a:t>
            </a:r>
            <a:r>
              <a:rPr lang="en-US" sz="2400" dirty="0"/>
              <a:t> the story with others </a:t>
            </a:r>
          </a:p>
          <a:p>
            <a:endParaRPr lang="en-US" sz="2400" dirty="0"/>
          </a:p>
          <a:p>
            <a:r>
              <a:rPr lang="en-US" sz="2400" dirty="0"/>
              <a:t>Types of digital stories (Robin 2016):</a:t>
            </a:r>
          </a:p>
          <a:p>
            <a:pPr lvl="1"/>
            <a:r>
              <a:rPr lang="en-US" sz="2000" dirty="0"/>
              <a:t>1) personal narratives (relating incident in one’s life)</a:t>
            </a:r>
          </a:p>
          <a:p>
            <a:pPr lvl="1"/>
            <a:r>
              <a:rPr lang="en-US" sz="2000" dirty="0"/>
              <a:t>2) historical documentaries (stories that examine dramatic event to help us understand the past)</a:t>
            </a:r>
          </a:p>
          <a:p>
            <a:pPr lvl="1"/>
            <a:r>
              <a:rPr lang="en-US" sz="2000" dirty="0"/>
              <a:t>3) instructional stories (inform or instruct on a particular concept or practice)</a:t>
            </a:r>
          </a:p>
          <a:p>
            <a:endParaRPr lang="en-US" sz="2400" dirty="0"/>
          </a:p>
          <a:p>
            <a:pPr>
              <a:buFontTx/>
              <a:buChar char="-"/>
            </a:pPr>
            <a:endParaRPr lang="en-US" sz="2400" dirty="0"/>
          </a:p>
          <a:p>
            <a:pPr marL="0" indent="0">
              <a:buNone/>
            </a:pPr>
            <a:endParaRPr lang="en-US" sz="2400" dirty="0"/>
          </a:p>
        </p:txBody>
      </p:sp>
    </p:spTree>
    <p:extLst>
      <p:ext uri="{BB962C8B-B14F-4D97-AF65-F5344CB8AC3E}">
        <p14:creationId xmlns:p14="http://schemas.microsoft.com/office/powerpoint/2010/main" val="2084832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648072"/>
          </a:xfrm>
        </p:spPr>
        <p:txBody>
          <a:bodyPr>
            <a:normAutofit fontScale="90000"/>
          </a:bodyPr>
          <a:lstStyle/>
          <a:p>
            <a:r>
              <a:rPr lang="en-US" sz="2800" dirty="0">
                <a:solidFill>
                  <a:schemeClr val="accent6">
                    <a:lumMod val="75000"/>
                  </a:schemeClr>
                </a:solidFill>
              </a:rPr>
              <a:t>Development of digital storytelling (see </a:t>
            </a:r>
            <a:r>
              <a:rPr lang="en-US" sz="2800" dirty="0" err="1">
                <a:solidFill>
                  <a:schemeClr val="accent6">
                    <a:lumMod val="75000"/>
                  </a:schemeClr>
                </a:solidFill>
              </a:rPr>
              <a:t>Lundby</a:t>
            </a:r>
            <a:r>
              <a:rPr lang="en-US" sz="2800" dirty="0">
                <a:solidFill>
                  <a:schemeClr val="accent6">
                    <a:lumMod val="75000"/>
                  </a:schemeClr>
                </a:solidFill>
              </a:rPr>
              <a:t> 2008)</a:t>
            </a:r>
          </a:p>
        </p:txBody>
      </p:sp>
      <p:sp>
        <p:nvSpPr>
          <p:cNvPr id="3" name="Inhaltsplatzhalter 2"/>
          <p:cNvSpPr>
            <a:spLocks noGrp="1"/>
          </p:cNvSpPr>
          <p:nvPr>
            <p:ph idx="1"/>
          </p:nvPr>
        </p:nvSpPr>
        <p:spPr>
          <a:xfrm>
            <a:off x="457200" y="1412776"/>
            <a:ext cx="8229600" cy="4896544"/>
          </a:xfrm>
        </p:spPr>
        <p:txBody>
          <a:bodyPr>
            <a:normAutofit/>
          </a:bodyPr>
          <a:lstStyle/>
          <a:p>
            <a:r>
              <a:rPr lang="en-US" sz="2400" dirty="0"/>
              <a:t>New media practice of digital storytelling was taken up by the BBS in Wales in 2001: ‘Capture Wales’ (</a:t>
            </a:r>
            <a:r>
              <a:rPr lang="en-US" sz="2400" dirty="0">
                <a:hlinkClick r:id="rId3"/>
              </a:rPr>
              <a:t>http://www.bbc.co.uk/wales/audiovideo/sites/galleries/pages/capturewales_memory.shtml</a:t>
            </a:r>
            <a:r>
              <a:rPr lang="en-US" sz="2400" dirty="0"/>
              <a:t>)</a:t>
            </a:r>
          </a:p>
          <a:p>
            <a:r>
              <a:rPr lang="en-US" sz="2400" dirty="0"/>
              <a:t>This small-scale media movement spread to England, Scandinavia, Australia, etc. </a:t>
            </a:r>
          </a:p>
          <a:p>
            <a:r>
              <a:rPr lang="en-US" sz="2400" dirty="0"/>
              <a:t>Center for Digital Storytelling in California – ‘Capture Wales’ is used as background to founders’ own domestic experiences in </a:t>
            </a:r>
            <a:br>
              <a:rPr lang="en-US" sz="2400" dirty="0"/>
            </a:br>
            <a:r>
              <a:rPr lang="en-US" sz="2400" dirty="0"/>
              <a:t>Australia (Hartley and </a:t>
            </a:r>
            <a:r>
              <a:rPr lang="en-US" sz="2400" dirty="0" err="1"/>
              <a:t>McWilliam</a:t>
            </a:r>
            <a:r>
              <a:rPr lang="en-US" sz="2400" dirty="0"/>
              <a:t> 2009).</a:t>
            </a:r>
          </a:p>
          <a:p>
            <a:r>
              <a:rPr lang="en-US" sz="2400" dirty="0"/>
              <a:t>‘London Voices’ Project of the Museum of London (oral-history project; ordinary people’s stories)</a:t>
            </a:r>
          </a:p>
          <a:p>
            <a:endParaRPr lang="en-US" sz="2400" dirty="0"/>
          </a:p>
          <a:p>
            <a:endParaRPr lang="en-US" sz="2400" dirty="0"/>
          </a:p>
        </p:txBody>
      </p:sp>
    </p:spTree>
    <p:extLst>
      <p:ext uri="{BB962C8B-B14F-4D97-AF65-F5344CB8AC3E}">
        <p14:creationId xmlns:p14="http://schemas.microsoft.com/office/powerpoint/2010/main" val="1055048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648072"/>
          </a:xfrm>
        </p:spPr>
        <p:txBody>
          <a:bodyPr>
            <a:normAutofit/>
          </a:bodyPr>
          <a:lstStyle/>
          <a:p>
            <a:r>
              <a:rPr lang="en-US" sz="2800" dirty="0">
                <a:solidFill>
                  <a:schemeClr val="accent6">
                    <a:lumMod val="75000"/>
                  </a:schemeClr>
                </a:solidFill>
              </a:rPr>
              <a:t>Method</a:t>
            </a:r>
          </a:p>
        </p:txBody>
      </p:sp>
      <p:sp>
        <p:nvSpPr>
          <p:cNvPr id="3" name="Inhaltsplatzhalter 2"/>
          <p:cNvSpPr>
            <a:spLocks noGrp="1"/>
          </p:cNvSpPr>
          <p:nvPr>
            <p:ph idx="1"/>
          </p:nvPr>
        </p:nvSpPr>
        <p:spPr>
          <a:xfrm>
            <a:off x="457200" y="1412776"/>
            <a:ext cx="8229600" cy="4896544"/>
          </a:xfrm>
        </p:spPr>
        <p:txBody>
          <a:bodyPr>
            <a:normAutofit/>
          </a:bodyPr>
          <a:lstStyle/>
          <a:p>
            <a:pPr marL="0" indent="0">
              <a:buNone/>
            </a:pPr>
            <a:r>
              <a:rPr lang="de-AT" sz="2400" dirty="0"/>
              <a:t>1. </a:t>
            </a:r>
            <a:r>
              <a:rPr lang="de-AT" sz="2400" dirty="0" err="1"/>
              <a:t>Brainstorm</a:t>
            </a:r>
            <a:r>
              <a:rPr lang="de-AT" sz="2400" dirty="0"/>
              <a:t> </a:t>
            </a:r>
            <a:r>
              <a:rPr lang="de-AT" sz="2400" dirty="0" err="1"/>
              <a:t>story</a:t>
            </a:r>
            <a:r>
              <a:rPr lang="de-AT" sz="2400" dirty="0"/>
              <a:t> </a:t>
            </a:r>
            <a:r>
              <a:rPr lang="de-AT" sz="2400" dirty="0" err="1"/>
              <a:t>ideas</a:t>
            </a:r>
            <a:endParaRPr lang="de-AT" sz="2400" dirty="0"/>
          </a:p>
          <a:p>
            <a:pPr marL="0" indent="0">
              <a:buNone/>
            </a:pPr>
            <a:r>
              <a:rPr lang="en-US" sz="2400" dirty="0"/>
              <a:t>2. Develop two or three story ideas (e.g. on index cards)</a:t>
            </a:r>
          </a:p>
          <a:p>
            <a:pPr marL="0" indent="0">
              <a:buNone/>
            </a:pPr>
            <a:r>
              <a:rPr lang="en-US" sz="2400" dirty="0"/>
              <a:t>3. Choose best story &amp; present to peers/teacher for feedback</a:t>
            </a:r>
          </a:p>
          <a:p>
            <a:pPr marL="0" indent="0">
              <a:buNone/>
            </a:pPr>
            <a:r>
              <a:rPr lang="en-US" sz="2400" dirty="0"/>
              <a:t>4. Write full story script</a:t>
            </a:r>
          </a:p>
          <a:p>
            <a:pPr marL="0" indent="0">
              <a:buNone/>
            </a:pPr>
            <a:r>
              <a:rPr lang="en-US" sz="2400" dirty="0"/>
              <a:t>5. Select (personal) images and create story board</a:t>
            </a:r>
          </a:p>
          <a:p>
            <a:pPr marL="0" indent="0">
              <a:buNone/>
            </a:pPr>
            <a:r>
              <a:rPr lang="de-AT" sz="2400" dirty="0"/>
              <a:t>6. </a:t>
            </a:r>
            <a:r>
              <a:rPr lang="de-AT" sz="2400" dirty="0" err="1"/>
              <a:t>Record</a:t>
            </a:r>
            <a:r>
              <a:rPr lang="de-AT" sz="2400" dirty="0"/>
              <a:t> </a:t>
            </a:r>
            <a:r>
              <a:rPr lang="de-AT" sz="2400" dirty="0" err="1"/>
              <a:t>voice-over</a:t>
            </a:r>
            <a:endParaRPr lang="de-AT" sz="2400" dirty="0"/>
          </a:p>
          <a:p>
            <a:pPr marL="0" indent="0">
              <a:buNone/>
            </a:pPr>
            <a:r>
              <a:rPr lang="en-US" sz="2400" dirty="0"/>
              <a:t>7. Create and edit video and put on any finishing touches</a:t>
            </a:r>
          </a:p>
          <a:p>
            <a:pPr marL="0" indent="0">
              <a:buNone/>
            </a:pPr>
            <a:r>
              <a:rPr lang="en-US" sz="2400" dirty="0"/>
              <a:t>8. Watch digital story with friends, family, in class</a:t>
            </a:r>
          </a:p>
        </p:txBody>
      </p:sp>
    </p:spTree>
    <p:extLst>
      <p:ext uri="{BB962C8B-B14F-4D97-AF65-F5344CB8AC3E}">
        <p14:creationId xmlns:p14="http://schemas.microsoft.com/office/powerpoint/2010/main" val="2084832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229600" cy="706090"/>
          </a:xfrm>
        </p:spPr>
        <p:txBody>
          <a:bodyPr>
            <a:normAutofit/>
          </a:bodyPr>
          <a:lstStyle/>
          <a:p>
            <a:r>
              <a:rPr lang="de-AT" sz="3200" dirty="0">
                <a:solidFill>
                  <a:schemeClr val="accent6">
                    <a:lumMod val="75000"/>
                  </a:schemeClr>
                </a:solidFill>
              </a:rPr>
              <a:t>Digital Stories - GIBS </a:t>
            </a:r>
          </a:p>
        </p:txBody>
      </p:sp>
      <p:sp>
        <p:nvSpPr>
          <p:cNvPr id="3" name="Inhaltsplatzhalter 2"/>
          <p:cNvSpPr>
            <a:spLocks noGrp="1"/>
          </p:cNvSpPr>
          <p:nvPr>
            <p:ph sz="half" idx="1"/>
          </p:nvPr>
        </p:nvSpPr>
        <p:spPr/>
        <p:txBody>
          <a:bodyPr/>
          <a:lstStyle/>
          <a:p>
            <a:endParaRPr lang="de-AT"/>
          </a:p>
        </p:txBody>
      </p:sp>
      <p:sp>
        <p:nvSpPr>
          <p:cNvPr id="4" name="Inhaltsplatzhalter 3"/>
          <p:cNvSpPr>
            <a:spLocks noGrp="1"/>
          </p:cNvSpPr>
          <p:nvPr>
            <p:ph sz="half" idx="2"/>
          </p:nvPr>
        </p:nvSpPr>
        <p:spPr/>
        <p:txBody>
          <a:bodyPr/>
          <a:lstStyle/>
          <a:p>
            <a:endParaRPr lang="de-AT"/>
          </a:p>
        </p:txBody>
      </p:sp>
    </p:spTree>
    <p:extLst>
      <p:ext uri="{BB962C8B-B14F-4D97-AF65-F5344CB8AC3E}">
        <p14:creationId xmlns:p14="http://schemas.microsoft.com/office/powerpoint/2010/main" val="1650638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332656"/>
            <a:ext cx="8229600" cy="576064"/>
          </a:xfrm>
        </p:spPr>
        <p:txBody>
          <a:bodyPr>
            <a:normAutofit fontScale="90000"/>
          </a:bodyPr>
          <a:lstStyle/>
          <a:p>
            <a:br>
              <a:rPr lang="en-US" sz="2800" dirty="0"/>
            </a:br>
            <a:r>
              <a:rPr lang="en-US" sz="2800" dirty="0">
                <a:solidFill>
                  <a:schemeClr val="accent6">
                    <a:lumMod val="75000"/>
                  </a:schemeClr>
                </a:solidFill>
              </a:rPr>
              <a:t>Digital Stories</a:t>
            </a:r>
            <a:br>
              <a:rPr lang="en-US" sz="2800" dirty="0">
                <a:solidFill>
                  <a:schemeClr val="accent6">
                    <a:lumMod val="75000"/>
                  </a:schemeClr>
                </a:solidFill>
              </a:rPr>
            </a:br>
            <a:endParaRPr lang="en-US" sz="2800" dirty="0">
              <a:solidFill>
                <a:schemeClr val="accent6">
                  <a:lumMod val="75000"/>
                </a:schemeClr>
              </a:solidFill>
            </a:endParaRPr>
          </a:p>
        </p:txBody>
      </p:sp>
      <p:sp>
        <p:nvSpPr>
          <p:cNvPr id="3" name="Inhaltsplatzhalter 2"/>
          <p:cNvSpPr>
            <a:spLocks noGrp="1"/>
          </p:cNvSpPr>
          <p:nvPr>
            <p:ph idx="1"/>
          </p:nvPr>
        </p:nvSpPr>
        <p:spPr>
          <a:xfrm>
            <a:off x="457200" y="1052736"/>
            <a:ext cx="8229600" cy="5256584"/>
          </a:xfrm>
        </p:spPr>
        <p:txBody>
          <a:bodyPr>
            <a:normAutofit lnSpcReduction="10000"/>
          </a:bodyPr>
          <a:lstStyle/>
          <a:p>
            <a:r>
              <a:rPr lang="en-US" sz="2400" dirty="0"/>
              <a:t>My aunt – a brave woman (GIBS)</a:t>
            </a:r>
          </a:p>
          <a:p>
            <a:pPr lvl="1"/>
            <a:r>
              <a:rPr lang="en-US" sz="2000" dirty="0">
                <a:hlinkClick r:id="rId2"/>
              </a:rPr>
              <a:t>https://www.youtube.com/watch?v=0D8-XMXiXc4</a:t>
            </a:r>
            <a:endParaRPr lang="en-US" sz="2000" dirty="0"/>
          </a:p>
          <a:p>
            <a:pPr lvl="1"/>
            <a:endParaRPr lang="en-US" sz="2000" dirty="0"/>
          </a:p>
          <a:p>
            <a:r>
              <a:rPr lang="en-US" sz="2400" dirty="0"/>
              <a:t>Acapulco Family (GIBS)</a:t>
            </a:r>
          </a:p>
          <a:p>
            <a:pPr lvl="1"/>
            <a:r>
              <a:rPr lang="en-US" sz="2000" dirty="0">
                <a:hlinkClick r:id="rId3"/>
              </a:rPr>
              <a:t>https://www.youtube.com/watch?v=h8AF0z2Dzgc&amp;feature=youtu.be</a:t>
            </a:r>
            <a:endParaRPr lang="en-US" sz="2000" dirty="0"/>
          </a:p>
          <a:p>
            <a:r>
              <a:rPr lang="en-US" sz="2400" dirty="0"/>
              <a:t>A castle in </a:t>
            </a:r>
            <a:r>
              <a:rPr lang="en-US" sz="2400" dirty="0" err="1"/>
              <a:t>Misilmeri</a:t>
            </a:r>
            <a:r>
              <a:rPr lang="en-US" sz="2400" dirty="0"/>
              <a:t> </a:t>
            </a:r>
          </a:p>
          <a:p>
            <a:pPr lvl="1"/>
            <a:r>
              <a:rPr lang="en-US" sz="2000" dirty="0">
                <a:hlinkClick r:id="rId4"/>
              </a:rPr>
              <a:t>https://www.youtube.com/watch?v=ff4wJt2d7VY&amp;index=18&amp;list=UUn3JyTy6LQXKfFfU0Pn5DUg</a:t>
            </a:r>
            <a:endParaRPr lang="en-US" sz="2000" dirty="0"/>
          </a:p>
          <a:p>
            <a:r>
              <a:rPr lang="en-US" sz="2400" dirty="0"/>
              <a:t>My mum’s travels as a child (St. Edwards School)</a:t>
            </a:r>
          </a:p>
          <a:p>
            <a:pPr lvl="1"/>
            <a:r>
              <a:rPr lang="en-US" sz="2000" dirty="0">
                <a:hlinkClick r:id="rId5"/>
              </a:rPr>
              <a:t>https://www.youtube.com/watch?v=y-aKyk5dPgs</a:t>
            </a:r>
            <a:endParaRPr lang="en-US" sz="2000" dirty="0"/>
          </a:p>
          <a:p>
            <a:r>
              <a:rPr lang="en-US" sz="2400" dirty="0" err="1"/>
              <a:t>Sicillian</a:t>
            </a:r>
            <a:r>
              <a:rPr lang="en-US" sz="2400" dirty="0"/>
              <a:t> </a:t>
            </a:r>
            <a:r>
              <a:rPr lang="en-US" sz="2400" dirty="0" err="1"/>
              <a:t>Panelle</a:t>
            </a:r>
            <a:endParaRPr lang="en-US" sz="2400" dirty="0"/>
          </a:p>
          <a:p>
            <a:pPr lvl="1"/>
            <a:r>
              <a:rPr lang="en-US" sz="2000" dirty="0">
                <a:hlinkClick r:id="rId6"/>
              </a:rPr>
              <a:t>https://www.youtube.com/watch?v=zeOhLRwh1W0</a:t>
            </a:r>
            <a:endParaRPr lang="en-US" sz="2000" dirty="0"/>
          </a:p>
          <a:p>
            <a:pPr marL="457200" lvl="1" indent="0">
              <a:buNone/>
            </a:pPr>
            <a:endParaRPr lang="en-US" sz="2000" dirty="0"/>
          </a:p>
          <a:p>
            <a:pPr lvl="1"/>
            <a:endParaRPr lang="en-US" sz="2000" dirty="0"/>
          </a:p>
          <a:p>
            <a:pPr lvl="1"/>
            <a:endParaRPr lang="en-US" sz="2000" dirty="0"/>
          </a:p>
          <a:p>
            <a:pPr marL="0" indent="0">
              <a:buNone/>
            </a:pPr>
            <a:endParaRPr lang="en-US" sz="2400" dirty="0"/>
          </a:p>
        </p:txBody>
      </p:sp>
    </p:spTree>
    <p:extLst>
      <p:ext uri="{BB962C8B-B14F-4D97-AF65-F5344CB8AC3E}">
        <p14:creationId xmlns:p14="http://schemas.microsoft.com/office/powerpoint/2010/main" val="3116904014"/>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Badge</Template>
  <TotalTime>8</TotalTime>
  <Words>959</Words>
  <Application>Microsoft Office PowerPoint</Application>
  <PresentationFormat>On-screen Show (4:3)</PresentationFormat>
  <Paragraphs>92</Paragraphs>
  <Slides>12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Gill Sans MT</vt:lpstr>
      <vt:lpstr>Impact</vt:lpstr>
      <vt:lpstr>Wingdings</vt:lpstr>
      <vt:lpstr>Badge</vt:lpstr>
      <vt:lpstr>    MyStory: Digital Storytelling Toolbox for Diversity Training in Schools   </vt:lpstr>
      <vt:lpstr>MyStory’ (MYSTY)</vt:lpstr>
      <vt:lpstr>PowerPoint Presentation</vt:lpstr>
      <vt:lpstr>The MYSTY Project</vt:lpstr>
      <vt:lpstr>What is digital storytelling?</vt:lpstr>
      <vt:lpstr>Development of digital storytelling (see Lundby 2008)</vt:lpstr>
      <vt:lpstr>Method</vt:lpstr>
      <vt:lpstr>Digital Stories - GIBS </vt:lpstr>
      <vt:lpstr> Digital Stories </vt:lpstr>
      <vt:lpstr>Outcomes/Pedagogical benefits</vt:lpstr>
      <vt:lpstr>Pupils’ comments</vt:lpstr>
      <vt:lpstr> References  </vt:lpstr>
    </vt:vector>
  </TitlesOfParts>
  <Company>Karl-Franzens-Universität Graz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Administrator</dc:creator>
  <cp:lastModifiedBy>Elisabeth Poelzleitner</cp:lastModifiedBy>
  <cp:revision>46</cp:revision>
  <dcterms:created xsi:type="dcterms:W3CDTF">2018-05-03T10:21:49Z</dcterms:created>
  <dcterms:modified xsi:type="dcterms:W3CDTF">2018-05-20T16:07:55Z</dcterms:modified>
</cp:coreProperties>
</file>