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amp;ehk=SYQ"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6" r:id="rId1"/>
  </p:sldMasterIdLst>
  <p:notesMasterIdLst>
    <p:notesMasterId r:id="rId32"/>
  </p:notesMasterIdLst>
  <p:sldIdLst>
    <p:sldId id="256" r:id="rId2"/>
    <p:sldId id="275" r:id="rId3"/>
    <p:sldId id="277" r:id="rId4"/>
    <p:sldId id="283" r:id="rId5"/>
    <p:sldId id="281" r:id="rId6"/>
    <p:sldId id="282" r:id="rId7"/>
    <p:sldId id="286" r:id="rId8"/>
    <p:sldId id="263" r:id="rId9"/>
    <p:sldId id="288" r:id="rId10"/>
    <p:sldId id="292" r:id="rId11"/>
    <p:sldId id="298" r:id="rId12"/>
    <p:sldId id="284" r:id="rId13"/>
    <p:sldId id="262" r:id="rId14"/>
    <p:sldId id="258" r:id="rId15"/>
    <p:sldId id="261" r:id="rId16"/>
    <p:sldId id="264" r:id="rId17"/>
    <p:sldId id="265" r:id="rId18"/>
    <p:sldId id="266" r:id="rId19"/>
    <p:sldId id="267" r:id="rId20"/>
    <p:sldId id="272" r:id="rId21"/>
    <p:sldId id="273" r:id="rId22"/>
    <p:sldId id="270" r:id="rId23"/>
    <p:sldId id="271" r:id="rId24"/>
    <p:sldId id="274" r:id="rId25"/>
    <p:sldId id="300" r:id="rId26"/>
    <p:sldId id="302" r:id="rId27"/>
    <p:sldId id="287" r:id="rId28"/>
    <p:sldId id="279" r:id="rId29"/>
    <p:sldId id="280" r:id="rId30"/>
    <p:sldId id="29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6" d="100"/>
          <a:sy n="66" d="100"/>
        </p:scale>
        <p:origin x="60" y="206"/>
      </p:cViewPr>
      <p:guideLst>
        <p:guide orient="horz" pos="2160"/>
        <p:guide pos="3840"/>
      </p:guideLst>
    </p:cSldViewPr>
  </p:slideViewPr>
  <p:notesTextViewPr>
    <p:cViewPr>
      <p:scale>
        <a:sx n="1" d="1"/>
        <a:sy n="1" d="1"/>
      </p:scale>
      <p:origin x="0" y="0"/>
    </p:cViewPr>
  </p:notesTextViewPr>
  <p:sorterViewPr>
    <p:cViewPr>
      <p:scale>
        <a:sx n="100" d="100"/>
        <a:sy n="100" d="100"/>
      </p:scale>
      <p:origin x="0" y="13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9855-217D-4C62-9861-B60E038601C3}" type="datetimeFigureOut">
              <a:rPr lang="en-US" smtClean="0"/>
              <a:pPr/>
              <a:t>20-Nov-17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6BBE7-220A-43AE-B189-A2EF62CE2ABE}" type="slidenum">
              <a:rPr lang="en-US" smtClean="0"/>
              <a:pPr/>
              <a:t>‹#›</a:t>
            </a:fld>
            <a:endParaRPr lang="en-US"/>
          </a:p>
        </p:txBody>
      </p:sp>
    </p:spTree>
    <p:extLst>
      <p:ext uri="{BB962C8B-B14F-4D97-AF65-F5344CB8AC3E}">
        <p14:creationId xmlns:p14="http://schemas.microsoft.com/office/powerpoint/2010/main" val="20499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336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6021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52664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70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971970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363820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545467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0181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7228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02281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58041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9764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pep.at/?s=eric" TargetMode="External"/><Relationship Id="rId1" Type="http://schemas.openxmlformats.org/officeDocument/2006/relationships/slideLayout" Target="../slideLayouts/slideLayout7.xml"/><Relationship Id="rId5" Type="http://schemas.openxmlformats.org/officeDocument/2006/relationships/hyperlink" Target="http://www.epep.at/"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21sunnynook.wikispaces.com/AmyL" TargetMode="External"/><Relationship Id="rId2" Type="http://schemas.openxmlformats.org/officeDocument/2006/relationships/image" Target="../media/image34.jpg&amp;ehk=SYQ"/><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theguardian.com/books/gallery/2009/may/13/shaun-tan-eric-story-pictures"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1D2BA7-0A46-4F8B-AD72-34396B1B0FF6}"/>
              </a:ext>
            </a:extLst>
          </p:cNvPr>
          <p:cNvSpPr txBox="1"/>
          <p:nvPr/>
        </p:nvSpPr>
        <p:spPr>
          <a:xfrm>
            <a:off x="1600702" y="1643902"/>
            <a:ext cx="9518754" cy="2308324"/>
          </a:xfrm>
          <a:prstGeom prst="rect">
            <a:avLst/>
          </a:prstGeom>
          <a:noFill/>
        </p:spPr>
        <p:txBody>
          <a:bodyPr wrap="square" rtlCol="0">
            <a:spAutoFit/>
          </a:bodyPr>
          <a:lstStyle/>
          <a:p>
            <a:pPr algn="ctr"/>
            <a:r>
              <a:rPr lang="de-AT" sz="4400" dirty="0">
                <a:latin typeface="+mj-lt"/>
              </a:rPr>
              <a:t>Eric‘s Intercultural Experiences</a:t>
            </a:r>
          </a:p>
          <a:p>
            <a:pPr algn="ctr"/>
            <a:endParaRPr lang="de-AT" sz="4400" dirty="0">
              <a:latin typeface="Impact" panose="020B0806030902050204" pitchFamily="34" charset="0"/>
            </a:endParaRPr>
          </a:p>
          <a:p>
            <a:pPr algn="ctr"/>
            <a:r>
              <a:rPr lang="de-AT" sz="2800" b="1" dirty="0"/>
              <a:t>A Reading-Writing Project to Prepare Language Learners for an Exchange Trip Abroad</a:t>
            </a:r>
            <a:endParaRPr lang="en-US" sz="2400" b="1" dirty="0"/>
          </a:p>
        </p:txBody>
      </p:sp>
      <p:sp>
        <p:nvSpPr>
          <p:cNvPr id="9" name="TextBox 8">
            <a:extLst>
              <a:ext uri="{FF2B5EF4-FFF2-40B4-BE49-F238E27FC236}">
                <a16:creationId xmlns:a16="http://schemas.microsoft.com/office/drawing/2014/main" id="{A0D753A4-8886-407A-98B4-A6BC92495E4C}"/>
              </a:ext>
            </a:extLst>
          </p:cNvPr>
          <p:cNvSpPr txBox="1"/>
          <p:nvPr/>
        </p:nvSpPr>
        <p:spPr>
          <a:xfrm>
            <a:off x="1509146" y="4713419"/>
            <a:ext cx="9406327" cy="369332"/>
          </a:xfrm>
          <a:prstGeom prst="rect">
            <a:avLst/>
          </a:prstGeom>
          <a:noFill/>
        </p:spPr>
        <p:txBody>
          <a:bodyPr wrap="square" rtlCol="0">
            <a:spAutoFit/>
          </a:bodyPr>
          <a:lstStyle/>
          <a:p>
            <a:pPr algn="ctr"/>
            <a:r>
              <a:rPr lang="de-AT" dirty="0"/>
              <a:t>Jennifer Schumm and Elisabeth Pölzleitner</a:t>
            </a:r>
            <a:endParaRPr lang="en-US" dirty="0"/>
          </a:p>
        </p:txBody>
      </p:sp>
      <p:pic>
        <p:nvPicPr>
          <p:cNvPr id="11" name="Picture 10">
            <a:extLst>
              <a:ext uri="{FF2B5EF4-FFF2-40B4-BE49-F238E27FC236}">
                <a16:creationId xmlns:a16="http://schemas.microsoft.com/office/drawing/2014/main" id="{13E20090-708F-420F-AF2B-D9F8E15CAC50}"/>
              </a:ext>
            </a:extLst>
          </p:cNvPr>
          <p:cNvPicPr>
            <a:picLocks noChangeAspect="1"/>
          </p:cNvPicPr>
          <p:nvPr/>
        </p:nvPicPr>
        <p:blipFill>
          <a:blip r:embed="rId2"/>
          <a:stretch>
            <a:fillRect/>
          </a:stretch>
        </p:blipFill>
        <p:spPr>
          <a:xfrm>
            <a:off x="5422814" y="5905499"/>
            <a:ext cx="638175" cy="771525"/>
          </a:xfrm>
          <a:prstGeom prst="rect">
            <a:avLst/>
          </a:prstGeom>
        </p:spPr>
      </p:pic>
      <p:pic>
        <p:nvPicPr>
          <p:cNvPr id="17" name="Picture 16" descr="A picture containing clipart&#10;&#10;Description generated with high confidence">
            <a:extLst>
              <a:ext uri="{FF2B5EF4-FFF2-40B4-BE49-F238E27FC236}">
                <a16:creationId xmlns:a16="http://schemas.microsoft.com/office/drawing/2014/main" id="{D011FA01-9505-48BA-8D21-84DE20CCC387}"/>
              </a:ext>
            </a:extLst>
          </p:cNvPr>
          <p:cNvPicPr>
            <a:picLocks noChangeAspect="1"/>
          </p:cNvPicPr>
          <p:nvPr/>
        </p:nvPicPr>
        <p:blipFill>
          <a:blip r:embed="rId3"/>
          <a:stretch>
            <a:fillRect/>
          </a:stretch>
        </p:blipFill>
        <p:spPr>
          <a:xfrm>
            <a:off x="6160308" y="5905500"/>
            <a:ext cx="1319958" cy="771525"/>
          </a:xfrm>
          <a:prstGeom prst="rect">
            <a:avLst/>
          </a:prstGeom>
        </p:spPr>
      </p:pic>
    </p:spTree>
    <p:extLst>
      <p:ext uri="{BB962C8B-B14F-4D97-AF65-F5344CB8AC3E}">
        <p14:creationId xmlns:p14="http://schemas.microsoft.com/office/powerpoint/2010/main" val="7770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7">
            <a:extLst>
              <a:ext uri="{FF2B5EF4-FFF2-40B4-BE49-F238E27FC236}">
                <a16:creationId xmlns:a16="http://schemas.microsoft.com/office/drawing/2014/main" id="{4B79E453-3000-4A41-BF24-34725A8D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30"/>
          <a:stretch>
            <a:fillRect/>
          </a:stretch>
        </p:blipFill>
        <p:spPr bwMode="auto">
          <a:xfrm>
            <a:off x="6555920" y="719826"/>
            <a:ext cx="3551465" cy="53351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4" descr="~AUT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91" y="730159"/>
            <a:ext cx="3751388" cy="53976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28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2570FE-8E1C-4A25-8827-8928189FA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40B24BC-917F-49C2-B8AA-C569A400B9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79" y="944572"/>
            <a:ext cx="7721287" cy="4960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Freeform 6">
            <a:extLst>
              <a:ext uri="{FF2B5EF4-FFF2-40B4-BE49-F238E27FC236}">
                <a16:creationId xmlns:a16="http://schemas.microsoft.com/office/drawing/2014/main" id="{39F7F083-7C2B-4120-9960-D77AB2863B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spTree>
    <p:extLst>
      <p:ext uri="{BB962C8B-B14F-4D97-AF65-F5344CB8AC3E}">
        <p14:creationId xmlns:p14="http://schemas.microsoft.com/office/powerpoint/2010/main" val="328331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51678" y="382386"/>
            <a:ext cx="10178322" cy="879148"/>
          </a:xfrm>
        </p:spPr>
        <p:txBody>
          <a:bodyPr>
            <a:normAutofit fontScale="90000"/>
          </a:bodyPr>
          <a:lstStyle/>
          <a:p>
            <a:r>
              <a:rPr lang="en-US" cap="none" dirty="0"/>
              <a:t>Eric’s Intercultural Experiences</a:t>
            </a:r>
            <a:br>
              <a:rPr lang="en-US" cap="none" dirty="0"/>
            </a:br>
            <a:r>
              <a:rPr lang="en-US" sz="1600" cap="none" dirty="0"/>
              <a:t>A reading-writing project to prepare language learners for an exchange trip abroad</a:t>
            </a:r>
            <a:br>
              <a:rPr lang="de-AT" b="1" dirty="0"/>
            </a:br>
            <a:endParaRPr lang="en-US" cap="none" dirty="0"/>
          </a:p>
        </p:txBody>
      </p:sp>
      <p:sp>
        <p:nvSpPr>
          <p:cNvPr id="7" name="Inhaltsplatzhalter 6"/>
          <p:cNvSpPr>
            <a:spLocks noGrp="1"/>
          </p:cNvSpPr>
          <p:nvPr>
            <p:ph idx="1"/>
          </p:nvPr>
        </p:nvSpPr>
        <p:spPr>
          <a:xfrm>
            <a:off x="1251678" y="1591733"/>
            <a:ext cx="10178322" cy="4287859"/>
          </a:xfrm>
        </p:spPr>
        <p:txBody>
          <a:bodyPr>
            <a:normAutofit fontScale="92500"/>
          </a:bodyPr>
          <a:lstStyle/>
          <a:p>
            <a:r>
              <a:rPr lang="en-US" sz="2800" b="1" dirty="0">
                <a:solidFill>
                  <a:schemeClr val="tx1"/>
                </a:solidFill>
              </a:rPr>
              <a:t>Participants:</a:t>
            </a:r>
            <a:r>
              <a:rPr lang="en-US" sz="2800" dirty="0">
                <a:solidFill>
                  <a:schemeClr val="tx1"/>
                </a:solidFill>
              </a:rPr>
              <a:t> 15-year-old students in Austria preparing for class trips to Spain or France. </a:t>
            </a:r>
          </a:p>
          <a:p>
            <a:r>
              <a:rPr lang="en-US" sz="2800" dirty="0">
                <a:solidFill>
                  <a:schemeClr val="tx1"/>
                </a:solidFill>
              </a:rPr>
              <a:t>Class trips to France and Spain lasted a week and followed by return visits of the foreign students at the Austrian school</a:t>
            </a:r>
            <a:endParaRPr lang="de-AT" sz="2800" dirty="0">
              <a:solidFill>
                <a:schemeClr val="tx1"/>
              </a:solidFill>
            </a:endParaRPr>
          </a:p>
          <a:p>
            <a:r>
              <a:rPr lang="en-US" sz="2800" b="1" dirty="0">
                <a:solidFill>
                  <a:schemeClr val="tx1"/>
                </a:solidFill>
              </a:rPr>
              <a:t>Project:</a:t>
            </a:r>
            <a:r>
              <a:rPr lang="en-US" sz="2800" dirty="0">
                <a:solidFill>
                  <a:schemeClr val="tx1"/>
                </a:solidFill>
              </a:rPr>
              <a:t>  cross-curricular carried out in learners’ first and second foreign languages </a:t>
            </a:r>
          </a:p>
          <a:p>
            <a:r>
              <a:rPr lang="en-US" sz="2800" dirty="0">
                <a:solidFill>
                  <a:schemeClr val="tx1"/>
                </a:solidFill>
              </a:rPr>
              <a:t>The main part of the project was carried out in English (learners in 5th year of learning the language), smaller parts were done in the learners’ second foreign language (learners in 3rd year of Spanish or French). </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5918200" y="178499"/>
            <a:ext cx="5511800" cy="819929"/>
          </a:xfrm>
        </p:spPr>
        <p:txBody>
          <a:bodyPr vert="horz" lIns="91440" tIns="45720" rIns="91440" bIns="45720" rtlCol="0" anchor="t">
            <a:normAutofit fontScale="90000"/>
          </a:bodyPr>
          <a:lstStyle/>
          <a:p>
            <a:r>
              <a:rPr lang="en-US" sz="4000" dirty="0"/>
              <a:t>The Project Tasks</a:t>
            </a:r>
            <a:br>
              <a:rPr lang="en-US" dirty="0"/>
            </a:br>
            <a:endParaRPr lang="en-US" dirty="0"/>
          </a:p>
        </p:txBody>
      </p:sp>
      <p:sp>
        <p:nvSpPr>
          <p:cNvPr id="20" name="Rectangle 19">
            <a:extLst>
              <a:ext uri="{FF2B5EF4-FFF2-40B4-BE49-F238E27FC236}">
                <a16:creationId xmlns:a16="http://schemas.microsoft.com/office/drawing/2014/main" id="{8B5E96C6-B0D6-4D69-B9ED-544AFFC82134}"/>
              </a:ext>
            </a:extLst>
          </p:cNvPr>
          <p:cNvSpPr/>
          <p:nvPr/>
        </p:nvSpPr>
        <p:spPr>
          <a:xfrm>
            <a:off x="5219032" y="3842881"/>
            <a:ext cx="6603987" cy="1477328"/>
          </a:xfrm>
          <a:prstGeom prst="rect">
            <a:avLst/>
          </a:prstGeom>
        </p:spPr>
        <p:txBody>
          <a:bodyPr wrap="none">
            <a:spAutoFit/>
          </a:bodyPr>
          <a:lstStyle/>
          <a:p>
            <a:endParaRPr lang="de-AT" b="1" dirty="0">
              <a:solidFill>
                <a:srgbClr val="000000"/>
              </a:solidFill>
            </a:endParaRPr>
          </a:p>
          <a:p>
            <a:endParaRPr lang="de-AT" b="1" dirty="0">
              <a:solidFill>
                <a:srgbClr val="000000"/>
              </a:solidFill>
            </a:endParaRPr>
          </a:p>
          <a:p>
            <a:endParaRPr lang="de-AT" b="1" dirty="0">
              <a:solidFill>
                <a:srgbClr val="000000"/>
              </a:solidFill>
            </a:endParaRPr>
          </a:p>
          <a:p>
            <a:endParaRPr lang="de-AT" b="1" dirty="0">
              <a:solidFill>
                <a:srgbClr val="000000"/>
              </a:solidFill>
            </a:endParaRPr>
          </a:p>
          <a:p>
            <a:r>
              <a:rPr lang="de-AT" b="1" dirty="0">
                <a:solidFill>
                  <a:srgbClr val="000000"/>
                </a:solidFill>
              </a:rPr>
              <a:t>W</a:t>
            </a:r>
            <a:r>
              <a:rPr lang="en-US" b="1" dirty="0">
                <a:solidFill>
                  <a:srgbClr val="000000"/>
                </a:solidFill>
              </a:rPr>
              <a:t>hat kind of questions would you have expected from Eric?</a:t>
            </a:r>
          </a:p>
        </p:txBody>
      </p:sp>
      <p:sp>
        <p:nvSpPr>
          <p:cNvPr id="26" name="Speech Bubble: Oval 25">
            <a:extLst>
              <a:ext uri="{FF2B5EF4-FFF2-40B4-BE49-F238E27FC236}">
                <a16:creationId xmlns:a16="http://schemas.microsoft.com/office/drawing/2014/main" id="{CF2C4C68-F034-4D13-BB73-3A8F143D5A14}"/>
              </a:ext>
            </a:extLst>
          </p:cNvPr>
          <p:cNvSpPr/>
          <p:nvPr/>
        </p:nvSpPr>
        <p:spPr>
          <a:xfrm>
            <a:off x="5463583" y="1499629"/>
            <a:ext cx="6421034" cy="2951224"/>
          </a:xfrm>
          <a:prstGeom prst="wedgeEllipseCallout">
            <a:avLst>
              <a:gd name="adj1" fmla="val -43311"/>
              <a:gd name="adj2" fmla="val 624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dirty="0">
              <a:ln w="0"/>
              <a:solidFill>
                <a:schemeClr val="tx1"/>
              </a:solidFill>
              <a:effectLst>
                <a:outerShdw blurRad="38100" dist="19050" dir="2700000" algn="tl" rotWithShape="0">
                  <a:schemeClr val="dk1">
                    <a:alpha val="40000"/>
                  </a:schemeClr>
                </a:outerShdw>
              </a:effectLst>
            </a:endParaRPr>
          </a:p>
          <a:p>
            <a:pPr algn="ctr"/>
            <a:r>
              <a:rPr lang="en-US" sz="2000" dirty="0">
                <a:ln w="0"/>
                <a:solidFill>
                  <a:schemeClr val="tx1"/>
                </a:solidFill>
                <a:effectLst>
                  <a:outerShdw blurRad="38100" dist="19050" dir="2700000" algn="tl" rotWithShape="0">
                    <a:schemeClr val="dk1">
                      <a:alpha val="40000"/>
                    </a:schemeClr>
                  </a:outerShdw>
                </a:effectLst>
              </a:rPr>
              <a:t>“Secretly I had been looking forward to having a foreign visitor – I had so many things to show him. For once I could be a local expert, a fountain of interesting facts and opinions. Fortunately, Eric was very curious and always had plenty of questions.”</a:t>
            </a:r>
          </a:p>
          <a:p>
            <a:pPr algn="ctr"/>
            <a:endParaRPr lang="en-US" dirty="0"/>
          </a:p>
        </p:txBody>
      </p:sp>
      <p:pic>
        <p:nvPicPr>
          <p:cNvPr id="7" name="Picture 1"/>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0" y="821267"/>
            <a:ext cx="3606799" cy="5130800"/>
          </a:xfrm>
          <a:prstGeom prst="rect">
            <a:avLst/>
          </a:prstGeom>
        </p:spPr>
      </p:pic>
    </p:spTree>
    <p:extLst>
      <p:ext uri="{BB962C8B-B14F-4D97-AF65-F5344CB8AC3E}">
        <p14:creationId xmlns:p14="http://schemas.microsoft.com/office/powerpoint/2010/main" val="26718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29A-A8D0-4A1B-B89E-BD07EDF8AA2C}"/>
              </a:ext>
            </a:extLst>
          </p:cNvPr>
          <p:cNvSpPr>
            <a:spLocks noGrp="1"/>
          </p:cNvSpPr>
          <p:nvPr>
            <p:ph type="title"/>
          </p:nvPr>
        </p:nvSpPr>
        <p:spPr>
          <a:xfrm>
            <a:off x="1251678" y="382385"/>
            <a:ext cx="10178322" cy="859469"/>
          </a:xfrm>
        </p:spPr>
        <p:txBody>
          <a:bodyPr>
            <a:normAutofit/>
          </a:bodyPr>
          <a:lstStyle/>
          <a:p>
            <a:r>
              <a:rPr lang="de-AT" sz="4000" dirty="0"/>
              <a:t>Teacher‘s observations for task 1</a:t>
            </a:r>
            <a:endParaRPr lang="en-US" sz="4000" dirty="0"/>
          </a:p>
        </p:txBody>
      </p:sp>
      <p:sp>
        <p:nvSpPr>
          <p:cNvPr id="3" name="Content Placeholder 2">
            <a:extLst>
              <a:ext uri="{FF2B5EF4-FFF2-40B4-BE49-F238E27FC236}">
                <a16:creationId xmlns:a16="http://schemas.microsoft.com/office/drawing/2014/main" id="{45D45ABB-4C74-4E89-A354-226F1D7A9E29}"/>
              </a:ext>
            </a:extLst>
          </p:cNvPr>
          <p:cNvSpPr>
            <a:spLocks noGrp="1"/>
          </p:cNvSpPr>
          <p:nvPr>
            <p:ph idx="1"/>
          </p:nvPr>
        </p:nvSpPr>
        <p:spPr>
          <a:xfrm>
            <a:off x="1251678" y="1977081"/>
            <a:ext cx="10178322" cy="3902511"/>
          </a:xfrm>
        </p:spPr>
        <p:txBody>
          <a:bodyPr/>
          <a:lstStyle/>
          <a:p>
            <a:pPr marL="0" indent="0">
              <a:buNone/>
            </a:pPr>
            <a:r>
              <a:rPr lang="de-AT" b="1" dirty="0"/>
              <a:t>The students‘ questions focussed mainly on</a:t>
            </a:r>
          </a:p>
          <a:p>
            <a:r>
              <a:rPr lang="de-AT" b="1" dirty="0"/>
              <a:t>Everyday routines in the family and in school</a:t>
            </a:r>
          </a:p>
          <a:p>
            <a:r>
              <a:rPr lang="de-AT" b="1" dirty="0"/>
              <a:t>Questions about the program, meeting times and places</a:t>
            </a:r>
          </a:p>
          <a:p>
            <a:r>
              <a:rPr lang="de-AT" b="1" dirty="0"/>
              <a:t>Questions about local sights and shopping opportunities</a:t>
            </a:r>
          </a:p>
          <a:p>
            <a:endParaRPr lang="de-AT" dirty="0"/>
          </a:p>
          <a:p>
            <a:endParaRPr lang="en-US" dirty="0"/>
          </a:p>
        </p:txBody>
      </p:sp>
      <p:sp>
        <p:nvSpPr>
          <p:cNvPr id="4" name="Speech Bubble: Oval 3">
            <a:extLst>
              <a:ext uri="{FF2B5EF4-FFF2-40B4-BE49-F238E27FC236}">
                <a16:creationId xmlns:a16="http://schemas.microsoft.com/office/drawing/2014/main" id="{FBDC4AC4-31DC-4A9E-ABFE-A562303AC19C}"/>
              </a:ext>
            </a:extLst>
          </p:cNvPr>
          <p:cNvSpPr/>
          <p:nvPr/>
        </p:nvSpPr>
        <p:spPr>
          <a:xfrm>
            <a:off x="7914504" y="1302525"/>
            <a:ext cx="3243648" cy="1075038"/>
          </a:xfrm>
          <a:prstGeom prst="wedgeEllipseCallout">
            <a:avLst>
              <a:gd name="adj1" fmla="val -46692"/>
              <a:gd name="adj2" fmla="val 8339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a:solidFill>
                  <a:schemeClr val="tx1"/>
                </a:solidFill>
              </a:rPr>
              <a:t>What is your WIFI-password?</a:t>
            </a:r>
            <a:endParaRPr lang="en-US" dirty="0">
              <a:solidFill>
                <a:schemeClr val="tx1"/>
              </a:solidFill>
            </a:endParaRPr>
          </a:p>
        </p:txBody>
      </p:sp>
      <p:sp>
        <p:nvSpPr>
          <p:cNvPr id="5" name="Speech Bubble: Oval 4">
            <a:extLst>
              <a:ext uri="{FF2B5EF4-FFF2-40B4-BE49-F238E27FC236}">
                <a16:creationId xmlns:a16="http://schemas.microsoft.com/office/drawing/2014/main" id="{BA67EF36-DC78-41F1-9310-6D9FCE1E4F1B}"/>
              </a:ext>
            </a:extLst>
          </p:cNvPr>
          <p:cNvSpPr/>
          <p:nvPr/>
        </p:nvSpPr>
        <p:spPr>
          <a:xfrm>
            <a:off x="8674443" y="3781168"/>
            <a:ext cx="2156254" cy="902043"/>
          </a:xfrm>
          <a:prstGeom prst="wedgeEllipseCallout">
            <a:avLst>
              <a:gd name="adj1" fmla="val -46048"/>
              <a:gd name="adj2" fmla="val 8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will we have lunch?</a:t>
            </a:r>
            <a:endParaRPr lang="en-US" dirty="0">
              <a:solidFill>
                <a:schemeClr val="tx1"/>
              </a:solidFill>
            </a:endParaRPr>
          </a:p>
        </p:txBody>
      </p:sp>
      <p:sp>
        <p:nvSpPr>
          <p:cNvPr id="6" name="Speech Bubble: Oval 5">
            <a:extLst>
              <a:ext uri="{FF2B5EF4-FFF2-40B4-BE49-F238E27FC236}">
                <a16:creationId xmlns:a16="http://schemas.microsoft.com/office/drawing/2014/main" id="{5E33C655-1148-47DD-9596-C3B7A688C1DD}"/>
              </a:ext>
            </a:extLst>
          </p:cNvPr>
          <p:cNvSpPr/>
          <p:nvPr/>
        </p:nvSpPr>
        <p:spPr>
          <a:xfrm>
            <a:off x="4627605" y="4003589"/>
            <a:ext cx="3163330" cy="976184"/>
          </a:xfrm>
          <a:prstGeom prst="wedgeEllipseCallout">
            <a:avLst>
              <a:gd name="adj1" fmla="val -39131"/>
              <a:gd name="adj2" fmla="val 8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How do we get to school?</a:t>
            </a:r>
            <a:endParaRPr lang="en-US" dirty="0">
              <a:solidFill>
                <a:schemeClr val="tx1"/>
              </a:solidFill>
            </a:endParaRPr>
          </a:p>
        </p:txBody>
      </p:sp>
      <p:sp>
        <p:nvSpPr>
          <p:cNvPr id="7" name="Speech Bubble: Oval 6">
            <a:extLst>
              <a:ext uri="{FF2B5EF4-FFF2-40B4-BE49-F238E27FC236}">
                <a16:creationId xmlns:a16="http://schemas.microsoft.com/office/drawing/2014/main" id="{E245BBE6-D291-4D2F-861D-7BCC1639609D}"/>
              </a:ext>
            </a:extLst>
          </p:cNvPr>
          <p:cNvSpPr/>
          <p:nvPr/>
        </p:nvSpPr>
        <p:spPr>
          <a:xfrm>
            <a:off x="1868959" y="4386648"/>
            <a:ext cx="2316892" cy="1186249"/>
          </a:xfrm>
          <a:prstGeom prst="wedgeEllipseCallout">
            <a:avLst>
              <a:gd name="adj1" fmla="val -34433"/>
              <a:gd name="adj2" fmla="val 68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What time do we have to get up?</a:t>
            </a:r>
            <a:endParaRPr lang="en-US" dirty="0">
              <a:solidFill>
                <a:schemeClr val="tx1"/>
              </a:solidFill>
            </a:endParaRPr>
          </a:p>
        </p:txBody>
      </p:sp>
      <p:sp>
        <p:nvSpPr>
          <p:cNvPr id="8" name="Speech Bubble: Oval 7">
            <a:extLst>
              <a:ext uri="{FF2B5EF4-FFF2-40B4-BE49-F238E27FC236}">
                <a16:creationId xmlns:a16="http://schemas.microsoft.com/office/drawing/2014/main" id="{5EB833D8-C269-4428-80EA-52B533F323F9}"/>
              </a:ext>
            </a:extLst>
          </p:cNvPr>
          <p:cNvSpPr/>
          <p:nvPr/>
        </p:nvSpPr>
        <p:spPr>
          <a:xfrm>
            <a:off x="5955957" y="5196016"/>
            <a:ext cx="3039762" cy="877330"/>
          </a:xfrm>
          <a:prstGeom prst="wedgeEllipseCallout">
            <a:avLst>
              <a:gd name="adj1" fmla="val -62906"/>
              <a:gd name="adj2" fmla="val 90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can I get a tram ticket?</a:t>
            </a:r>
            <a:endParaRPr lang="en-US" dirty="0">
              <a:solidFill>
                <a:schemeClr val="tx1"/>
              </a:solidFill>
            </a:endParaRPr>
          </a:p>
        </p:txBody>
      </p:sp>
      <p:sp>
        <p:nvSpPr>
          <p:cNvPr id="10" name="Speech Bubble: Rectangle 9">
            <a:extLst>
              <a:ext uri="{FF2B5EF4-FFF2-40B4-BE49-F238E27FC236}">
                <a16:creationId xmlns:a16="http://schemas.microsoft.com/office/drawing/2014/main" id="{E6E6B093-6520-427A-81FA-55A88D3B268E}"/>
              </a:ext>
            </a:extLst>
          </p:cNvPr>
          <p:cNvSpPr/>
          <p:nvPr/>
        </p:nvSpPr>
        <p:spPr>
          <a:xfrm>
            <a:off x="2023107" y="1766702"/>
            <a:ext cx="5972014" cy="2724979"/>
          </a:xfrm>
          <a:prstGeom prst="wedgeRectCallout">
            <a:avLst>
              <a:gd name="adj1" fmla="val -37009"/>
              <a:gd name="adj2" fmla="val 6572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rPr>
              <a:t>“Fortunately, Eric was very curious and always had plenty of questions.</a:t>
            </a:r>
          </a:p>
          <a:p>
            <a:pPr algn="ctr"/>
            <a:r>
              <a:rPr lang="en-US" sz="2400" b="1" dirty="0">
                <a:ln w="0"/>
                <a:solidFill>
                  <a:schemeClr val="tx1"/>
                </a:solidFill>
                <a:effectLst>
                  <a:outerShdw blurRad="38100" dist="19050" dir="2700000" algn="tl" rotWithShape="0">
                    <a:schemeClr val="dk1">
                      <a:alpha val="40000"/>
                    </a:schemeClr>
                  </a:outerShdw>
                </a:effectLst>
              </a:rPr>
              <a:t>However, they weren’t the kind of questions I  had been expecting.”</a:t>
            </a:r>
          </a:p>
        </p:txBody>
      </p:sp>
    </p:spTree>
    <p:extLst>
      <p:ext uri="{BB962C8B-B14F-4D97-AF65-F5344CB8AC3E}">
        <p14:creationId xmlns:p14="http://schemas.microsoft.com/office/powerpoint/2010/main" val="29465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32AD-17D2-4E04-828D-E8388B75E74C}"/>
              </a:ext>
            </a:extLst>
          </p:cNvPr>
          <p:cNvSpPr>
            <a:spLocks noGrp="1"/>
          </p:cNvSpPr>
          <p:nvPr>
            <p:ph type="title"/>
          </p:nvPr>
        </p:nvSpPr>
        <p:spPr/>
        <p:txBody>
          <a:bodyPr/>
          <a:lstStyle/>
          <a:p>
            <a:br>
              <a:rPr lang="de-AT" dirty="0"/>
            </a:br>
            <a:endParaRPr lang="en-US" dirty="0"/>
          </a:p>
        </p:txBody>
      </p:sp>
      <p:sp>
        <p:nvSpPr>
          <p:cNvPr id="3" name="Content Placeholder 2">
            <a:extLst>
              <a:ext uri="{FF2B5EF4-FFF2-40B4-BE49-F238E27FC236}">
                <a16:creationId xmlns:a16="http://schemas.microsoft.com/office/drawing/2014/main" id="{CB2A1AE0-7E60-433D-A28E-818776916BDA}"/>
              </a:ext>
            </a:extLst>
          </p:cNvPr>
          <p:cNvSpPr>
            <a:spLocks noGrp="1"/>
          </p:cNvSpPr>
          <p:nvPr>
            <p:ph idx="1"/>
          </p:nvPr>
        </p:nvSpPr>
        <p:spPr>
          <a:xfrm>
            <a:off x="752695" y="381000"/>
            <a:ext cx="6158418" cy="2893541"/>
          </a:xfr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de-AT" b="1" dirty="0">
                <a:solidFill>
                  <a:schemeClr val="tx1"/>
                </a:solidFill>
              </a:rPr>
              <a:t>Eric‘s questions</a:t>
            </a:r>
          </a:p>
          <a:p>
            <a:pPr marL="0" indent="0">
              <a:buNone/>
            </a:pPr>
            <a:r>
              <a:rPr lang="en-US" sz="2800" dirty="0"/>
              <a:t>What kinds of questions do you think Eric actually asked? Look at the pictures taken from the story and speculate what kind of questions Eric might have asked. </a:t>
            </a:r>
          </a:p>
          <a:p>
            <a:pPr marL="0" indent="0">
              <a:buNone/>
            </a:pPr>
            <a:endParaRPr lang="en-US" sz="2400" dirty="0"/>
          </a:p>
          <a:p>
            <a:pPr marL="0" indent="0">
              <a:buNone/>
            </a:pPr>
            <a:endParaRPr lang="de-AT" dirty="0"/>
          </a:p>
        </p:txBody>
      </p:sp>
      <p:pic>
        <p:nvPicPr>
          <p:cNvPr id="5" name="Picture 4">
            <a:extLst>
              <a:ext uri="{FF2B5EF4-FFF2-40B4-BE49-F238E27FC236}">
                <a16:creationId xmlns:a16="http://schemas.microsoft.com/office/drawing/2014/main" id="{82F90277-5311-408F-AD4F-30ED4A0CCB7E}"/>
              </a:ext>
            </a:extLst>
          </p:cNvPr>
          <p:cNvPicPr>
            <a:picLocks noChangeAspect="1"/>
          </p:cNvPicPr>
          <p:nvPr/>
        </p:nvPicPr>
        <p:blipFill>
          <a:blip r:embed="rId2"/>
          <a:stretch>
            <a:fillRect/>
          </a:stretch>
        </p:blipFill>
        <p:spPr>
          <a:xfrm>
            <a:off x="9028245" y="200818"/>
            <a:ext cx="2193045" cy="1957880"/>
          </a:xfrm>
          <a:prstGeom prst="rect">
            <a:avLst/>
          </a:prstGeom>
        </p:spPr>
      </p:pic>
      <p:pic>
        <p:nvPicPr>
          <p:cNvPr id="6" name="Picture 5">
            <a:extLst>
              <a:ext uri="{FF2B5EF4-FFF2-40B4-BE49-F238E27FC236}">
                <a16:creationId xmlns:a16="http://schemas.microsoft.com/office/drawing/2014/main" id="{38520AD6-5F07-4ADC-9681-C335A05DFB5F}"/>
              </a:ext>
            </a:extLst>
          </p:cNvPr>
          <p:cNvPicPr>
            <a:picLocks noChangeAspect="1"/>
          </p:cNvPicPr>
          <p:nvPr/>
        </p:nvPicPr>
        <p:blipFill>
          <a:blip r:embed="rId3"/>
          <a:stretch>
            <a:fillRect/>
          </a:stretch>
        </p:blipFill>
        <p:spPr>
          <a:xfrm>
            <a:off x="9150178" y="4479464"/>
            <a:ext cx="2071112" cy="2216737"/>
          </a:xfrm>
          <a:prstGeom prst="rect">
            <a:avLst/>
          </a:prstGeom>
        </p:spPr>
      </p:pic>
      <p:pic>
        <p:nvPicPr>
          <p:cNvPr id="8" name="Picture 7">
            <a:extLst>
              <a:ext uri="{FF2B5EF4-FFF2-40B4-BE49-F238E27FC236}">
                <a16:creationId xmlns:a16="http://schemas.microsoft.com/office/drawing/2014/main" id="{A8BC6540-21C8-4660-AAD1-247F32C73FC8}"/>
              </a:ext>
            </a:extLst>
          </p:cNvPr>
          <p:cNvPicPr>
            <a:picLocks noChangeAspect="1"/>
          </p:cNvPicPr>
          <p:nvPr/>
        </p:nvPicPr>
        <p:blipFill>
          <a:blip r:embed="rId4"/>
          <a:stretch>
            <a:fillRect/>
          </a:stretch>
        </p:blipFill>
        <p:spPr>
          <a:xfrm>
            <a:off x="9100750" y="2383527"/>
            <a:ext cx="2063951" cy="1871108"/>
          </a:xfrm>
          <a:prstGeom prst="rect">
            <a:avLst/>
          </a:prstGeom>
        </p:spPr>
      </p:pic>
      <p:sp>
        <p:nvSpPr>
          <p:cNvPr id="9" name="Arrow: Left-Right 8">
            <a:extLst>
              <a:ext uri="{FF2B5EF4-FFF2-40B4-BE49-F238E27FC236}">
                <a16:creationId xmlns:a16="http://schemas.microsoft.com/office/drawing/2014/main" id="{2DD14FC9-61FF-40B7-B381-782DF8AA6DE8}"/>
              </a:ext>
            </a:extLst>
          </p:cNvPr>
          <p:cNvSpPr/>
          <p:nvPr/>
        </p:nvSpPr>
        <p:spPr>
          <a:xfrm>
            <a:off x="834446" y="3369075"/>
            <a:ext cx="3657601" cy="12542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switching perspectives</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Speech Bubble: Oval 9">
            <a:extLst>
              <a:ext uri="{FF2B5EF4-FFF2-40B4-BE49-F238E27FC236}">
                <a16:creationId xmlns:a16="http://schemas.microsoft.com/office/drawing/2014/main" id="{43E1019C-1311-41D2-962E-92B1DE02353B}"/>
              </a:ext>
            </a:extLst>
          </p:cNvPr>
          <p:cNvSpPr/>
          <p:nvPr/>
        </p:nvSpPr>
        <p:spPr>
          <a:xfrm>
            <a:off x="752696" y="5455508"/>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women wear different shoes than men?</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Speech Bubble: Oval 10">
            <a:extLst>
              <a:ext uri="{FF2B5EF4-FFF2-40B4-BE49-F238E27FC236}">
                <a16:creationId xmlns:a16="http://schemas.microsoft.com/office/drawing/2014/main" id="{BFCACC93-C52D-4277-BCC8-FEEA57E41E98}"/>
              </a:ext>
            </a:extLst>
          </p:cNvPr>
          <p:cNvSpPr/>
          <p:nvPr/>
        </p:nvSpPr>
        <p:spPr>
          <a:xfrm>
            <a:off x="4237301" y="5086664"/>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we all eat popcorn in the movie theater?</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Speech Bubble: Oval 11">
            <a:extLst>
              <a:ext uri="{FF2B5EF4-FFF2-40B4-BE49-F238E27FC236}">
                <a16:creationId xmlns:a16="http://schemas.microsoft.com/office/drawing/2014/main" id="{F2E81255-AB29-4031-B741-8922FB4D0710}"/>
              </a:ext>
            </a:extLst>
          </p:cNvPr>
          <p:cNvSpPr/>
          <p:nvPr/>
        </p:nvSpPr>
        <p:spPr>
          <a:xfrm>
            <a:off x="5766983" y="3737919"/>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is each piece of candy wrapped individually?</a:t>
            </a:r>
            <a:endParaRPr lang="en-US" dirty="0">
              <a:ln w="0"/>
              <a:solidFill>
                <a:schemeClr val="tx1"/>
              </a:solidFill>
              <a:effectLst>
                <a:outerShdw blurRad="38100" dist="19050" dir="2700000" algn="tl" rotWithShape="0">
                  <a:schemeClr val="dk1">
                    <a:alpha val="40000"/>
                  </a:schemeClr>
                </a:outerShdw>
              </a:effectLst>
            </a:endParaRPr>
          </a:p>
        </p:txBody>
      </p:sp>
      <p:sp>
        <p:nvSpPr>
          <p:cNvPr id="14" name="Speech Bubble: Oval 13">
            <a:extLst>
              <a:ext uri="{FF2B5EF4-FFF2-40B4-BE49-F238E27FC236}">
                <a16:creationId xmlns:a16="http://schemas.microsoft.com/office/drawing/2014/main" id="{90485B4B-9717-4F38-AAF3-B9B78B133770}"/>
              </a:ext>
            </a:extLst>
          </p:cNvPr>
          <p:cNvSpPr/>
          <p:nvPr/>
        </p:nvSpPr>
        <p:spPr>
          <a:xfrm>
            <a:off x="1638549" y="4665504"/>
            <a:ext cx="2798805" cy="940144"/>
          </a:xfrm>
          <a:prstGeom prst="wedgeEllipseCallout">
            <a:avLst>
              <a:gd name="adj1" fmla="val -44012"/>
              <a:gd name="adj2" fmla="val 76160"/>
            </a:avLst>
          </a:prstGeom>
          <a:gradFill>
            <a:gsLst>
              <a:gs pos="0">
                <a:schemeClr val="accent1">
                  <a:tint val="67000"/>
                  <a:satMod val="105000"/>
                  <a:lumMod val="110000"/>
                  <a:alpha val="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Gender roles</a:t>
            </a:r>
            <a:endParaRPr lang="en-US" dirty="0"/>
          </a:p>
        </p:txBody>
      </p:sp>
      <p:sp>
        <p:nvSpPr>
          <p:cNvPr id="15" name="Speech Bubble: Oval 14">
            <a:extLst>
              <a:ext uri="{FF2B5EF4-FFF2-40B4-BE49-F238E27FC236}">
                <a16:creationId xmlns:a16="http://schemas.microsoft.com/office/drawing/2014/main" id="{C401A0B2-4D67-4649-9133-BCB572F55B42}"/>
              </a:ext>
            </a:extLst>
          </p:cNvPr>
          <p:cNvSpPr/>
          <p:nvPr/>
        </p:nvSpPr>
        <p:spPr>
          <a:xfrm>
            <a:off x="5449502" y="5406861"/>
            <a:ext cx="2844185" cy="983350"/>
          </a:xfrm>
          <a:prstGeom prst="wedgeEllipseCallout">
            <a:avLst>
              <a:gd name="adj1" fmla="val -36410"/>
              <a:gd name="adj2" fmla="val 57140"/>
            </a:avLst>
          </a:prstGeom>
          <a:gradFill>
            <a:gsLst>
              <a:gs pos="0">
                <a:schemeClr val="accent1">
                  <a:tint val="67000"/>
                  <a:satMod val="105000"/>
                  <a:lumMod val="110000"/>
                  <a:alpha val="5100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Typical foods eaten at special occasions</a:t>
            </a:r>
            <a:endParaRPr lang="en-US" dirty="0"/>
          </a:p>
        </p:txBody>
      </p:sp>
      <p:sp>
        <p:nvSpPr>
          <p:cNvPr id="16" name="Speech Bubble: Oval 15">
            <a:extLst>
              <a:ext uri="{FF2B5EF4-FFF2-40B4-BE49-F238E27FC236}">
                <a16:creationId xmlns:a16="http://schemas.microsoft.com/office/drawing/2014/main" id="{4B17A765-1F35-4191-87BF-B9BC136BFFCD}"/>
              </a:ext>
            </a:extLst>
          </p:cNvPr>
          <p:cNvSpPr/>
          <p:nvPr/>
        </p:nvSpPr>
        <p:spPr>
          <a:xfrm>
            <a:off x="6749093" y="2831707"/>
            <a:ext cx="3089188" cy="1223321"/>
          </a:xfrm>
          <a:prstGeom prst="wedgeEllipseCallout">
            <a:avLst>
              <a:gd name="adj1" fmla="val -41197"/>
              <a:gd name="adj2" fmla="val 65049"/>
            </a:avLst>
          </a:prstGeom>
          <a:gradFill>
            <a:gsLst>
              <a:gs pos="0">
                <a:schemeClr val="accent1">
                  <a:tint val="67000"/>
                  <a:satMod val="105000"/>
                  <a:lumMod val="110000"/>
                  <a:alpha val="3400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Attitudes and behaviors concerning the environment</a:t>
            </a:r>
            <a:endParaRPr lang="en-US" dirty="0"/>
          </a:p>
        </p:txBody>
      </p:sp>
      <p:pic>
        <p:nvPicPr>
          <p:cNvPr id="20" name="Picture 19" descr="A picture containing indoor, object, mirror&#10;&#10;Description generated with high confidence">
            <a:extLst>
              <a:ext uri="{FF2B5EF4-FFF2-40B4-BE49-F238E27FC236}">
                <a16:creationId xmlns:a16="http://schemas.microsoft.com/office/drawing/2014/main" id="{407EA418-AB9E-4012-B906-DA421CC50F19}"/>
              </a:ext>
            </a:extLst>
          </p:cNvPr>
          <p:cNvPicPr>
            <a:picLocks noChangeAspect="1"/>
          </p:cNvPicPr>
          <p:nvPr/>
        </p:nvPicPr>
        <p:blipFill>
          <a:blip r:embed="rId5"/>
          <a:stretch>
            <a:fillRect/>
          </a:stretch>
        </p:blipFill>
        <p:spPr>
          <a:xfrm>
            <a:off x="8161701" y="196100"/>
            <a:ext cx="4374853" cy="4374853"/>
          </a:xfrm>
          <a:prstGeom prst="rect">
            <a:avLst/>
          </a:prstGeom>
        </p:spPr>
      </p:pic>
    </p:spTree>
    <p:extLst>
      <p:ext uri="{BB962C8B-B14F-4D97-AF65-F5344CB8AC3E}">
        <p14:creationId xmlns:p14="http://schemas.microsoft.com/office/powerpoint/2010/main" val="1663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12BF-94C6-49C4-B276-1D4D54B2448E}"/>
              </a:ext>
            </a:extLst>
          </p:cNvPr>
          <p:cNvSpPr>
            <a:spLocks noGrp="1"/>
          </p:cNvSpPr>
          <p:nvPr>
            <p:ph type="title"/>
          </p:nvPr>
        </p:nvSpPr>
        <p:spPr>
          <a:xfrm>
            <a:off x="1251679" y="645107"/>
            <a:ext cx="3384329" cy="1640894"/>
          </a:xfrm>
        </p:spPr>
        <p:txBody>
          <a:bodyPr vert="horz" lIns="91440" tIns="45720" rIns="91440" bIns="45720" rtlCol="0" anchor="t">
            <a:normAutofit/>
          </a:bodyPr>
          <a:lstStyle/>
          <a:p>
            <a:r>
              <a:rPr lang="en-US" sz="4000" dirty="0"/>
              <a:t>The Cultural Iceberg</a:t>
            </a:r>
          </a:p>
        </p:txBody>
      </p:sp>
      <p:pic>
        <p:nvPicPr>
          <p:cNvPr id="6" name="Content Placeholder 5" descr="A close up of text on a white background&#10;&#10;Description generated with high confidence">
            <a:extLst>
              <a:ext uri="{FF2B5EF4-FFF2-40B4-BE49-F238E27FC236}">
                <a16:creationId xmlns:a16="http://schemas.microsoft.com/office/drawing/2014/main" id="{06107FDC-F450-4426-9413-9FF2BD980DBC}"/>
              </a:ext>
            </a:extLst>
          </p:cNvPr>
          <p:cNvPicPr>
            <a:picLocks noGrp="1" noChangeAspect="1"/>
          </p:cNvPicPr>
          <p:nvPr>
            <p:ph idx="4294967295"/>
          </p:nvPr>
        </p:nvPicPr>
        <p:blipFill rotWithShape="1">
          <a:blip r:embed="rId2"/>
          <a:srcRect r="2" b="3062"/>
          <a:stretch/>
        </p:blipFill>
        <p:spPr>
          <a:xfrm>
            <a:off x="5167313" y="165100"/>
            <a:ext cx="7024687" cy="6554788"/>
          </a:xfrm>
          <a:prstGeom prst="rect">
            <a:avLst/>
          </a:prstGeom>
        </p:spPr>
      </p:pic>
      <p:sp>
        <p:nvSpPr>
          <p:cNvPr id="4" name="Text Placeholder 3">
            <a:extLst>
              <a:ext uri="{FF2B5EF4-FFF2-40B4-BE49-F238E27FC236}">
                <a16:creationId xmlns:a16="http://schemas.microsoft.com/office/drawing/2014/main" id="{F0C5C3F5-D5C4-4CA8-9B53-5C9546892F93}"/>
              </a:ext>
            </a:extLst>
          </p:cNvPr>
          <p:cNvSpPr>
            <a:spLocks noGrp="1"/>
          </p:cNvSpPr>
          <p:nvPr>
            <p:ph type="body" idx="4294967295"/>
          </p:nvPr>
        </p:nvSpPr>
        <p:spPr>
          <a:xfrm>
            <a:off x="1113182" y="2297928"/>
            <a:ext cx="3384550" cy="3940175"/>
          </a:xfrm>
        </p:spPr>
        <p:txBody>
          <a:bodyPr vert="horz" lIns="91440" tIns="45720" rIns="91440" bIns="45720" rtlCol="0">
            <a:normAutofit/>
          </a:bodyPr>
          <a:lstStyle/>
          <a:p>
            <a:endParaRPr lang="en-US" dirty="0"/>
          </a:p>
          <a:p>
            <a:endParaRPr lang="en-US" dirty="0"/>
          </a:p>
        </p:txBody>
      </p:sp>
      <p:sp>
        <p:nvSpPr>
          <p:cNvPr id="7" name="TextBox 6">
            <a:extLst>
              <a:ext uri="{FF2B5EF4-FFF2-40B4-BE49-F238E27FC236}">
                <a16:creationId xmlns:a16="http://schemas.microsoft.com/office/drawing/2014/main" id="{913B3A1D-0201-4C8D-AA23-396F81620790}"/>
              </a:ext>
            </a:extLst>
          </p:cNvPr>
          <p:cNvSpPr txBox="1"/>
          <p:nvPr/>
        </p:nvSpPr>
        <p:spPr>
          <a:xfrm>
            <a:off x="1476827" y="2144356"/>
            <a:ext cx="2934031" cy="4247317"/>
          </a:xfrm>
          <a:prstGeom prst="rect">
            <a:avLst/>
          </a:prstGeom>
          <a:noFill/>
        </p:spPr>
        <p:txBody>
          <a:bodyPr wrap="square" rtlCol="0">
            <a:spAutoFit/>
          </a:bodyPr>
          <a:lstStyle/>
          <a:p>
            <a:r>
              <a:rPr lang="de-AT" b="1" dirty="0"/>
              <a:t>Before the trip:</a:t>
            </a:r>
          </a:p>
          <a:p>
            <a:pPr lvl="1"/>
            <a:r>
              <a:rPr lang="de-AT" dirty="0"/>
              <a:t>Students draw cultural icebergs for</a:t>
            </a:r>
          </a:p>
          <a:p>
            <a:pPr lvl="1"/>
            <a:r>
              <a:rPr lang="de-AT" dirty="0"/>
              <a:t>AUSTRIA</a:t>
            </a:r>
          </a:p>
          <a:p>
            <a:pPr lvl="1"/>
            <a:r>
              <a:rPr lang="de-AT" dirty="0"/>
              <a:t>and for the country they are going to visit.</a:t>
            </a:r>
          </a:p>
          <a:p>
            <a:endParaRPr lang="de-AT" dirty="0"/>
          </a:p>
          <a:p>
            <a:r>
              <a:rPr lang="de-AT" b="1" dirty="0"/>
              <a:t>After the trip and the return visit of their exchange partner.</a:t>
            </a:r>
          </a:p>
          <a:p>
            <a:pPr lvl="1"/>
            <a:r>
              <a:rPr lang="de-AT" dirty="0"/>
              <a:t>Students add new findings to their icebergs.</a:t>
            </a:r>
          </a:p>
          <a:p>
            <a:endParaRPr lang="de-AT" dirty="0"/>
          </a:p>
          <a:p>
            <a:endParaRPr lang="en-US" dirty="0"/>
          </a:p>
        </p:txBody>
      </p:sp>
    </p:spTree>
    <p:extLst>
      <p:ext uri="{BB962C8B-B14F-4D97-AF65-F5344CB8AC3E}">
        <p14:creationId xmlns:p14="http://schemas.microsoft.com/office/powerpoint/2010/main" val="394949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E95A1A9F-8416-4102-8E2E-CF5845CCD2B9}"/>
              </a:ext>
            </a:extLst>
          </p:cNvPr>
          <p:cNvPicPr>
            <a:picLocks noChangeAspect="1"/>
          </p:cNvPicPr>
          <p:nvPr/>
        </p:nvPicPr>
        <p:blipFill rotWithShape="1">
          <a:blip r:embed="rId2"/>
          <a:srcRect t="4538" r="2" b="2"/>
          <a:stretch/>
        </p:blipFill>
        <p:spPr>
          <a:xfrm>
            <a:off x="6625715" y="643466"/>
            <a:ext cx="4639534" cy="55710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4F3144-3D7A-4F46-90ED-C59048D01629}"/>
              </a:ext>
            </a:extLst>
          </p:cNvPr>
          <p:cNvPicPr>
            <a:picLocks noChangeAspect="1"/>
          </p:cNvPicPr>
          <p:nvPr/>
        </p:nvPicPr>
        <p:blipFill>
          <a:blip r:embed="rId3"/>
          <a:stretch>
            <a:fillRect/>
          </a:stretch>
        </p:blipFill>
        <p:spPr>
          <a:xfrm>
            <a:off x="1502430" y="570963"/>
            <a:ext cx="4431475" cy="5643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25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2C27CB-0385-4FF0-94A4-E3ACE7D32E0C}"/>
              </a:ext>
            </a:extLst>
          </p:cNvPr>
          <p:cNvGraphicFramePr>
            <a:graphicFrameLocks noGrp="1"/>
          </p:cNvGraphicFramePr>
          <p:nvPr>
            <p:extLst>
              <p:ext uri="{D42A27DB-BD31-4B8C-83A1-F6EECF244321}">
                <p14:modId xmlns:p14="http://schemas.microsoft.com/office/powerpoint/2010/main" val="2218058498"/>
              </p:ext>
            </p:extLst>
          </p:nvPr>
        </p:nvGraphicFramePr>
        <p:xfrm>
          <a:off x="938745" y="544748"/>
          <a:ext cx="10809919" cy="5896485"/>
        </p:xfrm>
        <a:graphic>
          <a:graphicData uri="http://schemas.openxmlformats.org/drawingml/2006/table">
            <a:tbl>
              <a:tblPr firstRow="1" bandRow="1">
                <a:tableStyleId>{5C22544A-7EE6-4342-B048-85BDC9FD1C3A}</a:tableStyleId>
              </a:tblPr>
              <a:tblGrid>
                <a:gridCol w="5558376">
                  <a:extLst>
                    <a:ext uri="{9D8B030D-6E8A-4147-A177-3AD203B41FA5}">
                      <a16:colId xmlns:a16="http://schemas.microsoft.com/office/drawing/2014/main" val="3680808313"/>
                    </a:ext>
                  </a:extLst>
                </a:gridCol>
                <a:gridCol w="2464377">
                  <a:extLst>
                    <a:ext uri="{9D8B030D-6E8A-4147-A177-3AD203B41FA5}">
                      <a16:colId xmlns:a16="http://schemas.microsoft.com/office/drawing/2014/main" val="1239116423"/>
                    </a:ext>
                  </a:extLst>
                </a:gridCol>
                <a:gridCol w="2787166">
                  <a:extLst>
                    <a:ext uri="{9D8B030D-6E8A-4147-A177-3AD203B41FA5}">
                      <a16:colId xmlns:a16="http://schemas.microsoft.com/office/drawing/2014/main" val="2632805261"/>
                    </a:ext>
                  </a:extLst>
                </a:gridCol>
              </a:tblGrid>
              <a:tr h="354421">
                <a:tc gridSpan="3">
                  <a:txBody>
                    <a:bodyPr/>
                    <a:lstStyle/>
                    <a:p>
                      <a:r>
                        <a:rPr lang="de-AT" dirty="0"/>
                        <a:t>The Learners‘ Perceptions anld Expectations BEFORE the Trips.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14165645"/>
                  </a:ext>
                </a:extLst>
              </a:tr>
              <a:tr h="354421">
                <a:tc>
                  <a:txBody>
                    <a:bodyPr/>
                    <a:lstStyle/>
                    <a:p>
                      <a:r>
                        <a:rPr lang="de-AT" b="1" dirty="0"/>
                        <a:t>Austria</a:t>
                      </a:r>
                      <a:endParaRPr lang="en-US" b="1" dirty="0"/>
                    </a:p>
                  </a:txBody>
                  <a:tcPr/>
                </a:tc>
                <a:tc>
                  <a:txBody>
                    <a:bodyPr/>
                    <a:lstStyle/>
                    <a:p>
                      <a:r>
                        <a:rPr lang="de-AT" b="1" dirty="0"/>
                        <a:t>France</a:t>
                      </a:r>
                      <a:endParaRPr lang="en-US" b="1" dirty="0"/>
                    </a:p>
                  </a:txBody>
                  <a:tcPr/>
                </a:tc>
                <a:tc>
                  <a:txBody>
                    <a:bodyPr/>
                    <a:lstStyle/>
                    <a:p>
                      <a:r>
                        <a:rPr lang="de-AT" b="1" dirty="0"/>
                        <a:t>Spain</a:t>
                      </a:r>
                      <a:endParaRPr lang="en-US" b="1" dirty="0"/>
                    </a:p>
                  </a:txBody>
                  <a:tcPr/>
                </a:tc>
                <a:extLst>
                  <a:ext uri="{0D108BD9-81ED-4DB2-BD59-A6C34878D82A}">
                    <a16:rowId xmlns:a16="http://schemas.microsoft.com/office/drawing/2014/main" val="4205233885"/>
                  </a:ext>
                </a:extLst>
              </a:tr>
              <a:tr h="354421">
                <a:tc>
                  <a:txBody>
                    <a:bodyPr/>
                    <a:lstStyle/>
                    <a:p>
                      <a:r>
                        <a:rPr lang="de-AT" b="1" i="1" dirty="0"/>
                        <a:t>Food</a:t>
                      </a:r>
                      <a:endParaRPr lang="en-US" b="1" i="1" dirty="0"/>
                    </a:p>
                  </a:txBody>
                  <a:tcPr/>
                </a:tc>
                <a:tc>
                  <a:txBody>
                    <a:bodyPr/>
                    <a:lstStyle/>
                    <a:p>
                      <a:r>
                        <a:rPr lang="de-AT" b="1" i="1" dirty="0"/>
                        <a:t>Food</a:t>
                      </a:r>
                      <a:endParaRPr lang="en-US" b="1" i="1" dirty="0"/>
                    </a:p>
                  </a:txBody>
                  <a:tcPr/>
                </a:tc>
                <a:tc>
                  <a:txBody>
                    <a:bodyPr/>
                    <a:lstStyle/>
                    <a:p>
                      <a:r>
                        <a:rPr lang="de-AT" b="1" i="1" dirty="0"/>
                        <a:t>Food</a:t>
                      </a:r>
                      <a:endParaRPr lang="en-US" b="1" i="1" dirty="0"/>
                    </a:p>
                  </a:txBody>
                  <a:tcPr/>
                </a:tc>
                <a:extLst>
                  <a:ext uri="{0D108BD9-81ED-4DB2-BD59-A6C34878D82A}">
                    <a16:rowId xmlns:a16="http://schemas.microsoft.com/office/drawing/2014/main" val="1352528378"/>
                  </a:ext>
                </a:extLst>
              </a:tr>
              <a:tr h="725767">
                <a:tc>
                  <a:txBody>
                    <a:bodyPr/>
                    <a:lstStyle/>
                    <a:p>
                      <a:r>
                        <a:rPr lang="de-AT" dirty="0"/>
                        <a:t>Kaiserschmarrn, Germknödel, Wienerschnitzel, Kernöl, Mozartkugeln, Sachertorte, apple strudel, beer</a:t>
                      </a:r>
                      <a:endParaRPr lang="en-US" dirty="0"/>
                    </a:p>
                  </a:txBody>
                  <a:tcPr/>
                </a:tc>
                <a:tc>
                  <a:txBody>
                    <a:bodyPr/>
                    <a:lstStyle/>
                    <a:p>
                      <a:r>
                        <a:rPr lang="de-AT" dirty="0"/>
                        <a:t>Baguette, cheese, snails, oysters, frogs</a:t>
                      </a:r>
                      <a:endParaRPr lang="en-US" dirty="0"/>
                    </a:p>
                  </a:txBody>
                  <a:tcPr/>
                </a:tc>
                <a:tc>
                  <a:txBody>
                    <a:bodyPr/>
                    <a:lstStyle/>
                    <a:p>
                      <a:r>
                        <a:rPr lang="de-AT" dirty="0"/>
                        <a:t>Tortillas, paella, potatoes, tapas, spicy food</a:t>
                      </a:r>
                      <a:endParaRPr lang="en-US" dirty="0"/>
                    </a:p>
                  </a:txBody>
                  <a:tcPr/>
                </a:tc>
                <a:extLst>
                  <a:ext uri="{0D108BD9-81ED-4DB2-BD59-A6C34878D82A}">
                    <a16:rowId xmlns:a16="http://schemas.microsoft.com/office/drawing/2014/main" val="2981290467"/>
                  </a:ext>
                </a:extLst>
              </a:tr>
              <a:tr h="354421">
                <a:tc>
                  <a:txBody>
                    <a:bodyPr/>
                    <a:lstStyle/>
                    <a:p>
                      <a:r>
                        <a:rPr lang="de-AT" b="1" i="1" dirty="0"/>
                        <a:t>Dress</a:t>
                      </a:r>
                      <a:endParaRPr lang="en-US" b="1" i="1" dirty="0"/>
                    </a:p>
                  </a:txBody>
                  <a:tcPr/>
                </a:tc>
                <a:tc>
                  <a:txBody>
                    <a:bodyPr/>
                    <a:lstStyle/>
                    <a:p>
                      <a:r>
                        <a:rPr lang="de-AT" b="1" i="1" dirty="0"/>
                        <a:t>Dress</a:t>
                      </a:r>
                      <a:endParaRPr lang="en-US" b="1" i="1" dirty="0"/>
                    </a:p>
                  </a:txBody>
                  <a:tcPr/>
                </a:tc>
                <a:tc>
                  <a:txBody>
                    <a:bodyPr/>
                    <a:lstStyle/>
                    <a:p>
                      <a:r>
                        <a:rPr lang="de-AT" b="1" i="1" dirty="0"/>
                        <a:t>Dress</a:t>
                      </a:r>
                      <a:endParaRPr lang="en-US" b="1" i="1" dirty="0"/>
                    </a:p>
                  </a:txBody>
                  <a:tcPr/>
                </a:tc>
                <a:extLst>
                  <a:ext uri="{0D108BD9-81ED-4DB2-BD59-A6C34878D82A}">
                    <a16:rowId xmlns:a16="http://schemas.microsoft.com/office/drawing/2014/main" val="1001865198"/>
                  </a:ext>
                </a:extLst>
              </a:tr>
              <a:tr h="620236">
                <a:tc>
                  <a:txBody>
                    <a:bodyPr/>
                    <a:lstStyle/>
                    <a:p>
                      <a:r>
                        <a:rPr lang="de-AT" dirty="0"/>
                        <a:t>Dirndl and Lederhosen  (even though they do not wear them!)</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45286081"/>
                  </a:ext>
                </a:extLst>
              </a:tr>
              <a:tr h="354421">
                <a:tc>
                  <a:txBody>
                    <a:bodyPr/>
                    <a:lstStyle/>
                    <a:p>
                      <a:r>
                        <a:rPr lang="de-AT" b="1" i="1" dirty="0">
                          <a:solidFill>
                            <a:schemeClr val="tx1"/>
                          </a:solidFill>
                        </a:rPr>
                        <a:t>Music and Arts</a:t>
                      </a:r>
                      <a:endParaRPr lang="en-US" b="1" i="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extLst>
                  <a:ext uri="{0D108BD9-81ED-4DB2-BD59-A6C34878D82A}">
                    <a16:rowId xmlns:a16="http://schemas.microsoft.com/office/drawing/2014/main" val="1991899490"/>
                  </a:ext>
                </a:extLst>
              </a:tr>
              <a:tr h="1060736">
                <a:tc>
                  <a:txBody>
                    <a:bodyPr/>
                    <a:lstStyle/>
                    <a:p>
                      <a:r>
                        <a:rPr lang="de-AT" dirty="0"/>
                        <a:t>Mozart and Beethoven (although he was actually German), folk music, yodeling, dancing the waltz, traditional Austrian folk dancing, accordion music, Klimt, Vienna Opera Ball</a:t>
                      </a:r>
                      <a:endParaRPr lang="en-US" dirty="0"/>
                    </a:p>
                  </a:txBody>
                  <a:tcPr/>
                </a:tc>
                <a:tc>
                  <a:txBody>
                    <a:bodyPr/>
                    <a:lstStyle/>
                    <a:p>
                      <a:endParaRPr lang="en-US" dirty="0"/>
                    </a:p>
                  </a:txBody>
                  <a:tcPr/>
                </a:tc>
                <a:tc>
                  <a:txBody>
                    <a:bodyPr/>
                    <a:lstStyle/>
                    <a:p>
                      <a:r>
                        <a:rPr lang="de-AT" dirty="0"/>
                        <a:t>Dance, Tango, Flamenco, bullfights</a:t>
                      </a:r>
                      <a:endParaRPr lang="en-US" dirty="0"/>
                    </a:p>
                  </a:txBody>
                  <a:tcPr/>
                </a:tc>
                <a:extLst>
                  <a:ext uri="{0D108BD9-81ED-4DB2-BD59-A6C34878D82A}">
                    <a16:rowId xmlns:a16="http://schemas.microsoft.com/office/drawing/2014/main" val="3644422277"/>
                  </a:ext>
                </a:extLst>
              </a:tr>
              <a:tr h="354421">
                <a:tc>
                  <a:txBody>
                    <a:bodyPr/>
                    <a:lstStyle/>
                    <a:p>
                      <a:r>
                        <a:rPr lang="de-AT" b="1" i="1" dirty="0"/>
                        <a:t>Sports and games</a:t>
                      </a:r>
                      <a:endParaRPr lang="en-US" b="1"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extLst>
                  <a:ext uri="{0D108BD9-81ED-4DB2-BD59-A6C34878D82A}">
                    <a16:rowId xmlns:a16="http://schemas.microsoft.com/office/drawing/2014/main" val="2605715432"/>
                  </a:ext>
                </a:extLst>
              </a:tr>
              <a:tr h="390799">
                <a:tc>
                  <a:txBody>
                    <a:bodyPr/>
                    <a:lstStyle/>
                    <a:p>
                      <a:r>
                        <a:rPr lang="de-AT" dirty="0"/>
                        <a:t>Skiing, soccer, card games (Schnapsen)</a:t>
                      </a:r>
                      <a:endParaRPr lang="en-US" dirty="0"/>
                    </a:p>
                  </a:txBody>
                  <a:tcPr/>
                </a:tc>
                <a:tc>
                  <a:txBody>
                    <a:bodyPr/>
                    <a:lstStyle/>
                    <a:p>
                      <a:endParaRPr lang="en-US" dirty="0"/>
                    </a:p>
                  </a:txBody>
                  <a:tcPr/>
                </a:tc>
                <a:tc>
                  <a:txBody>
                    <a:bodyPr/>
                    <a:lstStyle/>
                    <a:p>
                      <a:r>
                        <a:rPr lang="de-AT" dirty="0"/>
                        <a:t>Swimming, beaches</a:t>
                      </a:r>
                      <a:endParaRPr lang="en-US" dirty="0"/>
                    </a:p>
                  </a:txBody>
                  <a:tcPr/>
                </a:tc>
                <a:extLst>
                  <a:ext uri="{0D108BD9-81ED-4DB2-BD59-A6C34878D82A}">
                    <a16:rowId xmlns:a16="http://schemas.microsoft.com/office/drawing/2014/main" val="1699259244"/>
                  </a:ext>
                </a:extLst>
              </a:tr>
              <a:tr h="354421">
                <a:tc>
                  <a:txBody>
                    <a:bodyPr/>
                    <a:lstStyle/>
                    <a:p>
                      <a:r>
                        <a:rPr lang="de-AT" b="1" i="1" dirty="0"/>
                        <a:t>Celebrations</a:t>
                      </a:r>
                      <a:endParaRPr lang="en-US" b="1" i="1" dirty="0"/>
                    </a:p>
                  </a:txBody>
                  <a:tcPr/>
                </a:tc>
                <a:tc>
                  <a:txBody>
                    <a:bodyPr/>
                    <a:lstStyle/>
                    <a:p>
                      <a:r>
                        <a:rPr lang="de-AT" b="1" i="1" dirty="0"/>
                        <a:t>Celebrations</a:t>
                      </a:r>
                      <a:endParaRPr lang="en-US" b="1" i="1" dirty="0"/>
                    </a:p>
                  </a:txBody>
                  <a:tcPr/>
                </a:tc>
                <a:tc>
                  <a:txBody>
                    <a:bodyPr/>
                    <a:lstStyle/>
                    <a:p>
                      <a:r>
                        <a:rPr lang="de-AT" b="1" i="1" dirty="0"/>
                        <a:t>Celebrations</a:t>
                      </a:r>
                      <a:endParaRPr lang="en-US" b="1" i="1" dirty="0"/>
                    </a:p>
                  </a:txBody>
                  <a:tcPr/>
                </a:tc>
                <a:extLst>
                  <a:ext uri="{0D108BD9-81ED-4DB2-BD59-A6C34878D82A}">
                    <a16:rowId xmlns:a16="http://schemas.microsoft.com/office/drawing/2014/main" val="3394590970"/>
                  </a:ext>
                </a:extLst>
              </a:tr>
              <a:tr h="390799">
                <a:tc>
                  <a:txBody>
                    <a:bodyPr/>
                    <a:lstStyle/>
                    <a:p>
                      <a:r>
                        <a:rPr lang="de-AT" dirty="0"/>
                        <a:t>Christchild (rather than Santa), Bleigießen</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15716635"/>
                  </a:ext>
                </a:extLst>
              </a:tr>
            </a:tbl>
          </a:graphicData>
        </a:graphic>
      </p:graphicFrame>
      <p:sp>
        <p:nvSpPr>
          <p:cNvPr id="5" name="Thought Bubble: Cloud 4">
            <a:extLst>
              <a:ext uri="{FF2B5EF4-FFF2-40B4-BE49-F238E27FC236}">
                <a16:creationId xmlns:a16="http://schemas.microsoft.com/office/drawing/2014/main" id="{DF2C7B52-FC2F-40BF-BA86-D7C1806A9E12}"/>
              </a:ext>
            </a:extLst>
          </p:cNvPr>
          <p:cNvSpPr/>
          <p:nvPr/>
        </p:nvSpPr>
        <p:spPr>
          <a:xfrm>
            <a:off x="5646198" y="2991775"/>
            <a:ext cx="3948584" cy="2615193"/>
          </a:xfrm>
          <a:prstGeom prst="cloudCallout">
            <a:avLst>
              <a:gd name="adj1" fmla="val -40697"/>
              <a:gd name="adj2" fmla="val 74615"/>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6000" dirty="0">
                <a:ln w="0"/>
                <a:solidFill>
                  <a:schemeClr val="tx1"/>
                </a:solidFill>
                <a:effectLst>
                  <a:outerShdw blurRad="38100" dist="19050" dir="2700000" algn="tl" rotWithShape="0">
                    <a:schemeClr val="dk1">
                      <a:alpha val="40000"/>
                    </a:schemeClr>
                  </a:outerShdw>
                </a:effectLst>
              </a:rPr>
              <a:t>Surface Culture</a:t>
            </a:r>
            <a:endParaRPr lang="en-US" sz="6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88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AB580C-ACC2-48C4-9947-9EA3AEA65735}"/>
              </a:ext>
            </a:extLst>
          </p:cNvPr>
          <p:cNvGraphicFramePr>
            <a:graphicFrameLocks noGrp="1"/>
          </p:cNvGraphicFramePr>
          <p:nvPr>
            <p:extLst>
              <p:ext uri="{D42A27DB-BD31-4B8C-83A1-F6EECF244321}">
                <p14:modId xmlns:p14="http://schemas.microsoft.com/office/powerpoint/2010/main" val="2835056850"/>
              </p:ext>
            </p:extLst>
          </p:nvPr>
        </p:nvGraphicFramePr>
        <p:xfrm>
          <a:off x="1013253" y="261714"/>
          <a:ext cx="10855411" cy="6400800"/>
        </p:xfrm>
        <a:graphic>
          <a:graphicData uri="http://schemas.openxmlformats.org/drawingml/2006/table">
            <a:tbl>
              <a:tblPr firstRow="1" bandRow="1">
                <a:tableStyleId>{00A15C55-8517-42AA-B614-E9B94910E393}</a:tableStyleId>
              </a:tblPr>
              <a:tblGrid>
                <a:gridCol w="2461467">
                  <a:extLst>
                    <a:ext uri="{9D8B030D-6E8A-4147-A177-3AD203B41FA5}">
                      <a16:colId xmlns:a16="http://schemas.microsoft.com/office/drawing/2014/main" val="557327950"/>
                    </a:ext>
                  </a:extLst>
                </a:gridCol>
                <a:gridCol w="8393944">
                  <a:extLst>
                    <a:ext uri="{9D8B030D-6E8A-4147-A177-3AD203B41FA5}">
                      <a16:colId xmlns:a16="http://schemas.microsoft.com/office/drawing/2014/main" val="2791516309"/>
                    </a:ext>
                  </a:extLst>
                </a:gridCol>
              </a:tblGrid>
              <a:tr h="370840">
                <a:tc gridSpan="2">
                  <a:txBody>
                    <a:bodyPr/>
                    <a:lstStyle/>
                    <a:p>
                      <a:r>
                        <a:rPr lang="de-AT" sz="2400" dirty="0"/>
                        <a:t>Icebergs AFTER the Trips</a:t>
                      </a:r>
                      <a:endParaRPr lang="en-US" sz="2400" dirty="0"/>
                    </a:p>
                  </a:txBody>
                  <a:tcPr/>
                </a:tc>
                <a:tc hMerge="1">
                  <a:txBody>
                    <a:bodyPr/>
                    <a:lstStyle/>
                    <a:p>
                      <a:endParaRPr lang="en-US" sz="2000" dirty="0"/>
                    </a:p>
                  </a:txBody>
                  <a:tcPr/>
                </a:tc>
                <a:extLst>
                  <a:ext uri="{0D108BD9-81ED-4DB2-BD59-A6C34878D82A}">
                    <a16:rowId xmlns:a16="http://schemas.microsoft.com/office/drawing/2014/main" val="4150981270"/>
                  </a:ext>
                </a:extLst>
              </a:tr>
              <a:tr h="370840">
                <a:tc>
                  <a:txBody>
                    <a:bodyPr/>
                    <a:lstStyle/>
                    <a:p>
                      <a:r>
                        <a:rPr lang="de-AT" sz="2400" dirty="0"/>
                        <a:t>Greetings</a:t>
                      </a:r>
                      <a:endParaRPr lang="en-US" sz="2400" dirty="0"/>
                    </a:p>
                  </a:txBody>
                  <a:tcPr/>
                </a:tc>
                <a:tc>
                  <a:txBody>
                    <a:bodyPr/>
                    <a:lstStyle/>
                    <a:p>
                      <a:r>
                        <a:rPr lang="de-AT" sz="2400" dirty="0"/>
                        <a:t>Kissing, number of expected hugs…</a:t>
                      </a:r>
                      <a:endParaRPr lang="en-US" sz="2400" dirty="0"/>
                    </a:p>
                  </a:txBody>
                  <a:tcPr/>
                </a:tc>
                <a:extLst>
                  <a:ext uri="{0D108BD9-81ED-4DB2-BD59-A6C34878D82A}">
                    <a16:rowId xmlns:a16="http://schemas.microsoft.com/office/drawing/2014/main" val="1288440460"/>
                  </a:ext>
                </a:extLst>
              </a:tr>
              <a:tr h="370840">
                <a:tc>
                  <a:txBody>
                    <a:bodyPr/>
                    <a:lstStyle/>
                    <a:p>
                      <a:r>
                        <a:rPr lang="de-AT" sz="2400" dirty="0"/>
                        <a:t>At home</a:t>
                      </a:r>
                      <a:endParaRPr lang="en-US" sz="2400" dirty="0"/>
                    </a:p>
                  </a:txBody>
                  <a:tcPr/>
                </a:tc>
                <a:tc>
                  <a:txBody>
                    <a:bodyPr/>
                    <a:lstStyle/>
                    <a:p>
                      <a:r>
                        <a:rPr lang="de-AT" sz="2400" dirty="0"/>
                        <a:t>Taking off shoes, drinking tap water, </a:t>
                      </a:r>
                      <a:endParaRPr lang="en-US" sz="2400" dirty="0"/>
                    </a:p>
                  </a:txBody>
                  <a:tcPr/>
                </a:tc>
                <a:extLst>
                  <a:ext uri="{0D108BD9-81ED-4DB2-BD59-A6C34878D82A}">
                    <a16:rowId xmlns:a16="http://schemas.microsoft.com/office/drawing/2014/main" val="596863451"/>
                  </a:ext>
                </a:extLst>
              </a:tr>
              <a:tr h="370840">
                <a:tc>
                  <a:txBody>
                    <a:bodyPr/>
                    <a:lstStyle/>
                    <a:p>
                      <a:r>
                        <a:rPr lang="de-AT" sz="2400" dirty="0"/>
                        <a:t>Food</a:t>
                      </a:r>
                      <a:endParaRPr lang="en-US" sz="2400" dirty="0"/>
                    </a:p>
                  </a:txBody>
                  <a:tcPr/>
                </a:tc>
                <a:tc>
                  <a:txBody>
                    <a:bodyPr/>
                    <a:lstStyle/>
                    <a:p>
                      <a:r>
                        <a:rPr lang="de-AT" sz="2400" dirty="0"/>
                        <a:t>No dark bread</a:t>
                      </a:r>
                      <a:endParaRPr lang="en-US" sz="2400" dirty="0"/>
                    </a:p>
                  </a:txBody>
                  <a:tcPr/>
                </a:tc>
                <a:extLst>
                  <a:ext uri="{0D108BD9-81ED-4DB2-BD59-A6C34878D82A}">
                    <a16:rowId xmlns:a16="http://schemas.microsoft.com/office/drawing/2014/main" val="2640038669"/>
                  </a:ext>
                </a:extLst>
              </a:tr>
              <a:tr h="370840">
                <a:tc>
                  <a:txBody>
                    <a:bodyPr/>
                    <a:lstStyle/>
                    <a:p>
                      <a:r>
                        <a:rPr lang="de-AT" sz="2400" dirty="0"/>
                        <a:t>Table manners</a:t>
                      </a:r>
                      <a:endParaRPr lang="en-US" sz="2400" dirty="0"/>
                    </a:p>
                  </a:txBody>
                  <a:tcPr/>
                </a:tc>
                <a:tc>
                  <a:txBody>
                    <a:bodyPr/>
                    <a:lstStyle/>
                    <a:p>
                      <a:r>
                        <a:rPr lang="de-AT" sz="2400" dirty="0"/>
                        <a:t>How to use knife and fork in different cultures</a:t>
                      </a:r>
                    </a:p>
                    <a:p>
                      <a:r>
                        <a:rPr lang="de-AT" sz="2400" dirty="0"/>
                        <a:t>Bowls for tea, no plates for breakfast,</a:t>
                      </a:r>
                      <a:endParaRPr lang="en-US" sz="2400" dirty="0"/>
                    </a:p>
                  </a:txBody>
                  <a:tcPr/>
                </a:tc>
                <a:extLst>
                  <a:ext uri="{0D108BD9-81ED-4DB2-BD59-A6C34878D82A}">
                    <a16:rowId xmlns:a16="http://schemas.microsoft.com/office/drawing/2014/main" val="2751809594"/>
                  </a:ext>
                </a:extLst>
              </a:tr>
              <a:tr h="370840">
                <a:tc>
                  <a:txBody>
                    <a:bodyPr/>
                    <a:lstStyle/>
                    <a:p>
                      <a:r>
                        <a:rPr lang="de-AT" sz="2400" dirty="0"/>
                        <a:t>Time</a:t>
                      </a:r>
                      <a:endParaRPr lang="en-US" sz="2400" dirty="0"/>
                    </a:p>
                  </a:txBody>
                  <a:tcPr/>
                </a:tc>
                <a:tc>
                  <a:txBody>
                    <a:bodyPr/>
                    <a:lstStyle/>
                    <a:p>
                      <a:r>
                        <a:rPr lang="de-AT" sz="2400" dirty="0"/>
                        <a:t>Concept of time, being on time, being late, dinner times</a:t>
                      </a:r>
                      <a:endParaRPr lang="en-US" sz="2400" dirty="0"/>
                    </a:p>
                  </a:txBody>
                  <a:tcPr/>
                </a:tc>
                <a:extLst>
                  <a:ext uri="{0D108BD9-81ED-4DB2-BD59-A6C34878D82A}">
                    <a16:rowId xmlns:a16="http://schemas.microsoft.com/office/drawing/2014/main" val="1180938482"/>
                  </a:ext>
                </a:extLst>
              </a:tr>
              <a:tr h="370840">
                <a:tc>
                  <a:txBody>
                    <a:bodyPr/>
                    <a:lstStyle/>
                    <a:p>
                      <a:r>
                        <a:rPr lang="de-AT" sz="2400" dirty="0"/>
                        <a:t>Politeness</a:t>
                      </a:r>
                      <a:endParaRPr lang="en-US" sz="2400" dirty="0"/>
                    </a:p>
                  </a:txBody>
                  <a:tcPr/>
                </a:tc>
                <a:tc>
                  <a:txBody>
                    <a:bodyPr/>
                    <a:lstStyle/>
                    <a:p>
                      <a:r>
                        <a:rPr lang="de-AT" sz="2400" dirty="0"/>
                        <a:t>Respect towards teachers, use of firstnames, saying thank you not expected, </a:t>
                      </a:r>
                      <a:endParaRPr lang="en-US" sz="2400" dirty="0"/>
                    </a:p>
                  </a:txBody>
                  <a:tcPr/>
                </a:tc>
                <a:extLst>
                  <a:ext uri="{0D108BD9-81ED-4DB2-BD59-A6C34878D82A}">
                    <a16:rowId xmlns:a16="http://schemas.microsoft.com/office/drawing/2014/main" val="1956737396"/>
                  </a:ext>
                </a:extLst>
              </a:tr>
              <a:tr h="370840">
                <a:tc>
                  <a:txBody>
                    <a:bodyPr/>
                    <a:lstStyle/>
                    <a:p>
                      <a:r>
                        <a:rPr lang="de-AT" sz="2400" dirty="0"/>
                        <a:t>Showing emotions</a:t>
                      </a:r>
                      <a:endParaRPr lang="en-US" sz="2400" dirty="0"/>
                    </a:p>
                  </a:txBody>
                  <a:tcPr/>
                </a:tc>
                <a:tc>
                  <a:txBody>
                    <a:bodyPr/>
                    <a:lstStyle/>
                    <a:p>
                      <a:r>
                        <a:rPr lang="de-AT" sz="2400" dirty="0"/>
                        <a:t>Spanish people seemed to show their emotions (+/-) more openly</a:t>
                      </a:r>
                      <a:endParaRPr lang="en-US" sz="2400" dirty="0"/>
                    </a:p>
                  </a:txBody>
                  <a:tcPr/>
                </a:tc>
                <a:extLst>
                  <a:ext uri="{0D108BD9-81ED-4DB2-BD59-A6C34878D82A}">
                    <a16:rowId xmlns:a16="http://schemas.microsoft.com/office/drawing/2014/main" val="3744761061"/>
                  </a:ext>
                </a:extLst>
              </a:tr>
              <a:tr h="370840">
                <a:tc>
                  <a:txBody>
                    <a:bodyPr/>
                    <a:lstStyle/>
                    <a:p>
                      <a:r>
                        <a:rPr lang="de-AT" sz="2400" dirty="0"/>
                        <a:t>Volume, Speed and Tone of Voice</a:t>
                      </a:r>
                      <a:endParaRPr lang="en-US" sz="2400" dirty="0"/>
                    </a:p>
                  </a:txBody>
                  <a:tcPr/>
                </a:tc>
                <a:tc>
                  <a:txBody>
                    <a:bodyPr/>
                    <a:lstStyle/>
                    <a:p>
                      <a:r>
                        <a:rPr lang="de-AT" sz="2400" dirty="0"/>
                        <a:t>Higher volume and speed as well as more emotional modulation amng Spanish peers</a:t>
                      </a:r>
                      <a:endParaRPr lang="en-US" sz="2400" dirty="0"/>
                    </a:p>
                  </a:txBody>
                  <a:tcPr/>
                </a:tc>
                <a:extLst>
                  <a:ext uri="{0D108BD9-81ED-4DB2-BD59-A6C34878D82A}">
                    <a16:rowId xmlns:a16="http://schemas.microsoft.com/office/drawing/2014/main" val="2096464633"/>
                  </a:ext>
                </a:extLst>
              </a:tr>
              <a:tr h="370840">
                <a:tc>
                  <a:txBody>
                    <a:bodyPr/>
                    <a:lstStyle/>
                    <a:p>
                      <a:r>
                        <a:rPr lang="de-AT" sz="2400" dirty="0"/>
                        <a:t>Religion</a:t>
                      </a:r>
                      <a:endParaRPr lang="en-US" sz="2400" dirty="0"/>
                    </a:p>
                  </a:txBody>
                  <a:tcPr/>
                </a:tc>
                <a:tc>
                  <a:txBody>
                    <a:bodyPr/>
                    <a:lstStyle/>
                    <a:p>
                      <a:r>
                        <a:rPr lang="de-AT" sz="2400" dirty="0"/>
                        <a:t>Not visible in France, crosses forbidden in school.</a:t>
                      </a:r>
                    </a:p>
                    <a:p>
                      <a:r>
                        <a:rPr lang="de-AT" sz="2400" dirty="0"/>
                        <a:t>Spanish students wearing crosses and practicing their Catholic religion very visibly.</a:t>
                      </a:r>
                      <a:endParaRPr lang="en-US" sz="2400" dirty="0"/>
                    </a:p>
                  </a:txBody>
                  <a:tcPr/>
                </a:tc>
                <a:extLst>
                  <a:ext uri="{0D108BD9-81ED-4DB2-BD59-A6C34878D82A}">
                    <a16:rowId xmlns:a16="http://schemas.microsoft.com/office/drawing/2014/main" val="1809038469"/>
                  </a:ext>
                </a:extLst>
              </a:tr>
            </a:tbl>
          </a:graphicData>
        </a:graphic>
      </p:graphicFrame>
      <p:pic>
        <p:nvPicPr>
          <p:cNvPr id="3" name="Picture 2">
            <a:extLst>
              <a:ext uri="{FF2B5EF4-FFF2-40B4-BE49-F238E27FC236}">
                <a16:creationId xmlns:a16="http://schemas.microsoft.com/office/drawing/2014/main" id="{AEB81260-05E6-4595-8ACB-A9E48CBE7DCB}"/>
              </a:ext>
            </a:extLst>
          </p:cNvPr>
          <p:cNvPicPr>
            <a:picLocks noChangeAspect="1"/>
          </p:cNvPicPr>
          <p:nvPr/>
        </p:nvPicPr>
        <p:blipFill>
          <a:blip r:embed="rId2"/>
          <a:stretch>
            <a:fillRect/>
          </a:stretch>
        </p:blipFill>
        <p:spPr>
          <a:xfrm>
            <a:off x="9851667" y="413509"/>
            <a:ext cx="1881934" cy="2330014"/>
          </a:xfrm>
          <a:prstGeom prst="rect">
            <a:avLst/>
          </a:prstGeom>
        </p:spPr>
      </p:pic>
    </p:spTree>
    <p:extLst>
      <p:ext uri="{BB962C8B-B14F-4D97-AF65-F5344CB8AC3E}">
        <p14:creationId xmlns:p14="http://schemas.microsoft.com/office/powerpoint/2010/main" val="325099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107748"/>
          </a:xfrm>
        </p:spPr>
        <p:txBody>
          <a:bodyPr/>
          <a:lstStyle/>
          <a:p>
            <a:r>
              <a:rPr lang="en-US" dirty="0"/>
              <a:t>Overview</a:t>
            </a:r>
          </a:p>
        </p:txBody>
      </p:sp>
      <p:sp>
        <p:nvSpPr>
          <p:cNvPr id="3" name="Inhaltsplatzhalter 2"/>
          <p:cNvSpPr>
            <a:spLocks noGrp="1"/>
          </p:cNvSpPr>
          <p:nvPr>
            <p:ph idx="1"/>
          </p:nvPr>
        </p:nvSpPr>
        <p:spPr/>
        <p:txBody>
          <a:bodyPr>
            <a:normAutofit/>
          </a:bodyPr>
          <a:lstStyle/>
          <a:p>
            <a:pPr>
              <a:lnSpc>
                <a:spcPct val="150000"/>
              </a:lnSpc>
              <a:spcBef>
                <a:spcPct val="0"/>
              </a:spcBef>
            </a:pPr>
            <a:r>
              <a:rPr lang="en-US" altLang="en-US" sz="2800" dirty="0">
                <a:solidFill>
                  <a:schemeClr val="tx1"/>
                </a:solidFill>
                <a:latin typeface="Impact" pitchFamily="34" charset="0"/>
                <a:cs typeface="Times New Roman" pitchFamily="18" charset="0"/>
              </a:rPr>
              <a:t>Theoretical Framework</a:t>
            </a:r>
          </a:p>
          <a:p>
            <a:pPr>
              <a:lnSpc>
                <a:spcPct val="150000"/>
              </a:lnSpc>
              <a:spcBef>
                <a:spcPct val="0"/>
              </a:spcBef>
            </a:pPr>
            <a:r>
              <a:rPr lang="en-US" altLang="en-US" sz="2800" dirty="0">
                <a:solidFill>
                  <a:schemeClr val="tx1"/>
                </a:solidFill>
                <a:latin typeface="Impact" pitchFamily="34" charset="0"/>
                <a:cs typeface="Times New Roman" pitchFamily="18" charset="0"/>
              </a:rPr>
              <a:t>The Story ‘Eric’ by Shaun Tan</a:t>
            </a:r>
          </a:p>
          <a:p>
            <a:pPr>
              <a:lnSpc>
                <a:spcPct val="150000"/>
              </a:lnSpc>
              <a:spcBef>
                <a:spcPct val="0"/>
              </a:spcBef>
            </a:pPr>
            <a:r>
              <a:rPr lang="en-US" altLang="en-US" sz="2800" dirty="0">
                <a:solidFill>
                  <a:schemeClr val="tx1"/>
                </a:solidFill>
                <a:latin typeface="Impact" pitchFamily="34" charset="0"/>
                <a:cs typeface="Times New Roman" pitchFamily="18" charset="0"/>
              </a:rPr>
              <a:t>Context &amp; Teaching Goals of the Project</a:t>
            </a:r>
          </a:p>
          <a:p>
            <a:pPr>
              <a:lnSpc>
                <a:spcPct val="150000"/>
              </a:lnSpc>
              <a:spcBef>
                <a:spcPct val="0"/>
              </a:spcBef>
            </a:pPr>
            <a:r>
              <a:rPr lang="en-US" altLang="en-US" sz="2800" dirty="0">
                <a:solidFill>
                  <a:schemeClr val="tx1"/>
                </a:solidFill>
                <a:latin typeface="Impact" pitchFamily="34" charset="0"/>
                <a:cs typeface="Times New Roman" pitchFamily="18" charset="0"/>
              </a:rPr>
              <a:t>The Project Tasks</a:t>
            </a:r>
          </a:p>
          <a:p>
            <a:pPr>
              <a:lnSpc>
                <a:spcPct val="150000"/>
              </a:lnSpc>
              <a:spcBef>
                <a:spcPct val="0"/>
              </a:spcBef>
            </a:pPr>
            <a:r>
              <a:rPr lang="en-US" altLang="en-US" sz="2800" dirty="0">
                <a:solidFill>
                  <a:schemeClr val="tx1"/>
                </a:solidFill>
                <a:latin typeface="Impact" pitchFamily="34" charset="0"/>
                <a:cs typeface="Times New Roman" pitchFamily="18" charset="0"/>
              </a:rPr>
              <a:t>Teachers’ Observations</a:t>
            </a:r>
            <a:endParaRPr lang="en-US" sz="2800" dirty="0">
              <a:solidFill>
                <a:schemeClr val="tx1"/>
              </a:solidFill>
              <a:latin typeface="Impact" pitchFamily="34" charset="0"/>
            </a:endParaRPr>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161866" y="956734"/>
            <a:ext cx="3606799" cy="5130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6E425-8B6C-44CD-8006-F378930A805B}"/>
              </a:ext>
            </a:extLst>
          </p:cNvPr>
          <p:cNvPicPr>
            <a:picLocks noChangeAspect="1"/>
          </p:cNvPicPr>
          <p:nvPr/>
        </p:nvPicPr>
        <p:blipFill rotWithShape="1">
          <a:blip r:embed="rId2"/>
          <a:srcRect t="9028" b="299"/>
          <a:stretch/>
        </p:blipFill>
        <p:spPr>
          <a:xfrm>
            <a:off x="972442" y="173567"/>
            <a:ext cx="10851258" cy="6536265"/>
          </a:xfrm>
          <a:prstGeom prst="rect">
            <a:avLst/>
          </a:prstGeom>
        </p:spPr>
      </p:pic>
      <p:sp>
        <p:nvSpPr>
          <p:cNvPr id="8" name="TextBox 7">
            <a:extLst>
              <a:ext uri="{FF2B5EF4-FFF2-40B4-BE49-F238E27FC236}">
                <a16:creationId xmlns:a16="http://schemas.microsoft.com/office/drawing/2014/main" id="{2DEC61BC-B64C-46F0-9DF9-918FF574B9D8}"/>
              </a:ext>
            </a:extLst>
          </p:cNvPr>
          <p:cNvSpPr txBox="1"/>
          <p:nvPr/>
        </p:nvSpPr>
        <p:spPr>
          <a:xfrm>
            <a:off x="1404810" y="3315712"/>
            <a:ext cx="9110790" cy="3046988"/>
          </a:xfrm>
          <a:prstGeom prst="rect">
            <a:avLst/>
          </a:prstGeom>
          <a:solidFill>
            <a:schemeClr val="accent1">
              <a:lumMod val="40000"/>
              <a:lumOff val="60000"/>
              <a:alpha val="60000"/>
            </a:schemeClr>
          </a:solidFill>
        </p:spPr>
        <p:txBody>
          <a:bodyPr wrap="square" rtlCol="0">
            <a:spAutoFit/>
          </a:bodyPr>
          <a:lstStyle/>
          <a:p>
            <a:r>
              <a:rPr lang="de-AT" sz="2400" b="1" dirty="0"/>
              <a:t>After Eric leaves, the family isn‘t really sure whether he enjoyed his stay or not. However, when they open the cupboard where he had slept and studied, they got their answer.</a:t>
            </a:r>
          </a:p>
          <a:p>
            <a:pPr marL="342900" indent="-342900">
              <a:buFont typeface="Arial" panose="020B0604020202020204" pitchFamily="34" charset="0"/>
              <a:buChar char="•"/>
            </a:pPr>
            <a:r>
              <a:rPr lang="de-AT" sz="2400" b="1" dirty="0"/>
              <a:t>How did Eric say  „thank you“ to his host family?</a:t>
            </a:r>
          </a:p>
          <a:p>
            <a:pPr marL="342900" indent="-342900">
              <a:buFont typeface="Arial" panose="020B0604020202020204" pitchFamily="34" charset="0"/>
              <a:buChar char="•"/>
            </a:pPr>
            <a:r>
              <a:rPr lang="de-AT" sz="2400" b="1" dirty="0"/>
              <a:t>Why do you think this page is in color?</a:t>
            </a:r>
          </a:p>
          <a:p>
            <a:pPr marL="342900" indent="-342900">
              <a:buFont typeface="Arial" panose="020B0604020202020204" pitchFamily="34" charset="0"/>
              <a:buChar char="•"/>
            </a:pPr>
            <a:r>
              <a:rPr lang="de-AT" sz="2400" b="1" dirty="0"/>
              <a:t>How do people show their gratitude in Austria/ your culture?</a:t>
            </a:r>
          </a:p>
          <a:p>
            <a:pPr marL="342900" indent="-342900">
              <a:buFont typeface="Arial" panose="020B0604020202020204" pitchFamily="34" charset="0"/>
              <a:buChar char="•"/>
            </a:pPr>
            <a:r>
              <a:rPr lang="de-AT" sz="2400" b="1" dirty="0"/>
              <a:t>How do people say „thank you“ in France/Spain?</a:t>
            </a:r>
            <a:endParaRPr lang="en-US" b="1" dirty="0">
              <a:solidFill>
                <a:schemeClr val="tx2">
                  <a:lumMod val="50000"/>
                  <a:lumOff val="50000"/>
                </a:schemeClr>
              </a:solidFill>
            </a:endParaRPr>
          </a:p>
        </p:txBody>
      </p:sp>
    </p:spTree>
    <p:extLst>
      <p:ext uri="{BB962C8B-B14F-4D97-AF65-F5344CB8AC3E}">
        <p14:creationId xmlns:p14="http://schemas.microsoft.com/office/powerpoint/2010/main" val="241608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0ED9-2407-40C0-817E-D909BF429B40}"/>
              </a:ext>
            </a:extLst>
          </p:cNvPr>
          <p:cNvSpPr>
            <a:spLocks noGrp="1"/>
          </p:cNvSpPr>
          <p:nvPr>
            <p:ph type="title"/>
          </p:nvPr>
        </p:nvSpPr>
        <p:spPr/>
        <p:txBody>
          <a:bodyPr>
            <a:normAutofit/>
          </a:bodyPr>
          <a:lstStyle/>
          <a:p>
            <a:r>
              <a:rPr lang="de-AT" sz="4000" dirty="0"/>
              <a:t>Writing a Thank you card</a:t>
            </a:r>
            <a:endParaRPr lang="en-US" sz="4000" dirty="0"/>
          </a:p>
        </p:txBody>
      </p:sp>
      <p:pic>
        <p:nvPicPr>
          <p:cNvPr id="4" name="Content Placeholder 3">
            <a:extLst>
              <a:ext uri="{FF2B5EF4-FFF2-40B4-BE49-F238E27FC236}">
                <a16:creationId xmlns:a16="http://schemas.microsoft.com/office/drawing/2014/main" id="{9089E047-82CD-41EC-B30E-9028E5BCF66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557984" y="2447304"/>
            <a:ext cx="5714994" cy="3844258"/>
          </a:xfrm>
          <a:prstGeom prst="rect">
            <a:avLst/>
          </a:prstGeom>
        </p:spPr>
      </p:pic>
      <p:pic>
        <p:nvPicPr>
          <p:cNvPr id="5" name="Picture 4">
            <a:extLst>
              <a:ext uri="{FF2B5EF4-FFF2-40B4-BE49-F238E27FC236}">
                <a16:creationId xmlns:a16="http://schemas.microsoft.com/office/drawing/2014/main" id="{B09774F7-073C-4A0D-BC28-D57FFFCFE0A7}"/>
              </a:ext>
            </a:extLst>
          </p:cNvPr>
          <p:cNvPicPr>
            <a:picLocks noChangeAspect="1"/>
          </p:cNvPicPr>
          <p:nvPr/>
        </p:nvPicPr>
        <p:blipFill>
          <a:blip r:embed="rId4"/>
          <a:stretch>
            <a:fillRect/>
          </a:stretch>
        </p:blipFill>
        <p:spPr>
          <a:xfrm>
            <a:off x="8723434" y="354980"/>
            <a:ext cx="1996052" cy="2000052"/>
          </a:xfrm>
          <a:prstGeom prst="rect">
            <a:avLst/>
          </a:prstGeom>
        </p:spPr>
      </p:pic>
      <p:sp>
        <p:nvSpPr>
          <p:cNvPr id="6" name="Rectangle 5">
            <a:extLst>
              <a:ext uri="{FF2B5EF4-FFF2-40B4-BE49-F238E27FC236}">
                <a16:creationId xmlns:a16="http://schemas.microsoft.com/office/drawing/2014/main" id="{961C97C0-0B68-4AE2-9D3A-E1155B2632B1}"/>
              </a:ext>
            </a:extLst>
          </p:cNvPr>
          <p:cNvSpPr/>
          <p:nvPr/>
        </p:nvSpPr>
        <p:spPr>
          <a:xfrm>
            <a:off x="1367481" y="1063979"/>
            <a:ext cx="6096000" cy="701731"/>
          </a:xfrm>
          <a:prstGeom prst="rect">
            <a:avLst/>
          </a:prstGeom>
        </p:spPr>
        <p:txBody>
          <a:bodyPr>
            <a:spAutoFit/>
          </a:bodyPr>
          <a:lstStyle/>
          <a:p>
            <a:pPr indent="-228600">
              <a:lnSpc>
                <a:spcPct val="110000"/>
              </a:lnSpc>
              <a:spcBef>
                <a:spcPts val="700"/>
              </a:spcBef>
            </a:pPr>
            <a:r>
              <a:rPr lang="de-AT" b="1" dirty="0"/>
              <a:t>Say THANKS for 2-3 specific things that your host family has done for you.</a:t>
            </a:r>
            <a:endParaRPr lang="en-US" b="1" dirty="0"/>
          </a:p>
        </p:txBody>
      </p:sp>
    </p:spTree>
    <p:extLst>
      <p:ext uri="{BB962C8B-B14F-4D97-AF65-F5344CB8AC3E}">
        <p14:creationId xmlns:p14="http://schemas.microsoft.com/office/powerpoint/2010/main" val="386209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2C868-C4C8-4F30-AE27-BA0AC07F289E}"/>
              </a:ext>
            </a:extLst>
          </p:cNvPr>
          <p:cNvSpPr>
            <a:spLocks noGrp="1"/>
          </p:cNvSpPr>
          <p:nvPr>
            <p:ph type="title"/>
          </p:nvPr>
        </p:nvSpPr>
        <p:spPr>
          <a:xfrm>
            <a:off x="1251678" y="382385"/>
            <a:ext cx="10178322" cy="637047"/>
          </a:xfrm>
        </p:spPr>
        <p:txBody>
          <a:bodyPr>
            <a:normAutofit fontScale="90000"/>
          </a:bodyPr>
          <a:lstStyle/>
          <a:p>
            <a:r>
              <a:rPr lang="de-AT" sz="4400" dirty="0"/>
              <a:t>Story writing </a:t>
            </a:r>
            <a:br>
              <a:rPr lang="de-AT" sz="4000" dirty="0"/>
            </a:br>
            <a:endParaRPr lang="en-US" sz="4000" dirty="0">
              <a:latin typeface="+mn-lt"/>
            </a:endParaRPr>
          </a:p>
        </p:txBody>
      </p:sp>
      <p:sp>
        <p:nvSpPr>
          <p:cNvPr id="6" name="TextBox 5">
            <a:extLst>
              <a:ext uri="{FF2B5EF4-FFF2-40B4-BE49-F238E27FC236}">
                <a16:creationId xmlns:a16="http://schemas.microsoft.com/office/drawing/2014/main" id="{60D204E9-088E-4D5A-A5F3-80453180A2C6}"/>
              </a:ext>
            </a:extLst>
          </p:cNvPr>
          <p:cNvSpPr txBox="1"/>
          <p:nvPr/>
        </p:nvSpPr>
        <p:spPr>
          <a:xfrm>
            <a:off x="1300549" y="1019432"/>
            <a:ext cx="10172700" cy="523220"/>
          </a:xfrm>
          <a:prstGeom prst="rect">
            <a:avLst/>
          </a:prstGeom>
          <a:noFill/>
        </p:spPr>
        <p:txBody>
          <a:bodyPr wrap="square" rtlCol="0">
            <a:spAutoFit/>
          </a:bodyPr>
          <a:lstStyle/>
          <a:p>
            <a:r>
              <a:rPr lang="de-AT" sz="2800" b="1" dirty="0"/>
              <a:t>Slipping into Eric‘s Mind and Walking in his Shoes</a:t>
            </a:r>
            <a:endParaRPr lang="en-US" sz="2800" b="1" dirty="0"/>
          </a:p>
        </p:txBody>
      </p:sp>
      <p:pic>
        <p:nvPicPr>
          <p:cNvPr id="8" name="Picture 7" descr="A close up of a sign&#10;&#10;Description generated with very high confidence">
            <a:extLst>
              <a:ext uri="{FF2B5EF4-FFF2-40B4-BE49-F238E27FC236}">
                <a16:creationId xmlns:a16="http://schemas.microsoft.com/office/drawing/2014/main" id="{1F9F070F-FC97-47D2-9A74-CBEECF1AB595}"/>
              </a:ext>
            </a:extLst>
          </p:cNvPr>
          <p:cNvPicPr>
            <a:picLocks noChangeAspect="1"/>
          </p:cNvPicPr>
          <p:nvPr/>
        </p:nvPicPr>
        <p:blipFill>
          <a:blip r:embed="rId2"/>
          <a:stretch>
            <a:fillRect/>
          </a:stretch>
        </p:blipFill>
        <p:spPr>
          <a:xfrm>
            <a:off x="1154348" y="4336194"/>
            <a:ext cx="2843822" cy="2043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bottle&#10;&#10;Description generated with very high confidence">
            <a:extLst>
              <a:ext uri="{FF2B5EF4-FFF2-40B4-BE49-F238E27FC236}">
                <a16:creationId xmlns:a16="http://schemas.microsoft.com/office/drawing/2014/main" id="{50B01AB4-BA80-4B5E-BB19-B3E4921AE6E5}"/>
              </a:ext>
            </a:extLst>
          </p:cNvPr>
          <p:cNvPicPr>
            <a:picLocks noChangeAspect="1"/>
          </p:cNvPicPr>
          <p:nvPr/>
        </p:nvPicPr>
        <p:blipFill>
          <a:blip r:embed="rId3"/>
          <a:stretch>
            <a:fillRect/>
          </a:stretch>
        </p:blipFill>
        <p:spPr>
          <a:xfrm>
            <a:off x="5291377" y="4277127"/>
            <a:ext cx="1699750" cy="2268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lose up of a logo&#10;&#10;Description generated with high confidence">
            <a:extLst>
              <a:ext uri="{FF2B5EF4-FFF2-40B4-BE49-F238E27FC236}">
                <a16:creationId xmlns:a16="http://schemas.microsoft.com/office/drawing/2014/main" id="{C0ED2B34-CDDE-4422-B033-08D29870BA50}"/>
              </a:ext>
            </a:extLst>
          </p:cNvPr>
          <p:cNvPicPr>
            <a:picLocks noChangeAspect="1"/>
          </p:cNvPicPr>
          <p:nvPr/>
        </p:nvPicPr>
        <p:blipFill>
          <a:blip r:embed="rId4"/>
          <a:stretch>
            <a:fillRect/>
          </a:stretch>
        </p:blipFill>
        <p:spPr>
          <a:xfrm rot="5400000">
            <a:off x="9265542" y="4589507"/>
            <a:ext cx="2026506" cy="151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A747390-45B9-4F9A-8803-06D8894DB79A}"/>
              </a:ext>
            </a:extLst>
          </p:cNvPr>
          <p:cNvPicPr>
            <a:picLocks noChangeAspect="1"/>
          </p:cNvPicPr>
          <p:nvPr/>
        </p:nvPicPr>
        <p:blipFill rotWithShape="1">
          <a:blip r:embed="rId5"/>
          <a:srcRect l="14088" r="23226"/>
          <a:stretch/>
        </p:blipFill>
        <p:spPr>
          <a:xfrm>
            <a:off x="8273789" y="1551198"/>
            <a:ext cx="2764946" cy="248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air of shoes&#10;&#10;Description generated with very high confidence">
            <a:extLst>
              <a:ext uri="{FF2B5EF4-FFF2-40B4-BE49-F238E27FC236}">
                <a16:creationId xmlns:a16="http://schemas.microsoft.com/office/drawing/2014/main" id="{5F06AF3A-EF6D-4A2B-9540-CFC093131DBF}"/>
              </a:ext>
            </a:extLst>
          </p:cNvPr>
          <p:cNvPicPr>
            <a:picLocks noChangeAspect="1"/>
          </p:cNvPicPr>
          <p:nvPr/>
        </p:nvPicPr>
        <p:blipFill>
          <a:blip r:embed="rId6"/>
          <a:stretch>
            <a:fillRect/>
          </a:stretch>
        </p:blipFill>
        <p:spPr>
          <a:xfrm>
            <a:off x="5709538" y="2794612"/>
            <a:ext cx="1741606" cy="979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8B24AAD-A955-4FA2-BFEC-49D1BE4E86A5}"/>
              </a:ext>
            </a:extLst>
          </p:cNvPr>
          <p:cNvPicPr>
            <a:picLocks noChangeAspect="1"/>
          </p:cNvPicPr>
          <p:nvPr/>
        </p:nvPicPr>
        <p:blipFill>
          <a:blip r:embed="rId7"/>
          <a:stretch>
            <a:fillRect/>
          </a:stretch>
        </p:blipFill>
        <p:spPr>
          <a:xfrm>
            <a:off x="7634206" y="3774265"/>
            <a:ext cx="1520728" cy="269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0F0F5511-8842-4149-B549-7F8A9B194006}"/>
              </a:ext>
            </a:extLst>
          </p:cNvPr>
          <p:cNvPicPr>
            <a:picLocks noChangeAspect="1"/>
          </p:cNvPicPr>
          <p:nvPr/>
        </p:nvPicPr>
        <p:blipFill>
          <a:blip r:embed="rId8"/>
          <a:stretch>
            <a:fillRect/>
          </a:stretch>
        </p:blipFill>
        <p:spPr>
          <a:xfrm>
            <a:off x="1567543" y="1712135"/>
            <a:ext cx="3644594" cy="2395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041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1D9C6DA-4710-4258-ADA0-B0ED70C93D81}"/>
              </a:ext>
            </a:extLst>
          </p:cNvPr>
          <p:cNvPicPr>
            <a:picLocks noChangeAspect="1"/>
          </p:cNvPicPr>
          <p:nvPr/>
        </p:nvPicPr>
        <p:blipFill>
          <a:blip r:embed="rId3"/>
          <a:stretch>
            <a:fillRect/>
          </a:stretch>
        </p:blipFill>
        <p:spPr>
          <a:xfrm>
            <a:off x="1032078" y="2428462"/>
            <a:ext cx="5374899" cy="4206794"/>
          </a:xfrm>
          <a:prstGeom prst="rect">
            <a:avLst/>
          </a:prstGeom>
          <a:ln>
            <a:noFill/>
          </a:ln>
          <a:effectLst>
            <a:softEdge rad="112500"/>
          </a:effectLst>
        </p:spPr>
      </p:pic>
      <p:pic>
        <p:nvPicPr>
          <p:cNvPr id="3" name="Picture 2">
            <a:extLst>
              <a:ext uri="{FF2B5EF4-FFF2-40B4-BE49-F238E27FC236}">
                <a16:creationId xmlns:a16="http://schemas.microsoft.com/office/drawing/2014/main" id="{51C3CCA2-2A9B-4AC5-A42C-BA8987E151BC}"/>
              </a:ext>
            </a:extLst>
          </p:cNvPr>
          <p:cNvPicPr>
            <a:picLocks noChangeAspect="1"/>
          </p:cNvPicPr>
          <p:nvPr/>
        </p:nvPicPr>
        <p:blipFill>
          <a:blip r:embed="rId4"/>
          <a:stretch>
            <a:fillRect/>
          </a:stretch>
        </p:blipFill>
        <p:spPr>
          <a:xfrm>
            <a:off x="6966857" y="943209"/>
            <a:ext cx="4401960" cy="565551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57808606-38ED-46E1-B339-A67751F91363}"/>
              </a:ext>
            </a:extLst>
          </p:cNvPr>
          <p:cNvSpPr txBox="1"/>
          <p:nvPr/>
        </p:nvSpPr>
        <p:spPr>
          <a:xfrm>
            <a:off x="1173892" y="1085671"/>
            <a:ext cx="4182762" cy="1200329"/>
          </a:xfrm>
          <a:prstGeom prst="rect">
            <a:avLst/>
          </a:prstGeom>
          <a:noFill/>
        </p:spPr>
        <p:txBody>
          <a:bodyPr wrap="square" rtlCol="0">
            <a:spAutoFit/>
          </a:bodyPr>
          <a:lstStyle/>
          <a:p>
            <a:r>
              <a:rPr lang="de-AT" dirty="0"/>
              <a:t>Find all the project details, materials and student products on</a:t>
            </a:r>
          </a:p>
          <a:p>
            <a:r>
              <a:rPr lang="de-AT" dirty="0">
                <a:hlinkClick r:id="rId5"/>
              </a:rPr>
              <a:t>www.epep.at</a:t>
            </a:r>
            <a:endParaRPr lang="de-AT" dirty="0"/>
          </a:p>
          <a:p>
            <a:r>
              <a:rPr lang="de-AT" dirty="0"/>
              <a:t>Seach for: eric</a:t>
            </a:r>
            <a:endParaRPr lang="en-US" dirty="0"/>
          </a:p>
        </p:txBody>
      </p:sp>
      <p:sp>
        <p:nvSpPr>
          <p:cNvPr id="5" name="Arrow: Down 4">
            <a:extLst>
              <a:ext uri="{FF2B5EF4-FFF2-40B4-BE49-F238E27FC236}">
                <a16:creationId xmlns:a16="http://schemas.microsoft.com/office/drawing/2014/main" id="{1776CD0C-1FAF-4D9F-B78F-5604A4260BFC}"/>
              </a:ext>
            </a:extLst>
          </p:cNvPr>
          <p:cNvSpPr/>
          <p:nvPr/>
        </p:nvSpPr>
        <p:spPr>
          <a:xfrm rot="1074566">
            <a:off x="5624019" y="2947085"/>
            <a:ext cx="345990" cy="797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E53C54-EE18-412B-B9F9-72C16FC838F9}"/>
              </a:ext>
            </a:extLst>
          </p:cNvPr>
          <p:cNvSpPr txBox="1"/>
          <p:nvPr/>
        </p:nvSpPr>
        <p:spPr>
          <a:xfrm>
            <a:off x="1173892" y="296878"/>
            <a:ext cx="6359022" cy="646331"/>
          </a:xfrm>
          <a:prstGeom prst="rect">
            <a:avLst/>
          </a:prstGeom>
          <a:noFill/>
        </p:spPr>
        <p:txBody>
          <a:bodyPr wrap="square" rtlCol="0">
            <a:spAutoFit/>
          </a:bodyPr>
          <a:lstStyle/>
          <a:p>
            <a:r>
              <a:rPr lang="de-AT" sz="3600" dirty="0">
                <a:latin typeface="+mj-lt"/>
              </a:rPr>
              <a:t>Find the students‘ stories here</a:t>
            </a:r>
            <a:endParaRPr lang="en-US" sz="3600" dirty="0">
              <a:latin typeface="+mj-lt"/>
            </a:endParaRPr>
          </a:p>
        </p:txBody>
      </p:sp>
      <p:sp>
        <p:nvSpPr>
          <p:cNvPr id="7" name="Explosion: 8 Points 6">
            <a:extLst>
              <a:ext uri="{FF2B5EF4-FFF2-40B4-BE49-F238E27FC236}">
                <a16:creationId xmlns:a16="http://schemas.microsoft.com/office/drawing/2014/main" id="{11FCA7DC-5B49-475D-AD38-C66B4FC6F58C}"/>
              </a:ext>
            </a:extLst>
          </p:cNvPr>
          <p:cNvSpPr/>
          <p:nvPr/>
        </p:nvSpPr>
        <p:spPr>
          <a:xfrm>
            <a:off x="7872549" y="2098766"/>
            <a:ext cx="2508069" cy="19942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b="1" dirty="0">
                <a:solidFill>
                  <a:schemeClr val="tx1"/>
                </a:solidFill>
              </a:rPr>
              <a:t>FIP</a:t>
            </a:r>
            <a:endParaRPr lang="en-US" sz="2800" b="1" dirty="0">
              <a:solidFill>
                <a:schemeClr val="tx1"/>
              </a:solidFill>
            </a:endParaRPr>
          </a:p>
        </p:txBody>
      </p:sp>
    </p:spTree>
    <p:extLst>
      <p:ext uri="{BB962C8B-B14F-4D97-AF65-F5344CB8AC3E}">
        <p14:creationId xmlns:p14="http://schemas.microsoft.com/office/powerpoint/2010/main" val="2234172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014F-FEA7-4034-9EC3-78284BF4E077}"/>
              </a:ext>
            </a:extLst>
          </p:cNvPr>
          <p:cNvSpPr>
            <a:spLocks noGrp="1"/>
          </p:cNvSpPr>
          <p:nvPr>
            <p:ph type="title"/>
          </p:nvPr>
        </p:nvSpPr>
        <p:spPr/>
        <p:txBody>
          <a:bodyPr>
            <a:normAutofit/>
          </a:bodyPr>
          <a:lstStyle/>
          <a:p>
            <a:br>
              <a:rPr lang="de-AT" sz="4000" dirty="0"/>
            </a:br>
            <a:r>
              <a:rPr lang="de-AT" sz="4000" dirty="0"/>
              <a:t>The final stories show that…</a:t>
            </a:r>
            <a:endParaRPr lang="en-US" sz="4000" dirty="0"/>
          </a:p>
        </p:txBody>
      </p:sp>
      <p:sp>
        <p:nvSpPr>
          <p:cNvPr id="3" name="Content Placeholder 2">
            <a:extLst>
              <a:ext uri="{FF2B5EF4-FFF2-40B4-BE49-F238E27FC236}">
                <a16:creationId xmlns:a16="http://schemas.microsoft.com/office/drawing/2014/main" id="{BFCFD718-0AF1-4DEA-86A4-4F593BCE908F}"/>
              </a:ext>
            </a:extLst>
          </p:cNvPr>
          <p:cNvSpPr>
            <a:spLocks noGrp="1"/>
          </p:cNvSpPr>
          <p:nvPr>
            <p:ph idx="1"/>
          </p:nvPr>
        </p:nvSpPr>
        <p:spPr>
          <a:xfrm>
            <a:off x="1251678" y="1972492"/>
            <a:ext cx="10178322" cy="45589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r>
              <a:rPr lang="de-AT" sz="2400" b="1" dirty="0" err="1"/>
              <a:t>Learners</a:t>
            </a:r>
            <a:r>
              <a:rPr lang="de-AT" sz="2400" b="1" dirty="0"/>
              <a:t> have shown curiosity about their hosts‘ cultures. </a:t>
            </a:r>
          </a:p>
          <a:p>
            <a:r>
              <a:rPr lang="de-AT" sz="2400" b="1" dirty="0" err="1"/>
              <a:t>They</a:t>
            </a:r>
            <a:r>
              <a:rPr lang="de-AT" sz="2400" b="1" dirty="0"/>
              <a:t> have noticed many small cultural details.</a:t>
            </a:r>
          </a:p>
          <a:p>
            <a:r>
              <a:rPr lang="de-AT" sz="2400" b="1" dirty="0"/>
              <a:t>They have discussed cultural differences with their host families and exchange partners and clarified misunderstandings.</a:t>
            </a:r>
          </a:p>
          <a:p>
            <a:r>
              <a:rPr lang="de-AT" sz="2400" b="1" dirty="0"/>
              <a:t>They have actively questioned their stereotypes and deverified some of them.</a:t>
            </a:r>
          </a:p>
          <a:p>
            <a:r>
              <a:rPr lang="de-AT" sz="2400" b="1" dirty="0"/>
              <a:t>They have noticed cultural aspects of their own country.</a:t>
            </a:r>
          </a:p>
          <a:p>
            <a:pPr marL="0" indent="0">
              <a:buNone/>
            </a:pPr>
            <a:r>
              <a:rPr lang="de-AT" sz="2400" b="1" dirty="0"/>
              <a:t>…and last, but not least</a:t>
            </a:r>
          </a:p>
          <a:p>
            <a:r>
              <a:rPr lang="de-AT" sz="2400" b="1" dirty="0"/>
              <a:t>They have produced final products that they are proud of and have published their stories online. </a:t>
            </a:r>
          </a:p>
          <a:p>
            <a:endParaRPr lang="en-US" dirty="0"/>
          </a:p>
        </p:txBody>
      </p:sp>
      <p:sp>
        <p:nvSpPr>
          <p:cNvPr id="4" name="Explosion: 8 Points 3">
            <a:extLst>
              <a:ext uri="{FF2B5EF4-FFF2-40B4-BE49-F238E27FC236}">
                <a16:creationId xmlns:a16="http://schemas.microsoft.com/office/drawing/2014/main" id="{480E189A-9A74-4CBC-93C9-A387FC4C7316}"/>
              </a:ext>
            </a:extLst>
          </p:cNvPr>
          <p:cNvSpPr/>
          <p:nvPr/>
        </p:nvSpPr>
        <p:spPr>
          <a:xfrm>
            <a:off x="10820400" y="5025934"/>
            <a:ext cx="1219200" cy="87956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ln w="0"/>
                <a:solidFill>
                  <a:schemeClr val="tx1"/>
                </a:solidFill>
                <a:effectLst>
                  <a:outerShdw blurRad="38100" dist="19050" dir="2700000" algn="tl" rotWithShape="0">
                    <a:schemeClr val="dk1">
                      <a:alpha val="40000"/>
                    </a:schemeClr>
                  </a:outerShdw>
                </a:effectLst>
              </a:rPr>
              <a:t>FIP</a:t>
            </a:r>
            <a:endParaRPr lang="en-US" b="1" dirty="0"/>
          </a:p>
        </p:txBody>
      </p:sp>
      <p:pic>
        <p:nvPicPr>
          <p:cNvPr id="5" name="Picture 4">
            <a:extLst>
              <a:ext uri="{FF2B5EF4-FFF2-40B4-BE49-F238E27FC236}">
                <a16:creationId xmlns:a16="http://schemas.microsoft.com/office/drawing/2014/main" id="{72C5C63B-8057-4334-8476-C1CE58C55877}"/>
              </a:ext>
            </a:extLst>
          </p:cNvPr>
          <p:cNvPicPr>
            <a:picLocks noChangeAspect="1"/>
          </p:cNvPicPr>
          <p:nvPr/>
        </p:nvPicPr>
        <p:blipFill>
          <a:blip r:embed="rId2"/>
          <a:stretch>
            <a:fillRect/>
          </a:stretch>
        </p:blipFill>
        <p:spPr>
          <a:xfrm>
            <a:off x="8870427" y="381000"/>
            <a:ext cx="2431335" cy="2431335"/>
          </a:xfrm>
          <a:prstGeom prst="rect">
            <a:avLst/>
          </a:prstGeom>
        </p:spPr>
      </p:pic>
    </p:spTree>
    <p:extLst>
      <p:ext uri="{BB962C8B-B14F-4D97-AF65-F5344CB8AC3E}">
        <p14:creationId xmlns:p14="http://schemas.microsoft.com/office/powerpoint/2010/main" val="25883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textsamples</a:t>
            </a:r>
            <a:endParaRPr lang="de-AT" dirty="0"/>
          </a:p>
        </p:txBody>
      </p:sp>
      <p:sp>
        <p:nvSpPr>
          <p:cNvPr id="4" name="Rectangle: Rounded Corners 3">
            <a:extLst>
              <a:ext uri="{FF2B5EF4-FFF2-40B4-BE49-F238E27FC236}">
                <a16:creationId xmlns:a16="http://schemas.microsoft.com/office/drawing/2014/main" id="{F1364B78-E6E8-4AB2-9550-26C1938026EA}"/>
              </a:ext>
            </a:extLst>
          </p:cNvPr>
          <p:cNvSpPr/>
          <p:nvPr/>
        </p:nvSpPr>
        <p:spPr>
          <a:xfrm>
            <a:off x="972896" y="1434541"/>
            <a:ext cx="5326251" cy="5269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France:</a:t>
            </a:r>
            <a:endParaRPr lang="en-US" dirty="0">
              <a:solidFill>
                <a:schemeClr val="tx1"/>
              </a:solidFill>
            </a:endParaRPr>
          </a:p>
          <a:p>
            <a:r>
              <a:rPr lang="en-US" b="1" dirty="0">
                <a:solidFill>
                  <a:schemeClr val="tx1"/>
                </a:solidFill>
              </a:rPr>
              <a:t>Drinking tea from a bowl…</a:t>
            </a:r>
            <a:endParaRPr lang="en-US" dirty="0">
              <a:solidFill>
                <a:schemeClr val="tx1"/>
              </a:solidFill>
            </a:endParaRPr>
          </a:p>
          <a:p>
            <a:r>
              <a:rPr lang="en-US" dirty="0">
                <a:solidFill>
                  <a:schemeClr val="tx1"/>
                </a:solidFill>
              </a:rPr>
              <a:t>The first morning I went down the stairs to eat some breakfast. I asked for some bread and a tea, but then I noticed something weird. First, my host mother handed me the tea but not in a cup like I am used to but in a small bowl. At first I thought that all the cups were in the dishwasher, however, every time I asked for tea or coffee a little bowl was placed in front of me</a:t>
            </a:r>
            <a:r>
              <a:rPr lang="en-US" i="1" dirty="0">
                <a:solidFill>
                  <a:schemeClr val="tx1"/>
                </a:solidFill>
              </a:rPr>
              <a:t>….</a:t>
            </a:r>
          </a:p>
          <a:p>
            <a:r>
              <a:rPr lang="en-US" dirty="0">
                <a:solidFill>
                  <a:schemeClr val="tx1"/>
                </a:solidFill>
              </a:rPr>
              <a:t>After a few days I figured out why they used bowls instead of cups. I noticed that my host family dunked their bread in their tea or coffee; this is why they needed the extra space. From my point of view this is not something I want to do with my bread, I tried it once but not a second time, the bread was just too soft for my taste.</a:t>
            </a:r>
          </a:p>
          <a:p>
            <a:endParaRPr lang="en-US" i="1" dirty="0">
              <a:solidFill>
                <a:schemeClr val="tx1"/>
              </a:solidFill>
            </a:endParaRPr>
          </a:p>
        </p:txBody>
      </p:sp>
      <p:sp>
        <p:nvSpPr>
          <p:cNvPr id="5" name="Rectangle: Rounded Corners 4">
            <a:extLst>
              <a:ext uri="{FF2B5EF4-FFF2-40B4-BE49-F238E27FC236}">
                <a16:creationId xmlns:a16="http://schemas.microsoft.com/office/drawing/2014/main" id="{5F9A3119-7C8D-4B7D-8F37-58483055714D}"/>
              </a:ext>
            </a:extLst>
          </p:cNvPr>
          <p:cNvSpPr/>
          <p:nvPr/>
        </p:nvSpPr>
        <p:spPr>
          <a:xfrm>
            <a:off x="6396468" y="482759"/>
            <a:ext cx="5360745" cy="2946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Spain:</a:t>
            </a:r>
            <a:endParaRPr lang="en-US" dirty="0">
              <a:solidFill>
                <a:schemeClr val="tx1"/>
              </a:solidFill>
            </a:endParaRPr>
          </a:p>
          <a:p>
            <a:r>
              <a:rPr lang="en-US" b="1" dirty="0">
                <a:solidFill>
                  <a:schemeClr val="tx1"/>
                </a:solidFill>
              </a:rPr>
              <a:t>You need not take off your shoes…</a:t>
            </a:r>
            <a:endParaRPr lang="en-US" dirty="0">
              <a:solidFill>
                <a:schemeClr val="tx1"/>
              </a:solidFill>
            </a:endParaRPr>
          </a:p>
          <a:p>
            <a:r>
              <a:rPr lang="en-US" dirty="0">
                <a:solidFill>
                  <a:schemeClr val="tx1"/>
                </a:solidFill>
              </a:rPr>
              <a:t>At home he noticed some more things. When we entered our apartment he wanted to take off his shoes just like he is used to do in his home country. When we then told him that in Spain everybody leaves their shoes on in their home, Eric was astonished. </a:t>
            </a:r>
          </a:p>
        </p:txBody>
      </p:sp>
      <p:pic>
        <p:nvPicPr>
          <p:cNvPr id="8" name="Picture 7">
            <a:extLst>
              <a:ext uri="{FF2B5EF4-FFF2-40B4-BE49-F238E27FC236}">
                <a16:creationId xmlns:a16="http://schemas.microsoft.com/office/drawing/2014/main" id="{38C919C8-F631-4C10-A884-E46ACD06CCA7}"/>
              </a:ext>
            </a:extLst>
          </p:cNvPr>
          <p:cNvPicPr>
            <a:picLocks noChangeAspect="1"/>
          </p:cNvPicPr>
          <p:nvPr/>
        </p:nvPicPr>
        <p:blipFill>
          <a:blip r:embed="rId2"/>
          <a:stretch>
            <a:fillRect/>
          </a:stretch>
        </p:blipFill>
        <p:spPr>
          <a:xfrm>
            <a:off x="6396468" y="4808174"/>
            <a:ext cx="3170008" cy="1783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air of shoes&#10;&#10;Description generated with very high confidence">
            <a:extLst>
              <a:ext uri="{FF2B5EF4-FFF2-40B4-BE49-F238E27FC236}">
                <a16:creationId xmlns:a16="http://schemas.microsoft.com/office/drawing/2014/main" id="{56FD40BA-6697-4B34-B790-8E9679A74780}"/>
              </a:ext>
            </a:extLst>
          </p:cNvPr>
          <p:cNvPicPr>
            <a:picLocks noChangeAspect="1"/>
          </p:cNvPicPr>
          <p:nvPr/>
        </p:nvPicPr>
        <p:blipFill>
          <a:blip r:embed="rId3"/>
          <a:stretch>
            <a:fillRect/>
          </a:stretch>
        </p:blipFill>
        <p:spPr>
          <a:xfrm>
            <a:off x="8664161" y="2910049"/>
            <a:ext cx="2995731" cy="1685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979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141A-AA70-49E8-BEE3-9A70167F934D}"/>
              </a:ext>
            </a:extLst>
          </p:cNvPr>
          <p:cNvSpPr>
            <a:spLocks noGrp="1"/>
          </p:cNvSpPr>
          <p:nvPr>
            <p:ph type="title"/>
          </p:nvPr>
        </p:nvSpPr>
        <p:spPr/>
        <p:txBody>
          <a:bodyPr/>
          <a:lstStyle/>
          <a:p>
            <a:r>
              <a:rPr lang="de-AT" dirty="0"/>
              <a:t>Text Samples</a:t>
            </a:r>
            <a:endParaRPr lang="en-US" dirty="0"/>
          </a:p>
        </p:txBody>
      </p:sp>
      <p:sp>
        <p:nvSpPr>
          <p:cNvPr id="3" name="Rectangle: Rounded Corners 2">
            <a:extLst>
              <a:ext uri="{FF2B5EF4-FFF2-40B4-BE49-F238E27FC236}">
                <a16:creationId xmlns:a16="http://schemas.microsoft.com/office/drawing/2014/main" id="{78724D0C-ACE1-468A-9FF5-382933BC582C}"/>
              </a:ext>
            </a:extLst>
          </p:cNvPr>
          <p:cNvSpPr/>
          <p:nvPr/>
        </p:nvSpPr>
        <p:spPr>
          <a:xfrm>
            <a:off x="1172705" y="2090240"/>
            <a:ext cx="4654658" cy="4315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France:</a:t>
            </a:r>
            <a:endParaRPr lang="en-US" dirty="0">
              <a:solidFill>
                <a:schemeClr val="tx1"/>
              </a:solidFill>
            </a:endParaRPr>
          </a:p>
          <a:p>
            <a:r>
              <a:rPr lang="en-US" b="1" dirty="0">
                <a:solidFill>
                  <a:schemeClr val="tx1"/>
                </a:solidFill>
              </a:rPr>
              <a:t>Don’t wear your cross for school…</a:t>
            </a:r>
            <a:endParaRPr lang="en-US" dirty="0">
              <a:solidFill>
                <a:schemeClr val="tx1"/>
              </a:solidFill>
            </a:endParaRPr>
          </a:p>
          <a:p>
            <a:r>
              <a:rPr lang="en-US" dirty="0">
                <a:solidFill>
                  <a:schemeClr val="tx1"/>
                </a:solidFill>
              </a:rPr>
              <a:t>…When Eric came to school with me he asked me whether we had no Muslims at school. I had to explain to him that in France your religion is not wanted in public space because everyone, no matter what religion, is equal and shouldn’t show the signs of their belief. School is considered as a public space – that means that the women are not allowed to wear a headscarf, and also other signs of your personal believes are not wanted to be seen. That’s why they don’t teach religion as a school subject.</a:t>
            </a:r>
          </a:p>
        </p:txBody>
      </p:sp>
      <p:sp>
        <p:nvSpPr>
          <p:cNvPr id="4" name="Rectangle: Rounded Corners 3">
            <a:extLst>
              <a:ext uri="{FF2B5EF4-FFF2-40B4-BE49-F238E27FC236}">
                <a16:creationId xmlns:a16="http://schemas.microsoft.com/office/drawing/2014/main" id="{AE81B4C1-C3F9-44A5-9DBB-9E46B5015D24}"/>
              </a:ext>
            </a:extLst>
          </p:cNvPr>
          <p:cNvSpPr/>
          <p:nvPr/>
        </p:nvSpPr>
        <p:spPr>
          <a:xfrm>
            <a:off x="6447295" y="1761641"/>
            <a:ext cx="4982705" cy="3771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Spain:</a:t>
            </a:r>
            <a:endParaRPr lang="en-US" dirty="0">
              <a:solidFill>
                <a:schemeClr val="tx1"/>
              </a:solidFill>
            </a:endParaRPr>
          </a:p>
          <a:p>
            <a:r>
              <a:rPr lang="en-US" b="1" dirty="0">
                <a:solidFill>
                  <a:schemeClr val="tx1"/>
                </a:solidFill>
              </a:rPr>
              <a:t>Don’t always say “please” and “thank you”…</a:t>
            </a:r>
            <a:endParaRPr lang="en-US" dirty="0">
              <a:solidFill>
                <a:schemeClr val="tx1"/>
              </a:solidFill>
            </a:endParaRPr>
          </a:p>
          <a:p>
            <a:r>
              <a:rPr lang="en-US" dirty="0">
                <a:solidFill>
                  <a:schemeClr val="tx1"/>
                </a:solidFill>
              </a:rPr>
              <a:t>…Something else I observed was that Eric always said “Thank you”, “yes, please” or “no, thanks”. So I approached him and told him that in Spain you never say “thanks” or “please”, only if you don’t know someone or the person is superior. It took some time but he got used to all of it during his stay.</a:t>
            </a:r>
          </a:p>
        </p:txBody>
      </p:sp>
      <p:pic>
        <p:nvPicPr>
          <p:cNvPr id="6" name="Picture 5" descr="A close up of a device&#10;&#10;Description generated with high confidence">
            <a:extLst>
              <a:ext uri="{FF2B5EF4-FFF2-40B4-BE49-F238E27FC236}">
                <a16:creationId xmlns:a16="http://schemas.microsoft.com/office/drawing/2014/main" id="{6BE0601A-FB2A-40F7-8F06-7DA0628998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42468" y="1257168"/>
            <a:ext cx="1234698" cy="1234698"/>
          </a:xfrm>
          <a:prstGeom prst="rect">
            <a:avLst/>
          </a:prstGeom>
          <a:ln>
            <a:noFill/>
          </a:ln>
          <a:effectLst>
            <a:softEdge rad="112500"/>
          </a:effectLst>
        </p:spPr>
      </p:pic>
      <p:sp>
        <p:nvSpPr>
          <p:cNvPr id="7" name="TextBox 6">
            <a:extLst>
              <a:ext uri="{FF2B5EF4-FFF2-40B4-BE49-F238E27FC236}">
                <a16:creationId xmlns:a16="http://schemas.microsoft.com/office/drawing/2014/main" id="{A57CF812-4338-4C5C-B46C-D5CD51562755}"/>
              </a:ext>
            </a:extLst>
          </p:cNvPr>
          <p:cNvSpPr txBox="1"/>
          <p:nvPr/>
        </p:nvSpPr>
        <p:spPr>
          <a:xfrm>
            <a:off x="771525" y="6556054"/>
            <a:ext cx="4172435" cy="230832"/>
          </a:xfrm>
          <a:prstGeom prst="rect">
            <a:avLst/>
          </a:prstGeom>
          <a:noFill/>
        </p:spPr>
        <p:txBody>
          <a:bodyPr wrap="square" rtlCol="0">
            <a:spAutoFit/>
          </a:bodyPr>
          <a:lstStyle/>
          <a:p>
            <a:r>
              <a:rPr lang="en-US" sz="900" dirty="0">
                <a:hlinkClick r:id="rId3" tooltip="https://21sunnynook.wikispaces.com/Amy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745415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38415"/>
          </a:xfrm>
        </p:spPr>
        <p:txBody>
          <a:bodyPr/>
          <a:lstStyle/>
          <a:p>
            <a:r>
              <a:rPr lang="en-US" dirty="0"/>
              <a:t>Conclusions</a:t>
            </a:r>
          </a:p>
        </p:txBody>
      </p:sp>
      <p:sp>
        <p:nvSpPr>
          <p:cNvPr id="3" name="Inhaltsplatzhalter 2"/>
          <p:cNvSpPr>
            <a:spLocks noGrp="1"/>
          </p:cNvSpPr>
          <p:nvPr>
            <p:ph idx="1"/>
          </p:nvPr>
        </p:nvSpPr>
        <p:spPr>
          <a:xfrm>
            <a:off x="1251678" y="1286933"/>
            <a:ext cx="10178322" cy="4592659"/>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solidFill>
                  <a:schemeClr val="tx1">
                    <a:lumMod val="65000"/>
                    <a:lumOff val="35000"/>
                  </a:schemeClr>
                </a:solidFill>
              </a:rPr>
              <a:t>Reading Eric combined with discussion and writing tasks seemed to help to mediate learners’ intercultural competence, especially concerning attitudes, knowledge and skills of interpreting and relating. </a:t>
            </a:r>
          </a:p>
          <a:p>
            <a:r>
              <a:rPr lang="en-US" sz="2400" b="1" dirty="0">
                <a:solidFill>
                  <a:schemeClr val="tx1">
                    <a:lumMod val="65000"/>
                    <a:lumOff val="35000"/>
                  </a:schemeClr>
                </a:solidFill>
              </a:rPr>
              <a:t>This project seems to show the importance of preparing learners for class-trips abroad in every stage of the experience </a:t>
            </a:r>
          </a:p>
          <a:p>
            <a:r>
              <a:rPr lang="en-US" sz="2400" b="1" dirty="0">
                <a:solidFill>
                  <a:schemeClr val="tx1">
                    <a:lumMod val="65000"/>
                    <a:lumOff val="35000"/>
                  </a:schemeClr>
                </a:solidFill>
              </a:rPr>
              <a:t>This project also seems to show the important role that teachers have in ensuring that learners are given the support and space they need to profit from the intercultural experience. </a:t>
            </a:r>
          </a:p>
          <a:p>
            <a:pPr>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51678" y="382385"/>
            <a:ext cx="10178322" cy="836815"/>
          </a:xfrm>
        </p:spPr>
        <p:txBody>
          <a:bodyPr>
            <a:normAutofit/>
          </a:bodyPr>
          <a:lstStyle/>
          <a:p>
            <a:r>
              <a:rPr lang="en-US" sz="3600" dirty="0"/>
              <a:t>REFERENCES</a:t>
            </a:r>
          </a:p>
        </p:txBody>
      </p:sp>
      <p:sp>
        <p:nvSpPr>
          <p:cNvPr id="3" name="Inhaltsplatzhalter 2"/>
          <p:cNvSpPr>
            <a:spLocks noGrp="1"/>
          </p:cNvSpPr>
          <p:nvPr>
            <p:ph idx="1"/>
          </p:nvPr>
        </p:nvSpPr>
        <p:spPr>
          <a:xfrm>
            <a:off x="1006838" y="1105274"/>
            <a:ext cx="10808799" cy="5498082"/>
          </a:xfrm>
          <a:solidFill>
            <a:schemeClr val="accent1">
              <a:lumMod val="40000"/>
              <a:lumOff val="60000"/>
            </a:schemeClr>
          </a:solidFill>
        </p:spPr>
        <p:txBody>
          <a:bodyPr>
            <a:normAutofit fontScale="25000" lnSpcReduction="20000"/>
          </a:bodyPr>
          <a:lstStyle/>
          <a:p>
            <a:pPr marL="355600" indent="-355600">
              <a:buNone/>
            </a:pPr>
            <a:r>
              <a:rPr lang="en-US" sz="7200" dirty="0" err="1">
                <a:solidFill>
                  <a:schemeClr val="tx1"/>
                </a:solidFill>
              </a:rPr>
              <a:t>Byram</a:t>
            </a:r>
            <a:r>
              <a:rPr lang="en-US" sz="7200" dirty="0">
                <a:solidFill>
                  <a:schemeClr val="tx1"/>
                </a:solidFill>
              </a:rPr>
              <a:t>, M. (1997). </a:t>
            </a:r>
            <a:r>
              <a:rPr lang="en-US" sz="7200" i="1" dirty="0">
                <a:solidFill>
                  <a:schemeClr val="tx1"/>
                </a:solidFill>
              </a:rPr>
              <a:t>Teaching and Assessing Intercultural Communicative Competence</a:t>
            </a:r>
            <a:r>
              <a:rPr lang="en-US" sz="7200" dirty="0">
                <a:solidFill>
                  <a:schemeClr val="tx1"/>
                </a:solidFill>
              </a:rPr>
              <a:t>. </a:t>
            </a:r>
            <a:r>
              <a:rPr lang="en-US" sz="7200" dirty="0" err="1">
                <a:solidFill>
                  <a:schemeClr val="tx1"/>
                </a:solidFill>
              </a:rPr>
              <a:t>Clevedon</a:t>
            </a:r>
            <a:r>
              <a:rPr lang="en-US" sz="7200" dirty="0">
                <a:solidFill>
                  <a:schemeClr val="tx1"/>
                </a:solidFill>
              </a:rPr>
              <a:t>:  Multilingual Matters. </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(2000). Assessing Intercultural Competence in Language Teaching. </a:t>
            </a:r>
            <a:r>
              <a:rPr lang="en-US" sz="7200" i="1" dirty="0" err="1">
                <a:solidFill>
                  <a:schemeClr val="tx1"/>
                </a:solidFill>
              </a:rPr>
              <a:t>Sprogforum</a:t>
            </a:r>
            <a:r>
              <a:rPr lang="en-US" sz="7200" dirty="0">
                <a:solidFill>
                  <a:schemeClr val="tx1"/>
                </a:solidFill>
              </a:rPr>
              <a:t>, </a:t>
            </a:r>
            <a:r>
              <a:rPr lang="en-US" sz="7200" i="1" dirty="0">
                <a:solidFill>
                  <a:schemeClr val="tx1"/>
                </a:solidFill>
              </a:rPr>
              <a:t>18 (6),</a:t>
            </a:r>
            <a:r>
              <a:rPr lang="en-US" sz="7200" dirty="0">
                <a:solidFill>
                  <a:schemeClr val="tx1"/>
                </a:solidFill>
              </a:rPr>
              <a:t> 8–13. Retrieved from: http://library.au.dk/fileadmin/www.bibliotek.au.dk/ </a:t>
            </a:r>
            <a:r>
              <a:rPr lang="en-US" sz="7200" dirty="0" err="1">
                <a:solidFill>
                  <a:schemeClr val="tx1"/>
                </a:solidFill>
              </a:rPr>
              <a:t>Campus_Emdrup</a:t>
            </a:r>
            <a:r>
              <a:rPr lang="en-US" sz="7200" dirty="0">
                <a:solidFill>
                  <a:schemeClr val="tx1"/>
                </a:solidFill>
              </a:rPr>
              <a:t>/</a:t>
            </a:r>
            <a:r>
              <a:rPr lang="en-US" sz="7200" dirty="0" err="1">
                <a:solidFill>
                  <a:schemeClr val="tx1"/>
                </a:solidFill>
              </a:rPr>
              <a:t>Sprogforum_arkiv</a:t>
            </a:r>
            <a:r>
              <a:rPr lang="en-US" sz="7200" dirty="0">
                <a:solidFill>
                  <a:schemeClr val="tx1"/>
                </a:solidFill>
              </a:rPr>
              <a:t>/ SPROGFORUM_ NO._18_Interkulturel_kompetence.pdf [04.13.2011].</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a:t>
            </a:r>
            <a:r>
              <a:rPr lang="en-US" sz="7200" dirty="0" err="1">
                <a:solidFill>
                  <a:schemeClr val="tx1"/>
                </a:solidFill>
              </a:rPr>
              <a:t>Gribkova</a:t>
            </a:r>
            <a:r>
              <a:rPr lang="en-US" sz="7200" dirty="0">
                <a:solidFill>
                  <a:schemeClr val="tx1"/>
                </a:solidFill>
              </a:rPr>
              <a:t>, B., &amp; Starkey, H. (2002). </a:t>
            </a:r>
            <a:r>
              <a:rPr lang="en-US" sz="7200" i="1" dirty="0">
                <a:solidFill>
                  <a:schemeClr val="tx1"/>
                </a:solidFill>
              </a:rPr>
              <a:t>Developing the Intercultural Dimension in Language Teaching: A Practical Introduction for Teachers. </a:t>
            </a:r>
            <a:r>
              <a:rPr lang="en-US" sz="7200" dirty="0">
                <a:solidFill>
                  <a:schemeClr val="tx1"/>
                </a:solidFill>
              </a:rPr>
              <a:t>Strasbourg: Council of Europe. </a:t>
            </a:r>
            <a:endParaRPr lang="de-AT" sz="7200" dirty="0">
              <a:solidFill>
                <a:schemeClr val="tx1"/>
              </a:solidFill>
            </a:endParaRPr>
          </a:p>
          <a:p>
            <a:pPr marL="355600" indent="-355600">
              <a:buNone/>
            </a:pPr>
            <a:r>
              <a:rPr lang="en-US" sz="7200" dirty="0">
                <a:solidFill>
                  <a:schemeClr val="tx1"/>
                </a:solidFill>
              </a:rPr>
              <a:t>Council of Europe. (2001). </a:t>
            </a:r>
            <a:r>
              <a:rPr lang="en-US" sz="7200" i="1" dirty="0">
                <a:solidFill>
                  <a:schemeClr val="tx1"/>
                </a:solidFill>
              </a:rPr>
              <a:t>Common European Framework of Reference for Languages</a:t>
            </a:r>
            <a:r>
              <a:rPr lang="en-US" sz="7200" dirty="0">
                <a:solidFill>
                  <a:schemeClr val="tx1"/>
                </a:solidFill>
              </a:rPr>
              <a:t>. Retrieved from: https:// www.coe.int/t/dg4/linguistic/Source/Framework_EN.pdf [21.07.2016].</a:t>
            </a:r>
          </a:p>
          <a:p>
            <a:pPr marL="355600" indent="-355600">
              <a:buNone/>
            </a:pPr>
            <a:r>
              <a:rPr lang="de-AT" sz="7200" dirty="0">
                <a:solidFill>
                  <a:schemeClr val="tx1"/>
                </a:solidFill>
              </a:rPr>
              <a:t>D</a:t>
            </a:r>
            <a:r>
              <a:rPr lang="en-US" sz="7200" dirty="0" err="1">
                <a:solidFill>
                  <a:schemeClr val="tx1"/>
                </a:solidFill>
              </a:rPr>
              <a:t>aRocha</a:t>
            </a:r>
            <a:r>
              <a:rPr lang="en-US" sz="7200" dirty="0">
                <a:solidFill>
                  <a:schemeClr val="tx1"/>
                </a:solidFill>
              </a:rPr>
              <a:t>, K. </a:t>
            </a:r>
            <a:r>
              <a:rPr lang="en-US" sz="7200" dirty="0" err="1">
                <a:solidFill>
                  <a:schemeClr val="tx1"/>
                </a:solidFill>
              </a:rPr>
              <a:t>Haidacher</a:t>
            </a:r>
            <a:r>
              <a:rPr lang="en-US" sz="7200" dirty="0">
                <a:solidFill>
                  <a:schemeClr val="tx1"/>
                </a:solidFill>
              </a:rPr>
              <a:t>-Horn A., &amp; Müller-Caron, A. (eds.) (2017) </a:t>
            </a:r>
            <a:r>
              <a:rPr lang="en-US" sz="7200" i="1" dirty="0">
                <a:solidFill>
                  <a:schemeClr val="tx1"/>
                </a:solidFill>
              </a:rPr>
              <a:t>Picture That! </a:t>
            </a:r>
            <a:r>
              <a:rPr lang="en-US" sz="7200" i="1" dirty="0" err="1">
                <a:solidFill>
                  <a:schemeClr val="tx1"/>
                </a:solidFill>
              </a:rPr>
              <a:t>Picturebooks</a:t>
            </a:r>
            <a:r>
              <a:rPr lang="en-US" sz="7200" i="1" dirty="0">
                <a:solidFill>
                  <a:schemeClr val="tx1"/>
                </a:solidFill>
              </a:rPr>
              <a:t>, Comics and Graphic Novels in the EFL Classroom. (pp. 121-127). </a:t>
            </a:r>
            <a:r>
              <a:rPr lang="en-US" sz="7200" dirty="0" err="1">
                <a:solidFill>
                  <a:schemeClr val="tx1"/>
                </a:solidFill>
              </a:rPr>
              <a:t>Leykam</a:t>
            </a:r>
            <a:endParaRPr lang="de-AT" sz="7200" i="1" dirty="0">
              <a:solidFill>
                <a:schemeClr val="tx1"/>
              </a:solidFill>
            </a:endParaRPr>
          </a:p>
          <a:p>
            <a:pPr>
              <a:buNone/>
            </a:pPr>
            <a:r>
              <a:rPr lang="en-US" sz="7200" dirty="0" err="1">
                <a:solidFill>
                  <a:schemeClr val="tx1"/>
                </a:solidFill>
              </a:rPr>
              <a:t>Ghosn</a:t>
            </a:r>
            <a:r>
              <a:rPr lang="en-US" sz="7200" dirty="0">
                <a:solidFill>
                  <a:schemeClr val="tx1"/>
                </a:solidFill>
              </a:rPr>
              <a:t>, I. (2002). Four good reasons to use literature in primary school ELT. </a:t>
            </a:r>
            <a:r>
              <a:rPr lang="en-US" sz="7200" i="1" dirty="0">
                <a:solidFill>
                  <a:schemeClr val="tx1"/>
                </a:solidFill>
              </a:rPr>
              <a:t>ELT Journal, 56(2)</a:t>
            </a:r>
            <a:r>
              <a:rPr lang="en-US" sz="7200" dirty="0">
                <a:solidFill>
                  <a:schemeClr val="tx1"/>
                </a:solidFill>
              </a:rPr>
              <a:t>, 172–179. </a:t>
            </a:r>
            <a:endParaRPr lang="de-AT" sz="7200" dirty="0">
              <a:solidFill>
                <a:schemeClr val="tx1"/>
              </a:solidFill>
            </a:endParaRPr>
          </a:p>
          <a:p>
            <a:pPr>
              <a:buNone/>
            </a:pPr>
            <a:r>
              <a:rPr lang="en-US" sz="7200" dirty="0" err="1">
                <a:solidFill>
                  <a:schemeClr val="tx1"/>
                </a:solidFill>
              </a:rPr>
              <a:t>Hofstede</a:t>
            </a:r>
            <a:r>
              <a:rPr lang="en-US" sz="7200" dirty="0">
                <a:solidFill>
                  <a:schemeClr val="tx1"/>
                </a:solidFill>
              </a:rPr>
              <a:t>, G. (1997). </a:t>
            </a:r>
            <a:r>
              <a:rPr lang="en-US" sz="7200" i="1" dirty="0">
                <a:solidFill>
                  <a:schemeClr val="tx1"/>
                </a:solidFill>
              </a:rPr>
              <a:t>Cultures and Organizations. Software of the Mind</a:t>
            </a:r>
            <a:r>
              <a:rPr lang="en-US" sz="7200" dirty="0">
                <a:solidFill>
                  <a:schemeClr val="tx1"/>
                </a:solidFill>
              </a:rPr>
              <a:t>. New York, NY: McGraw-Hill.</a:t>
            </a:r>
            <a:endParaRPr lang="de-AT" sz="7200" dirty="0">
              <a:solidFill>
                <a:schemeClr val="tx1"/>
              </a:solidFill>
            </a:endParaRPr>
          </a:p>
          <a:p>
            <a:pPr>
              <a:buNone/>
            </a:pPr>
            <a:r>
              <a:rPr lang="en-US" sz="7200" dirty="0" err="1">
                <a:solidFill>
                  <a:schemeClr val="tx1"/>
                </a:solidFill>
              </a:rPr>
              <a:t>Hua</a:t>
            </a:r>
            <a:r>
              <a:rPr lang="en-US" sz="7200" dirty="0">
                <a:solidFill>
                  <a:schemeClr val="tx1"/>
                </a:solidFill>
              </a:rPr>
              <a:t>, Z. (2014). </a:t>
            </a:r>
            <a:r>
              <a:rPr lang="en-US" sz="7200" i="1" dirty="0">
                <a:solidFill>
                  <a:schemeClr val="tx1"/>
                </a:solidFill>
              </a:rPr>
              <a:t>Exploring Intercultural Communication. Language in Action</a:t>
            </a:r>
            <a:r>
              <a:rPr lang="en-US" sz="7200" dirty="0">
                <a:solidFill>
                  <a:schemeClr val="tx1"/>
                </a:solidFill>
              </a:rPr>
              <a:t>. London: </a:t>
            </a:r>
            <a:r>
              <a:rPr lang="en-US" sz="7200" dirty="0" err="1">
                <a:solidFill>
                  <a:schemeClr val="tx1"/>
                </a:solidFill>
              </a:rPr>
              <a:t>Routledge</a:t>
            </a:r>
            <a:r>
              <a:rPr lang="en-US" sz="7200" dirty="0">
                <a:solidFill>
                  <a:schemeClr val="tx1"/>
                </a:solidFill>
              </a:rPr>
              <a:t>.</a:t>
            </a:r>
            <a:endParaRPr lang="de-AT" sz="7200" dirty="0">
              <a:solidFill>
                <a:schemeClr val="tx1"/>
              </a:solidFill>
            </a:endParaRPr>
          </a:p>
          <a:p>
            <a:pPr>
              <a:buNone/>
            </a:pPr>
            <a:r>
              <a:rPr lang="en-US" sz="7200" dirty="0">
                <a:solidFill>
                  <a:schemeClr val="tx1"/>
                </a:solidFill>
              </a:rPr>
              <a:t>Kearney, E. (2016). Intercultural Learning in Modern Language Education. Bristol: Multilingual Matters. </a:t>
            </a:r>
            <a:endParaRPr lang="de-AT" sz="7200" dirty="0">
              <a:solidFill>
                <a:schemeClr val="tx1"/>
              </a:solidFill>
            </a:endParaRPr>
          </a:p>
          <a:p>
            <a:pPr marL="355600" indent="-355600">
              <a:buNone/>
            </a:pPr>
            <a:r>
              <a:rPr lang="en-US" sz="7200" dirty="0" err="1">
                <a:solidFill>
                  <a:schemeClr val="tx1"/>
                </a:solidFill>
              </a:rPr>
              <a:t>Kramsch</a:t>
            </a:r>
            <a:r>
              <a:rPr lang="en-US" sz="7200" dirty="0">
                <a:solidFill>
                  <a:schemeClr val="tx1"/>
                </a:solidFill>
              </a:rPr>
              <a:t>, C. (2009). Cultural Perspectives on language learning and teaching. In K. Knapp &amp; B. </a:t>
            </a:r>
            <a:r>
              <a:rPr lang="en-US" sz="7200" dirty="0" err="1">
                <a:solidFill>
                  <a:schemeClr val="tx1"/>
                </a:solidFill>
              </a:rPr>
              <a:t>Seidlhofer</a:t>
            </a:r>
            <a:r>
              <a:rPr lang="en-US" sz="7200" dirty="0">
                <a:solidFill>
                  <a:schemeClr val="tx1"/>
                </a:solidFill>
              </a:rPr>
              <a:t> (eds.), </a:t>
            </a:r>
            <a:r>
              <a:rPr lang="en-US" sz="7200" i="1" dirty="0">
                <a:solidFill>
                  <a:schemeClr val="tx1"/>
                </a:solidFill>
              </a:rPr>
              <a:t>Handbook of Foreign Language Communication and Learning</a:t>
            </a:r>
            <a:r>
              <a:rPr lang="en-US" sz="7200" dirty="0">
                <a:solidFill>
                  <a:schemeClr val="tx1"/>
                </a:solidFill>
              </a:rPr>
              <a:t> (pp. 219–246). </a:t>
            </a:r>
            <a:r>
              <a:rPr lang="de-DE" sz="7200" dirty="0">
                <a:solidFill>
                  <a:schemeClr val="tx1"/>
                </a:solidFill>
              </a:rPr>
              <a:t>Berlin: Mouton de </a:t>
            </a:r>
            <a:r>
              <a:rPr lang="de-DE" sz="7200" dirty="0" err="1">
                <a:solidFill>
                  <a:schemeClr val="tx1"/>
                </a:solidFill>
              </a:rPr>
              <a:t>Gruyter</a:t>
            </a:r>
            <a:r>
              <a:rPr lang="de-DE" sz="7200" dirty="0">
                <a:solidFill>
                  <a:schemeClr val="tx1"/>
                </a:solidFill>
              </a:rPr>
              <a:t>.</a:t>
            </a:r>
            <a:endParaRPr lang="de-AT" sz="72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47582" y="612844"/>
            <a:ext cx="10445419" cy="5632311"/>
          </a:xfrm>
          <a:prstGeom prst="rect">
            <a:avLst/>
          </a:prstGeom>
          <a:solidFill>
            <a:schemeClr val="accent1">
              <a:lumMod val="40000"/>
              <a:lumOff val="60000"/>
            </a:schemeClr>
          </a:solidFill>
        </p:spPr>
        <p:txBody>
          <a:bodyPr wrap="square">
            <a:spAutoFit/>
          </a:bodyPr>
          <a:lstStyle/>
          <a:p>
            <a:pPr marL="355600" indent="-355600">
              <a:buNone/>
            </a:pPr>
            <a:endParaRPr lang="de-DE" dirty="0"/>
          </a:p>
          <a:p>
            <a:pPr marL="355600" indent="-355600"/>
            <a:r>
              <a:rPr lang="de-DE" dirty="0"/>
              <a:t>Miller, M. (2014). Interkulturelles Lernen ohne Worte! </a:t>
            </a:r>
            <a:r>
              <a:rPr lang="en-US" dirty="0"/>
              <a:t>Shaun Tan’s Graphic Novel “The Arrival.” </a:t>
            </a:r>
            <a:r>
              <a:rPr lang="de-DE" i="1" dirty="0"/>
              <a:t>Unterrichtpraxis, 2</a:t>
            </a:r>
            <a:r>
              <a:rPr lang="de-DE" dirty="0"/>
              <a:t>, 7–11. </a:t>
            </a:r>
            <a:r>
              <a:rPr lang="de-DE" dirty="0" err="1"/>
              <a:t>Retrieved</a:t>
            </a:r>
            <a:r>
              <a:rPr lang="de-DE" dirty="0"/>
              <a:t> </a:t>
            </a:r>
            <a:r>
              <a:rPr lang="de-DE" dirty="0" err="1"/>
              <a:t>from</a:t>
            </a:r>
            <a:r>
              <a:rPr lang="de-DE" dirty="0"/>
              <a:t>: www.praxis-fremdsprachen unterricht.de [10.2.2014].</a:t>
            </a:r>
            <a:endParaRPr lang="de-AT" dirty="0"/>
          </a:p>
          <a:p>
            <a:pPr marL="355600" indent="-355600">
              <a:buNone/>
            </a:pPr>
            <a:r>
              <a:rPr lang="de-DE" dirty="0"/>
              <a:t>Moeller, A. J., &amp; </a:t>
            </a:r>
            <a:r>
              <a:rPr lang="de-DE" dirty="0" err="1"/>
              <a:t>Nugent</a:t>
            </a:r>
            <a:r>
              <a:rPr lang="de-DE" dirty="0"/>
              <a:t>, K. (2014). </a:t>
            </a:r>
            <a:r>
              <a:rPr lang="en-US" dirty="0"/>
              <a:t>Building intercultural competence in the language classroom. In S. </a:t>
            </a:r>
            <a:r>
              <a:rPr lang="en-US" dirty="0" err="1"/>
              <a:t>Dhonau</a:t>
            </a:r>
            <a:r>
              <a:rPr lang="en-US" dirty="0"/>
              <a:t> (ed.), </a:t>
            </a:r>
            <a:r>
              <a:rPr lang="en-US" i="1" dirty="0"/>
              <a:t>Unlock the Gateway to Communication. Central States Conference Report</a:t>
            </a:r>
            <a:r>
              <a:rPr lang="en-US" dirty="0"/>
              <a:t> (pp. 1–18). Eau Claire, WI: Crown Prints.</a:t>
            </a:r>
            <a:endParaRPr lang="de-AT" dirty="0"/>
          </a:p>
          <a:p>
            <a:pPr marL="355600" indent="-355600">
              <a:buNone/>
            </a:pPr>
            <a:r>
              <a:rPr lang="de-AT" dirty="0"/>
              <a:t>Müller-Hartmann, A., &amp; Schocker-v. </a:t>
            </a:r>
            <a:r>
              <a:rPr lang="en-US" dirty="0" err="1"/>
              <a:t>Ditfurth</a:t>
            </a:r>
            <a:r>
              <a:rPr lang="en-US" dirty="0"/>
              <a:t>, M. (2009). </a:t>
            </a:r>
            <a:r>
              <a:rPr lang="en-US" i="1" dirty="0"/>
              <a:t>Introduction to English Language Teaching</a:t>
            </a:r>
            <a:r>
              <a:rPr lang="en-US" dirty="0"/>
              <a:t>. Stuttgart: </a:t>
            </a:r>
            <a:r>
              <a:rPr lang="en-US" dirty="0" err="1"/>
              <a:t>Klett</a:t>
            </a:r>
            <a:r>
              <a:rPr lang="en-US" dirty="0"/>
              <a:t> </a:t>
            </a:r>
            <a:r>
              <a:rPr lang="en-US" dirty="0" err="1"/>
              <a:t>Lerntraining</a:t>
            </a:r>
            <a:r>
              <a:rPr lang="en-US" dirty="0"/>
              <a:t>. </a:t>
            </a:r>
            <a:endParaRPr lang="de-AT" dirty="0"/>
          </a:p>
          <a:p>
            <a:pPr marL="355600" indent="-355600">
              <a:buNone/>
            </a:pPr>
            <a:r>
              <a:rPr lang="de-AT" dirty="0"/>
              <a:t>Spitzberg, B. H., &amp; </a:t>
            </a:r>
            <a:r>
              <a:rPr lang="de-AT" dirty="0" err="1"/>
              <a:t>Changnon</a:t>
            </a:r>
            <a:r>
              <a:rPr lang="de-AT" dirty="0"/>
              <a:t>, G. (2009). </a:t>
            </a:r>
            <a:r>
              <a:rPr lang="en-US" dirty="0"/>
              <a:t>Conceptualizing Intercultural Competence. In D.K. </a:t>
            </a:r>
            <a:r>
              <a:rPr lang="en-US" dirty="0" err="1"/>
              <a:t>Deardorff</a:t>
            </a:r>
            <a:r>
              <a:rPr lang="en-US" dirty="0"/>
              <a:t> (ed.), </a:t>
            </a:r>
            <a:r>
              <a:rPr lang="en-US" i="1" dirty="0"/>
              <a:t>The Sage handbook of intercultural competence</a:t>
            </a:r>
            <a:r>
              <a:rPr lang="en-US" dirty="0"/>
              <a:t>. 2</a:t>
            </a:r>
            <a:r>
              <a:rPr lang="en-US" baseline="30000" dirty="0"/>
              <a:t>nd</a:t>
            </a:r>
            <a:r>
              <a:rPr lang="en-US" dirty="0"/>
              <a:t> ed. (pp. 2–52). Thousand Oaks, CA: Sage. </a:t>
            </a:r>
            <a:endParaRPr lang="de-AT" dirty="0"/>
          </a:p>
          <a:p>
            <a:pPr marL="355600" indent="-355600">
              <a:buNone/>
            </a:pPr>
            <a:r>
              <a:rPr lang="en-US" dirty="0"/>
              <a:t>Tan, S. (2001). </a:t>
            </a:r>
            <a:r>
              <a:rPr lang="en-US" i="1" dirty="0"/>
              <a:t>Picture Books: Who Are They For?</a:t>
            </a:r>
            <a:r>
              <a:rPr lang="en-US" dirty="0"/>
              <a:t> Retrieved from shauntan.net: http://shauntan.net/images/whypicbooks.pdf [20.06.2016]</a:t>
            </a:r>
            <a:endParaRPr lang="de-AT" dirty="0"/>
          </a:p>
          <a:p>
            <a:pPr>
              <a:buNone/>
            </a:pPr>
            <a:r>
              <a:rPr lang="en-US" dirty="0"/>
              <a:t>Tan, S. (2008). Eric. In S. Tan, </a:t>
            </a:r>
            <a:r>
              <a:rPr lang="en-US" i="1" dirty="0"/>
              <a:t>Tales from Outer Suburbia</a:t>
            </a:r>
            <a:r>
              <a:rPr lang="en-US" dirty="0"/>
              <a:t> (pp. 8–18). New York: Scholastic.</a:t>
            </a:r>
            <a:endParaRPr lang="de-AT" dirty="0"/>
          </a:p>
          <a:p>
            <a:pPr>
              <a:buNone/>
            </a:pPr>
            <a:r>
              <a:rPr lang="en-US" dirty="0" err="1"/>
              <a:t>Tomalin</a:t>
            </a:r>
            <a:r>
              <a:rPr lang="en-US" dirty="0"/>
              <a:t>, B.,  &amp; </a:t>
            </a:r>
            <a:r>
              <a:rPr lang="en-US" dirty="0" err="1"/>
              <a:t>Stempelski,S</a:t>
            </a:r>
            <a:r>
              <a:rPr lang="en-US" dirty="0"/>
              <a:t>. (1993). </a:t>
            </a:r>
            <a:r>
              <a:rPr lang="en-US" i="1" dirty="0"/>
              <a:t>Cultural Awareness</a:t>
            </a:r>
            <a:r>
              <a:rPr lang="en-US" dirty="0"/>
              <a:t>. Oxford: Oxford University Press. </a:t>
            </a:r>
            <a:endParaRPr lang="de-AT" dirty="0"/>
          </a:p>
          <a:p>
            <a:pPr marL="355600" indent="-355600">
              <a:buNone/>
            </a:pPr>
            <a:r>
              <a:rPr lang="en-US" dirty="0"/>
              <a:t>Utley, D. (2004). </a:t>
            </a:r>
            <a:r>
              <a:rPr lang="en-US" i="1" dirty="0"/>
              <a:t>Intercultural Resource Pack. Intercultural communication resources for language teachers. </a:t>
            </a:r>
            <a:r>
              <a:rPr lang="en-US" dirty="0"/>
              <a:t>Cambridge: Cambridge University Press. </a:t>
            </a:r>
            <a:endParaRPr lang="de-AT" dirty="0"/>
          </a:p>
          <a:p>
            <a:pPr marL="355600" indent="-355600">
              <a:buNone/>
            </a:pPr>
            <a:r>
              <a:rPr lang="en-US" dirty="0" err="1"/>
              <a:t>Vande</a:t>
            </a:r>
            <a:r>
              <a:rPr lang="en-US" dirty="0"/>
              <a:t> Berg, M., Connor-Linton, J., &amp; Paige, M. R. (2009). The Georgetown Consortium Project: Interventions for student learning abroad. </a:t>
            </a:r>
            <a:r>
              <a:rPr lang="en-US" i="1" dirty="0"/>
              <a:t>Frontiers: The Interdisciplinary Journal of Study Abroad</a:t>
            </a:r>
            <a:r>
              <a:rPr lang="en-US" dirty="0"/>
              <a:t>, </a:t>
            </a:r>
            <a:r>
              <a:rPr lang="en-US" i="1" dirty="0"/>
              <a:t>18</a:t>
            </a:r>
            <a:r>
              <a:rPr lang="en-US" dirty="0"/>
              <a:t>, 1-75.</a:t>
            </a:r>
            <a:endParaRPr lang="de-AT" dirty="0"/>
          </a:p>
          <a:p>
            <a:pPr>
              <a:buNone/>
            </a:pPr>
            <a:r>
              <a:rPr lang="en-US" dirty="0"/>
              <a:t> </a:t>
            </a:r>
            <a:r>
              <a:rPr lang="en-US" dirty="0" err="1"/>
              <a:t>Zull</a:t>
            </a:r>
            <a:r>
              <a:rPr lang="en-US" dirty="0"/>
              <a:t>, J. (2002). The Art of Changing the Brain. Sterling, Virginia: Stylus Publishing.</a:t>
            </a:r>
            <a:endParaRPr lang="de-AT" dirty="0"/>
          </a:p>
          <a:p>
            <a:pPr>
              <a:buNone/>
            </a:pPr>
            <a:r>
              <a:rPr lang="de-AT" dirty="0"/>
              <a:t>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896082"/>
          </a:xfrm>
        </p:spPr>
        <p:txBody>
          <a:bodyPr>
            <a:normAutofit/>
          </a:bodyPr>
          <a:lstStyle/>
          <a:p>
            <a:pPr algn="ctr"/>
            <a:r>
              <a:rPr lang="en-US" sz="4400" cap="none" dirty="0"/>
              <a:t>The Language Learner</a:t>
            </a:r>
          </a:p>
        </p:txBody>
      </p:sp>
      <p:sp>
        <p:nvSpPr>
          <p:cNvPr id="3" name="Inhaltsplatzhalter 2"/>
          <p:cNvSpPr>
            <a:spLocks noGrp="1"/>
          </p:cNvSpPr>
          <p:nvPr>
            <p:ph idx="1"/>
          </p:nvPr>
        </p:nvSpPr>
        <p:spPr>
          <a:xfrm>
            <a:off x="1251678" y="1574801"/>
            <a:ext cx="10178322" cy="4304792"/>
          </a:xfrm>
        </p:spPr>
        <p:txBody>
          <a:bodyPr>
            <a:normAutofit fontScale="92500" lnSpcReduction="20000"/>
          </a:bodyPr>
          <a:lstStyle/>
          <a:p>
            <a:pPr marL="0" indent="0" algn="just">
              <a:buNone/>
            </a:pPr>
            <a:r>
              <a:rPr lang="en-US" sz="2800" dirty="0">
                <a:solidFill>
                  <a:schemeClr val="tx1"/>
                </a:solidFill>
                <a:cs typeface="Times New Roman" pitchFamily="18" charset="0"/>
              </a:rPr>
              <a:t>“The learner does not simply acquire two distinct, unrelated ways of acting and communicating. The </a:t>
            </a:r>
            <a:r>
              <a:rPr lang="en-US" sz="2800" i="1" dirty="0">
                <a:solidFill>
                  <a:schemeClr val="tx1"/>
                </a:solidFill>
                <a:cs typeface="Times New Roman" pitchFamily="18" charset="0"/>
              </a:rPr>
              <a:t>language learner becomes </a:t>
            </a:r>
            <a:r>
              <a:rPr lang="en-US" sz="2800" i="1" dirty="0" err="1">
                <a:solidFill>
                  <a:schemeClr val="tx1"/>
                </a:solidFill>
                <a:cs typeface="Times New Roman" pitchFamily="18" charset="0"/>
              </a:rPr>
              <a:t>plurilingual</a:t>
            </a:r>
            <a:r>
              <a:rPr lang="en-US" sz="2800" i="1" dirty="0">
                <a:solidFill>
                  <a:schemeClr val="tx1"/>
                </a:solidFill>
                <a:cs typeface="Times New Roman" pitchFamily="18" charset="0"/>
              </a:rPr>
              <a:t> and develops  </a:t>
            </a:r>
            <a:r>
              <a:rPr lang="en-US" sz="2800" i="1" dirty="0" err="1">
                <a:solidFill>
                  <a:schemeClr val="tx1"/>
                </a:solidFill>
                <a:cs typeface="Times New Roman" pitchFamily="18" charset="0"/>
              </a:rPr>
              <a:t>interculturality</a:t>
            </a:r>
            <a:r>
              <a:rPr lang="en-US" sz="2800" i="1" dirty="0">
                <a:solidFill>
                  <a:schemeClr val="tx1"/>
                </a:solidFill>
                <a:cs typeface="Times New Roman" pitchFamily="18" charset="0"/>
              </a:rPr>
              <a:t>.</a:t>
            </a:r>
            <a:r>
              <a:rPr lang="en-US" sz="2800" dirty="0">
                <a:solidFill>
                  <a:schemeClr val="tx1"/>
                </a:solidFill>
                <a:cs typeface="Times New Roman" pitchFamily="18" charset="0"/>
              </a:rPr>
              <a:t>”</a:t>
            </a:r>
          </a:p>
          <a:p>
            <a:pPr marL="0" indent="0" algn="just">
              <a:buNone/>
            </a:pPr>
            <a:endParaRPr lang="en-US" sz="2800" dirty="0">
              <a:solidFill>
                <a:schemeClr val="tx1"/>
              </a:solidFill>
              <a:cs typeface="Times New Roman" pitchFamily="18" charset="0"/>
            </a:endParaRPr>
          </a:p>
          <a:p>
            <a:pPr marL="0" indent="0" algn="just">
              <a:buNone/>
            </a:pPr>
            <a:r>
              <a:rPr lang="en-US" sz="2800" dirty="0">
                <a:solidFill>
                  <a:schemeClr val="tx1"/>
                </a:solidFill>
                <a:cs typeface="Times New Roman" pitchFamily="18" charset="0"/>
              </a:rPr>
              <a:t>“The linguistic and cultural competences in respect of each language </a:t>
            </a:r>
            <a:r>
              <a:rPr lang="en-US" sz="2800" i="1" dirty="0">
                <a:solidFill>
                  <a:schemeClr val="tx1"/>
                </a:solidFill>
                <a:cs typeface="Times New Roman" pitchFamily="18" charset="0"/>
              </a:rPr>
              <a:t>are modified by knowledge of the other and contribute to inter-cultural awareness, skills and know-how</a:t>
            </a:r>
            <a:r>
              <a:rPr lang="en-US" sz="2800" dirty="0">
                <a:solidFill>
                  <a:schemeClr val="tx1"/>
                </a:solidFill>
                <a:cs typeface="Times New Roman" pitchFamily="18" charset="0"/>
              </a:rPr>
              <a:t>. They enable the individual to develop an enriched, </a:t>
            </a:r>
            <a:r>
              <a:rPr lang="en-US" sz="2800" i="1" dirty="0">
                <a:solidFill>
                  <a:schemeClr val="tx1"/>
                </a:solidFill>
                <a:cs typeface="Times New Roman" pitchFamily="18" charset="0"/>
              </a:rPr>
              <a:t>more complex personality and an enhanced capacity for further language learning and greater openness to new cultural experiences</a:t>
            </a:r>
            <a:r>
              <a:rPr lang="en-US" sz="2800" dirty="0">
                <a:solidFill>
                  <a:schemeClr val="tx1"/>
                </a:solidFill>
                <a:cs typeface="Times New Roman" pitchFamily="18" charset="0"/>
              </a:rPr>
              <a:t>.”</a:t>
            </a:r>
          </a:p>
          <a:p>
            <a:pPr marL="0" indent="0" algn="just">
              <a:buNone/>
            </a:pPr>
            <a:r>
              <a:rPr lang="en-US" sz="2800" dirty="0">
                <a:solidFill>
                  <a:schemeClr val="tx1"/>
                </a:solidFill>
                <a:cs typeface="Times New Roman" pitchFamily="18" charset="0"/>
              </a:rPr>
              <a:t>                                                    (Council of Europe- CEFR, 2001, p. 43)</a:t>
            </a:r>
          </a:p>
          <a:p>
            <a:pPr>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915120" y="5242024"/>
            <a:ext cx="1296144" cy="122473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256B5F-EF9B-4CE9-A5E4-3795FC1F4655}"/>
              </a:ext>
            </a:extLst>
          </p:cNvPr>
          <p:cNvSpPr>
            <a:spLocks noGrp="1"/>
          </p:cNvSpPr>
          <p:nvPr>
            <p:ph type="subTitle" idx="4294967295"/>
          </p:nvPr>
        </p:nvSpPr>
        <p:spPr>
          <a:xfrm>
            <a:off x="2179638" y="744897"/>
            <a:ext cx="9250362" cy="1290637"/>
          </a:xfrm>
        </p:spPr>
        <p:txBody>
          <a:bodyPr>
            <a:normAutofit/>
          </a:bodyPr>
          <a:lstStyle/>
          <a:p>
            <a:pPr marL="0" indent="0">
              <a:buNone/>
            </a:pPr>
            <a:r>
              <a:rPr lang="de-AT" sz="4400" dirty="0">
                <a:latin typeface="+mj-lt"/>
              </a:rPr>
              <a:t>Have a look at the students‘ stories</a:t>
            </a:r>
            <a:endParaRPr lang="en-US" sz="4400" dirty="0">
              <a:latin typeface="+mj-lt"/>
            </a:endParaRPr>
          </a:p>
        </p:txBody>
      </p:sp>
      <p:pic>
        <p:nvPicPr>
          <p:cNvPr id="5" name="Picture 4" descr="A picture containing clipart&#10;&#10;Description generated with very high confidence">
            <a:extLst>
              <a:ext uri="{FF2B5EF4-FFF2-40B4-BE49-F238E27FC236}">
                <a16:creationId xmlns:a16="http://schemas.microsoft.com/office/drawing/2014/main" id="{3B7D5C8B-8448-4275-A85D-A2C47229A312}"/>
              </a:ext>
            </a:extLst>
          </p:cNvPr>
          <p:cNvPicPr>
            <a:picLocks noChangeAspect="1"/>
          </p:cNvPicPr>
          <p:nvPr/>
        </p:nvPicPr>
        <p:blipFill>
          <a:blip r:embed="rId2"/>
          <a:stretch>
            <a:fillRect/>
          </a:stretch>
        </p:blipFill>
        <p:spPr>
          <a:xfrm>
            <a:off x="3326958" y="1717482"/>
            <a:ext cx="2970475" cy="2970475"/>
          </a:xfrm>
          <a:prstGeom prst="rect">
            <a:avLst/>
          </a:prstGeom>
        </p:spPr>
      </p:pic>
      <p:sp>
        <p:nvSpPr>
          <p:cNvPr id="7" name="Subtitle 2">
            <a:extLst>
              <a:ext uri="{FF2B5EF4-FFF2-40B4-BE49-F238E27FC236}">
                <a16:creationId xmlns:a16="http://schemas.microsoft.com/office/drawing/2014/main" id="{9DD75D49-A261-4D6B-B44F-AE42BC0A718B}"/>
              </a:ext>
            </a:extLst>
          </p:cNvPr>
          <p:cNvSpPr txBox="1">
            <a:spLocks/>
          </p:cNvSpPr>
          <p:nvPr/>
        </p:nvSpPr>
        <p:spPr>
          <a:xfrm>
            <a:off x="2987357" y="5072063"/>
            <a:ext cx="6868947" cy="12906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de-AT" sz="4400" dirty="0">
                <a:latin typeface="+mj-lt"/>
              </a:rPr>
              <a:t>Do you have any questions?</a:t>
            </a:r>
            <a:endParaRPr lang="en-US" sz="4400" dirty="0">
              <a:latin typeface="+mj-lt"/>
            </a:endParaRPr>
          </a:p>
        </p:txBody>
      </p:sp>
      <p:pic>
        <p:nvPicPr>
          <p:cNvPr id="6" name="Picture 5" descr="A close up of a piece of paper&#10;&#10;Description generated with high confidence">
            <a:extLst>
              <a:ext uri="{FF2B5EF4-FFF2-40B4-BE49-F238E27FC236}">
                <a16:creationId xmlns:a16="http://schemas.microsoft.com/office/drawing/2014/main" id="{F984A4C7-873B-408B-8A57-291575825DF2}"/>
              </a:ext>
            </a:extLst>
          </p:cNvPr>
          <p:cNvPicPr>
            <a:picLocks noChangeAspect="1"/>
          </p:cNvPicPr>
          <p:nvPr/>
        </p:nvPicPr>
        <p:blipFill rotWithShape="1">
          <a:blip r:embed="rId3"/>
          <a:srcRect l="7510" t="3992" r="18059" b="2542"/>
          <a:stretch/>
        </p:blipFill>
        <p:spPr>
          <a:xfrm rot="5400000">
            <a:off x="6769180" y="2050619"/>
            <a:ext cx="3108081" cy="22299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6460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04548"/>
          </a:xfrm>
        </p:spPr>
        <p:txBody>
          <a:bodyPr>
            <a:normAutofit/>
          </a:bodyPr>
          <a:lstStyle/>
          <a:p>
            <a:r>
              <a:rPr lang="en-US" sz="3600" cap="none" dirty="0"/>
              <a:t>Intercultural Competence Model</a:t>
            </a:r>
          </a:p>
        </p:txBody>
      </p:sp>
      <p:sp>
        <p:nvSpPr>
          <p:cNvPr id="3" name="Inhaltsplatzhalter 2"/>
          <p:cNvSpPr>
            <a:spLocks noGrp="1"/>
          </p:cNvSpPr>
          <p:nvPr>
            <p:ph idx="1"/>
          </p:nvPr>
        </p:nvSpPr>
        <p:spPr>
          <a:xfrm>
            <a:off x="1251678" y="1346199"/>
            <a:ext cx="10178322" cy="4533393"/>
          </a:xfrm>
        </p:spPr>
        <p:txBody>
          <a:bodyPr>
            <a:normAutofit fontScale="40000" lnSpcReduction="20000"/>
          </a:bodyPr>
          <a:lstStyle/>
          <a:p>
            <a:pPr>
              <a:lnSpc>
                <a:spcPts val="2200"/>
              </a:lnSpc>
              <a:spcBef>
                <a:spcPts val="0"/>
              </a:spcBef>
            </a:pPr>
            <a:r>
              <a:rPr lang="en-GB" altLang="en-US" sz="5500" b="1" dirty="0">
                <a:solidFill>
                  <a:schemeClr val="tx1"/>
                </a:solidFill>
                <a:cs typeface="Times New Roman" pitchFamily="18" charset="0"/>
              </a:rPr>
              <a:t>Attitudes: </a:t>
            </a:r>
            <a:r>
              <a:rPr lang="en-GB" altLang="en-US" sz="5500" dirty="0">
                <a:solidFill>
                  <a:schemeClr val="tx1"/>
                </a:solidFill>
                <a:cs typeface="Times New Roman" pitchFamily="18" charset="0"/>
              </a:rPr>
              <a:t>curiosity, openness, </a:t>
            </a:r>
            <a:r>
              <a:rPr lang="en-GB" altLang="en-US" sz="5500" dirty="0" err="1">
                <a:solidFill>
                  <a:schemeClr val="tx1"/>
                </a:solidFill>
                <a:cs typeface="Times New Roman" pitchFamily="18" charset="0"/>
              </a:rPr>
              <a:t>decentering</a:t>
            </a:r>
            <a:endParaRPr lang="en-GB" altLang="en-US" sz="5500" dirty="0">
              <a:solidFill>
                <a:schemeClr val="tx1"/>
              </a:solidFill>
              <a:cs typeface="Times New Roman" pitchFamily="18" charset="0"/>
            </a:endParaRP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Knowledge: </a:t>
            </a:r>
            <a:r>
              <a:rPr lang="en-GB" altLang="en-US" sz="5500" dirty="0">
                <a:solidFill>
                  <a:schemeClr val="tx1"/>
                </a:solidFill>
                <a:cs typeface="Times New Roman" pitchFamily="18" charset="0"/>
              </a:rPr>
              <a:t>of social groups and their products and practices in one’s own and in one’s interlocutor’s country</a:t>
            </a:r>
          </a:p>
          <a:p>
            <a:pPr>
              <a:lnSpc>
                <a:spcPts val="2200"/>
              </a:lnSpc>
              <a:spcBef>
                <a:spcPts val="0"/>
              </a:spcBef>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interpreting and relating: </a:t>
            </a:r>
            <a:r>
              <a:rPr lang="en-GB" altLang="en-US" sz="5500" dirty="0">
                <a:solidFill>
                  <a:schemeClr val="tx1"/>
                </a:solidFill>
                <a:cs typeface="Times New Roman" pitchFamily="18" charset="0"/>
              </a:rPr>
              <a:t>ability to interpret a document /event from another culture, to explain it and relate it to those in one’s own</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discovery and interaction: </a:t>
            </a:r>
            <a:r>
              <a:rPr lang="en-GB" altLang="en-US" sz="5500" dirty="0">
                <a:solidFill>
                  <a:schemeClr val="tx1"/>
                </a:solidFill>
                <a:cs typeface="Times New Roman" pitchFamily="18" charset="0"/>
              </a:rPr>
              <a:t>ability to acquire new knowledge of cultural practices; ability to operate under the constraints of real-time communication </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Critical cultural awareness: </a:t>
            </a:r>
            <a:r>
              <a:rPr lang="en-GB" altLang="en-US" sz="5500" dirty="0">
                <a:solidFill>
                  <a:schemeClr val="tx1"/>
                </a:solidFill>
                <a:cs typeface="Times New Roman" pitchFamily="18" charset="0"/>
              </a:rPr>
              <a:t>ability to evaluate critically perspectives, practices and products in one’s own and other cultures </a:t>
            </a:r>
          </a:p>
          <a:p>
            <a:pPr>
              <a:buNone/>
            </a:pPr>
            <a:r>
              <a:rPr lang="en-US" sz="5500" dirty="0">
                <a:solidFill>
                  <a:schemeClr val="tx1"/>
                </a:solidFill>
                <a:cs typeface="Times New Roman" pitchFamily="18" charset="0"/>
              </a:rPr>
              <a:t>                                                                                                           (</a:t>
            </a:r>
            <a:r>
              <a:rPr lang="en-US" sz="5500" dirty="0" err="1">
                <a:solidFill>
                  <a:schemeClr val="tx1"/>
                </a:solidFill>
                <a:cs typeface="Times New Roman" pitchFamily="18" charset="0"/>
              </a:rPr>
              <a:t>Byram</a:t>
            </a:r>
            <a:r>
              <a:rPr lang="en-US" sz="5500" dirty="0">
                <a:solidFill>
                  <a:schemeClr val="tx1"/>
                </a:solidFill>
                <a:cs typeface="Times New Roman" pitchFamily="18" charset="0"/>
              </a:rPr>
              <a:t>, 1997)</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847386" y="5318223"/>
            <a:ext cx="1296144" cy="122473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cap="none" dirty="0"/>
              <a:t>Intercultural learning during a stay abroad</a:t>
            </a:r>
          </a:p>
        </p:txBody>
      </p:sp>
      <p:sp>
        <p:nvSpPr>
          <p:cNvPr id="3" name="Inhaltsplatzhalter 2"/>
          <p:cNvSpPr>
            <a:spLocks noGrp="1"/>
          </p:cNvSpPr>
          <p:nvPr>
            <p:ph idx="1"/>
          </p:nvPr>
        </p:nvSpPr>
        <p:spPr>
          <a:xfrm>
            <a:off x="1251678" y="1583267"/>
            <a:ext cx="10178322" cy="4296325"/>
          </a:xfrm>
        </p:spPr>
        <p:txBody>
          <a:bodyPr/>
          <a:lstStyle/>
          <a:p>
            <a:pPr>
              <a:buNone/>
            </a:pPr>
            <a:r>
              <a:rPr lang="en-US" dirty="0"/>
              <a:t>“</a:t>
            </a:r>
            <a:r>
              <a:rPr lang="en-US" sz="2800" dirty="0">
                <a:solidFill>
                  <a:schemeClr val="tx1"/>
                </a:solidFill>
              </a:rPr>
              <a:t>While intercultural experience is likely to enhance participants’ intercultural learning and personal development in many ways, immersion itself does not guarantee success” (</a:t>
            </a:r>
            <a:r>
              <a:rPr lang="en-US" sz="2800" dirty="0" err="1">
                <a:solidFill>
                  <a:schemeClr val="tx1"/>
                </a:solidFill>
              </a:rPr>
              <a:t>Hua</a:t>
            </a:r>
            <a:r>
              <a:rPr lang="en-US" sz="2800" dirty="0">
                <a:solidFill>
                  <a:schemeClr val="tx1"/>
                </a:solidFill>
              </a:rPr>
              <a:t>, 2014, p. 159). </a:t>
            </a:r>
          </a:p>
          <a:p>
            <a:pPr>
              <a:buNone/>
            </a:pPr>
            <a:endParaRPr lang="en-US" sz="2800" dirty="0">
              <a:solidFill>
                <a:schemeClr val="tx1"/>
              </a:solidFill>
            </a:endParaRPr>
          </a:p>
          <a:p>
            <a:pPr>
              <a:buNone/>
            </a:pPr>
            <a:endParaRPr lang="en-US" sz="2800" dirty="0">
              <a:solidFill>
                <a:schemeClr val="tx1"/>
              </a:solidFill>
            </a:endParaRPr>
          </a:p>
          <a:p>
            <a:pPr>
              <a:buNone/>
            </a:pPr>
            <a:endParaRPr lang="en-US" sz="2800" dirty="0">
              <a:solidFill>
                <a:schemeClr val="tx1"/>
              </a:solidFill>
            </a:endParaRPr>
          </a:p>
          <a:p>
            <a:pPr marL="93663" indent="-93663">
              <a:buNone/>
            </a:pPr>
            <a:r>
              <a:rPr lang="en-US" sz="2800" dirty="0">
                <a:solidFill>
                  <a:schemeClr val="tx1"/>
                </a:solidFill>
              </a:rPr>
              <a:t>Recommendation:  “well-trained cultural mentor” (</a:t>
            </a:r>
            <a:r>
              <a:rPr lang="en-US" sz="2800" dirty="0" err="1">
                <a:solidFill>
                  <a:schemeClr val="tx1"/>
                </a:solidFill>
              </a:rPr>
              <a:t>Vande</a:t>
            </a:r>
            <a:r>
              <a:rPr lang="en-US" sz="2800" dirty="0">
                <a:solidFill>
                  <a:schemeClr val="tx1"/>
                </a:solidFill>
              </a:rPr>
              <a:t> Berg et al., 2009, p. 32)</a:t>
            </a:r>
          </a:p>
        </p:txBody>
      </p:sp>
      <p:pic>
        <p:nvPicPr>
          <p:cNvPr id="4" name="Picture 2" descr="C:\Users\user\Desktop\SCC SS 15\culture.jpg"/>
          <p:cNvPicPr>
            <a:picLocks noChangeAspect="1" noChangeArrowheads="1"/>
          </p:cNvPicPr>
          <p:nvPr/>
        </p:nvPicPr>
        <p:blipFill>
          <a:blip r:embed="rId2" cstate="print"/>
          <a:srcRect/>
          <a:stretch>
            <a:fillRect/>
          </a:stretch>
        </p:blipFill>
        <p:spPr bwMode="auto">
          <a:xfrm>
            <a:off x="5873080" y="3331343"/>
            <a:ext cx="1224136" cy="122169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319415"/>
          </a:xfrm>
        </p:spPr>
        <p:txBody>
          <a:bodyPr>
            <a:normAutofit fontScale="90000"/>
          </a:bodyPr>
          <a:lstStyle/>
          <a:p>
            <a:r>
              <a:rPr lang="en-US" cap="none" dirty="0"/>
              <a:t>3 phases of preparing learners for class trips  </a:t>
            </a:r>
            <a:r>
              <a:rPr lang="en-US" sz="2700" cap="none" dirty="0"/>
              <a:t>(</a:t>
            </a:r>
            <a:r>
              <a:rPr lang="en-US" sz="2700" cap="none" dirty="0" err="1"/>
              <a:t>Byram</a:t>
            </a:r>
            <a:r>
              <a:rPr lang="en-US" sz="2700" cap="none" dirty="0"/>
              <a:t> et al., 2002)</a:t>
            </a:r>
          </a:p>
        </p:txBody>
      </p:sp>
      <p:sp>
        <p:nvSpPr>
          <p:cNvPr id="5" name="Inhaltsplatzhalter 4"/>
          <p:cNvSpPr>
            <a:spLocks noGrp="1"/>
          </p:cNvSpPr>
          <p:nvPr>
            <p:ph idx="1"/>
          </p:nvPr>
        </p:nvSpPr>
        <p:spPr>
          <a:xfrm>
            <a:off x="1251678" y="1964267"/>
            <a:ext cx="10178322" cy="4148666"/>
          </a:xfrm>
        </p:spPr>
        <p:txBody>
          <a:bodyPr>
            <a:normAutofit lnSpcReduction="10000"/>
          </a:bodyPr>
          <a:lstStyle/>
          <a:p>
            <a:pPr marL="271463" indent="-271463">
              <a:buFont typeface="+mj-lt"/>
              <a:buAutoNum type="arabicPeriod"/>
            </a:pPr>
            <a:r>
              <a:rPr lang="en-US" sz="2400" b="1" dirty="0">
                <a:solidFill>
                  <a:schemeClr val="tx1"/>
                </a:solidFill>
              </a:rPr>
              <a:t>Preparatory Phase </a:t>
            </a:r>
            <a:r>
              <a:rPr lang="en-US" sz="2400" dirty="0">
                <a:solidFill>
                  <a:schemeClr val="tx1"/>
                </a:solidFill>
              </a:rPr>
              <a:t>- learners “</a:t>
            </a:r>
            <a:r>
              <a:rPr lang="en-US" sz="2400" dirty="0" err="1">
                <a:solidFill>
                  <a:schemeClr val="tx1"/>
                </a:solidFill>
              </a:rPr>
              <a:t>externalise</a:t>
            </a:r>
            <a:r>
              <a:rPr lang="en-US" sz="2400" dirty="0">
                <a:solidFill>
                  <a:schemeClr val="tx1"/>
                </a:solidFill>
              </a:rPr>
              <a:t> their thoughts, anxieties and excitements about their visit” (p. 14).</a:t>
            </a:r>
          </a:p>
          <a:p>
            <a:pPr marL="271463" indent="-271463">
              <a:buFont typeface="+mj-lt"/>
              <a:buAutoNum type="arabicPeriod"/>
            </a:pPr>
            <a:r>
              <a:rPr lang="en-US" sz="2400" b="1" dirty="0">
                <a:solidFill>
                  <a:schemeClr val="tx1"/>
                </a:solidFill>
              </a:rPr>
              <a:t>Fieldwork Phase - </a:t>
            </a:r>
            <a:r>
              <a:rPr lang="en-US" sz="2400" dirty="0">
                <a:solidFill>
                  <a:schemeClr val="tx1"/>
                </a:solidFill>
              </a:rPr>
              <a:t>“opportunity for withdrawal from the demands of being in a new environment, an opportunity for reflection alone and together with others” (p. 14). </a:t>
            </a:r>
          </a:p>
          <a:p>
            <a:pPr marL="271463" indent="-271463">
              <a:buFont typeface="+mj-lt"/>
              <a:buAutoNum type="arabicPeriod"/>
            </a:pPr>
            <a:r>
              <a:rPr lang="en-US" sz="2400" b="1" dirty="0">
                <a:solidFill>
                  <a:schemeClr val="tx1"/>
                </a:solidFill>
              </a:rPr>
              <a:t>Follow-up Phase – </a:t>
            </a:r>
            <a:r>
              <a:rPr lang="en-US" sz="2400" dirty="0">
                <a:solidFill>
                  <a:schemeClr val="tx1"/>
                </a:solidFill>
              </a:rPr>
              <a:t>“the emphasis should be on further reflection on individuals’ experience during the visit and, by sharing and comparing,  on an attempt to </a:t>
            </a:r>
            <a:r>
              <a:rPr lang="en-US" sz="2400" dirty="0" err="1">
                <a:solidFill>
                  <a:schemeClr val="tx1"/>
                </a:solidFill>
              </a:rPr>
              <a:t>analyse</a:t>
            </a:r>
            <a:r>
              <a:rPr lang="en-US" sz="2400" dirty="0">
                <a:solidFill>
                  <a:schemeClr val="tx1"/>
                </a:solidFill>
              </a:rPr>
              <a:t> and </a:t>
            </a:r>
            <a:r>
              <a:rPr lang="en-US" sz="2400" dirty="0" err="1">
                <a:solidFill>
                  <a:schemeClr val="tx1"/>
                </a:solidFill>
              </a:rPr>
              <a:t>conceptualise</a:t>
            </a:r>
            <a:r>
              <a:rPr lang="en-US" sz="2400" dirty="0">
                <a:solidFill>
                  <a:schemeClr val="tx1"/>
                </a:solidFill>
              </a:rPr>
              <a:t> what has been experienced as a basis for understanding (some aspects of) the other environment and the people who live there” (p. 15).</a:t>
            </a:r>
            <a:endParaRPr lang="de-AT" sz="2400" dirty="0">
              <a:solidFill>
                <a:schemeClr val="tx1"/>
              </a:solidFill>
            </a:endParaRPr>
          </a:p>
          <a:p>
            <a:pPr marL="457200" indent="-457200">
              <a:buFont typeface="+mj-lt"/>
              <a:buAutoNum type="arabicPeriod"/>
            </a:pPr>
            <a:endParaRPr lang="en-US" dirty="0"/>
          </a:p>
          <a:p>
            <a:endParaRPr lang="en-US" dirty="0"/>
          </a:p>
        </p:txBody>
      </p:sp>
      <p:pic>
        <p:nvPicPr>
          <p:cNvPr id="6" name="Picture 2" descr="C:\Users\user\Desktop\SCC SS 15\culture.jpg"/>
          <p:cNvPicPr>
            <a:picLocks noChangeAspect="1" noChangeArrowheads="1"/>
          </p:cNvPicPr>
          <p:nvPr/>
        </p:nvPicPr>
        <p:blipFill>
          <a:blip r:embed="rId2" cstate="print"/>
          <a:srcRect/>
          <a:stretch>
            <a:fillRect/>
          </a:stretch>
        </p:blipFill>
        <p:spPr bwMode="auto">
          <a:xfrm>
            <a:off x="10766814" y="867543"/>
            <a:ext cx="1137319" cy="113504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6"/>
            <a:ext cx="10178322" cy="777548"/>
          </a:xfrm>
        </p:spPr>
        <p:txBody>
          <a:bodyPr>
            <a:normAutofit/>
          </a:bodyPr>
          <a:lstStyle/>
          <a:p>
            <a:r>
              <a:rPr lang="en-US" sz="3600" cap="none" dirty="0"/>
              <a:t>Input: ‘Eric’ by Shaun Tan (2008)</a:t>
            </a:r>
          </a:p>
        </p:txBody>
      </p:sp>
      <p:sp>
        <p:nvSpPr>
          <p:cNvPr id="3" name="Inhaltsplatzhalter 2"/>
          <p:cNvSpPr>
            <a:spLocks noGrp="1"/>
          </p:cNvSpPr>
          <p:nvPr>
            <p:ph idx="1"/>
          </p:nvPr>
        </p:nvSpPr>
        <p:spPr>
          <a:xfrm>
            <a:off x="1251678" y="1270001"/>
            <a:ext cx="10178322" cy="4609592"/>
          </a:xfrm>
        </p:spPr>
        <p:txBody>
          <a:bodyPr>
            <a:normAutofit fontScale="85000" lnSpcReduction="10000"/>
          </a:bodyPr>
          <a:lstStyle/>
          <a:p>
            <a:pPr>
              <a:buNone/>
            </a:pPr>
            <a:r>
              <a:rPr lang="en-US" sz="4000" dirty="0">
                <a:solidFill>
                  <a:schemeClr val="tx1"/>
                </a:solidFill>
              </a:rPr>
              <a:t>Why a picture book?</a:t>
            </a:r>
          </a:p>
          <a:p>
            <a:pPr marL="93663" indent="-93663">
              <a:buNone/>
            </a:pPr>
            <a:r>
              <a:rPr lang="en-US" sz="4000" dirty="0">
                <a:solidFill>
                  <a:schemeClr val="tx1"/>
                </a:solidFill>
              </a:rPr>
              <a:t>Pictures and minimal words create more questions than answers</a:t>
            </a:r>
          </a:p>
          <a:p>
            <a:pPr marL="93663" indent="-93663">
              <a:buNone/>
            </a:pPr>
            <a:endParaRPr lang="en-US" sz="4000" dirty="0">
              <a:solidFill>
                <a:schemeClr val="tx1"/>
              </a:solidFill>
            </a:endParaRPr>
          </a:p>
          <a:p>
            <a:pPr marL="93663" indent="-93663">
              <a:buNone/>
            </a:pPr>
            <a:r>
              <a:rPr lang="en-US" sz="4000" dirty="0">
                <a:solidFill>
                  <a:schemeClr val="tx1"/>
                </a:solidFill>
              </a:rPr>
              <a:t>“[A] successful picture book is one in which everything is presented to the reader as a speculative proposition, wrapped in invisible quotation marks, as if to say `what do you make of this?´”(Tan, 2001).</a:t>
            </a:r>
          </a:p>
        </p:txBody>
      </p:sp>
      <p:pic>
        <p:nvPicPr>
          <p:cNvPr id="4" name="Content Placeholder 5">
            <a:extLst>
              <a:ext uri="{FF2B5EF4-FFF2-40B4-BE49-F238E27FC236}">
                <a16:creationId xmlns:a16="http://schemas.microsoft.com/office/drawing/2014/main" id="{90D592C9-08A9-4569-9FB0-AB18CFA124FC}"/>
              </a:ext>
            </a:extLst>
          </p:cNvPr>
          <p:cNvPicPr>
            <a:picLocks noChangeAspect="1"/>
          </p:cNvPicPr>
          <p:nvPr/>
        </p:nvPicPr>
        <p:blipFill>
          <a:blip r:embed="rId2"/>
          <a:stretch>
            <a:fillRect/>
          </a:stretch>
        </p:blipFill>
        <p:spPr>
          <a:xfrm>
            <a:off x="9863667" y="128387"/>
            <a:ext cx="1168400" cy="14210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6330878" y="382385"/>
            <a:ext cx="5200186" cy="1492132"/>
          </a:xfrm>
        </p:spPr>
        <p:txBody>
          <a:bodyPr vert="horz" lIns="91440" tIns="45720" rIns="91440" bIns="45720" rtlCol="0" anchor="t">
            <a:normAutofit/>
          </a:bodyPr>
          <a:lstStyle/>
          <a:p>
            <a:r>
              <a:rPr lang="de-AT" sz="4000" dirty="0">
                <a:latin typeface="Impact" panose="020B0806030902050204" pitchFamily="34" charset="0"/>
              </a:rPr>
              <a:t>The story</a:t>
            </a:r>
            <a:endParaRPr lang="en-US" sz="4000" dirty="0">
              <a:latin typeface="Impact" panose="020B0806030902050204" pitchFamily="34" charset="0"/>
            </a:endParaRPr>
          </a:p>
        </p:txBody>
      </p:sp>
      <p:pic>
        <p:nvPicPr>
          <p:cNvPr id="9" name="Content Placeholder 8" descr="A close up of an animal&#10;&#10;Description generated with very high confidence">
            <a:hlinkClick r:id="rId2"/>
            <a:extLst>
              <a:ext uri="{FF2B5EF4-FFF2-40B4-BE49-F238E27FC236}">
                <a16:creationId xmlns:a16="http://schemas.microsoft.com/office/drawing/2014/main" id="{CD0709B1-99E2-4AEB-BF4D-536011FB0A2B}"/>
              </a:ext>
            </a:extLst>
          </p:cNvPr>
          <p:cNvPicPr>
            <a:picLocks noGrp="1" noChangeAspect="1"/>
          </p:cNvPicPr>
          <p:nvPr>
            <p:ph sz="half" idx="2"/>
          </p:nvPr>
        </p:nvPicPr>
        <p:blipFill>
          <a:blip r:embed="rId3"/>
          <a:stretch>
            <a:fillRect/>
          </a:stretch>
        </p:blipFill>
        <p:spPr>
          <a:xfrm>
            <a:off x="6330878" y="2492734"/>
            <a:ext cx="3290454" cy="3619500"/>
          </a:xfrm>
        </p:spPr>
      </p:pic>
      <p:pic>
        <p:nvPicPr>
          <p:cNvPr id="6" name="Content Placeholder 5">
            <a:extLst>
              <a:ext uri="{FF2B5EF4-FFF2-40B4-BE49-F238E27FC236}">
                <a16:creationId xmlns:a16="http://schemas.microsoft.com/office/drawing/2014/main" id="{90D592C9-08A9-4569-9FB0-AB18CFA124FC}"/>
              </a:ext>
            </a:extLst>
          </p:cNvPr>
          <p:cNvPicPr>
            <a:picLocks noGrp="1" noChangeAspect="1"/>
          </p:cNvPicPr>
          <p:nvPr>
            <p:ph sz="half" idx="1"/>
          </p:nvPr>
        </p:nvPicPr>
        <p:blipFill>
          <a:blip r:embed="rId4"/>
          <a:stretch>
            <a:fillRect/>
          </a:stretch>
        </p:blipFill>
        <p:spPr>
          <a:xfrm>
            <a:off x="1143000" y="382385"/>
            <a:ext cx="4382522" cy="5980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955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050" name="Picture 3" descr="~AUT0011"/>
          <p:cNvPicPr>
            <a:picLocks noChangeAspect="1" noChangeArrowheads="1"/>
          </p:cNvPicPr>
          <p:nvPr/>
        </p:nvPicPr>
        <p:blipFill>
          <a:blip r:embed="rId2">
            <a:extLst>
              <a:ext uri="{28A0092B-C50C-407E-A947-70E740481C1C}">
                <a14:useLocalDpi xmlns:a14="http://schemas.microsoft.com/office/drawing/2010/main" val="0"/>
              </a:ext>
            </a:extLst>
          </a:blip>
          <a:srcRect t="7205"/>
          <a:stretch>
            <a:fillRect/>
          </a:stretch>
        </p:blipFill>
        <p:spPr bwMode="auto">
          <a:xfrm>
            <a:off x="1934936" y="648121"/>
            <a:ext cx="3290208" cy="54520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AUT0003">
            <a:extLst>
              <a:ext uri="{FF2B5EF4-FFF2-40B4-BE49-F238E27FC236}">
                <a16:creationId xmlns:a16="http://schemas.microsoft.com/office/drawing/2014/main" id="{31364503-299F-4845-8C12-9F39F911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57"/>
          <a:stretch>
            <a:fillRect/>
          </a:stretch>
        </p:blipFill>
        <p:spPr bwMode="auto">
          <a:xfrm>
            <a:off x="7192735" y="720928"/>
            <a:ext cx="3502477" cy="53413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503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65</TotalTime>
  <Words>2613</Words>
  <Application>Microsoft Office PowerPoint</Application>
  <PresentationFormat>Widescreen</PresentationFormat>
  <Paragraphs>203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Gill Sans MT</vt:lpstr>
      <vt:lpstr>Impact</vt:lpstr>
      <vt:lpstr>Times New Roman</vt:lpstr>
      <vt:lpstr>Badge</vt:lpstr>
      <vt:lpstr>PowerPoint Presentation</vt:lpstr>
      <vt:lpstr>Overview</vt:lpstr>
      <vt:lpstr>The Language Learner</vt:lpstr>
      <vt:lpstr>Intercultural Competence Model</vt:lpstr>
      <vt:lpstr>Intercultural learning during a stay abroad</vt:lpstr>
      <vt:lpstr>3 phases of preparing learners for class trips  (Byram et al., 2002)</vt:lpstr>
      <vt:lpstr>Input: ‘Eric’ by Shaun Tan (2008)</vt:lpstr>
      <vt:lpstr>The story</vt:lpstr>
      <vt:lpstr>PowerPoint Presentation</vt:lpstr>
      <vt:lpstr>PowerPoint Presentation</vt:lpstr>
      <vt:lpstr>PowerPoint Presentation</vt:lpstr>
      <vt:lpstr>Eric’s Intercultural Experiences A reading-writing project to prepare language learners for an exchange trip abroad </vt:lpstr>
      <vt:lpstr>The Project Tasks </vt:lpstr>
      <vt:lpstr>Teacher‘s observations for task 1</vt:lpstr>
      <vt:lpstr> </vt:lpstr>
      <vt:lpstr>The Cultural Iceberg</vt:lpstr>
      <vt:lpstr>PowerPoint Presentation</vt:lpstr>
      <vt:lpstr>PowerPoint Presentation</vt:lpstr>
      <vt:lpstr>PowerPoint Presentation</vt:lpstr>
      <vt:lpstr>PowerPoint Presentation</vt:lpstr>
      <vt:lpstr>Writing a Thank you card</vt:lpstr>
      <vt:lpstr>Story writing  </vt:lpstr>
      <vt:lpstr>PowerPoint Presentation</vt:lpstr>
      <vt:lpstr> The final stories show that…</vt:lpstr>
      <vt:lpstr>textsamples</vt:lpstr>
      <vt:lpstr>Text Samples</vt:lpstr>
      <vt:lpstr>Conclusions</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Poelzleitner</dc:creator>
  <cp:lastModifiedBy>Elisabeth Poelzleitner</cp:lastModifiedBy>
  <cp:revision>86</cp:revision>
  <dcterms:created xsi:type="dcterms:W3CDTF">2017-11-02T08:12:20Z</dcterms:created>
  <dcterms:modified xsi:type="dcterms:W3CDTF">2017-11-20T17:53:27Z</dcterms:modified>
</cp:coreProperties>
</file>