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5" r:id="rId6"/>
    <p:sldId id="264" r:id="rId7"/>
    <p:sldId id="261" r:id="rId8"/>
    <p:sldId id="262" r:id="rId9"/>
    <p:sldId id="263" r:id="rId10"/>
    <p:sldId id="265" r:id="rId11"/>
    <p:sldId id="266" r:id="rId12"/>
    <p:sldId id="272" r:id="rId13"/>
    <p:sldId id="274" r:id="rId14"/>
    <p:sldId id="258" r:id="rId15"/>
    <p:sldId id="268" r:id="rId16"/>
    <p:sldId id="273" r:id="rId17"/>
    <p:sldId id="271" r:id="rId18"/>
    <p:sldId id="267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740"/>
    <a:srgbClr val="FECE48"/>
    <a:srgbClr val="D7C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61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78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17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0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8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50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40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190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32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74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DDF02-EDB2-4546-92A9-1EBFFB09AD38}" type="datetimeFigureOut">
              <a:rPr lang="en-GB" smtClean="0"/>
              <a:t>7/10/15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F927B-370A-4CF9-B846-72198832556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80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90866" y="2408733"/>
            <a:ext cx="7210269" cy="2040535"/>
          </a:xfrm>
          <a:gradFill flip="none" rotWithShape="1">
            <a:gsLst>
              <a:gs pos="0">
                <a:srgbClr val="AE8740">
                  <a:shade val="30000"/>
                  <a:satMod val="115000"/>
                </a:srgbClr>
              </a:gs>
              <a:gs pos="50000">
                <a:srgbClr val="AE8740">
                  <a:shade val="67500"/>
                  <a:satMod val="115000"/>
                </a:srgbClr>
              </a:gs>
              <a:gs pos="100000">
                <a:srgbClr val="AE874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k Lane NF" panose="02060606080203020604" pitchFamily="18" charset="0"/>
              </a:rPr>
              <a:t>The Great Gatsby</a:t>
            </a:r>
            <a:br>
              <a:rPr lang="en-GB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k Lane NF" panose="02060606080203020604" pitchFamily="18" charset="0"/>
              </a:rPr>
            </a:br>
            <a:r>
              <a:rPr lang="en-GB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k Lane NF" panose="02060606080203020604" pitchFamily="18" charset="0"/>
              </a:rPr>
              <a:t>Crash course</a:t>
            </a:r>
            <a:endParaRPr lang="en-GB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rk Lane NF" panose="020606060802030206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8"/>
    </mc:Choice>
    <mc:Fallback xmlns="">
      <p:transition spd="slow" advTm="2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88" y="1322363"/>
            <a:ext cx="7795909" cy="55356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4"/>
    </mc:Choice>
    <mc:Fallback xmlns="">
      <p:transition spd="slow" advTm="2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82" y="3215466"/>
            <a:ext cx="7723162" cy="364253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11" b="95578" l="9894" r="89841">
                        <a14:foregroundMark x1="50530" y1="58078" x2="50530" y2="58078"/>
                        <a14:foregroundMark x1="51148" y1="15802" x2="51148" y2="15802"/>
                        <a14:foregroundMark x1="54240" y1="13974" x2="54240" y2="13974"/>
                        <a14:foregroundMark x1="44081" y1="90271" x2="44081" y2="90271"/>
                        <a14:foregroundMark x1="55742" y1="90035" x2="55742" y2="90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608" y="478301"/>
            <a:ext cx="4577392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32"/>
    </mc:Choice>
    <mc:Fallback xmlns="">
      <p:transition spd="slow" advTm="5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5034" cy="6865034"/>
          </a:xfrm>
          <a:prstGeom prst="rtTriangle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0112" y="-7034"/>
            <a:ext cx="8081888" cy="6865034"/>
          </a:xfrm>
          <a:prstGeom prst="rtTriangle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18"/>
    </mc:Choice>
    <mc:Fallback xmlns="">
      <p:transition spd="slow" advTm="4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4511040" y="3165232"/>
            <a:ext cx="7680960" cy="3474722"/>
          </a:xfrm>
          <a:prstGeom prst="cloud">
            <a:avLst/>
          </a:prstGeom>
          <a:gradFill flip="none" rotWithShape="1">
            <a:gsLst>
              <a:gs pos="0">
                <a:srgbClr val="AE8740">
                  <a:shade val="30000"/>
                  <a:satMod val="115000"/>
                </a:srgbClr>
              </a:gs>
              <a:gs pos="50000">
                <a:srgbClr val="AE8740">
                  <a:shade val="67500"/>
                  <a:satMod val="115000"/>
                </a:srgbClr>
              </a:gs>
              <a:gs pos="100000">
                <a:srgbClr val="AE874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oNeue" panose="02000000000000000000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76203" y="3708869"/>
            <a:ext cx="59506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4"/>
                </a:solidFill>
                <a:latin typeface="DecoNeue" panose="02000000000000000000" pitchFamily="2" charset="0"/>
              </a:rPr>
              <a:t>"I believe that on the first night I went to Gatsby's house I was one of the few guests who had actually been </a:t>
            </a:r>
            <a: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  <a:t>invited.</a:t>
            </a:r>
            <a:b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</a:br>
            <a: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  <a:t>People </a:t>
            </a:r>
            <a:r>
              <a:rPr lang="en-GB" sz="2800" dirty="0">
                <a:solidFill>
                  <a:schemeClr val="accent4"/>
                </a:solidFill>
                <a:latin typeface="DecoNeue" panose="02000000000000000000" pitchFamily="2" charset="0"/>
              </a:rPr>
              <a:t>were not invited — they went there."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0"/>
    </mc:Choice>
    <mc:Fallback xmlns="">
      <p:transition spd="slow" advTm="3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299" y="751668"/>
            <a:ext cx="9519403" cy="535466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6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41"/>
    </mc:Choice>
    <mc:Fallback xmlns="">
      <p:transition spd="slow" advTm="35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5"/>
    </mc:Choice>
    <mc:Fallback xmlns="">
      <p:transition spd="slow" advTm="1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249"/>
            <a:ext cx="12192000" cy="69082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3"/>
    </mc:Choice>
    <mc:Fallback xmlns="">
      <p:transition spd="slow" advTm="16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237" y="621435"/>
            <a:ext cx="8510957" cy="578394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5"/>
    </mc:Choice>
    <mc:Fallback xmlns="">
      <p:transition spd="slow" advTm="2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5" y="2524416"/>
            <a:ext cx="8096250" cy="29908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2"/>
    </mc:Choice>
    <mc:Fallback xmlns="">
      <p:transition spd="slow" advTm="1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963"/>
            <a:ext cx="12192000" cy="758864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6"/>
    </mc:Choice>
    <mc:Fallback xmlns="">
      <p:transition spd="slow" advTm="2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renttoone.com/wp-content/uploads/2014/04/old-boo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608" y="0"/>
            <a:ext cx="10016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5"/>
    </mc:Choice>
    <mc:Fallback xmlns="">
      <p:transition spd="slow" advTm="22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officialpsds.com/images/thumbs/champagne-glasses-psd99295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6224" y="289783"/>
            <a:ext cx="6385302" cy="65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1"/>
    </mc:Choice>
    <mc:Fallback xmlns="">
      <p:transition spd="slow" advTm="22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hdwallpapers.in/walls/glowing_white_daisy-w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77" y="1303734"/>
            <a:ext cx="8886825" cy="55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4"/>
    </mc:Choice>
    <mc:Fallback xmlns="">
      <p:transition spd="slow" advTm="20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857500"/>
            <a:ext cx="5715000" cy="4000500"/>
          </a:xfrm>
          <a:prstGeom prst="cloud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71718" y="366800"/>
            <a:ext cx="6746534" cy="2671823"/>
          </a:xfrm>
          <a:prstGeom prst="cloud">
            <a:avLst/>
          </a:prstGeom>
          <a:gradFill flip="none" rotWithShape="1">
            <a:gsLst>
              <a:gs pos="0">
                <a:srgbClr val="AE8740">
                  <a:shade val="30000"/>
                  <a:satMod val="115000"/>
                </a:srgbClr>
              </a:gs>
              <a:gs pos="50000">
                <a:srgbClr val="AE8740">
                  <a:shade val="67500"/>
                  <a:satMod val="115000"/>
                </a:srgbClr>
              </a:gs>
              <a:gs pos="100000">
                <a:srgbClr val="AE874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oNeue" panose="02000000000000000000" pitchFamily="2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50498" y="858129"/>
            <a:ext cx="46001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  <a:t>“I hope she'll be a fool — that's the best thing a girl can be in this world,</a:t>
            </a:r>
            <a:b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</a:br>
            <a: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  <a:t>a beautiful little fool...”</a:t>
            </a:r>
            <a:endParaRPr lang="en-GB" sz="2800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oNeue" panose="02000000000000000000" pitchFamily="2" charset="0"/>
            </a:endParaRP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62"/>
    </mc:Choice>
    <mc:Fallback xmlns="">
      <p:transition spd="slow" advTm="3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053" y="-1"/>
            <a:ext cx="5288947" cy="68580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0"/>
    </mc:Choice>
    <mc:Fallback xmlns="">
      <p:transition spd="slow" advTm="2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30" y="2581420"/>
            <a:ext cx="7770306" cy="42765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36108" y="2581420"/>
            <a:ext cx="7770306" cy="427658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"/>
    </mc:Choice>
    <mc:Fallback xmlns="">
      <p:transition spd="slow" advTm="2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79" y="1364804"/>
            <a:ext cx="5848643" cy="50005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5"/>
    </mc:Choice>
    <mc:Fallback xmlns="">
      <p:transition spd="slow" advTm="2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91" y="163625"/>
            <a:ext cx="6987789" cy="4201206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5309870" y="2882172"/>
            <a:ext cx="6361430" cy="3150328"/>
            <a:chOff x="3200400" y="1650273"/>
            <a:chExt cx="6361430" cy="3150328"/>
          </a:xfrm>
        </p:grpSpPr>
        <p:sp>
          <p:nvSpPr>
            <p:cNvPr id="9" name="Titel 1"/>
            <p:cNvSpPr txBox="1">
              <a:spLocks/>
            </p:cNvSpPr>
            <p:nvPr/>
          </p:nvSpPr>
          <p:spPr>
            <a:xfrm>
              <a:off x="3200400" y="1650273"/>
              <a:ext cx="6361430" cy="3150328"/>
            </a:xfrm>
            <a:prstGeom prst="cloud">
              <a:avLst/>
            </a:prstGeom>
            <a:gradFill flip="none" rotWithShape="1">
              <a:gsLst>
                <a:gs pos="0">
                  <a:srgbClr val="AE8740">
                    <a:shade val="30000"/>
                    <a:satMod val="115000"/>
                  </a:srgbClr>
                </a:gs>
                <a:gs pos="50000">
                  <a:srgbClr val="AE8740">
                    <a:shade val="67500"/>
                    <a:satMod val="115000"/>
                  </a:srgbClr>
                </a:gs>
                <a:gs pos="100000">
                  <a:srgbClr val="AE874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n-GB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Neue" panose="02000000000000000000" pitchFamily="2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026681" y="2355959"/>
              <a:ext cx="50221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chemeClr val="accent4"/>
                  </a:solidFill>
                  <a:latin typeface="DecoNeue" panose="02000000000000000000" pitchFamily="2" charset="0"/>
                </a:rPr>
                <a:t>“</a:t>
              </a:r>
              <a:r>
                <a:rPr lang="en-GB" sz="2800" dirty="0">
                  <a:solidFill>
                    <a:schemeClr val="accent4"/>
                  </a:solidFill>
                  <a:latin typeface="DecoNeue" panose="02000000000000000000" pitchFamily="2" charset="0"/>
                </a:rPr>
                <a:t>He thinks she goes to see her sister in New York. He’s so dumb he doesn’t know he’s alive.”</a:t>
              </a:r>
            </a:p>
          </p:txBody>
        </p: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4"/>
    </mc:Choice>
    <mc:Fallback xmlns="">
      <p:transition spd="slow" advTm="3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Breitbild</PresentationFormat>
  <Paragraphs>4</Paragraphs>
  <Slides>19</Slides>
  <Notes>0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DecoNeue</vt:lpstr>
      <vt:lpstr>Park Lane NF</vt:lpstr>
      <vt:lpstr>Office Theme</vt:lpstr>
      <vt:lpstr>The Great Gatsby Crash course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Gatsby Crahscourse</dc:title>
  <dc:creator>Catharina Hagendorfer</dc:creator>
  <cp:lastModifiedBy>Catharina Hagendorfer</cp:lastModifiedBy>
  <cp:revision>29</cp:revision>
  <dcterms:created xsi:type="dcterms:W3CDTF">2015-10-06T13:00:19Z</dcterms:created>
  <dcterms:modified xsi:type="dcterms:W3CDTF">2015-10-06T23:17:33Z</dcterms:modified>
</cp:coreProperties>
</file>