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696" r:id="rId2"/>
    <p:sldMasterId id="2147483708" r:id="rId3"/>
    <p:sldMasterId id="2147483720" r:id="rId4"/>
    <p:sldMasterId id="2147483732" r:id="rId5"/>
  </p:sldMasterIdLst>
  <p:notesMasterIdLst>
    <p:notesMasterId r:id="rId82"/>
  </p:notesMasterIdLst>
  <p:handoutMasterIdLst>
    <p:handoutMasterId r:id="rId83"/>
  </p:handoutMasterIdLst>
  <p:sldIdLst>
    <p:sldId id="402" r:id="rId6"/>
    <p:sldId id="403" r:id="rId7"/>
    <p:sldId id="261" r:id="rId8"/>
    <p:sldId id="312" r:id="rId9"/>
    <p:sldId id="588" r:id="rId10"/>
    <p:sldId id="576" r:id="rId11"/>
    <p:sldId id="577" r:id="rId12"/>
    <p:sldId id="598" r:id="rId13"/>
    <p:sldId id="389" r:id="rId14"/>
    <p:sldId id="394" r:id="rId15"/>
    <p:sldId id="391" r:id="rId16"/>
    <p:sldId id="264" r:id="rId17"/>
    <p:sldId id="259" r:id="rId18"/>
    <p:sldId id="392" r:id="rId19"/>
    <p:sldId id="401" r:id="rId20"/>
    <p:sldId id="395" r:id="rId21"/>
    <p:sldId id="256" r:id="rId22"/>
    <p:sldId id="269" r:id="rId23"/>
    <p:sldId id="589" r:id="rId24"/>
    <p:sldId id="590" r:id="rId25"/>
    <p:sldId id="265" r:id="rId26"/>
    <p:sldId id="591" r:id="rId27"/>
    <p:sldId id="592" r:id="rId28"/>
    <p:sldId id="593" r:id="rId29"/>
    <p:sldId id="594" r:id="rId30"/>
    <p:sldId id="262" r:id="rId31"/>
    <p:sldId id="263" r:id="rId32"/>
    <p:sldId id="595" r:id="rId33"/>
    <p:sldId id="268" r:id="rId34"/>
    <p:sldId id="586" r:id="rId35"/>
    <p:sldId id="587" r:id="rId36"/>
    <p:sldId id="393" r:id="rId37"/>
    <p:sldId id="292" r:id="rId38"/>
    <p:sldId id="579" r:id="rId39"/>
    <p:sldId id="580" r:id="rId40"/>
    <p:sldId id="581" r:id="rId41"/>
    <p:sldId id="582" r:id="rId42"/>
    <p:sldId id="583" r:id="rId43"/>
    <p:sldId id="584" r:id="rId44"/>
    <p:sldId id="585" r:id="rId45"/>
    <p:sldId id="596" r:id="rId46"/>
    <p:sldId id="293" r:id="rId47"/>
    <p:sldId id="273" r:id="rId48"/>
    <p:sldId id="267" r:id="rId49"/>
    <p:sldId id="266" r:id="rId50"/>
    <p:sldId id="319" r:id="rId51"/>
    <p:sldId id="326" r:id="rId52"/>
    <p:sldId id="337" r:id="rId53"/>
    <p:sldId id="303" r:id="rId54"/>
    <p:sldId id="304" r:id="rId55"/>
    <p:sldId id="305" r:id="rId56"/>
    <p:sldId id="306" r:id="rId57"/>
    <p:sldId id="307" r:id="rId58"/>
    <p:sldId id="308" r:id="rId59"/>
    <p:sldId id="260" r:id="rId60"/>
    <p:sldId id="320" r:id="rId61"/>
    <p:sldId id="321" r:id="rId62"/>
    <p:sldId id="258" r:id="rId63"/>
    <p:sldId id="323" r:id="rId64"/>
    <p:sldId id="275" r:id="rId65"/>
    <p:sldId id="284" r:id="rId66"/>
    <p:sldId id="324" r:id="rId67"/>
    <p:sldId id="339" r:id="rId68"/>
    <p:sldId id="340" r:id="rId69"/>
    <p:sldId id="325" r:id="rId70"/>
    <p:sldId id="341" r:id="rId71"/>
    <p:sldId id="385" r:id="rId72"/>
    <p:sldId id="597" r:id="rId73"/>
    <p:sldId id="301" r:id="rId74"/>
    <p:sldId id="328" r:id="rId75"/>
    <p:sldId id="331" r:id="rId76"/>
    <p:sldId id="333" r:id="rId77"/>
    <p:sldId id="329" r:id="rId78"/>
    <p:sldId id="330" r:id="rId79"/>
    <p:sldId id="332" r:id="rId80"/>
    <p:sldId id="300" r:id="rId81"/>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4E557D-BA5C-4067-B4EE-D2422A691B68}">
          <p14:sldIdLst/>
        </p14:section>
        <p14:section name="Intro" id="{EF3F349E-DD35-4A10-802F-BAB82F6DF5C8}">
          <p14:sldIdLst>
            <p14:sldId id="402"/>
            <p14:sldId id="403"/>
            <p14:sldId id="261"/>
            <p14:sldId id="312"/>
            <p14:sldId id="588"/>
            <p14:sldId id="576"/>
            <p14:sldId id="577"/>
            <p14:sldId id="598"/>
          </p14:sldIdLst>
        </p14:section>
        <p14:section name="Vocabulary" id="{2C348590-B96A-4C6A-B1A3-C0FBF7AFF97A}">
          <p14:sldIdLst>
            <p14:sldId id="389"/>
            <p14:sldId id="394"/>
            <p14:sldId id="391"/>
            <p14:sldId id="264"/>
            <p14:sldId id="259"/>
            <p14:sldId id="392"/>
            <p14:sldId id="401"/>
            <p14:sldId id="395"/>
            <p14:sldId id="256"/>
            <p14:sldId id="269"/>
            <p14:sldId id="589"/>
            <p14:sldId id="590"/>
            <p14:sldId id="265"/>
            <p14:sldId id="591"/>
            <p14:sldId id="592"/>
            <p14:sldId id="593"/>
            <p14:sldId id="594"/>
            <p14:sldId id="262"/>
            <p14:sldId id="263"/>
            <p14:sldId id="595"/>
            <p14:sldId id="268"/>
            <p14:sldId id="586"/>
            <p14:sldId id="587"/>
            <p14:sldId id="393"/>
          </p14:sldIdLst>
        </p14:section>
        <p14:section name="Extensive Reading" id="{A57C3E01-5FD7-446F-98D4-AFF1AFD71062}">
          <p14:sldIdLst>
            <p14:sldId id="292"/>
            <p14:sldId id="579"/>
            <p14:sldId id="580"/>
            <p14:sldId id="581"/>
            <p14:sldId id="582"/>
            <p14:sldId id="583"/>
            <p14:sldId id="584"/>
            <p14:sldId id="585"/>
            <p14:sldId id="596"/>
          </p14:sldIdLst>
        </p14:section>
        <p14:section name="Grammar" id="{A6B12A56-ED71-437D-A8A1-A436BC99D14A}">
          <p14:sldIdLst>
            <p14:sldId id="293"/>
            <p14:sldId id="273"/>
            <p14:sldId id="267"/>
            <p14:sldId id="266"/>
            <p14:sldId id="319"/>
            <p14:sldId id="326"/>
            <p14:sldId id="337"/>
          </p14:sldIdLst>
        </p14:section>
        <p14:section name="ERP" id="{C5D5101C-055D-423D-81A0-99204A9E74C0}">
          <p14:sldIdLst>
            <p14:sldId id="303"/>
            <p14:sldId id="304"/>
            <p14:sldId id="305"/>
            <p14:sldId id="306"/>
            <p14:sldId id="307"/>
            <p14:sldId id="308"/>
            <p14:sldId id="260"/>
          </p14:sldIdLst>
        </p14:section>
        <p14:section name="Adverbs of Frequency" id="{D7F2CBE7-5C1D-41CD-99FB-3988EBEBEADA}">
          <p14:sldIdLst>
            <p14:sldId id="320"/>
            <p14:sldId id="321"/>
            <p14:sldId id="258"/>
          </p14:sldIdLst>
        </p14:section>
        <p14:section name="adverbs" id="{5F594CCE-A043-4157-A3C6-E0927B106BAA}">
          <p14:sldIdLst>
            <p14:sldId id="323"/>
            <p14:sldId id="275"/>
            <p14:sldId id="284"/>
            <p14:sldId id="324"/>
            <p14:sldId id="339"/>
          </p14:sldIdLst>
        </p14:section>
        <p14:section name="Passive" id="{0C7DFE2D-D229-46E9-856A-BF00F564B15E}">
          <p14:sldIdLst>
            <p14:sldId id="340"/>
            <p14:sldId id="325"/>
            <p14:sldId id="341"/>
            <p14:sldId id="385"/>
          </p14:sldIdLst>
        </p14:section>
        <p14:section name="reporting" id="{6953090B-F7D2-494A-A9A3-65C6E0C21FC1}">
          <p14:sldIdLst>
            <p14:sldId id="597"/>
            <p14:sldId id="301"/>
            <p14:sldId id="328"/>
            <p14:sldId id="331"/>
            <p14:sldId id="333"/>
            <p14:sldId id="329"/>
            <p14:sldId id="330"/>
            <p14:sldId id="332"/>
          </p14:sldIdLst>
        </p14:section>
        <p14:section name="sources" id="{55D88483-4ED0-4655-8BB8-529FD56DCD89}">
          <p14:sldIdLst>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57" autoAdjust="0"/>
    <p:restoredTop sz="94660"/>
  </p:normalViewPr>
  <p:slideViewPr>
    <p:cSldViewPr>
      <p:cViewPr varScale="1">
        <p:scale>
          <a:sx n="76" d="100"/>
          <a:sy n="76" d="100"/>
        </p:scale>
        <p:origin x="1006" y="2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71" d="100"/>
          <a:sy n="71" d="100"/>
        </p:scale>
        <p:origin x="-612"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6D42B502-9CFA-4A99-A8EE-E5461E1C01B6}" type="datetimeFigureOut">
              <a:rPr lang="fr-FR" smtClean="0"/>
              <a:t>13/01/2021</a:t>
            </a:fld>
            <a:endParaRPr lang="fr-FR"/>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9A6DE4D4-8D0F-4E91-A579-B532A8B73917}" type="slidenum">
              <a:rPr lang="fr-FR" smtClean="0"/>
              <a:t>‹#›</a:t>
            </a:fld>
            <a:endParaRPr lang="fr-FR"/>
          </a:p>
        </p:txBody>
      </p:sp>
    </p:spTree>
    <p:extLst>
      <p:ext uri="{BB962C8B-B14F-4D97-AF65-F5344CB8AC3E}">
        <p14:creationId xmlns:p14="http://schemas.microsoft.com/office/powerpoint/2010/main" val="275385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C2D70105-3350-4E68-9D6C-69330AB5F77D}" type="datetimeFigureOut">
              <a:rPr lang="fr-FR" smtClean="0"/>
              <a:t>13/01/2021</a:t>
            </a:fld>
            <a:endParaRPr lang="fr-FR"/>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A98F6BD-52A9-4C14-82A3-18B846ECB6E3}" type="slidenum">
              <a:rPr lang="fr-FR" smtClean="0"/>
              <a:t>‹#›</a:t>
            </a:fld>
            <a:endParaRPr lang="fr-FR"/>
          </a:p>
        </p:txBody>
      </p:sp>
    </p:spTree>
    <p:extLst>
      <p:ext uri="{BB962C8B-B14F-4D97-AF65-F5344CB8AC3E}">
        <p14:creationId xmlns:p14="http://schemas.microsoft.com/office/powerpoint/2010/main" val="720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310F-3F7A-4A9C-892D-242CD6C3803D}" type="slidenum">
              <a:rPr lang="en-US" smtClean="0"/>
              <a:t>1</a:t>
            </a:fld>
            <a:endParaRPr lang="en-US"/>
          </a:p>
        </p:txBody>
      </p:sp>
    </p:spTree>
    <p:extLst>
      <p:ext uri="{BB962C8B-B14F-4D97-AF65-F5344CB8AC3E}">
        <p14:creationId xmlns:p14="http://schemas.microsoft.com/office/powerpoint/2010/main" val="332790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Praktischen</a:t>
            </a:r>
            <a:r>
              <a:rPr lang="en-US" dirty="0"/>
              <a:t> </a:t>
            </a:r>
            <a:r>
              <a:rPr lang="en-US" dirty="0" err="1"/>
              <a:t>Teil</a:t>
            </a:r>
            <a:r>
              <a:rPr lang="en-US" dirty="0"/>
              <a:t> </a:t>
            </a:r>
            <a:r>
              <a:rPr lang="en-US" dirty="0" err="1"/>
              <a:t>einschieben</a:t>
            </a:r>
            <a:r>
              <a:rPr lang="en-US" dirty="0"/>
              <a:t> </a:t>
            </a:r>
            <a:r>
              <a:rPr lang="en-US" dirty="0" err="1"/>
              <a:t>für</a:t>
            </a:r>
            <a:r>
              <a:rPr lang="en-US" dirty="0"/>
              <a:t> </a:t>
            </a:r>
            <a:r>
              <a:rPr lang="en-US" dirty="0" err="1"/>
              <a:t>diese</a:t>
            </a:r>
            <a:r>
              <a:rPr lang="en-US" dirty="0"/>
              <a:t> </a:t>
            </a:r>
            <a:r>
              <a:rPr lang="en-US" dirty="0" err="1"/>
              <a:t>Übungen</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14</a:t>
            </a:fld>
            <a:endParaRPr lang="fr-FR"/>
          </a:p>
        </p:txBody>
      </p:sp>
    </p:spTree>
    <p:extLst>
      <p:ext uri="{BB962C8B-B14F-4D97-AF65-F5344CB8AC3E}">
        <p14:creationId xmlns:p14="http://schemas.microsoft.com/office/powerpoint/2010/main" val="318316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32</a:t>
            </a:fld>
            <a:endParaRPr lang="fr-FR"/>
          </a:p>
        </p:txBody>
      </p:sp>
    </p:spTree>
    <p:extLst>
      <p:ext uri="{BB962C8B-B14F-4D97-AF65-F5344CB8AC3E}">
        <p14:creationId xmlns:p14="http://schemas.microsoft.com/office/powerpoint/2010/main" val="373758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Unbewusst</a:t>
            </a:r>
            <a:r>
              <a:rPr lang="fr-FR" dirty="0"/>
              <a:t>: </a:t>
            </a:r>
            <a:r>
              <a:rPr lang="fr-FR" dirty="0" err="1"/>
              <a:t>wie</a:t>
            </a:r>
            <a:r>
              <a:rPr lang="fr-FR" baseline="0" dirty="0"/>
              <a:t> </a:t>
            </a:r>
            <a:r>
              <a:rPr lang="fr-FR" baseline="0" dirty="0" err="1"/>
              <a:t>glaubhaft</a:t>
            </a:r>
            <a:r>
              <a:rPr lang="fr-FR" baseline="0" dirty="0"/>
              <a:t> </a:t>
            </a:r>
            <a:r>
              <a:rPr lang="fr-FR" baseline="0" dirty="0" err="1"/>
              <a:t>ist</a:t>
            </a:r>
            <a:r>
              <a:rPr lang="fr-FR" baseline="0" dirty="0"/>
              <a:t> die </a:t>
            </a:r>
            <a:r>
              <a:rPr lang="fr-FR" baseline="0" dirty="0" err="1"/>
              <a:t>Lehrperson</a:t>
            </a:r>
            <a:r>
              <a:rPr lang="fr-FR" baseline="0" dirty="0"/>
              <a:t>, …</a:t>
            </a:r>
          </a:p>
          <a:p>
            <a:r>
              <a:rPr lang="fr-FR" baseline="0" dirty="0" err="1"/>
              <a:t>wie</a:t>
            </a:r>
            <a:r>
              <a:rPr lang="fr-FR" baseline="0" dirty="0"/>
              <a:t> </a:t>
            </a:r>
            <a:r>
              <a:rPr lang="fr-FR" baseline="0" dirty="0" err="1"/>
              <a:t>wichtig</a:t>
            </a:r>
            <a:r>
              <a:rPr lang="fr-FR" baseline="0" dirty="0"/>
              <a:t> </a:t>
            </a:r>
            <a:r>
              <a:rPr lang="fr-FR" baseline="0" dirty="0" err="1"/>
              <a:t>ist</a:t>
            </a:r>
            <a:r>
              <a:rPr lang="fr-FR" baseline="0" dirty="0"/>
              <a:t> </a:t>
            </a:r>
            <a:r>
              <a:rPr lang="fr-FR" baseline="0" dirty="0" err="1"/>
              <a:t>das</a:t>
            </a:r>
            <a:r>
              <a:rPr lang="fr-FR" baseline="0" dirty="0"/>
              <a:t> </a:t>
            </a:r>
            <a:r>
              <a:rPr lang="fr-FR" baseline="0" dirty="0" err="1"/>
              <a:t>für</a:t>
            </a:r>
            <a:r>
              <a:rPr lang="fr-FR" baseline="0" dirty="0"/>
              <a:t> uns </a:t>
            </a:r>
            <a:r>
              <a:rPr lang="fr-FR" baseline="0" dirty="0" err="1"/>
              <a:t>alle</a:t>
            </a:r>
            <a:r>
              <a:rPr lang="fr-FR" baseline="0" dirty="0"/>
              <a:t> (</a:t>
            </a:r>
            <a:r>
              <a:rPr lang="fr-FR" baseline="0" dirty="0" err="1"/>
              <a:t>peer</a:t>
            </a:r>
            <a:r>
              <a:rPr lang="fr-FR" baseline="0" dirty="0"/>
              <a:t>-group)</a:t>
            </a:r>
          </a:p>
          <a:p>
            <a:r>
              <a:rPr lang="fr-FR" baseline="0" dirty="0" err="1"/>
              <a:t>unbewusstes</a:t>
            </a:r>
            <a:r>
              <a:rPr lang="fr-FR" baseline="0" dirty="0"/>
              <a:t> </a:t>
            </a:r>
            <a:r>
              <a:rPr lang="fr-FR" baseline="0" dirty="0" err="1"/>
              <a:t>Wahrnehmen</a:t>
            </a:r>
            <a:r>
              <a:rPr lang="fr-FR" baseline="0" dirty="0"/>
              <a:t> (</a:t>
            </a:r>
            <a:r>
              <a:rPr lang="fr-FR" baseline="0" dirty="0" err="1"/>
              <a:t>vocab</a:t>
            </a:r>
            <a:r>
              <a:rPr lang="fr-FR" baseline="0" dirty="0"/>
              <a:t> </a:t>
            </a:r>
            <a:r>
              <a:rPr lang="fr-FR" baseline="0" dirty="0" err="1"/>
              <a:t>quilt</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33</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55434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B8C0D6D-F693-42DB-8E72-CA63B02C6068}" type="slidenum">
              <a:rPr lang="fr-FR" smtClean="0"/>
              <a:t>42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48470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By </a:t>
            </a:r>
            <a:r>
              <a:rPr lang="fr-FR" sz="1200" dirty="0" err="1"/>
              <a:t>seeing</a:t>
            </a:r>
            <a:r>
              <a:rPr lang="fr-FR" sz="1200" dirty="0"/>
              <a:t> </a:t>
            </a:r>
            <a:r>
              <a:rPr lang="fr-FR" sz="1200" dirty="0" err="1"/>
              <a:t>grammar</a:t>
            </a:r>
            <a:r>
              <a:rPr lang="fr-FR" sz="1200" dirty="0"/>
              <a:t> as part of a communicative system, </a:t>
            </a:r>
            <a:r>
              <a:rPr lang="fr-FR" sz="1200" dirty="0" err="1"/>
              <a:t>we</a:t>
            </a:r>
            <a:r>
              <a:rPr lang="fr-FR" sz="1200" dirty="0"/>
              <a:t> </a:t>
            </a:r>
            <a:r>
              <a:rPr lang="fr-FR" sz="1200" dirty="0" err="1"/>
              <a:t>recognise</a:t>
            </a:r>
            <a:r>
              <a:rPr lang="fr-FR" sz="1200" dirty="0"/>
              <a:t> </a:t>
            </a:r>
            <a:r>
              <a:rPr lang="fr-FR" sz="1200" dirty="0" err="1"/>
              <a:t>that</a:t>
            </a:r>
            <a:r>
              <a:rPr lang="fr-FR" sz="1200" dirty="0"/>
              <a:t> in </a:t>
            </a:r>
            <a:r>
              <a:rPr lang="fr-FR" sz="1200" dirty="0" err="1"/>
              <a:t>actual</a:t>
            </a:r>
            <a:r>
              <a:rPr lang="fr-FR" sz="1200" dirty="0"/>
              <a:t> </a:t>
            </a:r>
            <a:r>
              <a:rPr lang="fr-FR" sz="1200" dirty="0" err="1"/>
              <a:t>language</a:t>
            </a:r>
            <a:r>
              <a:rPr lang="fr-FR" sz="1200" dirty="0"/>
              <a:t> use </a:t>
            </a:r>
            <a:r>
              <a:rPr lang="fr-FR" sz="1200" dirty="0" err="1"/>
              <a:t>meanings</a:t>
            </a:r>
            <a:r>
              <a:rPr lang="fr-FR" sz="1200" dirty="0"/>
              <a:t> </a:t>
            </a:r>
            <a:r>
              <a:rPr lang="fr-FR" sz="1200" dirty="0" err="1"/>
              <a:t>give</a:t>
            </a:r>
            <a:r>
              <a:rPr lang="fr-FR" sz="1200" dirty="0"/>
              <a:t> </a:t>
            </a:r>
            <a:r>
              <a:rPr lang="fr-FR" sz="1200" dirty="0" err="1"/>
              <a:t>rise</a:t>
            </a:r>
            <a:r>
              <a:rPr lang="fr-FR" sz="1200" dirty="0"/>
              <a:t> to </a:t>
            </a:r>
            <a:r>
              <a:rPr lang="fr-FR" sz="1200" dirty="0" err="1"/>
              <a:t>forms</a:t>
            </a:r>
            <a:r>
              <a:rPr lang="fr-FR" sz="1200" dirty="0"/>
              <a:t> and not vice-versa.</a:t>
            </a:r>
          </a:p>
          <a:p>
            <a:endParaRPr lang="fr-FR" dirty="0"/>
          </a:p>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43</a:t>
            </a:fld>
            <a:endParaRPr lang="fr-FR"/>
          </a:p>
        </p:txBody>
      </p:sp>
    </p:spTree>
    <p:extLst>
      <p:ext uri="{BB962C8B-B14F-4D97-AF65-F5344CB8AC3E}">
        <p14:creationId xmlns:p14="http://schemas.microsoft.com/office/powerpoint/2010/main" val="2643062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47</a:t>
            </a:fld>
            <a:endParaRPr lang="fr-FR"/>
          </a:p>
        </p:txBody>
      </p:sp>
    </p:spTree>
    <p:extLst>
      <p:ext uri="{BB962C8B-B14F-4D97-AF65-F5344CB8AC3E}">
        <p14:creationId xmlns:p14="http://schemas.microsoft.com/office/powerpoint/2010/main" val="49890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Wer</a:t>
            </a:r>
            <a:r>
              <a:rPr lang="fr-FR" dirty="0"/>
              <a:t> </a:t>
            </a:r>
            <a:r>
              <a:rPr lang="fr-FR" dirty="0" err="1"/>
              <a:t>kennt</a:t>
            </a:r>
            <a:r>
              <a:rPr lang="fr-FR" dirty="0"/>
              <a:t> die Regel? </a:t>
            </a:r>
            <a:r>
              <a:rPr lang="fr-FR" dirty="0" err="1"/>
              <a:t>Wer</a:t>
            </a:r>
            <a:r>
              <a:rPr lang="fr-FR" dirty="0"/>
              <a:t> </a:t>
            </a:r>
            <a:r>
              <a:rPr lang="fr-FR" dirty="0" err="1"/>
              <a:t>könnte</a:t>
            </a:r>
            <a:r>
              <a:rPr lang="fr-FR" baseline="0" dirty="0"/>
              <a:t> </a:t>
            </a:r>
            <a:r>
              <a:rPr lang="fr-FR" baseline="0" dirty="0" err="1"/>
              <a:t>das</a:t>
            </a:r>
            <a:r>
              <a:rPr lang="fr-FR" baseline="0" dirty="0"/>
              <a:t> </a:t>
            </a:r>
            <a:r>
              <a:rPr lang="fr-FR" baseline="0" dirty="0" err="1"/>
              <a:t>erklären</a:t>
            </a:r>
            <a:r>
              <a:rPr lang="fr-FR" baseline="0" dirty="0"/>
              <a:t>? Hand </a:t>
            </a:r>
            <a:r>
              <a:rPr lang="fr-FR" baseline="0" dirty="0" err="1"/>
              <a:t>heben</a:t>
            </a:r>
            <a:r>
              <a:rPr lang="fr-FR" baseline="0" dirty="0"/>
              <a:t>?</a:t>
            </a:r>
          </a:p>
          <a:p>
            <a:r>
              <a:rPr lang="fr-FR" baseline="0" dirty="0" err="1"/>
              <a:t>Wer</a:t>
            </a:r>
            <a:r>
              <a:rPr lang="fr-FR" baseline="0" dirty="0"/>
              <a:t> </a:t>
            </a:r>
            <a:r>
              <a:rPr lang="fr-FR" baseline="0" dirty="0" err="1"/>
              <a:t>kann</a:t>
            </a:r>
            <a:r>
              <a:rPr lang="fr-FR" baseline="0" dirty="0"/>
              <a:t> die </a:t>
            </a:r>
            <a:r>
              <a:rPr lang="fr-FR" baseline="0" dirty="0" err="1"/>
              <a:t>Formen</a:t>
            </a:r>
            <a:r>
              <a:rPr lang="fr-FR" baseline="0" dirty="0"/>
              <a:t> </a:t>
            </a:r>
            <a:r>
              <a:rPr lang="fr-FR" baseline="0" dirty="0" err="1"/>
              <a:t>bilden</a:t>
            </a:r>
            <a:r>
              <a:rPr lang="fr-FR" baseline="0" dirty="0"/>
              <a:t>…. </a:t>
            </a:r>
            <a:r>
              <a:rPr lang="fr-FR" baseline="0" dirty="0" err="1"/>
              <a:t>Ohne</a:t>
            </a:r>
            <a:r>
              <a:rPr lang="fr-FR" baseline="0" dirty="0"/>
              <a:t> die Regel </a:t>
            </a:r>
            <a:r>
              <a:rPr lang="fr-FR" baseline="0" dirty="0" err="1"/>
              <a:t>zu</a:t>
            </a:r>
            <a:r>
              <a:rPr lang="fr-FR" baseline="0" dirty="0"/>
              <a:t> </a:t>
            </a:r>
            <a:r>
              <a:rPr lang="fr-FR" baseline="0" dirty="0" err="1"/>
              <a:t>kennen</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48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18666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1: Swartz Center for Computational</a:t>
            </a:r>
            <a:r>
              <a:rPr lang="en-US" baseline="0" dirty="0"/>
              <a:t> Neuroscience, 2014)http://cognitrn.psych.indiana.edu/busey/temp/eeglabtutorial4.301/maintut/ERP_image_plotting.html (3.10.</a:t>
            </a:r>
            <a:endParaRPr lang="en-US" dirty="0"/>
          </a:p>
          <a:p>
            <a:r>
              <a:rPr lang="en-US" dirty="0"/>
              <a:t>image 2: Jewish General Hospital, Clinical Neuroscience and Applied Cognition Laboratory:</a:t>
            </a:r>
            <a:r>
              <a:rPr lang="en-US" baseline="0" dirty="0"/>
              <a:t> </a:t>
            </a:r>
            <a:r>
              <a:rPr lang="en-US" dirty="0"/>
              <a:t>        http://jgh.ca/en/EEG-ERP  (3.10.2014)</a:t>
            </a:r>
          </a:p>
          <a:p>
            <a:r>
              <a:rPr lang="de-AT" dirty="0" err="1"/>
              <a:t>image</a:t>
            </a:r>
            <a:r>
              <a:rPr lang="de-AT" dirty="0"/>
              <a:t> 3: Steven A. </a:t>
            </a:r>
            <a:r>
              <a:rPr lang="de-AT" dirty="0" err="1"/>
              <a:t>Hillyard</a:t>
            </a:r>
            <a:r>
              <a:rPr lang="de-AT" dirty="0"/>
              <a:t> </a:t>
            </a:r>
            <a:r>
              <a:rPr lang="de-AT" dirty="0" err="1"/>
              <a:t>and</a:t>
            </a:r>
            <a:r>
              <a:rPr lang="de-AT" dirty="0"/>
              <a:t> Lourdes </a:t>
            </a:r>
            <a:r>
              <a:rPr lang="de-AT" dirty="0" err="1"/>
              <a:t>Anllo-Vento</a:t>
            </a:r>
            <a:r>
              <a:rPr lang="de-AT" dirty="0"/>
              <a:t>, „Event-</a:t>
            </a:r>
            <a:r>
              <a:rPr lang="de-AT" dirty="0" err="1"/>
              <a:t>related</a:t>
            </a:r>
            <a:r>
              <a:rPr lang="de-AT" dirty="0"/>
              <a:t> </a:t>
            </a:r>
            <a:r>
              <a:rPr lang="de-AT" dirty="0" err="1"/>
              <a:t>brain</a:t>
            </a:r>
            <a:r>
              <a:rPr lang="de-AT" dirty="0"/>
              <a:t> </a:t>
            </a:r>
            <a:r>
              <a:rPr lang="de-AT" dirty="0" err="1"/>
              <a:t>potentials</a:t>
            </a:r>
            <a:r>
              <a:rPr lang="de-AT" dirty="0"/>
              <a:t> in </a:t>
            </a:r>
            <a:r>
              <a:rPr lang="de-AT" dirty="0" err="1"/>
              <a:t>the</a:t>
            </a:r>
            <a:r>
              <a:rPr lang="de-AT" dirty="0"/>
              <a:t> </a:t>
            </a:r>
            <a:r>
              <a:rPr lang="de-AT" dirty="0" err="1"/>
              <a:t>study</a:t>
            </a:r>
            <a:r>
              <a:rPr lang="de-AT" dirty="0"/>
              <a:t> </a:t>
            </a:r>
            <a:r>
              <a:rPr lang="de-AT" dirty="0" err="1"/>
              <a:t>of</a:t>
            </a:r>
            <a:r>
              <a:rPr lang="de-AT" dirty="0"/>
              <a:t>  </a:t>
            </a:r>
            <a:r>
              <a:rPr lang="de-AT" dirty="0" err="1"/>
              <a:t>visual</a:t>
            </a:r>
            <a:r>
              <a:rPr lang="de-AT" dirty="0"/>
              <a:t> </a:t>
            </a:r>
            <a:r>
              <a:rPr lang="de-AT" dirty="0" err="1"/>
              <a:t>selective</a:t>
            </a:r>
            <a:r>
              <a:rPr lang="de-AT" dirty="0"/>
              <a:t> </a:t>
            </a:r>
            <a:r>
              <a:rPr lang="de-AT" dirty="0" err="1"/>
              <a:t>attention</a:t>
            </a:r>
            <a:r>
              <a:rPr lang="de-AT" dirty="0"/>
              <a:t>“ , </a:t>
            </a:r>
            <a:r>
              <a:rPr lang="de-AT" dirty="0" err="1"/>
              <a:t>Proceedings</a:t>
            </a:r>
            <a:r>
              <a:rPr lang="de-AT" dirty="0"/>
              <a:t> </a:t>
            </a:r>
            <a:r>
              <a:rPr lang="de-AT" dirty="0" err="1"/>
              <a:t>of</a:t>
            </a:r>
            <a:r>
              <a:rPr lang="de-AT" dirty="0"/>
              <a:t> </a:t>
            </a:r>
            <a:r>
              <a:rPr lang="de-AT" dirty="0" err="1"/>
              <a:t>the</a:t>
            </a:r>
            <a:r>
              <a:rPr lang="de-AT" dirty="0"/>
              <a:t> National Academy </a:t>
            </a:r>
            <a:r>
              <a:rPr lang="de-AT" dirty="0" err="1"/>
              <a:t>of</a:t>
            </a:r>
            <a:r>
              <a:rPr lang="de-AT" dirty="0"/>
              <a:t> </a:t>
            </a:r>
            <a:r>
              <a:rPr lang="de-AT" dirty="0" err="1"/>
              <a:t>Sciences</a:t>
            </a:r>
            <a:r>
              <a:rPr lang="de-AT" dirty="0"/>
              <a:t> </a:t>
            </a:r>
            <a:r>
              <a:rPr lang="de-AT" dirty="0" err="1"/>
              <a:t>of</a:t>
            </a:r>
            <a:r>
              <a:rPr lang="de-AT" dirty="0"/>
              <a:t> </a:t>
            </a:r>
            <a:r>
              <a:rPr lang="de-AT" dirty="0" err="1"/>
              <a:t>the</a:t>
            </a:r>
            <a:r>
              <a:rPr lang="de-AT" dirty="0"/>
              <a:t> USA,  vol. 95 no.3, 781 – 787 , http://www.pnas.org/content/95/3/781.figures-only (3.10.2014)</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51</a:t>
            </a:fld>
            <a:endParaRPr lang="en-US"/>
          </a:p>
        </p:txBody>
      </p:sp>
    </p:spTree>
    <p:extLst>
      <p:ext uri="{BB962C8B-B14F-4D97-AF65-F5344CB8AC3E}">
        <p14:creationId xmlns:p14="http://schemas.microsoft.com/office/powerpoint/2010/main" val="309061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a:t>
            </a:r>
            <a:r>
              <a:rPr lang="de-AT" dirty="0" err="1"/>
              <a:t>low</a:t>
            </a:r>
            <a:r>
              <a:rPr lang="de-AT" dirty="0"/>
              <a:t> </a:t>
            </a:r>
            <a:r>
              <a:rPr lang="de-AT" dirty="0" err="1"/>
              <a:t>proficiency</a:t>
            </a:r>
            <a:r>
              <a:rPr lang="de-AT" dirty="0"/>
              <a:t> </a:t>
            </a:r>
            <a:r>
              <a:rPr lang="de-AT" dirty="0" err="1"/>
              <a:t>the</a:t>
            </a:r>
            <a:r>
              <a:rPr lang="de-AT" dirty="0"/>
              <a:t> explicit </a:t>
            </a:r>
            <a:r>
              <a:rPr lang="de-AT" dirty="0" err="1"/>
              <a:t>group</a:t>
            </a:r>
            <a:r>
              <a:rPr lang="de-AT" baseline="0" dirty="0"/>
              <a:t> </a:t>
            </a:r>
            <a:r>
              <a:rPr lang="de-AT" baseline="0" dirty="0" err="1"/>
              <a:t>has</a:t>
            </a:r>
            <a:r>
              <a:rPr lang="de-AT" baseline="0" dirty="0"/>
              <a:t> </a:t>
            </a:r>
            <a:r>
              <a:rPr lang="de-AT" baseline="0" dirty="0" err="1"/>
              <a:t>learned</a:t>
            </a:r>
            <a:r>
              <a:rPr lang="de-AT" baseline="0" dirty="0"/>
              <a:t> a </a:t>
            </a:r>
            <a:r>
              <a:rPr lang="de-AT" baseline="0" dirty="0" err="1"/>
              <a:t>bit</a:t>
            </a:r>
            <a:r>
              <a:rPr lang="de-AT" baseline="0" dirty="0"/>
              <a:t> </a:t>
            </a:r>
            <a:r>
              <a:rPr lang="de-AT" baseline="0" dirty="0" err="1"/>
              <a:t>faster</a:t>
            </a:r>
            <a:r>
              <a:rPr lang="de-AT" baseline="0" dirty="0"/>
              <a:t> – but at end </a:t>
            </a:r>
            <a:r>
              <a:rPr lang="de-AT" baseline="0" dirty="0" err="1"/>
              <a:t>of</a:t>
            </a:r>
            <a:r>
              <a:rPr lang="de-AT" baseline="0" dirty="0"/>
              <a:t> </a:t>
            </a:r>
            <a:r>
              <a:rPr lang="de-AT" baseline="0" dirty="0" err="1"/>
              <a:t>training</a:t>
            </a:r>
            <a:r>
              <a:rPr lang="de-AT" baseline="0" dirty="0"/>
              <a:t> (high </a:t>
            </a:r>
            <a:r>
              <a:rPr lang="de-AT" baseline="0" dirty="0" err="1"/>
              <a:t>proficiency</a:t>
            </a:r>
            <a:r>
              <a:rPr lang="de-AT" baseline="0" dirty="0"/>
              <a:t>) </a:t>
            </a:r>
            <a:r>
              <a:rPr lang="de-AT" baseline="0" dirty="0" err="1"/>
              <a:t>the</a:t>
            </a:r>
            <a:r>
              <a:rPr lang="de-AT" baseline="0" dirty="0"/>
              <a:t> </a:t>
            </a:r>
            <a:r>
              <a:rPr lang="de-AT" baseline="0" dirty="0" err="1"/>
              <a:t>implicit</a:t>
            </a:r>
            <a:r>
              <a:rPr lang="de-AT" baseline="0" dirty="0"/>
              <a:t> </a:t>
            </a:r>
            <a:r>
              <a:rPr lang="de-AT" baseline="0" dirty="0" err="1"/>
              <a:t>goup</a:t>
            </a:r>
            <a:r>
              <a:rPr lang="de-AT" baseline="0" dirty="0"/>
              <a:t> </a:t>
            </a:r>
            <a:r>
              <a:rPr lang="de-AT" baseline="0" dirty="0" err="1"/>
              <a:t>had</a:t>
            </a:r>
            <a:r>
              <a:rPr lang="de-AT" baseline="0" dirty="0"/>
              <a:t> </a:t>
            </a:r>
            <a:r>
              <a:rPr lang="de-AT" baseline="0" dirty="0" err="1"/>
              <a:t>passed</a:t>
            </a:r>
            <a:r>
              <a:rPr lang="de-AT" baseline="0" dirty="0"/>
              <a:t> </a:t>
            </a:r>
            <a:r>
              <a:rPr lang="de-AT" baseline="0" dirty="0" err="1"/>
              <a:t>the</a:t>
            </a:r>
            <a:r>
              <a:rPr lang="de-AT" baseline="0" dirty="0"/>
              <a:t> explicit </a:t>
            </a:r>
            <a:r>
              <a:rPr lang="de-AT" baseline="0" dirty="0" err="1"/>
              <a:t>group</a:t>
            </a:r>
            <a:r>
              <a:rPr lang="de-AT" baseline="0" dirty="0"/>
              <a:t>. – </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52</a:t>
            </a:fld>
            <a:endParaRPr lang="en-US"/>
          </a:p>
        </p:txBody>
      </p:sp>
    </p:spTree>
    <p:extLst>
      <p:ext uri="{BB962C8B-B14F-4D97-AF65-F5344CB8AC3E}">
        <p14:creationId xmlns:p14="http://schemas.microsoft.com/office/powerpoint/2010/main" val="710779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ERP</a:t>
            </a:r>
            <a:r>
              <a:rPr lang="de-AT" baseline="0" dirty="0"/>
              <a:t> </a:t>
            </a:r>
            <a:r>
              <a:rPr lang="de-AT" baseline="0" dirty="0" err="1"/>
              <a:t>image</a:t>
            </a:r>
            <a:r>
              <a:rPr lang="de-AT" baseline="0" dirty="0"/>
              <a:t>: p. 941</a:t>
            </a:r>
          </a:p>
          <a:p>
            <a:r>
              <a:rPr lang="de-AT" baseline="0" dirty="0" err="1"/>
              <a:t>quotes</a:t>
            </a:r>
            <a:r>
              <a:rPr lang="de-AT" baseline="0" dirty="0"/>
              <a:t>: p. 942 – 943</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err="1"/>
              <a:t>effect</a:t>
            </a:r>
            <a:r>
              <a:rPr lang="de-AT" baseline="0" dirty="0"/>
              <a:t> </a:t>
            </a:r>
            <a:r>
              <a:rPr lang="de-AT" baseline="0" dirty="0" err="1"/>
              <a:t>stronger</a:t>
            </a:r>
            <a:r>
              <a:rPr lang="de-AT" baseline="0" dirty="0"/>
              <a:t> after </a:t>
            </a:r>
            <a:r>
              <a:rPr lang="de-AT" baseline="0" dirty="0" err="1"/>
              <a:t>months</a:t>
            </a:r>
            <a:r>
              <a:rPr lang="de-AT" baseline="0" dirty="0"/>
              <a:t> </a:t>
            </a:r>
            <a:r>
              <a:rPr lang="de-AT" baseline="0" dirty="0" err="1"/>
              <a:t>of</a:t>
            </a:r>
            <a:r>
              <a:rPr lang="de-AT" baseline="0" dirty="0"/>
              <a:t> </a:t>
            </a:r>
            <a:r>
              <a:rPr lang="de-AT" baseline="0" dirty="0" err="1"/>
              <a:t>no</a:t>
            </a:r>
            <a:r>
              <a:rPr lang="de-AT" baseline="0" dirty="0"/>
              <a:t> </a:t>
            </a:r>
            <a:r>
              <a:rPr lang="de-AT" baseline="0" dirty="0" err="1"/>
              <a:t>exposure</a:t>
            </a:r>
            <a:r>
              <a:rPr lang="de-AT" baseline="0" dirty="0"/>
              <a:t>: </a:t>
            </a:r>
            <a:r>
              <a:rPr lang="en-US" sz="1200" kern="1200" dirty="0">
                <a:solidFill>
                  <a:schemeClr val="tx1"/>
                </a:solidFill>
                <a:effectLst/>
                <a:latin typeface="+mn-lt"/>
                <a:ea typeface="+mn-ea"/>
                <a:cs typeface="+mn-cs"/>
              </a:rPr>
              <a:t>Morgan-Short K, Finger I, Grey S, Ullman MT (2012) </a:t>
            </a:r>
            <a:r>
              <a:rPr lang="en-US" sz="1200" b="1" kern="1200" dirty="0">
                <a:solidFill>
                  <a:schemeClr val="tx1"/>
                </a:solidFill>
                <a:effectLst/>
                <a:latin typeface="+mn-lt"/>
                <a:ea typeface="+mn-ea"/>
                <a:cs typeface="+mn-cs"/>
              </a:rPr>
              <a:t>Second Language Processing Shows Increased Native-Like Neural Responses after Months of No Exposure</a:t>
            </a:r>
            <a:r>
              <a:rPr lang="en-US"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PLoS</a:t>
            </a:r>
            <a:r>
              <a:rPr lang="fr-FR" sz="1200" kern="1200" dirty="0">
                <a:solidFill>
                  <a:schemeClr val="tx1"/>
                </a:solidFill>
                <a:effectLst/>
                <a:latin typeface="+mn-lt"/>
                <a:ea typeface="+mn-ea"/>
                <a:cs typeface="+mn-cs"/>
              </a:rPr>
              <a:t> ONE 7(3): e32974. doi:10.1371/journal.pone.0032974</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53</a:t>
            </a:fld>
            <a:endParaRPr lang="en-US"/>
          </a:p>
        </p:txBody>
      </p:sp>
    </p:spTree>
    <p:extLst>
      <p:ext uri="{BB962C8B-B14F-4D97-AF65-F5344CB8AC3E}">
        <p14:creationId xmlns:p14="http://schemas.microsoft.com/office/powerpoint/2010/main" val="1941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Status Quo: Engagierte LehrerIn, großer Vorbereitungsaufwand für jede Stunde – viele activities, alle skills, </a:t>
            </a:r>
          </a:p>
          <a:p>
            <a:r>
              <a:rPr lang="de-AT" dirty="0"/>
              <a:t>Lehrbuch +/-</a:t>
            </a:r>
            <a:endParaRPr lang="de-DE" dirty="0"/>
          </a:p>
          <a:p>
            <a:r>
              <a:rPr lang="de-AT" dirty="0"/>
              <a:t>Meinung vieler Kollegen bei Seminaren: Meine Ideen und Vorschläge sind ja toll, ABER ich muss ja …..</a:t>
            </a:r>
          </a:p>
          <a:p>
            <a:r>
              <a:rPr lang="de-AT" dirty="0"/>
              <a:t>Standardisierte Reifeprüfung: Vorteile und Nachteile</a:t>
            </a:r>
          </a:p>
          <a:p>
            <a:pPr lvl="1"/>
            <a:r>
              <a:rPr lang="de-AT" dirty="0"/>
              <a:t>Üben der Formate nimmt sehr viel Zeit in Anspruch…</a:t>
            </a:r>
          </a:p>
          <a:p>
            <a:pPr lvl="1"/>
            <a:r>
              <a:rPr lang="de-AT" dirty="0"/>
              <a:t>Frage: wie effizient ist dieses Üben? Wieviel brauchen wir wirklich?</a:t>
            </a:r>
          </a:p>
          <a:p>
            <a:r>
              <a:rPr lang="de-AT" dirty="0"/>
              <a:t>Wenig aktive Sprechzeit der SchülerInnen, viel Teacher-talk</a:t>
            </a:r>
          </a:p>
          <a:p>
            <a:r>
              <a:rPr lang="de-AT" dirty="0"/>
              <a:t>Kommunikativer Ansatz: wie authentisch ist die Kommunikation in der Klasse?</a:t>
            </a:r>
          </a:p>
          <a:p>
            <a:r>
              <a:rPr lang="de-AT" dirty="0"/>
              <a:t>„Ownership of learning“ </a:t>
            </a:r>
          </a:p>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a:t>
            </a:fld>
            <a:endParaRPr lang="en-US"/>
          </a:p>
        </p:txBody>
      </p:sp>
    </p:spTree>
    <p:extLst>
      <p:ext uri="{BB962C8B-B14F-4D97-AF65-F5344CB8AC3E}">
        <p14:creationId xmlns:p14="http://schemas.microsoft.com/office/powerpoint/2010/main" val="4049287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62</a:t>
            </a:fld>
            <a:endParaRPr lang="fr-FR"/>
          </a:p>
        </p:txBody>
      </p:sp>
    </p:spTree>
    <p:extLst>
      <p:ext uri="{BB962C8B-B14F-4D97-AF65-F5344CB8AC3E}">
        <p14:creationId xmlns:p14="http://schemas.microsoft.com/office/powerpoint/2010/main" val="393478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68</a:t>
            </a:fld>
            <a:endParaRPr lang="fr-FR"/>
          </a:p>
        </p:txBody>
      </p:sp>
    </p:spTree>
    <p:extLst>
      <p:ext uri="{BB962C8B-B14F-4D97-AF65-F5344CB8AC3E}">
        <p14:creationId xmlns:p14="http://schemas.microsoft.com/office/powerpoint/2010/main" val="4124594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70</a:t>
            </a:fld>
            <a:endParaRPr lang="fr-FR"/>
          </a:p>
        </p:txBody>
      </p:sp>
    </p:spTree>
    <p:extLst>
      <p:ext uri="{BB962C8B-B14F-4D97-AF65-F5344CB8AC3E}">
        <p14:creationId xmlns:p14="http://schemas.microsoft.com/office/powerpoint/2010/main" val="132781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4</a:t>
            </a:fld>
            <a:endParaRPr lang="fr-FR"/>
          </a:p>
        </p:txBody>
      </p:sp>
    </p:spTree>
    <p:extLst>
      <p:ext uri="{BB962C8B-B14F-4D97-AF65-F5344CB8AC3E}">
        <p14:creationId xmlns:p14="http://schemas.microsoft.com/office/powerpoint/2010/main" val="294150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68310F-3F7A-4A9C-892D-242CD6C3803D}" type="slidenum">
              <a:rPr lang="en-US" smtClean="0"/>
              <a:t>5</a:t>
            </a:fld>
            <a:endParaRPr lang="en-US"/>
          </a:p>
        </p:txBody>
      </p:sp>
    </p:spTree>
    <p:extLst>
      <p:ext uri="{BB962C8B-B14F-4D97-AF65-F5344CB8AC3E}">
        <p14:creationId xmlns:p14="http://schemas.microsoft.com/office/powerpoint/2010/main" val="111977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Um diese CHALLENGE diese Herausforderung anzunehmen und eine Aufgabe zu Lösen, muss ich unterschiedliche Zugänge – Lösungswege und auch unterschiedlichen Input  ermöglichen bzw zur Verfügung stellen.</a:t>
            </a:r>
          </a:p>
          <a:p>
            <a:endParaRPr lang="de-AT" dirty="0"/>
          </a:p>
          <a:p>
            <a:r>
              <a:rPr lang="de-AT" dirty="0"/>
              <a:t>Jedes Hirn ist anders – andere Vorkenntnisse, Erlebnisse… – andere Muster vorhanden auf die der S. aufbauen kann. Andere Interessen, andere Bedingungen… andere Zugänge</a:t>
            </a:r>
          </a:p>
          <a:p>
            <a:r>
              <a:rPr lang="de-AT" dirty="0"/>
              <a:t>Spätestens jetzt wird klar, dass der „one size“ oder „one fits all“ Unterricht nicht funktionieren kann.</a:t>
            </a:r>
          </a:p>
          <a:p>
            <a:r>
              <a:rPr lang="de-AT" dirty="0"/>
              <a:t>Wir sehen dann später noch genauer, warum multiple paths so wichtig sind.</a:t>
            </a:r>
            <a:endParaRPr lang="en-US" dirty="0"/>
          </a:p>
        </p:txBody>
      </p:sp>
      <p:sp>
        <p:nvSpPr>
          <p:cNvPr id="4" name="Slide Number Placeholder 3"/>
          <p:cNvSpPr>
            <a:spLocks noGrp="1"/>
          </p:cNvSpPr>
          <p:nvPr>
            <p:ph type="sldNum" sz="quarter" idx="5"/>
          </p:nvPr>
        </p:nvSpPr>
        <p:spPr/>
        <p:txBody>
          <a:bodyPr/>
          <a:lstStyle/>
          <a:p>
            <a:pPr defTabSz="465887">
              <a:defRPr/>
            </a:pPr>
            <a:fld id="{1D81100F-DB2B-499A-AF18-B8464B4F4564}"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79705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1788" y="393700"/>
            <a:ext cx="2630487" cy="1971675"/>
          </a:xfrm>
        </p:spPr>
      </p:sp>
      <p:sp>
        <p:nvSpPr>
          <p:cNvPr id="3" name="Notes Placeholder 2"/>
          <p:cNvSpPr>
            <a:spLocks noGrp="1"/>
          </p:cNvSpPr>
          <p:nvPr>
            <p:ph type="body" idx="1"/>
          </p:nvPr>
        </p:nvSpPr>
        <p:spPr/>
        <p:txBody>
          <a:bodyPr/>
          <a:lstStyle/>
          <a:p>
            <a:r>
              <a:rPr lang="fr-FR" dirty="0"/>
              <a:t>Michael</a:t>
            </a:r>
            <a:r>
              <a:rPr lang="fr-FR" baseline="0" dirty="0"/>
              <a:t> Drew, </a:t>
            </a:r>
            <a:r>
              <a:rPr lang="fr-FR" baseline="0" dirty="0" err="1"/>
              <a:t>Beneath</a:t>
            </a:r>
            <a:r>
              <a:rPr lang="fr-FR" baseline="0" dirty="0"/>
              <a:t> the </a:t>
            </a:r>
            <a:r>
              <a:rPr lang="fr-FR" baseline="0" dirty="0" err="1"/>
              <a:t>cover</a:t>
            </a:r>
            <a:r>
              <a:rPr lang="fr-FR" baseline="0" dirty="0"/>
              <a:t>, </a:t>
            </a:r>
            <a:r>
              <a:rPr lang="fr-FR" dirty="0"/>
              <a:t>http://www.beneaththecover.com/surprising-broca/ Jan. 2015.</a:t>
            </a:r>
            <a:r>
              <a:rPr lang="fr-FR" baseline="0" dirty="0"/>
              <a:t> </a:t>
            </a:r>
            <a:r>
              <a:rPr lang="fr-FR" baseline="0" dirty="0" err="1"/>
              <a:t>retreived</a:t>
            </a:r>
            <a:r>
              <a:rPr lang="fr-FR" baseline="0" dirty="0"/>
              <a:t>: </a:t>
            </a:r>
            <a:r>
              <a:rPr lang="fr-FR" dirty="0" err="1"/>
              <a:t>Oct</a:t>
            </a:r>
            <a:r>
              <a:rPr lang="fr-FR" baseline="0" dirty="0"/>
              <a:t> 2015</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14139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10</a:t>
            </a:fld>
            <a:endParaRPr lang="fr-FR"/>
          </a:p>
        </p:txBody>
      </p:sp>
    </p:spTree>
    <p:extLst>
      <p:ext uri="{BB962C8B-B14F-4D97-AF65-F5344CB8AC3E}">
        <p14:creationId xmlns:p14="http://schemas.microsoft.com/office/powerpoint/2010/main" val="365398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p. 147 </a:t>
            </a:r>
            <a:r>
              <a:rPr lang="fr-FR" dirty="0" err="1"/>
              <a:t>Neurodidaktik</a:t>
            </a:r>
            <a:r>
              <a:rPr lang="fr-FR" dirty="0"/>
              <a:t>:</a:t>
            </a:r>
            <a:r>
              <a:rPr lang="fr-FR" baseline="0" dirty="0"/>
              <a:t> </a:t>
            </a:r>
            <a:r>
              <a:rPr lang="fr-FR" baseline="0" dirty="0" err="1"/>
              <a:t>Aufgabe</a:t>
            </a:r>
            <a:r>
              <a:rPr lang="fr-FR" baseline="0" dirty="0"/>
              <a:t> des </a:t>
            </a:r>
            <a:r>
              <a:rPr lang="fr-FR" baseline="0" dirty="0" err="1"/>
              <a:t>präfrontalen</a:t>
            </a:r>
            <a:r>
              <a:rPr lang="fr-FR" baseline="0" dirty="0"/>
              <a:t> </a:t>
            </a:r>
            <a:r>
              <a:rPr lang="fr-FR" baseline="0" dirty="0" err="1"/>
              <a:t>Kortex</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11</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663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Bewegungen</a:t>
            </a:r>
            <a:r>
              <a:rPr lang="fr-FR" baseline="0" dirty="0"/>
              <a:t> aller Art </a:t>
            </a:r>
            <a:r>
              <a:rPr lang="fr-FR" baseline="0" dirty="0" err="1"/>
              <a:t>fördern</a:t>
            </a:r>
            <a:r>
              <a:rPr lang="fr-FR" baseline="0" dirty="0"/>
              <a:t> </a:t>
            </a:r>
            <a:r>
              <a:rPr lang="fr-FR" baseline="0" dirty="0" err="1"/>
              <a:t>das</a:t>
            </a:r>
            <a:r>
              <a:rPr lang="fr-FR" baseline="0" dirty="0"/>
              <a:t> </a:t>
            </a:r>
            <a:r>
              <a:rPr lang="fr-FR" baseline="0" dirty="0" err="1"/>
              <a:t>Lernen</a:t>
            </a:r>
            <a:r>
              <a:rPr lang="fr-FR" baseline="0" dirty="0"/>
              <a:t>:</a:t>
            </a:r>
          </a:p>
          <a:p>
            <a:r>
              <a:rPr lang="fr-FR" baseline="0" dirty="0" err="1"/>
              <a:t>nicht</a:t>
            </a:r>
            <a:r>
              <a:rPr lang="fr-FR" baseline="0" dirty="0"/>
              <a:t> </a:t>
            </a:r>
            <a:r>
              <a:rPr lang="fr-FR" baseline="0" dirty="0" err="1"/>
              <a:t>nur</a:t>
            </a:r>
            <a:r>
              <a:rPr lang="fr-FR" baseline="0" dirty="0"/>
              <a:t> « </a:t>
            </a:r>
            <a:r>
              <a:rPr lang="fr-FR" baseline="0" dirty="0" err="1"/>
              <a:t>iconic</a:t>
            </a:r>
            <a:r>
              <a:rPr lang="fr-FR" baseline="0" dirty="0"/>
              <a:t> </a:t>
            </a:r>
            <a:r>
              <a:rPr lang="fr-FR" baseline="0" dirty="0" err="1"/>
              <a:t>gestures</a:t>
            </a:r>
            <a:r>
              <a:rPr lang="fr-FR" baseline="0" dirty="0"/>
              <a:t> » </a:t>
            </a:r>
            <a:r>
              <a:rPr lang="fr-FR" baseline="0" dirty="0" err="1"/>
              <a:t>wie</a:t>
            </a:r>
            <a:r>
              <a:rPr lang="fr-FR" baseline="0" dirty="0"/>
              <a:t> hier, </a:t>
            </a:r>
            <a:r>
              <a:rPr lang="fr-FR" baseline="0" dirty="0" err="1"/>
              <a:t>sondern</a:t>
            </a:r>
            <a:r>
              <a:rPr lang="fr-FR" baseline="0" dirty="0"/>
              <a:t> </a:t>
            </a:r>
            <a:r>
              <a:rPr lang="fr-FR" baseline="0" dirty="0" err="1"/>
              <a:t>alle</a:t>
            </a:r>
            <a:r>
              <a:rPr lang="fr-FR" baseline="0" dirty="0"/>
              <a:t> </a:t>
            </a:r>
            <a:r>
              <a:rPr lang="fr-FR" baseline="0" dirty="0" err="1"/>
              <a:t>Bewegungen</a:t>
            </a:r>
            <a:r>
              <a:rPr lang="fr-FR" baseline="0" dirty="0"/>
              <a:t> (</a:t>
            </a:r>
            <a:r>
              <a:rPr lang="fr-FR" baseline="0" dirty="0" err="1"/>
              <a:t>siehe</a:t>
            </a:r>
            <a:r>
              <a:rPr lang="fr-FR" baseline="0" dirty="0"/>
              <a:t> </a:t>
            </a:r>
            <a:r>
              <a:rPr lang="fr-FR" baseline="0" dirty="0" err="1"/>
              <a:t>Diagramm</a:t>
            </a:r>
            <a:r>
              <a:rPr lang="fr-FR" baseline="0" dirty="0"/>
              <a:t>). Auch </a:t>
            </a:r>
            <a:r>
              <a:rPr lang="fr-FR" baseline="0" dirty="0" err="1"/>
              <a:t>kleine</a:t>
            </a:r>
            <a:r>
              <a:rPr lang="fr-FR" baseline="0" dirty="0"/>
              <a:t> </a:t>
            </a:r>
            <a:r>
              <a:rPr lang="fr-FR" baseline="0" dirty="0" err="1"/>
              <a:t>unbewusste</a:t>
            </a:r>
            <a:r>
              <a:rPr lang="fr-FR" baseline="0" dirty="0"/>
              <a:t> </a:t>
            </a:r>
            <a:r>
              <a:rPr lang="fr-FR" baseline="0" dirty="0" err="1"/>
              <a:t>Bewegungen</a:t>
            </a:r>
            <a:r>
              <a:rPr lang="fr-FR" baseline="0" dirty="0"/>
              <a:t> </a:t>
            </a:r>
            <a:r>
              <a:rPr lang="fr-FR" baseline="0" dirty="0" err="1"/>
              <a:t>wie</a:t>
            </a:r>
            <a:r>
              <a:rPr lang="fr-FR" baseline="0" dirty="0"/>
              <a:t> </a:t>
            </a:r>
            <a:r>
              <a:rPr lang="fr-FR" baseline="0" dirty="0" err="1"/>
              <a:t>das</a:t>
            </a:r>
            <a:r>
              <a:rPr lang="fr-FR" baseline="0" dirty="0"/>
              <a:t> </a:t>
            </a:r>
            <a:r>
              <a:rPr lang="fr-FR" baseline="0" dirty="0" err="1"/>
              <a:t>Angreifen</a:t>
            </a:r>
            <a:r>
              <a:rPr lang="fr-FR" baseline="0" dirty="0"/>
              <a:t> </a:t>
            </a:r>
            <a:r>
              <a:rPr lang="fr-FR" baseline="0" dirty="0" err="1"/>
              <a:t>von</a:t>
            </a:r>
            <a:r>
              <a:rPr lang="fr-FR" baseline="0" dirty="0"/>
              <a:t> </a:t>
            </a:r>
            <a:r>
              <a:rPr lang="fr-FR" baseline="0" dirty="0" err="1"/>
              <a:t>Kärtchen</a:t>
            </a:r>
            <a:r>
              <a:rPr lang="fr-FR" baseline="0" dirty="0"/>
              <a:t>, </a:t>
            </a:r>
            <a:r>
              <a:rPr lang="fr-FR" baseline="0" dirty="0" err="1"/>
              <a:t>Spielfiguren</a:t>
            </a:r>
            <a:r>
              <a:rPr lang="fr-FR" baseline="0" dirty="0"/>
              <a:t> … </a:t>
            </a:r>
            <a:r>
              <a:rPr lang="fr-FR" baseline="0" dirty="0" err="1"/>
              <a:t>sendet</a:t>
            </a:r>
            <a:r>
              <a:rPr lang="fr-FR" baseline="0" dirty="0"/>
              <a:t> </a:t>
            </a:r>
            <a:r>
              <a:rPr lang="fr-FR" baseline="0" dirty="0" err="1"/>
              <a:t>Reize</a:t>
            </a:r>
            <a:r>
              <a:rPr lang="fr-FR" baseline="0" dirty="0"/>
              <a:t> ans </a:t>
            </a:r>
            <a:r>
              <a:rPr lang="fr-FR" baseline="0" dirty="0" err="1"/>
              <a:t>Gehirn</a:t>
            </a:r>
            <a:r>
              <a:rPr lang="fr-FR" baseline="0" dirty="0"/>
              <a:t>. </a:t>
            </a:r>
            <a:r>
              <a:rPr lang="fr-FR" baseline="0" dirty="0" err="1"/>
              <a:t>Stricken</a:t>
            </a:r>
            <a:r>
              <a:rPr lang="fr-FR" baseline="0" dirty="0"/>
              <a:t> – </a:t>
            </a:r>
            <a:r>
              <a:rPr lang="fr-FR" baseline="0" dirty="0" err="1"/>
              <a:t>alle</a:t>
            </a:r>
            <a:r>
              <a:rPr lang="fr-FR" baseline="0" dirty="0"/>
              <a:t> « </a:t>
            </a:r>
            <a:r>
              <a:rPr lang="fr-FR" baseline="0" dirty="0" err="1"/>
              <a:t>runden</a:t>
            </a:r>
            <a:r>
              <a:rPr lang="fr-FR" baseline="0" dirty="0"/>
              <a:t> </a:t>
            </a:r>
            <a:r>
              <a:rPr lang="fr-FR" baseline="0" dirty="0" err="1"/>
              <a:t>Bewegungen</a:t>
            </a:r>
            <a:r>
              <a:rPr lang="fr-FR" baseline="0" dirty="0"/>
              <a:t> » </a:t>
            </a:r>
            <a:r>
              <a:rPr lang="fr-FR" baseline="0" dirty="0" err="1"/>
              <a:t>sind</a:t>
            </a:r>
            <a:r>
              <a:rPr lang="fr-FR" baseline="0" dirty="0"/>
              <a:t> </a:t>
            </a:r>
            <a:r>
              <a:rPr lang="fr-FR" baseline="0" dirty="0" err="1"/>
              <a:t>besonders</a:t>
            </a:r>
            <a:r>
              <a:rPr lang="fr-FR" baseline="0" dirty="0"/>
              <a:t> </a:t>
            </a:r>
            <a:r>
              <a:rPr lang="fr-FR" baseline="0" dirty="0" err="1"/>
              <a:t>hilfreich</a:t>
            </a:r>
            <a:r>
              <a:rPr lang="fr-FR" baseline="0" dirty="0"/>
              <a:t> </a:t>
            </a:r>
            <a:r>
              <a:rPr lang="fr-FR" baseline="0" dirty="0" err="1"/>
              <a:t>und</a:t>
            </a:r>
            <a:r>
              <a:rPr lang="fr-FR" baseline="0" dirty="0"/>
              <a:t> </a:t>
            </a:r>
            <a:r>
              <a:rPr lang="fr-FR" baseline="0" dirty="0" err="1"/>
              <a:t>aktivieren</a:t>
            </a:r>
            <a:r>
              <a:rPr lang="fr-FR" baseline="0" dirty="0"/>
              <a:t> </a:t>
            </a:r>
            <a:r>
              <a:rPr lang="fr-FR" baseline="0" dirty="0" err="1"/>
              <a:t>das</a:t>
            </a:r>
            <a:r>
              <a:rPr lang="fr-FR" baseline="0" dirty="0"/>
              <a:t> </a:t>
            </a:r>
            <a:r>
              <a:rPr lang="fr-FR" baseline="0" dirty="0" err="1"/>
              <a:t>Gehirn</a:t>
            </a:r>
            <a:r>
              <a:rPr lang="fr-FR" baseline="0" dirty="0"/>
              <a:t>: </a:t>
            </a:r>
            <a:r>
              <a:rPr lang="fr-FR" baseline="0" dirty="0" err="1"/>
              <a:t>Gehen</a:t>
            </a:r>
            <a:r>
              <a:rPr lang="fr-FR" baseline="0" dirty="0"/>
              <a:t>, </a:t>
            </a:r>
            <a:r>
              <a:rPr lang="fr-FR" baseline="0" dirty="0" err="1"/>
              <a:t>Radfahren</a:t>
            </a:r>
            <a:r>
              <a:rPr lang="fr-FR" baseline="0" dirty="0"/>
              <a:t> (</a:t>
            </a:r>
            <a:r>
              <a:rPr lang="fr-FR" baseline="0" dirty="0" err="1"/>
              <a:t>Studie</a:t>
            </a:r>
            <a:r>
              <a:rPr lang="fr-FR" baseline="0" dirty="0"/>
              <a:t> </a:t>
            </a:r>
            <a:r>
              <a:rPr lang="fr-FR" baseline="0" dirty="0" err="1"/>
              <a:t>am</a:t>
            </a:r>
            <a:r>
              <a:rPr lang="fr-FR" baseline="0" dirty="0"/>
              <a:t> Max </a:t>
            </a:r>
            <a:r>
              <a:rPr lang="fr-FR" baseline="0" dirty="0" err="1"/>
              <a:t>Plank</a:t>
            </a:r>
            <a:r>
              <a:rPr lang="fr-FR" baseline="0" dirty="0"/>
              <a:t> Institut, Leipzig)…</a:t>
            </a:r>
          </a:p>
          <a:p>
            <a:endParaRPr lang="fr-FR" baseline="0" dirty="0"/>
          </a:p>
          <a:p>
            <a:r>
              <a:rPr lang="fr-FR" baseline="0" dirty="0" err="1"/>
              <a:t>Walk</a:t>
            </a:r>
            <a:r>
              <a:rPr lang="fr-FR" baseline="0" dirty="0"/>
              <a:t> and Talk and </a:t>
            </a:r>
            <a:r>
              <a:rPr lang="fr-FR" baseline="0" dirty="0" err="1"/>
              <a:t>write</a:t>
            </a:r>
            <a:r>
              <a:rPr lang="fr-FR" baseline="0" dirty="0"/>
              <a:t> and check</a:t>
            </a:r>
          </a:p>
          <a:p>
            <a:endParaRPr lang="fr-FR" dirty="0"/>
          </a:p>
          <a:p>
            <a:r>
              <a:rPr lang="fr-FR" dirty="0"/>
              <a:t>Watch </a:t>
            </a:r>
            <a:r>
              <a:rPr lang="fr-FR" dirty="0" err="1"/>
              <a:t>Macedonia</a:t>
            </a:r>
            <a:r>
              <a:rPr lang="fr-FR" dirty="0"/>
              <a:t> on </a:t>
            </a:r>
            <a:r>
              <a:rPr lang="fr-FR" dirty="0" err="1"/>
              <a:t>youtube</a:t>
            </a:r>
            <a:r>
              <a:rPr lang="fr-FR" dirty="0"/>
              <a:t>!</a:t>
            </a:r>
          </a:p>
        </p:txBody>
      </p:sp>
      <p:sp>
        <p:nvSpPr>
          <p:cNvPr id="4" name="Slide Number Placeholder 3"/>
          <p:cNvSpPr>
            <a:spLocks noGrp="1"/>
          </p:cNvSpPr>
          <p:nvPr>
            <p:ph type="sldNum" sz="quarter" idx="10"/>
          </p:nvPr>
        </p:nvSpPr>
        <p:spPr/>
        <p:txBody>
          <a:bodyPr/>
          <a:lstStyle/>
          <a:p>
            <a:fld id="{1B8C0D6D-F693-42DB-8E72-CA63B02C6068}" type="slidenum">
              <a:rPr lang="fr-FR" smtClean="0"/>
              <a:t>12</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51301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24A5EA-3D9A-4716-BD0D-90D4A8E979AE}" type="datetimeFigureOut">
              <a:rPr lang="fr-FR" smtClean="0"/>
              <a:t>13/01/2021</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13/01/2021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A1C02E4-8068-4771-BDBC-4ACA236B0F07}" type="slidenum">
              <a:rPr lang="fr-FR" smtClean="0"/>
              <a:t>‹#›</a:t>
            </a:fld>
            <a:endParaRPr lang="fr-F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13/01/2021</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C8BC5E5E-B548-4472-BF5D-2F24D6B8117F}" type="datetimeFigureOut">
              <a:rPr lang="en-US" smtClean="0">
                <a:solidFill>
                  <a:srgbClr val="A63212"/>
                </a:solidFill>
              </a:rPr>
              <a:pPr/>
              <a:t>13-Jan-21</a:t>
            </a:fld>
            <a:endParaRPr lang="en-US">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CC522537-B3D0-49E8-B9FA-AF7E3866CE3C}"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822882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818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4382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40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73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2450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64842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2797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24A5EA-3D9A-4716-BD0D-90D4A8E979AE}" type="datetimeFigureOut">
              <a:rPr lang="fr-FR" smtClean="0"/>
              <a:t>13/01/2021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361688" y="1026372"/>
            <a:ext cx="457200" cy="441325"/>
          </a:xfrm>
        </p:spPr>
        <p:txBody>
          <a:bodyPr/>
          <a:lstStyle/>
          <a:p>
            <a:fld id="{EA1C02E4-8068-4771-BDBC-4ACA236B0F07}" type="slidenum">
              <a:rPr lang="fr-FR" smtClean="0"/>
              <a:t>‹#›</a:t>
            </a:fld>
            <a:endParaRPr lang="fr-F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9980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8720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7224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686E23E8-7269-420E-BFE2-5DDAAFC098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785747-4F39-417A-BCDD-4DC2C68D6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254AB5-F3DE-42C8-9DDF-3A943AD27438}"/>
              </a:ext>
            </a:extLst>
          </p:cNvPr>
          <p:cNvSpPr>
            <a:spLocks noGrp="1"/>
          </p:cNvSpPr>
          <p:nvPr>
            <p:ph type="sldNum" sz="quarter" idx="12"/>
          </p:nvPr>
        </p:nvSpPr>
        <p:spPr/>
        <p:txBody>
          <a:bodyPr/>
          <a:lstStyle>
            <a:lvl1pPr>
              <a:defRPr/>
            </a:lvl1pPr>
          </a:lstStyle>
          <a:p>
            <a:fld id="{C14FFD98-C273-4663-989B-0F06FC54CD13}" type="slidenum">
              <a:rPr lang="en-US" altLang="en-US"/>
              <a:pPr/>
              <a:t>‹#›</a:t>
            </a:fld>
            <a:endParaRPr lang="en-US" altLang="en-US"/>
          </a:p>
        </p:txBody>
      </p:sp>
    </p:spTree>
    <p:extLst>
      <p:ext uri="{BB962C8B-B14F-4D97-AF65-F5344CB8AC3E}">
        <p14:creationId xmlns:p14="http://schemas.microsoft.com/office/powerpoint/2010/main" val="132524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5921807-4107-46D8-AAAC-399C138806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0E7602-8D26-42C0-930D-D76BAAC80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971588-E714-44F8-921B-54280A91ED4A}"/>
              </a:ext>
            </a:extLst>
          </p:cNvPr>
          <p:cNvSpPr>
            <a:spLocks noGrp="1"/>
          </p:cNvSpPr>
          <p:nvPr>
            <p:ph type="sldNum" sz="quarter" idx="12"/>
          </p:nvPr>
        </p:nvSpPr>
        <p:spPr/>
        <p:txBody>
          <a:bodyPr/>
          <a:lstStyle>
            <a:lvl1pPr>
              <a:defRPr/>
            </a:lvl1pPr>
          </a:lstStyle>
          <a:p>
            <a:fld id="{F2FB576D-963D-4528-A49C-30F86765FFBC}" type="slidenum">
              <a:rPr lang="en-US" altLang="en-US"/>
              <a:pPr/>
              <a:t>‹#›</a:t>
            </a:fld>
            <a:endParaRPr lang="en-US" altLang="en-US"/>
          </a:p>
        </p:txBody>
      </p:sp>
    </p:spTree>
    <p:extLst>
      <p:ext uri="{BB962C8B-B14F-4D97-AF65-F5344CB8AC3E}">
        <p14:creationId xmlns:p14="http://schemas.microsoft.com/office/powerpoint/2010/main" val="864403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C9AF8-8578-47E9-BA27-8FABD7426B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E36836-D65B-4883-9334-1C3BB94563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0CB995-F462-4879-9BE6-3F7C5E4EA19F}"/>
              </a:ext>
            </a:extLst>
          </p:cNvPr>
          <p:cNvSpPr>
            <a:spLocks noGrp="1"/>
          </p:cNvSpPr>
          <p:nvPr>
            <p:ph type="sldNum" sz="quarter" idx="12"/>
          </p:nvPr>
        </p:nvSpPr>
        <p:spPr/>
        <p:txBody>
          <a:bodyPr/>
          <a:lstStyle>
            <a:lvl1pPr>
              <a:defRPr/>
            </a:lvl1pPr>
          </a:lstStyle>
          <a:p>
            <a:fld id="{1A4A1763-09C1-4443-8DB6-DD2AB91DC418}" type="slidenum">
              <a:rPr lang="en-US" altLang="en-US"/>
              <a:pPr/>
              <a:t>‹#›</a:t>
            </a:fld>
            <a:endParaRPr lang="en-US" altLang="en-US"/>
          </a:p>
        </p:txBody>
      </p:sp>
    </p:spTree>
    <p:extLst>
      <p:ext uri="{BB962C8B-B14F-4D97-AF65-F5344CB8AC3E}">
        <p14:creationId xmlns:p14="http://schemas.microsoft.com/office/powerpoint/2010/main" val="450159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a:extLst>
              <a:ext uri="{FF2B5EF4-FFF2-40B4-BE49-F238E27FC236}">
                <a16:creationId xmlns:a16="http://schemas.microsoft.com/office/drawing/2014/main" id="{9F71EB94-330D-41BB-A90F-7607198798A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4E2C0B-8463-4339-990E-B065AC2A83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E6351-CC35-4448-AAED-D721D25D46C0}"/>
              </a:ext>
            </a:extLst>
          </p:cNvPr>
          <p:cNvSpPr>
            <a:spLocks noGrp="1"/>
          </p:cNvSpPr>
          <p:nvPr>
            <p:ph type="sldNum" sz="quarter" idx="12"/>
          </p:nvPr>
        </p:nvSpPr>
        <p:spPr/>
        <p:txBody>
          <a:bodyPr/>
          <a:lstStyle>
            <a:lvl1pPr>
              <a:defRPr/>
            </a:lvl1pPr>
          </a:lstStyle>
          <a:p>
            <a:fld id="{6C2571F9-EA78-4803-BF4F-1F74560FB8FE}" type="slidenum">
              <a:rPr lang="en-US" altLang="en-US"/>
              <a:pPr/>
              <a:t>‹#›</a:t>
            </a:fld>
            <a:endParaRPr lang="en-US" altLang="en-US"/>
          </a:p>
        </p:txBody>
      </p:sp>
    </p:spTree>
    <p:extLst>
      <p:ext uri="{BB962C8B-B14F-4D97-AF65-F5344CB8AC3E}">
        <p14:creationId xmlns:p14="http://schemas.microsoft.com/office/powerpoint/2010/main" val="3508461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3">
            <a:extLst>
              <a:ext uri="{FF2B5EF4-FFF2-40B4-BE49-F238E27FC236}">
                <a16:creationId xmlns:a16="http://schemas.microsoft.com/office/drawing/2014/main" id="{0206E891-36E0-4C55-8C50-0BD0D8B7249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71B24C4-EA16-44B2-8677-615A9EECCE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F542D0B-0644-42C6-9448-E391635F6A7A}"/>
              </a:ext>
            </a:extLst>
          </p:cNvPr>
          <p:cNvSpPr>
            <a:spLocks noGrp="1"/>
          </p:cNvSpPr>
          <p:nvPr>
            <p:ph type="sldNum" sz="quarter" idx="12"/>
          </p:nvPr>
        </p:nvSpPr>
        <p:spPr/>
        <p:txBody>
          <a:bodyPr/>
          <a:lstStyle>
            <a:lvl1pPr>
              <a:defRPr/>
            </a:lvl1pPr>
          </a:lstStyle>
          <a:p>
            <a:fld id="{76500042-3809-4EF9-943A-611C189C0CE9}" type="slidenum">
              <a:rPr lang="en-US" altLang="en-US"/>
              <a:pPr/>
              <a:t>‹#›</a:t>
            </a:fld>
            <a:endParaRPr lang="en-US" altLang="en-US"/>
          </a:p>
        </p:txBody>
      </p:sp>
    </p:spTree>
    <p:extLst>
      <p:ext uri="{BB962C8B-B14F-4D97-AF65-F5344CB8AC3E}">
        <p14:creationId xmlns:p14="http://schemas.microsoft.com/office/powerpoint/2010/main" val="256773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3">
            <a:extLst>
              <a:ext uri="{FF2B5EF4-FFF2-40B4-BE49-F238E27FC236}">
                <a16:creationId xmlns:a16="http://schemas.microsoft.com/office/drawing/2014/main" id="{57AA5FCA-8058-4BE4-99E1-1C6715A6640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6028111-9F21-47DD-BB3E-1EB465E265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2C324-4646-4507-9EC9-598A19F3EF99}"/>
              </a:ext>
            </a:extLst>
          </p:cNvPr>
          <p:cNvSpPr>
            <a:spLocks noGrp="1"/>
          </p:cNvSpPr>
          <p:nvPr>
            <p:ph type="sldNum" sz="quarter" idx="12"/>
          </p:nvPr>
        </p:nvSpPr>
        <p:spPr/>
        <p:txBody>
          <a:bodyPr/>
          <a:lstStyle>
            <a:lvl1pPr>
              <a:defRPr/>
            </a:lvl1pPr>
          </a:lstStyle>
          <a:p>
            <a:fld id="{C4D7DB2C-8FA1-46E5-A326-ADCBCC285766}" type="slidenum">
              <a:rPr lang="en-US" altLang="en-US"/>
              <a:pPr/>
              <a:t>‹#›</a:t>
            </a:fld>
            <a:endParaRPr lang="en-US" altLang="en-US"/>
          </a:p>
        </p:txBody>
      </p:sp>
    </p:spTree>
    <p:extLst>
      <p:ext uri="{BB962C8B-B14F-4D97-AF65-F5344CB8AC3E}">
        <p14:creationId xmlns:p14="http://schemas.microsoft.com/office/powerpoint/2010/main" val="2705963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98A677-26CA-42DF-AADD-7BBC01B73B2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3738C9F-2FC9-4C0C-9370-84905F2F9F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E64C19-4232-425F-A51F-C19F6FB58257}"/>
              </a:ext>
            </a:extLst>
          </p:cNvPr>
          <p:cNvSpPr>
            <a:spLocks noGrp="1"/>
          </p:cNvSpPr>
          <p:nvPr>
            <p:ph type="sldNum" sz="quarter" idx="12"/>
          </p:nvPr>
        </p:nvSpPr>
        <p:spPr/>
        <p:txBody>
          <a:bodyPr/>
          <a:lstStyle>
            <a:lvl1pPr>
              <a:defRPr/>
            </a:lvl1pPr>
          </a:lstStyle>
          <a:p>
            <a:fld id="{7584B7FA-AEC6-4AD0-9C9E-789CCD437A4C}" type="slidenum">
              <a:rPr lang="en-US" altLang="en-US"/>
              <a:pPr/>
              <a:t>‹#›</a:t>
            </a:fld>
            <a:endParaRPr lang="en-US" altLang="en-US"/>
          </a:p>
        </p:txBody>
      </p:sp>
    </p:spTree>
    <p:extLst>
      <p:ext uri="{BB962C8B-B14F-4D97-AF65-F5344CB8AC3E}">
        <p14:creationId xmlns:p14="http://schemas.microsoft.com/office/powerpoint/2010/main" val="85624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t>13/01/2021</a:t>
            </a:fld>
            <a:endParaRPr lang="fr-F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CD5B52-EFAC-45ED-8E85-25B30D1EE48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9A7D6B6-E614-4F28-82E5-616944BBF8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CD6FF7-8EBC-4712-9905-AB79395FE4D2}"/>
              </a:ext>
            </a:extLst>
          </p:cNvPr>
          <p:cNvSpPr>
            <a:spLocks noGrp="1"/>
          </p:cNvSpPr>
          <p:nvPr>
            <p:ph type="sldNum" sz="quarter" idx="12"/>
          </p:nvPr>
        </p:nvSpPr>
        <p:spPr/>
        <p:txBody>
          <a:bodyPr/>
          <a:lstStyle>
            <a:lvl1pPr>
              <a:defRPr/>
            </a:lvl1pPr>
          </a:lstStyle>
          <a:p>
            <a:fld id="{A318D9E4-1667-4D87-818C-602A860FEF5E}" type="slidenum">
              <a:rPr lang="en-US" altLang="en-US"/>
              <a:pPr/>
              <a:t>‹#›</a:t>
            </a:fld>
            <a:endParaRPr lang="en-US" altLang="en-US"/>
          </a:p>
        </p:txBody>
      </p:sp>
    </p:spTree>
    <p:extLst>
      <p:ext uri="{BB962C8B-B14F-4D97-AF65-F5344CB8AC3E}">
        <p14:creationId xmlns:p14="http://schemas.microsoft.com/office/powerpoint/2010/main" val="987694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7AD3DF-0F46-4FFB-B3F6-46262AFD7F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8F823F9-D734-468A-973D-65ABFBCC81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20B1C8-3A30-49F0-9910-EA1AC8CC011F}"/>
              </a:ext>
            </a:extLst>
          </p:cNvPr>
          <p:cNvSpPr>
            <a:spLocks noGrp="1"/>
          </p:cNvSpPr>
          <p:nvPr>
            <p:ph type="sldNum" sz="quarter" idx="12"/>
          </p:nvPr>
        </p:nvSpPr>
        <p:spPr/>
        <p:txBody>
          <a:bodyPr/>
          <a:lstStyle>
            <a:lvl1pPr>
              <a:defRPr/>
            </a:lvl1pPr>
          </a:lstStyle>
          <a:p>
            <a:fld id="{EFE49194-23E4-4567-BD0E-3FF78305D496}" type="slidenum">
              <a:rPr lang="en-US" altLang="en-US"/>
              <a:pPr/>
              <a:t>‹#›</a:t>
            </a:fld>
            <a:endParaRPr lang="en-US" altLang="en-US"/>
          </a:p>
        </p:txBody>
      </p:sp>
    </p:spTree>
    <p:extLst>
      <p:ext uri="{BB962C8B-B14F-4D97-AF65-F5344CB8AC3E}">
        <p14:creationId xmlns:p14="http://schemas.microsoft.com/office/powerpoint/2010/main" val="911456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73B0811-1E0B-4593-BE01-DE6ECB20D5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5CFA0B-1FB9-4176-A029-AA23983CDE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CE32DC-68CC-48EB-AF4F-EE37681FBD76}"/>
              </a:ext>
            </a:extLst>
          </p:cNvPr>
          <p:cNvSpPr>
            <a:spLocks noGrp="1"/>
          </p:cNvSpPr>
          <p:nvPr>
            <p:ph type="sldNum" sz="quarter" idx="12"/>
          </p:nvPr>
        </p:nvSpPr>
        <p:spPr/>
        <p:txBody>
          <a:bodyPr/>
          <a:lstStyle>
            <a:lvl1pPr>
              <a:defRPr/>
            </a:lvl1pPr>
          </a:lstStyle>
          <a:p>
            <a:fld id="{1D403ED4-59AE-4F02-BFAC-467E9228E234}" type="slidenum">
              <a:rPr lang="en-US" altLang="en-US"/>
              <a:pPr/>
              <a:t>‹#›</a:t>
            </a:fld>
            <a:endParaRPr lang="en-US" altLang="en-US"/>
          </a:p>
        </p:txBody>
      </p:sp>
    </p:spTree>
    <p:extLst>
      <p:ext uri="{BB962C8B-B14F-4D97-AF65-F5344CB8AC3E}">
        <p14:creationId xmlns:p14="http://schemas.microsoft.com/office/powerpoint/2010/main" val="28309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CEC4CD7-E9E6-498F-A089-6580F81517E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9E3CEC-3C7A-43CB-A443-E9896AC289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202E9C-BDC1-47CC-8BCB-35636205E330}"/>
              </a:ext>
            </a:extLst>
          </p:cNvPr>
          <p:cNvSpPr>
            <a:spLocks noGrp="1"/>
          </p:cNvSpPr>
          <p:nvPr>
            <p:ph type="sldNum" sz="quarter" idx="12"/>
          </p:nvPr>
        </p:nvSpPr>
        <p:spPr/>
        <p:txBody>
          <a:bodyPr/>
          <a:lstStyle>
            <a:lvl1pPr>
              <a:defRPr/>
            </a:lvl1pPr>
          </a:lstStyle>
          <a:p>
            <a:fld id="{6665135C-1923-4CF7-9CE9-F71EA93A8A22}" type="slidenum">
              <a:rPr lang="en-US" altLang="en-US"/>
              <a:pPr/>
              <a:t>‹#›</a:t>
            </a:fld>
            <a:endParaRPr lang="en-US" altLang="en-US"/>
          </a:p>
        </p:txBody>
      </p:sp>
    </p:spTree>
    <p:extLst>
      <p:ext uri="{BB962C8B-B14F-4D97-AF65-F5344CB8AC3E}">
        <p14:creationId xmlns:p14="http://schemas.microsoft.com/office/powerpoint/2010/main" val="245271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A754-10D6-4ACF-913B-347BF05F75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4BC457-A54C-4EDE-A54D-75B88BD258F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38F2A3-09BC-4F8C-9071-2F32FF7D99CD}"/>
              </a:ext>
            </a:extLst>
          </p:cNvPr>
          <p:cNvSpPr>
            <a:spLocks noGrp="1"/>
          </p:cNvSpPr>
          <p:nvPr>
            <p:ph type="dt" sz="half" idx="10"/>
          </p:nvPr>
        </p:nvSpPr>
        <p:spPr/>
        <p:txBody>
          <a:bodyPr/>
          <a:lstStyle/>
          <a:p>
            <a:fld id="{02AC24A9-CCB6-4F8D-B8DB-C2F3692CFA5A}" type="datetimeFigureOut">
              <a:rPr lang="en-US" smtClean="0"/>
              <a:t>13-Jan-21</a:t>
            </a:fld>
            <a:endParaRPr lang="en-US" dirty="0"/>
          </a:p>
        </p:txBody>
      </p:sp>
      <p:sp>
        <p:nvSpPr>
          <p:cNvPr id="5" name="Footer Placeholder 4">
            <a:extLst>
              <a:ext uri="{FF2B5EF4-FFF2-40B4-BE49-F238E27FC236}">
                <a16:creationId xmlns:a16="http://schemas.microsoft.com/office/drawing/2014/main" id="{F8A75D38-7D8B-4538-9EA2-194AA30A97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C95738-65CB-46C5-B6C0-1DE5A9DB6638}"/>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40628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5BD0-CB8C-4A4F-B1E9-8CF8DE36B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A3511-79E2-40E5-B0C0-97086A495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9D35B-A676-446A-BD41-FF8EA803551B}"/>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5" name="Footer Placeholder 4">
            <a:extLst>
              <a:ext uri="{FF2B5EF4-FFF2-40B4-BE49-F238E27FC236}">
                <a16:creationId xmlns:a16="http://schemas.microsoft.com/office/drawing/2014/main" id="{99CE30A1-C08A-4E3A-8BA3-4C40641A4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1DC3F-FE86-42DD-82ED-C4A78DAF2324}"/>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4025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1A9A-9B6F-409C-A7A0-ED0948B45C2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72293D-D53A-416E-ADDB-BD12337F58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398B8-B7ED-42A5-A939-38EF27DFBE7C}"/>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5" name="Footer Placeholder 4">
            <a:extLst>
              <a:ext uri="{FF2B5EF4-FFF2-40B4-BE49-F238E27FC236}">
                <a16:creationId xmlns:a16="http://schemas.microsoft.com/office/drawing/2014/main" id="{7B0BBA25-06AF-4A17-8240-7CB111F34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28653-2FEF-4B5A-B27F-ED554FBF6EC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5996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50F7-EAE1-423D-91FF-8A89155EE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F3A18-9F86-4D95-895B-2028611618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4D958-F621-435B-B122-DC63648CFBB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6B6304-95E5-4EED-8F63-BA264586E141}"/>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6" name="Footer Placeholder 5">
            <a:extLst>
              <a:ext uri="{FF2B5EF4-FFF2-40B4-BE49-F238E27FC236}">
                <a16:creationId xmlns:a16="http://schemas.microsoft.com/office/drawing/2014/main" id="{4707B5C3-565B-4B59-B60E-B765C866A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B7889-426A-4B82-9F60-87E9A225DA0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9405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81C6-7BC2-459C-8C09-525048EB3F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8B917-8AB8-4A58-BE96-7D74CA08121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38F24-71CD-47A5-9CED-F7380DB75BC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709287-EA1B-4F15-97A5-CDEB8D72A5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F1BE-978C-4F75-B9E9-564D2962E0B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54C14-E0FC-4498-BE0F-1A0F278A5D0A}"/>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8" name="Footer Placeholder 7">
            <a:extLst>
              <a:ext uri="{FF2B5EF4-FFF2-40B4-BE49-F238E27FC236}">
                <a16:creationId xmlns:a16="http://schemas.microsoft.com/office/drawing/2014/main" id="{214A03F7-227F-4061-BEC8-6D2114A4F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0731C-A09E-4CBF-A00D-2BFAA3DAC26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4124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E8BB-FEF1-455C-84B0-0C91F5ED8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A2414D-12A3-43A2-AF8A-D52AE89C0742}"/>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4" name="Footer Placeholder 3">
            <a:extLst>
              <a:ext uri="{FF2B5EF4-FFF2-40B4-BE49-F238E27FC236}">
                <a16:creationId xmlns:a16="http://schemas.microsoft.com/office/drawing/2014/main" id="{2567BB74-263B-497B-97EA-6F9AFE827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1C7380-5F3D-45D7-8502-BB42ABA7782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368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124A5EA-3D9A-4716-BD0D-90D4A8E979AE}" type="datetimeFigureOut">
              <a:rPr lang="fr-FR" smtClean="0"/>
              <a:t>13/01/2021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B3973-C70E-460E-9A71-9F69E4FC3F5C}"/>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3" name="Footer Placeholder 2">
            <a:extLst>
              <a:ext uri="{FF2B5EF4-FFF2-40B4-BE49-F238E27FC236}">
                <a16:creationId xmlns:a16="http://schemas.microsoft.com/office/drawing/2014/main" id="{9FCE8E23-FC7F-4C4D-8515-2C9CD569B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B1632A-13E3-40B3-B83E-9B0A540F996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465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090C-E803-4F03-9C08-F68AD1039C4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52478B-9AC4-4809-B262-4B8138F00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CE7B0-0519-4E6B-AC65-B0BC40F79E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88D03D-6D97-4F42-9F52-205D1194C365}"/>
              </a:ext>
            </a:extLst>
          </p:cNvPr>
          <p:cNvSpPr>
            <a:spLocks noGrp="1"/>
          </p:cNvSpPr>
          <p:nvPr>
            <p:ph type="dt" sz="half" idx="10"/>
          </p:nvPr>
        </p:nvSpPr>
        <p:spPr/>
        <p:txBody>
          <a:bodyPr/>
          <a:lstStyle/>
          <a:p>
            <a:fld id="{02AC24A9-CCB6-4F8D-B8DB-C2F3692CFA5A}" type="datetimeFigureOut">
              <a:rPr lang="en-US" smtClean="0"/>
              <a:t>13-Jan-21</a:t>
            </a:fld>
            <a:endParaRPr lang="en-US" dirty="0"/>
          </a:p>
        </p:txBody>
      </p:sp>
      <p:sp>
        <p:nvSpPr>
          <p:cNvPr id="6" name="Footer Placeholder 5">
            <a:extLst>
              <a:ext uri="{FF2B5EF4-FFF2-40B4-BE49-F238E27FC236}">
                <a16:creationId xmlns:a16="http://schemas.microsoft.com/office/drawing/2014/main" id="{920C536C-5C32-4211-9C65-30655313A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32725-D2DC-4B4D-A5FF-08D9BB6CD28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5751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FA77-3B4C-473A-ADC7-4189B51881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414C5-658F-4FD0-8D25-E034443183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567AE6C-BDF0-4CAD-B72E-3A78615669B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BAFFBF-58B3-4F1D-BC62-7C8B4998FFE1}"/>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6" name="Footer Placeholder 5">
            <a:extLst>
              <a:ext uri="{FF2B5EF4-FFF2-40B4-BE49-F238E27FC236}">
                <a16:creationId xmlns:a16="http://schemas.microsoft.com/office/drawing/2014/main" id="{1CF3E16A-C5F6-4306-A0A1-72399FC4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BBEC9-27C2-4338-84F7-731ABCFBC3F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487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CEAB-AFCF-4BAF-94C7-1E37CE142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CF5A4-D7A0-4314-80AE-3EA94E2E6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4F371-266E-4109-A846-7106649981AA}"/>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5" name="Footer Placeholder 4">
            <a:extLst>
              <a:ext uri="{FF2B5EF4-FFF2-40B4-BE49-F238E27FC236}">
                <a16:creationId xmlns:a16="http://schemas.microsoft.com/office/drawing/2014/main" id="{063578CB-5B5F-48A1-AC2B-0A3E75402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B2F5B-7686-48D1-95E9-276225EA936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028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6E8FC-3167-4AAC-88E9-46FCE44218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3363DD-D61D-4E6D-BC29-7F8B188AEAB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CB059-8661-47E4-AE20-6A91B1B2CB49}"/>
              </a:ext>
            </a:extLst>
          </p:cNvPr>
          <p:cNvSpPr>
            <a:spLocks noGrp="1"/>
          </p:cNvSpPr>
          <p:nvPr>
            <p:ph type="dt" sz="half" idx="10"/>
          </p:nvPr>
        </p:nvSpPr>
        <p:spPr/>
        <p:txBody>
          <a:bodyPr/>
          <a:lstStyle/>
          <a:p>
            <a:fld id="{02AC24A9-CCB6-4F8D-B8DB-C2F3692CFA5A}" type="datetimeFigureOut">
              <a:rPr lang="en-US" smtClean="0"/>
              <a:t>13-Jan-21</a:t>
            </a:fld>
            <a:endParaRPr lang="en-US"/>
          </a:p>
        </p:txBody>
      </p:sp>
      <p:sp>
        <p:nvSpPr>
          <p:cNvPr id="5" name="Footer Placeholder 4">
            <a:extLst>
              <a:ext uri="{FF2B5EF4-FFF2-40B4-BE49-F238E27FC236}">
                <a16:creationId xmlns:a16="http://schemas.microsoft.com/office/drawing/2014/main" id="{166A3492-19A6-4D5D-82E2-4466FF94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38B2-51B8-4909-8A7E-FBAA1B80603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32404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630937"/>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AD43331F-73E3-4F6A-AB08-3740CD430C2C}" type="datetimeFigureOut">
              <a:rPr lang="en-US" smtClean="0"/>
              <a:t>13-Jan-21</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8D1B700A-62DC-4893-8266-CD7B4D180817}"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2840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3331F-73E3-4F6A-AB08-3740CD430C2C}" type="datetimeFigureOut">
              <a:rPr lang="en-US" smtClean="0"/>
              <a:t>13-Jan-21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2405485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AD43331F-73E3-4F6A-AB08-3740CD430C2C}" type="datetimeFigureOut">
              <a:rPr lang="en-US" smtClean="0"/>
              <a:t>13-Jan-21</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8D1B700A-62DC-4893-8266-CD7B4D180817}" type="slidenum">
              <a:rPr lang="en-US" smtClean="0"/>
              <a:t>‹#›</a:t>
            </a:fld>
            <a:endParaRPr lang="en-US"/>
          </a:p>
        </p:txBody>
      </p:sp>
      <p:grpSp>
        <p:nvGrpSpPr>
          <p:cNvPr id="7" name="Group 6" title="left scallop shape"/>
          <p:cNvGrpSpPr/>
          <p:nvPr/>
        </p:nvGrpSpPr>
        <p:grpSpPr>
          <a:xfrm>
            <a:off x="0" y="0"/>
            <a:ext cx="211097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30400663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43331F-73E3-4F6A-AB08-3740CD430C2C}" type="datetimeFigureOut">
              <a:rPr lang="en-US" smtClean="0"/>
              <a:t>13-Jan-21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212543269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2975"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43331F-73E3-4F6A-AB08-3740CD430C2C}" type="datetimeFigureOut">
              <a:rPr lang="en-US" smtClean="0"/>
              <a:t>13-Jan-21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2156880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t>13/01/2021</a:t>
            </a:fld>
            <a:endParaRPr lang="fr-FR"/>
          </a:p>
        </p:txBody>
      </p:sp>
      <p:sp>
        <p:nvSpPr>
          <p:cNvPr id="8" name="Footer Placeholder 7"/>
          <p:cNvSpPr>
            <a:spLocks noGrp="1"/>
          </p:cNvSpPr>
          <p:nvPr>
            <p:ph type="ftr" sz="quarter" idx="11"/>
          </p:nvPr>
        </p:nvSpPr>
        <p:spPr>
          <a:xfrm>
            <a:off x="304800" y="6409944"/>
            <a:ext cx="3581400" cy="365760"/>
          </a:xfrm>
        </p:spPr>
        <p:txBody>
          <a:bodyPr/>
          <a:lstStyle/>
          <a:p>
            <a:endParaRPr lang="fr-F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1C02E4-8068-4771-BDBC-4ACA236B0F07}" type="slidenum">
              <a:rPr lang="fr-FR" smtClean="0"/>
              <a:t>‹#›</a:t>
            </a:fld>
            <a:endParaRPr lang="fr-FR"/>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43331F-73E3-4F6A-AB08-3740CD430C2C}" type="datetimeFigureOut">
              <a:rPr lang="en-US" smtClean="0"/>
              <a:t>13-Jan-21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1375586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3331F-73E3-4F6A-AB08-3740CD430C2C}" type="datetimeFigureOut">
              <a:rPr lang="en-US" smtClean="0"/>
              <a:t>13-Jan-21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376338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AD43331F-73E3-4F6A-AB08-3740CD430C2C}" type="datetimeFigureOut">
              <a:rPr lang="en-US" smtClean="0"/>
              <a:t>13-Jan-21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8D1B700A-62DC-4893-8266-CD7B4D180817}" type="slidenum">
              <a:rPr lang="en-US" smtClean="0"/>
              <a:t>‹#›</a:t>
            </a:fld>
            <a:endParaRPr lang="en-US"/>
          </a:p>
        </p:txBody>
      </p:sp>
      <p:sp>
        <p:nvSpPr>
          <p:cNvPr id="8" name="Rectangle 7"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7751769"/>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AD43331F-73E3-4F6A-AB08-3740CD430C2C}" type="datetimeFigureOut">
              <a:rPr lang="en-US" smtClean="0"/>
              <a:t>13-Jan-21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5676" y="6375679"/>
            <a:ext cx="925830" cy="345796"/>
          </a:xfrm>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1422773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3331F-73E3-4F6A-AB08-3740CD430C2C}" type="datetimeFigureOut">
              <a:rPr lang="en-US" smtClean="0"/>
              <a:t>13-Jan-21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122585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382386"/>
            <a:ext cx="1119099"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382386"/>
            <a:ext cx="6294439"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3331F-73E3-4F6A-AB08-3740CD430C2C}" type="datetimeFigureOut">
              <a:rPr lang="en-US" smtClean="0"/>
              <a:t>13-Jan-21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B700A-62DC-4893-8266-CD7B4D180817}" type="slidenum">
              <a:rPr lang="en-US" smtClean="0"/>
              <a:t>‹#›</a:t>
            </a:fld>
            <a:endParaRPr lang="en-US"/>
          </a:p>
        </p:txBody>
      </p:sp>
    </p:spTree>
    <p:extLst>
      <p:ext uri="{BB962C8B-B14F-4D97-AF65-F5344CB8AC3E}">
        <p14:creationId xmlns:p14="http://schemas.microsoft.com/office/powerpoint/2010/main" val="326964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24A5EA-3D9A-4716-BD0D-90D4A8E979AE}" type="datetimeFigureOut">
              <a:rPr lang="fr-FR" smtClean="0"/>
              <a:t>13/01/2021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343400" y="1036020"/>
            <a:ext cx="457200" cy="441325"/>
          </a:xfrm>
        </p:spPr>
        <p:txBody>
          <a:bodyPr/>
          <a:lstStyle/>
          <a:p>
            <a:fld id="{EA1C02E4-8068-4771-BDBC-4ACA236B0F07}"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124A5EA-3D9A-4716-BD0D-90D4A8E979AE}" type="datetimeFigureOut">
              <a:rPr lang="fr-FR" smtClean="0"/>
              <a:t>13/01/2021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A1C02E4-8068-4771-BDBC-4ACA236B0F07}"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124A5EA-3D9A-4716-BD0D-90D4A8E979AE}" type="datetimeFigureOut">
              <a:rPr lang="fr-FR" smtClean="0"/>
              <a:t>13/01/2021</a:t>
            </a:fld>
            <a:endParaRPr lang="fr-FR"/>
          </a:p>
        </p:txBody>
      </p:sp>
      <p:sp>
        <p:nvSpPr>
          <p:cNvPr id="6" name="Footer Placeholder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A1C02E4-8068-4771-BDBC-4ACA236B0F07}" type="slidenum">
              <a:rPr lang="fr-FR" smtClean="0"/>
              <a:t>‹#›</a:t>
            </a:fld>
            <a:endParaRPr lang="fr-F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124A5EA-3D9A-4716-BD0D-90D4A8E979AE}" type="datetimeFigureOut">
              <a:rPr lang="fr-FR" smtClean="0"/>
              <a:t>13/01/2021</a:t>
            </a:fld>
            <a:endParaRPr lang="fr-FR"/>
          </a:p>
        </p:txBody>
      </p:sp>
      <p:sp>
        <p:nvSpPr>
          <p:cNvPr id="6" name="Footer Placeholder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t>13/01/2021</a:t>
            </a:fld>
            <a:endParaRPr lang="fr-F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t>‹#›</a:t>
            </a:fld>
            <a:endParaRPr lang="fr-F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C8BC5E5E-B548-4472-BF5D-2F24D6B8117F}" type="datetimeFigureOut">
              <a:rPr lang="en-US" smtClean="0">
                <a:solidFill>
                  <a:prstClr val="black">
                    <a:lumMod val="50000"/>
                    <a:lumOff val="50000"/>
                  </a:prstClr>
                </a:solidFill>
              </a:rPr>
              <a:pPr/>
              <a:t>13-Jan-21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332675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FAE428-72C3-4133-845A-A22189A9BC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fr-FR" altLang="en-US"/>
          </a:p>
        </p:txBody>
      </p:sp>
      <p:sp>
        <p:nvSpPr>
          <p:cNvPr id="1027" name="Text Placeholder 2">
            <a:extLst>
              <a:ext uri="{FF2B5EF4-FFF2-40B4-BE49-F238E27FC236}">
                <a16:creationId xmlns:a16="http://schemas.microsoft.com/office/drawing/2014/main" id="{C4E8F469-9250-413D-A029-14512530AD9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fr-FR" altLang="en-US"/>
          </a:p>
        </p:txBody>
      </p:sp>
      <p:sp>
        <p:nvSpPr>
          <p:cNvPr id="4" name="Date Placeholder 3">
            <a:extLst>
              <a:ext uri="{FF2B5EF4-FFF2-40B4-BE49-F238E27FC236}">
                <a16:creationId xmlns:a16="http://schemas.microsoft.com/office/drawing/2014/main" id="{AA0A0548-2DF8-4591-A658-F6AE7DBFAB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5DC8DC1-934C-4D0A-B921-FC2E26F438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74B0E38-D7CF-4F4D-B166-C4B410CAF3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46A808F-0F6B-48D8-9703-74597A58D714}" type="slidenum">
              <a:rPr lang="en-US" altLang="en-US"/>
              <a:pPr/>
              <a:t>‹#›</a:t>
            </a:fld>
            <a:endParaRPr lang="en-US" altLang="en-US"/>
          </a:p>
        </p:txBody>
      </p:sp>
    </p:spTree>
    <p:extLst>
      <p:ext uri="{BB962C8B-B14F-4D97-AF65-F5344CB8AC3E}">
        <p14:creationId xmlns:p14="http://schemas.microsoft.com/office/powerpoint/2010/main" val="22859786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F2065-12B6-4D9B-B460-B258AE9FBB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DDA25-4B24-409B-8ECF-5F16073D37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67887-74B5-4183-9BB7-EE74B3EF7E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AC24A9-CCB6-4F8D-B8DB-C2F3692CFA5A}" type="datetimeFigureOut">
              <a:rPr lang="en-US" smtClean="0"/>
              <a:t>13-Jan-21</a:t>
            </a:fld>
            <a:endParaRPr lang="en-US"/>
          </a:p>
        </p:txBody>
      </p:sp>
      <p:sp>
        <p:nvSpPr>
          <p:cNvPr id="5" name="Footer Placeholder 4">
            <a:extLst>
              <a:ext uri="{FF2B5EF4-FFF2-40B4-BE49-F238E27FC236}">
                <a16:creationId xmlns:a16="http://schemas.microsoft.com/office/drawing/2014/main" id="{1FCBFDDE-4E82-46D6-8F0C-B13DAA5E18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1FDC3-E1B2-45E3-899A-0B26C27F448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82502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AD43331F-73E3-4F6A-AB08-3740CD430C2C}" type="datetimeFigureOut">
              <a:rPr lang="en-US" smtClean="0"/>
              <a:t>13-Jan-21</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8D1B700A-62DC-4893-8266-CD7B4D180817}" type="slidenum">
              <a:rPr lang="en-US" smtClean="0"/>
              <a:t>‹#›</a:t>
            </a:fld>
            <a:endParaRPr lang="en-US"/>
          </a:p>
        </p:txBody>
      </p:sp>
      <p:sp>
        <p:nvSpPr>
          <p:cNvPr id="11" name="Freeform 6" title="Left scallop edge"/>
          <p:cNvSpPr/>
          <p:nvPr/>
        </p:nvSpPr>
        <p:spPr bwMode="auto">
          <a:xfrm>
            <a:off x="0"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670358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percepp.com/macedonia.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_nFnLJocZSk"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s://drive.google.com/file/d/1JmTuylZcAQFp6Pj64vTCuHzYfDlk8Vp8/view?usp=sharing" TargetMode="External"/><Relationship Id="rId4" Type="http://schemas.openxmlformats.org/officeDocument/2006/relationships/hyperlink" Target="https://www.polzleitner.com/epep/0-NMS/LisandLaura/04-Klasse/Extraordinary-lives/vocab-extraordinary-people.xls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6.xml"/><Relationship Id="rId5" Type="http://schemas.openxmlformats.org/officeDocument/2006/relationships/hyperlink" Target="https://creativecommons.org/licenses/by/3.0/" TargetMode="External"/><Relationship Id="rId4" Type="http://schemas.openxmlformats.org/officeDocument/2006/relationships/hyperlink" Target="http://www.freeimageslive.co.uk/free_stock_image/blank-notebook-jp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46.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46.xml"/><Relationship Id="rId6" Type="http://schemas.openxmlformats.org/officeDocument/2006/relationships/image" Target="../media/image58.JPG"/><Relationship Id="rId5" Type="http://schemas.openxmlformats.org/officeDocument/2006/relationships/image" Target="../media/image59.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azharreflections.blogspot.com/2013/06/my-e-dventures-of-writing.html" TargetMode="External"/><Relationship Id="rId7" Type="http://schemas.openxmlformats.org/officeDocument/2006/relationships/hyperlink" Target="http://graphicdesign.stackexchange.com/questions/55126/what-is-standard-colour-of-squares-or-lines-printing-on-paper-notebook" TargetMode="External"/><Relationship Id="rId2" Type="http://schemas.openxmlformats.org/officeDocument/2006/relationships/image" Target="../media/image60.jpeg"/><Relationship Id="rId1" Type="http://schemas.openxmlformats.org/officeDocument/2006/relationships/slideLayout" Target="../slideLayouts/slideLayout51.xml"/><Relationship Id="rId6" Type="http://schemas.openxmlformats.org/officeDocument/2006/relationships/image" Target="../media/image62.png"/><Relationship Id="rId5" Type="http://schemas.openxmlformats.org/officeDocument/2006/relationships/image" Target="../media/image61.JPG"/><Relationship Id="rId10" Type="http://schemas.openxmlformats.org/officeDocument/2006/relationships/image" Target="../media/image63.png"/><Relationship Id="rId4" Type="http://schemas.openxmlformats.org/officeDocument/2006/relationships/hyperlink" Target="https://creativecommons.org/licenses/by-nc-sa/3.0/" TargetMode="External"/><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azharreflections.blogspot.com/2013/06/my-e-dventures-of-writing.html" TargetMode="External"/><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51.xml"/><Relationship Id="rId6" Type="http://schemas.openxmlformats.org/officeDocument/2006/relationships/image" Target="../media/image64.JPG"/><Relationship Id="rId5" Type="http://schemas.openxmlformats.org/officeDocument/2006/relationships/image" Target="../media/image61.JPG"/><Relationship Id="rId4" Type="http://schemas.openxmlformats.org/officeDocument/2006/relationships/hyperlink" Target="https://creativecommons.org/licenses/by-nc-sa/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46.xml"/><Relationship Id="rId5" Type="http://schemas.openxmlformats.org/officeDocument/2006/relationships/image" Target="../media/image73.JPG"/><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ersdictionary.com/" TargetMode="External"/><Relationship Id="rId2" Type="http://schemas.openxmlformats.org/officeDocument/2006/relationships/hyperlink" Target="https://www.vocabulary.com/dictionary/" TargetMode="External"/><Relationship Id="rId1" Type="http://schemas.openxmlformats.org/officeDocument/2006/relationships/slideLayout" Target="../slideLayouts/slideLayout2.xml"/><Relationship Id="rId5" Type="http://schemas.openxmlformats.org/officeDocument/2006/relationships/hyperlink" Target="https://drive.google.com/file/d/1JmTuylZcAQFp6Pj64vTCuHzYfDlk8Vp8/view?usp=sharing" TargetMode="External"/><Relationship Id="rId4" Type="http://schemas.openxmlformats.org/officeDocument/2006/relationships/hyperlink" Target="https://epep.at/?page_id=67"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pep.at/?page_id=67"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starbase118.net/2013/poll-of-the-week-square-eyes-are-only-the-half-of-it/" TargetMode="External"/><Relationship Id="rId5" Type="http://schemas.openxmlformats.org/officeDocument/2006/relationships/image" Target="../media/image80.jpeg"/><Relationship Id="rId4" Type="http://schemas.openxmlformats.org/officeDocument/2006/relationships/hyperlink" Target="https://pixnio.com/objects/books/woman-reading-book-coas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hyperlink" Target="https://beyondblessedblog.wordpress.com/2011/07/28/two-words-to-live-by/" TargetMode="External"/><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padlet.com/lispolzleitner/6ij61ghkhrq0" TargetMode="Externa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hyperlink" Target="http://www.readingiscool.xyz/" TargetMode="External"/><Relationship Id="rId2" Type="http://schemas.openxmlformats.org/officeDocument/2006/relationships/hyperlink" Target="https://epep.at/?page_id=15" TargetMode="Externa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hyperlink" Target="https://epep.at/?page_id=1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01.png"/><Relationship Id="rId4" Type="http://schemas.openxmlformats.org/officeDocument/2006/relationships/hyperlink" Target="http://www.youtube.com/watch?v=90cj4NX87Yk&amp;feature=youtu.b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wlaG99awCD8&amp;t=14s" TargetMode="External"/><Relationship Id="rId7" Type="http://schemas.openxmlformats.org/officeDocument/2006/relationships/hyperlink" Target="https://www.youtube.com/watch?v=wlaG99awCD8&amp;t=14s&amp;ab_channel=ForneyIS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 Id="rId5" Type="http://schemas.openxmlformats.org/officeDocument/2006/relationships/image" Target="../media/image117.png"/><Relationship Id="rId4" Type="http://schemas.openxmlformats.org/officeDocument/2006/relationships/hyperlink" Target="https://commons.wikimedia.org/wiki/File:Orange_exclamation_mark.sv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Relationship Id="rId13" Type="http://schemas.openxmlformats.org/officeDocument/2006/relationships/image" Target="../media/image29.png"/><Relationship Id="rId3" Type="http://schemas.openxmlformats.org/officeDocument/2006/relationships/image" Target="../media/image31.jpg"/><Relationship Id="rId7" Type="http://schemas.microsoft.com/office/2007/relationships/hdphoto" Target="../media/hdphoto2.wdp"/><Relationship Id="rId12" Type="http://schemas.openxmlformats.org/officeDocument/2006/relationships/hyperlink" Target="https://www.techzim.co.zw/2010/06/information-security-career-advice-part1/"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5.jpg"/><Relationship Id="rId5" Type="http://schemas.openxmlformats.org/officeDocument/2006/relationships/image" Target="../media/image32.png"/><Relationship Id="rId10" Type="http://schemas.openxmlformats.org/officeDocument/2006/relationships/hyperlink" Target="http://hyo-cloud.tistory.com/224" TargetMode="External"/><Relationship Id="rId4" Type="http://schemas.openxmlformats.org/officeDocument/2006/relationships/hyperlink" Target="http://educandoaemma.blogspot.com/2014/01/autoeducacion-un-metodo-realista-para.html" TargetMode="External"/><Relationship Id="rId9"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polzleitner.com/epep/0-NMS/LisandLaura/2018-Flexi/GRAMMAR/GRAMMAR-book-part2.pdf" TargetMode="External"/><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hyperlink" Target="http://epep.at/?page_id=2473" TargetMode="External"/><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wmf"/><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hyperlink" Target="https://epep.at/?page_id=244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washingtonpost.com/graphics/politics/trump-claims/" TargetMode="External"/><Relationship Id="rId1" Type="http://schemas.openxmlformats.org/officeDocument/2006/relationships/slideLayout" Target="../slideLayouts/slideLayout2.xml"/><Relationship Id="rId4" Type="http://schemas.openxmlformats.org/officeDocument/2006/relationships/image" Target="../media/image140.svg"/></Relationships>
</file>

<file path=ppt/slides/_rels/slide75.xml.rels><?xml version="1.0" encoding="UTF-8" standalone="yes"?>
<Relationships xmlns="http://schemas.openxmlformats.org/package/2006/relationships"><Relationship Id="rId3" Type="http://schemas.openxmlformats.org/officeDocument/2006/relationships/hyperlink" Target="https://www.forbes.com/sites/stuartanderson/2020/10/26/fact-checkers-say-trump-built-a-wall-of-false-claims-on-immigration/?sh=7858cdb57d73" TargetMode="External"/><Relationship Id="rId2" Type="http://schemas.openxmlformats.org/officeDocument/2006/relationships/hyperlink" Target="https://www.polzleitner.com/epep/Grammar/reporting-trumps29-statements.docx"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www.nea.org/teachexperience/braik030925.html" TargetMode="Externa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A9788-92F5-4489-9F72-C61A95CA41EC}"/>
              </a:ext>
            </a:extLst>
          </p:cNvPr>
          <p:cNvPicPr>
            <a:picLocks noChangeAspect="1"/>
          </p:cNvPicPr>
          <p:nvPr/>
        </p:nvPicPr>
        <p:blipFill>
          <a:blip r:embed="rId3">
            <a:duotone>
              <a:schemeClr val="accent5">
                <a:shade val="45000"/>
                <a:satMod val="135000"/>
              </a:schemeClr>
              <a:prstClr val="white"/>
            </a:duotone>
            <a:alphaModFix amt="34000"/>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1076446" y="967738"/>
            <a:ext cx="7736690" cy="5226750"/>
          </a:xfrm>
          <a:prstGeom prst="rect">
            <a:avLst/>
          </a:prstGeom>
        </p:spPr>
      </p:pic>
      <p:sp>
        <p:nvSpPr>
          <p:cNvPr id="2" name="Title 1"/>
          <p:cNvSpPr>
            <a:spLocks noGrp="1"/>
          </p:cNvSpPr>
          <p:nvPr>
            <p:ph type="ctrTitle"/>
          </p:nvPr>
        </p:nvSpPr>
        <p:spPr>
          <a:xfrm>
            <a:off x="755576" y="1832375"/>
            <a:ext cx="7964829" cy="2514823"/>
          </a:xfrm>
        </p:spPr>
        <p:txBody>
          <a:bodyPr>
            <a:noAutofit/>
          </a:bodyPr>
          <a:lstStyle/>
          <a:p>
            <a:r>
              <a:rPr lang="en-US" sz="4050" dirty="0">
                <a:solidFill>
                  <a:schemeClr val="accent5">
                    <a:lumMod val="50000"/>
                  </a:schemeClr>
                </a:solidFill>
                <a:latin typeface="Cavolini" panose="03000502040302020204" pitchFamily="66" charset="0"/>
                <a:cs typeface="Cavolini" panose="03000502040302020204" pitchFamily="66" charset="0"/>
              </a:rPr>
              <a:t>Creating Life-long</a:t>
            </a:r>
            <a:br>
              <a:rPr lang="en-US" sz="4050" dirty="0">
                <a:solidFill>
                  <a:schemeClr val="accent5">
                    <a:lumMod val="50000"/>
                  </a:schemeClr>
                </a:solidFill>
                <a:latin typeface="Cavolini" panose="03000502040302020204" pitchFamily="66" charset="0"/>
                <a:cs typeface="Cavolini" panose="03000502040302020204" pitchFamily="66" charset="0"/>
              </a:rPr>
            </a:br>
            <a:r>
              <a:rPr lang="en-US" sz="4050" dirty="0">
                <a:solidFill>
                  <a:schemeClr val="accent5">
                    <a:lumMod val="50000"/>
                  </a:schemeClr>
                </a:solidFill>
                <a:latin typeface="Cavolini" panose="03000502040302020204" pitchFamily="66" charset="0"/>
                <a:cs typeface="Cavolini" panose="03000502040302020204" pitchFamily="66" charset="0"/>
              </a:rPr>
              <a:t> Language Competence</a:t>
            </a:r>
            <a:br>
              <a:rPr lang="en-US" sz="4050" dirty="0">
                <a:solidFill>
                  <a:schemeClr val="accent5">
                    <a:lumMod val="50000"/>
                  </a:schemeClr>
                </a:solidFill>
                <a:latin typeface="Cavolini" panose="03000502040302020204" pitchFamily="66" charset="0"/>
                <a:cs typeface="Cavolini" panose="03000502040302020204" pitchFamily="66" charset="0"/>
              </a:rPr>
            </a:br>
            <a:br>
              <a:rPr lang="en-US" sz="4050" dirty="0">
                <a:solidFill>
                  <a:schemeClr val="accent5">
                    <a:lumMod val="50000"/>
                  </a:schemeClr>
                </a:solidFill>
                <a:latin typeface="Cavolini" panose="03000502040302020204" pitchFamily="66" charset="0"/>
                <a:cs typeface="Cavolini" panose="03000502040302020204" pitchFamily="66" charset="0"/>
              </a:rPr>
            </a:br>
            <a:br>
              <a:rPr lang="en-US" sz="4050" dirty="0">
                <a:solidFill>
                  <a:schemeClr val="accent5">
                    <a:lumMod val="50000"/>
                  </a:schemeClr>
                </a:solidFill>
                <a:latin typeface="Cavolini" panose="03000502040302020204" pitchFamily="66" charset="0"/>
                <a:cs typeface="Cavolini" panose="03000502040302020204" pitchFamily="66" charset="0"/>
              </a:rPr>
            </a:br>
            <a:r>
              <a:rPr lang="en-US" sz="4050" b="1" dirty="0">
                <a:solidFill>
                  <a:schemeClr val="accent5">
                    <a:lumMod val="50000"/>
                  </a:schemeClr>
                </a:solidFill>
                <a:latin typeface="Cavolini" panose="03000502040302020204" pitchFamily="66" charset="0"/>
                <a:cs typeface="Cavolini" panose="03000502040302020204" pitchFamily="66" charset="0"/>
              </a:rPr>
              <a:t>A few small changes can make a BIG difference</a:t>
            </a:r>
            <a:endParaRPr lang="en-US" sz="4950" b="1" dirty="0">
              <a:solidFill>
                <a:schemeClr val="accent5">
                  <a:lumMod val="50000"/>
                </a:schemeClr>
              </a:solidFill>
              <a:latin typeface="Cavolini" panose="03000502040302020204" pitchFamily="66" charset="0"/>
              <a:cs typeface="Cavolini" panose="03000502040302020204" pitchFamily="66" charset="0"/>
            </a:endParaRPr>
          </a:p>
        </p:txBody>
      </p:sp>
      <p:sp>
        <p:nvSpPr>
          <p:cNvPr id="3" name="Subtitle 2"/>
          <p:cNvSpPr>
            <a:spLocks noGrp="1"/>
          </p:cNvSpPr>
          <p:nvPr>
            <p:ph type="subTitle" idx="1"/>
          </p:nvPr>
        </p:nvSpPr>
        <p:spPr>
          <a:xfrm>
            <a:off x="6084168" y="5577753"/>
            <a:ext cx="2530452" cy="404429"/>
          </a:xfrm>
        </p:spPr>
        <p:txBody>
          <a:bodyPr>
            <a:normAutofit fontScale="77500" lnSpcReduction="20000"/>
          </a:bodyPr>
          <a:lstStyle/>
          <a:p>
            <a:r>
              <a:rPr lang="en-US" dirty="0">
                <a:solidFill>
                  <a:schemeClr val="accent5">
                    <a:lumMod val="50000"/>
                  </a:schemeClr>
                </a:solidFill>
              </a:rPr>
              <a:t>Elisabeth </a:t>
            </a:r>
            <a:r>
              <a:rPr lang="en-US" dirty="0" err="1">
                <a:solidFill>
                  <a:schemeClr val="accent5">
                    <a:lumMod val="50000"/>
                  </a:schemeClr>
                </a:solidFill>
              </a:rPr>
              <a:t>Pölzleitner</a:t>
            </a:r>
            <a:endParaRPr lang="en-US" dirty="0">
              <a:solidFill>
                <a:schemeClr val="accent5">
                  <a:lumMod val="50000"/>
                </a:schemeClr>
              </a:solidFill>
            </a:endParaRPr>
          </a:p>
          <a:p>
            <a:endParaRPr lang="en-US" dirty="0"/>
          </a:p>
        </p:txBody>
      </p:sp>
      <p:pic>
        <p:nvPicPr>
          <p:cNvPr id="5" name="Picture 4">
            <a:extLst>
              <a:ext uri="{FF2B5EF4-FFF2-40B4-BE49-F238E27FC236}">
                <a16:creationId xmlns:a16="http://schemas.microsoft.com/office/drawing/2014/main" id="{EE592A4F-4374-4E1E-919D-A07BB9526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485" y="5553963"/>
            <a:ext cx="473106" cy="404429"/>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B1D58F73-9B13-4243-8A4E-0FF5FF3E83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266" y="5571746"/>
            <a:ext cx="932620" cy="352687"/>
          </a:xfrm>
          <a:prstGeom prst="rect">
            <a:avLst/>
          </a:prstGeom>
        </p:spPr>
      </p:pic>
      <p:pic>
        <p:nvPicPr>
          <p:cNvPr id="9" name="Picture 8">
            <a:extLst>
              <a:ext uri="{FF2B5EF4-FFF2-40B4-BE49-F238E27FC236}">
                <a16:creationId xmlns:a16="http://schemas.microsoft.com/office/drawing/2014/main" id="{4B9512DD-8E65-44CF-8AFB-713889F65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2222" y="5575092"/>
            <a:ext cx="945996" cy="362170"/>
          </a:xfrm>
          <a:prstGeom prst="rect">
            <a:avLst/>
          </a:prstGeom>
        </p:spPr>
      </p:pic>
    </p:spTree>
    <p:extLst>
      <p:ext uri="{BB962C8B-B14F-4D97-AF65-F5344CB8AC3E}">
        <p14:creationId xmlns:p14="http://schemas.microsoft.com/office/powerpoint/2010/main" val="3727617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Words</a:t>
            </a:r>
            <a:r>
              <a:rPr lang="fr-FR" dirty="0"/>
              <a:t> in </a:t>
            </a:r>
            <a:r>
              <a:rPr lang="fr-FR" dirty="0" err="1"/>
              <a:t>context</a:t>
            </a:r>
            <a:br>
              <a:rPr lang="fr-FR" dirty="0"/>
            </a:br>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normAutofit fontScale="92500" lnSpcReduction="10000"/>
          </a:bodyPr>
          <a:lstStyle/>
          <a:p>
            <a:r>
              <a:rPr lang="fr-FR" dirty="0"/>
              <a:t>to </a:t>
            </a:r>
            <a:r>
              <a:rPr lang="fr-FR" dirty="0" err="1"/>
              <a:t>churn</a:t>
            </a:r>
            <a:r>
              <a:rPr lang="fr-FR" dirty="0"/>
              <a:t>….</a:t>
            </a:r>
          </a:p>
          <a:p>
            <a:r>
              <a:rPr lang="fr-FR" dirty="0"/>
              <a:t>to </a:t>
            </a:r>
            <a:r>
              <a:rPr lang="fr-FR" dirty="0" err="1"/>
              <a:t>churn</a:t>
            </a:r>
            <a:r>
              <a:rPr lang="fr-FR" dirty="0"/>
              <a:t> butter, a butter </a:t>
            </a:r>
            <a:r>
              <a:rPr lang="fr-FR" dirty="0" err="1"/>
              <a:t>churn</a:t>
            </a:r>
            <a:endParaRPr lang="fr-FR" dirty="0"/>
          </a:p>
          <a:p>
            <a:r>
              <a:rPr lang="fr-FR" dirty="0"/>
              <a:t>butter </a:t>
            </a:r>
            <a:r>
              <a:rPr lang="fr-FR" dirty="0" err="1"/>
              <a:t>is</a:t>
            </a:r>
            <a:r>
              <a:rPr lang="fr-FR" dirty="0"/>
              <a:t> </a:t>
            </a:r>
            <a:r>
              <a:rPr lang="fr-FR" dirty="0" err="1"/>
              <a:t>produced</a:t>
            </a:r>
            <a:r>
              <a:rPr lang="fr-FR" dirty="0"/>
              <a:t> by </a:t>
            </a:r>
            <a:r>
              <a:rPr lang="fr-FR" dirty="0" err="1"/>
              <a:t>churning</a:t>
            </a:r>
            <a:r>
              <a:rPr lang="fr-FR" dirty="0"/>
              <a:t> </a:t>
            </a:r>
            <a:r>
              <a:rPr lang="fr-FR" dirty="0" err="1"/>
              <a:t>cream</a:t>
            </a:r>
            <a:r>
              <a:rPr lang="fr-FR" dirty="0"/>
              <a:t>…</a:t>
            </a:r>
          </a:p>
          <a:p>
            <a:endParaRPr lang="fr-FR" dirty="0"/>
          </a:p>
          <a:p>
            <a:r>
              <a:rPr lang="fr-FR" dirty="0"/>
              <a:t>the </a:t>
            </a:r>
            <a:r>
              <a:rPr lang="fr-FR" dirty="0" err="1"/>
              <a:t>Chinese</a:t>
            </a:r>
            <a:r>
              <a:rPr lang="fr-FR" dirty="0"/>
              <a:t> </a:t>
            </a:r>
            <a:r>
              <a:rPr lang="fr-FR" dirty="0" err="1"/>
              <a:t>factory</a:t>
            </a:r>
            <a:r>
              <a:rPr lang="fr-FR" dirty="0"/>
              <a:t> </a:t>
            </a:r>
            <a:r>
              <a:rPr lang="fr-FR" dirty="0" err="1"/>
              <a:t>churned</a:t>
            </a:r>
            <a:r>
              <a:rPr lang="fr-FR" dirty="0"/>
              <a:t> out cheap copies …</a:t>
            </a:r>
          </a:p>
          <a:p>
            <a:r>
              <a:rPr lang="fr-FR" dirty="0"/>
              <a:t>Hollywood </a:t>
            </a:r>
            <a:r>
              <a:rPr lang="fr-FR" dirty="0" err="1"/>
              <a:t>is</a:t>
            </a:r>
            <a:r>
              <a:rPr lang="fr-FR" dirty="0"/>
              <a:t> </a:t>
            </a:r>
            <a:r>
              <a:rPr lang="fr-FR" dirty="0" err="1"/>
              <a:t>churning</a:t>
            </a:r>
            <a:r>
              <a:rPr lang="fr-FR" dirty="0"/>
              <a:t> out </a:t>
            </a:r>
            <a:r>
              <a:rPr lang="fr-FR" dirty="0" err="1"/>
              <a:t>sequels</a:t>
            </a:r>
            <a:r>
              <a:rPr lang="fr-FR" dirty="0"/>
              <a:t> of the show…</a:t>
            </a:r>
          </a:p>
          <a:p>
            <a:r>
              <a:rPr lang="fr-FR" dirty="0"/>
              <a:t>I </a:t>
            </a:r>
            <a:r>
              <a:rPr lang="fr-FR" dirty="0" err="1"/>
              <a:t>am</a:t>
            </a:r>
            <a:r>
              <a:rPr lang="fr-FR" dirty="0"/>
              <a:t> </a:t>
            </a:r>
            <a:r>
              <a:rPr lang="fr-FR" dirty="0" err="1"/>
              <a:t>doing</a:t>
            </a:r>
            <a:r>
              <a:rPr lang="fr-FR" dirty="0"/>
              <a:t> </a:t>
            </a:r>
            <a:r>
              <a:rPr lang="fr-FR" dirty="0" err="1"/>
              <a:t>my</a:t>
            </a:r>
            <a:r>
              <a:rPr lang="fr-FR" dirty="0"/>
              <a:t> best to </a:t>
            </a:r>
            <a:r>
              <a:rPr lang="fr-FR" dirty="0" err="1"/>
              <a:t>churn</a:t>
            </a:r>
            <a:r>
              <a:rPr lang="fr-FR" dirty="0"/>
              <a:t> out as </a:t>
            </a:r>
            <a:r>
              <a:rPr lang="fr-FR" dirty="0" err="1"/>
              <a:t>many</a:t>
            </a:r>
            <a:r>
              <a:rPr lang="fr-FR" dirty="0"/>
              <a:t> stories as I </a:t>
            </a:r>
            <a:r>
              <a:rPr lang="fr-FR" dirty="0" err="1"/>
              <a:t>can</a:t>
            </a:r>
            <a:r>
              <a:rPr lang="fr-FR" dirty="0"/>
              <a:t>…</a:t>
            </a:r>
          </a:p>
          <a:p>
            <a:r>
              <a:rPr lang="fr-FR" dirty="0" err="1"/>
              <a:t>watching</a:t>
            </a:r>
            <a:r>
              <a:rPr lang="fr-FR" dirty="0"/>
              <a:t> the </a:t>
            </a:r>
            <a:r>
              <a:rPr lang="fr-FR" dirty="0" err="1"/>
              <a:t>poor</a:t>
            </a:r>
            <a:r>
              <a:rPr lang="fr-FR" dirty="0"/>
              <a:t> </a:t>
            </a:r>
            <a:r>
              <a:rPr lang="fr-FR" dirty="0" err="1"/>
              <a:t>guy</a:t>
            </a:r>
            <a:r>
              <a:rPr lang="fr-FR" dirty="0"/>
              <a:t> made </a:t>
            </a:r>
            <a:r>
              <a:rPr lang="fr-FR" dirty="0" err="1"/>
              <a:t>my</a:t>
            </a:r>
            <a:r>
              <a:rPr lang="fr-FR" dirty="0"/>
              <a:t> </a:t>
            </a:r>
            <a:r>
              <a:rPr lang="fr-FR" dirty="0" err="1"/>
              <a:t>guts</a:t>
            </a:r>
            <a:r>
              <a:rPr lang="fr-FR" dirty="0"/>
              <a:t> </a:t>
            </a:r>
            <a:r>
              <a:rPr lang="fr-FR" dirty="0" err="1"/>
              <a:t>churn</a:t>
            </a:r>
            <a:r>
              <a:rPr lang="fr-FR" dirty="0"/>
              <a:t>…</a:t>
            </a:r>
          </a:p>
          <a:p>
            <a:endParaRPr lang="fr-FR"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67" t="14463" r="22419" b="16796"/>
          <a:stretch/>
        </p:blipFill>
        <p:spPr bwMode="auto">
          <a:xfrm>
            <a:off x="1586448" y="2348880"/>
            <a:ext cx="1158843" cy="146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428" r="8877" b="3744"/>
          <a:stretch/>
        </p:blipFill>
        <p:spPr bwMode="auto">
          <a:xfrm>
            <a:off x="1530816" y="4941169"/>
            <a:ext cx="1214475" cy="121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7" y="1943858"/>
            <a:ext cx="1040479" cy="149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717033"/>
            <a:ext cx="2023411" cy="113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5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652" y="620688"/>
            <a:ext cx="5775091" cy="527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95536" y="1052737"/>
            <a:ext cx="2362200" cy="1152128"/>
          </a:xfrm>
        </p:spPr>
        <p:txBody>
          <a:bodyPr/>
          <a:lstStyle/>
          <a:p>
            <a:r>
              <a:rPr lang="fr-FR" dirty="0">
                <a:solidFill>
                  <a:srgbClr val="FFC000"/>
                </a:solidFill>
              </a:rPr>
              <a:t>Building neural networks</a:t>
            </a:r>
          </a:p>
        </p:txBody>
      </p:sp>
      <p:sp>
        <p:nvSpPr>
          <p:cNvPr id="6" name="Text Placeholder 5"/>
          <p:cNvSpPr>
            <a:spLocks noGrp="1"/>
          </p:cNvSpPr>
          <p:nvPr>
            <p:ph type="body" idx="2"/>
          </p:nvPr>
        </p:nvSpPr>
        <p:spPr>
          <a:xfrm>
            <a:off x="381000" y="2764187"/>
            <a:ext cx="2362200" cy="3361978"/>
          </a:xfrm>
        </p:spPr>
        <p:txBody>
          <a:bodyPr>
            <a:normAutofit/>
          </a:bodyPr>
          <a:lstStyle/>
          <a:p>
            <a:r>
              <a:rPr lang="fr-FR" b="1" dirty="0" err="1"/>
              <a:t>multidimensional</a:t>
            </a:r>
            <a:r>
              <a:rPr lang="fr-FR" b="1" dirty="0"/>
              <a:t> networks:</a:t>
            </a:r>
          </a:p>
          <a:p>
            <a:r>
              <a:rPr lang="fr-FR" b="1" dirty="0" err="1"/>
              <a:t>neurons</a:t>
            </a:r>
            <a:r>
              <a:rPr lang="fr-FR" b="1" dirty="0"/>
              <a:t> </a:t>
            </a:r>
            <a:r>
              <a:rPr lang="fr-FR" b="1" dirty="0" err="1"/>
              <a:t>that</a:t>
            </a:r>
            <a:r>
              <a:rPr lang="fr-FR" b="1" dirty="0"/>
              <a:t> </a:t>
            </a:r>
            <a:r>
              <a:rPr lang="fr-FR" b="1" dirty="0" err="1"/>
              <a:t>fire</a:t>
            </a:r>
            <a:r>
              <a:rPr lang="fr-FR" b="1" dirty="0"/>
              <a:t> </a:t>
            </a:r>
            <a:r>
              <a:rPr lang="fr-FR" b="1" dirty="0" err="1"/>
              <a:t>together</a:t>
            </a:r>
            <a:r>
              <a:rPr lang="fr-FR" b="1" dirty="0"/>
              <a:t> </a:t>
            </a:r>
            <a:r>
              <a:rPr lang="fr-FR" b="1" dirty="0" err="1"/>
              <a:t>wire</a:t>
            </a:r>
            <a:r>
              <a:rPr lang="fr-FR" b="1" dirty="0"/>
              <a:t> </a:t>
            </a:r>
            <a:r>
              <a:rPr lang="fr-FR" b="1" dirty="0" err="1"/>
              <a:t>together</a:t>
            </a:r>
            <a:endParaRPr lang="fr-FR" b="1" dirty="0"/>
          </a:p>
          <a:p>
            <a:endParaRPr lang="fr-FR" dirty="0"/>
          </a:p>
          <a:p>
            <a:pPr marL="285750" indent="-285750">
              <a:buFont typeface="Arial" pitchFamily="34" charset="0"/>
              <a:buChar char="•"/>
            </a:pPr>
            <a:endParaRPr lang="fr-FR" dirty="0"/>
          </a:p>
          <a:p>
            <a:pPr marL="285750" indent="-285750">
              <a:buFont typeface="Arial" pitchFamily="34" charset="0"/>
              <a:buChar char="•"/>
            </a:pPr>
            <a:endParaRPr lang="fr-FR" dirty="0"/>
          </a:p>
        </p:txBody>
      </p:sp>
      <p:sp>
        <p:nvSpPr>
          <p:cNvPr id="5" name="Content Placeholder 4"/>
          <p:cNvSpPr>
            <a:spLocks noGrp="1"/>
          </p:cNvSpPr>
          <p:nvPr>
            <p:ph sz="quarter" idx="1"/>
          </p:nvPr>
        </p:nvSpPr>
        <p:spPr>
          <a:xfrm>
            <a:off x="3027653" y="836713"/>
            <a:ext cx="5735348" cy="5472608"/>
          </a:xfrm>
        </p:spPr>
        <p:txBody>
          <a:bodyPr>
            <a:normAutofit fontScale="85000" lnSpcReduction="2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err="1"/>
              <a:t>Macedonia</a:t>
            </a:r>
            <a:r>
              <a:rPr lang="fr-FR" sz="1000" dirty="0"/>
              <a:t> et. al, 2011, Hum </a:t>
            </a:r>
            <a:r>
              <a:rPr lang="fr-FR" sz="1000" dirty="0" err="1"/>
              <a:t>Brain</a:t>
            </a:r>
            <a:r>
              <a:rPr lang="fr-FR" sz="1000" dirty="0"/>
              <a:t> </a:t>
            </a:r>
            <a:r>
              <a:rPr lang="fr-FR" sz="1000" dirty="0" err="1"/>
              <a:t>Mapping</a:t>
            </a:r>
            <a:r>
              <a:rPr lang="fr-FR" sz="1000" dirty="0"/>
              <a:t>: </a:t>
            </a:r>
            <a:r>
              <a:rPr lang="de-AT" sz="1000" dirty="0">
                <a:hlinkClick r:id="rId4"/>
              </a:rPr>
              <a:t>http://www.percepp.com/macedonia.pdf</a:t>
            </a:r>
            <a:endParaRPr lang="fr-FR" sz="10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9" y="1268761"/>
            <a:ext cx="3486151"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616" y="3104965"/>
            <a:ext cx="34766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7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81050"/>
            <a:ext cx="2362200" cy="1351806"/>
          </a:xfrm>
        </p:spPr>
        <p:txBody>
          <a:bodyPr/>
          <a:lstStyle/>
          <a:p>
            <a:r>
              <a:rPr lang="de-AT" dirty="0">
                <a:solidFill>
                  <a:srgbClr val="FFC000"/>
                </a:solidFill>
              </a:rPr>
              <a:t>Activating several senses and parts of the brain</a:t>
            </a:r>
            <a:endParaRPr lang="de-AT" dirty="0"/>
          </a:p>
        </p:txBody>
      </p:sp>
      <p:sp>
        <p:nvSpPr>
          <p:cNvPr id="3" name="Text Placeholder 2"/>
          <p:cNvSpPr>
            <a:spLocks noGrp="1"/>
          </p:cNvSpPr>
          <p:nvPr>
            <p:ph type="body" idx="2"/>
          </p:nvPr>
        </p:nvSpPr>
        <p:spPr>
          <a:xfrm>
            <a:off x="381000" y="4077073"/>
            <a:ext cx="2362200" cy="2049091"/>
          </a:xfrm>
        </p:spPr>
        <p:txBody>
          <a:bodyPr/>
          <a:lstStyle/>
          <a:p>
            <a:r>
              <a:rPr lang="de-AT" dirty="0"/>
              <a:t>VMI: </a:t>
            </a:r>
            <a:r>
              <a:rPr lang="de-AT" dirty="0">
                <a:hlinkClick r:id="rId3"/>
              </a:rPr>
              <a:t>Manuela Macedonia</a:t>
            </a:r>
            <a:endParaRPr lang="de-AT" dirty="0"/>
          </a:p>
          <a:p>
            <a:endParaRPr lang="de-AT" dirty="0"/>
          </a:p>
        </p:txBody>
      </p:sp>
      <p:sp>
        <p:nvSpPr>
          <p:cNvPr id="4" name="Content Placeholder 3"/>
          <p:cNvSpPr>
            <a:spLocks noGrp="1"/>
          </p:cNvSpPr>
          <p:nvPr>
            <p:ph sz="quarter" idx="1"/>
          </p:nvPr>
        </p:nvSpPr>
        <p:spPr/>
        <p:txBody>
          <a:bodyPr/>
          <a:lstStyle/>
          <a:p>
            <a:pPr marL="0" indent="0">
              <a:buNone/>
            </a:pPr>
            <a:r>
              <a:rPr lang="de-AT" b="1" dirty="0"/>
              <a:t>The role of movement</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9353"/>
          <a:stretch/>
        </p:blipFill>
        <p:spPr bwMode="auto">
          <a:xfrm>
            <a:off x="3541558" y="1196752"/>
            <a:ext cx="4804084" cy="475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8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p:txBody>
          <a:bodyPr>
            <a:normAutofit fontScale="90000"/>
          </a:bodyPr>
          <a:lstStyle/>
          <a:p>
            <a:r>
              <a:rPr lang="de-AT" dirty="0"/>
              <a:t>Read the abstract of Manuela Macedonia‘s article about VMIs.  </a:t>
            </a:r>
            <a:br>
              <a:rPr lang="de-AT" dirty="0"/>
            </a:br>
            <a:endParaRPr lang="en-US" b="1" dirty="0">
              <a:solidFill>
                <a:srgbClr val="C00000"/>
              </a:solidFill>
            </a:endParaRPr>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539552" y="1628800"/>
            <a:ext cx="8323730" cy="4618631"/>
          </a:xfrm>
        </p:spPr>
        <p:txBody>
          <a:bodyPr>
            <a:normAutofit fontScale="25000" lnSpcReduction="20000"/>
          </a:bodyPr>
          <a:lstStyle/>
          <a:p>
            <a:pPr marL="0" indent="0">
              <a:buNone/>
            </a:pPr>
            <a:r>
              <a:rPr lang="en-US" b="1" dirty="0"/>
              <a:t>Abstract</a:t>
            </a:r>
          </a:p>
          <a:p>
            <a:pPr marL="0" indent="0">
              <a:buNone/>
            </a:pPr>
            <a:r>
              <a:rPr lang="en-US" sz="8000" dirty="0"/>
              <a:t>Second language (L2) instruction greatly differs from natural input during native language (L1) acquisition.</a:t>
            </a:r>
          </a:p>
          <a:p>
            <a:pPr marL="0" indent="0">
              <a:buNone/>
            </a:pPr>
            <a:r>
              <a:rPr lang="en-US" sz="8000" dirty="0"/>
              <a:t>Whereas a child collects </a:t>
            </a:r>
            <a:r>
              <a:rPr lang="en-US" sz="8000" b="1" dirty="0"/>
              <a:t>sensorimotor experience </a:t>
            </a:r>
            <a:r>
              <a:rPr lang="en-US" sz="8000" dirty="0"/>
              <a:t>while learning novel words, L2 employs primarily</a:t>
            </a:r>
            <a:r>
              <a:rPr lang="en-US" sz="8000" b="1" dirty="0"/>
              <a:t> </a:t>
            </a:r>
            <a:r>
              <a:rPr lang="en-US" sz="8000" dirty="0"/>
              <a:t>reading, writing and listening and comprehension. We describe an alternative proposal that integrates the body into the learning process: the Voice Movement Icon (VMI) approach. </a:t>
            </a:r>
          </a:p>
          <a:p>
            <a:pPr marL="0" indent="0">
              <a:buNone/>
            </a:pPr>
            <a:r>
              <a:rPr lang="en-US" sz="8000" dirty="0"/>
              <a:t>A VMI consists of a word that is read and spoken in L2 and </a:t>
            </a:r>
            <a:r>
              <a:rPr lang="en-US" sz="8000" b="1" dirty="0"/>
              <a:t>synchronously paired with an action or a gesture</a:t>
            </a:r>
            <a:r>
              <a:rPr lang="en-US" sz="8000" dirty="0"/>
              <a:t>. A VMI is first performed by the language trainer and then imitated by the learners. Behavioral experiments demonstrate that words encoded through VMIs are easier to memorize than </a:t>
            </a:r>
            <a:r>
              <a:rPr lang="en-US" sz="8000" b="1" dirty="0"/>
              <a:t>audio-visually encoded words </a:t>
            </a:r>
            <a:r>
              <a:rPr lang="en-US" sz="8000" dirty="0"/>
              <a:t>and that they </a:t>
            </a:r>
            <a:r>
              <a:rPr lang="en-US" sz="8000" b="1" dirty="0"/>
              <a:t>are better retained </a:t>
            </a:r>
            <a:r>
              <a:rPr lang="en-US" sz="8000" dirty="0"/>
              <a:t>over time.</a:t>
            </a:r>
          </a:p>
          <a:p>
            <a:pPr marL="0" indent="0">
              <a:buNone/>
            </a:pPr>
            <a:r>
              <a:rPr lang="en-US" sz="8000" dirty="0"/>
              <a:t>The reasons why gestures promote language learning are manifold. </a:t>
            </a:r>
          </a:p>
          <a:p>
            <a:pPr marL="0" indent="0">
              <a:buNone/>
            </a:pPr>
            <a:r>
              <a:rPr lang="en-US" sz="8000" dirty="0"/>
              <a:t>First, we focus on language as an embodied phenomenon of cognition. Then we review evidence that gestures scaffold the acquisition of L1. </a:t>
            </a:r>
            <a:r>
              <a:rPr lang="en-US" sz="8000" b="1" dirty="0"/>
              <a:t>Because VMIs reconnect language learning with the body, they can be considered as a more natural tool for language instruction than audio-visual activities.</a:t>
            </a:r>
          </a:p>
        </p:txBody>
      </p:sp>
    </p:spTree>
    <p:extLst>
      <p:ext uri="{BB962C8B-B14F-4D97-AF65-F5344CB8AC3E}">
        <p14:creationId xmlns:p14="http://schemas.microsoft.com/office/powerpoint/2010/main" val="2662422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794520"/>
          </a:xfrm>
        </p:spPr>
        <p:txBody>
          <a:bodyPr/>
          <a:lstStyle/>
          <a:p>
            <a:r>
              <a:rPr lang="en-US" dirty="0" err="1"/>
              <a:t>Praktische</a:t>
            </a:r>
            <a:r>
              <a:rPr lang="en-US" dirty="0"/>
              <a:t> </a:t>
            </a:r>
            <a:r>
              <a:rPr lang="en-US" dirty="0" err="1"/>
              <a:t>Anwendung</a:t>
            </a:r>
            <a:endParaRPr lang="en-US" dirty="0"/>
          </a:p>
        </p:txBody>
      </p:sp>
      <p:sp>
        <p:nvSpPr>
          <p:cNvPr id="3" name="Text Placeholder 2"/>
          <p:cNvSpPr>
            <a:spLocks noGrp="1"/>
          </p:cNvSpPr>
          <p:nvPr>
            <p:ph type="body" idx="2"/>
          </p:nvPr>
        </p:nvSpPr>
        <p:spPr>
          <a:xfrm>
            <a:off x="381000" y="3212976"/>
            <a:ext cx="2362200" cy="2913188"/>
          </a:xfrm>
        </p:spPr>
        <p:txBody>
          <a:bodyPr/>
          <a:lstStyle/>
          <a:p>
            <a:endParaRPr lang="en-US" dirty="0"/>
          </a:p>
        </p:txBody>
      </p:sp>
      <p:sp>
        <p:nvSpPr>
          <p:cNvPr id="4" name="Content Placeholder 3"/>
          <p:cNvSpPr>
            <a:spLocks noGrp="1"/>
          </p:cNvSpPr>
          <p:nvPr>
            <p:ph sz="quarter" idx="1"/>
          </p:nvPr>
        </p:nvSpPr>
        <p:spPr/>
        <p:txBody>
          <a:bodyPr/>
          <a:lstStyle/>
          <a:p>
            <a:pPr marL="0" indent="0">
              <a:buNone/>
            </a:pPr>
            <a:r>
              <a:rPr lang="en-US" b="1" dirty="0"/>
              <a:t>What does this mean for learning and teaching?</a:t>
            </a:r>
          </a:p>
          <a:p>
            <a:endParaRPr lang="en-US" dirty="0"/>
          </a:p>
          <a:p>
            <a:pPr lvl="1"/>
            <a:r>
              <a:rPr lang="en-US" dirty="0"/>
              <a:t>VMIs</a:t>
            </a:r>
          </a:p>
          <a:p>
            <a:pPr lvl="1"/>
            <a:r>
              <a:rPr lang="en-US" dirty="0"/>
              <a:t>Doodling</a:t>
            </a:r>
          </a:p>
          <a:p>
            <a:pPr lvl="1"/>
            <a:r>
              <a:rPr lang="en-US" dirty="0"/>
              <a:t>Colors</a:t>
            </a:r>
          </a:p>
          <a:p>
            <a:pPr lvl="1"/>
            <a:r>
              <a:rPr lang="en-US" dirty="0"/>
              <a:t>Sounds</a:t>
            </a:r>
          </a:p>
          <a:p>
            <a:pPr lvl="1"/>
            <a:r>
              <a:rPr lang="en-US" dirty="0"/>
              <a:t>Diagonal opposites</a:t>
            </a:r>
          </a:p>
          <a:p>
            <a:pPr lvl="1"/>
            <a:r>
              <a:rPr lang="en-US" dirty="0"/>
              <a:t>Lexical Furniture </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 y="3212976"/>
            <a:ext cx="2466975" cy="1847850"/>
          </a:xfrm>
          <a:prstGeom prst="rect">
            <a:avLst/>
          </a:prstGeom>
        </p:spPr>
      </p:pic>
    </p:spTree>
    <p:extLst>
      <p:ext uri="{BB962C8B-B14F-4D97-AF65-F5344CB8AC3E}">
        <p14:creationId xmlns:p14="http://schemas.microsoft.com/office/powerpoint/2010/main" val="326822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845BA-4E63-4646-B2DC-0FD2C5C07EEA}"/>
              </a:ext>
            </a:extLst>
          </p:cNvPr>
          <p:cNvPicPr>
            <a:picLocks noChangeAspect="1"/>
          </p:cNvPicPr>
          <p:nvPr/>
        </p:nvPicPr>
        <p:blipFill rotWithShape="1">
          <a:blip r:embed="rId2"/>
          <a:srcRect t="8858"/>
          <a:stretch/>
        </p:blipFill>
        <p:spPr>
          <a:xfrm>
            <a:off x="792088" y="1628800"/>
            <a:ext cx="7380312" cy="470686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2D60B56-2872-4771-8677-1254DF811423}"/>
              </a:ext>
            </a:extLst>
          </p:cNvPr>
          <p:cNvSpPr txBox="1"/>
          <p:nvPr/>
        </p:nvSpPr>
        <p:spPr>
          <a:xfrm>
            <a:off x="683568" y="204690"/>
            <a:ext cx="7776864" cy="923330"/>
          </a:xfrm>
          <a:prstGeom prst="rect">
            <a:avLst/>
          </a:prstGeom>
          <a:noFill/>
        </p:spPr>
        <p:txBody>
          <a:bodyPr wrap="square" rtlCol="0">
            <a:spAutoFit/>
          </a:bodyPr>
          <a:lstStyle/>
          <a:p>
            <a:r>
              <a:rPr lang="de-AT" b="1" dirty="0"/>
              <a:t>A fun activity: </a:t>
            </a:r>
            <a:r>
              <a:rPr lang="de-AT" dirty="0"/>
              <a:t>.</a:t>
            </a:r>
          </a:p>
          <a:p>
            <a:r>
              <a:rPr lang="de-AT" dirty="0"/>
              <a:t>Find </a:t>
            </a:r>
            <a:r>
              <a:rPr lang="de-AT" b="1" dirty="0"/>
              <a:t>VMI</a:t>
            </a:r>
            <a:r>
              <a:rPr lang="de-AT" dirty="0"/>
              <a:t>s and </a:t>
            </a:r>
            <a:r>
              <a:rPr lang="de-AT" b="1" dirty="0"/>
              <a:t>colors</a:t>
            </a:r>
            <a:r>
              <a:rPr lang="de-AT" dirty="0"/>
              <a:t> for these words. </a:t>
            </a:r>
          </a:p>
          <a:p>
            <a:r>
              <a:rPr lang="de-AT" dirty="0"/>
              <a:t>Share your ideas with your partners.</a:t>
            </a:r>
            <a:endParaRPr lang="en-US" dirty="0"/>
          </a:p>
        </p:txBody>
      </p:sp>
      <p:cxnSp>
        <p:nvCxnSpPr>
          <p:cNvPr id="5" name="Straight Connector 4">
            <a:extLst>
              <a:ext uri="{FF2B5EF4-FFF2-40B4-BE49-F238E27FC236}">
                <a16:creationId xmlns:a16="http://schemas.microsoft.com/office/drawing/2014/main" id="{9A88DBF2-6B0D-445D-82DA-156AF4B68038}"/>
              </a:ext>
            </a:extLst>
          </p:cNvPr>
          <p:cNvCxnSpPr/>
          <p:nvPr/>
        </p:nvCxnSpPr>
        <p:spPr>
          <a:xfrm flipV="1">
            <a:off x="3923928" y="1988840"/>
            <a:ext cx="1152128" cy="144016"/>
          </a:xfrm>
          <a:prstGeom prst="line">
            <a:avLst/>
          </a:prstGeom>
        </p:spPr>
        <p:style>
          <a:lnRef idx="3">
            <a:schemeClr val="accent3"/>
          </a:lnRef>
          <a:fillRef idx="0">
            <a:schemeClr val="accent3"/>
          </a:fillRef>
          <a:effectRef idx="2">
            <a:schemeClr val="accent3"/>
          </a:effectRef>
          <a:fontRef idx="minor">
            <a:schemeClr val="tx1"/>
          </a:fontRef>
        </p:style>
      </p:cxnSp>
      <p:cxnSp>
        <p:nvCxnSpPr>
          <p:cNvPr id="7" name="Straight Connector 6">
            <a:extLst>
              <a:ext uri="{FF2B5EF4-FFF2-40B4-BE49-F238E27FC236}">
                <a16:creationId xmlns:a16="http://schemas.microsoft.com/office/drawing/2014/main" id="{27B59FA1-4F02-4E66-98E4-06FC5B27B9D8}"/>
              </a:ext>
            </a:extLst>
          </p:cNvPr>
          <p:cNvCxnSpPr/>
          <p:nvPr/>
        </p:nvCxnSpPr>
        <p:spPr>
          <a:xfrm flipV="1">
            <a:off x="3491880" y="2924944"/>
            <a:ext cx="918652" cy="72008"/>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20A6C72C-FB75-4A13-9C15-3D9A3144DB42}"/>
              </a:ext>
            </a:extLst>
          </p:cNvPr>
          <p:cNvCxnSpPr/>
          <p:nvPr/>
        </p:nvCxnSpPr>
        <p:spPr>
          <a:xfrm flipV="1">
            <a:off x="971600" y="4077072"/>
            <a:ext cx="1728192" cy="72008"/>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3C2D45FE-0DA7-41FA-87E1-F5621163D17E}"/>
              </a:ext>
            </a:extLst>
          </p:cNvPr>
          <p:cNvCxnSpPr/>
          <p:nvPr/>
        </p:nvCxnSpPr>
        <p:spPr>
          <a:xfrm>
            <a:off x="2195736" y="5373216"/>
            <a:ext cx="108012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372C7388-B967-445D-A636-1C30A7122398}"/>
              </a:ext>
            </a:extLst>
          </p:cNvPr>
          <p:cNvCxnSpPr/>
          <p:nvPr/>
        </p:nvCxnSpPr>
        <p:spPr>
          <a:xfrm>
            <a:off x="6876256" y="1916832"/>
            <a:ext cx="100811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a16="http://schemas.microsoft.com/office/drawing/2014/main" id="{E0C822DC-1362-46C3-8522-261B6E510D38}"/>
              </a:ext>
            </a:extLst>
          </p:cNvPr>
          <p:cNvCxnSpPr>
            <a:cxnSpLocks/>
          </p:cNvCxnSpPr>
          <p:nvPr/>
        </p:nvCxnSpPr>
        <p:spPr>
          <a:xfrm flipV="1">
            <a:off x="971600" y="2492896"/>
            <a:ext cx="648072" cy="72008"/>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58572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92D7-6213-4C2D-8EA3-A1D4D7D9A3DD}"/>
              </a:ext>
            </a:extLst>
          </p:cNvPr>
          <p:cNvSpPr>
            <a:spLocks noGrp="1"/>
          </p:cNvSpPr>
          <p:nvPr>
            <p:ph type="title"/>
          </p:nvPr>
        </p:nvSpPr>
        <p:spPr/>
        <p:txBody>
          <a:bodyPr/>
          <a:lstStyle/>
          <a:p>
            <a:r>
              <a:rPr lang="de-AT" dirty="0"/>
              <a:t>Working with the vocab box</a:t>
            </a:r>
            <a:endParaRPr lang="en-US" dirty="0"/>
          </a:p>
        </p:txBody>
      </p:sp>
      <p:pic>
        <p:nvPicPr>
          <p:cNvPr id="5" name="Content Placeholder 4">
            <a:extLst>
              <a:ext uri="{FF2B5EF4-FFF2-40B4-BE49-F238E27FC236}">
                <a16:creationId xmlns:a16="http://schemas.microsoft.com/office/drawing/2014/main" id="{41C6B834-5DED-40C4-A57B-7E69866E93D6}"/>
              </a:ext>
            </a:extLst>
          </p:cNvPr>
          <p:cNvPicPr>
            <a:picLocks noGrp="1" noChangeAspect="1"/>
          </p:cNvPicPr>
          <p:nvPr>
            <p:ph sz="quarter" idx="1"/>
          </p:nvPr>
        </p:nvPicPr>
        <p:blipFill>
          <a:blip r:embed="rId2"/>
          <a:stretch>
            <a:fillRect/>
          </a:stretch>
        </p:blipFill>
        <p:spPr>
          <a:xfrm>
            <a:off x="611560" y="1556792"/>
            <a:ext cx="5246825" cy="44466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7DBEABC-00B7-4758-860A-51B67F0A096D}"/>
              </a:ext>
            </a:extLst>
          </p:cNvPr>
          <p:cNvPicPr>
            <a:picLocks noChangeAspect="1"/>
          </p:cNvPicPr>
          <p:nvPr/>
        </p:nvPicPr>
        <p:blipFill>
          <a:blip r:embed="rId3"/>
          <a:stretch>
            <a:fillRect/>
          </a:stretch>
        </p:blipFill>
        <p:spPr>
          <a:xfrm rot="585294">
            <a:off x="4753117" y="3088598"/>
            <a:ext cx="3873624" cy="283460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63EBA5F-3E65-4F77-81F3-8C40C6CC108C}"/>
              </a:ext>
            </a:extLst>
          </p:cNvPr>
          <p:cNvSpPr txBox="1"/>
          <p:nvPr/>
        </p:nvSpPr>
        <p:spPr>
          <a:xfrm>
            <a:off x="251520" y="6386263"/>
            <a:ext cx="2448272" cy="276999"/>
          </a:xfrm>
          <a:prstGeom prst="rect">
            <a:avLst/>
          </a:prstGeom>
          <a:noFill/>
        </p:spPr>
        <p:txBody>
          <a:bodyPr wrap="square" rtlCol="0">
            <a:spAutoFit/>
          </a:bodyPr>
          <a:lstStyle/>
          <a:p>
            <a:r>
              <a:rPr lang="de-AT" sz="1200" dirty="0">
                <a:hlinkClick r:id="rId4"/>
              </a:rPr>
              <a:t>vocab: extraordinary lives 4F</a:t>
            </a:r>
            <a:endParaRPr lang="en-US" sz="1200" dirty="0"/>
          </a:p>
        </p:txBody>
      </p:sp>
      <p:sp>
        <p:nvSpPr>
          <p:cNvPr id="4" name="TextBox 3">
            <a:extLst>
              <a:ext uri="{FF2B5EF4-FFF2-40B4-BE49-F238E27FC236}">
                <a16:creationId xmlns:a16="http://schemas.microsoft.com/office/drawing/2014/main" id="{B857528D-CF24-4B7C-AC36-CC2ED2E4AD1B}"/>
              </a:ext>
            </a:extLst>
          </p:cNvPr>
          <p:cNvSpPr txBox="1"/>
          <p:nvPr/>
        </p:nvSpPr>
        <p:spPr>
          <a:xfrm>
            <a:off x="2411760" y="6441882"/>
            <a:ext cx="6026088" cy="261610"/>
          </a:xfrm>
          <a:prstGeom prst="rect">
            <a:avLst/>
          </a:prstGeom>
          <a:noFill/>
        </p:spPr>
        <p:txBody>
          <a:bodyPr wrap="square" rtlCol="0">
            <a:spAutoFit/>
          </a:bodyPr>
          <a:lstStyle/>
          <a:p>
            <a:r>
              <a:rPr lang="en-US" sz="1100" dirty="0">
                <a:hlinkClick r:id="rId5"/>
              </a:rPr>
              <a:t>https://drive.google.com/file/d/1JmTuylZcAQFp6Pj64vTCuHzYfDlk8Vp8/view?usp=sharing</a:t>
            </a:r>
            <a:endParaRPr lang="en-US" sz="1100" dirty="0"/>
          </a:p>
        </p:txBody>
      </p:sp>
    </p:spTree>
    <p:extLst>
      <p:ext uri="{BB962C8B-B14F-4D97-AF65-F5344CB8AC3E}">
        <p14:creationId xmlns:p14="http://schemas.microsoft.com/office/powerpoint/2010/main" val="2089696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05FD-BFCE-4F57-8149-4D7814BCBCA1}"/>
              </a:ext>
            </a:extLst>
          </p:cNvPr>
          <p:cNvSpPr>
            <a:spLocks noGrp="1"/>
          </p:cNvSpPr>
          <p:nvPr>
            <p:ph type="ctrTitle"/>
          </p:nvPr>
        </p:nvSpPr>
        <p:spPr/>
        <p:txBody>
          <a:bodyPr/>
          <a:lstStyle/>
          <a:p>
            <a:r>
              <a:rPr lang="de-AT" dirty="0"/>
              <a:t>Vocab Work</a:t>
            </a:r>
            <a:br>
              <a:rPr lang="de-AT" dirty="0"/>
            </a:br>
            <a:r>
              <a:rPr lang="de-AT" dirty="0"/>
              <a:t>in English</a:t>
            </a:r>
            <a:endParaRPr lang="en-US" dirty="0"/>
          </a:p>
        </p:txBody>
      </p:sp>
      <p:sp>
        <p:nvSpPr>
          <p:cNvPr id="3" name="Subtitle 2">
            <a:extLst>
              <a:ext uri="{FF2B5EF4-FFF2-40B4-BE49-F238E27FC236}">
                <a16:creationId xmlns:a16="http://schemas.microsoft.com/office/drawing/2014/main" id="{EA860F3C-B0A6-4084-AA85-7AE1790BC8EE}"/>
              </a:ext>
            </a:extLst>
          </p:cNvPr>
          <p:cNvSpPr>
            <a:spLocks noGrp="1"/>
          </p:cNvSpPr>
          <p:nvPr>
            <p:ph type="subTitle" idx="1"/>
          </p:nvPr>
        </p:nvSpPr>
        <p:spPr>
          <a:xfrm>
            <a:off x="1287842" y="5350921"/>
            <a:ext cx="6568316" cy="556709"/>
          </a:xfrm>
        </p:spPr>
        <p:txBody>
          <a:bodyPr/>
          <a:lstStyle/>
          <a:p>
            <a:r>
              <a:rPr lang="de-AT" dirty="0"/>
              <a:t>Wie lernt man am schnellsten Englisch?</a:t>
            </a:r>
            <a:endParaRPr lang="en-US" dirty="0"/>
          </a:p>
        </p:txBody>
      </p:sp>
    </p:spTree>
    <p:extLst>
      <p:ext uri="{BB962C8B-B14F-4D97-AF65-F5344CB8AC3E}">
        <p14:creationId xmlns:p14="http://schemas.microsoft.com/office/powerpoint/2010/main" val="3599065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65F82416-10E7-4FD9-9905-E4AB8A8872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35" r="28882" b="2"/>
          <a:stretch/>
        </p:blipFill>
        <p:spPr>
          <a:xfrm rot="5400000">
            <a:off x="4110136" y="1190549"/>
            <a:ext cx="4195535" cy="4496599"/>
          </a:xfrm>
          <a:prstGeom prst="rect">
            <a:avLst/>
          </a:prstGeom>
        </p:spPr>
      </p:pic>
      <p:sp>
        <p:nvSpPr>
          <p:cNvPr id="2" name="Title 1">
            <a:extLst>
              <a:ext uri="{FF2B5EF4-FFF2-40B4-BE49-F238E27FC236}">
                <a16:creationId xmlns:a16="http://schemas.microsoft.com/office/drawing/2014/main" id="{9C49BA7D-0340-4D85-B8B8-B709597AF58A}"/>
              </a:ext>
            </a:extLst>
          </p:cNvPr>
          <p:cNvSpPr>
            <a:spLocks noGrp="1"/>
          </p:cNvSpPr>
          <p:nvPr>
            <p:ph type="title"/>
          </p:nvPr>
        </p:nvSpPr>
        <p:spPr>
          <a:xfrm>
            <a:off x="938760" y="1341080"/>
            <a:ext cx="2744966" cy="1230671"/>
          </a:xfrm>
        </p:spPr>
        <p:txBody>
          <a:bodyPr anchor="t">
            <a:normAutofit/>
          </a:bodyPr>
          <a:lstStyle/>
          <a:p>
            <a:r>
              <a:rPr lang="de-AT" sz="3000" dirty="0"/>
              <a:t>Vokabellisten</a:t>
            </a:r>
            <a:endParaRPr lang="en-US" sz="3000" dirty="0"/>
          </a:p>
        </p:txBody>
      </p:sp>
      <p:pic>
        <p:nvPicPr>
          <p:cNvPr id="7" name="Content Placeholder 6" descr="A picture containing red, train, orange, sitting&#10;&#10;Description generated with high confidence">
            <a:extLst>
              <a:ext uri="{FF2B5EF4-FFF2-40B4-BE49-F238E27FC236}">
                <a16:creationId xmlns:a16="http://schemas.microsoft.com/office/drawing/2014/main" id="{6A4E05F9-50BF-410C-AB98-DC7599DB01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62895">
            <a:off x="3520405" y="2367345"/>
            <a:ext cx="4174558" cy="1113215"/>
          </a:xfrm>
        </p:spPr>
      </p:pic>
      <p:sp>
        <p:nvSpPr>
          <p:cNvPr id="9" name="Oval 8">
            <a:extLst>
              <a:ext uri="{FF2B5EF4-FFF2-40B4-BE49-F238E27FC236}">
                <a16:creationId xmlns:a16="http://schemas.microsoft.com/office/drawing/2014/main" id="{A6E6058A-CDA1-4E70-9C05-85C6A9A02188}"/>
              </a:ext>
            </a:extLst>
          </p:cNvPr>
          <p:cNvSpPr/>
          <p:nvPr/>
        </p:nvSpPr>
        <p:spPr>
          <a:xfrm>
            <a:off x="1125564" y="3095722"/>
            <a:ext cx="2145222" cy="2098349"/>
          </a:xfrm>
          <a:prstGeom prst="ellipse">
            <a:avLst/>
          </a:prstGeom>
          <a:gradFill flip="none" rotWithShape="1">
            <a:gsLst>
              <a:gs pos="0">
                <a:schemeClr val="accent5">
                  <a:lumMod val="48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defTabSz="342900"/>
            <a:r>
              <a:rPr lang="de-AT" sz="4950" dirty="0">
                <a:solidFill>
                  <a:prstClr val="black"/>
                </a:solidFill>
                <a:latin typeface="Bloodlust" pitchFamily="2" charset="0"/>
              </a:rPr>
              <a:t>Nein</a:t>
            </a:r>
          </a:p>
          <a:p>
            <a:pPr algn="ctr" defTabSz="342900"/>
            <a:r>
              <a:rPr lang="de-AT" sz="4950" dirty="0">
                <a:solidFill>
                  <a:prstClr val="black"/>
                </a:solidFill>
                <a:latin typeface="Bloodlust" pitchFamily="2" charset="0"/>
              </a:rPr>
              <a:t>DANKE !!!</a:t>
            </a:r>
            <a:endParaRPr lang="en-US" sz="4950" dirty="0">
              <a:solidFill>
                <a:prstClr val="black"/>
              </a:solidFill>
              <a:latin typeface="Bloodlust" pitchFamily="2" charset="0"/>
            </a:endParaRPr>
          </a:p>
        </p:txBody>
      </p:sp>
    </p:spTree>
    <p:extLst>
      <p:ext uri="{BB962C8B-B14F-4D97-AF65-F5344CB8AC3E}">
        <p14:creationId xmlns:p14="http://schemas.microsoft.com/office/powerpoint/2010/main" val="66486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FAEC-B76C-4000-81CA-8C467535352B}"/>
              </a:ext>
            </a:extLst>
          </p:cNvPr>
          <p:cNvSpPr>
            <a:spLocks noGrp="1"/>
          </p:cNvSpPr>
          <p:nvPr>
            <p:ph type="title"/>
          </p:nvPr>
        </p:nvSpPr>
        <p:spPr/>
        <p:txBody>
          <a:bodyPr/>
          <a:lstStyle/>
          <a:p>
            <a:r>
              <a:rPr lang="de-AT" dirty="0"/>
              <a:t>Arbeit mit der Vocab Box</a:t>
            </a:r>
            <a:endParaRPr lang="en-US" dirty="0"/>
          </a:p>
        </p:txBody>
      </p:sp>
      <p:pic>
        <p:nvPicPr>
          <p:cNvPr id="9" name="Picture 8">
            <a:extLst>
              <a:ext uri="{FF2B5EF4-FFF2-40B4-BE49-F238E27FC236}">
                <a16:creationId xmlns:a16="http://schemas.microsoft.com/office/drawing/2014/main" id="{D0E415E9-EA33-41F1-A74C-895D4C258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25" r="24564" b="8457"/>
          <a:stretch/>
        </p:blipFill>
        <p:spPr>
          <a:xfrm>
            <a:off x="1143873" y="1932351"/>
            <a:ext cx="3211109" cy="2591278"/>
          </a:xfrm>
          <a:prstGeom prst="rect">
            <a:avLst/>
          </a:prstGeom>
        </p:spPr>
      </p:pic>
      <p:sp>
        <p:nvSpPr>
          <p:cNvPr id="14" name="Rectangle 13">
            <a:extLst>
              <a:ext uri="{FF2B5EF4-FFF2-40B4-BE49-F238E27FC236}">
                <a16:creationId xmlns:a16="http://schemas.microsoft.com/office/drawing/2014/main" id="{83026B92-1198-4D1C-A452-82BABAE9534B}"/>
              </a:ext>
            </a:extLst>
          </p:cNvPr>
          <p:cNvSpPr/>
          <p:nvPr/>
        </p:nvSpPr>
        <p:spPr>
          <a:xfrm>
            <a:off x="6394574" y="1932352"/>
            <a:ext cx="2101578" cy="4336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a:r>
              <a:rPr lang="de-AT" sz="1350" b="1" dirty="0">
                <a:solidFill>
                  <a:prstClr val="black"/>
                </a:solidFill>
                <a:latin typeface="Gill Sans MT" panose="020B0502020104020203"/>
              </a:rPr>
              <a:t>Vocab practice book</a:t>
            </a:r>
            <a:endParaRPr lang="en-US" sz="1350" b="1" dirty="0">
              <a:solidFill>
                <a:prstClr val="black"/>
              </a:solidFill>
              <a:latin typeface="Gill Sans MT" panose="020B0502020104020203"/>
            </a:endParaRPr>
          </a:p>
        </p:txBody>
      </p:sp>
      <p:pic>
        <p:nvPicPr>
          <p:cNvPr id="17" name="Picture 16">
            <a:extLst>
              <a:ext uri="{FF2B5EF4-FFF2-40B4-BE49-F238E27FC236}">
                <a16:creationId xmlns:a16="http://schemas.microsoft.com/office/drawing/2014/main" id="{098BDBCF-2989-4611-9AD8-6D5F0EE38E7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908" t="7262"/>
          <a:stretch/>
        </p:blipFill>
        <p:spPr>
          <a:xfrm>
            <a:off x="4755630" y="2477548"/>
            <a:ext cx="4010297" cy="2808827"/>
          </a:xfrm>
          <a:prstGeom prst="rect">
            <a:avLst/>
          </a:prstGeom>
        </p:spPr>
      </p:pic>
      <p:sp>
        <p:nvSpPr>
          <p:cNvPr id="18" name="TextBox 17">
            <a:extLst>
              <a:ext uri="{FF2B5EF4-FFF2-40B4-BE49-F238E27FC236}">
                <a16:creationId xmlns:a16="http://schemas.microsoft.com/office/drawing/2014/main" id="{F4A581A0-BA65-447C-B6BE-04C9DBCC3C3F}"/>
              </a:ext>
            </a:extLst>
          </p:cNvPr>
          <p:cNvSpPr txBox="1"/>
          <p:nvPr/>
        </p:nvSpPr>
        <p:spPr>
          <a:xfrm>
            <a:off x="3677194" y="5943104"/>
            <a:ext cx="4552406" cy="196208"/>
          </a:xfrm>
          <a:prstGeom prst="rect">
            <a:avLst/>
          </a:prstGeom>
          <a:noFill/>
        </p:spPr>
        <p:txBody>
          <a:bodyPr wrap="square" rtlCol="0">
            <a:spAutoFit/>
          </a:bodyPr>
          <a:lstStyle/>
          <a:p>
            <a:pPr defTabSz="342900"/>
            <a:r>
              <a:rPr lang="en-US" sz="675">
                <a:solidFill>
                  <a:prstClr val="black"/>
                </a:solidFill>
                <a:latin typeface="Gill Sans MT" panose="020B0502020104020203"/>
                <a:hlinkClick r:id="rId4" tooltip="http://www.freeimageslive.co.uk/free_stock_image/blank-notebook-jpg"/>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5" tooltip="https://creativecommons.org/licenses/by/3.0/"/>
              </a:rPr>
              <a:t>CC BY</a:t>
            </a:r>
            <a:endParaRPr lang="en-US" sz="675">
              <a:solidFill>
                <a:prstClr val="black"/>
              </a:solidFill>
              <a:latin typeface="Gill Sans MT" panose="020B0502020104020203"/>
            </a:endParaRPr>
          </a:p>
        </p:txBody>
      </p:sp>
      <p:sp>
        <p:nvSpPr>
          <p:cNvPr id="15" name="Arrow: Left 14">
            <a:extLst>
              <a:ext uri="{FF2B5EF4-FFF2-40B4-BE49-F238E27FC236}">
                <a16:creationId xmlns:a16="http://schemas.microsoft.com/office/drawing/2014/main" id="{72393D52-4C21-4FF4-9A55-C5338450667B}"/>
              </a:ext>
            </a:extLst>
          </p:cNvPr>
          <p:cNvSpPr/>
          <p:nvPr/>
        </p:nvSpPr>
        <p:spPr>
          <a:xfrm rot="1628004">
            <a:off x="2621251" y="3425498"/>
            <a:ext cx="2390549" cy="5142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1350" b="1" dirty="0">
                <a:solidFill>
                  <a:prstClr val="black"/>
                </a:solidFill>
                <a:latin typeface="Gill Sans MT" panose="020B0502020104020203"/>
              </a:rPr>
              <a:t>neue Karten</a:t>
            </a:r>
            <a:endParaRPr lang="en-US" sz="1350" b="1" dirty="0">
              <a:solidFill>
                <a:prstClr val="black"/>
              </a:solidFill>
              <a:latin typeface="Gill Sans MT" panose="020B0502020104020203"/>
            </a:endParaRPr>
          </a:p>
        </p:txBody>
      </p:sp>
    </p:spTree>
    <p:extLst>
      <p:ext uri="{BB962C8B-B14F-4D97-AF65-F5344CB8AC3E}">
        <p14:creationId xmlns:p14="http://schemas.microsoft.com/office/powerpoint/2010/main" val="4384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75AB0B-B2FA-42FA-9D16-CB2427AD3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1077" y="715983"/>
            <a:ext cx="1676330" cy="1435874"/>
          </a:xfrm>
          <a:prstGeom prst="rect">
            <a:avLst/>
          </a:prstGeom>
        </p:spPr>
      </p:pic>
      <p:pic>
        <p:nvPicPr>
          <p:cNvPr id="10" name="Picture 9">
            <a:extLst>
              <a:ext uri="{FF2B5EF4-FFF2-40B4-BE49-F238E27FC236}">
                <a16:creationId xmlns:a16="http://schemas.microsoft.com/office/drawing/2014/main" id="{B88C40AF-3747-4117-9DF2-0AD2C6C16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380" y="332657"/>
            <a:ext cx="2280284" cy="3174908"/>
          </a:xfrm>
          <a:prstGeom prst="rect">
            <a:avLst/>
          </a:prstGeom>
        </p:spPr>
      </p:pic>
      <p:pic>
        <p:nvPicPr>
          <p:cNvPr id="3" name="Picture 2" descr="A close up of a piece of paper&#10;&#10;Description generated with high confidence">
            <a:extLst>
              <a:ext uri="{FF2B5EF4-FFF2-40B4-BE49-F238E27FC236}">
                <a16:creationId xmlns:a16="http://schemas.microsoft.com/office/drawing/2014/main" id="{41BF1DEC-8A62-448F-8187-A3BBBD4B1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521" y="3806543"/>
            <a:ext cx="1343670" cy="2005478"/>
          </a:xfrm>
          <a:prstGeom prst="rect">
            <a:avLst/>
          </a:prstGeom>
        </p:spPr>
      </p:pic>
      <p:pic>
        <p:nvPicPr>
          <p:cNvPr id="11" name="Picture 10">
            <a:extLst>
              <a:ext uri="{FF2B5EF4-FFF2-40B4-BE49-F238E27FC236}">
                <a16:creationId xmlns:a16="http://schemas.microsoft.com/office/drawing/2014/main" id="{F4D74B70-4632-45E1-BCCA-3C46C0228114}"/>
              </a:ext>
            </a:extLst>
          </p:cNvPr>
          <p:cNvPicPr>
            <a:picLocks noChangeAspect="1"/>
          </p:cNvPicPr>
          <p:nvPr/>
        </p:nvPicPr>
        <p:blipFill>
          <a:blip r:embed="rId6"/>
          <a:stretch>
            <a:fillRect/>
          </a:stretch>
        </p:blipFill>
        <p:spPr>
          <a:xfrm>
            <a:off x="5981016" y="924056"/>
            <a:ext cx="2478300" cy="1307303"/>
          </a:xfrm>
          <a:prstGeom prst="rect">
            <a:avLst/>
          </a:prstGeom>
        </p:spPr>
      </p:pic>
      <p:pic>
        <p:nvPicPr>
          <p:cNvPr id="12" name="Picture 11">
            <a:extLst>
              <a:ext uri="{FF2B5EF4-FFF2-40B4-BE49-F238E27FC236}">
                <a16:creationId xmlns:a16="http://schemas.microsoft.com/office/drawing/2014/main" id="{FB47B111-5324-438F-A8F2-7F101645A2D7}"/>
              </a:ext>
            </a:extLst>
          </p:cNvPr>
          <p:cNvPicPr>
            <a:picLocks noChangeAspect="1"/>
          </p:cNvPicPr>
          <p:nvPr/>
        </p:nvPicPr>
        <p:blipFill>
          <a:blip r:embed="rId7"/>
          <a:stretch>
            <a:fillRect/>
          </a:stretch>
        </p:blipFill>
        <p:spPr>
          <a:xfrm>
            <a:off x="6879661" y="3003568"/>
            <a:ext cx="1900337" cy="1810071"/>
          </a:xfrm>
          <a:prstGeom prst="rect">
            <a:avLst/>
          </a:prstGeom>
        </p:spPr>
      </p:pic>
      <p:pic>
        <p:nvPicPr>
          <p:cNvPr id="14" name="Picture 13">
            <a:extLst>
              <a:ext uri="{FF2B5EF4-FFF2-40B4-BE49-F238E27FC236}">
                <a16:creationId xmlns:a16="http://schemas.microsoft.com/office/drawing/2014/main" id="{185C1BA9-4196-439A-9408-E0B74F76FEF3}"/>
              </a:ext>
            </a:extLst>
          </p:cNvPr>
          <p:cNvPicPr>
            <a:picLocks noChangeAspect="1"/>
          </p:cNvPicPr>
          <p:nvPr/>
        </p:nvPicPr>
        <p:blipFill>
          <a:blip r:embed="rId8"/>
          <a:stretch>
            <a:fillRect/>
          </a:stretch>
        </p:blipFill>
        <p:spPr>
          <a:xfrm>
            <a:off x="5242854" y="3720001"/>
            <a:ext cx="1511873" cy="2063558"/>
          </a:xfrm>
          <a:prstGeom prst="rect">
            <a:avLst/>
          </a:prstGeom>
        </p:spPr>
      </p:pic>
      <p:sp>
        <p:nvSpPr>
          <p:cNvPr id="15" name="TextBox 14">
            <a:extLst>
              <a:ext uri="{FF2B5EF4-FFF2-40B4-BE49-F238E27FC236}">
                <a16:creationId xmlns:a16="http://schemas.microsoft.com/office/drawing/2014/main" id="{9A1B943F-36DC-46F6-9711-9049387A8208}"/>
              </a:ext>
            </a:extLst>
          </p:cNvPr>
          <p:cNvSpPr txBox="1"/>
          <p:nvPr/>
        </p:nvSpPr>
        <p:spPr>
          <a:xfrm>
            <a:off x="693380" y="1077532"/>
            <a:ext cx="1530481" cy="1985159"/>
          </a:xfrm>
          <a:prstGeom prst="rect">
            <a:avLst/>
          </a:prstGeom>
          <a:noFill/>
        </p:spPr>
        <p:txBody>
          <a:bodyPr wrap="square" rtlCol="0">
            <a:spAutoFit/>
          </a:bodyPr>
          <a:lstStyle/>
          <a:p>
            <a:r>
              <a:rPr lang="de-AT" sz="1350" b="1" dirty="0"/>
              <a:t>Themenkorb</a:t>
            </a:r>
          </a:p>
          <a:p>
            <a:pPr marL="214313" indent="-214313">
              <a:buFont typeface="Arial" panose="020B0604020202020204" pitchFamily="34" charset="0"/>
              <a:buChar char="•"/>
              <a:tabLst>
                <a:tab pos="0" algn="l"/>
              </a:tabLst>
            </a:pPr>
            <a:r>
              <a:rPr lang="de-AT" sz="1200" dirty="0"/>
              <a:t>Sports and Leisure</a:t>
            </a:r>
          </a:p>
          <a:p>
            <a:pPr marL="214313" indent="-214313">
              <a:buFont typeface="Arial" panose="020B0604020202020204" pitchFamily="34" charset="0"/>
              <a:buChar char="•"/>
              <a:tabLst>
                <a:tab pos="0" algn="l"/>
              </a:tabLst>
            </a:pPr>
            <a:r>
              <a:rPr lang="de-AT" sz="1200" dirty="0"/>
              <a:t>Relationships</a:t>
            </a:r>
          </a:p>
          <a:p>
            <a:pPr marL="214313" indent="-214313">
              <a:buFont typeface="Arial" panose="020B0604020202020204" pitchFamily="34" charset="0"/>
              <a:buChar char="•"/>
              <a:tabLst>
                <a:tab pos="0" algn="l"/>
              </a:tabLst>
            </a:pPr>
            <a:r>
              <a:rPr lang="de-AT" sz="1200" dirty="0"/>
              <a:t>Travelling</a:t>
            </a:r>
          </a:p>
          <a:p>
            <a:pPr marL="214313" indent="-214313">
              <a:buFont typeface="Arial" panose="020B0604020202020204" pitchFamily="34" charset="0"/>
              <a:buChar char="•"/>
              <a:tabLst>
                <a:tab pos="0" algn="l"/>
              </a:tabLst>
            </a:pPr>
            <a:r>
              <a:rPr lang="de-AT" sz="1200" dirty="0"/>
              <a:t>Environment</a:t>
            </a:r>
          </a:p>
          <a:p>
            <a:pPr marL="214313" indent="-214313">
              <a:buFont typeface="Arial" panose="020B0604020202020204" pitchFamily="34" charset="0"/>
              <a:buChar char="•"/>
              <a:tabLst>
                <a:tab pos="0" algn="l"/>
              </a:tabLst>
            </a:pPr>
            <a:r>
              <a:rPr lang="de-AT" sz="1200" dirty="0"/>
              <a:t>Politics</a:t>
            </a:r>
          </a:p>
          <a:p>
            <a:pPr marL="214313" indent="-214313">
              <a:buFont typeface="Arial" panose="020B0604020202020204" pitchFamily="34" charset="0"/>
              <a:buChar char="•"/>
              <a:tabLst>
                <a:tab pos="0" algn="l"/>
              </a:tabLst>
            </a:pPr>
            <a:r>
              <a:rPr lang="de-AT" sz="1200" dirty="0"/>
              <a:t>Media and Technology</a:t>
            </a:r>
          </a:p>
          <a:p>
            <a:endParaRPr lang="en-US" sz="1350" dirty="0"/>
          </a:p>
        </p:txBody>
      </p:sp>
      <p:pic>
        <p:nvPicPr>
          <p:cNvPr id="16" name="Picture 15">
            <a:extLst>
              <a:ext uri="{FF2B5EF4-FFF2-40B4-BE49-F238E27FC236}">
                <a16:creationId xmlns:a16="http://schemas.microsoft.com/office/drawing/2014/main" id="{79B5A716-5F07-4D5E-A14E-F6B34B061815}"/>
              </a:ext>
            </a:extLst>
          </p:cNvPr>
          <p:cNvPicPr>
            <a:picLocks noChangeAspect="1"/>
          </p:cNvPicPr>
          <p:nvPr/>
        </p:nvPicPr>
        <p:blipFill>
          <a:blip r:embed="rId9"/>
          <a:stretch>
            <a:fillRect/>
          </a:stretch>
        </p:blipFill>
        <p:spPr>
          <a:xfrm>
            <a:off x="292026" y="3731772"/>
            <a:ext cx="1021235" cy="1421719"/>
          </a:xfrm>
          <a:prstGeom prst="rect">
            <a:avLst/>
          </a:prstGeom>
        </p:spPr>
      </p:pic>
      <p:pic>
        <p:nvPicPr>
          <p:cNvPr id="18" name="Picture 17">
            <a:extLst>
              <a:ext uri="{FF2B5EF4-FFF2-40B4-BE49-F238E27FC236}">
                <a16:creationId xmlns:a16="http://schemas.microsoft.com/office/drawing/2014/main" id="{279D4B2B-F5DA-4C4C-9188-68183961CCF8}"/>
              </a:ext>
            </a:extLst>
          </p:cNvPr>
          <p:cNvPicPr>
            <a:picLocks noChangeAspect="1"/>
          </p:cNvPicPr>
          <p:nvPr/>
        </p:nvPicPr>
        <p:blipFill>
          <a:blip r:embed="rId10"/>
          <a:stretch>
            <a:fillRect/>
          </a:stretch>
        </p:blipFill>
        <p:spPr>
          <a:xfrm>
            <a:off x="1217925" y="4424969"/>
            <a:ext cx="891524" cy="1328954"/>
          </a:xfrm>
          <a:prstGeom prst="rect">
            <a:avLst/>
          </a:prstGeom>
        </p:spPr>
      </p:pic>
      <p:sp>
        <p:nvSpPr>
          <p:cNvPr id="20" name="TextBox 19">
            <a:extLst>
              <a:ext uri="{FF2B5EF4-FFF2-40B4-BE49-F238E27FC236}">
                <a16:creationId xmlns:a16="http://schemas.microsoft.com/office/drawing/2014/main" id="{57146E02-8088-48AD-8BD8-B8BF55B3E3F5}"/>
              </a:ext>
            </a:extLst>
          </p:cNvPr>
          <p:cNvSpPr txBox="1"/>
          <p:nvPr/>
        </p:nvSpPr>
        <p:spPr>
          <a:xfrm>
            <a:off x="2467990" y="4288527"/>
            <a:ext cx="1637349" cy="1546577"/>
          </a:xfrm>
          <a:prstGeom prst="rect">
            <a:avLst/>
          </a:prstGeom>
          <a:noFill/>
        </p:spPr>
        <p:txBody>
          <a:bodyPr wrap="square" rtlCol="0">
            <a:spAutoFit/>
          </a:bodyPr>
          <a:lstStyle/>
          <a:p>
            <a:pPr marL="214313" indent="-214313">
              <a:buFont typeface="Arial" panose="020B0604020202020204" pitchFamily="34" charset="0"/>
              <a:buChar char="•"/>
            </a:pPr>
            <a:r>
              <a:rPr lang="de-AT" sz="1350" b="1" dirty="0">
                <a:solidFill>
                  <a:schemeClr val="accent5">
                    <a:lumMod val="50000"/>
                  </a:schemeClr>
                </a:solidFill>
              </a:rPr>
              <a:t>Essay</a:t>
            </a:r>
          </a:p>
          <a:p>
            <a:pPr marL="214313" indent="-214313">
              <a:buFont typeface="Arial" panose="020B0604020202020204" pitchFamily="34" charset="0"/>
              <a:buChar char="•"/>
            </a:pPr>
            <a:r>
              <a:rPr lang="de-AT" sz="1350" b="1" dirty="0">
                <a:solidFill>
                  <a:schemeClr val="accent5">
                    <a:lumMod val="50000"/>
                  </a:schemeClr>
                </a:solidFill>
              </a:rPr>
              <a:t>Report</a:t>
            </a:r>
          </a:p>
          <a:p>
            <a:pPr marL="214313" indent="-214313">
              <a:buFont typeface="Arial" panose="020B0604020202020204" pitchFamily="34" charset="0"/>
              <a:buChar char="•"/>
            </a:pPr>
            <a:r>
              <a:rPr lang="de-AT" sz="1350" b="1" dirty="0">
                <a:solidFill>
                  <a:schemeClr val="accent5">
                    <a:lumMod val="50000"/>
                  </a:schemeClr>
                </a:solidFill>
              </a:rPr>
              <a:t>Blog</a:t>
            </a:r>
          </a:p>
          <a:p>
            <a:pPr marL="214313" indent="-214313">
              <a:buFont typeface="Arial" panose="020B0604020202020204" pitchFamily="34" charset="0"/>
              <a:buChar char="•"/>
            </a:pPr>
            <a:r>
              <a:rPr lang="de-AT" sz="1350" b="1" dirty="0">
                <a:solidFill>
                  <a:schemeClr val="accent5">
                    <a:lumMod val="50000"/>
                  </a:schemeClr>
                </a:solidFill>
              </a:rPr>
              <a:t>Letter / Email</a:t>
            </a:r>
          </a:p>
          <a:p>
            <a:pPr marL="214313" indent="-214313">
              <a:buFont typeface="Arial" panose="020B0604020202020204" pitchFamily="34" charset="0"/>
              <a:buChar char="•"/>
            </a:pPr>
            <a:r>
              <a:rPr lang="de-AT" sz="1350" b="1" dirty="0">
                <a:solidFill>
                  <a:schemeClr val="accent5">
                    <a:lumMod val="50000"/>
                  </a:schemeClr>
                </a:solidFill>
              </a:rPr>
              <a:t>Article</a:t>
            </a:r>
          </a:p>
          <a:p>
            <a:pPr marL="214313" indent="-214313">
              <a:buFont typeface="Arial" panose="020B0604020202020204" pitchFamily="34" charset="0"/>
              <a:buChar char="•"/>
            </a:pPr>
            <a:r>
              <a:rPr lang="de-AT" sz="1350" b="1" dirty="0">
                <a:solidFill>
                  <a:schemeClr val="accent5">
                    <a:lumMod val="50000"/>
                  </a:schemeClr>
                </a:solidFill>
              </a:rPr>
              <a:t>Brochure</a:t>
            </a:r>
          </a:p>
          <a:p>
            <a:endParaRPr lang="en-US" sz="1350" dirty="0"/>
          </a:p>
        </p:txBody>
      </p:sp>
      <p:sp>
        <p:nvSpPr>
          <p:cNvPr id="2" name="TextBox 1">
            <a:extLst>
              <a:ext uri="{FF2B5EF4-FFF2-40B4-BE49-F238E27FC236}">
                <a16:creationId xmlns:a16="http://schemas.microsoft.com/office/drawing/2014/main" id="{2C5D3723-6399-4448-BBDF-8390DE689B92}"/>
              </a:ext>
            </a:extLst>
          </p:cNvPr>
          <p:cNvSpPr txBox="1"/>
          <p:nvPr/>
        </p:nvSpPr>
        <p:spPr>
          <a:xfrm>
            <a:off x="5940152" y="519503"/>
            <a:ext cx="1273628" cy="300082"/>
          </a:xfrm>
          <a:prstGeom prst="rect">
            <a:avLst/>
          </a:prstGeom>
          <a:noFill/>
        </p:spPr>
        <p:txBody>
          <a:bodyPr wrap="square" rtlCol="0">
            <a:spAutoFit/>
          </a:bodyPr>
          <a:lstStyle/>
          <a:p>
            <a:r>
              <a:rPr lang="de-AT" sz="1350" b="1" dirty="0"/>
              <a:t>Speaking</a:t>
            </a:r>
            <a:endParaRPr lang="en-US" sz="1350" b="1" dirty="0"/>
          </a:p>
        </p:txBody>
      </p:sp>
      <p:sp>
        <p:nvSpPr>
          <p:cNvPr id="22" name="TextBox 21">
            <a:extLst>
              <a:ext uri="{FF2B5EF4-FFF2-40B4-BE49-F238E27FC236}">
                <a16:creationId xmlns:a16="http://schemas.microsoft.com/office/drawing/2014/main" id="{2678BB53-679B-4910-AD9A-23092032B488}"/>
              </a:ext>
            </a:extLst>
          </p:cNvPr>
          <p:cNvSpPr txBox="1"/>
          <p:nvPr/>
        </p:nvSpPr>
        <p:spPr>
          <a:xfrm>
            <a:off x="7239326" y="2651282"/>
            <a:ext cx="1273628" cy="300082"/>
          </a:xfrm>
          <a:prstGeom prst="rect">
            <a:avLst/>
          </a:prstGeom>
          <a:noFill/>
        </p:spPr>
        <p:txBody>
          <a:bodyPr wrap="square" rtlCol="0">
            <a:spAutoFit/>
          </a:bodyPr>
          <a:lstStyle/>
          <a:p>
            <a:r>
              <a:rPr lang="de-AT" sz="1350" b="1" dirty="0"/>
              <a:t>Listening</a:t>
            </a:r>
            <a:endParaRPr lang="en-US" sz="1350" b="1" dirty="0"/>
          </a:p>
        </p:txBody>
      </p:sp>
      <p:sp>
        <p:nvSpPr>
          <p:cNvPr id="24" name="TextBox 23">
            <a:extLst>
              <a:ext uri="{FF2B5EF4-FFF2-40B4-BE49-F238E27FC236}">
                <a16:creationId xmlns:a16="http://schemas.microsoft.com/office/drawing/2014/main" id="{C84F33A1-2EC7-4F82-BD6F-5C2F485C32C5}"/>
              </a:ext>
            </a:extLst>
          </p:cNvPr>
          <p:cNvSpPr txBox="1"/>
          <p:nvPr/>
        </p:nvSpPr>
        <p:spPr>
          <a:xfrm>
            <a:off x="5448872" y="3374828"/>
            <a:ext cx="542522" cy="300082"/>
          </a:xfrm>
          <a:prstGeom prst="rect">
            <a:avLst/>
          </a:prstGeom>
          <a:noFill/>
        </p:spPr>
        <p:txBody>
          <a:bodyPr wrap="square" rtlCol="0">
            <a:spAutoFit/>
          </a:bodyPr>
          <a:lstStyle/>
          <a:p>
            <a:r>
              <a:rPr lang="de-AT" sz="1350" b="1" dirty="0"/>
              <a:t>LiU</a:t>
            </a:r>
            <a:endParaRPr lang="en-US" sz="1350" b="1" dirty="0"/>
          </a:p>
        </p:txBody>
      </p:sp>
      <p:sp>
        <p:nvSpPr>
          <p:cNvPr id="7" name="TextBox 6">
            <a:extLst>
              <a:ext uri="{FF2B5EF4-FFF2-40B4-BE49-F238E27FC236}">
                <a16:creationId xmlns:a16="http://schemas.microsoft.com/office/drawing/2014/main" id="{8D640FFC-F26D-43AF-8A55-7F8BB536E554}"/>
              </a:ext>
            </a:extLst>
          </p:cNvPr>
          <p:cNvSpPr txBox="1"/>
          <p:nvPr/>
        </p:nvSpPr>
        <p:spPr>
          <a:xfrm>
            <a:off x="3001684" y="2475632"/>
            <a:ext cx="3946475" cy="562077"/>
          </a:xfrm>
          <a:prstGeom prst="rect">
            <a:avLst/>
          </a:prstGeom>
          <a:noFill/>
        </p:spPr>
        <p:txBody>
          <a:bodyPr wrap="square" rtlCol="0">
            <a:spAutoFit/>
          </a:bodyPr>
          <a:lstStyle/>
          <a:p>
            <a:pPr algn="ctr" defTabSz="685800">
              <a:lnSpc>
                <a:spcPct val="90000"/>
              </a:lnSpc>
              <a:spcBef>
                <a:spcPct val="0"/>
              </a:spcBef>
            </a:pPr>
            <a:r>
              <a:rPr lang="de-AT" sz="3300" b="1" dirty="0">
                <a:solidFill>
                  <a:schemeClr val="accent5">
                    <a:lumMod val="50000"/>
                  </a:schemeClr>
                </a:solidFill>
                <a:latin typeface="Ink Free" panose="03080402000500000000" pitchFamily="66" charset="0"/>
                <a:ea typeface="+mj-ea"/>
                <a:cs typeface="+mj-cs"/>
              </a:rPr>
              <a:t>The status quo</a:t>
            </a:r>
            <a:endParaRPr lang="en-US" sz="3300" b="1" dirty="0">
              <a:solidFill>
                <a:schemeClr val="accent5">
                  <a:lumMod val="50000"/>
                </a:schemeClr>
              </a:solidFill>
              <a:latin typeface="Ink Free" panose="03080402000500000000" pitchFamily="66" charset="0"/>
              <a:ea typeface="+mj-ea"/>
              <a:cs typeface="+mj-cs"/>
            </a:endParaRPr>
          </a:p>
        </p:txBody>
      </p:sp>
      <p:sp>
        <p:nvSpPr>
          <p:cNvPr id="4" name="TextBox 3">
            <a:extLst>
              <a:ext uri="{FF2B5EF4-FFF2-40B4-BE49-F238E27FC236}">
                <a16:creationId xmlns:a16="http://schemas.microsoft.com/office/drawing/2014/main" id="{5FCAA90E-B7F1-4212-A646-67F7AEBDF0EB}"/>
              </a:ext>
            </a:extLst>
          </p:cNvPr>
          <p:cNvSpPr txBox="1"/>
          <p:nvPr/>
        </p:nvSpPr>
        <p:spPr>
          <a:xfrm rot="852959">
            <a:off x="5739399" y="5037550"/>
            <a:ext cx="2679436" cy="600164"/>
          </a:xfrm>
          <a:prstGeom prst="rect">
            <a:avLst/>
          </a:prstGeom>
          <a:noFill/>
        </p:spPr>
        <p:txBody>
          <a:bodyPr wrap="square" rtlCol="0">
            <a:spAutoFit/>
          </a:bodyPr>
          <a:lstStyle/>
          <a:p>
            <a:r>
              <a:rPr lang="de-AT" sz="3300" b="1" dirty="0">
                <a:solidFill>
                  <a:schemeClr val="accent5">
                    <a:lumMod val="50000"/>
                  </a:schemeClr>
                </a:solidFill>
                <a:latin typeface="Ink Free" panose="03080402000500000000" pitchFamily="66" charset="0"/>
                <a:ea typeface="+mj-ea"/>
                <a:cs typeface="+mj-cs"/>
              </a:rPr>
              <a:t>grammar</a:t>
            </a:r>
            <a:endParaRPr lang="en-US" sz="3300" b="1" dirty="0">
              <a:solidFill>
                <a:schemeClr val="accent5">
                  <a:lumMod val="50000"/>
                </a:schemeClr>
              </a:solidFill>
              <a:latin typeface="Ink Free" panose="03080402000500000000" pitchFamily="66" charset="0"/>
              <a:ea typeface="+mj-ea"/>
              <a:cs typeface="+mj-cs"/>
            </a:endParaRPr>
          </a:p>
        </p:txBody>
      </p:sp>
      <p:sp>
        <p:nvSpPr>
          <p:cNvPr id="5" name="TextBox 4">
            <a:extLst>
              <a:ext uri="{FF2B5EF4-FFF2-40B4-BE49-F238E27FC236}">
                <a16:creationId xmlns:a16="http://schemas.microsoft.com/office/drawing/2014/main" id="{2A3E055C-49A4-4841-9B41-56F1C20D9040}"/>
              </a:ext>
            </a:extLst>
          </p:cNvPr>
          <p:cNvSpPr txBox="1"/>
          <p:nvPr/>
        </p:nvSpPr>
        <p:spPr>
          <a:xfrm rot="20989627">
            <a:off x="5163867" y="4003577"/>
            <a:ext cx="2656230" cy="600164"/>
          </a:xfrm>
          <a:prstGeom prst="rect">
            <a:avLst/>
          </a:prstGeom>
          <a:noFill/>
        </p:spPr>
        <p:txBody>
          <a:bodyPr wrap="square" rtlCol="0">
            <a:spAutoFit/>
          </a:bodyPr>
          <a:lstStyle/>
          <a:p>
            <a:r>
              <a:rPr lang="de-AT" sz="3300" b="1" dirty="0">
                <a:solidFill>
                  <a:schemeClr val="accent5">
                    <a:lumMod val="50000"/>
                  </a:schemeClr>
                </a:solidFill>
                <a:latin typeface="Ink Free" panose="03080402000500000000" pitchFamily="66" charset="0"/>
                <a:ea typeface="+mj-ea"/>
                <a:cs typeface="+mj-cs"/>
              </a:rPr>
              <a:t>vocabulary</a:t>
            </a:r>
            <a:endParaRPr lang="en-US" sz="3300" b="1" dirty="0">
              <a:solidFill>
                <a:schemeClr val="accent5">
                  <a:lumMod val="50000"/>
                </a:schemeClr>
              </a:solidFill>
              <a:latin typeface="Ink Free" panose="03080402000500000000" pitchFamily="66" charset="0"/>
              <a:ea typeface="+mj-ea"/>
              <a:cs typeface="+mj-cs"/>
            </a:endParaRPr>
          </a:p>
        </p:txBody>
      </p:sp>
      <p:pic>
        <p:nvPicPr>
          <p:cNvPr id="9" name="Picture 8">
            <a:extLst>
              <a:ext uri="{FF2B5EF4-FFF2-40B4-BE49-F238E27FC236}">
                <a16:creationId xmlns:a16="http://schemas.microsoft.com/office/drawing/2014/main" id="{7A15014A-1B1E-47BF-9BAB-EFC7792F321E}"/>
              </a:ext>
            </a:extLst>
          </p:cNvPr>
          <p:cNvPicPr>
            <a:picLocks noChangeAspect="1"/>
          </p:cNvPicPr>
          <p:nvPr/>
        </p:nvPicPr>
        <p:blipFill>
          <a:blip r:embed="rId11"/>
          <a:stretch>
            <a:fillRect/>
          </a:stretch>
        </p:blipFill>
        <p:spPr>
          <a:xfrm rot="21313698">
            <a:off x="439559" y="4664919"/>
            <a:ext cx="1083512" cy="1527097"/>
          </a:xfrm>
          <a:prstGeom prst="rect">
            <a:avLst/>
          </a:prstGeom>
        </p:spPr>
      </p:pic>
    </p:spTree>
    <p:extLst>
      <p:ext uri="{BB962C8B-B14F-4D97-AF65-F5344CB8AC3E}">
        <p14:creationId xmlns:p14="http://schemas.microsoft.com/office/powerpoint/2010/main" val="985371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6548AF4-6738-49EC-85E4-75F08E46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72789" y="1461064"/>
            <a:ext cx="2836069" cy="4380953"/>
          </a:xfrm>
          <a:prstGeom prst="rect">
            <a:avLst/>
          </a:prstGeom>
        </p:spPr>
      </p:pic>
      <p:sp>
        <p:nvSpPr>
          <p:cNvPr id="2" name="Title 1">
            <a:extLst>
              <a:ext uri="{FF2B5EF4-FFF2-40B4-BE49-F238E27FC236}">
                <a16:creationId xmlns:a16="http://schemas.microsoft.com/office/drawing/2014/main" id="{E46BC0F3-5153-4CF6-863D-E373D79B89CE}"/>
              </a:ext>
            </a:extLst>
          </p:cNvPr>
          <p:cNvSpPr>
            <a:spLocks noGrp="1"/>
          </p:cNvSpPr>
          <p:nvPr>
            <p:ph type="title"/>
          </p:nvPr>
        </p:nvSpPr>
        <p:spPr/>
        <p:txBody>
          <a:bodyPr/>
          <a:lstStyle/>
          <a:p>
            <a:r>
              <a:rPr lang="de-AT" dirty="0"/>
              <a:t>1. Walk and Talk</a:t>
            </a:r>
            <a:endParaRPr lang="en-US" dirty="0"/>
          </a:p>
        </p:txBody>
      </p:sp>
      <p:pic>
        <p:nvPicPr>
          <p:cNvPr id="13" name="Picture 12">
            <a:extLst>
              <a:ext uri="{FF2B5EF4-FFF2-40B4-BE49-F238E27FC236}">
                <a16:creationId xmlns:a16="http://schemas.microsoft.com/office/drawing/2014/main" id="{804BB934-BF37-4FE0-BAA3-990F8CEB8F4C}"/>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35142" y="4332139"/>
            <a:ext cx="2236776" cy="1525349"/>
          </a:xfrm>
          <a:prstGeom prst="rect">
            <a:avLst/>
          </a:prstGeom>
          <a:ln>
            <a:noFill/>
          </a:ln>
          <a:effectLst>
            <a:outerShdw blurRad="292100" dist="139700" dir="2700000" algn="tl" rotWithShape="0">
              <a:srgbClr val="333333">
                <a:alpha val="65000"/>
              </a:srgbClr>
            </a:outerShdw>
          </a:effectLst>
        </p:spPr>
      </p:pic>
      <p:sp>
        <p:nvSpPr>
          <p:cNvPr id="20" name="Speech Bubble: Oval 19">
            <a:extLst>
              <a:ext uri="{FF2B5EF4-FFF2-40B4-BE49-F238E27FC236}">
                <a16:creationId xmlns:a16="http://schemas.microsoft.com/office/drawing/2014/main" id="{BEA14FAC-CCD9-4373-999A-696E2069B824}"/>
              </a:ext>
            </a:extLst>
          </p:cNvPr>
          <p:cNvSpPr/>
          <p:nvPr/>
        </p:nvSpPr>
        <p:spPr>
          <a:xfrm>
            <a:off x="6752570" y="1072413"/>
            <a:ext cx="1556288" cy="735122"/>
          </a:xfrm>
          <a:prstGeom prst="wedgeEllipseCallout">
            <a:avLst>
              <a:gd name="adj1" fmla="val -48280"/>
              <a:gd name="adj2" fmla="val 1025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I</a:t>
            </a:r>
            <a:r>
              <a:rPr lang="de-AT" sz="1350" dirty="0">
                <a:solidFill>
                  <a:prstClr val="black"/>
                </a:solidFill>
                <a:latin typeface="Gill Sans MT" panose="020B0502020104020203"/>
              </a:rPr>
              <a:t> </a:t>
            </a:r>
            <a:r>
              <a:rPr lang="de-AT" sz="1350" b="1" dirty="0">
                <a:solidFill>
                  <a:prstClr val="black"/>
                </a:solidFill>
                <a:latin typeface="Gill Sans MT" panose="020B0502020104020203"/>
              </a:rPr>
              <a:t>am an only child</a:t>
            </a:r>
            <a:r>
              <a:rPr lang="de-AT" sz="1350" dirty="0">
                <a:solidFill>
                  <a:prstClr val="black"/>
                </a:solidFill>
                <a:latin typeface="Gill Sans MT" panose="020B0502020104020203"/>
              </a:rPr>
              <a:t>.</a:t>
            </a:r>
            <a:endParaRPr lang="en-US" sz="1350" dirty="0">
              <a:solidFill>
                <a:prstClr val="black"/>
              </a:solidFill>
              <a:latin typeface="Gill Sans MT" panose="020B0502020104020203"/>
            </a:endParaRPr>
          </a:p>
        </p:txBody>
      </p:sp>
      <p:sp>
        <p:nvSpPr>
          <p:cNvPr id="22" name="Speech Bubble: Oval 21">
            <a:extLst>
              <a:ext uri="{FF2B5EF4-FFF2-40B4-BE49-F238E27FC236}">
                <a16:creationId xmlns:a16="http://schemas.microsoft.com/office/drawing/2014/main" id="{D0230505-CC63-4410-BF82-2424379CEE22}"/>
              </a:ext>
            </a:extLst>
          </p:cNvPr>
          <p:cNvSpPr/>
          <p:nvPr/>
        </p:nvSpPr>
        <p:spPr>
          <a:xfrm>
            <a:off x="7394852" y="1439974"/>
            <a:ext cx="1556288" cy="714566"/>
          </a:xfrm>
          <a:prstGeom prst="wedgeEllipseCallout">
            <a:avLst>
              <a:gd name="adj1" fmla="val -53342"/>
              <a:gd name="adj2" fmla="val 6356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I am an only child.</a:t>
            </a:r>
            <a:endParaRPr lang="en-US" sz="1350" b="1" dirty="0">
              <a:solidFill>
                <a:prstClr val="black"/>
              </a:solidFill>
              <a:latin typeface="Gill Sans MT" panose="020B0502020104020203"/>
            </a:endParaRPr>
          </a:p>
        </p:txBody>
      </p:sp>
      <p:pic>
        <p:nvPicPr>
          <p:cNvPr id="11" name="Picture 10">
            <a:extLst>
              <a:ext uri="{FF2B5EF4-FFF2-40B4-BE49-F238E27FC236}">
                <a16:creationId xmlns:a16="http://schemas.microsoft.com/office/drawing/2014/main" id="{E58E8053-09E5-428C-9491-2A2983B8BBD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84768" y="3541945"/>
            <a:ext cx="2213201" cy="1506728"/>
          </a:xfrm>
          <a:prstGeom prst="rect">
            <a:avLst/>
          </a:prstGeom>
          <a:ln>
            <a:noFill/>
          </a:ln>
          <a:effectLst>
            <a:outerShdw blurRad="292100" dist="139700" dir="2700000" algn="tl" rotWithShape="0">
              <a:srgbClr val="333333">
                <a:alpha val="65000"/>
              </a:srgbClr>
            </a:outerShdw>
          </a:effectLst>
        </p:spPr>
      </p:pic>
      <p:pic>
        <p:nvPicPr>
          <p:cNvPr id="5" name="Content Placeholder 4">
            <a:extLst>
              <a:ext uri="{FF2B5EF4-FFF2-40B4-BE49-F238E27FC236}">
                <a16:creationId xmlns:a16="http://schemas.microsoft.com/office/drawing/2014/main" id="{A3BE8BEF-F9D8-4FDE-9308-F0B4FB1B9FE1}"/>
              </a:ext>
            </a:extLst>
          </p:cNvPr>
          <p:cNvPicPr>
            <a:picLocks noGrp="1" noChangeAspect="1"/>
          </p:cNvPicPr>
          <p:nvPr>
            <p:ph idx="1"/>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28172" y="2769961"/>
            <a:ext cx="2309089" cy="1506727"/>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nimal&#10;&#10;Description generated with high confidence">
            <a:extLst>
              <a:ext uri="{FF2B5EF4-FFF2-40B4-BE49-F238E27FC236}">
                <a16:creationId xmlns:a16="http://schemas.microsoft.com/office/drawing/2014/main" id="{88B38720-8397-4F52-AAC8-8894010B7C67}"/>
              </a:ext>
            </a:extLst>
          </p:cNvPr>
          <p:cNvPicPr>
            <a:picLocks noChangeAspect="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t="5576" b="7293"/>
          <a:stretch/>
        </p:blipFill>
        <p:spPr>
          <a:xfrm>
            <a:off x="2640737" y="1763187"/>
            <a:ext cx="2378586" cy="1506727"/>
          </a:xfrm>
          <a:prstGeom prst="rect">
            <a:avLst/>
          </a:prstGeom>
          <a:ln>
            <a:noFill/>
          </a:ln>
          <a:effectLst>
            <a:outerShdw blurRad="292100" dist="139700" dir="2700000" algn="tl" rotWithShape="0">
              <a:srgbClr val="333333">
                <a:alpha val="65000"/>
              </a:srgbClr>
            </a:outerShdw>
          </a:effectLst>
        </p:spPr>
      </p:pic>
      <p:sp>
        <p:nvSpPr>
          <p:cNvPr id="25" name="Speech Bubble: Oval 24">
            <a:extLst>
              <a:ext uri="{FF2B5EF4-FFF2-40B4-BE49-F238E27FC236}">
                <a16:creationId xmlns:a16="http://schemas.microsoft.com/office/drawing/2014/main" id="{75B6FF54-CD01-4BAA-8500-FDF998012777}"/>
              </a:ext>
            </a:extLst>
          </p:cNvPr>
          <p:cNvSpPr/>
          <p:nvPr/>
        </p:nvSpPr>
        <p:spPr>
          <a:xfrm>
            <a:off x="7683748" y="1814587"/>
            <a:ext cx="1457325" cy="757163"/>
          </a:xfrm>
          <a:prstGeom prst="wedgeEllipseCallout">
            <a:avLst>
              <a:gd name="adj1" fmla="val -68170"/>
              <a:gd name="adj2" fmla="val 42321"/>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I am an only child</a:t>
            </a:r>
            <a:endParaRPr lang="en-US" sz="1350" b="1" dirty="0">
              <a:solidFill>
                <a:prstClr val="black"/>
              </a:solidFill>
              <a:latin typeface="Gill Sans MT" panose="020B0502020104020203"/>
            </a:endParaRPr>
          </a:p>
        </p:txBody>
      </p:sp>
      <p:sp>
        <p:nvSpPr>
          <p:cNvPr id="27" name="Arrow: Left 26">
            <a:extLst>
              <a:ext uri="{FF2B5EF4-FFF2-40B4-BE49-F238E27FC236}">
                <a16:creationId xmlns:a16="http://schemas.microsoft.com/office/drawing/2014/main" id="{FF869F5B-1D18-4D0E-B8C0-D46B9BF1C37B}"/>
              </a:ext>
            </a:extLst>
          </p:cNvPr>
          <p:cNvSpPr/>
          <p:nvPr/>
        </p:nvSpPr>
        <p:spPr>
          <a:xfrm>
            <a:off x="6942883" y="2693194"/>
            <a:ext cx="1629617" cy="576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1350" b="1" dirty="0">
                <a:solidFill>
                  <a:prstClr val="black"/>
                </a:solidFill>
                <a:latin typeface="Gill Sans MT" panose="020B0502020104020203"/>
              </a:rPr>
              <a:t>Sprechen</a:t>
            </a:r>
            <a:endParaRPr lang="en-US" sz="1350" b="1" dirty="0">
              <a:solidFill>
                <a:prstClr val="black"/>
              </a:solidFill>
              <a:latin typeface="Gill Sans MT" panose="020B0502020104020203"/>
            </a:endParaRPr>
          </a:p>
        </p:txBody>
      </p:sp>
      <p:sp>
        <p:nvSpPr>
          <p:cNvPr id="28" name="Arrow: Left 27">
            <a:extLst>
              <a:ext uri="{FF2B5EF4-FFF2-40B4-BE49-F238E27FC236}">
                <a16:creationId xmlns:a16="http://schemas.microsoft.com/office/drawing/2014/main" id="{8F56D32D-0036-41D2-A110-219CC941EEB5}"/>
              </a:ext>
            </a:extLst>
          </p:cNvPr>
          <p:cNvSpPr/>
          <p:nvPr/>
        </p:nvSpPr>
        <p:spPr>
          <a:xfrm>
            <a:off x="6851532" y="4703461"/>
            <a:ext cx="1649530" cy="497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1500" dirty="0">
                <a:solidFill>
                  <a:prstClr val="black"/>
                </a:solidFill>
                <a:latin typeface="Gill Sans MT" panose="020B0502020104020203"/>
              </a:rPr>
              <a:t>Gehen</a:t>
            </a:r>
            <a:endParaRPr lang="en-US" sz="1500" dirty="0">
              <a:solidFill>
                <a:prstClr val="black"/>
              </a:solidFill>
              <a:latin typeface="Gill Sans MT" panose="020B0502020104020203"/>
            </a:endParaRPr>
          </a:p>
        </p:txBody>
      </p:sp>
    </p:spTree>
    <p:extLst>
      <p:ext uri="{BB962C8B-B14F-4D97-AF65-F5344CB8AC3E}">
        <p14:creationId xmlns:p14="http://schemas.microsoft.com/office/powerpoint/2010/main" val="4796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fltVal val="0"/>
                                          </p:val>
                                        </p:tav>
                                        <p:tav tm="100000">
                                          <p:val>
                                            <p:strVal val="#ppt_w"/>
                                          </p:val>
                                        </p:tav>
                                      </p:tavLst>
                                    </p:anim>
                                    <p:anim calcmode="lin" valueType="num">
                                      <p:cBhvr>
                                        <p:cTn id="38" dur="1000" fill="hold"/>
                                        <p:tgtEl>
                                          <p:spTgt spid="28"/>
                                        </p:tgtEl>
                                        <p:attrNameLst>
                                          <p:attrName>ppt_h</p:attrName>
                                        </p:attrNameLst>
                                      </p:cBhvr>
                                      <p:tavLst>
                                        <p:tav tm="0">
                                          <p:val>
                                            <p:fltVal val="0"/>
                                          </p:val>
                                        </p:tav>
                                        <p:tav tm="100000">
                                          <p:val>
                                            <p:strVal val="#ppt_h"/>
                                          </p:val>
                                        </p:tav>
                                      </p:tavLst>
                                    </p:anim>
                                    <p:anim calcmode="lin" valueType="num">
                                      <p:cBhvr>
                                        <p:cTn id="39" dur="1000" fill="hold"/>
                                        <p:tgtEl>
                                          <p:spTgt spid="28"/>
                                        </p:tgtEl>
                                        <p:attrNameLst>
                                          <p:attrName>style.rotation</p:attrName>
                                        </p:attrNameLst>
                                      </p:cBhvr>
                                      <p:tavLst>
                                        <p:tav tm="0">
                                          <p:val>
                                            <p:fltVal val="90"/>
                                          </p:val>
                                        </p:tav>
                                        <p:tav tm="100000">
                                          <p:val>
                                            <p:fltVal val="0"/>
                                          </p:val>
                                        </p:tav>
                                      </p:tavLst>
                                    </p:anim>
                                    <p:animEffect transition="in" filter="fade">
                                      <p:cBhvr>
                                        <p:cTn id="4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6548AF4-6738-49EC-85E4-75F08E463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72789" y="1461064"/>
            <a:ext cx="2836069" cy="4380953"/>
          </a:xfrm>
          <a:prstGeom prst="rect">
            <a:avLst/>
          </a:prstGeom>
        </p:spPr>
      </p:pic>
      <p:sp>
        <p:nvSpPr>
          <p:cNvPr id="2" name="Title 1">
            <a:extLst>
              <a:ext uri="{FF2B5EF4-FFF2-40B4-BE49-F238E27FC236}">
                <a16:creationId xmlns:a16="http://schemas.microsoft.com/office/drawing/2014/main" id="{E46BC0F3-5153-4CF6-863D-E373D79B89CE}"/>
              </a:ext>
            </a:extLst>
          </p:cNvPr>
          <p:cNvSpPr>
            <a:spLocks noGrp="1"/>
          </p:cNvSpPr>
          <p:nvPr>
            <p:ph type="title"/>
          </p:nvPr>
        </p:nvSpPr>
        <p:spPr/>
        <p:txBody>
          <a:bodyPr/>
          <a:lstStyle/>
          <a:p>
            <a:r>
              <a:rPr lang="de-AT" dirty="0"/>
              <a:t>Walk and Talk</a:t>
            </a:r>
            <a:endParaRPr lang="en-US" dirty="0"/>
          </a:p>
        </p:txBody>
      </p:sp>
      <p:pic>
        <p:nvPicPr>
          <p:cNvPr id="13" name="Picture 12">
            <a:extLst>
              <a:ext uri="{FF2B5EF4-FFF2-40B4-BE49-F238E27FC236}">
                <a16:creationId xmlns:a16="http://schemas.microsoft.com/office/drawing/2014/main" id="{804BB934-BF37-4FE0-BAA3-990F8CEB8F4C}"/>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35142" y="4332139"/>
            <a:ext cx="2236776" cy="1525349"/>
          </a:xfrm>
          <a:prstGeom prst="rect">
            <a:avLst/>
          </a:prstGeom>
          <a:ln>
            <a:noFill/>
          </a:ln>
          <a:effectLst>
            <a:outerShdw blurRad="292100" dist="139700" dir="2700000" algn="tl" rotWithShape="0">
              <a:srgbClr val="333333">
                <a:alpha val="65000"/>
              </a:srgbClr>
            </a:outerShdw>
          </a:effectLst>
        </p:spPr>
      </p:pic>
      <p:sp>
        <p:nvSpPr>
          <p:cNvPr id="20" name="Speech Bubble: Oval 19">
            <a:extLst>
              <a:ext uri="{FF2B5EF4-FFF2-40B4-BE49-F238E27FC236}">
                <a16:creationId xmlns:a16="http://schemas.microsoft.com/office/drawing/2014/main" id="{BEA14FAC-CCD9-4373-999A-696E2069B824}"/>
              </a:ext>
            </a:extLst>
          </p:cNvPr>
          <p:cNvSpPr/>
          <p:nvPr/>
        </p:nvSpPr>
        <p:spPr>
          <a:xfrm>
            <a:off x="6752570" y="1072413"/>
            <a:ext cx="1556288" cy="735122"/>
          </a:xfrm>
          <a:prstGeom prst="wedgeEllipseCallout">
            <a:avLst>
              <a:gd name="adj1" fmla="val -48280"/>
              <a:gd name="adj2" fmla="val 1025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My mother is called Renate.</a:t>
            </a:r>
            <a:r>
              <a:rPr lang="de-AT" sz="1350" dirty="0">
                <a:solidFill>
                  <a:prstClr val="black"/>
                </a:solidFill>
                <a:latin typeface="Gill Sans MT" panose="020B0502020104020203"/>
              </a:rPr>
              <a:t>.</a:t>
            </a:r>
            <a:endParaRPr lang="en-US" sz="1350" dirty="0">
              <a:solidFill>
                <a:prstClr val="black"/>
              </a:solidFill>
              <a:latin typeface="Gill Sans MT" panose="020B0502020104020203"/>
            </a:endParaRPr>
          </a:p>
        </p:txBody>
      </p:sp>
      <p:sp>
        <p:nvSpPr>
          <p:cNvPr id="22" name="Speech Bubble: Oval 21">
            <a:extLst>
              <a:ext uri="{FF2B5EF4-FFF2-40B4-BE49-F238E27FC236}">
                <a16:creationId xmlns:a16="http://schemas.microsoft.com/office/drawing/2014/main" id="{D0230505-CC63-4410-BF82-2424379CEE22}"/>
              </a:ext>
            </a:extLst>
          </p:cNvPr>
          <p:cNvSpPr/>
          <p:nvPr/>
        </p:nvSpPr>
        <p:spPr>
          <a:xfrm>
            <a:off x="7394852" y="1439974"/>
            <a:ext cx="1556288" cy="714566"/>
          </a:xfrm>
          <a:prstGeom prst="wedgeEllipseCallout">
            <a:avLst>
              <a:gd name="adj1" fmla="val -53342"/>
              <a:gd name="adj2" fmla="val 6356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My mother is called Renate.</a:t>
            </a:r>
            <a:endParaRPr lang="en-US" sz="1350" b="1" dirty="0">
              <a:solidFill>
                <a:prstClr val="black"/>
              </a:solidFill>
              <a:latin typeface="Gill Sans MT" panose="020B0502020104020203"/>
            </a:endParaRPr>
          </a:p>
        </p:txBody>
      </p:sp>
      <p:pic>
        <p:nvPicPr>
          <p:cNvPr id="11" name="Picture 10">
            <a:extLst>
              <a:ext uri="{FF2B5EF4-FFF2-40B4-BE49-F238E27FC236}">
                <a16:creationId xmlns:a16="http://schemas.microsoft.com/office/drawing/2014/main" id="{E58E8053-09E5-428C-9491-2A2983B8BBD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484768" y="3541945"/>
            <a:ext cx="2213201" cy="1506728"/>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animal&#10;&#10;Description generated with high confidence">
            <a:extLst>
              <a:ext uri="{FF2B5EF4-FFF2-40B4-BE49-F238E27FC236}">
                <a16:creationId xmlns:a16="http://schemas.microsoft.com/office/drawing/2014/main" id="{88B38720-8397-4F52-AAC8-8894010B7C67}"/>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5576" b="7293"/>
          <a:stretch/>
        </p:blipFill>
        <p:spPr>
          <a:xfrm>
            <a:off x="1762913" y="2788582"/>
            <a:ext cx="2378586" cy="1506727"/>
          </a:xfrm>
          <a:prstGeom prst="rect">
            <a:avLst/>
          </a:prstGeom>
          <a:ln>
            <a:noFill/>
          </a:ln>
          <a:effectLst>
            <a:outerShdw blurRad="292100" dist="139700" dir="2700000" algn="tl" rotWithShape="0">
              <a:srgbClr val="333333">
                <a:alpha val="65000"/>
              </a:srgbClr>
            </a:outerShdw>
          </a:effectLst>
        </p:spPr>
      </p:pic>
      <p:sp>
        <p:nvSpPr>
          <p:cNvPr id="25" name="Speech Bubble: Oval 24">
            <a:extLst>
              <a:ext uri="{FF2B5EF4-FFF2-40B4-BE49-F238E27FC236}">
                <a16:creationId xmlns:a16="http://schemas.microsoft.com/office/drawing/2014/main" id="{75B6FF54-CD01-4BAA-8500-FDF998012777}"/>
              </a:ext>
            </a:extLst>
          </p:cNvPr>
          <p:cNvSpPr/>
          <p:nvPr/>
        </p:nvSpPr>
        <p:spPr>
          <a:xfrm>
            <a:off x="7683748" y="1814587"/>
            <a:ext cx="1457325" cy="757163"/>
          </a:xfrm>
          <a:prstGeom prst="wedgeEllipseCallout">
            <a:avLst>
              <a:gd name="adj1" fmla="val -68170"/>
              <a:gd name="adj2" fmla="val 42321"/>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de-AT" sz="1350" b="1" dirty="0">
                <a:solidFill>
                  <a:prstClr val="black"/>
                </a:solidFill>
                <a:latin typeface="Gill Sans MT" panose="020B0502020104020203"/>
              </a:rPr>
              <a:t>My mother is called Renate.</a:t>
            </a:r>
            <a:endParaRPr lang="en-US" sz="1350" b="1" dirty="0">
              <a:solidFill>
                <a:prstClr val="black"/>
              </a:solidFill>
              <a:latin typeface="Gill Sans MT" panose="020B0502020104020203"/>
            </a:endParaRPr>
          </a:p>
        </p:txBody>
      </p:sp>
      <p:sp>
        <p:nvSpPr>
          <p:cNvPr id="27" name="Arrow: Left 26">
            <a:extLst>
              <a:ext uri="{FF2B5EF4-FFF2-40B4-BE49-F238E27FC236}">
                <a16:creationId xmlns:a16="http://schemas.microsoft.com/office/drawing/2014/main" id="{FF869F5B-1D18-4D0E-B8C0-D46B9BF1C37B}"/>
              </a:ext>
            </a:extLst>
          </p:cNvPr>
          <p:cNvSpPr/>
          <p:nvPr/>
        </p:nvSpPr>
        <p:spPr>
          <a:xfrm>
            <a:off x="6942883" y="2693194"/>
            <a:ext cx="1629617" cy="576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1350" b="1" dirty="0">
                <a:solidFill>
                  <a:prstClr val="black"/>
                </a:solidFill>
                <a:latin typeface="Gill Sans MT" panose="020B0502020104020203"/>
              </a:rPr>
              <a:t>Sprechen</a:t>
            </a:r>
            <a:endParaRPr lang="en-US" sz="1350" b="1" dirty="0">
              <a:solidFill>
                <a:prstClr val="black"/>
              </a:solidFill>
              <a:latin typeface="Gill Sans MT" panose="020B0502020104020203"/>
            </a:endParaRPr>
          </a:p>
        </p:txBody>
      </p:sp>
      <p:sp>
        <p:nvSpPr>
          <p:cNvPr id="28" name="Arrow: Left 27">
            <a:extLst>
              <a:ext uri="{FF2B5EF4-FFF2-40B4-BE49-F238E27FC236}">
                <a16:creationId xmlns:a16="http://schemas.microsoft.com/office/drawing/2014/main" id="{8F56D32D-0036-41D2-A110-219CC941EEB5}"/>
              </a:ext>
            </a:extLst>
          </p:cNvPr>
          <p:cNvSpPr/>
          <p:nvPr/>
        </p:nvSpPr>
        <p:spPr>
          <a:xfrm>
            <a:off x="6851532" y="4703461"/>
            <a:ext cx="1649530" cy="497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1500" dirty="0">
                <a:solidFill>
                  <a:prstClr val="black"/>
                </a:solidFill>
                <a:latin typeface="Gill Sans MT" panose="020B0502020104020203"/>
              </a:rPr>
              <a:t>Gehen</a:t>
            </a:r>
            <a:endParaRPr lang="en-US" sz="1500" dirty="0">
              <a:solidFill>
                <a:prstClr val="black"/>
              </a:solidFill>
              <a:latin typeface="Gill Sans MT" panose="020B0502020104020203"/>
            </a:endParaRPr>
          </a:p>
        </p:txBody>
      </p:sp>
      <p:pic>
        <p:nvPicPr>
          <p:cNvPr id="5" name="Content Placeholder 4">
            <a:extLst>
              <a:ext uri="{FF2B5EF4-FFF2-40B4-BE49-F238E27FC236}">
                <a16:creationId xmlns:a16="http://schemas.microsoft.com/office/drawing/2014/main" id="{A3BE8BEF-F9D8-4FDE-9308-F0B4FB1B9FE1}"/>
              </a:ext>
            </a:extLst>
          </p:cNvPr>
          <p:cNvPicPr>
            <a:picLocks noGrp="1" noChangeAspect="1"/>
          </p:cNvPicPr>
          <p:nvPr>
            <p:ph idx="1"/>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9047" y="1768719"/>
            <a:ext cx="2309089" cy="150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9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1000" fill="hold"/>
                                        <p:tgtEl>
                                          <p:spTgt spid="28"/>
                                        </p:tgtEl>
                                        <p:attrNameLst>
                                          <p:attrName>ppt_w</p:attrName>
                                        </p:attrNameLst>
                                      </p:cBhvr>
                                      <p:tavLst>
                                        <p:tav tm="0">
                                          <p:val>
                                            <p:fltVal val="0"/>
                                          </p:val>
                                        </p:tav>
                                        <p:tav tm="100000">
                                          <p:val>
                                            <p:strVal val="#ppt_w"/>
                                          </p:val>
                                        </p:tav>
                                      </p:tavLst>
                                    </p:anim>
                                    <p:anim calcmode="lin" valueType="num">
                                      <p:cBhvr>
                                        <p:cTn id="36" dur="1000" fill="hold"/>
                                        <p:tgtEl>
                                          <p:spTgt spid="28"/>
                                        </p:tgtEl>
                                        <p:attrNameLst>
                                          <p:attrName>ppt_h</p:attrName>
                                        </p:attrNameLst>
                                      </p:cBhvr>
                                      <p:tavLst>
                                        <p:tav tm="0">
                                          <p:val>
                                            <p:fltVal val="0"/>
                                          </p:val>
                                        </p:tav>
                                        <p:tav tm="100000">
                                          <p:val>
                                            <p:strVal val="#ppt_h"/>
                                          </p:val>
                                        </p:tav>
                                      </p:tavLst>
                                    </p:anim>
                                    <p:anim calcmode="lin" valueType="num">
                                      <p:cBhvr>
                                        <p:cTn id="37" dur="1000" fill="hold"/>
                                        <p:tgtEl>
                                          <p:spTgt spid="28"/>
                                        </p:tgtEl>
                                        <p:attrNameLst>
                                          <p:attrName>style.rotation</p:attrName>
                                        </p:attrNameLst>
                                      </p:cBhvr>
                                      <p:tavLst>
                                        <p:tav tm="0">
                                          <p:val>
                                            <p:fltVal val="90"/>
                                          </p:val>
                                        </p:tav>
                                        <p:tav tm="100000">
                                          <p:val>
                                            <p:fltVal val="0"/>
                                          </p:val>
                                        </p:tav>
                                      </p:tavLst>
                                    </p:anim>
                                    <p:animEffect transition="in" filter="fade">
                                      <p:cBhvr>
                                        <p:cTn id="3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ffiti covered wall&#10;&#10;Description generated with high confidence">
            <a:extLst>
              <a:ext uri="{FF2B5EF4-FFF2-40B4-BE49-F238E27FC236}">
                <a16:creationId xmlns:a16="http://schemas.microsoft.com/office/drawing/2014/main" id="{A9AAF57E-5419-47EA-85F5-AEDAA4E7217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40511" y="2709763"/>
            <a:ext cx="3105564" cy="2444419"/>
          </a:xfrm>
          <a:prstGeom prst="rect">
            <a:avLst/>
          </a:prstGeom>
        </p:spPr>
      </p:pic>
      <p:sp>
        <p:nvSpPr>
          <p:cNvPr id="8" name="TextBox 7">
            <a:extLst>
              <a:ext uri="{FF2B5EF4-FFF2-40B4-BE49-F238E27FC236}">
                <a16:creationId xmlns:a16="http://schemas.microsoft.com/office/drawing/2014/main" id="{EE1CAB78-4900-4141-B369-EFF4439EB21B}"/>
              </a:ext>
            </a:extLst>
          </p:cNvPr>
          <p:cNvSpPr txBox="1"/>
          <p:nvPr/>
        </p:nvSpPr>
        <p:spPr>
          <a:xfrm>
            <a:off x="1304665" y="6886133"/>
            <a:ext cx="4631792" cy="196208"/>
          </a:xfrm>
          <a:prstGeom prst="rect">
            <a:avLst/>
          </a:prstGeom>
          <a:noFill/>
        </p:spPr>
        <p:txBody>
          <a:bodyPr wrap="square" rtlCol="0">
            <a:spAutoFit/>
          </a:bodyPr>
          <a:lstStyle/>
          <a:p>
            <a:pPr defTabSz="342900"/>
            <a:r>
              <a:rPr lang="en-US" sz="675">
                <a:solidFill>
                  <a:prstClr val="black"/>
                </a:solidFill>
                <a:latin typeface="Gill Sans MT" panose="020B0502020104020203"/>
                <a:hlinkClick r:id="rId3" tooltip="http://azharreflections.blogspot.com/2013/06/my-e-dventures-of-writing.html"/>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4" tooltip="https://creativecommons.org/licenses/by-nc-sa/3.0/"/>
              </a:rPr>
              <a:t>CC BY-NC-SA</a:t>
            </a:r>
            <a:endParaRPr lang="en-US" sz="675">
              <a:solidFill>
                <a:prstClr val="black"/>
              </a:solidFill>
              <a:latin typeface="Gill Sans MT" panose="020B0502020104020203"/>
            </a:endParaRPr>
          </a:p>
        </p:txBody>
      </p:sp>
      <p:pic>
        <p:nvPicPr>
          <p:cNvPr id="12" name="Picture 11" descr="A picture containing animal&#10;&#10;Description generated with high confidence">
            <a:extLst>
              <a:ext uri="{FF2B5EF4-FFF2-40B4-BE49-F238E27FC236}">
                <a16:creationId xmlns:a16="http://schemas.microsoft.com/office/drawing/2014/main" id="{FD08722B-4B27-4949-A62B-DBDD3367A8F9}"/>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42369">
            <a:off x="1051206" y="1930368"/>
            <a:ext cx="2323388" cy="1669936"/>
          </a:xfrm>
          <a:prstGeom prst="rect">
            <a:avLst/>
          </a:prstGeom>
          <a:ln>
            <a:noFill/>
          </a:ln>
          <a:effectLst>
            <a:outerShdw blurRad="292100" dist="139700" dir="2700000" algn="tl" rotWithShape="0">
              <a:srgbClr val="333333">
                <a:alpha val="65000"/>
              </a:srgbClr>
            </a:outerShdw>
          </a:effectLst>
        </p:spPr>
      </p:pic>
      <p:pic>
        <p:nvPicPr>
          <p:cNvPr id="20" name="Picture 19" descr="A close up of a logo&#10;&#10;Description generated with high confidence">
            <a:extLst>
              <a:ext uri="{FF2B5EF4-FFF2-40B4-BE49-F238E27FC236}">
                <a16:creationId xmlns:a16="http://schemas.microsoft.com/office/drawing/2014/main" id="{902F831C-2544-4FE9-8D87-2742C0009D2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1552794" y="3803340"/>
            <a:ext cx="2211130" cy="2001140"/>
          </a:xfrm>
          <a:prstGeom prst="rect">
            <a:avLst/>
          </a:prstGeom>
        </p:spPr>
      </p:pic>
      <p:sp>
        <p:nvSpPr>
          <p:cNvPr id="21" name="TextBox 20">
            <a:extLst>
              <a:ext uri="{FF2B5EF4-FFF2-40B4-BE49-F238E27FC236}">
                <a16:creationId xmlns:a16="http://schemas.microsoft.com/office/drawing/2014/main" id="{58EFE8FE-E060-48CA-A816-C16B93D9016D}"/>
              </a:ext>
            </a:extLst>
          </p:cNvPr>
          <p:cNvSpPr txBox="1"/>
          <p:nvPr/>
        </p:nvSpPr>
        <p:spPr>
          <a:xfrm flipH="1">
            <a:off x="1552795" y="5490563"/>
            <a:ext cx="2211130" cy="300082"/>
          </a:xfrm>
          <a:prstGeom prst="rect">
            <a:avLst/>
          </a:prstGeom>
          <a:noFill/>
        </p:spPr>
        <p:txBody>
          <a:bodyPr wrap="square" rtlCol="0">
            <a:spAutoFit/>
          </a:bodyPr>
          <a:lstStyle/>
          <a:p>
            <a:pPr defTabSz="342900"/>
            <a:r>
              <a:rPr lang="en-US" sz="675">
                <a:solidFill>
                  <a:prstClr val="black"/>
                </a:solidFill>
                <a:latin typeface="Gill Sans MT" panose="020B0502020104020203"/>
                <a:hlinkClick r:id="rId7" tooltip="http://graphicdesign.stackexchange.com/questions/55126/what-is-standard-colour-of-squares-or-lines-printing-on-paper-notebook"/>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8" tooltip="https://creativecommons.org/licenses/by-sa/3.0/"/>
              </a:rPr>
              <a:t>CC BY-SA</a:t>
            </a:r>
            <a:endParaRPr lang="en-US" sz="675">
              <a:solidFill>
                <a:prstClr val="black"/>
              </a:solidFill>
              <a:latin typeface="Gill Sans MT" panose="020B0502020104020203"/>
            </a:endParaRPr>
          </a:p>
        </p:txBody>
      </p:sp>
      <p:sp>
        <p:nvSpPr>
          <p:cNvPr id="22" name="TextBox 21">
            <a:extLst>
              <a:ext uri="{FF2B5EF4-FFF2-40B4-BE49-F238E27FC236}">
                <a16:creationId xmlns:a16="http://schemas.microsoft.com/office/drawing/2014/main" id="{361C4039-CE20-475C-91FF-A13D62779B25}"/>
              </a:ext>
            </a:extLst>
          </p:cNvPr>
          <p:cNvSpPr txBox="1"/>
          <p:nvPr/>
        </p:nvSpPr>
        <p:spPr>
          <a:xfrm>
            <a:off x="1657629" y="3931972"/>
            <a:ext cx="1936176" cy="923330"/>
          </a:xfrm>
          <a:prstGeom prst="rect">
            <a:avLst/>
          </a:prstGeom>
          <a:noFill/>
        </p:spPr>
        <p:txBody>
          <a:bodyPr wrap="square" rtlCol="0">
            <a:spAutoFit/>
          </a:bodyPr>
          <a:lstStyle/>
          <a:p>
            <a:pPr defTabSz="342900"/>
            <a:r>
              <a:rPr lang="de-AT" sz="2700" b="1" dirty="0">
                <a:solidFill>
                  <a:prstClr val="black"/>
                </a:solidFill>
                <a:latin typeface="Bradley Hand ITC" panose="03070402050302030203" pitchFamily="66" charset="0"/>
              </a:rPr>
              <a:t>I do not have a sister</a:t>
            </a:r>
            <a:endParaRPr lang="en-US" sz="2700" b="1" dirty="0">
              <a:solidFill>
                <a:prstClr val="black"/>
              </a:solidFill>
              <a:latin typeface="Bradley Hand ITC" panose="03070402050302030203" pitchFamily="66" charset="0"/>
            </a:endParaRPr>
          </a:p>
        </p:txBody>
      </p:sp>
      <p:pic>
        <p:nvPicPr>
          <p:cNvPr id="10" name="Picture 9">
            <a:extLst>
              <a:ext uri="{FF2B5EF4-FFF2-40B4-BE49-F238E27FC236}">
                <a16:creationId xmlns:a16="http://schemas.microsoft.com/office/drawing/2014/main" id="{74CC507E-B68E-4A2B-AC81-5FF2FD71F55F}"/>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77637">
            <a:off x="964009" y="1949494"/>
            <a:ext cx="2528109" cy="1656217"/>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3D52B2E8-0480-4F17-A860-C1E3E1C9C1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0049" y="4500958"/>
            <a:ext cx="698591" cy="698591"/>
          </a:xfrm>
          <a:prstGeom prst="rect">
            <a:avLst/>
          </a:prstGeom>
        </p:spPr>
      </p:pic>
      <p:sp>
        <p:nvSpPr>
          <p:cNvPr id="26" name="Title 1">
            <a:extLst>
              <a:ext uri="{FF2B5EF4-FFF2-40B4-BE49-F238E27FC236}">
                <a16:creationId xmlns:a16="http://schemas.microsoft.com/office/drawing/2014/main" id="{20EA2941-0018-4186-ABD8-B54D8273F1AE}"/>
              </a:ext>
            </a:extLst>
          </p:cNvPr>
          <p:cNvSpPr txBox="1">
            <a:spLocks/>
          </p:cNvSpPr>
          <p:nvPr/>
        </p:nvSpPr>
        <p:spPr>
          <a:xfrm>
            <a:off x="938758" y="1144039"/>
            <a:ext cx="7633742" cy="1119099"/>
          </a:xfrm>
          <a:prstGeom prst="rect">
            <a:avLst/>
          </a:prstGeom>
        </p:spPr>
        <p:txBody>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defTabSz="685800"/>
            <a:r>
              <a:rPr lang="de-AT" sz="3825" spc="150" dirty="0">
                <a:solidFill>
                  <a:srgbClr val="2A1A00"/>
                </a:solidFill>
                <a:latin typeface="Impact" panose="020B0806030902050204"/>
              </a:rPr>
              <a:t>2. Write and Check</a:t>
            </a:r>
            <a:endParaRPr lang="en-US" sz="3825" spc="150" dirty="0">
              <a:solidFill>
                <a:srgbClr val="2A1A00"/>
              </a:solidFill>
              <a:latin typeface="Impact" panose="020B0806030902050204"/>
            </a:endParaRPr>
          </a:p>
        </p:txBody>
      </p:sp>
    </p:spTree>
    <p:extLst>
      <p:ext uri="{BB962C8B-B14F-4D97-AF65-F5344CB8AC3E}">
        <p14:creationId xmlns:p14="http://schemas.microsoft.com/office/powerpoint/2010/main" val="36315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100"/>
                                  </p:iterate>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ffiti covered wall&#10;&#10;Description generated with high confidence">
            <a:extLst>
              <a:ext uri="{FF2B5EF4-FFF2-40B4-BE49-F238E27FC236}">
                <a16:creationId xmlns:a16="http://schemas.microsoft.com/office/drawing/2014/main" id="{A9AAF57E-5419-47EA-85F5-AEDAA4E7217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76007" y="2289402"/>
            <a:ext cx="3105564" cy="2444419"/>
          </a:xfrm>
          <a:prstGeom prst="rect">
            <a:avLst/>
          </a:prstGeom>
        </p:spPr>
      </p:pic>
      <p:sp>
        <p:nvSpPr>
          <p:cNvPr id="8" name="TextBox 7">
            <a:extLst>
              <a:ext uri="{FF2B5EF4-FFF2-40B4-BE49-F238E27FC236}">
                <a16:creationId xmlns:a16="http://schemas.microsoft.com/office/drawing/2014/main" id="{EE1CAB78-4900-4141-B369-EFF4439EB21B}"/>
              </a:ext>
            </a:extLst>
          </p:cNvPr>
          <p:cNvSpPr txBox="1"/>
          <p:nvPr/>
        </p:nvSpPr>
        <p:spPr>
          <a:xfrm>
            <a:off x="1304665" y="6886133"/>
            <a:ext cx="4631792" cy="196208"/>
          </a:xfrm>
          <a:prstGeom prst="rect">
            <a:avLst/>
          </a:prstGeom>
          <a:noFill/>
        </p:spPr>
        <p:txBody>
          <a:bodyPr wrap="square" rtlCol="0">
            <a:spAutoFit/>
          </a:bodyPr>
          <a:lstStyle/>
          <a:p>
            <a:pPr defTabSz="342900"/>
            <a:r>
              <a:rPr lang="en-US" sz="675">
                <a:solidFill>
                  <a:prstClr val="black"/>
                </a:solidFill>
                <a:latin typeface="Gill Sans MT" panose="020B0502020104020203"/>
                <a:hlinkClick r:id="rId3" tooltip="http://azharreflections.blogspot.com/2013/06/my-e-dventures-of-writing.html"/>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4" tooltip="https://creativecommons.org/licenses/by-nc-sa/3.0/"/>
              </a:rPr>
              <a:t>CC BY-NC-SA</a:t>
            </a:r>
            <a:endParaRPr lang="en-US" sz="675">
              <a:solidFill>
                <a:prstClr val="black"/>
              </a:solidFill>
              <a:latin typeface="Gill Sans MT" panose="020B0502020104020203"/>
            </a:endParaRPr>
          </a:p>
        </p:txBody>
      </p:sp>
      <p:pic>
        <p:nvPicPr>
          <p:cNvPr id="12" name="Picture 11" descr="A picture containing animal&#10;&#10;Description generated with high confidence">
            <a:extLst>
              <a:ext uri="{FF2B5EF4-FFF2-40B4-BE49-F238E27FC236}">
                <a16:creationId xmlns:a16="http://schemas.microsoft.com/office/drawing/2014/main" id="{FD08722B-4B27-4949-A62B-DBDD3367A8F9}"/>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942369">
            <a:off x="1215397" y="1498050"/>
            <a:ext cx="2371916" cy="170481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AB18869-14A1-4AEA-A34E-EFD1E8AD825B}"/>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0923102">
            <a:off x="1165056" y="1817315"/>
            <a:ext cx="2472596" cy="173732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F1D68BC-4164-4859-86EB-6DEE44D2506A}"/>
              </a:ext>
            </a:extLst>
          </p:cNvPr>
          <p:cNvPicPr>
            <a:picLocks noChangeAspect="1"/>
          </p:cNvPicPr>
          <p:nvPr/>
        </p:nvPicPr>
        <p:blipFill>
          <a:blip r:embed="rId7"/>
          <a:stretch>
            <a:fillRect/>
          </a:stretch>
        </p:blipFill>
        <p:spPr>
          <a:xfrm>
            <a:off x="2000041" y="3674665"/>
            <a:ext cx="2208467" cy="2002709"/>
          </a:xfrm>
          <a:prstGeom prst="rect">
            <a:avLst/>
          </a:prstGeom>
        </p:spPr>
      </p:pic>
      <p:sp>
        <p:nvSpPr>
          <p:cNvPr id="3" name="TextBox 2">
            <a:extLst>
              <a:ext uri="{FF2B5EF4-FFF2-40B4-BE49-F238E27FC236}">
                <a16:creationId xmlns:a16="http://schemas.microsoft.com/office/drawing/2014/main" id="{5B284623-7E3C-4C38-B8E4-96938350F0D2}"/>
              </a:ext>
            </a:extLst>
          </p:cNvPr>
          <p:cNvSpPr txBox="1"/>
          <p:nvPr/>
        </p:nvSpPr>
        <p:spPr>
          <a:xfrm>
            <a:off x="2157413" y="4071938"/>
            <a:ext cx="1878806" cy="738664"/>
          </a:xfrm>
          <a:prstGeom prst="rect">
            <a:avLst/>
          </a:prstGeom>
          <a:noFill/>
        </p:spPr>
        <p:txBody>
          <a:bodyPr wrap="square" rtlCol="0">
            <a:spAutoFit/>
          </a:bodyPr>
          <a:lstStyle/>
          <a:p>
            <a:pPr defTabSz="342900"/>
            <a:r>
              <a:rPr lang="de-AT" sz="2100" b="1" dirty="0">
                <a:solidFill>
                  <a:prstClr val="black"/>
                </a:solidFill>
                <a:latin typeface="Bradley Hand ITC" panose="03070402050302030203" pitchFamily="66" charset="0"/>
              </a:rPr>
              <a:t>Where does your onkl live? </a:t>
            </a:r>
            <a:endParaRPr lang="en-US" sz="2100" b="1" dirty="0">
              <a:solidFill>
                <a:prstClr val="black"/>
              </a:solidFill>
              <a:latin typeface="Bradley Hand ITC" panose="03070402050302030203" pitchFamily="66" charset="0"/>
            </a:endParaRPr>
          </a:p>
        </p:txBody>
      </p:sp>
      <p:pic>
        <p:nvPicPr>
          <p:cNvPr id="14" name="Picture 13">
            <a:extLst>
              <a:ext uri="{FF2B5EF4-FFF2-40B4-BE49-F238E27FC236}">
                <a16:creationId xmlns:a16="http://schemas.microsoft.com/office/drawing/2014/main" id="{67FDDD8E-880A-4924-8648-F4BF44976EE4}"/>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0984098">
            <a:off x="888504" y="1678475"/>
            <a:ext cx="2866867" cy="1955032"/>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70419395-C82B-4C6A-9114-47A36943E7A0}"/>
              </a:ext>
            </a:extLst>
          </p:cNvPr>
          <p:cNvSpPr/>
          <p:nvPr/>
        </p:nvSpPr>
        <p:spPr>
          <a:xfrm rot="20969408">
            <a:off x="2182939" y="2404653"/>
            <a:ext cx="592931" cy="334409"/>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6" name="Oval 5">
            <a:extLst>
              <a:ext uri="{FF2B5EF4-FFF2-40B4-BE49-F238E27FC236}">
                <a16:creationId xmlns:a16="http://schemas.microsoft.com/office/drawing/2014/main" id="{AB415DC5-19C7-477C-AD5B-143175D7C955}"/>
              </a:ext>
            </a:extLst>
          </p:cNvPr>
          <p:cNvSpPr/>
          <p:nvPr/>
        </p:nvSpPr>
        <p:spPr>
          <a:xfrm>
            <a:off x="2767206" y="4380657"/>
            <a:ext cx="659219" cy="357791"/>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9" name="TextBox 8">
            <a:extLst>
              <a:ext uri="{FF2B5EF4-FFF2-40B4-BE49-F238E27FC236}">
                <a16:creationId xmlns:a16="http://schemas.microsoft.com/office/drawing/2014/main" id="{D1555711-C009-4AF1-AD5D-8F21F7147487}"/>
              </a:ext>
            </a:extLst>
          </p:cNvPr>
          <p:cNvSpPr txBox="1"/>
          <p:nvPr/>
        </p:nvSpPr>
        <p:spPr>
          <a:xfrm>
            <a:off x="2678337" y="4733821"/>
            <a:ext cx="975595" cy="507831"/>
          </a:xfrm>
          <a:prstGeom prst="rect">
            <a:avLst/>
          </a:prstGeom>
          <a:noFill/>
        </p:spPr>
        <p:txBody>
          <a:bodyPr wrap="square" rtlCol="0">
            <a:spAutoFit/>
          </a:bodyPr>
          <a:lstStyle/>
          <a:p>
            <a:pPr defTabSz="342900"/>
            <a:r>
              <a:rPr lang="de-AT" sz="2700" b="1" dirty="0">
                <a:solidFill>
                  <a:srgbClr val="FF0000"/>
                </a:solidFill>
                <a:latin typeface="Bradley Hand ITC" panose="03070402050302030203" pitchFamily="66" charset="0"/>
              </a:rPr>
              <a:t>uncle</a:t>
            </a:r>
            <a:endParaRPr lang="en-US" sz="2700" b="1" dirty="0">
              <a:solidFill>
                <a:srgbClr val="FF0000"/>
              </a:solidFill>
              <a:latin typeface="Bradley Hand ITC" panose="03070402050302030203" pitchFamily="66" charset="0"/>
            </a:endParaRPr>
          </a:p>
        </p:txBody>
      </p:sp>
      <p:sp>
        <p:nvSpPr>
          <p:cNvPr id="15" name="Title 1">
            <a:extLst>
              <a:ext uri="{FF2B5EF4-FFF2-40B4-BE49-F238E27FC236}">
                <a16:creationId xmlns:a16="http://schemas.microsoft.com/office/drawing/2014/main" id="{361A9E46-F28C-4C7D-8D99-B86AD61E815F}"/>
              </a:ext>
            </a:extLst>
          </p:cNvPr>
          <p:cNvSpPr txBox="1">
            <a:spLocks/>
          </p:cNvSpPr>
          <p:nvPr/>
        </p:nvSpPr>
        <p:spPr>
          <a:xfrm>
            <a:off x="938758" y="1144039"/>
            <a:ext cx="7633742" cy="1119099"/>
          </a:xfrm>
          <a:prstGeom prst="rect">
            <a:avLst/>
          </a:prstGeom>
        </p:spPr>
        <p:txBody>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defTabSz="685800"/>
            <a:r>
              <a:rPr lang="de-AT" sz="3825" spc="150" dirty="0">
                <a:solidFill>
                  <a:srgbClr val="2A1A00"/>
                </a:solidFill>
                <a:latin typeface="Impact" panose="020B0806030902050204"/>
              </a:rPr>
              <a:t>Write and check</a:t>
            </a:r>
            <a:endParaRPr lang="en-US" sz="3825" spc="150" dirty="0">
              <a:solidFill>
                <a:srgbClr val="2A1A00"/>
              </a:solidFill>
              <a:latin typeface="Impact" panose="020B0806030902050204"/>
            </a:endParaRPr>
          </a:p>
        </p:txBody>
      </p:sp>
    </p:spTree>
    <p:extLst>
      <p:ext uri="{BB962C8B-B14F-4D97-AF65-F5344CB8AC3E}">
        <p14:creationId xmlns:p14="http://schemas.microsoft.com/office/powerpoint/2010/main" val="23233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type="lt">
                                    <p:tmAbs val="100"/>
                                  </p:iterate>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type="lt">
                                    <p:tmAbs val="200"/>
                                  </p:iterate>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6CE9D5-28BB-4329-B5E2-B06131F27F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Gill Sans MT" panose="020B0502020104020203"/>
            </a:endParaRPr>
          </a:p>
        </p:txBody>
      </p:sp>
      <p:sp>
        <p:nvSpPr>
          <p:cNvPr id="15" name="Freeform 11" title="right scallop background shape">
            <a:extLst>
              <a:ext uri="{FF2B5EF4-FFF2-40B4-BE49-F238E27FC236}">
                <a16:creationId xmlns:a16="http://schemas.microsoft.com/office/drawing/2014/main" id="{E2B1BC2F-AEBF-4990-A7F9-197AAF28BC7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61498" y="857250"/>
            <a:ext cx="3482502" cy="51435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7" name="Rectangle 16" title="left edge border">
            <a:extLst>
              <a:ext uri="{FF2B5EF4-FFF2-40B4-BE49-F238E27FC236}">
                <a16:creationId xmlns:a16="http://schemas.microsoft.com/office/drawing/2014/main" id="{8D9F7D40-5D59-4F59-A331-D8F7710AC9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21259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4" descr="A close up of text on a whiteboard&#10;&#10;Description generated with very high confidence">
            <a:extLst>
              <a:ext uri="{FF2B5EF4-FFF2-40B4-BE49-F238E27FC236}">
                <a16:creationId xmlns:a16="http://schemas.microsoft.com/office/drawing/2014/main" id="{1C411BCA-A493-4317-9FDD-CD3C02189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40" r="25253"/>
          <a:stretch/>
        </p:blipFill>
        <p:spPr>
          <a:xfrm rot="5400000">
            <a:off x="485116" y="1616140"/>
            <a:ext cx="4452752" cy="3749081"/>
          </a:xfrm>
          <a:prstGeom prst="rect">
            <a:avLst/>
          </a:prstGeom>
        </p:spPr>
      </p:pic>
      <p:sp>
        <p:nvSpPr>
          <p:cNvPr id="10" name="Content Placeholder 9">
            <a:extLst>
              <a:ext uri="{FF2B5EF4-FFF2-40B4-BE49-F238E27FC236}">
                <a16:creationId xmlns:a16="http://schemas.microsoft.com/office/drawing/2014/main" id="{36643747-203A-4536-8EF6-7E468FE38012}"/>
              </a:ext>
            </a:extLst>
          </p:cNvPr>
          <p:cNvSpPr>
            <a:spLocks noGrp="1"/>
          </p:cNvSpPr>
          <p:nvPr>
            <p:ph idx="1"/>
          </p:nvPr>
        </p:nvSpPr>
        <p:spPr>
          <a:xfrm>
            <a:off x="6078458" y="2098549"/>
            <a:ext cx="2851743" cy="3187826"/>
          </a:xfrm>
        </p:spPr>
        <p:txBody>
          <a:bodyPr>
            <a:normAutofit/>
          </a:bodyPr>
          <a:lstStyle/>
          <a:p>
            <a:r>
              <a:rPr lang="de-AT" sz="2400" u="sng" dirty="0">
                <a:solidFill>
                  <a:schemeClr val="accent1"/>
                </a:solidFill>
              </a:rPr>
              <a:t>Faustregel</a:t>
            </a:r>
          </a:p>
          <a:p>
            <a:endParaRPr lang="de-AT" sz="2400" dirty="0">
              <a:solidFill>
                <a:schemeClr val="accent1"/>
              </a:solidFill>
            </a:endParaRPr>
          </a:p>
          <a:p>
            <a:r>
              <a:rPr lang="de-AT" sz="2400" dirty="0">
                <a:solidFill>
                  <a:schemeClr val="accent1"/>
                </a:solidFill>
              </a:rPr>
              <a:t>10 Kärtchen pro Tag</a:t>
            </a:r>
          </a:p>
          <a:p>
            <a:r>
              <a:rPr lang="de-AT" sz="2400" dirty="0">
                <a:solidFill>
                  <a:schemeClr val="accent1"/>
                </a:solidFill>
              </a:rPr>
              <a:t>oder</a:t>
            </a:r>
          </a:p>
          <a:p>
            <a:r>
              <a:rPr lang="de-AT" sz="2400" dirty="0">
                <a:solidFill>
                  <a:schemeClr val="accent1"/>
                </a:solidFill>
              </a:rPr>
              <a:t>10 Minuten pro Tag</a:t>
            </a:r>
            <a:endParaRPr lang="en-US" sz="2400" dirty="0">
              <a:solidFill>
                <a:schemeClr val="accent1"/>
              </a:solidFill>
            </a:endParaRPr>
          </a:p>
        </p:txBody>
      </p:sp>
    </p:spTree>
    <p:extLst>
      <p:ext uri="{BB962C8B-B14F-4D97-AF65-F5344CB8AC3E}">
        <p14:creationId xmlns:p14="http://schemas.microsoft.com/office/powerpoint/2010/main" val="2596734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86F5-44C3-4145-A664-F72E844F0238}"/>
              </a:ext>
            </a:extLst>
          </p:cNvPr>
          <p:cNvSpPr>
            <a:spLocks noGrp="1"/>
          </p:cNvSpPr>
          <p:nvPr>
            <p:ph type="title"/>
          </p:nvPr>
        </p:nvSpPr>
        <p:spPr/>
        <p:txBody>
          <a:bodyPr/>
          <a:lstStyle/>
          <a:p>
            <a:r>
              <a:rPr lang="de-AT" dirty="0"/>
              <a:t>Warum ist das so Wichtig?</a:t>
            </a:r>
            <a:endParaRPr lang="en-US" dirty="0"/>
          </a:p>
        </p:txBody>
      </p:sp>
      <p:pic>
        <p:nvPicPr>
          <p:cNvPr id="3" name="Picture 2" descr="A picture containing indoor, colorful&#10;&#10;Description generated with high confidence">
            <a:extLst>
              <a:ext uri="{FF2B5EF4-FFF2-40B4-BE49-F238E27FC236}">
                <a16:creationId xmlns:a16="http://schemas.microsoft.com/office/drawing/2014/main" id="{0541CECC-6E6B-46B7-9A77-5C3FE1ADD68F}"/>
              </a:ext>
            </a:extLst>
          </p:cNvPr>
          <p:cNvPicPr>
            <a:picLocks noChangeAspect="1"/>
          </p:cNvPicPr>
          <p:nvPr/>
        </p:nvPicPr>
        <p:blipFill rotWithShape="1">
          <a:blip r:embed="rId2">
            <a:extLst>
              <a:ext uri="{28A0092B-C50C-407E-A947-70E740481C1C}">
                <a14:useLocalDpi xmlns:a14="http://schemas.microsoft.com/office/drawing/2010/main" val="0"/>
              </a:ext>
            </a:extLst>
          </a:blip>
          <a:srcRect t="9905" b="5247"/>
          <a:stretch/>
        </p:blipFill>
        <p:spPr>
          <a:xfrm>
            <a:off x="4755630" y="2212801"/>
            <a:ext cx="3996827" cy="2828640"/>
          </a:xfrm>
          <a:prstGeom prst="rect">
            <a:avLst/>
          </a:prstGeom>
        </p:spPr>
      </p:pic>
      <p:pic>
        <p:nvPicPr>
          <p:cNvPr id="5" name="Picture 4">
            <a:extLst>
              <a:ext uri="{FF2B5EF4-FFF2-40B4-BE49-F238E27FC236}">
                <a16:creationId xmlns:a16="http://schemas.microsoft.com/office/drawing/2014/main" id="{2713E229-87DB-4479-B55D-A3EB0F36E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48" y="2212801"/>
            <a:ext cx="3996827" cy="2839850"/>
          </a:xfrm>
          <a:prstGeom prst="rect">
            <a:avLst/>
          </a:prstGeom>
        </p:spPr>
      </p:pic>
    </p:spTree>
    <p:extLst>
      <p:ext uri="{BB962C8B-B14F-4D97-AF65-F5344CB8AC3E}">
        <p14:creationId xmlns:p14="http://schemas.microsoft.com/office/powerpoint/2010/main" val="253946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978D-F8AA-489A-A54D-548BC08E7F68}"/>
              </a:ext>
            </a:extLst>
          </p:cNvPr>
          <p:cNvSpPr>
            <a:spLocks noGrp="1"/>
          </p:cNvSpPr>
          <p:nvPr>
            <p:ph type="title"/>
          </p:nvPr>
        </p:nvSpPr>
        <p:spPr/>
        <p:txBody>
          <a:bodyPr/>
          <a:lstStyle/>
          <a:p>
            <a:r>
              <a:rPr lang="de-AT" dirty="0"/>
              <a:t>Stretch your memory</a:t>
            </a:r>
            <a:endParaRPr lang="en-US" dirty="0"/>
          </a:p>
        </p:txBody>
      </p:sp>
      <p:pic>
        <p:nvPicPr>
          <p:cNvPr id="5" name="Content Placeholder 4">
            <a:extLst>
              <a:ext uri="{FF2B5EF4-FFF2-40B4-BE49-F238E27FC236}">
                <a16:creationId xmlns:a16="http://schemas.microsoft.com/office/drawing/2014/main" id="{DCAB6142-0982-4020-B57C-AF0A1E252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6019" y="2016810"/>
            <a:ext cx="4403429" cy="3612465"/>
          </a:xfrm>
        </p:spPr>
      </p:pic>
    </p:spTree>
    <p:extLst>
      <p:ext uri="{BB962C8B-B14F-4D97-AF65-F5344CB8AC3E}">
        <p14:creationId xmlns:p14="http://schemas.microsoft.com/office/powerpoint/2010/main" val="165577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generated with very high confidence">
            <a:extLst>
              <a:ext uri="{FF2B5EF4-FFF2-40B4-BE49-F238E27FC236}">
                <a16:creationId xmlns:a16="http://schemas.microsoft.com/office/drawing/2014/main" id="{225956A1-6F8A-45B3-AE68-892EBD9EB33A}"/>
              </a:ext>
            </a:extLst>
          </p:cNvPr>
          <p:cNvPicPr>
            <a:picLocks noChangeAspect="1"/>
          </p:cNvPicPr>
          <p:nvPr/>
        </p:nvPicPr>
        <p:blipFill>
          <a:blip r:embed="rId2" cstate="print">
            <a:duotone>
              <a:prstClr val="black"/>
              <a:schemeClr val="accent3">
                <a:lumMod val="40000"/>
                <a:lumOff val="60000"/>
                <a:tint val="45000"/>
                <a:satMod val="400000"/>
              </a:schemeClr>
            </a:duotone>
            <a:extLst>
              <a:ext uri="{28A0092B-C50C-407E-A947-70E740481C1C}">
                <a14:useLocalDpi xmlns:a14="http://schemas.microsoft.com/office/drawing/2010/main" val="0"/>
              </a:ext>
            </a:extLst>
          </a:blip>
          <a:stretch>
            <a:fillRect/>
          </a:stretch>
        </p:blipFill>
        <p:spPr>
          <a:xfrm>
            <a:off x="924803" y="1991485"/>
            <a:ext cx="1644087" cy="311864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EBF7A0-2E89-42C0-8739-C112333A9AB3}"/>
              </a:ext>
            </a:extLst>
          </p:cNvPr>
          <p:cNvSpPr>
            <a:spLocks noGrp="1"/>
          </p:cNvSpPr>
          <p:nvPr>
            <p:ph type="title"/>
          </p:nvPr>
        </p:nvSpPr>
        <p:spPr/>
        <p:txBody>
          <a:bodyPr/>
          <a:lstStyle/>
          <a:p>
            <a:r>
              <a:rPr lang="de-AT" dirty="0"/>
              <a:t>Stretch your memory </a:t>
            </a:r>
            <a:br>
              <a:rPr lang="de-AT" dirty="0"/>
            </a:br>
            <a:endParaRPr lang="en-US" dirty="0"/>
          </a:p>
        </p:txBody>
      </p:sp>
      <p:pic>
        <p:nvPicPr>
          <p:cNvPr id="5" name="Content Placeholder 4" descr="A screenshot of a cell phone&#10;&#10;Description generated with very high confidence">
            <a:extLst>
              <a:ext uri="{FF2B5EF4-FFF2-40B4-BE49-F238E27FC236}">
                <a16:creationId xmlns:a16="http://schemas.microsoft.com/office/drawing/2014/main" id="{4D7524DB-E8F2-4075-B074-57D795925FFA}"/>
              </a:ext>
            </a:extLst>
          </p:cNvPr>
          <p:cNvPicPr>
            <a:picLocks noGrp="1" noChangeAspect="1"/>
          </p:cNvPicPr>
          <p:nvPr>
            <p:ph idx="1"/>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214341" y="2353594"/>
            <a:ext cx="1790872" cy="2986301"/>
          </a:xfrm>
          <a:prstGeom prst="rect">
            <a:avLst/>
          </a:prstGeom>
          <a:ln>
            <a:noFill/>
          </a:ln>
          <a:effectLst>
            <a:outerShdw blurRad="292100" dist="139700" dir="2700000" algn="tl" rotWithShape="0">
              <a:srgbClr val="333333">
                <a:alpha val="65000"/>
              </a:srgbClr>
            </a:outerShdw>
          </a:effectLst>
        </p:spPr>
      </p:pic>
      <p:pic>
        <p:nvPicPr>
          <p:cNvPr id="7" name="Picture 6" descr="A screenshot of a cell phone&#10;&#10;Description generated with very high confidence">
            <a:extLst>
              <a:ext uri="{FF2B5EF4-FFF2-40B4-BE49-F238E27FC236}">
                <a16:creationId xmlns:a16="http://schemas.microsoft.com/office/drawing/2014/main" id="{3F75194E-C9FC-451F-ACA8-25E81360A945}"/>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2790" y="2668249"/>
            <a:ext cx="1553527" cy="2618126"/>
          </a:xfrm>
          <a:prstGeom prst="rect">
            <a:avLst/>
          </a:prstGeom>
          <a:ln>
            <a:noFill/>
          </a:ln>
          <a:effectLst>
            <a:outerShdw blurRad="292100" dist="139700" dir="2700000" algn="tl" rotWithShape="0">
              <a:srgbClr val="333333">
                <a:alpha val="65000"/>
              </a:srgbClr>
            </a:outerShdw>
          </a:effectLst>
        </p:spPr>
      </p:pic>
      <p:pic>
        <p:nvPicPr>
          <p:cNvPr id="9" name="Picture 8" descr="A screenshot of a cell phone&#10;&#10;Description generated with very high confidence">
            <a:extLst>
              <a:ext uri="{FF2B5EF4-FFF2-40B4-BE49-F238E27FC236}">
                <a16:creationId xmlns:a16="http://schemas.microsoft.com/office/drawing/2014/main" id="{EE780DBB-E42D-41C3-B435-804F3BC36D2A}"/>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70215" y="2090542"/>
            <a:ext cx="1553527" cy="3453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82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generated with very high confidence">
            <a:extLst>
              <a:ext uri="{FF2B5EF4-FFF2-40B4-BE49-F238E27FC236}">
                <a16:creationId xmlns:a16="http://schemas.microsoft.com/office/drawing/2014/main" id="{FF57664D-DB7B-4473-BAEE-85ACB650409E}"/>
              </a:ext>
            </a:extLst>
          </p:cNvPr>
          <p:cNvPicPr>
            <a:picLocks noChangeAspect="1"/>
          </p:cNvPicPr>
          <p:nvPr/>
        </p:nvPicPr>
        <p:blipFill rotWithShape="1">
          <a:blip r:embed="rId2">
            <a:extLst>
              <a:ext uri="{28A0092B-C50C-407E-A947-70E740481C1C}">
                <a14:useLocalDpi xmlns:a14="http://schemas.microsoft.com/office/drawing/2010/main" val="0"/>
              </a:ext>
            </a:extLst>
          </a:blip>
          <a:srcRect t="3891" r="11531" b="3823"/>
          <a:stretch/>
        </p:blipFill>
        <p:spPr>
          <a:xfrm flipH="1">
            <a:off x="4593697" y="1668413"/>
            <a:ext cx="2459229" cy="4043030"/>
          </a:xfrm>
          <a:prstGeom prst="rect">
            <a:avLst/>
          </a:prstGeom>
        </p:spPr>
      </p:pic>
      <p:sp>
        <p:nvSpPr>
          <p:cNvPr id="11" name="Speech Bubble: Oval 10">
            <a:extLst>
              <a:ext uri="{FF2B5EF4-FFF2-40B4-BE49-F238E27FC236}">
                <a16:creationId xmlns:a16="http://schemas.microsoft.com/office/drawing/2014/main" id="{756B4D0B-F117-4EB0-82E4-E02CCBEAEDE9}"/>
              </a:ext>
            </a:extLst>
          </p:cNvPr>
          <p:cNvSpPr/>
          <p:nvPr/>
        </p:nvSpPr>
        <p:spPr>
          <a:xfrm>
            <a:off x="5959329" y="998413"/>
            <a:ext cx="3250905" cy="1252523"/>
          </a:xfrm>
          <a:prstGeom prst="wedgeEllipseCallout">
            <a:avLst>
              <a:gd name="adj1" fmla="val -51541"/>
              <a:gd name="adj2" fmla="val 51929"/>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e-AT" dirty="0">
                <a:ln w="0"/>
                <a:solidFill>
                  <a:prstClr val="black"/>
                </a:solidFill>
                <a:effectLst>
                  <a:outerShdw blurRad="38100" dist="19050" dir="2700000" algn="tl" rotWithShape="0">
                    <a:prstClr val="black">
                      <a:alpha val="40000"/>
                    </a:prstClr>
                  </a:outerShdw>
                </a:effectLst>
                <a:latin typeface="Gill Sans MT" panose="020B0502020104020203"/>
              </a:rPr>
              <a:t>I have a very nice room.</a:t>
            </a:r>
            <a:endParaRPr lang="en-US"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sp>
        <p:nvSpPr>
          <p:cNvPr id="12" name="Rectangle: Rounded Corners 11">
            <a:extLst>
              <a:ext uri="{FF2B5EF4-FFF2-40B4-BE49-F238E27FC236}">
                <a16:creationId xmlns:a16="http://schemas.microsoft.com/office/drawing/2014/main" id="{716F61E2-5A7B-44AB-BCCC-5FCFDA8DAE81}"/>
              </a:ext>
            </a:extLst>
          </p:cNvPr>
          <p:cNvSpPr/>
          <p:nvPr/>
        </p:nvSpPr>
        <p:spPr>
          <a:xfrm>
            <a:off x="789742" y="1050534"/>
            <a:ext cx="3384374" cy="941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2100" dirty="0">
                <a:ln w="0"/>
                <a:solidFill>
                  <a:prstClr val="black"/>
                </a:solidFill>
                <a:effectLst>
                  <a:outerShdw blurRad="38100" dist="19050" dir="2700000" algn="tl" rotWithShape="0">
                    <a:prstClr val="black">
                      <a:alpha val="40000"/>
                    </a:prstClr>
                  </a:outerShdw>
                </a:effectLst>
                <a:latin typeface="Gill Sans MT" panose="020B0502020104020203"/>
              </a:rPr>
              <a:t>Ich merke mir einen Satz…</a:t>
            </a:r>
            <a:endParaRPr lang="en-US" sz="2100"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pic>
        <p:nvPicPr>
          <p:cNvPr id="16" name="Content Placeholder 15">
            <a:extLst>
              <a:ext uri="{FF2B5EF4-FFF2-40B4-BE49-F238E27FC236}">
                <a16:creationId xmlns:a16="http://schemas.microsoft.com/office/drawing/2014/main" id="{2225BAD6-6999-4E35-9F06-1AEF1F8DE710}"/>
              </a:ext>
            </a:extLst>
          </p:cNvPr>
          <p:cNvPicPr>
            <a:picLocks noGrp="1" noChangeAspect="1"/>
          </p:cNvPicPr>
          <p:nvPr>
            <p:ph idx="1"/>
          </p:nvPr>
        </p:nvPicPr>
        <p:blipFill>
          <a:blip r:embed="rId3"/>
          <a:stretch>
            <a:fillRect/>
          </a:stretch>
        </p:blipFill>
        <p:spPr>
          <a:xfrm>
            <a:off x="823359" y="1888755"/>
            <a:ext cx="2779765" cy="4272179"/>
          </a:xfrm>
          <a:prstGeom prst="rect">
            <a:avLst/>
          </a:prstGeom>
        </p:spPr>
      </p:pic>
      <p:sp>
        <p:nvSpPr>
          <p:cNvPr id="13" name="Rectangle: Rounded Corners 12">
            <a:extLst>
              <a:ext uri="{FF2B5EF4-FFF2-40B4-BE49-F238E27FC236}">
                <a16:creationId xmlns:a16="http://schemas.microsoft.com/office/drawing/2014/main" id="{2BCD5C10-C985-4AD8-9DB1-8F0D28AB21F4}"/>
              </a:ext>
            </a:extLst>
          </p:cNvPr>
          <p:cNvSpPr/>
          <p:nvPr/>
        </p:nvSpPr>
        <p:spPr>
          <a:xfrm>
            <a:off x="1385225" y="2158466"/>
            <a:ext cx="3248134" cy="804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dirty="0">
                <a:ln w="0"/>
                <a:solidFill>
                  <a:prstClr val="black"/>
                </a:solidFill>
                <a:effectLst>
                  <a:outerShdw blurRad="38100" dist="19050" dir="2700000" algn="tl" rotWithShape="0">
                    <a:prstClr val="black">
                      <a:alpha val="40000"/>
                    </a:prstClr>
                  </a:outerShdw>
                </a:effectLst>
                <a:latin typeface="Gill Sans MT" panose="020B0502020104020203"/>
              </a:rPr>
              <a:t>Gehe …..möglichst weit… zu meinem Tisch….. </a:t>
            </a:r>
            <a:endParaRPr lang="en-US"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pic>
        <p:nvPicPr>
          <p:cNvPr id="17" name="Picture 16">
            <a:extLst>
              <a:ext uri="{FF2B5EF4-FFF2-40B4-BE49-F238E27FC236}">
                <a16:creationId xmlns:a16="http://schemas.microsoft.com/office/drawing/2014/main" id="{69E4D335-6663-4977-A02B-854BDEB012A1}"/>
              </a:ext>
            </a:extLst>
          </p:cNvPr>
          <p:cNvPicPr>
            <a:picLocks noChangeAspect="1"/>
          </p:cNvPicPr>
          <p:nvPr/>
        </p:nvPicPr>
        <p:blipFill rotWithShape="1">
          <a:blip r:embed="rId4"/>
          <a:srcRect r="7173"/>
          <a:stretch/>
        </p:blipFill>
        <p:spPr>
          <a:xfrm>
            <a:off x="6454173" y="2962497"/>
            <a:ext cx="2081323" cy="2666779"/>
          </a:xfrm>
          <a:prstGeom prst="rect">
            <a:avLst/>
          </a:prstGeom>
        </p:spPr>
      </p:pic>
      <p:sp>
        <p:nvSpPr>
          <p:cNvPr id="18" name="TextBox 17">
            <a:extLst>
              <a:ext uri="{FF2B5EF4-FFF2-40B4-BE49-F238E27FC236}">
                <a16:creationId xmlns:a16="http://schemas.microsoft.com/office/drawing/2014/main" id="{04584A74-53C8-43FA-B699-770408FDDF59}"/>
              </a:ext>
            </a:extLst>
          </p:cNvPr>
          <p:cNvSpPr txBox="1"/>
          <p:nvPr/>
        </p:nvSpPr>
        <p:spPr>
          <a:xfrm>
            <a:off x="6513980" y="3177855"/>
            <a:ext cx="1961707" cy="646331"/>
          </a:xfrm>
          <a:prstGeom prst="rect">
            <a:avLst/>
          </a:prstGeom>
          <a:noFill/>
        </p:spPr>
        <p:txBody>
          <a:bodyPr wrap="square" rtlCol="0">
            <a:spAutoFit/>
          </a:bodyPr>
          <a:lstStyle/>
          <a:p>
            <a:pPr defTabSz="342900"/>
            <a:r>
              <a:rPr lang="de-AT" b="1" dirty="0">
                <a:solidFill>
                  <a:prstClr val="black"/>
                </a:solidFill>
                <a:latin typeface="Bradley Hand ITC" panose="03070402050302030203" pitchFamily="66" charset="0"/>
              </a:rPr>
              <a:t>I have a very nice room. </a:t>
            </a:r>
            <a:endParaRPr lang="en-US" b="1" dirty="0">
              <a:solidFill>
                <a:prstClr val="black"/>
              </a:solidFill>
              <a:latin typeface="Bradley Hand ITC" panose="03070402050302030203" pitchFamily="66" charset="0"/>
            </a:endParaRPr>
          </a:p>
        </p:txBody>
      </p:sp>
      <p:sp>
        <p:nvSpPr>
          <p:cNvPr id="19" name="Speech Bubble: Oval 18">
            <a:extLst>
              <a:ext uri="{FF2B5EF4-FFF2-40B4-BE49-F238E27FC236}">
                <a16:creationId xmlns:a16="http://schemas.microsoft.com/office/drawing/2014/main" id="{96F2EEBD-148D-4653-AC5D-FEE08261CE76}"/>
              </a:ext>
            </a:extLst>
          </p:cNvPr>
          <p:cNvSpPr/>
          <p:nvPr/>
        </p:nvSpPr>
        <p:spPr>
          <a:xfrm>
            <a:off x="5979594" y="943503"/>
            <a:ext cx="3145029" cy="1252523"/>
          </a:xfrm>
          <a:prstGeom prst="wedgeEllipseCallout">
            <a:avLst>
              <a:gd name="adj1" fmla="val -48217"/>
              <a:gd name="adj2" fmla="val 7459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b="1" dirty="0">
                <a:solidFill>
                  <a:prstClr val="black"/>
                </a:solidFill>
                <a:latin typeface="Gill Sans MT" panose="020B0502020104020203"/>
              </a:rPr>
              <a:t>It is small, but I like it.</a:t>
            </a:r>
            <a:endParaRPr lang="en-US" b="1" dirty="0">
              <a:solidFill>
                <a:prstClr val="black"/>
              </a:solidFill>
              <a:latin typeface="Gill Sans MT" panose="020B0502020104020203"/>
            </a:endParaRPr>
          </a:p>
        </p:txBody>
      </p:sp>
      <p:sp>
        <p:nvSpPr>
          <p:cNvPr id="20" name="TextBox 19">
            <a:extLst>
              <a:ext uri="{FF2B5EF4-FFF2-40B4-BE49-F238E27FC236}">
                <a16:creationId xmlns:a16="http://schemas.microsoft.com/office/drawing/2014/main" id="{4CC4D460-C2E3-4324-A123-8AC088FE75CB}"/>
              </a:ext>
            </a:extLst>
          </p:cNvPr>
          <p:cNvSpPr txBox="1"/>
          <p:nvPr/>
        </p:nvSpPr>
        <p:spPr>
          <a:xfrm>
            <a:off x="6513980" y="3689929"/>
            <a:ext cx="1725797" cy="646331"/>
          </a:xfrm>
          <a:prstGeom prst="rect">
            <a:avLst/>
          </a:prstGeom>
          <a:noFill/>
        </p:spPr>
        <p:txBody>
          <a:bodyPr wrap="square" rtlCol="0">
            <a:spAutoFit/>
          </a:bodyPr>
          <a:lstStyle/>
          <a:p>
            <a:pPr defTabSz="342900"/>
            <a:r>
              <a:rPr lang="de-AT" b="1" dirty="0">
                <a:solidFill>
                  <a:prstClr val="black"/>
                </a:solidFill>
                <a:latin typeface="Bradley Hand ITC" panose="03070402050302030203" pitchFamily="66" charset="0"/>
              </a:rPr>
              <a:t>It is small, but I like it.</a:t>
            </a:r>
            <a:endParaRPr lang="en-US" b="1" dirty="0">
              <a:solidFill>
                <a:prstClr val="black"/>
              </a:solidFill>
              <a:latin typeface="Bradley Hand ITC" panose="03070402050302030203" pitchFamily="66" charset="0"/>
            </a:endParaRPr>
          </a:p>
        </p:txBody>
      </p:sp>
      <p:sp>
        <p:nvSpPr>
          <p:cNvPr id="21" name="TextBox 20">
            <a:extLst>
              <a:ext uri="{FF2B5EF4-FFF2-40B4-BE49-F238E27FC236}">
                <a16:creationId xmlns:a16="http://schemas.microsoft.com/office/drawing/2014/main" id="{D41F44D5-687F-4B34-922C-8FCBC134CD22}"/>
              </a:ext>
            </a:extLst>
          </p:cNvPr>
          <p:cNvSpPr txBox="1"/>
          <p:nvPr/>
        </p:nvSpPr>
        <p:spPr>
          <a:xfrm>
            <a:off x="6579324" y="4403566"/>
            <a:ext cx="1595108" cy="646331"/>
          </a:xfrm>
          <a:prstGeom prst="rect">
            <a:avLst/>
          </a:prstGeom>
          <a:noFill/>
        </p:spPr>
        <p:txBody>
          <a:bodyPr wrap="square" rtlCol="0">
            <a:spAutoFit/>
          </a:bodyPr>
          <a:lstStyle/>
          <a:p>
            <a:pPr defTabSz="342900"/>
            <a:r>
              <a:rPr lang="de-AT" b="1" dirty="0">
                <a:solidFill>
                  <a:prstClr val="black"/>
                </a:solidFill>
                <a:latin typeface="Bradley Hand ITC" panose="03070402050302030203" pitchFamily="66" charset="0"/>
              </a:rPr>
              <a:t>In my room, is a bed.</a:t>
            </a:r>
            <a:endParaRPr lang="en-US" b="1" dirty="0">
              <a:solidFill>
                <a:prstClr val="black"/>
              </a:solidFill>
              <a:latin typeface="Bradley Hand ITC" panose="03070402050302030203" pitchFamily="66" charset="0"/>
            </a:endParaRPr>
          </a:p>
        </p:txBody>
      </p:sp>
      <p:sp>
        <p:nvSpPr>
          <p:cNvPr id="22" name="TextBox 21">
            <a:extLst>
              <a:ext uri="{FF2B5EF4-FFF2-40B4-BE49-F238E27FC236}">
                <a16:creationId xmlns:a16="http://schemas.microsoft.com/office/drawing/2014/main" id="{8667C0B7-8A12-454F-AC75-A40AC8EAFDEF}"/>
              </a:ext>
            </a:extLst>
          </p:cNvPr>
          <p:cNvSpPr txBox="1"/>
          <p:nvPr/>
        </p:nvSpPr>
        <p:spPr>
          <a:xfrm>
            <a:off x="7494833" y="4150907"/>
            <a:ext cx="1313884" cy="369332"/>
          </a:xfrm>
          <a:prstGeom prst="rect">
            <a:avLst/>
          </a:prstGeom>
          <a:noFill/>
        </p:spPr>
        <p:txBody>
          <a:bodyPr wrap="square" rtlCol="0">
            <a:spAutoFit/>
          </a:bodyPr>
          <a:lstStyle/>
          <a:p>
            <a:pPr defTabSz="342900"/>
            <a:r>
              <a:rPr lang="de-AT" b="1" dirty="0">
                <a:solidFill>
                  <a:srgbClr val="FF0000"/>
                </a:solidFill>
                <a:latin typeface="Bradley Hand ITC" panose="03070402050302030203" pitchFamily="66" charset="0"/>
              </a:rPr>
              <a:t>there is </a:t>
            </a:r>
            <a:endParaRPr lang="en-US" b="1" dirty="0">
              <a:solidFill>
                <a:srgbClr val="FF0000"/>
              </a:solidFill>
              <a:latin typeface="Bradley Hand ITC" panose="03070402050302030203" pitchFamily="66" charset="0"/>
            </a:endParaRPr>
          </a:p>
        </p:txBody>
      </p:sp>
      <p:sp>
        <p:nvSpPr>
          <p:cNvPr id="23" name="Speech Bubble: Oval 22">
            <a:extLst>
              <a:ext uri="{FF2B5EF4-FFF2-40B4-BE49-F238E27FC236}">
                <a16:creationId xmlns:a16="http://schemas.microsoft.com/office/drawing/2014/main" id="{F0D8E18D-23FF-4617-86B0-55A6649A82D4}"/>
              </a:ext>
            </a:extLst>
          </p:cNvPr>
          <p:cNvSpPr/>
          <p:nvPr/>
        </p:nvSpPr>
        <p:spPr>
          <a:xfrm>
            <a:off x="6145383" y="1052303"/>
            <a:ext cx="3085117" cy="1270843"/>
          </a:xfrm>
          <a:prstGeom prst="wedgeEllipseCallout">
            <a:avLst>
              <a:gd name="adj1" fmla="val -52626"/>
              <a:gd name="adj2" fmla="val 53088"/>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342900"/>
            <a:r>
              <a:rPr lang="de-AT" b="1" dirty="0">
                <a:ln w="0"/>
                <a:solidFill>
                  <a:prstClr val="black"/>
                </a:solidFill>
                <a:effectLst>
                  <a:outerShdw blurRad="38100" dist="19050" dir="2700000" algn="tl" rotWithShape="0">
                    <a:prstClr val="black">
                      <a:alpha val="40000"/>
                    </a:prstClr>
                  </a:outerShdw>
                </a:effectLst>
                <a:latin typeface="Gill Sans MT" panose="020B0502020104020203"/>
              </a:rPr>
              <a:t>In my room there is a bed.</a:t>
            </a:r>
            <a:endParaRPr lang="en-US" b="1"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sp>
        <p:nvSpPr>
          <p:cNvPr id="24" name="Rectangle: Rounded Corners 23">
            <a:extLst>
              <a:ext uri="{FF2B5EF4-FFF2-40B4-BE49-F238E27FC236}">
                <a16:creationId xmlns:a16="http://schemas.microsoft.com/office/drawing/2014/main" id="{6250C060-FF13-4593-963B-5F4BDCDB6872}"/>
              </a:ext>
            </a:extLst>
          </p:cNvPr>
          <p:cNvSpPr/>
          <p:nvPr/>
        </p:nvSpPr>
        <p:spPr>
          <a:xfrm>
            <a:off x="1961707" y="3100089"/>
            <a:ext cx="2886756" cy="770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dirty="0">
                <a:ln w="0"/>
                <a:solidFill>
                  <a:prstClr val="black"/>
                </a:solidFill>
                <a:effectLst>
                  <a:outerShdw blurRad="38100" dist="19050" dir="2700000" algn="tl" rotWithShape="0">
                    <a:prstClr val="black">
                      <a:alpha val="40000"/>
                    </a:prstClr>
                  </a:outerShdw>
                </a:effectLst>
                <a:latin typeface="Gill Sans MT" panose="020B0502020104020203"/>
              </a:rPr>
              <a:t>… und schreibe den Satz in mein Heft.</a:t>
            </a:r>
            <a:endParaRPr lang="en-US"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sp>
        <p:nvSpPr>
          <p:cNvPr id="27" name="Arrow: Left 26">
            <a:extLst>
              <a:ext uri="{FF2B5EF4-FFF2-40B4-BE49-F238E27FC236}">
                <a16:creationId xmlns:a16="http://schemas.microsoft.com/office/drawing/2014/main" id="{B92EC8B8-62FB-4085-9D5B-109DCE304A60}"/>
              </a:ext>
            </a:extLst>
          </p:cNvPr>
          <p:cNvSpPr/>
          <p:nvPr/>
        </p:nvSpPr>
        <p:spPr>
          <a:xfrm>
            <a:off x="4543765" y="2461039"/>
            <a:ext cx="2984957" cy="896723"/>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de-AT" sz="1350" dirty="0">
                <a:ln w="0"/>
                <a:solidFill>
                  <a:prstClr val="black"/>
                </a:solidFill>
                <a:effectLst>
                  <a:outerShdw blurRad="38100" dist="19050" dir="2700000" algn="tl" rotWithShape="0">
                    <a:prstClr val="black">
                      <a:alpha val="40000"/>
                    </a:prstClr>
                  </a:outerShdw>
                </a:effectLst>
                <a:latin typeface="Gill Sans MT" panose="020B0502020104020203"/>
              </a:rPr>
              <a:t>Ich gehe zurück und merke mir den nächsten Satz.</a:t>
            </a:r>
            <a:endParaRPr lang="en-US" sz="1350"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pic>
        <p:nvPicPr>
          <p:cNvPr id="25" name="Picture 24">
            <a:extLst>
              <a:ext uri="{FF2B5EF4-FFF2-40B4-BE49-F238E27FC236}">
                <a16:creationId xmlns:a16="http://schemas.microsoft.com/office/drawing/2014/main" id="{6281AB78-9D0A-4312-83E0-A0355DAA79B5}"/>
              </a:ext>
            </a:extLst>
          </p:cNvPr>
          <p:cNvPicPr>
            <a:picLocks noChangeAspect="1"/>
          </p:cNvPicPr>
          <p:nvPr/>
        </p:nvPicPr>
        <p:blipFill>
          <a:blip r:embed="rId5"/>
          <a:stretch>
            <a:fillRect/>
          </a:stretch>
        </p:blipFill>
        <p:spPr>
          <a:xfrm rot="21113859">
            <a:off x="1122120" y="1715719"/>
            <a:ext cx="2780017" cy="4270619"/>
          </a:xfrm>
          <a:prstGeom prst="rect">
            <a:avLst/>
          </a:prstGeom>
        </p:spPr>
      </p:pic>
      <p:sp>
        <p:nvSpPr>
          <p:cNvPr id="26" name="Rectangle: Rounded Corners 25">
            <a:extLst>
              <a:ext uri="{FF2B5EF4-FFF2-40B4-BE49-F238E27FC236}">
                <a16:creationId xmlns:a16="http://schemas.microsoft.com/office/drawing/2014/main" id="{DE3E8D75-A46B-4DA0-A7D6-04EDBB4D8731}"/>
              </a:ext>
            </a:extLst>
          </p:cNvPr>
          <p:cNvSpPr/>
          <p:nvPr/>
        </p:nvSpPr>
        <p:spPr>
          <a:xfrm>
            <a:off x="788892" y="998413"/>
            <a:ext cx="3711419" cy="966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AT" sz="2400" dirty="0">
                <a:ln w="0"/>
                <a:solidFill>
                  <a:prstClr val="black"/>
                </a:solidFill>
                <a:effectLst>
                  <a:outerShdw blurRad="38100" dist="19050" dir="2700000" algn="tl" rotWithShape="0">
                    <a:prstClr val="black">
                      <a:alpha val="40000"/>
                    </a:prstClr>
                  </a:outerShdw>
                </a:effectLst>
                <a:latin typeface="Gill Sans MT" panose="020B0502020104020203"/>
              </a:rPr>
              <a:t>Überprüfen    CHECK !!!</a:t>
            </a:r>
            <a:endParaRPr lang="en-US" sz="2400" dirty="0">
              <a:ln w="0"/>
              <a:solidFill>
                <a:prstClr val="black"/>
              </a:solidFill>
              <a:effectLst>
                <a:outerShdw blurRad="38100" dist="19050" dir="2700000" algn="tl" rotWithShape="0">
                  <a:prstClr val="black">
                    <a:alpha val="40000"/>
                  </a:prstClr>
                </a:outerShdw>
              </a:effectLst>
              <a:latin typeface="Gill Sans MT" panose="020B0502020104020203"/>
            </a:endParaRPr>
          </a:p>
        </p:txBody>
      </p:sp>
    </p:spTree>
    <p:extLst>
      <p:ext uri="{BB962C8B-B14F-4D97-AF65-F5344CB8AC3E}">
        <p14:creationId xmlns:p14="http://schemas.microsoft.com/office/powerpoint/2010/main" val="29628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type="lt">
                                    <p:tmAbs val="100"/>
                                  </p:iterate>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35" presetClass="path" presetSubtype="0" accel="50000" decel="50000" fill="hold" grpId="0" nodeType="withEffect">
                                  <p:stCondLst>
                                    <p:cond delay="0"/>
                                  </p:stCondLst>
                                  <p:childTnLst>
                                    <p:animMotion origin="layout" path="M 0 0 L -0.25 0 E" pathEditMode="relative" ptsTypes="">
                                      <p:cBhvr>
                                        <p:cTn id="40" dur="2000" fill="hold"/>
                                        <p:tgtEl>
                                          <p:spTgt spid="27"/>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5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type="lt">
                                    <p:tmAbs val="100"/>
                                  </p:iterate>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type="lt">
                                    <p:tmAbs val="100"/>
                                  </p:iterate>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80">
                                          <p:stCondLst>
                                            <p:cond delay="0"/>
                                          </p:stCondLst>
                                        </p:cTn>
                                        <p:tgtEl>
                                          <p:spTgt spid="25"/>
                                        </p:tgtEl>
                                      </p:cBhvr>
                                    </p:animEffect>
                                    <p:anim calcmode="lin" valueType="num">
                                      <p:cBhvr>
                                        <p:cTn id="7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0" dur="26">
                                          <p:stCondLst>
                                            <p:cond delay="650"/>
                                          </p:stCondLst>
                                        </p:cTn>
                                        <p:tgtEl>
                                          <p:spTgt spid="25"/>
                                        </p:tgtEl>
                                      </p:cBhvr>
                                      <p:to x="100000" y="60000"/>
                                    </p:animScale>
                                    <p:animScale>
                                      <p:cBhvr>
                                        <p:cTn id="81" dur="166" decel="50000">
                                          <p:stCondLst>
                                            <p:cond delay="676"/>
                                          </p:stCondLst>
                                        </p:cTn>
                                        <p:tgtEl>
                                          <p:spTgt spid="25"/>
                                        </p:tgtEl>
                                      </p:cBhvr>
                                      <p:to x="100000" y="100000"/>
                                    </p:animScale>
                                    <p:animScale>
                                      <p:cBhvr>
                                        <p:cTn id="82" dur="26">
                                          <p:stCondLst>
                                            <p:cond delay="1312"/>
                                          </p:stCondLst>
                                        </p:cTn>
                                        <p:tgtEl>
                                          <p:spTgt spid="25"/>
                                        </p:tgtEl>
                                      </p:cBhvr>
                                      <p:to x="100000" y="80000"/>
                                    </p:animScale>
                                    <p:animScale>
                                      <p:cBhvr>
                                        <p:cTn id="83" dur="166" decel="50000">
                                          <p:stCondLst>
                                            <p:cond delay="1338"/>
                                          </p:stCondLst>
                                        </p:cTn>
                                        <p:tgtEl>
                                          <p:spTgt spid="25"/>
                                        </p:tgtEl>
                                      </p:cBhvr>
                                      <p:to x="100000" y="100000"/>
                                    </p:animScale>
                                    <p:animScale>
                                      <p:cBhvr>
                                        <p:cTn id="84" dur="26">
                                          <p:stCondLst>
                                            <p:cond delay="1642"/>
                                          </p:stCondLst>
                                        </p:cTn>
                                        <p:tgtEl>
                                          <p:spTgt spid="25"/>
                                        </p:tgtEl>
                                      </p:cBhvr>
                                      <p:to x="100000" y="90000"/>
                                    </p:animScale>
                                    <p:animScale>
                                      <p:cBhvr>
                                        <p:cTn id="85" dur="166" decel="50000">
                                          <p:stCondLst>
                                            <p:cond delay="1668"/>
                                          </p:stCondLst>
                                        </p:cTn>
                                        <p:tgtEl>
                                          <p:spTgt spid="25"/>
                                        </p:tgtEl>
                                      </p:cBhvr>
                                      <p:to x="100000" y="100000"/>
                                    </p:animScale>
                                    <p:animScale>
                                      <p:cBhvr>
                                        <p:cTn id="86" dur="26">
                                          <p:stCondLst>
                                            <p:cond delay="1808"/>
                                          </p:stCondLst>
                                        </p:cTn>
                                        <p:tgtEl>
                                          <p:spTgt spid="25"/>
                                        </p:tgtEl>
                                      </p:cBhvr>
                                      <p:to x="100000" y="95000"/>
                                    </p:animScale>
                                    <p:animScale>
                                      <p:cBhvr>
                                        <p:cTn id="87" dur="166" decel="50000">
                                          <p:stCondLst>
                                            <p:cond delay="1834"/>
                                          </p:stCondLst>
                                        </p:cTn>
                                        <p:tgtEl>
                                          <p:spTgt spid="25"/>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iterate type="lt">
                                    <p:tmAbs val="200"/>
                                  </p:iterate>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p:bldP spid="19" grpId="0" animBg="1"/>
      <p:bldP spid="20" grpId="0"/>
      <p:bldP spid="21" grpId="0"/>
      <p:bldP spid="22" grpId="0"/>
      <p:bldP spid="23" grpId="0" animBg="1"/>
      <p:bldP spid="24" grpId="0" animBg="1"/>
      <p:bldP spid="27" grpId="0" animBg="1"/>
      <p:bldP spid="27" grpId="1"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86F5-44C3-4145-A664-F72E844F0238}"/>
              </a:ext>
            </a:extLst>
          </p:cNvPr>
          <p:cNvSpPr>
            <a:spLocks noGrp="1"/>
          </p:cNvSpPr>
          <p:nvPr>
            <p:ph type="title"/>
          </p:nvPr>
        </p:nvSpPr>
        <p:spPr/>
        <p:txBody>
          <a:bodyPr/>
          <a:lstStyle/>
          <a:p>
            <a:r>
              <a:rPr lang="de-AT" dirty="0"/>
              <a:t>Warum ist das so Wichtig?</a:t>
            </a:r>
            <a:endParaRPr lang="en-US" dirty="0"/>
          </a:p>
        </p:txBody>
      </p:sp>
      <p:pic>
        <p:nvPicPr>
          <p:cNvPr id="3" name="Picture 2" descr="A picture containing indoor, colorful&#10;&#10;Description generated with high confidence">
            <a:extLst>
              <a:ext uri="{FF2B5EF4-FFF2-40B4-BE49-F238E27FC236}">
                <a16:creationId xmlns:a16="http://schemas.microsoft.com/office/drawing/2014/main" id="{0541CECC-6E6B-46B7-9A77-5C3FE1ADD68F}"/>
              </a:ext>
            </a:extLst>
          </p:cNvPr>
          <p:cNvPicPr>
            <a:picLocks noChangeAspect="1"/>
          </p:cNvPicPr>
          <p:nvPr/>
        </p:nvPicPr>
        <p:blipFill rotWithShape="1">
          <a:blip r:embed="rId2">
            <a:extLst>
              <a:ext uri="{28A0092B-C50C-407E-A947-70E740481C1C}">
                <a14:useLocalDpi xmlns:a14="http://schemas.microsoft.com/office/drawing/2010/main" val="0"/>
              </a:ext>
            </a:extLst>
          </a:blip>
          <a:srcRect t="9905" b="5247"/>
          <a:stretch/>
        </p:blipFill>
        <p:spPr>
          <a:xfrm>
            <a:off x="4755630" y="2212801"/>
            <a:ext cx="3996827" cy="2828640"/>
          </a:xfrm>
          <a:prstGeom prst="rect">
            <a:avLst/>
          </a:prstGeom>
        </p:spPr>
      </p:pic>
      <p:pic>
        <p:nvPicPr>
          <p:cNvPr id="5" name="Picture 4">
            <a:extLst>
              <a:ext uri="{FF2B5EF4-FFF2-40B4-BE49-F238E27FC236}">
                <a16:creationId xmlns:a16="http://schemas.microsoft.com/office/drawing/2014/main" id="{2713E229-87DB-4479-B55D-A3EB0F36E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48" y="2212801"/>
            <a:ext cx="3996827" cy="2839850"/>
          </a:xfrm>
          <a:prstGeom prst="rect">
            <a:avLst/>
          </a:prstGeom>
        </p:spPr>
      </p:pic>
    </p:spTree>
    <p:extLst>
      <p:ext uri="{BB962C8B-B14F-4D97-AF65-F5344CB8AC3E}">
        <p14:creationId xmlns:p14="http://schemas.microsoft.com/office/powerpoint/2010/main" val="309666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What’s</a:t>
            </a:r>
            <a:r>
              <a:rPr lang="fr-FR" dirty="0"/>
              <a:t> on </a:t>
            </a:r>
            <a:r>
              <a:rPr lang="fr-FR" dirty="0" err="1"/>
              <a:t>your</a:t>
            </a:r>
            <a:r>
              <a:rPr lang="fr-FR" dirty="0"/>
              <a:t> </a:t>
            </a:r>
            <a:r>
              <a:rPr lang="fr-FR" dirty="0" err="1"/>
              <a:t>mind</a:t>
            </a:r>
            <a:r>
              <a:rPr lang="fr-FR" dirty="0"/>
              <a:t>?</a:t>
            </a:r>
          </a:p>
        </p:txBody>
      </p:sp>
      <p:sp>
        <p:nvSpPr>
          <p:cNvPr id="3" name="Content Placeholder 2"/>
          <p:cNvSpPr>
            <a:spLocks noGrp="1"/>
          </p:cNvSpPr>
          <p:nvPr>
            <p:ph sz="half" idx="1"/>
          </p:nvPr>
        </p:nvSpPr>
        <p:spPr/>
        <p:txBody>
          <a:bodyPr/>
          <a:lstStyle/>
          <a:p>
            <a:r>
              <a:rPr lang="fr-FR" dirty="0" err="1"/>
              <a:t>What</a:t>
            </a:r>
            <a:r>
              <a:rPr lang="fr-FR" dirty="0"/>
              <a:t> </a:t>
            </a:r>
            <a:r>
              <a:rPr lang="fr-FR" dirty="0" err="1"/>
              <a:t>works</a:t>
            </a:r>
            <a:r>
              <a:rPr lang="fr-FR" dirty="0"/>
              <a:t> </a:t>
            </a:r>
            <a:r>
              <a:rPr lang="fr-FR" dirty="0" err="1"/>
              <a:t>well</a:t>
            </a:r>
            <a:r>
              <a:rPr lang="fr-FR" dirty="0"/>
              <a:t>?</a:t>
            </a:r>
          </a:p>
          <a:p>
            <a:pPr marL="0" indent="0">
              <a:buNone/>
            </a:pPr>
            <a:endParaRPr lang="fr-FR" dirty="0"/>
          </a:p>
        </p:txBody>
      </p:sp>
      <p:sp>
        <p:nvSpPr>
          <p:cNvPr id="4" name="Content Placeholder 3"/>
          <p:cNvSpPr>
            <a:spLocks noGrp="1"/>
          </p:cNvSpPr>
          <p:nvPr>
            <p:ph sz="half" idx="2"/>
          </p:nvPr>
        </p:nvSpPr>
        <p:spPr/>
        <p:txBody>
          <a:bodyPr/>
          <a:lstStyle/>
          <a:p>
            <a:r>
              <a:rPr lang="fr-FR" dirty="0" err="1"/>
              <a:t>What</a:t>
            </a:r>
            <a:r>
              <a:rPr lang="fr-FR" dirty="0"/>
              <a:t> are the </a:t>
            </a:r>
            <a:r>
              <a:rPr lang="fr-FR" dirty="0" err="1"/>
              <a:t>problems</a:t>
            </a:r>
            <a:r>
              <a:rPr lang="fr-FR" dirty="0"/>
              <a:t>? </a:t>
            </a:r>
          </a:p>
        </p:txBody>
      </p:sp>
      <p:pic>
        <p:nvPicPr>
          <p:cNvPr id="3075" name="Picture 3" descr="C:\Users\lp\AppData\Local\Microsoft\Windows\Temporary Internet Files\Content.IE5\NVUPZAL7\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251446"/>
            <a:ext cx="2187447" cy="39054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p\AppData\Local\Microsoft\Windows\Temporary Internet Files\Content.IE5\CIBDOBLQ\MC9003835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64904"/>
            <a:ext cx="2933684" cy="359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2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8A80-0227-4FFB-B166-21505AD9B9CB}"/>
              </a:ext>
            </a:extLst>
          </p:cNvPr>
          <p:cNvSpPr>
            <a:spLocks noGrp="1"/>
          </p:cNvSpPr>
          <p:nvPr>
            <p:ph type="title"/>
          </p:nvPr>
        </p:nvSpPr>
        <p:spPr/>
        <p:txBody>
          <a:bodyPr/>
          <a:lstStyle/>
          <a:p>
            <a:r>
              <a:rPr lang="de-AT" dirty="0"/>
              <a:t>Now it‘s your turn</a:t>
            </a:r>
            <a:endParaRPr lang="en-US" dirty="0"/>
          </a:p>
        </p:txBody>
      </p:sp>
      <p:sp>
        <p:nvSpPr>
          <p:cNvPr id="3" name="Content Placeholder 2">
            <a:extLst>
              <a:ext uri="{FF2B5EF4-FFF2-40B4-BE49-F238E27FC236}">
                <a16:creationId xmlns:a16="http://schemas.microsoft.com/office/drawing/2014/main" id="{2233AC21-601A-4EA4-84ED-DFFCF0DF43D4}"/>
              </a:ext>
            </a:extLst>
          </p:cNvPr>
          <p:cNvSpPr>
            <a:spLocks noGrp="1"/>
          </p:cNvSpPr>
          <p:nvPr>
            <p:ph sz="quarter" idx="1"/>
          </p:nvPr>
        </p:nvSpPr>
        <p:spPr>
          <a:xfrm>
            <a:off x="301752" y="1527048"/>
            <a:ext cx="8503920" cy="4422232"/>
          </a:xfrm>
        </p:spPr>
        <p:txBody>
          <a:bodyPr>
            <a:normAutofit fontScale="92500" lnSpcReduction="10000"/>
          </a:bodyPr>
          <a:lstStyle/>
          <a:p>
            <a:r>
              <a:rPr lang="de-AT" sz="2200" dirty="0"/>
              <a:t>Open the following file on your computer. Do NOT download it but work online.</a:t>
            </a:r>
          </a:p>
          <a:p>
            <a:endParaRPr lang="de-AT" sz="2200" dirty="0"/>
          </a:p>
          <a:p>
            <a:r>
              <a:rPr lang="de-AT" sz="2200" dirty="0"/>
              <a:t>If possible, use the textbook Focus on Modern Business 3, unit 7, pp. 92ff.  Turn the single words in the vocab list into meaningful sentences that show how the word is typically used in a context. If you do not have the textbook find good sample phrases in</a:t>
            </a:r>
          </a:p>
          <a:p>
            <a:r>
              <a:rPr lang="de-AT" sz="2200" dirty="0">
                <a:hlinkClick r:id="rId2"/>
              </a:rPr>
              <a:t>vocabulary.com</a:t>
            </a:r>
            <a:r>
              <a:rPr lang="de-AT" sz="2200" dirty="0"/>
              <a:t>   or </a:t>
            </a:r>
            <a:r>
              <a:rPr lang="de-AT" sz="2200" dirty="0">
                <a:hlinkClick r:id="rId3"/>
              </a:rPr>
              <a:t>MerriamWebster‘s Learner Dictionary</a:t>
            </a:r>
            <a:r>
              <a:rPr lang="de-AT" sz="2200" dirty="0"/>
              <a:t>.</a:t>
            </a:r>
          </a:p>
          <a:p>
            <a:endParaRPr lang="de-AT" sz="2200" dirty="0"/>
          </a:p>
          <a:p>
            <a:r>
              <a:rPr lang="de-AT" sz="2200" dirty="0"/>
              <a:t>Include typical collocations and „sneak in“ some grammar that needs to be revised. (e.g. an adverb, a passive, an if-clause…, an irregular verb…)</a:t>
            </a:r>
          </a:p>
          <a:p>
            <a:endParaRPr lang="de-AT" sz="2200" dirty="0"/>
          </a:p>
          <a:p>
            <a:r>
              <a:rPr lang="de-AT" sz="2200" dirty="0"/>
              <a:t>As a group, let‘s do all the sentences online. Then download the file and print the vocab cards according to the instructions on </a:t>
            </a:r>
            <a:r>
              <a:rPr lang="de-AT" sz="2200" dirty="0">
                <a:hlinkClick r:id="rId4"/>
              </a:rPr>
              <a:t>epep.at</a:t>
            </a:r>
            <a:endParaRPr lang="de-AT" sz="2200" dirty="0"/>
          </a:p>
          <a:p>
            <a:endParaRPr lang="de-AT" dirty="0"/>
          </a:p>
          <a:p>
            <a:endParaRPr lang="en-US" dirty="0"/>
          </a:p>
        </p:txBody>
      </p:sp>
      <p:sp>
        <p:nvSpPr>
          <p:cNvPr id="4" name="TextBox 3">
            <a:extLst>
              <a:ext uri="{FF2B5EF4-FFF2-40B4-BE49-F238E27FC236}">
                <a16:creationId xmlns:a16="http://schemas.microsoft.com/office/drawing/2014/main" id="{8F4AB46C-02DF-442E-B3CA-EB8BC2753894}"/>
              </a:ext>
            </a:extLst>
          </p:cNvPr>
          <p:cNvSpPr txBox="1"/>
          <p:nvPr/>
        </p:nvSpPr>
        <p:spPr>
          <a:xfrm>
            <a:off x="683568" y="2132856"/>
            <a:ext cx="7848872" cy="307777"/>
          </a:xfrm>
          <a:prstGeom prst="rect">
            <a:avLst/>
          </a:prstGeom>
          <a:noFill/>
        </p:spPr>
        <p:txBody>
          <a:bodyPr wrap="square" rtlCol="0">
            <a:spAutoFit/>
          </a:bodyPr>
          <a:lstStyle/>
          <a:p>
            <a:r>
              <a:rPr lang="en-US" sz="1400" dirty="0">
                <a:hlinkClick r:id="rId5"/>
              </a:rPr>
              <a:t>https://drive.google.com/file/d/1JmTuylZcAQFp6Pj64vTCuHzYfDlk8Vp8/view?usp=sharing</a:t>
            </a:r>
            <a:endParaRPr lang="en-US" sz="1400" dirty="0"/>
          </a:p>
        </p:txBody>
      </p:sp>
    </p:spTree>
    <p:extLst>
      <p:ext uri="{BB962C8B-B14F-4D97-AF65-F5344CB8AC3E}">
        <p14:creationId xmlns:p14="http://schemas.microsoft.com/office/powerpoint/2010/main" val="3463711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6D38-CE25-43FC-A416-B1E6BB2CCB51}"/>
              </a:ext>
            </a:extLst>
          </p:cNvPr>
          <p:cNvSpPr>
            <a:spLocks noGrp="1"/>
          </p:cNvSpPr>
          <p:nvPr>
            <p:ph type="title"/>
          </p:nvPr>
        </p:nvSpPr>
        <p:spPr/>
        <p:txBody>
          <a:bodyPr/>
          <a:lstStyle/>
          <a:p>
            <a:r>
              <a:rPr lang="de-AT" dirty="0"/>
              <a:t>How to print the cards</a:t>
            </a:r>
            <a:endParaRPr lang="en-US" dirty="0"/>
          </a:p>
        </p:txBody>
      </p:sp>
      <p:sp>
        <p:nvSpPr>
          <p:cNvPr id="3" name="Content Placeholder 2">
            <a:extLst>
              <a:ext uri="{FF2B5EF4-FFF2-40B4-BE49-F238E27FC236}">
                <a16:creationId xmlns:a16="http://schemas.microsoft.com/office/drawing/2014/main" id="{E2626E2C-3DCF-4345-904B-8CF8C5C52252}"/>
              </a:ext>
            </a:extLst>
          </p:cNvPr>
          <p:cNvSpPr>
            <a:spLocks noGrp="1"/>
          </p:cNvSpPr>
          <p:nvPr>
            <p:ph sz="quarter" idx="1"/>
          </p:nvPr>
        </p:nvSpPr>
        <p:spPr/>
        <p:txBody>
          <a:bodyPr>
            <a:normAutofit/>
          </a:bodyPr>
          <a:lstStyle/>
          <a:p>
            <a:endParaRPr lang="en-US" dirty="0"/>
          </a:p>
        </p:txBody>
      </p:sp>
      <p:pic>
        <p:nvPicPr>
          <p:cNvPr id="5" name="Picture 4">
            <a:extLst>
              <a:ext uri="{FF2B5EF4-FFF2-40B4-BE49-F238E27FC236}">
                <a16:creationId xmlns:a16="http://schemas.microsoft.com/office/drawing/2014/main" id="{3F24C606-1275-41D8-AA0A-F189E58312D6}"/>
              </a:ext>
            </a:extLst>
          </p:cNvPr>
          <p:cNvPicPr>
            <a:picLocks noChangeAspect="1"/>
          </p:cNvPicPr>
          <p:nvPr/>
        </p:nvPicPr>
        <p:blipFill>
          <a:blip r:embed="rId2"/>
          <a:stretch>
            <a:fillRect/>
          </a:stretch>
        </p:blipFill>
        <p:spPr>
          <a:xfrm>
            <a:off x="301752" y="1527048"/>
            <a:ext cx="6687129" cy="4732430"/>
          </a:xfrm>
          <a:prstGeom prst="rect">
            <a:avLst/>
          </a:prstGeom>
        </p:spPr>
      </p:pic>
      <p:sp>
        <p:nvSpPr>
          <p:cNvPr id="6" name="Speech Bubble: Oval 5">
            <a:extLst>
              <a:ext uri="{FF2B5EF4-FFF2-40B4-BE49-F238E27FC236}">
                <a16:creationId xmlns:a16="http://schemas.microsoft.com/office/drawing/2014/main" id="{DAEEC9CE-38C9-4D5C-B6A7-13C8684EB1F5}"/>
              </a:ext>
            </a:extLst>
          </p:cNvPr>
          <p:cNvSpPr/>
          <p:nvPr/>
        </p:nvSpPr>
        <p:spPr>
          <a:xfrm>
            <a:off x="6804248" y="1124744"/>
            <a:ext cx="2001424" cy="1728192"/>
          </a:xfrm>
          <a:prstGeom prst="wedgeEllipseCallout">
            <a:avLst>
              <a:gd name="adj1" fmla="val -59208"/>
              <a:gd name="adj2" fmla="val 56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…or copy the sentences into QUIZLET</a:t>
            </a:r>
            <a:endParaRPr lang="en-US" dirty="0"/>
          </a:p>
        </p:txBody>
      </p:sp>
      <p:sp>
        <p:nvSpPr>
          <p:cNvPr id="7" name="TextBox 6">
            <a:extLst>
              <a:ext uri="{FF2B5EF4-FFF2-40B4-BE49-F238E27FC236}">
                <a16:creationId xmlns:a16="http://schemas.microsoft.com/office/drawing/2014/main" id="{5CACE08B-C2B9-4097-A3D0-9EF9F5161EF3}"/>
              </a:ext>
            </a:extLst>
          </p:cNvPr>
          <p:cNvSpPr txBox="1"/>
          <p:nvPr/>
        </p:nvSpPr>
        <p:spPr>
          <a:xfrm>
            <a:off x="5652120" y="6381328"/>
            <a:ext cx="2952328" cy="307777"/>
          </a:xfrm>
          <a:prstGeom prst="rect">
            <a:avLst/>
          </a:prstGeom>
          <a:noFill/>
        </p:spPr>
        <p:txBody>
          <a:bodyPr wrap="square" rtlCol="0">
            <a:spAutoFit/>
          </a:bodyPr>
          <a:lstStyle/>
          <a:p>
            <a:r>
              <a:rPr lang="en-US" sz="1400" dirty="0">
                <a:hlinkClick r:id="rId3"/>
              </a:rPr>
              <a:t>https://epep.at/?page_id=67</a:t>
            </a:r>
            <a:endParaRPr lang="en-US" sz="1400" dirty="0"/>
          </a:p>
        </p:txBody>
      </p:sp>
    </p:spTree>
    <p:extLst>
      <p:ext uri="{BB962C8B-B14F-4D97-AF65-F5344CB8AC3E}">
        <p14:creationId xmlns:p14="http://schemas.microsoft.com/office/powerpoint/2010/main" val="1750154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92" y="990601"/>
            <a:ext cx="2362200" cy="710207"/>
          </a:xfrm>
        </p:spPr>
        <p:txBody>
          <a:bodyPr/>
          <a:lstStyle/>
          <a:p>
            <a:r>
              <a:rPr lang="en-US" dirty="0" err="1"/>
              <a:t>Pairwork</a:t>
            </a:r>
            <a:endParaRPr lang="en-US" dirty="0"/>
          </a:p>
        </p:txBody>
      </p:sp>
      <p:sp>
        <p:nvSpPr>
          <p:cNvPr id="3" name="Text Placeholder 2"/>
          <p:cNvSpPr>
            <a:spLocks noGrp="1"/>
          </p:cNvSpPr>
          <p:nvPr>
            <p:ph type="body" idx="2"/>
          </p:nvPr>
        </p:nvSpPr>
        <p:spPr/>
        <p:txBody>
          <a:bodyPr>
            <a:normAutofit/>
          </a:bodyPr>
          <a:lstStyle/>
          <a:p>
            <a:r>
              <a:rPr lang="en-US" b="1" dirty="0"/>
              <a:t>Read the text with your partner</a:t>
            </a:r>
          </a:p>
          <a:p>
            <a:r>
              <a:rPr lang="en-US" b="1" dirty="0"/>
              <a:t>Black out more and more parts and reread the text.</a:t>
            </a:r>
          </a:p>
          <a:p>
            <a:r>
              <a:rPr lang="en-US" b="1" dirty="0"/>
              <a:t>How much can you delete and still read the whole text?</a:t>
            </a:r>
          </a:p>
          <a:p>
            <a:endParaRPr lang="en-US" b="1" dirty="0"/>
          </a:p>
        </p:txBody>
      </p:sp>
      <p:sp>
        <p:nvSpPr>
          <p:cNvPr id="4" name="Content Placeholder 3"/>
          <p:cNvSpPr>
            <a:spLocks noGrp="1"/>
          </p:cNvSpPr>
          <p:nvPr>
            <p:ph sz="quarter" idx="1"/>
          </p:nvPr>
        </p:nvSpPr>
        <p:spPr/>
        <p:txBody>
          <a:bodyPr/>
          <a:lstStyle/>
          <a:p>
            <a:pPr marL="0" indent="0">
              <a:buNone/>
            </a:pPr>
            <a:r>
              <a:rPr lang="en-US" dirty="0"/>
              <a:t>Vocabulary in context</a:t>
            </a:r>
          </a:p>
          <a:p>
            <a:pPr marL="0" indent="0">
              <a:buNone/>
            </a:pPr>
            <a:endParaRPr lang="en-US" dirty="0"/>
          </a:p>
          <a:p>
            <a:pPr marL="0" indent="0">
              <a:buNone/>
            </a:pPr>
            <a:r>
              <a:rPr lang="en-US" dirty="0"/>
              <a:t>“Blackout”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p:cNvPicPr>
            <a:picLocks noChangeAspect="1"/>
          </p:cNvPicPr>
          <p:nvPr/>
        </p:nvPicPr>
        <p:blipFill rotWithShape="1">
          <a:blip r:embed="rId3"/>
          <a:srcRect b="7315"/>
          <a:stretch/>
        </p:blipFill>
        <p:spPr>
          <a:xfrm>
            <a:off x="3275856" y="2462585"/>
            <a:ext cx="4972970" cy="3342679"/>
          </a:xfrm>
          <a:prstGeom prst="rect">
            <a:avLst/>
          </a:prstGeom>
        </p:spPr>
      </p:pic>
    </p:spTree>
    <p:extLst>
      <p:ext uri="{BB962C8B-B14F-4D97-AF65-F5344CB8AC3E}">
        <p14:creationId xmlns:p14="http://schemas.microsoft.com/office/powerpoint/2010/main" val="423183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362472"/>
          </a:xfrm>
        </p:spPr>
        <p:txBody>
          <a:bodyPr/>
          <a:lstStyle/>
          <a:p>
            <a:r>
              <a:rPr lang="fr-FR" dirty="0" err="1">
                <a:solidFill>
                  <a:srgbClr val="FFC000"/>
                </a:solidFill>
              </a:rPr>
              <a:t>Conscious</a:t>
            </a:r>
            <a:r>
              <a:rPr lang="fr-FR" dirty="0">
                <a:solidFill>
                  <a:srgbClr val="FFC000"/>
                </a:solidFill>
              </a:rPr>
              <a:t> </a:t>
            </a:r>
            <a:r>
              <a:rPr lang="fr-FR" dirty="0" err="1">
                <a:solidFill>
                  <a:srgbClr val="FFC000"/>
                </a:solidFill>
              </a:rPr>
              <a:t>learning</a:t>
            </a:r>
            <a:r>
              <a:rPr lang="fr-FR" dirty="0">
                <a:solidFill>
                  <a:srgbClr val="FFC000"/>
                </a:solidFill>
              </a:rPr>
              <a:t> versus</a:t>
            </a:r>
            <a:br>
              <a:rPr lang="fr-FR" dirty="0">
                <a:solidFill>
                  <a:srgbClr val="FFC000"/>
                </a:solidFill>
              </a:rPr>
            </a:br>
            <a:r>
              <a:rPr lang="fr-FR" dirty="0">
                <a:solidFill>
                  <a:srgbClr val="FFC000"/>
                </a:solidFill>
              </a:rPr>
              <a:t>acquisition </a:t>
            </a:r>
          </a:p>
        </p:txBody>
      </p:sp>
      <p:sp>
        <p:nvSpPr>
          <p:cNvPr id="3" name="Text Placeholder 2"/>
          <p:cNvSpPr>
            <a:spLocks noGrp="1"/>
          </p:cNvSpPr>
          <p:nvPr>
            <p:ph type="body" idx="2"/>
          </p:nvPr>
        </p:nvSpPr>
        <p:spPr>
          <a:xfrm>
            <a:off x="381000" y="3175291"/>
            <a:ext cx="2362200" cy="2950872"/>
          </a:xfrm>
        </p:spPr>
        <p:txBody>
          <a:bodyPr/>
          <a:lstStyle/>
          <a:p>
            <a:endParaRPr lang="fr-FR" dirty="0"/>
          </a:p>
          <a:p>
            <a:r>
              <a:rPr lang="fr-FR" b="1" dirty="0"/>
              <a:t>FLOW: </a:t>
            </a:r>
          </a:p>
          <a:p>
            <a:r>
              <a:rPr lang="fr-FR" b="1" dirty="0" err="1"/>
              <a:t>Being</a:t>
            </a:r>
            <a:r>
              <a:rPr lang="fr-FR" b="1" dirty="0"/>
              <a:t> LOST in a book or film</a:t>
            </a:r>
          </a:p>
          <a:p>
            <a:endParaRPr lang="fr-FR" b="1" dirty="0"/>
          </a:p>
          <a:p>
            <a:r>
              <a:rPr lang="fr-FR" b="1" dirty="0" err="1"/>
              <a:t>Comprehensible</a:t>
            </a:r>
            <a:r>
              <a:rPr lang="fr-FR" b="1" dirty="0"/>
              <a:t> </a:t>
            </a:r>
          </a:p>
          <a:p>
            <a:r>
              <a:rPr lang="fr-FR" b="1" dirty="0" err="1"/>
              <a:t>Meaningful</a:t>
            </a:r>
            <a:r>
              <a:rPr lang="fr-FR" b="1" dirty="0"/>
              <a:t> Input</a:t>
            </a:r>
          </a:p>
          <a:p>
            <a:endParaRPr lang="fr-FR" dirty="0"/>
          </a:p>
        </p:txBody>
      </p:sp>
      <p:sp>
        <p:nvSpPr>
          <p:cNvPr id="4" name="Content Placeholder 3"/>
          <p:cNvSpPr>
            <a:spLocks noGrp="1"/>
          </p:cNvSpPr>
          <p:nvPr>
            <p:ph sz="quarter" idx="1"/>
          </p:nvPr>
        </p:nvSpPr>
        <p:spPr>
          <a:xfrm>
            <a:off x="2915817" y="692696"/>
            <a:ext cx="6031225" cy="5410200"/>
          </a:xfrm>
        </p:spPr>
        <p:txBody>
          <a:bodyPr/>
          <a:lstStyle/>
          <a:p>
            <a:endParaRPr lang="fr-FR" dirty="0"/>
          </a:p>
          <a:p>
            <a:pPr marL="0" indent="0">
              <a:buNone/>
            </a:pPr>
            <a:endParaRPr lang="fr-FR" dirty="0"/>
          </a:p>
          <a:p>
            <a:endParaRPr lang="fr-FR" dirty="0"/>
          </a:p>
        </p:txBody>
      </p:sp>
      <p:pic>
        <p:nvPicPr>
          <p:cNvPr id="7" name="Picture 6" descr="A person sitting at a beach&#10;&#10;Description automatically generated">
            <a:extLst>
              <a:ext uri="{FF2B5EF4-FFF2-40B4-BE49-F238E27FC236}">
                <a16:creationId xmlns:a16="http://schemas.microsoft.com/office/drawing/2014/main" id="{F24C1995-D3D6-48A4-9762-ED2420DEF94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1840" y="606029"/>
            <a:ext cx="4314172" cy="2875839"/>
          </a:xfrm>
          <a:prstGeom prst="rect">
            <a:avLst/>
          </a:prstGeom>
          <a:ln>
            <a:noFill/>
          </a:ln>
          <a:effectLst>
            <a:outerShdw blurRad="292100" dist="139700" dir="2700000" algn="tl" rotWithShape="0">
              <a:srgbClr val="333333">
                <a:alpha val="65000"/>
              </a:srgbClr>
            </a:outerShdw>
          </a:effectLst>
        </p:spPr>
      </p:pic>
      <p:pic>
        <p:nvPicPr>
          <p:cNvPr id="9" name="Picture 8" descr="A person standing in front of a computer&#10;&#10;Description automatically generated">
            <a:extLst>
              <a:ext uri="{FF2B5EF4-FFF2-40B4-BE49-F238E27FC236}">
                <a16:creationId xmlns:a16="http://schemas.microsoft.com/office/drawing/2014/main" id="{7FB42CE5-5124-4289-B898-6D99DEB6D1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55976" y="3591018"/>
            <a:ext cx="3666271" cy="2749703"/>
          </a:xfrm>
          <a:prstGeom prst="rect">
            <a:avLst/>
          </a:prstGeom>
          <a:ln>
            <a:noFill/>
          </a:ln>
          <a:effectLst>
            <a:outerShdw blurRad="292100" dist="139700" dir="2700000" algn="tl" rotWithShape="0">
              <a:srgbClr val="333333">
                <a:alpha val="65000"/>
              </a:srgbClr>
            </a:outerShdw>
          </a:effectLst>
        </p:spPr>
      </p:pic>
      <p:sp>
        <p:nvSpPr>
          <p:cNvPr id="6" name="Thought Bubble: Cloud 5">
            <a:extLst>
              <a:ext uri="{FF2B5EF4-FFF2-40B4-BE49-F238E27FC236}">
                <a16:creationId xmlns:a16="http://schemas.microsoft.com/office/drawing/2014/main" id="{B9485298-5E0F-4A0B-8C75-CFE6BB579200}"/>
              </a:ext>
            </a:extLst>
          </p:cNvPr>
          <p:cNvSpPr/>
          <p:nvPr/>
        </p:nvSpPr>
        <p:spPr>
          <a:xfrm>
            <a:off x="1979712" y="517279"/>
            <a:ext cx="2952328" cy="1759593"/>
          </a:xfrm>
          <a:prstGeom prst="cloudCallout">
            <a:avLst>
              <a:gd name="adj1" fmla="val 74636"/>
              <a:gd name="adj2" fmla="val -2201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AT" dirty="0"/>
              <a:t>There is an even better way to expand vocab and grammar.</a:t>
            </a:r>
            <a:endParaRPr lang="en-US" dirty="0"/>
          </a:p>
        </p:txBody>
      </p:sp>
    </p:spTree>
    <p:extLst>
      <p:ext uri="{BB962C8B-B14F-4D97-AF65-F5344CB8AC3E}">
        <p14:creationId xmlns:p14="http://schemas.microsoft.com/office/powerpoint/2010/main" val="1987217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DE133B-3086-464D-9A74-631DF471DEBF}"/>
              </a:ext>
            </a:extLst>
          </p:cNvPr>
          <p:cNvPicPr/>
          <p:nvPr/>
        </p:nvPicPr>
        <p:blipFill>
          <a:blip r:embed="rId2"/>
          <a:stretch>
            <a:fillRect/>
          </a:stretch>
        </p:blipFill>
        <p:spPr>
          <a:xfrm>
            <a:off x="436419" y="1575364"/>
            <a:ext cx="3948545" cy="303820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5813320C-B784-4283-8DF6-81F01E52CB57}"/>
              </a:ext>
            </a:extLst>
          </p:cNvPr>
          <p:cNvPicPr/>
          <p:nvPr/>
        </p:nvPicPr>
        <p:blipFill>
          <a:blip r:embed="rId3"/>
          <a:stretch>
            <a:fillRect/>
          </a:stretch>
        </p:blipFill>
        <p:spPr>
          <a:xfrm>
            <a:off x="4232150" y="4119888"/>
            <a:ext cx="4348076" cy="205596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B0185436-B828-4440-945B-1429552F36E2}"/>
              </a:ext>
            </a:extLst>
          </p:cNvPr>
          <p:cNvSpPr>
            <a:spLocks noGrp="1"/>
          </p:cNvSpPr>
          <p:nvPr>
            <p:ph type="title"/>
          </p:nvPr>
        </p:nvSpPr>
        <p:spPr>
          <a:xfrm>
            <a:off x="611560" y="44624"/>
            <a:ext cx="8187274" cy="853166"/>
          </a:xfrm>
        </p:spPr>
        <p:txBody>
          <a:bodyPr vert="horz" lIns="68580" tIns="34290" rIns="68580" bIns="34290" rtlCol="0" anchor="b">
            <a:normAutofit/>
          </a:bodyPr>
          <a:lstStyle/>
          <a:p>
            <a:r>
              <a:rPr lang="en-US" sz="3600" dirty="0"/>
              <a:t>Why does reading work so well?</a:t>
            </a:r>
          </a:p>
        </p:txBody>
      </p:sp>
      <p:pic>
        <p:nvPicPr>
          <p:cNvPr id="5" name="Picture 4">
            <a:extLst>
              <a:ext uri="{FF2B5EF4-FFF2-40B4-BE49-F238E27FC236}">
                <a16:creationId xmlns:a16="http://schemas.microsoft.com/office/drawing/2014/main" id="{1C4C77E7-B81E-4ECE-B9D8-121E44B00502}"/>
              </a:ext>
            </a:extLst>
          </p:cNvPr>
          <p:cNvPicPr>
            <a:picLocks noChangeAspect="1"/>
          </p:cNvPicPr>
          <p:nvPr/>
        </p:nvPicPr>
        <p:blipFill>
          <a:blip r:embed="rId4"/>
          <a:stretch>
            <a:fillRect/>
          </a:stretch>
        </p:blipFill>
        <p:spPr>
          <a:xfrm>
            <a:off x="6577453" y="836712"/>
            <a:ext cx="2020997" cy="2863362"/>
          </a:xfrm>
          <a:prstGeom prst="rect">
            <a:avLst/>
          </a:prstGeom>
        </p:spPr>
      </p:pic>
    </p:spTree>
    <p:extLst>
      <p:ext uri="{BB962C8B-B14F-4D97-AF65-F5344CB8AC3E}">
        <p14:creationId xmlns:p14="http://schemas.microsoft.com/office/powerpoint/2010/main" val="683937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93372-84C1-4530-B9B6-8611E44BA2FA}"/>
              </a:ext>
            </a:extLst>
          </p:cNvPr>
          <p:cNvPicPr/>
          <p:nvPr/>
        </p:nvPicPr>
        <p:blipFill>
          <a:blip r:embed="rId2"/>
          <a:stretch>
            <a:fillRect/>
          </a:stretch>
        </p:blipFill>
        <p:spPr>
          <a:xfrm>
            <a:off x="467544" y="1207448"/>
            <a:ext cx="3923414" cy="336031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D86C718E-3A93-49F1-AF24-DD3B5617B313}"/>
              </a:ext>
            </a:extLst>
          </p:cNvPr>
          <p:cNvPicPr/>
          <p:nvPr/>
        </p:nvPicPr>
        <p:blipFill>
          <a:blip r:embed="rId3"/>
          <a:stretch>
            <a:fillRect/>
          </a:stretch>
        </p:blipFill>
        <p:spPr>
          <a:xfrm>
            <a:off x="4365806" y="3083640"/>
            <a:ext cx="4213983" cy="29682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4" name="TextBox 3">
            <a:extLst>
              <a:ext uri="{FF2B5EF4-FFF2-40B4-BE49-F238E27FC236}">
                <a16:creationId xmlns:a16="http://schemas.microsoft.com/office/drawing/2014/main" id="{92ACD62E-5524-459B-9426-2F5B61F0A0BB}"/>
              </a:ext>
            </a:extLst>
          </p:cNvPr>
          <p:cNvSpPr txBox="1"/>
          <p:nvPr/>
        </p:nvSpPr>
        <p:spPr>
          <a:xfrm>
            <a:off x="611560" y="156608"/>
            <a:ext cx="8187274" cy="853166"/>
          </a:xfrm>
          <a:prstGeom prst="rect">
            <a:avLst/>
          </a:prstGeom>
        </p:spPr>
        <p:txBody>
          <a:bodyPr vert="horz" lIns="68580" tIns="34290" rIns="68580" bIns="34290" rtlCol="0" anchor="b">
            <a:normAutofit/>
          </a:bodyPr>
          <a:lstStyle/>
          <a:p>
            <a:pPr algn="ctr" defTabSz="685800">
              <a:lnSpc>
                <a:spcPct val="90000"/>
              </a:lnSpc>
              <a:spcBef>
                <a:spcPct val="0"/>
              </a:spcBef>
              <a:spcAft>
                <a:spcPts val="450"/>
              </a:spcAft>
            </a:pPr>
            <a:r>
              <a:rPr lang="en-US" sz="3600" cap="all" dirty="0">
                <a:latin typeface="+mj-lt"/>
                <a:ea typeface="+mj-ea"/>
                <a:cs typeface="+mj-cs"/>
              </a:rPr>
              <a:t>The Forgetting Hypothesis </a:t>
            </a:r>
          </a:p>
        </p:txBody>
      </p:sp>
    </p:spTree>
    <p:extLst>
      <p:ext uri="{BB962C8B-B14F-4D97-AF65-F5344CB8AC3E}">
        <p14:creationId xmlns:p14="http://schemas.microsoft.com/office/powerpoint/2010/main" val="3333666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98702-24AC-4AC6-ADC1-E4114922EE5F}"/>
              </a:ext>
            </a:extLst>
          </p:cNvPr>
          <p:cNvPicPr/>
          <p:nvPr/>
        </p:nvPicPr>
        <p:blipFill rotWithShape="1">
          <a:blip r:embed="rId2"/>
          <a:srcRect r="14485"/>
          <a:stretch/>
        </p:blipFill>
        <p:spPr>
          <a:xfrm>
            <a:off x="494424" y="1319324"/>
            <a:ext cx="4017659" cy="21416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8661032-E9EA-4F02-BB7D-FEB7A10E4123}"/>
              </a:ext>
            </a:extLst>
          </p:cNvPr>
          <p:cNvPicPr/>
          <p:nvPr/>
        </p:nvPicPr>
        <p:blipFill rotWithShape="1">
          <a:blip r:embed="rId3"/>
          <a:srcRect b="25501"/>
          <a:stretch/>
        </p:blipFill>
        <p:spPr bwMode="auto">
          <a:xfrm>
            <a:off x="4355976" y="620507"/>
            <a:ext cx="4298633" cy="122015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1F1CD0F-2D0E-463E-BABB-45D45C81B0A3}"/>
              </a:ext>
            </a:extLst>
          </p:cNvPr>
          <p:cNvPicPr/>
          <p:nvPr/>
        </p:nvPicPr>
        <p:blipFill rotWithShape="1">
          <a:blip r:embed="rId4"/>
          <a:srcRect b="28629"/>
          <a:stretch/>
        </p:blipFill>
        <p:spPr bwMode="auto">
          <a:xfrm>
            <a:off x="4279040" y="2743329"/>
            <a:ext cx="4452504" cy="137134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108E855-55AD-4A74-974D-3953E4407BFC}"/>
              </a:ext>
            </a:extLst>
          </p:cNvPr>
          <p:cNvPicPr/>
          <p:nvPr/>
        </p:nvPicPr>
        <p:blipFill rotWithShape="1">
          <a:blip r:embed="rId5"/>
          <a:srcRect b="27637"/>
          <a:stretch/>
        </p:blipFill>
        <p:spPr bwMode="auto">
          <a:xfrm rot="21264679">
            <a:off x="473880" y="4752173"/>
            <a:ext cx="4036847" cy="97730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085F393-DEB1-492E-A24F-3A4BCB188C50}"/>
              </a:ext>
            </a:extLst>
          </p:cNvPr>
          <p:cNvPicPr/>
          <p:nvPr/>
        </p:nvPicPr>
        <p:blipFill rotWithShape="1">
          <a:blip r:embed="rId6"/>
          <a:srcRect b="21063"/>
          <a:stretch/>
        </p:blipFill>
        <p:spPr bwMode="auto">
          <a:xfrm>
            <a:off x="4595281" y="4653136"/>
            <a:ext cx="4101642" cy="9732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516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98702-24AC-4AC6-ADC1-E4114922EE5F}"/>
              </a:ext>
            </a:extLst>
          </p:cNvPr>
          <p:cNvPicPr/>
          <p:nvPr/>
        </p:nvPicPr>
        <p:blipFill rotWithShape="1">
          <a:blip r:embed="rId2"/>
          <a:srcRect r="14485"/>
          <a:stretch/>
        </p:blipFill>
        <p:spPr>
          <a:xfrm>
            <a:off x="439289" y="1484784"/>
            <a:ext cx="4017659" cy="21416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8661032-E9EA-4F02-BB7D-FEB7A10E4123}"/>
              </a:ext>
            </a:extLst>
          </p:cNvPr>
          <p:cNvPicPr/>
          <p:nvPr/>
        </p:nvPicPr>
        <p:blipFill rotWithShape="1">
          <a:blip r:embed="rId3"/>
          <a:srcRect b="25501"/>
          <a:stretch/>
        </p:blipFill>
        <p:spPr bwMode="auto">
          <a:xfrm>
            <a:off x="4427984" y="548680"/>
            <a:ext cx="4298633" cy="122015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1F1CD0F-2D0E-463E-BABB-45D45C81B0A3}"/>
              </a:ext>
            </a:extLst>
          </p:cNvPr>
          <p:cNvPicPr/>
          <p:nvPr/>
        </p:nvPicPr>
        <p:blipFill rotWithShape="1">
          <a:blip r:embed="rId4"/>
          <a:srcRect b="28629"/>
          <a:stretch/>
        </p:blipFill>
        <p:spPr bwMode="auto">
          <a:xfrm>
            <a:off x="4508573" y="2607353"/>
            <a:ext cx="4452504" cy="137134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108E855-55AD-4A74-974D-3953E4407BFC}"/>
              </a:ext>
            </a:extLst>
          </p:cNvPr>
          <p:cNvPicPr/>
          <p:nvPr/>
        </p:nvPicPr>
        <p:blipFill rotWithShape="1">
          <a:blip r:embed="rId5"/>
          <a:srcRect b="27637"/>
          <a:stretch/>
        </p:blipFill>
        <p:spPr bwMode="auto">
          <a:xfrm rot="21264679">
            <a:off x="281135" y="4600513"/>
            <a:ext cx="4036847" cy="97730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085F393-DEB1-492E-A24F-3A4BCB188C50}"/>
              </a:ext>
            </a:extLst>
          </p:cNvPr>
          <p:cNvPicPr/>
          <p:nvPr/>
        </p:nvPicPr>
        <p:blipFill rotWithShape="1">
          <a:blip r:embed="rId6"/>
          <a:srcRect b="21063"/>
          <a:stretch/>
        </p:blipFill>
        <p:spPr bwMode="auto">
          <a:xfrm>
            <a:off x="4355976" y="4530526"/>
            <a:ext cx="4298633" cy="11172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14264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5E5D5-34AE-44B8-86C0-F9AD480B7DF1}"/>
              </a:ext>
            </a:extLst>
          </p:cNvPr>
          <p:cNvPicPr/>
          <p:nvPr/>
        </p:nvPicPr>
        <p:blipFill rotWithShape="1">
          <a:blip r:embed="rId2"/>
          <a:srcRect b="15951"/>
          <a:stretch/>
        </p:blipFill>
        <p:spPr bwMode="auto">
          <a:xfrm>
            <a:off x="366535" y="548680"/>
            <a:ext cx="4298633" cy="18545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662D75D7-2BC3-4463-99E1-CBF1CF5ACD84}"/>
              </a:ext>
            </a:extLst>
          </p:cNvPr>
          <p:cNvPicPr/>
          <p:nvPr/>
        </p:nvPicPr>
        <p:blipFill>
          <a:blip r:embed="rId3"/>
          <a:stretch>
            <a:fillRect/>
          </a:stretch>
        </p:blipFill>
        <p:spPr>
          <a:xfrm>
            <a:off x="386585" y="3573016"/>
            <a:ext cx="4298633" cy="234362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8D4941D-A202-4F4A-BD95-B4A4FD1CD12B}"/>
              </a:ext>
            </a:extLst>
          </p:cNvPr>
          <p:cNvPicPr/>
          <p:nvPr/>
        </p:nvPicPr>
        <p:blipFill rotWithShape="1">
          <a:blip r:embed="rId4"/>
          <a:srcRect r="7696" b="11482"/>
          <a:stretch/>
        </p:blipFill>
        <p:spPr bwMode="auto">
          <a:xfrm>
            <a:off x="4418884" y="1989346"/>
            <a:ext cx="4338531" cy="199752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90309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1BD7-4E45-4CB1-9AF9-4D20EF95D3DD}"/>
              </a:ext>
            </a:extLst>
          </p:cNvPr>
          <p:cNvSpPr>
            <a:spLocks noGrp="1"/>
          </p:cNvSpPr>
          <p:nvPr>
            <p:ph type="title"/>
          </p:nvPr>
        </p:nvSpPr>
        <p:spPr/>
        <p:txBody>
          <a:bodyPr/>
          <a:lstStyle/>
          <a:p>
            <a:r>
              <a:rPr lang="de-AT" dirty="0"/>
              <a:t>Tips for encouraging reading programs</a:t>
            </a:r>
            <a:endParaRPr lang="en-US" dirty="0"/>
          </a:p>
        </p:txBody>
      </p:sp>
      <p:sp>
        <p:nvSpPr>
          <p:cNvPr id="3" name="Content Placeholder 2">
            <a:extLst>
              <a:ext uri="{FF2B5EF4-FFF2-40B4-BE49-F238E27FC236}">
                <a16:creationId xmlns:a16="http://schemas.microsoft.com/office/drawing/2014/main" id="{FFA49721-D39D-4ED3-9CB0-2CD9776C6507}"/>
              </a:ext>
            </a:extLst>
          </p:cNvPr>
          <p:cNvSpPr>
            <a:spLocks noGrp="1"/>
          </p:cNvSpPr>
          <p:nvPr>
            <p:ph sz="quarter" idx="1"/>
          </p:nvPr>
        </p:nvSpPr>
        <p:spPr>
          <a:xfrm>
            <a:off x="301752" y="1527048"/>
            <a:ext cx="8503920" cy="4566248"/>
          </a:xfrm>
        </p:spPr>
        <p:txBody>
          <a:bodyPr>
            <a:normAutofit/>
          </a:bodyPr>
          <a:lstStyle/>
          <a:p>
            <a:r>
              <a:rPr lang="de-AT" dirty="0"/>
              <a:t>Choice is vital: Ss choose books according to their interests and reading level</a:t>
            </a:r>
          </a:p>
          <a:p>
            <a:endParaRPr lang="de-AT" dirty="0"/>
          </a:p>
          <a:p>
            <a:r>
              <a:rPr lang="de-AT" dirty="0"/>
              <a:t>Reading books in groups</a:t>
            </a:r>
          </a:p>
          <a:p>
            <a:endParaRPr lang="en-US" dirty="0"/>
          </a:p>
          <a:p>
            <a:r>
              <a:rPr lang="en-US" dirty="0"/>
              <a:t>Minimal accountability: not too many tasks</a:t>
            </a:r>
          </a:p>
          <a:p>
            <a:endParaRPr lang="en-US" dirty="0"/>
          </a:p>
          <a:p>
            <a:r>
              <a:rPr lang="en-US" dirty="0"/>
              <a:t>Presenting books in class</a:t>
            </a:r>
          </a:p>
          <a:p>
            <a:endParaRPr lang="en-US" dirty="0"/>
          </a:p>
          <a:p>
            <a:endParaRPr lang="en-US" dirty="0"/>
          </a:p>
          <a:p>
            <a:endParaRPr lang="en-US" dirty="0"/>
          </a:p>
          <a:p>
            <a:endParaRPr lang="en-US" dirty="0"/>
          </a:p>
          <a:p>
            <a:endParaRPr lang="en-US" dirty="0"/>
          </a:p>
          <a:p>
            <a:endParaRPr lang="de-AT" dirty="0"/>
          </a:p>
        </p:txBody>
      </p:sp>
      <p:pic>
        <p:nvPicPr>
          <p:cNvPr id="5" name="Picture 4" descr="A picture containing text, clipart&#10;&#10;Description automatically generated">
            <a:extLst>
              <a:ext uri="{FF2B5EF4-FFF2-40B4-BE49-F238E27FC236}">
                <a16:creationId xmlns:a16="http://schemas.microsoft.com/office/drawing/2014/main" id="{32D64373-D020-45F7-A7F0-16FB4197612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04048" y="2229168"/>
            <a:ext cx="3315840" cy="1199832"/>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indoor, person, cluttered&#10;&#10;Description automatically generated">
            <a:extLst>
              <a:ext uri="{FF2B5EF4-FFF2-40B4-BE49-F238E27FC236}">
                <a16:creationId xmlns:a16="http://schemas.microsoft.com/office/drawing/2014/main" id="{4CF3C0E4-7190-469C-98A3-191B52DE60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857" b="12638"/>
          <a:stretch/>
        </p:blipFill>
        <p:spPr>
          <a:xfrm>
            <a:off x="5004048" y="4494126"/>
            <a:ext cx="3707904" cy="15991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3807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440F2-7759-441E-806C-AC0A4155928F}"/>
              </a:ext>
            </a:extLst>
          </p:cNvPr>
          <p:cNvPicPr>
            <a:picLocks noChangeAspect="1"/>
          </p:cNvPicPr>
          <p:nvPr/>
        </p:nvPicPr>
        <p:blipFill rotWithShape="1">
          <a:blip r:embed="rId3"/>
          <a:srcRect b="17793"/>
          <a:stretch/>
        </p:blipFill>
        <p:spPr>
          <a:xfrm>
            <a:off x="608512" y="1531891"/>
            <a:ext cx="7920880" cy="4657898"/>
          </a:xfrm>
          <a:prstGeom prst="rect">
            <a:avLst/>
          </a:prstGeom>
        </p:spPr>
      </p:pic>
      <p:sp>
        <p:nvSpPr>
          <p:cNvPr id="2" name="Title 1">
            <a:extLst>
              <a:ext uri="{FF2B5EF4-FFF2-40B4-BE49-F238E27FC236}">
                <a16:creationId xmlns:a16="http://schemas.microsoft.com/office/drawing/2014/main" id="{3267DEE5-3A60-4449-A259-D0825FFB7EE5}"/>
              </a:ext>
            </a:extLst>
          </p:cNvPr>
          <p:cNvSpPr>
            <a:spLocks noGrp="1"/>
          </p:cNvSpPr>
          <p:nvPr>
            <p:ph type="title"/>
          </p:nvPr>
        </p:nvSpPr>
        <p:spPr/>
        <p:txBody>
          <a:bodyPr/>
          <a:lstStyle/>
          <a:p>
            <a:r>
              <a:rPr lang="de-AT" dirty="0"/>
              <a:t>Let‘s collect our ideas</a:t>
            </a:r>
            <a:endParaRPr lang="en-US" dirty="0"/>
          </a:p>
        </p:txBody>
      </p:sp>
      <p:pic>
        <p:nvPicPr>
          <p:cNvPr id="4" name="Picture 3">
            <a:extLst>
              <a:ext uri="{FF2B5EF4-FFF2-40B4-BE49-F238E27FC236}">
                <a16:creationId xmlns:a16="http://schemas.microsoft.com/office/drawing/2014/main" id="{78CA639F-6808-4DF8-A8B7-3C47D571FE18}"/>
              </a:ext>
            </a:extLst>
          </p:cNvPr>
          <p:cNvPicPr>
            <a:picLocks noChangeAspect="1"/>
          </p:cNvPicPr>
          <p:nvPr/>
        </p:nvPicPr>
        <p:blipFill>
          <a:blip r:embed="rId4"/>
          <a:stretch>
            <a:fillRect/>
          </a:stretch>
        </p:blipFill>
        <p:spPr>
          <a:xfrm>
            <a:off x="5652120" y="3068960"/>
            <a:ext cx="1589162" cy="1589162"/>
          </a:xfrm>
          <a:prstGeom prst="rect">
            <a:avLst/>
          </a:prstGeom>
        </p:spPr>
      </p:pic>
      <p:sp>
        <p:nvSpPr>
          <p:cNvPr id="5" name="Rectangle: Rounded Corners 4">
            <a:extLst>
              <a:ext uri="{FF2B5EF4-FFF2-40B4-BE49-F238E27FC236}">
                <a16:creationId xmlns:a16="http://schemas.microsoft.com/office/drawing/2014/main" id="{E9B694B2-71C9-4D8C-B418-1CCEB05A9B13}"/>
              </a:ext>
            </a:extLst>
          </p:cNvPr>
          <p:cNvSpPr/>
          <p:nvPr/>
        </p:nvSpPr>
        <p:spPr>
          <a:xfrm>
            <a:off x="854437" y="2852936"/>
            <a:ext cx="3744416" cy="79208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https://tinyurl.com/gr-prob</a:t>
            </a:r>
          </a:p>
        </p:txBody>
      </p:sp>
      <p:sp>
        <p:nvSpPr>
          <p:cNvPr id="6" name="Rectangle 5">
            <a:extLst>
              <a:ext uri="{FF2B5EF4-FFF2-40B4-BE49-F238E27FC236}">
                <a16:creationId xmlns:a16="http://schemas.microsoft.com/office/drawing/2014/main" id="{E4E9BCEE-A59B-43B5-9845-7AE940B505C6}"/>
              </a:ext>
            </a:extLst>
          </p:cNvPr>
          <p:cNvSpPr/>
          <p:nvPr/>
        </p:nvSpPr>
        <p:spPr>
          <a:xfrm>
            <a:off x="6084168" y="1556791"/>
            <a:ext cx="2592288" cy="215444"/>
          </a:xfrm>
          <a:prstGeom prst="rect">
            <a:avLst/>
          </a:prstGeom>
        </p:spPr>
        <p:txBody>
          <a:bodyPr wrap="square">
            <a:spAutoFit/>
          </a:bodyPr>
          <a:lstStyle/>
          <a:p>
            <a:pPr algn="ctr"/>
            <a:r>
              <a:rPr lang="en-US" sz="800" dirty="0">
                <a:hlinkClick r:id="rId5"/>
              </a:rPr>
              <a:t>https://padlet.com/lispolzleitner/6ij61ghkhrq0</a:t>
            </a:r>
            <a:endParaRPr lang="en-US" sz="800" dirty="0"/>
          </a:p>
        </p:txBody>
      </p:sp>
    </p:spTree>
    <p:extLst>
      <p:ext uri="{BB962C8B-B14F-4D97-AF65-F5344CB8AC3E}">
        <p14:creationId xmlns:p14="http://schemas.microsoft.com/office/powerpoint/2010/main" val="2839981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1987-B883-4A62-9378-B901AE29E406}"/>
              </a:ext>
            </a:extLst>
          </p:cNvPr>
          <p:cNvSpPr>
            <a:spLocks noGrp="1"/>
          </p:cNvSpPr>
          <p:nvPr>
            <p:ph type="title"/>
          </p:nvPr>
        </p:nvSpPr>
        <p:spPr/>
        <p:txBody>
          <a:bodyPr>
            <a:normAutofit/>
          </a:bodyPr>
          <a:lstStyle/>
          <a:p>
            <a:r>
              <a:rPr lang="de-AT" dirty="0"/>
              <a:t>Where do you find good books?</a:t>
            </a:r>
            <a:endParaRPr lang="en-US" dirty="0"/>
          </a:p>
        </p:txBody>
      </p:sp>
      <p:sp>
        <p:nvSpPr>
          <p:cNvPr id="3" name="Content Placeholder 2">
            <a:extLst>
              <a:ext uri="{FF2B5EF4-FFF2-40B4-BE49-F238E27FC236}">
                <a16:creationId xmlns:a16="http://schemas.microsoft.com/office/drawing/2014/main" id="{01543313-65E6-417C-BF3C-33156E397148}"/>
              </a:ext>
            </a:extLst>
          </p:cNvPr>
          <p:cNvSpPr>
            <a:spLocks noGrp="1"/>
          </p:cNvSpPr>
          <p:nvPr>
            <p:ph sz="quarter" idx="1"/>
          </p:nvPr>
        </p:nvSpPr>
        <p:spPr/>
        <p:txBody>
          <a:bodyPr/>
          <a:lstStyle/>
          <a:p>
            <a:r>
              <a:rPr lang="de-AT" dirty="0"/>
              <a:t>Go to: </a:t>
            </a:r>
            <a:r>
              <a:rPr lang="de-AT" dirty="0">
                <a:hlinkClick r:id="rId2"/>
              </a:rPr>
              <a:t>www.epep.at</a:t>
            </a:r>
            <a:endParaRPr lang="de-AT" dirty="0"/>
          </a:p>
          <a:p>
            <a:endParaRPr lang="de-AT" dirty="0"/>
          </a:p>
          <a:p>
            <a:endParaRPr lang="de-AT" dirty="0"/>
          </a:p>
          <a:p>
            <a:endParaRPr lang="de-AT" dirty="0"/>
          </a:p>
          <a:p>
            <a:endParaRPr lang="de-AT" dirty="0"/>
          </a:p>
          <a:p>
            <a:r>
              <a:rPr lang="de-AT" dirty="0"/>
              <a:t>or to </a:t>
            </a:r>
            <a:r>
              <a:rPr lang="de-AT" dirty="0">
                <a:hlinkClick r:id="rId3"/>
              </a:rPr>
              <a:t>www.readingiscool.xyz</a:t>
            </a:r>
            <a:endParaRPr lang="en-US" dirty="0"/>
          </a:p>
        </p:txBody>
      </p:sp>
      <p:pic>
        <p:nvPicPr>
          <p:cNvPr id="5" name="Picture 4" descr="Text&#10;&#10;Description automatically generated">
            <a:extLst>
              <a:ext uri="{FF2B5EF4-FFF2-40B4-BE49-F238E27FC236}">
                <a16:creationId xmlns:a16="http://schemas.microsoft.com/office/drawing/2014/main" id="{07DC0385-0ADB-4E5B-8777-20662B951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446" y="1484784"/>
            <a:ext cx="3345175" cy="1865783"/>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text, book, shelf&#10;&#10;Description automatically generated">
            <a:extLst>
              <a:ext uri="{FF2B5EF4-FFF2-40B4-BE49-F238E27FC236}">
                <a16:creationId xmlns:a16="http://schemas.microsoft.com/office/drawing/2014/main" id="{5CA7AB0D-AC09-4558-BD15-634528902C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3820475"/>
            <a:ext cx="3207941" cy="2157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117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05B8-6FC7-497D-B03C-B2FFE698E094}"/>
              </a:ext>
            </a:extLst>
          </p:cNvPr>
          <p:cNvSpPr>
            <a:spLocks noGrp="1"/>
          </p:cNvSpPr>
          <p:nvPr>
            <p:ph type="title"/>
          </p:nvPr>
        </p:nvSpPr>
        <p:spPr/>
        <p:txBody>
          <a:bodyPr>
            <a:normAutofit fontScale="90000"/>
          </a:bodyPr>
          <a:lstStyle/>
          <a:p>
            <a:r>
              <a:rPr lang="de-AT" dirty="0"/>
              <a:t>Your turn: explore these pages for suitable books </a:t>
            </a:r>
            <a:endParaRPr lang="en-US" dirty="0"/>
          </a:p>
        </p:txBody>
      </p:sp>
      <p:pic>
        <p:nvPicPr>
          <p:cNvPr id="5" name="Content Placeholder 4" descr="Graphical user interface, website&#10;&#10;Description automatically generated">
            <a:extLst>
              <a:ext uri="{FF2B5EF4-FFF2-40B4-BE49-F238E27FC236}">
                <a16:creationId xmlns:a16="http://schemas.microsoft.com/office/drawing/2014/main" id="{A5CC330C-F4E4-4D6C-B33F-1DAE199B3B7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1752" y="1628800"/>
            <a:ext cx="5184475" cy="3316011"/>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10;&#10;Description automatically generated">
            <a:extLst>
              <a:ext uri="{FF2B5EF4-FFF2-40B4-BE49-F238E27FC236}">
                <a16:creationId xmlns:a16="http://schemas.microsoft.com/office/drawing/2014/main" id="{90FA2C83-3FFF-4EB1-B4B9-27C2CD8E6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204864"/>
            <a:ext cx="3546120" cy="3754547"/>
          </a:xfrm>
          <a:prstGeom prst="rect">
            <a:avLst/>
          </a:prstGeom>
          <a:ln>
            <a:noFill/>
          </a:ln>
          <a:effectLst>
            <a:outerShdw blurRad="292100" dist="139700" dir="2700000" algn="tl" rotWithShape="0">
              <a:srgbClr val="333333">
                <a:alpha val="65000"/>
              </a:srgbClr>
            </a:outerShdw>
          </a:effectLst>
        </p:spPr>
      </p:pic>
      <p:sp>
        <p:nvSpPr>
          <p:cNvPr id="8" name="Speech Bubble: Oval 7">
            <a:extLst>
              <a:ext uri="{FF2B5EF4-FFF2-40B4-BE49-F238E27FC236}">
                <a16:creationId xmlns:a16="http://schemas.microsoft.com/office/drawing/2014/main" id="{0D667FF2-4906-40F0-9376-D88D8919A2A6}"/>
              </a:ext>
            </a:extLst>
          </p:cNvPr>
          <p:cNvSpPr/>
          <p:nvPr/>
        </p:nvSpPr>
        <p:spPr>
          <a:xfrm>
            <a:off x="6660232" y="1484784"/>
            <a:ext cx="1944216" cy="1224136"/>
          </a:xfrm>
          <a:prstGeom prst="wedgeEllipseCallout">
            <a:avLst>
              <a:gd name="adj1" fmla="val -43832"/>
              <a:gd name="adj2" fmla="val 180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For weaker readers in your 1st year</a:t>
            </a:r>
            <a:endParaRPr lang="en-US" dirty="0"/>
          </a:p>
        </p:txBody>
      </p:sp>
      <p:sp>
        <p:nvSpPr>
          <p:cNvPr id="9" name="TextBox 8">
            <a:extLst>
              <a:ext uri="{FF2B5EF4-FFF2-40B4-BE49-F238E27FC236}">
                <a16:creationId xmlns:a16="http://schemas.microsoft.com/office/drawing/2014/main" id="{5B5163E1-72DF-4664-A0C9-AEF5000633BF}"/>
              </a:ext>
            </a:extLst>
          </p:cNvPr>
          <p:cNvSpPr txBox="1"/>
          <p:nvPr/>
        </p:nvSpPr>
        <p:spPr>
          <a:xfrm>
            <a:off x="5577318" y="6381586"/>
            <a:ext cx="3600400" cy="307777"/>
          </a:xfrm>
          <a:prstGeom prst="rect">
            <a:avLst/>
          </a:prstGeom>
          <a:noFill/>
        </p:spPr>
        <p:txBody>
          <a:bodyPr wrap="square" rtlCol="0">
            <a:spAutoFit/>
          </a:bodyPr>
          <a:lstStyle/>
          <a:p>
            <a:r>
              <a:rPr lang="en-US" sz="1400" dirty="0">
                <a:hlinkClick r:id="rId4"/>
              </a:rPr>
              <a:t>https://epep.at/?page_id=15</a:t>
            </a:r>
            <a:endParaRPr lang="en-US" sz="1400" dirty="0"/>
          </a:p>
        </p:txBody>
      </p:sp>
    </p:spTree>
    <p:extLst>
      <p:ext uri="{BB962C8B-B14F-4D97-AF65-F5344CB8AC3E}">
        <p14:creationId xmlns:p14="http://schemas.microsoft.com/office/powerpoint/2010/main" val="140276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434480"/>
          </a:xfrm>
        </p:spPr>
        <p:txBody>
          <a:bodyPr/>
          <a:lstStyle/>
          <a:p>
            <a:r>
              <a:rPr lang="fr-FR" dirty="0"/>
              <a:t>And </a:t>
            </a:r>
            <a:r>
              <a:rPr lang="fr-FR" dirty="0" err="1"/>
              <a:t>what</a:t>
            </a:r>
            <a:r>
              <a:rPr lang="fr-FR" dirty="0"/>
              <a:t> about </a:t>
            </a:r>
            <a:r>
              <a:rPr lang="fr-FR" dirty="0" err="1"/>
              <a:t>your</a:t>
            </a:r>
            <a:r>
              <a:rPr lang="fr-FR" dirty="0"/>
              <a:t> </a:t>
            </a:r>
            <a:r>
              <a:rPr lang="fr-FR" dirty="0" err="1"/>
              <a:t>learners</a:t>
            </a:r>
            <a:r>
              <a:rPr lang="fr-FR" dirty="0"/>
              <a:t>’ </a:t>
            </a:r>
            <a:r>
              <a:rPr lang="fr-FR" dirty="0" err="1"/>
              <a:t>grammar</a:t>
            </a:r>
            <a:r>
              <a:rPr lang="fr-FR" dirty="0"/>
              <a:t>???</a:t>
            </a:r>
          </a:p>
        </p:txBody>
      </p:sp>
      <p:sp>
        <p:nvSpPr>
          <p:cNvPr id="3" name="Text Placeholder 2"/>
          <p:cNvSpPr>
            <a:spLocks noGrp="1"/>
          </p:cNvSpPr>
          <p:nvPr>
            <p:ph type="body" idx="2"/>
          </p:nvPr>
        </p:nvSpPr>
        <p:spPr>
          <a:xfrm>
            <a:off x="381000" y="2492896"/>
            <a:ext cx="2362200" cy="3633267"/>
          </a:xfrm>
        </p:spPr>
        <p:txBody>
          <a:bodyPr/>
          <a:lstStyle/>
          <a:p>
            <a:endParaRPr lang="fr-FR" b="1"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75856" y="2060157"/>
            <a:ext cx="4993057" cy="3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76256" y="5949280"/>
            <a:ext cx="2026517" cy="369332"/>
          </a:xfrm>
          <a:prstGeom prst="rect">
            <a:avLst/>
          </a:prstGeom>
        </p:spPr>
        <p:txBody>
          <a:bodyPr wrap="none">
            <a:spAutoFit/>
          </a:bodyPr>
          <a:lstStyle/>
          <a:p>
            <a:r>
              <a:rPr lang="fr-FR" dirty="0"/>
              <a:t>(</a:t>
            </a:r>
            <a:r>
              <a:rPr lang="fr-FR" dirty="0" err="1"/>
              <a:t>Tanushree</a:t>
            </a:r>
            <a:r>
              <a:rPr lang="fr-FR" dirty="0"/>
              <a:t>, 2011)</a:t>
            </a:r>
          </a:p>
        </p:txBody>
      </p:sp>
      <p:pic>
        <p:nvPicPr>
          <p:cNvPr id="819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0853" y="3233301"/>
            <a:ext cx="349703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hought Bubble: Cloud 3">
            <a:extLst>
              <a:ext uri="{FF2B5EF4-FFF2-40B4-BE49-F238E27FC236}">
                <a16:creationId xmlns:a16="http://schemas.microsoft.com/office/drawing/2014/main" id="{11FF0DD4-5370-4A78-9434-2427689817FC}"/>
              </a:ext>
            </a:extLst>
          </p:cNvPr>
          <p:cNvSpPr/>
          <p:nvPr/>
        </p:nvSpPr>
        <p:spPr>
          <a:xfrm>
            <a:off x="2963263" y="470569"/>
            <a:ext cx="2160240" cy="1592784"/>
          </a:xfrm>
          <a:prstGeom prst="cloudCallout">
            <a:avLst>
              <a:gd name="adj1" fmla="val 73782"/>
              <a:gd name="adj2" fmla="val 57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Meanings (Notions)  into Form</a:t>
            </a:r>
            <a:endParaRPr lang="en-US" dirty="0"/>
          </a:p>
        </p:txBody>
      </p:sp>
      <p:sp>
        <p:nvSpPr>
          <p:cNvPr id="6" name="Thought Bubble: Cloud 5">
            <a:extLst>
              <a:ext uri="{FF2B5EF4-FFF2-40B4-BE49-F238E27FC236}">
                <a16:creationId xmlns:a16="http://schemas.microsoft.com/office/drawing/2014/main" id="{D37A40E5-2236-49E9-A303-52C3822B536A}"/>
              </a:ext>
            </a:extLst>
          </p:cNvPr>
          <p:cNvSpPr/>
          <p:nvPr/>
        </p:nvSpPr>
        <p:spPr>
          <a:xfrm>
            <a:off x="6188279" y="469032"/>
            <a:ext cx="2592288" cy="1512168"/>
          </a:xfrm>
          <a:prstGeom prst="cloudCallout">
            <a:avLst>
              <a:gd name="adj1" fmla="val -48749"/>
              <a:gd name="adj2" fmla="val 60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Grammar  = Patterns in our brains</a:t>
            </a:r>
            <a:endParaRPr lang="en-US" dirty="0"/>
          </a:p>
        </p:txBody>
      </p:sp>
    </p:spTree>
    <p:extLst>
      <p:ext uri="{BB962C8B-B14F-4D97-AF65-F5344CB8AC3E}">
        <p14:creationId xmlns:p14="http://schemas.microsoft.com/office/powerpoint/2010/main" val="98416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And </a:t>
            </a:r>
            <a:r>
              <a:rPr lang="fr-FR" dirty="0" err="1"/>
              <a:t>what</a:t>
            </a:r>
            <a:r>
              <a:rPr lang="fr-FR" dirty="0"/>
              <a:t> about </a:t>
            </a:r>
            <a:r>
              <a:rPr lang="fr-FR" dirty="0" err="1"/>
              <a:t>your</a:t>
            </a:r>
            <a:r>
              <a:rPr lang="fr-FR" dirty="0"/>
              <a:t> </a:t>
            </a:r>
            <a:r>
              <a:rPr lang="fr-FR" dirty="0" err="1"/>
              <a:t>learners</a:t>
            </a:r>
            <a:r>
              <a:rPr lang="fr-FR" dirty="0"/>
              <a:t>’ </a:t>
            </a:r>
            <a:r>
              <a:rPr lang="fr-FR" dirty="0" err="1"/>
              <a:t>grammar</a:t>
            </a:r>
            <a:r>
              <a:rPr lang="fr-FR" dirty="0"/>
              <a:t>???</a:t>
            </a:r>
          </a:p>
        </p:txBody>
      </p:sp>
      <p:sp>
        <p:nvSpPr>
          <p:cNvPr id="3" name="Content Placeholder 2"/>
          <p:cNvSpPr>
            <a:spLocks noGrp="1"/>
          </p:cNvSpPr>
          <p:nvPr>
            <p:ph sz="quarter" idx="1"/>
          </p:nvPr>
        </p:nvSpPr>
        <p:spPr/>
        <p:txBody>
          <a:bodyPr/>
          <a:lstStyle/>
          <a:p>
            <a:r>
              <a:rPr lang="fr-FR" b="1" dirty="0" err="1"/>
              <a:t>Meanings</a:t>
            </a:r>
            <a:r>
              <a:rPr lang="fr-FR" dirty="0"/>
              <a:t> </a:t>
            </a:r>
            <a:r>
              <a:rPr lang="fr-FR" dirty="0" err="1"/>
              <a:t>give</a:t>
            </a:r>
            <a:r>
              <a:rPr lang="fr-FR" dirty="0"/>
              <a:t> </a:t>
            </a:r>
            <a:r>
              <a:rPr lang="fr-FR" dirty="0" err="1"/>
              <a:t>rise</a:t>
            </a:r>
            <a:r>
              <a:rPr lang="fr-FR" dirty="0"/>
              <a:t> to </a:t>
            </a:r>
            <a:r>
              <a:rPr lang="fr-FR" dirty="0" err="1"/>
              <a:t>forms</a:t>
            </a:r>
            <a:endParaRPr lang="fr-FR" dirty="0"/>
          </a:p>
          <a:p>
            <a:r>
              <a:rPr lang="fr-FR" dirty="0" err="1"/>
              <a:t>These</a:t>
            </a:r>
            <a:r>
              <a:rPr lang="fr-FR" dirty="0"/>
              <a:t> </a:t>
            </a:r>
            <a:r>
              <a:rPr lang="fr-FR" b="1" dirty="0" err="1"/>
              <a:t>meanings</a:t>
            </a:r>
            <a:r>
              <a:rPr lang="fr-FR" b="1" dirty="0"/>
              <a:t> are </a:t>
            </a:r>
            <a:r>
              <a:rPr lang="fr-FR" b="1" dirty="0" err="1"/>
              <a:t>defined</a:t>
            </a:r>
            <a:r>
              <a:rPr lang="fr-FR" b="1" dirty="0"/>
              <a:t> as notions </a:t>
            </a:r>
            <a:r>
              <a:rPr lang="fr-FR" dirty="0" err="1"/>
              <a:t>that</a:t>
            </a:r>
            <a:r>
              <a:rPr lang="fr-FR" dirty="0"/>
              <a:t> are </a:t>
            </a:r>
            <a:r>
              <a:rPr lang="fr-FR" dirty="0" err="1"/>
              <a:t>expressed</a:t>
            </a:r>
            <a:r>
              <a:rPr lang="fr-FR" dirty="0"/>
              <a:t> </a:t>
            </a:r>
            <a:r>
              <a:rPr lang="fr-FR" dirty="0" err="1"/>
              <a:t>through</a:t>
            </a:r>
            <a:r>
              <a:rPr lang="fr-FR" dirty="0"/>
              <a:t> </a:t>
            </a:r>
            <a:r>
              <a:rPr lang="fr-FR" dirty="0" err="1"/>
              <a:t>forms</a:t>
            </a:r>
            <a:r>
              <a:rPr lang="fr-FR" dirty="0"/>
              <a:t>.</a:t>
            </a:r>
          </a:p>
          <a:p>
            <a:pPr marL="0" indent="0">
              <a:buNone/>
            </a:pPr>
            <a:endParaRPr lang="fr-F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335" y="2996952"/>
            <a:ext cx="5710754" cy="32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828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dirty="0" err="1"/>
              <a:t>Where</a:t>
            </a:r>
            <a:r>
              <a:rPr lang="fr-FR" sz="3200" dirty="0"/>
              <a:t> do </a:t>
            </a:r>
            <a:r>
              <a:rPr lang="fr-FR" sz="3200" dirty="0" err="1"/>
              <a:t>grammar</a:t>
            </a:r>
            <a:r>
              <a:rPr lang="fr-FR" sz="3200" dirty="0"/>
              <a:t> </a:t>
            </a:r>
            <a:r>
              <a:rPr lang="fr-FR" sz="3200" dirty="0" err="1"/>
              <a:t>rules</a:t>
            </a:r>
            <a:r>
              <a:rPr lang="fr-FR" sz="3200" dirty="0"/>
              <a:t> come </a:t>
            </a:r>
            <a:r>
              <a:rPr lang="fr-FR" sz="3200" dirty="0" err="1"/>
              <a:t>from</a:t>
            </a:r>
            <a:r>
              <a:rPr lang="fr-FR" sz="3200" dirty="0"/>
              <a:t>?</a:t>
            </a:r>
          </a:p>
        </p:txBody>
      </p:sp>
      <p:pic>
        <p:nvPicPr>
          <p:cNvPr id="6147" name="Picture 3" descr="C:\Users\lp\AppData\Local\Microsoft\Windows\Temporary Internet Files\Content.IE5\FZ3V86Z8\MC90041494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4669"/>
            <a:ext cx="1189767" cy="11265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288873" y="1501290"/>
            <a:ext cx="8503920" cy="4572000"/>
          </a:xfrm>
        </p:spPr>
        <p:txBody>
          <a:bodyPr/>
          <a:lstStyle/>
          <a:p>
            <a:endParaRPr lang="fr-FR" dirty="0"/>
          </a:p>
          <a:p>
            <a:pPr marL="0" indent="0">
              <a:buNone/>
            </a:pPr>
            <a:endParaRPr lang="fr-FR" dirty="0"/>
          </a:p>
          <a:p>
            <a:pPr marL="0" indent="0">
              <a:buNone/>
            </a:pPr>
            <a:r>
              <a:rPr lang="fr-FR" dirty="0" err="1"/>
              <a:t>Remember</a:t>
            </a:r>
            <a:r>
              <a:rPr lang="fr-FR" dirty="0"/>
              <a:t>: </a:t>
            </a:r>
          </a:p>
          <a:p>
            <a:r>
              <a:rPr lang="fr-FR" dirty="0" err="1"/>
              <a:t>Grammar</a:t>
            </a:r>
            <a:r>
              <a:rPr lang="fr-FR" dirty="0"/>
              <a:t> </a:t>
            </a:r>
            <a:r>
              <a:rPr lang="fr-FR" dirty="0" err="1"/>
              <a:t>rules</a:t>
            </a:r>
            <a:r>
              <a:rPr lang="fr-FR" dirty="0"/>
              <a:t> </a:t>
            </a:r>
            <a:r>
              <a:rPr lang="fr-FR" dirty="0" err="1"/>
              <a:t>found</a:t>
            </a:r>
            <a:r>
              <a:rPr lang="fr-FR" dirty="0"/>
              <a:t> in </a:t>
            </a:r>
            <a:r>
              <a:rPr lang="fr-FR" dirty="0" err="1"/>
              <a:t>textbooks</a:t>
            </a:r>
            <a:r>
              <a:rPr lang="fr-FR" dirty="0"/>
              <a:t> or </a:t>
            </a:r>
            <a:r>
              <a:rPr lang="fr-FR" dirty="0" err="1"/>
              <a:t>grammar</a:t>
            </a:r>
            <a:r>
              <a:rPr lang="fr-FR" dirty="0"/>
              <a:t> books do not come </a:t>
            </a:r>
            <a:r>
              <a:rPr lang="fr-FR" dirty="0" err="1"/>
              <a:t>from</a:t>
            </a:r>
            <a:r>
              <a:rPr lang="fr-FR" dirty="0"/>
              <a:t> </a:t>
            </a:r>
            <a:r>
              <a:rPr lang="fr-FR" dirty="0" err="1"/>
              <a:t>God</a:t>
            </a:r>
            <a:r>
              <a:rPr lang="fr-FR" dirty="0"/>
              <a:t> but are </a:t>
            </a:r>
            <a:r>
              <a:rPr lang="fr-FR" dirty="0" err="1"/>
              <a:t>formulated</a:t>
            </a:r>
            <a:r>
              <a:rPr lang="fr-FR" dirty="0"/>
              <a:t> by </a:t>
            </a:r>
            <a:r>
              <a:rPr lang="fr-FR" dirty="0" err="1"/>
              <a:t>human</a:t>
            </a:r>
            <a:r>
              <a:rPr lang="fr-FR" dirty="0"/>
              <a:t> </a:t>
            </a:r>
            <a:r>
              <a:rPr lang="fr-FR" dirty="0" err="1"/>
              <a:t>beings</a:t>
            </a:r>
            <a:r>
              <a:rPr lang="fr-FR" dirty="0"/>
              <a:t>.</a:t>
            </a:r>
          </a:p>
          <a:p>
            <a:endParaRPr lang="fr-FR" dirty="0"/>
          </a:p>
          <a:p>
            <a:r>
              <a:rPr lang="fr-FR" dirty="0" err="1"/>
              <a:t>Many</a:t>
            </a:r>
            <a:r>
              <a:rPr lang="fr-FR" dirty="0"/>
              <a:t> </a:t>
            </a:r>
            <a:r>
              <a:rPr lang="fr-FR" dirty="0" err="1"/>
              <a:t>rules</a:t>
            </a:r>
            <a:r>
              <a:rPr lang="fr-FR" dirty="0"/>
              <a:t> </a:t>
            </a:r>
            <a:r>
              <a:rPr lang="fr-FR" dirty="0" err="1"/>
              <a:t>found</a:t>
            </a:r>
            <a:r>
              <a:rPr lang="fr-FR" dirty="0"/>
              <a:t> in </a:t>
            </a:r>
            <a:r>
              <a:rPr lang="fr-FR" dirty="0" err="1"/>
              <a:t>traditional</a:t>
            </a:r>
            <a:r>
              <a:rPr lang="fr-FR" dirty="0"/>
              <a:t> </a:t>
            </a:r>
            <a:r>
              <a:rPr lang="fr-FR" dirty="0" err="1"/>
              <a:t>grammar</a:t>
            </a:r>
            <a:r>
              <a:rPr lang="fr-FR" dirty="0"/>
              <a:t> books </a:t>
            </a:r>
            <a:r>
              <a:rPr lang="fr-FR" dirty="0" err="1"/>
              <a:t>can</a:t>
            </a:r>
            <a:r>
              <a:rPr lang="fr-FR" dirty="0"/>
              <a:t> </a:t>
            </a:r>
            <a:r>
              <a:rPr lang="fr-FR" dirty="0" err="1"/>
              <a:t>be</a:t>
            </a:r>
            <a:r>
              <a:rPr lang="fr-FR" dirty="0"/>
              <a:t> </a:t>
            </a:r>
            <a:r>
              <a:rPr lang="fr-FR" i="1" dirty="0"/>
              <a:t>de-</a:t>
            </a:r>
            <a:r>
              <a:rPr lang="fr-FR" i="1" dirty="0" err="1"/>
              <a:t>verified</a:t>
            </a:r>
            <a:r>
              <a:rPr lang="fr-FR" dirty="0"/>
              <a:t> and </a:t>
            </a:r>
            <a:r>
              <a:rPr lang="fr-FR" dirty="0" err="1"/>
              <a:t>prove</a:t>
            </a:r>
            <a:r>
              <a:rPr lang="fr-FR" dirty="0"/>
              <a:t> </a:t>
            </a:r>
            <a:r>
              <a:rPr lang="fr-FR" i="1" dirty="0" err="1"/>
              <a:t>unreliable</a:t>
            </a:r>
            <a:r>
              <a:rPr lang="fr-FR" i="1" dirty="0"/>
              <a:t>.</a:t>
            </a:r>
          </a:p>
        </p:txBody>
      </p:sp>
      <p:pic>
        <p:nvPicPr>
          <p:cNvPr id="6148" name="Picture 4" descr="C:\Users\lp\AppData\Local\Microsoft\Windows\Temporary Internet Files\Content.IE5\Y7VHPNNB\MC9004366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204669"/>
            <a:ext cx="933064" cy="20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4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endParaRPr lang="fr-FR" dirty="0"/>
          </a:p>
          <a:p>
            <a:r>
              <a:rPr lang="fr-FR" dirty="0" err="1">
                <a:solidFill>
                  <a:schemeClr val="accent3"/>
                </a:solidFill>
              </a:rPr>
              <a:t>valid</a:t>
            </a:r>
            <a:r>
              <a:rPr lang="fr-FR" dirty="0">
                <a:solidFill>
                  <a:schemeClr val="accent3"/>
                </a:solidFill>
              </a:rPr>
              <a:t> or </a:t>
            </a:r>
            <a:r>
              <a:rPr lang="fr-FR" dirty="0" err="1">
                <a:solidFill>
                  <a:schemeClr val="accent3"/>
                </a:solidFill>
              </a:rPr>
              <a:t>true</a:t>
            </a:r>
            <a:r>
              <a:rPr lang="fr-FR" dirty="0">
                <a:solidFill>
                  <a:schemeClr val="accent3"/>
                </a:solidFill>
              </a:rPr>
              <a:t>: </a:t>
            </a:r>
            <a:r>
              <a:rPr lang="fr-FR" dirty="0"/>
              <a:t>	</a:t>
            </a:r>
            <a:r>
              <a:rPr lang="fr-FR" dirty="0" err="1"/>
              <a:t>they</a:t>
            </a:r>
            <a:r>
              <a:rPr lang="fr-FR" dirty="0"/>
              <a:t> </a:t>
            </a:r>
            <a:r>
              <a:rPr lang="fr-FR" dirty="0" err="1"/>
              <a:t>cannot</a:t>
            </a:r>
            <a:r>
              <a:rPr lang="fr-FR" dirty="0"/>
              <a:t> </a:t>
            </a:r>
            <a:r>
              <a:rPr lang="fr-FR" dirty="0" err="1"/>
              <a:t>be</a:t>
            </a:r>
            <a:r>
              <a:rPr lang="fr-FR" dirty="0"/>
              <a:t> de-</a:t>
            </a:r>
            <a:r>
              <a:rPr lang="fr-FR" dirty="0" err="1"/>
              <a:t>verified</a:t>
            </a:r>
            <a:r>
              <a:rPr lang="fr-FR" dirty="0"/>
              <a:t> by 					</a:t>
            </a:r>
            <a:r>
              <a:rPr lang="fr-FR" dirty="0" err="1"/>
              <a:t>examples</a:t>
            </a:r>
            <a:endParaRPr lang="fr-FR" dirty="0"/>
          </a:p>
          <a:p>
            <a:r>
              <a:rPr lang="fr-FR" dirty="0"/>
              <a:t>transparent :	</a:t>
            </a:r>
            <a:r>
              <a:rPr lang="fr-FR" dirty="0" err="1"/>
              <a:t>understandable</a:t>
            </a:r>
            <a:r>
              <a:rPr lang="fr-FR" dirty="0"/>
              <a:t> by </a:t>
            </a:r>
            <a:r>
              <a:rPr lang="fr-FR" dirty="0" err="1"/>
              <a:t>learners</a:t>
            </a:r>
            <a:endParaRPr lang="fr-FR"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t>economic</a:t>
            </a:r>
            <a:r>
              <a:rPr lang="fr-FR" dirty="0"/>
              <a:t>:	not </a:t>
            </a:r>
            <a:r>
              <a:rPr lang="fr-FR" dirty="0" err="1"/>
              <a:t>contain</a:t>
            </a:r>
            <a:r>
              <a:rPr lang="fr-FR" dirty="0"/>
              <a:t> </a:t>
            </a:r>
            <a:r>
              <a:rPr lang="fr-FR" dirty="0" err="1"/>
              <a:t>unnecessary</a:t>
            </a:r>
            <a:r>
              <a:rPr lang="fr-FR" dirty="0"/>
              <a:t> information</a:t>
            </a:r>
          </a:p>
          <a:p>
            <a:r>
              <a:rPr lang="fr-FR" dirty="0"/>
              <a:t>and </a:t>
            </a:r>
            <a:r>
              <a:rPr lang="fr-FR" dirty="0" err="1"/>
              <a:t>most</a:t>
            </a:r>
            <a:r>
              <a:rPr lang="fr-FR" dirty="0"/>
              <a:t> </a:t>
            </a:r>
            <a:r>
              <a:rPr lang="fr-FR" dirty="0" err="1"/>
              <a:t>importantly</a:t>
            </a:r>
            <a:r>
              <a:rPr lang="fr-FR" dirty="0"/>
              <a:t>: </a:t>
            </a:r>
            <a:r>
              <a:rPr lang="fr-FR" dirty="0" err="1">
                <a:solidFill>
                  <a:schemeClr val="accent3"/>
                </a:solidFill>
              </a:rPr>
              <a:t>Learners</a:t>
            </a:r>
            <a:r>
              <a:rPr lang="fr-FR" dirty="0">
                <a:solidFill>
                  <a:schemeClr val="accent3"/>
                </a:solidFill>
              </a:rPr>
              <a:t> </a:t>
            </a:r>
            <a:r>
              <a:rPr lang="fr-FR" dirty="0" err="1">
                <a:solidFill>
                  <a:schemeClr val="accent3"/>
                </a:solidFill>
              </a:rPr>
              <a:t>need</a:t>
            </a:r>
            <a:r>
              <a:rPr lang="fr-FR" dirty="0">
                <a:solidFill>
                  <a:schemeClr val="accent3"/>
                </a:solidFill>
              </a:rPr>
              <a:t> LOTS of </a:t>
            </a:r>
            <a:r>
              <a:rPr lang="fr-FR" dirty="0" err="1">
                <a:solidFill>
                  <a:schemeClr val="accent3"/>
                </a:solidFill>
              </a:rPr>
              <a:t>examples</a:t>
            </a:r>
            <a:r>
              <a:rPr lang="fr-FR" dirty="0">
                <a:solidFill>
                  <a:schemeClr val="accent3"/>
                </a:solidFill>
              </a:rPr>
              <a:t> in </a:t>
            </a:r>
            <a:r>
              <a:rPr lang="fr-FR" dirty="0" err="1">
                <a:solidFill>
                  <a:schemeClr val="accent3"/>
                </a:solidFill>
              </a:rPr>
              <a:t>typical</a:t>
            </a:r>
            <a:r>
              <a:rPr lang="fr-FR" dirty="0">
                <a:solidFill>
                  <a:schemeClr val="accent3"/>
                </a:solidFill>
              </a:rPr>
              <a:t> </a:t>
            </a:r>
            <a:r>
              <a:rPr lang="fr-FR" dirty="0" err="1">
                <a:solidFill>
                  <a:schemeClr val="accent3"/>
                </a:solidFill>
              </a:rPr>
              <a:t>contexts</a:t>
            </a:r>
            <a:endParaRPr lang="fr-FR" dirty="0">
              <a:solidFill>
                <a:schemeClr val="accent3"/>
              </a:solidFill>
            </a:endParaRPr>
          </a:p>
          <a:p>
            <a:endParaRPr lang="fr-FR" dirty="0"/>
          </a:p>
        </p:txBody>
      </p:sp>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Tree>
    <p:extLst>
      <p:ext uri="{BB962C8B-B14F-4D97-AF65-F5344CB8AC3E}">
        <p14:creationId xmlns:p14="http://schemas.microsoft.com/office/powerpoint/2010/main" val="3262027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92E4-ADA5-47C2-A2B7-12794B0DF3EF}"/>
              </a:ext>
            </a:extLst>
          </p:cNvPr>
          <p:cNvSpPr>
            <a:spLocks noGrp="1"/>
          </p:cNvSpPr>
          <p:nvPr>
            <p:ph type="title"/>
          </p:nvPr>
        </p:nvSpPr>
        <p:spPr/>
        <p:txBody>
          <a:bodyPr/>
          <a:lstStyle/>
          <a:p>
            <a:r>
              <a:rPr lang="de-AT" dirty="0"/>
              <a:t>Is this rule transparent and economic?</a:t>
            </a:r>
            <a:endParaRPr lang="en-US" dirty="0"/>
          </a:p>
        </p:txBody>
      </p:sp>
      <p:pic>
        <p:nvPicPr>
          <p:cNvPr id="5" name="Content Placeholder 4">
            <a:extLst>
              <a:ext uri="{FF2B5EF4-FFF2-40B4-BE49-F238E27FC236}">
                <a16:creationId xmlns:a16="http://schemas.microsoft.com/office/drawing/2014/main" id="{1E34CF4E-0F08-46CA-95EE-1A32944D12FB}"/>
              </a:ext>
            </a:extLst>
          </p:cNvPr>
          <p:cNvPicPr>
            <a:picLocks noGrp="1" noChangeAspect="1"/>
          </p:cNvPicPr>
          <p:nvPr>
            <p:ph sz="quarter" idx="1"/>
          </p:nvPr>
        </p:nvPicPr>
        <p:blipFill>
          <a:blip r:embed="rId2"/>
          <a:stretch>
            <a:fillRect/>
          </a:stretch>
        </p:blipFill>
        <p:spPr>
          <a:xfrm>
            <a:off x="933930" y="1732734"/>
            <a:ext cx="7239627" cy="4160881"/>
          </a:xfrm>
        </p:spPr>
      </p:pic>
      <p:sp>
        <p:nvSpPr>
          <p:cNvPr id="6" name="TextBox 5">
            <a:extLst>
              <a:ext uri="{FF2B5EF4-FFF2-40B4-BE49-F238E27FC236}">
                <a16:creationId xmlns:a16="http://schemas.microsoft.com/office/drawing/2014/main" id="{B125493F-5FB6-45DD-B56B-0556C54E57C1}"/>
              </a:ext>
            </a:extLst>
          </p:cNvPr>
          <p:cNvSpPr txBox="1"/>
          <p:nvPr/>
        </p:nvSpPr>
        <p:spPr>
          <a:xfrm>
            <a:off x="755576" y="6381328"/>
            <a:ext cx="4104456" cy="307777"/>
          </a:xfrm>
          <a:prstGeom prst="rect">
            <a:avLst/>
          </a:prstGeom>
          <a:noFill/>
        </p:spPr>
        <p:txBody>
          <a:bodyPr wrap="square" rtlCol="0">
            <a:spAutoFit/>
          </a:bodyPr>
          <a:lstStyle/>
          <a:p>
            <a:r>
              <a:rPr lang="de-AT" sz="1400" dirty="0">
                <a:solidFill>
                  <a:srgbClr val="FFC000"/>
                </a:solidFill>
              </a:rPr>
              <a:t>Focus on Modern Business 1, p.18</a:t>
            </a:r>
            <a:endParaRPr lang="en-US" sz="1400" dirty="0">
              <a:solidFill>
                <a:srgbClr val="FFC000"/>
              </a:solidFill>
            </a:endParaRPr>
          </a:p>
        </p:txBody>
      </p:sp>
    </p:spTree>
    <p:extLst>
      <p:ext uri="{BB962C8B-B14F-4D97-AF65-F5344CB8AC3E}">
        <p14:creationId xmlns:p14="http://schemas.microsoft.com/office/powerpoint/2010/main" val="2134687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16B0-F846-4626-9261-984C3F147440}"/>
              </a:ext>
            </a:extLst>
          </p:cNvPr>
          <p:cNvSpPr>
            <a:spLocks noGrp="1"/>
          </p:cNvSpPr>
          <p:nvPr>
            <p:ph type="title"/>
          </p:nvPr>
        </p:nvSpPr>
        <p:spPr/>
        <p:txBody>
          <a:bodyPr/>
          <a:lstStyle/>
          <a:p>
            <a:r>
              <a:rPr lang="de-AT" dirty="0"/>
              <a:t>Is this rule valid and true?</a:t>
            </a:r>
            <a:endParaRPr lang="en-US" dirty="0"/>
          </a:p>
        </p:txBody>
      </p:sp>
      <p:sp>
        <p:nvSpPr>
          <p:cNvPr id="3" name="Content Placeholder 2">
            <a:extLst>
              <a:ext uri="{FF2B5EF4-FFF2-40B4-BE49-F238E27FC236}">
                <a16:creationId xmlns:a16="http://schemas.microsoft.com/office/drawing/2014/main" id="{B3CB057A-B15A-4663-B05A-D3DAA926D586}"/>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24AC827-22B6-4BAE-B5DD-2BA52ADA5496}"/>
              </a:ext>
            </a:extLst>
          </p:cNvPr>
          <p:cNvPicPr>
            <a:picLocks noChangeAspect="1"/>
          </p:cNvPicPr>
          <p:nvPr/>
        </p:nvPicPr>
        <p:blipFill>
          <a:blip r:embed="rId3"/>
          <a:stretch>
            <a:fillRect/>
          </a:stretch>
        </p:blipFill>
        <p:spPr>
          <a:xfrm rot="21329375">
            <a:off x="471105" y="1105222"/>
            <a:ext cx="5138456" cy="3579200"/>
          </a:xfrm>
          <a:custGeom>
            <a:avLst/>
            <a:gdLst>
              <a:gd name="connsiteX0" fmla="*/ 0 w 5138456"/>
              <a:gd name="connsiteY0" fmla="*/ 0 h 3579200"/>
              <a:gd name="connsiteX1" fmla="*/ 519555 w 5138456"/>
              <a:gd name="connsiteY1" fmla="*/ 0 h 3579200"/>
              <a:gd name="connsiteX2" fmla="*/ 936341 w 5138456"/>
              <a:gd name="connsiteY2" fmla="*/ 0 h 3579200"/>
              <a:gd name="connsiteX3" fmla="*/ 1610050 w 5138456"/>
              <a:gd name="connsiteY3" fmla="*/ 0 h 3579200"/>
              <a:gd name="connsiteX4" fmla="*/ 2283758 w 5138456"/>
              <a:gd name="connsiteY4" fmla="*/ 0 h 3579200"/>
              <a:gd name="connsiteX5" fmla="*/ 2906082 w 5138456"/>
              <a:gd name="connsiteY5" fmla="*/ 0 h 3579200"/>
              <a:gd name="connsiteX6" fmla="*/ 3528406 w 5138456"/>
              <a:gd name="connsiteY6" fmla="*/ 0 h 3579200"/>
              <a:gd name="connsiteX7" fmla="*/ 3996577 w 5138456"/>
              <a:gd name="connsiteY7" fmla="*/ 0 h 3579200"/>
              <a:gd name="connsiteX8" fmla="*/ 4413363 w 5138456"/>
              <a:gd name="connsiteY8" fmla="*/ 0 h 3579200"/>
              <a:gd name="connsiteX9" fmla="*/ 5138456 w 5138456"/>
              <a:gd name="connsiteY9" fmla="*/ 0 h 3579200"/>
              <a:gd name="connsiteX10" fmla="*/ 5138456 w 5138456"/>
              <a:gd name="connsiteY10" fmla="*/ 632325 h 3579200"/>
              <a:gd name="connsiteX11" fmla="*/ 5138456 w 5138456"/>
              <a:gd name="connsiteY11" fmla="*/ 1300443 h 3579200"/>
              <a:gd name="connsiteX12" fmla="*/ 5138456 w 5138456"/>
              <a:gd name="connsiteY12" fmla="*/ 1789600 h 3579200"/>
              <a:gd name="connsiteX13" fmla="*/ 5138456 w 5138456"/>
              <a:gd name="connsiteY13" fmla="*/ 2314549 h 3579200"/>
              <a:gd name="connsiteX14" fmla="*/ 5138456 w 5138456"/>
              <a:gd name="connsiteY14" fmla="*/ 2982667 h 3579200"/>
              <a:gd name="connsiteX15" fmla="*/ 5138456 w 5138456"/>
              <a:gd name="connsiteY15" fmla="*/ 3579200 h 3579200"/>
              <a:gd name="connsiteX16" fmla="*/ 4567516 w 5138456"/>
              <a:gd name="connsiteY16" fmla="*/ 3579200 h 3579200"/>
              <a:gd name="connsiteX17" fmla="*/ 4047961 w 5138456"/>
              <a:gd name="connsiteY17" fmla="*/ 3579200 h 3579200"/>
              <a:gd name="connsiteX18" fmla="*/ 3425637 w 5138456"/>
              <a:gd name="connsiteY18" fmla="*/ 3579200 h 3579200"/>
              <a:gd name="connsiteX19" fmla="*/ 2854698 w 5138456"/>
              <a:gd name="connsiteY19" fmla="*/ 3579200 h 3579200"/>
              <a:gd name="connsiteX20" fmla="*/ 2437912 w 5138456"/>
              <a:gd name="connsiteY20" fmla="*/ 3579200 h 3579200"/>
              <a:gd name="connsiteX21" fmla="*/ 1918357 w 5138456"/>
              <a:gd name="connsiteY21" fmla="*/ 3579200 h 3579200"/>
              <a:gd name="connsiteX22" fmla="*/ 1501571 w 5138456"/>
              <a:gd name="connsiteY22" fmla="*/ 3579200 h 3579200"/>
              <a:gd name="connsiteX23" fmla="*/ 1084785 w 5138456"/>
              <a:gd name="connsiteY23" fmla="*/ 3579200 h 3579200"/>
              <a:gd name="connsiteX24" fmla="*/ 565230 w 5138456"/>
              <a:gd name="connsiteY24" fmla="*/ 3579200 h 3579200"/>
              <a:gd name="connsiteX25" fmla="*/ 0 w 5138456"/>
              <a:gd name="connsiteY25" fmla="*/ 3579200 h 3579200"/>
              <a:gd name="connsiteX26" fmla="*/ 0 w 5138456"/>
              <a:gd name="connsiteY26" fmla="*/ 3018459 h 3579200"/>
              <a:gd name="connsiteX27" fmla="*/ 0 w 5138456"/>
              <a:gd name="connsiteY27" fmla="*/ 2421925 h 3579200"/>
              <a:gd name="connsiteX28" fmla="*/ 0 w 5138456"/>
              <a:gd name="connsiteY28" fmla="*/ 1789600 h 3579200"/>
              <a:gd name="connsiteX29" fmla="*/ 0 w 5138456"/>
              <a:gd name="connsiteY29" fmla="*/ 1264651 h 3579200"/>
              <a:gd name="connsiteX30" fmla="*/ 0 w 5138456"/>
              <a:gd name="connsiteY30" fmla="*/ 775493 h 3579200"/>
              <a:gd name="connsiteX31" fmla="*/ 0 w 5138456"/>
              <a:gd name="connsiteY31" fmla="*/ 0 h 35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456" h="3579200" fill="none" extrusionOk="0">
                <a:moveTo>
                  <a:pt x="0" y="0"/>
                </a:moveTo>
                <a:cubicBezTo>
                  <a:pt x="207608" y="-45694"/>
                  <a:pt x="317140" y="42632"/>
                  <a:pt x="519555" y="0"/>
                </a:cubicBezTo>
                <a:cubicBezTo>
                  <a:pt x="721971" y="-42632"/>
                  <a:pt x="826939" y="45186"/>
                  <a:pt x="936341" y="0"/>
                </a:cubicBezTo>
                <a:cubicBezTo>
                  <a:pt x="1045743" y="-45186"/>
                  <a:pt x="1332189" y="71028"/>
                  <a:pt x="1610050" y="0"/>
                </a:cubicBezTo>
                <a:cubicBezTo>
                  <a:pt x="1887911" y="-71028"/>
                  <a:pt x="2008722" y="78430"/>
                  <a:pt x="2283758" y="0"/>
                </a:cubicBezTo>
                <a:cubicBezTo>
                  <a:pt x="2558794" y="-78430"/>
                  <a:pt x="2624590" y="21515"/>
                  <a:pt x="2906082" y="0"/>
                </a:cubicBezTo>
                <a:cubicBezTo>
                  <a:pt x="3187574" y="-21515"/>
                  <a:pt x="3241419" y="67069"/>
                  <a:pt x="3528406" y="0"/>
                </a:cubicBezTo>
                <a:cubicBezTo>
                  <a:pt x="3815393" y="-67069"/>
                  <a:pt x="3764748" y="3254"/>
                  <a:pt x="3996577" y="0"/>
                </a:cubicBezTo>
                <a:cubicBezTo>
                  <a:pt x="4228406" y="-3254"/>
                  <a:pt x="4305128" y="9222"/>
                  <a:pt x="4413363" y="0"/>
                </a:cubicBezTo>
                <a:cubicBezTo>
                  <a:pt x="4521598" y="-9222"/>
                  <a:pt x="4802092" y="16232"/>
                  <a:pt x="5138456" y="0"/>
                </a:cubicBezTo>
                <a:cubicBezTo>
                  <a:pt x="5167114" y="226091"/>
                  <a:pt x="5099560" y="380313"/>
                  <a:pt x="5138456" y="632325"/>
                </a:cubicBezTo>
                <a:cubicBezTo>
                  <a:pt x="5177352" y="884338"/>
                  <a:pt x="5136580" y="1047481"/>
                  <a:pt x="5138456" y="1300443"/>
                </a:cubicBezTo>
                <a:cubicBezTo>
                  <a:pt x="5140332" y="1553405"/>
                  <a:pt x="5085398" y="1553658"/>
                  <a:pt x="5138456" y="1789600"/>
                </a:cubicBezTo>
                <a:cubicBezTo>
                  <a:pt x="5191514" y="2025542"/>
                  <a:pt x="5095644" y="2089672"/>
                  <a:pt x="5138456" y="2314549"/>
                </a:cubicBezTo>
                <a:cubicBezTo>
                  <a:pt x="5181268" y="2539426"/>
                  <a:pt x="5073168" y="2667501"/>
                  <a:pt x="5138456" y="2982667"/>
                </a:cubicBezTo>
                <a:cubicBezTo>
                  <a:pt x="5203744" y="3297833"/>
                  <a:pt x="5093990" y="3336464"/>
                  <a:pt x="5138456" y="3579200"/>
                </a:cubicBezTo>
                <a:cubicBezTo>
                  <a:pt x="4874535" y="3647207"/>
                  <a:pt x="4717919" y="3550520"/>
                  <a:pt x="4567516" y="3579200"/>
                </a:cubicBezTo>
                <a:cubicBezTo>
                  <a:pt x="4417113" y="3607880"/>
                  <a:pt x="4197524" y="3541543"/>
                  <a:pt x="4047961" y="3579200"/>
                </a:cubicBezTo>
                <a:cubicBezTo>
                  <a:pt x="3898399" y="3616857"/>
                  <a:pt x="3661615" y="3549077"/>
                  <a:pt x="3425637" y="3579200"/>
                </a:cubicBezTo>
                <a:cubicBezTo>
                  <a:pt x="3189659" y="3609323"/>
                  <a:pt x="3006647" y="3526198"/>
                  <a:pt x="2854698" y="3579200"/>
                </a:cubicBezTo>
                <a:cubicBezTo>
                  <a:pt x="2702749" y="3632202"/>
                  <a:pt x="2568006" y="3544572"/>
                  <a:pt x="2437912" y="3579200"/>
                </a:cubicBezTo>
                <a:cubicBezTo>
                  <a:pt x="2307818" y="3613828"/>
                  <a:pt x="2095393" y="3518611"/>
                  <a:pt x="1918357" y="3579200"/>
                </a:cubicBezTo>
                <a:cubicBezTo>
                  <a:pt x="1741321" y="3639789"/>
                  <a:pt x="1645712" y="3572535"/>
                  <a:pt x="1501571" y="3579200"/>
                </a:cubicBezTo>
                <a:cubicBezTo>
                  <a:pt x="1357430" y="3585865"/>
                  <a:pt x="1263271" y="3534192"/>
                  <a:pt x="1084785" y="3579200"/>
                </a:cubicBezTo>
                <a:cubicBezTo>
                  <a:pt x="906299" y="3624208"/>
                  <a:pt x="783502" y="3543638"/>
                  <a:pt x="565230" y="3579200"/>
                </a:cubicBezTo>
                <a:cubicBezTo>
                  <a:pt x="346959" y="3614762"/>
                  <a:pt x="127090" y="3524937"/>
                  <a:pt x="0" y="3579200"/>
                </a:cubicBezTo>
                <a:cubicBezTo>
                  <a:pt x="-61802" y="3333115"/>
                  <a:pt x="63984" y="3232133"/>
                  <a:pt x="0" y="3018459"/>
                </a:cubicBezTo>
                <a:cubicBezTo>
                  <a:pt x="-63984" y="2804785"/>
                  <a:pt x="23364" y="2556273"/>
                  <a:pt x="0" y="2421925"/>
                </a:cubicBezTo>
                <a:cubicBezTo>
                  <a:pt x="-23364" y="2287577"/>
                  <a:pt x="68237" y="1989301"/>
                  <a:pt x="0" y="1789600"/>
                </a:cubicBezTo>
                <a:cubicBezTo>
                  <a:pt x="-68237" y="1589899"/>
                  <a:pt x="40110" y="1517894"/>
                  <a:pt x="0" y="1264651"/>
                </a:cubicBezTo>
                <a:cubicBezTo>
                  <a:pt x="-40110" y="1011408"/>
                  <a:pt x="15973" y="943677"/>
                  <a:pt x="0" y="775493"/>
                </a:cubicBezTo>
                <a:cubicBezTo>
                  <a:pt x="-15973" y="607309"/>
                  <a:pt x="76699" y="173205"/>
                  <a:pt x="0" y="0"/>
                </a:cubicBezTo>
                <a:close/>
              </a:path>
              <a:path w="5138456" h="3579200" stroke="0" extrusionOk="0">
                <a:moveTo>
                  <a:pt x="0" y="0"/>
                </a:moveTo>
                <a:cubicBezTo>
                  <a:pt x="273360" y="-54849"/>
                  <a:pt x="387394" y="13130"/>
                  <a:pt x="673709" y="0"/>
                </a:cubicBezTo>
                <a:cubicBezTo>
                  <a:pt x="960024" y="-13130"/>
                  <a:pt x="968308" y="13687"/>
                  <a:pt x="1141879" y="0"/>
                </a:cubicBezTo>
                <a:cubicBezTo>
                  <a:pt x="1315450" y="-13687"/>
                  <a:pt x="1556341" y="50023"/>
                  <a:pt x="1815588" y="0"/>
                </a:cubicBezTo>
                <a:cubicBezTo>
                  <a:pt x="2074835" y="-50023"/>
                  <a:pt x="2346813" y="77175"/>
                  <a:pt x="2489296" y="0"/>
                </a:cubicBezTo>
                <a:cubicBezTo>
                  <a:pt x="2631779" y="-77175"/>
                  <a:pt x="2889403" y="14990"/>
                  <a:pt x="3111621" y="0"/>
                </a:cubicBezTo>
                <a:cubicBezTo>
                  <a:pt x="3333840" y="-14990"/>
                  <a:pt x="3439790" y="8808"/>
                  <a:pt x="3631176" y="0"/>
                </a:cubicBezTo>
                <a:cubicBezTo>
                  <a:pt x="3822562" y="-8808"/>
                  <a:pt x="3885844" y="44281"/>
                  <a:pt x="4099346" y="0"/>
                </a:cubicBezTo>
                <a:cubicBezTo>
                  <a:pt x="4312848" y="-44281"/>
                  <a:pt x="4379952" y="3069"/>
                  <a:pt x="4516132" y="0"/>
                </a:cubicBezTo>
                <a:cubicBezTo>
                  <a:pt x="4652312" y="-3069"/>
                  <a:pt x="4836954" y="28315"/>
                  <a:pt x="5138456" y="0"/>
                </a:cubicBezTo>
                <a:cubicBezTo>
                  <a:pt x="5142135" y="183758"/>
                  <a:pt x="5070427" y="451749"/>
                  <a:pt x="5138456" y="668117"/>
                </a:cubicBezTo>
                <a:cubicBezTo>
                  <a:pt x="5206485" y="884485"/>
                  <a:pt x="5087056" y="1076221"/>
                  <a:pt x="5138456" y="1336235"/>
                </a:cubicBezTo>
                <a:cubicBezTo>
                  <a:pt x="5189856" y="1596249"/>
                  <a:pt x="5106628" y="1665995"/>
                  <a:pt x="5138456" y="1932768"/>
                </a:cubicBezTo>
                <a:cubicBezTo>
                  <a:pt x="5170284" y="2199541"/>
                  <a:pt x="5133763" y="2263004"/>
                  <a:pt x="5138456" y="2529301"/>
                </a:cubicBezTo>
                <a:cubicBezTo>
                  <a:pt x="5143149" y="2795598"/>
                  <a:pt x="5041914" y="3171105"/>
                  <a:pt x="5138456" y="3579200"/>
                </a:cubicBezTo>
                <a:cubicBezTo>
                  <a:pt x="4902626" y="3584785"/>
                  <a:pt x="4689247" y="3530073"/>
                  <a:pt x="4516132" y="3579200"/>
                </a:cubicBezTo>
                <a:cubicBezTo>
                  <a:pt x="4343017" y="3628327"/>
                  <a:pt x="4094471" y="3556562"/>
                  <a:pt x="3893808" y="3579200"/>
                </a:cubicBezTo>
                <a:cubicBezTo>
                  <a:pt x="3693145" y="3601838"/>
                  <a:pt x="3671386" y="3559196"/>
                  <a:pt x="3477022" y="3579200"/>
                </a:cubicBezTo>
                <a:cubicBezTo>
                  <a:pt x="3282658" y="3599204"/>
                  <a:pt x="3135567" y="3548761"/>
                  <a:pt x="3008851" y="3579200"/>
                </a:cubicBezTo>
                <a:cubicBezTo>
                  <a:pt x="2882135" y="3609639"/>
                  <a:pt x="2517283" y="3571013"/>
                  <a:pt x="2335143" y="3579200"/>
                </a:cubicBezTo>
                <a:cubicBezTo>
                  <a:pt x="2153003" y="3587387"/>
                  <a:pt x="1940742" y="3527745"/>
                  <a:pt x="1815588" y="3579200"/>
                </a:cubicBezTo>
                <a:cubicBezTo>
                  <a:pt x="1690435" y="3630655"/>
                  <a:pt x="1480877" y="3512469"/>
                  <a:pt x="1193264" y="3579200"/>
                </a:cubicBezTo>
                <a:cubicBezTo>
                  <a:pt x="905651" y="3645931"/>
                  <a:pt x="846549" y="3548485"/>
                  <a:pt x="725093" y="3579200"/>
                </a:cubicBezTo>
                <a:cubicBezTo>
                  <a:pt x="603637" y="3609915"/>
                  <a:pt x="323855" y="3499540"/>
                  <a:pt x="0" y="3579200"/>
                </a:cubicBezTo>
                <a:cubicBezTo>
                  <a:pt x="-38156" y="3357172"/>
                  <a:pt x="727" y="3188218"/>
                  <a:pt x="0" y="3018459"/>
                </a:cubicBezTo>
                <a:cubicBezTo>
                  <a:pt x="-727" y="2848700"/>
                  <a:pt x="21232" y="2653319"/>
                  <a:pt x="0" y="2457717"/>
                </a:cubicBezTo>
                <a:cubicBezTo>
                  <a:pt x="-21232" y="2262115"/>
                  <a:pt x="31964" y="2061472"/>
                  <a:pt x="0" y="1896976"/>
                </a:cubicBezTo>
                <a:cubicBezTo>
                  <a:pt x="-31964" y="1732480"/>
                  <a:pt x="34614" y="1592567"/>
                  <a:pt x="0" y="1300443"/>
                </a:cubicBezTo>
                <a:cubicBezTo>
                  <a:pt x="-34614" y="1008319"/>
                  <a:pt x="45261" y="839703"/>
                  <a:pt x="0" y="703909"/>
                </a:cubicBezTo>
                <a:cubicBezTo>
                  <a:pt x="-45261" y="568115"/>
                  <a:pt x="74394" y="284189"/>
                  <a:pt x="0" y="0"/>
                </a:cubicBezTo>
                <a:close/>
              </a:path>
            </a:pathLst>
          </a:custGeom>
          <a:ln>
            <a:solidFill>
              <a:srgbClr val="0070C0"/>
            </a:solidFill>
            <a:extLst>
              <a:ext uri="{C807C97D-BFC1-408E-A445-0C87EB9F89A2}">
                <ask:lineSketchStyleProps xmlns:ask="http://schemas.microsoft.com/office/drawing/2018/sketchyshapes" sd="2011370951">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2C730B9-8596-4E98-8B11-AEFC5A0C6506}"/>
              </a:ext>
            </a:extLst>
          </p:cNvPr>
          <p:cNvSpPr txBox="1"/>
          <p:nvPr/>
        </p:nvSpPr>
        <p:spPr>
          <a:xfrm>
            <a:off x="5781429" y="1050309"/>
            <a:ext cx="2664296" cy="1200329"/>
          </a:xfrm>
          <a:custGeom>
            <a:avLst/>
            <a:gdLst>
              <a:gd name="connsiteX0" fmla="*/ 0 w 2664296"/>
              <a:gd name="connsiteY0" fmla="*/ 0 h 1200329"/>
              <a:gd name="connsiteX1" fmla="*/ 452930 w 2664296"/>
              <a:gd name="connsiteY1" fmla="*/ 0 h 1200329"/>
              <a:gd name="connsiteX2" fmla="*/ 959147 w 2664296"/>
              <a:gd name="connsiteY2" fmla="*/ 0 h 1200329"/>
              <a:gd name="connsiteX3" fmla="*/ 1545292 w 2664296"/>
              <a:gd name="connsiteY3" fmla="*/ 0 h 1200329"/>
              <a:gd name="connsiteX4" fmla="*/ 2051508 w 2664296"/>
              <a:gd name="connsiteY4" fmla="*/ 0 h 1200329"/>
              <a:gd name="connsiteX5" fmla="*/ 2664296 w 2664296"/>
              <a:gd name="connsiteY5" fmla="*/ 0 h 1200329"/>
              <a:gd name="connsiteX6" fmla="*/ 2664296 w 2664296"/>
              <a:gd name="connsiteY6" fmla="*/ 388106 h 1200329"/>
              <a:gd name="connsiteX7" fmla="*/ 2664296 w 2664296"/>
              <a:gd name="connsiteY7" fmla="*/ 764209 h 1200329"/>
              <a:gd name="connsiteX8" fmla="*/ 2664296 w 2664296"/>
              <a:gd name="connsiteY8" fmla="*/ 1200329 h 1200329"/>
              <a:gd name="connsiteX9" fmla="*/ 2078151 w 2664296"/>
              <a:gd name="connsiteY9" fmla="*/ 1200329 h 1200329"/>
              <a:gd name="connsiteX10" fmla="*/ 1518649 w 2664296"/>
              <a:gd name="connsiteY10" fmla="*/ 1200329 h 1200329"/>
              <a:gd name="connsiteX11" fmla="*/ 985790 w 2664296"/>
              <a:gd name="connsiteY11" fmla="*/ 1200329 h 1200329"/>
              <a:gd name="connsiteX12" fmla="*/ 0 w 2664296"/>
              <a:gd name="connsiteY12" fmla="*/ 1200329 h 1200329"/>
              <a:gd name="connsiteX13" fmla="*/ 0 w 2664296"/>
              <a:gd name="connsiteY13" fmla="*/ 788216 h 1200329"/>
              <a:gd name="connsiteX14" fmla="*/ 0 w 2664296"/>
              <a:gd name="connsiteY14" fmla="*/ 364100 h 1200329"/>
              <a:gd name="connsiteX15" fmla="*/ 0 w 2664296"/>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4296" h="1200329" fill="none" extrusionOk="0">
                <a:moveTo>
                  <a:pt x="0" y="0"/>
                </a:moveTo>
                <a:cubicBezTo>
                  <a:pt x="150076" y="-1707"/>
                  <a:pt x="282771" y="14744"/>
                  <a:pt x="452930" y="0"/>
                </a:cubicBezTo>
                <a:cubicBezTo>
                  <a:pt x="623089" y="-14744"/>
                  <a:pt x="724587" y="30087"/>
                  <a:pt x="959147" y="0"/>
                </a:cubicBezTo>
                <a:cubicBezTo>
                  <a:pt x="1193707" y="-30087"/>
                  <a:pt x="1358342" y="20797"/>
                  <a:pt x="1545292" y="0"/>
                </a:cubicBezTo>
                <a:cubicBezTo>
                  <a:pt x="1732242" y="-20797"/>
                  <a:pt x="1835253" y="27662"/>
                  <a:pt x="2051508" y="0"/>
                </a:cubicBezTo>
                <a:cubicBezTo>
                  <a:pt x="2267763" y="-27662"/>
                  <a:pt x="2495020" y="51549"/>
                  <a:pt x="2664296" y="0"/>
                </a:cubicBezTo>
                <a:cubicBezTo>
                  <a:pt x="2692634" y="182724"/>
                  <a:pt x="2659356" y="270771"/>
                  <a:pt x="2664296" y="388106"/>
                </a:cubicBezTo>
                <a:cubicBezTo>
                  <a:pt x="2669236" y="505441"/>
                  <a:pt x="2653662" y="583058"/>
                  <a:pt x="2664296" y="764209"/>
                </a:cubicBezTo>
                <a:cubicBezTo>
                  <a:pt x="2674930" y="945360"/>
                  <a:pt x="2651788" y="1011204"/>
                  <a:pt x="2664296" y="1200329"/>
                </a:cubicBezTo>
                <a:cubicBezTo>
                  <a:pt x="2428870" y="1248003"/>
                  <a:pt x="2259541" y="1190266"/>
                  <a:pt x="2078151" y="1200329"/>
                </a:cubicBezTo>
                <a:cubicBezTo>
                  <a:pt x="1896761" y="1210392"/>
                  <a:pt x="1694799" y="1144464"/>
                  <a:pt x="1518649" y="1200329"/>
                </a:cubicBezTo>
                <a:cubicBezTo>
                  <a:pt x="1342499" y="1256194"/>
                  <a:pt x="1103664" y="1176645"/>
                  <a:pt x="985790" y="1200329"/>
                </a:cubicBezTo>
                <a:cubicBezTo>
                  <a:pt x="867916" y="1224013"/>
                  <a:pt x="205494" y="1147728"/>
                  <a:pt x="0" y="1200329"/>
                </a:cubicBezTo>
                <a:cubicBezTo>
                  <a:pt x="-17323" y="1059898"/>
                  <a:pt x="10342" y="872974"/>
                  <a:pt x="0" y="788216"/>
                </a:cubicBezTo>
                <a:cubicBezTo>
                  <a:pt x="-10342" y="703458"/>
                  <a:pt x="47130" y="547049"/>
                  <a:pt x="0" y="364100"/>
                </a:cubicBezTo>
                <a:cubicBezTo>
                  <a:pt x="-47130" y="181151"/>
                  <a:pt x="15004" y="141704"/>
                  <a:pt x="0" y="0"/>
                </a:cubicBezTo>
                <a:close/>
              </a:path>
              <a:path w="2664296" h="1200329" stroke="0" extrusionOk="0">
                <a:moveTo>
                  <a:pt x="0" y="0"/>
                </a:moveTo>
                <a:cubicBezTo>
                  <a:pt x="151305" y="-32713"/>
                  <a:pt x="256773" y="22894"/>
                  <a:pt x="506216" y="0"/>
                </a:cubicBezTo>
                <a:cubicBezTo>
                  <a:pt x="755659" y="-22894"/>
                  <a:pt x="815394" y="49770"/>
                  <a:pt x="985790" y="0"/>
                </a:cubicBezTo>
                <a:cubicBezTo>
                  <a:pt x="1156186" y="-49770"/>
                  <a:pt x="1369354" y="31937"/>
                  <a:pt x="1492006" y="0"/>
                </a:cubicBezTo>
                <a:cubicBezTo>
                  <a:pt x="1614658" y="-31937"/>
                  <a:pt x="1782117" y="10370"/>
                  <a:pt x="1944936" y="0"/>
                </a:cubicBezTo>
                <a:cubicBezTo>
                  <a:pt x="2107755" y="-10370"/>
                  <a:pt x="2424943" y="34310"/>
                  <a:pt x="2664296" y="0"/>
                </a:cubicBezTo>
                <a:cubicBezTo>
                  <a:pt x="2705924" y="156914"/>
                  <a:pt x="2629803" y="184497"/>
                  <a:pt x="2664296" y="364100"/>
                </a:cubicBezTo>
                <a:cubicBezTo>
                  <a:pt x="2698789" y="543703"/>
                  <a:pt x="2621747" y="608452"/>
                  <a:pt x="2664296" y="764209"/>
                </a:cubicBezTo>
                <a:cubicBezTo>
                  <a:pt x="2706845" y="919966"/>
                  <a:pt x="2653733" y="1049404"/>
                  <a:pt x="2664296" y="1200329"/>
                </a:cubicBezTo>
                <a:cubicBezTo>
                  <a:pt x="2506884" y="1232214"/>
                  <a:pt x="2410162" y="1185975"/>
                  <a:pt x="2184723" y="1200329"/>
                </a:cubicBezTo>
                <a:cubicBezTo>
                  <a:pt x="1959284" y="1214683"/>
                  <a:pt x="1757205" y="1184476"/>
                  <a:pt x="1625221" y="1200329"/>
                </a:cubicBezTo>
                <a:cubicBezTo>
                  <a:pt x="1493237" y="1216182"/>
                  <a:pt x="1298691" y="1194387"/>
                  <a:pt x="1145647" y="1200329"/>
                </a:cubicBezTo>
                <a:cubicBezTo>
                  <a:pt x="992603" y="1206271"/>
                  <a:pt x="783500" y="1181127"/>
                  <a:pt x="666074" y="1200329"/>
                </a:cubicBezTo>
                <a:cubicBezTo>
                  <a:pt x="548648" y="1219531"/>
                  <a:pt x="274586" y="1176607"/>
                  <a:pt x="0" y="1200329"/>
                </a:cubicBezTo>
                <a:cubicBezTo>
                  <a:pt x="-18353" y="1054749"/>
                  <a:pt x="41540" y="943509"/>
                  <a:pt x="0" y="836229"/>
                </a:cubicBezTo>
                <a:cubicBezTo>
                  <a:pt x="-41540" y="728949"/>
                  <a:pt x="11444" y="572391"/>
                  <a:pt x="0" y="448123"/>
                </a:cubicBezTo>
                <a:cubicBezTo>
                  <a:pt x="-11444" y="323855"/>
                  <a:pt x="591" y="221375"/>
                  <a:pt x="0" y="0"/>
                </a:cubicBezTo>
                <a:close/>
              </a:path>
            </a:pathLst>
          </a:custGeom>
          <a:solidFill>
            <a:schemeClr val="tx2">
              <a:lumMod val="40000"/>
              <a:lumOff val="60000"/>
            </a:schemeClr>
          </a:solidFill>
          <a:ln>
            <a:solidFill>
              <a:srgbClr val="0070C0"/>
            </a:solidFill>
            <a:extLst>
              <a:ext uri="{C807C97D-BFC1-408E-A445-0C87EB9F89A2}">
                <ask:lineSketchStyleProps xmlns:ask="http://schemas.microsoft.com/office/drawing/2018/sketchyshapes" sd="4072707116">
                  <a:prstGeom prst="rect">
                    <a:avLst/>
                  </a:prstGeom>
                  <ask:type>
                    <ask:lineSketchScribble/>
                  </ask:type>
                </ask:lineSketchStyleProps>
              </a:ext>
            </a:extLst>
          </a:ln>
        </p:spPr>
        <p:txBody>
          <a:bodyPr wrap="square" rtlCol="0">
            <a:spAutoFit/>
          </a:bodyPr>
          <a:lstStyle/>
          <a:p>
            <a:r>
              <a:rPr lang="de-AT" dirty="0"/>
              <a:t>He said that he works at Microsoft and that he can get us all the programs for free.</a:t>
            </a:r>
            <a:endParaRPr lang="en-US" dirty="0"/>
          </a:p>
        </p:txBody>
      </p:sp>
      <p:sp>
        <p:nvSpPr>
          <p:cNvPr id="7" name="TextBox 6">
            <a:extLst>
              <a:ext uri="{FF2B5EF4-FFF2-40B4-BE49-F238E27FC236}">
                <a16:creationId xmlns:a16="http://schemas.microsoft.com/office/drawing/2014/main" id="{F5E8F031-9CDE-4E9C-9E34-AD6B0B655D44}"/>
              </a:ext>
            </a:extLst>
          </p:cNvPr>
          <p:cNvSpPr txBox="1"/>
          <p:nvPr/>
        </p:nvSpPr>
        <p:spPr>
          <a:xfrm>
            <a:off x="5836123" y="2360188"/>
            <a:ext cx="2552301" cy="2308324"/>
          </a:xfrm>
          <a:custGeom>
            <a:avLst/>
            <a:gdLst>
              <a:gd name="connsiteX0" fmla="*/ 0 w 2552301"/>
              <a:gd name="connsiteY0" fmla="*/ 0 h 2308324"/>
              <a:gd name="connsiteX1" fmla="*/ 510460 w 2552301"/>
              <a:gd name="connsiteY1" fmla="*/ 0 h 2308324"/>
              <a:gd name="connsiteX2" fmla="*/ 1046443 w 2552301"/>
              <a:gd name="connsiteY2" fmla="*/ 0 h 2308324"/>
              <a:gd name="connsiteX3" fmla="*/ 1480335 w 2552301"/>
              <a:gd name="connsiteY3" fmla="*/ 0 h 2308324"/>
              <a:gd name="connsiteX4" fmla="*/ 1914226 w 2552301"/>
              <a:gd name="connsiteY4" fmla="*/ 0 h 2308324"/>
              <a:gd name="connsiteX5" fmla="*/ 2552301 w 2552301"/>
              <a:gd name="connsiteY5" fmla="*/ 0 h 2308324"/>
              <a:gd name="connsiteX6" fmla="*/ 2552301 w 2552301"/>
              <a:gd name="connsiteY6" fmla="*/ 530915 h 2308324"/>
              <a:gd name="connsiteX7" fmla="*/ 2552301 w 2552301"/>
              <a:gd name="connsiteY7" fmla="*/ 1038746 h 2308324"/>
              <a:gd name="connsiteX8" fmla="*/ 2552301 w 2552301"/>
              <a:gd name="connsiteY8" fmla="*/ 1615827 h 2308324"/>
              <a:gd name="connsiteX9" fmla="*/ 2552301 w 2552301"/>
              <a:gd name="connsiteY9" fmla="*/ 2308324 h 2308324"/>
              <a:gd name="connsiteX10" fmla="*/ 2092887 w 2552301"/>
              <a:gd name="connsiteY10" fmla="*/ 2308324 h 2308324"/>
              <a:gd name="connsiteX11" fmla="*/ 1607950 w 2552301"/>
              <a:gd name="connsiteY11" fmla="*/ 2308324 h 2308324"/>
              <a:gd name="connsiteX12" fmla="*/ 1046443 w 2552301"/>
              <a:gd name="connsiteY12" fmla="*/ 2308324 h 2308324"/>
              <a:gd name="connsiteX13" fmla="*/ 561506 w 2552301"/>
              <a:gd name="connsiteY13" fmla="*/ 2308324 h 2308324"/>
              <a:gd name="connsiteX14" fmla="*/ 0 w 2552301"/>
              <a:gd name="connsiteY14" fmla="*/ 2308324 h 2308324"/>
              <a:gd name="connsiteX15" fmla="*/ 0 w 2552301"/>
              <a:gd name="connsiteY15" fmla="*/ 1685077 h 2308324"/>
              <a:gd name="connsiteX16" fmla="*/ 0 w 2552301"/>
              <a:gd name="connsiteY16" fmla="*/ 1131079 h 2308324"/>
              <a:gd name="connsiteX17" fmla="*/ 0 w 2552301"/>
              <a:gd name="connsiteY17" fmla="*/ 553998 h 2308324"/>
              <a:gd name="connsiteX18" fmla="*/ 0 w 2552301"/>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301" h="2308324" fill="none" extrusionOk="0">
                <a:moveTo>
                  <a:pt x="0" y="0"/>
                </a:moveTo>
                <a:cubicBezTo>
                  <a:pt x="182883" y="-41479"/>
                  <a:pt x="327667" y="24399"/>
                  <a:pt x="510460" y="0"/>
                </a:cubicBezTo>
                <a:cubicBezTo>
                  <a:pt x="693253" y="-24399"/>
                  <a:pt x="849402" y="30652"/>
                  <a:pt x="1046443" y="0"/>
                </a:cubicBezTo>
                <a:cubicBezTo>
                  <a:pt x="1243484" y="-30652"/>
                  <a:pt x="1342162" y="20325"/>
                  <a:pt x="1480335" y="0"/>
                </a:cubicBezTo>
                <a:cubicBezTo>
                  <a:pt x="1618508" y="-20325"/>
                  <a:pt x="1703039" y="17021"/>
                  <a:pt x="1914226" y="0"/>
                </a:cubicBezTo>
                <a:cubicBezTo>
                  <a:pt x="2125413" y="-17021"/>
                  <a:pt x="2308292" y="12796"/>
                  <a:pt x="2552301" y="0"/>
                </a:cubicBezTo>
                <a:cubicBezTo>
                  <a:pt x="2583532" y="191147"/>
                  <a:pt x="2492625" y="409919"/>
                  <a:pt x="2552301" y="530915"/>
                </a:cubicBezTo>
                <a:cubicBezTo>
                  <a:pt x="2611977" y="651911"/>
                  <a:pt x="2494386" y="907405"/>
                  <a:pt x="2552301" y="1038746"/>
                </a:cubicBezTo>
                <a:cubicBezTo>
                  <a:pt x="2610216" y="1170087"/>
                  <a:pt x="2525193" y="1471484"/>
                  <a:pt x="2552301" y="1615827"/>
                </a:cubicBezTo>
                <a:cubicBezTo>
                  <a:pt x="2579409" y="1760170"/>
                  <a:pt x="2504736" y="2151548"/>
                  <a:pt x="2552301" y="2308324"/>
                </a:cubicBezTo>
                <a:cubicBezTo>
                  <a:pt x="2389676" y="2355529"/>
                  <a:pt x="2193281" y="2300889"/>
                  <a:pt x="2092887" y="2308324"/>
                </a:cubicBezTo>
                <a:cubicBezTo>
                  <a:pt x="1992493" y="2315759"/>
                  <a:pt x="1724887" y="2279996"/>
                  <a:pt x="1607950" y="2308324"/>
                </a:cubicBezTo>
                <a:cubicBezTo>
                  <a:pt x="1491013" y="2336652"/>
                  <a:pt x="1244939" y="2241636"/>
                  <a:pt x="1046443" y="2308324"/>
                </a:cubicBezTo>
                <a:cubicBezTo>
                  <a:pt x="847947" y="2375012"/>
                  <a:pt x="673758" y="2262107"/>
                  <a:pt x="561506" y="2308324"/>
                </a:cubicBezTo>
                <a:cubicBezTo>
                  <a:pt x="449254" y="2354541"/>
                  <a:pt x="257284" y="2305305"/>
                  <a:pt x="0" y="2308324"/>
                </a:cubicBezTo>
                <a:cubicBezTo>
                  <a:pt x="-14000" y="2083331"/>
                  <a:pt x="16288" y="1921944"/>
                  <a:pt x="0" y="1685077"/>
                </a:cubicBezTo>
                <a:cubicBezTo>
                  <a:pt x="-16288" y="1448210"/>
                  <a:pt x="46611" y="1335653"/>
                  <a:pt x="0" y="1131079"/>
                </a:cubicBezTo>
                <a:cubicBezTo>
                  <a:pt x="-46611" y="926505"/>
                  <a:pt x="67423" y="719303"/>
                  <a:pt x="0" y="553998"/>
                </a:cubicBezTo>
                <a:cubicBezTo>
                  <a:pt x="-67423" y="388693"/>
                  <a:pt x="55284" y="195802"/>
                  <a:pt x="0" y="0"/>
                </a:cubicBezTo>
                <a:close/>
              </a:path>
              <a:path w="2552301" h="2308324" stroke="0" extrusionOk="0">
                <a:moveTo>
                  <a:pt x="0" y="0"/>
                </a:moveTo>
                <a:cubicBezTo>
                  <a:pt x="225520" y="-18346"/>
                  <a:pt x="245963" y="5334"/>
                  <a:pt x="484937" y="0"/>
                </a:cubicBezTo>
                <a:cubicBezTo>
                  <a:pt x="723911" y="-5334"/>
                  <a:pt x="830232" y="4053"/>
                  <a:pt x="918828" y="0"/>
                </a:cubicBezTo>
                <a:cubicBezTo>
                  <a:pt x="1007424" y="-4053"/>
                  <a:pt x="1205605" y="7331"/>
                  <a:pt x="1454812" y="0"/>
                </a:cubicBezTo>
                <a:cubicBezTo>
                  <a:pt x="1704019" y="-7331"/>
                  <a:pt x="1879691" y="41346"/>
                  <a:pt x="2016318" y="0"/>
                </a:cubicBezTo>
                <a:cubicBezTo>
                  <a:pt x="2152945" y="-41346"/>
                  <a:pt x="2371013" y="32977"/>
                  <a:pt x="2552301" y="0"/>
                </a:cubicBezTo>
                <a:cubicBezTo>
                  <a:pt x="2614166" y="142155"/>
                  <a:pt x="2506870" y="428925"/>
                  <a:pt x="2552301" y="553998"/>
                </a:cubicBezTo>
                <a:cubicBezTo>
                  <a:pt x="2597732" y="679071"/>
                  <a:pt x="2525691" y="825302"/>
                  <a:pt x="2552301" y="1084912"/>
                </a:cubicBezTo>
                <a:cubicBezTo>
                  <a:pt x="2578911" y="1344522"/>
                  <a:pt x="2528855" y="1454396"/>
                  <a:pt x="2552301" y="1638910"/>
                </a:cubicBezTo>
                <a:cubicBezTo>
                  <a:pt x="2575747" y="1823424"/>
                  <a:pt x="2471975" y="2155234"/>
                  <a:pt x="2552301" y="2308324"/>
                </a:cubicBezTo>
                <a:cubicBezTo>
                  <a:pt x="2365020" y="2333660"/>
                  <a:pt x="2320191" y="2268858"/>
                  <a:pt x="2118410" y="2308324"/>
                </a:cubicBezTo>
                <a:cubicBezTo>
                  <a:pt x="1916629" y="2347790"/>
                  <a:pt x="1816795" y="2263831"/>
                  <a:pt x="1633473" y="2308324"/>
                </a:cubicBezTo>
                <a:cubicBezTo>
                  <a:pt x="1450151" y="2352817"/>
                  <a:pt x="1315559" y="2282239"/>
                  <a:pt x="1174058" y="2308324"/>
                </a:cubicBezTo>
                <a:cubicBezTo>
                  <a:pt x="1032557" y="2334409"/>
                  <a:pt x="884334" y="2280690"/>
                  <a:pt x="714644" y="2308324"/>
                </a:cubicBezTo>
                <a:cubicBezTo>
                  <a:pt x="544954" y="2335958"/>
                  <a:pt x="222478" y="2273106"/>
                  <a:pt x="0" y="2308324"/>
                </a:cubicBezTo>
                <a:cubicBezTo>
                  <a:pt x="-29219" y="2060287"/>
                  <a:pt x="35985" y="1852701"/>
                  <a:pt x="0" y="1731243"/>
                </a:cubicBezTo>
                <a:cubicBezTo>
                  <a:pt x="-35985" y="1609785"/>
                  <a:pt x="46932" y="1444304"/>
                  <a:pt x="0" y="1200328"/>
                </a:cubicBezTo>
                <a:cubicBezTo>
                  <a:pt x="-46932" y="956353"/>
                  <a:pt x="8705" y="798325"/>
                  <a:pt x="0" y="669414"/>
                </a:cubicBezTo>
                <a:cubicBezTo>
                  <a:pt x="-8705" y="540503"/>
                  <a:pt x="54885" y="206051"/>
                  <a:pt x="0" y="0"/>
                </a:cubicBezTo>
                <a:close/>
              </a:path>
            </a:pathLst>
          </a:custGeom>
          <a:solidFill>
            <a:schemeClr val="bg2"/>
          </a:solidFill>
          <a:ln>
            <a:solidFill>
              <a:srgbClr val="0070C0"/>
            </a:solidFill>
            <a:extLst>
              <a:ext uri="{C807C97D-BFC1-408E-A445-0C87EB9F89A2}">
                <ask:lineSketchStyleProps xmlns:ask="http://schemas.microsoft.com/office/drawing/2018/sketchyshapes" sd="2215597123">
                  <a:prstGeom prst="rect">
                    <a:avLst/>
                  </a:prstGeom>
                  <ask:type>
                    <ask:lineSketchScribble/>
                  </ask:type>
                </ask:lineSketchStyleProps>
              </a:ext>
            </a:extLst>
          </a:ln>
        </p:spPr>
        <p:txBody>
          <a:bodyPr wrap="square" rtlCol="0">
            <a:spAutoFit/>
          </a:bodyPr>
          <a:lstStyle/>
          <a:p>
            <a:r>
              <a:rPr lang="de-AT" dirty="0"/>
              <a:t>He said that he was working at Microsoft and could get us all the programs for free, but you know what –he works there as a janitor and cannot get us anything.</a:t>
            </a:r>
            <a:endParaRPr lang="en-US" dirty="0"/>
          </a:p>
        </p:txBody>
      </p:sp>
      <p:sp>
        <p:nvSpPr>
          <p:cNvPr id="8" name="TextBox 7">
            <a:extLst>
              <a:ext uri="{FF2B5EF4-FFF2-40B4-BE49-F238E27FC236}">
                <a16:creationId xmlns:a16="http://schemas.microsoft.com/office/drawing/2014/main" id="{516A5F1C-C03D-4A52-AE97-C613FE4F63EF}"/>
              </a:ext>
            </a:extLst>
          </p:cNvPr>
          <p:cNvSpPr txBox="1"/>
          <p:nvPr/>
        </p:nvSpPr>
        <p:spPr>
          <a:xfrm>
            <a:off x="395536" y="4925687"/>
            <a:ext cx="3384376" cy="923330"/>
          </a:xfrm>
          <a:custGeom>
            <a:avLst/>
            <a:gdLst>
              <a:gd name="connsiteX0" fmla="*/ 0 w 3384376"/>
              <a:gd name="connsiteY0" fmla="*/ 0 h 923330"/>
              <a:gd name="connsiteX1" fmla="*/ 631750 w 3384376"/>
              <a:gd name="connsiteY1" fmla="*/ 0 h 923330"/>
              <a:gd name="connsiteX2" fmla="*/ 1229657 w 3384376"/>
              <a:gd name="connsiteY2" fmla="*/ 0 h 923330"/>
              <a:gd name="connsiteX3" fmla="*/ 1692188 w 3384376"/>
              <a:gd name="connsiteY3" fmla="*/ 0 h 923330"/>
              <a:gd name="connsiteX4" fmla="*/ 2154719 w 3384376"/>
              <a:gd name="connsiteY4" fmla="*/ 0 h 923330"/>
              <a:gd name="connsiteX5" fmla="*/ 2651095 w 3384376"/>
              <a:gd name="connsiteY5" fmla="*/ 0 h 923330"/>
              <a:gd name="connsiteX6" fmla="*/ 3384376 w 3384376"/>
              <a:gd name="connsiteY6" fmla="*/ 0 h 923330"/>
              <a:gd name="connsiteX7" fmla="*/ 3384376 w 3384376"/>
              <a:gd name="connsiteY7" fmla="*/ 433965 h 923330"/>
              <a:gd name="connsiteX8" fmla="*/ 3384376 w 3384376"/>
              <a:gd name="connsiteY8" fmla="*/ 923330 h 923330"/>
              <a:gd name="connsiteX9" fmla="*/ 2786470 w 3384376"/>
              <a:gd name="connsiteY9" fmla="*/ 923330 h 923330"/>
              <a:gd name="connsiteX10" fmla="*/ 2323938 w 3384376"/>
              <a:gd name="connsiteY10" fmla="*/ 923330 h 923330"/>
              <a:gd name="connsiteX11" fmla="*/ 1759876 w 3384376"/>
              <a:gd name="connsiteY11" fmla="*/ 923330 h 923330"/>
              <a:gd name="connsiteX12" fmla="*/ 1263500 w 3384376"/>
              <a:gd name="connsiteY12" fmla="*/ 923330 h 923330"/>
              <a:gd name="connsiteX13" fmla="*/ 699438 w 3384376"/>
              <a:gd name="connsiteY13" fmla="*/ 923330 h 923330"/>
              <a:gd name="connsiteX14" fmla="*/ 0 w 3384376"/>
              <a:gd name="connsiteY14" fmla="*/ 923330 h 923330"/>
              <a:gd name="connsiteX15" fmla="*/ 0 w 3384376"/>
              <a:gd name="connsiteY15" fmla="*/ 452432 h 923330"/>
              <a:gd name="connsiteX16" fmla="*/ 0 w 3384376"/>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4376" h="923330" fill="none" extrusionOk="0">
                <a:moveTo>
                  <a:pt x="0" y="0"/>
                </a:moveTo>
                <a:cubicBezTo>
                  <a:pt x="182830" y="-25132"/>
                  <a:pt x="401214" y="20568"/>
                  <a:pt x="631750" y="0"/>
                </a:cubicBezTo>
                <a:cubicBezTo>
                  <a:pt x="862286" y="-20568"/>
                  <a:pt x="1102296" y="65260"/>
                  <a:pt x="1229657" y="0"/>
                </a:cubicBezTo>
                <a:cubicBezTo>
                  <a:pt x="1357018" y="-65260"/>
                  <a:pt x="1537802" y="46508"/>
                  <a:pt x="1692188" y="0"/>
                </a:cubicBezTo>
                <a:cubicBezTo>
                  <a:pt x="1846574" y="-46508"/>
                  <a:pt x="2015723" y="32678"/>
                  <a:pt x="2154719" y="0"/>
                </a:cubicBezTo>
                <a:cubicBezTo>
                  <a:pt x="2293715" y="-32678"/>
                  <a:pt x="2531719" y="8292"/>
                  <a:pt x="2651095" y="0"/>
                </a:cubicBezTo>
                <a:cubicBezTo>
                  <a:pt x="2770471" y="-8292"/>
                  <a:pt x="3098123" y="26002"/>
                  <a:pt x="3384376" y="0"/>
                </a:cubicBezTo>
                <a:cubicBezTo>
                  <a:pt x="3411997" y="198475"/>
                  <a:pt x="3374730" y="343117"/>
                  <a:pt x="3384376" y="433965"/>
                </a:cubicBezTo>
                <a:cubicBezTo>
                  <a:pt x="3394022" y="524813"/>
                  <a:pt x="3345128" y="710395"/>
                  <a:pt x="3384376" y="923330"/>
                </a:cubicBezTo>
                <a:cubicBezTo>
                  <a:pt x="3218211" y="953394"/>
                  <a:pt x="2944909" y="875799"/>
                  <a:pt x="2786470" y="923330"/>
                </a:cubicBezTo>
                <a:cubicBezTo>
                  <a:pt x="2628031" y="970861"/>
                  <a:pt x="2417967" y="901525"/>
                  <a:pt x="2323938" y="923330"/>
                </a:cubicBezTo>
                <a:cubicBezTo>
                  <a:pt x="2229909" y="945135"/>
                  <a:pt x="1900741" y="913678"/>
                  <a:pt x="1759876" y="923330"/>
                </a:cubicBezTo>
                <a:cubicBezTo>
                  <a:pt x="1619011" y="932982"/>
                  <a:pt x="1418477" y="895256"/>
                  <a:pt x="1263500" y="923330"/>
                </a:cubicBezTo>
                <a:cubicBezTo>
                  <a:pt x="1108523" y="951404"/>
                  <a:pt x="835850" y="869199"/>
                  <a:pt x="699438" y="923330"/>
                </a:cubicBezTo>
                <a:cubicBezTo>
                  <a:pt x="563026" y="977461"/>
                  <a:pt x="227291" y="881937"/>
                  <a:pt x="0" y="923330"/>
                </a:cubicBezTo>
                <a:cubicBezTo>
                  <a:pt x="-21117" y="729371"/>
                  <a:pt x="6361" y="677745"/>
                  <a:pt x="0" y="452432"/>
                </a:cubicBezTo>
                <a:cubicBezTo>
                  <a:pt x="-6361" y="227119"/>
                  <a:pt x="47313" y="157258"/>
                  <a:pt x="0" y="0"/>
                </a:cubicBezTo>
                <a:close/>
              </a:path>
              <a:path w="3384376" h="923330" stroke="0" extrusionOk="0">
                <a:moveTo>
                  <a:pt x="0" y="0"/>
                </a:moveTo>
                <a:cubicBezTo>
                  <a:pt x="153977" y="-23472"/>
                  <a:pt x="396891" y="26920"/>
                  <a:pt x="530219" y="0"/>
                </a:cubicBezTo>
                <a:cubicBezTo>
                  <a:pt x="663547" y="-26920"/>
                  <a:pt x="993358" y="16315"/>
                  <a:pt x="1161969" y="0"/>
                </a:cubicBezTo>
                <a:cubicBezTo>
                  <a:pt x="1330580" y="-16315"/>
                  <a:pt x="1505893" y="9018"/>
                  <a:pt x="1658344" y="0"/>
                </a:cubicBezTo>
                <a:cubicBezTo>
                  <a:pt x="1810796" y="-9018"/>
                  <a:pt x="2009891" y="25743"/>
                  <a:pt x="2120876" y="0"/>
                </a:cubicBezTo>
                <a:cubicBezTo>
                  <a:pt x="2231861" y="-25743"/>
                  <a:pt x="2537268" y="60709"/>
                  <a:pt x="2718782" y="0"/>
                </a:cubicBezTo>
                <a:cubicBezTo>
                  <a:pt x="2900296" y="-60709"/>
                  <a:pt x="3081989" y="15955"/>
                  <a:pt x="3384376" y="0"/>
                </a:cubicBezTo>
                <a:cubicBezTo>
                  <a:pt x="3435501" y="128858"/>
                  <a:pt x="3374172" y="232199"/>
                  <a:pt x="3384376" y="443198"/>
                </a:cubicBezTo>
                <a:cubicBezTo>
                  <a:pt x="3394580" y="654197"/>
                  <a:pt x="3381524" y="801622"/>
                  <a:pt x="3384376" y="923330"/>
                </a:cubicBezTo>
                <a:cubicBezTo>
                  <a:pt x="3178837" y="977129"/>
                  <a:pt x="3118760" y="871599"/>
                  <a:pt x="2888001" y="923330"/>
                </a:cubicBezTo>
                <a:cubicBezTo>
                  <a:pt x="2657242" y="975061"/>
                  <a:pt x="2567226" y="851654"/>
                  <a:pt x="2256251" y="923330"/>
                </a:cubicBezTo>
                <a:cubicBezTo>
                  <a:pt x="1945276" y="995006"/>
                  <a:pt x="1888855" y="895732"/>
                  <a:pt x="1692188" y="923330"/>
                </a:cubicBezTo>
                <a:cubicBezTo>
                  <a:pt x="1495521" y="950928"/>
                  <a:pt x="1405180" y="889276"/>
                  <a:pt x="1195813" y="923330"/>
                </a:cubicBezTo>
                <a:cubicBezTo>
                  <a:pt x="986446" y="957384"/>
                  <a:pt x="859336" y="907145"/>
                  <a:pt x="733281" y="923330"/>
                </a:cubicBezTo>
                <a:cubicBezTo>
                  <a:pt x="607226" y="939515"/>
                  <a:pt x="238169" y="864623"/>
                  <a:pt x="0" y="923330"/>
                </a:cubicBezTo>
                <a:cubicBezTo>
                  <a:pt x="-37665" y="818590"/>
                  <a:pt x="20768" y="674774"/>
                  <a:pt x="0" y="470898"/>
                </a:cubicBezTo>
                <a:cubicBezTo>
                  <a:pt x="-20768" y="267022"/>
                  <a:pt x="23188" y="186440"/>
                  <a:pt x="0" y="0"/>
                </a:cubicBezTo>
                <a:close/>
              </a:path>
            </a:pathLst>
          </a:custGeom>
          <a:solidFill>
            <a:schemeClr val="accent5">
              <a:lumMod val="60000"/>
              <a:lumOff val="40000"/>
            </a:schemeClr>
          </a:solidFill>
          <a:ln>
            <a:solidFill>
              <a:srgbClr val="0070C0"/>
            </a:solidFill>
            <a:extLst>
              <a:ext uri="{C807C97D-BFC1-408E-A445-0C87EB9F89A2}">
                <ask:lineSketchStyleProps xmlns:ask="http://schemas.microsoft.com/office/drawing/2018/sketchyshapes" sd="2790777377">
                  <a:prstGeom prst="rect">
                    <a:avLst/>
                  </a:prstGeom>
                  <ask:type>
                    <ask:lineSketchScribble/>
                  </ask:type>
                </ask:lineSketchStyleProps>
              </a:ext>
            </a:extLst>
          </a:ln>
        </p:spPr>
        <p:txBody>
          <a:bodyPr wrap="square" rtlCol="0">
            <a:spAutoFit/>
          </a:bodyPr>
          <a:lstStyle/>
          <a:p>
            <a:r>
              <a:rPr lang="de-AT" dirty="0"/>
              <a:t>He said he will work in Spain in the summer and we can all come and stay with him.</a:t>
            </a:r>
            <a:endParaRPr lang="en-US" dirty="0"/>
          </a:p>
        </p:txBody>
      </p:sp>
      <p:sp>
        <p:nvSpPr>
          <p:cNvPr id="10" name="TextBox 9">
            <a:extLst>
              <a:ext uri="{FF2B5EF4-FFF2-40B4-BE49-F238E27FC236}">
                <a16:creationId xmlns:a16="http://schemas.microsoft.com/office/drawing/2014/main" id="{172D12F9-995E-41E8-9915-517B89A8E67E}"/>
              </a:ext>
            </a:extLst>
          </p:cNvPr>
          <p:cNvSpPr txBox="1"/>
          <p:nvPr/>
        </p:nvSpPr>
        <p:spPr>
          <a:xfrm>
            <a:off x="4091136" y="4833877"/>
            <a:ext cx="3024336" cy="1477328"/>
          </a:xfrm>
          <a:custGeom>
            <a:avLst/>
            <a:gdLst>
              <a:gd name="connsiteX0" fmla="*/ 0 w 3024336"/>
              <a:gd name="connsiteY0" fmla="*/ 0 h 1477328"/>
              <a:gd name="connsiteX1" fmla="*/ 473813 w 3024336"/>
              <a:gd name="connsiteY1" fmla="*/ 0 h 1477328"/>
              <a:gd name="connsiteX2" fmla="*/ 887139 w 3024336"/>
              <a:gd name="connsiteY2" fmla="*/ 0 h 1477328"/>
              <a:gd name="connsiteX3" fmla="*/ 1451681 w 3024336"/>
              <a:gd name="connsiteY3" fmla="*/ 0 h 1477328"/>
              <a:gd name="connsiteX4" fmla="*/ 1925494 w 3024336"/>
              <a:gd name="connsiteY4" fmla="*/ 0 h 1477328"/>
              <a:gd name="connsiteX5" fmla="*/ 2399307 w 3024336"/>
              <a:gd name="connsiteY5" fmla="*/ 0 h 1477328"/>
              <a:gd name="connsiteX6" fmla="*/ 3024336 w 3024336"/>
              <a:gd name="connsiteY6" fmla="*/ 0 h 1477328"/>
              <a:gd name="connsiteX7" fmla="*/ 3024336 w 3024336"/>
              <a:gd name="connsiteY7" fmla="*/ 462896 h 1477328"/>
              <a:gd name="connsiteX8" fmla="*/ 3024336 w 3024336"/>
              <a:gd name="connsiteY8" fmla="*/ 955339 h 1477328"/>
              <a:gd name="connsiteX9" fmla="*/ 3024336 w 3024336"/>
              <a:gd name="connsiteY9" fmla="*/ 1477328 h 1477328"/>
              <a:gd name="connsiteX10" fmla="*/ 2580767 w 3024336"/>
              <a:gd name="connsiteY10" fmla="*/ 1477328 h 1477328"/>
              <a:gd name="connsiteX11" fmla="*/ 2076711 w 3024336"/>
              <a:gd name="connsiteY11" fmla="*/ 1477328 h 1477328"/>
              <a:gd name="connsiteX12" fmla="*/ 1602898 w 3024336"/>
              <a:gd name="connsiteY12" fmla="*/ 1477328 h 1477328"/>
              <a:gd name="connsiteX13" fmla="*/ 1038355 w 3024336"/>
              <a:gd name="connsiteY13" fmla="*/ 1477328 h 1477328"/>
              <a:gd name="connsiteX14" fmla="*/ 473813 w 3024336"/>
              <a:gd name="connsiteY14" fmla="*/ 1477328 h 1477328"/>
              <a:gd name="connsiteX15" fmla="*/ 0 w 3024336"/>
              <a:gd name="connsiteY15" fmla="*/ 1477328 h 1477328"/>
              <a:gd name="connsiteX16" fmla="*/ 0 w 3024336"/>
              <a:gd name="connsiteY16" fmla="*/ 984885 h 1477328"/>
              <a:gd name="connsiteX17" fmla="*/ 0 w 3024336"/>
              <a:gd name="connsiteY17" fmla="*/ 507216 h 1477328"/>
              <a:gd name="connsiteX18" fmla="*/ 0 w 3024336"/>
              <a:gd name="connsiteY1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336" h="1477328" extrusionOk="0">
                <a:moveTo>
                  <a:pt x="0" y="0"/>
                </a:moveTo>
                <a:cubicBezTo>
                  <a:pt x="95475" y="-52806"/>
                  <a:pt x="263232" y="26513"/>
                  <a:pt x="473813" y="0"/>
                </a:cubicBezTo>
                <a:cubicBezTo>
                  <a:pt x="684394" y="-26513"/>
                  <a:pt x="762995" y="3009"/>
                  <a:pt x="887139" y="0"/>
                </a:cubicBezTo>
                <a:cubicBezTo>
                  <a:pt x="1011283" y="-3009"/>
                  <a:pt x="1176593" y="53231"/>
                  <a:pt x="1451681" y="0"/>
                </a:cubicBezTo>
                <a:cubicBezTo>
                  <a:pt x="1726769" y="-53231"/>
                  <a:pt x="1708099" y="592"/>
                  <a:pt x="1925494" y="0"/>
                </a:cubicBezTo>
                <a:cubicBezTo>
                  <a:pt x="2142889" y="-592"/>
                  <a:pt x="2228814" y="29264"/>
                  <a:pt x="2399307" y="0"/>
                </a:cubicBezTo>
                <a:cubicBezTo>
                  <a:pt x="2569800" y="-29264"/>
                  <a:pt x="2880646" y="19360"/>
                  <a:pt x="3024336" y="0"/>
                </a:cubicBezTo>
                <a:cubicBezTo>
                  <a:pt x="3051650" y="108949"/>
                  <a:pt x="3016523" y="293481"/>
                  <a:pt x="3024336" y="462896"/>
                </a:cubicBezTo>
                <a:cubicBezTo>
                  <a:pt x="3032149" y="632311"/>
                  <a:pt x="3010719" y="754333"/>
                  <a:pt x="3024336" y="955339"/>
                </a:cubicBezTo>
                <a:cubicBezTo>
                  <a:pt x="3037953" y="1156345"/>
                  <a:pt x="2968094" y="1251853"/>
                  <a:pt x="3024336" y="1477328"/>
                </a:cubicBezTo>
                <a:cubicBezTo>
                  <a:pt x="2839846" y="1480492"/>
                  <a:pt x="2671834" y="1426032"/>
                  <a:pt x="2580767" y="1477328"/>
                </a:cubicBezTo>
                <a:cubicBezTo>
                  <a:pt x="2489700" y="1528624"/>
                  <a:pt x="2236526" y="1453074"/>
                  <a:pt x="2076711" y="1477328"/>
                </a:cubicBezTo>
                <a:cubicBezTo>
                  <a:pt x="1916896" y="1501582"/>
                  <a:pt x="1781986" y="1421175"/>
                  <a:pt x="1602898" y="1477328"/>
                </a:cubicBezTo>
                <a:cubicBezTo>
                  <a:pt x="1423810" y="1533481"/>
                  <a:pt x="1248882" y="1426267"/>
                  <a:pt x="1038355" y="1477328"/>
                </a:cubicBezTo>
                <a:cubicBezTo>
                  <a:pt x="827828" y="1528389"/>
                  <a:pt x="657365" y="1455259"/>
                  <a:pt x="473813" y="1477328"/>
                </a:cubicBezTo>
                <a:cubicBezTo>
                  <a:pt x="290261" y="1499397"/>
                  <a:pt x="115736" y="1476119"/>
                  <a:pt x="0" y="1477328"/>
                </a:cubicBezTo>
                <a:cubicBezTo>
                  <a:pt x="-11745" y="1249424"/>
                  <a:pt x="40301" y="1210974"/>
                  <a:pt x="0" y="984885"/>
                </a:cubicBezTo>
                <a:cubicBezTo>
                  <a:pt x="-40301" y="758796"/>
                  <a:pt x="29732" y="637841"/>
                  <a:pt x="0" y="507216"/>
                </a:cubicBezTo>
                <a:cubicBezTo>
                  <a:pt x="-29732" y="376591"/>
                  <a:pt x="34410" y="149112"/>
                  <a:pt x="0" y="0"/>
                </a:cubicBezTo>
                <a:close/>
              </a:path>
            </a:pathLst>
          </a:custGeom>
          <a:noFill/>
          <a:ln>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de-AT" dirty="0"/>
              <a:t>He said he would work in Spain this summer, but I don‘t think that‘s possible. He has not even finished his studies.</a:t>
            </a:r>
            <a:endParaRPr lang="en-US" dirty="0"/>
          </a:p>
        </p:txBody>
      </p:sp>
      <p:sp>
        <p:nvSpPr>
          <p:cNvPr id="11" name="TextBox 10">
            <a:extLst>
              <a:ext uri="{FF2B5EF4-FFF2-40B4-BE49-F238E27FC236}">
                <a16:creationId xmlns:a16="http://schemas.microsoft.com/office/drawing/2014/main" id="{1B8340EA-1639-451B-9F47-4A04BE3024B6}"/>
              </a:ext>
            </a:extLst>
          </p:cNvPr>
          <p:cNvSpPr txBox="1"/>
          <p:nvPr/>
        </p:nvSpPr>
        <p:spPr>
          <a:xfrm>
            <a:off x="339823" y="6381328"/>
            <a:ext cx="4680520" cy="276999"/>
          </a:xfrm>
          <a:prstGeom prst="rect">
            <a:avLst/>
          </a:prstGeom>
          <a:noFill/>
        </p:spPr>
        <p:txBody>
          <a:bodyPr wrap="square" rtlCol="0">
            <a:spAutoFit/>
          </a:bodyPr>
          <a:lstStyle/>
          <a:p>
            <a:r>
              <a:rPr lang="de-AT" sz="1200" dirty="0">
                <a:solidFill>
                  <a:srgbClr val="FFC000"/>
                </a:solidFill>
              </a:rPr>
              <a:t>Focus on Modern Carreers 1, p.91</a:t>
            </a:r>
            <a:endParaRPr lang="en-US" sz="1200" dirty="0">
              <a:solidFill>
                <a:srgbClr val="FFC000"/>
              </a:solidFill>
            </a:endParaRPr>
          </a:p>
        </p:txBody>
      </p:sp>
    </p:spTree>
    <p:extLst>
      <p:ext uri="{BB962C8B-B14F-4D97-AF65-F5344CB8AC3E}">
        <p14:creationId xmlns:p14="http://schemas.microsoft.com/office/powerpoint/2010/main" val="30799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52736"/>
            <a:ext cx="2362200" cy="936104"/>
          </a:xfrm>
        </p:spPr>
        <p:txBody>
          <a:bodyPr/>
          <a:lstStyle/>
          <a:p>
            <a:r>
              <a:rPr lang="fr-FR" dirty="0">
                <a:solidFill>
                  <a:srgbClr val="FFC000"/>
                </a:solidFill>
              </a:rPr>
              <a:t>A </a:t>
            </a:r>
            <a:r>
              <a:rPr lang="fr-FR" dirty="0" err="1">
                <a:solidFill>
                  <a:srgbClr val="FFC000"/>
                </a:solidFill>
              </a:rPr>
              <a:t>little</a:t>
            </a:r>
            <a:r>
              <a:rPr lang="fr-FR" dirty="0">
                <a:solidFill>
                  <a:srgbClr val="FFC000"/>
                </a:solidFill>
              </a:rPr>
              <a:t> </a:t>
            </a:r>
            <a:r>
              <a:rPr lang="fr-FR" dirty="0" err="1">
                <a:solidFill>
                  <a:srgbClr val="FFC000"/>
                </a:solidFill>
              </a:rPr>
              <a:t>experiment</a:t>
            </a:r>
            <a:endParaRPr lang="fr-FR" dirty="0"/>
          </a:p>
        </p:txBody>
      </p:sp>
      <p:sp>
        <p:nvSpPr>
          <p:cNvPr id="3" name="Text Placeholder 2"/>
          <p:cNvSpPr>
            <a:spLocks noGrp="1"/>
          </p:cNvSpPr>
          <p:nvPr>
            <p:ph type="body" idx="2"/>
          </p:nvPr>
        </p:nvSpPr>
        <p:spPr>
          <a:xfrm>
            <a:off x="381000" y="3284984"/>
            <a:ext cx="2362200" cy="2841179"/>
          </a:xfrm>
        </p:spPr>
        <p:txBody>
          <a:bodyPr/>
          <a:lstStyle/>
          <a:p>
            <a:r>
              <a:rPr lang="fr-FR" sz="1800" dirty="0" err="1"/>
              <a:t>Kennen</a:t>
            </a:r>
            <a:r>
              <a:rPr lang="fr-FR" sz="1800" dirty="0"/>
              <a:t> </a:t>
            </a:r>
            <a:r>
              <a:rPr lang="fr-FR" sz="1800" dirty="0" err="1"/>
              <a:t>Sie</a:t>
            </a:r>
            <a:r>
              <a:rPr lang="fr-FR" sz="1800" dirty="0"/>
              <a:t> die Regel </a:t>
            </a:r>
            <a:r>
              <a:rPr lang="fr-FR" sz="1800" dirty="0" err="1"/>
              <a:t>für</a:t>
            </a:r>
            <a:r>
              <a:rPr lang="fr-FR" sz="1800" dirty="0"/>
              <a:t> die </a:t>
            </a:r>
            <a:r>
              <a:rPr lang="fr-FR" sz="1800" dirty="0" err="1"/>
              <a:t>Bildung</a:t>
            </a:r>
            <a:r>
              <a:rPr lang="fr-FR" sz="1800" dirty="0"/>
              <a:t> des </a:t>
            </a:r>
            <a:r>
              <a:rPr lang="fr-FR" sz="1800" dirty="0" err="1"/>
              <a:t>Partizip</a:t>
            </a:r>
            <a:r>
              <a:rPr lang="fr-FR" sz="1800" dirty="0"/>
              <a:t> </a:t>
            </a:r>
            <a:r>
              <a:rPr lang="fr-FR" sz="1800" dirty="0" err="1"/>
              <a:t>Perfekt</a:t>
            </a:r>
            <a:r>
              <a:rPr lang="fr-FR" sz="1800" dirty="0"/>
              <a:t> </a:t>
            </a:r>
            <a:r>
              <a:rPr lang="fr-FR" sz="1800" dirty="0" err="1"/>
              <a:t>im</a:t>
            </a:r>
            <a:r>
              <a:rPr lang="fr-FR" sz="1800" dirty="0"/>
              <a:t> </a:t>
            </a:r>
            <a:r>
              <a:rPr lang="fr-FR" sz="1800" dirty="0" err="1"/>
              <a:t>Deutschen</a:t>
            </a:r>
            <a:r>
              <a:rPr lang="fr-FR" sz="1800" dirty="0"/>
              <a:t>?</a:t>
            </a:r>
          </a:p>
          <a:p>
            <a:endParaRPr lang="fr-FR" dirty="0"/>
          </a:p>
          <a:p>
            <a:r>
              <a:rPr lang="fr-FR" sz="1800" dirty="0" err="1"/>
              <a:t>Können</a:t>
            </a:r>
            <a:r>
              <a:rPr lang="fr-FR" sz="1800" dirty="0"/>
              <a:t> </a:t>
            </a:r>
            <a:r>
              <a:rPr lang="fr-FR" sz="1800" dirty="0" err="1"/>
              <a:t>Sie</a:t>
            </a:r>
            <a:r>
              <a:rPr lang="fr-FR" sz="1800" dirty="0"/>
              <a:t> die Regel </a:t>
            </a:r>
            <a:r>
              <a:rPr lang="fr-FR" sz="1800" dirty="0" err="1"/>
              <a:t>anwenden</a:t>
            </a:r>
            <a:r>
              <a:rPr lang="fr-FR" sz="1800" dirty="0"/>
              <a:t>?</a:t>
            </a:r>
          </a:p>
          <a:p>
            <a:endParaRPr lang="fr-FR" sz="1800" dirty="0"/>
          </a:p>
        </p:txBody>
      </p:sp>
      <p:sp>
        <p:nvSpPr>
          <p:cNvPr id="4" name="Content Placeholder 3"/>
          <p:cNvSpPr>
            <a:spLocks noGrp="1"/>
          </p:cNvSpPr>
          <p:nvPr>
            <p:ph sz="quarter" idx="1"/>
          </p:nvPr>
        </p:nvSpPr>
        <p:spPr>
          <a:xfrm>
            <a:off x="3059832" y="836712"/>
            <a:ext cx="5638800" cy="5410200"/>
          </a:xfrm>
        </p:spPr>
        <p:txBody>
          <a:bodyPr>
            <a:normAutofit/>
          </a:bodyPr>
          <a:lstStyle/>
          <a:p>
            <a:r>
              <a:rPr lang="fr-FR" dirty="0" err="1"/>
              <a:t>Ich</a:t>
            </a:r>
            <a:r>
              <a:rPr lang="fr-FR" dirty="0"/>
              <a:t> « </a:t>
            </a:r>
            <a:r>
              <a:rPr lang="fr-FR" dirty="0" err="1"/>
              <a:t>moodle</a:t>
            </a:r>
            <a:r>
              <a:rPr lang="fr-FR" dirty="0"/>
              <a:t> » </a:t>
            </a:r>
            <a:r>
              <a:rPr lang="fr-FR" dirty="0" err="1"/>
              <a:t>gerne</a:t>
            </a:r>
            <a:r>
              <a:rPr lang="fr-FR" dirty="0"/>
              <a:t> </a:t>
            </a:r>
            <a:r>
              <a:rPr lang="fr-FR" dirty="0" err="1"/>
              <a:t>und</a:t>
            </a:r>
            <a:r>
              <a:rPr lang="fr-FR" dirty="0"/>
              <a:t> </a:t>
            </a:r>
            <a:r>
              <a:rPr lang="fr-FR" dirty="0" err="1"/>
              <a:t>oft</a:t>
            </a:r>
            <a:r>
              <a:rPr lang="fr-FR" dirty="0"/>
              <a:t>. Auch </a:t>
            </a:r>
            <a:r>
              <a:rPr lang="fr-FR" dirty="0" err="1"/>
              <a:t>gestern</a:t>
            </a:r>
            <a:r>
              <a:rPr lang="fr-FR" dirty="0"/>
              <a:t> </a:t>
            </a:r>
            <a:r>
              <a:rPr lang="fr-FR" dirty="0" err="1"/>
              <a:t>habe</a:t>
            </a:r>
            <a:r>
              <a:rPr lang="fr-FR" dirty="0"/>
              <a:t> </a:t>
            </a:r>
            <a:r>
              <a:rPr lang="fr-FR" dirty="0" err="1"/>
              <a:t>ich</a:t>
            </a:r>
            <a:r>
              <a:rPr lang="fr-FR" dirty="0"/>
              <a:t> ……………….</a:t>
            </a:r>
          </a:p>
          <a:p>
            <a:r>
              <a:rPr lang="fr-FR" dirty="0" err="1"/>
              <a:t>Meine</a:t>
            </a:r>
            <a:r>
              <a:rPr lang="fr-FR" dirty="0"/>
              <a:t> </a:t>
            </a:r>
            <a:r>
              <a:rPr lang="fr-FR" dirty="0" err="1"/>
              <a:t>Nachbarn</a:t>
            </a:r>
            <a:r>
              <a:rPr lang="fr-FR" dirty="0"/>
              <a:t> « </a:t>
            </a:r>
            <a:r>
              <a:rPr lang="fr-FR" dirty="0" err="1"/>
              <a:t>pferden</a:t>
            </a:r>
            <a:r>
              <a:rPr lang="fr-FR" dirty="0"/>
              <a:t> » </a:t>
            </a:r>
            <a:r>
              <a:rPr lang="fr-FR" dirty="0" err="1"/>
              <a:t>gerne</a:t>
            </a:r>
            <a:r>
              <a:rPr lang="fr-FR" dirty="0"/>
              <a:t>. </a:t>
            </a:r>
            <a:r>
              <a:rPr lang="fr-FR" dirty="0" err="1"/>
              <a:t>Letztes</a:t>
            </a:r>
            <a:r>
              <a:rPr lang="fr-FR" dirty="0"/>
              <a:t> </a:t>
            </a:r>
            <a:r>
              <a:rPr lang="fr-FR" dirty="0" err="1"/>
              <a:t>Wochenende</a:t>
            </a:r>
            <a:r>
              <a:rPr lang="fr-FR" dirty="0"/>
              <a:t> </a:t>
            </a:r>
            <a:r>
              <a:rPr lang="fr-FR" dirty="0" err="1"/>
              <a:t>haben</a:t>
            </a:r>
            <a:r>
              <a:rPr lang="fr-FR" dirty="0"/>
              <a:t> </a:t>
            </a:r>
            <a:r>
              <a:rPr lang="fr-FR" dirty="0" err="1"/>
              <a:t>sie</a:t>
            </a:r>
            <a:r>
              <a:rPr lang="fr-FR" dirty="0"/>
              <a:t> den </a:t>
            </a:r>
            <a:r>
              <a:rPr lang="fr-FR" dirty="0" err="1"/>
              <a:t>ganzen</a:t>
            </a:r>
            <a:r>
              <a:rPr lang="fr-FR" dirty="0"/>
              <a:t> Tag ………………….</a:t>
            </a:r>
          </a:p>
          <a:p>
            <a:r>
              <a:rPr lang="fr-FR" dirty="0" err="1"/>
              <a:t>Wir</a:t>
            </a:r>
            <a:r>
              <a:rPr lang="fr-FR" dirty="0"/>
              <a:t> « </a:t>
            </a:r>
            <a:r>
              <a:rPr lang="fr-FR" dirty="0" err="1"/>
              <a:t>hirnen</a:t>
            </a:r>
            <a:r>
              <a:rPr lang="fr-FR" dirty="0"/>
              <a:t> » hier den </a:t>
            </a:r>
            <a:r>
              <a:rPr lang="fr-FR" dirty="0" err="1"/>
              <a:t>ganzen</a:t>
            </a:r>
            <a:r>
              <a:rPr lang="fr-FR" dirty="0"/>
              <a:t> Tag. </a:t>
            </a:r>
            <a:r>
              <a:rPr lang="fr-FR" dirty="0" err="1"/>
              <a:t>Heute</a:t>
            </a:r>
            <a:r>
              <a:rPr lang="fr-FR" dirty="0"/>
              <a:t> </a:t>
            </a:r>
            <a:r>
              <a:rPr lang="fr-FR" dirty="0" err="1"/>
              <a:t>habe</a:t>
            </a:r>
            <a:r>
              <a:rPr lang="fr-FR" dirty="0"/>
              <a:t> </a:t>
            </a:r>
            <a:r>
              <a:rPr lang="fr-FR" dirty="0" err="1"/>
              <a:t>ich</a:t>
            </a:r>
            <a:r>
              <a:rPr lang="fr-FR" dirty="0"/>
              <a:t> </a:t>
            </a:r>
            <a:r>
              <a:rPr lang="fr-FR" dirty="0" err="1"/>
              <a:t>schon</a:t>
            </a:r>
            <a:r>
              <a:rPr lang="fr-FR" dirty="0"/>
              <a:t> </a:t>
            </a:r>
            <a:r>
              <a:rPr lang="fr-FR" dirty="0" err="1"/>
              <a:t>um</a:t>
            </a:r>
            <a:r>
              <a:rPr lang="fr-FR" dirty="0"/>
              <a:t> 6 </a:t>
            </a:r>
            <a:r>
              <a:rPr lang="fr-FR" dirty="0" err="1"/>
              <a:t>Uhr</a:t>
            </a:r>
            <a:r>
              <a:rPr lang="fr-FR" dirty="0"/>
              <a:t> </a:t>
            </a:r>
            <a:r>
              <a:rPr lang="fr-FR" dirty="0" err="1"/>
              <a:t>früh</a:t>
            </a:r>
            <a:r>
              <a:rPr lang="fr-FR" dirty="0"/>
              <a:t> ………………………………….</a:t>
            </a:r>
          </a:p>
          <a:p>
            <a:r>
              <a:rPr lang="fr-FR" dirty="0" err="1"/>
              <a:t>Ich</a:t>
            </a:r>
            <a:r>
              <a:rPr lang="fr-FR" dirty="0"/>
              <a:t> « </a:t>
            </a:r>
            <a:r>
              <a:rPr lang="fr-FR" dirty="0" err="1"/>
              <a:t>neuroliere</a:t>
            </a:r>
            <a:r>
              <a:rPr lang="fr-FR" dirty="0"/>
              <a:t> » </a:t>
            </a:r>
            <a:r>
              <a:rPr lang="fr-FR" dirty="0" err="1"/>
              <a:t>gerne</a:t>
            </a:r>
            <a:r>
              <a:rPr lang="fr-FR" dirty="0"/>
              <a:t>. Auch </a:t>
            </a:r>
            <a:r>
              <a:rPr lang="fr-FR" dirty="0" err="1"/>
              <a:t>gestern</a:t>
            </a:r>
            <a:r>
              <a:rPr lang="fr-FR" dirty="0"/>
              <a:t> </a:t>
            </a:r>
            <a:r>
              <a:rPr lang="fr-FR" dirty="0" err="1"/>
              <a:t>habe</a:t>
            </a:r>
            <a:r>
              <a:rPr lang="fr-FR" dirty="0"/>
              <a:t> </a:t>
            </a:r>
            <a:r>
              <a:rPr lang="fr-FR" dirty="0" err="1"/>
              <a:t>ich</a:t>
            </a:r>
            <a:r>
              <a:rPr lang="fr-FR" dirty="0"/>
              <a:t> </a:t>
            </a:r>
            <a:r>
              <a:rPr lang="fr-FR" dirty="0" err="1"/>
              <a:t>ganz</a:t>
            </a:r>
            <a:r>
              <a:rPr lang="fr-FR" dirty="0"/>
              <a:t> </a:t>
            </a:r>
            <a:r>
              <a:rPr lang="fr-FR" dirty="0" err="1"/>
              <a:t>ausführlich</a:t>
            </a:r>
            <a:r>
              <a:rPr lang="fr-FR" dirty="0"/>
              <a:t> ……………………………….</a:t>
            </a:r>
          </a:p>
          <a:p>
            <a:endParaRPr lang="fr-FR" dirty="0"/>
          </a:p>
          <a:p>
            <a:endParaRPr lang="fr-FR" dirty="0"/>
          </a:p>
          <a:p>
            <a:endParaRPr lang="fr-FR" dirty="0"/>
          </a:p>
          <a:p>
            <a:pPr marL="0" indent="0">
              <a:buNone/>
            </a:pPr>
            <a:endParaRPr lang="fr-FR" dirty="0"/>
          </a:p>
        </p:txBody>
      </p:sp>
      <p:sp>
        <p:nvSpPr>
          <p:cNvPr id="5" name="Oval Callout 4"/>
          <p:cNvSpPr/>
          <p:nvPr/>
        </p:nvSpPr>
        <p:spPr>
          <a:xfrm rot="488115">
            <a:off x="3950558" y="2417738"/>
            <a:ext cx="4687416" cy="2880320"/>
          </a:xfrm>
          <a:prstGeom prst="wedgeEllipseCallout">
            <a:avLst>
              <a:gd name="adj1" fmla="val -27359"/>
              <a:gd name="adj2" fmla="val 7141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err="1">
                <a:solidFill>
                  <a:schemeClr val="tx1"/>
                </a:solidFill>
              </a:rPr>
              <a:t>Verben</a:t>
            </a:r>
            <a:r>
              <a:rPr lang="en-US" sz="2800" dirty="0">
                <a:solidFill>
                  <a:schemeClr val="tx1"/>
                </a:solidFill>
              </a:rPr>
              <a:t> auf ---</a:t>
            </a:r>
            <a:r>
              <a:rPr lang="en-US" sz="2800" dirty="0" err="1">
                <a:solidFill>
                  <a:schemeClr val="tx1"/>
                </a:solidFill>
              </a:rPr>
              <a:t>ieren</a:t>
            </a:r>
            <a:r>
              <a:rPr lang="en-US" sz="2800" dirty="0">
                <a:solidFill>
                  <a:schemeClr val="tx1"/>
                </a:solidFill>
              </a:rPr>
              <a:t> </a:t>
            </a:r>
            <a:r>
              <a:rPr lang="en-US" sz="2800" dirty="0" err="1">
                <a:solidFill>
                  <a:schemeClr val="tx1"/>
                </a:solidFill>
              </a:rPr>
              <a:t>bilden</a:t>
            </a:r>
            <a:r>
              <a:rPr lang="en-US" sz="2800" dirty="0">
                <a:solidFill>
                  <a:schemeClr val="tx1"/>
                </a:solidFill>
              </a:rPr>
              <a:t> das </a:t>
            </a:r>
            <a:r>
              <a:rPr lang="en-US" sz="2800" dirty="0" err="1">
                <a:solidFill>
                  <a:schemeClr val="tx1"/>
                </a:solidFill>
              </a:rPr>
              <a:t>Partizip</a:t>
            </a:r>
            <a:r>
              <a:rPr lang="en-US" sz="2800" dirty="0">
                <a:solidFill>
                  <a:schemeClr val="tx1"/>
                </a:solidFill>
              </a:rPr>
              <a:t> </a:t>
            </a:r>
            <a:r>
              <a:rPr lang="en-US" sz="2800" dirty="0" err="1">
                <a:solidFill>
                  <a:schemeClr val="tx1"/>
                </a:solidFill>
              </a:rPr>
              <a:t>Perfekt</a:t>
            </a:r>
            <a:r>
              <a:rPr lang="en-US" sz="2800" dirty="0">
                <a:solidFill>
                  <a:schemeClr val="tx1"/>
                </a:solidFill>
              </a:rPr>
              <a:t> </a:t>
            </a:r>
            <a:r>
              <a:rPr lang="en-US" sz="2800" dirty="0" err="1">
                <a:solidFill>
                  <a:schemeClr val="tx1"/>
                </a:solidFill>
              </a:rPr>
              <a:t>mit</a:t>
            </a:r>
            <a:endParaRPr lang="en-US" sz="2800" dirty="0">
              <a:solidFill>
                <a:schemeClr val="tx1"/>
              </a:solidFill>
            </a:endParaRPr>
          </a:p>
          <a:p>
            <a:pPr algn="ctr"/>
            <a:r>
              <a:rPr lang="en-US" sz="2800" dirty="0">
                <a:solidFill>
                  <a:schemeClr val="tx1"/>
                </a:solidFill>
              </a:rPr>
              <a:t>--</a:t>
            </a:r>
            <a:r>
              <a:rPr lang="en-US" sz="2800" dirty="0" err="1">
                <a:solidFill>
                  <a:schemeClr val="tx1"/>
                </a:solidFill>
              </a:rPr>
              <a:t>iert</a:t>
            </a:r>
            <a:endParaRPr lang="en-US" sz="2800" dirty="0">
              <a:solidFill>
                <a:schemeClr val="tx1"/>
              </a:solidFill>
            </a:endParaRPr>
          </a:p>
          <a:p>
            <a:pPr algn="ctr"/>
            <a:endParaRPr lang="en-US"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1280708" y="233369"/>
            <a:ext cx="713696" cy="711356"/>
          </a:xfrm>
          <a:prstGeom prst="rect">
            <a:avLst/>
          </a:prstGeom>
        </p:spPr>
      </p:pic>
      <p:sp>
        <p:nvSpPr>
          <p:cNvPr id="8" name="Oval Callout 7"/>
          <p:cNvSpPr/>
          <p:nvPr/>
        </p:nvSpPr>
        <p:spPr>
          <a:xfrm>
            <a:off x="4427984" y="332656"/>
            <a:ext cx="4536504" cy="1656184"/>
          </a:xfrm>
          <a:prstGeom prst="wedgeEllipseCallout">
            <a:avLst>
              <a:gd name="adj1" fmla="val -45090"/>
              <a:gd name="adj2" fmla="val 70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Procedural knowledge</a:t>
            </a:r>
          </a:p>
        </p:txBody>
      </p:sp>
      <p:sp>
        <p:nvSpPr>
          <p:cNvPr id="6" name="Slide Number Placeholder 5"/>
          <p:cNvSpPr>
            <a:spLocks noGrp="1"/>
          </p:cNvSpPr>
          <p:nvPr>
            <p:ph type="sldNum" sz="quarter" idx="12"/>
          </p:nvPr>
        </p:nvSpPr>
        <p:spPr/>
        <p:txBody>
          <a:bodyPr/>
          <a:lstStyle/>
          <a:p>
            <a:fld id="{6A5F6EB0-0ACF-47C8-8809-594A32352EA2}" type="slidenum">
              <a:rPr lang="de-AT" smtClean="0"/>
              <a:t>48</a:t>
            </a:fld>
            <a:endParaRPr lang="de-AT"/>
          </a:p>
        </p:txBody>
      </p:sp>
    </p:spTree>
    <p:extLst>
      <p:ext uri="{BB962C8B-B14F-4D97-AF65-F5344CB8AC3E}">
        <p14:creationId xmlns:p14="http://schemas.microsoft.com/office/powerpoint/2010/main" val="42583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009992" y="3013899"/>
            <a:ext cx="5502842" cy="984804"/>
          </a:xfrm>
        </p:spPr>
        <p:txBody>
          <a:bodyPr/>
          <a:lstStyle/>
          <a:p>
            <a:r>
              <a:rPr lang="de-AT" sz="2800" dirty="0" err="1"/>
              <a:t>How</a:t>
            </a:r>
            <a:r>
              <a:rPr lang="de-AT" sz="2800" dirty="0"/>
              <a:t> </a:t>
            </a:r>
            <a:r>
              <a:rPr lang="de-AT" sz="2800" dirty="0" err="1"/>
              <a:t>does</a:t>
            </a:r>
            <a:r>
              <a:rPr lang="de-AT" sz="2800" dirty="0"/>
              <a:t> explicit </a:t>
            </a:r>
            <a:r>
              <a:rPr lang="de-AT" sz="2800" dirty="0" err="1"/>
              <a:t>and</a:t>
            </a:r>
            <a:r>
              <a:rPr lang="de-AT" sz="2800" dirty="0"/>
              <a:t> </a:t>
            </a:r>
            <a:r>
              <a:rPr lang="de-AT" sz="2800" dirty="0" err="1"/>
              <a:t>implicit</a:t>
            </a:r>
            <a:r>
              <a:rPr lang="de-AT" sz="2800" dirty="0"/>
              <a:t> SLT </a:t>
            </a:r>
            <a:r>
              <a:rPr lang="de-AT" sz="2800" dirty="0" err="1"/>
              <a:t>affect</a:t>
            </a:r>
            <a:r>
              <a:rPr lang="de-AT" sz="2800" dirty="0"/>
              <a:t> </a:t>
            </a:r>
            <a:r>
              <a:rPr lang="de-AT" sz="2800" dirty="0" err="1"/>
              <a:t>production</a:t>
            </a:r>
            <a:r>
              <a:rPr lang="de-AT" sz="2800" dirty="0"/>
              <a:t> </a:t>
            </a:r>
            <a:r>
              <a:rPr lang="de-AT" sz="2800" dirty="0" err="1"/>
              <a:t>and</a:t>
            </a:r>
            <a:r>
              <a:rPr lang="de-AT" sz="2800" dirty="0"/>
              <a:t> </a:t>
            </a:r>
            <a:r>
              <a:rPr lang="de-AT" sz="2800" dirty="0" err="1"/>
              <a:t>processing</a:t>
            </a:r>
            <a:r>
              <a:rPr lang="de-AT" sz="2800" dirty="0"/>
              <a:t> </a:t>
            </a:r>
            <a:r>
              <a:rPr lang="de-AT" sz="2800" dirty="0" err="1"/>
              <a:t>of</a:t>
            </a:r>
            <a:r>
              <a:rPr lang="de-AT" sz="2800" dirty="0"/>
              <a:t> </a:t>
            </a:r>
            <a:r>
              <a:rPr lang="de-AT" sz="2800" dirty="0" err="1"/>
              <a:t>syntax</a:t>
            </a:r>
            <a:r>
              <a:rPr lang="de-AT" sz="2800" dirty="0"/>
              <a:t>?</a:t>
            </a:r>
            <a:endParaRPr lang="en-US" sz="2800" dirty="0"/>
          </a:p>
        </p:txBody>
      </p:sp>
      <p:sp>
        <p:nvSpPr>
          <p:cNvPr id="3" name="Subtitle 2"/>
          <p:cNvSpPr>
            <a:spLocks noGrp="1"/>
          </p:cNvSpPr>
          <p:nvPr>
            <p:ph type="subTitle" idx="1"/>
          </p:nvPr>
        </p:nvSpPr>
        <p:spPr>
          <a:xfrm rot="360000">
            <a:off x="3225554" y="4288839"/>
            <a:ext cx="4836456" cy="1520236"/>
          </a:xfrm>
        </p:spPr>
        <p:txBody>
          <a:bodyPr>
            <a:normAutofit lnSpcReduction="10000"/>
          </a:bodyPr>
          <a:lstStyle/>
          <a:p>
            <a:r>
              <a:rPr lang="de-AT" dirty="0"/>
              <a:t>Do L1 </a:t>
            </a:r>
            <a:r>
              <a:rPr lang="de-AT" dirty="0" err="1"/>
              <a:t>speakers</a:t>
            </a:r>
            <a:r>
              <a:rPr lang="de-AT" dirty="0"/>
              <a:t> </a:t>
            </a:r>
            <a:r>
              <a:rPr lang="de-AT" dirty="0" err="1"/>
              <a:t>and</a:t>
            </a:r>
            <a:r>
              <a:rPr lang="de-AT" dirty="0"/>
              <a:t> L2 </a:t>
            </a:r>
            <a:r>
              <a:rPr lang="de-AT" dirty="0" err="1"/>
              <a:t>learners</a:t>
            </a:r>
            <a:r>
              <a:rPr lang="de-AT" dirty="0"/>
              <a:t> </a:t>
            </a:r>
            <a:r>
              <a:rPr lang="de-AT" dirty="0" err="1"/>
              <a:t>use</a:t>
            </a:r>
            <a:r>
              <a:rPr lang="de-AT" dirty="0"/>
              <a:t> different </a:t>
            </a:r>
            <a:r>
              <a:rPr lang="de-AT" dirty="0" err="1"/>
              <a:t>brain</a:t>
            </a:r>
            <a:r>
              <a:rPr lang="de-AT" dirty="0"/>
              <a:t> </a:t>
            </a:r>
            <a:r>
              <a:rPr lang="de-AT" dirty="0" err="1"/>
              <a:t>activation</a:t>
            </a:r>
            <a:r>
              <a:rPr lang="de-AT" dirty="0"/>
              <a:t> </a:t>
            </a:r>
            <a:r>
              <a:rPr lang="de-AT" dirty="0" err="1"/>
              <a:t>patterns</a:t>
            </a:r>
            <a:r>
              <a:rPr lang="de-AT" dirty="0"/>
              <a:t>?</a:t>
            </a:r>
          </a:p>
          <a:p>
            <a:r>
              <a:rPr lang="de-AT" dirty="0" err="1"/>
              <a:t>How</a:t>
            </a:r>
            <a:r>
              <a:rPr lang="de-AT" dirty="0"/>
              <a:t> do </a:t>
            </a:r>
            <a:r>
              <a:rPr lang="de-AT" dirty="0" err="1"/>
              <a:t>they</a:t>
            </a:r>
            <a:r>
              <a:rPr lang="de-AT" dirty="0"/>
              <a:t> </a:t>
            </a:r>
            <a:r>
              <a:rPr lang="de-AT" dirty="0" err="1"/>
              <a:t>use</a:t>
            </a:r>
            <a:r>
              <a:rPr lang="de-AT" dirty="0"/>
              <a:t> </a:t>
            </a:r>
            <a:r>
              <a:rPr lang="de-AT" dirty="0" err="1"/>
              <a:t>procedural</a:t>
            </a:r>
            <a:r>
              <a:rPr lang="de-AT" dirty="0"/>
              <a:t> </a:t>
            </a:r>
            <a:r>
              <a:rPr lang="de-AT" dirty="0" err="1"/>
              <a:t>and</a:t>
            </a:r>
            <a:r>
              <a:rPr lang="de-AT" dirty="0"/>
              <a:t>  </a:t>
            </a:r>
            <a:r>
              <a:rPr lang="de-AT" dirty="0" err="1"/>
              <a:t>declarative</a:t>
            </a:r>
            <a:r>
              <a:rPr lang="de-AT" dirty="0"/>
              <a:t> </a:t>
            </a:r>
            <a:r>
              <a:rPr lang="de-AT" dirty="0" err="1"/>
              <a:t>memory</a:t>
            </a:r>
            <a:r>
              <a:rPr lang="de-AT" dirty="0"/>
              <a:t>?</a:t>
            </a:r>
          </a:p>
          <a:p>
            <a:r>
              <a:rPr lang="de-AT" dirty="0"/>
              <a:t>Are L1 </a:t>
            </a:r>
            <a:r>
              <a:rPr lang="de-AT" dirty="0" err="1"/>
              <a:t>and</a:t>
            </a:r>
            <a:r>
              <a:rPr lang="de-AT" dirty="0"/>
              <a:t> L2 </a:t>
            </a:r>
            <a:r>
              <a:rPr lang="de-AT" dirty="0" err="1"/>
              <a:t>learning</a:t>
            </a:r>
            <a:r>
              <a:rPr lang="de-AT" dirty="0"/>
              <a:t> different?</a:t>
            </a:r>
          </a:p>
          <a:p>
            <a:endParaRPr lang="en-US" dirty="0"/>
          </a:p>
        </p:txBody>
      </p:sp>
      <p:pic>
        <p:nvPicPr>
          <p:cNvPr id="5123" name="Picture 3"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005064"/>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B70359B5-68BE-4E22-AC18-CEFF484BC676}"/>
              </a:ext>
            </a:extLst>
          </p:cNvPr>
          <p:cNvSpPr/>
          <p:nvPr/>
        </p:nvSpPr>
        <p:spPr>
          <a:xfrm>
            <a:off x="1619672" y="692696"/>
            <a:ext cx="1944216" cy="1224136"/>
          </a:xfrm>
          <a:prstGeom prst="wedgeRoundRectCallout">
            <a:avLst>
              <a:gd name="adj1" fmla="val 139306"/>
              <a:gd name="adj2" fmla="val 11428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Declarative knowledge</a:t>
            </a:r>
            <a:endParaRPr lang="en-US" dirty="0">
              <a:ln w="0"/>
              <a:solidFill>
                <a:schemeClr val="tx1"/>
              </a:solidFill>
              <a:effectLst>
                <a:outerShdw blurRad="38100" dist="19050" dir="2700000" algn="tl" rotWithShape="0">
                  <a:schemeClr val="dk1">
                    <a:alpha val="40000"/>
                  </a:schemeClr>
                </a:outerShdw>
              </a:effectLst>
            </a:endParaRPr>
          </a:p>
        </p:txBody>
      </p:sp>
      <p:sp>
        <p:nvSpPr>
          <p:cNvPr id="5" name="Speech Bubble: Rectangle with Corners Rounded 4">
            <a:extLst>
              <a:ext uri="{FF2B5EF4-FFF2-40B4-BE49-F238E27FC236}">
                <a16:creationId xmlns:a16="http://schemas.microsoft.com/office/drawing/2014/main" id="{D7B6D6DA-D845-4F32-8D61-B221DF044E7D}"/>
              </a:ext>
            </a:extLst>
          </p:cNvPr>
          <p:cNvSpPr/>
          <p:nvPr/>
        </p:nvSpPr>
        <p:spPr>
          <a:xfrm>
            <a:off x="5796136" y="836712"/>
            <a:ext cx="2016224" cy="936104"/>
          </a:xfrm>
          <a:prstGeom prst="wedgeRoundRectCallout">
            <a:avLst>
              <a:gd name="adj1" fmla="val 10051"/>
              <a:gd name="adj2" fmla="val 177560"/>
              <a:gd name="adj3" fmla="val 16667"/>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Procedural knowledge</a:t>
            </a:r>
            <a:endParaRPr lang="en-US" dirty="0"/>
          </a:p>
        </p:txBody>
      </p:sp>
    </p:spTree>
    <p:extLst>
      <p:ext uri="{BB962C8B-B14F-4D97-AF65-F5344CB8AC3E}">
        <p14:creationId xmlns:p14="http://schemas.microsoft.com/office/powerpoint/2010/main" val="286720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E38C6-4C85-4261-A4BB-CD4B2FD405B3}"/>
              </a:ext>
            </a:extLst>
          </p:cNvPr>
          <p:cNvSpPr>
            <a:spLocks noGrp="1"/>
          </p:cNvSpPr>
          <p:nvPr>
            <p:ph type="title"/>
          </p:nvPr>
        </p:nvSpPr>
        <p:spPr>
          <a:xfrm>
            <a:off x="427748" y="431793"/>
            <a:ext cx="3547658" cy="670677"/>
          </a:xfrm>
        </p:spPr>
        <p:txBody>
          <a:bodyPr>
            <a:normAutofit/>
          </a:bodyPr>
          <a:lstStyle/>
          <a:p>
            <a:r>
              <a:rPr lang="de-AT" b="1" dirty="0">
                <a:solidFill>
                  <a:schemeClr val="accent5">
                    <a:lumMod val="50000"/>
                  </a:schemeClr>
                </a:solidFill>
                <a:latin typeface="Ink Free" panose="03080402000500000000" pitchFamily="66" charset="0"/>
              </a:rPr>
              <a:t>How we learn</a:t>
            </a:r>
            <a:endParaRPr lang="en-US" b="1" dirty="0">
              <a:solidFill>
                <a:schemeClr val="accent5">
                  <a:lumMod val="50000"/>
                </a:schemeClr>
              </a:solidFill>
              <a:latin typeface="Ink Free" panose="03080402000500000000" pitchFamily="66" charset="0"/>
            </a:endParaRPr>
          </a:p>
        </p:txBody>
      </p:sp>
      <p:pic>
        <p:nvPicPr>
          <p:cNvPr id="7" name="Content Placeholder 6">
            <a:hlinkClick r:id="rId3"/>
            <a:extLst>
              <a:ext uri="{FF2B5EF4-FFF2-40B4-BE49-F238E27FC236}">
                <a16:creationId xmlns:a16="http://schemas.microsoft.com/office/drawing/2014/main" id="{43D13F45-A717-4BD9-A652-92A7D60A71FD}"/>
              </a:ext>
            </a:extLst>
          </p:cNvPr>
          <p:cNvPicPr>
            <a:picLocks noGrp="1" noChangeAspect="1"/>
          </p:cNvPicPr>
          <p:nvPr>
            <p:ph idx="1"/>
          </p:nvPr>
        </p:nvPicPr>
        <p:blipFill>
          <a:blip r:embed="rId4"/>
          <a:stretch>
            <a:fillRect/>
          </a:stretch>
        </p:blipFill>
        <p:spPr>
          <a:xfrm>
            <a:off x="872376" y="1568752"/>
            <a:ext cx="5597732" cy="4284944"/>
          </a:xfrm>
          <a:prstGeom prst="rect">
            <a:avLst/>
          </a:prstGeom>
        </p:spPr>
      </p:pic>
      <p:sp>
        <p:nvSpPr>
          <p:cNvPr id="8" name="Rectangle: Rounded Corners 7">
            <a:extLst>
              <a:ext uri="{FF2B5EF4-FFF2-40B4-BE49-F238E27FC236}">
                <a16:creationId xmlns:a16="http://schemas.microsoft.com/office/drawing/2014/main" id="{18430AF0-C498-4DCB-A5DE-E3524D3ED37C}"/>
              </a:ext>
            </a:extLst>
          </p:cNvPr>
          <p:cNvSpPr/>
          <p:nvPr/>
        </p:nvSpPr>
        <p:spPr>
          <a:xfrm>
            <a:off x="6843251" y="1358900"/>
            <a:ext cx="2045240" cy="6898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1350" dirty="0">
                <a:solidFill>
                  <a:schemeClr val="tx1"/>
                </a:solidFill>
              </a:rPr>
              <a:t>How to „hijack“ the learners‘ brains</a:t>
            </a:r>
            <a:endParaRPr lang="en-US" sz="1350" dirty="0">
              <a:solidFill>
                <a:schemeClr val="tx1"/>
              </a:solidFill>
            </a:endParaRPr>
          </a:p>
        </p:txBody>
      </p:sp>
      <p:sp>
        <p:nvSpPr>
          <p:cNvPr id="9" name="Rectangle: Rounded Corners 8">
            <a:extLst>
              <a:ext uri="{FF2B5EF4-FFF2-40B4-BE49-F238E27FC236}">
                <a16:creationId xmlns:a16="http://schemas.microsoft.com/office/drawing/2014/main" id="{942769D2-C149-4BAE-B5AB-FC251A673A60}"/>
              </a:ext>
            </a:extLst>
          </p:cNvPr>
          <p:cNvSpPr/>
          <p:nvPr/>
        </p:nvSpPr>
        <p:spPr>
          <a:xfrm>
            <a:off x="6843253" y="2850645"/>
            <a:ext cx="2045240" cy="6861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1350" dirty="0"/>
              <a:t>How to improve intrinsic motivation</a:t>
            </a:r>
            <a:endParaRPr lang="en-US" sz="1350" dirty="0"/>
          </a:p>
        </p:txBody>
      </p:sp>
      <p:sp>
        <p:nvSpPr>
          <p:cNvPr id="10" name="Rectangle: Rounded Corners 9">
            <a:extLst>
              <a:ext uri="{FF2B5EF4-FFF2-40B4-BE49-F238E27FC236}">
                <a16:creationId xmlns:a16="http://schemas.microsoft.com/office/drawing/2014/main" id="{F0D1D9F5-B2C1-4D99-83CA-826C81476831}"/>
              </a:ext>
            </a:extLst>
          </p:cNvPr>
          <p:cNvSpPr/>
          <p:nvPr/>
        </p:nvSpPr>
        <p:spPr>
          <a:xfrm>
            <a:off x="6843252" y="4382261"/>
            <a:ext cx="2045240" cy="7269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1350" dirty="0"/>
              <a:t>Choice</a:t>
            </a:r>
          </a:p>
          <a:p>
            <a:pPr algn="ctr"/>
            <a:r>
              <a:rPr lang="de-AT" sz="1350" dirty="0"/>
              <a:t>Self-determination theory</a:t>
            </a:r>
            <a:endParaRPr lang="en-US" sz="1350" dirty="0"/>
          </a:p>
        </p:txBody>
      </p:sp>
      <p:sp>
        <p:nvSpPr>
          <p:cNvPr id="12" name="Rectangle: Rounded Corners 11">
            <a:extLst>
              <a:ext uri="{FF2B5EF4-FFF2-40B4-BE49-F238E27FC236}">
                <a16:creationId xmlns:a16="http://schemas.microsoft.com/office/drawing/2014/main" id="{B90593F4-9046-4CB8-A0F9-4B4770869861}"/>
              </a:ext>
            </a:extLst>
          </p:cNvPr>
          <p:cNvSpPr/>
          <p:nvPr/>
        </p:nvSpPr>
        <p:spPr>
          <a:xfrm>
            <a:off x="6843251" y="5190849"/>
            <a:ext cx="2045240" cy="6628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1350" dirty="0"/>
              <a:t>Ownership and Pride</a:t>
            </a:r>
            <a:endParaRPr lang="en-US" sz="1350" dirty="0"/>
          </a:p>
        </p:txBody>
      </p:sp>
      <p:sp>
        <p:nvSpPr>
          <p:cNvPr id="15" name="Rectangle: Rounded Corners 14">
            <a:extLst>
              <a:ext uri="{FF2B5EF4-FFF2-40B4-BE49-F238E27FC236}">
                <a16:creationId xmlns:a16="http://schemas.microsoft.com/office/drawing/2014/main" id="{5542732F-CF26-4F25-928E-EC37550FBEF5}"/>
              </a:ext>
            </a:extLst>
          </p:cNvPr>
          <p:cNvSpPr/>
          <p:nvPr/>
        </p:nvSpPr>
        <p:spPr>
          <a:xfrm>
            <a:off x="6843252" y="2136502"/>
            <a:ext cx="2045241" cy="62636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AT" sz="1350" dirty="0">
                <a:solidFill>
                  <a:schemeClr val="tx1"/>
                </a:solidFill>
              </a:rPr>
              <a:t>Active, multisensory learning and hypotheses making</a:t>
            </a:r>
            <a:endParaRPr lang="en-US" sz="1350" dirty="0">
              <a:solidFill>
                <a:schemeClr val="tx1"/>
              </a:solidFill>
            </a:endParaRPr>
          </a:p>
        </p:txBody>
      </p:sp>
      <p:sp>
        <p:nvSpPr>
          <p:cNvPr id="16" name="Rectangle: Rounded Corners 15">
            <a:extLst>
              <a:ext uri="{FF2B5EF4-FFF2-40B4-BE49-F238E27FC236}">
                <a16:creationId xmlns:a16="http://schemas.microsoft.com/office/drawing/2014/main" id="{B51D0EAF-8890-406F-BBE8-A2139F1EC8A1}"/>
              </a:ext>
            </a:extLst>
          </p:cNvPr>
          <p:cNvSpPr/>
          <p:nvPr/>
        </p:nvSpPr>
        <p:spPr>
          <a:xfrm>
            <a:off x="6843253" y="3600654"/>
            <a:ext cx="2045240" cy="6861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1350" dirty="0"/>
              <a:t>The Role of Meaning and Sense</a:t>
            </a:r>
            <a:endParaRPr lang="en-US" sz="1350" dirty="0"/>
          </a:p>
        </p:txBody>
      </p:sp>
      <p:pic>
        <p:nvPicPr>
          <p:cNvPr id="14" name="Picture 13">
            <a:extLst>
              <a:ext uri="{FF2B5EF4-FFF2-40B4-BE49-F238E27FC236}">
                <a16:creationId xmlns:a16="http://schemas.microsoft.com/office/drawing/2014/main" id="{F75C842F-82AE-49E6-8770-7B26F3763B9B}"/>
              </a:ext>
            </a:extLst>
          </p:cNvPr>
          <p:cNvPicPr>
            <a:picLocks noChangeAspect="1"/>
          </p:cNvPicPr>
          <p:nvPr/>
        </p:nvPicPr>
        <p:blipFill>
          <a:blip r:embed="rId5"/>
          <a:stretch>
            <a:fillRect/>
          </a:stretch>
        </p:blipFill>
        <p:spPr>
          <a:xfrm>
            <a:off x="5292080" y="2048728"/>
            <a:ext cx="539543" cy="521253"/>
          </a:xfrm>
          <a:prstGeom prst="rect">
            <a:avLst/>
          </a:prstGeom>
        </p:spPr>
      </p:pic>
      <p:pic>
        <p:nvPicPr>
          <p:cNvPr id="4" name="Picture 3">
            <a:extLst>
              <a:ext uri="{FF2B5EF4-FFF2-40B4-BE49-F238E27FC236}">
                <a16:creationId xmlns:a16="http://schemas.microsoft.com/office/drawing/2014/main" id="{27403427-AB61-4B94-B2AB-12ABFF0F8F7E}"/>
              </a:ext>
            </a:extLst>
          </p:cNvPr>
          <p:cNvPicPr>
            <a:picLocks noChangeAspect="1"/>
          </p:cNvPicPr>
          <p:nvPr/>
        </p:nvPicPr>
        <p:blipFill rotWithShape="1">
          <a:blip r:embed="rId6"/>
          <a:srcRect t="14500" b="14199"/>
          <a:stretch/>
        </p:blipFill>
        <p:spPr>
          <a:xfrm rot="2685079">
            <a:off x="2680831" y="1981346"/>
            <a:ext cx="4399754" cy="3110800"/>
          </a:xfrm>
          <a:prstGeom prst="rect">
            <a:avLst/>
          </a:prstGeom>
        </p:spPr>
      </p:pic>
      <p:sp>
        <p:nvSpPr>
          <p:cNvPr id="2" name="TextBox 1">
            <a:extLst>
              <a:ext uri="{FF2B5EF4-FFF2-40B4-BE49-F238E27FC236}">
                <a16:creationId xmlns:a16="http://schemas.microsoft.com/office/drawing/2014/main" id="{2A3747D0-B722-48A2-B22E-BA74FD4E1785}"/>
              </a:ext>
            </a:extLst>
          </p:cNvPr>
          <p:cNvSpPr txBox="1"/>
          <p:nvPr/>
        </p:nvSpPr>
        <p:spPr>
          <a:xfrm>
            <a:off x="899592" y="6408491"/>
            <a:ext cx="5859864" cy="261610"/>
          </a:xfrm>
          <a:prstGeom prst="rect">
            <a:avLst/>
          </a:prstGeom>
          <a:noFill/>
        </p:spPr>
        <p:txBody>
          <a:bodyPr wrap="square" rtlCol="0">
            <a:spAutoFit/>
          </a:bodyPr>
          <a:lstStyle/>
          <a:p>
            <a:r>
              <a:rPr lang="en-US" sz="1100" dirty="0">
                <a:hlinkClick r:id="rId7"/>
              </a:rPr>
              <a:t>https://www.youtube.com/watch?v=wlaG99awCD8&amp;t=14s&amp;ab_channel=ForneyISD</a:t>
            </a:r>
            <a:endParaRPr lang="en-US" sz="1100" dirty="0"/>
          </a:p>
        </p:txBody>
      </p:sp>
    </p:spTree>
    <p:extLst>
      <p:ext uri="{BB962C8B-B14F-4D97-AF65-F5344CB8AC3E}">
        <p14:creationId xmlns:p14="http://schemas.microsoft.com/office/powerpoint/2010/main" val="28239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870">
                                          <p:stCondLst>
                                            <p:cond delay="0"/>
                                          </p:stCondLst>
                                        </p:cTn>
                                        <p:tgtEl>
                                          <p:spTgt spid="14"/>
                                        </p:tgtEl>
                                      </p:cBhvr>
                                    </p:animEffect>
                                    <p:anim calcmode="lin" valueType="num">
                                      <p:cBhvr>
                                        <p:cTn id="8" dur="273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4"/>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4"/>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4"/>
                                        </p:tgtEl>
                                        <p:attrNameLst>
                                          <p:attrName>ppt_y</p:attrName>
                                        </p:attrNameLst>
                                      </p:cBhvr>
                                      <p:tavLst>
                                        <p:tav tm="0" fmla="#ppt_y-sin(pi*$)/81">
                                          <p:val>
                                            <p:fltVal val="0"/>
                                          </p:val>
                                        </p:tav>
                                        <p:tav tm="100000">
                                          <p:val>
                                            <p:fltVal val="1"/>
                                          </p:val>
                                        </p:tav>
                                      </p:tavLst>
                                    </p:anim>
                                    <p:animScale>
                                      <p:cBhvr>
                                        <p:cTn id="13" dur="39">
                                          <p:stCondLst>
                                            <p:cond delay="975"/>
                                          </p:stCondLst>
                                        </p:cTn>
                                        <p:tgtEl>
                                          <p:spTgt spid="14"/>
                                        </p:tgtEl>
                                      </p:cBhvr>
                                      <p:to x="100000" y="60000"/>
                                    </p:animScale>
                                    <p:animScale>
                                      <p:cBhvr>
                                        <p:cTn id="14" dur="249" decel="50000">
                                          <p:stCondLst>
                                            <p:cond delay="1014"/>
                                          </p:stCondLst>
                                        </p:cTn>
                                        <p:tgtEl>
                                          <p:spTgt spid="14"/>
                                        </p:tgtEl>
                                      </p:cBhvr>
                                      <p:to x="100000" y="100000"/>
                                    </p:animScale>
                                    <p:animScale>
                                      <p:cBhvr>
                                        <p:cTn id="15" dur="39">
                                          <p:stCondLst>
                                            <p:cond delay="1968"/>
                                          </p:stCondLst>
                                        </p:cTn>
                                        <p:tgtEl>
                                          <p:spTgt spid="14"/>
                                        </p:tgtEl>
                                      </p:cBhvr>
                                      <p:to x="100000" y="80000"/>
                                    </p:animScale>
                                    <p:animScale>
                                      <p:cBhvr>
                                        <p:cTn id="16" dur="249" decel="50000">
                                          <p:stCondLst>
                                            <p:cond delay="2007"/>
                                          </p:stCondLst>
                                        </p:cTn>
                                        <p:tgtEl>
                                          <p:spTgt spid="14"/>
                                        </p:tgtEl>
                                      </p:cBhvr>
                                      <p:to x="100000" y="100000"/>
                                    </p:animScale>
                                    <p:animScale>
                                      <p:cBhvr>
                                        <p:cTn id="17" dur="39">
                                          <p:stCondLst>
                                            <p:cond delay="2463"/>
                                          </p:stCondLst>
                                        </p:cTn>
                                        <p:tgtEl>
                                          <p:spTgt spid="14"/>
                                        </p:tgtEl>
                                      </p:cBhvr>
                                      <p:to x="100000" y="90000"/>
                                    </p:animScale>
                                    <p:animScale>
                                      <p:cBhvr>
                                        <p:cTn id="18" dur="249" decel="50000">
                                          <p:stCondLst>
                                            <p:cond delay="2502"/>
                                          </p:stCondLst>
                                        </p:cTn>
                                        <p:tgtEl>
                                          <p:spTgt spid="14"/>
                                        </p:tgtEl>
                                      </p:cBhvr>
                                      <p:to x="100000" y="100000"/>
                                    </p:animScale>
                                    <p:animScale>
                                      <p:cBhvr>
                                        <p:cTn id="19" dur="39">
                                          <p:stCondLst>
                                            <p:cond delay="2712"/>
                                          </p:stCondLst>
                                        </p:cTn>
                                        <p:tgtEl>
                                          <p:spTgt spid="14"/>
                                        </p:tgtEl>
                                      </p:cBhvr>
                                      <p:to x="100000" y="95000"/>
                                    </p:animScale>
                                    <p:animScale>
                                      <p:cBhvr>
                                        <p:cTn id="20" dur="249" decel="50000">
                                          <p:stCondLst>
                                            <p:cond delay="2751"/>
                                          </p:stCondLst>
                                        </p:cTn>
                                        <p:tgtEl>
                                          <p:spTgt spid="14"/>
                                        </p:tgtEl>
                                      </p:cBhvr>
                                      <p:to x="100000" y="100000"/>
                                    </p:animScale>
                                  </p:childTnLst>
                                </p:cTn>
                              </p:par>
                              <p:par>
                                <p:cTn id="21" presetID="21"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sz="1600" dirty="0"/>
              <a:t>Kara Morgan-Short, Karsten Steinhauer, Cristina Sanz </a:t>
            </a:r>
            <a:r>
              <a:rPr lang="de-AT" sz="1600" dirty="0" err="1"/>
              <a:t>and</a:t>
            </a:r>
            <a:r>
              <a:rPr lang="de-AT" sz="1600" dirty="0"/>
              <a:t> Michael T. Ullman, „</a:t>
            </a:r>
            <a:r>
              <a:rPr lang="de-AT" sz="1600" b="1" dirty="0"/>
              <a:t>Explicit </a:t>
            </a:r>
            <a:r>
              <a:rPr lang="de-AT" sz="1600" b="1" dirty="0" err="1"/>
              <a:t>and</a:t>
            </a:r>
            <a:r>
              <a:rPr lang="de-AT" sz="1600" b="1" dirty="0"/>
              <a:t> </a:t>
            </a:r>
            <a:r>
              <a:rPr lang="de-AT" sz="1600" b="1" dirty="0" err="1"/>
              <a:t>Implicit</a:t>
            </a:r>
            <a:r>
              <a:rPr lang="de-AT" sz="1600" b="1" dirty="0"/>
              <a:t> Second Language Training </a:t>
            </a:r>
            <a:r>
              <a:rPr lang="de-AT" sz="1600" b="1" dirty="0" err="1"/>
              <a:t>Differentially</a:t>
            </a:r>
            <a:r>
              <a:rPr lang="de-AT" sz="1600" b="1" dirty="0"/>
              <a:t> </a:t>
            </a:r>
            <a:r>
              <a:rPr lang="de-AT" sz="1600" b="1" dirty="0" err="1"/>
              <a:t>Affect</a:t>
            </a:r>
            <a:r>
              <a:rPr lang="de-AT" sz="1600" b="1" dirty="0"/>
              <a:t> </a:t>
            </a:r>
            <a:r>
              <a:rPr lang="de-AT" sz="1600" b="1" dirty="0" err="1"/>
              <a:t>the</a:t>
            </a:r>
            <a:r>
              <a:rPr lang="de-AT" sz="1600" b="1" dirty="0"/>
              <a:t> </a:t>
            </a:r>
            <a:r>
              <a:rPr lang="de-AT" sz="1600" b="1" dirty="0" err="1"/>
              <a:t>Achievement</a:t>
            </a:r>
            <a:r>
              <a:rPr lang="de-AT" sz="1600" b="1" dirty="0"/>
              <a:t> </a:t>
            </a:r>
            <a:r>
              <a:rPr lang="de-AT" sz="1600" b="1" dirty="0" err="1"/>
              <a:t>of</a:t>
            </a:r>
            <a:r>
              <a:rPr lang="de-AT" sz="1600" b="1" dirty="0"/>
              <a:t> Native-like Brain </a:t>
            </a:r>
            <a:r>
              <a:rPr lang="de-AT" sz="1600" b="1" dirty="0" err="1"/>
              <a:t>Activation</a:t>
            </a:r>
            <a:r>
              <a:rPr lang="de-AT" sz="1600" b="1" dirty="0"/>
              <a:t> Patterns“ </a:t>
            </a:r>
            <a:r>
              <a:rPr lang="de-AT" sz="1600" dirty="0"/>
              <a:t>Journal </a:t>
            </a:r>
            <a:r>
              <a:rPr lang="de-AT" sz="1600" dirty="0" err="1"/>
              <a:t>of</a:t>
            </a:r>
            <a:r>
              <a:rPr lang="de-AT" sz="1600" dirty="0"/>
              <a:t> </a:t>
            </a:r>
            <a:r>
              <a:rPr lang="de-AT" sz="1600" dirty="0" err="1"/>
              <a:t>Cognitive</a:t>
            </a:r>
            <a:r>
              <a:rPr lang="de-AT" sz="1600" dirty="0"/>
              <a:t> </a:t>
            </a:r>
            <a:r>
              <a:rPr lang="de-AT" sz="1600" dirty="0" err="1"/>
              <a:t>Neuroscience</a:t>
            </a:r>
            <a:r>
              <a:rPr lang="de-AT" sz="1600" dirty="0"/>
              <a:t>, 24:4, pp. 933-947</a:t>
            </a:r>
            <a:endParaRPr lang="en-US" sz="1600"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de-AT" dirty="0" err="1"/>
              <a:t>Brocanto</a:t>
            </a:r>
            <a:r>
              <a:rPr lang="de-AT" dirty="0"/>
              <a:t> 2: </a:t>
            </a:r>
            <a:r>
              <a:rPr lang="de-AT" dirty="0" err="1"/>
              <a:t>artificial</a:t>
            </a:r>
            <a:r>
              <a:rPr lang="de-AT" dirty="0"/>
              <a:t> </a:t>
            </a:r>
            <a:r>
              <a:rPr lang="de-AT" dirty="0" err="1"/>
              <a:t>language</a:t>
            </a:r>
            <a:r>
              <a:rPr lang="de-AT" dirty="0"/>
              <a:t> </a:t>
            </a:r>
            <a:r>
              <a:rPr lang="de-AT" dirty="0" err="1"/>
              <a:t>for</a:t>
            </a:r>
            <a:r>
              <a:rPr lang="de-AT" dirty="0"/>
              <a:t> a </a:t>
            </a:r>
            <a:r>
              <a:rPr lang="de-AT" dirty="0" err="1"/>
              <a:t>computer</a:t>
            </a:r>
            <a:r>
              <a:rPr lang="de-AT" dirty="0"/>
              <a:t> </a:t>
            </a:r>
            <a:r>
              <a:rPr lang="de-AT" dirty="0" err="1"/>
              <a:t>game</a:t>
            </a:r>
            <a:r>
              <a:rPr lang="de-AT" dirty="0"/>
              <a:t>. </a:t>
            </a:r>
          </a:p>
          <a:p>
            <a:pPr>
              <a:buFont typeface="Wingdings" panose="05000000000000000000" pitchFamily="2" charset="2"/>
              <a:buChar char="q"/>
            </a:pPr>
            <a:r>
              <a:rPr lang="de-AT" dirty="0"/>
              <a:t>Explicit </a:t>
            </a:r>
            <a:r>
              <a:rPr lang="de-AT" dirty="0" err="1"/>
              <a:t>training</a:t>
            </a:r>
            <a:r>
              <a:rPr lang="de-AT" dirty="0"/>
              <a:t> versus </a:t>
            </a:r>
            <a:r>
              <a:rPr lang="de-AT" dirty="0" err="1"/>
              <a:t>implicit</a:t>
            </a:r>
            <a:r>
              <a:rPr lang="de-AT" dirty="0"/>
              <a:t> </a:t>
            </a:r>
            <a:r>
              <a:rPr lang="de-AT" dirty="0" err="1"/>
              <a:t>training</a:t>
            </a:r>
            <a:endParaRPr lang="de-AT" dirty="0"/>
          </a:p>
          <a:p>
            <a:pPr>
              <a:buFont typeface="Wingdings" panose="05000000000000000000" pitchFamily="2" charset="2"/>
              <a:buChar char="q"/>
            </a:pPr>
            <a:endParaRPr lang="de-AT" dirty="0"/>
          </a:p>
          <a:p>
            <a:pPr>
              <a:buFont typeface="Wingdings" panose="05000000000000000000" pitchFamily="2" charset="2"/>
              <a:buChar char="q"/>
            </a:pPr>
            <a:endParaRPr lang="de-AT" dirty="0"/>
          </a:p>
          <a:p>
            <a:pPr>
              <a:buFont typeface="Wingdings" panose="05000000000000000000" pitchFamily="2" charset="2"/>
              <a:buChar char="q"/>
            </a:pPr>
            <a:r>
              <a:rPr lang="de-AT" dirty="0" err="1"/>
              <a:t>Tested</a:t>
            </a:r>
            <a:r>
              <a:rPr lang="de-AT" dirty="0"/>
              <a:t> 2x (at </a:t>
            </a:r>
            <a:r>
              <a:rPr lang="de-AT" dirty="0" err="1"/>
              <a:t>low</a:t>
            </a:r>
            <a:r>
              <a:rPr lang="de-AT" dirty="0"/>
              <a:t> </a:t>
            </a:r>
            <a:r>
              <a:rPr lang="de-AT" dirty="0" err="1"/>
              <a:t>proficiency</a:t>
            </a:r>
            <a:r>
              <a:rPr lang="de-AT" dirty="0"/>
              <a:t> </a:t>
            </a:r>
            <a:r>
              <a:rPr lang="de-AT" dirty="0" err="1"/>
              <a:t>and</a:t>
            </a:r>
            <a:r>
              <a:rPr lang="de-AT" dirty="0"/>
              <a:t> high </a:t>
            </a:r>
            <a:r>
              <a:rPr lang="de-AT" dirty="0" err="1"/>
              <a:t>proficiency</a:t>
            </a:r>
            <a:r>
              <a:rPr lang="de-AT" dirty="0"/>
              <a:t> at end </a:t>
            </a:r>
            <a:r>
              <a:rPr lang="de-AT" dirty="0" err="1"/>
              <a:t>of</a:t>
            </a:r>
            <a:r>
              <a:rPr lang="de-AT" dirty="0"/>
              <a:t> </a:t>
            </a:r>
            <a:r>
              <a:rPr lang="de-AT" dirty="0" err="1"/>
              <a:t>training</a:t>
            </a:r>
            <a:r>
              <a:rPr lang="de-AT" dirty="0"/>
              <a:t>)</a:t>
            </a:r>
          </a:p>
          <a:p>
            <a:pPr>
              <a:buFont typeface="Wingdings" panose="05000000000000000000" pitchFamily="2" charset="2"/>
              <a:buChar char="q"/>
            </a:pPr>
            <a:r>
              <a:rPr lang="de-AT" dirty="0"/>
              <a:t>2 test-</a:t>
            </a:r>
            <a:r>
              <a:rPr lang="de-AT" dirty="0" err="1"/>
              <a:t>types</a:t>
            </a:r>
            <a:r>
              <a:rPr lang="de-AT" dirty="0"/>
              <a:t>: </a:t>
            </a:r>
          </a:p>
          <a:p>
            <a:pPr lvl="1">
              <a:buFont typeface="Wingdings" panose="05000000000000000000" pitchFamily="2" charset="2"/>
              <a:buChar char="q"/>
            </a:pPr>
            <a:r>
              <a:rPr lang="de-AT" dirty="0" err="1"/>
              <a:t>proficiency</a:t>
            </a:r>
            <a:r>
              <a:rPr lang="de-AT" dirty="0"/>
              <a:t> </a:t>
            </a:r>
            <a:r>
              <a:rPr lang="de-AT" dirty="0" err="1"/>
              <a:t>test</a:t>
            </a:r>
            <a:r>
              <a:rPr lang="de-AT" dirty="0"/>
              <a:t> (</a:t>
            </a:r>
            <a:r>
              <a:rPr lang="de-AT" dirty="0" err="1"/>
              <a:t>play</a:t>
            </a:r>
            <a:r>
              <a:rPr lang="de-AT" dirty="0"/>
              <a:t> </a:t>
            </a:r>
            <a:r>
              <a:rPr lang="de-AT" dirty="0" err="1"/>
              <a:t>the</a:t>
            </a:r>
            <a:r>
              <a:rPr lang="de-AT" dirty="0"/>
              <a:t> </a:t>
            </a:r>
            <a:r>
              <a:rPr lang="de-AT" dirty="0" err="1"/>
              <a:t>game</a:t>
            </a:r>
            <a:r>
              <a:rPr lang="de-AT" dirty="0"/>
              <a:t>)</a:t>
            </a:r>
          </a:p>
          <a:p>
            <a:pPr lvl="1">
              <a:buFont typeface="Wingdings" panose="05000000000000000000" pitchFamily="2" charset="2"/>
              <a:buChar char="q"/>
            </a:pPr>
            <a:r>
              <a:rPr lang="de-AT" dirty="0"/>
              <a:t>ERP  (</a:t>
            </a:r>
            <a:r>
              <a:rPr lang="de-AT" dirty="0" err="1"/>
              <a:t>event</a:t>
            </a:r>
            <a:r>
              <a:rPr lang="de-AT" dirty="0"/>
              <a:t> </a:t>
            </a:r>
            <a:r>
              <a:rPr lang="de-AT" dirty="0" err="1"/>
              <a:t>related</a:t>
            </a:r>
            <a:r>
              <a:rPr lang="de-AT" dirty="0"/>
              <a:t> </a:t>
            </a:r>
            <a:r>
              <a:rPr lang="de-AT" dirty="0" err="1"/>
              <a:t>potentials</a:t>
            </a:r>
            <a:r>
              <a:rPr lang="de-AT" dirty="0"/>
              <a:t> – </a:t>
            </a:r>
            <a:r>
              <a:rPr lang="de-AT" dirty="0" err="1"/>
              <a:t>show</a:t>
            </a:r>
            <a:r>
              <a:rPr lang="de-AT" dirty="0"/>
              <a:t> </a:t>
            </a:r>
            <a:r>
              <a:rPr lang="de-AT" dirty="0" err="1"/>
              <a:t>brain</a:t>
            </a:r>
            <a:r>
              <a:rPr lang="de-AT" dirty="0"/>
              <a:t> </a:t>
            </a:r>
            <a:r>
              <a:rPr lang="de-AT" dirty="0" err="1"/>
              <a:t>patterns</a:t>
            </a:r>
            <a:r>
              <a:rPr lang="de-AT" dirty="0"/>
              <a:t> in real time) </a:t>
            </a:r>
            <a:r>
              <a:rPr lang="de-AT" dirty="0" err="1"/>
              <a:t>show</a:t>
            </a:r>
            <a:r>
              <a:rPr lang="de-AT" dirty="0"/>
              <a:t> </a:t>
            </a:r>
            <a:r>
              <a:rPr lang="de-AT" dirty="0" err="1"/>
              <a:t>reaction</a:t>
            </a:r>
            <a:r>
              <a:rPr lang="de-AT" dirty="0"/>
              <a:t> </a:t>
            </a:r>
            <a:r>
              <a:rPr lang="de-AT" dirty="0" err="1"/>
              <a:t>to</a:t>
            </a:r>
            <a:r>
              <a:rPr lang="de-AT" dirty="0"/>
              <a:t> </a:t>
            </a:r>
            <a:r>
              <a:rPr lang="de-AT" dirty="0" err="1"/>
              <a:t>syntactic</a:t>
            </a:r>
            <a:r>
              <a:rPr lang="de-AT" dirty="0"/>
              <a:t> </a:t>
            </a:r>
            <a:r>
              <a:rPr lang="de-AT" dirty="0" err="1"/>
              <a:t>irregularities</a:t>
            </a:r>
            <a:endParaRPr lang="de-AT" dirty="0"/>
          </a:p>
          <a:p>
            <a:pPr>
              <a:buFont typeface="Wingdings" panose="05000000000000000000" pitchFamily="2" charset="2"/>
              <a:buChar char="q"/>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6723" y="2492896"/>
            <a:ext cx="141184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485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dirty="0"/>
              <a:t>ERP: </a:t>
            </a:r>
            <a:br>
              <a:rPr lang="de-AT" dirty="0"/>
            </a:br>
            <a:r>
              <a:rPr lang="de-AT" sz="3200" dirty="0"/>
              <a:t>Event </a:t>
            </a:r>
            <a:r>
              <a:rPr lang="de-AT" sz="3200" dirty="0" err="1"/>
              <a:t>Related</a:t>
            </a:r>
            <a:r>
              <a:rPr lang="de-AT" sz="3200" dirty="0"/>
              <a:t> Potential </a:t>
            </a:r>
            <a:r>
              <a:rPr lang="de-AT" sz="3200" dirty="0" err="1"/>
              <a:t>voltage</a:t>
            </a:r>
            <a:r>
              <a:rPr lang="de-AT" sz="3200" dirty="0"/>
              <a:t> </a:t>
            </a:r>
            <a:r>
              <a:rPr lang="de-AT" sz="3200" dirty="0" err="1"/>
              <a:t>maps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4620741" cy="41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988840"/>
            <a:ext cx="1420366" cy="40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510" y="3944679"/>
            <a:ext cx="3061298" cy="238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35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AT" dirty="0" err="1"/>
              <a:t>Behavioral</a:t>
            </a:r>
            <a:r>
              <a:rPr lang="de-AT" dirty="0"/>
              <a:t> </a:t>
            </a:r>
            <a:r>
              <a:rPr lang="de-AT" dirty="0" err="1"/>
              <a:t>data</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02" y="1268760"/>
            <a:ext cx="82486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6156176" y="1340768"/>
            <a:ext cx="2808312" cy="1512168"/>
          </a:xfrm>
          <a:prstGeom prst="wedgeEllipseCallout">
            <a:avLst>
              <a:gd name="adj1" fmla="val -63578"/>
              <a:gd name="adj2" fmla="val 47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Both</a:t>
            </a:r>
            <a:r>
              <a:rPr lang="de-AT" dirty="0"/>
              <a:t> </a:t>
            </a:r>
            <a:r>
              <a:rPr lang="de-AT" dirty="0" err="1"/>
              <a:t>training</a:t>
            </a:r>
            <a:r>
              <a:rPr lang="de-AT" dirty="0"/>
              <a:t> </a:t>
            </a:r>
            <a:r>
              <a:rPr lang="de-AT" dirty="0" err="1"/>
              <a:t>methods</a:t>
            </a:r>
            <a:r>
              <a:rPr lang="de-AT" dirty="0"/>
              <a:t> </a:t>
            </a:r>
            <a:r>
              <a:rPr lang="de-AT" dirty="0" err="1"/>
              <a:t>yield</a:t>
            </a:r>
            <a:r>
              <a:rPr lang="de-AT" dirty="0"/>
              <a:t> </a:t>
            </a:r>
            <a:r>
              <a:rPr lang="de-AT" dirty="0" err="1"/>
              <a:t>fairly</a:t>
            </a:r>
            <a:r>
              <a:rPr lang="de-AT" dirty="0"/>
              <a:t> </a:t>
            </a:r>
            <a:r>
              <a:rPr lang="de-AT" dirty="0" err="1"/>
              <a:t>comparable</a:t>
            </a:r>
            <a:r>
              <a:rPr lang="de-AT" dirty="0"/>
              <a:t> </a:t>
            </a:r>
            <a:r>
              <a:rPr lang="de-AT" dirty="0" err="1"/>
              <a:t>outcomes</a:t>
            </a:r>
            <a:r>
              <a:rPr lang="de-AT" dirty="0"/>
              <a:t>.</a:t>
            </a:r>
            <a:endParaRPr lang="en-US" dirty="0"/>
          </a:p>
        </p:txBody>
      </p:sp>
      <p:sp>
        <p:nvSpPr>
          <p:cNvPr id="5" name="Cloud Callout 4"/>
          <p:cNvSpPr/>
          <p:nvPr/>
        </p:nvSpPr>
        <p:spPr>
          <a:xfrm>
            <a:off x="5508104" y="188640"/>
            <a:ext cx="3168352" cy="1368152"/>
          </a:xfrm>
          <a:prstGeom prst="cloudCallout">
            <a:avLst>
              <a:gd name="adj1" fmla="val -58095"/>
              <a:gd name="adj2" fmla="val 11076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Don‘t</a:t>
            </a:r>
            <a:r>
              <a:rPr lang="de-AT" dirty="0"/>
              <a:t> </a:t>
            </a:r>
            <a:r>
              <a:rPr lang="de-AT" dirty="0" err="1"/>
              <a:t>forget</a:t>
            </a:r>
            <a:r>
              <a:rPr lang="de-AT" dirty="0"/>
              <a:t> </a:t>
            </a:r>
            <a:r>
              <a:rPr lang="de-AT" dirty="0" err="1"/>
              <a:t>that</a:t>
            </a:r>
            <a:r>
              <a:rPr lang="de-AT" dirty="0"/>
              <a:t> </a:t>
            </a:r>
            <a:r>
              <a:rPr lang="de-AT" dirty="0" err="1"/>
              <a:t>this</a:t>
            </a:r>
            <a:r>
              <a:rPr lang="de-AT" dirty="0"/>
              <a:t> was a </a:t>
            </a:r>
            <a:r>
              <a:rPr lang="de-AT" dirty="0" err="1"/>
              <a:t>very</a:t>
            </a:r>
            <a:r>
              <a:rPr lang="de-AT" dirty="0"/>
              <a:t> limited  </a:t>
            </a:r>
            <a:r>
              <a:rPr lang="de-AT" dirty="0" err="1"/>
              <a:t>set</a:t>
            </a:r>
            <a:r>
              <a:rPr lang="de-AT" dirty="0"/>
              <a:t> </a:t>
            </a:r>
            <a:r>
              <a:rPr lang="de-AT" dirty="0" err="1"/>
              <a:t>of</a:t>
            </a:r>
            <a:r>
              <a:rPr lang="de-AT" dirty="0"/>
              <a:t> </a:t>
            </a:r>
            <a:r>
              <a:rPr lang="de-AT" dirty="0" err="1"/>
              <a:t>possible</a:t>
            </a:r>
            <a:r>
              <a:rPr lang="de-AT" dirty="0"/>
              <a:t> </a:t>
            </a:r>
            <a:r>
              <a:rPr lang="de-AT" dirty="0" err="1"/>
              <a:t>phrases</a:t>
            </a:r>
            <a:endParaRPr lang="en-US" dirty="0"/>
          </a:p>
        </p:txBody>
      </p:sp>
    </p:spTree>
    <p:extLst>
      <p:ext uri="{BB962C8B-B14F-4D97-AF65-F5344CB8AC3E}">
        <p14:creationId xmlns:p14="http://schemas.microsoft.com/office/powerpoint/2010/main" val="2431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lp\AppData\Local\Microsoft\Windows\Temporary Internet Files\Content.IE5\I29PHQH1\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116633"/>
            <a:ext cx="8041440" cy="1152126"/>
          </a:xfrm>
          <a:solidFill>
            <a:schemeClr val="accent2"/>
          </a:solidFill>
        </p:spPr>
        <p:txBody>
          <a:bodyPr anchor="t"/>
          <a:lstStyle/>
          <a:p>
            <a:pPr algn="l"/>
            <a:r>
              <a:rPr lang="de-AT" dirty="0"/>
              <a:t>ERP </a:t>
            </a:r>
            <a:r>
              <a:rPr lang="de-AT" dirty="0" err="1"/>
              <a:t>data</a:t>
            </a:r>
            <a:r>
              <a:rPr lang="de-AT" dirty="0"/>
              <a:t> </a:t>
            </a:r>
            <a:r>
              <a:rPr lang="de-AT" sz="1800" b="1" dirty="0" err="1"/>
              <a:t>revealed</a:t>
            </a:r>
            <a:r>
              <a:rPr lang="de-AT" sz="1800" b="1" dirty="0"/>
              <a:t> </a:t>
            </a:r>
            <a:r>
              <a:rPr lang="de-AT" sz="1800" b="1" dirty="0" err="1"/>
              <a:t>striking</a:t>
            </a:r>
            <a:r>
              <a:rPr lang="de-AT" sz="1800" b="1" dirty="0"/>
              <a:t> </a:t>
            </a:r>
            <a:r>
              <a:rPr lang="de-AT" sz="1800" b="1" dirty="0" err="1"/>
              <a:t>differences</a:t>
            </a:r>
            <a:r>
              <a:rPr lang="de-AT" sz="1800" b="1" dirty="0"/>
              <a:t> </a:t>
            </a:r>
            <a:r>
              <a:rPr lang="de-AT" sz="1800" b="1" dirty="0" err="1"/>
              <a:t>between</a:t>
            </a:r>
            <a:r>
              <a:rPr lang="de-AT" sz="1800" b="1" dirty="0"/>
              <a:t> </a:t>
            </a:r>
            <a:r>
              <a:rPr lang="de-AT" sz="1800" b="1" dirty="0" err="1"/>
              <a:t>the</a:t>
            </a:r>
            <a:r>
              <a:rPr lang="de-AT" sz="1800" b="1" dirty="0"/>
              <a:t> </a:t>
            </a:r>
            <a:r>
              <a:rPr lang="de-AT" sz="1800" b="1" dirty="0" err="1"/>
              <a:t>groups</a:t>
            </a:r>
            <a:r>
              <a:rPr lang="de-AT" sz="1800" b="1" dirty="0"/>
              <a:t>‘ </a:t>
            </a:r>
            <a:r>
              <a:rPr lang="de-AT" sz="1800" b="1" dirty="0" err="1"/>
              <a:t>neural</a:t>
            </a:r>
            <a:r>
              <a:rPr lang="de-AT" sz="1800" b="1" dirty="0"/>
              <a:t> </a:t>
            </a:r>
            <a:r>
              <a:rPr lang="de-AT" sz="1800" b="1" dirty="0" err="1"/>
              <a:t>activity</a:t>
            </a:r>
            <a:r>
              <a:rPr lang="de-AT" sz="1800" b="1" dirty="0"/>
              <a:t> at </a:t>
            </a:r>
            <a:r>
              <a:rPr lang="de-AT" sz="1800" b="1" dirty="0" err="1"/>
              <a:t>both</a:t>
            </a:r>
            <a:r>
              <a:rPr lang="de-AT" sz="1800" b="1" dirty="0"/>
              <a:t> </a:t>
            </a:r>
            <a:r>
              <a:rPr lang="de-AT" sz="1800" b="1" dirty="0" err="1"/>
              <a:t>proficiency</a:t>
            </a:r>
            <a:r>
              <a:rPr lang="de-AT" sz="1800" b="1" dirty="0"/>
              <a:t> </a:t>
            </a:r>
            <a:r>
              <a:rPr lang="de-AT" sz="1800" b="1" dirty="0" err="1"/>
              <a:t>levels</a:t>
            </a:r>
            <a:r>
              <a:rPr lang="de-AT" sz="1800" b="1" dirty="0"/>
              <a:t> in </a:t>
            </a:r>
            <a:r>
              <a:rPr lang="de-AT" sz="1800" b="1" dirty="0" err="1"/>
              <a:t>response</a:t>
            </a:r>
            <a:r>
              <a:rPr lang="de-AT" sz="1800" b="1" dirty="0"/>
              <a:t> </a:t>
            </a:r>
            <a:r>
              <a:rPr lang="de-AT" sz="1800" b="1" dirty="0" err="1"/>
              <a:t>to</a:t>
            </a:r>
            <a:r>
              <a:rPr lang="de-AT" sz="1800" b="1" dirty="0"/>
              <a:t> </a:t>
            </a:r>
            <a:r>
              <a:rPr lang="de-AT" sz="1800" b="1" dirty="0" err="1"/>
              <a:t>syntactic</a:t>
            </a:r>
            <a:r>
              <a:rPr lang="de-AT" sz="1800" b="1" dirty="0"/>
              <a:t> </a:t>
            </a:r>
            <a:r>
              <a:rPr lang="de-AT" sz="1800" b="1" dirty="0" err="1"/>
              <a:t>violations</a:t>
            </a:r>
            <a:r>
              <a:rPr lang="de-AT" sz="1800" b="1" dirty="0"/>
              <a:t>.</a:t>
            </a:r>
            <a:br>
              <a:rPr lang="de-AT" b="1" dirty="0"/>
            </a:br>
            <a:endParaRPr lang="en-US" b="1"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68758"/>
            <a:ext cx="4392488" cy="49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420604558"/>
              </p:ext>
            </p:extLst>
          </p:nvPr>
        </p:nvGraphicFramePr>
        <p:xfrm>
          <a:off x="1763688" y="1421314"/>
          <a:ext cx="6936432" cy="4602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872432">
                  <a:extLst>
                    <a:ext uri="{9D8B030D-6E8A-4147-A177-3AD203B41FA5}">
                      <a16:colId xmlns:a16="http://schemas.microsoft.com/office/drawing/2014/main" val="20002"/>
                    </a:ext>
                  </a:extLst>
                </a:gridCol>
              </a:tblGrid>
              <a:tr h="0">
                <a:tc>
                  <a:txBody>
                    <a:bodyPr/>
                    <a:lstStyle/>
                    <a:p>
                      <a:endParaRPr lang="en-US" dirty="0"/>
                    </a:p>
                  </a:txBody>
                  <a:tcPr/>
                </a:tc>
                <a:tc>
                  <a:txBody>
                    <a:bodyPr/>
                    <a:lstStyle/>
                    <a:p>
                      <a:r>
                        <a:rPr lang="de-AT" dirty="0" err="1"/>
                        <a:t>Implicit</a:t>
                      </a:r>
                      <a:r>
                        <a:rPr lang="de-AT" baseline="0" dirty="0"/>
                        <a:t>  </a:t>
                      </a:r>
                      <a:r>
                        <a:rPr lang="de-AT" baseline="0" dirty="0" err="1"/>
                        <a:t>group</a:t>
                      </a:r>
                      <a:endParaRPr lang="en-US" dirty="0"/>
                    </a:p>
                  </a:txBody>
                  <a:tcPr/>
                </a:tc>
                <a:tc>
                  <a:txBody>
                    <a:bodyPr/>
                    <a:lstStyle/>
                    <a:p>
                      <a:r>
                        <a:rPr lang="de-AT" dirty="0"/>
                        <a:t>Explicit </a:t>
                      </a:r>
                      <a:r>
                        <a:rPr lang="de-AT" dirty="0" err="1"/>
                        <a:t>group</a:t>
                      </a:r>
                      <a:endParaRPr lang="en-US" dirty="0"/>
                    </a:p>
                  </a:txBody>
                  <a:tcPr/>
                </a:tc>
                <a:extLst>
                  <a:ext uri="{0D108BD9-81ED-4DB2-BD59-A6C34878D82A}">
                    <a16:rowId xmlns:a16="http://schemas.microsoft.com/office/drawing/2014/main" val="10000"/>
                  </a:ext>
                </a:extLst>
              </a:tr>
              <a:tr h="979235">
                <a:tc>
                  <a:txBody>
                    <a:bodyPr/>
                    <a:lstStyle/>
                    <a:p>
                      <a:r>
                        <a:rPr lang="de-AT" dirty="0"/>
                        <a:t>High </a:t>
                      </a:r>
                      <a:r>
                        <a:rPr lang="de-AT" dirty="0" err="1"/>
                        <a:t>proficiency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400" b="1" dirty="0" err="1"/>
                        <a:t>leads</a:t>
                      </a:r>
                      <a:r>
                        <a:rPr lang="de-AT" sz="1400" b="1" dirty="0"/>
                        <a:t> </a:t>
                      </a:r>
                      <a:r>
                        <a:rPr lang="de-AT" sz="1400" b="1" dirty="0" err="1"/>
                        <a:t>to</a:t>
                      </a:r>
                      <a:r>
                        <a:rPr lang="de-AT" sz="1400" b="1" dirty="0"/>
                        <a:t> L1-like </a:t>
                      </a:r>
                      <a:r>
                        <a:rPr lang="de-AT" sz="1400" b="1" dirty="0" err="1"/>
                        <a:t>brain</a:t>
                      </a:r>
                      <a:r>
                        <a:rPr lang="de-AT" sz="1400" b="1" dirty="0"/>
                        <a:t> </a:t>
                      </a:r>
                      <a:r>
                        <a:rPr lang="de-AT" sz="1400" b="1" dirty="0" err="1"/>
                        <a:t>processing</a:t>
                      </a:r>
                      <a:r>
                        <a:rPr lang="de-AT" sz="1400" b="1" dirty="0"/>
                        <a:t> </a:t>
                      </a:r>
                      <a:r>
                        <a:rPr lang="de-AT" sz="1400" b="1" dirty="0" err="1"/>
                        <a:t>for</a:t>
                      </a:r>
                      <a:r>
                        <a:rPr lang="de-AT" sz="1400" b="1" dirty="0"/>
                        <a:t> </a:t>
                      </a:r>
                      <a:r>
                        <a:rPr lang="de-AT" sz="1400" b="1" dirty="0" err="1"/>
                        <a:t>syntax</a:t>
                      </a:r>
                      <a:r>
                        <a:rPr lang="de-AT" sz="1400" b="1" dirty="0"/>
                        <a:t>.  </a:t>
                      </a:r>
                      <a:r>
                        <a:rPr lang="de-AT" sz="1400" dirty="0" err="1"/>
                        <a:t>Syntactic</a:t>
                      </a:r>
                      <a:r>
                        <a:rPr lang="de-AT" sz="1400" dirty="0"/>
                        <a:t> </a:t>
                      </a:r>
                      <a:r>
                        <a:rPr lang="de-AT" sz="1400" dirty="0" err="1"/>
                        <a:t>processing</a:t>
                      </a:r>
                      <a:r>
                        <a:rPr lang="de-AT" sz="1400" dirty="0"/>
                        <a:t> </a:t>
                      </a:r>
                      <a:r>
                        <a:rPr lang="de-AT" sz="1400" dirty="0" err="1"/>
                        <a:t>relied</a:t>
                      </a:r>
                      <a:r>
                        <a:rPr lang="de-AT" sz="1400" dirty="0"/>
                        <a:t> on </a:t>
                      </a:r>
                      <a:r>
                        <a:rPr lang="de-AT" sz="1400" dirty="0" err="1"/>
                        <a:t>the</a:t>
                      </a:r>
                      <a:r>
                        <a:rPr lang="de-AT" sz="1400" dirty="0"/>
                        <a:t> same </a:t>
                      </a:r>
                      <a:r>
                        <a:rPr lang="de-AT" sz="1400" b="1" dirty="0" err="1"/>
                        <a:t>rule-governed</a:t>
                      </a:r>
                      <a:r>
                        <a:rPr lang="de-AT" sz="1400" b="1" dirty="0"/>
                        <a:t> </a:t>
                      </a:r>
                      <a:r>
                        <a:rPr lang="de-AT" sz="1400" b="1" dirty="0" err="1"/>
                        <a:t>automatic</a:t>
                      </a:r>
                      <a:r>
                        <a:rPr lang="de-AT" sz="1400" b="1" dirty="0"/>
                        <a:t> </a:t>
                      </a:r>
                      <a:r>
                        <a:rPr lang="de-AT" sz="1400" b="1" dirty="0" err="1"/>
                        <a:t>structue</a:t>
                      </a:r>
                      <a:r>
                        <a:rPr lang="de-AT" sz="1400" b="1" dirty="0"/>
                        <a:t> </a:t>
                      </a:r>
                      <a:r>
                        <a:rPr lang="de-AT" sz="1400" b="1" dirty="0" err="1"/>
                        <a:t>building</a:t>
                      </a:r>
                      <a:r>
                        <a:rPr lang="de-AT" sz="1400" b="1" dirty="0"/>
                        <a:t> </a:t>
                      </a:r>
                      <a:r>
                        <a:rPr lang="de-AT" sz="1400" b="1" dirty="0" err="1"/>
                        <a:t>that</a:t>
                      </a:r>
                      <a:r>
                        <a:rPr lang="de-AT" sz="1400" b="1" dirty="0"/>
                        <a:t> </a:t>
                      </a:r>
                      <a:r>
                        <a:rPr lang="de-AT" sz="1400" b="1" dirty="0" err="1"/>
                        <a:t>is</a:t>
                      </a:r>
                      <a:r>
                        <a:rPr lang="de-AT" sz="1400" b="1" dirty="0"/>
                        <a:t> </a:t>
                      </a:r>
                      <a:r>
                        <a:rPr lang="de-AT" sz="1400" b="1" dirty="0" err="1"/>
                        <a:t>typical</a:t>
                      </a:r>
                      <a:r>
                        <a:rPr lang="de-AT" sz="1400" b="1" dirty="0"/>
                        <a:t> </a:t>
                      </a:r>
                      <a:r>
                        <a:rPr lang="de-AT" sz="1400" b="1" dirty="0" err="1"/>
                        <a:t>of</a:t>
                      </a:r>
                      <a:r>
                        <a:rPr lang="de-AT" sz="1400" b="1" dirty="0"/>
                        <a:t> </a:t>
                      </a:r>
                      <a:r>
                        <a:rPr lang="de-AT" sz="1400" b="1" dirty="0" err="1"/>
                        <a:t>procedural</a:t>
                      </a:r>
                      <a:r>
                        <a:rPr lang="de-AT" sz="1400" b="1" dirty="0"/>
                        <a:t> </a:t>
                      </a:r>
                      <a:r>
                        <a:rPr lang="de-AT" sz="1400" b="1" dirty="0" err="1"/>
                        <a:t>memory</a:t>
                      </a:r>
                      <a:r>
                        <a:rPr lang="de-AT" sz="1400" b="1" dirty="0"/>
                        <a:t> in L1.</a:t>
                      </a:r>
                      <a:endParaRPr lang="en-US" dirty="0"/>
                    </a:p>
                  </a:txBody>
                  <a:tcPr/>
                </a:tc>
                <a:tc>
                  <a:txBody>
                    <a:bodyPr/>
                    <a:lstStyle/>
                    <a:p>
                      <a:r>
                        <a:rPr lang="de-AT" sz="1400" dirty="0" err="1"/>
                        <a:t>Although</a:t>
                      </a:r>
                      <a:r>
                        <a:rPr lang="de-AT" sz="1400" baseline="0" dirty="0"/>
                        <a:t> explicit </a:t>
                      </a:r>
                      <a:r>
                        <a:rPr lang="de-AT" sz="1400" baseline="0" dirty="0" err="1"/>
                        <a:t>training</a:t>
                      </a:r>
                      <a:r>
                        <a:rPr lang="de-AT" sz="1400" baseline="0" dirty="0"/>
                        <a:t> </a:t>
                      </a:r>
                      <a:r>
                        <a:rPr lang="de-AT" sz="1400" baseline="0" dirty="0" err="1"/>
                        <a:t>is</a:t>
                      </a:r>
                      <a:r>
                        <a:rPr lang="de-AT" sz="1400" baseline="0" dirty="0"/>
                        <a:t> </a:t>
                      </a:r>
                      <a:r>
                        <a:rPr lang="de-AT" sz="1400" baseline="0" dirty="0" err="1"/>
                        <a:t>sufficient</a:t>
                      </a:r>
                      <a:r>
                        <a:rPr lang="de-AT" sz="1400" baseline="0" dirty="0"/>
                        <a:t> </a:t>
                      </a:r>
                      <a:r>
                        <a:rPr lang="de-AT" sz="1400" baseline="0" dirty="0" err="1"/>
                        <a:t>to</a:t>
                      </a:r>
                      <a:r>
                        <a:rPr lang="de-AT" sz="1400" baseline="0" dirty="0"/>
                        <a:t> </a:t>
                      </a:r>
                      <a:r>
                        <a:rPr lang="de-AT" sz="1400" baseline="0" dirty="0" err="1"/>
                        <a:t>develop</a:t>
                      </a:r>
                      <a:r>
                        <a:rPr lang="de-AT" sz="1400" baseline="0" dirty="0"/>
                        <a:t> </a:t>
                      </a:r>
                      <a:r>
                        <a:rPr lang="de-AT" sz="1400" baseline="0" dirty="0" err="1"/>
                        <a:t>the</a:t>
                      </a:r>
                      <a:r>
                        <a:rPr lang="de-AT" sz="1400" baseline="0" dirty="0"/>
                        <a:t> </a:t>
                      </a:r>
                      <a:r>
                        <a:rPr lang="de-AT" sz="1400" b="1" baseline="0" dirty="0" err="1"/>
                        <a:t>ability</a:t>
                      </a:r>
                      <a:r>
                        <a:rPr lang="de-AT" sz="1400" b="1" baseline="0" dirty="0"/>
                        <a:t> </a:t>
                      </a:r>
                      <a:r>
                        <a:rPr lang="de-AT" sz="1400" b="1" baseline="0" dirty="0" err="1"/>
                        <a:t>for</a:t>
                      </a:r>
                      <a:r>
                        <a:rPr lang="de-AT" sz="1400" b="1" baseline="0" dirty="0"/>
                        <a:t> </a:t>
                      </a:r>
                      <a:r>
                        <a:rPr lang="de-AT" sz="1400" b="1" baseline="0" dirty="0" err="1"/>
                        <a:t>structural</a:t>
                      </a:r>
                      <a:r>
                        <a:rPr lang="de-AT" sz="1400" b="1" baseline="0" dirty="0"/>
                        <a:t> </a:t>
                      </a:r>
                      <a:r>
                        <a:rPr lang="de-AT" sz="1400" b="1" baseline="0" dirty="0" err="1"/>
                        <a:t>reanalysis</a:t>
                      </a:r>
                      <a:r>
                        <a:rPr lang="de-AT" sz="1400" baseline="0" dirty="0"/>
                        <a:t> </a:t>
                      </a:r>
                      <a:r>
                        <a:rPr lang="de-AT" sz="1400" baseline="0" dirty="0" err="1"/>
                        <a:t>that</a:t>
                      </a:r>
                      <a:r>
                        <a:rPr lang="de-AT" sz="1400" baseline="0" dirty="0"/>
                        <a:t> </a:t>
                      </a:r>
                      <a:r>
                        <a:rPr lang="de-AT" sz="1400" baseline="0" dirty="0" err="1"/>
                        <a:t>may</a:t>
                      </a:r>
                      <a:r>
                        <a:rPr lang="de-AT" sz="1400" baseline="0" dirty="0"/>
                        <a:t> </a:t>
                      </a:r>
                      <a:r>
                        <a:rPr lang="de-AT" sz="1400" baseline="0" dirty="0" err="1"/>
                        <a:t>be</a:t>
                      </a:r>
                      <a:r>
                        <a:rPr lang="de-AT" sz="1400" baseline="0" dirty="0"/>
                        <a:t> </a:t>
                      </a:r>
                      <a:r>
                        <a:rPr lang="de-AT" sz="1400" b="1" baseline="0" dirty="0" err="1"/>
                        <a:t>under</a:t>
                      </a:r>
                      <a:r>
                        <a:rPr lang="de-AT" sz="1400" b="1" baseline="0" dirty="0"/>
                        <a:t> </a:t>
                      </a:r>
                      <a:r>
                        <a:rPr lang="de-AT" sz="1400" b="1" baseline="0" dirty="0" err="1"/>
                        <a:t>conscious</a:t>
                      </a:r>
                      <a:r>
                        <a:rPr lang="de-AT" sz="1400" b="1" baseline="0" dirty="0"/>
                        <a:t> (explicit) </a:t>
                      </a:r>
                      <a:r>
                        <a:rPr lang="de-AT" sz="1400" b="1" baseline="0" dirty="0" err="1"/>
                        <a:t>control</a:t>
                      </a:r>
                      <a:r>
                        <a:rPr lang="de-AT" sz="1400" baseline="0" dirty="0"/>
                        <a:t>, </a:t>
                      </a:r>
                      <a:r>
                        <a:rPr lang="de-AT" sz="1400" baseline="0" dirty="0" err="1"/>
                        <a:t>it</a:t>
                      </a:r>
                      <a:r>
                        <a:rPr lang="de-AT" sz="1400" baseline="0" dirty="0"/>
                        <a:t> </a:t>
                      </a:r>
                      <a:r>
                        <a:rPr lang="de-AT" sz="1400" baseline="0" dirty="0" err="1"/>
                        <a:t>does</a:t>
                      </a:r>
                      <a:r>
                        <a:rPr lang="de-AT" sz="1400" baseline="0" dirty="0"/>
                        <a:t> </a:t>
                      </a:r>
                      <a:r>
                        <a:rPr lang="de-AT" sz="1400" b="1" baseline="0" dirty="0"/>
                        <a:t>not </a:t>
                      </a:r>
                      <a:r>
                        <a:rPr lang="de-AT" sz="1400" b="1" baseline="0" dirty="0" err="1"/>
                        <a:t>reliably</a:t>
                      </a:r>
                      <a:r>
                        <a:rPr lang="de-AT" sz="1400" b="1" baseline="0" dirty="0"/>
                        <a:t> </a:t>
                      </a:r>
                      <a:r>
                        <a:rPr lang="de-AT" sz="1400" b="1" baseline="0" dirty="0" err="1"/>
                        <a:t>lead</a:t>
                      </a:r>
                      <a:r>
                        <a:rPr lang="de-AT" sz="1400" b="1" baseline="0" dirty="0"/>
                        <a:t> </a:t>
                      </a:r>
                      <a:r>
                        <a:rPr lang="de-AT" sz="1400" b="1" baseline="0" dirty="0" err="1"/>
                        <a:t>to</a:t>
                      </a:r>
                      <a:r>
                        <a:rPr lang="de-AT" sz="1400" b="1" baseline="0" dirty="0"/>
                        <a:t> </a:t>
                      </a:r>
                      <a:r>
                        <a:rPr lang="de-AT" sz="1400" b="1" baseline="0" dirty="0" err="1"/>
                        <a:t>the</a:t>
                      </a:r>
                      <a:r>
                        <a:rPr lang="de-AT" sz="1400" b="1" baseline="0" dirty="0"/>
                        <a:t> </a:t>
                      </a:r>
                      <a:r>
                        <a:rPr lang="de-AT" sz="1400" b="1" baseline="0" dirty="0" err="1"/>
                        <a:t>automatic</a:t>
                      </a:r>
                      <a:r>
                        <a:rPr lang="de-AT" sz="1400" b="1" baseline="0" dirty="0"/>
                        <a:t> </a:t>
                      </a:r>
                      <a:r>
                        <a:rPr lang="de-AT" sz="1400" b="1" baseline="0" dirty="0" err="1"/>
                        <a:t>early</a:t>
                      </a:r>
                      <a:r>
                        <a:rPr lang="de-AT" sz="1400" b="1" baseline="0" dirty="0"/>
                        <a:t> </a:t>
                      </a:r>
                      <a:r>
                        <a:rPr lang="de-AT" sz="1400" b="1" baseline="0" dirty="0" err="1"/>
                        <a:t>syntactic</a:t>
                      </a:r>
                      <a:r>
                        <a:rPr lang="de-AT" sz="1400" b="1" baseline="0" dirty="0"/>
                        <a:t> </a:t>
                      </a:r>
                      <a:r>
                        <a:rPr lang="de-AT" sz="1400" b="1" baseline="0" dirty="0" err="1"/>
                        <a:t>processing</a:t>
                      </a:r>
                      <a:r>
                        <a:rPr lang="de-AT" sz="1400" baseline="0" dirty="0"/>
                        <a:t> </a:t>
                      </a:r>
                      <a:r>
                        <a:rPr lang="de-AT" sz="1400" baseline="0" dirty="0" err="1"/>
                        <a:t>that</a:t>
                      </a:r>
                      <a:r>
                        <a:rPr lang="de-AT" sz="1400" baseline="0" dirty="0"/>
                        <a:t> </a:t>
                      </a:r>
                      <a:r>
                        <a:rPr lang="de-AT" sz="1400" baseline="0" dirty="0" err="1"/>
                        <a:t>is</a:t>
                      </a:r>
                      <a:r>
                        <a:rPr lang="de-AT" sz="1400" baseline="0" dirty="0"/>
                        <a:t> </a:t>
                      </a:r>
                      <a:r>
                        <a:rPr lang="de-AT" sz="1400" baseline="0" dirty="0" err="1"/>
                        <a:t>found</a:t>
                      </a:r>
                      <a:r>
                        <a:rPr lang="de-AT" sz="1400" baseline="0" dirty="0"/>
                        <a:t> in L1 </a:t>
                      </a:r>
                      <a:r>
                        <a:rPr lang="de-AT" sz="1400" baseline="0" dirty="0" err="1"/>
                        <a:t>and</a:t>
                      </a:r>
                      <a:r>
                        <a:rPr lang="de-AT" sz="1400" baseline="0" dirty="0"/>
                        <a:t> </a:t>
                      </a:r>
                      <a:r>
                        <a:rPr lang="de-AT" sz="1400" baseline="0" dirty="0" err="1"/>
                        <a:t>may</a:t>
                      </a:r>
                      <a:r>
                        <a:rPr lang="de-AT" sz="1400" baseline="0" dirty="0"/>
                        <a:t> </a:t>
                      </a:r>
                      <a:r>
                        <a:rPr lang="de-AT" sz="1400" baseline="0" dirty="0" err="1"/>
                        <a:t>depend</a:t>
                      </a:r>
                      <a:r>
                        <a:rPr lang="de-AT" sz="1400" baseline="0" dirty="0"/>
                        <a:t> on </a:t>
                      </a:r>
                      <a:r>
                        <a:rPr lang="de-AT" sz="1400" baseline="0" dirty="0" err="1"/>
                        <a:t>procedural</a:t>
                      </a:r>
                      <a:r>
                        <a:rPr lang="de-AT" sz="1400" baseline="0" dirty="0"/>
                        <a:t> </a:t>
                      </a:r>
                      <a:r>
                        <a:rPr lang="de-AT" sz="1400" baseline="0" dirty="0" err="1"/>
                        <a:t>memory</a:t>
                      </a:r>
                      <a:r>
                        <a:rPr lang="de-AT" sz="1400" baseline="0" dirty="0"/>
                        <a:t>.</a:t>
                      </a:r>
                      <a:endParaRPr lang="en-US" sz="1400" dirty="0"/>
                    </a:p>
                  </a:txBody>
                  <a:tcPr/>
                </a:tc>
                <a:extLst>
                  <a:ext uri="{0D108BD9-81ED-4DB2-BD59-A6C34878D82A}">
                    <a16:rowId xmlns:a16="http://schemas.microsoft.com/office/drawing/2014/main" val="10001"/>
                  </a:ext>
                </a:extLst>
              </a:tr>
              <a:tr h="1051238">
                <a:tc>
                  <a:txBody>
                    <a:bodyPr/>
                    <a:lstStyle/>
                    <a:p>
                      <a:r>
                        <a:rPr lang="de-AT" dirty="0"/>
                        <a:t>Low </a:t>
                      </a:r>
                      <a:r>
                        <a:rPr lang="de-AT" dirty="0" err="1"/>
                        <a:t>proficiency</a:t>
                      </a:r>
                      <a:endParaRPr lang="en-US" dirty="0"/>
                    </a:p>
                  </a:txBody>
                  <a:tcPr/>
                </a:tc>
                <a:tc>
                  <a:txBody>
                    <a:bodyPr/>
                    <a:lstStyle/>
                    <a:p>
                      <a:r>
                        <a:rPr lang="de-AT" sz="1400" dirty="0" err="1"/>
                        <a:t>morpho-syntactic</a:t>
                      </a:r>
                      <a:r>
                        <a:rPr lang="de-AT" sz="1400" baseline="0" dirty="0"/>
                        <a:t> </a:t>
                      </a:r>
                      <a:r>
                        <a:rPr lang="de-AT" sz="1400" baseline="0" dirty="0" err="1"/>
                        <a:t>processing</a:t>
                      </a:r>
                      <a:r>
                        <a:rPr lang="de-AT" sz="1400" baseline="0" dirty="0"/>
                        <a:t> </a:t>
                      </a:r>
                      <a:r>
                        <a:rPr lang="de-AT" sz="1400" b="1" baseline="0" dirty="0" err="1"/>
                        <a:t>relies</a:t>
                      </a:r>
                      <a:r>
                        <a:rPr lang="de-AT" sz="1400" b="1" baseline="0" dirty="0"/>
                        <a:t>, at least in </a:t>
                      </a:r>
                      <a:r>
                        <a:rPr lang="de-AT" sz="1400" b="1" baseline="0" dirty="0" err="1"/>
                        <a:t>part</a:t>
                      </a:r>
                      <a:r>
                        <a:rPr lang="de-AT" sz="1400" b="1" baseline="0" dirty="0"/>
                        <a:t>, on </a:t>
                      </a:r>
                      <a:r>
                        <a:rPr lang="de-AT" sz="1400" b="1" baseline="0" dirty="0" err="1"/>
                        <a:t>lexical</a:t>
                      </a:r>
                      <a:r>
                        <a:rPr lang="de-AT" sz="1400" b="1" baseline="0" dirty="0"/>
                        <a:t>/</a:t>
                      </a:r>
                      <a:r>
                        <a:rPr lang="de-AT" sz="1400" b="1" baseline="0" dirty="0" err="1"/>
                        <a:t>semantic</a:t>
                      </a:r>
                      <a:r>
                        <a:rPr lang="de-AT" sz="1400" b="1" baseline="0" dirty="0"/>
                        <a:t> </a:t>
                      </a:r>
                      <a:r>
                        <a:rPr lang="de-AT" sz="1400" b="1" baseline="0" dirty="0" err="1"/>
                        <a:t>mechanisms</a:t>
                      </a:r>
                      <a:r>
                        <a:rPr lang="de-AT" sz="1400" b="1" baseline="0" dirty="0"/>
                        <a:t> </a:t>
                      </a:r>
                      <a:r>
                        <a:rPr lang="de-AT" sz="1400" b="1" baseline="0" dirty="0" err="1"/>
                        <a:t>and</a:t>
                      </a:r>
                      <a:r>
                        <a:rPr lang="de-AT" sz="1400" b="1" baseline="0" dirty="0"/>
                        <a:t> </a:t>
                      </a:r>
                      <a:r>
                        <a:rPr lang="de-AT" sz="1400" b="1" baseline="0" dirty="0" err="1"/>
                        <a:t>declarative</a:t>
                      </a:r>
                      <a:r>
                        <a:rPr lang="de-AT" sz="1400" b="1" baseline="0" dirty="0"/>
                        <a:t> </a:t>
                      </a:r>
                      <a:r>
                        <a:rPr lang="de-AT" sz="1400" b="1" baseline="0" dirty="0" err="1"/>
                        <a:t>memory</a:t>
                      </a:r>
                      <a:r>
                        <a:rPr lang="de-AT" sz="1400" b="1" baseline="0" dirty="0"/>
                        <a:t> </a:t>
                      </a:r>
                      <a:r>
                        <a:rPr lang="de-AT" sz="1400" b="0" baseline="0" dirty="0" err="1"/>
                        <a:t>and</a:t>
                      </a:r>
                      <a:r>
                        <a:rPr lang="de-AT" sz="1400" b="0" baseline="0" dirty="0"/>
                        <a:t> </a:t>
                      </a:r>
                      <a:r>
                        <a:rPr lang="de-AT" sz="1400" b="0" baseline="0" dirty="0" err="1"/>
                        <a:t>shows</a:t>
                      </a:r>
                      <a:r>
                        <a:rPr lang="de-AT" sz="1400" b="0" baseline="0" dirty="0"/>
                        <a:t> </a:t>
                      </a:r>
                      <a:r>
                        <a:rPr lang="de-AT" sz="1400" b="0" baseline="0" dirty="0" err="1"/>
                        <a:t>that</a:t>
                      </a:r>
                      <a:r>
                        <a:rPr lang="de-AT" sz="1400" b="0" baseline="0" dirty="0"/>
                        <a:t> </a:t>
                      </a:r>
                      <a:r>
                        <a:rPr lang="de-AT" sz="1400" b="1" baseline="0" dirty="0" err="1"/>
                        <a:t>this</a:t>
                      </a:r>
                      <a:r>
                        <a:rPr lang="de-AT" sz="1400" b="1" baseline="0" dirty="0"/>
                        <a:t> </a:t>
                      </a:r>
                      <a:r>
                        <a:rPr lang="de-AT" sz="1400" b="1" baseline="0" dirty="0" err="1"/>
                        <a:t>reliance</a:t>
                      </a:r>
                      <a:r>
                        <a:rPr lang="de-AT" sz="1400" b="1" baseline="0" dirty="0"/>
                        <a:t> </a:t>
                      </a:r>
                      <a:r>
                        <a:rPr lang="de-AT" sz="1400" b="1" baseline="0" dirty="0" err="1"/>
                        <a:t>can</a:t>
                      </a:r>
                      <a:r>
                        <a:rPr lang="de-AT" sz="1400" b="1" baseline="0" dirty="0"/>
                        <a:t> </a:t>
                      </a:r>
                      <a:r>
                        <a:rPr lang="de-AT" sz="1400" b="1" baseline="0" dirty="0" err="1"/>
                        <a:t>result</a:t>
                      </a:r>
                      <a:r>
                        <a:rPr lang="de-AT" sz="1400" b="1" baseline="0" dirty="0"/>
                        <a:t> </a:t>
                      </a:r>
                      <a:r>
                        <a:rPr lang="de-AT" sz="1400" b="1" baseline="0" dirty="0" err="1"/>
                        <a:t>from</a:t>
                      </a:r>
                      <a:r>
                        <a:rPr lang="de-AT" sz="1400" b="1" baseline="0" dirty="0"/>
                        <a:t> </a:t>
                      </a:r>
                      <a:r>
                        <a:rPr lang="de-AT" sz="1400" b="1" baseline="0" dirty="0" err="1"/>
                        <a:t>implicit</a:t>
                      </a:r>
                      <a:r>
                        <a:rPr lang="de-AT" sz="1400" b="1" baseline="0" dirty="0"/>
                        <a:t> </a:t>
                      </a:r>
                      <a:r>
                        <a:rPr lang="de-AT" sz="1400" b="1" baseline="0" dirty="0" err="1"/>
                        <a:t>training</a:t>
                      </a:r>
                      <a:r>
                        <a:rPr lang="de-AT" sz="1400" b="1" baseline="0" dirty="0"/>
                        <a:t>. </a:t>
                      </a:r>
                      <a:r>
                        <a:rPr lang="de-AT" sz="1400" baseline="0" dirty="0"/>
                        <a:t>(</a:t>
                      </a:r>
                      <a:r>
                        <a:rPr lang="de-AT" sz="1400" baseline="0" dirty="0" err="1"/>
                        <a:t>no</a:t>
                      </a:r>
                      <a:r>
                        <a:rPr lang="de-AT" sz="1400" baseline="0" dirty="0"/>
                        <a:t> </a:t>
                      </a:r>
                      <a:r>
                        <a:rPr lang="de-AT" sz="1400" baseline="0" dirty="0" err="1"/>
                        <a:t>rules</a:t>
                      </a:r>
                      <a:r>
                        <a:rPr lang="de-AT" sz="1400" baseline="0" dirty="0"/>
                        <a:t> </a:t>
                      </a:r>
                      <a:r>
                        <a:rPr lang="de-AT" sz="1400" baseline="0" dirty="0" err="1"/>
                        <a:t>needed</a:t>
                      </a:r>
                      <a:r>
                        <a:rPr lang="de-AT" sz="1400" baseline="0" dirty="0"/>
                        <a:t>)</a:t>
                      </a:r>
                      <a:endParaRPr lang="en-US" sz="1400" dirty="0"/>
                    </a:p>
                  </a:txBody>
                  <a:tcPr/>
                </a:tc>
                <a:tc>
                  <a:txBody>
                    <a:bodyPr/>
                    <a:lstStyle/>
                    <a:p>
                      <a:r>
                        <a:rPr lang="de-AT" sz="1400" b="1" dirty="0"/>
                        <a:t>Explicit </a:t>
                      </a:r>
                      <a:r>
                        <a:rPr lang="de-AT" sz="1400" b="1" dirty="0" err="1"/>
                        <a:t>training</a:t>
                      </a:r>
                      <a:r>
                        <a:rPr lang="de-AT" sz="1400" b="1" dirty="0"/>
                        <a:t> </a:t>
                      </a:r>
                      <a:r>
                        <a:rPr lang="de-AT" sz="1400" b="1" dirty="0" err="1"/>
                        <a:t>does</a:t>
                      </a:r>
                      <a:r>
                        <a:rPr lang="de-AT" sz="1400" b="1" dirty="0"/>
                        <a:t> not </a:t>
                      </a:r>
                      <a:r>
                        <a:rPr lang="de-AT" sz="1400" b="1" dirty="0" err="1"/>
                        <a:t>lead</a:t>
                      </a:r>
                      <a:r>
                        <a:rPr lang="de-AT" sz="1400" b="1" dirty="0"/>
                        <a:t> </a:t>
                      </a:r>
                      <a:r>
                        <a:rPr lang="de-AT" sz="1400" dirty="0" err="1"/>
                        <a:t>to</a:t>
                      </a:r>
                      <a:r>
                        <a:rPr lang="de-AT" sz="1400" dirty="0"/>
                        <a:t> a </a:t>
                      </a:r>
                      <a:r>
                        <a:rPr lang="de-AT" sz="1400" dirty="0" err="1"/>
                        <a:t>systematic</a:t>
                      </a:r>
                      <a:r>
                        <a:rPr lang="de-AT" sz="1400" dirty="0"/>
                        <a:t> </a:t>
                      </a:r>
                      <a:r>
                        <a:rPr lang="de-AT" sz="1400" dirty="0" err="1"/>
                        <a:t>and</a:t>
                      </a:r>
                      <a:r>
                        <a:rPr lang="de-AT" sz="1400" dirty="0"/>
                        <a:t> </a:t>
                      </a:r>
                      <a:r>
                        <a:rPr lang="de-AT" sz="1400" dirty="0" err="1"/>
                        <a:t>consistent</a:t>
                      </a:r>
                      <a:r>
                        <a:rPr lang="de-AT" sz="1400" dirty="0"/>
                        <a:t> </a:t>
                      </a:r>
                      <a:r>
                        <a:rPr lang="de-AT" sz="1400" dirty="0" err="1"/>
                        <a:t>reliance</a:t>
                      </a:r>
                      <a:r>
                        <a:rPr lang="de-AT" sz="1400" dirty="0"/>
                        <a:t> </a:t>
                      </a:r>
                      <a:r>
                        <a:rPr lang="de-AT" sz="1400" dirty="0" err="1"/>
                        <a:t>of</a:t>
                      </a:r>
                      <a:r>
                        <a:rPr lang="de-AT" sz="1400" dirty="0"/>
                        <a:t> </a:t>
                      </a:r>
                      <a:r>
                        <a:rPr lang="de-AT" sz="1400" dirty="0" err="1"/>
                        <a:t>syntax</a:t>
                      </a:r>
                      <a:r>
                        <a:rPr lang="de-AT" sz="1400" dirty="0"/>
                        <a:t> on </a:t>
                      </a:r>
                      <a:r>
                        <a:rPr lang="de-AT" sz="1400" dirty="0" err="1"/>
                        <a:t>either</a:t>
                      </a:r>
                      <a:r>
                        <a:rPr lang="de-AT" sz="1400" dirty="0"/>
                        <a:t> </a:t>
                      </a:r>
                      <a:r>
                        <a:rPr lang="de-AT" sz="1400" dirty="0" err="1"/>
                        <a:t>lexical</a:t>
                      </a:r>
                      <a:r>
                        <a:rPr lang="de-AT" sz="1400" dirty="0"/>
                        <a:t>/</a:t>
                      </a:r>
                      <a:r>
                        <a:rPr lang="de-AT" sz="1400" dirty="0" err="1"/>
                        <a:t>semantic</a:t>
                      </a:r>
                      <a:r>
                        <a:rPr lang="de-AT" sz="1400" dirty="0"/>
                        <a:t> </a:t>
                      </a:r>
                      <a:r>
                        <a:rPr lang="de-AT" sz="1400" b="1" dirty="0" err="1"/>
                        <a:t>or</a:t>
                      </a:r>
                      <a:r>
                        <a:rPr lang="de-AT" sz="1400" b="1" dirty="0"/>
                        <a:t> L1-like </a:t>
                      </a:r>
                      <a:r>
                        <a:rPr lang="de-AT" sz="1400" b="1" dirty="0" err="1"/>
                        <a:t>grammatical</a:t>
                      </a:r>
                      <a:r>
                        <a:rPr lang="de-AT" sz="1400" b="1" dirty="0"/>
                        <a:t> </a:t>
                      </a:r>
                      <a:r>
                        <a:rPr lang="de-AT" sz="1400" b="1" dirty="0" err="1"/>
                        <a:t>processes</a:t>
                      </a:r>
                      <a:r>
                        <a:rPr lang="de-AT" sz="1400" b="1" dirty="0"/>
                        <a:t> </a:t>
                      </a:r>
                      <a:r>
                        <a:rPr lang="de-AT" sz="1400" dirty="0"/>
                        <a:t>at </a:t>
                      </a:r>
                      <a:r>
                        <a:rPr lang="de-AT" sz="1400" dirty="0" err="1"/>
                        <a:t>low</a:t>
                      </a:r>
                      <a:r>
                        <a:rPr lang="de-AT" sz="1400" dirty="0"/>
                        <a:t> </a:t>
                      </a:r>
                      <a:r>
                        <a:rPr lang="de-AT" sz="1400" dirty="0" err="1"/>
                        <a:t>proficiency</a:t>
                      </a:r>
                      <a:r>
                        <a:rPr lang="de-AT" sz="1400" baseline="0" dirty="0"/>
                        <a:t> </a:t>
                      </a:r>
                      <a:r>
                        <a:rPr lang="de-AT" sz="1400" baseline="0" dirty="0" err="1"/>
                        <a:t>nor</a:t>
                      </a:r>
                      <a:r>
                        <a:rPr lang="de-AT" sz="1400" baseline="0" dirty="0"/>
                        <a:t> </a:t>
                      </a:r>
                      <a:r>
                        <a:rPr lang="de-AT" sz="1400" baseline="0" dirty="0" err="1"/>
                        <a:t>does</a:t>
                      </a:r>
                      <a:r>
                        <a:rPr lang="de-AT" sz="1400" baseline="0" dirty="0"/>
                        <a:t> </a:t>
                      </a:r>
                      <a:r>
                        <a:rPr lang="de-AT" sz="1400" baseline="0" dirty="0" err="1"/>
                        <a:t>their</a:t>
                      </a:r>
                      <a:r>
                        <a:rPr lang="de-AT" sz="1400" baseline="0" dirty="0"/>
                        <a:t> </a:t>
                      </a:r>
                      <a:r>
                        <a:rPr lang="de-AT" sz="1400" baseline="0" dirty="0" err="1"/>
                        <a:t>syntax</a:t>
                      </a:r>
                      <a:r>
                        <a:rPr lang="de-AT" sz="1400" baseline="0" dirty="0"/>
                        <a:t> </a:t>
                      </a:r>
                      <a:r>
                        <a:rPr lang="de-AT" sz="1400" baseline="0" dirty="0" err="1"/>
                        <a:t>rely</a:t>
                      </a:r>
                      <a:r>
                        <a:rPr lang="de-AT" sz="1400" baseline="0" dirty="0"/>
                        <a:t> on </a:t>
                      </a:r>
                      <a:r>
                        <a:rPr lang="de-AT" sz="1400" b="1" baseline="0" dirty="0" err="1"/>
                        <a:t>any</a:t>
                      </a:r>
                      <a:r>
                        <a:rPr lang="de-AT" sz="1400" b="1" baseline="0" dirty="0"/>
                        <a:t> </a:t>
                      </a:r>
                      <a:r>
                        <a:rPr lang="de-AT" sz="1400" b="1" baseline="0" dirty="0" err="1"/>
                        <a:t>other</a:t>
                      </a:r>
                      <a:r>
                        <a:rPr lang="de-AT" sz="1400" b="1" baseline="0" dirty="0"/>
                        <a:t> </a:t>
                      </a:r>
                      <a:r>
                        <a:rPr lang="de-AT" sz="1400" b="1" baseline="0" dirty="0" err="1"/>
                        <a:t>neurocognitive</a:t>
                      </a:r>
                      <a:r>
                        <a:rPr lang="de-AT" sz="1400" b="1" baseline="0" dirty="0"/>
                        <a:t> </a:t>
                      </a:r>
                      <a:r>
                        <a:rPr lang="de-AT" sz="1400" b="1" baseline="0" dirty="0" err="1"/>
                        <a:t>processes</a:t>
                      </a:r>
                      <a:r>
                        <a:rPr lang="de-AT" sz="1400" b="1" baseline="0" dirty="0"/>
                        <a:t> </a:t>
                      </a:r>
                      <a:r>
                        <a:rPr lang="de-AT" sz="1400" baseline="0" dirty="0" err="1"/>
                        <a:t>that</a:t>
                      </a:r>
                      <a:r>
                        <a:rPr lang="de-AT" sz="1400" baseline="0" dirty="0"/>
                        <a:t> </a:t>
                      </a:r>
                      <a:r>
                        <a:rPr lang="de-AT" sz="1400" baseline="0" dirty="0" err="1"/>
                        <a:t>would</a:t>
                      </a:r>
                      <a:r>
                        <a:rPr lang="de-AT" sz="1400" baseline="0" dirty="0"/>
                        <a:t> </a:t>
                      </a:r>
                      <a:r>
                        <a:rPr lang="de-AT" sz="1400" baseline="0" dirty="0" err="1"/>
                        <a:t>be</a:t>
                      </a:r>
                      <a:r>
                        <a:rPr lang="de-AT" sz="1400" baseline="0" dirty="0"/>
                        <a:t> </a:t>
                      </a:r>
                      <a:r>
                        <a:rPr lang="de-AT" sz="1400" baseline="0" dirty="0" err="1"/>
                        <a:t>reflected</a:t>
                      </a:r>
                      <a:r>
                        <a:rPr lang="de-AT" sz="1400" baseline="0" dirty="0"/>
                        <a:t> in ERP </a:t>
                      </a:r>
                      <a:r>
                        <a:rPr lang="de-AT" sz="1400" baseline="0" dirty="0" err="1"/>
                        <a:t>components</a:t>
                      </a:r>
                      <a:r>
                        <a:rPr lang="de-AT" sz="1400" baseline="0" dirty="0"/>
                        <a:t>.</a:t>
                      </a:r>
                      <a:endParaRPr lang="en-US" sz="1400" dirty="0"/>
                    </a:p>
                  </a:txBody>
                  <a:tcPr/>
                </a:tc>
                <a:extLst>
                  <a:ext uri="{0D108BD9-81ED-4DB2-BD59-A6C34878D82A}">
                    <a16:rowId xmlns:a16="http://schemas.microsoft.com/office/drawing/2014/main" val="10002"/>
                  </a:ext>
                </a:extLst>
              </a:tr>
            </a:tbl>
          </a:graphicData>
        </a:graphic>
      </p:graphicFrame>
      <p:sp>
        <p:nvSpPr>
          <p:cNvPr id="3" name="Rounded Rectangular Callout 2"/>
          <p:cNvSpPr/>
          <p:nvPr/>
        </p:nvSpPr>
        <p:spPr>
          <a:xfrm>
            <a:off x="6660232" y="188640"/>
            <a:ext cx="1891912" cy="1296144"/>
          </a:xfrm>
          <a:prstGeom prst="wedgeRoundRectCallout">
            <a:avLst>
              <a:gd name="adj1" fmla="val -49674"/>
              <a:gd name="adj2" fmla="val 742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This </a:t>
            </a:r>
            <a:r>
              <a:rPr lang="de-AT" dirty="0" err="1">
                <a:solidFill>
                  <a:schemeClr val="tx1"/>
                </a:solidFill>
              </a:rPr>
              <a:t>effect</a:t>
            </a:r>
            <a:r>
              <a:rPr lang="de-AT" dirty="0">
                <a:solidFill>
                  <a:schemeClr val="tx1"/>
                </a:solidFill>
              </a:rPr>
              <a:t> was EVEN STRONGER after </a:t>
            </a:r>
            <a:r>
              <a:rPr lang="de-AT" dirty="0" err="1">
                <a:solidFill>
                  <a:schemeClr val="tx1"/>
                </a:solidFill>
              </a:rPr>
              <a:t>months</a:t>
            </a:r>
            <a:r>
              <a:rPr lang="de-AT" dirty="0">
                <a:solidFill>
                  <a:schemeClr val="tx1"/>
                </a:solidFill>
              </a:rPr>
              <a:t> </a:t>
            </a:r>
            <a:r>
              <a:rPr lang="de-AT" dirty="0" err="1">
                <a:solidFill>
                  <a:schemeClr val="tx1"/>
                </a:solidFill>
              </a:rPr>
              <a:t>of</a:t>
            </a:r>
            <a:r>
              <a:rPr lang="de-AT" dirty="0">
                <a:solidFill>
                  <a:schemeClr val="tx1"/>
                </a:solidFill>
              </a:rPr>
              <a:t> </a:t>
            </a:r>
            <a:r>
              <a:rPr lang="de-AT" dirty="0" err="1">
                <a:solidFill>
                  <a:schemeClr val="tx1"/>
                </a:solidFill>
              </a:rPr>
              <a:t>no</a:t>
            </a:r>
            <a:r>
              <a:rPr lang="de-AT" dirty="0">
                <a:solidFill>
                  <a:schemeClr val="tx1"/>
                </a:solidFill>
              </a:rPr>
              <a:t> </a:t>
            </a:r>
            <a:r>
              <a:rPr lang="de-AT" dirty="0" err="1">
                <a:solidFill>
                  <a:schemeClr val="tx1"/>
                </a:solidFill>
              </a:rPr>
              <a:t>exposure</a:t>
            </a:r>
            <a:r>
              <a:rPr lang="de-AT" dirty="0"/>
              <a:t>.</a:t>
            </a:r>
            <a:endParaRPr lang="en-US" dirty="0"/>
          </a:p>
        </p:txBody>
      </p:sp>
    </p:spTree>
    <p:extLst>
      <p:ext uri="{BB962C8B-B14F-4D97-AF65-F5344CB8AC3E}">
        <p14:creationId xmlns:p14="http://schemas.microsoft.com/office/powerpoint/2010/main" val="18539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What</a:t>
            </a:r>
            <a:r>
              <a:rPr lang="de-AT" dirty="0"/>
              <a:t> </a:t>
            </a:r>
            <a:r>
              <a:rPr lang="de-AT" dirty="0" err="1"/>
              <a:t>does</a:t>
            </a:r>
            <a:r>
              <a:rPr lang="de-AT" dirty="0"/>
              <a:t> </a:t>
            </a:r>
            <a:r>
              <a:rPr lang="de-AT" dirty="0" err="1"/>
              <a:t>this</a:t>
            </a:r>
            <a:r>
              <a:rPr lang="de-AT" dirty="0"/>
              <a:t> </a:t>
            </a:r>
            <a:r>
              <a:rPr lang="de-AT" dirty="0" err="1"/>
              <a:t>mean</a:t>
            </a:r>
            <a:r>
              <a:rPr lang="de-AT" dirty="0"/>
              <a:t> </a:t>
            </a:r>
            <a:r>
              <a:rPr lang="de-AT" dirty="0" err="1"/>
              <a:t>for</a:t>
            </a:r>
            <a:r>
              <a:rPr lang="de-AT" dirty="0"/>
              <a:t> </a:t>
            </a:r>
            <a:r>
              <a:rPr lang="de-AT" dirty="0" err="1"/>
              <a:t>teaching</a:t>
            </a:r>
            <a:r>
              <a:rPr lang="de-AT" dirty="0"/>
              <a:t>?</a:t>
            </a:r>
            <a:endParaRPr lang="en-US" dirty="0"/>
          </a:p>
        </p:txBody>
      </p:sp>
      <p:pic>
        <p:nvPicPr>
          <p:cNvPr id="4098" name="Picture 2"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587" y="2530475"/>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8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a:solidFill>
            <a:schemeClr val="tx2">
              <a:lumMod val="20000"/>
              <a:lumOff val="80000"/>
            </a:schemeClr>
          </a:solidFill>
        </p:spPr>
        <p:txBody>
          <a:bodyPr/>
          <a:lstStyle/>
          <a:p>
            <a:pPr marL="0" indent="0">
              <a:buNone/>
            </a:pPr>
            <a:r>
              <a:rPr lang="fr-FR" sz="2400" b="1" dirty="0">
                <a:solidFill>
                  <a:schemeClr val="tx2">
                    <a:lumMod val="60000"/>
                    <a:lumOff val="40000"/>
                  </a:schemeClr>
                </a:solidFill>
              </a:rPr>
              <a:t>How </a:t>
            </a:r>
            <a:r>
              <a:rPr lang="fr-FR" sz="2400" b="1" dirty="0" err="1">
                <a:solidFill>
                  <a:schemeClr val="tx2">
                    <a:lumMod val="60000"/>
                    <a:lumOff val="40000"/>
                  </a:schemeClr>
                </a:solidFill>
              </a:rPr>
              <a:t>can</a:t>
            </a:r>
            <a:r>
              <a:rPr lang="fr-FR" sz="2400" b="1" dirty="0">
                <a:solidFill>
                  <a:schemeClr val="tx2">
                    <a:lumMod val="60000"/>
                    <a:lumOff val="40000"/>
                  </a:schemeClr>
                </a:solidFill>
              </a:rPr>
              <a:t> </a:t>
            </a:r>
            <a:r>
              <a:rPr lang="fr-FR" sz="2400" b="1" dirty="0" err="1">
                <a:solidFill>
                  <a:schemeClr val="tx2">
                    <a:lumMod val="60000"/>
                    <a:lumOff val="40000"/>
                  </a:schemeClr>
                </a:solidFill>
              </a:rPr>
              <a:t>we</a:t>
            </a:r>
            <a:r>
              <a:rPr lang="fr-FR" sz="2400" b="1" dirty="0">
                <a:solidFill>
                  <a:schemeClr val="tx2">
                    <a:lumMod val="60000"/>
                    <a:lumOff val="40000"/>
                  </a:schemeClr>
                </a:solidFill>
              </a:rPr>
              <a:t> </a:t>
            </a:r>
            <a:r>
              <a:rPr lang="fr-FR" sz="2400" b="1" dirty="0" err="1">
                <a:solidFill>
                  <a:schemeClr val="tx2">
                    <a:lumMod val="60000"/>
                    <a:lumOff val="40000"/>
                  </a:schemeClr>
                </a:solidFill>
              </a:rPr>
              <a:t>teach</a:t>
            </a:r>
            <a:r>
              <a:rPr lang="fr-FR" sz="2400" b="1" dirty="0">
                <a:solidFill>
                  <a:schemeClr val="tx2">
                    <a:lumMod val="60000"/>
                    <a:lumOff val="40000"/>
                  </a:schemeClr>
                </a:solidFill>
              </a:rPr>
              <a:t> C+C </a:t>
            </a:r>
            <a:r>
              <a:rPr lang="fr-FR" sz="2400" b="1" dirty="0" err="1">
                <a:solidFill>
                  <a:schemeClr val="tx2">
                    <a:lumMod val="60000"/>
                    <a:lumOff val="40000"/>
                  </a:schemeClr>
                </a:solidFill>
              </a:rPr>
              <a:t>grammar</a:t>
            </a:r>
            <a:endParaRPr lang="fr-FR" sz="2400" b="1" dirty="0">
              <a:solidFill>
                <a:schemeClr val="tx2">
                  <a:lumMod val="60000"/>
                  <a:lumOff val="40000"/>
                </a:schemeClr>
              </a:solidFill>
            </a:endParaRPr>
          </a:p>
          <a:p>
            <a:pPr marL="0" indent="0">
              <a:buNone/>
            </a:pPr>
            <a:r>
              <a:rPr lang="fr-FR" sz="2000" dirty="0"/>
              <a:t>Efficient </a:t>
            </a:r>
            <a:r>
              <a:rPr lang="fr-FR" sz="2000" dirty="0" err="1"/>
              <a:t>grammar</a:t>
            </a:r>
            <a:r>
              <a:rPr lang="fr-FR" sz="2000" dirty="0"/>
              <a:t> </a:t>
            </a:r>
            <a:r>
              <a:rPr lang="fr-FR" sz="2000" dirty="0" err="1"/>
              <a:t>teaching</a:t>
            </a:r>
            <a:r>
              <a:rPr lang="fr-FR" sz="2000" dirty="0"/>
              <a:t> must </a:t>
            </a:r>
            <a:r>
              <a:rPr lang="fr-FR" sz="2000" dirty="0" err="1"/>
              <a:t>consider</a:t>
            </a:r>
            <a:r>
              <a:rPr lang="fr-FR" sz="2000" dirty="0"/>
              <a:t> the </a:t>
            </a:r>
            <a:r>
              <a:rPr lang="fr-FR" sz="2000" dirty="0" err="1"/>
              <a:t>necessary</a:t>
            </a:r>
            <a:r>
              <a:rPr lang="fr-FR" sz="2000" dirty="0"/>
              <a:t> </a:t>
            </a:r>
            <a:r>
              <a:rPr lang="fr-FR" sz="2000" dirty="0" err="1"/>
              <a:t>learning</a:t>
            </a:r>
            <a:r>
              <a:rPr lang="fr-FR" sz="2000" dirty="0"/>
              <a:t> stages:</a:t>
            </a:r>
          </a:p>
          <a:p>
            <a:pPr marL="0" indent="0">
              <a:buNone/>
            </a:pPr>
            <a:endParaRPr lang="fr-FR" dirty="0"/>
          </a:p>
          <a:p>
            <a:r>
              <a:rPr lang="fr-FR" dirty="0" err="1"/>
              <a:t>Awareness</a:t>
            </a:r>
            <a:r>
              <a:rPr lang="fr-FR" dirty="0"/>
              <a:t> </a:t>
            </a:r>
            <a:r>
              <a:rPr lang="fr-FR" dirty="0" err="1"/>
              <a:t>raising</a:t>
            </a:r>
            <a:endParaRPr lang="fr-FR" dirty="0"/>
          </a:p>
          <a:p>
            <a:r>
              <a:rPr lang="fr-FR" dirty="0" err="1"/>
              <a:t>Conceptualization</a:t>
            </a:r>
            <a:endParaRPr lang="fr-FR" dirty="0"/>
          </a:p>
          <a:p>
            <a:r>
              <a:rPr lang="fr-FR" dirty="0" err="1"/>
              <a:t>Proceduralization</a:t>
            </a:r>
            <a:r>
              <a:rPr lang="fr-FR" dirty="0"/>
              <a:t> in </a:t>
            </a:r>
            <a:r>
              <a:rPr lang="fr-FR" dirty="0" err="1"/>
              <a:t>scaffolded</a:t>
            </a:r>
            <a:r>
              <a:rPr lang="fr-FR" dirty="0"/>
              <a:t> conditions</a:t>
            </a:r>
          </a:p>
          <a:p>
            <a:r>
              <a:rPr lang="fr-FR" dirty="0"/>
              <a:t>Performance in real-time </a:t>
            </a:r>
            <a:r>
              <a:rPr lang="fr-FR" dirty="0" err="1"/>
              <a:t>context</a:t>
            </a:r>
            <a:endParaRPr lang="fr-FR" dirty="0"/>
          </a:p>
          <a:p>
            <a:pPr marL="0" indent="0">
              <a:buNone/>
            </a:pPr>
            <a:endParaRPr lang="fr-FR" dirty="0"/>
          </a:p>
          <a:p>
            <a:endParaRPr lang="fr-FR" dirty="0"/>
          </a:p>
        </p:txBody>
      </p:sp>
      <p:pic>
        <p:nvPicPr>
          <p:cNvPr id="6" name="Picture 5">
            <a:extLst>
              <a:ext uri="{FF2B5EF4-FFF2-40B4-BE49-F238E27FC236}">
                <a16:creationId xmlns:a16="http://schemas.microsoft.com/office/drawing/2014/main" id="{B6EDE9F0-F952-4277-81C6-9C55EBC6C3D6}"/>
              </a:ext>
            </a:extLst>
          </p:cNvPr>
          <p:cNvPicPr>
            <a:picLocks noChangeAspect="1"/>
          </p:cNvPicPr>
          <p:nvPr/>
        </p:nvPicPr>
        <p:blipFill>
          <a:blip r:embed="rId2"/>
          <a:stretch>
            <a:fillRect/>
          </a:stretch>
        </p:blipFill>
        <p:spPr>
          <a:xfrm>
            <a:off x="302424" y="836712"/>
            <a:ext cx="2519351" cy="5410200"/>
          </a:xfrm>
          <a:prstGeom prst="rect">
            <a:avLst/>
          </a:prstGeom>
        </p:spPr>
      </p:pic>
      <p:sp>
        <p:nvSpPr>
          <p:cNvPr id="5" name="Rectangle: Rounded Corners 4">
            <a:extLst>
              <a:ext uri="{FF2B5EF4-FFF2-40B4-BE49-F238E27FC236}">
                <a16:creationId xmlns:a16="http://schemas.microsoft.com/office/drawing/2014/main" id="{A5FF6D28-83F2-4AAF-A686-AD8B5822CE2B}"/>
              </a:ext>
            </a:extLst>
          </p:cNvPr>
          <p:cNvSpPr/>
          <p:nvPr/>
        </p:nvSpPr>
        <p:spPr>
          <a:xfrm>
            <a:off x="3347864" y="551247"/>
            <a:ext cx="4896544" cy="459172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de-AT" sz="2000" dirty="0"/>
              <a:t>Since we do not have time to look at all these aspects today, let‘s start with the most important one: </a:t>
            </a:r>
            <a:r>
              <a:rPr lang="de-AT" sz="2000" b="1" dirty="0">
                <a:solidFill>
                  <a:schemeClr val="accent5">
                    <a:lumMod val="60000"/>
                    <a:lumOff val="40000"/>
                  </a:schemeClr>
                </a:solidFill>
              </a:rPr>
              <a:t>Proceduralization</a:t>
            </a:r>
          </a:p>
          <a:p>
            <a:endParaRPr lang="de-AT" sz="2400" dirty="0"/>
          </a:p>
          <a:p>
            <a:r>
              <a:rPr lang="de-AT" sz="2400" dirty="0">
                <a:solidFill>
                  <a:schemeClr val="tx1"/>
                </a:solidFill>
              </a:rPr>
              <a:t>Students need </a:t>
            </a:r>
            <a:r>
              <a:rPr lang="de-AT" sz="2400" b="1" dirty="0">
                <a:solidFill>
                  <a:schemeClr val="tx1"/>
                </a:solidFill>
              </a:rPr>
              <a:t>lots of good examples </a:t>
            </a:r>
            <a:r>
              <a:rPr lang="de-AT" sz="2400" dirty="0">
                <a:solidFill>
                  <a:schemeClr val="tx1"/>
                </a:solidFill>
              </a:rPr>
              <a:t>in </a:t>
            </a:r>
            <a:r>
              <a:rPr lang="de-AT" sz="2400" b="1" dirty="0">
                <a:solidFill>
                  <a:schemeClr val="tx1"/>
                </a:solidFill>
              </a:rPr>
              <a:t>typical contexts</a:t>
            </a:r>
            <a:r>
              <a:rPr lang="de-AT" sz="2400" dirty="0">
                <a:solidFill>
                  <a:schemeClr val="tx1"/>
                </a:solidFill>
              </a:rPr>
              <a:t>.</a:t>
            </a:r>
          </a:p>
          <a:p>
            <a:r>
              <a:rPr lang="de-AT" sz="2400" dirty="0">
                <a:solidFill>
                  <a:schemeClr val="tx1"/>
                </a:solidFill>
              </a:rPr>
              <a:t>Ideally, they will do lots of </a:t>
            </a:r>
            <a:r>
              <a:rPr lang="de-AT" sz="2400" b="1" dirty="0">
                <a:solidFill>
                  <a:schemeClr val="tx1"/>
                </a:solidFill>
              </a:rPr>
              <a:t>SPEAKING</a:t>
            </a:r>
            <a:r>
              <a:rPr lang="de-AT" sz="2400" dirty="0">
                <a:solidFill>
                  <a:schemeClr val="tx1"/>
                </a:solidFill>
              </a:rPr>
              <a:t> exercises to practice the new structures using several senses. </a:t>
            </a:r>
            <a:endParaRPr lang="en-US" sz="2400" dirty="0">
              <a:solidFill>
                <a:schemeClr val="tx1"/>
              </a:solidFill>
            </a:endParaRPr>
          </a:p>
        </p:txBody>
      </p:sp>
      <p:pic>
        <p:nvPicPr>
          <p:cNvPr id="23" name="Picture 22" descr="Icon&#10;&#10;Description automatically generated">
            <a:extLst>
              <a:ext uri="{FF2B5EF4-FFF2-40B4-BE49-F238E27FC236}">
                <a16:creationId xmlns:a16="http://schemas.microsoft.com/office/drawing/2014/main" id="{0AA0656F-5F67-4BEA-80AF-6EEBE5DA181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81257" y="5119242"/>
            <a:ext cx="1259862" cy="1259862"/>
          </a:xfrm>
          <a:prstGeom prst="rect">
            <a:avLst/>
          </a:prstGeom>
        </p:spPr>
      </p:pic>
      <p:pic>
        <p:nvPicPr>
          <p:cNvPr id="25" name="Picture 24">
            <a:extLst>
              <a:ext uri="{FF2B5EF4-FFF2-40B4-BE49-F238E27FC236}">
                <a16:creationId xmlns:a16="http://schemas.microsoft.com/office/drawing/2014/main" id="{C7A4AC8C-64F9-4717-91AA-C1B21E392F27}"/>
              </a:ext>
            </a:extLst>
          </p:cNvPr>
          <p:cNvPicPr>
            <a:picLocks noChangeAspect="1"/>
          </p:cNvPicPr>
          <p:nvPr/>
        </p:nvPicPr>
        <p:blipFill>
          <a:blip r:embed="rId5"/>
          <a:stretch>
            <a:fillRect/>
          </a:stretch>
        </p:blipFill>
        <p:spPr>
          <a:xfrm>
            <a:off x="7164288" y="4346473"/>
            <a:ext cx="792088" cy="765388"/>
          </a:xfrm>
          <a:prstGeom prst="rect">
            <a:avLst/>
          </a:prstGeom>
        </p:spPr>
      </p:pic>
      <p:sp>
        <p:nvSpPr>
          <p:cNvPr id="26" name="Arrow: Right 25">
            <a:extLst>
              <a:ext uri="{FF2B5EF4-FFF2-40B4-BE49-F238E27FC236}">
                <a16:creationId xmlns:a16="http://schemas.microsoft.com/office/drawing/2014/main" id="{69D2D3BF-702F-42A9-A087-703448FEAF6E}"/>
              </a:ext>
            </a:extLst>
          </p:cNvPr>
          <p:cNvSpPr/>
          <p:nvPr/>
        </p:nvSpPr>
        <p:spPr>
          <a:xfrm>
            <a:off x="2051720" y="1738758"/>
            <a:ext cx="1584176" cy="242442"/>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11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80">
                                          <p:stCondLst>
                                            <p:cond delay="0"/>
                                          </p:stCondLst>
                                        </p:cTn>
                                        <p:tgtEl>
                                          <p:spTgt spid="23"/>
                                        </p:tgtEl>
                                      </p:cBhvr>
                                    </p:animEffect>
                                    <p:anim calcmode="lin" valueType="num">
                                      <p:cBhvr>
                                        <p:cTn id="1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 dur="26">
                                          <p:stCondLst>
                                            <p:cond delay="650"/>
                                          </p:stCondLst>
                                        </p:cTn>
                                        <p:tgtEl>
                                          <p:spTgt spid="23"/>
                                        </p:tgtEl>
                                      </p:cBhvr>
                                      <p:to x="100000" y="60000"/>
                                    </p:animScale>
                                    <p:animScale>
                                      <p:cBhvr>
                                        <p:cTn id="17" dur="166" decel="50000">
                                          <p:stCondLst>
                                            <p:cond delay="676"/>
                                          </p:stCondLst>
                                        </p:cTn>
                                        <p:tgtEl>
                                          <p:spTgt spid="23"/>
                                        </p:tgtEl>
                                      </p:cBhvr>
                                      <p:to x="100000" y="100000"/>
                                    </p:animScale>
                                    <p:animScale>
                                      <p:cBhvr>
                                        <p:cTn id="18" dur="26">
                                          <p:stCondLst>
                                            <p:cond delay="1312"/>
                                          </p:stCondLst>
                                        </p:cTn>
                                        <p:tgtEl>
                                          <p:spTgt spid="23"/>
                                        </p:tgtEl>
                                      </p:cBhvr>
                                      <p:to x="100000" y="80000"/>
                                    </p:animScale>
                                    <p:animScale>
                                      <p:cBhvr>
                                        <p:cTn id="19" dur="166" decel="50000">
                                          <p:stCondLst>
                                            <p:cond delay="1338"/>
                                          </p:stCondLst>
                                        </p:cTn>
                                        <p:tgtEl>
                                          <p:spTgt spid="23"/>
                                        </p:tgtEl>
                                      </p:cBhvr>
                                      <p:to x="100000" y="100000"/>
                                    </p:animScale>
                                    <p:animScale>
                                      <p:cBhvr>
                                        <p:cTn id="20" dur="26">
                                          <p:stCondLst>
                                            <p:cond delay="1642"/>
                                          </p:stCondLst>
                                        </p:cTn>
                                        <p:tgtEl>
                                          <p:spTgt spid="23"/>
                                        </p:tgtEl>
                                      </p:cBhvr>
                                      <p:to x="100000" y="90000"/>
                                    </p:animScale>
                                    <p:animScale>
                                      <p:cBhvr>
                                        <p:cTn id="21" dur="166" decel="50000">
                                          <p:stCondLst>
                                            <p:cond delay="1668"/>
                                          </p:stCondLst>
                                        </p:cTn>
                                        <p:tgtEl>
                                          <p:spTgt spid="23"/>
                                        </p:tgtEl>
                                      </p:cBhvr>
                                      <p:to x="100000" y="100000"/>
                                    </p:animScale>
                                    <p:animScale>
                                      <p:cBhvr>
                                        <p:cTn id="22" dur="26">
                                          <p:stCondLst>
                                            <p:cond delay="1808"/>
                                          </p:stCondLst>
                                        </p:cTn>
                                        <p:tgtEl>
                                          <p:spTgt spid="23"/>
                                        </p:tgtEl>
                                      </p:cBhvr>
                                      <p:to x="100000" y="95000"/>
                                    </p:animScale>
                                    <p:animScale>
                                      <p:cBhvr>
                                        <p:cTn id="23"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1974-ACF8-42C2-8B9A-394F56A4695E}"/>
              </a:ext>
            </a:extLst>
          </p:cNvPr>
          <p:cNvSpPr>
            <a:spLocks noGrp="1"/>
          </p:cNvSpPr>
          <p:nvPr>
            <p:ph type="title"/>
          </p:nvPr>
        </p:nvSpPr>
        <p:spPr/>
        <p:txBody>
          <a:bodyPr/>
          <a:lstStyle/>
          <a:p>
            <a:r>
              <a:rPr lang="de-AT" dirty="0"/>
              <a:t>Is this rule efficient?</a:t>
            </a:r>
            <a:endParaRPr lang="en-US" dirty="0"/>
          </a:p>
        </p:txBody>
      </p:sp>
      <p:sp>
        <p:nvSpPr>
          <p:cNvPr id="3" name="Content Placeholder 2">
            <a:extLst>
              <a:ext uri="{FF2B5EF4-FFF2-40B4-BE49-F238E27FC236}">
                <a16:creationId xmlns:a16="http://schemas.microsoft.com/office/drawing/2014/main" id="{2A566E82-DB5F-44F0-B5A3-667B647B8B6E}"/>
              </a:ext>
            </a:extLst>
          </p:cNvPr>
          <p:cNvSpPr>
            <a:spLocks noGrp="1"/>
          </p:cNvSpPr>
          <p:nvPr>
            <p:ph sz="quarter" idx="1"/>
          </p:nvPr>
        </p:nvSpPr>
        <p:spPr/>
        <p:txBody>
          <a:bodyPr/>
          <a:lstStyle/>
          <a:p>
            <a:pPr marL="0" indent="0">
              <a:buNone/>
            </a:pPr>
            <a:r>
              <a:rPr lang="de-AT" b="1" dirty="0"/>
              <a:t>Adverbs of frequency</a:t>
            </a:r>
          </a:p>
          <a:p>
            <a:r>
              <a:rPr lang="de-AT" dirty="0"/>
              <a:t>Our friend helps us. (always)</a:t>
            </a:r>
          </a:p>
          <a:p>
            <a:r>
              <a:rPr lang="de-AT" dirty="0"/>
              <a:t>I go shopping in Paris. (never)</a:t>
            </a:r>
          </a:p>
          <a:p>
            <a:r>
              <a:rPr lang="de-AT" dirty="0"/>
              <a:t>She is late. (usually)</a:t>
            </a:r>
          </a:p>
          <a:p>
            <a:r>
              <a:rPr lang="de-AT" dirty="0"/>
              <a:t>I get headaches. (often)</a:t>
            </a:r>
          </a:p>
          <a:p>
            <a:r>
              <a:rPr lang="de-AT" dirty="0"/>
              <a:t>He forgets my birthday. (always)</a:t>
            </a:r>
          </a:p>
          <a:p>
            <a:r>
              <a:rPr lang="de-AT" dirty="0"/>
              <a:t>You are right. (usually)</a:t>
            </a:r>
          </a:p>
          <a:p>
            <a:r>
              <a:rPr lang="de-AT" dirty="0"/>
              <a:t>They stay in bed late. (sometimes)</a:t>
            </a:r>
          </a:p>
          <a:p>
            <a:endParaRPr lang="en-US" dirty="0"/>
          </a:p>
        </p:txBody>
      </p:sp>
      <p:pic>
        <p:nvPicPr>
          <p:cNvPr id="8" name="Picture 7">
            <a:extLst>
              <a:ext uri="{FF2B5EF4-FFF2-40B4-BE49-F238E27FC236}">
                <a16:creationId xmlns:a16="http://schemas.microsoft.com/office/drawing/2014/main" id="{68E6683A-4182-453B-863C-E2B9C41CF221}"/>
              </a:ext>
            </a:extLst>
          </p:cNvPr>
          <p:cNvPicPr>
            <a:picLocks noChangeAspect="1"/>
          </p:cNvPicPr>
          <p:nvPr/>
        </p:nvPicPr>
        <p:blipFill>
          <a:blip r:embed="rId2"/>
          <a:stretch>
            <a:fillRect/>
          </a:stretch>
        </p:blipFill>
        <p:spPr>
          <a:xfrm>
            <a:off x="5868144" y="1412776"/>
            <a:ext cx="3114226" cy="3745377"/>
          </a:xfrm>
          <a:prstGeom prst="rect">
            <a:avLst/>
          </a:prstGeom>
        </p:spPr>
      </p:pic>
    </p:spTree>
    <p:extLst>
      <p:ext uri="{BB962C8B-B14F-4D97-AF65-F5344CB8AC3E}">
        <p14:creationId xmlns:p14="http://schemas.microsoft.com/office/powerpoint/2010/main" val="418672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51E63BAA-F14C-4D62-8522-4E679EFBDF61}"/>
              </a:ext>
            </a:extLst>
          </p:cNvPr>
          <p:cNvSpPr>
            <a:spLocks noChangeArrowheads="1"/>
          </p:cNvSpPr>
          <p:nvPr/>
        </p:nvSpPr>
        <p:spPr bwMode="auto">
          <a:xfrm>
            <a:off x="133350" y="66675"/>
            <a:ext cx="8915400" cy="6705600"/>
          </a:xfrm>
          <a:prstGeom prst="rect">
            <a:avLst/>
          </a:prstGeom>
          <a:noFill/>
          <a:ln w="57150" cmpd="thinThick">
            <a:solidFill>
              <a:srgbClr val="ED13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51" name="Group 108">
            <a:extLst>
              <a:ext uri="{FF2B5EF4-FFF2-40B4-BE49-F238E27FC236}">
                <a16:creationId xmlns:a16="http://schemas.microsoft.com/office/drawing/2014/main" id="{5CB12A60-7EEF-4DE4-9956-D1518E7DBF93}"/>
              </a:ext>
            </a:extLst>
          </p:cNvPr>
          <p:cNvGrpSpPr>
            <a:grpSpLocks/>
          </p:cNvGrpSpPr>
          <p:nvPr/>
        </p:nvGrpSpPr>
        <p:grpSpPr bwMode="auto">
          <a:xfrm>
            <a:off x="304800" y="533400"/>
            <a:ext cx="8534400" cy="5943600"/>
            <a:chOff x="192" y="336"/>
            <a:chExt cx="5376" cy="3744"/>
          </a:xfrm>
        </p:grpSpPr>
        <p:sp>
          <p:nvSpPr>
            <p:cNvPr id="2056" name="Rectangle 5">
              <a:extLst>
                <a:ext uri="{FF2B5EF4-FFF2-40B4-BE49-F238E27FC236}">
                  <a16:creationId xmlns:a16="http://schemas.microsoft.com/office/drawing/2014/main" id="{39F715DD-2757-4080-A7AB-5B8CC10917E8}"/>
                </a:ext>
              </a:extLst>
            </p:cNvPr>
            <p:cNvSpPr>
              <a:spLocks noChangeArrowheads="1"/>
            </p:cNvSpPr>
            <p:nvPr/>
          </p:nvSpPr>
          <p:spPr bwMode="auto">
            <a:xfrm>
              <a:off x="192" y="960"/>
              <a:ext cx="864"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START</a:t>
              </a:r>
            </a:p>
          </p:txBody>
        </p:sp>
        <p:sp>
          <p:nvSpPr>
            <p:cNvPr id="2057" name="Rectangle 7">
              <a:extLst>
                <a:ext uri="{FF2B5EF4-FFF2-40B4-BE49-F238E27FC236}">
                  <a16:creationId xmlns:a16="http://schemas.microsoft.com/office/drawing/2014/main" id="{054ED3C2-0ED5-47C0-88F4-2DC131AAE16F}"/>
                </a:ext>
              </a:extLst>
            </p:cNvPr>
            <p:cNvSpPr>
              <a:spLocks noChangeArrowheads="1"/>
            </p:cNvSpPr>
            <p:nvPr/>
          </p:nvSpPr>
          <p:spPr bwMode="auto">
            <a:xfrm>
              <a:off x="192" y="1584"/>
              <a:ext cx="864" cy="624"/>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lbertus Extra Bold"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usually…</a:t>
              </a:r>
            </a:p>
          </p:txBody>
        </p:sp>
        <p:sp>
          <p:nvSpPr>
            <p:cNvPr id="2058" name="Rectangle 8">
              <a:extLst>
                <a:ext uri="{FF2B5EF4-FFF2-40B4-BE49-F238E27FC236}">
                  <a16:creationId xmlns:a16="http://schemas.microsoft.com/office/drawing/2014/main" id="{C5036BAF-8ECC-42C0-9090-45B425D27C72}"/>
                </a:ext>
              </a:extLst>
            </p:cNvPr>
            <p:cNvSpPr>
              <a:spLocks noChangeArrowheads="1"/>
            </p:cNvSpPr>
            <p:nvPr/>
          </p:nvSpPr>
          <p:spPr bwMode="auto">
            <a:xfrm>
              <a:off x="192" y="2208"/>
              <a:ext cx="864"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59" name="Rectangle 9">
              <a:extLst>
                <a:ext uri="{FF2B5EF4-FFF2-40B4-BE49-F238E27FC236}">
                  <a16:creationId xmlns:a16="http://schemas.microsoft.com/office/drawing/2014/main" id="{E6132E61-031B-4780-9CC2-6EFD54517943}"/>
                </a:ext>
              </a:extLst>
            </p:cNvPr>
            <p:cNvSpPr>
              <a:spLocks noChangeArrowheads="1"/>
            </p:cNvSpPr>
            <p:nvPr/>
          </p:nvSpPr>
          <p:spPr bwMode="auto">
            <a:xfrm>
              <a:off x="192" y="2832"/>
              <a:ext cx="864"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0" name="Rectangle 10">
              <a:extLst>
                <a:ext uri="{FF2B5EF4-FFF2-40B4-BE49-F238E27FC236}">
                  <a16:creationId xmlns:a16="http://schemas.microsoft.com/office/drawing/2014/main" id="{ECA4155B-365E-4380-94B0-2B5DF063C3B6}"/>
                </a:ext>
              </a:extLst>
            </p:cNvPr>
            <p:cNvSpPr>
              <a:spLocks noChangeArrowheads="1"/>
            </p:cNvSpPr>
            <p:nvPr/>
          </p:nvSpPr>
          <p:spPr bwMode="auto">
            <a:xfrm>
              <a:off x="192" y="3456"/>
              <a:ext cx="864"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r>
                <a:rPr kumimoji="0" lang="fr-FR"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sp>
          <p:nvSpPr>
            <p:cNvPr id="2061" name="Rectangle 11">
              <a:extLst>
                <a:ext uri="{FF2B5EF4-FFF2-40B4-BE49-F238E27FC236}">
                  <a16:creationId xmlns:a16="http://schemas.microsoft.com/office/drawing/2014/main" id="{ED41D29A-D891-4597-8BE3-B582B467F798}"/>
                </a:ext>
              </a:extLst>
            </p:cNvPr>
            <p:cNvSpPr>
              <a:spLocks noChangeArrowheads="1"/>
            </p:cNvSpPr>
            <p:nvPr/>
          </p:nvSpPr>
          <p:spPr bwMode="auto">
            <a:xfrm>
              <a:off x="1056" y="3456"/>
              <a:ext cx="672"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2" name="Rectangle 12">
              <a:extLst>
                <a:ext uri="{FF2B5EF4-FFF2-40B4-BE49-F238E27FC236}">
                  <a16:creationId xmlns:a16="http://schemas.microsoft.com/office/drawing/2014/main" id="{7C3AF8A8-3148-4048-B798-32917A1135DB}"/>
                </a:ext>
              </a:extLst>
            </p:cNvPr>
            <p:cNvSpPr>
              <a:spLocks noChangeArrowheads="1"/>
            </p:cNvSpPr>
            <p:nvPr/>
          </p:nvSpPr>
          <p:spPr bwMode="auto">
            <a:xfrm>
              <a:off x="1728" y="345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63" name="Rectangle 13">
              <a:extLst>
                <a:ext uri="{FF2B5EF4-FFF2-40B4-BE49-F238E27FC236}">
                  <a16:creationId xmlns:a16="http://schemas.microsoft.com/office/drawing/2014/main" id="{D7DDBDC5-42F1-40EF-BEAA-3084FAF24A36}"/>
                </a:ext>
              </a:extLst>
            </p:cNvPr>
            <p:cNvSpPr>
              <a:spLocks noChangeArrowheads="1"/>
            </p:cNvSpPr>
            <p:nvPr/>
          </p:nvSpPr>
          <p:spPr bwMode="auto">
            <a:xfrm>
              <a:off x="1728"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often</a:t>
              </a:r>
            </a:p>
          </p:txBody>
        </p:sp>
        <p:sp>
          <p:nvSpPr>
            <p:cNvPr id="2064" name="Rectangle 14">
              <a:extLst>
                <a:ext uri="{FF2B5EF4-FFF2-40B4-BE49-F238E27FC236}">
                  <a16:creationId xmlns:a16="http://schemas.microsoft.com/office/drawing/2014/main" id="{DF8BFCDD-04C4-48B1-80E2-6E2CFC57E3F0}"/>
                </a:ext>
              </a:extLst>
            </p:cNvPr>
            <p:cNvSpPr>
              <a:spLocks noChangeArrowheads="1"/>
            </p:cNvSpPr>
            <p:nvPr/>
          </p:nvSpPr>
          <p:spPr bwMode="auto">
            <a:xfrm>
              <a:off x="1728" y="2208"/>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65" name="Rectangle 15">
              <a:extLst>
                <a:ext uri="{FF2B5EF4-FFF2-40B4-BE49-F238E27FC236}">
                  <a16:creationId xmlns:a16="http://schemas.microsoft.com/office/drawing/2014/main" id="{85FD6031-5930-428A-80D6-0786C44E1DA6}"/>
                </a:ext>
              </a:extLst>
            </p:cNvPr>
            <p:cNvSpPr>
              <a:spLocks noChangeArrowheads="1"/>
            </p:cNvSpPr>
            <p:nvPr/>
          </p:nvSpPr>
          <p:spPr bwMode="auto">
            <a:xfrm>
              <a:off x="1728" y="1569"/>
              <a:ext cx="768" cy="639"/>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6" name="Rectangle 16">
              <a:extLst>
                <a:ext uri="{FF2B5EF4-FFF2-40B4-BE49-F238E27FC236}">
                  <a16:creationId xmlns:a16="http://schemas.microsoft.com/office/drawing/2014/main" id="{DFB29289-928B-43B7-9666-EC161CC31338}"/>
                </a:ext>
              </a:extLst>
            </p:cNvPr>
            <p:cNvSpPr>
              <a:spLocks noChangeArrowheads="1"/>
            </p:cNvSpPr>
            <p:nvPr/>
          </p:nvSpPr>
          <p:spPr bwMode="auto">
            <a:xfrm>
              <a:off x="1728" y="960"/>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p:txBody>
        </p:sp>
        <p:sp>
          <p:nvSpPr>
            <p:cNvPr id="2067" name="Rectangle 17">
              <a:extLst>
                <a:ext uri="{FF2B5EF4-FFF2-40B4-BE49-F238E27FC236}">
                  <a16:creationId xmlns:a16="http://schemas.microsoft.com/office/drawing/2014/main" id="{895488CB-B072-4F4E-8978-54B85F713BB9}"/>
                </a:ext>
              </a:extLst>
            </p:cNvPr>
            <p:cNvSpPr>
              <a:spLocks noChangeArrowheads="1"/>
            </p:cNvSpPr>
            <p:nvPr/>
          </p:nvSpPr>
          <p:spPr bwMode="auto">
            <a:xfrm>
              <a:off x="1728" y="33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68" name="Rectangle 18">
              <a:extLst>
                <a:ext uri="{FF2B5EF4-FFF2-40B4-BE49-F238E27FC236}">
                  <a16:creationId xmlns:a16="http://schemas.microsoft.com/office/drawing/2014/main" id="{F488B5D5-55ED-49D5-AAE7-A4DDF1A614F1}"/>
                </a:ext>
              </a:extLst>
            </p:cNvPr>
            <p:cNvSpPr>
              <a:spLocks noChangeArrowheads="1"/>
            </p:cNvSpPr>
            <p:nvPr/>
          </p:nvSpPr>
          <p:spPr bwMode="auto">
            <a:xfrm>
              <a:off x="2496" y="336"/>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9" name="Rectangle 19">
              <a:extLst>
                <a:ext uri="{FF2B5EF4-FFF2-40B4-BE49-F238E27FC236}">
                  <a16:creationId xmlns:a16="http://schemas.microsoft.com/office/drawing/2014/main" id="{6F92DA38-488E-4713-BF88-35620AC13838}"/>
                </a:ext>
              </a:extLst>
            </p:cNvPr>
            <p:cNvSpPr>
              <a:spLocks noChangeArrowheads="1"/>
            </p:cNvSpPr>
            <p:nvPr/>
          </p:nvSpPr>
          <p:spPr bwMode="auto">
            <a:xfrm>
              <a:off x="3264" y="33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70" name="Rectangle 20">
              <a:extLst>
                <a:ext uri="{FF2B5EF4-FFF2-40B4-BE49-F238E27FC236}">
                  <a16:creationId xmlns:a16="http://schemas.microsoft.com/office/drawing/2014/main" id="{2A797003-E65C-42FC-B47D-7BC769C39291}"/>
                </a:ext>
              </a:extLst>
            </p:cNvPr>
            <p:cNvSpPr>
              <a:spLocks noChangeArrowheads="1"/>
            </p:cNvSpPr>
            <p:nvPr/>
          </p:nvSpPr>
          <p:spPr bwMode="auto">
            <a:xfrm>
              <a:off x="3264" y="960"/>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 never…</a:t>
              </a:r>
            </a:p>
          </p:txBody>
        </p:sp>
        <p:sp>
          <p:nvSpPr>
            <p:cNvPr id="2071" name="Rectangle 21">
              <a:extLst>
                <a:ext uri="{FF2B5EF4-FFF2-40B4-BE49-F238E27FC236}">
                  <a16:creationId xmlns:a16="http://schemas.microsoft.com/office/drawing/2014/main" id="{E69CE477-5B32-4B34-97B8-D08BAC65B41F}"/>
                </a:ext>
              </a:extLst>
            </p:cNvPr>
            <p:cNvSpPr>
              <a:spLocks noChangeArrowheads="1"/>
            </p:cNvSpPr>
            <p:nvPr/>
          </p:nvSpPr>
          <p:spPr bwMode="auto">
            <a:xfrm>
              <a:off x="3264" y="1584"/>
              <a:ext cx="768"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2" name="Rectangle 22">
              <a:extLst>
                <a:ext uri="{FF2B5EF4-FFF2-40B4-BE49-F238E27FC236}">
                  <a16:creationId xmlns:a16="http://schemas.microsoft.com/office/drawing/2014/main" id="{0A314A0A-54E6-4572-8DDD-BDE32F6E0339}"/>
                </a:ext>
              </a:extLst>
            </p:cNvPr>
            <p:cNvSpPr>
              <a:spLocks noChangeArrowheads="1"/>
            </p:cNvSpPr>
            <p:nvPr/>
          </p:nvSpPr>
          <p:spPr bwMode="auto">
            <a:xfrm>
              <a:off x="3264" y="2208"/>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3" name="Rectangle 23">
              <a:extLst>
                <a:ext uri="{FF2B5EF4-FFF2-40B4-BE49-F238E27FC236}">
                  <a16:creationId xmlns:a16="http://schemas.microsoft.com/office/drawing/2014/main" id="{2B70663B-B695-471A-8003-B2D0B287C9E9}"/>
                </a:ext>
              </a:extLst>
            </p:cNvPr>
            <p:cNvSpPr>
              <a:spLocks noChangeArrowheads="1"/>
            </p:cNvSpPr>
            <p:nvPr/>
          </p:nvSpPr>
          <p:spPr bwMode="auto">
            <a:xfrm>
              <a:off x="3264"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normally..</a:t>
              </a:r>
            </a:p>
          </p:txBody>
        </p:sp>
        <p:sp>
          <p:nvSpPr>
            <p:cNvPr id="2074" name="Rectangle 24">
              <a:extLst>
                <a:ext uri="{FF2B5EF4-FFF2-40B4-BE49-F238E27FC236}">
                  <a16:creationId xmlns:a16="http://schemas.microsoft.com/office/drawing/2014/main" id="{1885CC6F-CE0B-4ABA-B82B-0E2385874392}"/>
                </a:ext>
              </a:extLst>
            </p:cNvPr>
            <p:cNvSpPr>
              <a:spLocks noChangeArrowheads="1"/>
            </p:cNvSpPr>
            <p:nvPr/>
          </p:nvSpPr>
          <p:spPr bwMode="auto">
            <a:xfrm>
              <a:off x="3264" y="345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5" name="Rectangle 25">
              <a:extLst>
                <a:ext uri="{FF2B5EF4-FFF2-40B4-BE49-F238E27FC236}">
                  <a16:creationId xmlns:a16="http://schemas.microsoft.com/office/drawing/2014/main" id="{3255C1CF-9655-4F21-A5E4-3BD2F39F56B4}"/>
                </a:ext>
              </a:extLst>
            </p:cNvPr>
            <p:cNvSpPr>
              <a:spLocks noChangeArrowheads="1"/>
            </p:cNvSpPr>
            <p:nvPr/>
          </p:nvSpPr>
          <p:spPr bwMode="auto">
            <a:xfrm>
              <a:off x="4032" y="3456"/>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76" name="Rectangle 26">
              <a:extLst>
                <a:ext uri="{FF2B5EF4-FFF2-40B4-BE49-F238E27FC236}">
                  <a16:creationId xmlns:a16="http://schemas.microsoft.com/office/drawing/2014/main" id="{5A8600F0-41A4-4CC7-864E-D67393BBD2B7}"/>
                </a:ext>
              </a:extLst>
            </p:cNvPr>
            <p:cNvSpPr>
              <a:spLocks noChangeArrowheads="1"/>
            </p:cNvSpPr>
            <p:nvPr/>
          </p:nvSpPr>
          <p:spPr bwMode="auto">
            <a:xfrm>
              <a:off x="4800" y="3456"/>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77" name="Rectangle 27">
              <a:extLst>
                <a:ext uri="{FF2B5EF4-FFF2-40B4-BE49-F238E27FC236}">
                  <a16:creationId xmlns:a16="http://schemas.microsoft.com/office/drawing/2014/main" id="{6F569D57-4D3D-4002-9BFB-75AFB3CFC0A3}"/>
                </a:ext>
              </a:extLst>
            </p:cNvPr>
            <p:cNvSpPr>
              <a:spLocks noChangeArrowheads="1"/>
            </p:cNvSpPr>
            <p:nvPr/>
          </p:nvSpPr>
          <p:spPr bwMode="auto">
            <a:xfrm>
              <a:off x="4800" y="2832"/>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8" name="Rectangle 28">
              <a:extLst>
                <a:ext uri="{FF2B5EF4-FFF2-40B4-BE49-F238E27FC236}">
                  <a16:creationId xmlns:a16="http://schemas.microsoft.com/office/drawing/2014/main" id="{EF5573F8-ED54-440F-A57D-3A58FC18892C}"/>
                </a:ext>
              </a:extLst>
            </p:cNvPr>
            <p:cNvSpPr>
              <a:spLocks noChangeArrowheads="1"/>
            </p:cNvSpPr>
            <p:nvPr/>
          </p:nvSpPr>
          <p:spPr bwMode="auto">
            <a:xfrm>
              <a:off x="4800" y="2208"/>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9" name="Rectangle 29">
              <a:extLst>
                <a:ext uri="{FF2B5EF4-FFF2-40B4-BE49-F238E27FC236}">
                  <a16:creationId xmlns:a16="http://schemas.microsoft.com/office/drawing/2014/main" id="{8FE0A3C5-A65D-49E4-BB86-7AE5BDDE1F8C}"/>
                </a:ext>
              </a:extLst>
            </p:cNvPr>
            <p:cNvSpPr>
              <a:spLocks noChangeArrowheads="1"/>
            </p:cNvSpPr>
            <p:nvPr/>
          </p:nvSpPr>
          <p:spPr bwMode="auto">
            <a:xfrm>
              <a:off x="4800" y="1584"/>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END</a:t>
              </a:r>
            </a:p>
          </p:txBody>
        </p:sp>
      </p:grpSp>
      <p:sp>
        <p:nvSpPr>
          <p:cNvPr id="2" name="Rectangle 1">
            <a:extLst>
              <a:ext uri="{FF2B5EF4-FFF2-40B4-BE49-F238E27FC236}">
                <a16:creationId xmlns:a16="http://schemas.microsoft.com/office/drawing/2014/main" id="{B42C1E2F-70AD-4AE2-A088-8DAD4F07BC1D}"/>
              </a:ext>
            </a:extLst>
          </p:cNvPr>
          <p:cNvSpPr/>
          <p:nvPr/>
        </p:nvSpPr>
        <p:spPr>
          <a:xfrm>
            <a:off x="6477000" y="145473"/>
            <a:ext cx="2438400" cy="2246890"/>
          </a:xfrm>
          <a:prstGeom prst="rect">
            <a:avLst/>
          </a:prstGeom>
          <a:solidFill>
            <a:srgbClr val="FFC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Work</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with</a:t>
            </a:r>
            <a:r>
              <a:rPr kumimoji="0" lang="fr-FR" sz="1800" b="0" i="0" u="none" strike="noStrike" kern="1200" cap="none" spc="0" normalizeH="0" baseline="0" noProof="0" dirty="0">
                <a:ln>
                  <a:noFill/>
                </a:ln>
                <a:solidFill>
                  <a:prstClr val="black"/>
                </a:solidFill>
                <a:effectLst/>
                <a:uLnTx/>
                <a:uFillTx/>
                <a:latin typeface="Calibri"/>
                <a:ea typeface="+mn-ea"/>
                <a:cs typeface="+mn-cs"/>
              </a:rPr>
              <a:t>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Think</a:t>
            </a:r>
            <a:r>
              <a:rPr kumimoji="0" lang="fr-FR" sz="1800" b="0" i="0" u="none" strike="noStrike" kern="1200" cap="none" spc="0" normalizeH="0" baseline="0" noProof="0" dirty="0">
                <a:ln>
                  <a:noFill/>
                </a:ln>
                <a:solidFill>
                  <a:prstClr val="black"/>
                </a:solidFill>
                <a:effectLst/>
                <a:uLnTx/>
                <a:uFillTx/>
                <a:latin typeface="Calibri"/>
                <a:ea typeface="+mn-ea"/>
                <a:cs typeface="+mn-cs"/>
              </a:rPr>
              <a:t> of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classmate</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Say TRUE sentences about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him</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How far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can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a:t>
            </a:r>
            <a:r>
              <a:rPr kumimoji="0" lang="fr-FR" sz="1800" b="0" i="0" u="none" strike="noStrike" kern="1200" cap="none" spc="0" normalizeH="0" baseline="0" noProof="0" dirty="0">
                <a:ln>
                  <a:noFill/>
                </a:ln>
                <a:solidFill>
                  <a:prstClr val="black"/>
                </a:solidFill>
                <a:effectLst/>
                <a:uLnTx/>
                <a:uFillTx/>
                <a:latin typeface="Calibri"/>
                <a:ea typeface="+mn-ea"/>
                <a:cs typeface="+mn-cs"/>
              </a:rPr>
              <a:t> go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before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finds</a:t>
            </a:r>
            <a:r>
              <a:rPr kumimoji="0" lang="fr-FR" sz="1800" b="0" i="0" u="none" strike="noStrike" kern="1200" cap="none" spc="0" normalizeH="0" baseline="0" noProof="0" dirty="0">
                <a:ln>
                  <a:noFill/>
                </a:ln>
                <a:solidFill>
                  <a:prstClr val="black"/>
                </a:solidFill>
                <a:effectLst/>
                <a:uLnTx/>
                <a:uFillTx/>
                <a:latin typeface="Calibri"/>
                <a:ea typeface="+mn-ea"/>
                <a:cs typeface="+mn-cs"/>
              </a:rPr>
              <a:t> 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who</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it</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2960A07-1478-483F-8CBD-4225FF798BF1}"/>
              </a:ext>
            </a:extLst>
          </p:cNvPr>
          <p:cNvSpPr/>
          <p:nvPr/>
        </p:nvSpPr>
        <p:spPr>
          <a:xfrm>
            <a:off x="304800" y="152400"/>
            <a:ext cx="2305050" cy="1143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Example: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She</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always</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goes</a:t>
            </a:r>
            <a:r>
              <a:rPr kumimoji="0" lang="fr-FR" sz="1800" b="0" i="1" u="none" strike="noStrike" kern="1200" cap="none" spc="0" normalizeH="0" baseline="0" noProof="0" dirty="0">
                <a:ln>
                  <a:noFill/>
                </a:ln>
                <a:solidFill>
                  <a:prstClr val="black"/>
                </a:solidFill>
                <a:effectLst/>
                <a:uLnTx/>
                <a:uFillTx/>
                <a:latin typeface="Calibri"/>
                <a:ea typeface="+mn-ea"/>
                <a:cs typeface="+mn-cs"/>
              </a:rPr>
              <a:t> to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school</a:t>
            </a:r>
            <a:r>
              <a:rPr kumimoji="0" lang="fr-FR" sz="1800" b="0" i="1" u="none" strike="noStrike" kern="1200" cap="none" spc="0" normalizeH="0" baseline="0" noProof="0" dirty="0">
                <a:ln>
                  <a:noFill/>
                </a:ln>
                <a:solidFill>
                  <a:prstClr val="black"/>
                </a:solidFill>
                <a:effectLst/>
                <a:uLnTx/>
                <a:uFillTx/>
                <a:latin typeface="Calibri"/>
                <a:ea typeface="+mn-ea"/>
                <a:cs typeface="+mn-cs"/>
              </a:rPr>
              <a:t> by bus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Use </a:t>
            </a:r>
            <a:r>
              <a:rPr kumimoji="0" lang="fr-FR" sz="1800" b="0" i="0" u="none" strike="noStrike" kern="1200" cap="none" spc="0" normalizeH="0" baseline="0" noProof="0">
                <a:ln>
                  <a:noFill/>
                </a:ln>
                <a:solidFill>
                  <a:prstClr val="black"/>
                </a:solidFill>
                <a:effectLst/>
                <a:uLnTx/>
                <a:uFillTx/>
                <a:latin typeface="Calibri"/>
                <a:ea typeface="+mn-ea"/>
                <a:cs typeface="+mn-cs"/>
              </a:rPr>
              <a:t>the </a:t>
            </a:r>
            <a:r>
              <a:rPr kumimoji="0" lang="fr-FR" sz="1800" b="1" i="0" u="none" strike="noStrike" kern="1200" cap="none" spc="0" normalizeH="0" baseline="0" noProof="0">
                <a:ln>
                  <a:noFill/>
                </a:ln>
                <a:solidFill>
                  <a:srgbClr val="C00000"/>
                </a:solidFill>
                <a:effectLst/>
                <a:uLnTx/>
                <a:uFillTx/>
                <a:latin typeface="Calibri"/>
                <a:ea typeface="+mn-ea"/>
                <a:cs typeface="+mn-cs"/>
              </a:rPr>
              <a:t>HELP CARD.</a:t>
            </a:r>
            <a:endParaRPr kumimoji="0" lang="fr-FR" sz="1800" b="1" i="0" u="none" strike="noStrike" kern="1200" cap="none" spc="0" normalizeH="0" baseline="0" noProof="0" dirty="0">
              <a:ln>
                <a:noFill/>
              </a:ln>
              <a:solidFill>
                <a:srgbClr val="C00000"/>
              </a:solidFill>
              <a:effectLst/>
              <a:uLnTx/>
              <a:uFillTx/>
              <a:latin typeface="Calibri"/>
              <a:ea typeface="+mn-ea"/>
              <a:cs typeface="+mn-cs"/>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F77486D-EFBC-46B8-8420-DED274906887}"/>
              </a:ext>
            </a:extLst>
          </p:cNvPr>
          <p:cNvSpPr>
            <a:spLocks noGrp="1"/>
          </p:cNvSpPr>
          <p:nvPr>
            <p:ph type="title"/>
          </p:nvPr>
        </p:nvSpPr>
        <p:spPr/>
        <p:txBody>
          <a:bodyPr/>
          <a:lstStyle/>
          <a:p>
            <a:pPr eaLnBrk="1" hangingPunct="1"/>
            <a:r>
              <a:rPr lang="de-AT" altLang="en-US" b="1">
                <a:solidFill>
                  <a:srgbClr val="C00000"/>
                </a:solidFill>
              </a:rPr>
              <a:t>Help-card</a:t>
            </a:r>
            <a:endParaRPr lang="en-US" altLang="en-US" b="1">
              <a:solidFill>
                <a:srgbClr val="C00000"/>
              </a:solidFill>
            </a:endParaRPr>
          </a:p>
        </p:txBody>
      </p:sp>
      <p:pic>
        <p:nvPicPr>
          <p:cNvPr id="3075" name="Picture 3" descr="A drawing of a cartoon character&#10;&#10;Description generated with high confidence">
            <a:extLst>
              <a:ext uri="{FF2B5EF4-FFF2-40B4-BE49-F238E27FC236}">
                <a16:creationId xmlns:a16="http://schemas.microsoft.com/office/drawing/2014/main" id="{906EAD55-6541-4510-9CD2-5839B2696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95263"/>
            <a:ext cx="2082800" cy="20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8DAFD5-ECD3-4584-AD13-EFE54B9FE731}"/>
              </a:ext>
            </a:extLst>
          </p:cNvPr>
          <p:cNvSpPr txBox="1"/>
          <p:nvPr/>
        </p:nvSpPr>
        <p:spPr>
          <a:xfrm>
            <a:off x="581025" y="1600200"/>
            <a:ext cx="4267200" cy="48006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Use these verbs: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to school,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wears jeans / t-shirt/ colorful sweaters…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watches…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rides his/her bike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bus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tram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practices vocabulary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 soccer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home…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has …. for breakfast / lunch/ dinner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fights with…</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77" name="TextBox 5">
            <a:extLst>
              <a:ext uri="{FF2B5EF4-FFF2-40B4-BE49-F238E27FC236}">
                <a16:creationId xmlns:a16="http://schemas.microsoft.com/office/drawing/2014/main" id="{69FF881E-044E-4933-8231-E737CC6CA613}"/>
              </a:ext>
            </a:extLst>
          </p:cNvPr>
          <p:cNvSpPr txBox="1">
            <a:spLocks noChangeArrowheads="1"/>
          </p:cNvSpPr>
          <p:nvPr/>
        </p:nvSpPr>
        <p:spPr bwMode="auto">
          <a:xfrm>
            <a:off x="4572000" y="1600200"/>
            <a:ext cx="4213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forgets…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speaks very loudly / quietly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plays … on his/her mobile phone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reads…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talks on the phone with…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2108A16-1C36-469E-9DCB-D2FC634ECF15}"/>
              </a:ext>
            </a:extLst>
          </p:cNvPr>
          <p:cNvSpPr txBox="1"/>
          <p:nvPr/>
        </p:nvSpPr>
        <p:spPr>
          <a:xfrm>
            <a:off x="4572000" y="3657600"/>
            <a:ext cx="4191000" cy="2586038"/>
          </a:xfrm>
          <a:prstGeom prst="rect">
            <a:avLst/>
          </a:prstGeom>
          <a:solidFill>
            <a:schemeClr val="accent2">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Examples: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 always eats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vegetarian meal in the school cafeteria.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never drinks Coke</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She hates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sometimes practices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vocabulary before dinner but </a:t>
            </a: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usually does it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after dinner.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2CF7-5A5E-4A67-A0F3-7934BA40A5F1}"/>
              </a:ext>
            </a:extLst>
          </p:cNvPr>
          <p:cNvSpPr>
            <a:spLocks noGrp="1"/>
          </p:cNvSpPr>
          <p:nvPr>
            <p:ph type="title"/>
          </p:nvPr>
        </p:nvSpPr>
        <p:spPr/>
        <p:txBody>
          <a:bodyPr>
            <a:noAutofit/>
          </a:bodyPr>
          <a:lstStyle/>
          <a:p>
            <a:r>
              <a:rPr lang="de-AT" sz="2400" dirty="0"/>
              <a:t>All my uni students know these rules, …but in their reflections they write…</a:t>
            </a:r>
            <a:endParaRPr lang="en-US" sz="2400" dirty="0"/>
          </a:p>
        </p:txBody>
      </p:sp>
      <p:pic>
        <p:nvPicPr>
          <p:cNvPr id="5" name="Content Placeholder 4">
            <a:extLst>
              <a:ext uri="{FF2B5EF4-FFF2-40B4-BE49-F238E27FC236}">
                <a16:creationId xmlns:a16="http://schemas.microsoft.com/office/drawing/2014/main" id="{C2FCB8D7-13E5-42C6-8A33-ECD8D5729161}"/>
              </a:ext>
            </a:extLst>
          </p:cNvPr>
          <p:cNvPicPr>
            <a:picLocks noGrp="1" noChangeAspect="1"/>
          </p:cNvPicPr>
          <p:nvPr>
            <p:ph sz="quarter" idx="1"/>
          </p:nvPr>
        </p:nvPicPr>
        <p:blipFill rotWithShape="1">
          <a:blip r:embed="rId2"/>
          <a:srcRect t="8522" b="9579"/>
          <a:stretch/>
        </p:blipFill>
        <p:spPr>
          <a:xfrm>
            <a:off x="467544" y="2492896"/>
            <a:ext cx="8071484" cy="3744417"/>
          </a:xfrm>
          <a:effectLst>
            <a:outerShdw blurRad="50800" dist="38100" dir="5400000" algn="t" rotWithShape="0">
              <a:prstClr val="black">
                <a:alpha val="40000"/>
              </a:prstClr>
            </a:outerShdw>
          </a:effectLst>
        </p:spPr>
      </p:pic>
      <p:sp>
        <p:nvSpPr>
          <p:cNvPr id="6" name="Speech Bubble: Rectangle with Corners Rounded 5">
            <a:extLst>
              <a:ext uri="{FF2B5EF4-FFF2-40B4-BE49-F238E27FC236}">
                <a16:creationId xmlns:a16="http://schemas.microsoft.com/office/drawing/2014/main" id="{AAA67880-0DC8-4763-8D0B-F25826DDDB60}"/>
              </a:ext>
            </a:extLst>
          </p:cNvPr>
          <p:cNvSpPr/>
          <p:nvPr/>
        </p:nvSpPr>
        <p:spPr>
          <a:xfrm>
            <a:off x="2234202" y="1268759"/>
            <a:ext cx="6502270" cy="1152128"/>
          </a:xfrm>
          <a:prstGeom prst="wedgeRoundRectCallout">
            <a:avLst>
              <a:gd name="adj1" fmla="val -310"/>
              <a:gd name="adj2" fmla="val -89807"/>
              <a:gd name="adj3" fmla="val 16667"/>
            </a:avLst>
          </a:prstGeom>
          <a:solidFill>
            <a:schemeClr val="accent1">
              <a:lumMod val="60000"/>
              <a:lumOff val="40000"/>
            </a:schemeClr>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AT" dirty="0"/>
          </a:p>
          <a:p>
            <a:endParaRPr lang="de-AT" dirty="0"/>
          </a:p>
          <a:p>
            <a:r>
              <a:rPr lang="de-AT" dirty="0">
                <a:solidFill>
                  <a:schemeClr val="tx1"/>
                </a:solidFill>
              </a:rPr>
              <a:t>…</a:t>
            </a:r>
            <a:r>
              <a:rPr lang="de-AT" i="1" dirty="0">
                <a:solidFill>
                  <a:schemeClr val="tx1"/>
                </a:solidFill>
              </a:rPr>
              <a:t>some kids shout very aggressive and they write very sloppy in their books. They do not take student-teachers serious when I tell them to be quiet.</a:t>
            </a:r>
          </a:p>
          <a:p>
            <a:endParaRPr lang="de-AT" i="1" dirty="0"/>
          </a:p>
          <a:p>
            <a:endParaRPr lang="en-US" dirty="0"/>
          </a:p>
        </p:txBody>
      </p:sp>
      <p:sp>
        <p:nvSpPr>
          <p:cNvPr id="7" name="Speech Bubble: Rectangle with Corners Rounded 6">
            <a:extLst>
              <a:ext uri="{FF2B5EF4-FFF2-40B4-BE49-F238E27FC236}">
                <a16:creationId xmlns:a16="http://schemas.microsoft.com/office/drawing/2014/main" id="{826718C6-32B7-4529-A33E-7BFA5DF4105F}"/>
              </a:ext>
            </a:extLst>
          </p:cNvPr>
          <p:cNvSpPr/>
          <p:nvPr/>
        </p:nvSpPr>
        <p:spPr>
          <a:xfrm>
            <a:off x="6732240" y="5733256"/>
            <a:ext cx="1605726" cy="432048"/>
          </a:xfrm>
          <a:prstGeom prst="wedgeRoundRectCallout">
            <a:avLst>
              <a:gd name="adj1" fmla="val -73549"/>
              <a:gd name="adj2" fmla="val -620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Why???</a:t>
            </a:r>
            <a:endParaRPr lang="en-US" dirty="0"/>
          </a:p>
        </p:txBody>
      </p:sp>
      <p:pic>
        <p:nvPicPr>
          <p:cNvPr id="3" name="Picture 2">
            <a:extLst>
              <a:ext uri="{FF2B5EF4-FFF2-40B4-BE49-F238E27FC236}">
                <a16:creationId xmlns:a16="http://schemas.microsoft.com/office/drawing/2014/main" id="{97A818D9-7A81-400C-A76B-44D4C54306FD}"/>
              </a:ext>
            </a:extLst>
          </p:cNvPr>
          <p:cNvPicPr>
            <a:picLocks noChangeAspect="1"/>
          </p:cNvPicPr>
          <p:nvPr/>
        </p:nvPicPr>
        <p:blipFill>
          <a:blip r:embed="rId3"/>
          <a:stretch>
            <a:fillRect/>
          </a:stretch>
        </p:blipFill>
        <p:spPr>
          <a:xfrm>
            <a:off x="683568" y="764704"/>
            <a:ext cx="1197081" cy="1412556"/>
          </a:xfrm>
          <a:prstGeom prst="rect">
            <a:avLst/>
          </a:prstGeom>
        </p:spPr>
      </p:pic>
    </p:spTree>
    <p:extLst>
      <p:ext uri="{BB962C8B-B14F-4D97-AF65-F5344CB8AC3E}">
        <p14:creationId xmlns:p14="http://schemas.microsoft.com/office/powerpoint/2010/main" val="390910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37633" y="2335617"/>
            <a:ext cx="1211451" cy="1207960"/>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8278" r="16619" b="36555"/>
          <a:stretch/>
        </p:blipFill>
        <p:spPr>
          <a:xfrm>
            <a:off x="2542133" y="2149412"/>
            <a:ext cx="4059734" cy="3008385"/>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70606" y="4462466"/>
            <a:ext cx="5639267" cy="1538285"/>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436293" y="2149413"/>
            <a:ext cx="1417526" cy="1422700"/>
          </a:xfrm>
          <a:prstGeom prst="rect">
            <a:avLst/>
          </a:prstGeom>
          <a:ln>
            <a:noFill/>
          </a:ln>
          <a:effectLst>
            <a:softEdge rad="112500"/>
          </a:effectLst>
        </p:spPr>
      </p:pic>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554408" y="2037302"/>
            <a:ext cx="1619705" cy="1210263"/>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601674" y="451618"/>
            <a:ext cx="8022306" cy="645982"/>
          </a:xfrm>
        </p:spPr>
        <p:txBody>
          <a:bodyPr>
            <a:noAutofit/>
          </a:bodyPr>
          <a:lstStyle/>
          <a:p>
            <a:r>
              <a:rPr lang="de-AT" sz="3000" b="1" dirty="0">
                <a:solidFill>
                  <a:schemeClr val="accent5">
                    <a:lumMod val="75000"/>
                  </a:schemeClr>
                </a:solidFill>
                <a:latin typeface="Ink Free" panose="03080402000500000000" pitchFamily="66" charset="0"/>
              </a:rPr>
              <a:t>Active learning needs multiple paths </a:t>
            </a:r>
            <a:br>
              <a:rPr lang="de-AT" sz="3000" b="1" dirty="0">
                <a:solidFill>
                  <a:schemeClr val="accent5">
                    <a:lumMod val="75000"/>
                  </a:schemeClr>
                </a:solidFill>
                <a:latin typeface="Ink Free" panose="03080402000500000000" pitchFamily="66" charset="0"/>
              </a:rPr>
            </a:br>
            <a:r>
              <a:rPr lang="de-AT" sz="3000" b="1" dirty="0">
                <a:solidFill>
                  <a:schemeClr val="accent5">
                    <a:lumMod val="75000"/>
                  </a:schemeClr>
                </a:solidFill>
                <a:latin typeface="Ink Free" panose="03080402000500000000" pitchFamily="66" charset="0"/>
              </a:rPr>
              <a:t>in and out</a:t>
            </a:r>
            <a:endParaRPr lang="en-US" sz="3000" b="1" dirty="0">
              <a:solidFill>
                <a:schemeClr val="accent5">
                  <a:lumMod val="75000"/>
                </a:schemeClr>
              </a:solidFill>
              <a:latin typeface="Ink Free" panose="03080402000500000000" pitchFamily="66" charset="0"/>
            </a:endParaRPr>
          </a:p>
        </p:txBody>
      </p:sp>
      <p:sp>
        <p:nvSpPr>
          <p:cNvPr id="26" name="Arrow: Striped Right 25">
            <a:extLst>
              <a:ext uri="{FF2B5EF4-FFF2-40B4-BE49-F238E27FC236}">
                <a16:creationId xmlns:a16="http://schemas.microsoft.com/office/drawing/2014/main" id="{E020B37E-D320-4967-A9ED-4FA83C63E154}"/>
              </a:ext>
            </a:extLst>
          </p:cNvPr>
          <p:cNvSpPr/>
          <p:nvPr/>
        </p:nvSpPr>
        <p:spPr>
          <a:xfrm rot="3439810">
            <a:off x="2813568" y="2393089"/>
            <a:ext cx="1098274" cy="32799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defRPr/>
            </a:pPr>
            <a:endParaRPr lang="en-US" sz="1350">
              <a:solidFill>
                <a:prstClr val="white"/>
              </a:solidFill>
              <a:latin typeface="Tw Cen MT" panose="020B0602020104020603"/>
            </a:endParaRPr>
          </a:p>
        </p:txBody>
      </p:sp>
      <p:sp>
        <p:nvSpPr>
          <p:cNvPr id="27" name="Arrow: Striped Right 26">
            <a:extLst>
              <a:ext uri="{FF2B5EF4-FFF2-40B4-BE49-F238E27FC236}">
                <a16:creationId xmlns:a16="http://schemas.microsoft.com/office/drawing/2014/main" id="{67FE965B-5967-4E4A-B61F-2B279354B780}"/>
              </a:ext>
            </a:extLst>
          </p:cNvPr>
          <p:cNvSpPr/>
          <p:nvPr/>
        </p:nvSpPr>
        <p:spPr>
          <a:xfrm rot="20465535">
            <a:off x="1806446" y="3659730"/>
            <a:ext cx="1098274" cy="32799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defRPr/>
            </a:pPr>
            <a:endParaRPr lang="en-US" sz="1350">
              <a:solidFill>
                <a:prstClr val="white"/>
              </a:solidFill>
              <a:latin typeface="Tw Cen MT" panose="020B0602020104020603"/>
            </a:endParaRPr>
          </a:p>
        </p:txBody>
      </p:sp>
      <p:sp>
        <p:nvSpPr>
          <p:cNvPr id="28" name="Arrow: Striped Right 27">
            <a:extLst>
              <a:ext uri="{FF2B5EF4-FFF2-40B4-BE49-F238E27FC236}">
                <a16:creationId xmlns:a16="http://schemas.microsoft.com/office/drawing/2014/main" id="{C0575623-4E96-4411-BE32-92700B787D4A}"/>
              </a:ext>
            </a:extLst>
          </p:cNvPr>
          <p:cNvSpPr/>
          <p:nvPr/>
        </p:nvSpPr>
        <p:spPr>
          <a:xfrm rot="13182513">
            <a:off x="4590918" y="4145647"/>
            <a:ext cx="1098274" cy="32799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defRPr/>
            </a:pPr>
            <a:endParaRPr lang="en-US" sz="1350">
              <a:solidFill>
                <a:prstClr val="white"/>
              </a:solidFill>
              <a:latin typeface="Tw Cen MT" panose="020B0602020104020603"/>
            </a:endParaRPr>
          </a:p>
        </p:txBody>
      </p:sp>
      <p:pic>
        <p:nvPicPr>
          <p:cNvPr id="5" name="Picture 4">
            <a:extLst>
              <a:ext uri="{FF2B5EF4-FFF2-40B4-BE49-F238E27FC236}">
                <a16:creationId xmlns:a16="http://schemas.microsoft.com/office/drawing/2014/main" id="{54D86C72-DCA2-4AB6-BFEE-562375CBA48A}"/>
              </a:ext>
            </a:extLst>
          </p:cNvPr>
          <p:cNvPicPr>
            <a:picLocks noChangeAspect="1"/>
          </p:cNvPicPr>
          <p:nvPr/>
        </p:nvPicPr>
        <p:blipFill>
          <a:blip r:embed="rId13"/>
          <a:stretch>
            <a:fillRect/>
          </a:stretch>
        </p:blipFill>
        <p:spPr>
          <a:xfrm>
            <a:off x="186616" y="857250"/>
            <a:ext cx="539543" cy="521253"/>
          </a:xfrm>
          <a:prstGeom prst="rect">
            <a:avLst/>
          </a:prstGeom>
        </p:spPr>
      </p:pic>
      <p:sp>
        <p:nvSpPr>
          <p:cNvPr id="3" name="Thought Bubble: Cloud 2">
            <a:extLst>
              <a:ext uri="{FF2B5EF4-FFF2-40B4-BE49-F238E27FC236}">
                <a16:creationId xmlns:a16="http://schemas.microsoft.com/office/drawing/2014/main" id="{19822BE2-210C-490C-B5A1-DF79ABDF9B7E}"/>
              </a:ext>
            </a:extLst>
          </p:cNvPr>
          <p:cNvSpPr/>
          <p:nvPr/>
        </p:nvSpPr>
        <p:spPr>
          <a:xfrm>
            <a:off x="6009873" y="603921"/>
            <a:ext cx="2810599" cy="1512168"/>
          </a:xfrm>
          <a:prstGeom prst="cloudCallout">
            <a:avLst>
              <a:gd name="adj1" fmla="val -44615"/>
              <a:gd name="adj2" fmla="val 74461"/>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AT" dirty="0"/>
              <a:t>How can this help learners acquire new VOCABULARY?</a:t>
            </a:r>
            <a:endParaRPr lang="en-US" dirty="0"/>
          </a:p>
        </p:txBody>
      </p:sp>
    </p:spTree>
    <p:extLst>
      <p:ext uri="{BB962C8B-B14F-4D97-AF65-F5344CB8AC3E}">
        <p14:creationId xmlns:p14="http://schemas.microsoft.com/office/powerpoint/2010/main" val="732250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Awareness</a:t>
            </a:r>
            <a:r>
              <a:rPr lang="fr-FR" b="1" dirty="0">
                <a:solidFill>
                  <a:schemeClr val="tx2">
                    <a:lumMod val="60000"/>
                    <a:lumOff val="40000"/>
                  </a:schemeClr>
                </a:solidFill>
              </a:rPr>
              <a:t> </a:t>
            </a:r>
            <a:r>
              <a:rPr lang="fr-FR" b="1" dirty="0" err="1">
                <a:solidFill>
                  <a:schemeClr val="tx2">
                    <a:lumMod val="60000"/>
                    <a:lumOff val="40000"/>
                  </a:schemeClr>
                </a:solidFill>
              </a:rPr>
              <a:t>Raising</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2365187"/>
              </p:ext>
            </p:extLst>
          </p:nvPr>
        </p:nvGraphicFramePr>
        <p:xfrm>
          <a:off x="3275856" y="1445900"/>
          <a:ext cx="5400600" cy="4628246"/>
        </p:xfrm>
        <a:graphic>
          <a:graphicData uri="http://schemas.openxmlformats.org/drawingml/2006/table">
            <a:tbl>
              <a:tblPr firstRow="1" firstCol="1" bandRow="1">
                <a:tableStyleId>{5C22544A-7EE6-4342-B048-85BDC9FD1C3A}</a:tableStyleId>
              </a:tblPr>
              <a:tblGrid>
                <a:gridCol w="2700300">
                  <a:extLst>
                    <a:ext uri="{9D8B030D-6E8A-4147-A177-3AD203B41FA5}">
                      <a16:colId xmlns:a16="http://schemas.microsoft.com/office/drawing/2014/main" val="20000"/>
                    </a:ext>
                  </a:extLst>
                </a:gridCol>
                <a:gridCol w="2700300">
                  <a:extLst>
                    <a:ext uri="{9D8B030D-6E8A-4147-A177-3AD203B41FA5}">
                      <a16:colId xmlns:a16="http://schemas.microsoft.com/office/drawing/2014/main" val="20001"/>
                    </a:ext>
                  </a:extLst>
                </a:gridCol>
              </a:tblGrid>
              <a:tr h="739502">
                <a:tc>
                  <a:txBody>
                    <a:bodyPr/>
                    <a:lstStyle/>
                    <a:p>
                      <a:pPr>
                        <a:lnSpc>
                          <a:spcPct val="115000"/>
                        </a:lnSpc>
                        <a:spcAft>
                          <a:spcPts val="0"/>
                        </a:spcAft>
                      </a:pPr>
                      <a:r>
                        <a:rPr lang="en-US" sz="1200" dirty="0">
                          <a:effectLst/>
                        </a:rPr>
                        <a:t>Most students of 2b do their homework regularly.</a:t>
                      </a:r>
                      <a:endParaRPr lang="de-AT" sz="1100" dirty="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students are a bit disorganized and forget to hand in their homework.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604829">
                <a:tc>
                  <a:txBody>
                    <a:bodyPr/>
                    <a:lstStyle/>
                    <a:p>
                      <a:pPr>
                        <a:lnSpc>
                          <a:spcPct val="115000"/>
                        </a:lnSpc>
                        <a:spcAft>
                          <a:spcPts val="0"/>
                        </a:spcAft>
                      </a:pPr>
                      <a:r>
                        <a:rPr lang="en-US" sz="1200">
                          <a:effectLst/>
                        </a:rPr>
                        <a:t>Most students do their work carefully.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kids hand in sloppy 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03219">
                <a:tc>
                  <a:txBody>
                    <a:bodyPr/>
                    <a:lstStyle/>
                    <a:p>
                      <a:pPr>
                        <a:lnSpc>
                          <a:spcPct val="115000"/>
                        </a:lnSpc>
                        <a:spcAft>
                          <a:spcPts val="0"/>
                        </a:spcAft>
                        <a:tabLst>
                          <a:tab pos="2787650" algn="r"/>
                        </a:tabLst>
                      </a:pPr>
                      <a:r>
                        <a:rPr lang="en-US" sz="1200">
                          <a:effectLst/>
                        </a:rPr>
                        <a:t>Most kids work quietly in class.	</a:t>
                      </a:r>
                      <a:endParaRPr lang="de-AT" sz="1100">
                        <a:effectLst/>
                      </a:endParaRPr>
                    </a:p>
                    <a:p>
                      <a:pPr>
                        <a:lnSpc>
                          <a:spcPct val="115000"/>
                        </a:lnSpc>
                        <a:spcAft>
                          <a:spcPts val="0"/>
                        </a:spcAft>
                        <a:tabLst>
                          <a:tab pos="2787650" algn="r"/>
                        </a:tabLs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A few kids are very noisy.</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03219">
                <a:tc>
                  <a:txBody>
                    <a:bodyPr/>
                    <a:lstStyle/>
                    <a:p>
                      <a:pPr>
                        <a:lnSpc>
                          <a:spcPct val="115000"/>
                        </a:lnSpc>
                        <a:spcAft>
                          <a:spcPts val="0"/>
                        </a:spcAft>
                      </a:pPr>
                      <a:r>
                        <a:rPr lang="en-US" sz="1200">
                          <a:effectLst/>
                        </a:rPr>
                        <a:t>Most students work quickly and efficiently in class.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Many students are nervous during tests.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03219">
                <a:tc>
                  <a:txBody>
                    <a:bodyPr/>
                    <a:lstStyle/>
                    <a:p>
                      <a:pPr>
                        <a:lnSpc>
                          <a:spcPct val="115000"/>
                        </a:lnSpc>
                        <a:spcAft>
                          <a:spcPts val="0"/>
                        </a:spcAft>
                      </a:pPr>
                      <a:r>
                        <a:rPr lang="en-US" sz="1200">
                          <a:effectLst/>
                        </a:rPr>
                        <a:t>Some students work slowly but very carefully.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Some kids are impatient.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03219">
                <a:tc>
                  <a:txBody>
                    <a:bodyPr/>
                    <a:lstStyle/>
                    <a:p>
                      <a:pPr>
                        <a:lnSpc>
                          <a:spcPct val="115000"/>
                        </a:lnSpc>
                        <a:spcAft>
                          <a:spcPts val="0"/>
                        </a:spcAft>
                      </a:pPr>
                      <a:r>
                        <a:rPr lang="en-US" sz="1200">
                          <a:effectLst/>
                        </a:rPr>
                        <a:t>The class can sing beautifully.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reading diaries are really beautiful.</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03219">
                <a:tc>
                  <a:txBody>
                    <a:bodyPr/>
                    <a:lstStyle/>
                    <a:p>
                      <a:pPr>
                        <a:lnSpc>
                          <a:spcPct val="115000"/>
                        </a:lnSpc>
                        <a:spcAft>
                          <a:spcPts val="0"/>
                        </a:spcAft>
                      </a:pPr>
                      <a:r>
                        <a:rPr lang="en-US" sz="1200">
                          <a:effectLst/>
                        </a:rPr>
                        <a:t>The students of 2b work well in projects and workshops.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workshops are excellent.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04829">
                <a:tc>
                  <a:txBody>
                    <a:bodyPr/>
                    <a:lstStyle/>
                    <a:p>
                      <a:pPr>
                        <a:lnSpc>
                          <a:spcPct val="115000"/>
                        </a:lnSpc>
                        <a:spcAft>
                          <a:spcPts val="0"/>
                        </a:spcAft>
                      </a:pPr>
                      <a:r>
                        <a:rPr lang="en-US" sz="1200">
                          <a:effectLst/>
                        </a:rPr>
                        <a:t>The students can think creatively and they can use the new language creatively.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kids can write very creative stories.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604829">
                <a:tc>
                  <a:txBody>
                    <a:bodyPr/>
                    <a:lstStyle/>
                    <a:p>
                      <a:pPr>
                        <a:lnSpc>
                          <a:spcPct val="115000"/>
                        </a:lnSpc>
                        <a:spcAft>
                          <a:spcPts val="0"/>
                        </a:spcAft>
                      </a:pPr>
                      <a:r>
                        <a:rPr lang="en-US" sz="1200">
                          <a:effectLst/>
                        </a:rPr>
                        <a:t>The students act very responsibly and treat their classmates well.</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The teachers would like to know who is responsible for collecting the mobile phones.</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3131840" y="1034775"/>
            <a:ext cx="58326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787650" algn="r"/>
              </a:tabLst>
              <a:defRPr>
                <a:solidFill>
                  <a:schemeClr val="tx1"/>
                </a:solidFill>
                <a:latin typeface="Arial" pitchFamily="34" charset="0"/>
                <a:cs typeface="Arial" pitchFamily="34" charset="0"/>
              </a:defRPr>
            </a:lvl1pPr>
            <a:lvl2pPr fontAlgn="base">
              <a:spcBef>
                <a:spcPct val="0"/>
              </a:spcBef>
              <a:spcAft>
                <a:spcPct val="0"/>
              </a:spcAft>
              <a:tabLst>
                <a:tab pos="2787650" algn="r"/>
              </a:tabLst>
              <a:defRPr>
                <a:solidFill>
                  <a:schemeClr val="tx1"/>
                </a:solidFill>
                <a:latin typeface="Arial" pitchFamily="34" charset="0"/>
                <a:cs typeface="Arial" pitchFamily="34" charset="0"/>
              </a:defRPr>
            </a:lvl2pPr>
            <a:lvl3pPr fontAlgn="base">
              <a:spcBef>
                <a:spcPct val="0"/>
              </a:spcBef>
              <a:spcAft>
                <a:spcPct val="0"/>
              </a:spcAft>
              <a:tabLst>
                <a:tab pos="2787650" algn="r"/>
              </a:tabLst>
              <a:defRPr>
                <a:solidFill>
                  <a:schemeClr val="tx1"/>
                </a:solidFill>
                <a:latin typeface="Arial" pitchFamily="34" charset="0"/>
                <a:cs typeface="Arial" pitchFamily="34" charset="0"/>
              </a:defRPr>
            </a:lvl3pPr>
            <a:lvl4pPr fontAlgn="base">
              <a:spcBef>
                <a:spcPct val="0"/>
              </a:spcBef>
              <a:spcAft>
                <a:spcPct val="0"/>
              </a:spcAft>
              <a:tabLst>
                <a:tab pos="2787650" algn="r"/>
              </a:tabLst>
              <a:defRPr>
                <a:solidFill>
                  <a:schemeClr val="tx1"/>
                </a:solidFill>
                <a:latin typeface="Arial" pitchFamily="34" charset="0"/>
                <a:cs typeface="Arial" pitchFamily="34" charset="0"/>
              </a:defRPr>
            </a:lvl4pPr>
            <a:lvl5pPr fontAlgn="base">
              <a:spcBef>
                <a:spcPct val="0"/>
              </a:spcBef>
              <a:spcAft>
                <a:spcPct val="0"/>
              </a:spcAft>
              <a:tabLst>
                <a:tab pos="2787650" algn="r"/>
              </a:tabLst>
              <a:defRPr>
                <a:solidFill>
                  <a:schemeClr val="tx1"/>
                </a:solidFill>
                <a:latin typeface="Arial" pitchFamily="34" charset="0"/>
                <a:cs typeface="Arial" pitchFamily="34" charset="0"/>
              </a:defRPr>
            </a:lvl5pPr>
            <a:lvl6pPr fontAlgn="base">
              <a:spcBef>
                <a:spcPct val="0"/>
              </a:spcBef>
              <a:spcAft>
                <a:spcPct val="0"/>
              </a:spcAft>
              <a:tabLst>
                <a:tab pos="2787650" algn="r"/>
              </a:tabLst>
              <a:defRPr>
                <a:solidFill>
                  <a:schemeClr val="tx1"/>
                </a:solidFill>
                <a:latin typeface="Arial" pitchFamily="34" charset="0"/>
                <a:cs typeface="Arial" pitchFamily="34" charset="0"/>
              </a:defRPr>
            </a:lvl6pPr>
            <a:lvl7pPr fontAlgn="base">
              <a:spcBef>
                <a:spcPct val="0"/>
              </a:spcBef>
              <a:spcAft>
                <a:spcPct val="0"/>
              </a:spcAft>
              <a:tabLst>
                <a:tab pos="2787650" algn="r"/>
              </a:tabLst>
              <a:defRPr>
                <a:solidFill>
                  <a:schemeClr val="tx1"/>
                </a:solidFill>
                <a:latin typeface="Arial" pitchFamily="34" charset="0"/>
                <a:cs typeface="Arial" pitchFamily="34" charset="0"/>
              </a:defRPr>
            </a:lvl7pPr>
            <a:lvl8pPr fontAlgn="base">
              <a:spcBef>
                <a:spcPct val="0"/>
              </a:spcBef>
              <a:spcAft>
                <a:spcPct val="0"/>
              </a:spcAft>
              <a:tabLst>
                <a:tab pos="2787650" algn="r"/>
              </a:tabLst>
              <a:defRPr>
                <a:solidFill>
                  <a:schemeClr val="tx1"/>
                </a:solidFill>
                <a:latin typeface="Arial" pitchFamily="34" charset="0"/>
                <a:cs typeface="Arial" pitchFamily="34" charset="0"/>
              </a:defRPr>
            </a:lvl8pPr>
            <a:lvl9pPr fontAlgn="base">
              <a:spcBef>
                <a:spcPct val="0"/>
              </a:spcBef>
              <a:spcAft>
                <a:spcPct val="0"/>
              </a:spcAft>
              <a:tabLst>
                <a:tab pos="278765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787650" algn="r"/>
              </a:tabLst>
            </a:pPr>
            <a:r>
              <a:rPr kumimoji="0" lang="en-US" altLang="de-DE" sz="2000" b="0" i="0" u="none" strike="noStrike" cap="none" normalizeH="0" baseline="0" dirty="0">
                <a:ln>
                  <a:noFill/>
                </a:ln>
                <a:solidFill>
                  <a:srgbClr val="343434"/>
                </a:solidFill>
                <a:effectLst/>
                <a:latin typeface="Berlin Sans FB Demi" pitchFamily="34" charset="0"/>
                <a:ea typeface="Times New Roman" pitchFamily="18" charset="0"/>
                <a:cs typeface="Times New Roman" pitchFamily="18" charset="0"/>
              </a:rPr>
              <a:t>Teachers‘ Conference: </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What your teachers have said about you</a:t>
            </a:r>
            <a:r>
              <a:rPr kumimoji="0" lang="en-US" altLang="de-DE" sz="1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a:t>
            </a:r>
            <a:endParaRPr kumimoji="0" lang="en-US" altLang="de-DE" sz="1400" b="0" i="0" u="none" strike="noStrike" cap="none" normalizeH="0" baseline="0" dirty="0">
              <a:ln>
                <a:noFill/>
              </a:ln>
              <a:solidFill>
                <a:schemeClr val="tx1"/>
              </a:solidFill>
              <a:effectLst/>
            </a:endParaRPr>
          </a:p>
        </p:txBody>
      </p:sp>
      <p:sp>
        <p:nvSpPr>
          <p:cNvPr id="8" name="TextBox 7"/>
          <p:cNvSpPr txBox="1"/>
          <p:nvPr/>
        </p:nvSpPr>
        <p:spPr>
          <a:xfrm>
            <a:off x="5580112" y="4869160"/>
            <a:ext cx="2736304"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err="1"/>
              <a:t>What</a:t>
            </a:r>
            <a:r>
              <a:rPr lang="fr-FR" dirty="0"/>
              <a:t> do </a:t>
            </a:r>
            <a:r>
              <a:rPr lang="fr-FR" dirty="0" err="1"/>
              <a:t>you</a:t>
            </a:r>
            <a:r>
              <a:rPr lang="fr-FR" dirty="0"/>
              <a:t> notice?</a:t>
            </a:r>
          </a:p>
          <a:p>
            <a:r>
              <a:rPr lang="fr-FR" dirty="0" err="1"/>
              <a:t>Find</a:t>
            </a:r>
            <a:r>
              <a:rPr lang="fr-FR" dirty="0"/>
              <a:t> the </a:t>
            </a:r>
            <a:r>
              <a:rPr lang="fr-FR" dirty="0" err="1"/>
              <a:t>rule</a:t>
            </a:r>
            <a:r>
              <a:rPr lang="fr-FR" dirty="0"/>
              <a:t>.</a:t>
            </a:r>
          </a:p>
        </p:txBody>
      </p:sp>
      <p:sp>
        <p:nvSpPr>
          <p:cNvPr id="9" name="TextBox 8">
            <a:extLst>
              <a:ext uri="{FF2B5EF4-FFF2-40B4-BE49-F238E27FC236}">
                <a16:creationId xmlns:a16="http://schemas.microsoft.com/office/drawing/2014/main" id="{BB8E6E1B-39A8-4F9F-8A94-30768C20F4C6}"/>
              </a:ext>
            </a:extLst>
          </p:cNvPr>
          <p:cNvSpPr txBox="1"/>
          <p:nvPr/>
        </p:nvSpPr>
        <p:spPr>
          <a:xfrm>
            <a:off x="3321499" y="6319614"/>
            <a:ext cx="3698773" cy="369332"/>
          </a:xfrm>
          <a:prstGeom prst="rect">
            <a:avLst/>
          </a:prstGeom>
          <a:noFill/>
        </p:spPr>
        <p:txBody>
          <a:bodyPr wrap="square" rtlCol="0">
            <a:spAutoFit/>
          </a:bodyPr>
          <a:lstStyle/>
          <a:p>
            <a:r>
              <a:rPr lang="de-AT" dirty="0"/>
              <a:t>another option</a:t>
            </a:r>
            <a:r>
              <a:rPr lang="de-AT" dirty="0">
                <a:solidFill>
                  <a:srgbClr val="C00000"/>
                </a:solidFill>
              </a:rPr>
              <a:t>: </a:t>
            </a:r>
            <a:r>
              <a:rPr lang="de-AT" dirty="0">
                <a:solidFill>
                  <a:srgbClr val="C00000"/>
                </a:solidFill>
                <a:hlinkClick r:id="rId2">
                  <a:extLst>
                    <a:ext uri="{A12FA001-AC4F-418D-AE19-62706E023703}">
                      <ahyp:hlinkClr xmlns:ahyp="http://schemas.microsoft.com/office/drawing/2018/hyperlinkcolor" val="tx"/>
                    </a:ext>
                  </a:extLst>
                </a:hlinkClick>
              </a:rPr>
              <a:t>Grammar-book 2</a:t>
            </a:r>
            <a:endParaRPr lang="en-US" dirty="0">
              <a:solidFill>
                <a:srgbClr val="C00000"/>
              </a:solidFill>
            </a:endParaRPr>
          </a:p>
        </p:txBody>
      </p:sp>
      <p:pic>
        <p:nvPicPr>
          <p:cNvPr id="11" name="Picture 10">
            <a:extLst>
              <a:ext uri="{FF2B5EF4-FFF2-40B4-BE49-F238E27FC236}">
                <a16:creationId xmlns:a16="http://schemas.microsoft.com/office/drawing/2014/main" id="{2E39BE13-F616-41E3-B2BF-B8213F7F538C}"/>
              </a:ext>
            </a:extLst>
          </p:cNvPr>
          <p:cNvPicPr>
            <a:picLocks noChangeAspect="1"/>
          </p:cNvPicPr>
          <p:nvPr/>
        </p:nvPicPr>
        <p:blipFill>
          <a:blip r:embed="rId3"/>
          <a:stretch>
            <a:fillRect/>
          </a:stretch>
        </p:blipFill>
        <p:spPr>
          <a:xfrm>
            <a:off x="340477" y="1028475"/>
            <a:ext cx="2402723" cy="5159746"/>
          </a:xfrm>
          <a:prstGeom prst="rect">
            <a:avLst/>
          </a:prstGeom>
        </p:spPr>
      </p:pic>
      <p:sp>
        <p:nvSpPr>
          <p:cNvPr id="5" name="Right Arrow 4"/>
          <p:cNvSpPr/>
          <p:nvPr/>
        </p:nvSpPr>
        <p:spPr>
          <a:xfrm rot="8814013">
            <a:off x="2142775" y="1026463"/>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925" y="1206483"/>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14EED4-E7C1-4CB7-9980-890BE35DD74C}"/>
              </a:ext>
            </a:extLst>
          </p:cNvPr>
          <p:cNvPicPr>
            <a:picLocks noChangeAspect="1"/>
          </p:cNvPicPr>
          <p:nvPr/>
        </p:nvPicPr>
        <p:blipFill>
          <a:blip r:embed="rId2"/>
          <a:stretch>
            <a:fillRect/>
          </a:stretch>
        </p:blipFill>
        <p:spPr>
          <a:xfrm>
            <a:off x="302424" y="836712"/>
            <a:ext cx="2519351" cy="5410200"/>
          </a:xfrm>
          <a:prstGeom prst="rect">
            <a:avLst/>
          </a:prstGeom>
        </p:spPr>
      </p:pic>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t>
            </a:r>
            <a:r>
              <a:rPr lang="fr-FR" b="1" dirty="0" err="1">
                <a:solidFill>
                  <a:schemeClr val="tx2">
                    <a:lumMod val="60000"/>
                    <a:lumOff val="40000"/>
                  </a:schemeClr>
                </a:solidFill>
              </a:rPr>
              <a:t>Proceduralization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r>
              <a:rPr lang="fr-FR" sz="2400" dirty="0" err="1"/>
              <a:t>Manner</a:t>
            </a:r>
            <a:r>
              <a:rPr lang="fr-FR" sz="2400" dirty="0"/>
              <a:t> Mimes</a:t>
            </a:r>
          </a:p>
          <a:p>
            <a:endParaRPr lang="fr-FR" sz="2400" dirty="0"/>
          </a:p>
        </p:txBody>
      </p:sp>
      <p:pic>
        <p:nvPicPr>
          <p:cNvPr id="22533"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02790"/>
            <a:ext cx="4854501" cy="364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912" y="1391295"/>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1114003"/>
            <a:ext cx="8540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EDCA8B9-5251-4D5F-AEDA-87347950981B}"/>
              </a:ext>
            </a:extLst>
          </p:cNvPr>
          <p:cNvSpPr txBox="1"/>
          <p:nvPr/>
        </p:nvSpPr>
        <p:spPr>
          <a:xfrm>
            <a:off x="4360816" y="3212976"/>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Simon</a:t>
            </a:r>
          </a:p>
          <a:p>
            <a:r>
              <a:rPr lang="de-AT" dirty="0"/>
              <a:t>Hertz</a:t>
            </a:r>
          </a:p>
          <a:p>
            <a:endParaRPr lang="de-AT" dirty="0"/>
          </a:p>
        </p:txBody>
      </p:sp>
      <p:sp>
        <p:nvSpPr>
          <p:cNvPr id="8" name="TextBox 7">
            <a:extLst>
              <a:ext uri="{FF2B5EF4-FFF2-40B4-BE49-F238E27FC236}">
                <a16:creationId xmlns:a16="http://schemas.microsoft.com/office/drawing/2014/main" id="{19129599-C34B-497E-8030-02C493D618CA}"/>
              </a:ext>
            </a:extLst>
          </p:cNvPr>
          <p:cNvSpPr txBox="1"/>
          <p:nvPr/>
        </p:nvSpPr>
        <p:spPr>
          <a:xfrm>
            <a:off x="4360816" y="3284984"/>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smokes heavily</a:t>
            </a:r>
          </a:p>
          <a:p>
            <a:endParaRPr lang="de-AT" dirty="0"/>
          </a:p>
        </p:txBody>
      </p:sp>
      <p:sp>
        <p:nvSpPr>
          <p:cNvPr id="3" name="Rectangle 2">
            <a:extLst>
              <a:ext uri="{FF2B5EF4-FFF2-40B4-BE49-F238E27FC236}">
                <a16:creationId xmlns:a16="http://schemas.microsoft.com/office/drawing/2014/main" id="{D73D13A6-50DC-4A80-9DF9-1A1D227FA212}"/>
              </a:ext>
            </a:extLst>
          </p:cNvPr>
          <p:cNvSpPr/>
          <p:nvPr/>
        </p:nvSpPr>
        <p:spPr>
          <a:xfrm>
            <a:off x="4427984" y="3356992"/>
            <a:ext cx="1584176"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Robert</a:t>
            </a:r>
          </a:p>
          <a:p>
            <a:pPr algn="ctr"/>
            <a:r>
              <a:rPr lang="de-AT" dirty="0"/>
              <a:t>Quinn</a:t>
            </a:r>
            <a:endParaRPr lang="en-US" dirty="0"/>
          </a:p>
        </p:txBody>
      </p:sp>
      <p:sp>
        <p:nvSpPr>
          <p:cNvPr id="5" name="Rectangle 4">
            <a:extLst>
              <a:ext uri="{FF2B5EF4-FFF2-40B4-BE49-F238E27FC236}">
                <a16:creationId xmlns:a16="http://schemas.microsoft.com/office/drawing/2014/main" id="{03C9F31E-368A-4DC8-B51F-F31B6E358324}"/>
              </a:ext>
            </a:extLst>
          </p:cNvPr>
          <p:cNvSpPr/>
          <p:nvPr/>
        </p:nvSpPr>
        <p:spPr>
          <a:xfrm>
            <a:off x="4499992" y="3429000"/>
            <a:ext cx="1512168"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reads quickly</a:t>
            </a:r>
            <a:endParaRPr lang="en-US" dirty="0"/>
          </a:p>
        </p:txBody>
      </p:sp>
    </p:spTree>
    <p:extLst>
      <p:ext uri="{BB962C8B-B14F-4D97-AF65-F5344CB8AC3E}">
        <p14:creationId xmlns:p14="http://schemas.microsoft.com/office/powerpoint/2010/main" val="4219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FB1D-C11E-468B-BEF8-53C95CB62BA7}"/>
              </a:ext>
            </a:extLst>
          </p:cNvPr>
          <p:cNvSpPr>
            <a:spLocks noGrp="1"/>
          </p:cNvSpPr>
          <p:nvPr>
            <p:ph type="title"/>
          </p:nvPr>
        </p:nvSpPr>
        <p:spPr/>
        <p:txBody>
          <a:bodyPr/>
          <a:lstStyle/>
          <a:p>
            <a:r>
              <a:rPr lang="de-AT" dirty="0"/>
              <a:t>What about your skills? </a:t>
            </a:r>
            <a:endParaRPr lang="en-US" dirty="0"/>
          </a:p>
        </p:txBody>
      </p:sp>
      <p:sp>
        <p:nvSpPr>
          <p:cNvPr id="5" name="TextBox 4">
            <a:extLst>
              <a:ext uri="{FF2B5EF4-FFF2-40B4-BE49-F238E27FC236}">
                <a16:creationId xmlns:a16="http://schemas.microsoft.com/office/drawing/2014/main" id="{C9C326D7-2B26-484C-898E-EF0A7DED6DAE}"/>
              </a:ext>
            </a:extLst>
          </p:cNvPr>
          <p:cNvSpPr txBox="1"/>
          <p:nvPr/>
        </p:nvSpPr>
        <p:spPr>
          <a:xfrm>
            <a:off x="395536" y="1484784"/>
            <a:ext cx="8064896" cy="6740307"/>
          </a:xfrm>
          <a:prstGeom prst="rect">
            <a:avLst/>
          </a:prstGeom>
          <a:noFill/>
        </p:spPr>
        <p:txBody>
          <a:bodyPr wrap="square" rtlCol="0">
            <a:spAutoFit/>
          </a:bodyPr>
          <a:lstStyle/>
          <a:p>
            <a:r>
              <a:rPr lang="de-AT" b="1" dirty="0"/>
              <a:t>Talk to your partner: </a:t>
            </a:r>
          </a:p>
          <a:p>
            <a:r>
              <a:rPr lang="de-AT" b="1" dirty="0"/>
              <a:t>How good are you at the following things?</a:t>
            </a:r>
          </a:p>
          <a:p>
            <a:r>
              <a:rPr lang="de-AT" b="1" dirty="0"/>
              <a:t>Do you know anybody who can do these things perfectly – or very badly?</a:t>
            </a:r>
          </a:p>
          <a:p>
            <a:r>
              <a:rPr lang="de-AT" b="1" dirty="0"/>
              <a:t>Describe how these people do it. </a:t>
            </a:r>
          </a:p>
          <a:p>
            <a:r>
              <a:rPr lang="de-AT" b="1" dirty="0"/>
              <a:t>Count how many different adverbs you and your partner can use in this little conversation. The group with most adverbs wins the game.</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French / Spanish/ other languages</a:t>
            </a:r>
          </a:p>
          <a:p>
            <a:pPr marL="285750" indent="-285750">
              <a:buFont typeface="Arial" panose="020B0604020202020204" pitchFamily="34" charset="0"/>
              <a:buChar char="•"/>
            </a:pPr>
            <a:r>
              <a:rPr lang="de-AT" dirty="0"/>
              <a:t>dance</a:t>
            </a:r>
          </a:p>
          <a:p>
            <a:pPr marL="285750" indent="-285750">
              <a:buFont typeface="Arial" panose="020B0604020202020204" pitchFamily="34" charset="0"/>
              <a:buChar char="•"/>
            </a:pPr>
            <a:r>
              <a:rPr lang="de-AT" dirty="0"/>
              <a:t>sing</a:t>
            </a:r>
          </a:p>
          <a:p>
            <a:pPr marL="285750" indent="-285750">
              <a:buFont typeface="Arial" panose="020B0604020202020204" pitchFamily="34" charset="0"/>
              <a:buChar char="•"/>
            </a:pPr>
            <a:r>
              <a:rPr lang="de-AT" dirty="0"/>
              <a:t>ski or snowboard</a:t>
            </a:r>
          </a:p>
          <a:p>
            <a:pPr marL="285750" indent="-285750">
              <a:buFont typeface="Arial" panose="020B0604020202020204" pitchFamily="34" charset="0"/>
              <a:buChar char="•"/>
            </a:pPr>
            <a:r>
              <a:rPr lang="de-AT" dirty="0"/>
              <a:t>run  / jog</a:t>
            </a:r>
          </a:p>
          <a:p>
            <a:pPr marL="285750" indent="-285750">
              <a:buFont typeface="Arial" panose="020B0604020202020204" pitchFamily="34" charset="0"/>
              <a:buChar char="•"/>
            </a:pPr>
            <a:r>
              <a:rPr lang="de-AT" dirty="0"/>
              <a:t>type</a:t>
            </a:r>
          </a:p>
          <a:p>
            <a:pPr marL="285750" indent="-285750">
              <a:buFont typeface="Arial" panose="020B0604020202020204" pitchFamily="34" charset="0"/>
              <a:buChar char="•"/>
            </a:pPr>
            <a:r>
              <a:rPr lang="de-AT" dirty="0"/>
              <a:t>knit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endParaRPr lang="de-AT" dirty="0"/>
          </a:p>
          <a:p>
            <a:endParaRPr lang="de-AT" dirty="0"/>
          </a:p>
          <a:p>
            <a:endParaRPr lang="de-AT" dirty="0"/>
          </a:p>
          <a:p>
            <a:endParaRPr lang="en-US" dirty="0"/>
          </a:p>
        </p:txBody>
      </p:sp>
    </p:spTree>
    <p:extLst>
      <p:ext uri="{BB962C8B-B14F-4D97-AF65-F5344CB8AC3E}">
        <p14:creationId xmlns:p14="http://schemas.microsoft.com/office/powerpoint/2010/main" val="1475031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F8FB-2414-43C8-8E98-EDF80E66E088}"/>
              </a:ext>
            </a:extLst>
          </p:cNvPr>
          <p:cNvSpPr>
            <a:spLocks noGrp="1"/>
          </p:cNvSpPr>
          <p:nvPr>
            <p:ph type="title"/>
          </p:nvPr>
        </p:nvSpPr>
        <p:spPr/>
        <p:txBody>
          <a:bodyPr/>
          <a:lstStyle/>
          <a:p>
            <a:r>
              <a:rPr lang="de-AT" dirty="0"/>
              <a:t>Focus on Modern Business 1</a:t>
            </a:r>
            <a:endParaRPr lang="en-US" dirty="0"/>
          </a:p>
        </p:txBody>
      </p:sp>
      <p:pic>
        <p:nvPicPr>
          <p:cNvPr id="5" name="Content Placeholder 4">
            <a:extLst>
              <a:ext uri="{FF2B5EF4-FFF2-40B4-BE49-F238E27FC236}">
                <a16:creationId xmlns:a16="http://schemas.microsoft.com/office/drawing/2014/main" id="{EF833DC7-CE33-4AE2-9F64-BD5B9CBAF010}"/>
              </a:ext>
            </a:extLst>
          </p:cNvPr>
          <p:cNvPicPr>
            <a:picLocks noGrp="1" noChangeAspect="1"/>
          </p:cNvPicPr>
          <p:nvPr>
            <p:ph sz="quarter" idx="1"/>
          </p:nvPr>
        </p:nvPicPr>
        <p:blipFill rotWithShape="1">
          <a:blip r:embed="rId2"/>
          <a:srcRect b="5491"/>
          <a:stretch/>
        </p:blipFill>
        <p:spPr>
          <a:xfrm>
            <a:off x="297249" y="1988840"/>
            <a:ext cx="8504238" cy="3717504"/>
          </a:xfrm>
          <a:prstGeom prst="rect">
            <a:avLst/>
          </a:prstGeom>
          <a:ln>
            <a:noFill/>
          </a:ln>
          <a:effectLst>
            <a:outerShdw blurRad="292100" dist="139700" dir="2700000" algn="tl" rotWithShape="0">
              <a:srgbClr val="333333">
                <a:alpha val="65000"/>
              </a:srgbClr>
            </a:outerShdw>
          </a:effectLst>
        </p:spPr>
      </p:pic>
      <p:sp>
        <p:nvSpPr>
          <p:cNvPr id="6" name="Thought Bubble: Cloud 5">
            <a:extLst>
              <a:ext uri="{FF2B5EF4-FFF2-40B4-BE49-F238E27FC236}">
                <a16:creationId xmlns:a16="http://schemas.microsoft.com/office/drawing/2014/main" id="{C742DF0E-8477-49A8-A4D1-FCC87ACAF4D9}"/>
              </a:ext>
            </a:extLst>
          </p:cNvPr>
          <p:cNvSpPr/>
          <p:nvPr/>
        </p:nvSpPr>
        <p:spPr>
          <a:xfrm>
            <a:off x="5940152" y="1484784"/>
            <a:ext cx="2160240" cy="936104"/>
          </a:xfrm>
          <a:prstGeom prst="cloudCallout">
            <a:avLst>
              <a:gd name="adj1" fmla="val -40829"/>
              <a:gd name="adj2" fmla="val 74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The minefield approach</a:t>
            </a:r>
            <a:endParaRPr lang="en-US" dirty="0"/>
          </a:p>
        </p:txBody>
      </p:sp>
    </p:spTree>
    <p:extLst>
      <p:ext uri="{BB962C8B-B14F-4D97-AF65-F5344CB8AC3E}">
        <p14:creationId xmlns:p14="http://schemas.microsoft.com/office/powerpoint/2010/main" val="591626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EB26-4451-41DE-A1C4-D54AACD1E54E}"/>
              </a:ext>
            </a:extLst>
          </p:cNvPr>
          <p:cNvSpPr>
            <a:spLocks noGrp="1"/>
          </p:cNvSpPr>
          <p:nvPr>
            <p:ph type="title"/>
          </p:nvPr>
        </p:nvSpPr>
        <p:spPr>
          <a:xfrm>
            <a:off x="301752" y="228600"/>
            <a:ext cx="8662736" cy="758952"/>
          </a:xfrm>
        </p:spPr>
        <p:txBody>
          <a:bodyPr>
            <a:noAutofit/>
          </a:bodyPr>
          <a:lstStyle/>
          <a:p>
            <a:r>
              <a:rPr lang="de-AT" sz="2400" b="1" dirty="0"/>
              <a:t>What kinds of processing will learners be doing here?</a:t>
            </a:r>
            <a:endParaRPr lang="en-US" sz="2400" b="1" dirty="0"/>
          </a:p>
        </p:txBody>
      </p:sp>
      <p:pic>
        <p:nvPicPr>
          <p:cNvPr id="5" name="Content Placeholder 4">
            <a:extLst>
              <a:ext uri="{FF2B5EF4-FFF2-40B4-BE49-F238E27FC236}">
                <a16:creationId xmlns:a16="http://schemas.microsoft.com/office/drawing/2014/main" id="{40E914FF-D160-4F05-9BC9-BDE6ED44278C}"/>
              </a:ext>
            </a:extLst>
          </p:cNvPr>
          <p:cNvPicPr>
            <a:picLocks noGrp="1" noChangeAspect="1"/>
          </p:cNvPicPr>
          <p:nvPr>
            <p:ph sz="quarter" idx="1"/>
          </p:nvPr>
        </p:nvPicPr>
        <p:blipFill>
          <a:blip r:embed="rId2"/>
          <a:stretch>
            <a:fillRect/>
          </a:stretch>
        </p:blipFill>
        <p:spPr>
          <a:xfrm>
            <a:off x="407985" y="1772816"/>
            <a:ext cx="4131458" cy="32403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281461F-1996-43CB-894F-7FD74DAEE07B}"/>
              </a:ext>
            </a:extLst>
          </p:cNvPr>
          <p:cNvPicPr>
            <a:picLocks noChangeAspect="1"/>
          </p:cNvPicPr>
          <p:nvPr/>
        </p:nvPicPr>
        <p:blipFill rotWithShape="1">
          <a:blip r:embed="rId3"/>
          <a:srcRect b="9195"/>
          <a:stretch/>
        </p:blipFill>
        <p:spPr>
          <a:xfrm>
            <a:off x="4771849" y="1484784"/>
            <a:ext cx="4023042" cy="477484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ADDD18C-DCA1-4DBB-A8EF-0D11E5CB4F4A}"/>
              </a:ext>
            </a:extLst>
          </p:cNvPr>
          <p:cNvSpPr txBox="1"/>
          <p:nvPr/>
        </p:nvSpPr>
        <p:spPr>
          <a:xfrm>
            <a:off x="611560" y="6381328"/>
            <a:ext cx="6624736" cy="276999"/>
          </a:xfrm>
          <a:prstGeom prst="rect">
            <a:avLst/>
          </a:prstGeom>
          <a:noFill/>
        </p:spPr>
        <p:txBody>
          <a:bodyPr wrap="square" rtlCol="0">
            <a:spAutoFit/>
          </a:bodyPr>
          <a:lstStyle/>
          <a:p>
            <a:r>
              <a:rPr lang="en-US" sz="1200" dirty="0"/>
              <a:t>https://www.ego4u.de/de/cram-up/grammar/passive/exercises?present-perfect</a:t>
            </a:r>
          </a:p>
        </p:txBody>
      </p:sp>
    </p:spTree>
    <p:extLst>
      <p:ext uri="{BB962C8B-B14F-4D97-AF65-F5344CB8AC3E}">
        <p14:creationId xmlns:p14="http://schemas.microsoft.com/office/powerpoint/2010/main" val="105469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6D9D-822F-4879-81EF-B72153D349E1}"/>
              </a:ext>
            </a:extLst>
          </p:cNvPr>
          <p:cNvSpPr>
            <a:spLocks noGrp="1"/>
          </p:cNvSpPr>
          <p:nvPr>
            <p:ph type="title"/>
          </p:nvPr>
        </p:nvSpPr>
        <p:spPr/>
        <p:txBody>
          <a:bodyPr>
            <a:normAutofit/>
          </a:bodyPr>
          <a:lstStyle/>
          <a:p>
            <a:r>
              <a:rPr lang="de-AT" sz="2800" dirty="0"/>
              <a:t>Passive : How much processing do ss need here?</a:t>
            </a:r>
            <a:endParaRPr lang="en-US" sz="2800" dirty="0"/>
          </a:p>
        </p:txBody>
      </p:sp>
      <p:pic>
        <p:nvPicPr>
          <p:cNvPr id="8" name="Content Placeholder 7">
            <a:extLst>
              <a:ext uri="{FF2B5EF4-FFF2-40B4-BE49-F238E27FC236}">
                <a16:creationId xmlns:a16="http://schemas.microsoft.com/office/drawing/2014/main" id="{BAB765B2-4F88-4E61-AD3C-8EA421043782}"/>
              </a:ext>
            </a:extLst>
          </p:cNvPr>
          <p:cNvPicPr>
            <a:picLocks noGrp="1" noChangeAspect="1"/>
          </p:cNvPicPr>
          <p:nvPr>
            <p:ph sz="quarter" idx="1"/>
          </p:nvPr>
        </p:nvPicPr>
        <p:blipFill>
          <a:blip r:embed="rId2">
            <a:extLst>
              <a:ext uri="{BEBA8EAE-BF5A-486C-A8C5-ECC9F3942E4B}">
                <a14:imgProps xmlns:a14="http://schemas.microsoft.com/office/drawing/2010/main">
                  <a14:imgLayer r:embed="rId3">
                    <a14:imgEffect>
                      <a14:sharpenSoften amount="59000"/>
                    </a14:imgEffect>
                  </a14:imgLayer>
                </a14:imgProps>
              </a:ext>
            </a:extLst>
          </a:blip>
          <a:stretch>
            <a:fillRect/>
          </a:stretch>
        </p:blipFill>
        <p:spPr>
          <a:xfrm>
            <a:off x="301752" y="1556792"/>
            <a:ext cx="6912768" cy="4521686"/>
          </a:xfrm>
        </p:spPr>
      </p:pic>
      <p:sp>
        <p:nvSpPr>
          <p:cNvPr id="6" name="Thought Bubble: Cloud 5">
            <a:extLst>
              <a:ext uri="{FF2B5EF4-FFF2-40B4-BE49-F238E27FC236}">
                <a16:creationId xmlns:a16="http://schemas.microsoft.com/office/drawing/2014/main" id="{66B72A29-4A34-46FB-BA81-76915D4664A8}"/>
              </a:ext>
            </a:extLst>
          </p:cNvPr>
          <p:cNvSpPr/>
          <p:nvPr/>
        </p:nvSpPr>
        <p:spPr>
          <a:xfrm>
            <a:off x="6300192" y="5243339"/>
            <a:ext cx="2664296" cy="1368152"/>
          </a:xfrm>
          <a:prstGeom prst="cloudCallout">
            <a:avLst>
              <a:gd name="adj1" fmla="val -74961"/>
              <a:gd name="adj2" fmla="val -86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How can you improve this very easily? </a:t>
            </a:r>
            <a:endParaRPr lang="en-US" dirty="0"/>
          </a:p>
        </p:txBody>
      </p:sp>
      <p:sp>
        <p:nvSpPr>
          <p:cNvPr id="9" name="TextBox 8">
            <a:extLst>
              <a:ext uri="{FF2B5EF4-FFF2-40B4-BE49-F238E27FC236}">
                <a16:creationId xmlns:a16="http://schemas.microsoft.com/office/drawing/2014/main" id="{C5A7D8B9-1242-4117-A1B5-3F53C98C338B}"/>
              </a:ext>
            </a:extLst>
          </p:cNvPr>
          <p:cNvSpPr txBox="1"/>
          <p:nvPr/>
        </p:nvSpPr>
        <p:spPr>
          <a:xfrm>
            <a:off x="395536" y="6381328"/>
            <a:ext cx="5256584" cy="307777"/>
          </a:xfrm>
          <a:prstGeom prst="rect">
            <a:avLst/>
          </a:prstGeom>
          <a:noFill/>
        </p:spPr>
        <p:txBody>
          <a:bodyPr wrap="square" rtlCol="0">
            <a:spAutoFit/>
          </a:bodyPr>
          <a:lstStyle/>
          <a:p>
            <a:r>
              <a:rPr lang="de-AT" sz="1400" dirty="0"/>
              <a:t>Focus on Modern Business 1, p. 120</a:t>
            </a:r>
            <a:endParaRPr lang="en-US" sz="1400" dirty="0"/>
          </a:p>
        </p:txBody>
      </p:sp>
    </p:spTree>
    <p:extLst>
      <p:ext uri="{BB962C8B-B14F-4D97-AF65-F5344CB8AC3E}">
        <p14:creationId xmlns:p14="http://schemas.microsoft.com/office/powerpoint/2010/main" val="29173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C:\Users\lp\AppData\Local\Microsoft\Windows\Temporary Internet Files\Content.IE5\CIBDOBLQ\MC900078622[1].wmf">
            <a:extLst>
              <a:ext uri="{FF2B5EF4-FFF2-40B4-BE49-F238E27FC236}">
                <a16:creationId xmlns:a16="http://schemas.microsoft.com/office/drawing/2014/main" id="{5D4516FA-F8B8-4C33-98CE-B9C173146C7B}"/>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1504" y="1723882"/>
            <a:ext cx="1861930" cy="3997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can you do instead?</a:t>
            </a:r>
          </a:p>
        </p:txBody>
      </p:sp>
      <p:sp>
        <p:nvSpPr>
          <p:cNvPr id="6" name="Rectangle 5"/>
          <p:cNvSpPr/>
          <p:nvPr/>
        </p:nvSpPr>
        <p:spPr>
          <a:xfrm rot="380197">
            <a:off x="556537" y="2835198"/>
            <a:ext cx="8227723" cy="122413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t>Do you know how chocolate is made?</a:t>
            </a:r>
          </a:p>
        </p:txBody>
      </p:sp>
      <p:sp>
        <p:nvSpPr>
          <p:cNvPr id="7" name="Rectangle 6"/>
          <p:cNvSpPr/>
          <p:nvPr/>
        </p:nvSpPr>
        <p:spPr>
          <a:xfrm rot="422772">
            <a:off x="866589" y="3824022"/>
            <a:ext cx="7704856" cy="142718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Do you know how I-phones are made?</a:t>
            </a:r>
          </a:p>
        </p:txBody>
      </p:sp>
      <p:pic>
        <p:nvPicPr>
          <p:cNvPr id="8" name="Picture 7"/>
          <p:cNvPicPr>
            <a:picLocks noChangeAspect="1"/>
          </p:cNvPicPr>
          <p:nvPr/>
        </p:nvPicPr>
        <p:blipFill>
          <a:blip r:embed="rId3"/>
          <a:stretch>
            <a:fillRect/>
          </a:stretch>
        </p:blipFill>
        <p:spPr>
          <a:xfrm>
            <a:off x="478618" y="338300"/>
            <a:ext cx="792088" cy="764860"/>
          </a:xfrm>
          <a:prstGeom prst="rect">
            <a:avLst/>
          </a:prstGeom>
        </p:spPr>
      </p:pic>
      <p:sp>
        <p:nvSpPr>
          <p:cNvPr id="3" name="TextBox 2"/>
          <p:cNvSpPr txBox="1"/>
          <p:nvPr/>
        </p:nvSpPr>
        <p:spPr>
          <a:xfrm rot="317879">
            <a:off x="1203886" y="1719165"/>
            <a:ext cx="7369746" cy="1354217"/>
          </a:xfrm>
          <a:prstGeom prst="rect">
            <a:avLst/>
          </a:prstGeom>
          <a:solidFill>
            <a:srgbClr val="C00000"/>
          </a:solidFill>
          <a:ln>
            <a:solidFill>
              <a:schemeClr val="accent2">
                <a:lumMod val="50000"/>
              </a:schemeClr>
            </a:solidFill>
          </a:ln>
          <a:effectLst>
            <a:outerShdw blurRad="50800" dist="38100" dir="2700000" algn="tl" rotWithShape="0">
              <a:prstClr val="black">
                <a:alpha val="40000"/>
              </a:prstClr>
            </a:outerShdw>
          </a:effectLst>
        </p:spPr>
        <p:txBody>
          <a:bodyPr wrap="square" rtlCol="0" anchor="ctr">
            <a:spAutoFit/>
          </a:bodyPr>
          <a:lstStyle/>
          <a:p>
            <a:endParaRPr lang="en-US" sz="3200" dirty="0"/>
          </a:p>
          <a:p>
            <a:r>
              <a:rPr lang="en-US" sz="3200" dirty="0"/>
              <a:t>Do you know how ketchup is made?</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7844">
            <a:off x="7391418" y="2458311"/>
            <a:ext cx="658325" cy="1238784"/>
          </a:xfrm>
          <a:prstGeom prst="rect">
            <a:avLst/>
          </a:prstGeom>
        </p:spPr>
      </p:pic>
      <p:sp>
        <p:nvSpPr>
          <p:cNvPr id="9" name="Slide Number Placeholder 8"/>
          <p:cNvSpPr>
            <a:spLocks noGrp="1"/>
          </p:cNvSpPr>
          <p:nvPr>
            <p:ph type="sldNum" sz="quarter" idx="12"/>
          </p:nvPr>
        </p:nvSpPr>
        <p:spPr/>
        <p:txBody>
          <a:bodyPr/>
          <a:lstStyle/>
          <a:p>
            <a:fld id="{6A5F6EB0-0ACF-47C8-8809-594A32352EA2}" type="slidenum">
              <a:rPr lang="de-AT" smtClean="0"/>
              <a:t>66</a:t>
            </a:fld>
            <a:endParaRPr lang="de-AT"/>
          </a:p>
        </p:txBody>
      </p:sp>
      <p:sp>
        <p:nvSpPr>
          <p:cNvPr id="13" name="Arrow: Right 12">
            <a:extLst>
              <a:ext uri="{FF2B5EF4-FFF2-40B4-BE49-F238E27FC236}">
                <a16:creationId xmlns:a16="http://schemas.microsoft.com/office/drawing/2014/main" id="{C08749E2-EF73-4FBA-B00F-DFCC135508F3}"/>
              </a:ext>
            </a:extLst>
          </p:cNvPr>
          <p:cNvSpPr/>
          <p:nvPr/>
        </p:nvSpPr>
        <p:spPr>
          <a:xfrm>
            <a:off x="906545" y="4666424"/>
            <a:ext cx="7821738" cy="182738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solidFill>
                  <a:schemeClr val="tx1"/>
                </a:solidFill>
              </a:rPr>
              <a:t>Go to epep.at – Grammar – Passive Voice for some examples. See how the learners have to process </a:t>
            </a:r>
            <a:r>
              <a:rPr lang="de-AT" b="1" dirty="0">
                <a:solidFill>
                  <a:schemeClr val="tx1"/>
                </a:solidFill>
              </a:rPr>
              <a:t>meanings </a:t>
            </a:r>
            <a:r>
              <a:rPr lang="de-AT" dirty="0">
                <a:solidFill>
                  <a:schemeClr val="tx1"/>
                </a:solidFill>
              </a:rPr>
              <a:t>(world knowledge) and </a:t>
            </a:r>
            <a:r>
              <a:rPr lang="de-AT" b="1" dirty="0">
                <a:solidFill>
                  <a:schemeClr val="tx1"/>
                </a:solidFill>
              </a:rPr>
              <a:t>forms.</a:t>
            </a:r>
            <a:r>
              <a:rPr lang="de-AT"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0654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Try these…</a:t>
            </a:r>
            <a:endParaRPr lang="en-US" dirty="0"/>
          </a:p>
        </p:txBody>
      </p:sp>
      <p:pic>
        <p:nvPicPr>
          <p:cNvPr id="6" name="Picture 5">
            <a:extLst>
              <a:ext uri="{FF2B5EF4-FFF2-40B4-BE49-F238E27FC236}">
                <a16:creationId xmlns:a16="http://schemas.microsoft.com/office/drawing/2014/main" id="{A6903824-F975-4197-BB9F-ECF44486C6E2}"/>
              </a:ext>
            </a:extLst>
          </p:cNvPr>
          <p:cNvPicPr>
            <a:picLocks noChangeAspect="1"/>
          </p:cNvPicPr>
          <p:nvPr/>
        </p:nvPicPr>
        <p:blipFill>
          <a:blip r:embed="rId2"/>
          <a:stretch>
            <a:fillRect/>
          </a:stretch>
        </p:blipFill>
        <p:spPr>
          <a:xfrm>
            <a:off x="4427984" y="1700808"/>
            <a:ext cx="3395569" cy="4293096"/>
          </a:xfrm>
          <a:prstGeom prst="rect">
            <a:avLst/>
          </a:prstGeom>
        </p:spPr>
      </p:pic>
      <p:pic>
        <p:nvPicPr>
          <p:cNvPr id="7" name="Picture 6">
            <a:extLst>
              <a:ext uri="{FF2B5EF4-FFF2-40B4-BE49-F238E27FC236}">
                <a16:creationId xmlns:a16="http://schemas.microsoft.com/office/drawing/2014/main" id="{2988E3F1-DAB3-474E-935D-92EFA4D58A74}"/>
              </a:ext>
            </a:extLst>
          </p:cNvPr>
          <p:cNvPicPr>
            <a:picLocks noChangeAspect="1"/>
          </p:cNvPicPr>
          <p:nvPr/>
        </p:nvPicPr>
        <p:blipFill>
          <a:blip r:embed="rId3"/>
          <a:stretch>
            <a:fillRect/>
          </a:stretch>
        </p:blipFill>
        <p:spPr>
          <a:xfrm>
            <a:off x="584864" y="1658835"/>
            <a:ext cx="3296865" cy="4513355"/>
          </a:xfrm>
          <a:prstGeom prst="rect">
            <a:avLst/>
          </a:prstGeom>
        </p:spPr>
      </p:pic>
      <p:sp>
        <p:nvSpPr>
          <p:cNvPr id="9" name="TextBox 8">
            <a:hlinkClick r:id="rId4"/>
            <a:extLst>
              <a:ext uri="{FF2B5EF4-FFF2-40B4-BE49-F238E27FC236}">
                <a16:creationId xmlns:a16="http://schemas.microsoft.com/office/drawing/2014/main" id="{5934BED2-8518-4F13-BEDD-B573A23058A4}"/>
              </a:ext>
            </a:extLst>
          </p:cNvPr>
          <p:cNvSpPr txBox="1"/>
          <p:nvPr/>
        </p:nvSpPr>
        <p:spPr>
          <a:xfrm>
            <a:off x="4788024" y="6399383"/>
            <a:ext cx="3816424" cy="307777"/>
          </a:xfrm>
          <a:prstGeom prst="rect">
            <a:avLst/>
          </a:prstGeom>
          <a:noFill/>
        </p:spPr>
        <p:txBody>
          <a:bodyPr wrap="square" rtlCol="0">
            <a:spAutoFit/>
          </a:bodyPr>
          <a:lstStyle/>
          <a:p>
            <a:r>
              <a:rPr lang="en-US" sz="1400" dirty="0">
                <a:hlinkClick r:id="rId4"/>
              </a:rPr>
              <a:t>https://epep.at/?page_id=2440</a:t>
            </a:r>
            <a:endParaRPr lang="en-US" sz="1400" dirty="0"/>
          </a:p>
        </p:txBody>
      </p:sp>
    </p:spTree>
    <p:extLst>
      <p:ext uri="{BB962C8B-B14F-4D97-AF65-F5344CB8AC3E}">
        <p14:creationId xmlns:p14="http://schemas.microsoft.com/office/powerpoint/2010/main" val="2197691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16B0-F846-4626-9261-984C3F147440}"/>
              </a:ext>
            </a:extLst>
          </p:cNvPr>
          <p:cNvSpPr>
            <a:spLocks noGrp="1"/>
          </p:cNvSpPr>
          <p:nvPr>
            <p:ph type="title"/>
          </p:nvPr>
        </p:nvSpPr>
        <p:spPr/>
        <p:txBody>
          <a:bodyPr/>
          <a:lstStyle/>
          <a:p>
            <a:r>
              <a:rPr lang="de-AT" dirty="0"/>
              <a:t>Is this rule valid and true?</a:t>
            </a:r>
            <a:endParaRPr lang="en-US" dirty="0"/>
          </a:p>
        </p:txBody>
      </p:sp>
      <p:sp>
        <p:nvSpPr>
          <p:cNvPr id="3" name="Content Placeholder 2">
            <a:extLst>
              <a:ext uri="{FF2B5EF4-FFF2-40B4-BE49-F238E27FC236}">
                <a16:creationId xmlns:a16="http://schemas.microsoft.com/office/drawing/2014/main" id="{B3CB057A-B15A-4663-B05A-D3DAA926D586}"/>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24AC827-22B6-4BAE-B5DD-2BA52ADA5496}"/>
              </a:ext>
            </a:extLst>
          </p:cNvPr>
          <p:cNvPicPr>
            <a:picLocks noChangeAspect="1"/>
          </p:cNvPicPr>
          <p:nvPr/>
        </p:nvPicPr>
        <p:blipFill>
          <a:blip r:embed="rId3"/>
          <a:stretch>
            <a:fillRect/>
          </a:stretch>
        </p:blipFill>
        <p:spPr>
          <a:xfrm rot="21329375">
            <a:off x="471105" y="1105222"/>
            <a:ext cx="5138456" cy="3579200"/>
          </a:xfrm>
          <a:custGeom>
            <a:avLst/>
            <a:gdLst>
              <a:gd name="connsiteX0" fmla="*/ 0 w 5138456"/>
              <a:gd name="connsiteY0" fmla="*/ 0 h 3579200"/>
              <a:gd name="connsiteX1" fmla="*/ 519555 w 5138456"/>
              <a:gd name="connsiteY1" fmla="*/ 0 h 3579200"/>
              <a:gd name="connsiteX2" fmla="*/ 936341 w 5138456"/>
              <a:gd name="connsiteY2" fmla="*/ 0 h 3579200"/>
              <a:gd name="connsiteX3" fmla="*/ 1610050 w 5138456"/>
              <a:gd name="connsiteY3" fmla="*/ 0 h 3579200"/>
              <a:gd name="connsiteX4" fmla="*/ 2283758 w 5138456"/>
              <a:gd name="connsiteY4" fmla="*/ 0 h 3579200"/>
              <a:gd name="connsiteX5" fmla="*/ 2906082 w 5138456"/>
              <a:gd name="connsiteY5" fmla="*/ 0 h 3579200"/>
              <a:gd name="connsiteX6" fmla="*/ 3528406 w 5138456"/>
              <a:gd name="connsiteY6" fmla="*/ 0 h 3579200"/>
              <a:gd name="connsiteX7" fmla="*/ 3996577 w 5138456"/>
              <a:gd name="connsiteY7" fmla="*/ 0 h 3579200"/>
              <a:gd name="connsiteX8" fmla="*/ 4413363 w 5138456"/>
              <a:gd name="connsiteY8" fmla="*/ 0 h 3579200"/>
              <a:gd name="connsiteX9" fmla="*/ 5138456 w 5138456"/>
              <a:gd name="connsiteY9" fmla="*/ 0 h 3579200"/>
              <a:gd name="connsiteX10" fmla="*/ 5138456 w 5138456"/>
              <a:gd name="connsiteY10" fmla="*/ 632325 h 3579200"/>
              <a:gd name="connsiteX11" fmla="*/ 5138456 w 5138456"/>
              <a:gd name="connsiteY11" fmla="*/ 1300443 h 3579200"/>
              <a:gd name="connsiteX12" fmla="*/ 5138456 w 5138456"/>
              <a:gd name="connsiteY12" fmla="*/ 1789600 h 3579200"/>
              <a:gd name="connsiteX13" fmla="*/ 5138456 w 5138456"/>
              <a:gd name="connsiteY13" fmla="*/ 2314549 h 3579200"/>
              <a:gd name="connsiteX14" fmla="*/ 5138456 w 5138456"/>
              <a:gd name="connsiteY14" fmla="*/ 2982667 h 3579200"/>
              <a:gd name="connsiteX15" fmla="*/ 5138456 w 5138456"/>
              <a:gd name="connsiteY15" fmla="*/ 3579200 h 3579200"/>
              <a:gd name="connsiteX16" fmla="*/ 4567516 w 5138456"/>
              <a:gd name="connsiteY16" fmla="*/ 3579200 h 3579200"/>
              <a:gd name="connsiteX17" fmla="*/ 4047961 w 5138456"/>
              <a:gd name="connsiteY17" fmla="*/ 3579200 h 3579200"/>
              <a:gd name="connsiteX18" fmla="*/ 3425637 w 5138456"/>
              <a:gd name="connsiteY18" fmla="*/ 3579200 h 3579200"/>
              <a:gd name="connsiteX19" fmla="*/ 2854698 w 5138456"/>
              <a:gd name="connsiteY19" fmla="*/ 3579200 h 3579200"/>
              <a:gd name="connsiteX20" fmla="*/ 2437912 w 5138456"/>
              <a:gd name="connsiteY20" fmla="*/ 3579200 h 3579200"/>
              <a:gd name="connsiteX21" fmla="*/ 1918357 w 5138456"/>
              <a:gd name="connsiteY21" fmla="*/ 3579200 h 3579200"/>
              <a:gd name="connsiteX22" fmla="*/ 1501571 w 5138456"/>
              <a:gd name="connsiteY22" fmla="*/ 3579200 h 3579200"/>
              <a:gd name="connsiteX23" fmla="*/ 1084785 w 5138456"/>
              <a:gd name="connsiteY23" fmla="*/ 3579200 h 3579200"/>
              <a:gd name="connsiteX24" fmla="*/ 565230 w 5138456"/>
              <a:gd name="connsiteY24" fmla="*/ 3579200 h 3579200"/>
              <a:gd name="connsiteX25" fmla="*/ 0 w 5138456"/>
              <a:gd name="connsiteY25" fmla="*/ 3579200 h 3579200"/>
              <a:gd name="connsiteX26" fmla="*/ 0 w 5138456"/>
              <a:gd name="connsiteY26" fmla="*/ 3018459 h 3579200"/>
              <a:gd name="connsiteX27" fmla="*/ 0 w 5138456"/>
              <a:gd name="connsiteY27" fmla="*/ 2421925 h 3579200"/>
              <a:gd name="connsiteX28" fmla="*/ 0 w 5138456"/>
              <a:gd name="connsiteY28" fmla="*/ 1789600 h 3579200"/>
              <a:gd name="connsiteX29" fmla="*/ 0 w 5138456"/>
              <a:gd name="connsiteY29" fmla="*/ 1264651 h 3579200"/>
              <a:gd name="connsiteX30" fmla="*/ 0 w 5138456"/>
              <a:gd name="connsiteY30" fmla="*/ 775493 h 3579200"/>
              <a:gd name="connsiteX31" fmla="*/ 0 w 5138456"/>
              <a:gd name="connsiteY31" fmla="*/ 0 h 35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456" h="3579200" fill="none" extrusionOk="0">
                <a:moveTo>
                  <a:pt x="0" y="0"/>
                </a:moveTo>
                <a:cubicBezTo>
                  <a:pt x="207608" y="-45694"/>
                  <a:pt x="317140" y="42632"/>
                  <a:pt x="519555" y="0"/>
                </a:cubicBezTo>
                <a:cubicBezTo>
                  <a:pt x="721971" y="-42632"/>
                  <a:pt x="826939" y="45186"/>
                  <a:pt x="936341" y="0"/>
                </a:cubicBezTo>
                <a:cubicBezTo>
                  <a:pt x="1045743" y="-45186"/>
                  <a:pt x="1332189" y="71028"/>
                  <a:pt x="1610050" y="0"/>
                </a:cubicBezTo>
                <a:cubicBezTo>
                  <a:pt x="1887911" y="-71028"/>
                  <a:pt x="2008722" y="78430"/>
                  <a:pt x="2283758" y="0"/>
                </a:cubicBezTo>
                <a:cubicBezTo>
                  <a:pt x="2558794" y="-78430"/>
                  <a:pt x="2624590" y="21515"/>
                  <a:pt x="2906082" y="0"/>
                </a:cubicBezTo>
                <a:cubicBezTo>
                  <a:pt x="3187574" y="-21515"/>
                  <a:pt x="3241419" y="67069"/>
                  <a:pt x="3528406" y="0"/>
                </a:cubicBezTo>
                <a:cubicBezTo>
                  <a:pt x="3815393" y="-67069"/>
                  <a:pt x="3764748" y="3254"/>
                  <a:pt x="3996577" y="0"/>
                </a:cubicBezTo>
                <a:cubicBezTo>
                  <a:pt x="4228406" y="-3254"/>
                  <a:pt x="4305128" y="9222"/>
                  <a:pt x="4413363" y="0"/>
                </a:cubicBezTo>
                <a:cubicBezTo>
                  <a:pt x="4521598" y="-9222"/>
                  <a:pt x="4802092" y="16232"/>
                  <a:pt x="5138456" y="0"/>
                </a:cubicBezTo>
                <a:cubicBezTo>
                  <a:pt x="5167114" y="226091"/>
                  <a:pt x="5099560" y="380313"/>
                  <a:pt x="5138456" y="632325"/>
                </a:cubicBezTo>
                <a:cubicBezTo>
                  <a:pt x="5177352" y="884338"/>
                  <a:pt x="5136580" y="1047481"/>
                  <a:pt x="5138456" y="1300443"/>
                </a:cubicBezTo>
                <a:cubicBezTo>
                  <a:pt x="5140332" y="1553405"/>
                  <a:pt x="5085398" y="1553658"/>
                  <a:pt x="5138456" y="1789600"/>
                </a:cubicBezTo>
                <a:cubicBezTo>
                  <a:pt x="5191514" y="2025542"/>
                  <a:pt x="5095644" y="2089672"/>
                  <a:pt x="5138456" y="2314549"/>
                </a:cubicBezTo>
                <a:cubicBezTo>
                  <a:pt x="5181268" y="2539426"/>
                  <a:pt x="5073168" y="2667501"/>
                  <a:pt x="5138456" y="2982667"/>
                </a:cubicBezTo>
                <a:cubicBezTo>
                  <a:pt x="5203744" y="3297833"/>
                  <a:pt x="5093990" y="3336464"/>
                  <a:pt x="5138456" y="3579200"/>
                </a:cubicBezTo>
                <a:cubicBezTo>
                  <a:pt x="4874535" y="3647207"/>
                  <a:pt x="4717919" y="3550520"/>
                  <a:pt x="4567516" y="3579200"/>
                </a:cubicBezTo>
                <a:cubicBezTo>
                  <a:pt x="4417113" y="3607880"/>
                  <a:pt x="4197524" y="3541543"/>
                  <a:pt x="4047961" y="3579200"/>
                </a:cubicBezTo>
                <a:cubicBezTo>
                  <a:pt x="3898399" y="3616857"/>
                  <a:pt x="3661615" y="3549077"/>
                  <a:pt x="3425637" y="3579200"/>
                </a:cubicBezTo>
                <a:cubicBezTo>
                  <a:pt x="3189659" y="3609323"/>
                  <a:pt x="3006647" y="3526198"/>
                  <a:pt x="2854698" y="3579200"/>
                </a:cubicBezTo>
                <a:cubicBezTo>
                  <a:pt x="2702749" y="3632202"/>
                  <a:pt x="2568006" y="3544572"/>
                  <a:pt x="2437912" y="3579200"/>
                </a:cubicBezTo>
                <a:cubicBezTo>
                  <a:pt x="2307818" y="3613828"/>
                  <a:pt x="2095393" y="3518611"/>
                  <a:pt x="1918357" y="3579200"/>
                </a:cubicBezTo>
                <a:cubicBezTo>
                  <a:pt x="1741321" y="3639789"/>
                  <a:pt x="1645712" y="3572535"/>
                  <a:pt x="1501571" y="3579200"/>
                </a:cubicBezTo>
                <a:cubicBezTo>
                  <a:pt x="1357430" y="3585865"/>
                  <a:pt x="1263271" y="3534192"/>
                  <a:pt x="1084785" y="3579200"/>
                </a:cubicBezTo>
                <a:cubicBezTo>
                  <a:pt x="906299" y="3624208"/>
                  <a:pt x="783502" y="3543638"/>
                  <a:pt x="565230" y="3579200"/>
                </a:cubicBezTo>
                <a:cubicBezTo>
                  <a:pt x="346959" y="3614762"/>
                  <a:pt x="127090" y="3524937"/>
                  <a:pt x="0" y="3579200"/>
                </a:cubicBezTo>
                <a:cubicBezTo>
                  <a:pt x="-61802" y="3333115"/>
                  <a:pt x="63984" y="3232133"/>
                  <a:pt x="0" y="3018459"/>
                </a:cubicBezTo>
                <a:cubicBezTo>
                  <a:pt x="-63984" y="2804785"/>
                  <a:pt x="23364" y="2556273"/>
                  <a:pt x="0" y="2421925"/>
                </a:cubicBezTo>
                <a:cubicBezTo>
                  <a:pt x="-23364" y="2287577"/>
                  <a:pt x="68237" y="1989301"/>
                  <a:pt x="0" y="1789600"/>
                </a:cubicBezTo>
                <a:cubicBezTo>
                  <a:pt x="-68237" y="1589899"/>
                  <a:pt x="40110" y="1517894"/>
                  <a:pt x="0" y="1264651"/>
                </a:cubicBezTo>
                <a:cubicBezTo>
                  <a:pt x="-40110" y="1011408"/>
                  <a:pt x="15973" y="943677"/>
                  <a:pt x="0" y="775493"/>
                </a:cubicBezTo>
                <a:cubicBezTo>
                  <a:pt x="-15973" y="607309"/>
                  <a:pt x="76699" y="173205"/>
                  <a:pt x="0" y="0"/>
                </a:cubicBezTo>
                <a:close/>
              </a:path>
              <a:path w="5138456" h="3579200" stroke="0" extrusionOk="0">
                <a:moveTo>
                  <a:pt x="0" y="0"/>
                </a:moveTo>
                <a:cubicBezTo>
                  <a:pt x="273360" y="-54849"/>
                  <a:pt x="387394" y="13130"/>
                  <a:pt x="673709" y="0"/>
                </a:cubicBezTo>
                <a:cubicBezTo>
                  <a:pt x="960024" y="-13130"/>
                  <a:pt x="968308" y="13687"/>
                  <a:pt x="1141879" y="0"/>
                </a:cubicBezTo>
                <a:cubicBezTo>
                  <a:pt x="1315450" y="-13687"/>
                  <a:pt x="1556341" y="50023"/>
                  <a:pt x="1815588" y="0"/>
                </a:cubicBezTo>
                <a:cubicBezTo>
                  <a:pt x="2074835" y="-50023"/>
                  <a:pt x="2346813" y="77175"/>
                  <a:pt x="2489296" y="0"/>
                </a:cubicBezTo>
                <a:cubicBezTo>
                  <a:pt x="2631779" y="-77175"/>
                  <a:pt x="2889403" y="14990"/>
                  <a:pt x="3111621" y="0"/>
                </a:cubicBezTo>
                <a:cubicBezTo>
                  <a:pt x="3333840" y="-14990"/>
                  <a:pt x="3439790" y="8808"/>
                  <a:pt x="3631176" y="0"/>
                </a:cubicBezTo>
                <a:cubicBezTo>
                  <a:pt x="3822562" y="-8808"/>
                  <a:pt x="3885844" y="44281"/>
                  <a:pt x="4099346" y="0"/>
                </a:cubicBezTo>
                <a:cubicBezTo>
                  <a:pt x="4312848" y="-44281"/>
                  <a:pt x="4379952" y="3069"/>
                  <a:pt x="4516132" y="0"/>
                </a:cubicBezTo>
                <a:cubicBezTo>
                  <a:pt x="4652312" y="-3069"/>
                  <a:pt x="4836954" y="28315"/>
                  <a:pt x="5138456" y="0"/>
                </a:cubicBezTo>
                <a:cubicBezTo>
                  <a:pt x="5142135" y="183758"/>
                  <a:pt x="5070427" y="451749"/>
                  <a:pt x="5138456" y="668117"/>
                </a:cubicBezTo>
                <a:cubicBezTo>
                  <a:pt x="5206485" y="884485"/>
                  <a:pt x="5087056" y="1076221"/>
                  <a:pt x="5138456" y="1336235"/>
                </a:cubicBezTo>
                <a:cubicBezTo>
                  <a:pt x="5189856" y="1596249"/>
                  <a:pt x="5106628" y="1665995"/>
                  <a:pt x="5138456" y="1932768"/>
                </a:cubicBezTo>
                <a:cubicBezTo>
                  <a:pt x="5170284" y="2199541"/>
                  <a:pt x="5133763" y="2263004"/>
                  <a:pt x="5138456" y="2529301"/>
                </a:cubicBezTo>
                <a:cubicBezTo>
                  <a:pt x="5143149" y="2795598"/>
                  <a:pt x="5041914" y="3171105"/>
                  <a:pt x="5138456" y="3579200"/>
                </a:cubicBezTo>
                <a:cubicBezTo>
                  <a:pt x="4902626" y="3584785"/>
                  <a:pt x="4689247" y="3530073"/>
                  <a:pt x="4516132" y="3579200"/>
                </a:cubicBezTo>
                <a:cubicBezTo>
                  <a:pt x="4343017" y="3628327"/>
                  <a:pt x="4094471" y="3556562"/>
                  <a:pt x="3893808" y="3579200"/>
                </a:cubicBezTo>
                <a:cubicBezTo>
                  <a:pt x="3693145" y="3601838"/>
                  <a:pt x="3671386" y="3559196"/>
                  <a:pt x="3477022" y="3579200"/>
                </a:cubicBezTo>
                <a:cubicBezTo>
                  <a:pt x="3282658" y="3599204"/>
                  <a:pt x="3135567" y="3548761"/>
                  <a:pt x="3008851" y="3579200"/>
                </a:cubicBezTo>
                <a:cubicBezTo>
                  <a:pt x="2882135" y="3609639"/>
                  <a:pt x="2517283" y="3571013"/>
                  <a:pt x="2335143" y="3579200"/>
                </a:cubicBezTo>
                <a:cubicBezTo>
                  <a:pt x="2153003" y="3587387"/>
                  <a:pt x="1940742" y="3527745"/>
                  <a:pt x="1815588" y="3579200"/>
                </a:cubicBezTo>
                <a:cubicBezTo>
                  <a:pt x="1690435" y="3630655"/>
                  <a:pt x="1480877" y="3512469"/>
                  <a:pt x="1193264" y="3579200"/>
                </a:cubicBezTo>
                <a:cubicBezTo>
                  <a:pt x="905651" y="3645931"/>
                  <a:pt x="846549" y="3548485"/>
                  <a:pt x="725093" y="3579200"/>
                </a:cubicBezTo>
                <a:cubicBezTo>
                  <a:pt x="603637" y="3609915"/>
                  <a:pt x="323855" y="3499540"/>
                  <a:pt x="0" y="3579200"/>
                </a:cubicBezTo>
                <a:cubicBezTo>
                  <a:pt x="-38156" y="3357172"/>
                  <a:pt x="727" y="3188218"/>
                  <a:pt x="0" y="3018459"/>
                </a:cubicBezTo>
                <a:cubicBezTo>
                  <a:pt x="-727" y="2848700"/>
                  <a:pt x="21232" y="2653319"/>
                  <a:pt x="0" y="2457717"/>
                </a:cubicBezTo>
                <a:cubicBezTo>
                  <a:pt x="-21232" y="2262115"/>
                  <a:pt x="31964" y="2061472"/>
                  <a:pt x="0" y="1896976"/>
                </a:cubicBezTo>
                <a:cubicBezTo>
                  <a:pt x="-31964" y="1732480"/>
                  <a:pt x="34614" y="1592567"/>
                  <a:pt x="0" y="1300443"/>
                </a:cubicBezTo>
                <a:cubicBezTo>
                  <a:pt x="-34614" y="1008319"/>
                  <a:pt x="45261" y="839703"/>
                  <a:pt x="0" y="703909"/>
                </a:cubicBezTo>
                <a:cubicBezTo>
                  <a:pt x="-45261" y="568115"/>
                  <a:pt x="74394" y="284189"/>
                  <a:pt x="0" y="0"/>
                </a:cubicBezTo>
                <a:close/>
              </a:path>
            </a:pathLst>
          </a:custGeom>
          <a:ln>
            <a:solidFill>
              <a:srgbClr val="0070C0"/>
            </a:solidFill>
            <a:extLst>
              <a:ext uri="{C807C97D-BFC1-408E-A445-0C87EB9F89A2}">
                <ask:lineSketchStyleProps xmlns:ask="http://schemas.microsoft.com/office/drawing/2018/sketchyshapes" sd="2011370951">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2C730B9-8596-4E98-8B11-AEFC5A0C6506}"/>
              </a:ext>
            </a:extLst>
          </p:cNvPr>
          <p:cNvSpPr txBox="1"/>
          <p:nvPr/>
        </p:nvSpPr>
        <p:spPr>
          <a:xfrm>
            <a:off x="5781429" y="1050309"/>
            <a:ext cx="2664296" cy="1200329"/>
          </a:xfrm>
          <a:custGeom>
            <a:avLst/>
            <a:gdLst>
              <a:gd name="connsiteX0" fmla="*/ 0 w 2664296"/>
              <a:gd name="connsiteY0" fmla="*/ 0 h 1200329"/>
              <a:gd name="connsiteX1" fmla="*/ 452930 w 2664296"/>
              <a:gd name="connsiteY1" fmla="*/ 0 h 1200329"/>
              <a:gd name="connsiteX2" fmla="*/ 959147 w 2664296"/>
              <a:gd name="connsiteY2" fmla="*/ 0 h 1200329"/>
              <a:gd name="connsiteX3" fmla="*/ 1545292 w 2664296"/>
              <a:gd name="connsiteY3" fmla="*/ 0 h 1200329"/>
              <a:gd name="connsiteX4" fmla="*/ 2051508 w 2664296"/>
              <a:gd name="connsiteY4" fmla="*/ 0 h 1200329"/>
              <a:gd name="connsiteX5" fmla="*/ 2664296 w 2664296"/>
              <a:gd name="connsiteY5" fmla="*/ 0 h 1200329"/>
              <a:gd name="connsiteX6" fmla="*/ 2664296 w 2664296"/>
              <a:gd name="connsiteY6" fmla="*/ 388106 h 1200329"/>
              <a:gd name="connsiteX7" fmla="*/ 2664296 w 2664296"/>
              <a:gd name="connsiteY7" fmla="*/ 764209 h 1200329"/>
              <a:gd name="connsiteX8" fmla="*/ 2664296 w 2664296"/>
              <a:gd name="connsiteY8" fmla="*/ 1200329 h 1200329"/>
              <a:gd name="connsiteX9" fmla="*/ 2078151 w 2664296"/>
              <a:gd name="connsiteY9" fmla="*/ 1200329 h 1200329"/>
              <a:gd name="connsiteX10" fmla="*/ 1518649 w 2664296"/>
              <a:gd name="connsiteY10" fmla="*/ 1200329 h 1200329"/>
              <a:gd name="connsiteX11" fmla="*/ 985790 w 2664296"/>
              <a:gd name="connsiteY11" fmla="*/ 1200329 h 1200329"/>
              <a:gd name="connsiteX12" fmla="*/ 0 w 2664296"/>
              <a:gd name="connsiteY12" fmla="*/ 1200329 h 1200329"/>
              <a:gd name="connsiteX13" fmla="*/ 0 w 2664296"/>
              <a:gd name="connsiteY13" fmla="*/ 788216 h 1200329"/>
              <a:gd name="connsiteX14" fmla="*/ 0 w 2664296"/>
              <a:gd name="connsiteY14" fmla="*/ 364100 h 1200329"/>
              <a:gd name="connsiteX15" fmla="*/ 0 w 2664296"/>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4296" h="1200329" fill="none" extrusionOk="0">
                <a:moveTo>
                  <a:pt x="0" y="0"/>
                </a:moveTo>
                <a:cubicBezTo>
                  <a:pt x="150076" y="-1707"/>
                  <a:pt x="282771" y="14744"/>
                  <a:pt x="452930" y="0"/>
                </a:cubicBezTo>
                <a:cubicBezTo>
                  <a:pt x="623089" y="-14744"/>
                  <a:pt x="724587" y="30087"/>
                  <a:pt x="959147" y="0"/>
                </a:cubicBezTo>
                <a:cubicBezTo>
                  <a:pt x="1193707" y="-30087"/>
                  <a:pt x="1358342" y="20797"/>
                  <a:pt x="1545292" y="0"/>
                </a:cubicBezTo>
                <a:cubicBezTo>
                  <a:pt x="1732242" y="-20797"/>
                  <a:pt x="1835253" y="27662"/>
                  <a:pt x="2051508" y="0"/>
                </a:cubicBezTo>
                <a:cubicBezTo>
                  <a:pt x="2267763" y="-27662"/>
                  <a:pt x="2495020" y="51549"/>
                  <a:pt x="2664296" y="0"/>
                </a:cubicBezTo>
                <a:cubicBezTo>
                  <a:pt x="2692634" y="182724"/>
                  <a:pt x="2659356" y="270771"/>
                  <a:pt x="2664296" y="388106"/>
                </a:cubicBezTo>
                <a:cubicBezTo>
                  <a:pt x="2669236" y="505441"/>
                  <a:pt x="2653662" y="583058"/>
                  <a:pt x="2664296" y="764209"/>
                </a:cubicBezTo>
                <a:cubicBezTo>
                  <a:pt x="2674930" y="945360"/>
                  <a:pt x="2651788" y="1011204"/>
                  <a:pt x="2664296" y="1200329"/>
                </a:cubicBezTo>
                <a:cubicBezTo>
                  <a:pt x="2428870" y="1248003"/>
                  <a:pt x="2259541" y="1190266"/>
                  <a:pt x="2078151" y="1200329"/>
                </a:cubicBezTo>
                <a:cubicBezTo>
                  <a:pt x="1896761" y="1210392"/>
                  <a:pt x="1694799" y="1144464"/>
                  <a:pt x="1518649" y="1200329"/>
                </a:cubicBezTo>
                <a:cubicBezTo>
                  <a:pt x="1342499" y="1256194"/>
                  <a:pt x="1103664" y="1176645"/>
                  <a:pt x="985790" y="1200329"/>
                </a:cubicBezTo>
                <a:cubicBezTo>
                  <a:pt x="867916" y="1224013"/>
                  <a:pt x="205494" y="1147728"/>
                  <a:pt x="0" y="1200329"/>
                </a:cubicBezTo>
                <a:cubicBezTo>
                  <a:pt x="-17323" y="1059898"/>
                  <a:pt x="10342" y="872974"/>
                  <a:pt x="0" y="788216"/>
                </a:cubicBezTo>
                <a:cubicBezTo>
                  <a:pt x="-10342" y="703458"/>
                  <a:pt x="47130" y="547049"/>
                  <a:pt x="0" y="364100"/>
                </a:cubicBezTo>
                <a:cubicBezTo>
                  <a:pt x="-47130" y="181151"/>
                  <a:pt x="15004" y="141704"/>
                  <a:pt x="0" y="0"/>
                </a:cubicBezTo>
                <a:close/>
              </a:path>
              <a:path w="2664296" h="1200329" stroke="0" extrusionOk="0">
                <a:moveTo>
                  <a:pt x="0" y="0"/>
                </a:moveTo>
                <a:cubicBezTo>
                  <a:pt x="151305" y="-32713"/>
                  <a:pt x="256773" y="22894"/>
                  <a:pt x="506216" y="0"/>
                </a:cubicBezTo>
                <a:cubicBezTo>
                  <a:pt x="755659" y="-22894"/>
                  <a:pt x="815394" y="49770"/>
                  <a:pt x="985790" y="0"/>
                </a:cubicBezTo>
                <a:cubicBezTo>
                  <a:pt x="1156186" y="-49770"/>
                  <a:pt x="1369354" y="31937"/>
                  <a:pt x="1492006" y="0"/>
                </a:cubicBezTo>
                <a:cubicBezTo>
                  <a:pt x="1614658" y="-31937"/>
                  <a:pt x="1782117" y="10370"/>
                  <a:pt x="1944936" y="0"/>
                </a:cubicBezTo>
                <a:cubicBezTo>
                  <a:pt x="2107755" y="-10370"/>
                  <a:pt x="2424943" y="34310"/>
                  <a:pt x="2664296" y="0"/>
                </a:cubicBezTo>
                <a:cubicBezTo>
                  <a:pt x="2705924" y="156914"/>
                  <a:pt x="2629803" y="184497"/>
                  <a:pt x="2664296" y="364100"/>
                </a:cubicBezTo>
                <a:cubicBezTo>
                  <a:pt x="2698789" y="543703"/>
                  <a:pt x="2621747" y="608452"/>
                  <a:pt x="2664296" y="764209"/>
                </a:cubicBezTo>
                <a:cubicBezTo>
                  <a:pt x="2706845" y="919966"/>
                  <a:pt x="2653733" y="1049404"/>
                  <a:pt x="2664296" y="1200329"/>
                </a:cubicBezTo>
                <a:cubicBezTo>
                  <a:pt x="2506884" y="1232214"/>
                  <a:pt x="2410162" y="1185975"/>
                  <a:pt x="2184723" y="1200329"/>
                </a:cubicBezTo>
                <a:cubicBezTo>
                  <a:pt x="1959284" y="1214683"/>
                  <a:pt x="1757205" y="1184476"/>
                  <a:pt x="1625221" y="1200329"/>
                </a:cubicBezTo>
                <a:cubicBezTo>
                  <a:pt x="1493237" y="1216182"/>
                  <a:pt x="1298691" y="1194387"/>
                  <a:pt x="1145647" y="1200329"/>
                </a:cubicBezTo>
                <a:cubicBezTo>
                  <a:pt x="992603" y="1206271"/>
                  <a:pt x="783500" y="1181127"/>
                  <a:pt x="666074" y="1200329"/>
                </a:cubicBezTo>
                <a:cubicBezTo>
                  <a:pt x="548648" y="1219531"/>
                  <a:pt x="274586" y="1176607"/>
                  <a:pt x="0" y="1200329"/>
                </a:cubicBezTo>
                <a:cubicBezTo>
                  <a:pt x="-18353" y="1054749"/>
                  <a:pt x="41540" y="943509"/>
                  <a:pt x="0" y="836229"/>
                </a:cubicBezTo>
                <a:cubicBezTo>
                  <a:pt x="-41540" y="728949"/>
                  <a:pt x="11444" y="572391"/>
                  <a:pt x="0" y="448123"/>
                </a:cubicBezTo>
                <a:cubicBezTo>
                  <a:pt x="-11444" y="323855"/>
                  <a:pt x="591" y="221375"/>
                  <a:pt x="0" y="0"/>
                </a:cubicBezTo>
                <a:close/>
              </a:path>
            </a:pathLst>
          </a:custGeom>
          <a:solidFill>
            <a:schemeClr val="tx2">
              <a:lumMod val="40000"/>
              <a:lumOff val="60000"/>
            </a:schemeClr>
          </a:solidFill>
          <a:ln>
            <a:solidFill>
              <a:srgbClr val="0070C0"/>
            </a:solidFill>
            <a:extLst>
              <a:ext uri="{C807C97D-BFC1-408E-A445-0C87EB9F89A2}">
                <ask:lineSketchStyleProps xmlns:ask="http://schemas.microsoft.com/office/drawing/2018/sketchyshapes" sd="4072707116">
                  <a:prstGeom prst="rect">
                    <a:avLst/>
                  </a:prstGeom>
                  <ask:type>
                    <ask:lineSketchScribble/>
                  </ask:type>
                </ask:lineSketchStyleProps>
              </a:ext>
            </a:extLst>
          </a:ln>
        </p:spPr>
        <p:txBody>
          <a:bodyPr wrap="square" rtlCol="0">
            <a:spAutoFit/>
          </a:bodyPr>
          <a:lstStyle/>
          <a:p>
            <a:r>
              <a:rPr lang="de-AT" dirty="0"/>
              <a:t>He said that he works at Microsoft and that he can get us all the programs for free.</a:t>
            </a:r>
            <a:endParaRPr lang="en-US" dirty="0"/>
          </a:p>
        </p:txBody>
      </p:sp>
      <p:sp>
        <p:nvSpPr>
          <p:cNvPr id="7" name="TextBox 6">
            <a:extLst>
              <a:ext uri="{FF2B5EF4-FFF2-40B4-BE49-F238E27FC236}">
                <a16:creationId xmlns:a16="http://schemas.microsoft.com/office/drawing/2014/main" id="{F5E8F031-9CDE-4E9C-9E34-AD6B0B655D44}"/>
              </a:ext>
            </a:extLst>
          </p:cNvPr>
          <p:cNvSpPr txBox="1"/>
          <p:nvPr/>
        </p:nvSpPr>
        <p:spPr>
          <a:xfrm>
            <a:off x="5836123" y="2360188"/>
            <a:ext cx="2552301" cy="2308324"/>
          </a:xfrm>
          <a:custGeom>
            <a:avLst/>
            <a:gdLst>
              <a:gd name="connsiteX0" fmla="*/ 0 w 2552301"/>
              <a:gd name="connsiteY0" fmla="*/ 0 h 2308324"/>
              <a:gd name="connsiteX1" fmla="*/ 510460 w 2552301"/>
              <a:gd name="connsiteY1" fmla="*/ 0 h 2308324"/>
              <a:gd name="connsiteX2" fmla="*/ 1046443 w 2552301"/>
              <a:gd name="connsiteY2" fmla="*/ 0 h 2308324"/>
              <a:gd name="connsiteX3" fmla="*/ 1480335 w 2552301"/>
              <a:gd name="connsiteY3" fmla="*/ 0 h 2308324"/>
              <a:gd name="connsiteX4" fmla="*/ 1914226 w 2552301"/>
              <a:gd name="connsiteY4" fmla="*/ 0 h 2308324"/>
              <a:gd name="connsiteX5" fmla="*/ 2552301 w 2552301"/>
              <a:gd name="connsiteY5" fmla="*/ 0 h 2308324"/>
              <a:gd name="connsiteX6" fmla="*/ 2552301 w 2552301"/>
              <a:gd name="connsiteY6" fmla="*/ 530915 h 2308324"/>
              <a:gd name="connsiteX7" fmla="*/ 2552301 w 2552301"/>
              <a:gd name="connsiteY7" fmla="*/ 1038746 h 2308324"/>
              <a:gd name="connsiteX8" fmla="*/ 2552301 w 2552301"/>
              <a:gd name="connsiteY8" fmla="*/ 1615827 h 2308324"/>
              <a:gd name="connsiteX9" fmla="*/ 2552301 w 2552301"/>
              <a:gd name="connsiteY9" fmla="*/ 2308324 h 2308324"/>
              <a:gd name="connsiteX10" fmla="*/ 2092887 w 2552301"/>
              <a:gd name="connsiteY10" fmla="*/ 2308324 h 2308324"/>
              <a:gd name="connsiteX11" fmla="*/ 1607950 w 2552301"/>
              <a:gd name="connsiteY11" fmla="*/ 2308324 h 2308324"/>
              <a:gd name="connsiteX12" fmla="*/ 1046443 w 2552301"/>
              <a:gd name="connsiteY12" fmla="*/ 2308324 h 2308324"/>
              <a:gd name="connsiteX13" fmla="*/ 561506 w 2552301"/>
              <a:gd name="connsiteY13" fmla="*/ 2308324 h 2308324"/>
              <a:gd name="connsiteX14" fmla="*/ 0 w 2552301"/>
              <a:gd name="connsiteY14" fmla="*/ 2308324 h 2308324"/>
              <a:gd name="connsiteX15" fmla="*/ 0 w 2552301"/>
              <a:gd name="connsiteY15" fmla="*/ 1685077 h 2308324"/>
              <a:gd name="connsiteX16" fmla="*/ 0 w 2552301"/>
              <a:gd name="connsiteY16" fmla="*/ 1131079 h 2308324"/>
              <a:gd name="connsiteX17" fmla="*/ 0 w 2552301"/>
              <a:gd name="connsiteY17" fmla="*/ 553998 h 2308324"/>
              <a:gd name="connsiteX18" fmla="*/ 0 w 2552301"/>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301" h="2308324" fill="none" extrusionOk="0">
                <a:moveTo>
                  <a:pt x="0" y="0"/>
                </a:moveTo>
                <a:cubicBezTo>
                  <a:pt x="182883" y="-41479"/>
                  <a:pt x="327667" y="24399"/>
                  <a:pt x="510460" y="0"/>
                </a:cubicBezTo>
                <a:cubicBezTo>
                  <a:pt x="693253" y="-24399"/>
                  <a:pt x="849402" y="30652"/>
                  <a:pt x="1046443" y="0"/>
                </a:cubicBezTo>
                <a:cubicBezTo>
                  <a:pt x="1243484" y="-30652"/>
                  <a:pt x="1342162" y="20325"/>
                  <a:pt x="1480335" y="0"/>
                </a:cubicBezTo>
                <a:cubicBezTo>
                  <a:pt x="1618508" y="-20325"/>
                  <a:pt x="1703039" y="17021"/>
                  <a:pt x="1914226" y="0"/>
                </a:cubicBezTo>
                <a:cubicBezTo>
                  <a:pt x="2125413" y="-17021"/>
                  <a:pt x="2308292" y="12796"/>
                  <a:pt x="2552301" y="0"/>
                </a:cubicBezTo>
                <a:cubicBezTo>
                  <a:pt x="2583532" y="191147"/>
                  <a:pt x="2492625" y="409919"/>
                  <a:pt x="2552301" y="530915"/>
                </a:cubicBezTo>
                <a:cubicBezTo>
                  <a:pt x="2611977" y="651911"/>
                  <a:pt x="2494386" y="907405"/>
                  <a:pt x="2552301" y="1038746"/>
                </a:cubicBezTo>
                <a:cubicBezTo>
                  <a:pt x="2610216" y="1170087"/>
                  <a:pt x="2525193" y="1471484"/>
                  <a:pt x="2552301" y="1615827"/>
                </a:cubicBezTo>
                <a:cubicBezTo>
                  <a:pt x="2579409" y="1760170"/>
                  <a:pt x="2504736" y="2151548"/>
                  <a:pt x="2552301" y="2308324"/>
                </a:cubicBezTo>
                <a:cubicBezTo>
                  <a:pt x="2389676" y="2355529"/>
                  <a:pt x="2193281" y="2300889"/>
                  <a:pt x="2092887" y="2308324"/>
                </a:cubicBezTo>
                <a:cubicBezTo>
                  <a:pt x="1992493" y="2315759"/>
                  <a:pt x="1724887" y="2279996"/>
                  <a:pt x="1607950" y="2308324"/>
                </a:cubicBezTo>
                <a:cubicBezTo>
                  <a:pt x="1491013" y="2336652"/>
                  <a:pt x="1244939" y="2241636"/>
                  <a:pt x="1046443" y="2308324"/>
                </a:cubicBezTo>
                <a:cubicBezTo>
                  <a:pt x="847947" y="2375012"/>
                  <a:pt x="673758" y="2262107"/>
                  <a:pt x="561506" y="2308324"/>
                </a:cubicBezTo>
                <a:cubicBezTo>
                  <a:pt x="449254" y="2354541"/>
                  <a:pt x="257284" y="2305305"/>
                  <a:pt x="0" y="2308324"/>
                </a:cubicBezTo>
                <a:cubicBezTo>
                  <a:pt x="-14000" y="2083331"/>
                  <a:pt x="16288" y="1921944"/>
                  <a:pt x="0" y="1685077"/>
                </a:cubicBezTo>
                <a:cubicBezTo>
                  <a:pt x="-16288" y="1448210"/>
                  <a:pt x="46611" y="1335653"/>
                  <a:pt x="0" y="1131079"/>
                </a:cubicBezTo>
                <a:cubicBezTo>
                  <a:pt x="-46611" y="926505"/>
                  <a:pt x="67423" y="719303"/>
                  <a:pt x="0" y="553998"/>
                </a:cubicBezTo>
                <a:cubicBezTo>
                  <a:pt x="-67423" y="388693"/>
                  <a:pt x="55284" y="195802"/>
                  <a:pt x="0" y="0"/>
                </a:cubicBezTo>
                <a:close/>
              </a:path>
              <a:path w="2552301" h="2308324" stroke="0" extrusionOk="0">
                <a:moveTo>
                  <a:pt x="0" y="0"/>
                </a:moveTo>
                <a:cubicBezTo>
                  <a:pt x="225520" y="-18346"/>
                  <a:pt x="245963" y="5334"/>
                  <a:pt x="484937" y="0"/>
                </a:cubicBezTo>
                <a:cubicBezTo>
                  <a:pt x="723911" y="-5334"/>
                  <a:pt x="830232" y="4053"/>
                  <a:pt x="918828" y="0"/>
                </a:cubicBezTo>
                <a:cubicBezTo>
                  <a:pt x="1007424" y="-4053"/>
                  <a:pt x="1205605" y="7331"/>
                  <a:pt x="1454812" y="0"/>
                </a:cubicBezTo>
                <a:cubicBezTo>
                  <a:pt x="1704019" y="-7331"/>
                  <a:pt x="1879691" y="41346"/>
                  <a:pt x="2016318" y="0"/>
                </a:cubicBezTo>
                <a:cubicBezTo>
                  <a:pt x="2152945" y="-41346"/>
                  <a:pt x="2371013" y="32977"/>
                  <a:pt x="2552301" y="0"/>
                </a:cubicBezTo>
                <a:cubicBezTo>
                  <a:pt x="2614166" y="142155"/>
                  <a:pt x="2506870" y="428925"/>
                  <a:pt x="2552301" y="553998"/>
                </a:cubicBezTo>
                <a:cubicBezTo>
                  <a:pt x="2597732" y="679071"/>
                  <a:pt x="2525691" y="825302"/>
                  <a:pt x="2552301" y="1084912"/>
                </a:cubicBezTo>
                <a:cubicBezTo>
                  <a:pt x="2578911" y="1344522"/>
                  <a:pt x="2528855" y="1454396"/>
                  <a:pt x="2552301" y="1638910"/>
                </a:cubicBezTo>
                <a:cubicBezTo>
                  <a:pt x="2575747" y="1823424"/>
                  <a:pt x="2471975" y="2155234"/>
                  <a:pt x="2552301" y="2308324"/>
                </a:cubicBezTo>
                <a:cubicBezTo>
                  <a:pt x="2365020" y="2333660"/>
                  <a:pt x="2320191" y="2268858"/>
                  <a:pt x="2118410" y="2308324"/>
                </a:cubicBezTo>
                <a:cubicBezTo>
                  <a:pt x="1916629" y="2347790"/>
                  <a:pt x="1816795" y="2263831"/>
                  <a:pt x="1633473" y="2308324"/>
                </a:cubicBezTo>
                <a:cubicBezTo>
                  <a:pt x="1450151" y="2352817"/>
                  <a:pt x="1315559" y="2282239"/>
                  <a:pt x="1174058" y="2308324"/>
                </a:cubicBezTo>
                <a:cubicBezTo>
                  <a:pt x="1032557" y="2334409"/>
                  <a:pt x="884334" y="2280690"/>
                  <a:pt x="714644" y="2308324"/>
                </a:cubicBezTo>
                <a:cubicBezTo>
                  <a:pt x="544954" y="2335958"/>
                  <a:pt x="222478" y="2273106"/>
                  <a:pt x="0" y="2308324"/>
                </a:cubicBezTo>
                <a:cubicBezTo>
                  <a:pt x="-29219" y="2060287"/>
                  <a:pt x="35985" y="1852701"/>
                  <a:pt x="0" y="1731243"/>
                </a:cubicBezTo>
                <a:cubicBezTo>
                  <a:pt x="-35985" y="1609785"/>
                  <a:pt x="46932" y="1444304"/>
                  <a:pt x="0" y="1200328"/>
                </a:cubicBezTo>
                <a:cubicBezTo>
                  <a:pt x="-46932" y="956353"/>
                  <a:pt x="8705" y="798325"/>
                  <a:pt x="0" y="669414"/>
                </a:cubicBezTo>
                <a:cubicBezTo>
                  <a:pt x="-8705" y="540503"/>
                  <a:pt x="54885" y="206051"/>
                  <a:pt x="0" y="0"/>
                </a:cubicBezTo>
                <a:close/>
              </a:path>
            </a:pathLst>
          </a:custGeom>
          <a:solidFill>
            <a:schemeClr val="bg2"/>
          </a:solidFill>
          <a:ln>
            <a:solidFill>
              <a:srgbClr val="0070C0"/>
            </a:solidFill>
            <a:extLst>
              <a:ext uri="{C807C97D-BFC1-408E-A445-0C87EB9F89A2}">
                <ask:lineSketchStyleProps xmlns:ask="http://schemas.microsoft.com/office/drawing/2018/sketchyshapes" sd="2215597123">
                  <a:prstGeom prst="rect">
                    <a:avLst/>
                  </a:prstGeom>
                  <ask:type>
                    <ask:lineSketchScribble/>
                  </ask:type>
                </ask:lineSketchStyleProps>
              </a:ext>
            </a:extLst>
          </a:ln>
        </p:spPr>
        <p:txBody>
          <a:bodyPr wrap="square" rtlCol="0">
            <a:spAutoFit/>
          </a:bodyPr>
          <a:lstStyle/>
          <a:p>
            <a:r>
              <a:rPr lang="de-AT" dirty="0"/>
              <a:t>He said that he was working at Microsoft and could get us all the programs for free, but you know what –he works there as a janitor and cannot get us anything.</a:t>
            </a:r>
            <a:endParaRPr lang="en-US" dirty="0"/>
          </a:p>
        </p:txBody>
      </p:sp>
      <p:sp>
        <p:nvSpPr>
          <p:cNvPr id="8" name="TextBox 7">
            <a:extLst>
              <a:ext uri="{FF2B5EF4-FFF2-40B4-BE49-F238E27FC236}">
                <a16:creationId xmlns:a16="http://schemas.microsoft.com/office/drawing/2014/main" id="{516A5F1C-C03D-4A52-AE97-C613FE4F63EF}"/>
              </a:ext>
            </a:extLst>
          </p:cNvPr>
          <p:cNvSpPr txBox="1"/>
          <p:nvPr/>
        </p:nvSpPr>
        <p:spPr>
          <a:xfrm>
            <a:off x="395536" y="4925687"/>
            <a:ext cx="3384376" cy="923330"/>
          </a:xfrm>
          <a:custGeom>
            <a:avLst/>
            <a:gdLst>
              <a:gd name="connsiteX0" fmla="*/ 0 w 3384376"/>
              <a:gd name="connsiteY0" fmla="*/ 0 h 923330"/>
              <a:gd name="connsiteX1" fmla="*/ 631750 w 3384376"/>
              <a:gd name="connsiteY1" fmla="*/ 0 h 923330"/>
              <a:gd name="connsiteX2" fmla="*/ 1229657 w 3384376"/>
              <a:gd name="connsiteY2" fmla="*/ 0 h 923330"/>
              <a:gd name="connsiteX3" fmla="*/ 1692188 w 3384376"/>
              <a:gd name="connsiteY3" fmla="*/ 0 h 923330"/>
              <a:gd name="connsiteX4" fmla="*/ 2154719 w 3384376"/>
              <a:gd name="connsiteY4" fmla="*/ 0 h 923330"/>
              <a:gd name="connsiteX5" fmla="*/ 2651095 w 3384376"/>
              <a:gd name="connsiteY5" fmla="*/ 0 h 923330"/>
              <a:gd name="connsiteX6" fmla="*/ 3384376 w 3384376"/>
              <a:gd name="connsiteY6" fmla="*/ 0 h 923330"/>
              <a:gd name="connsiteX7" fmla="*/ 3384376 w 3384376"/>
              <a:gd name="connsiteY7" fmla="*/ 433965 h 923330"/>
              <a:gd name="connsiteX8" fmla="*/ 3384376 w 3384376"/>
              <a:gd name="connsiteY8" fmla="*/ 923330 h 923330"/>
              <a:gd name="connsiteX9" fmla="*/ 2786470 w 3384376"/>
              <a:gd name="connsiteY9" fmla="*/ 923330 h 923330"/>
              <a:gd name="connsiteX10" fmla="*/ 2323938 w 3384376"/>
              <a:gd name="connsiteY10" fmla="*/ 923330 h 923330"/>
              <a:gd name="connsiteX11" fmla="*/ 1759876 w 3384376"/>
              <a:gd name="connsiteY11" fmla="*/ 923330 h 923330"/>
              <a:gd name="connsiteX12" fmla="*/ 1263500 w 3384376"/>
              <a:gd name="connsiteY12" fmla="*/ 923330 h 923330"/>
              <a:gd name="connsiteX13" fmla="*/ 699438 w 3384376"/>
              <a:gd name="connsiteY13" fmla="*/ 923330 h 923330"/>
              <a:gd name="connsiteX14" fmla="*/ 0 w 3384376"/>
              <a:gd name="connsiteY14" fmla="*/ 923330 h 923330"/>
              <a:gd name="connsiteX15" fmla="*/ 0 w 3384376"/>
              <a:gd name="connsiteY15" fmla="*/ 452432 h 923330"/>
              <a:gd name="connsiteX16" fmla="*/ 0 w 3384376"/>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4376" h="923330" fill="none" extrusionOk="0">
                <a:moveTo>
                  <a:pt x="0" y="0"/>
                </a:moveTo>
                <a:cubicBezTo>
                  <a:pt x="182830" y="-25132"/>
                  <a:pt x="401214" y="20568"/>
                  <a:pt x="631750" y="0"/>
                </a:cubicBezTo>
                <a:cubicBezTo>
                  <a:pt x="862286" y="-20568"/>
                  <a:pt x="1102296" y="65260"/>
                  <a:pt x="1229657" y="0"/>
                </a:cubicBezTo>
                <a:cubicBezTo>
                  <a:pt x="1357018" y="-65260"/>
                  <a:pt x="1537802" y="46508"/>
                  <a:pt x="1692188" y="0"/>
                </a:cubicBezTo>
                <a:cubicBezTo>
                  <a:pt x="1846574" y="-46508"/>
                  <a:pt x="2015723" y="32678"/>
                  <a:pt x="2154719" y="0"/>
                </a:cubicBezTo>
                <a:cubicBezTo>
                  <a:pt x="2293715" y="-32678"/>
                  <a:pt x="2531719" y="8292"/>
                  <a:pt x="2651095" y="0"/>
                </a:cubicBezTo>
                <a:cubicBezTo>
                  <a:pt x="2770471" y="-8292"/>
                  <a:pt x="3098123" y="26002"/>
                  <a:pt x="3384376" y="0"/>
                </a:cubicBezTo>
                <a:cubicBezTo>
                  <a:pt x="3411997" y="198475"/>
                  <a:pt x="3374730" y="343117"/>
                  <a:pt x="3384376" y="433965"/>
                </a:cubicBezTo>
                <a:cubicBezTo>
                  <a:pt x="3394022" y="524813"/>
                  <a:pt x="3345128" y="710395"/>
                  <a:pt x="3384376" y="923330"/>
                </a:cubicBezTo>
                <a:cubicBezTo>
                  <a:pt x="3218211" y="953394"/>
                  <a:pt x="2944909" y="875799"/>
                  <a:pt x="2786470" y="923330"/>
                </a:cubicBezTo>
                <a:cubicBezTo>
                  <a:pt x="2628031" y="970861"/>
                  <a:pt x="2417967" y="901525"/>
                  <a:pt x="2323938" y="923330"/>
                </a:cubicBezTo>
                <a:cubicBezTo>
                  <a:pt x="2229909" y="945135"/>
                  <a:pt x="1900741" y="913678"/>
                  <a:pt x="1759876" y="923330"/>
                </a:cubicBezTo>
                <a:cubicBezTo>
                  <a:pt x="1619011" y="932982"/>
                  <a:pt x="1418477" y="895256"/>
                  <a:pt x="1263500" y="923330"/>
                </a:cubicBezTo>
                <a:cubicBezTo>
                  <a:pt x="1108523" y="951404"/>
                  <a:pt x="835850" y="869199"/>
                  <a:pt x="699438" y="923330"/>
                </a:cubicBezTo>
                <a:cubicBezTo>
                  <a:pt x="563026" y="977461"/>
                  <a:pt x="227291" y="881937"/>
                  <a:pt x="0" y="923330"/>
                </a:cubicBezTo>
                <a:cubicBezTo>
                  <a:pt x="-21117" y="729371"/>
                  <a:pt x="6361" y="677745"/>
                  <a:pt x="0" y="452432"/>
                </a:cubicBezTo>
                <a:cubicBezTo>
                  <a:pt x="-6361" y="227119"/>
                  <a:pt x="47313" y="157258"/>
                  <a:pt x="0" y="0"/>
                </a:cubicBezTo>
                <a:close/>
              </a:path>
              <a:path w="3384376" h="923330" stroke="0" extrusionOk="0">
                <a:moveTo>
                  <a:pt x="0" y="0"/>
                </a:moveTo>
                <a:cubicBezTo>
                  <a:pt x="153977" y="-23472"/>
                  <a:pt x="396891" y="26920"/>
                  <a:pt x="530219" y="0"/>
                </a:cubicBezTo>
                <a:cubicBezTo>
                  <a:pt x="663547" y="-26920"/>
                  <a:pt x="993358" y="16315"/>
                  <a:pt x="1161969" y="0"/>
                </a:cubicBezTo>
                <a:cubicBezTo>
                  <a:pt x="1330580" y="-16315"/>
                  <a:pt x="1505893" y="9018"/>
                  <a:pt x="1658344" y="0"/>
                </a:cubicBezTo>
                <a:cubicBezTo>
                  <a:pt x="1810796" y="-9018"/>
                  <a:pt x="2009891" y="25743"/>
                  <a:pt x="2120876" y="0"/>
                </a:cubicBezTo>
                <a:cubicBezTo>
                  <a:pt x="2231861" y="-25743"/>
                  <a:pt x="2537268" y="60709"/>
                  <a:pt x="2718782" y="0"/>
                </a:cubicBezTo>
                <a:cubicBezTo>
                  <a:pt x="2900296" y="-60709"/>
                  <a:pt x="3081989" y="15955"/>
                  <a:pt x="3384376" y="0"/>
                </a:cubicBezTo>
                <a:cubicBezTo>
                  <a:pt x="3435501" y="128858"/>
                  <a:pt x="3374172" y="232199"/>
                  <a:pt x="3384376" y="443198"/>
                </a:cubicBezTo>
                <a:cubicBezTo>
                  <a:pt x="3394580" y="654197"/>
                  <a:pt x="3381524" y="801622"/>
                  <a:pt x="3384376" y="923330"/>
                </a:cubicBezTo>
                <a:cubicBezTo>
                  <a:pt x="3178837" y="977129"/>
                  <a:pt x="3118760" y="871599"/>
                  <a:pt x="2888001" y="923330"/>
                </a:cubicBezTo>
                <a:cubicBezTo>
                  <a:pt x="2657242" y="975061"/>
                  <a:pt x="2567226" y="851654"/>
                  <a:pt x="2256251" y="923330"/>
                </a:cubicBezTo>
                <a:cubicBezTo>
                  <a:pt x="1945276" y="995006"/>
                  <a:pt x="1888855" y="895732"/>
                  <a:pt x="1692188" y="923330"/>
                </a:cubicBezTo>
                <a:cubicBezTo>
                  <a:pt x="1495521" y="950928"/>
                  <a:pt x="1405180" y="889276"/>
                  <a:pt x="1195813" y="923330"/>
                </a:cubicBezTo>
                <a:cubicBezTo>
                  <a:pt x="986446" y="957384"/>
                  <a:pt x="859336" y="907145"/>
                  <a:pt x="733281" y="923330"/>
                </a:cubicBezTo>
                <a:cubicBezTo>
                  <a:pt x="607226" y="939515"/>
                  <a:pt x="238169" y="864623"/>
                  <a:pt x="0" y="923330"/>
                </a:cubicBezTo>
                <a:cubicBezTo>
                  <a:pt x="-37665" y="818590"/>
                  <a:pt x="20768" y="674774"/>
                  <a:pt x="0" y="470898"/>
                </a:cubicBezTo>
                <a:cubicBezTo>
                  <a:pt x="-20768" y="267022"/>
                  <a:pt x="23188" y="186440"/>
                  <a:pt x="0" y="0"/>
                </a:cubicBezTo>
                <a:close/>
              </a:path>
            </a:pathLst>
          </a:custGeom>
          <a:solidFill>
            <a:schemeClr val="accent5">
              <a:lumMod val="60000"/>
              <a:lumOff val="40000"/>
            </a:schemeClr>
          </a:solidFill>
          <a:ln>
            <a:solidFill>
              <a:srgbClr val="0070C0"/>
            </a:solidFill>
            <a:extLst>
              <a:ext uri="{C807C97D-BFC1-408E-A445-0C87EB9F89A2}">
                <ask:lineSketchStyleProps xmlns:ask="http://schemas.microsoft.com/office/drawing/2018/sketchyshapes" sd="2790777377">
                  <a:prstGeom prst="rect">
                    <a:avLst/>
                  </a:prstGeom>
                  <ask:type>
                    <ask:lineSketchScribble/>
                  </ask:type>
                </ask:lineSketchStyleProps>
              </a:ext>
            </a:extLst>
          </a:ln>
        </p:spPr>
        <p:txBody>
          <a:bodyPr wrap="square" rtlCol="0">
            <a:spAutoFit/>
          </a:bodyPr>
          <a:lstStyle/>
          <a:p>
            <a:r>
              <a:rPr lang="de-AT" dirty="0"/>
              <a:t>He said he will work in Spain in the summer and we can all come and stay with him.</a:t>
            </a:r>
            <a:endParaRPr lang="en-US" dirty="0"/>
          </a:p>
        </p:txBody>
      </p:sp>
      <p:sp>
        <p:nvSpPr>
          <p:cNvPr id="10" name="TextBox 9">
            <a:extLst>
              <a:ext uri="{FF2B5EF4-FFF2-40B4-BE49-F238E27FC236}">
                <a16:creationId xmlns:a16="http://schemas.microsoft.com/office/drawing/2014/main" id="{172D12F9-995E-41E8-9915-517B89A8E67E}"/>
              </a:ext>
            </a:extLst>
          </p:cNvPr>
          <p:cNvSpPr txBox="1"/>
          <p:nvPr/>
        </p:nvSpPr>
        <p:spPr>
          <a:xfrm>
            <a:off x="4091136" y="4833877"/>
            <a:ext cx="3024336" cy="1477328"/>
          </a:xfrm>
          <a:custGeom>
            <a:avLst/>
            <a:gdLst>
              <a:gd name="connsiteX0" fmla="*/ 0 w 3024336"/>
              <a:gd name="connsiteY0" fmla="*/ 0 h 1477328"/>
              <a:gd name="connsiteX1" fmla="*/ 473813 w 3024336"/>
              <a:gd name="connsiteY1" fmla="*/ 0 h 1477328"/>
              <a:gd name="connsiteX2" fmla="*/ 887139 w 3024336"/>
              <a:gd name="connsiteY2" fmla="*/ 0 h 1477328"/>
              <a:gd name="connsiteX3" fmla="*/ 1451681 w 3024336"/>
              <a:gd name="connsiteY3" fmla="*/ 0 h 1477328"/>
              <a:gd name="connsiteX4" fmla="*/ 1925494 w 3024336"/>
              <a:gd name="connsiteY4" fmla="*/ 0 h 1477328"/>
              <a:gd name="connsiteX5" fmla="*/ 2399307 w 3024336"/>
              <a:gd name="connsiteY5" fmla="*/ 0 h 1477328"/>
              <a:gd name="connsiteX6" fmla="*/ 3024336 w 3024336"/>
              <a:gd name="connsiteY6" fmla="*/ 0 h 1477328"/>
              <a:gd name="connsiteX7" fmla="*/ 3024336 w 3024336"/>
              <a:gd name="connsiteY7" fmla="*/ 462896 h 1477328"/>
              <a:gd name="connsiteX8" fmla="*/ 3024336 w 3024336"/>
              <a:gd name="connsiteY8" fmla="*/ 955339 h 1477328"/>
              <a:gd name="connsiteX9" fmla="*/ 3024336 w 3024336"/>
              <a:gd name="connsiteY9" fmla="*/ 1477328 h 1477328"/>
              <a:gd name="connsiteX10" fmla="*/ 2580767 w 3024336"/>
              <a:gd name="connsiteY10" fmla="*/ 1477328 h 1477328"/>
              <a:gd name="connsiteX11" fmla="*/ 2076711 w 3024336"/>
              <a:gd name="connsiteY11" fmla="*/ 1477328 h 1477328"/>
              <a:gd name="connsiteX12" fmla="*/ 1602898 w 3024336"/>
              <a:gd name="connsiteY12" fmla="*/ 1477328 h 1477328"/>
              <a:gd name="connsiteX13" fmla="*/ 1038355 w 3024336"/>
              <a:gd name="connsiteY13" fmla="*/ 1477328 h 1477328"/>
              <a:gd name="connsiteX14" fmla="*/ 473813 w 3024336"/>
              <a:gd name="connsiteY14" fmla="*/ 1477328 h 1477328"/>
              <a:gd name="connsiteX15" fmla="*/ 0 w 3024336"/>
              <a:gd name="connsiteY15" fmla="*/ 1477328 h 1477328"/>
              <a:gd name="connsiteX16" fmla="*/ 0 w 3024336"/>
              <a:gd name="connsiteY16" fmla="*/ 984885 h 1477328"/>
              <a:gd name="connsiteX17" fmla="*/ 0 w 3024336"/>
              <a:gd name="connsiteY17" fmla="*/ 507216 h 1477328"/>
              <a:gd name="connsiteX18" fmla="*/ 0 w 3024336"/>
              <a:gd name="connsiteY1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336" h="1477328" extrusionOk="0">
                <a:moveTo>
                  <a:pt x="0" y="0"/>
                </a:moveTo>
                <a:cubicBezTo>
                  <a:pt x="95475" y="-52806"/>
                  <a:pt x="263232" y="26513"/>
                  <a:pt x="473813" y="0"/>
                </a:cubicBezTo>
                <a:cubicBezTo>
                  <a:pt x="684394" y="-26513"/>
                  <a:pt x="762995" y="3009"/>
                  <a:pt x="887139" y="0"/>
                </a:cubicBezTo>
                <a:cubicBezTo>
                  <a:pt x="1011283" y="-3009"/>
                  <a:pt x="1176593" y="53231"/>
                  <a:pt x="1451681" y="0"/>
                </a:cubicBezTo>
                <a:cubicBezTo>
                  <a:pt x="1726769" y="-53231"/>
                  <a:pt x="1708099" y="592"/>
                  <a:pt x="1925494" y="0"/>
                </a:cubicBezTo>
                <a:cubicBezTo>
                  <a:pt x="2142889" y="-592"/>
                  <a:pt x="2228814" y="29264"/>
                  <a:pt x="2399307" y="0"/>
                </a:cubicBezTo>
                <a:cubicBezTo>
                  <a:pt x="2569800" y="-29264"/>
                  <a:pt x="2880646" y="19360"/>
                  <a:pt x="3024336" y="0"/>
                </a:cubicBezTo>
                <a:cubicBezTo>
                  <a:pt x="3051650" y="108949"/>
                  <a:pt x="3016523" y="293481"/>
                  <a:pt x="3024336" y="462896"/>
                </a:cubicBezTo>
                <a:cubicBezTo>
                  <a:pt x="3032149" y="632311"/>
                  <a:pt x="3010719" y="754333"/>
                  <a:pt x="3024336" y="955339"/>
                </a:cubicBezTo>
                <a:cubicBezTo>
                  <a:pt x="3037953" y="1156345"/>
                  <a:pt x="2968094" y="1251853"/>
                  <a:pt x="3024336" y="1477328"/>
                </a:cubicBezTo>
                <a:cubicBezTo>
                  <a:pt x="2839846" y="1480492"/>
                  <a:pt x="2671834" y="1426032"/>
                  <a:pt x="2580767" y="1477328"/>
                </a:cubicBezTo>
                <a:cubicBezTo>
                  <a:pt x="2489700" y="1528624"/>
                  <a:pt x="2236526" y="1453074"/>
                  <a:pt x="2076711" y="1477328"/>
                </a:cubicBezTo>
                <a:cubicBezTo>
                  <a:pt x="1916896" y="1501582"/>
                  <a:pt x="1781986" y="1421175"/>
                  <a:pt x="1602898" y="1477328"/>
                </a:cubicBezTo>
                <a:cubicBezTo>
                  <a:pt x="1423810" y="1533481"/>
                  <a:pt x="1248882" y="1426267"/>
                  <a:pt x="1038355" y="1477328"/>
                </a:cubicBezTo>
                <a:cubicBezTo>
                  <a:pt x="827828" y="1528389"/>
                  <a:pt x="657365" y="1455259"/>
                  <a:pt x="473813" y="1477328"/>
                </a:cubicBezTo>
                <a:cubicBezTo>
                  <a:pt x="290261" y="1499397"/>
                  <a:pt x="115736" y="1476119"/>
                  <a:pt x="0" y="1477328"/>
                </a:cubicBezTo>
                <a:cubicBezTo>
                  <a:pt x="-11745" y="1249424"/>
                  <a:pt x="40301" y="1210974"/>
                  <a:pt x="0" y="984885"/>
                </a:cubicBezTo>
                <a:cubicBezTo>
                  <a:pt x="-40301" y="758796"/>
                  <a:pt x="29732" y="637841"/>
                  <a:pt x="0" y="507216"/>
                </a:cubicBezTo>
                <a:cubicBezTo>
                  <a:pt x="-29732" y="376591"/>
                  <a:pt x="34410" y="149112"/>
                  <a:pt x="0" y="0"/>
                </a:cubicBezTo>
                <a:close/>
              </a:path>
            </a:pathLst>
          </a:custGeom>
          <a:noFill/>
          <a:ln>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de-AT" dirty="0"/>
              <a:t>He said he would work in Spain this summer, but I don‘t think that‘s possible. He has not even finished his studies.</a:t>
            </a:r>
            <a:endParaRPr lang="en-US" dirty="0"/>
          </a:p>
        </p:txBody>
      </p:sp>
      <p:sp>
        <p:nvSpPr>
          <p:cNvPr id="11" name="TextBox 10">
            <a:extLst>
              <a:ext uri="{FF2B5EF4-FFF2-40B4-BE49-F238E27FC236}">
                <a16:creationId xmlns:a16="http://schemas.microsoft.com/office/drawing/2014/main" id="{1B8340EA-1639-451B-9F47-4A04BE3024B6}"/>
              </a:ext>
            </a:extLst>
          </p:cNvPr>
          <p:cNvSpPr txBox="1"/>
          <p:nvPr/>
        </p:nvSpPr>
        <p:spPr>
          <a:xfrm>
            <a:off x="339823" y="6381328"/>
            <a:ext cx="4680520" cy="276999"/>
          </a:xfrm>
          <a:prstGeom prst="rect">
            <a:avLst/>
          </a:prstGeom>
          <a:noFill/>
        </p:spPr>
        <p:txBody>
          <a:bodyPr wrap="square" rtlCol="0">
            <a:spAutoFit/>
          </a:bodyPr>
          <a:lstStyle/>
          <a:p>
            <a:r>
              <a:rPr lang="de-AT" sz="1200" dirty="0">
                <a:solidFill>
                  <a:srgbClr val="FFC000"/>
                </a:solidFill>
              </a:rPr>
              <a:t>Focus on Modern Carreers 1, p.91</a:t>
            </a:r>
            <a:endParaRPr lang="en-US" sz="1200" dirty="0">
              <a:solidFill>
                <a:srgbClr val="FFC000"/>
              </a:solidFill>
            </a:endParaRPr>
          </a:p>
        </p:txBody>
      </p:sp>
    </p:spTree>
    <p:extLst>
      <p:ext uri="{BB962C8B-B14F-4D97-AF65-F5344CB8AC3E}">
        <p14:creationId xmlns:p14="http://schemas.microsoft.com/office/powerpoint/2010/main" val="355730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1"/>
            <a:ext cx="5254154" cy="58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506176"/>
            <a:ext cx="2808312" cy="1384995"/>
          </a:xfrm>
          <a:prstGeom prst="rect">
            <a:avLst/>
          </a:prstGeom>
          <a:noFill/>
        </p:spPr>
        <p:txBody>
          <a:bodyPr wrap="square" rtlCol="0">
            <a:spAutoFit/>
          </a:bodyPr>
          <a:lstStyle/>
          <a:p>
            <a:r>
              <a:rPr lang="de-AT" sz="2800" b="1" dirty="0"/>
              <a:t>The Reporting Circle</a:t>
            </a:r>
            <a:endParaRPr lang="en-US" sz="2800" b="1" dirty="0"/>
          </a:p>
        </p:txBody>
      </p:sp>
    </p:spTree>
    <p:extLst>
      <p:ext uri="{BB962C8B-B14F-4D97-AF65-F5344CB8AC3E}">
        <p14:creationId xmlns:p14="http://schemas.microsoft.com/office/powerpoint/2010/main" val="12700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950571" y="1329425"/>
            <a:ext cx="5876322" cy="801063"/>
          </a:xfrm>
        </p:spPr>
        <p:txBody>
          <a:bodyPr>
            <a:normAutofit/>
          </a:bodyPr>
          <a:lstStyle/>
          <a:p>
            <a:r>
              <a:rPr lang="fr-FR" sz="3000" b="1" dirty="0" err="1">
                <a:solidFill>
                  <a:schemeClr val="accent5">
                    <a:lumMod val="75000"/>
                  </a:schemeClr>
                </a:solidFill>
                <a:latin typeface="Ink Free" panose="03080402000500000000" pitchFamily="66" charset="0"/>
              </a:rPr>
              <a:t>What</a:t>
            </a:r>
            <a:r>
              <a:rPr lang="fr-FR" sz="3000" b="1" dirty="0">
                <a:solidFill>
                  <a:schemeClr val="accent5">
                    <a:lumMod val="75000"/>
                  </a:schemeClr>
                </a:solidFill>
                <a:latin typeface="Ink Free" panose="03080402000500000000" pitchFamily="66" charset="0"/>
              </a:rPr>
              <a:t> </a:t>
            </a:r>
            <a:r>
              <a:rPr lang="fr-FR" sz="3000" b="1" dirty="0" err="1">
                <a:solidFill>
                  <a:schemeClr val="accent5">
                    <a:lumMod val="75000"/>
                  </a:schemeClr>
                </a:solidFill>
                <a:latin typeface="Ink Free" panose="03080402000500000000" pitchFamily="66" charset="0"/>
              </a:rPr>
              <a:t>is</a:t>
            </a:r>
            <a:r>
              <a:rPr lang="fr-FR" sz="3000" b="1" dirty="0">
                <a:solidFill>
                  <a:schemeClr val="accent5">
                    <a:lumMod val="75000"/>
                  </a:schemeClr>
                </a:solidFill>
                <a:latin typeface="Ink Free" panose="03080402000500000000" pitchFamily="66" charset="0"/>
              </a:rPr>
              <a:t> happening in </a:t>
            </a:r>
            <a:r>
              <a:rPr lang="fr-FR" sz="3000" b="1" dirty="0" err="1">
                <a:solidFill>
                  <a:schemeClr val="accent5">
                    <a:lumMod val="75000"/>
                  </a:schemeClr>
                </a:solidFill>
                <a:latin typeface="Ink Free" panose="03080402000500000000" pitchFamily="66" charset="0"/>
              </a:rPr>
              <a:t>this</a:t>
            </a:r>
            <a:r>
              <a:rPr lang="fr-FR" sz="3000" b="1" dirty="0">
                <a:solidFill>
                  <a:schemeClr val="accent5">
                    <a:lumMod val="75000"/>
                  </a:schemeClr>
                </a:solidFill>
                <a:latin typeface="Ink Free" panose="03080402000500000000" pitchFamily="66" charset="0"/>
              </a:rPr>
              <a:t> </a:t>
            </a:r>
            <a:r>
              <a:rPr lang="fr-FR" sz="3000" b="1" dirty="0" err="1">
                <a:solidFill>
                  <a:schemeClr val="accent5">
                    <a:lumMod val="75000"/>
                  </a:schemeClr>
                </a:solidFill>
                <a:latin typeface="Ink Free" panose="03080402000500000000" pitchFamily="66" charset="0"/>
              </a:rPr>
              <a:t>brain</a:t>
            </a:r>
            <a:r>
              <a:rPr lang="fr-FR" sz="3000" b="1" dirty="0">
                <a:solidFill>
                  <a:schemeClr val="accent5">
                    <a:lumMod val="75000"/>
                  </a:schemeClr>
                </a:solidFill>
                <a:latin typeface="Ink Free" panose="03080402000500000000" pitchFamily="66" charset="0"/>
              </a:rPr>
              <a:t>?</a:t>
            </a:r>
          </a:p>
        </p:txBody>
      </p:sp>
      <p:sp>
        <p:nvSpPr>
          <p:cNvPr id="3" name="Slide Number Placeholder 2"/>
          <p:cNvSpPr>
            <a:spLocks noGrp="1"/>
          </p:cNvSpPr>
          <p:nvPr>
            <p:ph type="sldNum" sz="quarter" idx="12"/>
          </p:nvPr>
        </p:nvSpPr>
        <p:spPr/>
        <p:txBody>
          <a:bodyPr/>
          <a:lstStyle/>
          <a:p>
            <a:fld id="{6A5F6EB0-0ACF-47C8-8809-594A32352EA2}" type="slidenum">
              <a:rPr lang="de-AT" smtClean="0"/>
              <a:t>7</a:t>
            </a:fld>
            <a:endParaRPr lang="de-AT"/>
          </a:p>
        </p:txBody>
      </p:sp>
      <p:pic>
        <p:nvPicPr>
          <p:cNvPr id="7170"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1137213" y="2414674"/>
            <a:ext cx="3128420" cy="26070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11" y="2309425"/>
            <a:ext cx="3691487" cy="2781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4577813" y="5711082"/>
            <a:ext cx="3066557" cy="207749"/>
          </a:xfrm>
          <a:prstGeom prst="rect">
            <a:avLst/>
          </a:prstGeom>
          <a:noFill/>
        </p:spPr>
        <p:txBody>
          <a:bodyPr wrap="square" rtlCol="0">
            <a:spAutoFit/>
          </a:bodyPr>
          <a:lstStyle/>
          <a:p>
            <a:r>
              <a:rPr lang="de-AT" sz="750" dirty="0">
                <a:latin typeface="Arial" pitchFamily="34" charset="0"/>
                <a:cs typeface="Arial" pitchFamily="34" charset="0"/>
              </a:rPr>
              <a:t>http://www.oocities.org/dtmcbride/science/biology/images/brain3.jpg</a:t>
            </a:r>
            <a:endParaRPr lang="fr-FR" sz="750" dirty="0"/>
          </a:p>
        </p:txBody>
      </p:sp>
      <p:pic>
        <p:nvPicPr>
          <p:cNvPr id="6" name="Picture 5">
            <a:extLst>
              <a:ext uri="{FF2B5EF4-FFF2-40B4-BE49-F238E27FC236}">
                <a16:creationId xmlns:a16="http://schemas.microsoft.com/office/drawing/2014/main" id="{76BE6D94-D111-4B27-A809-1C0E543E6F67}"/>
              </a:ext>
            </a:extLst>
          </p:cNvPr>
          <p:cNvPicPr>
            <a:picLocks noChangeAspect="1"/>
          </p:cNvPicPr>
          <p:nvPr/>
        </p:nvPicPr>
        <p:blipFill>
          <a:blip r:embed="rId5"/>
          <a:stretch>
            <a:fillRect/>
          </a:stretch>
        </p:blipFill>
        <p:spPr>
          <a:xfrm>
            <a:off x="222152" y="889608"/>
            <a:ext cx="539543" cy="521253"/>
          </a:xfrm>
          <a:prstGeom prst="rect">
            <a:avLst/>
          </a:prstGeom>
        </p:spPr>
      </p:pic>
    </p:spTree>
    <p:extLst>
      <p:ext uri="{BB962C8B-B14F-4D97-AF65-F5344CB8AC3E}">
        <p14:creationId xmlns:p14="http://schemas.microsoft.com/office/powerpoint/2010/main" val="1601842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8EEB-35F3-4128-A03D-135AE0770901}"/>
              </a:ext>
            </a:extLst>
          </p:cNvPr>
          <p:cNvSpPr>
            <a:spLocks noGrp="1"/>
          </p:cNvSpPr>
          <p:nvPr>
            <p:ph type="title"/>
          </p:nvPr>
        </p:nvSpPr>
        <p:spPr/>
        <p:txBody>
          <a:bodyPr/>
          <a:lstStyle/>
          <a:p>
            <a:r>
              <a:rPr lang="de-AT" dirty="0"/>
              <a:t>David Newby: on Reporting or Announcing</a:t>
            </a:r>
            <a:endParaRPr lang="en-US" dirty="0"/>
          </a:p>
        </p:txBody>
      </p:sp>
      <p:sp>
        <p:nvSpPr>
          <p:cNvPr id="3" name="Content Placeholder 2">
            <a:extLst>
              <a:ext uri="{FF2B5EF4-FFF2-40B4-BE49-F238E27FC236}">
                <a16:creationId xmlns:a16="http://schemas.microsoft.com/office/drawing/2014/main" id="{1D99E2FB-23F1-4215-ADC5-749C656F5F7A}"/>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52616C9-9EB5-4E92-8148-982B4EDDCDF1}"/>
              </a:ext>
            </a:extLst>
          </p:cNvPr>
          <p:cNvPicPr>
            <a:picLocks noChangeAspect="1"/>
          </p:cNvPicPr>
          <p:nvPr/>
        </p:nvPicPr>
        <p:blipFill rotWithShape="1">
          <a:blip r:embed="rId3"/>
          <a:srcRect b="3124"/>
          <a:stretch/>
        </p:blipFill>
        <p:spPr>
          <a:xfrm>
            <a:off x="683568" y="1527048"/>
            <a:ext cx="7343345" cy="4785510"/>
          </a:xfrm>
          <a:prstGeom prst="rect">
            <a:avLst/>
          </a:prstGeom>
        </p:spPr>
      </p:pic>
    </p:spTree>
    <p:extLst>
      <p:ext uri="{BB962C8B-B14F-4D97-AF65-F5344CB8AC3E}">
        <p14:creationId xmlns:p14="http://schemas.microsoft.com/office/powerpoint/2010/main" val="2756349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pic>
        <p:nvPicPr>
          <p:cNvPr id="5" name="Content Placeholder 4">
            <a:extLst>
              <a:ext uri="{FF2B5EF4-FFF2-40B4-BE49-F238E27FC236}">
                <a16:creationId xmlns:a16="http://schemas.microsoft.com/office/drawing/2014/main" id="{0D80D3D3-5B76-4353-99CB-2F07B68D4A5C}"/>
              </a:ext>
            </a:extLst>
          </p:cNvPr>
          <p:cNvPicPr>
            <a:picLocks noGrp="1" noChangeAspect="1"/>
          </p:cNvPicPr>
          <p:nvPr>
            <p:ph sz="quarter" idx="1"/>
          </p:nvPr>
        </p:nvPicPr>
        <p:blipFill>
          <a:blip r:embed="rId2"/>
          <a:stretch>
            <a:fillRect/>
          </a:stretch>
        </p:blipFill>
        <p:spPr>
          <a:xfrm>
            <a:off x="395536" y="1484784"/>
            <a:ext cx="5121157" cy="4866689"/>
          </a:xfrm>
        </p:spPr>
      </p:pic>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Careers 2, BMS, p. 90</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Tree>
    <p:extLst>
      <p:ext uri="{BB962C8B-B14F-4D97-AF65-F5344CB8AC3E}">
        <p14:creationId xmlns:p14="http://schemas.microsoft.com/office/powerpoint/2010/main" val="4241770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Business 2, p. 52</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
        <p:nvSpPr>
          <p:cNvPr id="4" name="Content Placeholder 3">
            <a:extLst>
              <a:ext uri="{FF2B5EF4-FFF2-40B4-BE49-F238E27FC236}">
                <a16:creationId xmlns:a16="http://schemas.microsoft.com/office/drawing/2014/main" id="{8E0CE3C4-41B0-477C-AA82-A248E271AB73}"/>
              </a:ext>
            </a:extLst>
          </p:cNvPr>
          <p:cNvSpPr>
            <a:spLocks noGrp="1"/>
          </p:cNvSpPr>
          <p:nvPr>
            <p:ph sz="quarter" idx="1"/>
          </p:nvPr>
        </p:nvSpPr>
        <p:spPr/>
        <p:txBody>
          <a:bodyPr/>
          <a:lstStyle/>
          <a:p>
            <a:endParaRPr lang="en-US"/>
          </a:p>
        </p:txBody>
      </p:sp>
      <p:pic>
        <p:nvPicPr>
          <p:cNvPr id="12" name="Picture 11">
            <a:extLst>
              <a:ext uri="{FF2B5EF4-FFF2-40B4-BE49-F238E27FC236}">
                <a16:creationId xmlns:a16="http://schemas.microsoft.com/office/drawing/2014/main" id="{432152B3-2F4F-4BF6-8B46-AE378134D5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6580" y="1607086"/>
            <a:ext cx="5254411" cy="4630226"/>
          </a:xfrm>
          <a:prstGeom prst="rect">
            <a:avLst/>
          </a:prstGeom>
        </p:spPr>
      </p:pic>
    </p:spTree>
    <p:extLst>
      <p:ext uri="{BB962C8B-B14F-4D97-AF65-F5344CB8AC3E}">
        <p14:creationId xmlns:p14="http://schemas.microsoft.com/office/powerpoint/2010/main" val="249275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20D9-F349-473D-B26A-F85756A4A433}"/>
              </a:ext>
            </a:extLst>
          </p:cNvPr>
          <p:cNvSpPr>
            <a:spLocks noGrp="1"/>
          </p:cNvSpPr>
          <p:nvPr>
            <p:ph type="title"/>
          </p:nvPr>
        </p:nvSpPr>
        <p:spPr>
          <a:xfrm>
            <a:off x="295214" y="332656"/>
            <a:ext cx="8534400" cy="758952"/>
          </a:xfrm>
        </p:spPr>
        <p:txBody>
          <a:bodyPr>
            <a:noAutofit/>
          </a:bodyPr>
          <a:lstStyle/>
          <a:p>
            <a:r>
              <a:rPr lang="de-AT" sz="2800" dirty="0"/>
              <a:t>From Rules to Reasons</a:t>
            </a:r>
            <a:br>
              <a:rPr lang="de-AT" sz="2800" dirty="0"/>
            </a:br>
            <a:r>
              <a:rPr lang="de-AT" sz="2800" dirty="0"/>
              <a:t>Grammar as a political statement</a:t>
            </a:r>
            <a:endParaRPr lang="en-US" sz="2800" dirty="0"/>
          </a:p>
        </p:txBody>
      </p:sp>
      <p:sp>
        <p:nvSpPr>
          <p:cNvPr id="3" name="Content Placeholder 2">
            <a:extLst>
              <a:ext uri="{FF2B5EF4-FFF2-40B4-BE49-F238E27FC236}">
                <a16:creationId xmlns:a16="http://schemas.microsoft.com/office/drawing/2014/main" id="{0E9AC395-62E5-4E40-96FB-482F853FCE1F}"/>
              </a:ext>
            </a:extLst>
          </p:cNvPr>
          <p:cNvSpPr>
            <a:spLocks noGrp="1"/>
          </p:cNvSpPr>
          <p:nvPr>
            <p:ph sz="quarter" idx="1"/>
          </p:nvPr>
        </p:nvSpPr>
        <p:spPr/>
        <p:txBody>
          <a:bodyPr>
            <a:normAutofit/>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Ken </a:t>
            </a:r>
            <a:r>
              <a:rPr lang="en-US" sz="1800" dirty="0" err="1">
                <a:solidFill>
                  <a:srgbClr val="252525"/>
                </a:solidFill>
                <a:effectLst/>
                <a:latin typeface="Arial" panose="020B0604020202020204" pitchFamily="34" charset="0"/>
                <a:ea typeface="Arial" panose="020B0604020202020204" pitchFamily="34" charset="0"/>
                <a:cs typeface="Times New Roman" panose="02020603050405020304" pitchFamily="18" charset="0"/>
              </a:rPr>
              <a:t>Kollman</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director of research and a professor at the Center for Political Studies at the University of Michigan,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Trump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challenging the results in Detroit even though there have been only scattered allegations of voting irregularities there in recent years.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Orlando Owens, chair of the Milwaukee North branch of the county’s Republican Party,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the GOP effort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aimed at counties that have high concentrations of Democratic voters.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It just so happens that a lot of Black voters are Democrats,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he said, noting that the University of Wisconsin at Madison is in Dane County, where there are a number of college voters but only 6 percent of county residents are Black.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8111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2459-CC68-4835-B2A0-25DE4951A30C}"/>
              </a:ext>
            </a:extLst>
          </p:cNvPr>
          <p:cNvSpPr>
            <a:spLocks noGrp="1"/>
          </p:cNvSpPr>
          <p:nvPr>
            <p:ph type="title"/>
          </p:nvPr>
        </p:nvSpPr>
        <p:spPr/>
        <p:txBody>
          <a:bodyPr>
            <a:noAutofit/>
          </a:bodyPr>
          <a:lstStyle/>
          <a:p>
            <a:r>
              <a:rPr lang="de-AT" sz="2400" dirty="0"/>
              <a:t>From Rules to Reasons: </a:t>
            </a:r>
            <a:br>
              <a:rPr lang="de-AT" sz="2400" dirty="0"/>
            </a:br>
            <a:r>
              <a:rPr lang="de-AT" sz="2400" dirty="0"/>
              <a:t>Grammar as a political statement</a:t>
            </a:r>
            <a:endParaRPr lang="en-US" sz="2400" dirty="0"/>
          </a:p>
        </p:txBody>
      </p:sp>
      <p:sp>
        <p:nvSpPr>
          <p:cNvPr id="3" name="Content Placeholder 2">
            <a:extLst>
              <a:ext uri="{FF2B5EF4-FFF2-40B4-BE49-F238E27FC236}">
                <a16:creationId xmlns:a16="http://schemas.microsoft.com/office/drawing/2014/main" id="{991C6FBE-BDB6-4CB9-BC16-B0DA5DFFD800}"/>
              </a:ext>
            </a:extLst>
          </p:cNvPr>
          <p:cNvSpPr>
            <a:spLocks noGrp="1"/>
          </p:cNvSpPr>
          <p:nvPr>
            <p:ph sz="quarter" idx="1"/>
          </p:nvPr>
        </p:nvSpPr>
        <p:spPr/>
        <p:txBody>
          <a:bodyPr>
            <a:normAutofit fontScale="92500" lnSpcReduction="20000"/>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 don’t believe race has anything to do with it,” said Rick Baas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who heads the Republican Party of Milwaukee County’s media committee.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Bauer and other legal experts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have repeatedly stressed that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Trump’s efforts to block the certification of votes in Michigan’s Wayne County or reverse the outcome of the race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unlikely to succeed.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People are anxious over that slim glimmer that he could somehow actually change the outcome,” said Fred Royal,</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president of the Milwaukee chapter of the NAACP. “</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But more than that, he’s trying to do all of this in the middle of this pandemic, where people are tired, and people are unemployed, and they are trying to feed their family, and teach their children who are not in school, and now he is putting us back through this recount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Royal and other community leaders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they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are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angered that Trump is suggesting that there are more votes than people.</a:t>
            </a:r>
          </a:p>
          <a:p>
            <a:pPr marL="0" marR="577850" indent="0">
              <a:lnSpc>
                <a:spcPct val="115000"/>
              </a:lnSpc>
              <a:spcAft>
                <a:spcPts val="80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BUT: </a:t>
            </a:r>
            <a:r>
              <a:rPr lang="en-US" sz="1800" dirty="0">
                <a:solidFill>
                  <a:srgbClr val="FF3636"/>
                </a:solidFill>
                <a:effectLst/>
                <a:latin typeface="Arial" panose="020B0604020202020204" pitchFamily="34" charset="0"/>
                <a:ea typeface="Arial" panose="020B0604020202020204" pitchFamily="34" charset="0"/>
                <a:cs typeface="Times New Roman" panose="02020603050405020304" pitchFamily="18" charset="0"/>
              </a:rPr>
              <a:t>Trump claims: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2"/>
              </a:rPr>
              <a:t>https://www.washingtonpost.com/graphics/politics/trump-claims/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hought Bubble: Cloud 3">
            <a:extLst>
              <a:ext uri="{FF2B5EF4-FFF2-40B4-BE49-F238E27FC236}">
                <a16:creationId xmlns:a16="http://schemas.microsoft.com/office/drawing/2014/main" id="{99C1561D-863A-4005-A9D2-8629F33AE5F0}"/>
              </a:ext>
            </a:extLst>
          </p:cNvPr>
          <p:cNvSpPr/>
          <p:nvPr/>
        </p:nvSpPr>
        <p:spPr>
          <a:xfrm>
            <a:off x="2024288" y="1628800"/>
            <a:ext cx="5058848" cy="2808312"/>
          </a:xfrm>
          <a:prstGeom prst="cloudCallout">
            <a:avLst>
              <a:gd name="adj1" fmla="val -62849"/>
              <a:gd name="adj2" fmla="val 84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7850">
              <a:lnSpc>
                <a:spcPct val="115000"/>
              </a:lnSpc>
              <a:spcAft>
                <a:spcPts val="800"/>
              </a:spcAft>
              <a:buNone/>
              <a:tabLst>
                <a:tab pos="3255963" algn="l"/>
              </a:tabLs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If you want to express your distance, doubt or mistrust and say that the claims are false, </a:t>
            </a:r>
            <a:r>
              <a:rPr lang="en-US" sz="2000" b="1"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use TENSES to do this.</a:t>
            </a:r>
          </a:p>
        </p:txBody>
      </p:sp>
      <p:pic>
        <p:nvPicPr>
          <p:cNvPr id="6" name="Graphic 5" descr="Angry face outline">
            <a:extLst>
              <a:ext uri="{FF2B5EF4-FFF2-40B4-BE49-F238E27FC236}">
                <a16:creationId xmlns:a16="http://schemas.microsoft.com/office/drawing/2014/main" id="{1B17A8C0-0418-4387-B6D4-292BA5788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4088" y="2348880"/>
            <a:ext cx="914400" cy="914400"/>
          </a:xfrm>
          <a:prstGeom prst="rect">
            <a:avLst/>
          </a:prstGeom>
        </p:spPr>
      </p:pic>
    </p:spTree>
    <p:extLst>
      <p:ext uri="{BB962C8B-B14F-4D97-AF65-F5344CB8AC3E}">
        <p14:creationId xmlns:p14="http://schemas.microsoft.com/office/powerpoint/2010/main" val="35687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F0CB-7EE1-4D22-BF16-9D8C0FB7E11D}"/>
              </a:ext>
            </a:extLst>
          </p:cNvPr>
          <p:cNvSpPr>
            <a:spLocks noGrp="1"/>
          </p:cNvSpPr>
          <p:nvPr>
            <p:ph type="title"/>
          </p:nvPr>
        </p:nvSpPr>
        <p:spPr/>
        <p:txBody>
          <a:bodyPr/>
          <a:lstStyle/>
          <a:p>
            <a:r>
              <a:rPr lang="de-AT" dirty="0"/>
              <a:t>Trump‘s false claims…</a:t>
            </a:r>
            <a:endParaRPr lang="en-US" dirty="0"/>
          </a:p>
        </p:txBody>
      </p:sp>
      <p:sp>
        <p:nvSpPr>
          <p:cNvPr id="3" name="Content Placeholder 2">
            <a:extLst>
              <a:ext uri="{FF2B5EF4-FFF2-40B4-BE49-F238E27FC236}">
                <a16:creationId xmlns:a16="http://schemas.microsoft.com/office/drawing/2014/main" id="{8309D6BB-379C-4372-8B4D-61F7F3309254}"/>
              </a:ext>
            </a:extLst>
          </p:cNvPr>
          <p:cNvSpPr>
            <a:spLocks noGrp="1"/>
          </p:cNvSpPr>
          <p:nvPr>
            <p:ph sz="half" idx="1"/>
          </p:nvPr>
        </p:nvSpPr>
        <p:spPr/>
        <p:txBody>
          <a:bodyPr>
            <a:normAutofit lnSpcReduction="10000"/>
          </a:bodyPr>
          <a:lstStyle/>
          <a:p>
            <a:r>
              <a:rPr lang="en-US" b="0" i="0" dirty="0">
                <a:solidFill>
                  <a:srgbClr val="3F3F42"/>
                </a:solidFill>
                <a:effectLst/>
                <a:latin typeface="ReithSerif"/>
              </a:rPr>
              <a:t>Trump: "I've been talking about mail-in voting for a long time. It's really destroyed our system. It's a corrupt system and it makes people corrupt.“</a:t>
            </a:r>
          </a:p>
          <a:p>
            <a:r>
              <a:rPr lang="en-US" b="0" i="0" dirty="0">
                <a:solidFill>
                  <a:srgbClr val="3F3F42"/>
                </a:solidFill>
                <a:effectLst/>
                <a:latin typeface="ReithSerif"/>
              </a:rPr>
              <a:t>Trump: "They mailed out tens of millions of unsolicited ballots without any verification measures."</a:t>
            </a:r>
          </a:p>
          <a:p>
            <a:r>
              <a:rPr lang="en-US" sz="2400" dirty="0">
                <a:solidFill>
                  <a:srgbClr val="333333"/>
                </a:solidFill>
                <a:latin typeface="Georgia" panose="02040502050405020303" pitchFamily="18" charset="0"/>
              </a:rPr>
              <a:t>Mexico Will Pay For the Wall</a:t>
            </a:r>
          </a:p>
          <a:p>
            <a:endParaRPr lang="en-US" dirty="0"/>
          </a:p>
        </p:txBody>
      </p:sp>
      <p:sp>
        <p:nvSpPr>
          <p:cNvPr id="4" name="Content Placeholder 3">
            <a:extLst>
              <a:ext uri="{FF2B5EF4-FFF2-40B4-BE49-F238E27FC236}">
                <a16:creationId xmlns:a16="http://schemas.microsoft.com/office/drawing/2014/main" id="{AEBE93B8-4F9A-4DF9-9BC4-EB6422B6A7D2}"/>
              </a:ext>
            </a:extLst>
          </p:cNvPr>
          <p:cNvSpPr>
            <a:spLocks noGrp="1"/>
          </p:cNvSpPr>
          <p:nvPr>
            <p:ph sz="half" idx="2"/>
          </p:nvPr>
        </p:nvSpPr>
        <p:spPr/>
        <p:txBody>
          <a:bodyPr>
            <a:normAutofit lnSpcReduction="10000"/>
          </a:bodyPr>
          <a:lstStyle/>
          <a:p>
            <a:r>
              <a:rPr lang="en-US" b="0" i="0" dirty="0">
                <a:solidFill>
                  <a:srgbClr val="333333"/>
                </a:solidFill>
                <a:effectLst/>
                <a:latin typeface="Georgia" panose="02040502050405020303" pitchFamily="18" charset="0"/>
              </a:rPr>
              <a:t>“The Democrats are really looking at something that is very dangerous for our country. . . .They want to have illegal immigrants pouring into our country, bringing with them crime, tremendous amounts of crime,” said Trump on December 6, 2017.</a:t>
            </a:r>
          </a:p>
          <a:p>
            <a:r>
              <a:rPr lang="en-US" dirty="0">
                <a:solidFill>
                  <a:schemeClr val="accent3"/>
                </a:solidFill>
                <a:latin typeface="Georgia" panose="02040502050405020303" pitchFamily="18" charset="0"/>
              </a:rPr>
              <a:t>Can you think of </a:t>
            </a:r>
            <a:r>
              <a:rPr lang="en-US" dirty="0">
                <a:solidFill>
                  <a:schemeClr val="accent3"/>
                </a:solidFill>
                <a:latin typeface="Georgia" panose="02040502050405020303" pitchFamily="18" charset="0"/>
                <a:hlinkClick r:id="rId2"/>
              </a:rPr>
              <a:t>a few more…? </a:t>
            </a:r>
            <a:endParaRPr lang="en-US" dirty="0">
              <a:solidFill>
                <a:schemeClr val="accent3"/>
              </a:solidFill>
            </a:endParaRPr>
          </a:p>
        </p:txBody>
      </p:sp>
      <p:sp>
        <p:nvSpPr>
          <p:cNvPr id="5" name="TextBox 4">
            <a:extLst>
              <a:ext uri="{FF2B5EF4-FFF2-40B4-BE49-F238E27FC236}">
                <a16:creationId xmlns:a16="http://schemas.microsoft.com/office/drawing/2014/main" id="{D4D390BD-C616-48C1-A6B2-DAE40CCC1116}"/>
              </a:ext>
            </a:extLst>
          </p:cNvPr>
          <p:cNvSpPr txBox="1"/>
          <p:nvPr/>
        </p:nvSpPr>
        <p:spPr>
          <a:xfrm>
            <a:off x="107504" y="6398444"/>
            <a:ext cx="8584632" cy="230832"/>
          </a:xfrm>
          <a:prstGeom prst="rect">
            <a:avLst/>
          </a:prstGeom>
          <a:noFill/>
        </p:spPr>
        <p:txBody>
          <a:bodyPr wrap="square" rtlCol="0">
            <a:spAutoFit/>
          </a:bodyPr>
          <a:lstStyle/>
          <a:p>
            <a:r>
              <a:rPr lang="en-US" sz="900" dirty="0">
                <a:hlinkClick r:id="rId3"/>
              </a:rPr>
              <a:t>https://www.forbes.com/sites/stuartanderson/2020/10/26/fact-checkers-say-trump-built-a-wall-of-false-claims-on-immigration/?sh=7858cdb57d73</a:t>
            </a:r>
            <a:endParaRPr lang="en-US" sz="900" dirty="0"/>
          </a:p>
        </p:txBody>
      </p:sp>
    </p:spTree>
    <p:extLst>
      <p:ext uri="{BB962C8B-B14F-4D97-AF65-F5344CB8AC3E}">
        <p14:creationId xmlns:p14="http://schemas.microsoft.com/office/powerpoint/2010/main" val="1973482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498376"/>
          </a:xfrm>
        </p:spPr>
        <p:txBody>
          <a:bodyPr/>
          <a:lstStyle/>
          <a:p>
            <a:r>
              <a:rPr lang="fr-FR" sz="2800" dirty="0"/>
              <a:t>Sources</a:t>
            </a:r>
          </a:p>
        </p:txBody>
      </p:sp>
      <p:sp>
        <p:nvSpPr>
          <p:cNvPr id="3" name="Text Placeholder 2"/>
          <p:cNvSpPr>
            <a:spLocks noGrp="1"/>
          </p:cNvSpPr>
          <p:nvPr>
            <p:ph type="body" idx="2"/>
          </p:nvPr>
        </p:nvSpPr>
        <p:spPr>
          <a:xfrm>
            <a:off x="381000" y="1700808"/>
            <a:ext cx="2362200" cy="4425355"/>
          </a:xfrm>
        </p:spPr>
        <p:txBody>
          <a:bodyPr/>
          <a:lstStyle/>
          <a:p>
            <a:endParaRPr lang="fr-FR" dirty="0"/>
          </a:p>
        </p:txBody>
      </p:sp>
      <p:sp>
        <p:nvSpPr>
          <p:cNvPr id="4" name="Content Placeholder 3"/>
          <p:cNvSpPr>
            <a:spLocks noGrp="1"/>
          </p:cNvSpPr>
          <p:nvPr>
            <p:ph sz="quarter" idx="1"/>
          </p:nvPr>
        </p:nvSpPr>
        <p:spPr>
          <a:xfrm>
            <a:off x="2987824" y="685800"/>
            <a:ext cx="5976664" cy="5410200"/>
          </a:xfrm>
        </p:spPr>
        <p:txBody>
          <a:bodyPr>
            <a:noAutofit/>
          </a:bodyPr>
          <a:lstStyle/>
          <a:p>
            <a:r>
              <a:rPr lang="fr-FR" sz="1800" dirty="0" err="1"/>
              <a:t>Newby</a:t>
            </a:r>
            <a:r>
              <a:rPr lang="fr-FR" sz="1800" dirty="0"/>
              <a:t>, D., </a:t>
            </a:r>
            <a:r>
              <a:rPr lang="sv-SE" sz="1800" i="1" dirty="0"/>
              <a:t>Grammar for Communication, </a:t>
            </a:r>
            <a:r>
              <a:rPr lang="sv-SE" sz="1800" dirty="0"/>
              <a:t>Vienna, Bundesverlag: 1989* </a:t>
            </a:r>
          </a:p>
          <a:p>
            <a:r>
              <a:rPr lang="fr-FR" sz="1800" dirty="0" err="1"/>
              <a:t>Newby</a:t>
            </a:r>
            <a:r>
              <a:rPr lang="fr-FR" sz="1800" dirty="0"/>
              <a:t>, D</a:t>
            </a:r>
            <a:r>
              <a:rPr lang="fr-FR" sz="1800" i="1" dirty="0"/>
              <a:t>., </a:t>
            </a:r>
            <a:r>
              <a:rPr lang="fr-FR" sz="1800" i="1" dirty="0" err="1"/>
              <a:t>Grammar</a:t>
            </a:r>
            <a:r>
              <a:rPr lang="fr-FR" sz="1800" i="1" dirty="0"/>
              <a:t> for Communication: </a:t>
            </a:r>
            <a:r>
              <a:rPr lang="fr-FR" sz="1800" i="1" dirty="0" err="1"/>
              <a:t>Exercises</a:t>
            </a:r>
            <a:r>
              <a:rPr lang="fr-FR" sz="1800" i="1" dirty="0"/>
              <a:t> and </a:t>
            </a:r>
            <a:r>
              <a:rPr lang="fr-FR" sz="1800" i="1" dirty="0" err="1"/>
              <a:t>Activities</a:t>
            </a:r>
            <a:r>
              <a:rPr lang="fr-FR" sz="1800" i="1" dirty="0"/>
              <a:t>, </a:t>
            </a:r>
            <a:r>
              <a:rPr lang="fr-FR" sz="1800" dirty="0"/>
              <a:t>Vienna, </a:t>
            </a:r>
            <a:r>
              <a:rPr lang="fr-FR" sz="1800" dirty="0" err="1"/>
              <a:t>Bundesverlag</a:t>
            </a:r>
            <a:r>
              <a:rPr lang="fr-FR" sz="1800" dirty="0"/>
              <a:t>: 1992* </a:t>
            </a:r>
          </a:p>
          <a:p>
            <a:r>
              <a:rPr lang="fr-FR" sz="1800" dirty="0"/>
              <a:t> </a:t>
            </a:r>
            <a:r>
              <a:rPr lang="fr-FR" sz="1800" dirty="0" err="1"/>
              <a:t>Newby</a:t>
            </a:r>
            <a:r>
              <a:rPr lang="fr-FR" sz="1800" dirty="0"/>
              <a:t>, D., '</a:t>
            </a:r>
            <a:r>
              <a:rPr lang="fr-FR" sz="1800" dirty="0" err="1"/>
              <a:t>Theory</a:t>
            </a:r>
            <a:r>
              <a:rPr lang="fr-FR" sz="1800" dirty="0"/>
              <a:t> and Practice in Communicative </a:t>
            </a:r>
            <a:r>
              <a:rPr lang="fr-FR" sz="1800" dirty="0" err="1"/>
              <a:t>Grammar</a:t>
            </a:r>
            <a:r>
              <a:rPr lang="fr-FR" sz="1800" dirty="0"/>
              <a:t>' in R. de </a:t>
            </a:r>
            <a:r>
              <a:rPr lang="fr-FR" sz="1800" dirty="0" err="1"/>
              <a:t>Beaugrande</a:t>
            </a:r>
            <a:r>
              <a:rPr lang="fr-FR" sz="1800" dirty="0"/>
              <a:t>, M. </a:t>
            </a:r>
            <a:r>
              <a:rPr lang="fr-FR" sz="1800" dirty="0" err="1"/>
              <a:t>Grosman</a:t>
            </a:r>
            <a:r>
              <a:rPr lang="fr-FR" sz="1800" dirty="0"/>
              <a:t>, B. </a:t>
            </a:r>
            <a:r>
              <a:rPr lang="fr-FR" sz="1800" dirty="0" err="1"/>
              <a:t>Seidlhofer</a:t>
            </a:r>
            <a:r>
              <a:rPr lang="fr-FR" sz="1800" dirty="0"/>
              <a:t>, (</a:t>
            </a:r>
            <a:r>
              <a:rPr lang="fr-FR" sz="1800" dirty="0" err="1"/>
              <a:t>eds</a:t>
            </a:r>
            <a:r>
              <a:rPr lang="fr-FR" sz="1800" dirty="0"/>
              <a:t>.) (1998) </a:t>
            </a:r>
            <a:r>
              <a:rPr lang="fr-FR" sz="1800" i="1" dirty="0" err="1"/>
              <a:t>Language</a:t>
            </a:r>
            <a:r>
              <a:rPr lang="fr-FR" sz="1800" i="1" dirty="0"/>
              <a:t> Policy and </a:t>
            </a:r>
            <a:r>
              <a:rPr lang="fr-FR" sz="1800" i="1" dirty="0" err="1"/>
              <a:t>Language</a:t>
            </a:r>
            <a:r>
              <a:rPr lang="fr-FR" sz="1800" i="1" dirty="0"/>
              <a:t> Education in </a:t>
            </a:r>
            <a:r>
              <a:rPr lang="fr-FR" sz="1800" i="1" dirty="0" err="1"/>
              <a:t>Emerging</a:t>
            </a:r>
            <a:r>
              <a:rPr lang="fr-FR" sz="1800" i="1" dirty="0"/>
              <a:t> Nations, </a:t>
            </a:r>
            <a:r>
              <a:rPr lang="fr-FR" sz="1800" i="1" dirty="0" err="1"/>
              <a:t>Series</a:t>
            </a:r>
            <a:r>
              <a:rPr lang="fr-FR" sz="1800" i="1" dirty="0"/>
              <a:t>: </a:t>
            </a:r>
            <a:r>
              <a:rPr lang="fr-FR" sz="1800" i="1" dirty="0" err="1"/>
              <a:t>Advances</a:t>
            </a:r>
            <a:r>
              <a:rPr lang="fr-FR" sz="1800" i="1" dirty="0"/>
              <a:t> in </a:t>
            </a:r>
            <a:r>
              <a:rPr lang="fr-FR" sz="1800" i="1" dirty="0" err="1"/>
              <a:t>Discourse</a:t>
            </a:r>
            <a:r>
              <a:rPr lang="fr-FR" sz="1800" i="1" dirty="0"/>
              <a:t> </a:t>
            </a:r>
            <a:r>
              <a:rPr lang="fr-FR" sz="1800" i="1" dirty="0" err="1"/>
              <a:t>Processes</a:t>
            </a:r>
            <a:r>
              <a:rPr lang="fr-FR" sz="1800" i="1" dirty="0"/>
              <a:t> Vol. LXIII, pp 151-164</a:t>
            </a:r>
            <a:r>
              <a:rPr lang="fr-FR" sz="1800" dirty="0"/>
              <a:t>. Stamford, </a:t>
            </a:r>
            <a:r>
              <a:rPr lang="fr-FR" sz="1800" dirty="0" err="1"/>
              <a:t>Conneticut</a:t>
            </a:r>
            <a:r>
              <a:rPr lang="fr-FR" sz="1800" dirty="0"/>
              <a:t>: </a:t>
            </a:r>
            <a:r>
              <a:rPr lang="fr-FR" sz="1800" dirty="0" err="1"/>
              <a:t>Ablex</a:t>
            </a:r>
            <a:r>
              <a:rPr lang="fr-FR" sz="1800" dirty="0"/>
              <a:t> </a:t>
            </a:r>
            <a:r>
              <a:rPr lang="fr-FR" sz="1800" dirty="0" err="1"/>
              <a:t>Publishing</a:t>
            </a:r>
            <a:r>
              <a:rPr lang="fr-FR" sz="1800" dirty="0"/>
              <a:t> Corporation </a:t>
            </a:r>
          </a:p>
          <a:p>
            <a:r>
              <a:rPr lang="en-US" sz="1800" dirty="0"/>
              <a:t>National Education Association. </a:t>
            </a:r>
            <a:r>
              <a:rPr lang="en-US" sz="1800" i="1" dirty="0"/>
              <a:t>Doubts &amp; Certainties</a:t>
            </a:r>
            <a:r>
              <a:rPr lang="en-US" sz="1800" dirty="0"/>
              <a:t>, January/February 1994. Material adapted from Renate </a:t>
            </a:r>
            <a:r>
              <a:rPr lang="en-US" sz="1800" dirty="0" err="1"/>
              <a:t>Nummela</a:t>
            </a:r>
            <a:r>
              <a:rPr lang="en-US" sz="1800" dirty="0"/>
              <a:t> Caine and Geoffrey Caine, </a:t>
            </a:r>
            <a:r>
              <a:rPr lang="en-US" sz="1800" i="1" dirty="0"/>
              <a:t>Making Connections: Teaching and the Human Brain</a:t>
            </a:r>
            <a:r>
              <a:rPr lang="en-US" sz="1800" dirty="0"/>
              <a:t>, ASCD, 1991; Addison Wesley, 1994. online: </a:t>
            </a:r>
            <a:r>
              <a:rPr lang="fr-FR" sz="1800" dirty="0">
                <a:hlinkClick r:id="rId2"/>
              </a:rPr>
              <a:t>http://www.nea.org/teachexperience/braik030925.html</a:t>
            </a:r>
            <a:r>
              <a:rPr lang="fr-FR" sz="1800" dirty="0"/>
              <a:t>  , 25.02.2014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41196"/>
            <a:ext cx="1560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6097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59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1BD5-2405-4031-8F00-5B9B93A15094}"/>
              </a:ext>
            </a:extLst>
          </p:cNvPr>
          <p:cNvSpPr>
            <a:spLocks noGrp="1"/>
          </p:cNvSpPr>
          <p:nvPr>
            <p:ph type="title"/>
          </p:nvPr>
        </p:nvSpPr>
        <p:spPr/>
        <p:txBody>
          <a:bodyPr/>
          <a:lstStyle/>
          <a:p>
            <a:r>
              <a:rPr lang="de-AT" dirty="0"/>
              <a:t>Our plan for today</a:t>
            </a:r>
            <a:endParaRPr lang="en-US" dirty="0"/>
          </a:p>
        </p:txBody>
      </p:sp>
      <p:sp>
        <p:nvSpPr>
          <p:cNvPr id="3" name="Content Placeholder 2">
            <a:extLst>
              <a:ext uri="{FF2B5EF4-FFF2-40B4-BE49-F238E27FC236}">
                <a16:creationId xmlns:a16="http://schemas.microsoft.com/office/drawing/2014/main" id="{6B70DF77-C7DD-43EF-B7B5-5A0D89449E57}"/>
              </a:ext>
            </a:extLst>
          </p:cNvPr>
          <p:cNvSpPr>
            <a:spLocks noGrp="1"/>
          </p:cNvSpPr>
          <p:nvPr>
            <p:ph sz="quarter" idx="1"/>
          </p:nvPr>
        </p:nvSpPr>
        <p:spPr>
          <a:xfrm>
            <a:off x="179512" y="1527048"/>
            <a:ext cx="8712968" cy="4572000"/>
          </a:xfrm>
        </p:spPr>
        <p:txBody>
          <a:bodyPr/>
          <a:lstStyle/>
          <a:p>
            <a:pPr marL="0" indent="0">
              <a:buNone/>
            </a:pPr>
            <a:r>
              <a:rPr lang="de-AT" sz="3200" b="1" dirty="0">
                <a:solidFill>
                  <a:schemeClr val="accent5">
                    <a:lumMod val="75000"/>
                  </a:schemeClr>
                </a:solidFill>
                <a:latin typeface="Ink Free" panose="03080402000500000000" pitchFamily="66" charset="0"/>
                <a:ea typeface="+mj-ea"/>
                <a:cs typeface="+mj-cs"/>
              </a:rPr>
              <a:t>How small changes can make a BIG difference</a:t>
            </a:r>
          </a:p>
          <a:p>
            <a:endParaRPr lang="de-AT" sz="3000" b="1" dirty="0">
              <a:solidFill>
                <a:schemeClr val="accent5">
                  <a:lumMod val="75000"/>
                </a:schemeClr>
              </a:solidFill>
              <a:latin typeface="Ink Free" panose="03080402000500000000" pitchFamily="66" charset="0"/>
              <a:ea typeface="+mj-ea"/>
              <a:cs typeface="+mj-cs"/>
            </a:endParaRPr>
          </a:p>
          <a:p>
            <a:pPr algn="ctr"/>
            <a:r>
              <a:rPr lang="de-AT" sz="3200" b="1" dirty="0">
                <a:solidFill>
                  <a:schemeClr val="accent5">
                    <a:lumMod val="75000"/>
                  </a:schemeClr>
                </a:solidFill>
                <a:latin typeface="Ink Free" panose="03080402000500000000" pitchFamily="66" charset="0"/>
                <a:ea typeface="+mj-ea"/>
                <a:cs typeface="+mj-cs"/>
              </a:rPr>
              <a:t>VOCABULARY</a:t>
            </a:r>
          </a:p>
          <a:p>
            <a:pPr algn="ctr"/>
            <a:endParaRPr lang="de-AT" sz="3200" b="1" dirty="0">
              <a:solidFill>
                <a:schemeClr val="accent5">
                  <a:lumMod val="75000"/>
                </a:schemeClr>
              </a:solidFill>
              <a:latin typeface="Ink Free" panose="03080402000500000000" pitchFamily="66" charset="0"/>
              <a:ea typeface="+mj-ea"/>
              <a:cs typeface="+mj-cs"/>
            </a:endParaRPr>
          </a:p>
          <a:p>
            <a:pPr algn="ctr"/>
            <a:r>
              <a:rPr lang="de-AT" sz="3200" b="1" dirty="0">
                <a:solidFill>
                  <a:schemeClr val="accent5">
                    <a:lumMod val="75000"/>
                  </a:schemeClr>
                </a:solidFill>
                <a:latin typeface="Ink Free" panose="03080402000500000000" pitchFamily="66" charset="0"/>
                <a:ea typeface="+mj-ea"/>
                <a:cs typeface="+mj-cs"/>
              </a:rPr>
              <a:t>EXTENSIVE    READING</a:t>
            </a:r>
          </a:p>
          <a:p>
            <a:pPr algn="ctr"/>
            <a:endParaRPr lang="de-AT" sz="3200" b="1" dirty="0">
              <a:solidFill>
                <a:schemeClr val="accent5">
                  <a:lumMod val="75000"/>
                </a:schemeClr>
              </a:solidFill>
              <a:latin typeface="Ink Free" panose="03080402000500000000" pitchFamily="66" charset="0"/>
              <a:ea typeface="+mj-ea"/>
              <a:cs typeface="+mj-cs"/>
            </a:endParaRPr>
          </a:p>
          <a:p>
            <a:pPr algn="ctr"/>
            <a:r>
              <a:rPr lang="de-AT" sz="3200" b="1" dirty="0">
                <a:solidFill>
                  <a:schemeClr val="accent5">
                    <a:lumMod val="75000"/>
                  </a:schemeClr>
                </a:solidFill>
                <a:latin typeface="Ink Free" panose="03080402000500000000" pitchFamily="66" charset="0"/>
                <a:ea typeface="+mj-ea"/>
                <a:cs typeface="+mj-cs"/>
              </a:rPr>
              <a:t>GRAMMAR</a:t>
            </a:r>
            <a:endParaRPr lang="en-US" sz="3200" b="1" dirty="0">
              <a:solidFill>
                <a:schemeClr val="accent5">
                  <a:lumMod val="75000"/>
                </a:schemeClr>
              </a:solidFill>
              <a:latin typeface="Ink Free" panose="03080402000500000000" pitchFamily="66" charset="0"/>
              <a:ea typeface="+mj-ea"/>
              <a:cs typeface="+mj-cs"/>
            </a:endParaRPr>
          </a:p>
        </p:txBody>
      </p:sp>
    </p:spTree>
    <p:extLst>
      <p:ext uri="{BB962C8B-B14F-4D97-AF65-F5344CB8AC3E}">
        <p14:creationId xmlns:p14="http://schemas.microsoft.com/office/powerpoint/2010/main" val="42381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026F-2F3C-4AE4-B8AF-9A96A329067E}"/>
              </a:ext>
            </a:extLst>
          </p:cNvPr>
          <p:cNvSpPr>
            <a:spLocks noGrp="1"/>
          </p:cNvSpPr>
          <p:nvPr>
            <p:ph type="title"/>
          </p:nvPr>
        </p:nvSpPr>
        <p:spPr/>
        <p:txBody>
          <a:bodyPr/>
          <a:lstStyle/>
          <a:p>
            <a:r>
              <a:rPr lang="de-AT" dirty="0"/>
              <a:t>Learning vocabulary with the whole brain</a:t>
            </a:r>
            <a:endParaRPr lang="en-US" dirty="0"/>
          </a:p>
        </p:txBody>
      </p:sp>
      <p:pic>
        <p:nvPicPr>
          <p:cNvPr id="4" name="Content Placeholder 3">
            <a:extLst>
              <a:ext uri="{FF2B5EF4-FFF2-40B4-BE49-F238E27FC236}">
                <a16:creationId xmlns:a16="http://schemas.microsoft.com/office/drawing/2014/main" id="{24631C39-1BFA-43E0-B461-C30A46F21893}"/>
              </a:ext>
            </a:extLst>
          </p:cNvPr>
          <p:cNvPicPr>
            <a:picLocks noGrp="1" noChangeAspect="1"/>
          </p:cNvPicPr>
          <p:nvPr>
            <p:ph sz="quarter" idx="1"/>
          </p:nvPr>
        </p:nvPicPr>
        <p:blipFill>
          <a:blip r:embed="rId2"/>
          <a:stretch>
            <a:fillRect/>
          </a:stretch>
        </p:blipFill>
        <p:spPr>
          <a:xfrm>
            <a:off x="2486819" y="2089150"/>
            <a:ext cx="4133850" cy="3448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7F0C94-04C2-4E0F-A52D-3E752EC170D5}"/>
              </a:ext>
            </a:extLst>
          </p:cNvPr>
          <p:cNvSpPr txBox="1"/>
          <p:nvPr/>
        </p:nvSpPr>
        <p:spPr>
          <a:xfrm>
            <a:off x="6948264" y="1916832"/>
            <a:ext cx="1656184" cy="1200329"/>
          </a:xfrm>
          <a:prstGeom prst="rect">
            <a:avLst/>
          </a:prstGeom>
          <a:noFill/>
        </p:spPr>
        <p:txBody>
          <a:bodyPr wrap="square" rtlCol="0">
            <a:spAutoFit/>
          </a:bodyPr>
          <a:lstStyle/>
          <a:p>
            <a:r>
              <a:rPr lang="de-AT" dirty="0"/>
              <a:t>How do your students study vocabulary?</a:t>
            </a:r>
            <a:endParaRPr lang="en-US" dirty="0"/>
          </a:p>
        </p:txBody>
      </p:sp>
      <p:sp>
        <p:nvSpPr>
          <p:cNvPr id="7" name="TextBox 6">
            <a:extLst>
              <a:ext uri="{FF2B5EF4-FFF2-40B4-BE49-F238E27FC236}">
                <a16:creationId xmlns:a16="http://schemas.microsoft.com/office/drawing/2014/main" id="{7F5978E8-2DCE-4066-B619-5BBA7D1C1A93}"/>
              </a:ext>
            </a:extLst>
          </p:cNvPr>
          <p:cNvSpPr txBox="1"/>
          <p:nvPr/>
        </p:nvSpPr>
        <p:spPr>
          <a:xfrm>
            <a:off x="7020272" y="3933056"/>
            <a:ext cx="1440160" cy="923330"/>
          </a:xfrm>
          <a:prstGeom prst="rect">
            <a:avLst/>
          </a:prstGeom>
          <a:noFill/>
        </p:spPr>
        <p:txBody>
          <a:bodyPr wrap="square" rtlCol="0">
            <a:spAutoFit/>
          </a:bodyPr>
          <a:lstStyle/>
          <a:p>
            <a:r>
              <a:rPr lang="de-AT" dirty="0"/>
              <a:t>How can we improve this?</a:t>
            </a:r>
            <a:endParaRPr lang="en-US" dirty="0"/>
          </a:p>
        </p:txBody>
      </p:sp>
    </p:spTree>
    <p:extLst>
      <p:ext uri="{BB962C8B-B14F-4D97-AF65-F5344CB8AC3E}">
        <p14:creationId xmlns:p14="http://schemas.microsoft.com/office/powerpoint/2010/main" val="34253430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1255</TotalTime>
  <Words>4417</Words>
  <Application>Microsoft Office PowerPoint</Application>
  <PresentationFormat>On-screen Show (4:3)</PresentationFormat>
  <Paragraphs>589</Paragraphs>
  <Slides>76</Slides>
  <Notes>22</Notes>
  <HiddenSlides>1</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76</vt:i4>
      </vt:variant>
    </vt:vector>
  </HeadingPairs>
  <TitlesOfParts>
    <vt:vector size="101" baseType="lpstr">
      <vt:lpstr>Albertus Extra Bold</vt:lpstr>
      <vt:lpstr>Arial</vt:lpstr>
      <vt:lpstr>Arial Black</vt:lpstr>
      <vt:lpstr>Berlin Sans FB Demi</vt:lpstr>
      <vt:lpstr>Bloodlust</vt:lpstr>
      <vt:lpstr>Bradley Hand ITC</vt:lpstr>
      <vt:lpstr>Calibri</vt:lpstr>
      <vt:lpstr>Calibri Light</vt:lpstr>
      <vt:lpstr>Cambria</vt:lpstr>
      <vt:lpstr>Cavolini</vt:lpstr>
      <vt:lpstr>Colonna MT</vt:lpstr>
      <vt:lpstr>Georgia</vt:lpstr>
      <vt:lpstr>Gill Sans MT</vt:lpstr>
      <vt:lpstr>Impact</vt:lpstr>
      <vt:lpstr>Ink Free</vt:lpstr>
      <vt:lpstr>Rage Italic</vt:lpstr>
      <vt:lpstr>ReithSerif</vt:lpstr>
      <vt:lpstr>Tw Cen MT</vt:lpstr>
      <vt:lpstr>Wingdings</vt:lpstr>
      <vt:lpstr>Wingdings 2</vt:lpstr>
      <vt:lpstr>Civic</vt:lpstr>
      <vt:lpstr>Sketchbook</vt:lpstr>
      <vt:lpstr>Office Theme</vt:lpstr>
      <vt:lpstr>1_Office Theme</vt:lpstr>
      <vt:lpstr>Badge</vt:lpstr>
      <vt:lpstr>Creating Life-long  Language Competence   A few small changes can make a BIG difference</vt:lpstr>
      <vt:lpstr>PowerPoint Presentation</vt:lpstr>
      <vt:lpstr>What’s on your mind?</vt:lpstr>
      <vt:lpstr>Let‘s collect our ideas</vt:lpstr>
      <vt:lpstr>How we learn</vt:lpstr>
      <vt:lpstr>Active learning needs multiple paths  in and out</vt:lpstr>
      <vt:lpstr>What is happening in this brain?</vt:lpstr>
      <vt:lpstr>Our plan for today</vt:lpstr>
      <vt:lpstr>Learning vocabulary with the whole brain</vt:lpstr>
      <vt:lpstr>Words in context </vt:lpstr>
      <vt:lpstr>Building neural networks</vt:lpstr>
      <vt:lpstr>Activating several senses and parts of the brain</vt:lpstr>
      <vt:lpstr>Read the abstract of Manuela Macedonia‘s article about VMIs.   </vt:lpstr>
      <vt:lpstr>Praktische Anwendung</vt:lpstr>
      <vt:lpstr>PowerPoint Presentation</vt:lpstr>
      <vt:lpstr>Working with the vocab box</vt:lpstr>
      <vt:lpstr>Vocab Work in English</vt:lpstr>
      <vt:lpstr>Vokabellisten</vt:lpstr>
      <vt:lpstr>Arbeit mit der Vocab Box</vt:lpstr>
      <vt:lpstr>1. Walk and Talk</vt:lpstr>
      <vt:lpstr>Walk and Talk</vt:lpstr>
      <vt:lpstr>PowerPoint Presentation</vt:lpstr>
      <vt:lpstr>PowerPoint Presentation</vt:lpstr>
      <vt:lpstr>PowerPoint Presentation</vt:lpstr>
      <vt:lpstr>Warum ist das so Wichtig?</vt:lpstr>
      <vt:lpstr>Stretch your memory</vt:lpstr>
      <vt:lpstr>Stretch your memory  </vt:lpstr>
      <vt:lpstr>PowerPoint Presentation</vt:lpstr>
      <vt:lpstr>Warum ist das so Wichtig?</vt:lpstr>
      <vt:lpstr>Now it‘s your turn</vt:lpstr>
      <vt:lpstr>How to print the cards</vt:lpstr>
      <vt:lpstr>Pairwork</vt:lpstr>
      <vt:lpstr>Conscious learning versus acquisition </vt:lpstr>
      <vt:lpstr>Why does reading work so well?</vt:lpstr>
      <vt:lpstr>PowerPoint Presentation</vt:lpstr>
      <vt:lpstr>PowerPoint Presentation</vt:lpstr>
      <vt:lpstr>PowerPoint Presentation</vt:lpstr>
      <vt:lpstr>PowerPoint Presentation</vt:lpstr>
      <vt:lpstr>Tips for encouraging reading programs</vt:lpstr>
      <vt:lpstr>Where do you find good books?</vt:lpstr>
      <vt:lpstr>Your turn: explore these pages for suitable books </vt:lpstr>
      <vt:lpstr>And what about your learners’ grammar???</vt:lpstr>
      <vt:lpstr>And what about your learners’ grammar???</vt:lpstr>
      <vt:lpstr>Where do grammar rules come from?</vt:lpstr>
      <vt:lpstr>Grammar rules must be:</vt:lpstr>
      <vt:lpstr>Is this rule transparent and economic?</vt:lpstr>
      <vt:lpstr>Is this rule valid and true?</vt:lpstr>
      <vt:lpstr>A little experiment</vt:lpstr>
      <vt:lpstr>How does explicit and implicit SLT affect production and processing of syntax?</vt:lpstr>
      <vt:lpstr>Kara Morgan-Short, Karsten Steinhauer, Cristina Sanz and Michael T. Ullman, „Explicit and Implicit Second Language Training Differentially Affect the Achievement of Native-like Brain Activation Patterns“ Journal of Cognitive Neuroscience, 24:4, pp. 933-947</vt:lpstr>
      <vt:lpstr>ERP:  Event Related Potential voltage maps</vt:lpstr>
      <vt:lpstr>Behavioral data</vt:lpstr>
      <vt:lpstr>ERP data revealed striking differences between the groups‘ neural activity at both proficiency levels in response to syntactic violations. </vt:lpstr>
      <vt:lpstr>What does this mean for teaching?</vt:lpstr>
      <vt:lpstr>PowerPoint Presentation</vt:lpstr>
      <vt:lpstr>Is this rule efficient?</vt:lpstr>
      <vt:lpstr>PowerPoint Presentation</vt:lpstr>
      <vt:lpstr>Help-card</vt:lpstr>
      <vt:lpstr>All my uni students know these rules, …but in their reflections they write…</vt:lpstr>
      <vt:lpstr>PowerPoint Presentation</vt:lpstr>
      <vt:lpstr>PowerPoint Presentation</vt:lpstr>
      <vt:lpstr>What about your skills? </vt:lpstr>
      <vt:lpstr>Focus on Modern Business 1</vt:lpstr>
      <vt:lpstr>What kinds of processing will learners be doing here?</vt:lpstr>
      <vt:lpstr>Passive : How much processing do ss need here?</vt:lpstr>
      <vt:lpstr>What can you do instead?</vt:lpstr>
      <vt:lpstr>Try these…</vt:lpstr>
      <vt:lpstr>Is this rule valid and true?</vt:lpstr>
      <vt:lpstr>PowerPoint Presentation</vt:lpstr>
      <vt:lpstr>David Newby: on Reporting or Announcing</vt:lpstr>
      <vt:lpstr>Why would anyone want to report these…?</vt:lpstr>
      <vt:lpstr>Why would anyone want to report these…?</vt:lpstr>
      <vt:lpstr>From Rules to Reasons Grammar as a political statement</vt:lpstr>
      <vt:lpstr>From Rules to Reasons:  Grammar as a political statement</vt:lpstr>
      <vt:lpstr>Trump‘s false claims…</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Pölzleitner</dc:creator>
  <cp:lastModifiedBy>LP</cp:lastModifiedBy>
  <cp:revision>205</cp:revision>
  <cp:lastPrinted>2014-01-25T12:46:18Z</cp:lastPrinted>
  <dcterms:created xsi:type="dcterms:W3CDTF">2014-01-22T19:57:56Z</dcterms:created>
  <dcterms:modified xsi:type="dcterms:W3CDTF">2021-01-13T08:49:42Z</dcterms:modified>
</cp:coreProperties>
</file>