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7CQUj1efqqf2cC6Pbyoc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386" r:id="rId3"/>
    <p:sldId id="339" r:id="rId4"/>
    <p:sldId id="324" r:id="rId5"/>
    <p:sldId id="277" r:id="rId6"/>
    <p:sldId id="362" r:id="rId7"/>
    <p:sldId id="374" r:id="rId8"/>
    <p:sldId id="371" r:id="rId9"/>
    <p:sldId id="375" r:id="rId10"/>
    <p:sldId id="351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41" d="100"/>
          <a:sy n="41" d="100"/>
        </p:scale>
        <p:origin x="2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72469-96D7-4D39-A56C-378C92EF0606}" type="datetimeFigureOut">
              <a:rPr lang="en-US" smtClean="0"/>
              <a:t>05-Nov-20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31D77-F86C-424D-B9F4-17E78B4D0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2000 --…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>
                <a:solidFill>
                  <a:prstClr val="black"/>
                </a:solidFill>
              </a:rPr>
              <a:t>Elisabeth Pölzleitner: Wie kommt die Sprache ins Gehirn?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9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</a:rPr>
              <a:t>click</a:t>
            </a:r>
            <a:endParaRPr lang="fr-FR" dirty="0"/>
          </a:p>
          <a:p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follow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along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typical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steps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from</a:t>
            </a:r>
            <a:r>
              <a:rPr lang="fr-FR" sz="1200" dirty="0">
                <a:solidFill>
                  <a:schemeClr val="bg1"/>
                </a:solidFill>
              </a:rPr>
              <a:t> input to </a:t>
            </a:r>
            <a:r>
              <a:rPr lang="fr-FR" sz="1200" dirty="0" err="1">
                <a:solidFill>
                  <a:schemeClr val="bg1"/>
                </a:solidFill>
              </a:rPr>
              <a:t>learning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endParaRPr lang="fr-FR" sz="1200" b="1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 stimulus – in </a:t>
            </a:r>
            <a:r>
              <a:rPr lang="fr-FR" sz="1200" dirty="0" err="1">
                <a:solidFill>
                  <a:schemeClr val="bg1"/>
                </a:solidFill>
              </a:rPr>
              <a:t>this</a:t>
            </a:r>
            <a:r>
              <a:rPr lang="fr-FR" sz="1200" dirty="0">
                <a:solidFill>
                  <a:schemeClr val="bg1"/>
                </a:solidFill>
              </a:rPr>
              <a:t> case </a:t>
            </a:r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assume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sound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waves</a:t>
            </a:r>
            <a:r>
              <a:rPr lang="fr-FR" sz="1200" dirty="0">
                <a:solidFill>
                  <a:schemeClr val="bg1"/>
                </a:solidFill>
              </a:rPr>
              <a:t> – the </a:t>
            </a:r>
            <a:r>
              <a:rPr lang="fr-FR" sz="1200" dirty="0" err="1">
                <a:solidFill>
                  <a:schemeClr val="bg1"/>
                </a:solidFill>
              </a:rPr>
              <a:t>teacher’s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voice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enters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reaches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 </a:t>
            </a:r>
            <a:r>
              <a:rPr lang="fr-FR" sz="1200" dirty="0">
                <a:solidFill>
                  <a:schemeClr val="bg1"/>
                </a:solidFill>
              </a:rPr>
              <a:t>Thalamus. The Thalamus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part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limbic</a:t>
            </a:r>
            <a:r>
              <a:rPr lang="fr-FR" sz="1200" dirty="0">
                <a:solidFill>
                  <a:schemeClr val="bg1"/>
                </a:solidFill>
              </a:rPr>
              <a:t> system –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center.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2 options: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The Thalamus </a:t>
            </a:r>
            <a:r>
              <a:rPr lang="fr-FR" sz="1200" dirty="0" err="1">
                <a:solidFill>
                  <a:schemeClr val="bg1"/>
                </a:solidFill>
              </a:rPr>
              <a:t>filters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information: if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signal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irrelevent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discarded</a:t>
            </a:r>
            <a:r>
              <a:rPr lang="fr-FR" sz="1200" dirty="0">
                <a:solidFill>
                  <a:schemeClr val="bg1"/>
                </a:solidFill>
              </a:rPr>
              <a:t> –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goes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into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bin. This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</a:t>
            </a:r>
            <a:r>
              <a:rPr lang="fr-FR" sz="1200" dirty="0" err="1">
                <a:solidFill>
                  <a:schemeClr val="bg1"/>
                </a:solidFill>
              </a:rPr>
              <a:t>filter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do not </a:t>
            </a:r>
            <a:r>
              <a:rPr lang="fr-FR" sz="1200" dirty="0" err="1">
                <a:solidFill>
                  <a:schemeClr val="bg1"/>
                </a:solidFill>
              </a:rPr>
              <a:t>want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worry</a:t>
            </a:r>
            <a:r>
              <a:rPr lang="fr-FR" sz="1200" dirty="0">
                <a:solidFill>
                  <a:schemeClr val="bg1"/>
                </a:solidFill>
              </a:rPr>
              <a:t> about all </a:t>
            </a:r>
            <a:r>
              <a:rPr lang="fr-FR" sz="1200" dirty="0" err="1">
                <a:solidFill>
                  <a:schemeClr val="bg1"/>
                </a:solidFill>
              </a:rPr>
              <a:t>kinds</a:t>
            </a:r>
            <a:r>
              <a:rPr lang="fr-FR" sz="1200" dirty="0">
                <a:solidFill>
                  <a:schemeClr val="bg1"/>
                </a:solidFill>
              </a:rPr>
              <a:t> of background noise, cars passing by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irrelevant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environment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If the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perceived</a:t>
            </a:r>
            <a:r>
              <a:rPr lang="fr-FR" sz="1200" dirty="0">
                <a:solidFill>
                  <a:schemeClr val="bg1"/>
                </a:solidFill>
              </a:rPr>
              <a:t> as important –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 or at least </a:t>
            </a:r>
            <a:r>
              <a:rPr lang="fr-FR" sz="1200" dirty="0" err="1">
                <a:solidFill>
                  <a:schemeClr val="bg1"/>
                </a:solidFill>
              </a:rPr>
              <a:t>potentially</a:t>
            </a:r>
            <a:r>
              <a:rPr lang="fr-FR" sz="1200" dirty="0">
                <a:solidFill>
                  <a:schemeClr val="bg1"/>
                </a:solidFill>
              </a:rPr>
              <a:t> important, the Thalamus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let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through</a:t>
            </a:r>
            <a:r>
              <a:rPr lang="fr-FR" sz="1200" dirty="0">
                <a:solidFill>
                  <a:schemeClr val="bg1"/>
                </a:solidFill>
              </a:rPr>
              <a:t> – and </a:t>
            </a:r>
            <a:r>
              <a:rPr lang="fr-FR" sz="1200" dirty="0" err="1">
                <a:solidFill>
                  <a:schemeClr val="bg1"/>
                </a:solidFill>
              </a:rPr>
              <a:t>pass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Amygdala</a:t>
            </a:r>
            <a:r>
              <a:rPr lang="fr-FR" sz="1200" dirty="0">
                <a:solidFill>
                  <a:schemeClr val="bg1"/>
                </a:solidFill>
              </a:rPr>
              <a:t>.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two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yellow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almond-shaped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objects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checked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their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content. Is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associated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danger? … or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seem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harmless</a:t>
            </a:r>
            <a:r>
              <a:rPr lang="fr-FR" sz="1200" dirty="0">
                <a:solidFill>
                  <a:schemeClr val="bg1"/>
                </a:solidFill>
              </a:rPr>
              <a:t>? </a:t>
            </a:r>
            <a:r>
              <a:rPr lang="fr-FR" sz="1200" dirty="0" err="1">
                <a:solidFill>
                  <a:schemeClr val="bg1"/>
                </a:solidFill>
              </a:rPr>
              <a:t>Some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« danger »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innate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born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them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Humans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many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animals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afraid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fire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even</a:t>
            </a:r>
            <a:r>
              <a:rPr lang="fr-FR" sz="1200" dirty="0">
                <a:solidFill>
                  <a:schemeClr val="bg1"/>
                </a:solidFill>
              </a:rPr>
              <a:t> if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not </a:t>
            </a:r>
            <a:r>
              <a:rPr lang="fr-FR" sz="1200" dirty="0" err="1">
                <a:solidFill>
                  <a:schemeClr val="bg1"/>
                </a:solidFill>
              </a:rPr>
              <a:t>yet</a:t>
            </a:r>
            <a:r>
              <a:rPr lang="fr-FR" sz="1200" dirty="0">
                <a:solidFill>
                  <a:schemeClr val="bg1"/>
                </a:solidFill>
              </a:rPr>
              <a:t> been </a:t>
            </a:r>
            <a:r>
              <a:rPr lang="fr-FR" sz="1200" dirty="0" err="1">
                <a:solidFill>
                  <a:schemeClr val="bg1"/>
                </a:solidFill>
              </a:rPr>
              <a:t>burned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dangers </a:t>
            </a:r>
            <a:r>
              <a:rPr lang="fr-FR" sz="1200" dirty="0" err="1">
                <a:solidFill>
                  <a:schemeClr val="bg1"/>
                </a:solidFill>
              </a:rPr>
              <a:t>need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learned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acquired</a:t>
            </a:r>
            <a:r>
              <a:rPr lang="fr-FR" sz="1200" dirty="0">
                <a:solidFill>
                  <a:schemeClr val="bg1"/>
                </a:solidFill>
              </a:rPr>
              <a:t> in the course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Whenever</a:t>
            </a:r>
            <a:r>
              <a:rPr lang="fr-FR" sz="1200" dirty="0">
                <a:solidFill>
                  <a:schemeClr val="bg1"/>
                </a:solidFill>
              </a:rPr>
              <a:t> an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dangerous</a:t>
            </a:r>
            <a:r>
              <a:rPr lang="fr-FR" sz="1200" dirty="0">
                <a:solidFill>
                  <a:schemeClr val="bg1"/>
                </a:solidFill>
              </a:rPr>
              <a:t>, the </a:t>
            </a:r>
            <a:r>
              <a:rPr lang="fr-FR" sz="1200" dirty="0" err="1">
                <a:solidFill>
                  <a:schemeClr val="bg1"/>
                </a:solidFill>
              </a:rPr>
              <a:t>amagdala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sends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to the Hypothalamus and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stem and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prepares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flight 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Adrenalin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neurotransmitters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released</a:t>
            </a:r>
            <a:r>
              <a:rPr lang="fr-FR" sz="1200" dirty="0">
                <a:solidFill>
                  <a:schemeClr val="bg1"/>
                </a:solidFill>
              </a:rPr>
              <a:t>, 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blood</a:t>
            </a:r>
            <a:r>
              <a:rPr lang="fr-FR" sz="1200" dirty="0">
                <a:solidFill>
                  <a:schemeClr val="bg1"/>
                </a:solidFill>
              </a:rPr>
              <a:t> pressure and pulse </a:t>
            </a:r>
            <a:r>
              <a:rPr lang="fr-FR" sz="1200" dirty="0" err="1">
                <a:solidFill>
                  <a:schemeClr val="bg1"/>
                </a:solidFill>
              </a:rPr>
              <a:t>frequence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rise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oru</a:t>
            </a:r>
            <a:r>
              <a:rPr lang="fr-FR" sz="1200" dirty="0">
                <a:solidFill>
                  <a:schemeClr val="bg1"/>
                </a:solidFill>
              </a:rPr>
              <a:t> muscle tonus </a:t>
            </a:r>
            <a:r>
              <a:rPr lang="fr-FR" sz="1200" dirty="0" err="1">
                <a:solidFill>
                  <a:schemeClr val="bg1"/>
                </a:solidFill>
              </a:rPr>
              <a:t>rises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As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preparing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 or flight reflexes – </a:t>
            </a:r>
            <a:r>
              <a:rPr lang="fr-FR" sz="1200" dirty="0" err="1">
                <a:solidFill>
                  <a:schemeClr val="bg1"/>
                </a:solidFill>
              </a:rPr>
              <a:t>higher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order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thinking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turned</a:t>
            </a:r>
            <a:r>
              <a:rPr lang="fr-FR" sz="1200" dirty="0">
                <a:solidFill>
                  <a:schemeClr val="bg1"/>
                </a:solidFill>
              </a:rPr>
              <a:t> off.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This cycle </a:t>
            </a:r>
            <a:r>
              <a:rPr lang="fr-FR" sz="1200" dirty="0" err="1">
                <a:solidFill>
                  <a:schemeClr val="bg1"/>
                </a:solidFill>
              </a:rPr>
              <a:t>can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save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 (in the </a:t>
            </a:r>
            <a:r>
              <a:rPr lang="fr-FR" sz="1200" dirty="0" err="1">
                <a:solidFill>
                  <a:schemeClr val="bg1"/>
                </a:solidFill>
              </a:rPr>
              <a:t>wild</a:t>
            </a:r>
            <a:r>
              <a:rPr lang="fr-FR" sz="1200" dirty="0">
                <a:solidFill>
                  <a:schemeClr val="bg1"/>
                </a:solidFill>
              </a:rPr>
              <a:t>!!) but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help in exams?</a:t>
            </a:r>
          </a:p>
          <a:p>
            <a:pPr marL="0" indent="0">
              <a:buNone/>
            </a:pPr>
            <a:r>
              <a:rPr lang="fr-FR" sz="1800" b="0" dirty="0"/>
              <a:t>I like to call </a:t>
            </a:r>
            <a:r>
              <a:rPr lang="fr-FR" sz="1800" b="0" dirty="0" err="1"/>
              <a:t>this</a:t>
            </a:r>
            <a:r>
              <a:rPr lang="fr-FR" sz="1800" b="0" dirty="0"/>
              <a:t> the AAA </a:t>
            </a:r>
            <a:r>
              <a:rPr lang="fr-FR" sz="1800" b="0" dirty="0" err="1"/>
              <a:t>reaction</a:t>
            </a:r>
            <a:r>
              <a:rPr lang="fr-FR" sz="1800" b="0" dirty="0"/>
              <a:t>: </a:t>
            </a:r>
            <a:r>
              <a:rPr lang="fr-FR" sz="1400" b="1" dirty="0" err="1"/>
              <a:t>Amygdala-Adrenalin-Anxiety</a:t>
            </a:r>
            <a:endParaRPr lang="fr-FR" sz="1400" b="1" dirty="0"/>
          </a:p>
          <a:p>
            <a:pPr marL="0" indent="0">
              <a:buNone/>
            </a:pPr>
            <a:r>
              <a:rPr lang="fr-FR" sz="1400" b="0" dirty="0"/>
              <a:t>It </a:t>
            </a:r>
            <a:r>
              <a:rPr lang="fr-FR" sz="1400" b="0" dirty="0" err="1"/>
              <a:t>p</a:t>
            </a:r>
            <a:r>
              <a:rPr lang="fr-FR" sz="1200" b="0" dirty="0" err="1"/>
              <a:t>roduces</a:t>
            </a:r>
            <a:r>
              <a:rPr lang="fr-FR" sz="1200" b="0" dirty="0"/>
              <a:t> </a:t>
            </a:r>
            <a:r>
              <a:rPr lang="fr-FR" sz="1200" dirty="0"/>
              <a:t>a cognitive style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facilitates</a:t>
            </a:r>
            <a:r>
              <a:rPr lang="fr-FR" sz="1200" dirty="0"/>
              <a:t> basic, </a:t>
            </a:r>
            <a:r>
              <a:rPr lang="fr-FR" sz="1200" dirty="0" err="1"/>
              <a:t>automatic</a:t>
            </a:r>
            <a:r>
              <a:rPr lang="fr-FR" sz="1200" dirty="0"/>
              <a:t> routines</a:t>
            </a:r>
          </a:p>
          <a:p>
            <a:pPr marL="0" indent="0">
              <a:buNone/>
            </a:pPr>
            <a:r>
              <a:rPr lang="fr-FR" sz="1200" dirty="0"/>
              <a:t>but </a:t>
            </a:r>
            <a:r>
              <a:rPr lang="fr-FR" sz="1200" dirty="0" err="1"/>
              <a:t>prevents</a:t>
            </a:r>
            <a:r>
              <a:rPr lang="fr-FR" sz="1200" dirty="0"/>
              <a:t> free associations and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thinking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Let’s</a:t>
            </a:r>
            <a:r>
              <a:rPr lang="fr-FR" sz="1200" dirty="0"/>
              <a:t> go back to the </a:t>
            </a:r>
            <a:r>
              <a:rPr lang="fr-FR" sz="1200" dirty="0" err="1"/>
              <a:t>incoming</a:t>
            </a:r>
            <a:r>
              <a:rPr lang="fr-FR" sz="1200" dirty="0"/>
              <a:t> signal and assume </a:t>
            </a:r>
            <a:r>
              <a:rPr lang="fr-FR" sz="1200" dirty="0" err="1"/>
              <a:t>that</a:t>
            </a:r>
            <a:r>
              <a:rPr lang="fr-FR" sz="1200" dirty="0"/>
              <a:t> the </a:t>
            </a:r>
            <a:r>
              <a:rPr lang="fr-FR" sz="1200" dirty="0" err="1"/>
              <a:t>amygdala</a:t>
            </a:r>
            <a:r>
              <a:rPr lang="fr-FR" sz="1200" dirty="0"/>
              <a:t> has </a:t>
            </a:r>
            <a:r>
              <a:rPr lang="fr-FR" sz="1200" dirty="0" err="1"/>
              <a:t>decided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it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harmless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the stimulus </a:t>
            </a:r>
            <a:r>
              <a:rPr lang="fr-FR" sz="1200" dirty="0" err="1"/>
              <a:t>passed</a:t>
            </a:r>
            <a:r>
              <a:rPr lang="fr-FR" sz="1200" dirty="0"/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hippocampus</a:t>
            </a:r>
            <a:r>
              <a:rPr lang="fr-FR" sz="1200" dirty="0"/>
              <a:t> and the cortex and </a:t>
            </a: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any</a:t>
            </a:r>
            <a:r>
              <a:rPr lang="fr-FR" sz="1200" dirty="0"/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processing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take</a:t>
            </a:r>
            <a:r>
              <a:rPr lang="fr-FR" sz="1200" dirty="0"/>
              <a:t> place in the cortex.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What</a:t>
            </a:r>
            <a:r>
              <a:rPr lang="fr-FR" sz="1200" dirty="0"/>
              <a:t> </a:t>
            </a:r>
            <a:r>
              <a:rPr lang="fr-FR" sz="1200" dirty="0" err="1"/>
              <a:t>does</a:t>
            </a:r>
            <a:r>
              <a:rPr lang="fr-FR" sz="1200" dirty="0"/>
              <a:t>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mean</a:t>
            </a:r>
            <a:r>
              <a:rPr lang="fr-FR" sz="1200" dirty="0"/>
              <a:t>: </a:t>
            </a:r>
            <a:r>
              <a:rPr lang="fr-FR" sz="1200" dirty="0" err="1"/>
              <a:t>fear</a:t>
            </a:r>
            <a:r>
              <a:rPr lang="fr-FR" sz="1200" dirty="0"/>
              <a:t> and </a:t>
            </a:r>
            <a:r>
              <a:rPr lang="fr-FR" sz="1200" dirty="0" err="1"/>
              <a:t>anxiety</a:t>
            </a:r>
            <a:r>
              <a:rPr lang="fr-FR" sz="1200" dirty="0"/>
              <a:t> </a:t>
            </a:r>
            <a:r>
              <a:rPr lang="fr-FR" sz="1200" dirty="0" err="1"/>
              <a:t>prevent</a:t>
            </a:r>
            <a:r>
              <a:rPr lang="fr-FR" sz="1200" dirty="0"/>
              <a:t> </a:t>
            </a:r>
            <a:r>
              <a:rPr lang="fr-FR" sz="1200" dirty="0" err="1"/>
              <a:t>learning</a:t>
            </a:r>
            <a:r>
              <a:rPr lang="fr-FR" sz="1200" dirty="0"/>
              <a:t> – </a:t>
            </a:r>
            <a:r>
              <a:rPr lang="fr-FR" sz="1200" dirty="0" err="1"/>
              <a:t>we</a:t>
            </a:r>
            <a:r>
              <a:rPr lang="fr-FR" sz="1200" dirty="0"/>
              <a:t> must </a:t>
            </a:r>
            <a:r>
              <a:rPr lang="fr-FR" sz="1200" dirty="0" err="1"/>
              <a:t>create</a:t>
            </a:r>
            <a:r>
              <a:rPr lang="fr-FR" sz="1200" dirty="0"/>
              <a:t> a </a:t>
            </a:r>
            <a:r>
              <a:rPr lang="fr-FR" sz="1200" dirty="0" err="1"/>
              <a:t>relaxed</a:t>
            </a:r>
            <a:r>
              <a:rPr lang="fr-FR" sz="1200" dirty="0"/>
              <a:t>, </a:t>
            </a:r>
            <a:r>
              <a:rPr lang="fr-FR" sz="1200" dirty="0" err="1"/>
              <a:t>safe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 to open </a:t>
            </a:r>
            <a:r>
              <a:rPr lang="fr-FR" sz="1200" dirty="0" err="1"/>
              <a:t>our</a:t>
            </a:r>
            <a:r>
              <a:rPr lang="fr-FR" sz="1200" dirty="0"/>
              <a:t> </a:t>
            </a:r>
            <a:r>
              <a:rPr lang="fr-FR" sz="1200" dirty="0" err="1"/>
              <a:t>learners</a:t>
            </a:r>
            <a:r>
              <a:rPr lang="fr-FR" sz="1200" dirty="0"/>
              <a:t>’ </a:t>
            </a:r>
            <a:r>
              <a:rPr lang="fr-FR" sz="1200" dirty="0" err="1"/>
              <a:t>brains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This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really</a:t>
            </a:r>
            <a:r>
              <a:rPr lang="fr-FR" sz="1200" dirty="0"/>
              <a:t> important for </a:t>
            </a:r>
            <a:r>
              <a:rPr lang="fr-FR" sz="1200" dirty="0" err="1"/>
              <a:t>speaking</a:t>
            </a:r>
            <a:r>
              <a:rPr lang="fr-FR" sz="1200" dirty="0"/>
              <a:t> </a:t>
            </a:r>
            <a:r>
              <a:rPr lang="fr-FR" sz="1200" dirty="0" err="1"/>
              <a:t>activities</a:t>
            </a:r>
            <a:r>
              <a:rPr lang="fr-FR" sz="1200" dirty="0"/>
              <a:t> – </a:t>
            </a:r>
            <a:r>
              <a:rPr lang="fr-FR" sz="1200" dirty="0" err="1"/>
              <a:t>here</a:t>
            </a:r>
            <a:r>
              <a:rPr lang="fr-FR" sz="1200" dirty="0"/>
              <a:t> danger </a:t>
            </a:r>
            <a:r>
              <a:rPr lang="fr-FR" sz="1200" dirty="0" err="1"/>
              <a:t>may</a:t>
            </a:r>
            <a:r>
              <a:rPr lang="fr-FR" sz="1200" dirty="0"/>
              <a:t> not </a:t>
            </a:r>
            <a:r>
              <a:rPr lang="fr-FR" sz="1200" dirty="0" err="1"/>
              <a:t>only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a </a:t>
            </a:r>
            <a:r>
              <a:rPr lang="fr-FR" sz="1200" dirty="0" err="1"/>
              <a:t>teacher</a:t>
            </a:r>
            <a:r>
              <a:rPr lang="fr-FR" sz="1200" dirty="0"/>
              <a:t>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penalizes</a:t>
            </a:r>
            <a:r>
              <a:rPr lang="fr-FR" sz="1200" dirty="0"/>
              <a:t> </a:t>
            </a:r>
            <a:r>
              <a:rPr lang="fr-FR" sz="1200" dirty="0" err="1"/>
              <a:t>every</a:t>
            </a:r>
            <a:r>
              <a:rPr lang="fr-FR" sz="1200" dirty="0"/>
              <a:t> </a:t>
            </a:r>
            <a:r>
              <a:rPr lang="fr-FR" sz="1200" dirty="0" err="1"/>
              <a:t>little</a:t>
            </a:r>
            <a:r>
              <a:rPr lang="fr-FR" sz="1200" dirty="0"/>
              <a:t> </a:t>
            </a:r>
            <a:r>
              <a:rPr lang="fr-FR" sz="1200" dirty="0" err="1"/>
              <a:t>mistake</a:t>
            </a:r>
            <a:r>
              <a:rPr lang="fr-FR" sz="1200" dirty="0"/>
              <a:t> – danger </a:t>
            </a:r>
            <a:r>
              <a:rPr lang="fr-FR" sz="1200" dirty="0" err="1"/>
              <a:t>might</a:t>
            </a:r>
            <a:r>
              <a:rPr lang="fr-FR" sz="1200" dirty="0"/>
              <a:t> </a:t>
            </a:r>
            <a:r>
              <a:rPr lang="fr-FR" sz="1200" dirty="0" err="1"/>
              <a:t>also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classmates</a:t>
            </a:r>
            <a:r>
              <a:rPr lang="fr-FR" sz="1200" dirty="0"/>
              <a:t>,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laugh</a:t>
            </a:r>
            <a:r>
              <a:rPr lang="fr-FR" sz="1200" dirty="0"/>
              <a:t> at </a:t>
            </a:r>
            <a:r>
              <a:rPr lang="fr-FR" sz="1200" dirty="0" err="1"/>
              <a:t>you</a:t>
            </a:r>
            <a:r>
              <a:rPr lang="fr-FR" sz="1200" dirty="0"/>
              <a:t> or </a:t>
            </a:r>
            <a:r>
              <a:rPr lang="fr-FR" sz="1200" dirty="0" err="1"/>
              <a:t>find</a:t>
            </a:r>
            <a:r>
              <a:rPr lang="fr-FR" sz="1200" dirty="0"/>
              <a:t> </a:t>
            </a:r>
            <a:r>
              <a:rPr lang="fr-FR" sz="1200" dirty="0" err="1"/>
              <a:t>fault</a:t>
            </a:r>
            <a:r>
              <a:rPr lang="fr-FR" sz="1200" dirty="0"/>
              <a:t> in </a:t>
            </a:r>
            <a:r>
              <a:rPr lang="fr-FR" sz="1200" dirty="0" err="1"/>
              <a:t>your</a:t>
            </a:r>
            <a:r>
              <a:rPr lang="fr-FR" sz="1200" dirty="0"/>
              <a:t> </a:t>
            </a:r>
            <a:r>
              <a:rPr lang="fr-FR" sz="1200" dirty="0" err="1"/>
              <a:t>presentation</a:t>
            </a:r>
            <a:r>
              <a:rPr lang="fr-FR" sz="1200" dirty="0"/>
              <a:t>. In all </a:t>
            </a:r>
            <a:r>
              <a:rPr lang="fr-FR" sz="1200" dirty="0" err="1"/>
              <a:t>these</a:t>
            </a:r>
            <a:r>
              <a:rPr lang="fr-FR" sz="1200" dirty="0"/>
              <a:t> cases no </a:t>
            </a:r>
            <a:r>
              <a:rPr lang="fr-FR" sz="1200" dirty="0" err="1"/>
              <a:t>learning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happen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b="1" dirty="0"/>
          </a:p>
          <a:p>
            <a:pPr marL="0" indent="0">
              <a:buNone/>
            </a:pPr>
            <a:endParaRPr lang="fr-FR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0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is BIOLOGY – not PSYCHOLOGY</a:t>
            </a:r>
          </a:p>
          <a:p>
            <a:endParaRPr lang="en-US" dirty="0"/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wolle</a:t>
            </a:r>
            <a:r>
              <a:rPr lang="en-US" baseline="0" dirty="0" err="1"/>
              <a:t>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</a:t>
            </a:r>
            <a:r>
              <a:rPr lang="en-US" baseline="0" dirty="0" err="1"/>
              <a:t>heute</a:t>
            </a:r>
            <a:r>
              <a:rPr lang="en-US" baseline="0" dirty="0"/>
              <a:t> </a:t>
            </a:r>
            <a:r>
              <a:rPr lang="en-US" baseline="0" dirty="0" err="1"/>
              <a:t>anschauen</a:t>
            </a:r>
            <a:r>
              <a:rPr lang="en-US" baseline="0" dirty="0"/>
              <a:t> was das </a:t>
            </a:r>
            <a:r>
              <a:rPr lang="en-US" baseline="0" dirty="0" err="1"/>
              <a:t>bedeutet</a:t>
            </a:r>
            <a:r>
              <a:rPr lang="en-US" baseline="0" dirty="0"/>
              <a:t> und WIE </a:t>
            </a:r>
            <a:r>
              <a:rPr lang="en-US" baseline="0" dirty="0" err="1"/>
              <a:t>wir</a:t>
            </a:r>
            <a:r>
              <a:rPr lang="en-US" baseline="0" dirty="0"/>
              <a:t> das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LehrererInnen</a:t>
            </a:r>
            <a:r>
              <a:rPr lang="en-US" baseline="0" dirty="0"/>
              <a:t> </a:t>
            </a:r>
            <a:r>
              <a:rPr lang="en-US" baseline="0" dirty="0" err="1"/>
              <a:t>tun</a:t>
            </a:r>
            <a:r>
              <a:rPr lang="en-US" baseline="0" dirty="0"/>
              <a:t> </a:t>
            </a:r>
            <a:r>
              <a:rPr lang="en-US" baseline="0" dirty="0" err="1"/>
              <a:t>können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wollen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</a:t>
            </a:r>
            <a:r>
              <a:rPr lang="en-US" baseline="0" dirty="0" err="1"/>
              <a:t>anschauen</a:t>
            </a:r>
            <a:r>
              <a:rPr lang="en-US" baseline="0" dirty="0"/>
              <a:t> </a:t>
            </a:r>
            <a:r>
              <a:rPr lang="en-US" baseline="0" dirty="0" err="1"/>
              <a:t>warum</a:t>
            </a:r>
            <a:r>
              <a:rPr lang="en-US" baseline="0" dirty="0"/>
              <a:t> </a:t>
            </a:r>
            <a:r>
              <a:rPr lang="en-US" baseline="0" dirty="0" err="1"/>
              <a:t>gewisse</a:t>
            </a:r>
            <a:r>
              <a:rPr lang="en-US" baseline="0" dirty="0"/>
              <a:t> </a:t>
            </a:r>
            <a:r>
              <a:rPr lang="en-US" baseline="0" dirty="0" err="1"/>
              <a:t>Methoden</a:t>
            </a:r>
            <a:r>
              <a:rPr lang="en-US" baseline="0" dirty="0"/>
              <a:t> und </a:t>
            </a:r>
            <a:r>
              <a:rPr lang="en-US" baseline="0" dirty="0" err="1"/>
              <a:t>Übungstypen</a:t>
            </a:r>
            <a:r>
              <a:rPr lang="en-US" baseline="0" dirty="0"/>
              <a:t> </a:t>
            </a:r>
            <a:r>
              <a:rPr lang="en-US" baseline="0" dirty="0" err="1"/>
              <a:t>wirksamer</a:t>
            </a:r>
            <a:r>
              <a:rPr lang="en-US" baseline="0" dirty="0"/>
              <a:t> </a:t>
            </a:r>
            <a:r>
              <a:rPr lang="en-US" baseline="0" dirty="0" err="1"/>
              <a:t>sind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andere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haben</a:t>
            </a:r>
            <a:r>
              <a:rPr lang="en-US" baseline="0" dirty="0"/>
              <a:t> </a:t>
            </a:r>
            <a:r>
              <a:rPr lang="en-US" baseline="0" dirty="0" err="1"/>
              <a:t>wenig</a:t>
            </a:r>
            <a:r>
              <a:rPr lang="en-US" baseline="0" dirty="0"/>
              <a:t> </a:t>
            </a:r>
            <a:r>
              <a:rPr lang="en-US" baseline="0" dirty="0" err="1"/>
              <a:t>Zeit</a:t>
            </a:r>
            <a:r>
              <a:rPr lang="en-US" baseline="0" dirty="0"/>
              <a:t> – </a:t>
            </a:r>
            <a:r>
              <a:rPr lang="en-US" baseline="0" dirty="0" err="1"/>
              <a:t>Kompetenzen</a:t>
            </a:r>
            <a:r>
              <a:rPr lang="en-US" baseline="0" dirty="0"/>
              <a:t> – Matura – </a:t>
            </a:r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wollen</a:t>
            </a:r>
            <a:r>
              <a:rPr lang="en-US" baseline="0" dirty="0"/>
              <a:t> die </a:t>
            </a:r>
            <a:r>
              <a:rPr lang="en-US" baseline="0" dirty="0" err="1"/>
              <a:t>wenige</a:t>
            </a:r>
            <a:r>
              <a:rPr lang="en-US" baseline="0" dirty="0"/>
              <a:t> </a:t>
            </a:r>
            <a:r>
              <a:rPr lang="en-US" baseline="0" dirty="0" err="1"/>
              <a:t>Zeit</a:t>
            </a:r>
            <a:r>
              <a:rPr lang="en-US" baseline="0" dirty="0"/>
              <a:t> </a:t>
            </a:r>
            <a:r>
              <a:rPr lang="en-US" baseline="0" dirty="0" err="1"/>
              <a:t>im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 EFFIZIENT </a:t>
            </a:r>
            <a:r>
              <a:rPr lang="en-US" baseline="0" dirty="0" err="1"/>
              <a:t>nützen</a:t>
            </a:r>
            <a:r>
              <a:rPr lang="en-US" baseline="0" dirty="0"/>
              <a:t> und das  </a:t>
            </a:r>
            <a:r>
              <a:rPr lang="en-US" baseline="0" dirty="0" err="1"/>
              <a:t>lernen</a:t>
            </a:r>
            <a:r>
              <a:rPr lang="en-US" baseline="0" dirty="0"/>
              <a:t> </a:t>
            </a:r>
            <a:r>
              <a:rPr lang="en-US" baseline="0" dirty="0" err="1"/>
              <a:t>nicht</a:t>
            </a:r>
            <a:r>
              <a:rPr lang="en-US" baseline="0" dirty="0"/>
              <a:t> </a:t>
            </a:r>
            <a:r>
              <a:rPr lang="en-US" baseline="0" dirty="0" err="1"/>
              <a:t>nach</a:t>
            </a:r>
            <a:r>
              <a:rPr lang="en-US" baseline="0" dirty="0"/>
              <a:t> </a:t>
            </a:r>
            <a:r>
              <a:rPr lang="en-US" baseline="0" dirty="0" err="1"/>
              <a:t>Hause</a:t>
            </a:r>
            <a:r>
              <a:rPr lang="en-US" baseline="0" dirty="0"/>
              <a:t>  </a:t>
            </a:r>
            <a:r>
              <a:rPr lang="en-US" baseline="0" dirty="0" err="1"/>
              <a:t>auslagern</a:t>
            </a:r>
            <a:r>
              <a:rPr lang="en-US" baseline="0" dirty="0"/>
              <a:t>.</a:t>
            </a:r>
          </a:p>
          <a:p>
            <a:r>
              <a:rPr lang="en-US" baseline="0" dirty="0"/>
              <a:t>Die </a:t>
            </a:r>
            <a:r>
              <a:rPr lang="en-US" baseline="0" dirty="0" err="1"/>
              <a:t>Neurowiss</a:t>
            </a:r>
            <a:r>
              <a:rPr lang="en-US" baseline="0" dirty="0"/>
              <a:t>. </a:t>
            </a:r>
            <a:r>
              <a:rPr lang="en-US" baseline="0" dirty="0" err="1"/>
              <a:t>Können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 </a:t>
            </a:r>
            <a:r>
              <a:rPr lang="en-US" baseline="0" dirty="0" err="1"/>
              <a:t>Hinweise</a:t>
            </a:r>
            <a:r>
              <a:rPr lang="en-US" baseline="0" dirty="0"/>
              <a:t> </a:t>
            </a:r>
            <a:r>
              <a:rPr lang="en-US" baseline="0" dirty="0" err="1"/>
              <a:t>geben</a:t>
            </a:r>
            <a:r>
              <a:rPr lang="en-US" baseline="0" dirty="0"/>
              <a:t> was </a:t>
            </a:r>
            <a:r>
              <a:rPr lang="en-US" baseline="0" dirty="0" err="1"/>
              <a:t>wirkt</a:t>
            </a:r>
            <a:r>
              <a:rPr lang="en-US" baseline="0" dirty="0"/>
              <a:t> und wo “das </a:t>
            </a:r>
            <a:r>
              <a:rPr lang="en-US" baseline="0" dirty="0" err="1"/>
              <a:t>Hirn</a:t>
            </a:r>
            <a:r>
              <a:rPr lang="en-US" baseline="0" dirty="0"/>
              <a:t> </a:t>
            </a:r>
            <a:r>
              <a:rPr lang="en-US" baseline="0" dirty="0" err="1"/>
              <a:t>kalt</a:t>
            </a:r>
            <a:r>
              <a:rPr lang="en-US" baseline="0" dirty="0"/>
              <a:t> </a:t>
            </a:r>
            <a:r>
              <a:rPr lang="en-US" baseline="0" dirty="0" err="1"/>
              <a:t>bleibt</a:t>
            </a:r>
            <a:r>
              <a:rPr lang="en-US" baseline="0" dirty="0"/>
              <a:t>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22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Was </a:t>
            </a:r>
            <a:r>
              <a:rPr lang="en-US" baseline="0" dirty="0" err="1"/>
              <a:t>bedeutet</a:t>
            </a:r>
            <a:r>
              <a:rPr lang="en-US" baseline="0" dirty="0"/>
              <a:t> das in der Praxis: </a:t>
            </a:r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wissen</a:t>
            </a:r>
            <a:r>
              <a:rPr lang="en-US" baseline="0" dirty="0"/>
              <a:t>: Neurons that fire together wire together… -- </a:t>
            </a:r>
            <a:r>
              <a:rPr lang="en-US" baseline="0" dirty="0" err="1"/>
              <a:t>d.h</a:t>
            </a:r>
            <a:r>
              <a:rPr lang="en-US" baseline="0" dirty="0"/>
              <a:t>. das </a:t>
            </a:r>
            <a:r>
              <a:rPr lang="en-US" baseline="0" dirty="0" err="1"/>
              <a:t>gesamte</a:t>
            </a:r>
            <a:r>
              <a:rPr lang="en-US" baseline="0" dirty="0"/>
              <a:t> </a:t>
            </a:r>
            <a:r>
              <a:rPr lang="en-US" baseline="0" dirty="0" err="1"/>
              <a:t>Netz</a:t>
            </a:r>
            <a:r>
              <a:rPr lang="en-US" baseline="0" dirty="0"/>
              <a:t> </a:t>
            </a:r>
            <a:r>
              <a:rPr lang="en-US" baseline="0" dirty="0" err="1"/>
              <a:t>wird</a:t>
            </a:r>
            <a:r>
              <a:rPr lang="en-US" baseline="0" dirty="0"/>
              <a:t> </a:t>
            </a:r>
            <a:r>
              <a:rPr lang="en-US" baseline="0" dirty="0" err="1"/>
              <a:t>aktiviert</a:t>
            </a:r>
            <a:r>
              <a:rPr lang="en-US" baseline="0" dirty="0"/>
              <a:t> </a:t>
            </a:r>
            <a:r>
              <a:rPr lang="en-US" baseline="0" dirty="0" err="1"/>
              <a:t>wenn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an </a:t>
            </a:r>
            <a:r>
              <a:rPr lang="en-US" baseline="0" dirty="0" err="1"/>
              <a:t>einer</a:t>
            </a:r>
            <a:r>
              <a:rPr lang="en-US" baseline="0" dirty="0"/>
              <a:t> </a:t>
            </a:r>
            <a:r>
              <a:rPr lang="en-US" baseline="0" dirty="0" err="1"/>
              <a:t>Stelle</a:t>
            </a:r>
            <a:r>
              <a:rPr lang="en-US" baseline="0" dirty="0"/>
              <a:t> </a:t>
            </a:r>
            <a:r>
              <a:rPr lang="en-US" baseline="0" dirty="0" err="1"/>
              <a:t>ausgelöst</a:t>
            </a:r>
            <a:r>
              <a:rPr lang="en-US" baseline="0" dirty="0"/>
              <a:t> </a:t>
            </a:r>
            <a:r>
              <a:rPr lang="en-US" baseline="0" dirty="0" err="1"/>
              <a:t>wird</a:t>
            </a:r>
            <a:r>
              <a:rPr lang="en-US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Let’s try this out: </a:t>
            </a:r>
            <a:r>
              <a:rPr lang="en-US" baseline="0" dirty="0" err="1"/>
              <a:t>Schließen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</a:t>
            </a:r>
            <a:r>
              <a:rPr lang="en-US" baseline="0" dirty="0" err="1"/>
              <a:t>kurz</a:t>
            </a:r>
            <a:r>
              <a:rPr lang="en-US" baseline="0" dirty="0"/>
              <a:t> die </a:t>
            </a:r>
            <a:r>
              <a:rPr lang="en-US" baseline="0" dirty="0" err="1"/>
              <a:t>Augen</a:t>
            </a:r>
            <a:r>
              <a:rPr lang="en-US" baseline="0" dirty="0"/>
              <a:t> und </a:t>
            </a:r>
            <a:r>
              <a:rPr lang="en-US" baseline="0" dirty="0" err="1"/>
              <a:t>denken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an </a:t>
            </a:r>
            <a:r>
              <a:rPr lang="en-US" baseline="0" dirty="0" err="1"/>
              <a:t>Vannillekipferl</a:t>
            </a:r>
            <a:r>
              <a:rPr lang="en-US" baseline="0" dirty="0"/>
              <a:t>.      ……… </a:t>
            </a:r>
            <a:r>
              <a:rPr lang="en-US" baseline="0" dirty="0" err="1"/>
              <a:t>tauschen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</a:t>
            </a:r>
            <a:r>
              <a:rPr lang="en-US" baseline="0" dirty="0" err="1"/>
              <a:t>ganz</a:t>
            </a:r>
            <a:r>
              <a:rPr lang="en-US" baseline="0" dirty="0"/>
              <a:t> </a:t>
            </a:r>
            <a:r>
              <a:rPr lang="en-US" baseline="0" dirty="0" err="1"/>
              <a:t>kurz</a:t>
            </a:r>
            <a:r>
              <a:rPr lang="en-US" baseline="0" dirty="0"/>
              <a:t> </a:t>
            </a:r>
            <a:r>
              <a:rPr lang="en-US" baseline="0" dirty="0" err="1"/>
              <a:t>aus.</a:t>
            </a:r>
            <a:r>
              <a:rPr lang="en-US" baseline="0" dirty="0"/>
              <a:t>.  (</a:t>
            </a:r>
            <a:r>
              <a:rPr lang="en-US" baseline="0" dirty="0" err="1"/>
              <a:t>sehen</a:t>
            </a:r>
            <a:r>
              <a:rPr lang="en-US" baseline="0" dirty="0"/>
              <a:t>, </a:t>
            </a:r>
            <a:r>
              <a:rPr lang="en-US" baseline="0" dirty="0" err="1"/>
              <a:t>schmecken</a:t>
            </a:r>
            <a:r>
              <a:rPr lang="en-US" baseline="0" dirty="0"/>
              <a:t>, </a:t>
            </a:r>
            <a:r>
              <a:rPr lang="en-US" baseline="0" dirty="0" err="1"/>
              <a:t>riechen</a:t>
            </a:r>
            <a:r>
              <a:rPr lang="en-US" baseline="0" dirty="0"/>
              <a:t>, x-mas, </a:t>
            </a:r>
            <a:r>
              <a:rPr lang="en-US" baseline="0" dirty="0" err="1"/>
              <a:t>bröselt</a:t>
            </a:r>
            <a:r>
              <a:rPr lang="en-US" baseline="0" dirty="0"/>
              <a:t>… 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Bild</a:t>
            </a:r>
            <a:r>
              <a:rPr lang="en-US" dirty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Hohn</a:t>
            </a:r>
            <a:r>
              <a:rPr lang="en-US" dirty="0"/>
              <a:t> Hewitt,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real-time, non-invasive imaging of neurons forming a neural network”, </a:t>
            </a:r>
            <a:r>
              <a:rPr lang="en-US" dirty="0"/>
              <a:t>28.3. 2014, www.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ExttremeTech.com,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http://www.extremetech.com/extreme/179223-the-first-real-time-non-invasive-imaging-of-neurons-forming-a-neural-network am 03.10.2015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43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8113" y="514350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Stolz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Erfolgserlebnisse</a:t>
            </a:r>
            <a:r>
              <a:rPr lang="fr-FR" dirty="0"/>
              <a:t>:</a:t>
            </a:r>
            <a:r>
              <a:rPr lang="fr-FR" baseline="0" dirty="0"/>
              <a:t> </a:t>
            </a:r>
            <a:r>
              <a:rPr lang="fr-FR" baseline="0" dirty="0" err="1"/>
              <a:t>Dopamindusche</a:t>
            </a:r>
            <a:r>
              <a:rPr lang="fr-FR" baseline="0" dirty="0"/>
              <a:t> – </a:t>
            </a:r>
            <a:r>
              <a:rPr lang="fr-FR" baseline="0" dirty="0" err="1"/>
              <a:t>verlangt</a:t>
            </a:r>
            <a:r>
              <a:rPr lang="fr-FR" baseline="0" dirty="0"/>
              <a:t> </a:t>
            </a:r>
            <a:r>
              <a:rPr lang="fr-FR" baseline="0" dirty="0" err="1"/>
              <a:t>nach</a:t>
            </a:r>
            <a:r>
              <a:rPr lang="fr-FR" baseline="0" dirty="0"/>
              <a:t> </a:t>
            </a:r>
            <a:r>
              <a:rPr lang="fr-FR" baseline="0" dirty="0" err="1"/>
              <a:t>Wiederholung</a:t>
            </a:r>
            <a:r>
              <a:rPr lang="fr-FR" baseline="0" dirty="0"/>
              <a:t>! – positive </a:t>
            </a:r>
            <a:r>
              <a:rPr lang="fr-FR" baseline="0" dirty="0" err="1"/>
              <a:t>Motivationsspirale</a:t>
            </a:r>
            <a:r>
              <a:rPr lang="fr-FR" baseline="0" dirty="0"/>
              <a:t> .. Internes </a:t>
            </a:r>
            <a:r>
              <a:rPr lang="fr-FR" baseline="0" dirty="0" err="1"/>
              <a:t>Belohnungssysstem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Portfolios (</a:t>
            </a:r>
            <a:r>
              <a:rPr lang="fr-FR" baseline="0" dirty="0" err="1"/>
              <a:t>epep</a:t>
            </a:r>
            <a:r>
              <a:rPr lang="fr-FR" baseline="0" dirty="0"/>
              <a:t>)</a:t>
            </a:r>
          </a:p>
          <a:p>
            <a:r>
              <a:rPr lang="fr-FR" baseline="0" dirty="0" err="1"/>
              <a:t>und</a:t>
            </a:r>
            <a:r>
              <a:rPr lang="fr-FR" baseline="0" dirty="0"/>
              <a:t> </a:t>
            </a:r>
            <a:r>
              <a:rPr lang="fr-FR" baseline="0" dirty="0" err="1"/>
              <a:t>Tall</a:t>
            </a:r>
            <a:r>
              <a:rPr lang="fr-FR" baseline="0" dirty="0"/>
              <a:t> Tales (</a:t>
            </a:r>
            <a:r>
              <a:rPr lang="fr-FR" baseline="0" dirty="0" err="1"/>
              <a:t>epep</a:t>
            </a:r>
            <a:r>
              <a:rPr lang="fr-FR" baseline="0" dirty="0"/>
              <a:t>) </a:t>
            </a:r>
            <a:r>
              <a:rPr lang="fr-FR" baseline="0" dirty="0" err="1"/>
              <a:t>Klick</a:t>
            </a:r>
            <a:r>
              <a:rPr lang="fr-FR" baseline="0" dirty="0"/>
              <a:t> on </a:t>
            </a:r>
            <a:r>
              <a:rPr lang="fr-FR" baseline="0" dirty="0" err="1"/>
              <a:t>pictures</a:t>
            </a:r>
            <a:r>
              <a:rPr lang="fr-FR" baseline="0" dirty="0"/>
              <a:t> – </a:t>
            </a:r>
            <a:r>
              <a:rPr lang="fr-FR" baseline="0" dirty="0" err="1"/>
              <a:t>hyperlinks</a:t>
            </a:r>
            <a:r>
              <a:rPr lang="fr-FR" baseline="0" dirty="0"/>
              <a:t>!</a:t>
            </a:r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55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52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–</a:t>
            </a:r>
          </a:p>
          <a:p>
            <a:r>
              <a:rPr lang="en-US" baseline="0" dirty="0"/>
              <a:t> </a:t>
            </a:r>
            <a:r>
              <a:rPr lang="en-US" baseline="0" dirty="0" err="1"/>
              <a:t>Vergleiche</a:t>
            </a:r>
            <a:r>
              <a:rPr lang="en-US" baseline="0" dirty="0"/>
              <a:t> </a:t>
            </a:r>
            <a:r>
              <a:rPr lang="en-US" baseline="0" dirty="0" err="1"/>
              <a:t>meine</a:t>
            </a:r>
            <a:r>
              <a:rPr lang="en-US" baseline="0" dirty="0"/>
              <a:t> </a:t>
            </a:r>
            <a:r>
              <a:rPr lang="en-US" baseline="0" dirty="0" err="1"/>
              <a:t>Checkliste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</a:t>
            </a:r>
            <a:r>
              <a:rPr lang="en-US" baseline="0" dirty="0" err="1"/>
              <a:t>gehirngerechten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14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456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0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3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3"/>
            <a:ext cx="1930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085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4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90471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9" y="2743202"/>
            <a:ext cx="8640233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273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9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9043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8" y="1524001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2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4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8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44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2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194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2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2244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490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2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pPr/>
              <a:t>05.11.2020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6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&amp;ehk=7CQUj1efqqf2cC6Pbyoc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epep.at/?page_id=49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hyperlink" Target="http://www.readingiscool.xy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hyperlink" Target="http://www.gibster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saraandrosa.edu.glogster.com/ecotourism-swede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hyperlink" Target="http://marenemi.edu.glogster.com/brighton-tourism?=favorites-glog-ds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098805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6898374" y="158332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1598" y="201582"/>
            <a:ext cx="8928992" cy="758825"/>
          </a:xfrm>
          <a:solidFill>
            <a:schemeClr val="accent3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does our brain learn?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44574" y="6440997"/>
            <a:ext cx="253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467856" y="3410715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2652756" y="4311280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>
            <a:off x="2898766" y="119579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/>
          <p:cNvSpPr/>
          <p:nvPr/>
        </p:nvSpPr>
        <p:spPr>
          <a:xfrm>
            <a:off x="2301012" y="241270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9026110" y="2806398"/>
            <a:ext cx="1554480" cy="15841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1694377" y="1123817"/>
            <a:ext cx="657676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Learning is a chemical process 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that changes the brain.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4378" y="3147284"/>
            <a:ext cx="392126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Turning the brain “on”: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The role of the limbic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4378" y="5170428"/>
            <a:ext cx="444544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Constructing new concepts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and knowledge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972" y="900161"/>
            <a:ext cx="1641122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344" y="2901433"/>
            <a:ext cx="1554480" cy="15052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215" y="4890831"/>
            <a:ext cx="1554480" cy="1559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573" y="4910045"/>
            <a:ext cx="1554480" cy="15052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817" y="4890831"/>
            <a:ext cx="1554480" cy="15052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6110" y="4916340"/>
            <a:ext cx="1554480" cy="15054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6019" y="931502"/>
            <a:ext cx="1605279" cy="155448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9037690" y="944252"/>
            <a:ext cx="1463040" cy="1463040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53" tIns="272077" rIns="272053" bIns="27207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0000"/>
                </a:solidFill>
              </a:rPr>
              <a:t>Speicherung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2299" y="2884286"/>
            <a:ext cx="1605114" cy="15544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7068" y="2816552"/>
            <a:ext cx="1554480" cy="15495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6566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098805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6898374" y="158332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40456" y="263032"/>
            <a:ext cx="8534400" cy="620788"/>
          </a:xfrm>
        </p:spPr>
        <p:txBody>
          <a:bodyPr>
            <a:normAutofit/>
          </a:bodyPr>
          <a:lstStyle/>
          <a:p>
            <a:r>
              <a:rPr lang="en-US" sz="2800" dirty="0"/>
              <a:t>To cut the long story short… Learning works best if…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06" y="1658332"/>
            <a:ext cx="1828800" cy="17709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54" y="890762"/>
            <a:ext cx="1828800" cy="17709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62" y="2311278"/>
            <a:ext cx="2665856" cy="26736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944574" y="6440997"/>
            <a:ext cx="253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03" y="962124"/>
            <a:ext cx="1828800" cy="1771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420" y="2987536"/>
            <a:ext cx="1888370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71" y="4151250"/>
            <a:ext cx="1828800" cy="17709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7816" y="4409423"/>
            <a:ext cx="1888565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8750" y="4276290"/>
            <a:ext cx="1917799" cy="19234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6573803" y="1672009"/>
            <a:ext cx="1595218" cy="1566772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53" tIns="272077" rIns="272053" bIns="27207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0000"/>
                </a:solidFill>
              </a:rPr>
              <a:t>Speicherung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tretch>
            <a:fillRect/>
          </a:stretch>
        </p:blipFill>
        <p:spPr>
          <a:xfrm>
            <a:off x="6769167" y="2225113"/>
            <a:ext cx="1828800" cy="18637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9167" y="3326881"/>
            <a:ext cx="1828800" cy="18230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Oval 15"/>
          <p:cNvSpPr/>
          <p:nvPr/>
        </p:nvSpPr>
        <p:spPr>
          <a:xfrm>
            <a:off x="8464787" y="119669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2652756" y="4311280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/>
          <p:cNvSpPr/>
          <p:nvPr/>
        </p:nvSpPr>
        <p:spPr>
          <a:xfrm>
            <a:off x="9725320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>
            <a:off x="2898766" y="119579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8751239" y="537634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/>
          <p:cNvSpPr/>
          <p:nvPr/>
        </p:nvSpPr>
        <p:spPr>
          <a:xfrm>
            <a:off x="2301012" y="241270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9193924" y="2371546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90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08" y="319291"/>
            <a:ext cx="4244470" cy="59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704492" y="207719"/>
            <a:ext cx="4579938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6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442" y="2597892"/>
            <a:ext cx="1939201" cy="1582461"/>
          </a:xfrm>
          <a:prstGeom prst="rect">
            <a:avLst/>
          </a:prstGeom>
        </p:spPr>
      </p:pic>
      <p:pic>
        <p:nvPicPr>
          <p:cNvPr id="26" name="Picture 25" descr="The &lt;strong&gt;amygdala&lt;/strong&gt;: a full brain integrator in the face of fear | Knowin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5" y="2596692"/>
            <a:ext cx="1940088" cy="1584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Emotions are the                    to the brain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72">
            <a:off x="5662772" y="632119"/>
            <a:ext cx="2099285" cy="1045797"/>
          </a:xfrm>
          <a:prstGeom prst="rect">
            <a:avLst/>
          </a:prstGeom>
        </p:spPr>
      </p:pic>
      <p:pic>
        <p:nvPicPr>
          <p:cNvPr id="6" name="Picture 5" descr="&lt;strong&gt;Music&lt;/strong&gt; Notes Stock by bassgeisha on Deviant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4" y="2570500"/>
            <a:ext cx="1437113" cy="713418"/>
          </a:xfrm>
          <a:prstGeom prst="rect">
            <a:avLst/>
          </a:prstGeom>
        </p:spPr>
      </p:pic>
      <p:pic>
        <p:nvPicPr>
          <p:cNvPr id="14" name="Picture 13" descr="EwwGrosser - &lt;strong&gt;Thalamus&lt;/strong&gt; - Period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32" y="2570502"/>
            <a:ext cx="1593927" cy="15939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94459" y="2221789"/>
            <a:ext cx="1143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Stimulus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99416" y="2214788"/>
            <a:ext cx="1257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Thalamus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99309" y="2255340"/>
            <a:ext cx="14862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Amygdala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96462" y="2279259"/>
            <a:ext cx="320123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Hippocampus and Cortex</a:t>
            </a:r>
            <a:endParaRPr lang="en-US" dirty="0"/>
          </a:p>
        </p:txBody>
      </p:sp>
      <p:sp>
        <p:nvSpPr>
          <p:cNvPr id="22" name="Arrow: Right 21"/>
          <p:cNvSpPr/>
          <p:nvPr/>
        </p:nvSpPr>
        <p:spPr>
          <a:xfrm>
            <a:off x="3287469" y="2892380"/>
            <a:ext cx="1143298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Arrow: Right 23"/>
          <p:cNvSpPr/>
          <p:nvPr/>
        </p:nvSpPr>
        <p:spPr>
          <a:xfrm rot="889129">
            <a:off x="4963335" y="3085805"/>
            <a:ext cx="1354880" cy="400154"/>
          </a:xfrm>
          <a:prstGeom prst="rightArrow">
            <a:avLst>
              <a:gd name="adj1" fmla="val 50000"/>
              <a:gd name="adj2" fmla="val 48784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Important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Arrow: Right 29"/>
          <p:cNvSpPr/>
          <p:nvPr/>
        </p:nvSpPr>
        <p:spPr>
          <a:xfrm rot="3425316">
            <a:off x="4453629" y="3673056"/>
            <a:ext cx="1335444" cy="412333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unimportant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Picture 35" descr="Ver la imagen en su resolución original ‎ ((Imagen SVG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34" y="4434675"/>
            <a:ext cx="841715" cy="841715"/>
          </a:xfrm>
          <a:prstGeom prst="rect">
            <a:avLst/>
          </a:prstGeom>
        </p:spPr>
      </p:pic>
      <p:sp>
        <p:nvSpPr>
          <p:cNvPr id="37" name="Arrow: Right 36"/>
          <p:cNvSpPr/>
          <p:nvPr/>
        </p:nvSpPr>
        <p:spPr>
          <a:xfrm>
            <a:off x="6953474" y="3481966"/>
            <a:ext cx="2115101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Ok, harmless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Explosion: 8 Points 39"/>
          <p:cNvSpPr/>
          <p:nvPr/>
        </p:nvSpPr>
        <p:spPr>
          <a:xfrm>
            <a:off x="8729397" y="2729216"/>
            <a:ext cx="402803" cy="395986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Explosion: 8 Points 41"/>
          <p:cNvSpPr/>
          <p:nvPr/>
        </p:nvSpPr>
        <p:spPr>
          <a:xfrm>
            <a:off x="9303360" y="2852485"/>
            <a:ext cx="402803" cy="395986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Explosion: 8 Points 42"/>
          <p:cNvSpPr/>
          <p:nvPr/>
        </p:nvSpPr>
        <p:spPr>
          <a:xfrm>
            <a:off x="8086178" y="2892380"/>
            <a:ext cx="472058" cy="458303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Arrow: Right 43"/>
          <p:cNvSpPr/>
          <p:nvPr/>
        </p:nvSpPr>
        <p:spPr>
          <a:xfrm rot="3221630">
            <a:off x="6672945" y="4050635"/>
            <a:ext cx="1246981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dangerous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7" name="Arrow: Right 46"/>
          <p:cNvSpPr/>
          <p:nvPr/>
        </p:nvSpPr>
        <p:spPr>
          <a:xfrm rot="21156273">
            <a:off x="8079004" y="4877103"/>
            <a:ext cx="896930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fight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8" name="Arrow: Right 47"/>
          <p:cNvSpPr/>
          <p:nvPr/>
        </p:nvSpPr>
        <p:spPr>
          <a:xfrm rot="850794">
            <a:off x="8061766" y="5278129"/>
            <a:ext cx="896930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flight</a:t>
            </a: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103" y="4721237"/>
            <a:ext cx="1112558" cy="1127903"/>
          </a:xfrm>
          <a:prstGeom prst="rect">
            <a:avLst/>
          </a:prstGeom>
        </p:spPr>
      </p:pic>
      <p:sp>
        <p:nvSpPr>
          <p:cNvPr id="50" name="Explosion 1 5"/>
          <p:cNvSpPr/>
          <p:nvPr/>
        </p:nvSpPr>
        <p:spPr>
          <a:xfrm rot="752760">
            <a:off x="8444738" y="4532274"/>
            <a:ext cx="2186618" cy="1411714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Alarm-system!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9956" y="983911"/>
            <a:ext cx="663170" cy="6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 animBg="1"/>
      <p:bldP spid="24" grpId="0" animBg="1"/>
      <p:bldP spid="30" grpId="0" animBg="1"/>
      <p:bldP spid="37" grpId="0" animBg="1"/>
      <p:bldP spid="37" grpId="1" animBg="1"/>
      <p:bldP spid="40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32656"/>
            <a:ext cx="8784976" cy="57606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Part 1: Learning is a physical-chemical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9536" y="1723214"/>
            <a:ext cx="3960440" cy="387798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“Teaching is the art of changing the brain. …. I mean, creating conditions that lead to change in a learner’s brain.”</a:t>
            </a:r>
          </a:p>
          <a:p>
            <a:r>
              <a:rPr lang="en-US" dirty="0"/>
              <a:t>James E. </a:t>
            </a:r>
            <a:r>
              <a:rPr lang="en-US" dirty="0" err="1"/>
              <a:t>Zull</a:t>
            </a:r>
            <a:r>
              <a:rPr lang="en-US" dirty="0"/>
              <a:t>, p.5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r="49674"/>
          <a:stretch/>
        </p:blipFill>
        <p:spPr>
          <a:xfrm>
            <a:off x="6240017" y="1701276"/>
            <a:ext cx="3985788" cy="3959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4032" y="587727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MPI von </a:t>
            </a:r>
            <a:r>
              <a:rPr lang="en-US" sz="800" dirty="0" err="1"/>
              <a:t>Neurobiologie</a:t>
            </a:r>
            <a:r>
              <a:rPr lang="en-US" sz="800" dirty="0"/>
              <a:t> Meyer, in http://www.news-medical.net/news/20140422/791/German.aspx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404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452261">
            <a:off x="1826570" y="1048095"/>
            <a:ext cx="2357672" cy="1119271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What are the practical consequences?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847528" y="2492897"/>
            <a:ext cx="2362200" cy="3577723"/>
          </a:xfrm>
        </p:spPr>
        <p:txBody>
          <a:bodyPr/>
          <a:lstStyle/>
          <a:p>
            <a:endParaRPr lang="en-US" dirty="0"/>
          </a:p>
          <a:p>
            <a:r>
              <a:rPr lang="en-US" sz="2000" b="1" dirty="0"/>
              <a:t>A little experiment….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48200" y="1851088"/>
            <a:ext cx="5638800" cy="3522128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888088" y="548680"/>
            <a:ext cx="3528392" cy="1944216"/>
          </a:xfrm>
          <a:prstGeom prst="cloudCallout">
            <a:avLst>
              <a:gd name="adj1" fmla="val -32180"/>
              <a:gd name="adj2" fmla="val 109532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Neurons that fire together </a:t>
            </a:r>
          </a:p>
          <a:p>
            <a:pPr algn="ctr"/>
            <a:r>
              <a:rPr lang="en-US" sz="2800" dirty="0"/>
              <a:t>wire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9816" y="6453336"/>
            <a:ext cx="5976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http://www.extremetech.com/extreme/179223-the-first-real-time-non-invasive-imaging-of-neurons-forming-a-neural-network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173066"/>
            <a:ext cx="1200150" cy="120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200633"/>
            <a:ext cx="696094" cy="6960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6077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9514" y="705806"/>
            <a:ext cx="28803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32656"/>
            <a:ext cx="2362200" cy="2880320"/>
          </a:xfrm>
        </p:spPr>
        <p:txBody>
          <a:bodyPr/>
          <a:lstStyle/>
          <a:p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r>
              <a:rPr lang="fr-FR" dirty="0" err="1">
                <a:solidFill>
                  <a:srgbClr val="FFC000"/>
                </a:solidFill>
              </a:rPr>
              <a:t>Yes</a:t>
            </a:r>
            <a:r>
              <a:rPr lang="fr-FR" dirty="0">
                <a:solidFill>
                  <a:srgbClr val="FFC000"/>
                </a:solidFill>
              </a:rPr>
              <a:t>, I </a:t>
            </a:r>
            <a:r>
              <a:rPr lang="fr-FR" dirty="0" err="1">
                <a:solidFill>
                  <a:srgbClr val="FFC000"/>
                </a:solidFill>
              </a:rPr>
              <a:t>did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it!</a:t>
            </a:r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905000" y="3068962"/>
            <a:ext cx="2362200" cy="305720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8" y="3212976"/>
            <a:ext cx="2352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3068961"/>
            <a:ext cx="1748885" cy="263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0541" y="663078"/>
            <a:ext cx="55446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5th </a:t>
            </a:r>
            <a:r>
              <a:rPr lang="fr-FR" sz="2800" dirty="0" err="1"/>
              <a:t>Principle</a:t>
            </a:r>
            <a:endParaRPr lang="fr-FR" sz="2800" dirty="0"/>
          </a:p>
          <a:p>
            <a:endParaRPr lang="fr-FR" sz="2800" dirty="0"/>
          </a:p>
          <a:p>
            <a:r>
              <a:rPr lang="fr-FR" sz="2000" dirty="0"/>
              <a:t>Challenge and </a:t>
            </a:r>
            <a:r>
              <a:rPr lang="fr-FR" sz="2000" dirty="0" err="1"/>
              <a:t>success</a:t>
            </a:r>
            <a:r>
              <a:rPr lang="fr-FR" sz="2000" dirty="0"/>
              <a:t> </a:t>
            </a:r>
            <a:r>
              <a:rPr lang="fr-FR" sz="2000" dirty="0" err="1"/>
              <a:t>facilitate</a:t>
            </a:r>
            <a:r>
              <a:rPr lang="fr-FR" sz="2000" dirty="0"/>
              <a:t> </a:t>
            </a:r>
            <a:r>
              <a:rPr lang="fr-FR" sz="2000" dirty="0" err="1"/>
              <a:t>learning</a:t>
            </a:r>
            <a:r>
              <a:rPr lang="fr-FR" sz="2000" dirty="0"/>
              <a:t> and </a:t>
            </a:r>
            <a:r>
              <a:rPr lang="fr-FR" sz="2000" dirty="0" err="1"/>
              <a:t>motivate</a:t>
            </a:r>
            <a:r>
              <a:rPr lang="fr-FR" sz="2000" dirty="0"/>
              <a:t> </a:t>
            </a:r>
            <a:r>
              <a:rPr lang="fr-FR" sz="2000" dirty="0" err="1"/>
              <a:t>learners</a:t>
            </a:r>
            <a:r>
              <a:rPr lang="fr-FR" sz="2000" dirty="0"/>
              <a:t> to </a:t>
            </a:r>
            <a:r>
              <a:rPr lang="fr-FR" sz="2000" dirty="0" err="1"/>
              <a:t>take</a:t>
            </a:r>
            <a:r>
              <a:rPr lang="fr-FR" sz="2000" dirty="0"/>
              <a:t> up the </a:t>
            </a:r>
            <a:r>
              <a:rPr lang="fr-FR" sz="2000" dirty="0" err="1"/>
              <a:t>next</a:t>
            </a:r>
            <a:r>
              <a:rPr lang="fr-FR" sz="2000" dirty="0"/>
              <a:t> challenge</a:t>
            </a:r>
            <a:r>
              <a:rPr lang="fr-FR" sz="2400" dirty="0"/>
              <a:t>.</a:t>
            </a:r>
          </a:p>
          <a:p>
            <a:r>
              <a:rPr lang="fr-FR" sz="2400" dirty="0"/>
              <a:t>                              </a:t>
            </a:r>
            <a:r>
              <a:rPr lang="fr-FR" sz="2000" dirty="0"/>
              <a:t>« Dopamine-cycle »</a:t>
            </a:r>
          </a:p>
          <a:p>
            <a:endParaRPr lang="fr-FR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625" y="163666"/>
            <a:ext cx="762933" cy="75816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5</a:t>
            </a:fld>
            <a:endParaRPr lang="de-AT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>
          <a:blip r:embed="rId7"/>
          <a:stretch>
            <a:fillRect/>
          </a:stretch>
        </p:blipFill>
        <p:spPr>
          <a:xfrm>
            <a:off x="6816081" y="3429000"/>
            <a:ext cx="3152643" cy="2364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728" y="2276872"/>
            <a:ext cx="5356144" cy="4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47576"/>
            <a:ext cx="2362200" cy="1887265"/>
          </a:xfrm>
        </p:spPr>
        <p:txBody>
          <a:bodyPr/>
          <a:lstStyle/>
          <a:p>
            <a:r>
              <a:rPr lang="en-US" sz="4400" dirty="0"/>
              <a:t>FIP</a:t>
            </a:r>
            <a:br>
              <a:rPr lang="en-US" dirty="0"/>
            </a:br>
            <a:r>
              <a:rPr lang="en-US" dirty="0"/>
              <a:t>format</a:t>
            </a:r>
            <a:br>
              <a:rPr lang="en-US" dirty="0"/>
            </a:br>
            <a:r>
              <a:rPr lang="en-US" dirty="0"/>
              <a:t>imagination</a:t>
            </a:r>
            <a:br>
              <a:rPr lang="en-US" dirty="0"/>
            </a:br>
            <a:r>
              <a:rPr lang="en-US" dirty="0"/>
              <a:t>pride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34493" y="620688"/>
            <a:ext cx="5847184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Lernen</a:t>
            </a:r>
            <a:r>
              <a:rPr lang="en-US" dirty="0"/>
              <a:t> </a:t>
            </a:r>
            <a:r>
              <a:rPr lang="en-US" dirty="0" err="1"/>
              <a:t>unter</a:t>
            </a:r>
            <a:r>
              <a:rPr lang="en-US" dirty="0"/>
              <a:t> der </a:t>
            </a:r>
            <a:r>
              <a:rPr lang="en-US" dirty="0" err="1"/>
              <a:t>Dopamindusche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407" y="668455"/>
            <a:ext cx="804096" cy="904087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83" y="1550466"/>
            <a:ext cx="5777194" cy="4575698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 rot="20667077">
            <a:off x="1998630" y="2622052"/>
            <a:ext cx="2539166" cy="3085830"/>
          </a:xfrm>
          <a:prstGeom prst="irregularSeal1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Our stuff is cool enough to be published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155944" y="1936938"/>
            <a:ext cx="5040560" cy="2088232"/>
          </a:xfrm>
          <a:prstGeom prst="wedgeEllipseCallout">
            <a:avLst>
              <a:gd name="adj1" fmla="val -47276"/>
              <a:gd name="adj2" fmla="val 102823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“Complex learning is enhanced by challenge and inhibited by threat associated with helplessness. (Caine  &amp; Caine 2000)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0683" y="6422190"/>
            <a:ext cx="5235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http://www.cainelearning.com/wp-content/uploads/2013/08/Principles-Wheel.png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534493" y="754638"/>
            <a:ext cx="3600400" cy="1298216"/>
          </a:xfrm>
          <a:prstGeom prst="wedgeEllipseCallout">
            <a:avLst>
              <a:gd name="adj1" fmla="val 27102"/>
              <a:gd name="adj2" fmla="val 89555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Challenge  them!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853449" y="784810"/>
            <a:ext cx="2598218" cy="1152128"/>
          </a:xfrm>
          <a:prstGeom prst="wedgeEllipseCallout">
            <a:avLst>
              <a:gd name="adj1" fmla="val -48102"/>
              <a:gd name="adj2" fmla="val 69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Trust them!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505" y="5809569"/>
            <a:ext cx="297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www.readingiscool.xyz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435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47576"/>
            <a:ext cx="2362200" cy="1887265"/>
          </a:xfrm>
        </p:spPr>
        <p:txBody>
          <a:bodyPr/>
          <a:lstStyle/>
          <a:p>
            <a:r>
              <a:rPr lang="en-US" sz="4400" dirty="0"/>
              <a:t>FIP</a:t>
            </a:r>
            <a:br>
              <a:rPr lang="en-US" dirty="0"/>
            </a:br>
            <a:r>
              <a:rPr lang="en-US" dirty="0"/>
              <a:t>format</a:t>
            </a:r>
            <a:br>
              <a:rPr lang="en-US" dirty="0"/>
            </a:br>
            <a:r>
              <a:rPr lang="en-US" dirty="0"/>
              <a:t>imagination</a:t>
            </a:r>
            <a:br>
              <a:rPr lang="en-US" dirty="0"/>
            </a:br>
            <a:r>
              <a:rPr lang="en-US" dirty="0"/>
              <a:t>pride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34493" y="620688"/>
            <a:ext cx="5847184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…under the „dopamine shower“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407" y="668455"/>
            <a:ext cx="804096" cy="904087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 rot="20667077">
            <a:off x="1947357" y="2573534"/>
            <a:ext cx="2592292" cy="2710521"/>
          </a:xfrm>
          <a:prstGeom prst="irregularSeal1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Our stuff is cool enough to be published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0683" y="6422190"/>
            <a:ext cx="5235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http://www.cainelearning.com/wp-content/uploads/2013/08/Principles-Wheel.png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505" y="5809569"/>
            <a:ext cx="297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www.gibsters.com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7</a:t>
            </a:fld>
            <a:endParaRPr lang="de-AT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36" y="1572542"/>
            <a:ext cx="5776099" cy="43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639099"/>
            <a:ext cx="5991038" cy="5638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397" y="908720"/>
            <a:ext cx="2362200" cy="990600"/>
          </a:xfrm>
        </p:spPr>
        <p:txBody>
          <a:bodyPr/>
          <a:lstStyle/>
          <a:p>
            <a:r>
              <a:rPr lang="en-US" dirty="0"/>
              <a:t>Spooky Stories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544" y="2009576"/>
            <a:ext cx="2240050" cy="25186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8</a:t>
            </a:fld>
            <a:endParaRPr lang="de-AT"/>
          </a:p>
        </p:txBody>
      </p:sp>
      <p:pic>
        <p:nvPicPr>
          <p:cNvPr id="9" name="TopicFourStory-loud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8890" y="3679826"/>
            <a:ext cx="5638800" cy="2446338"/>
          </a:xfrm>
        </p:spPr>
      </p:pic>
    </p:spTree>
    <p:extLst>
      <p:ext uri="{BB962C8B-B14F-4D97-AF65-F5344CB8AC3E}">
        <p14:creationId xmlns:p14="http://schemas.microsoft.com/office/powerpoint/2010/main" val="72775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800" dirty="0"/>
              <a:t>FIP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e-AT" dirty="0"/>
              <a:t>Interactive Posters</a:t>
            </a:r>
          </a:p>
          <a:p>
            <a:r>
              <a:rPr lang="de-AT" dirty="0"/>
              <a:t>With </a:t>
            </a:r>
            <a:r>
              <a:rPr lang="en-US" dirty="0"/>
              <a:t>“</a:t>
            </a:r>
            <a:r>
              <a:rPr lang="de-AT" b="1" dirty="0"/>
              <a:t>glogster“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…more examples of cool formats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9</a:t>
            </a:fld>
            <a:endParaRPr lang="de-AT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871" y="1772817"/>
            <a:ext cx="6023458" cy="4183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54" y="3501008"/>
            <a:ext cx="2643053" cy="15854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5559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1184</Words>
  <Application>Microsoft Office PowerPoint</Application>
  <PresentationFormat>Widescreen</PresentationFormat>
  <Paragraphs>123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Wingdings</vt:lpstr>
      <vt:lpstr>Wingdings 2</vt:lpstr>
      <vt:lpstr>Civic</vt:lpstr>
      <vt:lpstr>How does our brain learn?</vt:lpstr>
      <vt:lpstr>Emotions are the                    to the brain</vt:lpstr>
      <vt:lpstr>Part 1: Learning is a physical-chemical process</vt:lpstr>
      <vt:lpstr>  What are the practical consequences?</vt:lpstr>
      <vt:lpstr>   Yes, I did it!  </vt:lpstr>
      <vt:lpstr>FIP format imagination pride</vt:lpstr>
      <vt:lpstr>FIP format imagination pride</vt:lpstr>
      <vt:lpstr>Spooky Stories </vt:lpstr>
      <vt:lpstr>FIP</vt:lpstr>
      <vt:lpstr>To cut the long story short… Learning works best if…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our brain learn?</dc:title>
  <dc:creator>Lis Polzleitner</dc:creator>
  <cp:lastModifiedBy>LP</cp:lastModifiedBy>
  <cp:revision>5</cp:revision>
  <dcterms:created xsi:type="dcterms:W3CDTF">2016-01-24T17:08:33Z</dcterms:created>
  <dcterms:modified xsi:type="dcterms:W3CDTF">2020-11-05T19:39:14Z</dcterms:modified>
</cp:coreProperties>
</file>