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256" r:id="rId2"/>
    <p:sldId id="269" r:id="rId3"/>
    <p:sldId id="267" r:id="rId4"/>
    <p:sldId id="258" r:id="rId5"/>
    <p:sldId id="265" r:id="rId6"/>
    <p:sldId id="259" r:id="rId7"/>
    <p:sldId id="260" r:id="rId8"/>
    <p:sldId id="270" r:id="rId9"/>
    <p:sldId id="261" r:id="rId10"/>
    <p:sldId id="262" r:id="rId11"/>
    <p:sldId id="263" r:id="rId12"/>
    <p:sldId id="264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87" autoAdjust="0"/>
    <p:restoredTop sz="94660"/>
  </p:normalViewPr>
  <p:slideViewPr>
    <p:cSldViewPr snapToGrid="0" showGuides="1">
      <p:cViewPr varScale="1">
        <p:scale>
          <a:sx n="116" d="100"/>
          <a:sy n="116" d="100"/>
        </p:scale>
        <p:origin x="168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D43331F-73E3-4F6A-AB08-3740CD430C2C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D1B700A-62DC-4893-8266-CD7B4D180817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12568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331F-73E3-4F6A-AB08-3740CD430C2C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B700A-62DC-4893-8266-CD7B4D1808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809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331F-73E3-4F6A-AB08-3740CD430C2C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B700A-62DC-4893-8266-CD7B4D1808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438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331F-73E3-4F6A-AB08-3740CD430C2C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B700A-62DC-4893-8266-CD7B4D1808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626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AD43331F-73E3-4F6A-AB08-3740CD430C2C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D1B700A-62DC-4893-8266-CD7B4D180817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6602676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331F-73E3-4F6A-AB08-3740CD430C2C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B700A-62DC-4893-8266-CD7B4D1808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83559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331F-73E3-4F6A-AB08-3740CD430C2C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B700A-62DC-4893-8266-CD7B4D1808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3021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331F-73E3-4F6A-AB08-3740CD430C2C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B700A-62DC-4893-8266-CD7B4D1808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231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331F-73E3-4F6A-AB08-3740CD430C2C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B700A-62DC-4893-8266-CD7B4D1808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564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AD43331F-73E3-4F6A-AB08-3740CD430C2C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8D1B700A-62DC-4893-8266-CD7B4D18081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588481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AD43331F-73E3-4F6A-AB08-3740CD430C2C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8D1B700A-62DC-4893-8266-CD7B4D1808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100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D43331F-73E3-4F6A-AB08-3740CD430C2C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D1B700A-62DC-4893-8266-CD7B4D18081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77755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/3.0/" TargetMode="External"/><Relationship Id="rId4" Type="http://schemas.openxmlformats.org/officeDocument/2006/relationships/hyperlink" Target="http://www.freeimageslive.co.uk/free_stock_image/blank-notebook-jp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9.JP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sa/3.0/" TargetMode="External"/><Relationship Id="rId3" Type="http://schemas.openxmlformats.org/officeDocument/2006/relationships/hyperlink" Target="http://azharreflections.blogspot.com/2013/06/my-e-dventures-of-writing.html" TargetMode="External"/><Relationship Id="rId7" Type="http://schemas.openxmlformats.org/officeDocument/2006/relationships/hyperlink" Target="http://graphicdesign.stackexchange.com/questions/55126/what-is-standard-colour-of-squares-or-lines-printing-on-paper-notebook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JPG"/><Relationship Id="rId10" Type="http://schemas.openxmlformats.org/officeDocument/2006/relationships/image" Target="../media/image13.png"/><Relationship Id="rId4" Type="http://schemas.openxmlformats.org/officeDocument/2006/relationships/hyperlink" Target="https://creativecommons.org/licenses/by-nc-sa/3.0/" TargetMode="External"/><Relationship Id="rId9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hyperlink" Target="http://azharreflections.blogspot.com/2013/06/my-e-dventures-of-writing.html" TargetMode="External"/><Relationship Id="rId7" Type="http://schemas.openxmlformats.org/officeDocument/2006/relationships/image" Target="../media/image15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image" Target="../media/image11.JPG"/><Relationship Id="rId4" Type="http://schemas.openxmlformats.org/officeDocument/2006/relationships/hyperlink" Target="https://creativecommons.org/licenses/by-nc-sa/3.0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4605FD-BFCE-4F57-8149-4D7814BCBCA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AT" dirty="0"/>
              <a:t>Vocab Work</a:t>
            </a:r>
            <a:br>
              <a:rPr lang="de-AT" dirty="0"/>
            </a:br>
            <a:r>
              <a:rPr lang="de-AT" dirty="0"/>
              <a:t>in English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860F3C-B0A6-4084-AA85-7AE1790BC8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17122" y="5991560"/>
            <a:ext cx="8757755" cy="742279"/>
          </a:xfrm>
        </p:spPr>
        <p:txBody>
          <a:bodyPr/>
          <a:lstStyle/>
          <a:p>
            <a:r>
              <a:rPr lang="de-AT" dirty="0"/>
              <a:t>Wie lernt man am schnellsten Englisch?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90652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F978D-F8AA-489A-A54D-548BC08E7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Stretch your memory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CAB6142-0982-4020-B57C-AF0A1E2522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024" y="1546080"/>
            <a:ext cx="5871239" cy="4816620"/>
          </a:xfrm>
        </p:spPr>
      </p:pic>
    </p:spTree>
    <p:extLst>
      <p:ext uri="{BB962C8B-B14F-4D97-AF65-F5344CB8AC3E}">
        <p14:creationId xmlns:p14="http://schemas.microsoft.com/office/powerpoint/2010/main" val="16557741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225956A1-6F8A-45B3-AE68-892EBD9EB33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lumMod val="40000"/>
                <a:lumOff val="6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071" y="1512313"/>
            <a:ext cx="2192116" cy="41581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DEBF7A0-2E89-42C0-8739-C112333A9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Stretch your memory </a:t>
            </a:r>
            <a:br>
              <a:rPr lang="de-AT" dirty="0"/>
            </a:br>
            <a:endParaRPr lang="en-US" dirty="0"/>
          </a:p>
        </p:txBody>
      </p:sp>
      <p:pic>
        <p:nvPicPr>
          <p:cNvPr id="5" name="Content Placeholder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4D7524DB-E8F2-4075-B074-57D795925F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5788" y="1995125"/>
            <a:ext cx="2387829" cy="39817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3F75194E-C9FC-451F-ACA8-25E81360A945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3719" y="2414665"/>
            <a:ext cx="2071369" cy="34908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EE780DBB-E42D-41C3-B435-804F3BC36D2A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620" y="1644389"/>
            <a:ext cx="2071369" cy="46044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838266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FF57664D-DB7B-4473-BAEE-85ACB65040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91" r="11531" b="3823"/>
          <a:stretch/>
        </p:blipFill>
        <p:spPr>
          <a:xfrm flipH="1">
            <a:off x="6124929" y="1081550"/>
            <a:ext cx="3278972" cy="5390707"/>
          </a:xfrm>
          <a:prstGeom prst="rect">
            <a:avLst/>
          </a:prstGeom>
        </p:spPr>
      </p:pic>
      <p:sp>
        <p:nvSpPr>
          <p:cNvPr id="11" name="Speech Bubble: Oval 10">
            <a:extLst>
              <a:ext uri="{FF2B5EF4-FFF2-40B4-BE49-F238E27FC236}">
                <a16:creationId xmlns:a16="http://schemas.microsoft.com/office/drawing/2014/main" id="{756B4D0B-F117-4EB0-82E4-E02CCBEAEDE9}"/>
              </a:ext>
            </a:extLst>
          </p:cNvPr>
          <p:cNvSpPr/>
          <p:nvPr/>
        </p:nvSpPr>
        <p:spPr>
          <a:xfrm>
            <a:off x="7945772" y="188217"/>
            <a:ext cx="4334540" cy="1670030"/>
          </a:xfrm>
          <a:prstGeom prst="wedgeEllipseCallout">
            <a:avLst>
              <a:gd name="adj1" fmla="val -51541"/>
              <a:gd name="adj2" fmla="val 51929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 have a very nice room.</a:t>
            </a:r>
            <a:endParaRPr 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716F61E2-5A7B-44AB-BCCC-5FCFDA8DAE81}"/>
              </a:ext>
            </a:extLst>
          </p:cNvPr>
          <p:cNvSpPr/>
          <p:nvPr/>
        </p:nvSpPr>
        <p:spPr>
          <a:xfrm>
            <a:off x="1052988" y="257711"/>
            <a:ext cx="4512499" cy="12554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Ich merke mir einen Satz…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6" name="Content Placeholder 15">
            <a:extLst>
              <a:ext uri="{FF2B5EF4-FFF2-40B4-BE49-F238E27FC236}">
                <a16:creationId xmlns:a16="http://schemas.microsoft.com/office/drawing/2014/main" id="{2225BAD6-6999-4E35-9F06-1AEF1F8DE7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97811" y="1375339"/>
            <a:ext cx="3706353" cy="5696239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BCD5C10-C985-4AD8-9DB1-8F0D28AB21F4}"/>
              </a:ext>
            </a:extLst>
          </p:cNvPr>
          <p:cNvSpPr/>
          <p:nvPr/>
        </p:nvSpPr>
        <p:spPr>
          <a:xfrm>
            <a:off x="1846966" y="1734955"/>
            <a:ext cx="4330845" cy="1072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Gehe …..möglichst weit… zu meinem Tisch….. </a:t>
            </a:r>
            <a:endParaRPr 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9E4D335-6663-4977-A02B-854BDEB012A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7173"/>
          <a:stretch/>
        </p:blipFill>
        <p:spPr>
          <a:xfrm>
            <a:off x="8605563" y="2806995"/>
            <a:ext cx="2775097" cy="355570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4584A74-53C8-43FA-B699-770408FDDF59}"/>
              </a:ext>
            </a:extLst>
          </p:cNvPr>
          <p:cNvSpPr txBox="1"/>
          <p:nvPr/>
        </p:nvSpPr>
        <p:spPr>
          <a:xfrm>
            <a:off x="8685306" y="3094140"/>
            <a:ext cx="26156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b="1" dirty="0">
                <a:latin typeface="Bradley Hand ITC" panose="03070402050302030203" pitchFamily="66" charset="0"/>
              </a:rPr>
              <a:t>I have a very nice room. </a:t>
            </a:r>
            <a:endParaRPr lang="en-US" sz="2400" b="1" dirty="0">
              <a:latin typeface="Bradley Hand ITC" panose="03070402050302030203" pitchFamily="66" charset="0"/>
            </a:endParaRPr>
          </a:p>
        </p:txBody>
      </p:sp>
      <p:sp>
        <p:nvSpPr>
          <p:cNvPr id="19" name="Speech Bubble: Oval 18">
            <a:extLst>
              <a:ext uri="{FF2B5EF4-FFF2-40B4-BE49-F238E27FC236}">
                <a16:creationId xmlns:a16="http://schemas.microsoft.com/office/drawing/2014/main" id="{96F2EEBD-148D-4653-AC5D-FEE08261CE76}"/>
              </a:ext>
            </a:extLst>
          </p:cNvPr>
          <p:cNvSpPr/>
          <p:nvPr/>
        </p:nvSpPr>
        <p:spPr>
          <a:xfrm>
            <a:off x="7972792" y="115004"/>
            <a:ext cx="4193372" cy="1670030"/>
          </a:xfrm>
          <a:prstGeom prst="wedgeEllipseCallout">
            <a:avLst>
              <a:gd name="adj1" fmla="val -48217"/>
              <a:gd name="adj2" fmla="val 74597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2400" b="1" dirty="0">
                <a:solidFill>
                  <a:schemeClr val="tx1"/>
                </a:solidFill>
              </a:rPr>
              <a:t>It is small, but I like it.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CC4D460-C2E3-4324-A123-8AC088FE75CB}"/>
              </a:ext>
            </a:extLst>
          </p:cNvPr>
          <p:cNvSpPr txBox="1"/>
          <p:nvPr/>
        </p:nvSpPr>
        <p:spPr>
          <a:xfrm>
            <a:off x="8685306" y="3776904"/>
            <a:ext cx="23010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b="1" dirty="0">
                <a:latin typeface="Bradley Hand ITC" panose="03070402050302030203" pitchFamily="66" charset="0"/>
              </a:rPr>
              <a:t>It is small, but I like it.</a:t>
            </a:r>
            <a:endParaRPr lang="en-US" sz="2400" b="1" dirty="0">
              <a:latin typeface="Bradley Hand ITC" panose="03070402050302030203" pitchFamily="66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1F44D5-687F-4B34-922C-8FCBC134CD22}"/>
              </a:ext>
            </a:extLst>
          </p:cNvPr>
          <p:cNvSpPr txBox="1"/>
          <p:nvPr/>
        </p:nvSpPr>
        <p:spPr>
          <a:xfrm>
            <a:off x="8772431" y="4728420"/>
            <a:ext cx="21268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b="1" dirty="0">
                <a:latin typeface="Bradley Hand ITC" panose="03070402050302030203" pitchFamily="66" charset="0"/>
              </a:rPr>
              <a:t>In my room, is a bed.</a:t>
            </a:r>
            <a:endParaRPr lang="en-US" sz="2400" b="1" dirty="0">
              <a:latin typeface="Bradley Hand ITC" panose="03070402050302030203" pitchFamily="66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667C0B7-8A12-454F-AC75-A40AC8EAFDEF}"/>
              </a:ext>
            </a:extLst>
          </p:cNvPr>
          <p:cNvSpPr txBox="1"/>
          <p:nvPr/>
        </p:nvSpPr>
        <p:spPr>
          <a:xfrm>
            <a:off x="9993110" y="4391543"/>
            <a:ext cx="1751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b="1" dirty="0">
                <a:solidFill>
                  <a:srgbClr val="FF0000"/>
                </a:solidFill>
                <a:latin typeface="Bradley Hand ITC" panose="03070402050302030203" pitchFamily="66" charset="0"/>
              </a:rPr>
              <a:t>there is </a:t>
            </a:r>
            <a:endParaRPr lang="en-US" sz="2400" b="1" dirty="0">
              <a:solidFill>
                <a:srgbClr val="FF0000"/>
              </a:solidFill>
              <a:latin typeface="Bradley Hand ITC" panose="03070402050302030203" pitchFamily="66" charset="0"/>
            </a:endParaRPr>
          </a:p>
        </p:txBody>
      </p:sp>
      <p:sp>
        <p:nvSpPr>
          <p:cNvPr id="23" name="Speech Bubble: Oval 22">
            <a:extLst>
              <a:ext uri="{FF2B5EF4-FFF2-40B4-BE49-F238E27FC236}">
                <a16:creationId xmlns:a16="http://schemas.microsoft.com/office/drawing/2014/main" id="{F0D8E18D-23FF-4617-86B0-55A6649A82D4}"/>
              </a:ext>
            </a:extLst>
          </p:cNvPr>
          <p:cNvSpPr/>
          <p:nvPr/>
        </p:nvSpPr>
        <p:spPr>
          <a:xfrm>
            <a:off x="8193843" y="260070"/>
            <a:ext cx="4113489" cy="1694457"/>
          </a:xfrm>
          <a:prstGeom prst="wedgeEllipseCallout">
            <a:avLst>
              <a:gd name="adj1" fmla="val -52626"/>
              <a:gd name="adj2" fmla="val 53088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 my room there is a bed.</a:t>
            </a:r>
            <a:endParaRPr lang="en-US" sz="2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6250C060-FF13-4593-963B-5F4BDCDB6872}"/>
              </a:ext>
            </a:extLst>
          </p:cNvPr>
          <p:cNvSpPr/>
          <p:nvPr/>
        </p:nvSpPr>
        <p:spPr>
          <a:xfrm>
            <a:off x="2615609" y="2990452"/>
            <a:ext cx="3849008" cy="102774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… und schreibe den Satz in mein Heft.</a:t>
            </a:r>
            <a:endParaRPr 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7" name="Arrow: Left 26">
            <a:extLst>
              <a:ext uri="{FF2B5EF4-FFF2-40B4-BE49-F238E27FC236}">
                <a16:creationId xmlns:a16="http://schemas.microsoft.com/office/drawing/2014/main" id="{B92EC8B8-62FB-4085-9D5B-109DCE304A60}"/>
              </a:ext>
            </a:extLst>
          </p:cNvPr>
          <p:cNvSpPr/>
          <p:nvPr/>
        </p:nvSpPr>
        <p:spPr>
          <a:xfrm>
            <a:off x="6058352" y="2138384"/>
            <a:ext cx="3979943" cy="1195631"/>
          </a:xfrm>
          <a:prstGeom prst="lef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Ich gehe zurück und merke mir den nächsten Satz.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6281AB78-9D0A-4312-83E0-A0355DAA79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113859">
            <a:off x="1496159" y="1144626"/>
            <a:ext cx="3706689" cy="5694158"/>
          </a:xfrm>
          <a:prstGeom prst="rect">
            <a:avLst/>
          </a:prstGeom>
        </p:spPr>
      </p:pic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DE3E8D75-A46B-4DA0-A7D6-04EDBB4D8731}"/>
              </a:ext>
            </a:extLst>
          </p:cNvPr>
          <p:cNvSpPr/>
          <p:nvPr/>
        </p:nvSpPr>
        <p:spPr>
          <a:xfrm>
            <a:off x="1051856" y="188217"/>
            <a:ext cx="4948558" cy="12889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Überprüfen    CHECK !!!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62833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4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8" grpId="0"/>
      <p:bldP spid="19" grpId="0" animBg="1"/>
      <p:bldP spid="20" grpId="0"/>
      <p:bldP spid="21" grpId="0"/>
      <p:bldP spid="22" grpId="0"/>
      <p:bldP spid="23" grpId="0" animBg="1"/>
      <p:bldP spid="24" grpId="0" animBg="1"/>
      <p:bldP spid="27" grpId="0" animBg="1"/>
      <p:bldP spid="27" grpId="1" animBg="1"/>
      <p:bldP spid="2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C86F5-44C3-4145-A664-F72E844F0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Warum ist das so Wichtig?</a:t>
            </a:r>
            <a:endParaRPr lang="en-US" dirty="0"/>
          </a:p>
        </p:txBody>
      </p:sp>
      <p:pic>
        <p:nvPicPr>
          <p:cNvPr id="3" name="Picture 2" descr="A picture containing indoor, colorful&#10;&#10;Description generated with high confidence">
            <a:extLst>
              <a:ext uri="{FF2B5EF4-FFF2-40B4-BE49-F238E27FC236}">
                <a16:creationId xmlns:a16="http://schemas.microsoft.com/office/drawing/2014/main" id="{0541CECC-6E6B-46B7-9A77-5C3FE1ADD68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05" b="5247"/>
          <a:stretch/>
        </p:blipFill>
        <p:spPr>
          <a:xfrm>
            <a:off x="6340839" y="1807401"/>
            <a:ext cx="5329103" cy="37715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713E229-87DB-4479-B55D-A3EB0F36EA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730" y="1807401"/>
            <a:ext cx="5329103" cy="3786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669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65F82416-10E7-4FD9-9905-E4AB8A8872F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35" r="28882" b="2"/>
          <a:stretch/>
        </p:blipFill>
        <p:spPr>
          <a:xfrm rot="5400000">
            <a:off x="5480181" y="444398"/>
            <a:ext cx="5594047" cy="599546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C49BA7D-0340-4D85-B8B8-B709597AF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9" y="645107"/>
            <a:ext cx="3659955" cy="1640894"/>
          </a:xfrm>
        </p:spPr>
        <p:txBody>
          <a:bodyPr anchor="t">
            <a:normAutofit/>
          </a:bodyPr>
          <a:lstStyle/>
          <a:p>
            <a:r>
              <a:rPr lang="de-AT" sz="4000" dirty="0"/>
              <a:t>Vokabellisten</a:t>
            </a:r>
            <a:endParaRPr lang="en-US" sz="4000" dirty="0"/>
          </a:p>
        </p:txBody>
      </p:sp>
      <p:pic>
        <p:nvPicPr>
          <p:cNvPr id="7" name="Content Placeholder 6" descr="A picture containing red, train, orange, sitting&#10;&#10;Description generated with high confidence">
            <a:extLst>
              <a:ext uri="{FF2B5EF4-FFF2-40B4-BE49-F238E27FC236}">
                <a16:creationId xmlns:a16="http://schemas.microsoft.com/office/drawing/2014/main" id="{6A4E05F9-50BF-410C-AB98-DC7599DB01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62895">
            <a:off x="4693873" y="2013460"/>
            <a:ext cx="5566077" cy="1484286"/>
          </a:xfr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A6E6058A-CDA1-4E70-9C05-85C6A9A02188}"/>
              </a:ext>
            </a:extLst>
          </p:cNvPr>
          <p:cNvSpPr/>
          <p:nvPr/>
        </p:nvSpPr>
        <p:spPr>
          <a:xfrm>
            <a:off x="1500752" y="2984629"/>
            <a:ext cx="2860296" cy="2797799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48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6600" dirty="0">
                <a:solidFill>
                  <a:schemeClr val="tx1"/>
                </a:solidFill>
                <a:latin typeface="Bloodlust" pitchFamily="2" charset="0"/>
              </a:rPr>
              <a:t>Nein</a:t>
            </a:r>
          </a:p>
          <a:p>
            <a:pPr algn="ctr"/>
            <a:r>
              <a:rPr lang="de-AT" sz="6600" dirty="0">
                <a:solidFill>
                  <a:schemeClr val="tx1"/>
                </a:solidFill>
                <a:latin typeface="Bloodlust" pitchFamily="2" charset="0"/>
              </a:rPr>
              <a:t>DANKE !!!</a:t>
            </a:r>
            <a:endParaRPr lang="en-US" sz="6600" dirty="0">
              <a:solidFill>
                <a:schemeClr val="tx1"/>
              </a:solidFill>
              <a:latin typeface="Bloodlus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4866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A3FAEC-B76C-4000-81CA-8C46753535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Arbeit mit der Vocab Box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0E415E9-EA33-41F1-A74C-895D4C25865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25" r="24564" b="8457"/>
          <a:stretch/>
        </p:blipFill>
        <p:spPr>
          <a:xfrm>
            <a:off x="1525163" y="1433468"/>
            <a:ext cx="4281479" cy="3455037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3026B92-1198-4D1C-A452-82BABAE9534B}"/>
              </a:ext>
            </a:extLst>
          </p:cNvPr>
          <p:cNvSpPr/>
          <p:nvPr/>
        </p:nvSpPr>
        <p:spPr>
          <a:xfrm>
            <a:off x="8526098" y="1433468"/>
            <a:ext cx="2802104" cy="57822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b="1" dirty="0">
                <a:solidFill>
                  <a:schemeClr val="tx1"/>
                </a:solidFill>
              </a:rPr>
              <a:t>Vocab practice book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98BDBCF-2989-4611-9AD8-6D5F0EE38E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11908" t="7262"/>
          <a:stretch/>
        </p:blipFill>
        <p:spPr>
          <a:xfrm>
            <a:off x="6340839" y="2160398"/>
            <a:ext cx="5347063" cy="374510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F4A581A0-BA65-447C-B6BE-04C9DBCC3C3F}"/>
              </a:ext>
            </a:extLst>
          </p:cNvPr>
          <p:cNvSpPr txBox="1"/>
          <p:nvPr/>
        </p:nvSpPr>
        <p:spPr>
          <a:xfrm>
            <a:off x="4902926" y="6781138"/>
            <a:ext cx="606987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4" tooltip="http://www.freeimageslive.co.uk/free_stock_image/blank-notebook-jpg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5" tooltip="https://creativecommons.org/licenses/by/3.0/"/>
              </a:rPr>
              <a:t>CC BY</a:t>
            </a:r>
            <a:endParaRPr lang="en-US" sz="900"/>
          </a:p>
        </p:txBody>
      </p:sp>
      <p:sp>
        <p:nvSpPr>
          <p:cNvPr id="15" name="Arrow: Left 14">
            <a:extLst>
              <a:ext uri="{FF2B5EF4-FFF2-40B4-BE49-F238E27FC236}">
                <a16:creationId xmlns:a16="http://schemas.microsoft.com/office/drawing/2014/main" id="{72393D52-4C21-4FF4-9A55-C5338450667B}"/>
              </a:ext>
            </a:extLst>
          </p:cNvPr>
          <p:cNvSpPr/>
          <p:nvPr/>
        </p:nvSpPr>
        <p:spPr>
          <a:xfrm rot="1628004">
            <a:off x="3495001" y="3424330"/>
            <a:ext cx="3187398" cy="68564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b="1" dirty="0">
                <a:solidFill>
                  <a:schemeClr val="tx1"/>
                </a:solidFill>
              </a:rPr>
              <a:t>neue Karten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475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26548AF4-6738-49EC-85E4-75F08E463E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97052" y="805085"/>
            <a:ext cx="3781425" cy="584127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46BC0F3-5153-4CF6-863D-E373D79B8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1. Walk and Talk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04BB934-BF37-4FE0-BAA3-990F8CEB8F4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523" y="4633186"/>
            <a:ext cx="2982368" cy="20337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Speech Bubble: Oval 19">
            <a:extLst>
              <a:ext uri="{FF2B5EF4-FFF2-40B4-BE49-F238E27FC236}">
                <a16:creationId xmlns:a16="http://schemas.microsoft.com/office/drawing/2014/main" id="{BEA14FAC-CCD9-4373-999A-696E2069B824}"/>
              </a:ext>
            </a:extLst>
          </p:cNvPr>
          <p:cNvSpPr/>
          <p:nvPr/>
        </p:nvSpPr>
        <p:spPr>
          <a:xfrm>
            <a:off x="9003427" y="286884"/>
            <a:ext cx="2075050" cy="980162"/>
          </a:xfrm>
          <a:prstGeom prst="wedgeEllipseCallout">
            <a:avLst>
              <a:gd name="adj1" fmla="val -48280"/>
              <a:gd name="adj2" fmla="val 10250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b="1" dirty="0"/>
              <a:t>I</a:t>
            </a:r>
            <a:r>
              <a:rPr lang="de-AT" dirty="0"/>
              <a:t> </a:t>
            </a:r>
            <a:r>
              <a:rPr lang="de-AT" b="1" dirty="0"/>
              <a:t>am an only child</a:t>
            </a:r>
            <a:r>
              <a:rPr lang="de-AT" dirty="0"/>
              <a:t>.</a:t>
            </a:r>
            <a:endParaRPr lang="en-US" dirty="0"/>
          </a:p>
        </p:txBody>
      </p:sp>
      <p:sp>
        <p:nvSpPr>
          <p:cNvPr id="22" name="Speech Bubble: Oval 21">
            <a:extLst>
              <a:ext uri="{FF2B5EF4-FFF2-40B4-BE49-F238E27FC236}">
                <a16:creationId xmlns:a16="http://schemas.microsoft.com/office/drawing/2014/main" id="{D0230505-CC63-4410-BF82-2424379CEE22}"/>
              </a:ext>
            </a:extLst>
          </p:cNvPr>
          <p:cNvSpPr/>
          <p:nvPr/>
        </p:nvSpPr>
        <p:spPr>
          <a:xfrm>
            <a:off x="9859803" y="776965"/>
            <a:ext cx="2075050" cy="952755"/>
          </a:xfrm>
          <a:prstGeom prst="wedgeEllipseCallout">
            <a:avLst>
              <a:gd name="adj1" fmla="val -53342"/>
              <a:gd name="adj2" fmla="val 6356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b="1" dirty="0"/>
              <a:t>I am an only child.</a:t>
            </a:r>
            <a:endParaRPr lang="en-US" b="1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58E8053-09E5-428C-9491-2A2983B8BBD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690" y="3579594"/>
            <a:ext cx="2950935" cy="20089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3BE8BEF-F9D8-4FDE-9308-F0B4FB1B9F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7562" y="2550281"/>
            <a:ext cx="3078785" cy="20089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A picture containing animal&#10;&#10;Description generated with high confidence">
            <a:extLst>
              <a:ext uri="{FF2B5EF4-FFF2-40B4-BE49-F238E27FC236}">
                <a16:creationId xmlns:a16="http://schemas.microsoft.com/office/drawing/2014/main" id="{88B38720-8397-4F52-AAC8-8894010B7C6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76" b="7293"/>
          <a:stretch/>
        </p:blipFill>
        <p:spPr>
          <a:xfrm>
            <a:off x="3520982" y="1207915"/>
            <a:ext cx="3171448" cy="20089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5" name="Speech Bubble: Oval 24">
            <a:extLst>
              <a:ext uri="{FF2B5EF4-FFF2-40B4-BE49-F238E27FC236}">
                <a16:creationId xmlns:a16="http://schemas.microsoft.com/office/drawing/2014/main" id="{75B6FF54-CD01-4BAA-8500-FDF998012777}"/>
              </a:ext>
            </a:extLst>
          </p:cNvPr>
          <p:cNvSpPr/>
          <p:nvPr/>
        </p:nvSpPr>
        <p:spPr>
          <a:xfrm>
            <a:off x="10244997" y="1276449"/>
            <a:ext cx="1943100" cy="1009551"/>
          </a:xfrm>
          <a:prstGeom prst="wedgeEllipseCallout">
            <a:avLst>
              <a:gd name="adj1" fmla="val -68170"/>
              <a:gd name="adj2" fmla="val 42321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b="1" dirty="0"/>
              <a:t>I am an only child</a:t>
            </a:r>
            <a:endParaRPr lang="en-US" b="1" dirty="0"/>
          </a:p>
        </p:txBody>
      </p:sp>
      <p:sp>
        <p:nvSpPr>
          <p:cNvPr id="27" name="Arrow: Left 26">
            <a:extLst>
              <a:ext uri="{FF2B5EF4-FFF2-40B4-BE49-F238E27FC236}">
                <a16:creationId xmlns:a16="http://schemas.microsoft.com/office/drawing/2014/main" id="{FF869F5B-1D18-4D0E-B8C0-D46B9BF1C37B}"/>
              </a:ext>
            </a:extLst>
          </p:cNvPr>
          <p:cNvSpPr/>
          <p:nvPr/>
        </p:nvSpPr>
        <p:spPr>
          <a:xfrm>
            <a:off x="9257176" y="2447924"/>
            <a:ext cx="2172823" cy="76895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b="1" dirty="0">
                <a:solidFill>
                  <a:schemeClr val="tx1"/>
                </a:solidFill>
              </a:rPr>
              <a:t>Sprechen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8" name="Arrow: Left 27">
            <a:extLst>
              <a:ext uri="{FF2B5EF4-FFF2-40B4-BE49-F238E27FC236}">
                <a16:creationId xmlns:a16="http://schemas.microsoft.com/office/drawing/2014/main" id="{8F56D32D-0036-41D2-A110-219CC941EEB5}"/>
              </a:ext>
            </a:extLst>
          </p:cNvPr>
          <p:cNvSpPr/>
          <p:nvPr/>
        </p:nvSpPr>
        <p:spPr>
          <a:xfrm>
            <a:off x="9135376" y="5128281"/>
            <a:ext cx="2199373" cy="66291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2000" dirty="0">
                <a:solidFill>
                  <a:schemeClr val="tx1"/>
                </a:solidFill>
              </a:rPr>
              <a:t>Gehen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613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  <p:bldP spid="25" grpId="0" animBg="1"/>
      <p:bldP spid="27" grpId="0" animBg="1"/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26548AF4-6738-49EC-85E4-75F08E463E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97052" y="805085"/>
            <a:ext cx="3781425" cy="584127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46BC0F3-5153-4CF6-863D-E373D79B8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Walk and Talk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04BB934-BF37-4FE0-BAA3-990F8CEB8F4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523" y="4633186"/>
            <a:ext cx="2982368" cy="20337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Speech Bubble: Oval 19">
            <a:extLst>
              <a:ext uri="{FF2B5EF4-FFF2-40B4-BE49-F238E27FC236}">
                <a16:creationId xmlns:a16="http://schemas.microsoft.com/office/drawing/2014/main" id="{BEA14FAC-CCD9-4373-999A-696E2069B824}"/>
              </a:ext>
            </a:extLst>
          </p:cNvPr>
          <p:cNvSpPr/>
          <p:nvPr/>
        </p:nvSpPr>
        <p:spPr>
          <a:xfrm>
            <a:off x="9003427" y="286884"/>
            <a:ext cx="2075050" cy="980162"/>
          </a:xfrm>
          <a:prstGeom prst="wedgeEllipseCallout">
            <a:avLst>
              <a:gd name="adj1" fmla="val -48280"/>
              <a:gd name="adj2" fmla="val 10250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b="1" dirty="0"/>
              <a:t>My mother is called Renate.</a:t>
            </a:r>
            <a:r>
              <a:rPr lang="de-AT" dirty="0"/>
              <a:t>.</a:t>
            </a:r>
            <a:endParaRPr lang="en-US" dirty="0"/>
          </a:p>
        </p:txBody>
      </p:sp>
      <p:sp>
        <p:nvSpPr>
          <p:cNvPr id="22" name="Speech Bubble: Oval 21">
            <a:extLst>
              <a:ext uri="{FF2B5EF4-FFF2-40B4-BE49-F238E27FC236}">
                <a16:creationId xmlns:a16="http://schemas.microsoft.com/office/drawing/2014/main" id="{D0230505-CC63-4410-BF82-2424379CEE22}"/>
              </a:ext>
            </a:extLst>
          </p:cNvPr>
          <p:cNvSpPr/>
          <p:nvPr/>
        </p:nvSpPr>
        <p:spPr>
          <a:xfrm>
            <a:off x="9859803" y="776965"/>
            <a:ext cx="2075050" cy="952755"/>
          </a:xfrm>
          <a:prstGeom prst="wedgeEllipseCallout">
            <a:avLst>
              <a:gd name="adj1" fmla="val -53342"/>
              <a:gd name="adj2" fmla="val 6356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b="1" dirty="0"/>
              <a:t>My mother is called Renate.</a:t>
            </a:r>
            <a:endParaRPr lang="en-US" b="1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58E8053-09E5-428C-9491-2A2983B8BBD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690" y="3579594"/>
            <a:ext cx="2950935" cy="20089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A picture containing animal&#10;&#10;Description generated with high confidence">
            <a:extLst>
              <a:ext uri="{FF2B5EF4-FFF2-40B4-BE49-F238E27FC236}">
                <a16:creationId xmlns:a16="http://schemas.microsoft.com/office/drawing/2014/main" id="{88B38720-8397-4F52-AAC8-8894010B7C6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76" b="7293"/>
          <a:stretch/>
        </p:blipFill>
        <p:spPr>
          <a:xfrm>
            <a:off x="2350550" y="2575109"/>
            <a:ext cx="3171448" cy="20089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5" name="Speech Bubble: Oval 24">
            <a:extLst>
              <a:ext uri="{FF2B5EF4-FFF2-40B4-BE49-F238E27FC236}">
                <a16:creationId xmlns:a16="http://schemas.microsoft.com/office/drawing/2014/main" id="{75B6FF54-CD01-4BAA-8500-FDF998012777}"/>
              </a:ext>
            </a:extLst>
          </p:cNvPr>
          <p:cNvSpPr/>
          <p:nvPr/>
        </p:nvSpPr>
        <p:spPr>
          <a:xfrm>
            <a:off x="10244997" y="1276449"/>
            <a:ext cx="1943100" cy="1009551"/>
          </a:xfrm>
          <a:prstGeom prst="wedgeEllipseCallout">
            <a:avLst>
              <a:gd name="adj1" fmla="val -68170"/>
              <a:gd name="adj2" fmla="val 42321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b="1" dirty="0"/>
              <a:t>My mother is called Renate.</a:t>
            </a:r>
            <a:endParaRPr lang="en-US" b="1" dirty="0"/>
          </a:p>
        </p:txBody>
      </p:sp>
      <p:sp>
        <p:nvSpPr>
          <p:cNvPr id="27" name="Arrow: Left 26">
            <a:extLst>
              <a:ext uri="{FF2B5EF4-FFF2-40B4-BE49-F238E27FC236}">
                <a16:creationId xmlns:a16="http://schemas.microsoft.com/office/drawing/2014/main" id="{FF869F5B-1D18-4D0E-B8C0-D46B9BF1C37B}"/>
              </a:ext>
            </a:extLst>
          </p:cNvPr>
          <p:cNvSpPr/>
          <p:nvPr/>
        </p:nvSpPr>
        <p:spPr>
          <a:xfrm>
            <a:off x="9257176" y="2447924"/>
            <a:ext cx="2172823" cy="76895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b="1" dirty="0">
                <a:solidFill>
                  <a:schemeClr val="tx1"/>
                </a:solidFill>
              </a:rPr>
              <a:t>Sprechen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8" name="Arrow: Left 27">
            <a:extLst>
              <a:ext uri="{FF2B5EF4-FFF2-40B4-BE49-F238E27FC236}">
                <a16:creationId xmlns:a16="http://schemas.microsoft.com/office/drawing/2014/main" id="{8F56D32D-0036-41D2-A110-219CC941EEB5}"/>
              </a:ext>
            </a:extLst>
          </p:cNvPr>
          <p:cNvSpPr/>
          <p:nvPr/>
        </p:nvSpPr>
        <p:spPr>
          <a:xfrm>
            <a:off x="9135376" y="5128281"/>
            <a:ext cx="2199373" cy="66291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2000" dirty="0">
                <a:solidFill>
                  <a:schemeClr val="tx1"/>
                </a:solidFill>
              </a:rPr>
              <a:t>Gehen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3BE8BEF-F9D8-4FDE-9308-F0B4FB1B9F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2062" y="1215291"/>
            <a:ext cx="3078785" cy="20089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4967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  <p:bldP spid="25" grpId="0" animBg="1"/>
      <p:bldP spid="27" grpId="0" animBg="1"/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affiti covered wall&#10;&#10;Description generated with high confidence">
            <a:extLst>
              <a:ext uri="{FF2B5EF4-FFF2-40B4-BE49-F238E27FC236}">
                <a16:creationId xmlns:a16="http://schemas.microsoft.com/office/drawing/2014/main" id="{A9AAF57E-5419-47EA-85F5-AEDAA4E721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987348" y="2470017"/>
            <a:ext cx="4140752" cy="32592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E1CAB78-4900-4141-B369-EFF4439EB21B}"/>
              </a:ext>
            </a:extLst>
          </p:cNvPr>
          <p:cNvSpPr txBox="1"/>
          <p:nvPr/>
        </p:nvSpPr>
        <p:spPr>
          <a:xfrm>
            <a:off x="1739554" y="6895510"/>
            <a:ext cx="617572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://azharreflections.blogspot.com/2013/06/my-e-dventures-of-writing.html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c-sa/3.0/"/>
              </a:rPr>
              <a:t>CC BY-NC-SA</a:t>
            </a:r>
            <a:endParaRPr lang="en-US" sz="900"/>
          </a:p>
        </p:txBody>
      </p:sp>
      <p:pic>
        <p:nvPicPr>
          <p:cNvPr id="12" name="Picture 11" descr="A picture containing animal&#10;&#10;Description generated with high confidence">
            <a:extLst>
              <a:ext uri="{FF2B5EF4-FFF2-40B4-BE49-F238E27FC236}">
                <a16:creationId xmlns:a16="http://schemas.microsoft.com/office/drawing/2014/main" id="{FD08722B-4B27-4949-A62B-DBDD3367A8F9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42369">
            <a:off x="1401607" y="1430823"/>
            <a:ext cx="3097851" cy="22265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19" descr="A close up of a logo&#10;&#10;Description generated with high confidence">
            <a:extLst>
              <a:ext uri="{FF2B5EF4-FFF2-40B4-BE49-F238E27FC236}">
                <a16:creationId xmlns:a16="http://schemas.microsoft.com/office/drawing/2014/main" id="{902F831C-2544-4FE9-8D87-2742C0009D2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 flipH="1">
            <a:off x="2070392" y="3928120"/>
            <a:ext cx="2948173" cy="2668186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58EFE8FE-E060-48CA-A816-C16B93D9016D}"/>
              </a:ext>
            </a:extLst>
          </p:cNvPr>
          <p:cNvSpPr txBox="1"/>
          <p:nvPr/>
        </p:nvSpPr>
        <p:spPr>
          <a:xfrm flipH="1">
            <a:off x="2070393" y="6177751"/>
            <a:ext cx="2948173" cy="3783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7" tooltip="http://graphicdesign.stackexchange.com/questions/55126/what-is-standard-colour-of-squares-or-lines-printing-on-paper-notebook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8" tooltip="https://creativecommons.org/licenses/by-sa/3.0/"/>
              </a:rPr>
              <a:t>CC BY-SA</a:t>
            </a:r>
            <a:endParaRPr lang="en-US" sz="90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61C4039-CE20-475C-91FF-A13D62779B25}"/>
              </a:ext>
            </a:extLst>
          </p:cNvPr>
          <p:cNvSpPr txBox="1"/>
          <p:nvPr/>
        </p:nvSpPr>
        <p:spPr>
          <a:xfrm>
            <a:off x="2210172" y="4099630"/>
            <a:ext cx="25815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3600" b="1" dirty="0">
                <a:latin typeface="Bradley Hand ITC" panose="03070402050302030203" pitchFamily="66" charset="0"/>
              </a:rPr>
              <a:t>I do not have a sister</a:t>
            </a:r>
            <a:endParaRPr lang="en-US" sz="3600" b="1" dirty="0">
              <a:latin typeface="Bradley Hand ITC" panose="03070402050302030203" pitchFamily="66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4CC507E-B68E-4A2B-AC81-5FF2FD71F55F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7637">
            <a:off x="1285345" y="1456325"/>
            <a:ext cx="3370812" cy="22082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D52B2E8-0480-4F17-A860-C1E3E1C9C1C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066" y="4858277"/>
            <a:ext cx="931454" cy="931454"/>
          </a:xfrm>
          <a:prstGeom prst="rect">
            <a:avLst/>
          </a:prstGeom>
        </p:spPr>
      </p:pic>
      <p:sp>
        <p:nvSpPr>
          <p:cNvPr id="26" name="Title 1">
            <a:extLst>
              <a:ext uri="{FF2B5EF4-FFF2-40B4-BE49-F238E27FC236}">
                <a16:creationId xmlns:a16="http://schemas.microsoft.com/office/drawing/2014/main" id="{20EA2941-0018-4186-ABD8-B54D8273F1AE}"/>
              </a:ext>
            </a:extLst>
          </p:cNvPr>
          <p:cNvSpPr txBox="1">
            <a:spLocks/>
          </p:cNvSpPr>
          <p:nvPr/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dirty="0"/>
              <a:t>2. Write and Check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539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affiti covered wall&#10;&#10;Description generated with high confidence">
            <a:extLst>
              <a:ext uri="{FF2B5EF4-FFF2-40B4-BE49-F238E27FC236}">
                <a16:creationId xmlns:a16="http://schemas.microsoft.com/office/drawing/2014/main" id="{A9AAF57E-5419-47EA-85F5-AEDAA4E721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034676" y="1909535"/>
            <a:ext cx="4140752" cy="32592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E1CAB78-4900-4141-B369-EFF4439EB21B}"/>
              </a:ext>
            </a:extLst>
          </p:cNvPr>
          <p:cNvSpPr txBox="1"/>
          <p:nvPr/>
        </p:nvSpPr>
        <p:spPr>
          <a:xfrm>
            <a:off x="1739554" y="6895510"/>
            <a:ext cx="617572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://azharreflections.blogspot.com/2013/06/my-e-dventures-of-writing.html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c-sa/3.0/"/>
              </a:rPr>
              <a:t>CC BY-NC-SA</a:t>
            </a:r>
            <a:endParaRPr lang="en-US" sz="900"/>
          </a:p>
        </p:txBody>
      </p:sp>
      <p:pic>
        <p:nvPicPr>
          <p:cNvPr id="12" name="Picture 11" descr="A picture containing animal&#10;&#10;Description generated with high confidence">
            <a:extLst>
              <a:ext uri="{FF2B5EF4-FFF2-40B4-BE49-F238E27FC236}">
                <a16:creationId xmlns:a16="http://schemas.microsoft.com/office/drawing/2014/main" id="{FD08722B-4B27-4949-A62B-DBDD3367A8F9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42369">
            <a:off x="1620529" y="854399"/>
            <a:ext cx="3162555" cy="22730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AB18869-14A1-4AEA-A34E-EFD1E8AD825B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23102">
            <a:off x="1553408" y="1280086"/>
            <a:ext cx="3296794" cy="23164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F1D68BC-4164-4859-86EB-6DEE44D2506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66720" y="3756552"/>
            <a:ext cx="2944623" cy="267027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B284623-7E3C-4C38-B8E4-96938350F0D2}"/>
              </a:ext>
            </a:extLst>
          </p:cNvPr>
          <p:cNvSpPr txBox="1"/>
          <p:nvPr/>
        </p:nvSpPr>
        <p:spPr>
          <a:xfrm>
            <a:off x="2876550" y="4286250"/>
            <a:ext cx="25050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800" b="1" dirty="0">
                <a:latin typeface="Bradley Hand ITC" panose="03070402050302030203" pitchFamily="66" charset="0"/>
              </a:rPr>
              <a:t>Where does your onkl live? </a:t>
            </a:r>
            <a:endParaRPr lang="en-US" sz="2800" b="1" dirty="0">
              <a:latin typeface="Bradley Hand ITC" panose="03070402050302030203" pitchFamily="66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7FDDD8E-880A-4924-8648-F4BF44976EE4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84098">
            <a:off x="1184672" y="1094966"/>
            <a:ext cx="3822489" cy="26067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70419395-C82B-4C6A-9114-47A36943E7A0}"/>
              </a:ext>
            </a:extLst>
          </p:cNvPr>
          <p:cNvSpPr/>
          <p:nvPr/>
        </p:nvSpPr>
        <p:spPr>
          <a:xfrm rot="20969408">
            <a:off x="2910584" y="2063203"/>
            <a:ext cx="790575" cy="445879"/>
          </a:xfrm>
          <a:prstGeom prst="ellipse">
            <a:avLst/>
          </a:prstGeom>
          <a:solidFill>
            <a:schemeClr val="accent1">
              <a:alpha val="4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B415DC5-19C7-477C-AD5B-143175D7C955}"/>
              </a:ext>
            </a:extLst>
          </p:cNvPr>
          <p:cNvSpPr/>
          <p:nvPr/>
        </p:nvSpPr>
        <p:spPr>
          <a:xfrm>
            <a:off x="3689608" y="4697876"/>
            <a:ext cx="878958" cy="477054"/>
          </a:xfrm>
          <a:prstGeom prst="ellipse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1555711-C009-4AF1-AD5D-8F21F7147487}"/>
              </a:ext>
            </a:extLst>
          </p:cNvPr>
          <p:cNvSpPr txBox="1"/>
          <p:nvPr/>
        </p:nvSpPr>
        <p:spPr>
          <a:xfrm>
            <a:off x="3571115" y="5168760"/>
            <a:ext cx="13007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3600" b="1" dirty="0">
                <a:solidFill>
                  <a:srgbClr val="FF0000"/>
                </a:solidFill>
                <a:latin typeface="Bradley Hand ITC" panose="03070402050302030203" pitchFamily="66" charset="0"/>
              </a:rPr>
              <a:t>uncle</a:t>
            </a:r>
            <a:endParaRPr lang="en-US" sz="3600" b="1" dirty="0">
              <a:solidFill>
                <a:srgbClr val="FF0000"/>
              </a:solidFill>
              <a:latin typeface="Bradley Hand ITC" panose="03070402050302030203" pitchFamily="66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361A9E46-F28C-4C7D-8D99-B86AD61E815F}"/>
              </a:ext>
            </a:extLst>
          </p:cNvPr>
          <p:cNvSpPr txBox="1">
            <a:spLocks/>
          </p:cNvSpPr>
          <p:nvPr/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dirty="0"/>
              <a:t>Write and check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3328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 animBg="1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D6CE9D5-28BB-4329-B5E2-B06131F27F5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5" name="Freeform 11" title="right scallop background shape">
            <a:extLst>
              <a:ext uri="{FF2B5EF4-FFF2-40B4-BE49-F238E27FC236}">
                <a16:creationId xmlns:a16="http://schemas.microsoft.com/office/drawing/2014/main" id="{E2B1BC2F-AEBF-4990-A7F9-197AAF28BC7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548664" y="0"/>
            <a:ext cx="4643336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7" name="Rectangle 16" title="left edge border">
            <a:extLst>
              <a:ext uri="{FF2B5EF4-FFF2-40B4-BE49-F238E27FC236}">
                <a16:creationId xmlns:a16="http://schemas.microsoft.com/office/drawing/2014/main" id="{8D9F7D40-5D59-4F59-A331-D8F7710AC90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" name="Content Placeholder 4" descr="A close up of text on a whiteboard&#10;&#10;Description generated with very high confidence">
            <a:extLst>
              <a:ext uri="{FF2B5EF4-FFF2-40B4-BE49-F238E27FC236}">
                <a16:creationId xmlns:a16="http://schemas.microsoft.com/office/drawing/2014/main" id="{1C411BCA-A493-4317-9FDD-CD3C021891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0" r="25253"/>
          <a:stretch/>
        </p:blipFill>
        <p:spPr>
          <a:xfrm rot="5400000">
            <a:off x="646821" y="1011853"/>
            <a:ext cx="5937003" cy="4998775"/>
          </a:xfrm>
          <a:prstGeom prst="rect">
            <a:avLst/>
          </a:pr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6643747-203A-4536-8EF6-7E468FE380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04611" y="1655064"/>
            <a:ext cx="3802324" cy="4250435"/>
          </a:xfrm>
        </p:spPr>
        <p:txBody>
          <a:bodyPr>
            <a:normAutofit/>
          </a:bodyPr>
          <a:lstStyle/>
          <a:p>
            <a:r>
              <a:rPr lang="de-AT" sz="3200" u="sng" dirty="0">
                <a:solidFill>
                  <a:schemeClr val="accent1"/>
                </a:solidFill>
              </a:rPr>
              <a:t>Faustregel</a:t>
            </a:r>
          </a:p>
          <a:p>
            <a:endParaRPr lang="de-AT" sz="3200" dirty="0">
              <a:solidFill>
                <a:schemeClr val="accent1"/>
              </a:solidFill>
            </a:endParaRPr>
          </a:p>
          <a:p>
            <a:r>
              <a:rPr lang="de-AT" sz="3200" dirty="0">
                <a:solidFill>
                  <a:schemeClr val="accent1"/>
                </a:solidFill>
              </a:rPr>
              <a:t>10 Kärtchen pro Tag</a:t>
            </a:r>
          </a:p>
          <a:p>
            <a:r>
              <a:rPr lang="de-AT" sz="3200" dirty="0">
                <a:solidFill>
                  <a:schemeClr val="accent1"/>
                </a:solidFill>
              </a:rPr>
              <a:t>oder</a:t>
            </a:r>
          </a:p>
          <a:p>
            <a:r>
              <a:rPr lang="de-AT" sz="3200" dirty="0">
                <a:solidFill>
                  <a:schemeClr val="accent1"/>
                </a:solidFill>
              </a:rPr>
              <a:t>10 Minuten pro Tag</a:t>
            </a:r>
            <a:endParaRPr lang="en-US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7349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C86F5-44C3-4145-A664-F72E844F0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Warum ist das so Wichtig?</a:t>
            </a:r>
            <a:endParaRPr lang="en-US" dirty="0"/>
          </a:p>
        </p:txBody>
      </p:sp>
      <p:pic>
        <p:nvPicPr>
          <p:cNvPr id="3" name="Picture 2" descr="A picture containing indoor, colorful&#10;&#10;Description generated with high confidence">
            <a:extLst>
              <a:ext uri="{FF2B5EF4-FFF2-40B4-BE49-F238E27FC236}">
                <a16:creationId xmlns:a16="http://schemas.microsoft.com/office/drawing/2014/main" id="{0541CECC-6E6B-46B7-9A77-5C3FE1ADD68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05" b="5247"/>
          <a:stretch/>
        </p:blipFill>
        <p:spPr>
          <a:xfrm>
            <a:off x="6340839" y="1807401"/>
            <a:ext cx="5329103" cy="37715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713E229-87DB-4479-B55D-A3EB0F36EA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730" y="1807401"/>
            <a:ext cx="5329103" cy="3786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460412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Badge</Template>
  <TotalTime>0</TotalTime>
  <Words>250</Words>
  <Application>Microsoft Office PowerPoint</Application>
  <PresentationFormat>Widescreen</PresentationFormat>
  <Paragraphs>50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Bloodlust</vt:lpstr>
      <vt:lpstr>Bradley Hand ITC</vt:lpstr>
      <vt:lpstr>Gill Sans MT</vt:lpstr>
      <vt:lpstr>Impact</vt:lpstr>
      <vt:lpstr>Badge</vt:lpstr>
      <vt:lpstr>Vocab Work in English</vt:lpstr>
      <vt:lpstr>Vokabellisten</vt:lpstr>
      <vt:lpstr>Arbeit mit der Vocab Box</vt:lpstr>
      <vt:lpstr>1. Walk and Talk</vt:lpstr>
      <vt:lpstr>Walk and Talk</vt:lpstr>
      <vt:lpstr>PowerPoint Presentation</vt:lpstr>
      <vt:lpstr>PowerPoint Presentation</vt:lpstr>
      <vt:lpstr>PowerPoint Presentation</vt:lpstr>
      <vt:lpstr>Warum ist das so Wichtig?</vt:lpstr>
      <vt:lpstr>Stretch your memory</vt:lpstr>
      <vt:lpstr>Stretch your memory  </vt:lpstr>
      <vt:lpstr>PowerPoint Presentation</vt:lpstr>
      <vt:lpstr>Warum ist das so Wichtig?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Elisabeth Poelzleitner</dc:creator>
  <cp:lastModifiedBy>Pölzleitner Elisabeth</cp:lastModifiedBy>
  <cp:revision>33</cp:revision>
  <dcterms:created xsi:type="dcterms:W3CDTF">2018-03-09T16:58:07Z</dcterms:created>
  <dcterms:modified xsi:type="dcterms:W3CDTF">2021-10-16T14:04:20Z</dcterms:modified>
</cp:coreProperties>
</file>