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49"/>
  </p:notesMasterIdLst>
  <p:handoutMasterIdLst>
    <p:handoutMasterId r:id="rId50"/>
  </p:handoutMasterIdLst>
  <p:sldIdLst>
    <p:sldId id="256" r:id="rId2"/>
    <p:sldId id="285" r:id="rId3"/>
    <p:sldId id="291" r:id="rId4"/>
    <p:sldId id="288" r:id="rId5"/>
    <p:sldId id="279" r:id="rId6"/>
    <p:sldId id="281" r:id="rId7"/>
    <p:sldId id="282" r:id="rId8"/>
    <p:sldId id="306" r:id="rId9"/>
    <p:sldId id="284" r:id="rId10"/>
    <p:sldId id="283" r:id="rId11"/>
    <p:sldId id="295" r:id="rId12"/>
    <p:sldId id="265" r:id="rId13"/>
    <p:sldId id="266" r:id="rId14"/>
    <p:sldId id="267" r:id="rId15"/>
    <p:sldId id="260" r:id="rId16"/>
    <p:sldId id="270" r:id="rId17"/>
    <p:sldId id="296" r:id="rId18"/>
    <p:sldId id="261" r:id="rId19"/>
    <p:sldId id="272" r:id="rId20"/>
    <p:sldId id="286" r:id="rId21"/>
    <p:sldId id="287" r:id="rId22"/>
    <p:sldId id="262" r:id="rId23"/>
    <p:sldId id="264" r:id="rId24"/>
    <p:sldId id="257" r:id="rId25"/>
    <p:sldId id="258" r:id="rId26"/>
    <p:sldId id="259" r:id="rId27"/>
    <p:sldId id="268" r:id="rId28"/>
    <p:sldId id="300" r:id="rId29"/>
    <p:sldId id="275" r:id="rId30"/>
    <p:sldId id="292" r:id="rId31"/>
    <p:sldId id="276" r:id="rId32"/>
    <p:sldId id="277" r:id="rId33"/>
    <p:sldId id="290" r:id="rId34"/>
    <p:sldId id="298" r:id="rId35"/>
    <p:sldId id="308" r:id="rId36"/>
    <p:sldId id="301" r:id="rId37"/>
    <p:sldId id="311" r:id="rId38"/>
    <p:sldId id="309" r:id="rId39"/>
    <p:sldId id="304" r:id="rId40"/>
    <p:sldId id="313" r:id="rId41"/>
    <p:sldId id="314" r:id="rId42"/>
    <p:sldId id="310" r:id="rId43"/>
    <p:sldId id="312" r:id="rId44"/>
    <p:sldId id="303" r:id="rId45"/>
    <p:sldId id="302" r:id="rId46"/>
    <p:sldId id="305" r:id="rId47"/>
    <p:sldId id="294" r:id="rId48"/>
  </p:sldIdLst>
  <p:sldSz cx="9144000" cy="6858000" type="screen4x3"/>
  <p:notesSz cx="9931400" cy="67945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2" autoAdjust="0"/>
    <p:restoredTop sz="79931" autoAdjust="0"/>
  </p:normalViewPr>
  <p:slideViewPr>
    <p:cSldViewPr>
      <p:cViewPr varScale="1">
        <p:scale>
          <a:sx n="107" d="100"/>
          <a:sy n="107" d="100"/>
        </p:scale>
        <p:origin x="-98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notesViewPr>
    <p:cSldViewPr>
      <p:cViewPr varScale="1">
        <p:scale>
          <a:sx n="74" d="100"/>
          <a:sy n="74" d="100"/>
        </p:scale>
        <p:origin x="-2556" y="-102"/>
      </p:cViewPr>
      <p:guideLst>
        <p:guide orient="horz" pos="2140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3606" cy="33972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5497" y="1"/>
            <a:ext cx="4303606" cy="33972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5C84EBBC-5090-42BB-B007-B3F831338435}" type="datetimeFigureOut">
              <a:rPr lang="fr-FR" smtClean="0"/>
              <a:t>29/11/2013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3597"/>
            <a:ext cx="4303606" cy="33972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5497" y="6453597"/>
            <a:ext cx="4303606" cy="33972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65D1F6C8-8C4A-4CA9-9EBF-A0477328D88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67341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4304381" cy="339943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703" y="1"/>
            <a:ext cx="4304381" cy="339943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C680CBC1-0E42-427A-AD71-7FC268C2A381}" type="datetimeFigureOut">
              <a:rPr lang="fr-FR" smtClean="0"/>
              <a:t>29/11/2013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0" y="3227822"/>
            <a:ext cx="7945120" cy="3057308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453473"/>
            <a:ext cx="4304381" cy="339943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703" y="6453473"/>
            <a:ext cx="4304381" cy="339943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1B8C0D6D-F693-42DB-8E72-CA63B02C60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02814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156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279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832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085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303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Neurodidaktik</a:t>
            </a:r>
            <a:r>
              <a:rPr lang="fr-FR" dirty="0" smtClean="0"/>
              <a:t> p. 49ff (Roth)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891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nur</a:t>
            </a:r>
            <a:r>
              <a:rPr lang="fr-FR" dirty="0" smtClean="0"/>
              <a:t> </a:t>
            </a:r>
            <a:r>
              <a:rPr lang="fr-FR" dirty="0" err="1" smtClean="0"/>
              <a:t>ganz</a:t>
            </a:r>
            <a:r>
              <a:rPr lang="fr-FR" dirty="0" smtClean="0"/>
              <a:t> </a:t>
            </a:r>
            <a:r>
              <a:rPr lang="fr-FR" dirty="0" err="1" smtClean="0"/>
              <a:t>kurz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nichts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Folgenden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vorwegzunehmen</a:t>
            </a:r>
            <a:r>
              <a:rPr lang="fr-FR" baseline="0" dirty="0" smtClean="0"/>
              <a:t>!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386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Beispiel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praktische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Arbeit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Era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mezzanotte</a:t>
            </a:r>
            <a:endParaRPr lang="fr-FR" baseline="0" dirty="0" smtClean="0"/>
          </a:p>
          <a:p>
            <a:r>
              <a:rPr lang="fr-FR" baseline="0" dirty="0" err="1" smtClean="0"/>
              <a:t>Teilnehmer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wählen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Sprache</a:t>
            </a:r>
            <a:r>
              <a:rPr lang="fr-FR" baseline="0" dirty="0" smtClean="0"/>
              <a:t>, die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nicht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perfekt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sprechen</a:t>
            </a:r>
            <a:r>
              <a:rPr lang="fr-FR" baseline="0" dirty="0" smtClean="0"/>
              <a:t>. </a:t>
            </a:r>
          </a:p>
          <a:p>
            <a:r>
              <a:rPr lang="fr-FR" baseline="0" dirty="0" err="1" smtClean="0"/>
              <a:t>Laufdiktat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schreiben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Text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Blatt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Arbeiten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zweit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lesen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Text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unterstreichen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die </a:t>
            </a:r>
            <a:r>
              <a:rPr lang="fr-FR" baseline="0" dirty="0" err="1" smtClean="0"/>
              <a:t>Verben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Wann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wofür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imperfetto</a:t>
            </a:r>
            <a:r>
              <a:rPr lang="fr-FR" baseline="0" dirty="0" smtClean="0"/>
              <a:t> /imparfait / </a:t>
            </a:r>
            <a:r>
              <a:rPr lang="fr-FR" baseline="0" dirty="0" err="1" smtClean="0"/>
              <a:t>past</a:t>
            </a:r>
            <a:r>
              <a:rPr lang="fr-FR" baseline="0" dirty="0" smtClean="0"/>
              <a:t> progressive </a:t>
            </a:r>
            <a:r>
              <a:rPr lang="fr-FR" b="1" baseline="0" dirty="0" smtClean="0"/>
              <a:t>in </a:t>
            </a:r>
            <a:r>
              <a:rPr lang="fr-FR" b="1" baseline="0" dirty="0" err="1" smtClean="0"/>
              <a:t>diesem</a:t>
            </a:r>
            <a:r>
              <a:rPr lang="fr-FR" b="1" baseline="0" dirty="0" smtClean="0"/>
              <a:t> </a:t>
            </a:r>
            <a:r>
              <a:rPr lang="fr-FR" b="1" baseline="0" dirty="0" err="1" smtClean="0"/>
              <a:t>Beispiel</a:t>
            </a:r>
            <a:r>
              <a:rPr lang="fr-FR" b="1" baseline="0" dirty="0" smtClean="0"/>
              <a:t> 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verwendet</a:t>
            </a:r>
            <a:r>
              <a:rPr lang="fr-FR" baseline="0" dirty="0" smtClean="0"/>
              <a:t>? (</a:t>
            </a:r>
            <a:r>
              <a:rPr lang="fr-FR" baseline="0" dirty="0" err="1" smtClean="0"/>
              <a:t>nur</a:t>
            </a:r>
            <a:r>
              <a:rPr lang="fr-FR" baseline="0" dirty="0" smtClean="0"/>
              <a:t> hier – </a:t>
            </a:r>
            <a:r>
              <a:rPr lang="fr-FR" baseline="0" dirty="0" err="1" smtClean="0"/>
              <a:t>nicht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Regeln</a:t>
            </a:r>
            <a:r>
              <a:rPr lang="fr-FR" baseline="0" dirty="0" smtClean="0"/>
              <a:t>, die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kennen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aufzählen</a:t>
            </a:r>
            <a:r>
              <a:rPr lang="fr-FR" baseline="0" dirty="0" smtClean="0"/>
              <a:t>)</a:t>
            </a:r>
          </a:p>
          <a:p>
            <a:r>
              <a:rPr lang="fr-FR" baseline="0" dirty="0" err="1" smtClean="0"/>
              <a:t>Finden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eine</a:t>
            </a:r>
            <a:r>
              <a:rPr lang="fr-FR" baseline="0" dirty="0" smtClean="0"/>
              <a:t> Regel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</a:t>
            </a:r>
            <a:r>
              <a:rPr lang="fr-FR" baseline="0" dirty="0" smtClean="0"/>
              <a:t> « Logo ».</a:t>
            </a:r>
          </a:p>
          <a:p>
            <a:r>
              <a:rPr lang="fr-FR" baseline="0" dirty="0" err="1" smtClean="0"/>
              <a:t>Besprechen</a:t>
            </a:r>
            <a:r>
              <a:rPr lang="fr-FR" baseline="0" dirty="0" smtClean="0"/>
              <a:t> der quick-check </a:t>
            </a:r>
            <a:r>
              <a:rPr lang="fr-FR" baseline="0" dirty="0" err="1" smtClean="0"/>
              <a:t>grammar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charts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Weitere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Beispiele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für</a:t>
            </a:r>
            <a:r>
              <a:rPr lang="fr-FR" baseline="0" dirty="0" smtClean="0"/>
              <a:t> conceptualisation (</a:t>
            </a:r>
            <a:r>
              <a:rPr lang="fr-FR" baseline="0" dirty="0" err="1" smtClean="0"/>
              <a:t>flip-flaps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videos</a:t>
            </a:r>
            <a:r>
              <a:rPr lang="fr-FR" baseline="0" dirty="0" smtClean="0"/>
              <a:t>)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542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918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Kinder</a:t>
            </a:r>
            <a:r>
              <a:rPr lang="fr-FR" dirty="0" smtClean="0"/>
              <a:t> </a:t>
            </a:r>
            <a:r>
              <a:rPr lang="fr-FR" dirty="0" err="1" smtClean="0"/>
              <a:t>entscheiden</a:t>
            </a:r>
            <a:r>
              <a:rPr lang="fr-FR" dirty="0" smtClean="0"/>
              <a:t> </a:t>
            </a:r>
            <a:r>
              <a:rPr lang="fr-FR" dirty="0" err="1" smtClean="0"/>
              <a:t>unbewusst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blitzschnell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</a:t>
            </a:r>
            <a:r>
              <a:rPr lang="fr-FR" baseline="0" dirty="0" smtClean="0"/>
              <a:t> es </a:t>
            </a:r>
            <a:r>
              <a:rPr lang="fr-FR" baseline="0" dirty="0" err="1" smtClean="0"/>
              <a:t>sich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auszahlt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Empfang</a:t>
            </a:r>
            <a:r>
              <a:rPr lang="fr-FR" baseline="0" dirty="0" smtClean="0"/>
              <a:t> » </a:t>
            </a:r>
            <a:r>
              <a:rPr lang="fr-FR" baseline="0" dirty="0" err="1" smtClean="0"/>
              <a:t>zu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schalten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ob</a:t>
            </a:r>
            <a:r>
              <a:rPr lang="fr-FR" baseline="0" dirty="0" smtClean="0"/>
              <a:t> der Lehrer </a:t>
            </a:r>
            <a:r>
              <a:rPr lang="fr-FR" baseline="0" dirty="0" err="1" smtClean="0"/>
              <a:t>glaubhaft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selbst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für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Stoff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interessiert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authentisch</a:t>
            </a:r>
            <a:r>
              <a:rPr lang="fr-FR" baseline="0" dirty="0" smtClean="0"/>
              <a:t>… </a:t>
            </a:r>
            <a:r>
              <a:rPr lang="fr-FR" baseline="0" dirty="0" err="1" smtClean="0"/>
              <a:t>ob</a:t>
            </a:r>
            <a:r>
              <a:rPr lang="fr-FR" baseline="0" dirty="0" smtClean="0"/>
              <a:t> der </a:t>
            </a:r>
            <a:r>
              <a:rPr lang="fr-FR" baseline="0" dirty="0" err="1" smtClean="0"/>
              <a:t>Stoff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interessant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… </a:t>
            </a:r>
          </a:p>
          <a:p>
            <a:r>
              <a:rPr lang="fr-FR" dirty="0" smtClean="0"/>
              <a:t>Der </a:t>
            </a:r>
            <a:r>
              <a:rPr lang="fr-FR" dirty="0" err="1" smtClean="0"/>
              <a:t>Hippocampus</a:t>
            </a:r>
            <a:r>
              <a:rPr lang="fr-FR" dirty="0" smtClean="0"/>
              <a:t> </a:t>
            </a:r>
            <a:r>
              <a:rPr lang="fr-FR" dirty="0" err="1" smtClean="0"/>
              <a:t>speichert</a:t>
            </a:r>
            <a:r>
              <a:rPr lang="fr-FR" dirty="0" smtClean="0"/>
              <a:t> </a:t>
            </a:r>
            <a:r>
              <a:rPr lang="fr-FR" dirty="0" err="1" smtClean="0"/>
              <a:t>Einzelheiten</a:t>
            </a:r>
            <a:r>
              <a:rPr lang="fr-FR" dirty="0" smtClean="0"/>
              <a:t> </a:t>
            </a:r>
            <a:r>
              <a:rPr lang="fr-FR" dirty="0" err="1" smtClean="0"/>
              <a:t>nur</a:t>
            </a:r>
            <a:r>
              <a:rPr lang="fr-FR" dirty="0" smtClean="0"/>
              <a:t> </a:t>
            </a:r>
            <a:r>
              <a:rPr lang="fr-FR" dirty="0" err="1" smtClean="0"/>
              <a:t>dann</a:t>
            </a:r>
            <a:r>
              <a:rPr lang="fr-FR" dirty="0" smtClean="0"/>
              <a:t>, </a:t>
            </a:r>
            <a:r>
              <a:rPr lang="fr-FR" dirty="0" err="1" smtClean="0"/>
              <a:t>wenn</a:t>
            </a:r>
            <a:r>
              <a:rPr lang="fr-FR" dirty="0" smtClean="0"/>
              <a:t> </a:t>
            </a:r>
            <a:r>
              <a:rPr lang="fr-FR" dirty="0" err="1" smtClean="0"/>
              <a:t>sie</a:t>
            </a:r>
            <a:r>
              <a:rPr lang="fr-FR" dirty="0" smtClean="0"/>
              <a:t> 2 </a:t>
            </a:r>
            <a:r>
              <a:rPr lang="fr-FR" dirty="0" err="1" smtClean="0"/>
              <a:t>Qualitäten</a:t>
            </a:r>
            <a:r>
              <a:rPr lang="fr-FR" dirty="0" smtClean="0"/>
              <a:t> </a:t>
            </a:r>
            <a:r>
              <a:rPr lang="fr-FR" dirty="0" err="1" smtClean="0"/>
              <a:t>aufweisen</a:t>
            </a:r>
            <a:r>
              <a:rPr lang="fr-FR" dirty="0" smtClean="0"/>
              <a:t>: </a:t>
            </a:r>
            <a:r>
              <a:rPr lang="fr-FR" dirty="0" err="1" smtClean="0"/>
              <a:t>Neuigkeit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Bedeutsamkeit</a:t>
            </a:r>
            <a:r>
              <a:rPr lang="fr-FR" dirty="0" smtClean="0"/>
              <a:t>.</a:t>
            </a:r>
          </a:p>
          <a:p>
            <a:r>
              <a:rPr lang="fr-FR" dirty="0" smtClean="0"/>
              <a:t>Im </a:t>
            </a:r>
            <a:r>
              <a:rPr lang="fr-FR" dirty="0" err="1" smtClean="0"/>
              <a:t>Hippocampus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gespeicherte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Einzelheiten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dann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langsam</a:t>
            </a:r>
            <a:r>
              <a:rPr lang="fr-FR" baseline="0" dirty="0" smtClean="0"/>
              <a:t> in die </a:t>
            </a:r>
            <a:r>
              <a:rPr lang="fr-FR" baseline="0" dirty="0" err="1" smtClean="0"/>
              <a:t>Großhirnrinde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übernommen</a:t>
            </a:r>
            <a:r>
              <a:rPr lang="fr-FR" baseline="0" dirty="0" smtClean="0"/>
              <a:t> –(</a:t>
            </a:r>
            <a:r>
              <a:rPr lang="fr-FR" baseline="0" dirty="0" err="1" smtClean="0"/>
              <a:t>Regelextraktionsmaschine</a:t>
            </a:r>
            <a:r>
              <a:rPr lang="fr-FR" baseline="0" dirty="0" smtClean="0"/>
              <a:t>) – </a:t>
            </a:r>
            <a:r>
              <a:rPr lang="fr-FR" baseline="0" dirty="0" err="1" smtClean="0"/>
              <a:t>am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besten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Dabei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entstehen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Neuronenverknüpfungen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Häufiges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durch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mehr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Neuronen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repräsentiert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Seltenes</a:t>
            </a:r>
            <a:r>
              <a:rPr lang="fr-FR" baseline="0" dirty="0" smtClean="0"/>
              <a:t>. (</a:t>
            </a:r>
            <a:r>
              <a:rPr lang="fr-FR" baseline="0" dirty="0" err="1" smtClean="0"/>
              <a:t>zb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sms-Daumen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Gitarrenfinger</a:t>
            </a:r>
            <a:r>
              <a:rPr lang="fr-FR" baseline="0" dirty="0" smtClean="0"/>
              <a:t>…)</a:t>
            </a:r>
          </a:p>
          <a:p>
            <a:r>
              <a:rPr lang="fr-FR" baseline="0" dirty="0" err="1" smtClean="0"/>
              <a:t>Emotionen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steuern</a:t>
            </a:r>
            <a:r>
              <a:rPr lang="fr-FR" baseline="0" dirty="0" smtClean="0"/>
              <a:t> die </a:t>
            </a:r>
            <a:r>
              <a:rPr lang="fr-FR" baseline="0" dirty="0" err="1" smtClean="0"/>
              <a:t>Speicherung</a:t>
            </a:r>
            <a:r>
              <a:rPr lang="fr-FR" baseline="0" dirty="0" smtClean="0"/>
              <a:t>: (p.28, </a:t>
            </a:r>
            <a:r>
              <a:rPr lang="fr-FR" baseline="0" dirty="0" err="1" smtClean="0"/>
              <a:t>Caspari</a:t>
            </a:r>
            <a:r>
              <a:rPr lang="fr-FR" baseline="0" dirty="0" smtClean="0"/>
              <a:t>) …</a:t>
            </a:r>
            <a:r>
              <a:rPr lang="fr-FR" baseline="0" dirty="0" err="1" smtClean="0"/>
              <a:t>konnten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zeigen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dass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neutrales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Abhängigkeit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davon</a:t>
            </a:r>
            <a:r>
              <a:rPr lang="fr-FR" baseline="0" dirty="0" smtClean="0"/>
              <a:t>, in </a:t>
            </a:r>
            <a:r>
              <a:rPr lang="fr-FR" baseline="0" dirty="0" err="1" smtClean="0"/>
              <a:t>welchem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emotionalen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Zustand</a:t>
            </a:r>
            <a:r>
              <a:rPr lang="fr-FR" baseline="0" dirty="0" smtClean="0"/>
              <a:t> es </a:t>
            </a:r>
            <a:r>
              <a:rPr lang="fr-FR" baseline="0" dirty="0" err="1" smtClean="0"/>
              <a:t>gelernt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wird</a:t>
            </a:r>
            <a:r>
              <a:rPr lang="fr-FR" baseline="0" dirty="0" smtClean="0"/>
              <a:t>, in </a:t>
            </a:r>
            <a:r>
              <a:rPr lang="fr-FR" baseline="0" dirty="0" err="1" smtClean="0"/>
              <a:t>jeweils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anderen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Bereichen</a:t>
            </a:r>
            <a:r>
              <a:rPr lang="fr-FR" baseline="0" dirty="0" smtClean="0"/>
              <a:t> des </a:t>
            </a:r>
            <a:r>
              <a:rPr lang="fr-FR" baseline="0" dirty="0" err="1" smtClean="0"/>
              <a:t>Gehirns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wird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Spitzer</a:t>
            </a:r>
            <a:r>
              <a:rPr lang="fr-FR" baseline="0" dirty="0" smtClean="0"/>
              <a:t> 20003). </a:t>
            </a:r>
            <a:r>
              <a:rPr lang="fr-FR" baseline="0" dirty="0" err="1" smtClean="0"/>
              <a:t>Wörter</a:t>
            </a:r>
            <a:r>
              <a:rPr lang="fr-FR" baseline="0" dirty="0" smtClean="0"/>
              <a:t> die in pos. </a:t>
            </a:r>
            <a:r>
              <a:rPr lang="fr-FR" baseline="0" dirty="0" err="1" smtClean="0"/>
              <a:t>Kontext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wurden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im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Hippocampus</a:t>
            </a:r>
            <a:endParaRPr lang="fr-FR" baseline="0" dirty="0" smtClean="0"/>
          </a:p>
          <a:p>
            <a:r>
              <a:rPr lang="fr-FR" baseline="0" dirty="0" err="1" smtClean="0"/>
              <a:t>Wörter</a:t>
            </a:r>
            <a:r>
              <a:rPr lang="fr-FR" baseline="0" dirty="0" smtClean="0"/>
              <a:t> die in </a:t>
            </a:r>
            <a:r>
              <a:rPr lang="fr-FR" baseline="0" dirty="0" err="1" smtClean="0"/>
              <a:t>neg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Kontext</a:t>
            </a:r>
            <a:r>
              <a:rPr lang="fr-FR" baseline="0" dirty="0" smtClean="0"/>
              <a:t> – in den </a:t>
            </a:r>
            <a:r>
              <a:rPr lang="fr-FR" baseline="0" dirty="0" err="1" smtClean="0"/>
              <a:t>Amygdala</a:t>
            </a:r>
            <a:endParaRPr lang="fr-FR" baseline="0" dirty="0" smtClean="0"/>
          </a:p>
          <a:p>
            <a:r>
              <a:rPr lang="fr-FR" baseline="0" dirty="0" err="1" smtClean="0"/>
              <a:t>Folge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vom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Hippocampus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 die Infos </a:t>
            </a:r>
            <a:r>
              <a:rPr lang="fr-FR" baseline="0" dirty="0" err="1" smtClean="0"/>
              <a:t>nachts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weiterverarbeitet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innerhalb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Monaten</a:t>
            </a:r>
            <a:r>
              <a:rPr lang="fr-FR" baseline="0" dirty="0" smtClean="0"/>
              <a:t> in die </a:t>
            </a:r>
            <a:r>
              <a:rPr lang="fr-FR" baseline="0" dirty="0" err="1" smtClean="0"/>
              <a:t>Gehirnrinde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weitergeleitet</a:t>
            </a:r>
            <a:r>
              <a:rPr lang="fr-FR" baseline="0" dirty="0" smtClean="0"/>
              <a:t>. Die Infos in den </a:t>
            </a:r>
            <a:r>
              <a:rPr lang="fr-FR" baseline="0" dirty="0" err="1" smtClean="0"/>
              <a:t>Amygdala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Flucht</a:t>
            </a:r>
            <a:r>
              <a:rPr lang="fr-FR" baseline="0" dirty="0" smtClean="0"/>
              <a:t>/Kampf) – </a:t>
            </a:r>
            <a:r>
              <a:rPr lang="fr-FR" baseline="0" dirty="0" err="1" smtClean="0"/>
              <a:t>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nur</a:t>
            </a:r>
            <a:r>
              <a:rPr lang="fr-FR" baseline="0" dirty="0" smtClean="0"/>
              <a:t> die Emotion – </a:t>
            </a:r>
            <a:r>
              <a:rPr lang="fr-FR" baseline="0" dirty="0" err="1" smtClean="0"/>
              <a:t>nicht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Inhalt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669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78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845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368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243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Bewegungen</a:t>
            </a:r>
            <a:r>
              <a:rPr lang="fr-FR" baseline="0" dirty="0" smtClean="0"/>
              <a:t> aller Art </a:t>
            </a:r>
            <a:r>
              <a:rPr lang="fr-FR" baseline="0" dirty="0" err="1" smtClean="0"/>
              <a:t>fördern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Lernen</a:t>
            </a:r>
            <a:r>
              <a:rPr lang="fr-FR" baseline="0" dirty="0" smtClean="0"/>
              <a:t>:</a:t>
            </a:r>
          </a:p>
          <a:p>
            <a:r>
              <a:rPr lang="fr-FR" baseline="0" dirty="0" err="1" smtClean="0"/>
              <a:t>nicht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nur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iconic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gestures</a:t>
            </a:r>
            <a:r>
              <a:rPr lang="fr-FR" baseline="0" dirty="0" smtClean="0"/>
              <a:t> » </a:t>
            </a:r>
            <a:r>
              <a:rPr lang="fr-FR" baseline="0" dirty="0" err="1" smtClean="0"/>
              <a:t>wie</a:t>
            </a:r>
            <a:r>
              <a:rPr lang="fr-FR" baseline="0" dirty="0" smtClean="0"/>
              <a:t> hier, </a:t>
            </a:r>
            <a:r>
              <a:rPr lang="fr-FR" baseline="0" dirty="0" err="1" smtClean="0"/>
              <a:t>sondern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Bewegungen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siehe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Diagramm</a:t>
            </a:r>
            <a:r>
              <a:rPr lang="fr-FR" baseline="0" dirty="0" smtClean="0"/>
              <a:t>). Auch </a:t>
            </a:r>
            <a:r>
              <a:rPr lang="fr-FR" baseline="0" dirty="0" err="1" smtClean="0"/>
              <a:t>kleine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unbewusste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Bewegungen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Angreifen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Kärtchen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Spielfiguren</a:t>
            </a:r>
            <a:r>
              <a:rPr lang="fr-FR" baseline="0" dirty="0" smtClean="0"/>
              <a:t> … </a:t>
            </a:r>
            <a:r>
              <a:rPr lang="fr-FR" baseline="0" dirty="0" err="1" smtClean="0"/>
              <a:t>sendet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Reize</a:t>
            </a:r>
            <a:r>
              <a:rPr lang="fr-FR" baseline="0" dirty="0" smtClean="0"/>
              <a:t> ans </a:t>
            </a:r>
            <a:r>
              <a:rPr lang="fr-FR" baseline="0" dirty="0" err="1" smtClean="0"/>
              <a:t>Gehirn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Stricken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alle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runden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Bewegungen</a:t>
            </a:r>
            <a:r>
              <a:rPr lang="fr-FR" baseline="0" dirty="0" smtClean="0"/>
              <a:t> » </a:t>
            </a:r>
            <a:r>
              <a:rPr lang="fr-FR" baseline="0" dirty="0" err="1" smtClean="0"/>
              <a:t>sind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besonders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hilfreich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aktivieren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Gehirn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Gehen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Radfahren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Studie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</a:t>
            </a:r>
            <a:r>
              <a:rPr lang="fr-FR" baseline="0" dirty="0" smtClean="0"/>
              <a:t> Max </a:t>
            </a:r>
            <a:r>
              <a:rPr lang="fr-FR" baseline="0" dirty="0" err="1" smtClean="0"/>
              <a:t>Plank</a:t>
            </a:r>
            <a:r>
              <a:rPr lang="fr-FR" baseline="0" dirty="0" smtClean="0"/>
              <a:t> Institut, Leipzig)…</a:t>
            </a:r>
          </a:p>
          <a:p>
            <a:endParaRPr lang="fr-FR" dirty="0" smtClean="0"/>
          </a:p>
          <a:p>
            <a:r>
              <a:rPr lang="fr-FR" dirty="0" smtClean="0"/>
              <a:t>Watch </a:t>
            </a:r>
            <a:r>
              <a:rPr lang="fr-FR" dirty="0" err="1" smtClean="0"/>
              <a:t>Macedonia</a:t>
            </a:r>
            <a:r>
              <a:rPr lang="fr-FR" dirty="0" smtClean="0"/>
              <a:t> on </a:t>
            </a:r>
            <a:r>
              <a:rPr lang="fr-FR" dirty="0" err="1" smtClean="0"/>
              <a:t>youtube</a:t>
            </a:r>
            <a:r>
              <a:rPr lang="fr-FR" dirty="0" smtClean="0"/>
              <a:t>!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019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858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p. 147 </a:t>
            </a:r>
            <a:r>
              <a:rPr lang="fr-FR" dirty="0" err="1" smtClean="0"/>
              <a:t>Neurodidaktik</a:t>
            </a:r>
            <a:r>
              <a:rPr lang="fr-FR" dirty="0" smtClean="0"/>
              <a:t>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Aufgabe</a:t>
            </a:r>
            <a:r>
              <a:rPr lang="fr-FR" baseline="0" dirty="0" smtClean="0"/>
              <a:t> des </a:t>
            </a:r>
            <a:r>
              <a:rPr lang="fr-FR" baseline="0" dirty="0" err="1" smtClean="0"/>
              <a:t>präfrontalen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Kortex</a:t>
            </a:r>
            <a:r>
              <a:rPr lang="fr-FR" baseline="0" dirty="0" smtClean="0"/>
              <a:t>:…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36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zb</a:t>
            </a:r>
            <a:r>
              <a:rPr lang="fr-FR" dirty="0" smtClean="0"/>
              <a:t>: </a:t>
            </a:r>
            <a:r>
              <a:rPr lang="fr-FR" dirty="0" err="1" smtClean="0"/>
              <a:t>Laufdiktat</a:t>
            </a:r>
            <a:r>
              <a:rPr lang="fr-FR" dirty="0" smtClean="0"/>
              <a:t> </a:t>
            </a:r>
            <a:r>
              <a:rPr lang="fr-FR" dirty="0" err="1" smtClean="0"/>
              <a:t>kurz</a:t>
            </a:r>
            <a:r>
              <a:rPr lang="fr-FR" dirty="0" smtClean="0"/>
              <a:t> vor </a:t>
            </a:r>
            <a:r>
              <a:rPr lang="fr-FR" dirty="0" err="1" smtClean="0"/>
              <a:t>dem</a:t>
            </a:r>
            <a:r>
              <a:rPr lang="fr-FR" dirty="0" smtClean="0"/>
              <a:t> </a:t>
            </a:r>
            <a:r>
              <a:rPr lang="fr-FR" dirty="0" err="1" smtClean="0"/>
              <a:t>Schlafengehen</a:t>
            </a:r>
            <a:r>
              <a:rPr lang="fr-FR" dirty="0" smtClean="0"/>
              <a:t>: </a:t>
            </a:r>
            <a:r>
              <a:rPr lang="fr-FR" dirty="0" err="1" smtClean="0"/>
              <a:t>ideal</a:t>
            </a:r>
            <a:r>
              <a:rPr lang="fr-FR" dirty="0" smtClean="0"/>
              <a:t>, da </a:t>
            </a:r>
            <a:r>
              <a:rPr lang="fr-FR" dirty="0" err="1" smtClean="0"/>
              <a:t>vom</a:t>
            </a:r>
            <a:r>
              <a:rPr lang="fr-FR" dirty="0" smtClean="0"/>
              <a:t> </a:t>
            </a:r>
            <a:r>
              <a:rPr lang="fr-FR" dirty="0" err="1" smtClean="0"/>
              <a:t>Hippocampus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Nacht</a:t>
            </a:r>
            <a:r>
              <a:rPr lang="fr-FR" baseline="0" dirty="0" smtClean="0"/>
              <a:t> in die </a:t>
            </a:r>
            <a:r>
              <a:rPr lang="fr-FR" baseline="0" dirty="0" err="1" smtClean="0"/>
              <a:t>Großhirnrinde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übertragen</a:t>
            </a:r>
            <a:r>
              <a:rPr lang="fr-FR" baseline="0" dirty="0" smtClean="0"/>
              <a:t>…(</a:t>
            </a:r>
            <a:r>
              <a:rPr lang="fr-FR" baseline="0" dirty="0" err="1" smtClean="0"/>
              <a:t>siehe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run-dic</a:t>
            </a:r>
            <a:r>
              <a:rPr lang="fr-FR" baseline="0" dirty="0" smtClean="0"/>
              <a:t> 1000 in </a:t>
            </a:r>
            <a:r>
              <a:rPr lang="fr-FR" baseline="0" dirty="0" err="1" smtClean="0"/>
              <a:t>handout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113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Verben</a:t>
            </a:r>
            <a:r>
              <a:rPr lang="fr-FR" dirty="0" smtClean="0"/>
              <a:t>: </a:t>
            </a:r>
            <a:r>
              <a:rPr lang="fr-FR" dirty="0" err="1" smtClean="0"/>
              <a:t>irregular</a:t>
            </a:r>
            <a:r>
              <a:rPr lang="fr-FR" dirty="0" smtClean="0"/>
              <a:t> </a:t>
            </a:r>
            <a:r>
              <a:rPr lang="fr-FR" dirty="0" err="1" smtClean="0"/>
              <a:t>verbs</a:t>
            </a:r>
            <a:r>
              <a:rPr lang="fr-FR" dirty="0" smtClean="0"/>
              <a:t> raps </a:t>
            </a:r>
            <a:r>
              <a:rPr lang="fr-FR" dirty="0" err="1" smtClean="0"/>
              <a:t>auch</a:t>
            </a:r>
            <a:r>
              <a:rPr lang="fr-FR" dirty="0" smtClean="0"/>
              <a:t> in den </a:t>
            </a:r>
            <a:r>
              <a:rPr lang="fr-FR" dirty="0" err="1" smtClean="0"/>
              <a:t>romanischen</a:t>
            </a:r>
            <a:r>
              <a:rPr lang="fr-FR" dirty="0" smtClean="0"/>
              <a:t> </a:t>
            </a:r>
            <a:r>
              <a:rPr lang="fr-FR" dirty="0" err="1" smtClean="0"/>
              <a:t>Sprachen</a:t>
            </a:r>
            <a:endParaRPr lang="fr-FR" dirty="0" smtClean="0"/>
          </a:p>
          <a:p>
            <a:r>
              <a:rPr lang="fr-FR" dirty="0" err="1" smtClean="0"/>
              <a:t>statt</a:t>
            </a:r>
            <a:r>
              <a:rPr lang="fr-FR" dirty="0" smtClean="0"/>
              <a:t> der 3 </a:t>
            </a:r>
            <a:r>
              <a:rPr lang="fr-FR" dirty="0" err="1" smtClean="0"/>
              <a:t>Formen</a:t>
            </a:r>
            <a:r>
              <a:rPr lang="fr-FR" dirty="0" smtClean="0"/>
              <a:t> </a:t>
            </a:r>
            <a:r>
              <a:rPr lang="fr-FR" dirty="0" err="1" smtClean="0"/>
              <a:t>könnten</a:t>
            </a:r>
            <a:r>
              <a:rPr lang="fr-FR" dirty="0" smtClean="0"/>
              <a:t> </a:t>
            </a:r>
            <a:r>
              <a:rPr lang="fr-FR" dirty="0" err="1" smtClean="0"/>
              <a:t>Kleingruppen</a:t>
            </a:r>
            <a:r>
              <a:rPr lang="fr-FR" baseline="0" dirty="0" smtClean="0"/>
              <a:t> je 5-10 </a:t>
            </a:r>
            <a:r>
              <a:rPr lang="fr-FR" baseline="0" dirty="0" err="1" smtClean="0"/>
              <a:t>neue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schwierige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Verben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vorspielen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allen</a:t>
            </a:r>
            <a:r>
              <a:rPr lang="fr-FR" baseline="0" dirty="0" smtClean="0"/>
              <a:t> 6 </a:t>
            </a:r>
            <a:r>
              <a:rPr lang="fr-FR" baseline="0" dirty="0" err="1" smtClean="0"/>
              <a:t>Personen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Moodle</a:t>
            </a:r>
            <a:r>
              <a:rPr lang="fr-FR" baseline="0" dirty="0" smtClean="0"/>
              <a:t>: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5316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481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Beispiel</a:t>
            </a:r>
            <a:r>
              <a:rPr lang="fr-FR" dirty="0" smtClean="0"/>
              <a:t>: </a:t>
            </a:r>
            <a:r>
              <a:rPr lang="fr-FR" dirty="0" err="1" smtClean="0"/>
              <a:t>Passiv</a:t>
            </a:r>
            <a:endParaRPr lang="fr-FR" dirty="0" smtClean="0"/>
          </a:p>
          <a:p>
            <a:r>
              <a:rPr lang="fr-FR" dirty="0" err="1" smtClean="0"/>
              <a:t>Aus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Zusammenhang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gerissene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Konstruktion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Sätzen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Umwandlung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aktiv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</a:t>
            </a:r>
            <a:r>
              <a:rPr lang="fr-FR" baseline="0" dirty="0" smtClean="0"/>
              <a:t> passive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kontraproduktiv</a:t>
            </a:r>
            <a:r>
              <a:rPr lang="fr-FR" baseline="0" dirty="0" smtClean="0"/>
              <a:t>:</a:t>
            </a:r>
          </a:p>
          <a:p>
            <a:r>
              <a:rPr lang="fr-FR" baseline="0" dirty="0" err="1" smtClean="0"/>
              <a:t>zB</a:t>
            </a:r>
            <a:r>
              <a:rPr lang="fr-FR" baseline="0" dirty="0" smtClean="0"/>
              <a:t>: el </a:t>
            </a:r>
            <a:r>
              <a:rPr lang="fr-FR" baseline="0" dirty="0" err="1" smtClean="0"/>
              <a:t>fuego</a:t>
            </a:r>
            <a:r>
              <a:rPr lang="fr-FR" baseline="0" dirty="0" smtClean="0"/>
              <a:t>/ </a:t>
            </a:r>
            <a:r>
              <a:rPr lang="fr-FR" baseline="0" dirty="0" err="1" smtClean="0"/>
              <a:t>destruir</a:t>
            </a:r>
            <a:r>
              <a:rPr lang="fr-FR" baseline="0" dirty="0" smtClean="0"/>
              <a:t>/ </a:t>
            </a:r>
            <a:r>
              <a:rPr lang="fr-FR" baseline="0" dirty="0" err="1" smtClean="0"/>
              <a:t>bibliotheka</a:t>
            </a:r>
            <a:endParaRPr lang="fr-FR" baseline="0" dirty="0" smtClean="0"/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fire</a:t>
            </a:r>
            <a:r>
              <a:rPr lang="fr-FR" baseline="0" dirty="0" smtClean="0"/>
              <a:t> / </a:t>
            </a:r>
            <a:r>
              <a:rPr lang="fr-FR" baseline="0" dirty="0" err="1" smtClean="0"/>
              <a:t>destruct</a:t>
            </a:r>
            <a:r>
              <a:rPr lang="fr-FR" baseline="0" dirty="0" smtClean="0"/>
              <a:t> / </a:t>
            </a:r>
            <a:r>
              <a:rPr lang="fr-FR" baseline="0" dirty="0" err="1" smtClean="0"/>
              <a:t>library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err="1" smtClean="0"/>
              <a:t>Bedeutungen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können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sogar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ganz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kleinen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Grammatikübungen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SchülerInnen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sinnvoll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konstruiert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Beispiel</a:t>
            </a:r>
            <a:r>
              <a:rPr lang="fr-FR" baseline="0" dirty="0" smtClean="0"/>
              <a:t>: Passive Bricks 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Passive Pairs</a:t>
            </a:r>
          </a:p>
          <a:p>
            <a:endParaRPr lang="fr-FR" baseline="0" dirty="0" smtClean="0"/>
          </a:p>
          <a:p>
            <a:r>
              <a:rPr lang="fr-FR" b="1" baseline="0" dirty="0" smtClean="0"/>
              <a:t>Si-</a:t>
            </a:r>
            <a:r>
              <a:rPr lang="fr-FR" b="1" baseline="0" dirty="0" err="1" smtClean="0"/>
              <a:t>Sätze</a:t>
            </a:r>
            <a:r>
              <a:rPr lang="fr-FR" b="1" baseline="0" dirty="0" smtClean="0"/>
              <a:t> // If-clauses</a:t>
            </a:r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449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Unbewusst</a:t>
            </a:r>
            <a:r>
              <a:rPr lang="fr-FR" dirty="0" smtClean="0"/>
              <a:t>: </a:t>
            </a:r>
            <a:r>
              <a:rPr lang="fr-FR" dirty="0" err="1" smtClean="0"/>
              <a:t>wie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glaubhaft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die </a:t>
            </a:r>
            <a:r>
              <a:rPr lang="fr-FR" baseline="0" dirty="0" err="1" smtClean="0"/>
              <a:t>Lehrperson</a:t>
            </a:r>
            <a:r>
              <a:rPr lang="fr-FR" baseline="0" dirty="0" smtClean="0"/>
              <a:t>, …</a:t>
            </a:r>
          </a:p>
          <a:p>
            <a:r>
              <a:rPr lang="fr-FR" baseline="0" dirty="0" err="1" smtClean="0"/>
              <a:t>wie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wichtig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für</a:t>
            </a:r>
            <a:r>
              <a:rPr lang="fr-FR" baseline="0" dirty="0" smtClean="0"/>
              <a:t> uns </a:t>
            </a:r>
            <a:r>
              <a:rPr lang="fr-FR" baseline="0" dirty="0" err="1" smtClean="0"/>
              <a:t>alle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peer</a:t>
            </a:r>
            <a:r>
              <a:rPr lang="fr-FR" baseline="0" dirty="0" smtClean="0"/>
              <a:t>-group)</a:t>
            </a:r>
          </a:p>
          <a:p>
            <a:r>
              <a:rPr lang="fr-FR" baseline="0" dirty="0" err="1" smtClean="0"/>
              <a:t>unbewusstes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Wahrnehmen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vocab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quilt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34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p.1 of HO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6090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4782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Stolz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Erfolgserlebnisse</a:t>
            </a:r>
            <a:r>
              <a:rPr lang="fr-FR" dirty="0" smtClean="0"/>
              <a:t>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Dopamindusche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verlangt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Wiederholung</a:t>
            </a:r>
            <a:r>
              <a:rPr lang="fr-FR" baseline="0" dirty="0" smtClean="0"/>
              <a:t>! – positive </a:t>
            </a:r>
            <a:r>
              <a:rPr lang="fr-FR" baseline="0" dirty="0" err="1" smtClean="0"/>
              <a:t>Motivationsspirale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Portfolios (</a:t>
            </a:r>
            <a:r>
              <a:rPr lang="fr-FR" baseline="0" dirty="0" err="1" smtClean="0"/>
              <a:t>epep</a:t>
            </a:r>
            <a:r>
              <a:rPr lang="fr-FR" baseline="0" dirty="0" smtClean="0"/>
              <a:t>)</a:t>
            </a:r>
          </a:p>
          <a:p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Tall</a:t>
            </a:r>
            <a:r>
              <a:rPr lang="fr-FR" baseline="0" dirty="0" smtClean="0"/>
              <a:t> Tales (</a:t>
            </a:r>
            <a:r>
              <a:rPr lang="fr-FR" baseline="0" dirty="0" err="1" smtClean="0"/>
              <a:t>epep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Klick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pictures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hyperlinks</a:t>
            </a:r>
            <a:r>
              <a:rPr lang="fr-FR" baseline="0" dirty="0" smtClean="0"/>
              <a:t>!</a:t>
            </a:r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6803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click on magazines to go to </a:t>
            </a:r>
            <a:r>
              <a:rPr lang="fr-FR" dirty="0" err="1" smtClean="0"/>
              <a:t>epep</a:t>
            </a:r>
            <a:r>
              <a:rPr lang="fr-FR" dirty="0" smtClean="0"/>
              <a:t>- magazines (</a:t>
            </a:r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briefly</a:t>
            </a:r>
            <a:r>
              <a:rPr lang="fr-FR" dirty="0" smtClean="0"/>
              <a:t> – </a:t>
            </a:r>
            <a:r>
              <a:rPr lang="fr-FR" dirty="0" err="1" smtClean="0"/>
              <a:t>details</a:t>
            </a:r>
            <a:r>
              <a:rPr lang="fr-FR" dirty="0" smtClean="0"/>
              <a:t> in </a:t>
            </a:r>
            <a:r>
              <a:rPr lang="fr-FR" dirty="0" err="1" smtClean="0"/>
              <a:t>writing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seminar</a:t>
            </a:r>
            <a:r>
              <a:rPr lang="fr-FR" baseline="0" dirty="0" smtClean="0"/>
              <a:t>)</a:t>
            </a:r>
          </a:p>
          <a:p>
            <a:endParaRPr lang="fr-FR" baseline="0" dirty="0" smtClean="0"/>
          </a:p>
          <a:p>
            <a:r>
              <a:rPr lang="fr-FR" baseline="0" dirty="0" smtClean="0"/>
              <a:t>go to </a:t>
            </a:r>
            <a:r>
              <a:rPr lang="fr-FR" baseline="0" dirty="0" err="1" smtClean="0"/>
              <a:t>Moodle</a:t>
            </a:r>
            <a:r>
              <a:rPr lang="fr-FR" baseline="0" dirty="0" smtClean="0"/>
              <a:t> 1c or 1b for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in </a:t>
            </a:r>
            <a:r>
              <a:rPr lang="fr-FR" baseline="0" dirty="0" err="1" smtClean="0"/>
              <a:t>common</a:t>
            </a:r>
            <a:r>
              <a:rPr lang="fr-FR" baseline="0" dirty="0" smtClean="0"/>
              <a:t>: show  </a:t>
            </a:r>
            <a:r>
              <a:rPr lang="fr-FR" baseline="0" dirty="0" err="1" smtClean="0"/>
              <a:t>that’s</a:t>
            </a:r>
            <a:r>
              <a:rPr lang="fr-FR" baseline="0" dirty="0" smtClean="0"/>
              <a:t> me, interviews and </a:t>
            </a:r>
            <a:r>
              <a:rPr lang="fr-FR" baseline="0" dirty="0" err="1" smtClean="0"/>
              <a:t>texts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err="1" smtClean="0"/>
              <a:t>Also</a:t>
            </a:r>
            <a:r>
              <a:rPr lang="fr-FR" baseline="0" dirty="0" smtClean="0"/>
              <a:t> show: 1c </a:t>
            </a:r>
            <a:r>
              <a:rPr lang="fr-FR" baseline="0" dirty="0" err="1" smtClean="0"/>
              <a:t>database</a:t>
            </a:r>
            <a:r>
              <a:rPr lang="fr-FR" baseline="0" dirty="0" smtClean="0"/>
              <a:t>: 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favorite </a:t>
            </a:r>
            <a:r>
              <a:rPr lang="fr-FR" baseline="0" dirty="0" err="1" smtClean="0"/>
              <a:t>day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neighborhood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guinea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pig</a:t>
            </a:r>
            <a:r>
              <a:rPr lang="fr-FR" baseline="0" dirty="0" smtClean="0"/>
              <a:t>…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1374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2">
              <a:defRPr/>
            </a:pPr>
            <a:r>
              <a:rPr lang="fr-FR" dirty="0" smtClean="0"/>
              <a:t>Variante A: </a:t>
            </a:r>
            <a:r>
              <a:rPr lang="fr-FR" dirty="0" err="1" smtClean="0"/>
              <a:t>Griechische</a:t>
            </a:r>
            <a:r>
              <a:rPr lang="fr-FR" dirty="0" smtClean="0"/>
              <a:t> </a:t>
            </a:r>
            <a:r>
              <a:rPr lang="fr-FR" dirty="0" err="1" smtClean="0"/>
              <a:t>Kärtchen</a:t>
            </a:r>
            <a:r>
              <a:rPr lang="fr-FR" dirty="0" smtClean="0"/>
              <a:t> (</a:t>
            </a:r>
            <a:r>
              <a:rPr lang="fr-FR" dirty="0" err="1" smtClean="0"/>
              <a:t>aus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Dialog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verwenden</a:t>
            </a:r>
            <a:endParaRPr lang="fr-FR" baseline="0" dirty="0" smtClean="0"/>
          </a:p>
          <a:p>
            <a:pPr defTabSz="914332">
              <a:defRPr/>
            </a:pPr>
            <a:r>
              <a:rPr lang="fr-FR" baseline="0" dirty="0" smtClean="0"/>
              <a:t>Variante B: </a:t>
            </a:r>
            <a:endParaRPr lang="fr-FR" dirty="0" smtClean="0"/>
          </a:p>
          <a:p>
            <a:pPr defTabSz="914332">
              <a:defRPr/>
            </a:pPr>
            <a:r>
              <a:rPr lang="fr-FR" dirty="0" err="1" smtClean="0"/>
              <a:t>Teilnehmer</a:t>
            </a:r>
            <a:r>
              <a:rPr lang="fr-FR" dirty="0" smtClean="0"/>
              <a:t> </a:t>
            </a:r>
            <a:r>
              <a:rPr lang="fr-FR" dirty="0" err="1" smtClean="0"/>
              <a:t>arbeiten</a:t>
            </a:r>
            <a:r>
              <a:rPr lang="fr-FR" dirty="0" smtClean="0"/>
              <a:t> in </a:t>
            </a:r>
            <a:r>
              <a:rPr lang="fr-FR" dirty="0" err="1" smtClean="0"/>
              <a:t>Kleingruppen</a:t>
            </a:r>
            <a:r>
              <a:rPr lang="fr-FR" dirty="0" smtClean="0"/>
              <a:t>: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zur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selben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Sprache</a:t>
            </a:r>
            <a:r>
              <a:rPr lang="fr-FR" baseline="0" dirty="0" smtClean="0"/>
              <a:t>)</a:t>
            </a:r>
          </a:p>
          <a:p>
            <a:pPr defTabSz="914332">
              <a:defRPr/>
            </a:pPr>
            <a:r>
              <a:rPr lang="fr-FR" baseline="0" dirty="0" err="1" smtClean="0"/>
              <a:t>Schreiben</a:t>
            </a:r>
            <a:r>
              <a:rPr lang="fr-FR" baseline="0" dirty="0" smtClean="0"/>
              <a:t> je 5 </a:t>
            </a:r>
            <a:r>
              <a:rPr lang="fr-FR" baseline="0" dirty="0" err="1" smtClean="0"/>
              <a:t>Kärtchen</a:t>
            </a:r>
            <a:r>
              <a:rPr lang="fr-FR" baseline="0" dirty="0" smtClean="0"/>
              <a:t> – die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SELBST </a:t>
            </a:r>
            <a:r>
              <a:rPr lang="fr-FR" baseline="0" dirty="0" err="1" smtClean="0"/>
              <a:t>lernen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wollen</a:t>
            </a:r>
            <a:r>
              <a:rPr lang="fr-FR" baseline="0" dirty="0" smtClean="0"/>
              <a:t>. (</a:t>
            </a:r>
            <a:r>
              <a:rPr lang="fr-FR" baseline="0" dirty="0" err="1" smtClean="0"/>
              <a:t>aus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era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mezzanotte</a:t>
            </a:r>
            <a:r>
              <a:rPr lang="fr-FR" baseline="0" dirty="0" smtClean="0"/>
              <a:t>…. 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aus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mitgebrachten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Lehrmaterialien</a:t>
            </a:r>
            <a:r>
              <a:rPr lang="fr-FR" baseline="0" dirty="0" smtClean="0"/>
              <a:t>)</a:t>
            </a:r>
          </a:p>
          <a:p>
            <a:pPr defTabSz="914332"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3406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Grammar</a:t>
            </a:r>
            <a:r>
              <a:rPr lang="fr-FR" dirty="0" smtClean="0"/>
              <a:t>-Quick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checkers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genau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besprechen</a:t>
            </a:r>
            <a:r>
              <a:rPr lang="fr-FR" baseline="0" dirty="0" smtClean="0"/>
              <a:t>!</a:t>
            </a:r>
          </a:p>
          <a:p>
            <a:r>
              <a:rPr lang="fr-FR" baseline="0" dirty="0" err="1" smtClean="0"/>
              <a:t>Suchen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in den </a:t>
            </a:r>
            <a:r>
              <a:rPr lang="fr-FR" baseline="0" dirty="0" err="1" smtClean="0"/>
              <a:t>mitgebrachent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Lehrbüchern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Übung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past</a:t>
            </a:r>
            <a:r>
              <a:rPr lang="fr-FR" baseline="0" dirty="0" smtClean="0"/>
              <a:t> progressive // imparfait // </a:t>
            </a:r>
            <a:r>
              <a:rPr lang="fr-FR" baseline="0" dirty="0" err="1" smtClean="0"/>
              <a:t>imperfetto</a:t>
            </a:r>
            <a:r>
              <a:rPr lang="fr-FR" baseline="0" dirty="0" smtClean="0"/>
              <a:t>…</a:t>
            </a:r>
          </a:p>
          <a:p>
            <a:r>
              <a:rPr lang="fr-FR" baseline="0" dirty="0" err="1" smtClean="0"/>
              <a:t>Wie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effizient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Übung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anhand</a:t>
            </a:r>
            <a:r>
              <a:rPr lang="fr-FR" baseline="0" dirty="0" smtClean="0"/>
              <a:t> der </a:t>
            </a:r>
            <a:r>
              <a:rPr lang="fr-FR" baseline="0" dirty="0" err="1" smtClean="0"/>
              <a:t>Kriterien</a:t>
            </a:r>
            <a:r>
              <a:rPr lang="fr-FR" baseline="0" dirty="0" smtClean="0"/>
              <a:t> der </a:t>
            </a:r>
            <a:r>
              <a:rPr lang="fr-FR" baseline="0" dirty="0" err="1" smtClean="0"/>
              <a:t>grammar</a:t>
            </a:r>
            <a:r>
              <a:rPr lang="fr-FR" baseline="0" dirty="0" smtClean="0"/>
              <a:t>-quick-</a:t>
            </a:r>
            <a:r>
              <a:rPr lang="fr-FR" baseline="0" dirty="0" err="1" smtClean="0"/>
              <a:t>checkers</a:t>
            </a:r>
            <a:r>
              <a:rPr lang="fr-FR" baseline="0" dirty="0" smtClean="0"/>
              <a:t>?</a:t>
            </a:r>
          </a:p>
          <a:p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6046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061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345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63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013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740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Hippocampus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Einzelheiten</a:t>
            </a:r>
            <a:r>
              <a:rPr lang="fr-FR" baseline="0" dirty="0" smtClean="0"/>
              <a:t> ab, </a:t>
            </a:r>
            <a:r>
              <a:rPr lang="fr-FR" baseline="0" dirty="0" err="1" smtClean="0"/>
              <a:t>ruft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wieder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transferiert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innerhalb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Monaten</a:t>
            </a:r>
            <a:r>
              <a:rPr lang="fr-FR" baseline="0" dirty="0" smtClean="0"/>
              <a:t> in die </a:t>
            </a:r>
            <a:r>
              <a:rPr lang="fr-FR" baseline="0" dirty="0" err="1" smtClean="0"/>
              <a:t>Gehirnrinde</a:t>
            </a:r>
            <a:r>
              <a:rPr lang="fr-FR" baseline="0" dirty="0" smtClean="0"/>
              <a:t>, den </a:t>
            </a:r>
            <a:r>
              <a:rPr lang="fr-FR" baseline="0" dirty="0" err="1" smtClean="0"/>
              <a:t>langsamen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Lerner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langfistig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583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704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2">
              <a:defRPr/>
            </a:pPr>
            <a:r>
              <a:rPr lang="fr-FR" dirty="0" smtClean="0"/>
              <a:t>2 min mit </a:t>
            </a:r>
            <a:r>
              <a:rPr lang="fr-FR" dirty="0" err="1" smtClean="0"/>
              <a:t>geschlossenen</a:t>
            </a:r>
            <a:r>
              <a:rPr lang="fr-FR" dirty="0" smtClean="0"/>
              <a:t> </a:t>
            </a:r>
            <a:r>
              <a:rPr lang="fr-FR" dirty="0" err="1" smtClean="0"/>
              <a:t>Augen</a:t>
            </a:r>
            <a:r>
              <a:rPr lang="fr-FR" dirty="0" smtClean="0"/>
              <a:t> </a:t>
            </a:r>
            <a:r>
              <a:rPr lang="fr-FR" dirty="0" err="1" smtClean="0"/>
              <a:t>an</a:t>
            </a:r>
            <a:r>
              <a:rPr lang="fr-FR" dirty="0" smtClean="0"/>
              <a:t> den </a:t>
            </a:r>
            <a:r>
              <a:rPr lang="fr-FR" dirty="0" err="1" smtClean="0"/>
              <a:t>Begriff</a:t>
            </a:r>
            <a:r>
              <a:rPr lang="fr-FR" dirty="0" smtClean="0"/>
              <a:t> « HAUS ». (mini </a:t>
            </a:r>
            <a:r>
              <a:rPr lang="fr-FR" dirty="0" err="1" smtClean="0"/>
              <a:t>Fantasytrip</a:t>
            </a:r>
            <a:r>
              <a:rPr lang="fr-FR" dirty="0" smtClean="0"/>
              <a:t>): </a:t>
            </a:r>
            <a:r>
              <a:rPr lang="fr-FR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? Welche </a:t>
            </a:r>
            <a:r>
              <a:rPr lang="fr-FR" baseline="0" dirty="0" err="1" smtClean="0"/>
              <a:t>Bilder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kommen</a:t>
            </a:r>
            <a:r>
              <a:rPr lang="fr-FR" baseline="0" dirty="0" smtClean="0"/>
              <a:t> …?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hören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?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fühlen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?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riechen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? </a:t>
            </a:r>
          </a:p>
          <a:p>
            <a:pPr defTabSz="914332">
              <a:defRPr/>
            </a:pPr>
            <a:r>
              <a:rPr lang="fr-FR" baseline="0" dirty="0" err="1" smtClean="0"/>
              <a:t>Eventuell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auch</a:t>
            </a:r>
            <a:r>
              <a:rPr lang="fr-FR" baseline="0" dirty="0" smtClean="0"/>
              <a:t> mit « </a:t>
            </a:r>
            <a:r>
              <a:rPr lang="fr-FR" baseline="0" dirty="0" err="1" smtClean="0"/>
              <a:t>Brot</a:t>
            </a:r>
            <a:r>
              <a:rPr lang="fr-FR" baseline="0" dirty="0" smtClean="0"/>
              <a:t> ».</a:t>
            </a:r>
          </a:p>
          <a:p>
            <a:endParaRPr lang="fr-FR" baseline="0" dirty="0" smtClean="0"/>
          </a:p>
          <a:p>
            <a:pPr defTabSz="914332">
              <a:defRPr/>
            </a:pPr>
            <a:r>
              <a:rPr lang="fr-FR" baseline="0" dirty="0" err="1" smtClean="0"/>
              <a:t>Share</a:t>
            </a:r>
            <a:r>
              <a:rPr lang="fr-FR" baseline="0" dirty="0" smtClean="0"/>
              <a:t> for a few minutes.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discuss</a:t>
            </a:r>
            <a:r>
              <a:rPr lang="fr-FR" baseline="0" dirty="0" smtClean="0"/>
              <a:t> neural networks and show animation.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501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16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29.11.2013</a:t>
            </a:fld>
            <a:endParaRPr lang="de-A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1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29.11.2013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2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29.11.2013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2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29.11.2013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3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5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29.11.2013</a:t>
            </a:fld>
            <a:endParaRPr lang="de-AT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1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t>29.11.2013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1" y="1575653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3" y="1524001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1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29.11.2013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4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7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29.11.2013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1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29.11.2013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1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9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29.11.2013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de-A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9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t>29.11.2013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5059103-57EF-4955-B694-EF924D68BCD6}" type="datetimeFigureOut">
              <a:rPr lang="de-AT" smtClean="0"/>
              <a:t>29.11.2013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5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pep.at/?page_id=228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zleitner.com/epep/Sem/BRAIN/Era-mezzanotte.pdf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hyperlink" Target="http://www.eyejot.com/mview?g=3AA3FB8C1152E4FFFFE2F6C4F6" TargetMode="External"/><Relationship Id="rId4" Type="http://schemas.openxmlformats.org/officeDocument/2006/relationships/hyperlink" Target="http://epep.at/?page_id=236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nFnLJocZSk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beneaththecover.com/2007/10/31/surprising-broca/" TargetMode="Externa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://www.percepp.com/macedonia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yejot.com/mview/174B0A02236C8C988A1791C27821E31B3DDE4A13ADEDE42D0DD59852B05521D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mailvu.com/msg/iffb3d55d858f492f94bcd1c2528eab0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epep.at/?page_id=1700" TargetMode="External"/><Relationship Id="rId5" Type="http://schemas.openxmlformats.org/officeDocument/2006/relationships/image" Target="../media/image51.png"/><Relationship Id="rId4" Type="http://schemas.openxmlformats.org/officeDocument/2006/relationships/hyperlink" Target="http://epep.at/?page_id=496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hyperlink" Target="http://epep.at/?page_id=2452" TargetMode="Externa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pep.at/?page_id=67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hyperlink" Target="http://www.polzleitner.com/epep/Uni/Grammar/awful-exercises/reporting-nogo.pdf" TargetMode="External"/><Relationship Id="rId7" Type="http://schemas.openxmlformats.org/officeDocument/2006/relationships/image" Target="../media/image68.emf"/><Relationship Id="rId2" Type="http://schemas.openxmlformats.org/officeDocument/2006/relationships/hyperlink" Target="http://www.englisch-hilfen.de/en/exercises/reported_speech/backshift.htm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polzleitner.com/epep/Grammar/Reporting-pics-game.pdf" TargetMode="External"/><Relationship Id="rId11" Type="http://schemas.openxmlformats.org/officeDocument/2006/relationships/image" Target="../media/image72.emf"/><Relationship Id="rId5" Type="http://schemas.openxmlformats.org/officeDocument/2006/relationships/hyperlink" Target="http://www.polzleitner.com/epep/Grammar/reporting-circle.pdf" TargetMode="External"/><Relationship Id="rId10" Type="http://schemas.openxmlformats.org/officeDocument/2006/relationships/image" Target="../media/image71.emf"/><Relationship Id="rId4" Type="http://schemas.openxmlformats.org/officeDocument/2006/relationships/hyperlink" Target="http://www.polzleitner.com/epep/Grammar/reporting-new-coteacher.pptx" TargetMode="External"/><Relationship Id="rId9" Type="http://schemas.openxmlformats.org/officeDocument/2006/relationships/image" Target="../media/image70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image" Target="../media/image79.emf"/><Relationship Id="rId3" Type="http://schemas.openxmlformats.org/officeDocument/2006/relationships/hyperlink" Target="http://www.lefrancaispourtous.com/ex_en_ment.htm" TargetMode="External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hyperlink" Target="http://www.englishexercises.org/makeagame/viewgame.asp?id=1829" TargetMode="External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polzleitner.com/epep/Grammar/adverbs/manner-mimes.pdf" TargetMode="External"/><Relationship Id="rId11" Type="http://schemas.openxmlformats.org/officeDocument/2006/relationships/image" Target="../media/image77.gif"/><Relationship Id="rId5" Type="http://schemas.openxmlformats.org/officeDocument/2006/relationships/hyperlink" Target="http://www.polzleitner.com/epep/Uni/Grammar/awful-exercises/adverbe-exercices.pdf" TargetMode="External"/><Relationship Id="rId15" Type="http://schemas.openxmlformats.org/officeDocument/2006/relationships/image" Target="../media/image81.wmf"/><Relationship Id="rId10" Type="http://schemas.openxmlformats.org/officeDocument/2006/relationships/image" Target="../media/image76.jpeg"/><Relationship Id="rId4" Type="http://schemas.openxmlformats.org/officeDocument/2006/relationships/hyperlink" Target="http://www.jerevise.fr/adverbe.html" TargetMode="External"/><Relationship Id="rId9" Type="http://schemas.openxmlformats.org/officeDocument/2006/relationships/image" Target="../media/image75.emf"/><Relationship Id="rId1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://metuitaliano203.wikispaces.com/il+passivo+esercizi" TargetMode="External"/><Relationship Id="rId7" Type="http://schemas.openxmlformats.org/officeDocument/2006/relationships/hyperlink" Target="http://www.polzleitner.com/epep/Grammar/PassivePairs.pdf" TargetMode="External"/><Relationship Id="rId2" Type="http://schemas.openxmlformats.org/officeDocument/2006/relationships/hyperlink" Target="http://www.polzleitner.com/epep/Uni/Grammar/awful-exercises/active-passive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polzleitner.com/epep/Grammar/passive-bricks.pdf" TargetMode="External"/><Relationship Id="rId5" Type="http://schemas.openxmlformats.org/officeDocument/2006/relationships/hyperlink" Target="http://www.polzleitner.com/epep/Uni/Grammar/awful-exercises/SpanishPassive.pdf" TargetMode="External"/><Relationship Id="rId4" Type="http://schemas.openxmlformats.org/officeDocument/2006/relationships/hyperlink" Target="http://www.polarfle.com/exercice/exopassifav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jpeg"/><Relationship Id="rId5" Type="http://schemas.openxmlformats.org/officeDocument/2006/relationships/hyperlink" Target="http://xkcd.com/17/" TargetMode="External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0" Type="http://schemas.openxmlformats.org/officeDocument/2006/relationships/hyperlink" Target="http://eggshell-robotics.node3000.com/pictures/if-i-was-a-robot.jpg" TargetMode="External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lishexercises.org/makeagame/viewgame.asp?id=1829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90cj4NX87Y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>
          <a:xfrm>
            <a:off x="381000" y="1124745"/>
            <a:ext cx="2462808" cy="5001419"/>
          </a:xfrm>
        </p:spPr>
        <p:txBody>
          <a:bodyPr>
            <a:normAutofit/>
          </a:bodyPr>
          <a:lstStyle/>
          <a:p>
            <a:r>
              <a:rPr lang="de-AT" sz="2000" b="1" dirty="0" smtClean="0">
                <a:solidFill>
                  <a:srgbClr val="FFC000"/>
                </a:solidFill>
              </a:rPr>
              <a:t>Wie kommt die Frem</a:t>
            </a:r>
            <a:r>
              <a:rPr lang="de-AT" sz="1800" b="1" dirty="0" smtClean="0">
                <a:solidFill>
                  <a:srgbClr val="FFC000"/>
                </a:solidFill>
              </a:rPr>
              <a:t>d</a:t>
            </a:r>
            <a:r>
              <a:rPr lang="de-AT" sz="2000" b="1" dirty="0" smtClean="0">
                <a:solidFill>
                  <a:srgbClr val="FFC000"/>
                </a:solidFill>
              </a:rPr>
              <a:t>sprache in den Kopf?</a:t>
            </a:r>
          </a:p>
          <a:p>
            <a:r>
              <a:rPr lang="de-AT" sz="2000" b="1" dirty="0" smtClean="0">
                <a:solidFill>
                  <a:srgbClr val="FFC000"/>
                </a:solidFill>
              </a:rPr>
              <a:t>Grundlagen und Vorschläge für gehirngerechten Fremdsprachen-unterricht.</a:t>
            </a:r>
          </a:p>
          <a:p>
            <a:endParaRPr lang="de-AT" sz="2400" b="1" dirty="0">
              <a:solidFill>
                <a:srgbClr val="FFC000"/>
              </a:solidFill>
            </a:endParaRPr>
          </a:p>
          <a:p>
            <a:endParaRPr lang="de-AT" sz="2400" b="1" dirty="0" smtClean="0">
              <a:solidFill>
                <a:srgbClr val="FFC000"/>
              </a:solidFill>
            </a:endParaRPr>
          </a:p>
          <a:p>
            <a:endParaRPr lang="de-AT" sz="2400" b="1" dirty="0">
              <a:solidFill>
                <a:srgbClr val="FFC000"/>
              </a:solidFill>
            </a:endParaRPr>
          </a:p>
          <a:p>
            <a:endParaRPr lang="de-AT" sz="2400" b="1" dirty="0" smtClean="0">
              <a:solidFill>
                <a:srgbClr val="FFC000"/>
              </a:solidFill>
            </a:endParaRPr>
          </a:p>
          <a:p>
            <a:endParaRPr lang="de-AT" sz="2400" b="1" dirty="0" smtClean="0">
              <a:solidFill>
                <a:srgbClr val="FFC00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994927"/>
            <a:ext cx="5638800" cy="4791947"/>
          </a:xfrm>
        </p:spPr>
      </p:pic>
    </p:spTree>
    <p:extLst>
      <p:ext uri="{BB962C8B-B14F-4D97-AF65-F5344CB8AC3E}">
        <p14:creationId xmlns:p14="http://schemas.microsoft.com/office/powerpoint/2010/main" val="24800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Neuron</a:t>
            </a:r>
            <a:r>
              <a:rPr lang="fr-FR" dirty="0" smtClean="0"/>
              <a:t> mit </a:t>
            </a:r>
            <a:r>
              <a:rPr lang="fr-FR" dirty="0" err="1" smtClean="0"/>
              <a:t>Dendriten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err="1" smtClean="0"/>
              <a:t>Elektrochemische</a:t>
            </a:r>
            <a:r>
              <a:rPr lang="fr-FR" dirty="0" smtClean="0"/>
              <a:t> </a:t>
            </a:r>
            <a:r>
              <a:rPr lang="fr-FR" dirty="0" err="1" smtClean="0"/>
              <a:t>Übertragung</a:t>
            </a:r>
            <a:r>
              <a:rPr lang="fr-FR" dirty="0"/>
              <a:t> </a:t>
            </a:r>
            <a:r>
              <a:rPr lang="fr-FR" dirty="0" err="1" smtClean="0"/>
              <a:t>über</a:t>
            </a:r>
            <a:r>
              <a:rPr lang="fr-FR" dirty="0" smtClean="0"/>
              <a:t> die </a:t>
            </a:r>
            <a:r>
              <a:rPr lang="fr-FR" dirty="0" err="1" smtClean="0"/>
              <a:t>Synapsen</a:t>
            </a:r>
            <a:endParaRPr lang="fr-FR" dirty="0" smtClean="0"/>
          </a:p>
          <a:p>
            <a:r>
              <a:rPr lang="fr-FR" dirty="0" err="1" smtClean="0"/>
              <a:t>Unterschiedliche</a:t>
            </a:r>
            <a:r>
              <a:rPr lang="fr-FR" dirty="0" smtClean="0"/>
              <a:t> </a:t>
            </a:r>
            <a:r>
              <a:rPr lang="fr-FR" dirty="0" err="1" smtClean="0"/>
              <a:t>Axon-membranen</a:t>
            </a:r>
            <a:r>
              <a:rPr lang="fr-FR" dirty="0" smtClean="0"/>
              <a:t>  </a:t>
            </a:r>
            <a:r>
              <a:rPr lang="fr-FR" dirty="0" err="1" smtClean="0"/>
              <a:t>reagieren</a:t>
            </a:r>
            <a:r>
              <a:rPr lang="fr-FR" dirty="0" smtClean="0"/>
              <a:t> </a:t>
            </a:r>
            <a:r>
              <a:rPr lang="fr-FR" dirty="0" err="1" smtClean="0"/>
              <a:t>auf</a:t>
            </a:r>
            <a:r>
              <a:rPr lang="fr-FR" dirty="0" smtClean="0"/>
              <a:t> </a:t>
            </a:r>
            <a:r>
              <a:rPr lang="fr-FR" dirty="0" err="1" smtClean="0"/>
              <a:t>unterschiedliche</a:t>
            </a:r>
            <a:r>
              <a:rPr lang="fr-FR" dirty="0" smtClean="0"/>
              <a:t> </a:t>
            </a:r>
            <a:r>
              <a:rPr lang="fr-FR" dirty="0" err="1" smtClean="0"/>
              <a:t>Neurotransmitter-substanzen</a:t>
            </a:r>
            <a:r>
              <a:rPr lang="fr-FR" dirty="0" smtClean="0"/>
              <a:t> mit </a:t>
            </a:r>
          </a:p>
          <a:p>
            <a:r>
              <a:rPr lang="fr-FR" b="1" dirty="0" err="1" smtClean="0"/>
              <a:t>Verstärkung</a:t>
            </a:r>
            <a:r>
              <a:rPr lang="fr-FR" b="1" dirty="0" smtClean="0"/>
              <a:t> </a:t>
            </a:r>
            <a:r>
              <a:rPr lang="fr-FR" dirty="0" err="1" smtClean="0"/>
              <a:t>oder</a:t>
            </a:r>
            <a:r>
              <a:rPr lang="fr-FR" dirty="0" smtClean="0"/>
              <a:t> </a:t>
            </a:r>
          </a:p>
          <a:p>
            <a:r>
              <a:rPr lang="fr-FR" b="1" dirty="0" err="1" smtClean="0"/>
              <a:t>Verringerung</a:t>
            </a:r>
            <a:r>
              <a:rPr lang="fr-FR" dirty="0" smtClean="0"/>
              <a:t> des </a:t>
            </a:r>
            <a:r>
              <a:rPr lang="fr-FR" dirty="0" err="1" smtClean="0"/>
              <a:t>Aktionspotentials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6257" y="1124744"/>
            <a:ext cx="2080143" cy="266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err="1" smtClean="0"/>
              <a:t>Beispiele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für</a:t>
            </a:r>
            <a:r>
              <a:rPr lang="fr-FR" sz="2400" b="1" dirty="0" smtClean="0"/>
              <a:t>  </a:t>
            </a:r>
            <a:r>
              <a:rPr lang="fr-FR" sz="2400" b="1" dirty="0" err="1" smtClean="0"/>
              <a:t>Neurotransmitter</a:t>
            </a:r>
            <a:endParaRPr lang="fr-FR" sz="2400" b="1" dirty="0" smtClean="0"/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endParaRPr lang="fr-FR" sz="2000" b="1" dirty="0" smtClean="0"/>
          </a:p>
          <a:p>
            <a:r>
              <a:rPr lang="fr-FR" sz="2400" b="1" dirty="0" err="1" smtClean="0"/>
              <a:t>Acetylcholine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gezielte</a:t>
            </a:r>
            <a:r>
              <a:rPr lang="fr-FR" sz="2400" dirty="0" smtClean="0"/>
              <a:t> </a:t>
            </a:r>
            <a:r>
              <a:rPr lang="fr-FR" sz="2400" dirty="0" err="1" smtClean="0"/>
              <a:t>Aufmerksamkeit</a:t>
            </a:r>
            <a:endParaRPr lang="fr-FR" sz="2400" dirty="0" smtClean="0"/>
          </a:p>
          <a:p>
            <a:r>
              <a:rPr lang="fr-FR" sz="2400" b="1" dirty="0" err="1" smtClean="0"/>
              <a:t>Serotonin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Dämpfung</a:t>
            </a:r>
            <a:r>
              <a:rPr lang="fr-FR" sz="2400" dirty="0" smtClean="0"/>
              <a:t>, </a:t>
            </a:r>
            <a:r>
              <a:rPr lang="fr-FR" sz="2400" dirty="0" err="1" smtClean="0"/>
              <a:t>Beruhigung</a:t>
            </a:r>
            <a:r>
              <a:rPr lang="fr-FR" sz="2400" dirty="0" smtClean="0"/>
              <a:t>, </a:t>
            </a:r>
            <a:r>
              <a:rPr lang="fr-FR" sz="2400" dirty="0" err="1" smtClean="0"/>
              <a:t>Wohlgefühl</a:t>
            </a:r>
            <a:endParaRPr lang="fr-FR" sz="2400" dirty="0" smtClean="0"/>
          </a:p>
          <a:p>
            <a:r>
              <a:rPr lang="fr-FR" sz="2400" b="1" dirty="0" err="1" smtClean="0"/>
              <a:t>Dopamin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Antrieb</a:t>
            </a:r>
            <a:r>
              <a:rPr lang="fr-FR" sz="2400" dirty="0" smtClean="0"/>
              <a:t>, </a:t>
            </a:r>
            <a:r>
              <a:rPr lang="fr-FR" sz="2400" dirty="0" err="1" smtClean="0"/>
              <a:t>Neugier</a:t>
            </a:r>
            <a:r>
              <a:rPr lang="fr-FR" sz="2400" dirty="0" smtClean="0"/>
              <a:t>, </a:t>
            </a:r>
            <a:r>
              <a:rPr lang="fr-FR" sz="2400" dirty="0" err="1" smtClean="0"/>
              <a:t>Belohnungserwartung</a:t>
            </a:r>
            <a:r>
              <a:rPr lang="fr-FR" sz="2400" dirty="0" smtClean="0"/>
              <a:t>)</a:t>
            </a:r>
            <a:endParaRPr lang="fr-FR" sz="2400" b="1" dirty="0" smtClean="0"/>
          </a:p>
          <a:p>
            <a:r>
              <a:rPr lang="fr-FR" sz="2400" b="1" dirty="0" err="1" smtClean="0"/>
              <a:t>Glutamat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Erregung</a:t>
            </a:r>
            <a:r>
              <a:rPr lang="fr-FR" sz="2400" dirty="0" smtClean="0"/>
              <a:t> – </a:t>
            </a:r>
            <a:r>
              <a:rPr lang="fr-FR" sz="2400" dirty="0" err="1" smtClean="0"/>
              <a:t>Alarmbotschaft</a:t>
            </a:r>
            <a:r>
              <a:rPr lang="fr-FR" sz="2400" dirty="0" smtClean="0"/>
              <a:t> – </a:t>
            </a:r>
            <a:r>
              <a:rPr lang="fr-FR" sz="2400" dirty="0" err="1" smtClean="0"/>
              <a:t>Flucht</a:t>
            </a:r>
            <a:endParaRPr lang="fr-FR" sz="2400" dirty="0" smtClean="0"/>
          </a:p>
          <a:p>
            <a:r>
              <a:rPr lang="fr-FR" sz="2400" b="1" dirty="0" err="1" smtClean="0"/>
              <a:t>Noradrenalin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allgemeine</a:t>
            </a:r>
            <a:r>
              <a:rPr lang="fr-FR" sz="2400" dirty="0" smtClean="0"/>
              <a:t> </a:t>
            </a:r>
            <a:r>
              <a:rPr lang="fr-FR" sz="2400" dirty="0" err="1" smtClean="0"/>
              <a:t>Aufmerksamkeit</a:t>
            </a:r>
            <a:r>
              <a:rPr lang="fr-FR" sz="2400" dirty="0" smtClean="0"/>
              <a:t>, </a:t>
            </a:r>
            <a:r>
              <a:rPr lang="fr-FR" sz="2400" dirty="0" err="1" smtClean="0"/>
              <a:t>Erregung</a:t>
            </a:r>
            <a:r>
              <a:rPr lang="fr-FR" sz="2400" dirty="0" smtClean="0"/>
              <a:t>, Stress</a:t>
            </a:r>
            <a:endParaRPr lang="fr-FR" sz="2400" b="1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618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3848" y="764704"/>
            <a:ext cx="1656184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Priming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err="1" smtClean="0"/>
              <a:t>vom</a:t>
            </a:r>
            <a:r>
              <a:rPr lang="fr-FR" dirty="0" smtClean="0"/>
              <a:t> </a:t>
            </a:r>
            <a:r>
              <a:rPr lang="fr-FR" dirty="0" err="1" smtClean="0"/>
              <a:t>Überblick</a:t>
            </a:r>
            <a:r>
              <a:rPr lang="fr-FR" dirty="0" smtClean="0"/>
              <a:t> </a:t>
            </a:r>
            <a:r>
              <a:rPr lang="fr-FR" dirty="0" err="1" smtClean="0"/>
              <a:t>zum</a:t>
            </a:r>
            <a:r>
              <a:rPr lang="fr-FR" dirty="0" smtClean="0"/>
              <a:t> </a:t>
            </a:r>
            <a:r>
              <a:rPr lang="fr-FR" dirty="0" err="1" smtClean="0"/>
              <a:t>Detail</a:t>
            </a:r>
            <a:endParaRPr lang="fr-FR" dirty="0" smtClean="0"/>
          </a:p>
          <a:p>
            <a:r>
              <a:rPr lang="fr-FR" dirty="0" err="1" smtClean="0"/>
              <a:t>Vorwissen</a:t>
            </a:r>
            <a:r>
              <a:rPr lang="fr-FR" dirty="0" smtClean="0"/>
              <a:t> </a:t>
            </a:r>
            <a:r>
              <a:rPr lang="fr-FR" dirty="0" err="1" smtClean="0"/>
              <a:t>aktivieren</a:t>
            </a:r>
            <a:r>
              <a:rPr lang="fr-FR" dirty="0" smtClean="0"/>
              <a:t>!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Prinzip</a:t>
            </a:r>
            <a:r>
              <a:rPr lang="fr-FR" dirty="0"/>
              <a:t> </a:t>
            </a:r>
            <a:r>
              <a:rPr lang="fr-FR" dirty="0" smtClean="0"/>
              <a:t>1: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Neues</a:t>
            </a:r>
            <a:r>
              <a:rPr lang="fr-FR" dirty="0" smtClean="0"/>
              <a:t> </a:t>
            </a:r>
            <a:r>
              <a:rPr lang="fr-FR" dirty="0" err="1" smtClean="0"/>
              <a:t>wird</a:t>
            </a:r>
            <a:r>
              <a:rPr lang="fr-FR" dirty="0" smtClean="0"/>
              <a:t> an </a:t>
            </a:r>
            <a:r>
              <a:rPr lang="fr-FR" dirty="0" err="1" smtClean="0"/>
              <a:t>vorhandene</a:t>
            </a:r>
            <a:r>
              <a:rPr lang="fr-FR" dirty="0" smtClean="0"/>
              <a:t> </a:t>
            </a:r>
            <a:r>
              <a:rPr lang="fr-FR" dirty="0" err="1" smtClean="0"/>
              <a:t>Bedeutungsstrukturen</a:t>
            </a:r>
            <a:r>
              <a:rPr lang="fr-FR" dirty="0" smtClean="0"/>
              <a:t> </a:t>
            </a:r>
            <a:r>
              <a:rPr lang="fr-FR" dirty="0" err="1" smtClean="0"/>
              <a:t>geknüpft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 smtClean="0"/>
              <a:t>Unser</a:t>
            </a:r>
            <a:r>
              <a:rPr lang="fr-FR" dirty="0" smtClean="0"/>
              <a:t> </a:t>
            </a:r>
            <a:r>
              <a:rPr lang="fr-FR" dirty="0" err="1" smtClean="0"/>
              <a:t>Vorwissen</a:t>
            </a:r>
            <a:r>
              <a:rPr lang="fr-FR" dirty="0" smtClean="0"/>
              <a:t> </a:t>
            </a:r>
            <a:r>
              <a:rPr lang="fr-FR" dirty="0" err="1" smtClean="0"/>
              <a:t>strukturiert</a:t>
            </a:r>
            <a:r>
              <a:rPr lang="fr-FR" dirty="0" smtClean="0"/>
              <a:t> </a:t>
            </a:r>
            <a:r>
              <a:rPr lang="fr-FR" dirty="0" err="1" smtClean="0"/>
              <a:t>unsere</a:t>
            </a:r>
            <a:r>
              <a:rPr lang="fr-FR" dirty="0" smtClean="0"/>
              <a:t> </a:t>
            </a:r>
            <a:r>
              <a:rPr lang="fr-FR" dirty="0" err="1" smtClean="0"/>
              <a:t>Wahrnehmung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 smtClean="0"/>
              <a:t>Noch</a:t>
            </a:r>
            <a:r>
              <a:rPr lang="fr-FR" dirty="0" smtClean="0"/>
              <a:t> </a:t>
            </a:r>
            <a:r>
              <a:rPr lang="fr-FR" dirty="0" err="1" smtClean="0"/>
              <a:t>ein</a:t>
            </a:r>
            <a:r>
              <a:rPr lang="fr-FR" dirty="0" smtClean="0"/>
              <a:t> </a:t>
            </a:r>
            <a:r>
              <a:rPr lang="fr-FR" dirty="0" err="1" smtClean="0"/>
              <a:t>kleines</a:t>
            </a:r>
            <a:r>
              <a:rPr lang="fr-FR" dirty="0" smtClean="0"/>
              <a:t> </a:t>
            </a:r>
            <a:r>
              <a:rPr lang="fr-FR" dirty="0" err="1" smtClean="0"/>
              <a:t>Experiment</a:t>
            </a:r>
            <a:r>
              <a:rPr lang="fr-FR" dirty="0" smtClean="0"/>
              <a:t>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45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1"/>
            <a:ext cx="2362200" cy="858416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Ein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kleines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Experiment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391656"/>
            <a:ext cx="2362200" cy="273450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err="1" smtClean="0"/>
              <a:t>Ein</a:t>
            </a:r>
            <a:r>
              <a:rPr lang="fr-FR" dirty="0" smtClean="0"/>
              <a:t> </a:t>
            </a:r>
            <a:r>
              <a:rPr lang="fr-FR" dirty="0" err="1" smtClean="0"/>
              <a:t>großer</a:t>
            </a:r>
            <a:r>
              <a:rPr lang="fr-FR" dirty="0" smtClean="0"/>
              <a:t> </a:t>
            </a:r>
            <a:r>
              <a:rPr lang="fr-FR" dirty="0" err="1" smtClean="0"/>
              <a:t>Physiker</a:t>
            </a:r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653" y="1196752"/>
            <a:ext cx="3495251" cy="507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92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08721"/>
            <a:ext cx="2362200" cy="936104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Ein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kleines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Experiment</a:t>
            </a:r>
            <a:r>
              <a:rPr lang="fr-FR" dirty="0" smtClean="0">
                <a:solidFill>
                  <a:srgbClr val="FFC000"/>
                </a:solidFill>
              </a:rPr>
              <a:t> …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492897"/>
            <a:ext cx="2362200" cy="3633267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245" name="Picture 5" descr="C:\Users\lp\Documents\Lis\epep\images\botticelli_venus1-650x4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29860"/>
            <a:ext cx="5638800" cy="352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31840" y="764704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3">
                    <a:lumMod val="75000"/>
                  </a:schemeClr>
                </a:solidFill>
              </a:rPr>
              <a:t>Die Venus </a:t>
            </a:r>
            <a:r>
              <a:rPr lang="fr-FR" dirty="0" err="1" smtClean="0"/>
              <a:t>von</a:t>
            </a:r>
            <a:r>
              <a:rPr lang="fr-FR" dirty="0" smtClean="0"/>
              <a:t> Botticelli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44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2362200" cy="1080120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Ein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kleines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Experiment</a:t>
            </a:r>
            <a:r>
              <a:rPr lang="fr-FR" dirty="0" smtClean="0">
                <a:solidFill>
                  <a:srgbClr val="FFC000"/>
                </a:solidFill>
              </a:rPr>
              <a:t>…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381000" y="3429001"/>
            <a:ext cx="2362200" cy="2697163"/>
          </a:xfrm>
        </p:spPr>
        <p:txBody>
          <a:bodyPr/>
          <a:lstStyle/>
          <a:p>
            <a:r>
              <a:rPr lang="fr-FR" dirty="0" err="1" smtClean="0"/>
              <a:t>Unser</a:t>
            </a:r>
            <a:r>
              <a:rPr lang="fr-FR" dirty="0" smtClean="0"/>
              <a:t> </a:t>
            </a:r>
            <a:r>
              <a:rPr lang="fr-FR" dirty="0" err="1" smtClean="0"/>
              <a:t>Vorwissen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unsere</a:t>
            </a:r>
            <a:r>
              <a:rPr lang="fr-FR" dirty="0" smtClean="0"/>
              <a:t> </a:t>
            </a:r>
            <a:r>
              <a:rPr lang="fr-FR" dirty="0" err="1" smtClean="0"/>
              <a:t>Erwartungen</a:t>
            </a:r>
            <a:r>
              <a:rPr lang="fr-FR" dirty="0" smtClean="0"/>
              <a:t> </a:t>
            </a:r>
            <a:r>
              <a:rPr lang="fr-FR" dirty="0" err="1" smtClean="0"/>
              <a:t>leiten</a:t>
            </a:r>
            <a:r>
              <a:rPr lang="fr-FR" dirty="0" smtClean="0"/>
              <a:t> </a:t>
            </a:r>
            <a:r>
              <a:rPr lang="fr-FR" dirty="0" err="1" smtClean="0"/>
              <a:t>unsere</a:t>
            </a:r>
            <a:r>
              <a:rPr lang="fr-FR" dirty="0" smtClean="0"/>
              <a:t> </a:t>
            </a:r>
            <a:r>
              <a:rPr lang="fr-FR" dirty="0" err="1" smtClean="0"/>
              <a:t>Wahrnehmung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Neue</a:t>
            </a:r>
            <a:r>
              <a:rPr lang="fr-FR" dirty="0" smtClean="0"/>
              <a:t> </a:t>
            </a:r>
            <a:r>
              <a:rPr lang="fr-FR" dirty="0" err="1" smtClean="0"/>
              <a:t>Eindrücke</a:t>
            </a:r>
            <a:r>
              <a:rPr lang="fr-FR" dirty="0" smtClean="0"/>
              <a:t> </a:t>
            </a:r>
            <a:r>
              <a:rPr lang="fr-FR" dirty="0" err="1" smtClean="0"/>
              <a:t>treffen</a:t>
            </a:r>
            <a:r>
              <a:rPr lang="fr-FR" dirty="0" smtClean="0"/>
              <a:t> </a:t>
            </a:r>
            <a:r>
              <a:rPr lang="fr-FR" dirty="0" err="1" smtClean="0"/>
              <a:t>auf</a:t>
            </a:r>
            <a:r>
              <a:rPr lang="fr-FR" dirty="0" smtClean="0"/>
              <a:t> </a:t>
            </a:r>
            <a:r>
              <a:rPr lang="fr-FR" dirty="0" err="1" smtClean="0"/>
              <a:t>vorhandene</a:t>
            </a:r>
            <a:r>
              <a:rPr lang="fr-FR" dirty="0" smtClean="0"/>
              <a:t> </a:t>
            </a:r>
            <a:r>
              <a:rPr lang="fr-FR" dirty="0" err="1" smtClean="0"/>
              <a:t>Strukturen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können</a:t>
            </a:r>
            <a:r>
              <a:rPr lang="fr-FR" dirty="0" smtClean="0"/>
              <a:t> </a:t>
            </a:r>
            <a:r>
              <a:rPr lang="fr-FR" dirty="0" err="1" smtClean="0"/>
              <a:t>diese</a:t>
            </a:r>
            <a:r>
              <a:rPr lang="fr-FR" dirty="0" smtClean="0"/>
              <a:t> </a:t>
            </a:r>
            <a:r>
              <a:rPr lang="fr-FR" dirty="0" err="1" smtClean="0"/>
              <a:t>langsam</a:t>
            </a:r>
            <a:r>
              <a:rPr lang="fr-FR" dirty="0" smtClean="0"/>
              <a:t> </a:t>
            </a:r>
            <a:r>
              <a:rPr lang="fr-FR" dirty="0" err="1" smtClean="0"/>
              <a:t>verändern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1266" name="Picture 2" descr="C:\Users\lp\Documents\Lis\epep\images\einstei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8694" y="1236821"/>
            <a:ext cx="3443633" cy="500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1840" y="836712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chemeClr val="accent3">
                    <a:lumMod val="75000"/>
                  </a:schemeClr>
                </a:solidFill>
              </a:rPr>
              <a:t>Was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3">
                    <a:lumMod val="75000"/>
                  </a:schemeClr>
                </a:solidFill>
              </a:rPr>
              <a:t>sehen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3">
                    <a:lumMod val="75000"/>
                  </a:schemeClr>
                </a:solidFill>
              </a:rPr>
              <a:t>Sie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3">
                    <a:lumMod val="75000"/>
                  </a:schemeClr>
                </a:solidFill>
              </a:rPr>
              <a:t>jetzt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? </a:t>
            </a:r>
            <a:endParaRPr lang="fr-FR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03848" y="764705"/>
            <a:ext cx="1584176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002432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Ganzheitliche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Lernprozesse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>
          <a:xfrm>
            <a:off x="381000" y="2276873"/>
            <a:ext cx="2362200" cy="3849291"/>
          </a:xfrm>
        </p:spPr>
        <p:txBody>
          <a:bodyPr>
            <a:normAutofit fontScale="62500" lnSpcReduction="20000"/>
          </a:bodyPr>
          <a:lstStyle/>
          <a:p>
            <a:r>
              <a:rPr lang="fr-FR" sz="1900" b="1" dirty="0" err="1" smtClean="0"/>
              <a:t>bestehen</a:t>
            </a:r>
            <a:r>
              <a:rPr lang="fr-FR" sz="1900" b="1" dirty="0" smtClean="0"/>
              <a:t> </a:t>
            </a:r>
            <a:r>
              <a:rPr lang="fr-FR" sz="1900" b="1" dirty="0" err="1" smtClean="0"/>
              <a:t>aus</a:t>
            </a:r>
            <a:r>
              <a:rPr lang="fr-FR" sz="1900" b="1" dirty="0" smtClean="0"/>
              <a:t> 4 </a:t>
            </a:r>
            <a:r>
              <a:rPr lang="fr-FR" sz="1900" b="1" dirty="0" err="1" smtClean="0"/>
              <a:t>Stadien</a:t>
            </a:r>
            <a:r>
              <a:rPr lang="fr-FR" sz="1900" b="1" dirty="0" smtClean="0"/>
              <a:t>:</a:t>
            </a:r>
          </a:p>
          <a:p>
            <a:endParaRPr lang="fr-FR" b="1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2300" b="1" dirty="0" err="1" smtClean="0">
                <a:hlinkClick r:id="rId3"/>
              </a:rPr>
              <a:t>konkrete</a:t>
            </a:r>
            <a:r>
              <a:rPr lang="fr-FR" sz="2300" b="1" dirty="0" smtClean="0">
                <a:hlinkClick r:id="rId3"/>
              </a:rPr>
              <a:t> </a:t>
            </a:r>
            <a:r>
              <a:rPr lang="fr-FR" sz="2300" b="1" dirty="0" err="1" smtClean="0">
                <a:hlinkClick r:id="rId3"/>
              </a:rPr>
              <a:t>Erfahrung</a:t>
            </a:r>
            <a:endParaRPr lang="fr-FR" sz="23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23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2300" b="1" dirty="0" err="1" smtClean="0"/>
              <a:t>reflexive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Beobachtung</a:t>
            </a:r>
            <a:r>
              <a:rPr lang="fr-FR" sz="2300" b="1" dirty="0" smtClean="0"/>
              <a:t> (</a:t>
            </a:r>
            <a:r>
              <a:rPr lang="fr-FR" sz="2300" b="1" dirty="0" err="1" smtClean="0"/>
              <a:t>awareness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raising</a:t>
            </a:r>
            <a:r>
              <a:rPr lang="fr-FR" sz="2300" b="1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23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2300" b="1" dirty="0" err="1" smtClean="0"/>
              <a:t>abstrakte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Hypothesen</a:t>
            </a:r>
            <a:endParaRPr lang="fr-FR" sz="23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23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2300" b="1" dirty="0" err="1" smtClean="0"/>
              <a:t>aktive</a:t>
            </a:r>
            <a:r>
              <a:rPr lang="fr-FR" sz="2300" b="1" dirty="0" smtClean="0"/>
              <a:t> </a:t>
            </a:r>
            <a:r>
              <a:rPr lang="fr-FR" sz="2300" b="1" dirty="0" err="1"/>
              <a:t>Ü</a:t>
            </a:r>
            <a:r>
              <a:rPr lang="fr-FR" sz="2300" b="1" dirty="0" err="1" smtClean="0"/>
              <a:t>berprüfung</a:t>
            </a:r>
            <a:r>
              <a:rPr lang="fr-FR" sz="2300" b="1" dirty="0" smtClean="0"/>
              <a:t>, </a:t>
            </a:r>
            <a:r>
              <a:rPr lang="fr-FR" sz="2300" b="1" dirty="0" err="1" smtClean="0"/>
              <a:t>Übertragung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oder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Anwendung</a:t>
            </a:r>
            <a:endParaRPr lang="fr-FR" sz="23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b="1" dirty="0" err="1" smtClean="0"/>
              <a:t>Prinzip</a:t>
            </a:r>
            <a:r>
              <a:rPr lang="fr-FR" sz="2400" b="1" dirty="0" smtClean="0"/>
              <a:t> 2</a:t>
            </a:r>
            <a:endParaRPr lang="fr-FR" sz="2400" dirty="0" smtClean="0"/>
          </a:p>
          <a:p>
            <a:r>
              <a:rPr lang="fr-FR" sz="2400" dirty="0" err="1" smtClean="0"/>
              <a:t>Wissen</a:t>
            </a:r>
            <a:r>
              <a:rPr lang="fr-FR" sz="2400" dirty="0" smtClean="0"/>
              <a:t> </a:t>
            </a:r>
            <a:r>
              <a:rPr lang="fr-FR" sz="2400" dirty="0" err="1" smtClean="0"/>
              <a:t>kann</a:t>
            </a:r>
            <a:r>
              <a:rPr lang="fr-FR" sz="2400" dirty="0" smtClean="0"/>
              <a:t> </a:t>
            </a:r>
            <a:r>
              <a:rPr lang="fr-FR" sz="2400" dirty="0" err="1" smtClean="0"/>
              <a:t>nicht</a:t>
            </a:r>
            <a:r>
              <a:rPr lang="fr-FR" sz="2400" dirty="0" smtClean="0"/>
              <a:t> </a:t>
            </a:r>
            <a:r>
              <a:rPr lang="fr-FR" sz="2400" dirty="0" err="1" smtClean="0"/>
              <a:t>vom</a:t>
            </a:r>
            <a:r>
              <a:rPr lang="fr-FR" sz="2400" dirty="0" smtClean="0"/>
              <a:t> </a:t>
            </a:r>
            <a:r>
              <a:rPr lang="fr-FR" sz="2400" dirty="0" err="1" smtClean="0"/>
              <a:t>Kopf</a:t>
            </a:r>
            <a:r>
              <a:rPr lang="fr-FR" sz="2400" dirty="0" smtClean="0"/>
              <a:t> der </a:t>
            </a:r>
            <a:r>
              <a:rPr lang="fr-FR" sz="2400" dirty="0" err="1" smtClean="0"/>
              <a:t>Lehrperson</a:t>
            </a:r>
            <a:r>
              <a:rPr lang="fr-FR" sz="2400" dirty="0" smtClean="0"/>
              <a:t> in die </a:t>
            </a:r>
            <a:r>
              <a:rPr lang="fr-FR" sz="2400" dirty="0" err="1" smtClean="0"/>
              <a:t>Köpfe</a:t>
            </a:r>
            <a:r>
              <a:rPr lang="fr-FR" sz="2400" dirty="0" smtClean="0"/>
              <a:t> der </a:t>
            </a:r>
            <a:r>
              <a:rPr lang="fr-FR" sz="2400" dirty="0" err="1" smtClean="0"/>
              <a:t>SchülerInnen</a:t>
            </a:r>
            <a:r>
              <a:rPr lang="fr-FR" sz="2400" dirty="0" smtClean="0"/>
              <a:t> </a:t>
            </a:r>
            <a:r>
              <a:rPr lang="fr-FR" sz="2400" dirty="0" err="1" smtClean="0"/>
              <a:t>übertragen</a:t>
            </a:r>
            <a:r>
              <a:rPr lang="fr-FR" sz="2400" dirty="0" smtClean="0"/>
              <a:t> </a:t>
            </a:r>
            <a:r>
              <a:rPr lang="fr-FR" sz="2400" dirty="0" err="1" smtClean="0"/>
              <a:t>werden</a:t>
            </a:r>
            <a:r>
              <a:rPr lang="fr-FR" sz="2400" dirty="0" smtClean="0"/>
              <a:t>.</a:t>
            </a:r>
          </a:p>
          <a:p>
            <a:r>
              <a:rPr lang="fr-FR" sz="2400" dirty="0" err="1" smtClean="0"/>
              <a:t>Jeder</a:t>
            </a:r>
            <a:r>
              <a:rPr lang="fr-FR" sz="2400" dirty="0" smtClean="0"/>
              <a:t> </a:t>
            </a:r>
            <a:r>
              <a:rPr lang="fr-FR" sz="2400" dirty="0" err="1" smtClean="0"/>
              <a:t>Lernende</a:t>
            </a:r>
            <a:r>
              <a:rPr lang="fr-FR" sz="2400" dirty="0" smtClean="0"/>
              <a:t> </a:t>
            </a:r>
            <a:r>
              <a:rPr lang="fr-FR" sz="2400" dirty="0" err="1" smtClean="0"/>
              <a:t>muss</a:t>
            </a:r>
            <a:r>
              <a:rPr lang="fr-FR" sz="2400" dirty="0" smtClean="0"/>
              <a:t> </a:t>
            </a:r>
            <a:r>
              <a:rPr lang="fr-FR" sz="2400" dirty="0" err="1" smtClean="0"/>
              <a:t>neues</a:t>
            </a:r>
            <a:r>
              <a:rPr lang="fr-FR" sz="2400" dirty="0" smtClean="0"/>
              <a:t> </a:t>
            </a:r>
            <a:r>
              <a:rPr lang="fr-FR" sz="2400" dirty="0" err="1" smtClean="0"/>
              <a:t>Wissen</a:t>
            </a:r>
            <a:r>
              <a:rPr lang="fr-FR" sz="2400" dirty="0" smtClean="0"/>
              <a:t> SELBST </a:t>
            </a:r>
            <a:r>
              <a:rPr lang="fr-FR" sz="2400" dirty="0" err="1" smtClean="0"/>
              <a:t>konstruieren</a:t>
            </a:r>
            <a:r>
              <a:rPr lang="fr-FR" sz="2400" dirty="0" smtClean="0"/>
              <a:t>.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47366"/>
            <a:ext cx="2088555" cy="244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lp\Documents\Lis\epep\images\behavioristhe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14">
            <a:off x="6387618" y="3408041"/>
            <a:ext cx="1913383" cy="249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6426929" y="3253414"/>
            <a:ext cx="1656184" cy="3058873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395850" y="3447366"/>
            <a:ext cx="1993607" cy="2736304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2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362472"/>
          </a:xfrm>
        </p:spPr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Wer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arbeitet</a:t>
            </a:r>
            <a:r>
              <a:rPr lang="fr-FR" dirty="0" smtClean="0">
                <a:solidFill>
                  <a:srgbClr val="FFC000"/>
                </a:solidFill>
              </a:rPr>
              <a:t> hier?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Wer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lernt</a:t>
            </a:r>
            <a:r>
              <a:rPr lang="fr-FR" dirty="0" smtClean="0">
                <a:solidFill>
                  <a:srgbClr val="FFC000"/>
                </a:solidFill>
              </a:rPr>
              <a:t> hier?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501009"/>
            <a:ext cx="2362200" cy="262515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 smtClean="0"/>
              <a:t>Leise</a:t>
            </a:r>
            <a:r>
              <a:rPr lang="fr-FR" dirty="0" smtClean="0"/>
              <a:t> </a:t>
            </a:r>
            <a:r>
              <a:rPr lang="fr-FR" dirty="0" err="1" smtClean="0"/>
              <a:t>rieselt</a:t>
            </a:r>
            <a:r>
              <a:rPr lang="fr-FR" dirty="0" smtClean="0"/>
              <a:t> der </a:t>
            </a:r>
            <a:r>
              <a:rPr lang="fr-FR" dirty="0" err="1" smtClean="0"/>
              <a:t>Stoff</a:t>
            </a:r>
            <a:r>
              <a:rPr lang="fr-FR" dirty="0" smtClean="0"/>
              <a:t>…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17" y="1115637"/>
            <a:ext cx="4732899" cy="440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4" y="350100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48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Beispiele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aus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dem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Unterricht</a:t>
            </a:r>
            <a:r>
              <a:rPr lang="fr-FR" dirty="0" smtClean="0">
                <a:solidFill>
                  <a:srgbClr val="FFC000"/>
                </a:solidFill>
              </a:rPr>
              <a:t>: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 smtClean="0"/>
          </a:p>
          <a:p>
            <a:pPr marL="0" indent="0">
              <a:buNone/>
            </a:pPr>
            <a:r>
              <a:rPr lang="fr-FR" b="1" dirty="0" err="1" smtClean="0"/>
              <a:t>Beispiele</a:t>
            </a:r>
            <a:r>
              <a:rPr lang="fr-FR" b="1" dirty="0" smtClean="0"/>
              <a:t> </a:t>
            </a:r>
            <a:r>
              <a:rPr lang="fr-FR" b="1" dirty="0" err="1" smtClean="0"/>
              <a:t>für</a:t>
            </a:r>
            <a:r>
              <a:rPr lang="fr-FR" b="1" dirty="0" smtClean="0"/>
              <a:t> « </a:t>
            </a:r>
            <a:r>
              <a:rPr lang="fr-FR" b="1" dirty="0" err="1" smtClean="0"/>
              <a:t>conceptualization</a:t>
            </a:r>
            <a:r>
              <a:rPr lang="fr-FR" b="1" dirty="0" smtClean="0"/>
              <a:t> »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 err="1" smtClean="0">
                <a:hlinkClick r:id="rId3"/>
              </a:rPr>
              <a:t>Era</a:t>
            </a:r>
            <a:r>
              <a:rPr lang="fr-FR" b="1" dirty="0" smtClean="0">
                <a:hlinkClick r:id="rId3"/>
              </a:rPr>
              <a:t> </a:t>
            </a:r>
            <a:r>
              <a:rPr lang="fr-FR" b="1" dirty="0" err="1" smtClean="0">
                <a:hlinkClick r:id="rId3"/>
              </a:rPr>
              <a:t>Mezzanotte</a:t>
            </a:r>
            <a:r>
              <a:rPr lang="fr-FR" b="1" dirty="0" smtClean="0">
                <a:hlinkClick r:id="rId3"/>
              </a:rPr>
              <a:t> </a:t>
            </a:r>
            <a:r>
              <a:rPr lang="fr-FR" b="1" dirty="0" smtClean="0"/>
              <a:t>// It </a:t>
            </a:r>
            <a:r>
              <a:rPr lang="fr-FR" b="1" dirty="0" err="1" smtClean="0"/>
              <a:t>was</a:t>
            </a:r>
            <a:r>
              <a:rPr lang="fr-FR" b="1" dirty="0" smtClean="0"/>
              <a:t> </a:t>
            </a:r>
            <a:r>
              <a:rPr lang="fr-FR" b="1" dirty="0" err="1" smtClean="0"/>
              <a:t>midnight</a:t>
            </a:r>
            <a:r>
              <a:rPr lang="fr-FR" b="1" dirty="0" smtClean="0"/>
              <a:t>// Il faisait nuit noire</a:t>
            </a:r>
          </a:p>
          <a:p>
            <a:r>
              <a:rPr lang="fr-FR" dirty="0" err="1" smtClean="0"/>
              <a:t>Laufdiktat</a:t>
            </a:r>
            <a:endParaRPr lang="fr-FR" dirty="0" smtClean="0"/>
          </a:p>
          <a:p>
            <a:r>
              <a:rPr lang="fr-FR" dirty="0" err="1" smtClean="0"/>
              <a:t>Regelfindung</a:t>
            </a:r>
            <a:r>
              <a:rPr lang="fr-FR" dirty="0" smtClean="0"/>
              <a:t>  </a:t>
            </a:r>
            <a:r>
              <a:rPr lang="fr-FR" dirty="0" err="1" smtClean="0"/>
              <a:t>und</a:t>
            </a:r>
            <a:r>
              <a:rPr lang="fr-FR" dirty="0" smtClean="0"/>
              <a:t> Logos</a:t>
            </a:r>
            <a:endParaRPr lang="fr-FR" dirty="0"/>
          </a:p>
          <a:p>
            <a:r>
              <a:rPr lang="fr-FR" dirty="0" err="1" smtClean="0"/>
              <a:t>Schülerbeispiele</a:t>
            </a:r>
            <a:r>
              <a:rPr lang="fr-FR" dirty="0" smtClean="0"/>
              <a:t>: </a:t>
            </a:r>
            <a:r>
              <a:rPr lang="fr-FR" dirty="0" err="1" smtClean="0">
                <a:hlinkClick r:id="rId4"/>
              </a:rPr>
              <a:t>rules</a:t>
            </a:r>
            <a:r>
              <a:rPr lang="fr-FR" dirty="0" smtClean="0">
                <a:hlinkClick r:id="rId4"/>
              </a:rPr>
              <a:t> and logos</a:t>
            </a:r>
            <a:endParaRPr lang="fr-FR" dirty="0" smtClean="0"/>
          </a:p>
          <a:p>
            <a:r>
              <a:rPr lang="fr-FR" dirty="0" err="1" smtClean="0">
                <a:hlinkClick r:id="rId5"/>
              </a:rPr>
              <a:t>Rosa’s</a:t>
            </a:r>
            <a:r>
              <a:rPr lang="fr-FR" dirty="0" smtClean="0">
                <a:hlinkClick r:id="rId5"/>
              </a:rPr>
              <a:t> </a:t>
            </a:r>
            <a:r>
              <a:rPr lang="fr-FR" dirty="0" err="1">
                <a:hlinkClick r:id="rId5"/>
              </a:rPr>
              <a:t>flip-flap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01" y="1988841"/>
            <a:ext cx="2340000" cy="155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97" y="3933056"/>
            <a:ext cx="2340000" cy="195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98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22229" y="764705"/>
            <a:ext cx="1565796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2082552"/>
          </a:xfrm>
        </p:spPr>
        <p:txBody>
          <a:bodyPr/>
          <a:lstStyle/>
          <a:p>
            <a:r>
              <a:rPr lang="fr-FR" sz="2800" dirty="0" err="1" smtClean="0">
                <a:solidFill>
                  <a:srgbClr val="FFC000"/>
                </a:solidFill>
              </a:rPr>
              <a:t>Wie</a:t>
            </a:r>
            <a:r>
              <a:rPr lang="fr-FR" sz="2800" dirty="0" smtClean="0">
                <a:solidFill>
                  <a:srgbClr val="FFC000"/>
                </a:solidFill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</a:rPr>
              <a:t>kann</a:t>
            </a:r>
            <a:r>
              <a:rPr lang="fr-FR" sz="2800" dirty="0" smtClean="0">
                <a:solidFill>
                  <a:srgbClr val="FFC000"/>
                </a:solidFill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</a:rPr>
              <a:t>Lernen</a:t>
            </a:r>
            <a:r>
              <a:rPr lang="fr-FR" sz="2800" dirty="0" smtClean="0"/>
              <a:t> </a:t>
            </a:r>
            <a:r>
              <a:rPr lang="fr-FR" sz="2800" dirty="0" err="1" smtClean="0">
                <a:solidFill>
                  <a:srgbClr val="FFC000"/>
                </a:solidFill>
              </a:rPr>
              <a:t>gelingen</a:t>
            </a:r>
            <a:r>
              <a:rPr lang="fr-FR" sz="2800" dirty="0" smtClean="0">
                <a:solidFill>
                  <a:srgbClr val="FFC000"/>
                </a:solidFill>
              </a:rPr>
              <a:t>?</a:t>
            </a:r>
            <a:endParaRPr lang="de-AT" sz="2800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95536" y="3191260"/>
            <a:ext cx="2362200" cy="2913187"/>
          </a:xfrm>
        </p:spPr>
        <p:txBody>
          <a:bodyPr>
            <a:normAutofit/>
          </a:bodyPr>
          <a:lstStyle/>
          <a:p>
            <a:r>
              <a:rPr lang="de-AT" sz="2400" dirty="0" smtClean="0"/>
              <a:t>Prinzipien für gehirngerechtes Lernen</a:t>
            </a:r>
          </a:p>
          <a:p>
            <a:r>
              <a:rPr lang="de-AT" sz="1700" dirty="0" smtClean="0"/>
              <a:t> </a:t>
            </a:r>
            <a:endParaRPr lang="de-AT" sz="17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3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2" y="1124745"/>
            <a:ext cx="2911631" cy="179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2228" y="2996953"/>
            <a:ext cx="54726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Lernen</a:t>
            </a:r>
            <a:r>
              <a:rPr lang="fr-FR" dirty="0" smtClean="0"/>
              <a:t> </a:t>
            </a:r>
            <a:r>
              <a:rPr lang="fr-FR" dirty="0" err="1" smtClean="0"/>
              <a:t>ist</a:t>
            </a:r>
            <a:r>
              <a:rPr lang="fr-FR" dirty="0" smtClean="0"/>
              <a:t> </a:t>
            </a:r>
            <a:r>
              <a:rPr lang="fr-FR" dirty="0" err="1" smtClean="0"/>
              <a:t>ein</a:t>
            </a:r>
            <a:r>
              <a:rPr lang="fr-FR" dirty="0" smtClean="0"/>
              <a:t> </a:t>
            </a:r>
            <a:r>
              <a:rPr lang="fr-FR" dirty="0" err="1" smtClean="0"/>
              <a:t>physiologischer</a:t>
            </a:r>
            <a:r>
              <a:rPr lang="fr-FR" dirty="0" smtClean="0"/>
              <a:t> </a:t>
            </a:r>
            <a:r>
              <a:rPr lang="fr-FR" dirty="0" err="1" smtClean="0"/>
              <a:t>Vorgang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Körper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Geist</a:t>
            </a:r>
            <a:r>
              <a:rPr lang="fr-FR" dirty="0" smtClean="0"/>
              <a:t> </a:t>
            </a:r>
            <a:r>
              <a:rPr lang="fr-FR" dirty="0" err="1" smtClean="0"/>
              <a:t>bilden</a:t>
            </a:r>
            <a:r>
              <a:rPr lang="fr-FR" dirty="0" smtClean="0"/>
              <a:t> </a:t>
            </a:r>
            <a:r>
              <a:rPr lang="fr-FR" dirty="0" err="1" smtClean="0"/>
              <a:t>eine</a:t>
            </a:r>
            <a:r>
              <a:rPr lang="fr-FR" dirty="0" smtClean="0"/>
              <a:t> </a:t>
            </a:r>
            <a:r>
              <a:rPr lang="fr-FR" dirty="0" err="1" smtClean="0"/>
              <a:t>vollkommene</a:t>
            </a:r>
            <a:r>
              <a:rPr lang="fr-FR" dirty="0" smtClean="0"/>
              <a:t> </a:t>
            </a:r>
            <a:r>
              <a:rPr lang="fr-FR" dirty="0" err="1" smtClean="0"/>
              <a:t>Einheit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komplexe</a:t>
            </a:r>
            <a:r>
              <a:rPr lang="fr-FR" dirty="0" smtClean="0"/>
              <a:t> </a:t>
            </a:r>
            <a:r>
              <a:rPr lang="fr-FR" dirty="0" err="1" smtClean="0"/>
              <a:t>Erfahrungen</a:t>
            </a:r>
            <a:r>
              <a:rPr lang="fr-FR" dirty="0" smtClean="0"/>
              <a:t> </a:t>
            </a:r>
            <a:r>
              <a:rPr lang="fr-FR" dirty="0" err="1" smtClean="0"/>
              <a:t>führen</a:t>
            </a:r>
            <a:r>
              <a:rPr lang="fr-FR" dirty="0" smtClean="0"/>
              <a:t> </a:t>
            </a:r>
            <a:r>
              <a:rPr lang="fr-FR" dirty="0" err="1" smtClean="0"/>
              <a:t>zu</a:t>
            </a:r>
            <a:r>
              <a:rPr lang="fr-FR" dirty="0" smtClean="0"/>
              <a:t> </a:t>
            </a:r>
            <a:r>
              <a:rPr lang="fr-FR" dirty="0" err="1" smtClean="0"/>
              <a:t>komplexen</a:t>
            </a:r>
            <a:r>
              <a:rPr lang="fr-FR" dirty="0" smtClean="0"/>
              <a:t> </a:t>
            </a:r>
            <a:r>
              <a:rPr lang="fr-FR" dirty="0" err="1" smtClean="0"/>
              <a:t>neuronalen</a:t>
            </a:r>
            <a:r>
              <a:rPr lang="fr-FR" dirty="0" smtClean="0"/>
              <a:t> </a:t>
            </a:r>
            <a:r>
              <a:rPr lang="fr-FR" dirty="0" err="1" smtClean="0"/>
              <a:t>Netzen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  <a:p>
            <a:r>
              <a:rPr lang="fr-FR" dirty="0" err="1" smtClean="0"/>
              <a:t>Deshalb</a:t>
            </a:r>
            <a:r>
              <a:rPr lang="fr-FR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viele</a:t>
            </a:r>
            <a:r>
              <a:rPr lang="fr-FR" dirty="0" smtClean="0"/>
              <a:t> </a:t>
            </a:r>
            <a:r>
              <a:rPr lang="fr-FR" dirty="0" err="1" smtClean="0"/>
              <a:t>Sinne</a:t>
            </a:r>
            <a:r>
              <a:rPr lang="fr-FR" dirty="0" smtClean="0"/>
              <a:t> </a:t>
            </a:r>
            <a:r>
              <a:rPr lang="fr-FR" dirty="0" err="1" smtClean="0"/>
              <a:t>ansprechen</a:t>
            </a:r>
            <a:endParaRPr lang="fr-FR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aktiv</a:t>
            </a:r>
            <a:r>
              <a:rPr lang="fr-FR" dirty="0" smtClean="0"/>
              <a:t> </a:t>
            </a:r>
            <a:r>
              <a:rPr lang="fr-FR" dirty="0" err="1" smtClean="0"/>
              <a:t>Erfahrungen</a:t>
            </a:r>
            <a:r>
              <a:rPr lang="fr-FR" dirty="0" smtClean="0"/>
              <a:t> </a:t>
            </a:r>
            <a:r>
              <a:rPr lang="fr-FR" dirty="0" err="1" smtClean="0"/>
              <a:t>machen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Lernen</a:t>
            </a:r>
            <a:r>
              <a:rPr lang="fr-FR" dirty="0" smtClean="0"/>
              <a:t> in </a:t>
            </a:r>
            <a:r>
              <a:rPr lang="fr-FR" dirty="0" err="1" smtClean="0"/>
              <a:t>Bewegung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229" y="1124744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678832" cy="1434480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Emotionen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sind</a:t>
            </a:r>
            <a:r>
              <a:rPr lang="fr-FR" dirty="0" smtClean="0">
                <a:solidFill>
                  <a:srgbClr val="FFC000"/>
                </a:solidFill>
              </a:rPr>
              <a:t> der </a:t>
            </a:r>
            <a:r>
              <a:rPr lang="fr-FR" dirty="0" err="1" smtClean="0">
                <a:solidFill>
                  <a:srgbClr val="FFC000"/>
                </a:solidFill>
              </a:rPr>
              <a:t>Schlüssel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zum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Gehirn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708921"/>
            <a:ext cx="2362200" cy="3417243"/>
          </a:xfrm>
        </p:spPr>
        <p:txBody>
          <a:bodyPr>
            <a:noAutofit/>
          </a:bodyPr>
          <a:lstStyle/>
          <a:p>
            <a:r>
              <a:rPr lang="fr-FR" sz="2000" b="1" dirty="0" err="1" smtClean="0"/>
              <a:t>Das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limbische</a:t>
            </a:r>
            <a:r>
              <a:rPr lang="fr-FR" sz="2000" b="1" dirty="0" smtClean="0"/>
              <a:t> System  </a:t>
            </a:r>
            <a:r>
              <a:rPr lang="fr-FR" sz="2000" b="1" dirty="0" err="1" smtClean="0"/>
              <a:t>entscheidet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ob</a:t>
            </a:r>
            <a:r>
              <a:rPr lang="fr-FR" sz="2000" b="1" dirty="0" smtClean="0"/>
              <a:t> Information </a:t>
            </a:r>
            <a:r>
              <a:rPr lang="fr-FR" sz="2000" b="1" dirty="0" err="1" smtClean="0"/>
              <a:t>eingelassen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wird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oder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nicht</a:t>
            </a:r>
            <a:r>
              <a:rPr lang="fr-FR" sz="2000" b="1" dirty="0" smtClean="0"/>
              <a:t>.</a:t>
            </a:r>
            <a:endParaRPr lang="fr-FR" sz="2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 smtClean="0"/>
              <a:t>Die Rolle der </a:t>
            </a:r>
            <a:r>
              <a:rPr lang="fr-FR" sz="2000" b="1" dirty="0" err="1" smtClean="0"/>
              <a:t>Gefühle</a:t>
            </a:r>
            <a:endParaRPr lang="fr-FR" sz="2000" b="1" dirty="0" smtClean="0"/>
          </a:p>
          <a:p>
            <a:endParaRPr lang="fr-FR" sz="2000" dirty="0"/>
          </a:p>
          <a:p>
            <a:r>
              <a:rPr lang="fr-FR" sz="2000" dirty="0" err="1" smtClean="0"/>
              <a:t>Emotionale</a:t>
            </a:r>
            <a:r>
              <a:rPr lang="fr-FR" sz="2000" dirty="0" smtClean="0"/>
              <a:t> </a:t>
            </a:r>
            <a:r>
              <a:rPr lang="fr-FR" sz="2000" dirty="0" err="1" smtClean="0"/>
              <a:t>und</a:t>
            </a:r>
            <a:r>
              <a:rPr lang="fr-FR" sz="2000" dirty="0" smtClean="0"/>
              <a:t> </a:t>
            </a:r>
            <a:r>
              <a:rPr lang="fr-FR" sz="2000" dirty="0" err="1" smtClean="0"/>
              <a:t>soziale</a:t>
            </a:r>
            <a:r>
              <a:rPr lang="fr-FR" sz="2000" dirty="0" smtClean="0"/>
              <a:t> </a:t>
            </a:r>
            <a:r>
              <a:rPr lang="fr-FR" sz="2000" dirty="0" err="1" smtClean="0"/>
              <a:t>Aspekte</a:t>
            </a:r>
            <a:r>
              <a:rPr lang="fr-FR" sz="2000" dirty="0" smtClean="0"/>
              <a:t> des </a:t>
            </a:r>
            <a:r>
              <a:rPr lang="fr-FR" sz="2000" dirty="0" err="1" smtClean="0"/>
              <a:t>Lernens</a:t>
            </a:r>
            <a:r>
              <a:rPr lang="fr-FR" sz="2000" dirty="0" smtClean="0"/>
              <a:t> </a:t>
            </a:r>
            <a:r>
              <a:rPr lang="fr-FR" sz="2000" dirty="0" err="1" smtClean="0"/>
              <a:t>spielen</a:t>
            </a:r>
            <a:r>
              <a:rPr lang="fr-FR" sz="2000" dirty="0" smtClean="0"/>
              <a:t> </a:t>
            </a:r>
            <a:r>
              <a:rPr lang="fr-FR" sz="2000" dirty="0" err="1" smtClean="0"/>
              <a:t>eine</a:t>
            </a:r>
            <a:r>
              <a:rPr lang="fr-FR" sz="2000" dirty="0" smtClean="0"/>
              <a:t> </a:t>
            </a:r>
            <a:r>
              <a:rPr lang="fr-FR" sz="2000" dirty="0" err="1" smtClean="0"/>
              <a:t>mindestens</a:t>
            </a:r>
            <a:r>
              <a:rPr lang="fr-FR" sz="2000" dirty="0" smtClean="0"/>
              <a:t> </a:t>
            </a:r>
            <a:r>
              <a:rPr lang="fr-FR" sz="2000" dirty="0" err="1" smtClean="0"/>
              <a:t>ebenso</a:t>
            </a:r>
            <a:r>
              <a:rPr lang="fr-FR" sz="2000" dirty="0" smtClean="0"/>
              <a:t> </a:t>
            </a:r>
            <a:r>
              <a:rPr lang="fr-FR" sz="2000" dirty="0" err="1" smtClean="0"/>
              <a:t>wichtige</a:t>
            </a:r>
            <a:r>
              <a:rPr lang="fr-FR" sz="2000" dirty="0" smtClean="0"/>
              <a:t> Rolle </a:t>
            </a:r>
            <a:r>
              <a:rPr lang="fr-FR" sz="2000" dirty="0" err="1" smtClean="0"/>
              <a:t>für</a:t>
            </a:r>
            <a:r>
              <a:rPr lang="fr-FR" sz="2000" dirty="0" smtClean="0"/>
              <a:t> </a:t>
            </a:r>
            <a:r>
              <a:rPr lang="fr-FR" sz="2000" dirty="0" err="1" smtClean="0"/>
              <a:t>das</a:t>
            </a:r>
            <a:r>
              <a:rPr lang="fr-FR" sz="2000" dirty="0" smtClean="0"/>
              <a:t> </a:t>
            </a:r>
            <a:r>
              <a:rPr lang="fr-FR" sz="2000" dirty="0" err="1" smtClean="0"/>
              <a:t>Schulgeschehen</a:t>
            </a:r>
            <a:r>
              <a:rPr lang="fr-FR" sz="2000" dirty="0" smtClean="0"/>
              <a:t> </a:t>
            </a:r>
            <a:r>
              <a:rPr lang="fr-FR" sz="2000" dirty="0" err="1" smtClean="0"/>
              <a:t>wie</a:t>
            </a:r>
            <a:r>
              <a:rPr lang="fr-FR" sz="2000" dirty="0" smtClean="0"/>
              <a:t> die </a:t>
            </a:r>
            <a:r>
              <a:rPr lang="fr-FR" sz="2000" dirty="0" err="1" smtClean="0"/>
              <a:t>intellektuell-kognitiven</a:t>
            </a:r>
            <a:r>
              <a:rPr lang="fr-FR" sz="2000" dirty="0" smtClean="0"/>
              <a:t>. (Bauer 2006)</a:t>
            </a:r>
          </a:p>
          <a:p>
            <a:endParaRPr lang="fr-FR" sz="2000" dirty="0" smtClean="0"/>
          </a:p>
          <a:p>
            <a:r>
              <a:rPr lang="fr-FR" sz="2000" dirty="0" err="1" smtClean="0"/>
              <a:t>Gehirn</a:t>
            </a:r>
            <a:r>
              <a:rPr lang="fr-FR" sz="2000" dirty="0" smtClean="0"/>
              <a:t> </a:t>
            </a:r>
            <a:r>
              <a:rPr lang="fr-FR" sz="2000" dirty="0" err="1" smtClean="0"/>
              <a:t>und</a:t>
            </a:r>
            <a:r>
              <a:rPr lang="fr-FR" sz="2000" dirty="0" smtClean="0"/>
              <a:t> </a:t>
            </a:r>
            <a:r>
              <a:rPr lang="fr-FR" sz="2000" dirty="0" err="1" smtClean="0"/>
              <a:t>Körper</a:t>
            </a:r>
            <a:r>
              <a:rPr lang="fr-FR" sz="2000" dirty="0" smtClean="0"/>
              <a:t> </a:t>
            </a:r>
            <a:r>
              <a:rPr lang="fr-FR" sz="2000" dirty="0" err="1" smtClean="0"/>
              <a:t>kommunizieren</a:t>
            </a:r>
            <a:r>
              <a:rPr lang="fr-FR" sz="2000" dirty="0" smtClean="0"/>
              <a:t> </a:t>
            </a:r>
            <a:r>
              <a:rPr lang="fr-FR" sz="2000" dirty="0" err="1" smtClean="0"/>
              <a:t>über</a:t>
            </a:r>
            <a:r>
              <a:rPr lang="fr-FR" sz="2000" dirty="0" smtClean="0"/>
              <a:t> </a:t>
            </a:r>
            <a:r>
              <a:rPr lang="fr-FR" sz="2000" dirty="0" err="1" smtClean="0"/>
              <a:t>Neurotransmitter</a:t>
            </a:r>
            <a:r>
              <a:rPr lang="fr-FR" sz="2000" dirty="0" smtClean="0"/>
              <a:t>  </a:t>
            </a:r>
            <a:r>
              <a:rPr lang="fr-FR" sz="2000" dirty="0" err="1" smtClean="0"/>
              <a:t>und</a:t>
            </a:r>
            <a:r>
              <a:rPr lang="fr-FR" sz="2000" dirty="0" smtClean="0"/>
              <a:t> </a:t>
            </a:r>
            <a:r>
              <a:rPr lang="fr-FR" sz="2000" dirty="0" err="1" smtClean="0"/>
              <a:t>sind</a:t>
            </a:r>
            <a:r>
              <a:rPr lang="fr-FR" sz="2000" dirty="0" smtClean="0"/>
              <a:t> </a:t>
            </a:r>
            <a:r>
              <a:rPr lang="fr-FR" sz="2000" dirty="0" err="1" smtClean="0"/>
              <a:t>eng</a:t>
            </a:r>
            <a:r>
              <a:rPr lang="fr-FR" sz="2000" dirty="0" smtClean="0"/>
              <a:t> </a:t>
            </a:r>
            <a:r>
              <a:rPr lang="fr-FR" sz="2000" dirty="0" err="1" smtClean="0"/>
              <a:t>vernetzt</a:t>
            </a:r>
            <a:r>
              <a:rPr lang="fr-FR" sz="2000" dirty="0" smtClean="0"/>
              <a:t>.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90" y="3833512"/>
            <a:ext cx="3067463" cy="256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82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2362200" cy="1728192"/>
          </a:xfrm>
        </p:spPr>
        <p:txBody>
          <a:bodyPr/>
          <a:lstStyle/>
          <a:p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err="1" smtClean="0"/>
              <a:t>Gehirn-gerechter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err="1" smtClean="0"/>
              <a:t>Fremdsprachen</a:t>
            </a:r>
            <a:r>
              <a:rPr lang="fr-FR" sz="2000" dirty="0" smtClean="0"/>
              <a:t>-</a:t>
            </a:r>
            <a:br>
              <a:rPr lang="fr-FR" sz="2000" dirty="0" smtClean="0"/>
            </a:br>
            <a:r>
              <a:rPr lang="fr-FR" sz="2000" dirty="0" err="1" smtClean="0"/>
              <a:t>Unterricht</a:t>
            </a:r>
            <a:endParaRPr lang="fr-FR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996953"/>
            <a:ext cx="2362200" cy="3129211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/>
              <a:t>I: </a:t>
            </a:r>
            <a:r>
              <a:rPr lang="fr-FR" b="1" dirty="0" err="1" smtClean="0"/>
              <a:t>Grundlagen</a:t>
            </a:r>
            <a:endParaRPr lang="fr-FR" b="1" dirty="0" smtClean="0"/>
          </a:p>
          <a:p>
            <a:r>
              <a:rPr lang="fr-FR" b="1" dirty="0" err="1" smtClean="0"/>
              <a:t>Kurzüberblick</a:t>
            </a:r>
            <a:r>
              <a:rPr lang="fr-FR" b="1" dirty="0" smtClean="0"/>
              <a:t> </a:t>
            </a:r>
            <a:r>
              <a:rPr lang="fr-FR" b="1" dirty="0" err="1" smtClean="0"/>
              <a:t>über</a:t>
            </a:r>
            <a:r>
              <a:rPr lang="fr-FR" b="1" dirty="0" smtClean="0"/>
              <a:t> </a:t>
            </a:r>
            <a:r>
              <a:rPr lang="fr-FR" b="1" dirty="0" err="1" smtClean="0"/>
              <a:t>Sprachlerntheorien</a:t>
            </a:r>
            <a:endParaRPr lang="fr-FR" b="1" dirty="0" smtClean="0"/>
          </a:p>
          <a:p>
            <a:r>
              <a:rPr lang="fr-FR" b="1" dirty="0" err="1" smtClean="0"/>
              <a:t>Aufbau</a:t>
            </a:r>
            <a:r>
              <a:rPr lang="fr-FR" b="1" dirty="0" smtClean="0"/>
              <a:t> </a:t>
            </a:r>
            <a:r>
              <a:rPr lang="fr-FR" b="1" dirty="0" err="1" smtClean="0"/>
              <a:t>und</a:t>
            </a:r>
            <a:r>
              <a:rPr lang="fr-FR" b="1" dirty="0" smtClean="0"/>
              <a:t> </a:t>
            </a:r>
            <a:r>
              <a:rPr lang="fr-FR" b="1" dirty="0" err="1" smtClean="0"/>
              <a:t>Funktion</a:t>
            </a:r>
            <a:r>
              <a:rPr lang="fr-FR" b="1" dirty="0" smtClean="0"/>
              <a:t> des </a:t>
            </a:r>
            <a:r>
              <a:rPr lang="fr-FR" b="1" dirty="0" err="1" smtClean="0"/>
              <a:t>Gehirns</a:t>
            </a:r>
            <a:endParaRPr lang="fr-FR" b="1" dirty="0" smtClean="0"/>
          </a:p>
          <a:p>
            <a:r>
              <a:rPr lang="fr-FR" b="1" dirty="0" smtClean="0"/>
              <a:t>II. </a:t>
            </a:r>
            <a:r>
              <a:rPr lang="fr-FR" b="1" dirty="0" err="1" smtClean="0"/>
              <a:t>Anwendungen</a:t>
            </a:r>
            <a:endParaRPr lang="fr-FR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Wortschatzarbeit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Grammatik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Sprechen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</p:txBody>
      </p:sp>
      <p:pic>
        <p:nvPicPr>
          <p:cNvPr id="6146" name="Picture 2" descr="C:\Users\lp\Documents\Lis\epep\Sem\BRAIN\tagxedo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82160"/>
            <a:ext cx="5638800" cy="481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89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383" y="908720"/>
            <a:ext cx="2362200" cy="636240"/>
          </a:xfrm>
        </p:spPr>
        <p:txBody>
          <a:bodyPr/>
          <a:lstStyle/>
          <a:p>
            <a:r>
              <a:rPr lang="fr-FR" dirty="0" smtClean="0"/>
              <a:t>ANGST!!!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 err="1" smtClean="0"/>
              <a:t>Angst</a:t>
            </a:r>
            <a:r>
              <a:rPr lang="fr-FR" sz="3600" b="1" dirty="0" smtClean="0"/>
              <a:t> </a:t>
            </a:r>
          </a:p>
          <a:p>
            <a:pPr marL="0" indent="0">
              <a:buNone/>
            </a:pPr>
            <a:endParaRPr lang="fr-FR" sz="3600" b="1" dirty="0" smtClean="0"/>
          </a:p>
          <a:p>
            <a:pPr marL="0" indent="0">
              <a:buNone/>
            </a:pPr>
            <a:r>
              <a:rPr lang="fr-FR" sz="2400" dirty="0" err="1" smtClean="0"/>
              <a:t>produziert</a:t>
            </a:r>
            <a:r>
              <a:rPr lang="fr-FR" sz="2400" dirty="0" smtClean="0"/>
              <a:t> </a:t>
            </a:r>
            <a:r>
              <a:rPr lang="fr-FR" sz="2400" dirty="0" err="1" smtClean="0"/>
              <a:t>einen</a:t>
            </a:r>
            <a:r>
              <a:rPr lang="fr-FR" sz="2400" dirty="0" smtClean="0"/>
              <a:t> </a:t>
            </a:r>
            <a:r>
              <a:rPr lang="fr-FR" sz="2400" dirty="0" err="1" smtClean="0"/>
              <a:t>kognitiven</a:t>
            </a:r>
            <a:r>
              <a:rPr lang="fr-FR" sz="2400" dirty="0" smtClean="0"/>
              <a:t> </a:t>
            </a:r>
            <a:r>
              <a:rPr lang="fr-FR" sz="2400" dirty="0" err="1" smtClean="0"/>
              <a:t>Stil</a:t>
            </a:r>
            <a:r>
              <a:rPr lang="fr-FR" sz="2400" dirty="0" smtClean="0"/>
              <a:t>, </a:t>
            </a:r>
          </a:p>
          <a:p>
            <a:pPr marL="0" indent="0">
              <a:buNone/>
            </a:pPr>
            <a:r>
              <a:rPr lang="fr-FR" sz="2400" dirty="0" smtClean="0"/>
              <a:t>der </a:t>
            </a:r>
            <a:r>
              <a:rPr lang="fr-FR" sz="2400" dirty="0" err="1" smtClean="0"/>
              <a:t>das</a:t>
            </a:r>
            <a:r>
              <a:rPr lang="fr-FR" sz="2400" dirty="0" smtClean="0"/>
              <a:t> </a:t>
            </a:r>
            <a:r>
              <a:rPr lang="fr-FR" sz="2400" dirty="0" err="1" smtClean="0"/>
              <a:t>rasche</a:t>
            </a:r>
            <a:r>
              <a:rPr lang="fr-FR" sz="2400" dirty="0" smtClean="0"/>
              <a:t> </a:t>
            </a:r>
            <a:r>
              <a:rPr lang="fr-FR" sz="2400" dirty="0" err="1" smtClean="0"/>
              <a:t>Ausführen</a:t>
            </a:r>
            <a:r>
              <a:rPr lang="fr-FR" sz="2400" dirty="0" smtClean="0"/>
              <a:t> </a:t>
            </a:r>
            <a:r>
              <a:rPr lang="fr-FR" sz="2400" dirty="0" err="1" smtClean="0"/>
              <a:t>einfacher</a:t>
            </a:r>
            <a:r>
              <a:rPr lang="fr-FR" sz="2400" dirty="0" smtClean="0"/>
              <a:t> </a:t>
            </a:r>
            <a:r>
              <a:rPr lang="fr-FR" sz="2400" dirty="0" err="1" smtClean="0"/>
              <a:t>gelernter</a:t>
            </a:r>
            <a:r>
              <a:rPr lang="fr-FR" sz="2400" dirty="0" smtClean="0"/>
              <a:t> </a:t>
            </a:r>
            <a:r>
              <a:rPr lang="fr-FR" sz="2400" dirty="0" err="1" smtClean="0"/>
              <a:t>Routinen</a:t>
            </a:r>
            <a:r>
              <a:rPr lang="fr-FR" sz="2400" dirty="0" smtClean="0"/>
              <a:t> </a:t>
            </a:r>
            <a:r>
              <a:rPr lang="fr-FR" sz="2400" dirty="0" err="1" smtClean="0"/>
              <a:t>erleichtert</a:t>
            </a:r>
            <a:r>
              <a:rPr lang="fr-FR" sz="2400" dirty="0" smtClean="0"/>
              <a:t> </a:t>
            </a:r>
          </a:p>
          <a:p>
            <a:pPr marL="0" indent="0">
              <a:buNone/>
            </a:pPr>
            <a:r>
              <a:rPr lang="fr-FR" sz="2400" dirty="0" err="1" smtClean="0"/>
              <a:t>und</a:t>
            </a:r>
            <a:r>
              <a:rPr lang="fr-FR" sz="2400" dirty="0" smtClean="0"/>
              <a:t> </a:t>
            </a:r>
            <a:r>
              <a:rPr lang="fr-FR" sz="2400" dirty="0" err="1" smtClean="0"/>
              <a:t>das</a:t>
            </a:r>
            <a:r>
              <a:rPr lang="fr-FR" sz="2400" dirty="0" smtClean="0"/>
              <a:t> </a:t>
            </a:r>
            <a:r>
              <a:rPr lang="fr-FR" sz="2400" dirty="0" err="1" smtClean="0"/>
              <a:t>freie</a:t>
            </a:r>
            <a:r>
              <a:rPr lang="fr-FR" sz="2400" dirty="0" smtClean="0"/>
              <a:t> </a:t>
            </a:r>
            <a:r>
              <a:rPr lang="fr-FR" sz="2400" dirty="0" err="1" smtClean="0"/>
              <a:t>Assoziieren</a:t>
            </a:r>
            <a:r>
              <a:rPr lang="fr-FR" sz="2400" dirty="0" smtClean="0"/>
              <a:t> </a:t>
            </a:r>
            <a:r>
              <a:rPr lang="fr-FR" sz="2400" dirty="0" err="1" smtClean="0"/>
              <a:t>erschwert</a:t>
            </a:r>
            <a:r>
              <a:rPr lang="fr-FR" sz="2400" dirty="0" smtClean="0"/>
              <a:t>.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b="1" dirty="0" err="1" smtClean="0"/>
              <a:t>fight</a:t>
            </a:r>
            <a:r>
              <a:rPr lang="fr-FR" sz="2400" b="1" dirty="0" smtClean="0"/>
              <a:t>-flight </a:t>
            </a:r>
            <a:r>
              <a:rPr lang="fr-FR" sz="2400" b="1" dirty="0" err="1" smtClean="0"/>
              <a:t>reaction</a:t>
            </a:r>
            <a:endParaRPr lang="fr-FR" sz="2400" b="1" dirty="0" smtClean="0"/>
          </a:p>
          <a:p>
            <a:endParaRPr lang="fr-FR" sz="2400" dirty="0" smtClean="0"/>
          </a:p>
          <a:p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1771651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4005064"/>
            <a:ext cx="121978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66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Angst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lähmt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das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Gehirn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err="1" smtClean="0"/>
              <a:t>Blitzartige</a:t>
            </a:r>
            <a:r>
              <a:rPr lang="fr-FR" dirty="0" smtClean="0"/>
              <a:t>, </a:t>
            </a:r>
            <a:r>
              <a:rPr lang="fr-FR" dirty="0" err="1" smtClean="0"/>
              <a:t>unbewusste</a:t>
            </a:r>
            <a:r>
              <a:rPr lang="fr-FR" dirty="0" smtClean="0"/>
              <a:t> </a:t>
            </a:r>
            <a:r>
              <a:rPr lang="fr-FR" dirty="0" err="1" smtClean="0"/>
              <a:t>Reaktion</a:t>
            </a:r>
            <a:r>
              <a:rPr lang="fr-FR" dirty="0" smtClean="0"/>
              <a:t>. </a:t>
            </a:r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400" dirty="0"/>
              <a:t>Die </a:t>
            </a:r>
            <a:r>
              <a:rPr lang="fr-FR" sz="2400" dirty="0" err="1"/>
              <a:t>Amygdala</a:t>
            </a:r>
            <a:r>
              <a:rPr lang="fr-FR" sz="2400" dirty="0"/>
              <a:t> (</a:t>
            </a:r>
            <a:r>
              <a:rPr lang="fr-FR" sz="2400" dirty="0" err="1"/>
              <a:t>Mandelkern</a:t>
            </a:r>
            <a:r>
              <a:rPr lang="fr-FR" sz="2400" dirty="0"/>
              <a:t>) </a:t>
            </a:r>
            <a:r>
              <a:rPr lang="fr-FR" sz="2400" dirty="0" err="1"/>
              <a:t>schüttet</a:t>
            </a:r>
            <a:r>
              <a:rPr lang="fr-FR" sz="2400" dirty="0"/>
              <a:t> </a:t>
            </a:r>
            <a:r>
              <a:rPr lang="fr-FR" sz="2400" dirty="0" err="1"/>
              <a:t>Glutamat</a:t>
            </a:r>
            <a:r>
              <a:rPr lang="fr-FR" sz="2400" dirty="0"/>
              <a:t> </a:t>
            </a:r>
            <a:r>
              <a:rPr lang="fr-FR" sz="2400" dirty="0" err="1"/>
              <a:t>u.a</a:t>
            </a:r>
            <a:r>
              <a:rPr lang="fr-FR" sz="2400" dirty="0"/>
              <a:t>. </a:t>
            </a:r>
            <a:r>
              <a:rPr lang="fr-FR" sz="2400" dirty="0" err="1"/>
              <a:t>Botenstoffe</a:t>
            </a:r>
            <a:r>
              <a:rPr lang="fr-FR" sz="2400" dirty="0"/>
              <a:t> </a:t>
            </a:r>
            <a:r>
              <a:rPr lang="fr-FR" sz="2400" dirty="0" err="1"/>
              <a:t>aus</a:t>
            </a:r>
            <a:r>
              <a:rPr lang="fr-FR" sz="2400" dirty="0" smtClean="0"/>
              <a:t>.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 err="1"/>
              <a:t>alarmiert</a:t>
            </a:r>
            <a:r>
              <a:rPr lang="fr-FR" sz="2400" dirty="0"/>
              <a:t> </a:t>
            </a:r>
            <a:r>
              <a:rPr lang="fr-FR" sz="2400" dirty="0" err="1"/>
              <a:t>Alarmzentren</a:t>
            </a:r>
            <a:r>
              <a:rPr lang="fr-FR" sz="2400" dirty="0"/>
              <a:t> </a:t>
            </a:r>
            <a:r>
              <a:rPr lang="fr-FR" sz="2400" dirty="0" err="1"/>
              <a:t>im</a:t>
            </a:r>
            <a:r>
              <a:rPr lang="fr-FR" sz="2400" dirty="0"/>
              <a:t> Hypothalamus </a:t>
            </a:r>
            <a:r>
              <a:rPr lang="fr-FR" sz="2400" dirty="0" err="1"/>
              <a:t>und</a:t>
            </a:r>
            <a:r>
              <a:rPr lang="fr-FR" sz="2400" dirty="0"/>
              <a:t> </a:t>
            </a:r>
            <a:r>
              <a:rPr lang="fr-FR" sz="2400" dirty="0" err="1"/>
              <a:t>im</a:t>
            </a:r>
            <a:r>
              <a:rPr lang="fr-FR" sz="2400" dirty="0"/>
              <a:t> </a:t>
            </a:r>
            <a:r>
              <a:rPr lang="fr-FR" sz="2400" dirty="0" err="1" smtClean="0"/>
              <a:t>Hirnstamm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/>
              <a:t>Anstieg</a:t>
            </a:r>
            <a:r>
              <a:rPr lang="fr-FR" sz="2400" dirty="0"/>
              <a:t> </a:t>
            </a:r>
            <a:r>
              <a:rPr lang="fr-FR" sz="2400" dirty="0" err="1"/>
              <a:t>von</a:t>
            </a:r>
            <a:r>
              <a:rPr lang="fr-FR" sz="2400" dirty="0"/>
              <a:t> </a:t>
            </a:r>
            <a:r>
              <a:rPr lang="fr-FR" sz="2400" dirty="0" err="1"/>
              <a:t>Puls</a:t>
            </a:r>
            <a:r>
              <a:rPr lang="fr-FR" sz="2400" dirty="0"/>
              <a:t> </a:t>
            </a:r>
            <a:r>
              <a:rPr lang="fr-FR" sz="2400" dirty="0" err="1"/>
              <a:t>und</a:t>
            </a:r>
            <a:r>
              <a:rPr lang="fr-FR" sz="2400" dirty="0"/>
              <a:t> </a:t>
            </a:r>
            <a:r>
              <a:rPr lang="fr-FR" sz="2400" dirty="0" err="1"/>
              <a:t>Blutdruck</a:t>
            </a:r>
            <a:r>
              <a:rPr lang="fr-FR" sz="2400" dirty="0"/>
              <a:t>, </a:t>
            </a:r>
            <a:r>
              <a:rPr lang="fr-FR" sz="2400" dirty="0" err="1" smtClean="0"/>
              <a:t>Muskelanspannung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/>
              <a:t>Vorbereitung</a:t>
            </a:r>
            <a:r>
              <a:rPr lang="fr-FR" sz="2400" dirty="0"/>
              <a:t> </a:t>
            </a:r>
            <a:r>
              <a:rPr lang="fr-FR" sz="2400" dirty="0" err="1"/>
              <a:t>einer</a:t>
            </a:r>
            <a:r>
              <a:rPr lang="fr-FR" sz="2400" dirty="0"/>
              <a:t> </a:t>
            </a:r>
            <a:r>
              <a:rPr lang="fr-FR" sz="2400" dirty="0" err="1"/>
              <a:t>Flucht</a:t>
            </a:r>
            <a:r>
              <a:rPr lang="fr-FR" sz="2400" dirty="0"/>
              <a:t> </a:t>
            </a:r>
            <a:r>
              <a:rPr lang="fr-FR" sz="2400" dirty="0" err="1"/>
              <a:t>oder</a:t>
            </a:r>
            <a:r>
              <a:rPr lang="fr-FR" sz="2400" dirty="0"/>
              <a:t> </a:t>
            </a:r>
            <a:r>
              <a:rPr lang="fr-FR" sz="2400" dirty="0" err="1" smtClean="0"/>
              <a:t>Angriffsreaktion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/>
              <a:t>Sinnvoll</a:t>
            </a:r>
            <a:r>
              <a:rPr lang="fr-FR" sz="2400" dirty="0"/>
              <a:t> </a:t>
            </a:r>
            <a:r>
              <a:rPr lang="fr-FR" sz="2400" dirty="0" err="1"/>
              <a:t>bei</a:t>
            </a:r>
            <a:r>
              <a:rPr lang="fr-FR" sz="2400" dirty="0"/>
              <a:t> </a:t>
            </a:r>
            <a:r>
              <a:rPr lang="fr-FR" sz="2400" dirty="0" err="1"/>
              <a:t>Bedrohung</a:t>
            </a:r>
            <a:r>
              <a:rPr lang="fr-FR" sz="2400" dirty="0"/>
              <a:t> (</a:t>
            </a:r>
            <a:r>
              <a:rPr lang="fr-FR" sz="2400" dirty="0" err="1"/>
              <a:t>Löwe</a:t>
            </a:r>
            <a:r>
              <a:rPr lang="fr-FR" sz="2400" dirty="0"/>
              <a:t> </a:t>
            </a:r>
            <a:r>
              <a:rPr lang="fr-FR" sz="2400" dirty="0" err="1"/>
              <a:t>von</a:t>
            </a:r>
            <a:r>
              <a:rPr lang="fr-FR" sz="2400" dirty="0"/>
              <a:t> links)</a:t>
            </a:r>
          </a:p>
          <a:p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9"/>
            <a:ext cx="2392267" cy="215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859088"/>
            <a:ext cx="11334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52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3848" y="692696"/>
            <a:ext cx="1512168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34816" cy="2226568"/>
          </a:xfrm>
        </p:spPr>
        <p:txBody>
          <a:bodyPr/>
          <a:lstStyle/>
          <a:p>
            <a:r>
              <a:rPr lang="fr-FR" sz="2800" dirty="0" err="1" smtClean="0">
                <a:solidFill>
                  <a:srgbClr val="FFC000"/>
                </a:solidFill>
              </a:rPr>
              <a:t>Sprache</a:t>
            </a:r>
            <a:r>
              <a:rPr lang="fr-FR" sz="2800" dirty="0" smtClean="0">
                <a:solidFill>
                  <a:srgbClr val="FFC000"/>
                </a:solidFill>
              </a:rPr>
              <a:t> </a:t>
            </a:r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sehen</a:t>
            </a:r>
            <a:r>
              <a:rPr lang="fr-FR" dirty="0" smtClean="0">
                <a:solidFill>
                  <a:srgbClr val="FFC000"/>
                </a:solidFill>
              </a:rPr>
              <a:t>,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hören</a:t>
            </a:r>
            <a:r>
              <a:rPr lang="fr-FR" dirty="0" smtClean="0">
                <a:solidFill>
                  <a:srgbClr val="FFC000"/>
                </a:solidFill>
              </a:rPr>
              <a:t>, </a:t>
            </a:r>
            <a:r>
              <a:rPr lang="fr-FR" dirty="0" err="1" smtClean="0">
                <a:solidFill>
                  <a:srgbClr val="FFC000"/>
                </a:solidFill>
              </a:rPr>
              <a:t>sprechen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und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gestikulieren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23528" y="4221089"/>
            <a:ext cx="2362200" cy="1800200"/>
          </a:xfrm>
        </p:spPr>
        <p:txBody>
          <a:bodyPr/>
          <a:lstStyle/>
          <a:p>
            <a:r>
              <a:rPr lang="de-AT" dirty="0" smtClean="0"/>
              <a:t>ISM Model von </a:t>
            </a:r>
            <a:r>
              <a:rPr lang="de-AT" dirty="0" err="1" smtClean="0"/>
              <a:t>Ahsen</a:t>
            </a:r>
            <a:r>
              <a:rPr lang="de-AT" dirty="0" smtClean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AT" dirty="0" smtClean="0"/>
              <a:t>Images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AT" dirty="0" err="1" smtClean="0"/>
              <a:t>Somatic</a:t>
            </a:r>
            <a:r>
              <a:rPr lang="de-AT" dirty="0" smtClean="0"/>
              <a:t> Markers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AT" dirty="0" err="1" smtClean="0"/>
              <a:t>Meaning</a:t>
            </a:r>
            <a:endParaRPr lang="de-AT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 smtClean="0"/>
              <a:t>Prinzip 4: </a:t>
            </a:r>
            <a:r>
              <a:rPr lang="de-AT" sz="2400" dirty="0" smtClean="0"/>
              <a:t>Das Gehirn kann vieles gleichzeitig tun. Vielfältiger Input wirkt lernfördernd.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r="1943"/>
          <a:stretch/>
        </p:blipFill>
        <p:spPr bwMode="auto">
          <a:xfrm>
            <a:off x="2987824" y="1988841"/>
            <a:ext cx="5691341" cy="429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4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81050"/>
            <a:ext cx="2362200" cy="1351806"/>
          </a:xfrm>
        </p:spPr>
        <p:txBody>
          <a:bodyPr/>
          <a:lstStyle/>
          <a:p>
            <a:r>
              <a:rPr lang="de-AT" dirty="0" smtClean="0">
                <a:solidFill>
                  <a:srgbClr val="FFC000"/>
                </a:solidFill>
              </a:rPr>
              <a:t>Mehrere Sinne gleichzeitig verwenden</a:t>
            </a:r>
            <a:endParaRPr lang="de-A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4077073"/>
            <a:ext cx="2362200" cy="2049091"/>
          </a:xfrm>
        </p:spPr>
        <p:txBody>
          <a:bodyPr/>
          <a:lstStyle/>
          <a:p>
            <a:r>
              <a:rPr lang="fr-FR" dirty="0" err="1" smtClean="0"/>
              <a:t>Bewegungen</a:t>
            </a:r>
            <a:r>
              <a:rPr lang="fr-FR" dirty="0" smtClean="0"/>
              <a:t> </a:t>
            </a:r>
            <a:r>
              <a:rPr lang="fr-FR" dirty="0" err="1" smtClean="0"/>
              <a:t>hinterlassen</a:t>
            </a:r>
            <a:r>
              <a:rPr lang="fr-FR" dirty="0" smtClean="0"/>
              <a:t> </a:t>
            </a:r>
            <a:r>
              <a:rPr lang="fr-FR" dirty="0" err="1" smtClean="0"/>
              <a:t>starke</a:t>
            </a:r>
            <a:r>
              <a:rPr lang="fr-FR" dirty="0" smtClean="0"/>
              <a:t> </a:t>
            </a:r>
            <a:r>
              <a:rPr lang="fr-FR" dirty="0" err="1" smtClean="0"/>
              <a:t>Spuren</a:t>
            </a:r>
            <a:r>
              <a:rPr lang="fr-FR" dirty="0" smtClean="0"/>
              <a:t> </a:t>
            </a:r>
            <a:r>
              <a:rPr lang="fr-FR" dirty="0" err="1" smtClean="0"/>
              <a:t>im</a:t>
            </a:r>
            <a:r>
              <a:rPr lang="fr-FR" dirty="0" smtClean="0"/>
              <a:t> </a:t>
            </a:r>
            <a:r>
              <a:rPr lang="fr-FR" dirty="0" err="1" smtClean="0"/>
              <a:t>Gehirn</a:t>
            </a:r>
            <a:endParaRPr lang="fr-FR" dirty="0" smtClean="0"/>
          </a:p>
          <a:p>
            <a:r>
              <a:rPr lang="de-AT" dirty="0" smtClean="0"/>
              <a:t>VMI: </a:t>
            </a:r>
            <a:r>
              <a:rPr lang="de-AT" dirty="0" smtClean="0">
                <a:hlinkClick r:id="rId3"/>
              </a:rPr>
              <a:t>Manuela </a:t>
            </a:r>
            <a:r>
              <a:rPr lang="de-AT" dirty="0" err="1" smtClean="0">
                <a:hlinkClick r:id="rId3"/>
              </a:rPr>
              <a:t>Macedonia</a:t>
            </a:r>
            <a:endParaRPr lang="de-AT" dirty="0" smtClean="0"/>
          </a:p>
          <a:p>
            <a:endParaRPr lang="de-AT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b="1" dirty="0" smtClean="0"/>
              <a:t>Die Rolle von Bewegung</a:t>
            </a:r>
            <a:endParaRPr lang="de-AT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r="9353"/>
          <a:stretch/>
        </p:blipFill>
        <p:spPr bwMode="auto">
          <a:xfrm>
            <a:off x="3707905" y="1339507"/>
            <a:ext cx="4804084" cy="475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0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passiert</a:t>
            </a:r>
            <a:r>
              <a:rPr lang="fr-FR" dirty="0" smtClean="0"/>
              <a:t> in </a:t>
            </a:r>
            <a:r>
              <a:rPr lang="fr-FR" dirty="0" err="1" smtClean="0"/>
              <a:t>diesem</a:t>
            </a:r>
            <a:r>
              <a:rPr lang="fr-FR" dirty="0" smtClean="0"/>
              <a:t> </a:t>
            </a:r>
            <a:r>
              <a:rPr lang="fr-FR" dirty="0" err="1" smtClean="0"/>
              <a:t>Gehirn</a:t>
            </a:r>
            <a:r>
              <a:rPr lang="fr-FR" smtClean="0"/>
              <a:t>?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602" y="2027023"/>
            <a:ext cx="3943351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4" y="2027023"/>
            <a:ext cx="468299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734202" y="6005319"/>
            <a:ext cx="4088743" cy="41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 smtClean="0">
                <a:latin typeface="Arial" pitchFamily="34" charset="0"/>
                <a:cs typeface="Arial" pitchFamily="34" charset="0"/>
                <a:hlinkClick r:id="rId5"/>
              </a:rPr>
              <a:t>Michael Drew: </a:t>
            </a:r>
            <a:r>
              <a:rPr lang="de-AT" sz="1000" dirty="0" smtClean="0">
                <a:hlinkClick r:id="rId5"/>
              </a:rPr>
              <a:t>http://www.beneaththecover.com/2007/10/31/surprising-broca/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60184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52" y="620688"/>
            <a:ext cx="5775091" cy="527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1052737"/>
            <a:ext cx="2362200" cy="1152128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Aufbau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von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neuronalen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Netzen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381000" y="2764187"/>
            <a:ext cx="2362200" cy="3361978"/>
          </a:xfrm>
        </p:spPr>
        <p:txBody>
          <a:bodyPr>
            <a:normAutofit fontScale="92500"/>
          </a:bodyPr>
          <a:lstStyle/>
          <a:p>
            <a:r>
              <a:rPr lang="fr-FR" b="1" dirty="0" err="1" smtClean="0"/>
              <a:t>Lernen</a:t>
            </a:r>
            <a:r>
              <a:rPr lang="fr-FR" b="1" dirty="0" smtClean="0"/>
              <a:t>: </a:t>
            </a:r>
            <a:r>
              <a:rPr lang="fr-FR" b="1" dirty="0" err="1" smtClean="0"/>
              <a:t>vielfältige</a:t>
            </a:r>
            <a:r>
              <a:rPr lang="fr-FR" b="1" dirty="0" smtClean="0"/>
              <a:t> </a:t>
            </a:r>
            <a:r>
              <a:rPr lang="fr-FR" b="1" dirty="0" err="1" smtClean="0"/>
              <a:t>Beziehungen</a:t>
            </a:r>
            <a:r>
              <a:rPr lang="fr-FR" b="1" dirty="0" smtClean="0"/>
              <a:t> </a:t>
            </a:r>
            <a:r>
              <a:rPr lang="fr-FR" b="1" dirty="0" err="1" smtClean="0"/>
              <a:t>zwischen</a:t>
            </a:r>
            <a:r>
              <a:rPr lang="fr-FR" b="1" dirty="0" smtClean="0"/>
              <a:t> den </a:t>
            </a:r>
            <a:r>
              <a:rPr lang="fr-FR" b="1" dirty="0" err="1" smtClean="0"/>
              <a:t>einzelnen</a:t>
            </a:r>
            <a:r>
              <a:rPr lang="fr-FR" b="1" dirty="0" smtClean="0"/>
              <a:t> </a:t>
            </a:r>
            <a:r>
              <a:rPr lang="fr-FR" b="1" dirty="0" err="1" smtClean="0"/>
              <a:t>Elementen</a:t>
            </a:r>
            <a:r>
              <a:rPr lang="fr-FR" b="1" dirty="0" smtClean="0"/>
              <a:t> </a:t>
            </a:r>
            <a:r>
              <a:rPr lang="fr-FR" b="1" dirty="0" err="1" smtClean="0"/>
              <a:t>herstellen</a:t>
            </a:r>
            <a:endParaRPr lang="fr-FR" b="1" dirty="0" smtClean="0"/>
          </a:p>
          <a:p>
            <a:endParaRPr lang="fr-FR" dirty="0"/>
          </a:p>
          <a:p>
            <a:r>
              <a:rPr lang="fr-FR" b="1" dirty="0" err="1" smtClean="0"/>
              <a:t>Beziehungen</a:t>
            </a:r>
            <a:r>
              <a:rPr lang="fr-FR" b="1" dirty="0" smtClean="0"/>
              <a:t> </a:t>
            </a:r>
            <a:r>
              <a:rPr lang="fr-FR" b="1" dirty="0" err="1" smtClean="0"/>
              <a:t>werden</a:t>
            </a:r>
            <a:r>
              <a:rPr lang="fr-FR" b="1" dirty="0" smtClean="0"/>
              <a:t> </a:t>
            </a:r>
            <a:r>
              <a:rPr lang="fr-FR" b="1" dirty="0" err="1" smtClean="0"/>
              <a:t>durch</a:t>
            </a:r>
            <a:r>
              <a:rPr lang="fr-FR" b="1" dirty="0" smtClean="0"/>
              <a:t> </a:t>
            </a:r>
            <a:r>
              <a:rPr lang="fr-FR" b="1" dirty="0" err="1" smtClean="0"/>
              <a:t>zeitliche</a:t>
            </a:r>
            <a:r>
              <a:rPr lang="fr-FR" b="1" dirty="0" smtClean="0"/>
              <a:t> </a:t>
            </a:r>
            <a:r>
              <a:rPr lang="fr-FR" b="1" dirty="0" err="1" smtClean="0"/>
              <a:t>Assoziation</a:t>
            </a:r>
            <a:r>
              <a:rPr lang="fr-FR" b="1" dirty="0" smtClean="0"/>
              <a:t> </a:t>
            </a:r>
            <a:r>
              <a:rPr lang="fr-FR" b="1" dirty="0" err="1" smtClean="0"/>
              <a:t>hergestellt</a:t>
            </a:r>
            <a:r>
              <a:rPr lang="fr-FR" b="1" dirty="0" smtClean="0"/>
              <a:t> (</a:t>
            </a:r>
            <a:r>
              <a:rPr lang="fr-FR" b="1" dirty="0" err="1" smtClean="0"/>
              <a:t>gleichzeitige</a:t>
            </a:r>
            <a:r>
              <a:rPr lang="fr-FR" b="1" dirty="0" smtClean="0"/>
              <a:t> </a:t>
            </a:r>
            <a:r>
              <a:rPr lang="fr-FR" b="1" dirty="0" err="1" smtClean="0"/>
              <a:t>Aktivierung</a:t>
            </a:r>
            <a:r>
              <a:rPr lang="fr-FR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27653" y="836713"/>
            <a:ext cx="5735348" cy="5472608"/>
          </a:xfrm>
        </p:spPr>
        <p:txBody>
          <a:bodyPr>
            <a:normAutofit fontScale="85000" lnSpcReduction="20000"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sz="1000" dirty="0" smtClean="0"/>
          </a:p>
          <a:p>
            <a:endParaRPr lang="fr-FR" sz="1000" dirty="0"/>
          </a:p>
          <a:p>
            <a:endParaRPr lang="fr-FR" sz="1000" dirty="0" smtClean="0"/>
          </a:p>
          <a:p>
            <a:endParaRPr lang="fr-FR" sz="1000" dirty="0"/>
          </a:p>
          <a:p>
            <a:endParaRPr lang="fr-FR" sz="1000" dirty="0" smtClean="0"/>
          </a:p>
          <a:p>
            <a:endParaRPr lang="fr-FR" sz="1000" dirty="0"/>
          </a:p>
          <a:p>
            <a:endParaRPr lang="fr-FR" sz="1000" dirty="0" smtClean="0"/>
          </a:p>
          <a:p>
            <a:r>
              <a:rPr lang="fr-FR" sz="1000" dirty="0" err="1" smtClean="0"/>
              <a:t>Macedonia</a:t>
            </a:r>
            <a:r>
              <a:rPr lang="fr-FR" sz="1000" dirty="0" smtClean="0"/>
              <a:t> </a:t>
            </a:r>
            <a:r>
              <a:rPr lang="fr-FR" sz="1000" dirty="0"/>
              <a:t>et. al, 2011, Hum </a:t>
            </a:r>
            <a:r>
              <a:rPr lang="fr-FR" sz="1000" dirty="0" err="1"/>
              <a:t>Brain</a:t>
            </a:r>
            <a:r>
              <a:rPr lang="fr-FR" sz="1000" dirty="0"/>
              <a:t> </a:t>
            </a:r>
            <a:r>
              <a:rPr lang="fr-FR" sz="1000" dirty="0" err="1" smtClean="0"/>
              <a:t>Mapping</a:t>
            </a:r>
            <a:r>
              <a:rPr lang="fr-FR" sz="1000" dirty="0" smtClean="0"/>
              <a:t>: </a:t>
            </a:r>
            <a:r>
              <a:rPr lang="de-AT" sz="1000" dirty="0">
                <a:hlinkClick r:id="rId4"/>
              </a:rPr>
              <a:t>http://www.percepp.com/macedonia.pdf</a:t>
            </a:r>
            <a:endParaRPr lang="fr-FR" sz="1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1268761"/>
            <a:ext cx="3486151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16" y="3104965"/>
            <a:ext cx="347662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77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03848" y="548681"/>
            <a:ext cx="1224136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1"/>
          <a:stretch/>
        </p:blipFill>
        <p:spPr bwMode="auto">
          <a:xfrm>
            <a:off x="2901000" y="1052736"/>
            <a:ext cx="6094392" cy="313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2563688" cy="1296144"/>
          </a:xfrm>
        </p:spPr>
        <p:txBody>
          <a:bodyPr/>
          <a:lstStyle/>
          <a:p>
            <a:r>
              <a:rPr lang="de-AT" sz="1600" dirty="0" smtClean="0">
                <a:solidFill>
                  <a:srgbClr val="FFC000"/>
                </a:solidFill>
              </a:rPr>
              <a:t>3. Unser Hirn</a:t>
            </a:r>
            <a:br>
              <a:rPr lang="de-AT" sz="1600" dirty="0" smtClean="0">
                <a:solidFill>
                  <a:srgbClr val="FFC000"/>
                </a:solidFill>
              </a:rPr>
            </a:br>
            <a:r>
              <a:rPr lang="de-AT" sz="1600" dirty="0" smtClean="0">
                <a:solidFill>
                  <a:srgbClr val="FFC000"/>
                </a:solidFill>
              </a:rPr>
              <a:t> ist eine Regel-</a:t>
            </a:r>
            <a:r>
              <a:rPr lang="de-AT" sz="1600" dirty="0" err="1" smtClean="0">
                <a:solidFill>
                  <a:srgbClr val="FFC000"/>
                </a:solidFill>
              </a:rPr>
              <a:t>extraktionsmaschine</a:t>
            </a:r>
            <a:r>
              <a:rPr lang="de-AT" sz="1600" dirty="0" smtClean="0">
                <a:solidFill>
                  <a:srgbClr val="FFC000"/>
                </a:solidFill>
              </a:rPr>
              <a:t>.</a:t>
            </a:r>
            <a:br>
              <a:rPr lang="de-AT" sz="1600" dirty="0" smtClean="0">
                <a:solidFill>
                  <a:srgbClr val="FFC000"/>
                </a:solidFill>
              </a:rPr>
            </a:br>
            <a:endParaRPr lang="de-AT" sz="1600" dirty="0">
              <a:solidFill>
                <a:srgbClr val="FFC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178760" y="1916832"/>
            <a:ext cx="2722240" cy="4464496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C000"/>
                </a:solidFill>
              </a:rPr>
              <a:t>Von Beispielen zu </a:t>
            </a:r>
            <a:r>
              <a:rPr lang="de-AT" dirty="0" smtClean="0">
                <a:solidFill>
                  <a:srgbClr val="FFC000"/>
                </a:solidFill>
              </a:rPr>
              <a:t>Regeln</a:t>
            </a:r>
          </a:p>
          <a:p>
            <a:r>
              <a:rPr lang="fr-FR" b="1" dirty="0" err="1" smtClean="0"/>
              <a:t>Mechanismen</a:t>
            </a:r>
            <a:r>
              <a:rPr lang="fr-FR" b="1" dirty="0" smtClean="0"/>
              <a:t> </a:t>
            </a:r>
            <a:r>
              <a:rPr lang="fr-FR" b="1" dirty="0" err="1" smtClean="0"/>
              <a:t>für</a:t>
            </a:r>
            <a:r>
              <a:rPr lang="fr-FR" b="1" dirty="0" smtClean="0"/>
              <a:t> </a:t>
            </a:r>
            <a:r>
              <a:rPr lang="fr-FR" b="1" dirty="0" err="1" smtClean="0"/>
              <a:t>Einzelnes</a:t>
            </a:r>
            <a:r>
              <a:rPr lang="fr-FR" b="1" dirty="0" smtClean="0"/>
              <a:t>: </a:t>
            </a:r>
            <a:r>
              <a:rPr lang="fr-FR" b="1" dirty="0" err="1" smtClean="0"/>
              <a:t>Hippocampus</a:t>
            </a:r>
            <a:r>
              <a:rPr lang="fr-FR" b="1" dirty="0" smtClean="0"/>
              <a:t>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+ </a:t>
            </a:r>
            <a:r>
              <a:rPr lang="fr-FR" dirty="0" err="1" smtClean="0"/>
              <a:t>Neuigkeit</a:t>
            </a:r>
            <a:r>
              <a:rPr lang="fr-FR" dirty="0" smtClean="0"/>
              <a:t>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+ </a:t>
            </a:r>
            <a:r>
              <a:rPr lang="fr-FR" dirty="0" err="1" smtClean="0"/>
              <a:t>Bedeutsamkeit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Episodisches</a:t>
            </a:r>
            <a:r>
              <a:rPr lang="fr-FR" dirty="0" smtClean="0"/>
              <a:t> </a:t>
            </a:r>
            <a:r>
              <a:rPr lang="fr-FR" dirty="0" err="1" smtClean="0"/>
              <a:t>Gedächtnis</a:t>
            </a:r>
            <a:endParaRPr lang="fr-FR" dirty="0" smtClean="0"/>
          </a:p>
          <a:p>
            <a:r>
              <a:rPr lang="fr-FR" b="1" dirty="0" err="1" smtClean="0"/>
              <a:t>Mechanismen</a:t>
            </a:r>
            <a:r>
              <a:rPr lang="fr-FR" b="1" dirty="0" smtClean="0"/>
              <a:t> </a:t>
            </a:r>
            <a:r>
              <a:rPr lang="fr-FR" b="1" dirty="0" err="1" smtClean="0"/>
              <a:t>für</a:t>
            </a:r>
            <a:r>
              <a:rPr lang="fr-FR" b="1" dirty="0" smtClean="0"/>
              <a:t> </a:t>
            </a:r>
            <a:r>
              <a:rPr lang="fr-FR" b="1" dirty="0" err="1" smtClean="0"/>
              <a:t>Allgemeines</a:t>
            </a:r>
            <a:r>
              <a:rPr lang="fr-FR" b="1" dirty="0" smtClean="0"/>
              <a:t>: </a:t>
            </a:r>
            <a:r>
              <a:rPr lang="fr-FR" b="1" dirty="0" err="1" smtClean="0"/>
              <a:t>Großhirnrinde</a:t>
            </a:r>
            <a:r>
              <a:rPr lang="fr-FR" b="1" dirty="0" smtClean="0"/>
              <a:t>: </a:t>
            </a:r>
          </a:p>
          <a:p>
            <a:r>
              <a:rPr lang="fr-FR" dirty="0" err="1" smtClean="0"/>
              <a:t>allgemeine</a:t>
            </a:r>
            <a:r>
              <a:rPr lang="fr-FR" dirty="0" smtClean="0"/>
              <a:t> </a:t>
            </a:r>
            <a:r>
              <a:rPr lang="fr-FR" dirty="0" err="1" smtClean="0"/>
              <a:t>Eigenschaften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Strukturmerkmale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43612" y="548681"/>
            <a:ext cx="5638800" cy="56852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5: </a:t>
            </a:r>
            <a:r>
              <a:rPr lang="fr-FR" dirty="0" err="1" smtClean="0"/>
              <a:t>Ein</a:t>
            </a:r>
            <a:r>
              <a:rPr lang="fr-FR" dirty="0" smtClean="0"/>
              <a:t> Hirn </a:t>
            </a:r>
            <a:r>
              <a:rPr lang="fr-FR" dirty="0" err="1" smtClean="0"/>
              <a:t>voller</a:t>
            </a:r>
            <a:r>
              <a:rPr lang="fr-FR" dirty="0" smtClean="0"/>
              <a:t> </a:t>
            </a:r>
            <a:r>
              <a:rPr lang="fr-FR" dirty="0" err="1" smtClean="0"/>
              <a:t>Tomaten</a:t>
            </a:r>
            <a:r>
              <a:rPr lang="fr-FR" dirty="0" smtClean="0"/>
              <a:t>?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«</a:t>
            </a:r>
            <a:r>
              <a:rPr lang="fr-FR" dirty="0"/>
              <a:t> </a:t>
            </a:r>
            <a:r>
              <a:rPr lang="fr-FR" dirty="0" err="1"/>
              <a:t>Gehirne</a:t>
            </a:r>
            <a:r>
              <a:rPr lang="fr-FR" dirty="0"/>
              <a:t> </a:t>
            </a:r>
            <a:r>
              <a:rPr lang="fr-FR" dirty="0" err="1"/>
              <a:t>besitzen</a:t>
            </a:r>
            <a:r>
              <a:rPr lang="fr-FR" dirty="0"/>
              <a:t> </a:t>
            </a:r>
            <a:r>
              <a:rPr lang="fr-FR" dirty="0" err="1"/>
              <a:t>diese</a:t>
            </a:r>
            <a:r>
              <a:rPr lang="fr-FR" dirty="0"/>
              <a:t> </a:t>
            </a:r>
            <a:r>
              <a:rPr lang="fr-FR" dirty="0" err="1"/>
              <a:t>Fähigkeit</a:t>
            </a:r>
            <a:r>
              <a:rPr lang="fr-FR" dirty="0"/>
              <a:t> </a:t>
            </a:r>
            <a:r>
              <a:rPr lang="fr-FR" dirty="0" err="1"/>
              <a:t>zum</a:t>
            </a:r>
            <a:r>
              <a:rPr lang="fr-FR" dirty="0"/>
              <a:t> </a:t>
            </a:r>
            <a:r>
              <a:rPr lang="fr-FR" dirty="0" err="1"/>
              <a:t>spontanen</a:t>
            </a:r>
            <a:r>
              <a:rPr lang="fr-FR" dirty="0"/>
              <a:t> </a:t>
            </a:r>
            <a:r>
              <a:rPr lang="fr-FR" dirty="0" err="1"/>
              <a:t>Generieren</a:t>
            </a:r>
            <a:r>
              <a:rPr lang="fr-FR" dirty="0"/>
              <a:t> </a:t>
            </a:r>
            <a:r>
              <a:rPr lang="fr-FR" dirty="0" err="1"/>
              <a:t>von</a:t>
            </a:r>
            <a:r>
              <a:rPr lang="fr-FR" dirty="0"/>
              <a:t> </a:t>
            </a:r>
            <a:r>
              <a:rPr lang="fr-FR" dirty="0" err="1"/>
              <a:t>Regeln</a:t>
            </a:r>
            <a:r>
              <a:rPr lang="fr-FR" dirty="0"/>
              <a:t> </a:t>
            </a:r>
            <a:r>
              <a:rPr lang="fr-FR" dirty="0" err="1"/>
              <a:t>aufgrund</a:t>
            </a:r>
            <a:r>
              <a:rPr lang="fr-FR" dirty="0"/>
              <a:t> </a:t>
            </a:r>
            <a:r>
              <a:rPr lang="fr-FR" dirty="0" err="1"/>
              <a:t>von</a:t>
            </a:r>
            <a:r>
              <a:rPr lang="fr-FR" dirty="0"/>
              <a:t> </a:t>
            </a:r>
            <a:r>
              <a:rPr lang="fr-FR" dirty="0" err="1"/>
              <a:t>Beispielen</a:t>
            </a:r>
            <a:r>
              <a:rPr lang="fr-FR" dirty="0"/>
              <a:t> «  </a:t>
            </a:r>
            <a:r>
              <a:rPr lang="fr-FR" dirty="0" err="1"/>
              <a:t>Alles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es </a:t>
            </a:r>
            <a:r>
              <a:rPr lang="fr-FR" dirty="0" err="1"/>
              <a:t>hierzu</a:t>
            </a:r>
            <a:r>
              <a:rPr lang="fr-FR" dirty="0"/>
              <a:t> </a:t>
            </a:r>
            <a:r>
              <a:rPr lang="fr-FR" dirty="0" err="1"/>
              <a:t>braucht</a:t>
            </a:r>
            <a:r>
              <a:rPr lang="fr-FR" dirty="0"/>
              <a:t>, </a:t>
            </a:r>
            <a:r>
              <a:rPr lang="fr-FR" dirty="0" err="1"/>
              <a:t>sind</a:t>
            </a:r>
            <a:r>
              <a:rPr lang="fr-FR" dirty="0"/>
              <a:t> </a:t>
            </a:r>
            <a:r>
              <a:rPr lang="fr-FR" dirty="0" smtClean="0"/>
              <a:t>die </a:t>
            </a:r>
            <a:r>
              <a:rPr lang="fr-FR" dirty="0" err="1" smtClean="0"/>
              <a:t>richtigen</a:t>
            </a:r>
            <a:r>
              <a:rPr lang="fr-FR" dirty="0" smtClean="0"/>
              <a:t> </a:t>
            </a:r>
            <a:r>
              <a:rPr lang="fr-FR" dirty="0" err="1"/>
              <a:t>Beispiele</a:t>
            </a:r>
            <a:r>
              <a:rPr lang="fr-FR" dirty="0"/>
              <a:t>,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zwar</a:t>
            </a:r>
            <a:r>
              <a:rPr lang="fr-FR" dirty="0"/>
              <a:t> </a:t>
            </a:r>
            <a:r>
              <a:rPr lang="fr-FR" dirty="0" err="1" smtClean="0"/>
              <a:t>viele</a:t>
            </a:r>
            <a:r>
              <a:rPr lang="fr-FR" dirty="0" smtClean="0"/>
              <a:t> </a:t>
            </a:r>
            <a:r>
              <a:rPr lang="fr-FR" dirty="0" err="1" smtClean="0"/>
              <a:t>davon</a:t>
            </a:r>
            <a:r>
              <a:rPr lang="fr-FR" dirty="0"/>
              <a:t>. </a:t>
            </a:r>
            <a:r>
              <a:rPr lang="fr-FR" dirty="0">
                <a:solidFill>
                  <a:schemeClr val="bg1"/>
                </a:solidFill>
              </a:rPr>
              <a:t> </a:t>
            </a:r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1400" dirty="0" smtClean="0"/>
              <a:t>(</a:t>
            </a:r>
            <a:r>
              <a:rPr lang="fr-FR" sz="1400" dirty="0" err="1" smtClean="0"/>
              <a:t>Spitzer</a:t>
            </a:r>
            <a:r>
              <a:rPr lang="fr-FR" sz="1400" dirty="0" smtClean="0"/>
              <a:t>)</a:t>
            </a:r>
            <a:r>
              <a:rPr lang="fr-FR" sz="1400" dirty="0" smtClean="0">
                <a:solidFill>
                  <a:schemeClr val="bg1"/>
                </a:solidFill>
              </a:rPr>
              <a:t>» </a:t>
            </a:r>
            <a:r>
              <a:rPr lang="fr-FR" dirty="0">
                <a:solidFill>
                  <a:schemeClr val="bg1"/>
                </a:solidFill>
              </a:rPr>
              <a:t>(</a:t>
            </a:r>
            <a:r>
              <a:rPr lang="fr-FR" dirty="0" err="1">
                <a:solidFill>
                  <a:schemeClr val="bg1"/>
                </a:solidFill>
              </a:rPr>
              <a:t>Spitzer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Von </a:t>
            </a:r>
            <a:r>
              <a:rPr lang="fr-FR" dirty="0" err="1" smtClean="0">
                <a:solidFill>
                  <a:srgbClr val="FFC000"/>
                </a:solidFill>
              </a:rPr>
              <a:t>Beispielen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zu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Regeln</a:t>
            </a:r>
            <a:r>
              <a:rPr lang="fr-FR" dirty="0" smtClean="0">
                <a:solidFill>
                  <a:srgbClr val="FFC000"/>
                </a:solidFill>
              </a:rPr>
              <a:t>…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95536" y="1988841"/>
            <a:ext cx="2362200" cy="4144963"/>
          </a:xfrm>
        </p:spPr>
        <p:txBody>
          <a:bodyPr>
            <a:normAutofit fontScale="85000" lnSpcReduction="20000"/>
          </a:bodyPr>
          <a:lstStyle/>
          <a:p>
            <a:r>
              <a:rPr lang="fr-FR" dirty="0" err="1" smtClean="0"/>
              <a:t>Lernen</a:t>
            </a:r>
            <a:r>
              <a:rPr lang="fr-FR" dirty="0" smtClean="0"/>
              <a:t> </a:t>
            </a:r>
            <a:r>
              <a:rPr lang="fr-FR" dirty="0" err="1" smtClean="0"/>
              <a:t>bedeutet</a:t>
            </a:r>
            <a:r>
              <a:rPr lang="fr-FR" dirty="0" smtClean="0"/>
              <a:t> </a:t>
            </a:r>
            <a:r>
              <a:rPr lang="fr-FR" dirty="0" err="1" smtClean="0"/>
              <a:t>das</a:t>
            </a:r>
            <a:r>
              <a:rPr lang="fr-FR" dirty="0" smtClean="0"/>
              <a:t> </a:t>
            </a:r>
            <a:r>
              <a:rPr lang="fr-FR" dirty="0" err="1" smtClean="0"/>
              <a:t>Bilden</a:t>
            </a:r>
            <a:r>
              <a:rPr lang="fr-FR" dirty="0" smtClean="0"/>
              <a:t> </a:t>
            </a:r>
            <a:r>
              <a:rPr lang="fr-FR" dirty="0" err="1" smtClean="0"/>
              <a:t>von</a:t>
            </a:r>
            <a:r>
              <a:rPr lang="fr-FR" dirty="0" smtClean="0"/>
              <a:t> </a:t>
            </a:r>
            <a:r>
              <a:rPr lang="fr-FR" dirty="0" err="1" smtClean="0"/>
              <a:t>Mustern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Hypothesen</a:t>
            </a:r>
            <a:r>
              <a:rPr lang="fr-FR" dirty="0" smtClean="0"/>
              <a:t> </a:t>
            </a:r>
            <a:r>
              <a:rPr lang="fr-FR" dirty="0" err="1" smtClean="0"/>
              <a:t>aus</a:t>
            </a:r>
            <a:r>
              <a:rPr lang="fr-FR" dirty="0" smtClean="0"/>
              <a:t> </a:t>
            </a:r>
            <a:r>
              <a:rPr lang="fr-FR" dirty="0" err="1" smtClean="0"/>
              <a:t>bedeutungsvollen</a:t>
            </a:r>
            <a:r>
              <a:rPr lang="fr-FR" dirty="0" smtClean="0"/>
              <a:t>, </a:t>
            </a:r>
            <a:r>
              <a:rPr lang="fr-FR" dirty="0" err="1" smtClean="0"/>
              <a:t>typischen</a:t>
            </a:r>
            <a:r>
              <a:rPr lang="fr-FR" dirty="0" smtClean="0"/>
              <a:t>  </a:t>
            </a:r>
            <a:r>
              <a:rPr lang="fr-FR" dirty="0" err="1" smtClean="0"/>
              <a:t>Kontexten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Wortbedeutungen</a:t>
            </a:r>
            <a:endParaRPr lang="fr-FR" dirty="0" smtClean="0"/>
          </a:p>
          <a:p>
            <a:r>
              <a:rPr lang="fr-FR" dirty="0" err="1" smtClean="0"/>
              <a:t>Notionen</a:t>
            </a:r>
            <a:endParaRPr lang="fr-FR" dirty="0" smtClean="0"/>
          </a:p>
          <a:p>
            <a:r>
              <a:rPr lang="fr-FR" dirty="0" err="1" smtClean="0"/>
              <a:t>Schemata</a:t>
            </a:r>
            <a:endParaRPr lang="fr-FR" dirty="0" smtClean="0"/>
          </a:p>
          <a:p>
            <a:r>
              <a:rPr lang="fr-FR" dirty="0" smtClean="0"/>
              <a:t>« Frames »</a:t>
            </a:r>
          </a:p>
          <a:p>
            <a:endParaRPr lang="fr-FR" dirty="0"/>
          </a:p>
          <a:p>
            <a:r>
              <a:rPr lang="fr-FR" dirty="0" smtClean="0"/>
              <a:t>L’apprentissage c’est « l’extraction de schémas faisant sens, à partir d’une situation de confusion »</a:t>
            </a:r>
          </a:p>
          <a:p>
            <a:r>
              <a:rPr lang="fr-FR" sz="1050" dirty="0" smtClean="0"/>
              <a:t>Hart, p. 127</a:t>
            </a:r>
          </a:p>
          <a:p>
            <a:endParaRPr lang="fr-F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764704"/>
            <a:ext cx="5638800" cy="3759200"/>
          </a:xfrm>
        </p:spPr>
      </p:pic>
      <p:sp>
        <p:nvSpPr>
          <p:cNvPr id="6" name="TextBox 5"/>
          <p:cNvSpPr txBox="1"/>
          <p:nvPr/>
        </p:nvSpPr>
        <p:spPr>
          <a:xfrm>
            <a:off x="3131840" y="4509120"/>
            <a:ext cx="5760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Peter’s</a:t>
            </a:r>
            <a:r>
              <a:rPr lang="fr-FR" dirty="0" smtClean="0"/>
              <a:t> house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big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Susan’s</a:t>
            </a:r>
            <a:r>
              <a:rPr lang="fr-FR" dirty="0" smtClean="0"/>
              <a:t> </a:t>
            </a:r>
            <a:r>
              <a:rPr lang="fr-FR" dirty="0" err="1" smtClean="0"/>
              <a:t>brother</a:t>
            </a:r>
            <a:r>
              <a:rPr lang="fr-FR" dirty="0" smtClean="0"/>
              <a:t> </a:t>
            </a:r>
            <a:r>
              <a:rPr lang="fr-FR" dirty="0" err="1" smtClean="0"/>
              <a:t>lives</a:t>
            </a:r>
            <a:r>
              <a:rPr lang="fr-FR" dirty="0" smtClean="0"/>
              <a:t> in Paris.</a:t>
            </a:r>
          </a:p>
          <a:p>
            <a:r>
              <a:rPr lang="fr-FR" dirty="0" err="1" smtClean="0"/>
              <a:t>Mary’s</a:t>
            </a:r>
            <a:r>
              <a:rPr lang="fr-FR" dirty="0" smtClean="0"/>
              <a:t>  </a:t>
            </a:r>
            <a:r>
              <a:rPr lang="fr-FR" dirty="0" err="1" smtClean="0"/>
              <a:t>dad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 a </a:t>
            </a:r>
            <a:r>
              <a:rPr lang="fr-FR" dirty="0" err="1" smtClean="0"/>
              <a:t>great</a:t>
            </a:r>
            <a:r>
              <a:rPr lang="fr-FR" dirty="0" smtClean="0"/>
              <a:t> skier.</a:t>
            </a:r>
          </a:p>
          <a:p>
            <a:endParaRPr lang="fr-FR" dirty="0"/>
          </a:p>
          <a:p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turn</a:t>
            </a:r>
            <a:r>
              <a:rPr lang="fr-FR" dirty="0" smtClean="0"/>
              <a:t>: Anna …………..............</a:t>
            </a:r>
            <a:endParaRPr lang="fr-FR" dirty="0"/>
          </a:p>
        </p:txBody>
      </p:sp>
      <p:pic>
        <p:nvPicPr>
          <p:cNvPr id="12291" name="Picture 3" descr="C:\Users\lp\AppData\Local\Microsoft\Windows\Temporary Internet Files\Content.IE5\CIBDOBLQ\MC90033277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680" y="4509121"/>
            <a:ext cx="1828800" cy="182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32040" y="5617117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‘s cat </a:t>
            </a:r>
            <a:r>
              <a:rPr lang="fr-FR" dirty="0" err="1" smtClean="0"/>
              <a:t>is</a:t>
            </a:r>
            <a:r>
              <a:rPr lang="fr-FR" dirty="0" smtClean="0"/>
              <a:t> ill.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95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2362200" cy="1944216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Regelmäßige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und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unregelmäßige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Verbformen</a:t>
            </a:r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284985"/>
            <a:ext cx="2362200" cy="2841179"/>
          </a:xfrm>
        </p:spPr>
        <p:txBody>
          <a:bodyPr/>
          <a:lstStyle/>
          <a:p>
            <a:r>
              <a:rPr lang="fr-FR" sz="1800" dirty="0" err="1" smtClean="0"/>
              <a:t>Kennen</a:t>
            </a:r>
            <a:r>
              <a:rPr lang="fr-FR" sz="1800" dirty="0" smtClean="0"/>
              <a:t> </a:t>
            </a:r>
            <a:r>
              <a:rPr lang="fr-FR" sz="1800" dirty="0" err="1" smtClean="0"/>
              <a:t>Sie</a:t>
            </a:r>
            <a:r>
              <a:rPr lang="fr-FR" sz="1800" dirty="0" smtClean="0"/>
              <a:t> die Regel </a:t>
            </a:r>
            <a:r>
              <a:rPr lang="fr-FR" sz="1800" dirty="0" err="1" smtClean="0"/>
              <a:t>für</a:t>
            </a:r>
            <a:r>
              <a:rPr lang="fr-FR" sz="1800" dirty="0" smtClean="0"/>
              <a:t> die </a:t>
            </a:r>
            <a:r>
              <a:rPr lang="fr-FR" sz="1800" dirty="0" err="1" smtClean="0"/>
              <a:t>Bildung</a:t>
            </a:r>
            <a:r>
              <a:rPr lang="fr-FR" sz="1800" dirty="0" smtClean="0"/>
              <a:t> des </a:t>
            </a:r>
            <a:r>
              <a:rPr lang="fr-FR" sz="1800" dirty="0" err="1" smtClean="0"/>
              <a:t>Partizip</a:t>
            </a:r>
            <a:r>
              <a:rPr lang="fr-FR" sz="1800" dirty="0" smtClean="0"/>
              <a:t> </a:t>
            </a:r>
            <a:r>
              <a:rPr lang="fr-FR" sz="1800" dirty="0" err="1" smtClean="0"/>
              <a:t>Perfekt</a:t>
            </a:r>
            <a:r>
              <a:rPr lang="fr-FR" sz="1800" dirty="0" smtClean="0"/>
              <a:t> </a:t>
            </a:r>
            <a:r>
              <a:rPr lang="fr-FR" sz="1800" dirty="0" err="1" smtClean="0"/>
              <a:t>im</a:t>
            </a:r>
            <a:r>
              <a:rPr lang="fr-FR" sz="1800" dirty="0" smtClean="0"/>
              <a:t> </a:t>
            </a:r>
            <a:r>
              <a:rPr lang="fr-FR" sz="1800" dirty="0" err="1" smtClean="0"/>
              <a:t>Deutschen</a:t>
            </a:r>
            <a:r>
              <a:rPr lang="fr-FR" sz="1800" dirty="0" smtClean="0"/>
              <a:t>?</a:t>
            </a:r>
          </a:p>
          <a:p>
            <a:endParaRPr lang="fr-FR" dirty="0"/>
          </a:p>
          <a:p>
            <a:r>
              <a:rPr lang="fr-FR" sz="1800" dirty="0" err="1" smtClean="0"/>
              <a:t>Können</a:t>
            </a:r>
            <a:r>
              <a:rPr lang="fr-FR" sz="1800" dirty="0" smtClean="0"/>
              <a:t> </a:t>
            </a:r>
            <a:r>
              <a:rPr lang="fr-FR" sz="1800" dirty="0" err="1" smtClean="0"/>
              <a:t>Sie</a:t>
            </a:r>
            <a:r>
              <a:rPr lang="fr-FR" sz="1800" dirty="0" smtClean="0"/>
              <a:t> die Regel </a:t>
            </a:r>
            <a:r>
              <a:rPr lang="fr-FR" sz="1800" dirty="0" err="1" smtClean="0"/>
              <a:t>anwenden</a:t>
            </a:r>
            <a:r>
              <a:rPr lang="fr-FR" sz="1800" dirty="0" smtClean="0"/>
              <a:t>?</a:t>
            </a:r>
          </a:p>
          <a:p>
            <a:endParaRPr lang="fr-FR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Ich</a:t>
            </a:r>
            <a:r>
              <a:rPr lang="fr-FR" dirty="0" smtClean="0"/>
              <a:t> « </a:t>
            </a:r>
            <a:r>
              <a:rPr lang="fr-FR" dirty="0" err="1" smtClean="0"/>
              <a:t>moodle</a:t>
            </a:r>
            <a:r>
              <a:rPr lang="fr-FR" dirty="0" smtClean="0"/>
              <a:t> » </a:t>
            </a:r>
            <a:r>
              <a:rPr lang="fr-FR" dirty="0" err="1" smtClean="0"/>
              <a:t>gerne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oft</a:t>
            </a:r>
            <a:r>
              <a:rPr lang="fr-FR" dirty="0" smtClean="0"/>
              <a:t>. Auch </a:t>
            </a:r>
            <a:r>
              <a:rPr lang="fr-FR" dirty="0" err="1" smtClean="0"/>
              <a:t>gestern</a:t>
            </a:r>
            <a:r>
              <a:rPr lang="fr-FR" dirty="0" smtClean="0"/>
              <a:t> </a:t>
            </a:r>
            <a:r>
              <a:rPr lang="fr-FR" dirty="0" err="1" smtClean="0"/>
              <a:t>habe</a:t>
            </a:r>
            <a:r>
              <a:rPr lang="fr-FR" dirty="0" smtClean="0"/>
              <a:t> </a:t>
            </a:r>
            <a:r>
              <a:rPr lang="fr-FR" dirty="0" err="1" smtClean="0"/>
              <a:t>ich</a:t>
            </a:r>
            <a:r>
              <a:rPr lang="fr-FR" dirty="0" smtClean="0"/>
              <a:t> ……………….</a:t>
            </a:r>
          </a:p>
          <a:p>
            <a:r>
              <a:rPr lang="fr-FR" dirty="0" err="1" smtClean="0"/>
              <a:t>Meine</a:t>
            </a:r>
            <a:r>
              <a:rPr lang="fr-FR" dirty="0" smtClean="0"/>
              <a:t> </a:t>
            </a:r>
            <a:r>
              <a:rPr lang="fr-FR" dirty="0" err="1" smtClean="0"/>
              <a:t>Nachbarn</a:t>
            </a:r>
            <a:r>
              <a:rPr lang="fr-FR" dirty="0" smtClean="0"/>
              <a:t> « </a:t>
            </a:r>
            <a:r>
              <a:rPr lang="fr-FR" dirty="0" err="1" smtClean="0"/>
              <a:t>pferden</a:t>
            </a:r>
            <a:r>
              <a:rPr lang="fr-FR" dirty="0" smtClean="0"/>
              <a:t> » </a:t>
            </a:r>
            <a:r>
              <a:rPr lang="fr-FR" dirty="0" err="1" smtClean="0"/>
              <a:t>gerne</a:t>
            </a:r>
            <a:r>
              <a:rPr lang="fr-FR" dirty="0" smtClean="0"/>
              <a:t>. </a:t>
            </a:r>
            <a:r>
              <a:rPr lang="fr-FR" dirty="0" err="1" smtClean="0"/>
              <a:t>Letztes</a:t>
            </a:r>
            <a:r>
              <a:rPr lang="fr-FR" dirty="0" smtClean="0"/>
              <a:t> </a:t>
            </a:r>
            <a:r>
              <a:rPr lang="fr-FR" dirty="0" err="1" smtClean="0"/>
              <a:t>Wochenende</a:t>
            </a:r>
            <a:r>
              <a:rPr lang="fr-FR" dirty="0" smtClean="0"/>
              <a:t> </a:t>
            </a:r>
            <a:r>
              <a:rPr lang="fr-FR" dirty="0" err="1" smtClean="0"/>
              <a:t>haben</a:t>
            </a:r>
            <a:r>
              <a:rPr lang="fr-FR" dirty="0" smtClean="0"/>
              <a:t> </a:t>
            </a:r>
            <a:r>
              <a:rPr lang="fr-FR" dirty="0" err="1" smtClean="0"/>
              <a:t>sie</a:t>
            </a:r>
            <a:r>
              <a:rPr lang="fr-FR" dirty="0" smtClean="0"/>
              <a:t> den </a:t>
            </a:r>
            <a:r>
              <a:rPr lang="fr-FR" dirty="0" err="1" smtClean="0"/>
              <a:t>ganzen</a:t>
            </a:r>
            <a:r>
              <a:rPr lang="fr-FR" dirty="0" smtClean="0"/>
              <a:t> Tag ………………….</a:t>
            </a:r>
          </a:p>
          <a:p>
            <a:r>
              <a:rPr lang="fr-FR" dirty="0" err="1" smtClean="0"/>
              <a:t>Wir</a:t>
            </a:r>
            <a:r>
              <a:rPr lang="fr-FR" dirty="0" smtClean="0"/>
              <a:t> « </a:t>
            </a:r>
            <a:r>
              <a:rPr lang="fr-FR" dirty="0" err="1" smtClean="0"/>
              <a:t>hirnen</a:t>
            </a:r>
            <a:r>
              <a:rPr lang="fr-FR" dirty="0" smtClean="0"/>
              <a:t> » hier den </a:t>
            </a:r>
            <a:r>
              <a:rPr lang="fr-FR" dirty="0" err="1" smtClean="0"/>
              <a:t>ganzen</a:t>
            </a:r>
            <a:r>
              <a:rPr lang="fr-FR" dirty="0" smtClean="0"/>
              <a:t> Tag. </a:t>
            </a:r>
            <a:r>
              <a:rPr lang="fr-FR" dirty="0" err="1" smtClean="0"/>
              <a:t>Heute</a:t>
            </a:r>
            <a:r>
              <a:rPr lang="fr-FR" dirty="0" smtClean="0"/>
              <a:t> </a:t>
            </a:r>
            <a:r>
              <a:rPr lang="fr-FR" dirty="0" err="1" smtClean="0"/>
              <a:t>habe</a:t>
            </a:r>
            <a:r>
              <a:rPr lang="fr-FR" dirty="0" smtClean="0"/>
              <a:t> </a:t>
            </a:r>
            <a:r>
              <a:rPr lang="fr-FR" dirty="0" err="1" smtClean="0"/>
              <a:t>ich</a:t>
            </a:r>
            <a:r>
              <a:rPr lang="fr-FR" dirty="0" smtClean="0"/>
              <a:t> </a:t>
            </a:r>
            <a:r>
              <a:rPr lang="fr-FR" dirty="0" err="1" smtClean="0"/>
              <a:t>schon</a:t>
            </a:r>
            <a:r>
              <a:rPr lang="fr-FR" dirty="0" smtClean="0"/>
              <a:t> </a:t>
            </a:r>
            <a:r>
              <a:rPr lang="fr-FR" dirty="0" err="1" smtClean="0"/>
              <a:t>um</a:t>
            </a:r>
            <a:r>
              <a:rPr lang="fr-FR" dirty="0" smtClean="0"/>
              <a:t> 6 </a:t>
            </a:r>
            <a:r>
              <a:rPr lang="fr-FR" dirty="0" err="1" smtClean="0"/>
              <a:t>Uhr</a:t>
            </a:r>
            <a:r>
              <a:rPr lang="fr-FR" dirty="0" smtClean="0"/>
              <a:t> </a:t>
            </a:r>
            <a:r>
              <a:rPr lang="fr-FR" dirty="0" err="1" smtClean="0"/>
              <a:t>früh</a:t>
            </a:r>
            <a:r>
              <a:rPr lang="fr-FR" dirty="0" smtClean="0"/>
              <a:t> ………………………………….</a:t>
            </a:r>
          </a:p>
          <a:p>
            <a:r>
              <a:rPr lang="fr-FR" dirty="0" err="1" smtClean="0"/>
              <a:t>Ich</a:t>
            </a:r>
            <a:r>
              <a:rPr lang="fr-FR" dirty="0" smtClean="0"/>
              <a:t> « </a:t>
            </a:r>
            <a:r>
              <a:rPr lang="fr-FR" dirty="0" err="1" smtClean="0"/>
              <a:t>neuroliere</a:t>
            </a:r>
            <a:r>
              <a:rPr lang="fr-FR" dirty="0" smtClean="0"/>
              <a:t> » </a:t>
            </a:r>
            <a:r>
              <a:rPr lang="fr-FR" dirty="0" err="1" smtClean="0"/>
              <a:t>gerne</a:t>
            </a:r>
            <a:r>
              <a:rPr lang="fr-FR" dirty="0" smtClean="0"/>
              <a:t>. Auch </a:t>
            </a:r>
            <a:r>
              <a:rPr lang="fr-FR" dirty="0" err="1" smtClean="0"/>
              <a:t>gestern</a:t>
            </a:r>
            <a:r>
              <a:rPr lang="fr-FR" dirty="0" smtClean="0"/>
              <a:t> </a:t>
            </a:r>
            <a:r>
              <a:rPr lang="fr-FR" dirty="0" err="1" smtClean="0"/>
              <a:t>habe</a:t>
            </a:r>
            <a:r>
              <a:rPr lang="fr-FR" dirty="0" smtClean="0"/>
              <a:t> </a:t>
            </a:r>
            <a:r>
              <a:rPr lang="fr-FR" dirty="0" err="1" smtClean="0"/>
              <a:t>ich</a:t>
            </a:r>
            <a:r>
              <a:rPr lang="fr-FR" dirty="0" smtClean="0"/>
              <a:t> </a:t>
            </a:r>
            <a:r>
              <a:rPr lang="fr-FR" dirty="0" err="1" smtClean="0"/>
              <a:t>ganz</a:t>
            </a:r>
            <a:r>
              <a:rPr lang="fr-FR" dirty="0" smtClean="0"/>
              <a:t> </a:t>
            </a:r>
            <a:r>
              <a:rPr lang="fr-FR" dirty="0" err="1" smtClean="0"/>
              <a:t>ausführlich</a:t>
            </a:r>
            <a:r>
              <a:rPr lang="fr-FR" dirty="0" smtClean="0"/>
              <a:t> ……………………………….</a:t>
            </a:r>
          </a:p>
          <a:p>
            <a:r>
              <a:rPr lang="fr-FR" sz="2000" dirty="0" err="1">
                <a:hlinkClick r:id="rId3"/>
              </a:rPr>
              <a:t>Irregular</a:t>
            </a:r>
            <a:r>
              <a:rPr lang="fr-FR" sz="2000" dirty="0">
                <a:hlinkClick r:id="rId3"/>
              </a:rPr>
              <a:t> </a:t>
            </a:r>
            <a:r>
              <a:rPr lang="fr-FR" sz="2000" dirty="0" err="1">
                <a:hlinkClick r:id="rId3"/>
              </a:rPr>
              <a:t>Verbs</a:t>
            </a:r>
            <a:r>
              <a:rPr lang="fr-FR" sz="2000" dirty="0">
                <a:hlinkClick r:id="rId3"/>
              </a:rPr>
              <a:t> </a:t>
            </a:r>
            <a:r>
              <a:rPr lang="fr-FR" sz="2000" dirty="0" smtClean="0">
                <a:hlinkClick r:id="rId3"/>
              </a:rPr>
              <a:t>Raps</a:t>
            </a:r>
            <a:endParaRPr lang="fr-FR" sz="2000" dirty="0" smtClean="0"/>
          </a:p>
          <a:p>
            <a:r>
              <a:rPr lang="fr-FR" sz="2000" dirty="0" err="1" smtClean="0">
                <a:hlinkClick r:id="rId4"/>
              </a:rPr>
              <a:t>Nicole’s</a:t>
            </a:r>
            <a:r>
              <a:rPr lang="fr-FR" sz="2000" dirty="0" smtClean="0">
                <a:hlinkClick r:id="rId4"/>
              </a:rPr>
              <a:t> Dog Rap</a:t>
            </a:r>
            <a:endParaRPr lang="fr-FR" sz="2000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99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3848" y="620688"/>
            <a:ext cx="1656184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362472"/>
          </a:xfrm>
        </p:spPr>
        <p:txBody>
          <a:bodyPr/>
          <a:lstStyle/>
          <a:p>
            <a:r>
              <a:rPr lang="fr-FR" dirty="0" smtClean="0"/>
              <a:t>Le sens personnel: la clé de la mémoire: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276873"/>
            <a:ext cx="2362200" cy="384929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1" dirty="0" err="1" smtClean="0"/>
              <a:t>Prinzip</a:t>
            </a:r>
            <a:r>
              <a:rPr lang="fr-FR" b="1" dirty="0"/>
              <a:t> </a:t>
            </a:r>
            <a:r>
              <a:rPr lang="fr-FR" b="1" dirty="0" smtClean="0"/>
              <a:t>6: </a:t>
            </a:r>
            <a:r>
              <a:rPr lang="fr-FR" b="1" dirty="0" err="1" smtClean="0"/>
              <a:t>Dauerhaftes</a:t>
            </a:r>
            <a:r>
              <a:rPr lang="fr-FR" b="1" dirty="0" smtClean="0"/>
              <a:t> </a:t>
            </a:r>
            <a:r>
              <a:rPr lang="fr-FR" b="1" dirty="0" err="1" smtClean="0"/>
              <a:t>Lernen</a:t>
            </a:r>
            <a:r>
              <a:rPr lang="fr-FR" b="1" dirty="0" smtClean="0"/>
              <a:t> </a:t>
            </a:r>
            <a:r>
              <a:rPr lang="fr-FR" b="1" dirty="0" err="1" smtClean="0"/>
              <a:t>findet</a:t>
            </a:r>
            <a:r>
              <a:rPr lang="fr-FR" b="1" dirty="0" smtClean="0"/>
              <a:t> </a:t>
            </a:r>
            <a:r>
              <a:rPr lang="fr-FR" b="1" dirty="0" err="1" smtClean="0"/>
              <a:t>nur</a:t>
            </a:r>
            <a:r>
              <a:rPr lang="fr-FR" b="1" dirty="0" smtClean="0"/>
              <a:t> in </a:t>
            </a:r>
            <a:r>
              <a:rPr lang="fr-FR" b="1" dirty="0" err="1" smtClean="0"/>
              <a:t>bedeutungsvollen</a:t>
            </a:r>
            <a:r>
              <a:rPr lang="fr-FR" b="1" dirty="0" smtClean="0"/>
              <a:t> </a:t>
            </a:r>
            <a:r>
              <a:rPr lang="fr-FR" b="1" dirty="0" err="1" smtClean="0"/>
              <a:t>Kontexten</a:t>
            </a:r>
            <a:r>
              <a:rPr lang="fr-FR" b="1" dirty="0" smtClean="0"/>
              <a:t> </a:t>
            </a:r>
            <a:r>
              <a:rPr lang="fr-FR" b="1" dirty="0" err="1" smtClean="0"/>
              <a:t>statt</a:t>
            </a:r>
            <a:r>
              <a:rPr lang="fr-FR" b="1" dirty="0" smtClean="0"/>
              <a:t>.</a:t>
            </a:r>
          </a:p>
          <a:p>
            <a:pPr marL="0" indent="0">
              <a:buNone/>
            </a:pPr>
            <a:endParaRPr lang="fr-FR" b="1" dirty="0" smtClean="0"/>
          </a:p>
          <a:p>
            <a:r>
              <a:rPr lang="fr-FR" dirty="0" smtClean="0"/>
              <a:t>Quand les informations n’ont pas de sens personnel et n’exercent pas d’accroche émotionnelle, les réseaux neuraux nécessaires à la création de souvenirs à long terme ne se forment pas. </a:t>
            </a:r>
            <a:r>
              <a:rPr lang="fr-FR" sz="1200" dirty="0" smtClean="0"/>
              <a:t>(J. </a:t>
            </a:r>
            <a:r>
              <a:rPr lang="fr-FR" sz="1200" dirty="0" err="1" smtClean="0"/>
              <a:t>McGeehan</a:t>
            </a:r>
            <a:r>
              <a:rPr lang="fr-FR" sz="1200" dirty="0" smtClean="0"/>
              <a:t>)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Le sens personnel de chaque apprenant dépend de leurs propres expériences antérieures telles qu’elles sont encodées dans des réseaux de neurones.</a:t>
            </a:r>
            <a:endParaRPr lang="fr-F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3817" y="3130240"/>
            <a:ext cx="3610372" cy="219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35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Was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ist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Ihnen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schon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bekannt</a:t>
            </a:r>
            <a:r>
              <a:rPr lang="fr-FR" dirty="0" smtClean="0">
                <a:solidFill>
                  <a:srgbClr val="FFC000"/>
                </a:solidFill>
              </a:rPr>
              <a:t>?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fr-FR" sz="2000" b="1" dirty="0" smtClean="0"/>
          </a:p>
          <a:p>
            <a:endParaRPr lang="fr-FR" sz="2000" b="1" dirty="0"/>
          </a:p>
          <a:p>
            <a:r>
              <a:rPr lang="fr-FR" sz="2000" b="1" dirty="0" err="1" smtClean="0"/>
              <a:t>Prinzipien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für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effizientes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Fremdsprachen-lernen</a:t>
            </a:r>
            <a:endParaRPr lang="fr-FR" sz="2000" b="1" dirty="0" smtClean="0"/>
          </a:p>
          <a:p>
            <a:endParaRPr lang="fr-FR" sz="2000" b="1" dirty="0"/>
          </a:p>
          <a:p>
            <a:endParaRPr lang="fr-FR" sz="2000" b="1" dirty="0" smtClean="0"/>
          </a:p>
          <a:p>
            <a:endParaRPr lang="fr-FR" sz="2000" b="1" dirty="0"/>
          </a:p>
          <a:p>
            <a:endParaRPr lang="fr-FR" sz="2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11685"/>
            <a:ext cx="2204928" cy="244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r="5452"/>
          <a:stretch/>
        </p:blipFill>
        <p:spPr bwMode="auto">
          <a:xfrm>
            <a:off x="3059833" y="620688"/>
            <a:ext cx="1866900" cy="24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046777"/>
              </p:ext>
            </p:extLst>
          </p:nvPr>
        </p:nvGraphicFramePr>
        <p:xfrm>
          <a:off x="2915818" y="3501008"/>
          <a:ext cx="6000327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109"/>
                <a:gridCol w="2000109"/>
                <a:gridCol w="2000109"/>
              </a:tblGrid>
              <a:tr h="365760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K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W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L</a:t>
                      </a:r>
                      <a:endParaRPr lang="fr-FR" sz="1800" dirty="0"/>
                    </a:p>
                  </a:txBody>
                  <a:tcPr/>
                </a:tc>
              </a:tr>
              <a:tr h="1188720"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What</a:t>
                      </a:r>
                      <a:r>
                        <a:rPr lang="fr-FR" sz="1800" dirty="0" smtClean="0"/>
                        <a:t> I know about </a:t>
                      </a:r>
                      <a:r>
                        <a:rPr lang="fr-FR" sz="1800" dirty="0" err="1" smtClean="0"/>
                        <a:t>this</a:t>
                      </a:r>
                      <a:r>
                        <a:rPr lang="fr-FR" sz="1800" dirty="0" smtClean="0"/>
                        <a:t> </a:t>
                      </a:r>
                      <a:r>
                        <a:rPr lang="fr-FR" sz="1800" dirty="0" err="1" smtClean="0"/>
                        <a:t>topic</a:t>
                      </a:r>
                      <a:r>
                        <a:rPr lang="fr-FR" sz="1800" dirty="0" smtClean="0"/>
                        <a:t>: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What</a:t>
                      </a:r>
                      <a:r>
                        <a:rPr lang="fr-FR" sz="1800" dirty="0" smtClean="0"/>
                        <a:t> I </a:t>
                      </a:r>
                      <a:r>
                        <a:rPr lang="fr-FR" sz="1800" b="1" dirty="0" err="1" smtClean="0"/>
                        <a:t>w</a:t>
                      </a:r>
                      <a:r>
                        <a:rPr lang="fr-FR" sz="1800" b="0" dirty="0" err="1" smtClean="0"/>
                        <a:t>ant</a:t>
                      </a:r>
                      <a:r>
                        <a:rPr lang="fr-FR" sz="1800" b="0" baseline="0" dirty="0" smtClean="0"/>
                        <a:t> to </a:t>
                      </a:r>
                      <a:r>
                        <a:rPr lang="fr-FR" sz="1800" b="0" baseline="0" dirty="0" err="1" smtClean="0"/>
                        <a:t>find</a:t>
                      </a:r>
                      <a:r>
                        <a:rPr lang="fr-FR" sz="1800" b="0" baseline="0" dirty="0" smtClean="0"/>
                        <a:t> out.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What</a:t>
                      </a:r>
                      <a:r>
                        <a:rPr lang="fr-FR" sz="1800" dirty="0" smtClean="0"/>
                        <a:t> I have </a:t>
                      </a:r>
                      <a:r>
                        <a:rPr lang="fr-FR" sz="1800" b="1" dirty="0" err="1" smtClean="0"/>
                        <a:t>l</a:t>
                      </a:r>
                      <a:r>
                        <a:rPr lang="fr-FR" sz="1800" b="0" dirty="0" err="1" smtClean="0"/>
                        <a:t>earned</a:t>
                      </a:r>
                      <a:endParaRPr lang="fr-FR" sz="1800" b="0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b="0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b="0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2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7824" y="764705"/>
            <a:ext cx="1512168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362472"/>
          </a:xfrm>
        </p:spPr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3. </a:t>
            </a:r>
            <a:r>
              <a:rPr lang="fr-FR" dirty="0">
                <a:solidFill>
                  <a:srgbClr val="FFC000"/>
                </a:solidFill>
              </a:rPr>
              <a:t/>
            </a:r>
            <a:br>
              <a:rPr lang="fr-FR" dirty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Bewusstes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und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Unbewusstes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Lernen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175291"/>
            <a:ext cx="2362200" cy="295087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915817" y="692696"/>
            <a:ext cx="6031225" cy="5410200"/>
          </a:xfrm>
        </p:spPr>
        <p:txBody>
          <a:bodyPr/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7: </a:t>
            </a:r>
            <a:r>
              <a:rPr lang="fr-FR" dirty="0" err="1" smtClean="0"/>
              <a:t>Wir</a:t>
            </a:r>
            <a:r>
              <a:rPr lang="fr-FR" dirty="0" smtClean="0"/>
              <a:t> </a:t>
            </a:r>
            <a:r>
              <a:rPr lang="fr-FR" dirty="0" err="1" smtClean="0"/>
              <a:t>lernen</a:t>
            </a:r>
            <a:r>
              <a:rPr lang="fr-FR" dirty="0" smtClean="0"/>
              <a:t> </a:t>
            </a:r>
            <a:r>
              <a:rPr lang="fr-FR" dirty="0" err="1" smtClean="0"/>
              <a:t>bewusst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unbewusst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err="1" smtClean="0"/>
              <a:t>periferes</a:t>
            </a:r>
            <a:r>
              <a:rPr lang="fr-FR" dirty="0" smtClean="0"/>
              <a:t> </a:t>
            </a:r>
            <a:r>
              <a:rPr lang="fr-FR" dirty="0" err="1" smtClean="0"/>
              <a:t>Lernen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fokusiertes</a:t>
            </a:r>
            <a:r>
              <a:rPr lang="fr-FR" dirty="0" smtClean="0"/>
              <a:t> </a:t>
            </a:r>
            <a:r>
              <a:rPr lang="fr-FR" dirty="0" err="1" smtClean="0"/>
              <a:t>Lernen</a:t>
            </a:r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endParaRPr lang="fr-FR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3356993"/>
            <a:ext cx="3052499" cy="228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r="5744"/>
          <a:stretch/>
        </p:blipFill>
        <p:spPr bwMode="auto">
          <a:xfrm>
            <a:off x="6783584" y="1648241"/>
            <a:ext cx="2026723" cy="152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2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3848" y="764705"/>
            <a:ext cx="1512168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34816" cy="1218456"/>
          </a:xfrm>
        </p:spPr>
        <p:txBody>
          <a:bodyPr/>
          <a:lstStyle/>
          <a:p>
            <a:r>
              <a:rPr lang="fr-FR" sz="2400" dirty="0" err="1" smtClean="0">
                <a:solidFill>
                  <a:srgbClr val="FFC000"/>
                </a:solidFill>
              </a:rPr>
              <a:t>Gedächtnis</a:t>
            </a:r>
            <a:r>
              <a:rPr lang="fr-FR" sz="2400" dirty="0" smtClean="0">
                <a:solidFill>
                  <a:srgbClr val="FFC000"/>
                </a:solidFill>
              </a:rPr>
              <a:t/>
            </a:r>
            <a:br>
              <a:rPr lang="fr-FR" sz="2400" dirty="0" smtClean="0">
                <a:solidFill>
                  <a:srgbClr val="FFC000"/>
                </a:solidFill>
              </a:rPr>
            </a:br>
            <a:r>
              <a:rPr lang="fr-FR" sz="2400" dirty="0" err="1" smtClean="0">
                <a:solidFill>
                  <a:srgbClr val="FFC000"/>
                </a:solidFill>
              </a:rPr>
              <a:t>formen</a:t>
            </a:r>
            <a:r>
              <a:rPr lang="fr-FR" sz="2400" dirty="0"/>
              <a:t/>
            </a:r>
            <a:br>
              <a:rPr lang="fr-FR" sz="2400" dirty="0"/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23528" y="1988841"/>
            <a:ext cx="2362200" cy="4288979"/>
          </a:xfrm>
        </p:spPr>
        <p:txBody>
          <a:bodyPr/>
          <a:lstStyle/>
          <a:p>
            <a:r>
              <a:rPr lang="fr-FR" sz="2000" dirty="0" err="1" smtClean="0"/>
              <a:t>Ultrakurzzeit</a:t>
            </a:r>
            <a:r>
              <a:rPr lang="fr-FR" sz="2000" dirty="0" smtClean="0"/>
              <a:t> GD</a:t>
            </a:r>
          </a:p>
          <a:p>
            <a:r>
              <a:rPr lang="fr-FR" sz="2000" dirty="0" err="1" smtClean="0"/>
              <a:t>Kurzzeit</a:t>
            </a:r>
            <a:r>
              <a:rPr lang="fr-FR" sz="2000" dirty="0" smtClean="0"/>
              <a:t> GD</a:t>
            </a:r>
          </a:p>
          <a:p>
            <a:r>
              <a:rPr lang="fr-FR" sz="2000" dirty="0" err="1" smtClean="0"/>
              <a:t>Langzeit</a:t>
            </a:r>
            <a:r>
              <a:rPr lang="fr-FR" sz="2000" dirty="0" smtClean="0"/>
              <a:t> GD</a:t>
            </a:r>
            <a:endParaRPr lang="fr-FR" sz="2000" dirty="0"/>
          </a:p>
          <a:p>
            <a:r>
              <a:rPr lang="fr-FR" sz="2000" dirty="0" err="1"/>
              <a:t>Arbeitsspeicher</a:t>
            </a:r>
            <a:r>
              <a:rPr lang="fr-FR" sz="2000" dirty="0"/>
              <a:t> </a:t>
            </a:r>
            <a:endParaRPr lang="fr-FR" sz="2000" dirty="0" smtClean="0"/>
          </a:p>
          <a:p>
            <a:r>
              <a:rPr lang="fr-FR" sz="2000" dirty="0" err="1" smtClean="0"/>
              <a:t>SpeicherGD</a:t>
            </a:r>
            <a:endParaRPr lang="fr-FR" sz="2000" dirty="0"/>
          </a:p>
          <a:p>
            <a:r>
              <a:rPr lang="fr-FR" sz="2000" dirty="0" err="1"/>
              <a:t>Procedurales</a:t>
            </a:r>
            <a:r>
              <a:rPr lang="fr-FR" sz="2000" dirty="0"/>
              <a:t> GD – </a:t>
            </a:r>
            <a:r>
              <a:rPr lang="fr-FR" sz="2000" dirty="0" err="1"/>
              <a:t>Deklaratives</a:t>
            </a:r>
            <a:r>
              <a:rPr lang="fr-FR" sz="2000" dirty="0"/>
              <a:t> GD</a:t>
            </a:r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8</a:t>
            </a:r>
          </a:p>
          <a:p>
            <a:pPr marL="0" indent="0">
              <a:buNone/>
            </a:pPr>
            <a:r>
              <a:rPr lang="fr-FR" dirty="0" err="1" smtClean="0"/>
              <a:t>Unterschiedliche</a:t>
            </a:r>
            <a:r>
              <a:rPr lang="fr-FR" dirty="0" smtClean="0"/>
              <a:t> </a:t>
            </a:r>
            <a:r>
              <a:rPr lang="fr-FR" dirty="0" err="1" smtClean="0"/>
              <a:t>Inhalte</a:t>
            </a:r>
            <a:r>
              <a:rPr lang="fr-FR" dirty="0" smtClean="0"/>
              <a:t> </a:t>
            </a:r>
            <a:r>
              <a:rPr lang="fr-FR" dirty="0" err="1" smtClean="0"/>
              <a:t>werden</a:t>
            </a:r>
            <a:r>
              <a:rPr lang="fr-FR" dirty="0" smtClean="0"/>
              <a:t> </a:t>
            </a:r>
            <a:r>
              <a:rPr lang="fr-FR" dirty="0" err="1" smtClean="0"/>
              <a:t>unterschiedlich</a:t>
            </a:r>
            <a:r>
              <a:rPr lang="fr-FR" dirty="0" smtClean="0"/>
              <a:t> </a:t>
            </a:r>
            <a:r>
              <a:rPr lang="fr-FR" dirty="0" err="1" smtClean="0"/>
              <a:t>im</a:t>
            </a:r>
            <a:r>
              <a:rPr lang="fr-FR" dirty="0" smtClean="0"/>
              <a:t> </a:t>
            </a:r>
            <a:r>
              <a:rPr lang="fr-FR" dirty="0" err="1" smtClean="0"/>
              <a:t>Gedächtnis</a:t>
            </a:r>
            <a:r>
              <a:rPr lang="fr-FR" dirty="0" smtClean="0"/>
              <a:t> </a:t>
            </a:r>
            <a:r>
              <a:rPr lang="fr-FR" dirty="0" err="1" smtClean="0"/>
              <a:t>gespeichert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endParaRPr lang="fr-FR" dirty="0" smtClean="0"/>
          </a:p>
          <a:p>
            <a:pPr marL="274320" lvl="1" indent="0">
              <a:buNone/>
            </a:pPr>
            <a:endParaRPr lang="fr-FR" dirty="0" smtClean="0"/>
          </a:p>
          <a:p>
            <a:pPr lvl="1"/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59329"/>
            <a:ext cx="1552773" cy="103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2611317"/>
            <a:ext cx="4324351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50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63888" y="908720"/>
            <a:ext cx="1532861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2656"/>
            <a:ext cx="2362200" cy="2880320"/>
          </a:xfrm>
        </p:spPr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>
                <a:solidFill>
                  <a:srgbClr val="FFC000"/>
                </a:solidFill>
              </a:rPr>
              <a:t/>
            </a:r>
            <a:br>
              <a:rPr lang="fr-FR" dirty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>Motivation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>par défi, réussite, 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>fierté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068961"/>
            <a:ext cx="2362200" cy="305720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212976"/>
            <a:ext cx="23526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68961"/>
            <a:ext cx="1748885" cy="263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 descr="C:\Users\lp\Documents\Lis\epep\scansforschool\Tall-tales-books\P1020703-small.jpg">
            <a:hlinkClick r:id="rId6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89235"/>
            <a:ext cx="3060576" cy="229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796931"/>
            <a:ext cx="5544616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Prinzip</a:t>
            </a:r>
            <a:r>
              <a:rPr lang="fr-FR" sz="2800" dirty="0" smtClean="0"/>
              <a:t> 9 </a:t>
            </a:r>
          </a:p>
          <a:p>
            <a:endParaRPr lang="fr-FR" sz="2800" dirty="0" smtClean="0"/>
          </a:p>
          <a:p>
            <a:r>
              <a:rPr lang="fr-FR" sz="2400" dirty="0" err="1" smtClean="0"/>
              <a:t>Erfolgserlebnisse</a:t>
            </a:r>
            <a:r>
              <a:rPr lang="fr-FR" sz="2400" dirty="0" smtClean="0"/>
              <a:t> </a:t>
            </a:r>
            <a:r>
              <a:rPr lang="fr-FR" sz="2400" dirty="0" err="1" smtClean="0"/>
              <a:t>wirken</a:t>
            </a:r>
            <a:r>
              <a:rPr lang="fr-FR" sz="2400" dirty="0" smtClean="0"/>
              <a:t> </a:t>
            </a:r>
            <a:r>
              <a:rPr lang="fr-FR" sz="2400" dirty="0" err="1" smtClean="0"/>
              <a:t>motivierend</a:t>
            </a:r>
            <a:endParaRPr lang="fr-FR" sz="2400" dirty="0" smtClean="0"/>
          </a:p>
          <a:p>
            <a:r>
              <a:rPr lang="fr-FR" sz="2400" dirty="0"/>
              <a:t>« </a:t>
            </a:r>
            <a:r>
              <a:rPr lang="fr-FR" sz="2400" dirty="0" err="1"/>
              <a:t>Lernen</a:t>
            </a:r>
            <a:r>
              <a:rPr lang="fr-FR" sz="2400" dirty="0"/>
              <a:t> </a:t>
            </a:r>
            <a:r>
              <a:rPr lang="fr-FR" sz="2400" dirty="0" err="1"/>
              <a:t>unter</a:t>
            </a:r>
            <a:r>
              <a:rPr lang="fr-FR" sz="2400" dirty="0"/>
              <a:t> der </a:t>
            </a:r>
            <a:r>
              <a:rPr lang="fr-FR" sz="2400" dirty="0" err="1"/>
              <a:t>Dopamindusche</a:t>
            </a:r>
            <a:r>
              <a:rPr lang="fr-FR" sz="2400" dirty="0"/>
              <a:t> »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898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3848" y="692697"/>
            <a:ext cx="1728192" cy="50405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90108"/>
            <a:ext cx="2362200" cy="990600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Gemeinsam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sind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wir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stark</a:t>
            </a:r>
            <a:r>
              <a:rPr lang="fr-FR" dirty="0" smtClean="0">
                <a:solidFill>
                  <a:srgbClr val="FFC000"/>
                </a:solidFill>
              </a:rPr>
              <a:t>!</a:t>
            </a:r>
            <a:br>
              <a:rPr lang="fr-FR" dirty="0" smtClean="0">
                <a:solidFill>
                  <a:srgbClr val="FFC000"/>
                </a:solidFill>
              </a:rPr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err="1" smtClean="0"/>
              <a:t>Gegenseitige</a:t>
            </a:r>
            <a:r>
              <a:rPr lang="fr-FR" dirty="0" smtClean="0"/>
              <a:t> </a:t>
            </a:r>
            <a:r>
              <a:rPr lang="fr-FR" dirty="0" err="1" smtClean="0"/>
              <a:t>Wertschätzung</a:t>
            </a:r>
            <a:endParaRPr lang="fr-FR" dirty="0" smtClean="0"/>
          </a:p>
          <a:p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können</a:t>
            </a:r>
            <a:r>
              <a:rPr lang="fr-FR" dirty="0" smtClean="0"/>
              <a:t> </a:t>
            </a:r>
            <a:r>
              <a:rPr lang="fr-FR" dirty="0" err="1" smtClean="0"/>
              <a:t>wir</a:t>
            </a:r>
            <a:r>
              <a:rPr lang="fr-FR" dirty="0" smtClean="0"/>
              <a:t> </a:t>
            </a:r>
            <a:r>
              <a:rPr lang="fr-FR" dirty="0" err="1" smtClean="0"/>
              <a:t>voneinander</a:t>
            </a:r>
            <a:r>
              <a:rPr lang="fr-FR" dirty="0" smtClean="0"/>
              <a:t> </a:t>
            </a:r>
            <a:r>
              <a:rPr lang="fr-FR" dirty="0" err="1" smtClean="0"/>
              <a:t>lernen</a:t>
            </a:r>
            <a:r>
              <a:rPr lang="fr-FR" dirty="0" smtClean="0"/>
              <a:t>?</a:t>
            </a:r>
          </a:p>
          <a:p>
            <a:r>
              <a:rPr lang="fr-FR" dirty="0" err="1" smtClean="0"/>
              <a:t>Austausch</a:t>
            </a:r>
            <a:r>
              <a:rPr lang="fr-FR" dirty="0" smtClean="0"/>
              <a:t> </a:t>
            </a:r>
            <a:r>
              <a:rPr lang="fr-FR" dirty="0" err="1" smtClean="0"/>
              <a:t>auf</a:t>
            </a:r>
            <a:r>
              <a:rPr lang="fr-FR" dirty="0" smtClean="0"/>
              <a:t> der </a:t>
            </a:r>
            <a:r>
              <a:rPr lang="fr-FR" dirty="0" err="1" smtClean="0"/>
              <a:t>Moodle</a:t>
            </a:r>
            <a:r>
              <a:rPr lang="fr-FR" dirty="0" smtClean="0"/>
              <a:t> Platform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10</a:t>
            </a:r>
          </a:p>
          <a:p>
            <a:pPr marL="0" indent="0">
              <a:buNone/>
            </a:pPr>
            <a:r>
              <a:rPr lang="fr-FR" dirty="0" err="1" smtClean="0"/>
              <a:t>Lernen</a:t>
            </a:r>
            <a:r>
              <a:rPr lang="fr-FR" dirty="0" smtClean="0"/>
              <a:t> </a:t>
            </a:r>
            <a:r>
              <a:rPr lang="fr-FR" dirty="0" err="1" smtClean="0"/>
              <a:t>gelingt</a:t>
            </a:r>
            <a:r>
              <a:rPr lang="fr-FR" dirty="0" smtClean="0"/>
              <a:t> </a:t>
            </a:r>
            <a:r>
              <a:rPr lang="fr-FR" dirty="0" err="1" smtClean="0"/>
              <a:t>am</a:t>
            </a:r>
            <a:r>
              <a:rPr lang="fr-FR" dirty="0" smtClean="0"/>
              <a:t> </a:t>
            </a:r>
            <a:r>
              <a:rPr lang="fr-FR" dirty="0" err="1" smtClean="0"/>
              <a:t>besten</a:t>
            </a:r>
            <a:r>
              <a:rPr lang="fr-FR" dirty="0" smtClean="0"/>
              <a:t> in </a:t>
            </a:r>
            <a:r>
              <a:rPr lang="fr-FR" dirty="0" err="1" smtClean="0"/>
              <a:t>sozialer</a:t>
            </a:r>
            <a:r>
              <a:rPr lang="fr-FR" dirty="0" smtClean="0"/>
              <a:t> </a:t>
            </a:r>
            <a:r>
              <a:rPr lang="fr-FR" dirty="0" err="1" smtClean="0"/>
              <a:t>Interaktion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760364"/>
            <a:ext cx="2373903" cy="183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2060849"/>
            <a:ext cx="253682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81096"/>
            <a:ext cx="254158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4164286"/>
            <a:ext cx="308451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13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>
                <a:solidFill>
                  <a:srgbClr val="FFC000"/>
                </a:solidFill>
              </a:rPr>
              <a:t>Ahsen‘s</a:t>
            </a:r>
            <a:r>
              <a:rPr lang="de-AT" dirty="0" smtClean="0">
                <a:solidFill>
                  <a:srgbClr val="FFC000"/>
                </a:solidFill>
              </a:rPr>
              <a:t/>
            </a:r>
            <a:br>
              <a:rPr lang="de-AT" dirty="0" smtClean="0">
                <a:solidFill>
                  <a:srgbClr val="FFC000"/>
                </a:solidFill>
              </a:rPr>
            </a:br>
            <a:r>
              <a:rPr lang="de-AT" dirty="0" smtClean="0">
                <a:solidFill>
                  <a:srgbClr val="FFC000"/>
                </a:solidFill>
              </a:rPr>
              <a:t>ISM</a:t>
            </a:r>
            <a:br>
              <a:rPr lang="de-AT" dirty="0" smtClean="0">
                <a:solidFill>
                  <a:srgbClr val="FFC000"/>
                </a:solidFill>
              </a:rPr>
            </a:br>
            <a:r>
              <a:rPr lang="de-AT" dirty="0" smtClean="0">
                <a:solidFill>
                  <a:srgbClr val="FFC000"/>
                </a:solidFill>
              </a:rPr>
              <a:t>Modell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/>
              <a:t>ISM: 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C000"/>
                </a:solidFill>
              </a:rPr>
              <a:t>I</a:t>
            </a:r>
            <a:r>
              <a:rPr lang="fr-FR" dirty="0" smtClean="0"/>
              <a:t>mages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FFC000"/>
                </a:solidFill>
              </a:rPr>
              <a:t>S</a:t>
            </a:r>
            <a:r>
              <a:rPr lang="fr-FR" dirty="0" err="1" smtClean="0"/>
              <a:t>omatic</a:t>
            </a:r>
            <a:r>
              <a:rPr lang="fr-FR" dirty="0" smtClean="0"/>
              <a:t> </a:t>
            </a:r>
            <a:r>
              <a:rPr lang="fr-FR" dirty="0" err="1" smtClean="0"/>
              <a:t>Response</a:t>
            </a:r>
            <a:r>
              <a:rPr lang="fr-FR" dirty="0" smtClean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FFC000"/>
                </a:solidFill>
              </a:rPr>
              <a:t>M</a:t>
            </a:r>
            <a:r>
              <a:rPr lang="fr-FR" dirty="0" err="1" smtClean="0"/>
              <a:t>eaning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AT" b="1" dirty="0" smtClean="0"/>
              <a:t>Umsetzung im Unterricht</a:t>
            </a:r>
          </a:p>
          <a:p>
            <a:pPr marL="0" indent="0">
              <a:buNone/>
            </a:pPr>
            <a:r>
              <a:rPr lang="de-AT" b="1" dirty="0" smtClean="0"/>
              <a:t>Wortschatzarbeit:</a:t>
            </a:r>
          </a:p>
          <a:p>
            <a:pPr marL="0" indent="0">
              <a:buNone/>
            </a:pPr>
            <a:endParaRPr lang="de-AT" b="1" dirty="0" smtClean="0"/>
          </a:p>
          <a:p>
            <a:r>
              <a:rPr lang="fr-FR" dirty="0" err="1"/>
              <a:t>Vocabelbox</a:t>
            </a:r>
            <a:r>
              <a:rPr lang="fr-FR" dirty="0"/>
              <a:t> </a:t>
            </a:r>
          </a:p>
          <a:p>
            <a:r>
              <a:rPr lang="de-AT" dirty="0"/>
              <a:t>Colors</a:t>
            </a:r>
          </a:p>
          <a:p>
            <a:r>
              <a:rPr lang="de-AT" dirty="0" err="1" smtClean="0"/>
              <a:t>Doodles</a:t>
            </a:r>
            <a:endParaRPr lang="de-AT" dirty="0" smtClean="0"/>
          </a:p>
          <a:p>
            <a:r>
              <a:rPr lang="de-AT" dirty="0" smtClean="0"/>
              <a:t>VMIs</a:t>
            </a:r>
          </a:p>
          <a:p>
            <a:r>
              <a:rPr lang="de-AT" dirty="0" err="1"/>
              <a:t>Lexical</a:t>
            </a:r>
            <a:r>
              <a:rPr lang="de-AT" dirty="0"/>
              <a:t> </a:t>
            </a:r>
            <a:r>
              <a:rPr lang="de-AT" dirty="0" err="1"/>
              <a:t>Furniture</a:t>
            </a:r>
            <a:endParaRPr lang="de-AT" dirty="0"/>
          </a:p>
          <a:p>
            <a:r>
              <a:rPr lang="de-AT" dirty="0" err="1" smtClean="0"/>
              <a:t>Speedmatching</a:t>
            </a:r>
            <a:endParaRPr lang="de-AT" dirty="0" smtClean="0"/>
          </a:p>
          <a:p>
            <a:r>
              <a:rPr lang="fr-FR" dirty="0" err="1" smtClean="0">
                <a:hlinkClick r:id="rId3"/>
              </a:rPr>
              <a:t>Voctivity</a:t>
            </a:r>
            <a:endParaRPr lang="fr-FR" dirty="0" smtClean="0"/>
          </a:p>
          <a:p>
            <a:r>
              <a:rPr lang="de-AT" dirty="0" err="1" smtClean="0"/>
              <a:t>Wordcycle</a:t>
            </a:r>
            <a:endParaRPr lang="de-AT" dirty="0" smtClean="0"/>
          </a:p>
          <a:p>
            <a:r>
              <a:rPr lang="de-AT" dirty="0" smtClean="0"/>
              <a:t>Personal Properties</a:t>
            </a:r>
            <a:endParaRPr lang="fr-FR" dirty="0"/>
          </a:p>
          <a:p>
            <a:pPr marL="0" indent="0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559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Wortschatz</a:t>
            </a:r>
            <a:r>
              <a:rPr lang="fr-FR" dirty="0" smtClean="0"/>
              <a:t> </a:t>
            </a:r>
            <a:r>
              <a:rPr lang="fr-FR" dirty="0" err="1" smtClean="0"/>
              <a:t>im</a:t>
            </a:r>
            <a:r>
              <a:rPr lang="fr-FR" dirty="0" smtClean="0"/>
              <a:t> </a:t>
            </a:r>
            <a:r>
              <a:rPr lang="fr-FR" dirty="0" err="1" smtClean="0"/>
              <a:t>Kontext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to </a:t>
            </a:r>
            <a:r>
              <a:rPr lang="fr-FR" dirty="0" err="1" smtClean="0"/>
              <a:t>churn</a:t>
            </a:r>
            <a:r>
              <a:rPr lang="fr-FR" dirty="0" smtClean="0"/>
              <a:t>….</a:t>
            </a:r>
          </a:p>
          <a:p>
            <a:r>
              <a:rPr lang="fr-FR" dirty="0" smtClean="0"/>
              <a:t>to </a:t>
            </a:r>
            <a:r>
              <a:rPr lang="fr-FR" dirty="0" err="1" smtClean="0"/>
              <a:t>churn</a:t>
            </a:r>
            <a:r>
              <a:rPr lang="fr-FR" dirty="0" smtClean="0"/>
              <a:t> butter, a butter </a:t>
            </a:r>
            <a:r>
              <a:rPr lang="fr-FR" dirty="0" err="1" smtClean="0"/>
              <a:t>churn</a:t>
            </a:r>
            <a:endParaRPr lang="fr-FR" dirty="0" smtClean="0"/>
          </a:p>
          <a:p>
            <a:r>
              <a:rPr lang="fr-FR" dirty="0" smtClean="0"/>
              <a:t>butter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produced</a:t>
            </a:r>
            <a:r>
              <a:rPr lang="fr-FR" dirty="0" smtClean="0"/>
              <a:t> by </a:t>
            </a:r>
            <a:r>
              <a:rPr lang="fr-FR" dirty="0" err="1" smtClean="0"/>
              <a:t>churning</a:t>
            </a:r>
            <a:r>
              <a:rPr lang="fr-FR" dirty="0" smtClean="0"/>
              <a:t> </a:t>
            </a:r>
            <a:r>
              <a:rPr lang="fr-FR" dirty="0" err="1" smtClean="0"/>
              <a:t>cream</a:t>
            </a:r>
            <a:r>
              <a:rPr lang="fr-FR" dirty="0" smtClean="0"/>
              <a:t>…</a:t>
            </a:r>
          </a:p>
          <a:p>
            <a:endParaRPr lang="fr-FR" dirty="0"/>
          </a:p>
          <a:p>
            <a:r>
              <a:rPr lang="fr-FR" dirty="0" smtClean="0"/>
              <a:t>the </a:t>
            </a:r>
            <a:r>
              <a:rPr lang="fr-FR" dirty="0" err="1" smtClean="0"/>
              <a:t>Chinese</a:t>
            </a:r>
            <a:r>
              <a:rPr lang="fr-FR" dirty="0" smtClean="0"/>
              <a:t> </a:t>
            </a:r>
            <a:r>
              <a:rPr lang="fr-FR" dirty="0" err="1" smtClean="0"/>
              <a:t>factory</a:t>
            </a:r>
            <a:r>
              <a:rPr lang="fr-FR" dirty="0" smtClean="0"/>
              <a:t> </a:t>
            </a:r>
            <a:r>
              <a:rPr lang="fr-FR" dirty="0" err="1" smtClean="0"/>
              <a:t>churned</a:t>
            </a:r>
            <a:r>
              <a:rPr lang="fr-FR" dirty="0" smtClean="0"/>
              <a:t> out cheap copies …</a:t>
            </a:r>
          </a:p>
          <a:p>
            <a:r>
              <a:rPr lang="fr-FR" dirty="0" smtClean="0"/>
              <a:t>Hollywood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churning</a:t>
            </a:r>
            <a:r>
              <a:rPr lang="fr-FR" dirty="0" smtClean="0"/>
              <a:t> out </a:t>
            </a:r>
            <a:r>
              <a:rPr lang="fr-FR" dirty="0" err="1" smtClean="0"/>
              <a:t>sequels</a:t>
            </a:r>
            <a:r>
              <a:rPr lang="fr-FR" dirty="0" smtClean="0"/>
              <a:t> of the show…</a:t>
            </a:r>
          </a:p>
          <a:p>
            <a:r>
              <a:rPr lang="fr-FR" dirty="0" smtClean="0"/>
              <a:t>I </a:t>
            </a:r>
            <a:r>
              <a:rPr lang="fr-FR" dirty="0" err="1" smtClean="0"/>
              <a:t>am</a:t>
            </a:r>
            <a:r>
              <a:rPr lang="fr-FR" dirty="0" smtClean="0"/>
              <a:t> </a:t>
            </a:r>
            <a:r>
              <a:rPr lang="fr-FR" dirty="0" err="1" smtClean="0"/>
              <a:t>doing</a:t>
            </a:r>
            <a:r>
              <a:rPr lang="fr-FR" dirty="0" smtClean="0"/>
              <a:t> </a:t>
            </a:r>
            <a:r>
              <a:rPr lang="fr-FR" dirty="0" err="1" smtClean="0"/>
              <a:t>my</a:t>
            </a:r>
            <a:r>
              <a:rPr lang="fr-FR" dirty="0" smtClean="0"/>
              <a:t> best to </a:t>
            </a:r>
            <a:r>
              <a:rPr lang="fr-FR" dirty="0" err="1" smtClean="0"/>
              <a:t>churn</a:t>
            </a:r>
            <a:r>
              <a:rPr lang="fr-FR" dirty="0" smtClean="0"/>
              <a:t> out as </a:t>
            </a:r>
            <a:r>
              <a:rPr lang="fr-FR" dirty="0" err="1" smtClean="0"/>
              <a:t>many</a:t>
            </a:r>
            <a:r>
              <a:rPr lang="fr-FR" smtClean="0"/>
              <a:t> stories </a:t>
            </a:r>
            <a:r>
              <a:rPr lang="fr-FR" dirty="0" smtClean="0"/>
              <a:t>as I </a:t>
            </a:r>
            <a:r>
              <a:rPr lang="fr-FR" dirty="0" err="1" smtClean="0"/>
              <a:t>can</a:t>
            </a:r>
            <a:r>
              <a:rPr lang="fr-FR" dirty="0" smtClean="0"/>
              <a:t>…</a:t>
            </a:r>
          </a:p>
          <a:p>
            <a:r>
              <a:rPr lang="fr-FR" dirty="0" err="1" smtClean="0"/>
              <a:t>watching</a:t>
            </a:r>
            <a:r>
              <a:rPr lang="fr-FR" dirty="0" smtClean="0"/>
              <a:t> the </a:t>
            </a:r>
            <a:r>
              <a:rPr lang="fr-FR" dirty="0" err="1" smtClean="0"/>
              <a:t>poor</a:t>
            </a:r>
            <a:r>
              <a:rPr lang="fr-FR" dirty="0" smtClean="0"/>
              <a:t> </a:t>
            </a:r>
            <a:r>
              <a:rPr lang="fr-FR" dirty="0" err="1" smtClean="0"/>
              <a:t>guy</a:t>
            </a:r>
            <a:r>
              <a:rPr lang="fr-FR" dirty="0" smtClean="0"/>
              <a:t> made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guts</a:t>
            </a:r>
            <a:r>
              <a:rPr lang="fr-FR" dirty="0" smtClean="0"/>
              <a:t> </a:t>
            </a:r>
            <a:r>
              <a:rPr lang="fr-FR" dirty="0" err="1" smtClean="0"/>
              <a:t>churn</a:t>
            </a:r>
            <a:r>
              <a:rPr lang="fr-FR" dirty="0" smtClean="0"/>
              <a:t>…</a:t>
            </a:r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t="14463" r="22419" b="16796"/>
          <a:stretch/>
        </p:blipFill>
        <p:spPr bwMode="auto">
          <a:xfrm>
            <a:off x="1586448" y="2348880"/>
            <a:ext cx="1158843" cy="146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r="8877" b="3744"/>
          <a:stretch/>
        </p:blipFill>
        <p:spPr bwMode="auto">
          <a:xfrm>
            <a:off x="1530816" y="4941169"/>
            <a:ext cx="1214475" cy="12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943858"/>
            <a:ext cx="1040479" cy="1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3"/>
            <a:ext cx="2023411" cy="113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50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2"/>
            <a:ext cx="2362200" cy="1578496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Wie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effizient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sind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unsere</a:t>
            </a:r>
            <a:r>
              <a:rPr lang="fr-FR" dirty="0" smtClean="0">
                <a:solidFill>
                  <a:srgbClr val="FFC000"/>
                </a:solidFill>
              </a:rPr>
              <a:t> Grammatik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Übungen</a:t>
            </a:r>
            <a:r>
              <a:rPr lang="fr-FR" dirty="0" smtClean="0">
                <a:solidFill>
                  <a:srgbClr val="FFC000"/>
                </a:solidFill>
              </a:rPr>
              <a:t>?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562351"/>
            <a:ext cx="2362200" cy="2563813"/>
          </a:xfrm>
        </p:spPr>
        <p:txBody>
          <a:bodyPr/>
          <a:lstStyle/>
          <a:p>
            <a:endParaRPr lang="fr-FR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25766860"/>
              </p:ext>
            </p:extLst>
          </p:nvPr>
        </p:nvGraphicFramePr>
        <p:xfrm>
          <a:off x="5465269" y="723360"/>
          <a:ext cx="2463842" cy="5849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4377"/>
                <a:gridCol w="1424375"/>
                <a:gridCol w="369641"/>
                <a:gridCol w="305449"/>
              </a:tblGrid>
              <a:tr h="604647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300" dirty="0">
                          <a:effectLst/>
                        </a:rPr>
                        <a:t> </a:t>
                      </a:r>
                      <a:endParaRPr lang="de-AT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500" dirty="0">
                          <a:effectLst/>
                        </a:rPr>
                        <a:t> </a:t>
                      </a:r>
                      <a:endParaRPr lang="de-AT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900" dirty="0">
                          <a:effectLst/>
                        </a:rPr>
                        <a:t>Quick Check </a:t>
                      </a:r>
                      <a:r>
                        <a:rPr lang="de-AT" sz="900" dirty="0" err="1">
                          <a:effectLst/>
                        </a:rPr>
                        <a:t>Grammar</a:t>
                      </a:r>
                      <a:r>
                        <a:rPr lang="de-AT" sz="900" dirty="0">
                          <a:effectLst/>
                        </a:rPr>
                        <a:t> Chart</a:t>
                      </a:r>
                      <a:endParaRPr lang="de-AT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600" dirty="0">
                          <a:effectLst/>
                        </a:rPr>
                        <a:t> </a:t>
                      </a:r>
                      <a:endParaRPr lang="de-AT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200" dirty="0">
                          <a:effectLst/>
                        </a:rPr>
                        <a:t> </a:t>
                      </a:r>
                      <a:endParaRPr lang="de-AT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73202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>
                          <a:effectLst/>
                        </a:rPr>
                        <a:t>Learning Stages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 b="1" dirty="0" err="1">
                          <a:effectLst/>
                        </a:rPr>
                        <a:t>Awareness</a:t>
                      </a:r>
                      <a:r>
                        <a:rPr lang="de-AT" sz="700" b="1" dirty="0">
                          <a:effectLst/>
                        </a:rPr>
                        <a:t> </a:t>
                      </a:r>
                      <a:r>
                        <a:rPr lang="de-AT" sz="700" b="1" dirty="0" err="1">
                          <a:effectLst/>
                        </a:rPr>
                        <a:t>raising</a:t>
                      </a:r>
                      <a:endParaRPr lang="de-AT" sz="7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 b="1" dirty="0">
                          <a:effectLst/>
                        </a:rPr>
                        <a:t> 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>
                          <a:effectLst/>
                        </a:rPr>
                        <a:t> 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>
                          <a:effectLst/>
                        </a:rPr>
                        <a:t> 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vert="vert27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de-AT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</a:tr>
              <a:tr h="39238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 b="1" dirty="0" err="1">
                          <a:effectLst/>
                        </a:rPr>
                        <a:t>Conceptualization</a:t>
                      </a:r>
                      <a:r>
                        <a:rPr lang="de-AT" sz="700" b="1" dirty="0">
                          <a:effectLst/>
                        </a:rPr>
                        <a:t>, </a:t>
                      </a:r>
                      <a:r>
                        <a:rPr lang="de-AT" sz="700" b="1" dirty="0" err="1">
                          <a:effectLst/>
                        </a:rPr>
                        <a:t>hypothesis</a:t>
                      </a:r>
                      <a:r>
                        <a:rPr lang="de-AT" sz="700" b="1" dirty="0">
                          <a:effectLst/>
                        </a:rPr>
                        <a:t> </a:t>
                      </a:r>
                      <a:r>
                        <a:rPr lang="de-AT" sz="700" b="1" dirty="0" err="1">
                          <a:effectLst/>
                        </a:rPr>
                        <a:t>building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>
                          <a:effectLst/>
                        </a:rPr>
                        <a:t> 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238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 b="1" dirty="0" err="1">
                          <a:effectLst/>
                        </a:rPr>
                        <a:t>Proceduralization</a:t>
                      </a:r>
                      <a:r>
                        <a:rPr lang="de-AT" sz="700" b="1" dirty="0">
                          <a:effectLst/>
                        </a:rPr>
                        <a:t> in </a:t>
                      </a:r>
                      <a:r>
                        <a:rPr lang="de-AT" sz="700" b="1" dirty="0" err="1">
                          <a:effectLst/>
                        </a:rPr>
                        <a:t>scaffolded</a:t>
                      </a:r>
                      <a:r>
                        <a:rPr lang="de-AT" sz="700" b="1" dirty="0">
                          <a:effectLst/>
                        </a:rPr>
                        <a:t> </a:t>
                      </a:r>
                      <a:r>
                        <a:rPr lang="de-AT" sz="700" b="1" dirty="0" err="1">
                          <a:effectLst/>
                        </a:rPr>
                        <a:t>conditions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>
                          <a:effectLst/>
                        </a:rPr>
                        <a:t> 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7320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Performance in real-time context</a:t>
                      </a:r>
                      <a:endParaRPr lang="de-AT" sz="7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 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rowSpan="17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>
                          <a:effectLst/>
                        </a:rPr>
                        <a:t>Pedagogical Principles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vert="vert27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Depth of processing,</a:t>
                      </a:r>
                      <a:endParaRPr lang="de-AT" sz="7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and mental activity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+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Dual processing</a:t>
                      </a:r>
                      <a:endParaRPr lang="de-AT" sz="7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(language / world)</a:t>
                      </a:r>
                      <a:endParaRPr lang="de-AT" sz="7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Authenticity of process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856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+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Personalization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+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Commitment filter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+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Peer/ social learning and interaction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+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Testing vs. </a:t>
                      </a:r>
                      <a:endParaRPr lang="de-AT" sz="7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teaching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9150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de-AT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This exercise supports learning processes…</a:t>
                      </a:r>
                      <a:endParaRPr lang="de-AT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de-AT" sz="700" dirty="0">
                          <a:effectLst/>
                        </a:rPr>
                        <a:t>      </a:t>
                      </a:r>
                      <a:endParaRPr lang="de-AT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76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870" y="4452912"/>
            <a:ext cx="133351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98" y="2795405"/>
            <a:ext cx="195607" cy="3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182" y="3434343"/>
            <a:ext cx="133351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151" y="4962173"/>
            <a:ext cx="133351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115" y="3962952"/>
            <a:ext cx="133351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151" y="2924944"/>
            <a:ext cx="133351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8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239" y="5726113"/>
            <a:ext cx="18097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998" y="5732812"/>
            <a:ext cx="18097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554" y="5717209"/>
            <a:ext cx="18097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042" y="3242257"/>
            <a:ext cx="1952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098" y="3837541"/>
            <a:ext cx="1952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238" y="4377786"/>
            <a:ext cx="1952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239" y="4836762"/>
            <a:ext cx="1952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688" y="5331571"/>
            <a:ext cx="204229" cy="30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1" y="1268759"/>
            <a:ext cx="214437" cy="141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7" y="282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859925"/>
            <a:ext cx="1823351" cy="182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2915301"/>
            <a:ext cx="22322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Form</a:t>
            </a:r>
            <a:endParaRPr lang="fr-FR" dirty="0" smtClean="0"/>
          </a:p>
          <a:p>
            <a:r>
              <a:rPr lang="fr-FR" dirty="0" err="1" smtClean="0"/>
              <a:t>Bedeutung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Strukturelle</a:t>
            </a:r>
            <a:r>
              <a:rPr lang="fr-FR" dirty="0" smtClean="0"/>
              <a:t> Grammatik</a:t>
            </a:r>
          </a:p>
          <a:p>
            <a:r>
              <a:rPr lang="fr-FR" dirty="0" smtClean="0"/>
              <a:t>vs</a:t>
            </a:r>
          </a:p>
          <a:p>
            <a:r>
              <a:rPr lang="fr-FR" dirty="0" err="1" smtClean="0"/>
              <a:t>Notionale</a:t>
            </a:r>
            <a:r>
              <a:rPr lang="fr-FR" dirty="0" smtClean="0"/>
              <a:t> Grammatik</a:t>
            </a:r>
          </a:p>
          <a:p>
            <a:endParaRPr lang="fr-FR" dirty="0"/>
          </a:p>
          <a:p>
            <a:r>
              <a:rPr lang="fr-FR" dirty="0" err="1" smtClean="0"/>
              <a:t>Deklaratives</a:t>
            </a:r>
            <a:r>
              <a:rPr lang="fr-FR" dirty="0" smtClean="0"/>
              <a:t> GD</a:t>
            </a:r>
          </a:p>
          <a:p>
            <a:r>
              <a:rPr lang="fr-FR" dirty="0" smtClean="0"/>
              <a:t>vs</a:t>
            </a:r>
          </a:p>
          <a:p>
            <a:r>
              <a:rPr lang="fr-FR" dirty="0" err="1" smtClean="0"/>
              <a:t>Procedurales</a:t>
            </a:r>
            <a:r>
              <a:rPr lang="fr-FR" dirty="0" smtClean="0"/>
              <a:t> GD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94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err="1">
                <a:solidFill>
                  <a:srgbClr val="FFC000"/>
                </a:solidFill>
              </a:rPr>
              <a:t>Reporting</a:t>
            </a:r>
            <a:r>
              <a:rPr lang="fr-FR" sz="2000" dirty="0">
                <a:solidFill>
                  <a:srgbClr val="FFC000"/>
                </a:solidFill>
              </a:rPr>
              <a:t/>
            </a:r>
            <a:br>
              <a:rPr lang="fr-FR" sz="2000" dirty="0">
                <a:solidFill>
                  <a:srgbClr val="FFC000"/>
                </a:solidFill>
              </a:rPr>
            </a:br>
            <a:r>
              <a:rPr lang="fr-FR" sz="2000" dirty="0">
                <a:solidFill>
                  <a:srgbClr val="FFC000"/>
                </a:solidFill>
              </a:rPr>
              <a:t>and</a:t>
            </a:r>
            <a:br>
              <a:rPr lang="fr-FR" sz="2000" dirty="0">
                <a:solidFill>
                  <a:srgbClr val="FFC000"/>
                </a:solidFill>
              </a:rPr>
            </a:br>
            <a:r>
              <a:rPr lang="fr-FR" sz="2000" dirty="0" err="1" smtClean="0">
                <a:solidFill>
                  <a:srgbClr val="FFC000"/>
                </a:solidFill>
              </a:rPr>
              <a:t>Announcing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74155" y="2009588"/>
            <a:ext cx="2362200" cy="4144963"/>
          </a:xfrm>
        </p:spPr>
        <p:txBody>
          <a:bodyPr>
            <a:normAutofit/>
          </a:bodyPr>
          <a:lstStyle/>
          <a:p>
            <a:endParaRPr lang="fr-FR" sz="2400" b="1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err="1" smtClean="0">
                <a:solidFill>
                  <a:srgbClr val="FFC000"/>
                </a:solidFill>
              </a:rPr>
              <a:t>Reporting</a:t>
            </a:r>
            <a:r>
              <a:rPr lang="fr-FR" b="1" dirty="0">
                <a:solidFill>
                  <a:srgbClr val="FFC000"/>
                </a:solidFill>
              </a:rPr>
              <a:t> </a:t>
            </a:r>
            <a:r>
              <a:rPr lang="fr-FR" b="1" dirty="0" smtClean="0">
                <a:solidFill>
                  <a:srgbClr val="FFC000"/>
                </a:solidFill>
              </a:rPr>
              <a:t>vs. </a:t>
            </a:r>
            <a:r>
              <a:rPr lang="fr-FR" b="1" dirty="0" err="1" smtClean="0">
                <a:solidFill>
                  <a:srgbClr val="FFC000"/>
                </a:solidFill>
              </a:rPr>
              <a:t>Shifting</a:t>
            </a:r>
            <a:endParaRPr lang="fr-FR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fr-FR" sz="2000" b="1" dirty="0" smtClean="0"/>
              <a:t>Welche </a:t>
            </a:r>
            <a:r>
              <a:rPr lang="fr-FR" sz="2000" b="1" dirty="0" err="1" smtClean="0"/>
              <a:t>Regeln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kennen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Sie</a:t>
            </a:r>
            <a:r>
              <a:rPr lang="fr-FR" sz="2000" b="1" dirty="0" smtClean="0"/>
              <a:t>?</a:t>
            </a:r>
          </a:p>
          <a:p>
            <a:pPr marL="0" indent="0">
              <a:buNone/>
            </a:pPr>
            <a:endParaRPr lang="fr-FR" sz="2000" b="1" dirty="0"/>
          </a:p>
          <a:p>
            <a:r>
              <a:rPr lang="fr-FR" sz="2000" dirty="0" err="1" smtClean="0">
                <a:hlinkClick r:id="rId2"/>
              </a:rPr>
              <a:t>Backshifting</a:t>
            </a:r>
            <a:endParaRPr lang="fr-FR" sz="2000" dirty="0" smtClean="0">
              <a:hlinkClick r:id="rId3"/>
            </a:endParaRPr>
          </a:p>
          <a:p>
            <a:r>
              <a:rPr lang="fr-FR" sz="2000" dirty="0" smtClean="0">
                <a:hlinkClick r:id="rId3"/>
              </a:rPr>
              <a:t>Put </a:t>
            </a:r>
            <a:r>
              <a:rPr lang="fr-FR" sz="2000" dirty="0" err="1" smtClean="0">
                <a:hlinkClick r:id="rId3"/>
              </a:rPr>
              <a:t>into</a:t>
            </a:r>
            <a:r>
              <a:rPr lang="fr-FR" sz="2000" dirty="0" smtClean="0">
                <a:hlinkClick r:id="rId3"/>
              </a:rPr>
              <a:t> </a:t>
            </a:r>
            <a:r>
              <a:rPr lang="fr-FR" sz="2000" dirty="0" err="1" smtClean="0">
                <a:hlinkClick r:id="rId3"/>
              </a:rPr>
              <a:t>reported</a:t>
            </a:r>
            <a:r>
              <a:rPr lang="fr-FR" sz="2000" dirty="0" smtClean="0">
                <a:hlinkClick r:id="rId3"/>
              </a:rPr>
              <a:t> speech</a:t>
            </a:r>
            <a:endParaRPr lang="fr-FR" sz="2000" dirty="0" smtClean="0"/>
          </a:p>
          <a:p>
            <a:endParaRPr lang="fr-FR" sz="2000" dirty="0"/>
          </a:p>
          <a:p>
            <a:r>
              <a:rPr lang="fr-FR" sz="2000" dirty="0" err="1" smtClean="0">
                <a:hlinkClick r:id="rId4"/>
              </a:rPr>
              <a:t>What</a:t>
            </a:r>
            <a:r>
              <a:rPr lang="fr-FR" sz="2000" dirty="0" smtClean="0">
                <a:hlinkClick r:id="rId4"/>
              </a:rPr>
              <a:t> do </a:t>
            </a:r>
            <a:r>
              <a:rPr lang="fr-FR" sz="2000" dirty="0" err="1" smtClean="0">
                <a:hlinkClick r:id="rId4"/>
              </a:rPr>
              <a:t>you</a:t>
            </a:r>
            <a:r>
              <a:rPr lang="fr-FR" sz="2000" dirty="0" smtClean="0">
                <a:hlinkClick r:id="rId4"/>
              </a:rPr>
              <a:t> know about </a:t>
            </a:r>
            <a:r>
              <a:rPr lang="fr-FR" sz="2000" dirty="0" err="1" smtClean="0">
                <a:hlinkClick r:id="rId4"/>
              </a:rPr>
              <a:t>our</a:t>
            </a:r>
            <a:r>
              <a:rPr lang="fr-FR" sz="2000" dirty="0" smtClean="0">
                <a:hlinkClick r:id="rId4"/>
              </a:rPr>
              <a:t> new </a:t>
            </a:r>
            <a:r>
              <a:rPr lang="fr-FR" sz="2000" dirty="0" err="1" smtClean="0">
                <a:hlinkClick r:id="rId4"/>
              </a:rPr>
              <a:t>co-teacher</a:t>
            </a:r>
            <a:r>
              <a:rPr lang="fr-FR" sz="2000" dirty="0" smtClean="0">
                <a:hlinkClick r:id="rId4"/>
              </a:rPr>
              <a:t>?</a:t>
            </a:r>
            <a:endParaRPr lang="fr-FR" sz="2000" dirty="0" smtClean="0"/>
          </a:p>
          <a:p>
            <a:r>
              <a:rPr lang="fr-FR" sz="2000" dirty="0" smtClean="0">
                <a:hlinkClick r:id="rId5"/>
              </a:rPr>
              <a:t>The </a:t>
            </a:r>
            <a:r>
              <a:rPr lang="fr-FR" sz="2000" dirty="0" err="1" smtClean="0">
                <a:hlinkClick r:id="rId5"/>
              </a:rPr>
              <a:t>reporting</a:t>
            </a:r>
            <a:r>
              <a:rPr lang="fr-FR" sz="2000" dirty="0" smtClean="0">
                <a:hlinkClick r:id="rId5"/>
              </a:rPr>
              <a:t> </a:t>
            </a:r>
            <a:r>
              <a:rPr lang="fr-FR" sz="2000" dirty="0" err="1" smtClean="0">
                <a:hlinkClick r:id="rId5"/>
              </a:rPr>
              <a:t>circle</a:t>
            </a:r>
            <a:endParaRPr lang="fr-FR" sz="2000" dirty="0" smtClean="0"/>
          </a:p>
          <a:p>
            <a:r>
              <a:rPr lang="fr-FR" sz="2000" dirty="0" err="1" smtClean="0">
                <a:hlinkClick r:id="rId6"/>
              </a:rPr>
              <a:t>Reporting</a:t>
            </a:r>
            <a:r>
              <a:rPr lang="fr-FR" sz="2000" dirty="0" smtClean="0">
                <a:hlinkClick r:id="rId6"/>
              </a:rPr>
              <a:t> </a:t>
            </a:r>
            <a:r>
              <a:rPr lang="fr-FR" sz="2000" dirty="0" err="1" smtClean="0">
                <a:hlinkClick r:id="rId6"/>
              </a:rPr>
              <a:t>game</a:t>
            </a:r>
            <a:endParaRPr lang="fr-FR" sz="2000" dirty="0" smtClean="0"/>
          </a:p>
          <a:p>
            <a:endParaRPr lang="fr-FR" sz="2400" dirty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860" y="3933056"/>
            <a:ext cx="18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37112"/>
            <a:ext cx="18288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304059"/>
            <a:ext cx="1314435" cy="164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1828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9" y="3645024"/>
            <a:ext cx="16668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3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Wie</a:t>
            </a:r>
            <a:r>
              <a:rPr lang="fr-FR" dirty="0" smtClean="0"/>
              <a:t> </a:t>
            </a:r>
            <a:r>
              <a:rPr lang="fr-FR" dirty="0" err="1" smtClean="0"/>
              <a:t>hilfreich</a:t>
            </a:r>
            <a:r>
              <a:rPr lang="fr-FR" dirty="0" smtClean="0"/>
              <a:t> </a:t>
            </a:r>
            <a:r>
              <a:rPr lang="fr-FR" dirty="0" err="1" smtClean="0"/>
              <a:t>sind</a:t>
            </a:r>
            <a:r>
              <a:rPr lang="fr-FR" dirty="0" smtClean="0"/>
              <a:t> </a:t>
            </a:r>
            <a:r>
              <a:rPr lang="fr-FR" dirty="0" err="1" smtClean="0"/>
              <a:t>diese</a:t>
            </a:r>
            <a:r>
              <a:rPr lang="fr-FR" dirty="0" smtClean="0"/>
              <a:t> </a:t>
            </a:r>
            <a:r>
              <a:rPr lang="fr-FR" dirty="0" err="1" smtClean="0"/>
              <a:t>Übungen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fr-FR" sz="2800" dirty="0" err="1" smtClean="0">
                <a:solidFill>
                  <a:srgbClr val="FFC000"/>
                </a:solidFill>
              </a:rPr>
              <a:t>Adverbs</a:t>
            </a:r>
            <a:endParaRPr lang="fr-FR" sz="2800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err="1" smtClean="0"/>
              <a:t>Wie</a:t>
            </a:r>
            <a:r>
              <a:rPr lang="fr-FR" dirty="0" smtClean="0"/>
              <a:t> </a:t>
            </a:r>
            <a:r>
              <a:rPr lang="fr-FR" dirty="0" err="1" smtClean="0"/>
              <a:t>effizient</a:t>
            </a:r>
            <a:r>
              <a:rPr lang="fr-FR" dirty="0" smtClean="0"/>
              <a:t> </a:t>
            </a:r>
            <a:r>
              <a:rPr lang="fr-FR" dirty="0" err="1" smtClean="0"/>
              <a:t>sind</a:t>
            </a:r>
            <a:r>
              <a:rPr lang="fr-FR" dirty="0" smtClean="0"/>
              <a:t> </a:t>
            </a:r>
            <a:r>
              <a:rPr lang="fr-FR" dirty="0" err="1" smtClean="0"/>
              <a:t>diese</a:t>
            </a:r>
            <a:r>
              <a:rPr lang="fr-FR" dirty="0" smtClean="0"/>
              <a:t> </a:t>
            </a:r>
            <a:r>
              <a:rPr lang="fr-FR" dirty="0" err="1" smtClean="0"/>
              <a:t>Übungen</a:t>
            </a:r>
            <a:r>
              <a:rPr lang="fr-FR" dirty="0" smtClean="0"/>
              <a:t>?</a:t>
            </a:r>
          </a:p>
          <a:p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ist</a:t>
            </a:r>
            <a:r>
              <a:rPr lang="fr-FR" dirty="0" smtClean="0"/>
              <a:t> </a:t>
            </a:r>
            <a:r>
              <a:rPr lang="fr-FR" dirty="0" err="1" smtClean="0"/>
              <a:t>ihr</a:t>
            </a:r>
            <a:r>
              <a:rPr lang="fr-FR" dirty="0" smtClean="0"/>
              <a:t> </a:t>
            </a:r>
            <a:r>
              <a:rPr lang="fr-FR" dirty="0" err="1" smtClean="0"/>
              <a:t>Ziel</a:t>
            </a:r>
            <a:r>
              <a:rPr lang="fr-FR" dirty="0"/>
              <a:t>?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>
                <a:hlinkClick r:id="rId2"/>
              </a:rPr>
              <a:t>Adverbs</a:t>
            </a:r>
            <a:r>
              <a:rPr lang="fr-FR" dirty="0" smtClean="0">
                <a:hlinkClick r:id="rId2"/>
              </a:rPr>
              <a:t>: -</a:t>
            </a:r>
            <a:r>
              <a:rPr lang="fr-FR" dirty="0" err="1" smtClean="0">
                <a:hlinkClick r:id="rId2"/>
              </a:rPr>
              <a:t>ly</a:t>
            </a:r>
            <a:endParaRPr lang="fr-FR" dirty="0" smtClean="0"/>
          </a:p>
          <a:p>
            <a:r>
              <a:rPr lang="fr-FR" dirty="0" smtClean="0">
                <a:hlinkClick r:id="rId3"/>
              </a:rPr>
              <a:t>L’adverbe: -ment</a:t>
            </a:r>
            <a:endParaRPr lang="fr-FR" dirty="0" smtClean="0"/>
          </a:p>
          <a:p>
            <a:r>
              <a:rPr lang="fr-FR" dirty="0" smtClean="0">
                <a:hlinkClick r:id="rId4"/>
              </a:rPr>
              <a:t>L’adverbe français</a:t>
            </a:r>
            <a:r>
              <a:rPr lang="fr-FR" dirty="0" smtClean="0"/>
              <a:t>: </a:t>
            </a:r>
            <a:r>
              <a:rPr lang="fr-FR" dirty="0" err="1" smtClean="0"/>
              <a:t>video</a:t>
            </a:r>
            <a:endParaRPr lang="fr-FR" dirty="0" smtClean="0"/>
          </a:p>
          <a:p>
            <a:r>
              <a:rPr lang="fr-FR" dirty="0" smtClean="0">
                <a:hlinkClick r:id="rId5"/>
              </a:rPr>
              <a:t>L’adverbe français: </a:t>
            </a:r>
            <a:r>
              <a:rPr lang="fr-FR" dirty="0" smtClean="0"/>
              <a:t>exercices</a:t>
            </a:r>
          </a:p>
          <a:p>
            <a:r>
              <a:rPr lang="fr-FR" dirty="0" err="1" smtClean="0">
                <a:hlinkClick r:id="rId6"/>
              </a:rPr>
              <a:t>Manner</a:t>
            </a:r>
            <a:r>
              <a:rPr lang="fr-FR" dirty="0" smtClean="0">
                <a:hlinkClick r:id="rId6"/>
              </a:rPr>
              <a:t> Mimes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2050" name="Picture 2" descr="C:\Users\lp\AppData\Local\Microsoft\Windows\Temporary Internet Files\Content.IE5\Z1YH7B5B\MP900448584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1" y="2527666"/>
            <a:ext cx="110181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3539592"/>
            <a:ext cx="1870967" cy="124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365104"/>
            <a:ext cx="1544643" cy="146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Users\lp\AppData\Local\Microsoft\Windows\Temporary Internet Files\Content.IE5\WVXR4GGT\MC900444841[1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4746364"/>
            <a:ext cx="111208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lp\AppData\Local\Microsoft\Windows\Temporary Internet Files\Content.IE5\GUYQ3J8U\MM900236290[1]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446" y="4807436"/>
            <a:ext cx="1110415" cy="126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lp\AppData\Local\Microsoft\Windows\Temporary Internet Files\Content.IE5\FZ3V86Z8\MP900400294[1]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r="23248"/>
          <a:stretch/>
        </p:blipFill>
        <p:spPr bwMode="auto">
          <a:xfrm>
            <a:off x="6876258" y="1484785"/>
            <a:ext cx="1088007" cy="13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" y="-1963738"/>
            <a:ext cx="95703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 descr="C:\Users\lp\AppData\Local\Microsoft\Windows\Temporary Internet Files\Content.IE5\NVUPZAL7\MP900448663[1]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700808"/>
            <a:ext cx="95717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lp\AppData\Local\Microsoft\Windows\Temporary Internet Files\Content.IE5\Z1YH7B5B\MC900251111[1]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08" y="5054073"/>
            <a:ext cx="1375373" cy="105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lp\AppData\Local\Microsoft\Windows\Temporary Internet Files\Content.IE5\NVUPZAL7\MP900424359[1]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" t="6031" r="16963" b="4833"/>
          <a:stretch/>
        </p:blipFill>
        <p:spPr bwMode="auto">
          <a:xfrm>
            <a:off x="2147897" y="4941168"/>
            <a:ext cx="1776531" cy="12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434480"/>
          </a:xfrm>
        </p:spPr>
        <p:txBody>
          <a:bodyPr/>
          <a:lstStyle/>
          <a:p>
            <a:r>
              <a:rPr lang="fr-FR" dirty="0" err="1">
                <a:solidFill>
                  <a:srgbClr val="FFC000"/>
                </a:solidFill>
              </a:rPr>
              <a:t>Passiv</a:t>
            </a:r>
            <a:r>
              <a:rPr lang="fr-FR" dirty="0">
                <a:solidFill>
                  <a:srgbClr val="FFC000"/>
                </a:solidFill>
              </a:rPr>
              <a:t> vs. </a:t>
            </a:r>
            <a:r>
              <a:rPr lang="fr-FR" dirty="0" err="1">
                <a:solidFill>
                  <a:srgbClr val="FFC000"/>
                </a:solidFill>
              </a:rPr>
              <a:t>Aktiv</a:t>
            </a:r>
            <a:r>
              <a:rPr lang="fr-FR" dirty="0">
                <a:solidFill>
                  <a:srgbClr val="FFC000"/>
                </a:solidFill>
              </a:rPr>
              <a:t/>
            </a:r>
            <a:br>
              <a:rPr lang="fr-FR" dirty="0">
                <a:solidFill>
                  <a:srgbClr val="FFC000"/>
                </a:solidFill>
              </a:rPr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23528" y="2348881"/>
            <a:ext cx="2362200" cy="385693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/>
              <a:t>Wie</a:t>
            </a:r>
            <a:r>
              <a:rPr lang="fr-FR" dirty="0" smtClean="0"/>
              <a:t> </a:t>
            </a:r>
            <a:r>
              <a:rPr lang="fr-FR" dirty="0" err="1" smtClean="0"/>
              <a:t>hilfreich</a:t>
            </a:r>
            <a:r>
              <a:rPr lang="fr-FR" dirty="0" smtClean="0"/>
              <a:t> </a:t>
            </a:r>
            <a:r>
              <a:rPr lang="fr-FR" dirty="0" err="1" smtClean="0"/>
              <a:t>sind</a:t>
            </a:r>
            <a:r>
              <a:rPr lang="fr-FR" dirty="0" smtClean="0"/>
              <a:t> die </a:t>
            </a:r>
            <a:r>
              <a:rPr lang="fr-FR" dirty="0" err="1" smtClean="0"/>
              <a:t>folgenden</a:t>
            </a:r>
            <a:r>
              <a:rPr lang="fr-FR" dirty="0" smtClean="0"/>
              <a:t> </a:t>
            </a:r>
            <a:r>
              <a:rPr lang="fr-FR" dirty="0" err="1" smtClean="0"/>
              <a:t>Beispiele</a:t>
            </a:r>
            <a:r>
              <a:rPr lang="fr-FR" dirty="0" smtClean="0"/>
              <a:t>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English: </a:t>
            </a:r>
            <a:r>
              <a:rPr lang="fr-FR" dirty="0" smtClean="0">
                <a:hlinkClick r:id="rId2"/>
              </a:rPr>
              <a:t>active-passive</a:t>
            </a:r>
            <a:endParaRPr lang="fr-FR" dirty="0"/>
          </a:p>
          <a:p>
            <a:r>
              <a:rPr lang="fr-FR" dirty="0" smtClean="0"/>
              <a:t>Italiano: </a:t>
            </a:r>
            <a:r>
              <a:rPr lang="de-AT" dirty="0" err="1">
                <a:hlinkClick r:id="rId3"/>
              </a:rPr>
              <a:t>il</a:t>
            </a:r>
            <a:r>
              <a:rPr lang="de-AT" dirty="0">
                <a:hlinkClick r:id="rId3"/>
              </a:rPr>
              <a:t> </a:t>
            </a:r>
            <a:r>
              <a:rPr lang="de-AT" dirty="0" err="1">
                <a:hlinkClick r:id="rId3"/>
              </a:rPr>
              <a:t>passivo</a:t>
            </a:r>
            <a:r>
              <a:rPr lang="de-AT" dirty="0">
                <a:hlinkClick r:id="rId3"/>
              </a:rPr>
              <a:t> </a:t>
            </a:r>
            <a:r>
              <a:rPr lang="de-AT" dirty="0" err="1" smtClean="0">
                <a:hlinkClick r:id="rId3"/>
              </a:rPr>
              <a:t>esercizi</a:t>
            </a:r>
            <a:endParaRPr lang="de-AT" dirty="0" smtClean="0"/>
          </a:p>
          <a:p>
            <a:r>
              <a:rPr lang="de-AT" dirty="0" smtClean="0"/>
              <a:t>Français: </a:t>
            </a:r>
            <a:r>
              <a:rPr lang="de-AT" dirty="0" smtClean="0">
                <a:hlinkClick r:id="rId4"/>
              </a:rPr>
              <a:t>Le </a:t>
            </a:r>
            <a:r>
              <a:rPr lang="de-AT" dirty="0" err="1" smtClean="0">
                <a:hlinkClick r:id="rId4"/>
              </a:rPr>
              <a:t>crime</a:t>
            </a:r>
            <a:endParaRPr lang="de-AT" dirty="0" smtClean="0"/>
          </a:p>
          <a:p>
            <a:r>
              <a:rPr lang="de-AT" dirty="0" smtClean="0"/>
              <a:t>Spanisch: </a:t>
            </a:r>
            <a:r>
              <a:rPr lang="de-AT" dirty="0" err="1" smtClean="0">
                <a:hlinkClick r:id="rId5"/>
              </a:rPr>
              <a:t>Voz</a:t>
            </a:r>
            <a:r>
              <a:rPr lang="de-AT" dirty="0" smtClean="0">
                <a:hlinkClick r:id="rId5"/>
              </a:rPr>
              <a:t> </a:t>
            </a:r>
            <a:r>
              <a:rPr lang="de-AT" dirty="0" err="1" smtClean="0">
                <a:hlinkClick r:id="rId5"/>
              </a:rPr>
              <a:t>passiva</a:t>
            </a:r>
            <a:endParaRPr lang="de-AT" dirty="0" smtClean="0"/>
          </a:p>
          <a:p>
            <a:r>
              <a:rPr lang="de-AT" dirty="0" smtClean="0">
                <a:hlinkClick r:id="rId6"/>
              </a:rPr>
              <a:t>Passive Bricks</a:t>
            </a:r>
            <a:endParaRPr lang="de-AT" dirty="0" smtClean="0"/>
          </a:p>
          <a:p>
            <a:r>
              <a:rPr lang="de-AT" dirty="0" smtClean="0">
                <a:hlinkClick r:id="rId7"/>
              </a:rPr>
              <a:t>Passive Pairs</a:t>
            </a:r>
            <a:endParaRPr lang="de-AT" dirty="0" smtClean="0"/>
          </a:p>
          <a:p>
            <a:pPr marL="0" indent="0">
              <a:buNone/>
            </a:pPr>
            <a:endParaRPr lang="de-AT" dirty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2365526"/>
            <a:ext cx="20859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9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059" y="1052737"/>
            <a:ext cx="2362200" cy="720080"/>
          </a:xfrm>
        </p:spPr>
        <p:txBody>
          <a:bodyPr/>
          <a:lstStyle/>
          <a:p>
            <a:r>
              <a:rPr lang="fr-FR" dirty="0" err="1" smtClean="0"/>
              <a:t>Neurodidaktik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67544" y="1474540"/>
            <a:ext cx="2362200" cy="4144963"/>
          </a:xfrm>
        </p:spPr>
        <p:txBody>
          <a:bodyPr/>
          <a:lstStyle/>
          <a:p>
            <a:r>
              <a:rPr lang="fr-FR" dirty="0" err="1" smtClean="0"/>
              <a:t>bestätigt</a:t>
            </a:r>
            <a:r>
              <a:rPr lang="fr-FR" dirty="0" smtClean="0"/>
              <a:t> </a:t>
            </a:r>
            <a:r>
              <a:rPr lang="fr-FR" dirty="0" err="1" smtClean="0"/>
              <a:t>altes</a:t>
            </a:r>
            <a:r>
              <a:rPr lang="fr-FR" dirty="0" smtClean="0"/>
              <a:t> </a:t>
            </a:r>
            <a:r>
              <a:rPr lang="fr-FR" dirty="0" err="1" smtClean="0"/>
              <a:t>Wissen</a:t>
            </a:r>
            <a:r>
              <a:rPr lang="fr-FR" dirty="0" smtClean="0"/>
              <a:t> </a:t>
            </a:r>
            <a:r>
              <a:rPr lang="fr-FR" dirty="0" err="1" smtClean="0"/>
              <a:t>guter</a:t>
            </a:r>
            <a:r>
              <a:rPr lang="fr-FR" dirty="0" smtClean="0"/>
              <a:t> Lehrer</a:t>
            </a:r>
            <a:endParaRPr lang="fr-FR" dirty="0"/>
          </a:p>
        </p:txBody>
      </p:sp>
      <p:sp>
        <p:nvSpPr>
          <p:cNvPr id="5" name="Rounded Rectangle 4"/>
          <p:cNvSpPr/>
          <p:nvPr/>
        </p:nvSpPr>
        <p:spPr>
          <a:xfrm>
            <a:off x="2987824" y="692697"/>
            <a:ext cx="5760640" cy="12241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ounded Rectangle 5"/>
          <p:cNvSpPr/>
          <p:nvPr/>
        </p:nvSpPr>
        <p:spPr>
          <a:xfrm>
            <a:off x="2987824" y="1916832"/>
            <a:ext cx="5760640" cy="129614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ounded Rectangle 6"/>
          <p:cNvSpPr/>
          <p:nvPr/>
        </p:nvSpPr>
        <p:spPr>
          <a:xfrm>
            <a:off x="2987824" y="3212976"/>
            <a:ext cx="5760640" cy="12241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ounded Rectangle 7"/>
          <p:cNvSpPr/>
          <p:nvPr/>
        </p:nvSpPr>
        <p:spPr>
          <a:xfrm>
            <a:off x="2987824" y="4437113"/>
            <a:ext cx="5760640" cy="14401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840288" cy="5410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de-AT" sz="2600" b="1" dirty="0" smtClean="0"/>
          </a:p>
          <a:p>
            <a:pPr marL="0" indent="0">
              <a:buNone/>
            </a:pPr>
            <a:r>
              <a:rPr lang="de-AT" sz="2600" b="1" dirty="0" smtClean="0"/>
              <a:t>Sag </a:t>
            </a:r>
            <a:r>
              <a:rPr lang="de-AT" sz="2600" b="1" dirty="0"/>
              <a:t>es mir, und ich vergesse es. Zeige es mir, und ich erinnere mich. Lass es mich tun, </a:t>
            </a:r>
            <a:r>
              <a:rPr lang="de-AT" sz="2600" b="1" dirty="0" smtClean="0"/>
              <a:t>und </a:t>
            </a:r>
            <a:r>
              <a:rPr lang="de-AT" sz="2600" b="1" dirty="0"/>
              <a:t>ich behalte es</a:t>
            </a:r>
            <a:r>
              <a:rPr lang="de-AT" sz="2600" dirty="0"/>
              <a:t>. </a:t>
            </a:r>
            <a:r>
              <a:rPr lang="de-AT" sz="1700" dirty="0"/>
              <a:t>Konfuzius (551 –479 v. Chr</a:t>
            </a:r>
            <a:r>
              <a:rPr lang="de-AT" sz="1700" dirty="0" smtClean="0"/>
              <a:t>.)</a:t>
            </a:r>
          </a:p>
          <a:p>
            <a:pPr marL="0" indent="0">
              <a:buNone/>
            </a:pPr>
            <a:endParaRPr lang="de-AT" sz="2600" b="1" dirty="0" smtClean="0"/>
          </a:p>
          <a:p>
            <a:pPr marL="0" indent="0">
              <a:buNone/>
            </a:pPr>
            <a:r>
              <a:rPr lang="de-AT" sz="2600" b="1" dirty="0" smtClean="0"/>
              <a:t>Weniger </a:t>
            </a:r>
            <a:r>
              <a:rPr lang="de-AT" sz="2600" b="1" dirty="0"/>
              <a:t>ist manchmal mehr. Nur wer ohne Angst lernt, lernt erfolgreich. </a:t>
            </a:r>
            <a:r>
              <a:rPr lang="de-AT" sz="1900" dirty="0" smtClean="0"/>
              <a:t>Erasmus </a:t>
            </a:r>
            <a:r>
              <a:rPr lang="de-AT" sz="1900" dirty="0"/>
              <a:t>von Rotterdam (1465 –1536</a:t>
            </a:r>
            <a:r>
              <a:rPr lang="de-AT" sz="1900" dirty="0" smtClean="0"/>
              <a:t>)</a:t>
            </a:r>
          </a:p>
          <a:p>
            <a:pPr marL="0" indent="0">
              <a:buNone/>
            </a:pPr>
            <a:endParaRPr lang="de-AT" sz="2600" b="1" dirty="0" smtClean="0"/>
          </a:p>
          <a:p>
            <a:pPr marL="0" indent="0">
              <a:buNone/>
            </a:pPr>
            <a:endParaRPr lang="de-AT" sz="2600" b="1" dirty="0" smtClean="0"/>
          </a:p>
          <a:p>
            <a:pPr marL="0" indent="0">
              <a:buNone/>
            </a:pPr>
            <a:r>
              <a:rPr lang="de-AT" sz="2600" b="1" dirty="0" smtClean="0"/>
              <a:t>Man </a:t>
            </a:r>
            <a:r>
              <a:rPr lang="de-AT" sz="2600" b="1" dirty="0"/>
              <a:t>kann einen Menschen nichts lehren, man kann ihm nur helfen, es in sich selbst zu </a:t>
            </a:r>
            <a:r>
              <a:rPr lang="de-AT" sz="2600" b="1" dirty="0" smtClean="0"/>
              <a:t>entdecken</a:t>
            </a:r>
            <a:r>
              <a:rPr lang="de-AT" sz="2600" b="1" dirty="0"/>
              <a:t>. </a:t>
            </a:r>
            <a:endParaRPr lang="de-AT" sz="2600" b="1" dirty="0" smtClean="0"/>
          </a:p>
          <a:p>
            <a:pPr marL="0" indent="0">
              <a:buNone/>
            </a:pPr>
            <a:r>
              <a:rPr lang="de-AT" sz="2100" dirty="0"/>
              <a:t>Galileo Galilei (1564 –1642</a:t>
            </a:r>
            <a:r>
              <a:rPr lang="de-AT" sz="2100" dirty="0" smtClean="0"/>
              <a:t>)</a:t>
            </a:r>
          </a:p>
          <a:p>
            <a:pPr marL="0" indent="0">
              <a:buNone/>
            </a:pPr>
            <a:endParaRPr lang="de-AT" sz="1500" b="1" dirty="0" smtClean="0"/>
          </a:p>
          <a:p>
            <a:pPr marL="0" indent="0">
              <a:buNone/>
            </a:pPr>
            <a:r>
              <a:rPr lang="de-AT" sz="2600" b="1" dirty="0" smtClean="0"/>
              <a:t>Er </a:t>
            </a:r>
            <a:r>
              <a:rPr lang="de-AT" sz="2600" dirty="0"/>
              <a:t>[der Lehrer]</a:t>
            </a:r>
            <a:r>
              <a:rPr lang="de-AT" sz="2600" b="1" dirty="0"/>
              <a:t> muss passiv werden, damit das Kind aktiv werden kann. Hilf mir, es </a:t>
            </a:r>
            <a:r>
              <a:rPr lang="de-AT" sz="2600" b="1" dirty="0" smtClean="0"/>
              <a:t>selbst </a:t>
            </a:r>
            <a:r>
              <a:rPr lang="de-AT" sz="2600" b="1" dirty="0"/>
              <a:t>zu tun. </a:t>
            </a:r>
            <a:r>
              <a:rPr lang="de-AT" sz="1500" dirty="0"/>
              <a:t>Maria Montessori (1870 –1952)</a:t>
            </a:r>
            <a:endParaRPr lang="fr-FR" sz="2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9" y="2132857"/>
            <a:ext cx="1445959" cy="153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2416064"/>
            <a:ext cx="1244579" cy="18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" y="4016846"/>
            <a:ext cx="1348383" cy="186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41" y="4551412"/>
            <a:ext cx="1210624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71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 smtClean="0">
                <a:solidFill>
                  <a:srgbClr val="FFC000"/>
                </a:solidFill>
              </a:rPr>
              <a:t>If…</a:t>
            </a:r>
            <a:br>
              <a:rPr lang="fr-FR" sz="1800" dirty="0" smtClean="0">
                <a:solidFill>
                  <a:srgbClr val="FFC000"/>
                </a:solidFill>
              </a:rPr>
            </a:br>
            <a:r>
              <a:rPr lang="fr-FR" sz="1800" dirty="0" smtClean="0">
                <a:solidFill>
                  <a:srgbClr val="FFC000"/>
                </a:solidFill>
              </a:rPr>
              <a:t>Si…</a:t>
            </a:r>
            <a:br>
              <a:rPr lang="fr-FR" sz="1800" dirty="0" smtClean="0">
                <a:solidFill>
                  <a:srgbClr val="FFC000"/>
                </a:solidFill>
              </a:rPr>
            </a:br>
            <a:r>
              <a:rPr lang="fr-FR" sz="1800" dirty="0" smtClean="0">
                <a:solidFill>
                  <a:srgbClr val="FFC000"/>
                </a:solidFill>
              </a:rPr>
              <a:t>Se…</a:t>
            </a:r>
            <a:br>
              <a:rPr lang="fr-FR" sz="1800" dirty="0" smtClean="0">
                <a:solidFill>
                  <a:srgbClr val="FFC000"/>
                </a:solidFill>
              </a:rPr>
            </a:br>
            <a:r>
              <a:rPr lang="el-GR" sz="1800" dirty="0" smtClean="0">
                <a:solidFill>
                  <a:srgbClr val="FFC000"/>
                </a:solidFill>
              </a:rPr>
              <a:t>Αν…</a:t>
            </a:r>
            <a:endParaRPr lang="fr-FR" sz="1800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4"/>
          <a:stretch/>
        </p:blipFill>
        <p:spPr bwMode="auto">
          <a:xfrm>
            <a:off x="3092266" y="4891472"/>
            <a:ext cx="2019367" cy="124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22967"/>
            <a:ext cx="2829323" cy="142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r="4936"/>
          <a:stretch/>
        </p:blipFill>
        <p:spPr bwMode="auto">
          <a:xfrm>
            <a:off x="6228185" y="2564904"/>
            <a:ext cx="2731707" cy="84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97" y="2010884"/>
            <a:ext cx="2313276" cy="221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31840" y="836713"/>
            <a:ext cx="5565555" cy="103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/>
              <a:t>Neue</a:t>
            </a:r>
            <a:r>
              <a:rPr lang="fr-FR" sz="2400" b="1" dirty="0"/>
              <a:t> </a:t>
            </a:r>
            <a:r>
              <a:rPr lang="fr-FR" sz="2400" b="1" dirty="0" err="1"/>
              <a:t>Konzepte</a:t>
            </a:r>
            <a:r>
              <a:rPr lang="fr-FR" sz="2400" b="1" dirty="0"/>
              <a:t>   – </a:t>
            </a:r>
            <a:r>
              <a:rPr lang="fr-FR" sz="2400" b="1" dirty="0" err="1"/>
              <a:t>Neue</a:t>
            </a:r>
            <a:r>
              <a:rPr lang="fr-FR" sz="2400" b="1" dirty="0"/>
              <a:t> </a:t>
            </a:r>
            <a:r>
              <a:rPr lang="fr-FR" sz="2400" b="1" dirty="0" err="1"/>
              <a:t>Formen</a:t>
            </a:r>
            <a:endParaRPr lang="fr-FR" sz="2400" b="1" dirty="0"/>
          </a:p>
          <a:p>
            <a:r>
              <a:rPr lang="fr-FR" dirty="0" err="1"/>
              <a:t>Muster</a:t>
            </a:r>
            <a:r>
              <a:rPr lang="fr-FR" dirty="0"/>
              <a:t> </a:t>
            </a:r>
            <a:r>
              <a:rPr lang="fr-FR" dirty="0" err="1"/>
              <a:t>bilden</a:t>
            </a:r>
            <a:r>
              <a:rPr lang="fr-FR" dirty="0"/>
              <a:t> </a:t>
            </a:r>
            <a:r>
              <a:rPr lang="fr-FR" dirty="0" err="1"/>
              <a:t>durch</a:t>
            </a:r>
            <a:r>
              <a:rPr lang="fr-FR" dirty="0"/>
              <a:t> </a:t>
            </a:r>
            <a:r>
              <a:rPr lang="fr-FR" dirty="0" err="1"/>
              <a:t>viele</a:t>
            </a:r>
            <a:r>
              <a:rPr lang="fr-FR" dirty="0"/>
              <a:t> </a:t>
            </a:r>
            <a:r>
              <a:rPr lang="fr-FR" dirty="0" err="1"/>
              <a:t>ähnliche</a:t>
            </a:r>
            <a:r>
              <a:rPr lang="fr-FR" dirty="0"/>
              <a:t> </a:t>
            </a:r>
            <a:r>
              <a:rPr lang="fr-FR" dirty="0" err="1"/>
              <a:t>Beispiele</a:t>
            </a:r>
            <a:r>
              <a:rPr lang="fr-FR" dirty="0"/>
              <a:t> </a:t>
            </a:r>
            <a:r>
              <a:rPr lang="fr-FR" dirty="0" err="1"/>
              <a:t>aus</a:t>
            </a:r>
            <a:r>
              <a:rPr lang="fr-FR" dirty="0"/>
              <a:t> der </a:t>
            </a:r>
            <a:r>
              <a:rPr lang="fr-FR" dirty="0" err="1"/>
              <a:t>eigenen</a:t>
            </a:r>
            <a:r>
              <a:rPr lang="fr-FR" dirty="0"/>
              <a:t> </a:t>
            </a:r>
            <a:r>
              <a:rPr lang="fr-FR" dirty="0" err="1"/>
              <a:t>Lebenswelt</a:t>
            </a:r>
            <a:endParaRPr lang="fr-F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288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911698" y="3618720"/>
            <a:ext cx="1994317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r="9015"/>
          <a:stretch/>
        </p:blipFill>
        <p:spPr bwMode="auto">
          <a:xfrm>
            <a:off x="611560" y="4413291"/>
            <a:ext cx="1591048" cy="148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17918"/>
            <a:ext cx="1580952" cy="179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70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92696"/>
            <a:ext cx="1927101" cy="192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01" y="1390823"/>
            <a:ext cx="1430155" cy="128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797324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39" y="2924945"/>
            <a:ext cx="2348111" cy="125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" b="11845"/>
          <a:stretch/>
        </p:blipFill>
        <p:spPr bwMode="auto">
          <a:xfrm>
            <a:off x="465555" y="2033486"/>
            <a:ext cx="2143125" cy="185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0" t="97598" r="-122940" b="-57172"/>
          <a:stretch/>
        </p:blipFill>
        <p:spPr bwMode="auto">
          <a:xfrm>
            <a:off x="871539" y="4290936"/>
            <a:ext cx="2466975" cy="110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6" b="27992"/>
          <a:stretch/>
        </p:blipFill>
        <p:spPr bwMode="auto">
          <a:xfrm>
            <a:off x="356853" y="836713"/>
            <a:ext cx="2400000" cy="105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83" y="3995065"/>
            <a:ext cx="1603067" cy="21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055" y="2977972"/>
            <a:ext cx="3021723" cy="28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90" y="4416310"/>
            <a:ext cx="1845100" cy="15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3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007" y="836714"/>
            <a:ext cx="2362200" cy="576064"/>
          </a:xfrm>
        </p:spPr>
        <p:txBody>
          <a:bodyPr/>
          <a:lstStyle/>
          <a:p>
            <a:r>
              <a:rPr lang="de-AT" dirty="0" smtClean="0">
                <a:solidFill>
                  <a:srgbClr val="FFC000"/>
                </a:solidFill>
              </a:rPr>
              <a:t/>
            </a:r>
            <a:br>
              <a:rPr lang="de-AT" dirty="0" smtClean="0">
                <a:solidFill>
                  <a:srgbClr val="FFC000"/>
                </a:solidFill>
              </a:rPr>
            </a:br>
            <a:r>
              <a:rPr lang="de-AT" sz="2000" dirty="0" err="1" smtClean="0">
                <a:solidFill>
                  <a:srgbClr val="FFC000"/>
                </a:solidFill>
              </a:rPr>
              <a:t>If</a:t>
            </a:r>
            <a:r>
              <a:rPr lang="de-AT" sz="2000" dirty="0" smtClean="0">
                <a:solidFill>
                  <a:srgbClr val="FFC000"/>
                </a:solidFill>
              </a:rPr>
              <a:t> </a:t>
            </a:r>
            <a:r>
              <a:rPr lang="de-AT" sz="2000" dirty="0">
                <a:solidFill>
                  <a:srgbClr val="FFC000"/>
                </a:solidFill>
              </a:rPr>
              <a:t>I </a:t>
            </a:r>
            <a:r>
              <a:rPr lang="de-AT" sz="2000" dirty="0" err="1">
                <a:solidFill>
                  <a:srgbClr val="FFC000"/>
                </a:solidFill>
              </a:rPr>
              <a:t>had</a:t>
            </a:r>
            <a:r>
              <a:rPr lang="de-AT" sz="2000" dirty="0">
                <a:solidFill>
                  <a:srgbClr val="FFC000"/>
                </a:solidFill>
              </a:rPr>
              <a:t> </a:t>
            </a:r>
            <a:r>
              <a:rPr lang="de-AT" sz="2000" dirty="0" err="1" smtClean="0">
                <a:solidFill>
                  <a:srgbClr val="FFC000"/>
                </a:solidFill>
              </a:rPr>
              <a:t>known</a:t>
            </a:r>
            <a:r>
              <a:rPr lang="de-AT" sz="2000" dirty="0" smtClean="0">
                <a:solidFill>
                  <a:srgbClr val="FFC000"/>
                </a:solidFill>
              </a:rPr>
              <a:t>… </a:t>
            </a:r>
            <a:endParaRPr lang="fr-FR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365" y="4297233"/>
            <a:ext cx="1771119" cy="17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t="7483" r="10346" b="3740"/>
          <a:stretch/>
        </p:blipFill>
        <p:spPr bwMode="auto">
          <a:xfrm>
            <a:off x="6750175" y="562881"/>
            <a:ext cx="2112885" cy="319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348" y="3732459"/>
            <a:ext cx="3245347" cy="259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961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8221" r="4501" b="7722"/>
          <a:stretch/>
        </p:blipFill>
        <p:spPr bwMode="auto">
          <a:xfrm>
            <a:off x="2987825" y="692697"/>
            <a:ext cx="2237175" cy="205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702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r="3328"/>
          <a:stretch/>
        </p:blipFill>
        <p:spPr bwMode="auto">
          <a:xfrm>
            <a:off x="5225000" y="1718066"/>
            <a:ext cx="173114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11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2362200" cy="576064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Beispiele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err="1" smtClean="0"/>
              <a:t>present</a:t>
            </a:r>
            <a:r>
              <a:rPr lang="fr-FR" dirty="0" smtClean="0"/>
              <a:t> routines-</a:t>
            </a:r>
            <a:r>
              <a:rPr lang="fr-FR" dirty="0" err="1" smtClean="0"/>
              <a:t>present</a:t>
            </a:r>
            <a:r>
              <a:rPr lang="fr-FR" dirty="0" smtClean="0"/>
              <a:t> </a:t>
            </a:r>
            <a:r>
              <a:rPr lang="fr-FR" dirty="0" err="1" smtClean="0"/>
              <a:t>activities</a:t>
            </a:r>
            <a:endParaRPr lang="fr-FR" dirty="0" smtClean="0"/>
          </a:p>
          <a:p>
            <a:r>
              <a:rPr lang="fr-FR" dirty="0" err="1" smtClean="0"/>
              <a:t>past</a:t>
            </a:r>
            <a:r>
              <a:rPr lang="fr-FR" dirty="0" smtClean="0"/>
              <a:t> </a:t>
            </a:r>
            <a:r>
              <a:rPr lang="fr-FR" dirty="0" err="1" smtClean="0"/>
              <a:t>events</a:t>
            </a:r>
            <a:r>
              <a:rPr lang="fr-FR" dirty="0" smtClean="0"/>
              <a:t> – </a:t>
            </a:r>
            <a:r>
              <a:rPr lang="fr-FR" dirty="0" err="1" smtClean="0"/>
              <a:t>circumstances</a:t>
            </a:r>
            <a:endParaRPr lang="fr-FR" dirty="0" smtClean="0"/>
          </a:p>
          <a:p>
            <a:r>
              <a:rPr lang="fr-FR" dirty="0" err="1" smtClean="0"/>
              <a:t>activities</a:t>
            </a:r>
            <a:r>
              <a:rPr lang="fr-FR" dirty="0" smtClean="0"/>
              <a:t> – states</a:t>
            </a:r>
          </a:p>
          <a:p>
            <a:r>
              <a:rPr lang="fr-FR" dirty="0" err="1" smtClean="0"/>
              <a:t>einmalig</a:t>
            </a:r>
            <a:r>
              <a:rPr lang="fr-FR" dirty="0" smtClean="0"/>
              <a:t> – </a:t>
            </a:r>
            <a:r>
              <a:rPr lang="fr-FR" dirty="0" err="1" smtClean="0"/>
              <a:t>wiederholt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err="1" smtClean="0">
                <a:solidFill>
                  <a:srgbClr val="FFC000"/>
                </a:solidFill>
              </a:rPr>
              <a:t>Zeitensysteme</a:t>
            </a:r>
            <a:r>
              <a:rPr lang="fr-FR" b="1" dirty="0" smtClean="0">
                <a:solidFill>
                  <a:srgbClr val="FFC000"/>
                </a:solidFill>
              </a:rPr>
              <a:t> in </a:t>
            </a:r>
            <a:r>
              <a:rPr lang="fr-FR" b="1" dirty="0" err="1" smtClean="0">
                <a:solidFill>
                  <a:srgbClr val="FFC000"/>
                </a:solidFill>
              </a:rPr>
              <a:t>anderen</a:t>
            </a:r>
            <a:r>
              <a:rPr lang="fr-FR" b="1" dirty="0" smtClean="0">
                <a:solidFill>
                  <a:srgbClr val="FFC000"/>
                </a:solidFill>
              </a:rPr>
              <a:t>  </a:t>
            </a:r>
            <a:r>
              <a:rPr lang="fr-FR" b="1" dirty="0" err="1" smtClean="0">
                <a:solidFill>
                  <a:srgbClr val="FFC000"/>
                </a:solidFill>
              </a:rPr>
              <a:t>Sprachen</a:t>
            </a:r>
            <a:endParaRPr lang="fr-FR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FFC000"/>
              </a:solidFill>
            </a:endParaRPr>
          </a:p>
          <a:p>
            <a:r>
              <a:rPr lang="fr-FR" sz="2000" dirty="0" err="1" smtClean="0"/>
              <a:t>jedes</a:t>
            </a:r>
            <a:r>
              <a:rPr lang="fr-FR" sz="2000" dirty="0" smtClean="0"/>
              <a:t> </a:t>
            </a:r>
            <a:r>
              <a:rPr lang="fr-FR" sz="2000" dirty="0" err="1" smtClean="0"/>
              <a:t>neue</a:t>
            </a:r>
            <a:r>
              <a:rPr lang="fr-FR" sz="2000" dirty="0" smtClean="0"/>
              <a:t> </a:t>
            </a:r>
            <a:r>
              <a:rPr lang="fr-FR" sz="2000" dirty="0" err="1" smtClean="0"/>
              <a:t>Konzept</a:t>
            </a:r>
            <a:r>
              <a:rPr lang="fr-FR" sz="2000" dirty="0" smtClean="0"/>
              <a:t> (Notion) </a:t>
            </a:r>
            <a:r>
              <a:rPr lang="fr-FR" sz="2000" dirty="0" err="1" smtClean="0"/>
              <a:t>einzeln</a:t>
            </a:r>
            <a:r>
              <a:rPr lang="fr-FR" sz="2000" dirty="0" smtClean="0"/>
              <a:t> </a:t>
            </a:r>
            <a:r>
              <a:rPr lang="fr-FR" sz="2000" dirty="0" err="1" smtClean="0"/>
              <a:t>behandeln</a:t>
            </a:r>
            <a:endParaRPr lang="fr-FR" sz="2000" dirty="0" smtClean="0"/>
          </a:p>
          <a:p>
            <a:r>
              <a:rPr lang="fr-FR" sz="2000" dirty="0" err="1" smtClean="0"/>
              <a:t>Abfolge</a:t>
            </a:r>
            <a:r>
              <a:rPr lang="fr-FR" sz="2000" dirty="0" smtClean="0"/>
              <a:t>: </a:t>
            </a:r>
            <a:r>
              <a:rPr lang="fr-FR" sz="2000" dirty="0" err="1" smtClean="0"/>
              <a:t>awareness</a:t>
            </a:r>
            <a:r>
              <a:rPr lang="fr-FR" sz="2000" dirty="0" smtClean="0"/>
              <a:t> </a:t>
            </a:r>
            <a:r>
              <a:rPr lang="fr-FR" sz="2000" dirty="0" err="1" smtClean="0"/>
              <a:t>raising</a:t>
            </a:r>
            <a:r>
              <a:rPr lang="fr-FR" sz="2000" dirty="0"/>
              <a:t> </a:t>
            </a:r>
            <a:r>
              <a:rPr lang="fr-FR" sz="2000" dirty="0" smtClean="0"/>
              <a:t>– </a:t>
            </a:r>
            <a:r>
              <a:rPr lang="fr-FR" sz="2000" dirty="0" err="1" smtClean="0"/>
              <a:t>conceptualization</a:t>
            </a:r>
            <a:r>
              <a:rPr lang="fr-FR" sz="2000" dirty="0" smtClean="0"/>
              <a:t> – </a:t>
            </a:r>
            <a:r>
              <a:rPr lang="fr-FR" sz="2000" dirty="0" err="1" smtClean="0"/>
              <a:t>proceduralization</a:t>
            </a:r>
            <a:r>
              <a:rPr lang="fr-FR" sz="2000" dirty="0" smtClean="0"/>
              <a:t> – performance</a:t>
            </a:r>
          </a:p>
          <a:p>
            <a:r>
              <a:rPr lang="fr-FR" sz="2000" dirty="0" err="1" smtClean="0"/>
              <a:t>Kontext</a:t>
            </a:r>
            <a:r>
              <a:rPr lang="fr-FR" sz="2000" dirty="0" smtClean="0"/>
              <a:t> </a:t>
            </a:r>
            <a:r>
              <a:rPr lang="fr-FR" sz="2000" dirty="0" err="1" smtClean="0"/>
              <a:t>aus</a:t>
            </a:r>
            <a:r>
              <a:rPr lang="fr-FR" sz="2000" dirty="0" smtClean="0"/>
              <a:t> der </a:t>
            </a:r>
            <a:r>
              <a:rPr lang="fr-FR" sz="2000" dirty="0" err="1" smtClean="0"/>
              <a:t>Lebenswelt</a:t>
            </a:r>
            <a:r>
              <a:rPr lang="fr-FR" sz="2000" dirty="0" smtClean="0"/>
              <a:t> der </a:t>
            </a:r>
            <a:r>
              <a:rPr lang="fr-FR" sz="2000" dirty="0" err="1" smtClean="0"/>
              <a:t>Lernenden</a:t>
            </a:r>
            <a:endParaRPr lang="fr-FR" sz="2000" dirty="0" smtClean="0"/>
          </a:p>
          <a:p>
            <a:r>
              <a:rPr lang="fr-FR" sz="2000" dirty="0" err="1" smtClean="0"/>
              <a:t>Alle</a:t>
            </a:r>
            <a:r>
              <a:rPr lang="fr-FR" sz="2000" dirty="0" smtClean="0"/>
              <a:t> </a:t>
            </a:r>
            <a:r>
              <a:rPr lang="fr-FR" sz="2000" dirty="0" err="1" smtClean="0"/>
              <a:t>Sinne</a:t>
            </a:r>
            <a:r>
              <a:rPr lang="fr-FR" sz="2000" dirty="0" smtClean="0"/>
              <a:t> </a:t>
            </a:r>
            <a:r>
              <a:rPr lang="fr-FR" sz="2000" dirty="0" err="1" smtClean="0"/>
              <a:t>verwenden</a:t>
            </a:r>
            <a:r>
              <a:rPr lang="fr-FR" sz="2000" dirty="0" smtClean="0"/>
              <a:t>: </a:t>
            </a:r>
            <a:r>
              <a:rPr lang="fr-FR" sz="2000" dirty="0" err="1" smtClean="0"/>
              <a:t>Sprechen</a:t>
            </a:r>
            <a:r>
              <a:rPr lang="fr-FR" sz="2000" dirty="0" smtClean="0"/>
              <a:t>, </a:t>
            </a:r>
            <a:r>
              <a:rPr lang="fr-FR" sz="2000" dirty="0" err="1" smtClean="0"/>
              <a:t>Hören</a:t>
            </a:r>
            <a:r>
              <a:rPr lang="fr-FR" sz="2000" dirty="0" smtClean="0"/>
              <a:t>,  </a:t>
            </a:r>
            <a:r>
              <a:rPr lang="fr-FR" sz="2000" dirty="0" err="1" smtClean="0"/>
              <a:t>Bewegung</a:t>
            </a:r>
            <a:r>
              <a:rPr lang="fr-FR" sz="2000" dirty="0" smtClean="0"/>
              <a:t>, </a:t>
            </a:r>
            <a:r>
              <a:rPr lang="fr-FR" sz="2000" dirty="0" err="1" smtClean="0"/>
              <a:t>Bilder</a:t>
            </a:r>
            <a:r>
              <a:rPr lang="fr-FR" sz="2000" dirty="0" smtClean="0"/>
              <a:t>, </a:t>
            </a:r>
            <a:r>
              <a:rPr lang="fr-FR" sz="2000" dirty="0" err="1" smtClean="0"/>
              <a:t>episodisches</a:t>
            </a:r>
            <a:r>
              <a:rPr lang="fr-FR" sz="2000" dirty="0" smtClean="0"/>
              <a:t> </a:t>
            </a:r>
            <a:r>
              <a:rPr lang="fr-FR" sz="2000" dirty="0" err="1" smtClean="0"/>
              <a:t>Gedächtnis</a:t>
            </a:r>
            <a:endParaRPr lang="fr-FR" sz="2000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119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2362200" cy="990600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Arbeitsauftrag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8841"/>
            <a:ext cx="2362200" cy="4137323"/>
          </a:xfrm>
        </p:spPr>
        <p:txBody>
          <a:bodyPr/>
          <a:lstStyle/>
          <a:p>
            <a:endParaRPr lang="fr-FR" b="1" dirty="0"/>
          </a:p>
          <a:p>
            <a:endParaRPr lang="fr-FR" b="1" dirty="0" smtClean="0"/>
          </a:p>
          <a:p>
            <a:r>
              <a:rPr lang="fr-FR" b="1" dirty="0" smtClean="0"/>
              <a:t>1. </a:t>
            </a:r>
            <a:r>
              <a:rPr lang="fr-FR" b="1" dirty="0" err="1" smtClean="0"/>
              <a:t>Gruppenarbeit</a:t>
            </a:r>
            <a:endParaRPr lang="fr-FR" b="1" dirty="0" smtClean="0"/>
          </a:p>
          <a:p>
            <a:endParaRPr lang="fr-FR" b="1" dirty="0" smtClean="0"/>
          </a:p>
          <a:p>
            <a:endParaRPr lang="fr-FR" b="1" dirty="0"/>
          </a:p>
          <a:p>
            <a:r>
              <a:rPr lang="fr-FR" b="1" dirty="0" smtClean="0"/>
              <a:t>2. </a:t>
            </a:r>
            <a:r>
              <a:rPr lang="fr-FR" b="1" dirty="0" err="1" smtClean="0"/>
              <a:t>Präsentation</a:t>
            </a:r>
            <a:r>
              <a:rPr lang="fr-FR" b="1" dirty="0" smtClean="0"/>
              <a:t> der </a:t>
            </a:r>
            <a:r>
              <a:rPr lang="fr-FR" b="1" dirty="0" err="1" smtClean="0"/>
              <a:t>Ergebnisse</a:t>
            </a:r>
            <a:r>
              <a:rPr lang="fr-FR" b="1" dirty="0" smtClean="0"/>
              <a:t> (Poster)</a:t>
            </a:r>
          </a:p>
          <a:p>
            <a:r>
              <a:rPr lang="fr-FR" b="1" dirty="0" smtClean="0"/>
              <a:t>	</a:t>
            </a:r>
            <a:endParaRPr lang="fr-FR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err="1" smtClean="0"/>
              <a:t>Gruppenarbeit</a:t>
            </a:r>
            <a:endParaRPr lang="fr-FR" b="1" dirty="0" smtClean="0"/>
          </a:p>
          <a:p>
            <a:pPr marL="0" indent="0">
              <a:buNone/>
            </a:pPr>
            <a:endParaRPr lang="fr-FR" b="1" dirty="0" smtClean="0"/>
          </a:p>
          <a:p>
            <a:r>
              <a:rPr lang="fr-FR" sz="2400" dirty="0" err="1" smtClean="0"/>
              <a:t>Wählen</a:t>
            </a:r>
            <a:r>
              <a:rPr lang="fr-FR" sz="2400" dirty="0" smtClean="0"/>
              <a:t> </a:t>
            </a:r>
            <a:r>
              <a:rPr lang="fr-FR" sz="2400" dirty="0" err="1" smtClean="0"/>
              <a:t>Sie</a:t>
            </a:r>
            <a:r>
              <a:rPr lang="fr-FR" sz="2400" dirty="0" smtClean="0"/>
              <a:t> </a:t>
            </a:r>
            <a:r>
              <a:rPr lang="fr-FR" sz="2400" dirty="0" err="1" smtClean="0"/>
              <a:t>ein</a:t>
            </a:r>
            <a:r>
              <a:rPr lang="fr-FR" sz="2400" dirty="0" smtClean="0"/>
              <a:t> </a:t>
            </a:r>
            <a:r>
              <a:rPr lang="fr-FR" sz="2400" dirty="0" err="1" smtClean="0"/>
              <a:t>Thema</a:t>
            </a:r>
            <a:r>
              <a:rPr lang="fr-FR" sz="2400" dirty="0"/>
              <a:t> </a:t>
            </a:r>
            <a:r>
              <a:rPr lang="fr-FR" sz="2400" dirty="0" err="1" smtClean="0"/>
              <a:t>das</a:t>
            </a:r>
            <a:r>
              <a:rPr lang="fr-FR" sz="2400" dirty="0" smtClean="0"/>
              <a:t> </a:t>
            </a:r>
            <a:r>
              <a:rPr lang="fr-FR" sz="2400" dirty="0" err="1" smtClean="0"/>
              <a:t>Sie</a:t>
            </a:r>
            <a:r>
              <a:rPr lang="fr-FR" sz="2400" dirty="0" smtClean="0"/>
              <a:t> in </a:t>
            </a:r>
            <a:r>
              <a:rPr lang="fr-FR" sz="2400" dirty="0" err="1" smtClean="0"/>
              <a:t>nächster</a:t>
            </a:r>
            <a:r>
              <a:rPr lang="fr-FR" sz="2400" dirty="0" smtClean="0"/>
              <a:t> </a:t>
            </a:r>
            <a:r>
              <a:rPr lang="fr-FR" sz="2400" dirty="0" err="1" smtClean="0"/>
              <a:t>Zeit</a:t>
            </a:r>
            <a:r>
              <a:rPr lang="fr-FR" sz="2400" dirty="0" smtClean="0"/>
              <a:t> </a:t>
            </a:r>
            <a:r>
              <a:rPr lang="fr-FR" sz="2400" dirty="0" err="1" smtClean="0"/>
              <a:t>bearbeiten</a:t>
            </a:r>
            <a:r>
              <a:rPr lang="fr-FR" sz="2400" dirty="0" smtClean="0"/>
              <a:t> </a:t>
            </a:r>
            <a:r>
              <a:rPr lang="fr-FR" sz="2400" dirty="0" err="1" smtClean="0"/>
              <a:t>wollen</a:t>
            </a:r>
            <a:r>
              <a:rPr lang="fr-FR" sz="2400" dirty="0" smtClean="0"/>
              <a:t>.</a:t>
            </a:r>
          </a:p>
          <a:p>
            <a:r>
              <a:rPr lang="fr-FR" sz="2400" dirty="0" err="1" smtClean="0"/>
              <a:t>Wie</a:t>
            </a:r>
            <a:r>
              <a:rPr lang="fr-FR" sz="2400" dirty="0" smtClean="0"/>
              <a:t> </a:t>
            </a:r>
            <a:r>
              <a:rPr lang="fr-FR" sz="2400" dirty="0" err="1" smtClean="0"/>
              <a:t>können</a:t>
            </a:r>
            <a:r>
              <a:rPr lang="fr-FR" sz="2400" dirty="0" smtClean="0"/>
              <a:t> </a:t>
            </a:r>
            <a:r>
              <a:rPr lang="fr-FR" sz="2400" dirty="0" err="1" smtClean="0"/>
              <a:t>Sie</a:t>
            </a:r>
            <a:r>
              <a:rPr lang="fr-FR" sz="2400" dirty="0" smtClean="0"/>
              <a:t> </a:t>
            </a:r>
            <a:r>
              <a:rPr lang="fr-FR" sz="2400" dirty="0" err="1" smtClean="0"/>
              <a:t>dieses</a:t>
            </a:r>
            <a:r>
              <a:rPr lang="fr-FR" sz="2400" dirty="0" smtClean="0"/>
              <a:t> </a:t>
            </a:r>
            <a:r>
              <a:rPr lang="fr-FR" sz="2400" dirty="0" err="1" smtClean="0"/>
              <a:t>Thema</a:t>
            </a:r>
            <a:r>
              <a:rPr lang="fr-FR" sz="2400" dirty="0" smtClean="0"/>
              <a:t> </a:t>
            </a:r>
            <a:r>
              <a:rPr lang="fr-FR" sz="2400" dirty="0" err="1" smtClean="0"/>
              <a:t>gehirngerecht</a:t>
            </a:r>
            <a:r>
              <a:rPr lang="fr-FR" sz="2400" dirty="0" smtClean="0"/>
              <a:t> </a:t>
            </a:r>
            <a:r>
              <a:rPr lang="fr-FR" sz="2400" dirty="0" err="1" smtClean="0"/>
              <a:t>unterrichten</a:t>
            </a:r>
            <a:r>
              <a:rPr lang="fr-FR" sz="2400" dirty="0" smtClean="0"/>
              <a:t>?</a:t>
            </a:r>
          </a:p>
          <a:p>
            <a:r>
              <a:rPr lang="fr-FR" sz="2400" dirty="0" err="1" smtClean="0"/>
              <a:t>Wie</a:t>
            </a:r>
            <a:r>
              <a:rPr lang="fr-FR" sz="2400" dirty="0" smtClean="0"/>
              <a:t> </a:t>
            </a:r>
            <a:r>
              <a:rPr lang="fr-FR" sz="2400" dirty="0" err="1" smtClean="0"/>
              <a:t>können</a:t>
            </a:r>
            <a:r>
              <a:rPr lang="fr-FR" sz="2400" dirty="0" smtClean="0"/>
              <a:t> </a:t>
            </a:r>
            <a:r>
              <a:rPr lang="fr-FR" sz="2400" dirty="0" err="1" smtClean="0"/>
              <a:t>Sie</a:t>
            </a:r>
            <a:r>
              <a:rPr lang="fr-FR" sz="2400" dirty="0" smtClean="0"/>
              <a:t> die </a:t>
            </a:r>
            <a:r>
              <a:rPr lang="fr-FR" sz="2400" dirty="0" err="1" smtClean="0"/>
              <a:t>Materialien</a:t>
            </a:r>
            <a:r>
              <a:rPr lang="fr-FR" sz="2400" dirty="0" smtClean="0"/>
              <a:t> in </a:t>
            </a:r>
            <a:r>
              <a:rPr lang="fr-FR" sz="2400" dirty="0" err="1" smtClean="0"/>
              <a:t>Ihrem</a:t>
            </a:r>
            <a:r>
              <a:rPr lang="fr-FR" sz="2400" dirty="0" smtClean="0"/>
              <a:t> </a:t>
            </a:r>
            <a:r>
              <a:rPr lang="fr-FR" sz="2400" dirty="0" err="1" smtClean="0"/>
              <a:t>Lehrbuch</a:t>
            </a:r>
            <a:r>
              <a:rPr lang="fr-FR" sz="2400" dirty="0" smtClean="0"/>
              <a:t> </a:t>
            </a:r>
            <a:r>
              <a:rPr lang="fr-FR" sz="2400" dirty="0" err="1" smtClean="0"/>
              <a:t>so</a:t>
            </a:r>
            <a:r>
              <a:rPr lang="fr-FR" sz="2400" dirty="0" smtClean="0"/>
              <a:t> </a:t>
            </a:r>
            <a:r>
              <a:rPr lang="fr-FR" sz="2400" dirty="0" err="1" smtClean="0"/>
              <a:t>adaptieren</a:t>
            </a:r>
            <a:r>
              <a:rPr lang="fr-FR" sz="2400" dirty="0" smtClean="0"/>
              <a:t>, </a:t>
            </a:r>
            <a:r>
              <a:rPr lang="fr-FR" sz="2400" dirty="0" err="1" smtClean="0"/>
              <a:t>dass</a:t>
            </a:r>
            <a:r>
              <a:rPr lang="fr-FR" sz="2400" dirty="0" smtClean="0"/>
              <a:t> </a:t>
            </a:r>
            <a:r>
              <a:rPr lang="fr-FR" sz="2400" dirty="0" err="1" smtClean="0"/>
              <a:t>Sie</a:t>
            </a:r>
            <a:r>
              <a:rPr lang="fr-FR" sz="2400" dirty="0"/>
              <a:t> </a:t>
            </a:r>
            <a:r>
              <a:rPr lang="fr-FR" sz="2400" dirty="0" smtClean="0"/>
              <a:t>die </a:t>
            </a:r>
            <a:r>
              <a:rPr lang="fr-FR" sz="2400" dirty="0" err="1" smtClean="0"/>
              <a:t>Prinzipien</a:t>
            </a:r>
            <a:r>
              <a:rPr lang="fr-FR" sz="2400" dirty="0" smtClean="0"/>
              <a:t> des </a:t>
            </a:r>
            <a:r>
              <a:rPr lang="fr-FR" sz="2400" dirty="0" err="1" smtClean="0"/>
              <a:t>gehirn-gerechten</a:t>
            </a:r>
            <a:r>
              <a:rPr lang="fr-FR" sz="2400" dirty="0" smtClean="0"/>
              <a:t> </a:t>
            </a:r>
            <a:r>
              <a:rPr lang="fr-FR" sz="2400" dirty="0" err="1" smtClean="0"/>
              <a:t>Lernens</a:t>
            </a:r>
            <a:r>
              <a:rPr lang="fr-FR" sz="2400" dirty="0" smtClean="0"/>
              <a:t> </a:t>
            </a:r>
            <a:r>
              <a:rPr lang="fr-FR" sz="2400" dirty="0" err="1" smtClean="0"/>
              <a:t>erfüllen</a:t>
            </a:r>
            <a:r>
              <a:rPr lang="fr-FR" sz="2400" dirty="0" smtClean="0"/>
              <a:t>?</a:t>
            </a:r>
          </a:p>
          <a:p>
            <a:r>
              <a:rPr lang="fr-FR" sz="2400" dirty="0" smtClean="0"/>
              <a:t>Welche der </a:t>
            </a:r>
            <a:r>
              <a:rPr lang="fr-FR" sz="2400" dirty="0" err="1" smtClean="0"/>
              <a:t>vorgestellten</a:t>
            </a:r>
            <a:r>
              <a:rPr lang="fr-FR" sz="2400" dirty="0" smtClean="0"/>
              <a:t> </a:t>
            </a:r>
            <a:r>
              <a:rPr lang="fr-FR" sz="2400" dirty="0" err="1" smtClean="0"/>
              <a:t>Ideen</a:t>
            </a:r>
            <a:r>
              <a:rPr lang="fr-FR" sz="2400" dirty="0" smtClean="0"/>
              <a:t> </a:t>
            </a:r>
            <a:r>
              <a:rPr lang="fr-FR" sz="2400" dirty="0" err="1" smtClean="0"/>
              <a:t>könnten</a:t>
            </a:r>
            <a:r>
              <a:rPr lang="fr-FR" sz="2400" dirty="0" smtClean="0"/>
              <a:t> </a:t>
            </a:r>
            <a:r>
              <a:rPr lang="fr-FR" sz="2400" dirty="0" err="1" smtClean="0"/>
              <a:t>Sie</a:t>
            </a:r>
            <a:r>
              <a:rPr lang="fr-FR" sz="2400" dirty="0" smtClean="0"/>
              <a:t> </a:t>
            </a:r>
            <a:r>
              <a:rPr lang="fr-FR" sz="2400" dirty="0" err="1" smtClean="0"/>
              <a:t>für</a:t>
            </a:r>
            <a:r>
              <a:rPr lang="fr-FR" sz="2400" dirty="0" smtClean="0"/>
              <a:t> </a:t>
            </a:r>
            <a:r>
              <a:rPr lang="fr-FR" sz="2400" dirty="0" err="1" smtClean="0"/>
              <a:t>Ihren</a:t>
            </a:r>
            <a:r>
              <a:rPr lang="fr-FR" sz="2400" dirty="0" smtClean="0"/>
              <a:t> </a:t>
            </a:r>
            <a:r>
              <a:rPr lang="fr-FR" sz="2400" dirty="0" err="1" smtClean="0"/>
              <a:t>Unterricht</a:t>
            </a:r>
            <a:r>
              <a:rPr lang="fr-FR" sz="2400" dirty="0" smtClean="0"/>
              <a:t> </a:t>
            </a:r>
            <a:r>
              <a:rPr lang="fr-FR" sz="2400" dirty="0" err="1" smtClean="0"/>
              <a:t>adaptieren</a:t>
            </a:r>
            <a:r>
              <a:rPr lang="fr-FR" sz="2400" dirty="0" smtClean="0"/>
              <a:t>?</a:t>
            </a:r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615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Danke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1"/>
            <a:ext cx="2534816" cy="4144963"/>
          </a:xfrm>
        </p:spPr>
        <p:txBody>
          <a:bodyPr>
            <a:normAutofit/>
          </a:bodyPr>
          <a:lstStyle/>
          <a:p>
            <a:r>
              <a:rPr lang="fr-FR" sz="2400" dirty="0" err="1" smtClean="0">
                <a:solidFill>
                  <a:srgbClr val="FFC000"/>
                </a:solidFill>
              </a:rPr>
              <a:t>für</a:t>
            </a:r>
            <a:endParaRPr lang="fr-FR" sz="2400" dirty="0" smtClean="0">
              <a:solidFill>
                <a:srgbClr val="FFC000"/>
              </a:solidFill>
            </a:endParaRPr>
          </a:p>
          <a:p>
            <a:r>
              <a:rPr lang="fr-FR" sz="2400" dirty="0" err="1" smtClean="0">
                <a:solidFill>
                  <a:srgbClr val="FFC000"/>
                </a:solidFill>
              </a:rPr>
              <a:t>Ihre</a:t>
            </a:r>
            <a:endParaRPr lang="fr-FR" sz="2400" dirty="0" smtClean="0">
              <a:solidFill>
                <a:srgbClr val="FFC000"/>
              </a:solidFill>
            </a:endParaRPr>
          </a:p>
          <a:p>
            <a:r>
              <a:rPr lang="fr-FR" sz="2400" dirty="0" err="1" smtClean="0">
                <a:solidFill>
                  <a:srgbClr val="FFC000"/>
                </a:solidFill>
              </a:rPr>
              <a:t>Aufmerksamkeit</a:t>
            </a:r>
            <a:r>
              <a:rPr lang="fr-FR" sz="2400" dirty="0" smtClean="0">
                <a:solidFill>
                  <a:srgbClr val="FFC000"/>
                </a:solidFill>
              </a:rPr>
              <a:t>!</a:t>
            </a:r>
          </a:p>
          <a:p>
            <a:endParaRPr lang="fr-FR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31840" y="685800"/>
            <a:ext cx="5760640" cy="54102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dirty="0" err="1" smtClean="0"/>
              <a:t>Haben</a:t>
            </a:r>
            <a:r>
              <a:rPr lang="fr-FR" b="1" dirty="0" smtClean="0"/>
              <a:t> </a:t>
            </a:r>
            <a:r>
              <a:rPr lang="fr-FR" b="1" dirty="0" err="1" smtClean="0"/>
              <a:t>Sie</a:t>
            </a:r>
            <a:r>
              <a:rPr lang="fr-FR" b="1" dirty="0" smtClean="0"/>
              <a:t> </a:t>
            </a:r>
            <a:r>
              <a:rPr lang="fr-FR" b="1" dirty="0" err="1" smtClean="0"/>
              <a:t>weitere</a:t>
            </a:r>
            <a:r>
              <a:rPr lang="fr-FR" b="1" dirty="0" smtClean="0"/>
              <a:t> </a:t>
            </a:r>
            <a:r>
              <a:rPr lang="fr-FR" b="1" dirty="0" err="1" smtClean="0"/>
              <a:t>Fragen</a:t>
            </a:r>
            <a:r>
              <a:rPr lang="fr-FR" b="1" dirty="0"/>
              <a:t>?</a:t>
            </a:r>
            <a:endParaRPr lang="fr-FR" b="1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 descr="C:\Users\lp\Documents\Lis\epep\images\orange-ques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3017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83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Test </a:t>
            </a:r>
            <a:r>
              <a:rPr lang="fr-FR" b="1" dirty="0" err="1" smtClean="0">
                <a:solidFill>
                  <a:schemeClr val="accent3">
                    <a:lumMod val="75000"/>
                  </a:schemeClr>
                </a:solidFill>
              </a:rPr>
              <a:t>your</a:t>
            </a: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 memory</a:t>
            </a:r>
          </a:p>
          <a:p>
            <a:pPr marL="0" indent="0">
              <a:buNone/>
            </a:pPr>
            <a:endParaRPr lang="fr-FR" b="1" dirty="0" smtClean="0"/>
          </a:p>
          <a:p>
            <a:r>
              <a:rPr lang="de-AT" sz="2200" b="1" dirty="0"/>
              <a:t>Gespielt wird mit oder ohne Spielbrett.</a:t>
            </a:r>
            <a:endParaRPr lang="de-AT" sz="2200" dirty="0"/>
          </a:p>
          <a:p>
            <a:r>
              <a:rPr lang="de-AT" sz="2200" b="1" dirty="0"/>
              <a:t>Jeder Spieler hebt eine Karte ab wenn er/sie an der Reihe ist.</a:t>
            </a:r>
            <a:endParaRPr lang="de-AT" sz="2200" dirty="0"/>
          </a:p>
          <a:p>
            <a:pPr lvl="0"/>
            <a:r>
              <a:rPr lang="de-AT" sz="2200" b="1" dirty="0"/>
              <a:t>Erklären Sie: An welche der besprochenen Prinzipien für gehirngerechtes Lernen erinnert Sie das Bild.</a:t>
            </a:r>
            <a:endParaRPr lang="de-AT" sz="2200" dirty="0"/>
          </a:p>
          <a:p>
            <a:pPr lvl="0"/>
            <a:r>
              <a:rPr lang="de-AT" sz="2200" b="1" dirty="0"/>
              <a:t>Geben Sie zumindest ein konkretes Beispiel, wie Sie dies in Ihrem Unterricht umsetzten werden.</a:t>
            </a:r>
            <a:endParaRPr lang="de-AT" sz="2200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2276872"/>
            <a:ext cx="2028255" cy="276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56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650504"/>
          </a:xfrm>
        </p:spPr>
        <p:txBody>
          <a:bodyPr/>
          <a:lstStyle/>
          <a:p>
            <a:r>
              <a:rPr lang="fr-FR" sz="2000" dirty="0" smtClean="0">
                <a:solidFill>
                  <a:srgbClr val="FFC000"/>
                </a:solidFill>
              </a:rPr>
              <a:t>In aller </a:t>
            </a:r>
            <a:r>
              <a:rPr lang="fr-FR" sz="2000" dirty="0" err="1" smtClean="0">
                <a:solidFill>
                  <a:srgbClr val="FFC000"/>
                </a:solidFill>
              </a:rPr>
              <a:t>Kürze</a:t>
            </a:r>
            <a:r>
              <a:rPr lang="fr-FR" sz="2000" dirty="0" smtClean="0">
                <a:solidFill>
                  <a:srgbClr val="FFC000"/>
                </a:solidFill>
              </a:rPr>
              <a:t>:</a:t>
            </a:r>
            <a:br>
              <a:rPr lang="fr-FR" sz="2000" dirty="0" smtClean="0">
                <a:solidFill>
                  <a:srgbClr val="FFC000"/>
                </a:solidFill>
              </a:rPr>
            </a:br>
            <a:r>
              <a:rPr lang="fr-FR" sz="2000" dirty="0" err="1" smtClean="0">
                <a:solidFill>
                  <a:srgbClr val="FFC000"/>
                </a:solidFill>
              </a:rPr>
              <a:t>Überblick</a:t>
            </a:r>
            <a:r>
              <a:rPr lang="fr-FR" sz="2000" dirty="0" smtClean="0">
                <a:solidFill>
                  <a:srgbClr val="FFC000"/>
                </a:solidFill>
              </a:rPr>
              <a:t> </a:t>
            </a:r>
            <a:r>
              <a:rPr lang="fr-FR" sz="2000" dirty="0" err="1" smtClean="0">
                <a:solidFill>
                  <a:srgbClr val="FFC000"/>
                </a:solidFill>
              </a:rPr>
              <a:t>über</a:t>
            </a:r>
            <a:r>
              <a:rPr lang="fr-FR" sz="2000" dirty="0" smtClean="0">
                <a:solidFill>
                  <a:srgbClr val="FFC000"/>
                </a:solidFill>
              </a:rPr>
              <a:t> </a:t>
            </a:r>
            <a:r>
              <a:rPr lang="fr-FR" sz="2000" dirty="0" err="1" smtClean="0">
                <a:solidFill>
                  <a:srgbClr val="FFC000"/>
                </a:solidFill>
              </a:rPr>
              <a:t>gängige</a:t>
            </a:r>
            <a:r>
              <a:rPr lang="fr-FR" sz="2000" dirty="0" smtClean="0">
                <a:solidFill>
                  <a:srgbClr val="FFC000"/>
                </a:solidFill>
              </a:rPr>
              <a:t> </a:t>
            </a:r>
            <a:r>
              <a:rPr lang="fr-FR" sz="2000" dirty="0" err="1" smtClean="0">
                <a:solidFill>
                  <a:srgbClr val="FFC000"/>
                </a:solidFill>
              </a:rPr>
              <a:t>Sprachlern-theorien</a:t>
            </a:r>
            <a:endParaRPr lang="fr-FR" sz="2000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67544" y="2636912"/>
            <a:ext cx="2362200" cy="352839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24200" y="908721"/>
            <a:ext cx="5638800" cy="5328592"/>
          </a:xfrm>
        </p:spPr>
        <p:txBody>
          <a:bodyPr>
            <a:normAutofit fontScale="92500" lnSpcReduction="20000"/>
          </a:bodyPr>
          <a:lstStyle/>
          <a:p>
            <a:endParaRPr lang="fr-FR" dirty="0" smtClean="0"/>
          </a:p>
          <a:p>
            <a:pPr marL="0" indent="0">
              <a:buNone/>
            </a:pPr>
            <a:endParaRPr lang="fr-FR" sz="2600" dirty="0" smtClean="0"/>
          </a:p>
          <a:p>
            <a:pPr marL="0" indent="0">
              <a:buNone/>
            </a:pPr>
            <a:r>
              <a:rPr lang="fr-FR" sz="2600" dirty="0" err="1" smtClean="0"/>
              <a:t>Übersetzungsmethode</a:t>
            </a:r>
            <a:endParaRPr lang="fr-FR" sz="2600" dirty="0" smtClean="0"/>
          </a:p>
          <a:p>
            <a:pPr lvl="1"/>
            <a:r>
              <a:rPr lang="fr-FR" sz="1900" dirty="0" err="1" smtClean="0"/>
              <a:t>Sprache</a:t>
            </a:r>
            <a:r>
              <a:rPr lang="fr-FR" sz="1900" dirty="0" smtClean="0"/>
              <a:t>= </a:t>
            </a:r>
            <a:r>
              <a:rPr lang="fr-FR" sz="1900" dirty="0" err="1" smtClean="0"/>
              <a:t>Vokabel</a:t>
            </a:r>
            <a:r>
              <a:rPr lang="fr-FR" sz="1900" dirty="0" smtClean="0"/>
              <a:t> </a:t>
            </a:r>
            <a:r>
              <a:rPr lang="fr-FR" sz="1900" dirty="0" err="1" smtClean="0"/>
              <a:t>und</a:t>
            </a:r>
            <a:r>
              <a:rPr lang="fr-FR" sz="1900" dirty="0" smtClean="0"/>
              <a:t> Grammatik</a:t>
            </a:r>
          </a:p>
          <a:p>
            <a:pPr marL="0" indent="0">
              <a:buNone/>
            </a:pPr>
            <a:r>
              <a:rPr lang="fr-FR" sz="2600" dirty="0" err="1" smtClean="0"/>
              <a:t>Behaviorismus</a:t>
            </a:r>
            <a:endParaRPr lang="fr-FR" sz="2600" dirty="0" smtClean="0"/>
          </a:p>
          <a:p>
            <a:pPr lvl="1"/>
            <a:r>
              <a:rPr lang="fr-FR" sz="1900" dirty="0" err="1" smtClean="0"/>
              <a:t>Immitation</a:t>
            </a:r>
            <a:r>
              <a:rPr lang="fr-FR" sz="1900" dirty="0" smtClean="0"/>
              <a:t>, </a:t>
            </a:r>
            <a:r>
              <a:rPr lang="fr-FR" sz="1900" dirty="0" smtClean="0">
                <a:hlinkClick r:id="rId3"/>
              </a:rPr>
              <a:t>Pattern drills</a:t>
            </a:r>
            <a:r>
              <a:rPr lang="fr-FR" sz="1900" dirty="0" smtClean="0"/>
              <a:t>, </a:t>
            </a:r>
            <a:r>
              <a:rPr lang="fr-FR" sz="1900" dirty="0" err="1" smtClean="0"/>
              <a:t>Present</a:t>
            </a:r>
            <a:r>
              <a:rPr lang="fr-FR" sz="1900" dirty="0" smtClean="0"/>
              <a:t>-Practice-</a:t>
            </a:r>
            <a:r>
              <a:rPr lang="fr-FR" sz="1900" dirty="0" err="1" smtClean="0"/>
              <a:t>Produce</a:t>
            </a:r>
            <a:r>
              <a:rPr lang="fr-FR" sz="1900" dirty="0" smtClean="0"/>
              <a:t> </a:t>
            </a:r>
            <a:endParaRPr lang="fr-FR" sz="1900" dirty="0"/>
          </a:p>
          <a:p>
            <a:pPr marL="0" indent="0">
              <a:buNone/>
            </a:pPr>
            <a:r>
              <a:rPr lang="fr-FR" sz="2600" dirty="0" smtClean="0"/>
              <a:t>Chomsky</a:t>
            </a:r>
          </a:p>
          <a:p>
            <a:pPr lvl="1"/>
            <a:r>
              <a:rPr lang="fr-FR" sz="1900" dirty="0" err="1" smtClean="0"/>
              <a:t>innate</a:t>
            </a:r>
            <a:r>
              <a:rPr lang="fr-FR" sz="1900" dirty="0" smtClean="0"/>
              <a:t> </a:t>
            </a:r>
            <a:r>
              <a:rPr lang="fr-FR" sz="1900" dirty="0" err="1" smtClean="0"/>
              <a:t>Universal</a:t>
            </a:r>
            <a:r>
              <a:rPr lang="fr-FR" sz="1900" dirty="0" smtClean="0"/>
              <a:t> </a:t>
            </a:r>
            <a:r>
              <a:rPr lang="fr-FR" sz="1900" dirty="0" err="1" smtClean="0"/>
              <a:t>Grammar</a:t>
            </a:r>
            <a:endParaRPr lang="fr-FR" sz="1900" dirty="0" smtClean="0"/>
          </a:p>
          <a:p>
            <a:pPr marL="0" indent="0">
              <a:buNone/>
            </a:pPr>
            <a:r>
              <a:rPr lang="fr-FR" sz="2600" dirty="0" smtClean="0"/>
              <a:t>Stephen </a:t>
            </a:r>
            <a:r>
              <a:rPr lang="fr-FR" sz="2600" dirty="0" err="1" smtClean="0"/>
              <a:t>Krashen</a:t>
            </a:r>
            <a:endParaRPr lang="fr-FR" sz="2600" dirty="0" smtClean="0"/>
          </a:p>
          <a:p>
            <a:pPr lvl="1"/>
            <a:r>
              <a:rPr lang="fr-FR" sz="1900" dirty="0" smtClean="0"/>
              <a:t>acquisition and </a:t>
            </a:r>
            <a:r>
              <a:rPr lang="fr-FR" sz="1900" dirty="0" err="1" smtClean="0"/>
              <a:t>learning</a:t>
            </a:r>
            <a:r>
              <a:rPr lang="fr-FR" sz="1900" dirty="0" smtClean="0"/>
              <a:t>, </a:t>
            </a:r>
            <a:r>
              <a:rPr lang="fr-FR" sz="1900" dirty="0" err="1" smtClean="0"/>
              <a:t>comprehensible</a:t>
            </a:r>
            <a:r>
              <a:rPr lang="fr-FR" sz="1900" dirty="0" smtClean="0"/>
              <a:t> input, i+1, monitor, affective </a:t>
            </a:r>
            <a:r>
              <a:rPr lang="fr-FR" sz="1900" dirty="0" err="1" smtClean="0"/>
              <a:t>filter</a:t>
            </a:r>
            <a:r>
              <a:rPr lang="fr-FR" sz="1900" dirty="0" smtClean="0"/>
              <a:t>, </a:t>
            </a:r>
          </a:p>
          <a:p>
            <a:pPr marL="0" indent="0">
              <a:buNone/>
            </a:pPr>
            <a:r>
              <a:rPr lang="fr-FR" sz="2600" dirty="0" err="1" smtClean="0"/>
              <a:t>Kognitive</a:t>
            </a:r>
            <a:r>
              <a:rPr lang="fr-FR" sz="2600" dirty="0" smtClean="0"/>
              <a:t> </a:t>
            </a:r>
            <a:r>
              <a:rPr lang="fr-FR" sz="2600" dirty="0" err="1" smtClean="0"/>
              <a:t>Theorien</a:t>
            </a:r>
            <a:r>
              <a:rPr lang="fr-FR" sz="2600" dirty="0" smtClean="0"/>
              <a:t> </a:t>
            </a:r>
          </a:p>
          <a:p>
            <a:pPr lvl="1"/>
            <a:r>
              <a:rPr lang="fr-FR" sz="2100" dirty="0" err="1" smtClean="0"/>
              <a:t>aus</a:t>
            </a:r>
            <a:r>
              <a:rPr lang="fr-FR" sz="2100" dirty="0" smtClean="0"/>
              <a:t> den </a:t>
            </a:r>
            <a:r>
              <a:rPr lang="fr-FR" sz="2100" dirty="0" err="1" smtClean="0"/>
              <a:t>Bereichen</a:t>
            </a:r>
            <a:r>
              <a:rPr lang="fr-FR" sz="2100" dirty="0" smtClean="0"/>
              <a:t> Psychologie , </a:t>
            </a:r>
            <a:r>
              <a:rPr lang="fr-FR" sz="2100" dirty="0" err="1" smtClean="0"/>
              <a:t>Neurowissenschaften</a:t>
            </a:r>
            <a:r>
              <a:rPr lang="fr-FR" sz="2100" dirty="0" smtClean="0"/>
              <a:t>  </a:t>
            </a:r>
            <a:r>
              <a:rPr lang="fr-FR" sz="2100" dirty="0" err="1" smtClean="0"/>
              <a:t>und</a:t>
            </a:r>
            <a:r>
              <a:rPr lang="fr-FR" sz="2100" dirty="0" smtClean="0"/>
              <a:t> </a:t>
            </a:r>
            <a:r>
              <a:rPr lang="fr-FR" sz="2100" dirty="0" err="1" smtClean="0"/>
              <a:t>Sprachlehrforschung</a:t>
            </a:r>
            <a:endParaRPr lang="fr-FR" sz="2100" dirty="0" smtClean="0"/>
          </a:p>
          <a:p>
            <a:pPr lvl="1"/>
            <a:endParaRPr lang="fr-FR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136" y="548680"/>
            <a:ext cx="2831563" cy="117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636912"/>
            <a:ext cx="2277263" cy="86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05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1"/>
            <a:ext cx="2362200" cy="642392"/>
          </a:xfrm>
        </p:spPr>
        <p:txBody>
          <a:bodyPr/>
          <a:lstStyle/>
          <a:p>
            <a:r>
              <a:rPr lang="fr-FR" dirty="0" err="1" smtClean="0"/>
              <a:t>Das</a:t>
            </a:r>
            <a:r>
              <a:rPr lang="fr-FR" dirty="0" smtClean="0"/>
              <a:t> </a:t>
            </a:r>
            <a:r>
              <a:rPr lang="fr-FR" dirty="0" err="1" smtClean="0"/>
              <a:t>Gehirn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err="1" smtClean="0"/>
              <a:t>Wie</a:t>
            </a:r>
            <a:r>
              <a:rPr lang="fr-FR" dirty="0" smtClean="0"/>
              <a:t> </a:t>
            </a:r>
            <a:r>
              <a:rPr lang="fr-FR" dirty="0" err="1" smtClean="0"/>
              <a:t>funktionniert</a:t>
            </a:r>
            <a:r>
              <a:rPr lang="fr-FR" dirty="0" smtClean="0"/>
              <a:t> </a:t>
            </a:r>
            <a:r>
              <a:rPr lang="fr-FR" dirty="0" err="1" smtClean="0"/>
              <a:t>unser</a:t>
            </a:r>
            <a:r>
              <a:rPr lang="fr-FR" dirty="0" smtClean="0"/>
              <a:t> </a:t>
            </a:r>
            <a:r>
              <a:rPr lang="fr-FR" dirty="0" err="1" smtClean="0"/>
              <a:t>Gehirn</a:t>
            </a:r>
            <a:r>
              <a:rPr lang="fr-FR" dirty="0" smtClean="0"/>
              <a:t>?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984178"/>
            <a:ext cx="2565779" cy="290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4" y="860520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Unser</a:t>
            </a:r>
            <a:r>
              <a:rPr lang="fr-FR" b="1" dirty="0" smtClean="0"/>
              <a:t> </a:t>
            </a:r>
            <a:r>
              <a:rPr lang="fr-FR" b="1" dirty="0" err="1" smtClean="0"/>
              <a:t>Gehirn</a:t>
            </a:r>
            <a:r>
              <a:rPr lang="fr-FR" b="1" dirty="0" smtClean="0"/>
              <a:t> </a:t>
            </a:r>
            <a:r>
              <a:rPr lang="fr-FR" b="1" dirty="0" err="1" smtClean="0"/>
              <a:t>besteht</a:t>
            </a:r>
            <a:r>
              <a:rPr lang="fr-FR" b="1" dirty="0" smtClean="0"/>
              <a:t> </a:t>
            </a:r>
            <a:r>
              <a:rPr lang="fr-FR" b="1" dirty="0" err="1" smtClean="0"/>
              <a:t>aus</a:t>
            </a:r>
            <a:r>
              <a:rPr lang="fr-FR" b="1" dirty="0" smtClean="0"/>
              <a:t>:</a:t>
            </a:r>
          </a:p>
          <a:p>
            <a:endParaRPr lang="fr-FR" b="1" dirty="0" smtClean="0"/>
          </a:p>
          <a:p>
            <a:r>
              <a:rPr lang="fr-FR" b="1" dirty="0" smtClean="0"/>
              <a:t>ca 100 </a:t>
            </a:r>
            <a:r>
              <a:rPr lang="fr-FR" b="1" dirty="0" err="1" smtClean="0"/>
              <a:t>Billionen</a:t>
            </a:r>
            <a:r>
              <a:rPr lang="fr-FR" b="1" dirty="0" smtClean="0"/>
              <a:t> </a:t>
            </a:r>
            <a:r>
              <a:rPr lang="fr-FR" b="1" dirty="0" err="1" smtClean="0"/>
              <a:t>Neuronen</a:t>
            </a:r>
            <a:endParaRPr lang="fr-FR" b="1" dirty="0" smtClean="0"/>
          </a:p>
          <a:p>
            <a:r>
              <a:rPr lang="fr-FR" b="1" dirty="0" smtClean="0"/>
              <a:t>ca 100 </a:t>
            </a:r>
            <a:r>
              <a:rPr lang="fr-FR" b="1" dirty="0" err="1" smtClean="0"/>
              <a:t>Trillionen</a:t>
            </a:r>
            <a:r>
              <a:rPr lang="fr-FR" b="1" dirty="0" smtClean="0"/>
              <a:t> </a:t>
            </a:r>
            <a:r>
              <a:rPr lang="fr-FR" b="1" dirty="0" err="1" smtClean="0"/>
              <a:t>Synapsen</a:t>
            </a:r>
            <a:endParaRPr lang="fr-FR" b="1" dirty="0" smtClean="0"/>
          </a:p>
          <a:p>
            <a:endParaRPr lang="fr-FR" b="1" dirty="0"/>
          </a:p>
          <a:p>
            <a:r>
              <a:rPr lang="fr-FR" b="1" dirty="0" smtClean="0"/>
              <a:t>2 </a:t>
            </a:r>
            <a:r>
              <a:rPr lang="fr-FR" b="1" dirty="0" err="1" smtClean="0"/>
              <a:t>Hemispheren</a:t>
            </a:r>
            <a:r>
              <a:rPr lang="fr-FR" b="1" dirty="0" smtClean="0"/>
              <a:t> </a:t>
            </a:r>
            <a:r>
              <a:rPr lang="fr-FR" b="1" dirty="0" err="1" smtClean="0"/>
              <a:t>verbunden</a:t>
            </a:r>
            <a:r>
              <a:rPr lang="fr-FR" b="1" dirty="0" smtClean="0"/>
              <a:t> </a:t>
            </a:r>
            <a:r>
              <a:rPr lang="fr-FR" b="1" dirty="0" err="1" smtClean="0"/>
              <a:t>durch</a:t>
            </a:r>
            <a:r>
              <a:rPr lang="fr-FR" b="1" dirty="0" smtClean="0"/>
              <a:t> </a:t>
            </a:r>
            <a:r>
              <a:rPr lang="fr-FR" b="1" dirty="0" err="1" smtClean="0"/>
              <a:t>das</a:t>
            </a:r>
            <a:r>
              <a:rPr lang="fr-FR" b="1" dirty="0" smtClean="0"/>
              <a:t> Corpus </a:t>
            </a:r>
            <a:r>
              <a:rPr lang="fr-FR" b="1" dirty="0" err="1" smtClean="0"/>
              <a:t>Callosum</a:t>
            </a:r>
            <a:r>
              <a:rPr lang="fr-FR" b="1" dirty="0" smtClean="0"/>
              <a:t> (</a:t>
            </a:r>
            <a:r>
              <a:rPr lang="fr-FR" b="1" dirty="0" err="1" smtClean="0"/>
              <a:t>Balken</a:t>
            </a:r>
            <a:r>
              <a:rPr lang="fr-FR" b="1" dirty="0" smtClean="0"/>
              <a:t>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284984"/>
            <a:ext cx="2266951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72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fr-FR" b="1" dirty="0" err="1" smtClean="0"/>
              <a:t>Gehirnebenen</a:t>
            </a:r>
            <a:endParaRPr lang="fr-FR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18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1800" b="1" dirty="0"/>
          </a:p>
          <a:p>
            <a:pPr marL="285750" indent="-285750">
              <a:buFont typeface="Arial" pitchFamily="34" charset="0"/>
              <a:buChar char="•"/>
            </a:pPr>
            <a:endParaRPr lang="fr-FR" sz="18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1800" b="1" dirty="0"/>
          </a:p>
          <a:p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3"/>
            <a:ext cx="2664296" cy="267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32696" y="620688"/>
            <a:ext cx="2376264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Hirnstamm</a:t>
            </a:r>
            <a:r>
              <a:rPr lang="fr-FR" b="1" dirty="0" smtClean="0"/>
              <a:t>/ </a:t>
            </a:r>
            <a:r>
              <a:rPr lang="fr-FR" b="1" dirty="0" err="1" smtClean="0"/>
              <a:t>Reptilhirn</a:t>
            </a:r>
            <a:r>
              <a:rPr lang="fr-FR" b="1" dirty="0" smtClean="0"/>
              <a:t>: </a:t>
            </a:r>
          </a:p>
          <a:p>
            <a:r>
              <a:rPr lang="fr-FR" dirty="0" err="1" smtClean="0"/>
              <a:t>koordiniert</a:t>
            </a:r>
            <a:r>
              <a:rPr lang="fr-FR" dirty="0" smtClean="0"/>
              <a:t> </a:t>
            </a:r>
            <a:r>
              <a:rPr lang="fr-FR" dirty="0" err="1" smtClean="0"/>
              <a:t>unbewußte</a:t>
            </a:r>
            <a:r>
              <a:rPr lang="fr-FR" dirty="0" smtClean="0"/>
              <a:t> </a:t>
            </a:r>
            <a:r>
              <a:rPr lang="fr-FR" dirty="0" err="1" smtClean="0"/>
              <a:t>Abläufe</a:t>
            </a:r>
            <a:r>
              <a:rPr lang="fr-FR" dirty="0" smtClean="0"/>
              <a:t>: </a:t>
            </a:r>
            <a:r>
              <a:rPr lang="fr-FR" dirty="0" err="1" smtClean="0"/>
              <a:t>Augenbewegungen</a:t>
            </a:r>
            <a:r>
              <a:rPr lang="fr-FR" dirty="0" smtClean="0"/>
              <a:t>, </a:t>
            </a:r>
            <a:r>
              <a:rPr lang="fr-FR" dirty="0" err="1" smtClean="0"/>
              <a:t>Pupillenweite</a:t>
            </a:r>
            <a:r>
              <a:rPr lang="fr-FR" dirty="0" smtClean="0"/>
              <a:t>, </a:t>
            </a:r>
          </a:p>
          <a:p>
            <a:r>
              <a:rPr lang="fr-FR" dirty="0" err="1" smtClean="0"/>
              <a:t>Atmung</a:t>
            </a:r>
            <a:r>
              <a:rPr lang="fr-FR" dirty="0" smtClean="0"/>
              <a:t>, …</a:t>
            </a:r>
          </a:p>
          <a:p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3059956" y="2996952"/>
            <a:ext cx="2376264" cy="28623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Kleinhirn</a:t>
            </a:r>
            <a:r>
              <a:rPr lang="fr-FR" b="1" dirty="0" smtClean="0"/>
              <a:t>/ </a:t>
            </a:r>
            <a:r>
              <a:rPr lang="fr-FR" b="1" dirty="0" err="1" smtClean="0"/>
              <a:t>Cerebellum</a:t>
            </a:r>
            <a:r>
              <a:rPr lang="fr-FR" b="1" dirty="0" smtClean="0"/>
              <a:t>:</a:t>
            </a:r>
          </a:p>
          <a:p>
            <a:r>
              <a:rPr lang="fr-FR" dirty="0" err="1" smtClean="0"/>
              <a:t>koordiniert</a:t>
            </a:r>
            <a:endParaRPr lang="fr-FR" dirty="0" smtClean="0"/>
          </a:p>
          <a:p>
            <a:r>
              <a:rPr lang="fr-FR" dirty="0" err="1" smtClean="0"/>
              <a:t>Haltung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Bewegung</a:t>
            </a:r>
            <a:r>
              <a:rPr lang="fr-FR" dirty="0" smtClean="0"/>
              <a:t>, </a:t>
            </a:r>
            <a:r>
              <a:rPr lang="fr-FR" dirty="0" err="1" smtClean="0"/>
              <a:t>Gleichgewicht</a:t>
            </a:r>
            <a:r>
              <a:rPr lang="fr-FR" dirty="0" smtClean="0"/>
              <a:t>, </a:t>
            </a:r>
            <a:r>
              <a:rPr lang="fr-FR" dirty="0" err="1" smtClean="0"/>
              <a:t>Muskeltonus</a:t>
            </a:r>
            <a:r>
              <a:rPr lang="fr-FR" dirty="0" smtClean="0"/>
              <a:t>, </a:t>
            </a:r>
            <a:r>
              <a:rPr lang="fr-FR" dirty="0" err="1" smtClean="0"/>
              <a:t>Schlucken</a:t>
            </a:r>
            <a:r>
              <a:rPr lang="fr-FR" dirty="0" smtClean="0"/>
              <a:t>, </a:t>
            </a:r>
          </a:p>
          <a:p>
            <a:r>
              <a:rPr lang="fr-FR" dirty="0" err="1" smtClean="0"/>
              <a:t>Reflexbewegungen</a:t>
            </a:r>
            <a:endParaRPr lang="fr-FR" dirty="0" smtClean="0"/>
          </a:p>
          <a:p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3131840" y="53012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5953361" y="4331418"/>
            <a:ext cx="2946028" cy="15234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Großhirnrinde</a:t>
            </a:r>
            <a:r>
              <a:rPr lang="fr-FR" b="1" dirty="0" smtClean="0"/>
              <a:t>/ Cortex</a:t>
            </a:r>
          </a:p>
          <a:p>
            <a:r>
              <a:rPr lang="fr-FR" dirty="0" smtClean="0"/>
              <a:t>4 </a:t>
            </a:r>
            <a:r>
              <a:rPr lang="fr-FR" dirty="0" err="1" smtClean="0"/>
              <a:t>Lappen</a:t>
            </a:r>
            <a:r>
              <a:rPr lang="fr-FR" dirty="0" smtClean="0"/>
              <a:t> </a:t>
            </a:r>
            <a:r>
              <a:rPr lang="fr-FR" dirty="0" err="1" smtClean="0"/>
              <a:t>steuern</a:t>
            </a:r>
            <a:r>
              <a:rPr lang="fr-FR" dirty="0" smtClean="0"/>
              <a:t> </a:t>
            </a:r>
            <a:r>
              <a:rPr lang="fr-FR" dirty="0" err="1" smtClean="0"/>
              <a:t>Bewegungen</a:t>
            </a:r>
            <a:r>
              <a:rPr lang="fr-FR" dirty="0" smtClean="0"/>
              <a:t>, </a:t>
            </a:r>
            <a:r>
              <a:rPr lang="fr-FR" dirty="0" err="1" smtClean="0"/>
              <a:t>Empfindungen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alle</a:t>
            </a:r>
            <a:r>
              <a:rPr lang="fr-FR" dirty="0" smtClean="0"/>
              <a:t> </a:t>
            </a:r>
            <a:r>
              <a:rPr lang="fr-FR" dirty="0" err="1" smtClean="0"/>
              <a:t>geistigen</a:t>
            </a:r>
            <a:r>
              <a:rPr lang="fr-FR" dirty="0" smtClean="0"/>
              <a:t> </a:t>
            </a:r>
            <a:r>
              <a:rPr lang="fr-FR" dirty="0" err="1" smtClean="0"/>
              <a:t>Funktionen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5922536" y="620689"/>
            <a:ext cx="2952328" cy="20313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Zwischenhirn</a:t>
            </a:r>
            <a:r>
              <a:rPr lang="fr-FR" b="1" dirty="0" smtClean="0"/>
              <a:t>: </a:t>
            </a:r>
            <a:r>
              <a:rPr lang="fr-FR" dirty="0" smtClean="0"/>
              <a:t>Thalamus, </a:t>
            </a:r>
          </a:p>
          <a:p>
            <a:r>
              <a:rPr lang="fr-FR" dirty="0" smtClean="0"/>
              <a:t>Hypothalamus, Hypophyse…</a:t>
            </a:r>
          </a:p>
          <a:p>
            <a:r>
              <a:rPr lang="fr-FR" dirty="0" err="1" smtClean="0"/>
              <a:t>Welt</a:t>
            </a:r>
            <a:r>
              <a:rPr lang="fr-FR" dirty="0" smtClean="0"/>
              <a:t> der </a:t>
            </a:r>
            <a:r>
              <a:rPr lang="fr-FR" dirty="0" err="1" smtClean="0"/>
              <a:t>Triebe</a:t>
            </a:r>
            <a:r>
              <a:rPr lang="fr-FR" dirty="0" smtClean="0"/>
              <a:t>, </a:t>
            </a:r>
          </a:p>
          <a:p>
            <a:r>
              <a:rPr lang="fr-FR" dirty="0" err="1" smtClean="0"/>
              <a:t>Blutdruck</a:t>
            </a:r>
            <a:r>
              <a:rPr lang="fr-FR" dirty="0" smtClean="0"/>
              <a:t>, </a:t>
            </a:r>
            <a:r>
              <a:rPr lang="fr-FR" dirty="0" err="1" smtClean="0"/>
              <a:t>hormonelle</a:t>
            </a:r>
            <a:r>
              <a:rPr lang="fr-FR" dirty="0" smtClean="0"/>
              <a:t> </a:t>
            </a:r>
            <a:r>
              <a:rPr lang="fr-FR" dirty="0" err="1" smtClean="0"/>
              <a:t>Vorgänge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5937449" y="2999240"/>
            <a:ext cx="2946028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Limbische</a:t>
            </a:r>
            <a:r>
              <a:rPr lang="fr-FR" b="1" dirty="0" smtClean="0"/>
              <a:t> System: </a:t>
            </a:r>
            <a:r>
              <a:rPr lang="fr-FR" dirty="0" smtClean="0"/>
              <a:t>« </a:t>
            </a:r>
            <a:r>
              <a:rPr lang="fr-FR" dirty="0" err="1" smtClean="0"/>
              <a:t>Gefühlszentrale</a:t>
            </a:r>
            <a:r>
              <a:rPr lang="fr-FR" dirty="0" smtClean="0"/>
              <a:t> »</a:t>
            </a:r>
          </a:p>
          <a:p>
            <a:r>
              <a:rPr lang="fr-FR" dirty="0" err="1" smtClean="0"/>
              <a:t>Amygdala</a:t>
            </a:r>
            <a:r>
              <a:rPr lang="fr-FR" dirty="0" smtClean="0"/>
              <a:t>, </a:t>
            </a:r>
            <a:r>
              <a:rPr lang="fr-FR" dirty="0" err="1"/>
              <a:t>Hippocampus</a:t>
            </a:r>
            <a:endParaRPr lang="fr-FR" dirty="0"/>
          </a:p>
          <a:p>
            <a:r>
              <a:rPr lang="fr-FR" dirty="0" err="1" smtClean="0"/>
              <a:t>Lust</a:t>
            </a:r>
            <a:r>
              <a:rPr lang="fr-FR" dirty="0" smtClean="0"/>
              <a:t>, </a:t>
            </a:r>
            <a:r>
              <a:rPr lang="fr-FR" dirty="0" err="1" smtClean="0"/>
              <a:t>Sucht</a:t>
            </a:r>
            <a:r>
              <a:rPr lang="fr-FR" dirty="0" smtClean="0"/>
              <a:t>, </a:t>
            </a:r>
            <a:r>
              <a:rPr lang="fr-FR" dirty="0" err="1" smtClean="0"/>
              <a:t>Angst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0560" y="1000110"/>
            <a:ext cx="2362200" cy="636240"/>
          </a:xfrm>
        </p:spPr>
        <p:txBody>
          <a:bodyPr/>
          <a:lstStyle/>
          <a:p>
            <a:r>
              <a:rPr lang="fr-FR" dirty="0" err="1" smtClean="0"/>
              <a:t>Das</a:t>
            </a:r>
            <a:r>
              <a:rPr lang="fr-FR" dirty="0" smtClean="0"/>
              <a:t> </a:t>
            </a:r>
            <a:r>
              <a:rPr lang="fr-FR" dirty="0" err="1" smtClean="0"/>
              <a:t>Gehirn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117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Die </a:t>
            </a:r>
            <a:r>
              <a:rPr lang="fr-FR" dirty="0" err="1" smtClean="0"/>
              <a:t>Großhirnrinde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b="1" dirty="0" smtClean="0"/>
          </a:p>
          <a:p>
            <a:r>
              <a:rPr lang="fr-FR" b="1" dirty="0" err="1" smtClean="0"/>
              <a:t>Hinterhauptlappen</a:t>
            </a:r>
            <a:endParaRPr lang="fr-FR" b="1" dirty="0" smtClean="0"/>
          </a:p>
          <a:p>
            <a:r>
              <a:rPr lang="fr-FR" b="1" dirty="0" err="1" smtClean="0"/>
              <a:t>Scheitellappen</a:t>
            </a:r>
            <a:endParaRPr lang="fr-FR" b="1" dirty="0" smtClean="0"/>
          </a:p>
          <a:p>
            <a:r>
              <a:rPr lang="fr-FR" b="1" dirty="0" err="1" smtClean="0"/>
              <a:t>Schläfenlappen</a:t>
            </a:r>
            <a:endParaRPr lang="fr-FR" b="1" dirty="0" smtClean="0"/>
          </a:p>
          <a:p>
            <a:r>
              <a:rPr lang="fr-FR" b="1" dirty="0" err="1" smtClean="0"/>
              <a:t>Stirnlappen</a:t>
            </a:r>
            <a:endParaRPr lang="fr-FR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73" y="1494880"/>
            <a:ext cx="4993057" cy="379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76257" y="5949280"/>
            <a:ext cx="2026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/>
              <a:t>Tanushree</a:t>
            </a:r>
            <a:r>
              <a:rPr lang="fr-FR" dirty="0"/>
              <a:t>, 2011)</a:t>
            </a:r>
          </a:p>
        </p:txBody>
      </p:sp>
    </p:spTree>
    <p:extLst>
      <p:ext uri="{BB962C8B-B14F-4D97-AF65-F5344CB8AC3E}">
        <p14:creationId xmlns:p14="http://schemas.microsoft.com/office/powerpoint/2010/main" val="378581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650504"/>
          </a:xfrm>
        </p:spPr>
        <p:txBody>
          <a:bodyPr/>
          <a:lstStyle/>
          <a:p>
            <a:r>
              <a:rPr lang="fr-FR" dirty="0"/>
              <a:t>Synapse </a:t>
            </a:r>
            <a:r>
              <a:rPr lang="fr-FR" dirty="0" err="1" smtClean="0"/>
              <a:t>Development</a:t>
            </a:r>
            <a:r>
              <a:rPr lang="fr-FR" dirty="0" smtClean="0"/>
              <a:t>: 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Child to </a:t>
            </a:r>
            <a:r>
              <a:rPr lang="fr-FR" dirty="0" err="1"/>
              <a:t>Adult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2374665"/>
            <a:ext cx="5473452" cy="306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9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Elektro-chemische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Übertragung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95535" y="2020184"/>
            <a:ext cx="2362200" cy="4144963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err="1" smtClean="0"/>
              <a:t>Neuronennetzwerk</a:t>
            </a:r>
            <a:r>
              <a:rPr lang="fr-FR" dirty="0" smtClean="0"/>
              <a:t> mit </a:t>
            </a:r>
            <a:r>
              <a:rPr lang="fr-FR" dirty="0" err="1" smtClean="0"/>
              <a:t>aktiven</a:t>
            </a:r>
            <a:r>
              <a:rPr lang="fr-FR" dirty="0"/>
              <a:t> </a:t>
            </a:r>
            <a:r>
              <a:rPr lang="fr-FR" dirty="0" err="1" smtClean="0"/>
              <a:t>Synapsen</a:t>
            </a:r>
            <a:endParaRPr lang="fr-FR" dirty="0" smtClean="0"/>
          </a:p>
          <a:p>
            <a:r>
              <a:rPr lang="fr-FR" dirty="0" err="1" smtClean="0">
                <a:hlinkClick r:id="rId3"/>
              </a:rPr>
              <a:t>Video-animation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45686"/>
            <a:ext cx="5034136" cy="377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4" y="2060849"/>
            <a:ext cx="2342625" cy="175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81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2398</Words>
  <Application>Microsoft Office PowerPoint</Application>
  <PresentationFormat>On-screen Show (4:3)</PresentationFormat>
  <Paragraphs>617</Paragraphs>
  <Slides>47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Civic</vt:lpstr>
      <vt:lpstr>PowerPoint Presentation</vt:lpstr>
      <vt:lpstr>   Gehirn-gerechter Fremdsprachen- Unterricht</vt:lpstr>
      <vt:lpstr>Was ist Ihnen schon bekannt?</vt:lpstr>
      <vt:lpstr>Neurodidaktik </vt:lpstr>
      <vt:lpstr>Das Gehirn</vt:lpstr>
      <vt:lpstr>Das Gehirn</vt:lpstr>
      <vt:lpstr>Die Großhirnrinde</vt:lpstr>
      <vt:lpstr>Synapse Development:   Child to Adult</vt:lpstr>
      <vt:lpstr>Elektro-chemische Übertragung</vt:lpstr>
      <vt:lpstr>Neuron mit Dendriten</vt:lpstr>
      <vt:lpstr>Priming </vt:lpstr>
      <vt:lpstr>Ein kleines Experiment</vt:lpstr>
      <vt:lpstr>Ein kleines Experiment …</vt:lpstr>
      <vt:lpstr>Ein kleines Experiment…</vt:lpstr>
      <vt:lpstr>Ganzheitliche Lernprozesse</vt:lpstr>
      <vt:lpstr> Wer arbeitet hier? Wer lernt hier?</vt:lpstr>
      <vt:lpstr>Beispiele aus dem Unterricht:</vt:lpstr>
      <vt:lpstr>Wie kann Lernen gelingen?</vt:lpstr>
      <vt:lpstr>Emotionen sind der Schlüssel zum Gehirn</vt:lpstr>
      <vt:lpstr>ANGST!!!</vt:lpstr>
      <vt:lpstr>Angst lähmt das Gehirn</vt:lpstr>
      <vt:lpstr>Sprache  sehen,  hören, sprechen und gestikulieren</vt:lpstr>
      <vt:lpstr>Mehrere Sinne gleichzeitig verwenden</vt:lpstr>
      <vt:lpstr>Was passiert in diesem Gehirn?</vt:lpstr>
      <vt:lpstr>Aufbau von neuronalen Netzen</vt:lpstr>
      <vt:lpstr>3. Unser Hirn  ist eine Regel-extraktionsmaschine. </vt:lpstr>
      <vt:lpstr>Von Beispielen zu Regeln…</vt:lpstr>
      <vt:lpstr>Regelmäßige und unregelmäßige  Verbformen </vt:lpstr>
      <vt:lpstr>Le sens personnel: la clé de la mémoire:</vt:lpstr>
      <vt:lpstr>3.  Bewusstes und  Unbewusstes  Lernen</vt:lpstr>
      <vt:lpstr>Gedächtnis formen </vt:lpstr>
      <vt:lpstr>   Motivation  par défi, réussite,   fierté  </vt:lpstr>
      <vt:lpstr>Gemeinsam sind wir stark! </vt:lpstr>
      <vt:lpstr>Ahsen‘s ISM Modell</vt:lpstr>
      <vt:lpstr>Wortschatz im Kontext </vt:lpstr>
      <vt:lpstr>Wie effizient sind unsere Grammatik Übungen?</vt:lpstr>
      <vt:lpstr>Reporting and Announcing</vt:lpstr>
      <vt:lpstr>Wie hilfreich sind diese Übungen?</vt:lpstr>
      <vt:lpstr>Passiv vs. Aktiv </vt:lpstr>
      <vt:lpstr>If… Si… Se… Αν…</vt:lpstr>
      <vt:lpstr>PowerPoint Presentation</vt:lpstr>
      <vt:lpstr> If I had known… </vt:lpstr>
      <vt:lpstr>Beispiele</vt:lpstr>
      <vt:lpstr>Arbeitsauftrag</vt:lpstr>
      <vt:lpstr>Danke</vt:lpstr>
      <vt:lpstr>PowerPoint Presentation</vt:lpstr>
      <vt:lpstr>In aller Kürze: Überblick über gängige Sprachlern-theorien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lp</dc:creator>
  <cp:lastModifiedBy>Elisabeth Pölzleitner</cp:lastModifiedBy>
  <cp:revision>266</cp:revision>
  <cp:lastPrinted>2013-11-23T17:12:23Z</cp:lastPrinted>
  <dcterms:created xsi:type="dcterms:W3CDTF">2012-09-29T09:13:33Z</dcterms:created>
  <dcterms:modified xsi:type="dcterms:W3CDTF">2013-11-29T18:35:11Z</dcterms:modified>
</cp:coreProperties>
</file>