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85" r:id="rId3"/>
    <p:sldId id="307" r:id="rId4"/>
    <p:sldId id="291" r:id="rId5"/>
    <p:sldId id="295" r:id="rId6"/>
    <p:sldId id="265" r:id="rId7"/>
    <p:sldId id="266" r:id="rId8"/>
    <p:sldId id="267" r:id="rId9"/>
    <p:sldId id="294" r:id="rId10"/>
    <p:sldId id="288" r:id="rId11"/>
    <p:sldId id="279" r:id="rId12"/>
    <p:sldId id="281" r:id="rId13"/>
    <p:sldId id="282" r:id="rId14"/>
    <p:sldId id="306" r:id="rId15"/>
    <p:sldId id="284" r:id="rId16"/>
    <p:sldId id="308" r:id="rId17"/>
    <p:sldId id="283" r:id="rId18"/>
    <p:sldId id="260" r:id="rId19"/>
    <p:sldId id="270" r:id="rId20"/>
    <p:sldId id="301" r:id="rId21"/>
    <p:sldId id="296" r:id="rId22"/>
    <p:sldId id="261" r:id="rId23"/>
    <p:sldId id="272" r:id="rId24"/>
    <p:sldId id="287" r:id="rId25"/>
    <p:sldId id="286" r:id="rId26"/>
    <p:sldId id="264" r:id="rId27"/>
    <p:sldId id="299" r:id="rId28"/>
    <p:sldId id="262" r:id="rId29"/>
    <p:sldId id="257" r:id="rId30"/>
    <p:sldId id="258" r:id="rId31"/>
    <p:sldId id="298" r:id="rId32"/>
    <p:sldId id="259" r:id="rId33"/>
    <p:sldId id="300" r:id="rId34"/>
    <p:sldId id="268" r:id="rId35"/>
    <p:sldId id="275" r:id="rId36"/>
    <p:sldId id="304" r:id="rId37"/>
    <p:sldId id="292" r:id="rId38"/>
    <p:sldId id="276" r:id="rId39"/>
    <p:sldId id="277" r:id="rId40"/>
    <p:sldId id="290" r:id="rId41"/>
    <p:sldId id="302" r:id="rId42"/>
    <p:sldId id="305" r:id="rId43"/>
    <p:sldId id="303" r:id="rId44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582" autoAdjust="0"/>
    <p:restoredTop sz="79931" autoAdjust="0"/>
  </p:normalViewPr>
  <p:slideViewPr>
    <p:cSldViewPr>
      <p:cViewPr varScale="1">
        <p:scale>
          <a:sx n="66" d="100"/>
          <a:sy n="66" d="100"/>
        </p:scale>
        <p:origin x="165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16"/>
    </p:cViewPr>
  </p:sorterViewPr>
  <p:notesViewPr>
    <p:cSldViewPr>
      <p:cViewPr varScale="1">
        <p:scale>
          <a:sx n="81" d="100"/>
          <a:sy n="81" d="100"/>
        </p:scale>
        <p:origin x="-1950" y="-7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4EBBC-5090-42BB-B007-B3F831338435}" type="datetimeFigureOut">
              <a:rPr lang="fr-FR" smtClean="0"/>
              <a:t>03/10/2015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1F6C8-8C4A-4CA9-9EBF-A0477328D8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6734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0CBC1-0E42-427A-AD71-7FC268C2A381}" type="datetimeFigureOut">
              <a:rPr lang="fr-FR" smtClean="0"/>
              <a:t>03/10/2015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2926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1" y="9432926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C0D6D-F693-42DB-8E72-CA63B02C606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028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156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740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Einzelheiten</a:t>
            </a:r>
            <a:r>
              <a:rPr lang="fr-FR" baseline="0" dirty="0" smtClean="0"/>
              <a:t> ab, </a:t>
            </a:r>
            <a:r>
              <a:rPr lang="fr-FR" baseline="0" dirty="0" err="1" smtClean="0"/>
              <a:t>ruft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transferiert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innerhalb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Monaten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Gehirnrinde</a:t>
            </a:r>
            <a:r>
              <a:rPr lang="fr-FR" baseline="0" dirty="0" smtClean="0"/>
              <a:t>, den </a:t>
            </a:r>
            <a:r>
              <a:rPr lang="fr-FR" baseline="0" dirty="0" err="1" smtClean="0"/>
              <a:t>langsamen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langfistig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58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704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2 min mit </a:t>
            </a:r>
            <a:r>
              <a:rPr lang="fr-FR" dirty="0" err="1" smtClean="0"/>
              <a:t>geschlossenen</a:t>
            </a:r>
            <a:r>
              <a:rPr lang="fr-FR" dirty="0" smtClean="0"/>
              <a:t> </a:t>
            </a:r>
            <a:r>
              <a:rPr lang="fr-FR" dirty="0" err="1" smtClean="0"/>
              <a:t>Augen</a:t>
            </a:r>
            <a:r>
              <a:rPr lang="fr-FR" dirty="0" smtClean="0"/>
              <a:t> </a:t>
            </a:r>
            <a:r>
              <a:rPr lang="fr-FR" dirty="0" err="1" smtClean="0"/>
              <a:t>an</a:t>
            </a:r>
            <a:r>
              <a:rPr lang="fr-FR" dirty="0" smtClean="0"/>
              <a:t> den </a:t>
            </a:r>
            <a:r>
              <a:rPr lang="fr-FR" dirty="0" err="1" smtClean="0"/>
              <a:t>Begriff</a:t>
            </a:r>
            <a:r>
              <a:rPr lang="fr-FR" dirty="0" smtClean="0"/>
              <a:t> « HAUS ». (mini </a:t>
            </a:r>
            <a:r>
              <a:rPr lang="fr-FR" dirty="0" err="1" smtClean="0"/>
              <a:t>Fantasytrip</a:t>
            </a:r>
            <a:r>
              <a:rPr lang="fr-FR" dirty="0" smtClean="0"/>
              <a:t>): </a:t>
            </a:r>
            <a:r>
              <a:rPr lang="fr-FR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Welche </a:t>
            </a:r>
            <a:r>
              <a:rPr lang="fr-FR" baseline="0" dirty="0" err="1" smtClean="0"/>
              <a:t>Bilder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kommen</a:t>
            </a:r>
            <a:r>
              <a:rPr lang="fr-FR" baseline="0" dirty="0" smtClean="0"/>
              <a:t> …?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hören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fühlen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riechen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Eventuell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auch</a:t>
            </a:r>
            <a:r>
              <a:rPr lang="fr-FR" baseline="0" dirty="0" smtClean="0"/>
              <a:t> mit « </a:t>
            </a:r>
            <a:r>
              <a:rPr lang="fr-FR" baseline="0" dirty="0" err="1" smtClean="0"/>
              <a:t>Brot</a:t>
            </a:r>
            <a:r>
              <a:rPr lang="fr-FR" baseline="0" dirty="0" smtClean="0"/>
              <a:t> ».</a:t>
            </a:r>
          </a:p>
          <a:p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Share</a:t>
            </a:r>
            <a:r>
              <a:rPr lang="fr-FR" baseline="0" dirty="0" smtClean="0"/>
              <a:t> for a few minutes.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discuss</a:t>
            </a:r>
            <a:r>
              <a:rPr lang="fr-FR" baseline="0" dirty="0" smtClean="0"/>
              <a:t> neural networks and show animation.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501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162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Neurodidaktik</a:t>
            </a:r>
            <a:r>
              <a:rPr lang="fr-FR" dirty="0" smtClean="0"/>
              <a:t> p. 49ff (Roth)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89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nur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Folgenden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vorwegzunehmen</a:t>
            </a:r>
            <a:r>
              <a:rPr lang="fr-FR" baseline="0" dirty="0" smtClean="0"/>
              <a:t>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86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Grammar</a:t>
            </a:r>
            <a:r>
              <a:rPr lang="fr-FR" dirty="0" smtClean="0"/>
              <a:t>-Quick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checkers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genau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besprechen</a:t>
            </a:r>
            <a:r>
              <a:rPr lang="fr-FR" baseline="0" dirty="0" smtClean="0"/>
              <a:t>!</a:t>
            </a:r>
          </a:p>
          <a:p>
            <a:r>
              <a:rPr lang="fr-FR" baseline="0" dirty="0" err="1" smtClean="0"/>
              <a:t>Suchen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in den </a:t>
            </a:r>
            <a:r>
              <a:rPr lang="fr-FR" baseline="0" dirty="0" err="1" smtClean="0"/>
              <a:t>mitgebrachent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Lehrbüchern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past</a:t>
            </a:r>
            <a:r>
              <a:rPr lang="fr-FR" baseline="0" dirty="0" smtClean="0"/>
              <a:t> progressive // imparfait // </a:t>
            </a:r>
            <a:r>
              <a:rPr lang="fr-FR" baseline="0" dirty="0" err="1" smtClean="0"/>
              <a:t>imperfetto</a:t>
            </a:r>
            <a:r>
              <a:rPr lang="fr-FR" baseline="0" dirty="0" smtClean="0"/>
              <a:t>…</a:t>
            </a:r>
          </a:p>
          <a:p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effizient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anhand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Kriterien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grammar</a:t>
            </a:r>
            <a:r>
              <a:rPr lang="fr-FR" baseline="0" dirty="0" smtClean="0"/>
              <a:t>-quick-</a:t>
            </a:r>
            <a:r>
              <a:rPr lang="fr-FR" baseline="0" dirty="0" err="1" smtClean="0"/>
              <a:t>checkers</a:t>
            </a:r>
            <a:r>
              <a:rPr lang="fr-FR" baseline="0" dirty="0" smtClean="0"/>
              <a:t>?</a:t>
            </a:r>
          </a:p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604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praktische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Arbeit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Era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mezzanotte</a:t>
            </a:r>
            <a:endParaRPr lang="fr-FR" baseline="0" dirty="0" smtClean="0"/>
          </a:p>
          <a:p>
            <a:r>
              <a:rPr lang="fr-FR" baseline="0" dirty="0" err="1" smtClean="0"/>
              <a:t>Teilnehmer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wählen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Sprache</a:t>
            </a:r>
            <a:r>
              <a:rPr lang="fr-FR" baseline="0" dirty="0" smtClean="0"/>
              <a:t>,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perfekt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sprechen</a:t>
            </a:r>
            <a:r>
              <a:rPr lang="fr-FR" baseline="0" dirty="0" smtClean="0"/>
              <a:t>. </a:t>
            </a:r>
          </a:p>
          <a:p>
            <a:r>
              <a:rPr lang="fr-FR" baseline="0" dirty="0" err="1" smtClean="0"/>
              <a:t>Laufdiktat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schreiben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Blatt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Arbeiten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zweit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lesen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unterstreichen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Verben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wofür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imperfetto</a:t>
            </a:r>
            <a:r>
              <a:rPr lang="fr-FR" baseline="0" dirty="0" smtClean="0"/>
              <a:t> /imparfait / </a:t>
            </a:r>
            <a:r>
              <a:rPr lang="fr-FR" baseline="0" dirty="0" err="1" smtClean="0"/>
              <a:t>past</a:t>
            </a:r>
            <a:r>
              <a:rPr lang="fr-FR" baseline="0" dirty="0" smtClean="0"/>
              <a:t> progressive </a:t>
            </a:r>
            <a:r>
              <a:rPr lang="fr-FR" b="1" baseline="0" dirty="0" smtClean="0"/>
              <a:t>in </a:t>
            </a:r>
            <a:r>
              <a:rPr lang="fr-FR" b="1" baseline="0" dirty="0" err="1" smtClean="0"/>
              <a:t>diesem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Beispiel</a:t>
            </a:r>
            <a:r>
              <a:rPr lang="fr-FR" b="1" baseline="0" dirty="0" smtClean="0"/>
              <a:t> 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verwendet</a:t>
            </a:r>
            <a:r>
              <a:rPr lang="fr-FR" baseline="0" dirty="0" smtClean="0"/>
              <a:t>? (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hier –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Regeln</a:t>
            </a:r>
            <a:r>
              <a:rPr lang="fr-FR" baseline="0" dirty="0" smtClean="0"/>
              <a:t>,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aufzählen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Finden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Regel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</a:t>
            </a:r>
            <a:r>
              <a:rPr lang="fr-FR" baseline="0" dirty="0" smtClean="0"/>
              <a:t> « Logo ».</a:t>
            </a:r>
          </a:p>
          <a:p>
            <a:r>
              <a:rPr lang="fr-FR" baseline="0" dirty="0" err="1" smtClean="0"/>
              <a:t>Besprechen</a:t>
            </a:r>
            <a:r>
              <a:rPr lang="fr-FR" baseline="0" dirty="0" smtClean="0"/>
              <a:t> der quick-check </a:t>
            </a:r>
            <a:r>
              <a:rPr lang="fr-FR" baseline="0" dirty="0" err="1" smtClean="0"/>
              <a:t>grammar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charts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Weitere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Beispiele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conceptualisation (</a:t>
            </a:r>
            <a:r>
              <a:rPr lang="fr-FR" baseline="0" dirty="0" err="1" smtClean="0"/>
              <a:t>flip-flaps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videos</a:t>
            </a:r>
            <a:r>
              <a:rPr lang="fr-FR" baseline="0" dirty="0" smtClean="0"/>
              <a:t>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542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918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845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Kinder</a:t>
            </a:r>
            <a:r>
              <a:rPr lang="fr-FR" dirty="0" smtClean="0"/>
              <a:t> </a:t>
            </a:r>
            <a:r>
              <a:rPr lang="fr-FR" dirty="0" err="1" smtClean="0"/>
              <a:t>entscheiden</a:t>
            </a:r>
            <a:r>
              <a:rPr lang="fr-FR" dirty="0" smtClean="0"/>
              <a:t> </a:t>
            </a:r>
            <a:r>
              <a:rPr lang="fr-FR" dirty="0" err="1" smtClean="0"/>
              <a:t>unbewusst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blitzschnell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es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auszahlt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Empfang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schalten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der Lehrer </a:t>
            </a:r>
            <a:r>
              <a:rPr lang="fr-FR" baseline="0" dirty="0" err="1" smtClean="0"/>
              <a:t>glaubhaft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selbst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Stoff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interessiert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authentisch</a:t>
            </a:r>
            <a:r>
              <a:rPr lang="fr-FR" baseline="0" dirty="0" smtClean="0"/>
              <a:t>… </a:t>
            </a:r>
            <a:r>
              <a:rPr lang="fr-FR" baseline="0" dirty="0" err="1" smtClean="0"/>
              <a:t>ob</a:t>
            </a:r>
            <a:r>
              <a:rPr lang="fr-FR" baseline="0" dirty="0" smtClean="0"/>
              <a:t> der </a:t>
            </a:r>
            <a:r>
              <a:rPr lang="fr-FR" baseline="0" dirty="0" err="1" smtClean="0"/>
              <a:t>Stoff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interessant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… </a:t>
            </a:r>
          </a:p>
          <a:p>
            <a:r>
              <a:rPr lang="fr-FR" dirty="0" smtClean="0"/>
              <a:t>Der </a:t>
            </a:r>
            <a:r>
              <a:rPr lang="fr-FR" dirty="0" err="1" smtClean="0"/>
              <a:t>Hippocampus</a:t>
            </a:r>
            <a:r>
              <a:rPr lang="fr-FR" dirty="0" smtClean="0"/>
              <a:t> </a:t>
            </a:r>
            <a:r>
              <a:rPr lang="fr-FR" dirty="0" err="1" smtClean="0"/>
              <a:t>speichert</a:t>
            </a:r>
            <a:r>
              <a:rPr lang="fr-FR" dirty="0" smtClean="0"/>
              <a:t> </a:t>
            </a:r>
            <a:r>
              <a:rPr lang="fr-FR" dirty="0" err="1" smtClean="0"/>
              <a:t>Einzelheiten</a:t>
            </a:r>
            <a:r>
              <a:rPr lang="fr-FR" dirty="0" smtClean="0"/>
              <a:t> </a:t>
            </a:r>
            <a:r>
              <a:rPr lang="fr-FR" dirty="0" err="1" smtClean="0"/>
              <a:t>nur</a:t>
            </a:r>
            <a:r>
              <a:rPr lang="fr-FR" dirty="0" smtClean="0"/>
              <a:t> </a:t>
            </a:r>
            <a:r>
              <a:rPr lang="fr-FR" dirty="0" err="1" smtClean="0"/>
              <a:t>dann</a:t>
            </a:r>
            <a:r>
              <a:rPr lang="fr-FR" dirty="0" smtClean="0"/>
              <a:t>, </a:t>
            </a:r>
            <a:r>
              <a:rPr lang="fr-FR" dirty="0" err="1" smtClean="0"/>
              <a:t>wenn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2 </a:t>
            </a:r>
            <a:r>
              <a:rPr lang="fr-FR" dirty="0" err="1" smtClean="0"/>
              <a:t>Qualitäten</a:t>
            </a:r>
            <a:r>
              <a:rPr lang="fr-FR" dirty="0" smtClean="0"/>
              <a:t> </a:t>
            </a:r>
            <a:r>
              <a:rPr lang="fr-FR" dirty="0" err="1" smtClean="0"/>
              <a:t>aufweisen</a:t>
            </a:r>
            <a:r>
              <a:rPr lang="fr-FR" dirty="0" smtClean="0"/>
              <a:t>: </a:t>
            </a:r>
            <a:r>
              <a:rPr lang="fr-FR" dirty="0" err="1" smtClean="0"/>
              <a:t>Neuigkeit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Bedeutsamkeit</a:t>
            </a:r>
            <a:r>
              <a:rPr lang="fr-FR" dirty="0" smtClean="0"/>
              <a:t>.</a:t>
            </a:r>
          </a:p>
          <a:p>
            <a:r>
              <a:rPr lang="fr-FR" dirty="0" smtClean="0"/>
              <a:t>Im </a:t>
            </a:r>
            <a:r>
              <a:rPr lang="fr-FR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Einzelheiten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langsam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übernommen</a:t>
            </a:r>
            <a:r>
              <a:rPr lang="fr-FR" baseline="0" dirty="0" smtClean="0"/>
              <a:t> –(</a:t>
            </a:r>
            <a:r>
              <a:rPr lang="fr-FR" baseline="0" dirty="0" err="1" smtClean="0"/>
              <a:t>Regelextraktionsmaschine</a:t>
            </a:r>
            <a:r>
              <a:rPr lang="fr-FR" baseline="0" dirty="0" smtClean="0"/>
              <a:t>) –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Dabei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entstehen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Neuronenverknüpfungen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Häufiges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repräsentiert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Seltenes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zb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sms-Daumen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Gitarrenfinger</a:t>
            </a:r>
            <a:r>
              <a:rPr lang="fr-FR" baseline="0" dirty="0" smtClean="0"/>
              <a:t>…)</a:t>
            </a:r>
          </a:p>
          <a:p>
            <a:r>
              <a:rPr lang="fr-FR" baseline="0" dirty="0" err="1" smtClean="0"/>
              <a:t>Emotionen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steuern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Speicherung</a:t>
            </a:r>
            <a:r>
              <a:rPr lang="fr-FR" baseline="0" dirty="0" smtClean="0"/>
              <a:t>: (p.28, </a:t>
            </a:r>
            <a:r>
              <a:rPr lang="fr-FR" baseline="0" dirty="0" err="1" smtClean="0"/>
              <a:t>Caspari</a:t>
            </a:r>
            <a:r>
              <a:rPr lang="fr-FR" baseline="0" dirty="0" smtClean="0"/>
              <a:t>) …</a:t>
            </a:r>
            <a:r>
              <a:rPr lang="fr-FR" baseline="0" dirty="0" err="1" smtClean="0"/>
              <a:t>konnten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dass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neutrales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Abhängigkeit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davon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welchem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emotionalen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Zustand</a:t>
            </a:r>
            <a:r>
              <a:rPr lang="fr-FR" baseline="0" dirty="0" smtClean="0"/>
              <a:t> es </a:t>
            </a:r>
            <a:r>
              <a:rPr lang="fr-FR" baseline="0" dirty="0" err="1" smtClean="0"/>
              <a:t>gelernt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jeweils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anderen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Bereichen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Gehirns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wird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Spitzer</a:t>
            </a:r>
            <a:r>
              <a:rPr lang="fr-FR" baseline="0" dirty="0" smtClean="0"/>
              <a:t> 20003). </a:t>
            </a:r>
            <a:r>
              <a:rPr lang="fr-FR" baseline="0" dirty="0" err="1" smtClean="0"/>
              <a:t>Wörter</a:t>
            </a:r>
            <a:r>
              <a:rPr lang="fr-FR" baseline="0" dirty="0" smtClean="0"/>
              <a:t> die in pos.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wurden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im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endParaRPr lang="fr-FR" baseline="0" dirty="0" smtClean="0"/>
          </a:p>
          <a:p>
            <a:r>
              <a:rPr lang="fr-FR" baseline="0" dirty="0" err="1" smtClean="0"/>
              <a:t>Wörter</a:t>
            </a:r>
            <a:r>
              <a:rPr lang="fr-FR" baseline="0" dirty="0" smtClean="0"/>
              <a:t> die in </a:t>
            </a:r>
            <a:r>
              <a:rPr lang="fr-FR" baseline="0" dirty="0" err="1" smtClean="0"/>
              <a:t>neg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Kontext</a:t>
            </a:r>
            <a:r>
              <a:rPr lang="fr-FR" baseline="0" dirty="0" smtClean="0"/>
              <a:t> – in den </a:t>
            </a:r>
            <a:r>
              <a:rPr lang="fr-FR" baseline="0" dirty="0" err="1" smtClean="0"/>
              <a:t>Amygdala</a:t>
            </a:r>
            <a:endParaRPr lang="fr-FR" baseline="0" dirty="0" smtClean="0"/>
          </a:p>
          <a:p>
            <a:r>
              <a:rPr lang="fr-FR" baseline="0" dirty="0" err="1" smtClean="0"/>
              <a:t>Folge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vom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 die Infos </a:t>
            </a:r>
            <a:r>
              <a:rPr lang="fr-FR" baseline="0" dirty="0" err="1" smtClean="0"/>
              <a:t>nachts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weiterverarbeitet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innerhalb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Monaten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Gehirnrinde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weitergeleitet</a:t>
            </a:r>
            <a:r>
              <a:rPr lang="fr-FR" baseline="0" dirty="0" smtClean="0"/>
              <a:t>. Die Infos in den </a:t>
            </a:r>
            <a:r>
              <a:rPr lang="fr-FR" baseline="0" dirty="0" err="1" smtClean="0"/>
              <a:t>Amygdala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Flucht</a:t>
            </a:r>
            <a:r>
              <a:rPr lang="fr-FR" baseline="0" dirty="0" smtClean="0"/>
              <a:t>/Kampf) – </a:t>
            </a:r>
            <a:r>
              <a:rPr lang="fr-FR" baseline="0" dirty="0" err="1" smtClean="0"/>
              <a:t>speichert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die Emotion – 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Inhalt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669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368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789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Bewegungen</a:t>
            </a:r>
            <a:r>
              <a:rPr lang="fr-FR" baseline="0" dirty="0" smtClean="0"/>
              <a:t> aller Art </a:t>
            </a:r>
            <a:r>
              <a:rPr lang="fr-FR" baseline="0" dirty="0" err="1" smtClean="0"/>
              <a:t>fördern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:</a:t>
            </a:r>
          </a:p>
          <a:p>
            <a:r>
              <a:rPr lang="fr-FR" baseline="0" dirty="0" err="1" smtClean="0"/>
              <a:t>nicht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nur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iconic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gestures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hier, </a:t>
            </a:r>
            <a:r>
              <a:rPr lang="fr-FR" baseline="0" dirty="0" err="1" smtClean="0"/>
              <a:t>sondern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siehe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Diagramm</a:t>
            </a:r>
            <a:r>
              <a:rPr lang="fr-FR" baseline="0" dirty="0" smtClean="0"/>
              <a:t>). Auch </a:t>
            </a:r>
            <a:r>
              <a:rPr lang="fr-FR" baseline="0" dirty="0" err="1" smtClean="0"/>
              <a:t>kleine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unbewusste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Angreifen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Kärtchen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Spielfiguren</a:t>
            </a:r>
            <a:r>
              <a:rPr lang="fr-FR" baseline="0" dirty="0" smtClean="0"/>
              <a:t> … </a:t>
            </a:r>
            <a:r>
              <a:rPr lang="fr-FR" baseline="0" dirty="0" err="1" smtClean="0"/>
              <a:t>sendet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Reize</a:t>
            </a:r>
            <a:r>
              <a:rPr lang="fr-FR" baseline="0" dirty="0" smtClean="0"/>
              <a:t> ans </a:t>
            </a:r>
            <a:r>
              <a:rPr lang="fr-FR" baseline="0" dirty="0" err="1" smtClean="0"/>
              <a:t>Gehirn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Stricken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runden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Bewegungen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sind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besonders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hilfreich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aktivieren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Gehirn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Gehen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Radfahren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Studie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Max </a:t>
            </a:r>
            <a:r>
              <a:rPr lang="fr-FR" baseline="0" dirty="0" err="1" smtClean="0"/>
              <a:t>Plank</a:t>
            </a:r>
            <a:r>
              <a:rPr lang="fr-FR" baseline="0" dirty="0" smtClean="0"/>
              <a:t> Institut, Leipzig)…</a:t>
            </a:r>
          </a:p>
          <a:p>
            <a:endParaRPr lang="fr-FR" dirty="0" smtClean="0"/>
          </a:p>
          <a:p>
            <a:r>
              <a:rPr lang="fr-FR" dirty="0" smtClean="0"/>
              <a:t>Watch </a:t>
            </a:r>
            <a:r>
              <a:rPr lang="fr-FR" dirty="0" err="1" smtClean="0"/>
              <a:t>Macedonia</a:t>
            </a:r>
            <a:r>
              <a:rPr lang="fr-FR" dirty="0" smtClean="0"/>
              <a:t> on </a:t>
            </a:r>
            <a:r>
              <a:rPr lang="fr-FR" dirty="0" err="1" smtClean="0"/>
              <a:t>youtube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01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kaliméra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Kopf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oben</a:t>
            </a:r>
            <a:r>
              <a:rPr lang="fr-FR" baseline="0" dirty="0" smtClean="0"/>
              <a:t>, pos </a:t>
            </a:r>
            <a:r>
              <a:rPr lang="fr-FR" baseline="0" dirty="0" err="1" smtClean="0"/>
              <a:t>Smile</a:t>
            </a:r>
            <a:r>
              <a:rPr lang="fr-FR" baseline="0" dirty="0" smtClean="0"/>
              <a:t>  (kali)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große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vertikale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Halbkreisbewegung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Ost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West– </a:t>
            </a:r>
            <a:r>
              <a:rPr lang="fr-FR" baseline="0" dirty="0" err="1" smtClean="0"/>
              <a:t>sozusagen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Tagesverlaub</a:t>
            </a:r>
            <a:r>
              <a:rPr lang="fr-FR" baseline="0" dirty="0" smtClean="0"/>
              <a:t> –</a:t>
            </a:r>
            <a:r>
              <a:rPr lang="fr-FR" baseline="0" dirty="0" err="1" smtClean="0"/>
              <a:t>kalimera</a:t>
            </a:r>
            <a:r>
              <a:rPr lang="fr-FR" baseline="0" dirty="0" smtClean="0"/>
              <a:t> sas: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vorher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zusätzlich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Knicks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machen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sozusagen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Respekt</a:t>
            </a:r>
            <a:r>
              <a:rPr lang="fr-FR" baseline="0" dirty="0" smtClean="0"/>
              <a:t>) </a:t>
            </a:r>
          </a:p>
          <a:p>
            <a:r>
              <a:rPr lang="fr-FR" baseline="0" dirty="0" err="1" smtClean="0"/>
              <a:t>Imaste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kleine</a:t>
            </a:r>
            <a:r>
              <a:rPr lang="fr-FR" baseline="0" dirty="0" smtClean="0"/>
              <a:t> horizontale </a:t>
            </a:r>
            <a:r>
              <a:rPr lang="fr-FR" baseline="0" dirty="0" err="1" smtClean="0"/>
              <a:t>Kreisbewegung</a:t>
            </a:r>
            <a:r>
              <a:rPr lang="fr-FR" baseline="0" dirty="0" smtClean="0"/>
              <a:t> vor mir (</a:t>
            </a:r>
            <a:r>
              <a:rPr lang="fr-FR" baseline="0" dirty="0" err="1" smtClean="0"/>
              <a:t>wir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!)</a:t>
            </a:r>
          </a:p>
          <a:p>
            <a:r>
              <a:rPr lang="fr-FR" baseline="0" dirty="0" err="1" smtClean="0"/>
              <a:t>exi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Finger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malen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Sechser</a:t>
            </a:r>
            <a:r>
              <a:rPr lang="fr-FR" baseline="0" dirty="0" smtClean="0"/>
              <a:t> in der Luft (</a:t>
            </a:r>
            <a:r>
              <a:rPr lang="fr-FR" baseline="0" dirty="0" err="1" smtClean="0"/>
              <a:t>nicht</a:t>
            </a:r>
            <a:r>
              <a:rPr lang="fr-FR" baseline="0" dirty="0" smtClean="0"/>
              <a:t> 6 </a:t>
            </a:r>
            <a:r>
              <a:rPr lang="fr-FR" baseline="0" dirty="0" err="1" smtClean="0"/>
              <a:t>Finger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echete</a:t>
            </a:r>
            <a:r>
              <a:rPr lang="fr-FR" baseline="0" dirty="0" smtClean="0"/>
              <a:t>: mit </a:t>
            </a:r>
            <a:r>
              <a:rPr lang="fr-FR" baseline="0" dirty="0" err="1" smtClean="0"/>
              <a:t>beiden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Händen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etwas</a:t>
            </a:r>
            <a:r>
              <a:rPr lang="fr-FR" baseline="0" dirty="0" smtClean="0"/>
              <a:t> in der Hand </a:t>
            </a:r>
            <a:r>
              <a:rPr lang="fr-FR" baseline="0" dirty="0" err="1" smtClean="0"/>
              <a:t>halten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eine</a:t>
            </a:r>
            <a:r>
              <a:rPr lang="fr-FR" baseline="0" dirty="0" smtClean="0"/>
              <a:t> Art </a:t>
            </a:r>
            <a:r>
              <a:rPr lang="fr-FR" b="1" baseline="0" dirty="0" err="1" smtClean="0"/>
              <a:t>große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Schüssel</a:t>
            </a:r>
            <a:r>
              <a:rPr lang="fr-FR" baseline="0" dirty="0" smtClean="0"/>
              <a:t> + </a:t>
            </a:r>
            <a:r>
              <a:rPr lang="fr-FR" baseline="0" dirty="0" err="1" smtClean="0"/>
              <a:t>Knicks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machen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Höflichkeitsform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ena</a:t>
            </a:r>
            <a:r>
              <a:rPr lang="fr-FR" baseline="0" dirty="0" smtClean="0"/>
              <a:t>: linker </a:t>
            </a:r>
            <a:r>
              <a:rPr lang="fr-FR" baseline="0" dirty="0" err="1" smtClean="0"/>
              <a:t>Daumen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zeigt</a:t>
            </a:r>
            <a:r>
              <a:rPr lang="fr-FR" baseline="0" dirty="0" smtClean="0"/>
              <a:t> 1</a:t>
            </a:r>
          </a:p>
          <a:p>
            <a:r>
              <a:rPr lang="fr-FR" baseline="0" dirty="0" err="1" smtClean="0"/>
              <a:t>trapezi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Tischfläche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beiden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Händen</a:t>
            </a:r>
            <a:r>
              <a:rPr lang="fr-FR" baseline="0" dirty="0" smtClean="0"/>
              <a:t> , </a:t>
            </a:r>
            <a:r>
              <a:rPr lang="fr-FR" baseline="0" dirty="0" err="1" smtClean="0"/>
              <a:t>Quadrat</a:t>
            </a:r>
            <a:r>
              <a:rPr lang="fr-FR" baseline="0" dirty="0" smtClean="0"/>
              <a:t> horizontal mit </a:t>
            </a:r>
            <a:r>
              <a:rPr lang="fr-FR" baseline="0" dirty="0" err="1" smtClean="0"/>
              <a:t>falcher</a:t>
            </a:r>
            <a:r>
              <a:rPr lang="fr-FR" baseline="0" dirty="0" smtClean="0"/>
              <a:t> Hand </a:t>
            </a:r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glattstreichen</a:t>
            </a:r>
            <a:endParaRPr lang="fr-FR" baseline="0" dirty="0" smtClean="0"/>
          </a:p>
          <a:p>
            <a:r>
              <a:rPr lang="fr-FR" baseline="0" dirty="0" err="1" smtClean="0"/>
              <a:t>ia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mir </a:t>
            </a:r>
            <a:r>
              <a:rPr lang="fr-FR" baseline="0" dirty="0" err="1" smtClean="0"/>
              <a:t>her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rechter</a:t>
            </a:r>
            <a:r>
              <a:rPr lang="fr-FR" baseline="0" dirty="0" smtClean="0"/>
              <a:t> Hand </a:t>
            </a:r>
          </a:p>
          <a:p>
            <a:r>
              <a:rPr lang="fr-FR" baseline="0" dirty="0" err="1" smtClean="0"/>
              <a:t>exi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Sechser</a:t>
            </a:r>
            <a:r>
              <a:rPr lang="fr-FR" baseline="0" dirty="0" smtClean="0"/>
              <a:t> in der Luft</a:t>
            </a:r>
          </a:p>
          <a:p>
            <a:r>
              <a:rPr lang="fr-FR" baseline="0" dirty="0" err="1" smtClean="0"/>
              <a:t>atoma</a:t>
            </a:r>
            <a:r>
              <a:rPr lang="fr-FR" baseline="0" dirty="0" smtClean="0"/>
              <a:t>: mit </a:t>
            </a:r>
            <a:r>
              <a:rPr lang="fr-FR" baseline="0" dirty="0" err="1" smtClean="0"/>
              <a:t>Finger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dreimal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einzelne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Leute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drei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Silben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mitsagen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Nai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Kopfbewegung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Hand/</a:t>
            </a:r>
            <a:r>
              <a:rPr lang="fr-FR" baseline="0" dirty="0" err="1" smtClean="0"/>
              <a:t>Zeigefinger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stark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zeigen</a:t>
            </a:r>
            <a:r>
              <a:rPr lang="fr-FR" baseline="0" dirty="0" smtClean="0"/>
              <a:t>  -- </a:t>
            </a:r>
            <a:r>
              <a:rPr lang="fr-FR" baseline="0" dirty="0" err="1" smtClean="0"/>
              <a:t>weil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schwierig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mit no </a:t>
            </a:r>
            <a:r>
              <a:rPr lang="fr-FR" baseline="0" dirty="0" err="1" smtClean="0"/>
              <a:t>verwechselt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kanena</a:t>
            </a:r>
            <a:r>
              <a:rPr lang="fr-FR" baseline="0" dirty="0" smtClean="0"/>
              <a:t>: mit </a:t>
            </a:r>
            <a:r>
              <a:rPr lang="fr-FR" baseline="0" dirty="0" err="1" smtClean="0"/>
              <a:t>beiden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Händen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gar</a:t>
            </a:r>
            <a:r>
              <a:rPr lang="fr-FR" baseline="0" dirty="0" smtClean="0"/>
              <a:t> nix </a:t>
            </a:r>
            <a:r>
              <a:rPr lang="fr-FR" baseline="0" dirty="0" err="1" smtClean="0"/>
              <a:t>hin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herwischen</a:t>
            </a:r>
            <a:endParaRPr lang="fr-FR" baseline="0" dirty="0" smtClean="0"/>
          </a:p>
          <a:p>
            <a:r>
              <a:rPr lang="fr-FR" baseline="0" dirty="0" err="1" smtClean="0"/>
              <a:t>provlima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beide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Hände</a:t>
            </a:r>
            <a:r>
              <a:rPr lang="fr-FR" baseline="0" dirty="0" smtClean="0"/>
              <a:t> vor den </a:t>
            </a:r>
            <a:r>
              <a:rPr lang="fr-FR" baseline="0" dirty="0" err="1" smtClean="0"/>
              <a:t>Kopf</a:t>
            </a:r>
            <a:r>
              <a:rPr lang="fr-FR" baseline="0" dirty="0" smtClean="0"/>
              <a:t>/</a:t>
            </a:r>
            <a:r>
              <a:rPr lang="fr-FR" baseline="0" dirty="0" err="1" smtClean="0"/>
              <a:t>Stirn</a:t>
            </a:r>
            <a:endParaRPr lang="fr-FR" baseline="0" dirty="0" smtClean="0"/>
          </a:p>
          <a:p>
            <a:r>
              <a:rPr lang="fr-FR" baseline="0" dirty="0" smtClean="0"/>
              <a:t>sas </a:t>
            </a:r>
            <a:r>
              <a:rPr lang="fr-FR" baseline="0" dirty="0" err="1" smtClean="0"/>
              <a:t>aressi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Knicks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mit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mehreren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Fingern</a:t>
            </a:r>
            <a:r>
              <a:rPr lang="fr-FR" baseline="0" dirty="0" smtClean="0"/>
              <a:t> smiley </a:t>
            </a:r>
            <a:r>
              <a:rPr lang="fr-FR" baseline="0" dirty="0" err="1" smtClean="0"/>
              <a:t>auf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Gesicht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zeichnen</a:t>
            </a:r>
            <a:endParaRPr lang="fr-FR" baseline="0" dirty="0" smtClean="0"/>
          </a:p>
          <a:p>
            <a:r>
              <a:rPr lang="fr-FR" baseline="0" dirty="0" err="1" smtClean="0"/>
              <a:t>afto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trapezi</a:t>
            </a:r>
            <a:r>
              <a:rPr lang="fr-FR" baseline="0" dirty="0" smtClean="0"/>
              <a:t>: Mit </a:t>
            </a:r>
            <a:r>
              <a:rPr lang="fr-FR" baseline="0" dirty="0" err="1" smtClean="0"/>
              <a:t>Finger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zeigen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dann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Quadrat</a:t>
            </a:r>
            <a:r>
              <a:rPr lang="fr-FR" baseline="0" dirty="0" smtClean="0"/>
              <a:t> f. </a:t>
            </a:r>
            <a:r>
              <a:rPr lang="fr-FR" baseline="0" dirty="0" err="1" smtClean="0"/>
              <a:t>Tischplatte</a:t>
            </a:r>
            <a:endParaRPr lang="fr-FR" baseline="0" dirty="0" smtClean="0"/>
          </a:p>
          <a:p>
            <a:r>
              <a:rPr lang="fr-FR" baseline="0" dirty="0" err="1" smtClean="0"/>
              <a:t>Nai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Kopf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Hand</a:t>
            </a:r>
          </a:p>
          <a:p>
            <a:r>
              <a:rPr lang="fr-FR" baseline="0" dirty="0" err="1" smtClean="0"/>
              <a:t>Telia</a:t>
            </a:r>
            <a:r>
              <a:rPr lang="fr-FR" baseline="0" dirty="0" smtClean="0"/>
              <a:t>: in flache Hand </a:t>
            </a:r>
            <a:r>
              <a:rPr lang="fr-FR" baseline="0" dirty="0" err="1" smtClean="0"/>
              <a:t>klatschen</a:t>
            </a:r>
            <a:endParaRPr lang="fr-FR" baseline="0" dirty="0" smtClean="0"/>
          </a:p>
          <a:p>
            <a:r>
              <a:rPr lang="fr-FR" baseline="0" dirty="0" err="1" smtClean="0"/>
              <a:t>Echi</a:t>
            </a:r>
            <a:r>
              <a:rPr lang="fr-FR" baseline="0" dirty="0" smtClean="0"/>
              <a:t>: </a:t>
            </a:r>
            <a:r>
              <a:rPr lang="fr-FR" b="1" baseline="0" dirty="0" err="1" smtClean="0"/>
              <a:t>kleine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Schüssel</a:t>
            </a:r>
            <a:r>
              <a:rPr lang="fr-FR" baseline="0" dirty="0" smtClean="0"/>
              <a:t> mit den </a:t>
            </a:r>
            <a:r>
              <a:rPr lang="fr-FR" baseline="0" dirty="0" err="1" smtClean="0"/>
              <a:t>Händen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im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Vergleich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echete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gr.Schüssel</a:t>
            </a:r>
            <a:r>
              <a:rPr lang="fr-FR" baseline="0" dirty="0" smtClean="0"/>
              <a:t> +</a:t>
            </a:r>
            <a:r>
              <a:rPr lang="fr-FR" baseline="0" dirty="0" err="1" smtClean="0"/>
              <a:t>Knicks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kali (</a:t>
            </a:r>
            <a:r>
              <a:rPr lang="fr-FR" baseline="0" dirty="0" err="1" smtClean="0"/>
              <a:t>Kopf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pos. </a:t>
            </a:r>
            <a:r>
              <a:rPr lang="fr-FR" baseline="0" dirty="0" err="1" smtClean="0"/>
              <a:t>Gesichtsausdruck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thea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Fernrohr</a:t>
            </a:r>
            <a:r>
              <a:rPr lang="fr-FR" baseline="0" dirty="0" smtClean="0"/>
              <a:t> mit </a:t>
            </a:r>
            <a:r>
              <a:rPr lang="fr-FR" baseline="0" dirty="0" err="1" smtClean="0"/>
              <a:t>beiden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Händen</a:t>
            </a:r>
            <a:endParaRPr lang="fr-FR" baseline="0" dirty="0" smtClean="0"/>
          </a:p>
          <a:p>
            <a:r>
              <a:rPr lang="fr-FR" baseline="0" dirty="0" err="1" smtClean="0"/>
              <a:t>sti</a:t>
            </a:r>
            <a:r>
              <a:rPr lang="fr-FR" baseline="0" dirty="0" smtClean="0"/>
              <a:t>: linke hand </a:t>
            </a:r>
            <a:r>
              <a:rPr lang="fr-FR" baseline="0" dirty="0" err="1" smtClean="0"/>
              <a:t>macht</a:t>
            </a:r>
            <a:r>
              <a:rPr lang="fr-FR" baseline="0" dirty="0" smtClean="0"/>
              <a:t> Faust, </a:t>
            </a:r>
            <a:r>
              <a:rPr lang="fr-FR" baseline="0" dirty="0" err="1" smtClean="0"/>
              <a:t>rechte</a:t>
            </a:r>
            <a:r>
              <a:rPr lang="fr-FR" baseline="0" dirty="0" smtClean="0"/>
              <a:t> hand « </a:t>
            </a:r>
            <a:r>
              <a:rPr lang="fr-FR" baseline="0" dirty="0" err="1" smtClean="0"/>
              <a:t>sticht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hinein</a:t>
            </a:r>
            <a:endParaRPr lang="fr-FR" baseline="0" dirty="0" smtClean="0"/>
          </a:p>
          <a:p>
            <a:r>
              <a:rPr lang="fr-FR" baseline="0" dirty="0" err="1" smtClean="0"/>
              <a:t>thalassa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große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Wellenbewegung</a:t>
            </a:r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Dann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Vocab</a:t>
            </a:r>
            <a:r>
              <a:rPr lang="fr-FR" baseline="0" dirty="0" smtClean="0"/>
              <a:t>-Box: </a:t>
            </a:r>
            <a:r>
              <a:rPr lang="fr-FR" baseline="0" dirty="0" err="1" smtClean="0"/>
              <a:t>walk</a:t>
            </a:r>
            <a:r>
              <a:rPr lang="fr-FR" baseline="0" dirty="0" smtClean="0"/>
              <a:t> and talk </a:t>
            </a:r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write</a:t>
            </a:r>
            <a:r>
              <a:rPr lang="fr-FR" baseline="0" dirty="0" smtClean="0"/>
              <a:t> and check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495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243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29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858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 147 </a:t>
            </a:r>
            <a:r>
              <a:rPr lang="fr-FR" dirty="0" err="1" smtClean="0"/>
              <a:t>Neurodidaktik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Aufgabe</a:t>
            </a:r>
            <a:r>
              <a:rPr lang="fr-FR" baseline="0" dirty="0" smtClean="0"/>
              <a:t> des </a:t>
            </a:r>
            <a:r>
              <a:rPr lang="fr-FR" baseline="0" dirty="0" err="1" smtClean="0"/>
              <a:t>präfrontalen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Kortex</a:t>
            </a:r>
            <a:r>
              <a:rPr lang="fr-FR" baseline="0" dirty="0" smtClean="0"/>
              <a:t>:…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6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Variante A: </a:t>
            </a:r>
            <a:r>
              <a:rPr lang="fr-FR" dirty="0" err="1" smtClean="0"/>
              <a:t>Griechische</a:t>
            </a:r>
            <a:r>
              <a:rPr lang="fr-FR" dirty="0" smtClean="0"/>
              <a:t> </a:t>
            </a:r>
            <a:r>
              <a:rPr lang="fr-FR" dirty="0" err="1" smtClean="0"/>
              <a:t>Kärtchen</a:t>
            </a:r>
            <a:r>
              <a:rPr lang="fr-FR" dirty="0" smtClean="0"/>
              <a:t> (</a:t>
            </a:r>
            <a:r>
              <a:rPr lang="fr-FR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Dialog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verwenden</a:t>
            </a: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Variante B: </a:t>
            </a: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Teilnehmer</a:t>
            </a:r>
            <a:r>
              <a:rPr lang="fr-FR" dirty="0" smtClean="0"/>
              <a:t> </a:t>
            </a:r>
            <a:r>
              <a:rPr lang="fr-FR" dirty="0" err="1" smtClean="0"/>
              <a:t>arbeiten</a:t>
            </a:r>
            <a:r>
              <a:rPr lang="fr-FR" dirty="0" smtClean="0"/>
              <a:t> in </a:t>
            </a:r>
            <a:r>
              <a:rPr lang="fr-FR" dirty="0" err="1" smtClean="0"/>
              <a:t>Kleingruppen</a:t>
            </a:r>
            <a:r>
              <a:rPr lang="fr-FR" dirty="0" smtClean="0"/>
              <a:t>: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zur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selben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Sprache</a:t>
            </a:r>
            <a:r>
              <a:rPr lang="fr-FR" baseline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Schreiben</a:t>
            </a:r>
            <a:r>
              <a:rPr lang="fr-FR" baseline="0" dirty="0" smtClean="0"/>
              <a:t> je 5 </a:t>
            </a:r>
            <a:r>
              <a:rPr lang="fr-FR" baseline="0" dirty="0" err="1" smtClean="0"/>
              <a:t>Kärtchen</a:t>
            </a:r>
            <a:r>
              <a:rPr lang="fr-FR" baseline="0" dirty="0" smtClean="0"/>
              <a:t> – die </a:t>
            </a:r>
            <a:r>
              <a:rPr lang="fr-FR" baseline="0" dirty="0" err="1" smtClean="0"/>
              <a:t>sie</a:t>
            </a:r>
            <a:r>
              <a:rPr lang="fr-FR" baseline="0" dirty="0" smtClean="0"/>
              <a:t> SELBST </a:t>
            </a:r>
            <a:r>
              <a:rPr lang="fr-FR" baseline="0" dirty="0" err="1" smtClean="0"/>
              <a:t>lernen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wollen</a:t>
            </a:r>
            <a:r>
              <a:rPr lang="fr-FR" baseline="0" dirty="0" smtClean="0"/>
              <a:t>. (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era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mezzanotte</a:t>
            </a:r>
            <a:r>
              <a:rPr lang="fr-FR" baseline="0" dirty="0" smtClean="0"/>
              <a:t>….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aus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mitgebrachten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Lehrmaterialien</a:t>
            </a:r>
            <a:r>
              <a:rPr lang="fr-FR" baseline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3406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zb</a:t>
            </a:r>
            <a:r>
              <a:rPr lang="fr-FR" dirty="0" smtClean="0"/>
              <a:t>: </a:t>
            </a:r>
            <a:r>
              <a:rPr lang="fr-FR" dirty="0" err="1" smtClean="0"/>
              <a:t>Laufdiktat</a:t>
            </a:r>
            <a:r>
              <a:rPr lang="fr-FR" dirty="0" smtClean="0"/>
              <a:t> </a:t>
            </a:r>
            <a:r>
              <a:rPr lang="fr-FR" dirty="0" err="1" smtClean="0"/>
              <a:t>kurz</a:t>
            </a:r>
            <a:r>
              <a:rPr lang="fr-FR" dirty="0" smtClean="0"/>
              <a:t> vor </a:t>
            </a:r>
            <a:r>
              <a:rPr lang="fr-FR" dirty="0" err="1" smtClean="0"/>
              <a:t>dem</a:t>
            </a:r>
            <a:r>
              <a:rPr lang="fr-FR" dirty="0" smtClean="0"/>
              <a:t> </a:t>
            </a:r>
            <a:r>
              <a:rPr lang="fr-FR" dirty="0" err="1" smtClean="0"/>
              <a:t>Schlafengehen</a:t>
            </a:r>
            <a:r>
              <a:rPr lang="fr-FR" dirty="0" smtClean="0"/>
              <a:t>: </a:t>
            </a:r>
            <a:r>
              <a:rPr lang="fr-FR" dirty="0" err="1" smtClean="0"/>
              <a:t>ideal</a:t>
            </a:r>
            <a:r>
              <a:rPr lang="fr-FR" dirty="0" smtClean="0"/>
              <a:t>, da </a:t>
            </a:r>
            <a:r>
              <a:rPr lang="fr-FR" dirty="0" err="1" smtClean="0"/>
              <a:t>vom</a:t>
            </a:r>
            <a:r>
              <a:rPr lang="fr-FR" dirty="0" smtClean="0"/>
              <a:t> </a:t>
            </a:r>
            <a:r>
              <a:rPr lang="fr-FR" dirty="0" err="1" smtClean="0"/>
              <a:t>Hippocampus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Nacht</a:t>
            </a:r>
            <a:r>
              <a:rPr lang="fr-FR" baseline="0" dirty="0" smtClean="0"/>
              <a:t> in die </a:t>
            </a:r>
            <a:r>
              <a:rPr lang="fr-FR" baseline="0" dirty="0" err="1" smtClean="0"/>
              <a:t>Großhirnrinde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übertragen</a:t>
            </a:r>
            <a:r>
              <a:rPr lang="fr-FR" baseline="0" dirty="0" smtClean="0"/>
              <a:t>…(</a:t>
            </a:r>
            <a:r>
              <a:rPr lang="fr-FR" baseline="0" dirty="0" err="1" smtClean="0"/>
              <a:t>siehe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run-dic</a:t>
            </a:r>
            <a:r>
              <a:rPr lang="fr-FR" baseline="0" dirty="0" smtClean="0"/>
              <a:t> 1000 in </a:t>
            </a:r>
            <a:r>
              <a:rPr lang="fr-FR" baseline="0" dirty="0" err="1" smtClean="0"/>
              <a:t>handout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13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p.1 of HO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609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81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Verben</a:t>
            </a:r>
            <a:r>
              <a:rPr lang="fr-FR" dirty="0" smtClean="0"/>
              <a:t>: </a:t>
            </a:r>
            <a:r>
              <a:rPr lang="fr-FR" dirty="0" err="1" smtClean="0"/>
              <a:t>irregular</a:t>
            </a:r>
            <a:r>
              <a:rPr lang="fr-FR" dirty="0" smtClean="0"/>
              <a:t> </a:t>
            </a:r>
            <a:r>
              <a:rPr lang="fr-FR" dirty="0" err="1" smtClean="0"/>
              <a:t>verbs</a:t>
            </a:r>
            <a:r>
              <a:rPr lang="fr-FR" dirty="0" smtClean="0"/>
              <a:t> raps </a:t>
            </a:r>
            <a:r>
              <a:rPr lang="fr-FR" dirty="0" err="1" smtClean="0"/>
              <a:t>auch</a:t>
            </a:r>
            <a:r>
              <a:rPr lang="fr-FR" dirty="0" smtClean="0"/>
              <a:t> in den </a:t>
            </a:r>
            <a:r>
              <a:rPr lang="fr-FR" dirty="0" err="1" smtClean="0"/>
              <a:t>romanischen</a:t>
            </a:r>
            <a:r>
              <a:rPr lang="fr-FR" dirty="0" smtClean="0"/>
              <a:t> </a:t>
            </a:r>
            <a:r>
              <a:rPr lang="fr-FR" dirty="0" err="1" smtClean="0"/>
              <a:t>Sprachen</a:t>
            </a:r>
            <a:endParaRPr lang="fr-FR" dirty="0" smtClean="0"/>
          </a:p>
          <a:p>
            <a:r>
              <a:rPr lang="fr-FR" dirty="0" err="1" smtClean="0"/>
              <a:t>statt</a:t>
            </a:r>
            <a:r>
              <a:rPr lang="fr-FR" dirty="0" smtClean="0"/>
              <a:t> der 3 </a:t>
            </a:r>
            <a:r>
              <a:rPr lang="fr-FR" dirty="0" err="1" smtClean="0"/>
              <a:t>Formen</a:t>
            </a:r>
            <a:r>
              <a:rPr lang="fr-FR" dirty="0" smtClean="0"/>
              <a:t> </a:t>
            </a:r>
            <a:r>
              <a:rPr lang="fr-FR" dirty="0" err="1" smtClean="0"/>
              <a:t>könnten</a:t>
            </a:r>
            <a:r>
              <a:rPr lang="fr-FR" dirty="0" smtClean="0"/>
              <a:t> </a:t>
            </a:r>
            <a:r>
              <a:rPr lang="fr-FR" dirty="0" err="1" smtClean="0"/>
              <a:t>Kleingruppen</a:t>
            </a:r>
            <a:r>
              <a:rPr lang="fr-FR" baseline="0" dirty="0" smtClean="0"/>
              <a:t> je 5-10 </a:t>
            </a:r>
            <a:r>
              <a:rPr lang="fr-FR" baseline="0" dirty="0" err="1" smtClean="0"/>
              <a:t>neue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schwierige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Verben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vorspielen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allen</a:t>
            </a:r>
            <a:r>
              <a:rPr lang="fr-FR" baseline="0" dirty="0" smtClean="0"/>
              <a:t> 6 </a:t>
            </a:r>
            <a:r>
              <a:rPr lang="fr-FR" baseline="0" dirty="0" err="1" smtClean="0"/>
              <a:t>Personen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Moodle</a:t>
            </a:r>
            <a:r>
              <a:rPr lang="fr-FR" baseline="0" dirty="0" smtClean="0"/>
              <a:t>: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31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Beispiel</a:t>
            </a:r>
            <a:r>
              <a:rPr lang="fr-FR" dirty="0" smtClean="0"/>
              <a:t>: </a:t>
            </a:r>
            <a:r>
              <a:rPr lang="fr-FR" dirty="0" err="1" smtClean="0"/>
              <a:t>Passiv</a:t>
            </a:r>
            <a:endParaRPr lang="fr-FR" dirty="0" smtClean="0"/>
          </a:p>
          <a:p>
            <a:r>
              <a:rPr lang="fr-FR" dirty="0" err="1" smtClean="0"/>
              <a:t>Aus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Zusammenhang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gerissene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Konstruktion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Sätzen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Umwandlung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aktiv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</a:t>
            </a:r>
            <a:r>
              <a:rPr lang="fr-FR" baseline="0" dirty="0" smtClean="0"/>
              <a:t> passive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kontraproduktiv</a:t>
            </a:r>
            <a:r>
              <a:rPr lang="fr-FR" baseline="0" dirty="0" smtClean="0"/>
              <a:t>:</a:t>
            </a:r>
          </a:p>
          <a:p>
            <a:r>
              <a:rPr lang="fr-FR" baseline="0" dirty="0" err="1" smtClean="0"/>
              <a:t>zB</a:t>
            </a:r>
            <a:r>
              <a:rPr lang="fr-FR" baseline="0" dirty="0" smtClean="0"/>
              <a:t>: el </a:t>
            </a:r>
            <a:r>
              <a:rPr lang="fr-FR" baseline="0" dirty="0" err="1" smtClean="0"/>
              <a:t>fuego</a:t>
            </a:r>
            <a:r>
              <a:rPr lang="fr-FR" baseline="0" dirty="0" smtClean="0"/>
              <a:t>/ </a:t>
            </a:r>
            <a:r>
              <a:rPr lang="fr-FR" baseline="0" dirty="0" err="1" smtClean="0"/>
              <a:t>destruir</a:t>
            </a:r>
            <a:r>
              <a:rPr lang="fr-FR" baseline="0" dirty="0" smtClean="0"/>
              <a:t>/ </a:t>
            </a:r>
            <a:r>
              <a:rPr lang="fr-FR" baseline="0" dirty="0" err="1" smtClean="0"/>
              <a:t>bibliotheka</a:t>
            </a:r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fire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destruct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library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Bedeutungen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können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sogar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ganz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kleinen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Grammatikübungen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von</a:t>
            </a:r>
            <a:r>
              <a:rPr lang="fr-FR" baseline="0" dirty="0" smtClean="0"/>
              <a:t> den </a:t>
            </a:r>
            <a:r>
              <a:rPr lang="fr-FR" baseline="0" dirty="0" err="1" smtClean="0"/>
              <a:t>SchülerInnen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sinnvoll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konstruiert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werden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Beispiel</a:t>
            </a:r>
            <a:r>
              <a:rPr lang="fr-FR" baseline="0" dirty="0" smtClean="0"/>
              <a:t>: Passive Bricks </a:t>
            </a:r>
            <a:r>
              <a:rPr lang="fr-FR" baseline="0" dirty="0" err="1" smtClean="0"/>
              <a:t>oder</a:t>
            </a:r>
            <a:r>
              <a:rPr lang="fr-FR" baseline="0" dirty="0" smtClean="0"/>
              <a:t> Passive Pairs</a:t>
            </a:r>
          </a:p>
          <a:p>
            <a:endParaRPr lang="fr-FR" baseline="0" dirty="0" smtClean="0"/>
          </a:p>
          <a:p>
            <a:r>
              <a:rPr lang="fr-FR" b="1" baseline="0" dirty="0" smtClean="0"/>
              <a:t>Si-</a:t>
            </a:r>
            <a:r>
              <a:rPr lang="fr-FR" b="1" baseline="0" dirty="0" err="1" smtClean="0"/>
              <a:t>Sätze</a:t>
            </a:r>
            <a:r>
              <a:rPr lang="fr-FR" b="1" baseline="0" dirty="0" smtClean="0"/>
              <a:t> // If-clauses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4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Unbewusst</a:t>
            </a:r>
            <a:r>
              <a:rPr lang="fr-FR" dirty="0" smtClean="0"/>
              <a:t>: </a:t>
            </a:r>
            <a:r>
              <a:rPr lang="fr-FR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glaubhaft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die </a:t>
            </a:r>
            <a:r>
              <a:rPr lang="fr-FR" baseline="0" dirty="0" err="1" smtClean="0"/>
              <a:t>Lehrperson</a:t>
            </a:r>
            <a:r>
              <a:rPr lang="fr-FR" baseline="0" dirty="0" smtClean="0"/>
              <a:t>, …</a:t>
            </a:r>
          </a:p>
          <a:p>
            <a:r>
              <a:rPr lang="fr-FR" baseline="0" dirty="0" err="1" smtClean="0"/>
              <a:t>wie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wichtig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für</a:t>
            </a:r>
            <a:r>
              <a:rPr lang="fr-FR" baseline="0" dirty="0" smtClean="0"/>
              <a:t> uns </a:t>
            </a:r>
            <a:r>
              <a:rPr lang="fr-FR" baseline="0" dirty="0" err="1" smtClean="0"/>
              <a:t>alle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peer</a:t>
            </a:r>
            <a:r>
              <a:rPr lang="fr-FR" baseline="0" dirty="0" smtClean="0"/>
              <a:t>-group)</a:t>
            </a:r>
          </a:p>
          <a:p>
            <a:r>
              <a:rPr lang="fr-FR" baseline="0" dirty="0" err="1" smtClean="0"/>
              <a:t>unbewusstes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Wahrnehmen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vocab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quilt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34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478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Stolz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Erfolgserlebnisse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Dopamindusche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verlangt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Wiederholung</a:t>
            </a:r>
            <a:r>
              <a:rPr lang="fr-FR" baseline="0" dirty="0" smtClean="0"/>
              <a:t>! – positive </a:t>
            </a:r>
            <a:r>
              <a:rPr lang="fr-FR" baseline="0" dirty="0" err="1" smtClean="0"/>
              <a:t>Motivationsspirale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Portfolios (</a:t>
            </a:r>
            <a:r>
              <a:rPr lang="fr-FR" baseline="0" dirty="0" err="1" smtClean="0"/>
              <a:t>epep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Tall</a:t>
            </a:r>
            <a:r>
              <a:rPr lang="fr-FR" baseline="0" dirty="0" smtClean="0"/>
              <a:t> Tales (</a:t>
            </a:r>
            <a:r>
              <a:rPr lang="fr-FR" baseline="0" dirty="0" err="1" smtClean="0"/>
              <a:t>epep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Klick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hyperlinks</a:t>
            </a:r>
            <a:r>
              <a:rPr lang="fr-FR" baseline="0" dirty="0" smtClean="0"/>
              <a:t>!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0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click on magazines to go to </a:t>
            </a:r>
            <a:r>
              <a:rPr lang="fr-FR" dirty="0" err="1" smtClean="0"/>
              <a:t>epep</a:t>
            </a:r>
            <a:r>
              <a:rPr lang="fr-FR" dirty="0" smtClean="0"/>
              <a:t>- magazines (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briefly</a:t>
            </a:r>
            <a:r>
              <a:rPr lang="fr-FR" dirty="0" smtClean="0"/>
              <a:t> – </a:t>
            </a:r>
            <a:r>
              <a:rPr lang="fr-FR" dirty="0" err="1" smtClean="0"/>
              <a:t>details</a:t>
            </a:r>
            <a:r>
              <a:rPr lang="fr-FR" dirty="0" smtClean="0"/>
              <a:t> in </a:t>
            </a:r>
            <a:r>
              <a:rPr lang="fr-FR" dirty="0" err="1" smtClean="0"/>
              <a:t>writing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seminar</a:t>
            </a:r>
            <a:r>
              <a:rPr lang="fr-FR" baseline="0" dirty="0" smtClean="0"/>
              <a:t>)</a:t>
            </a:r>
          </a:p>
          <a:p>
            <a:endParaRPr lang="fr-FR" baseline="0" dirty="0" smtClean="0"/>
          </a:p>
          <a:p>
            <a:r>
              <a:rPr lang="fr-FR" baseline="0" dirty="0" smtClean="0"/>
              <a:t>go to </a:t>
            </a:r>
            <a:r>
              <a:rPr lang="fr-FR" baseline="0" dirty="0" err="1" smtClean="0"/>
              <a:t>Moodle</a:t>
            </a:r>
            <a:r>
              <a:rPr lang="fr-FR" baseline="0" dirty="0" smtClean="0"/>
              <a:t> 1c or 1b for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in </a:t>
            </a:r>
            <a:r>
              <a:rPr lang="fr-FR" baseline="0" dirty="0" err="1" smtClean="0"/>
              <a:t>common</a:t>
            </a:r>
            <a:r>
              <a:rPr lang="fr-FR" baseline="0" dirty="0" smtClean="0"/>
              <a:t>: show  </a:t>
            </a:r>
            <a:r>
              <a:rPr lang="fr-FR" baseline="0" dirty="0" err="1" smtClean="0"/>
              <a:t>that’s</a:t>
            </a:r>
            <a:r>
              <a:rPr lang="fr-FR" baseline="0" dirty="0" smtClean="0"/>
              <a:t> me, interviews and </a:t>
            </a:r>
            <a:r>
              <a:rPr lang="fr-FR" baseline="0" dirty="0" err="1" smtClean="0"/>
              <a:t>texts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 show: 1c </a:t>
            </a:r>
            <a:r>
              <a:rPr lang="fr-FR" baseline="0" dirty="0" err="1" smtClean="0"/>
              <a:t>database</a:t>
            </a:r>
            <a:r>
              <a:rPr lang="fr-FR" baseline="0" dirty="0" smtClean="0"/>
              <a:t>: 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favorite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neighborhood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guinea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pig</a:t>
            </a:r>
            <a:r>
              <a:rPr lang="fr-FR" baseline="0" dirty="0" smtClean="0"/>
              <a:t>…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137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3458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06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27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3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08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0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6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01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t>03.10.2015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/>
              <a:t>‹#›</a:t>
            </a:fld>
            <a:endParaRPr lang="de-AT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90cj4NX87Y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228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236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www.eyejot.com/mview?g=3AA3FB8C1152E4FFFFE2F6C4F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nFnLJocZS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beneaththecover.com/2007/10/31/surprising-broca/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www.percepp.com/macedonia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67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yejot.com/mview/174B0A02236C8C988A1791C27821E31B3DDE4A13ADEDE42D0DD59852B05521D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mailvu.com/msg/iffb3d55d858f492f94bcd1c2528eab0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etuitaliano203.wikispaces.com/il+passivo+esercizi" TargetMode="External"/><Relationship Id="rId7" Type="http://schemas.openxmlformats.org/officeDocument/2006/relationships/image" Target="../media/image61.png"/><Relationship Id="rId2" Type="http://schemas.openxmlformats.org/officeDocument/2006/relationships/hyperlink" Target="http://www.worksheetlibrary.com/subjects/languagearts/advancedwriting/activepassivevoice/activepassive1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polzleitner.com/epep/Grammar/passive-bricks.pdf" TargetMode="External"/><Relationship Id="rId5" Type="http://schemas.openxmlformats.org/officeDocument/2006/relationships/hyperlink" Target="http://www.microsofttranslator.com/BV.aspx?ref=zugo&amp;from=&amp;to=en&amp;a=http://www.elearnspanishlanguage.com/grammar/verb/passivevoice.html" TargetMode="External"/><Relationship Id="rId4" Type="http://schemas.openxmlformats.org/officeDocument/2006/relationships/hyperlink" Target="http://www.polarfle.com/exercice/exopassifav.ht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pep.at/?page_id=1700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://epep.at/?page_id=49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hyperlink" Target="http://epep.at/?page_id=2452" TargetMode="Externa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exercises.org/makeagame/viewgame.asp?id=182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381000" y="1124744"/>
            <a:ext cx="2462808" cy="5001419"/>
          </a:xfrm>
        </p:spPr>
        <p:txBody>
          <a:bodyPr>
            <a:normAutofit/>
          </a:bodyPr>
          <a:lstStyle/>
          <a:p>
            <a:r>
              <a:rPr lang="de-AT" sz="2000" b="1" dirty="0" smtClean="0">
                <a:solidFill>
                  <a:srgbClr val="FFC000"/>
                </a:solidFill>
              </a:rPr>
              <a:t>Wie kommt die Frem</a:t>
            </a:r>
            <a:r>
              <a:rPr lang="de-AT" sz="1800" b="1" dirty="0" smtClean="0">
                <a:solidFill>
                  <a:srgbClr val="FFC000"/>
                </a:solidFill>
              </a:rPr>
              <a:t>d</a:t>
            </a:r>
            <a:r>
              <a:rPr lang="de-AT" sz="2000" b="1" dirty="0" smtClean="0">
                <a:solidFill>
                  <a:srgbClr val="FFC000"/>
                </a:solidFill>
              </a:rPr>
              <a:t>sprache in den Kopf?</a:t>
            </a:r>
          </a:p>
          <a:p>
            <a:r>
              <a:rPr lang="de-AT" sz="2000" b="1" dirty="0" smtClean="0">
                <a:solidFill>
                  <a:srgbClr val="FFC000"/>
                </a:solidFill>
              </a:rPr>
              <a:t>Grundlagen und Vorschläge für gehirngerechten Fremdsprachen-unterricht.</a:t>
            </a:r>
          </a:p>
          <a:p>
            <a:endParaRPr lang="de-AT" sz="2400" b="1" dirty="0">
              <a:solidFill>
                <a:srgbClr val="FFC000"/>
              </a:solidFill>
            </a:endParaRPr>
          </a:p>
          <a:p>
            <a:endParaRPr lang="de-AT" sz="2400" b="1" dirty="0" smtClean="0">
              <a:solidFill>
                <a:srgbClr val="FFC000"/>
              </a:solidFill>
            </a:endParaRPr>
          </a:p>
          <a:p>
            <a:endParaRPr lang="de-AT" sz="2400" b="1" dirty="0">
              <a:solidFill>
                <a:srgbClr val="FFC000"/>
              </a:solidFill>
            </a:endParaRPr>
          </a:p>
          <a:p>
            <a:endParaRPr lang="de-AT" sz="2400" b="1" dirty="0" smtClean="0">
              <a:solidFill>
                <a:srgbClr val="FFC000"/>
              </a:solidFill>
            </a:endParaRPr>
          </a:p>
          <a:p>
            <a:endParaRPr lang="de-AT" sz="2400" b="1" dirty="0" smtClean="0">
              <a:solidFill>
                <a:srgbClr val="FFC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94926"/>
            <a:ext cx="5638800" cy="4791947"/>
          </a:xfrm>
        </p:spPr>
      </p:pic>
    </p:spTree>
    <p:extLst>
      <p:ext uri="{BB962C8B-B14F-4D97-AF65-F5344CB8AC3E}">
        <p14:creationId xmlns:p14="http://schemas.microsoft.com/office/powerpoint/2010/main" val="24800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58" y="1052736"/>
            <a:ext cx="2362200" cy="720080"/>
          </a:xfrm>
        </p:spPr>
        <p:txBody>
          <a:bodyPr/>
          <a:lstStyle/>
          <a:p>
            <a:r>
              <a:rPr lang="fr-FR" dirty="0" err="1" smtClean="0"/>
              <a:t>Neurodidaktik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67544" y="1474539"/>
            <a:ext cx="2362200" cy="4144963"/>
          </a:xfrm>
        </p:spPr>
        <p:txBody>
          <a:bodyPr/>
          <a:lstStyle/>
          <a:p>
            <a:r>
              <a:rPr lang="fr-FR" dirty="0" err="1" smtClean="0"/>
              <a:t>bestätigt</a:t>
            </a:r>
            <a:r>
              <a:rPr lang="fr-FR" dirty="0" smtClean="0"/>
              <a:t> </a:t>
            </a:r>
            <a:r>
              <a:rPr lang="fr-FR" dirty="0" err="1" smtClean="0"/>
              <a:t>altes</a:t>
            </a:r>
            <a:r>
              <a:rPr lang="fr-FR" dirty="0" smtClean="0"/>
              <a:t> </a:t>
            </a:r>
            <a:r>
              <a:rPr lang="fr-FR" dirty="0" err="1" smtClean="0"/>
              <a:t>Wissen</a:t>
            </a:r>
            <a:r>
              <a:rPr lang="fr-FR" dirty="0" smtClean="0"/>
              <a:t> </a:t>
            </a:r>
            <a:r>
              <a:rPr lang="fr-FR" dirty="0" err="1" smtClean="0"/>
              <a:t>guter</a:t>
            </a:r>
            <a:r>
              <a:rPr lang="fr-FR" dirty="0" smtClean="0"/>
              <a:t> Lehrer</a:t>
            </a:r>
            <a:endParaRPr lang="fr-FR" dirty="0"/>
          </a:p>
        </p:txBody>
      </p:sp>
      <p:sp>
        <p:nvSpPr>
          <p:cNvPr id="5" name="Rounded Rectangle 4"/>
          <p:cNvSpPr/>
          <p:nvPr/>
        </p:nvSpPr>
        <p:spPr>
          <a:xfrm>
            <a:off x="2987824" y="692696"/>
            <a:ext cx="5760640" cy="1224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ounded Rectangle 5"/>
          <p:cNvSpPr/>
          <p:nvPr/>
        </p:nvSpPr>
        <p:spPr>
          <a:xfrm>
            <a:off x="2987824" y="1916832"/>
            <a:ext cx="5760640" cy="12961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2987824" y="3212976"/>
            <a:ext cx="5760640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7"/>
          <p:cNvSpPr/>
          <p:nvPr/>
        </p:nvSpPr>
        <p:spPr>
          <a:xfrm>
            <a:off x="2987824" y="4437112"/>
            <a:ext cx="5760640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840288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Sag </a:t>
            </a:r>
            <a:r>
              <a:rPr lang="de-AT" sz="2600" b="1" dirty="0"/>
              <a:t>es mir, und ich vergesse es. Zeige es mir, und ich erinnere mich. Lass es mich tun, </a:t>
            </a:r>
            <a:r>
              <a:rPr lang="de-AT" sz="2600" b="1" dirty="0" smtClean="0"/>
              <a:t>und </a:t>
            </a:r>
            <a:r>
              <a:rPr lang="de-AT" sz="2600" b="1" dirty="0"/>
              <a:t>ich behalte es</a:t>
            </a:r>
            <a:r>
              <a:rPr lang="de-AT" sz="2600" dirty="0"/>
              <a:t>. </a:t>
            </a:r>
            <a:r>
              <a:rPr lang="de-AT" sz="1700" dirty="0"/>
              <a:t>Konfuzius (551 –479 v. Chr</a:t>
            </a:r>
            <a:r>
              <a:rPr lang="de-AT" sz="1700" dirty="0" smtClean="0"/>
              <a:t>.)</a:t>
            </a:r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Weniger </a:t>
            </a:r>
            <a:r>
              <a:rPr lang="de-AT" sz="2600" b="1" dirty="0"/>
              <a:t>ist manchmal mehr. Nur wer ohne Angst lernt, lernt erfolgreich. </a:t>
            </a:r>
            <a:r>
              <a:rPr lang="de-AT" sz="1900" dirty="0" smtClean="0"/>
              <a:t>Erasmus </a:t>
            </a:r>
            <a:r>
              <a:rPr lang="de-AT" sz="1900" dirty="0"/>
              <a:t>von Rotterdam (1465 –1536</a:t>
            </a:r>
            <a:r>
              <a:rPr lang="de-AT" sz="1900" dirty="0" smtClean="0"/>
              <a:t>)</a:t>
            </a:r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endParaRPr lang="de-AT" sz="2600" b="1" dirty="0" smtClean="0"/>
          </a:p>
          <a:p>
            <a:pPr marL="0" indent="0">
              <a:buNone/>
            </a:pPr>
            <a:r>
              <a:rPr lang="de-AT" sz="2600" b="1" dirty="0" smtClean="0"/>
              <a:t>Man </a:t>
            </a:r>
            <a:r>
              <a:rPr lang="de-AT" sz="2600" b="1" dirty="0"/>
              <a:t>kann einen Menschen nichts lehren, man kann ihm nur helfen, es in sich selbst zu </a:t>
            </a:r>
            <a:r>
              <a:rPr lang="de-AT" sz="2600" b="1" dirty="0" smtClean="0"/>
              <a:t>entdecken</a:t>
            </a:r>
            <a:r>
              <a:rPr lang="de-AT" sz="2600" b="1" dirty="0"/>
              <a:t>. </a:t>
            </a:r>
            <a:endParaRPr lang="de-AT" sz="2600" b="1" dirty="0" smtClean="0"/>
          </a:p>
          <a:p>
            <a:pPr marL="0" indent="0">
              <a:buNone/>
            </a:pPr>
            <a:r>
              <a:rPr lang="de-AT" sz="2100" dirty="0"/>
              <a:t>Galileo Galilei (1564 –1642</a:t>
            </a:r>
            <a:r>
              <a:rPr lang="de-AT" sz="2100" dirty="0" smtClean="0"/>
              <a:t>)</a:t>
            </a:r>
          </a:p>
          <a:p>
            <a:pPr marL="0" indent="0">
              <a:buNone/>
            </a:pPr>
            <a:endParaRPr lang="de-AT" sz="1500" b="1" dirty="0" smtClean="0"/>
          </a:p>
          <a:p>
            <a:pPr marL="0" indent="0">
              <a:buNone/>
            </a:pPr>
            <a:r>
              <a:rPr lang="de-AT" sz="2600" b="1" dirty="0" smtClean="0"/>
              <a:t>Er </a:t>
            </a:r>
            <a:r>
              <a:rPr lang="de-AT" sz="2600" dirty="0"/>
              <a:t>[der Lehrer]</a:t>
            </a:r>
            <a:r>
              <a:rPr lang="de-AT" sz="2600" b="1" dirty="0"/>
              <a:t> muss passiv werden, damit das Kind aktiv werden kann. Hilf mir, es </a:t>
            </a:r>
            <a:r>
              <a:rPr lang="de-AT" sz="2600" b="1" dirty="0" smtClean="0"/>
              <a:t>selbst </a:t>
            </a:r>
            <a:r>
              <a:rPr lang="de-AT" sz="2600" b="1" dirty="0"/>
              <a:t>zu tun. </a:t>
            </a:r>
            <a:r>
              <a:rPr lang="de-AT" sz="1500" dirty="0"/>
              <a:t>Maria Montessori (1870 –1952)</a:t>
            </a:r>
            <a:endParaRPr lang="fr-FR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8" y="2132856"/>
            <a:ext cx="1445959" cy="15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16063"/>
            <a:ext cx="1244579" cy="18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4016846"/>
            <a:ext cx="1348382" cy="18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41" y="4551411"/>
            <a:ext cx="1210624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Grundlagen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funktionniert</a:t>
            </a:r>
            <a:r>
              <a:rPr lang="fr-FR" dirty="0" smtClean="0"/>
              <a:t> </a:t>
            </a:r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84177"/>
            <a:ext cx="2565779" cy="29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860519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Unser</a:t>
            </a:r>
            <a:r>
              <a:rPr lang="fr-FR" b="1" dirty="0" smtClean="0"/>
              <a:t> </a:t>
            </a:r>
            <a:r>
              <a:rPr lang="fr-FR" b="1" dirty="0" err="1" smtClean="0"/>
              <a:t>Gehirn</a:t>
            </a:r>
            <a:r>
              <a:rPr lang="fr-FR" b="1" dirty="0" smtClean="0"/>
              <a:t> </a:t>
            </a:r>
            <a:r>
              <a:rPr lang="fr-FR" b="1" dirty="0" err="1" smtClean="0"/>
              <a:t>besteht</a:t>
            </a:r>
            <a:r>
              <a:rPr lang="fr-FR" b="1" dirty="0" smtClean="0"/>
              <a:t> </a:t>
            </a:r>
            <a:r>
              <a:rPr lang="fr-FR" b="1" dirty="0" err="1" smtClean="0"/>
              <a:t>aus</a:t>
            </a:r>
            <a:r>
              <a:rPr lang="fr-FR" b="1" dirty="0" smtClean="0"/>
              <a:t>:</a:t>
            </a:r>
          </a:p>
          <a:p>
            <a:endParaRPr lang="fr-FR" b="1" dirty="0" smtClean="0"/>
          </a:p>
          <a:p>
            <a:r>
              <a:rPr lang="fr-FR" b="1" dirty="0" smtClean="0"/>
              <a:t>ca 100 </a:t>
            </a:r>
            <a:r>
              <a:rPr lang="fr-FR" b="1" dirty="0" err="1" smtClean="0"/>
              <a:t>Billionen</a:t>
            </a:r>
            <a:r>
              <a:rPr lang="fr-FR" b="1" dirty="0" smtClean="0"/>
              <a:t> </a:t>
            </a:r>
            <a:r>
              <a:rPr lang="fr-FR" b="1" dirty="0" err="1" smtClean="0"/>
              <a:t>Neuronen</a:t>
            </a:r>
            <a:endParaRPr lang="fr-FR" b="1" dirty="0" smtClean="0"/>
          </a:p>
          <a:p>
            <a:r>
              <a:rPr lang="fr-FR" b="1" dirty="0" smtClean="0"/>
              <a:t>ca 100 </a:t>
            </a:r>
            <a:r>
              <a:rPr lang="fr-FR" b="1" dirty="0" err="1" smtClean="0"/>
              <a:t>Trillionen</a:t>
            </a:r>
            <a:r>
              <a:rPr lang="fr-FR" b="1" dirty="0" smtClean="0"/>
              <a:t> </a:t>
            </a:r>
            <a:r>
              <a:rPr lang="fr-FR" b="1" dirty="0" err="1" smtClean="0"/>
              <a:t>Synapsen</a:t>
            </a:r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2 </a:t>
            </a:r>
            <a:r>
              <a:rPr lang="fr-FR" b="1" dirty="0" err="1" smtClean="0"/>
              <a:t>Hemispheren</a:t>
            </a:r>
            <a:r>
              <a:rPr lang="fr-FR" b="1" dirty="0" smtClean="0"/>
              <a:t> </a:t>
            </a:r>
            <a:r>
              <a:rPr lang="fr-FR" b="1" dirty="0" err="1" smtClean="0"/>
              <a:t>verbunden</a:t>
            </a:r>
            <a:r>
              <a:rPr lang="fr-FR" b="1" dirty="0" smtClean="0"/>
              <a:t> </a:t>
            </a:r>
            <a:r>
              <a:rPr lang="fr-FR" b="1" dirty="0" err="1" smtClean="0"/>
              <a:t>durch</a:t>
            </a:r>
            <a:r>
              <a:rPr lang="fr-FR" b="1" dirty="0" smtClean="0"/>
              <a:t> </a:t>
            </a:r>
            <a:r>
              <a:rPr lang="fr-FR" b="1" dirty="0" err="1" smtClean="0"/>
              <a:t>das</a:t>
            </a:r>
            <a:r>
              <a:rPr lang="fr-FR" b="1" dirty="0" smtClean="0"/>
              <a:t> Corpus </a:t>
            </a:r>
            <a:r>
              <a:rPr lang="fr-FR" b="1" dirty="0" err="1" smtClean="0"/>
              <a:t>Callosum</a:t>
            </a:r>
            <a:r>
              <a:rPr lang="fr-FR" b="1" dirty="0" smtClean="0"/>
              <a:t> (</a:t>
            </a:r>
            <a:r>
              <a:rPr lang="fr-FR" b="1" dirty="0" err="1" smtClean="0"/>
              <a:t>Balken</a:t>
            </a:r>
            <a:r>
              <a:rPr lang="fr-FR" b="1" dirty="0" smtClean="0"/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22669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7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Grundlagen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err="1" smtClean="0"/>
              <a:t>Wie</a:t>
            </a:r>
            <a:r>
              <a:rPr lang="fr-FR" sz="1600" dirty="0" smtClean="0"/>
              <a:t> </a:t>
            </a:r>
            <a:r>
              <a:rPr lang="fr-FR" sz="1600" dirty="0" err="1" smtClean="0"/>
              <a:t>funktionniert</a:t>
            </a:r>
            <a:r>
              <a:rPr lang="fr-FR" sz="1600" dirty="0" smtClean="0"/>
              <a:t> </a:t>
            </a:r>
            <a:r>
              <a:rPr lang="fr-FR" sz="1600" dirty="0" err="1" smtClean="0"/>
              <a:t>unser</a:t>
            </a:r>
            <a:r>
              <a:rPr lang="fr-FR" sz="1600" dirty="0" smtClean="0"/>
              <a:t> </a:t>
            </a:r>
            <a:r>
              <a:rPr lang="fr-FR" sz="1600" dirty="0" err="1" smtClean="0"/>
              <a:t>Gehirn</a:t>
            </a:r>
            <a:r>
              <a:rPr lang="fr-FR" sz="1600" dirty="0" smtClean="0"/>
              <a:t>?</a:t>
            </a:r>
            <a:endParaRPr lang="fr-FR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fr-FR" b="1" dirty="0" err="1" smtClean="0"/>
              <a:t>Gehirnebenen</a:t>
            </a:r>
            <a:endParaRPr lang="fr-FR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1800" b="1" dirty="0"/>
          </a:p>
          <a:p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2664296" cy="267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32696" y="620688"/>
            <a:ext cx="237626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Hirnstamm</a:t>
            </a:r>
            <a:r>
              <a:rPr lang="fr-FR" b="1" dirty="0" smtClean="0"/>
              <a:t>/ </a:t>
            </a:r>
            <a:r>
              <a:rPr lang="fr-FR" b="1" dirty="0" err="1" smtClean="0"/>
              <a:t>Reptilhirn</a:t>
            </a:r>
            <a:r>
              <a:rPr lang="fr-FR" b="1" dirty="0" smtClean="0"/>
              <a:t>: </a:t>
            </a:r>
          </a:p>
          <a:p>
            <a:r>
              <a:rPr lang="fr-FR" dirty="0" err="1" smtClean="0"/>
              <a:t>koordiniert</a:t>
            </a:r>
            <a:r>
              <a:rPr lang="fr-FR" dirty="0" smtClean="0"/>
              <a:t> </a:t>
            </a:r>
            <a:r>
              <a:rPr lang="fr-FR" dirty="0" err="1" smtClean="0"/>
              <a:t>unbewußte</a:t>
            </a:r>
            <a:r>
              <a:rPr lang="fr-FR" dirty="0" smtClean="0"/>
              <a:t> </a:t>
            </a:r>
            <a:r>
              <a:rPr lang="fr-FR" dirty="0" err="1" smtClean="0"/>
              <a:t>Abläufe</a:t>
            </a:r>
            <a:r>
              <a:rPr lang="fr-FR" dirty="0" smtClean="0"/>
              <a:t>: </a:t>
            </a:r>
            <a:r>
              <a:rPr lang="fr-FR" dirty="0" err="1" smtClean="0"/>
              <a:t>Augenbewegungen</a:t>
            </a:r>
            <a:r>
              <a:rPr lang="fr-FR" dirty="0" smtClean="0"/>
              <a:t>, </a:t>
            </a:r>
            <a:r>
              <a:rPr lang="fr-FR" dirty="0" err="1" smtClean="0"/>
              <a:t>Pupillenweite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Atmung</a:t>
            </a:r>
            <a:r>
              <a:rPr lang="fr-FR" dirty="0" smtClean="0"/>
              <a:t>, …</a:t>
            </a:r>
          </a:p>
          <a:p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059956" y="2996952"/>
            <a:ext cx="2376264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Kleinhirn</a:t>
            </a:r>
            <a:r>
              <a:rPr lang="fr-FR" b="1" dirty="0" smtClean="0"/>
              <a:t>/ </a:t>
            </a:r>
            <a:r>
              <a:rPr lang="fr-FR" b="1" dirty="0" err="1" smtClean="0"/>
              <a:t>Cerebellum</a:t>
            </a:r>
            <a:r>
              <a:rPr lang="fr-FR" b="1" dirty="0" smtClean="0"/>
              <a:t>:</a:t>
            </a:r>
          </a:p>
          <a:p>
            <a:r>
              <a:rPr lang="fr-FR" dirty="0" err="1" smtClean="0"/>
              <a:t>koordiniert</a:t>
            </a:r>
            <a:endParaRPr lang="fr-FR" dirty="0" smtClean="0"/>
          </a:p>
          <a:p>
            <a:r>
              <a:rPr lang="fr-FR" dirty="0" err="1" smtClean="0"/>
              <a:t>Haltung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Bewegung</a:t>
            </a:r>
            <a:r>
              <a:rPr lang="fr-FR" dirty="0" smtClean="0"/>
              <a:t>, </a:t>
            </a:r>
            <a:r>
              <a:rPr lang="fr-FR" dirty="0" err="1" smtClean="0"/>
              <a:t>Gleichgewicht</a:t>
            </a:r>
            <a:r>
              <a:rPr lang="fr-FR" dirty="0" smtClean="0"/>
              <a:t>, </a:t>
            </a:r>
            <a:r>
              <a:rPr lang="fr-FR" dirty="0" err="1" smtClean="0"/>
              <a:t>Muskeltonus</a:t>
            </a:r>
            <a:r>
              <a:rPr lang="fr-FR" dirty="0" smtClean="0"/>
              <a:t>, </a:t>
            </a:r>
            <a:r>
              <a:rPr lang="fr-FR" dirty="0" err="1" smtClean="0"/>
              <a:t>Schlucken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Reflexbewegungen</a:t>
            </a:r>
            <a:endParaRPr lang="fr-FR" dirty="0" smtClean="0"/>
          </a:p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5953360" y="4331417"/>
            <a:ext cx="2946028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Großhirnrinde</a:t>
            </a:r>
            <a:r>
              <a:rPr lang="fr-FR" b="1" dirty="0" smtClean="0"/>
              <a:t>/ Cortex</a:t>
            </a:r>
          </a:p>
          <a:p>
            <a:r>
              <a:rPr lang="fr-FR" dirty="0" smtClean="0"/>
              <a:t>4 </a:t>
            </a:r>
            <a:r>
              <a:rPr lang="fr-FR" dirty="0" err="1" smtClean="0"/>
              <a:t>Lappen</a:t>
            </a:r>
            <a:r>
              <a:rPr lang="fr-FR" dirty="0" smtClean="0"/>
              <a:t> </a:t>
            </a:r>
            <a:r>
              <a:rPr lang="fr-FR" dirty="0" err="1" smtClean="0"/>
              <a:t>steuern</a:t>
            </a:r>
            <a:r>
              <a:rPr lang="fr-FR" dirty="0" smtClean="0"/>
              <a:t> </a:t>
            </a:r>
            <a:r>
              <a:rPr lang="fr-FR" dirty="0" err="1" smtClean="0"/>
              <a:t>Bewegungen</a:t>
            </a:r>
            <a:r>
              <a:rPr lang="fr-FR" dirty="0" smtClean="0"/>
              <a:t>, </a:t>
            </a:r>
            <a:r>
              <a:rPr lang="fr-FR" dirty="0" err="1" smtClean="0"/>
              <a:t>Empfindungen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alle</a:t>
            </a:r>
            <a:r>
              <a:rPr lang="fr-FR" dirty="0" smtClean="0"/>
              <a:t> </a:t>
            </a:r>
            <a:r>
              <a:rPr lang="fr-FR" dirty="0" err="1" smtClean="0"/>
              <a:t>geistigen</a:t>
            </a:r>
            <a:r>
              <a:rPr lang="fr-FR" dirty="0" smtClean="0"/>
              <a:t> </a:t>
            </a:r>
            <a:r>
              <a:rPr lang="fr-FR" dirty="0" err="1" smtClean="0"/>
              <a:t>Funktionen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922536" y="620688"/>
            <a:ext cx="2952328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Zwischenhirn</a:t>
            </a:r>
            <a:r>
              <a:rPr lang="fr-FR" b="1" dirty="0" smtClean="0"/>
              <a:t>: </a:t>
            </a:r>
            <a:r>
              <a:rPr lang="fr-FR" dirty="0" smtClean="0"/>
              <a:t>Thalamus, </a:t>
            </a:r>
          </a:p>
          <a:p>
            <a:r>
              <a:rPr lang="fr-FR" dirty="0" smtClean="0"/>
              <a:t>Hypothalamus, Hypophyse…</a:t>
            </a:r>
          </a:p>
          <a:p>
            <a:r>
              <a:rPr lang="fr-FR" dirty="0" err="1" smtClean="0"/>
              <a:t>Welt</a:t>
            </a:r>
            <a:r>
              <a:rPr lang="fr-FR" dirty="0" smtClean="0"/>
              <a:t> der </a:t>
            </a:r>
            <a:r>
              <a:rPr lang="fr-FR" dirty="0" err="1" smtClean="0"/>
              <a:t>Triebe</a:t>
            </a:r>
            <a:r>
              <a:rPr lang="fr-FR" dirty="0" smtClean="0"/>
              <a:t>, </a:t>
            </a:r>
          </a:p>
          <a:p>
            <a:r>
              <a:rPr lang="fr-FR" dirty="0" err="1" smtClean="0"/>
              <a:t>Blutdruck</a:t>
            </a:r>
            <a:r>
              <a:rPr lang="fr-FR" dirty="0" smtClean="0"/>
              <a:t>, </a:t>
            </a:r>
            <a:r>
              <a:rPr lang="fr-FR" dirty="0" err="1" smtClean="0"/>
              <a:t>hormonelle</a:t>
            </a:r>
            <a:r>
              <a:rPr lang="fr-FR" dirty="0" smtClean="0"/>
              <a:t> </a:t>
            </a:r>
            <a:r>
              <a:rPr lang="fr-FR" dirty="0" err="1" smtClean="0"/>
              <a:t>Vorgänge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5937448" y="2999240"/>
            <a:ext cx="294602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Limbische</a:t>
            </a:r>
            <a:r>
              <a:rPr lang="fr-FR" b="1" dirty="0" smtClean="0"/>
              <a:t> System: </a:t>
            </a:r>
            <a:r>
              <a:rPr lang="fr-FR" dirty="0" smtClean="0"/>
              <a:t>« </a:t>
            </a:r>
            <a:r>
              <a:rPr lang="fr-FR" dirty="0" err="1" smtClean="0"/>
              <a:t>Gefühlszentrale</a:t>
            </a:r>
            <a:r>
              <a:rPr lang="fr-FR" dirty="0" smtClean="0"/>
              <a:t> »</a:t>
            </a:r>
          </a:p>
          <a:p>
            <a:r>
              <a:rPr lang="fr-FR" dirty="0" err="1" smtClean="0"/>
              <a:t>Amygdala</a:t>
            </a:r>
            <a:r>
              <a:rPr lang="fr-FR" dirty="0" smtClean="0"/>
              <a:t>, </a:t>
            </a:r>
            <a:r>
              <a:rPr lang="fr-FR" dirty="0" err="1"/>
              <a:t>Hippocampus</a:t>
            </a:r>
            <a:endParaRPr lang="fr-FR" dirty="0"/>
          </a:p>
          <a:p>
            <a:r>
              <a:rPr lang="fr-FR" dirty="0" err="1" smtClean="0"/>
              <a:t>Lust</a:t>
            </a:r>
            <a:r>
              <a:rPr lang="fr-FR" dirty="0" smtClean="0"/>
              <a:t>, </a:t>
            </a:r>
            <a:r>
              <a:rPr lang="fr-FR" dirty="0" err="1" smtClean="0"/>
              <a:t>Sucht</a:t>
            </a:r>
            <a:r>
              <a:rPr lang="fr-FR" dirty="0" smtClean="0"/>
              <a:t>, </a:t>
            </a:r>
            <a:r>
              <a:rPr lang="fr-FR" dirty="0" err="1" smtClean="0"/>
              <a:t>Angst</a:t>
            </a:r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11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Die </a:t>
            </a:r>
            <a:r>
              <a:rPr lang="fr-FR" dirty="0" err="1" smtClean="0"/>
              <a:t>Großhirnrinde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b="1" dirty="0" smtClean="0"/>
          </a:p>
          <a:p>
            <a:r>
              <a:rPr lang="fr-FR" b="1" dirty="0" err="1" smtClean="0"/>
              <a:t>Hinterhauptlappen</a:t>
            </a:r>
            <a:endParaRPr lang="fr-FR" b="1" dirty="0" smtClean="0"/>
          </a:p>
          <a:p>
            <a:r>
              <a:rPr lang="fr-FR" b="1" dirty="0" err="1" smtClean="0"/>
              <a:t>Scheitellappen</a:t>
            </a:r>
            <a:endParaRPr lang="fr-FR" b="1" dirty="0" smtClean="0"/>
          </a:p>
          <a:p>
            <a:r>
              <a:rPr lang="fr-FR" b="1" dirty="0" err="1" smtClean="0"/>
              <a:t>Schläfenlappen</a:t>
            </a:r>
            <a:endParaRPr lang="fr-FR" b="1" dirty="0" smtClean="0"/>
          </a:p>
          <a:p>
            <a:r>
              <a:rPr lang="fr-FR" b="1" dirty="0" err="1" smtClean="0"/>
              <a:t>Stirnlappen</a:t>
            </a:r>
            <a:endParaRPr lang="fr-FR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71" y="1494879"/>
            <a:ext cx="4993057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6" y="5949280"/>
            <a:ext cx="20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/>
              <a:t>Tanushree</a:t>
            </a:r>
            <a:r>
              <a:rPr lang="fr-FR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37858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650504"/>
          </a:xfrm>
        </p:spPr>
        <p:txBody>
          <a:bodyPr/>
          <a:lstStyle/>
          <a:p>
            <a:r>
              <a:rPr lang="fr-FR" dirty="0"/>
              <a:t>Synapse </a:t>
            </a:r>
            <a:r>
              <a:rPr lang="fr-FR" dirty="0" err="1" smtClean="0"/>
              <a:t>Development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Child to </a:t>
            </a:r>
            <a:r>
              <a:rPr lang="fr-FR" dirty="0" err="1"/>
              <a:t>Adult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74664"/>
            <a:ext cx="5473452" cy="306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Elektro-chemische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Übertragung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5" y="2020183"/>
            <a:ext cx="2362200" cy="4144963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Neuronennetzwerk</a:t>
            </a:r>
            <a:r>
              <a:rPr lang="fr-FR" dirty="0" smtClean="0"/>
              <a:t> mit </a:t>
            </a:r>
            <a:r>
              <a:rPr lang="fr-FR" dirty="0" err="1" smtClean="0"/>
              <a:t>aktiven</a:t>
            </a:r>
            <a:r>
              <a:rPr lang="fr-FR" dirty="0"/>
              <a:t> </a:t>
            </a:r>
            <a:r>
              <a:rPr lang="fr-FR" dirty="0" err="1" smtClean="0"/>
              <a:t>Synapsen</a:t>
            </a:r>
            <a:endParaRPr lang="fr-FR" dirty="0" smtClean="0"/>
          </a:p>
          <a:p>
            <a:r>
              <a:rPr lang="fr-FR" dirty="0" err="1" smtClean="0">
                <a:hlinkClick r:id="rId3"/>
              </a:rPr>
              <a:t>Video-animation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45686"/>
            <a:ext cx="5034136" cy="377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" y="2060848"/>
            <a:ext cx="2342625" cy="175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8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try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smtClean="0"/>
              <a:t>out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churn</a:t>
            </a:r>
            <a:r>
              <a:rPr lang="fr-FR" dirty="0" smtClean="0"/>
              <a:t>….</a:t>
            </a:r>
          </a:p>
          <a:p>
            <a:r>
              <a:rPr lang="fr-FR" dirty="0" smtClean="0"/>
              <a:t>to </a:t>
            </a:r>
            <a:r>
              <a:rPr lang="fr-FR" dirty="0" err="1" smtClean="0"/>
              <a:t>churn</a:t>
            </a:r>
            <a:r>
              <a:rPr lang="fr-FR" dirty="0" smtClean="0"/>
              <a:t> butter, a butter </a:t>
            </a:r>
            <a:r>
              <a:rPr lang="fr-FR" dirty="0" err="1" smtClean="0"/>
              <a:t>churn</a:t>
            </a:r>
            <a:endParaRPr lang="fr-FR" dirty="0" smtClean="0"/>
          </a:p>
          <a:p>
            <a:r>
              <a:rPr lang="fr-FR" dirty="0" smtClean="0"/>
              <a:t>butter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by </a:t>
            </a:r>
            <a:r>
              <a:rPr lang="fr-FR" dirty="0" err="1" smtClean="0"/>
              <a:t>churning</a:t>
            </a:r>
            <a:r>
              <a:rPr lang="fr-FR" dirty="0" smtClean="0"/>
              <a:t> </a:t>
            </a:r>
            <a:r>
              <a:rPr lang="fr-FR" dirty="0" err="1" smtClean="0"/>
              <a:t>cream</a:t>
            </a:r>
            <a:r>
              <a:rPr lang="fr-FR" dirty="0" smtClean="0"/>
              <a:t>…</a:t>
            </a:r>
          </a:p>
          <a:p>
            <a:endParaRPr lang="fr-FR" dirty="0"/>
          </a:p>
          <a:p>
            <a:r>
              <a:rPr lang="fr-FR" dirty="0" smtClean="0"/>
              <a:t>the </a:t>
            </a:r>
            <a:r>
              <a:rPr lang="fr-FR" dirty="0" err="1" smtClean="0"/>
              <a:t>Chinese</a:t>
            </a:r>
            <a:r>
              <a:rPr lang="fr-FR" dirty="0" smtClean="0"/>
              <a:t> </a:t>
            </a:r>
            <a:r>
              <a:rPr lang="fr-FR" dirty="0" err="1" smtClean="0"/>
              <a:t>factory</a:t>
            </a:r>
            <a:r>
              <a:rPr lang="fr-FR" dirty="0" smtClean="0"/>
              <a:t> </a:t>
            </a:r>
            <a:r>
              <a:rPr lang="fr-FR" dirty="0" err="1" smtClean="0"/>
              <a:t>churned</a:t>
            </a:r>
            <a:r>
              <a:rPr lang="fr-FR" dirty="0" smtClean="0"/>
              <a:t> out cheap copies …</a:t>
            </a:r>
          </a:p>
          <a:p>
            <a:r>
              <a:rPr lang="fr-FR" dirty="0" smtClean="0"/>
              <a:t>Hollywood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churning</a:t>
            </a:r>
            <a:r>
              <a:rPr lang="fr-FR" dirty="0" smtClean="0"/>
              <a:t> out </a:t>
            </a:r>
            <a:r>
              <a:rPr lang="fr-FR" dirty="0" err="1" smtClean="0"/>
              <a:t>sequels</a:t>
            </a:r>
            <a:r>
              <a:rPr lang="fr-FR" dirty="0" smtClean="0"/>
              <a:t> of the show…</a:t>
            </a:r>
          </a:p>
          <a:p>
            <a:r>
              <a:rPr lang="fr-FR" dirty="0" smtClean="0"/>
              <a:t>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doing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best to </a:t>
            </a:r>
            <a:r>
              <a:rPr lang="fr-FR" dirty="0" err="1" smtClean="0"/>
              <a:t>churn</a:t>
            </a:r>
            <a:r>
              <a:rPr lang="fr-FR" dirty="0" smtClean="0"/>
              <a:t> out as </a:t>
            </a:r>
            <a:r>
              <a:rPr lang="fr-FR" dirty="0" err="1" smtClean="0"/>
              <a:t>many</a:t>
            </a:r>
            <a:r>
              <a:rPr lang="fr-FR" smtClean="0"/>
              <a:t> stories </a:t>
            </a:r>
            <a:r>
              <a:rPr lang="fr-FR" dirty="0" smtClean="0"/>
              <a:t>as I </a:t>
            </a:r>
            <a:r>
              <a:rPr lang="fr-FR" dirty="0" err="1" smtClean="0"/>
              <a:t>can</a:t>
            </a:r>
            <a:r>
              <a:rPr lang="fr-FR" dirty="0" smtClean="0"/>
              <a:t>…</a:t>
            </a:r>
          </a:p>
          <a:p>
            <a:r>
              <a:rPr lang="fr-FR" dirty="0" err="1" smtClean="0"/>
              <a:t>watching</a:t>
            </a:r>
            <a:r>
              <a:rPr lang="fr-FR" dirty="0" smtClean="0"/>
              <a:t> the </a:t>
            </a:r>
            <a:r>
              <a:rPr lang="fr-FR" dirty="0" err="1" smtClean="0"/>
              <a:t>poor</a:t>
            </a:r>
            <a:r>
              <a:rPr lang="fr-FR" dirty="0" smtClean="0"/>
              <a:t> </a:t>
            </a:r>
            <a:r>
              <a:rPr lang="fr-FR" dirty="0" err="1" smtClean="0"/>
              <a:t>guy</a:t>
            </a:r>
            <a:r>
              <a:rPr lang="fr-FR" dirty="0" smtClean="0"/>
              <a:t> made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guts</a:t>
            </a:r>
            <a:r>
              <a:rPr lang="fr-FR" dirty="0" smtClean="0"/>
              <a:t> </a:t>
            </a:r>
            <a:r>
              <a:rPr lang="fr-FR" dirty="0" err="1" smtClean="0"/>
              <a:t>churn</a:t>
            </a:r>
            <a:r>
              <a:rPr lang="fr-FR" dirty="0" smtClean="0"/>
              <a:t>…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t="14463" r="22419" b="16796"/>
          <a:stretch/>
        </p:blipFill>
        <p:spPr bwMode="auto">
          <a:xfrm>
            <a:off x="1586447" y="2348880"/>
            <a:ext cx="1158843" cy="14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8877" b="3744"/>
          <a:stretch/>
        </p:blipFill>
        <p:spPr bwMode="auto">
          <a:xfrm>
            <a:off x="1530816" y="4941168"/>
            <a:ext cx="1214474" cy="12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43857"/>
            <a:ext cx="1040478" cy="149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2023410" cy="113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5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Neuron</a:t>
            </a:r>
            <a:r>
              <a:rPr lang="fr-FR" dirty="0" smtClean="0"/>
              <a:t> mit </a:t>
            </a:r>
            <a:r>
              <a:rPr lang="fr-FR" dirty="0" err="1" smtClean="0"/>
              <a:t>Dendriten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Elektrochemische</a:t>
            </a:r>
            <a:r>
              <a:rPr lang="fr-FR" dirty="0" smtClean="0"/>
              <a:t> </a:t>
            </a:r>
            <a:r>
              <a:rPr lang="fr-FR" dirty="0" err="1" smtClean="0"/>
              <a:t>Übertragung</a:t>
            </a:r>
            <a:r>
              <a:rPr lang="fr-FR" dirty="0"/>
              <a:t> </a:t>
            </a:r>
            <a:r>
              <a:rPr lang="fr-FR" dirty="0" err="1" smtClean="0"/>
              <a:t>über</a:t>
            </a:r>
            <a:r>
              <a:rPr lang="fr-FR" dirty="0" smtClean="0"/>
              <a:t> die </a:t>
            </a:r>
            <a:r>
              <a:rPr lang="fr-FR" dirty="0" err="1" smtClean="0"/>
              <a:t>Synapsen</a:t>
            </a:r>
            <a:endParaRPr lang="fr-FR" dirty="0" smtClean="0"/>
          </a:p>
          <a:p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Axon-membranen</a:t>
            </a:r>
            <a:r>
              <a:rPr lang="fr-FR" dirty="0" smtClean="0"/>
              <a:t>  </a:t>
            </a:r>
            <a:r>
              <a:rPr lang="fr-FR" dirty="0" err="1" smtClean="0"/>
              <a:t>reagieren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Neurotransmitter-substanzen</a:t>
            </a:r>
            <a:r>
              <a:rPr lang="fr-FR" dirty="0" smtClean="0"/>
              <a:t> mit </a:t>
            </a:r>
          </a:p>
          <a:p>
            <a:r>
              <a:rPr lang="fr-FR" b="1" dirty="0" err="1" smtClean="0"/>
              <a:t>Verstärkung</a:t>
            </a:r>
            <a:r>
              <a:rPr lang="fr-FR" b="1" dirty="0" smtClean="0"/>
              <a:t> </a:t>
            </a:r>
            <a:r>
              <a:rPr lang="fr-FR" dirty="0" err="1" smtClean="0"/>
              <a:t>oder</a:t>
            </a:r>
            <a:r>
              <a:rPr lang="fr-FR" dirty="0" smtClean="0"/>
              <a:t> </a:t>
            </a:r>
          </a:p>
          <a:p>
            <a:r>
              <a:rPr lang="fr-FR" b="1" dirty="0" err="1" smtClean="0"/>
              <a:t>Verringerung</a:t>
            </a:r>
            <a:r>
              <a:rPr lang="fr-FR" dirty="0" smtClean="0"/>
              <a:t> des </a:t>
            </a:r>
            <a:r>
              <a:rPr lang="fr-FR" dirty="0" err="1" smtClean="0"/>
              <a:t>Aktionspotentials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6256" y="1124744"/>
            <a:ext cx="2080142" cy="266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Beispiele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für</a:t>
            </a:r>
            <a:r>
              <a:rPr lang="fr-FR" sz="2400" b="1" dirty="0" smtClean="0"/>
              <a:t>  </a:t>
            </a:r>
            <a:r>
              <a:rPr lang="fr-FR" sz="2400" b="1" dirty="0" err="1" smtClean="0"/>
              <a:t>Neurotransmitter</a:t>
            </a:r>
            <a:endParaRPr lang="fr-FR" sz="2400" b="1" dirty="0" smtClean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b="1" dirty="0" smtClean="0"/>
          </a:p>
          <a:p>
            <a:r>
              <a:rPr lang="fr-FR" sz="2400" b="1" dirty="0" err="1" smtClean="0"/>
              <a:t>Acetylcholine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gezielte</a:t>
            </a:r>
            <a:r>
              <a:rPr lang="fr-FR" sz="2400" dirty="0" smtClean="0"/>
              <a:t> </a:t>
            </a:r>
            <a:r>
              <a:rPr lang="fr-FR" sz="2400" dirty="0" err="1" smtClean="0"/>
              <a:t>Aufmerksamkeit</a:t>
            </a:r>
            <a:endParaRPr lang="fr-FR" sz="2400" dirty="0" smtClean="0"/>
          </a:p>
          <a:p>
            <a:r>
              <a:rPr lang="fr-FR" sz="2400" b="1" dirty="0" err="1" smtClean="0"/>
              <a:t>Serotonin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Dämpfung</a:t>
            </a:r>
            <a:r>
              <a:rPr lang="fr-FR" sz="2400" dirty="0" smtClean="0"/>
              <a:t>, </a:t>
            </a:r>
            <a:r>
              <a:rPr lang="fr-FR" sz="2400" dirty="0" err="1" smtClean="0"/>
              <a:t>Beruhigung</a:t>
            </a:r>
            <a:r>
              <a:rPr lang="fr-FR" sz="2400" dirty="0" smtClean="0"/>
              <a:t>, </a:t>
            </a:r>
            <a:r>
              <a:rPr lang="fr-FR" sz="2400" dirty="0" err="1" smtClean="0"/>
              <a:t>Wohlgefühl</a:t>
            </a:r>
            <a:endParaRPr lang="fr-FR" sz="2400" dirty="0" smtClean="0"/>
          </a:p>
          <a:p>
            <a:r>
              <a:rPr lang="fr-FR" sz="2400" b="1" dirty="0" err="1" smtClean="0"/>
              <a:t>Dopamin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Antrieb</a:t>
            </a:r>
            <a:r>
              <a:rPr lang="fr-FR" sz="2400" dirty="0" smtClean="0"/>
              <a:t>, </a:t>
            </a:r>
            <a:r>
              <a:rPr lang="fr-FR" sz="2400" dirty="0" err="1" smtClean="0"/>
              <a:t>Neugier</a:t>
            </a:r>
            <a:r>
              <a:rPr lang="fr-FR" sz="2400" dirty="0" smtClean="0"/>
              <a:t>, </a:t>
            </a:r>
            <a:r>
              <a:rPr lang="fr-FR" sz="2400" dirty="0" err="1" smtClean="0"/>
              <a:t>Belohnungserwartung</a:t>
            </a:r>
            <a:r>
              <a:rPr lang="fr-FR" sz="2400" dirty="0" smtClean="0"/>
              <a:t>)</a:t>
            </a:r>
            <a:endParaRPr lang="fr-FR" sz="2400" b="1" dirty="0" smtClean="0"/>
          </a:p>
          <a:p>
            <a:r>
              <a:rPr lang="fr-FR" sz="2400" b="1" dirty="0" err="1" smtClean="0"/>
              <a:t>Glutamat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Erregung</a:t>
            </a:r>
            <a:r>
              <a:rPr lang="fr-FR" sz="2400" dirty="0" smtClean="0"/>
              <a:t> – </a:t>
            </a:r>
            <a:r>
              <a:rPr lang="fr-FR" sz="2400" dirty="0" err="1" smtClean="0"/>
              <a:t>Alarmbotschaft</a:t>
            </a:r>
            <a:r>
              <a:rPr lang="fr-FR" sz="2400" dirty="0" smtClean="0"/>
              <a:t> – </a:t>
            </a:r>
            <a:r>
              <a:rPr lang="fr-FR" sz="2400" dirty="0" err="1" smtClean="0"/>
              <a:t>Flucht</a:t>
            </a:r>
            <a:endParaRPr lang="fr-FR" sz="2400" dirty="0" smtClean="0"/>
          </a:p>
          <a:p>
            <a:r>
              <a:rPr lang="fr-FR" sz="2400" b="1" dirty="0" err="1" smtClean="0"/>
              <a:t>Noradrenalin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allgemeine</a:t>
            </a:r>
            <a:r>
              <a:rPr lang="fr-FR" sz="2400" dirty="0" smtClean="0"/>
              <a:t> </a:t>
            </a:r>
            <a:r>
              <a:rPr lang="fr-FR" sz="2400" dirty="0" err="1" smtClean="0"/>
              <a:t>Aufmerksamkeit</a:t>
            </a:r>
            <a:r>
              <a:rPr lang="fr-FR" sz="2400" dirty="0" smtClean="0"/>
              <a:t>, </a:t>
            </a:r>
            <a:r>
              <a:rPr lang="fr-FR" sz="2400" dirty="0" err="1" smtClean="0"/>
              <a:t>Erregung</a:t>
            </a:r>
            <a:r>
              <a:rPr lang="fr-FR" sz="2400" dirty="0" smtClean="0"/>
              <a:t>, Stress</a:t>
            </a:r>
            <a:endParaRPr lang="fr-FR" sz="2400" b="1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618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848" y="764704"/>
            <a:ext cx="158417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002432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Ganzheitliche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Lernprozesse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381000" y="2276872"/>
            <a:ext cx="2362200" cy="3849291"/>
          </a:xfrm>
        </p:spPr>
        <p:txBody>
          <a:bodyPr>
            <a:normAutofit fontScale="62500" lnSpcReduction="20000"/>
          </a:bodyPr>
          <a:lstStyle/>
          <a:p>
            <a:r>
              <a:rPr lang="fr-FR" sz="1900" b="1" dirty="0" err="1" smtClean="0"/>
              <a:t>bestehen</a:t>
            </a:r>
            <a:r>
              <a:rPr lang="fr-FR" sz="1900" b="1" dirty="0" smtClean="0"/>
              <a:t> </a:t>
            </a:r>
            <a:r>
              <a:rPr lang="fr-FR" sz="1900" b="1" dirty="0" err="1" smtClean="0"/>
              <a:t>aus</a:t>
            </a:r>
            <a:r>
              <a:rPr lang="fr-FR" sz="1900" b="1" dirty="0" smtClean="0"/>
              <a:t> 4 </a:t>
            </a:r>
            <a:r>
              <a:rPr lang="fr-FR" sz="1900" b="1" dirty="0" err="1" smtClean="0"/>
              <a:t>Stadien</a:t>
            </a:r>
            <a:r>
              <a:rPr lang="fr-FR" sz="1900" b="1" dirty="0" smtClean="0"/>
              <a:t>:</a:t>
            </a:r>
          </a:p>
          <a:p>
            <a:endParaRPr lang="fr-F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>
                <a:hlinkClick r:id="rId3"/>
              </a:rPr>
              <a:t>konkrete</a:t>
            </a:r>
            <a:r>
              <a:rPr lang="fr-FR" sz="2300" b="1" dirty="0" smtClean="0">
                <a:hlinkClick r:id="rId3"/>
              </a:rPr>
              <a:t> </a:t>
            </a:r>
            <a:r>
              <a:rPr lang="fr-FR" sz="2300" b="1" dirty="0" err="1" smtClean="0">
                <a:hlinkClick r:id="rId3"/>
              </a:rPr>
              <a:t>Erfahrung</a:t>
            </a: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reflexive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Beobachtung</a:t>
            </a:r>
            <a:r>
              <a:rPr lang="fr-FR" sz="2300" b="1" dirty="0" smtClean="0"/>
              <a:t> (</a:t>
            </a:r>
            <a:r>
              <a:rPr lang="fr-FR" sz="2300" b="1" dirty="0" err="1" smtClean="0"/>
              <a:t>awareness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raising</a:t>
            </a:r>
            <a:r>
              <a:rPr lang="fr-FR" sz="2300" b="1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abstrakte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Hypothesen</a:t>
            </a:r>
            <a:endParaRPr lang="fr-FR" sz="23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23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300" b="1" dirty="0" err="1" smtClean="0"/>
              <a:t>aktive</a:t>
            </a:r>
            <a:r>
              <a:rPr lang="fr-FR" sz="2300" b="1" dirty="0" smtClean="0"/>
              <a:t> </a:t>
            </a:r>
            <a:r>
              <a:rPr lang="fr-FR" sz="2300" b="1" dirty="0" err="1"/>
              <a:t>Ü</a:t>
            </a:r>
            <a:r>
              <a:rPr lang="fr-FR" sz="2300" b="1" dirty="0" err="1" smtClean="0"/>
              <a:t>berprüfung</a:t>
            </a:r>
            <a:r>
              <a:rPr lang="fr-FR" sz="2300" b="1" dirty="0" smtClean="0"/>
              <a:t>, </a:t>
            </a:r>
            <a:r>
              <a:rPr lang="fr-FR" sz="2300" b="1" dirty="0" err="1" smtClean="0"/>
              <a:t>Übertragung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oder</a:t>
            </a:r>
            <a:r>
              <a:rPr lang="fr-FR" sz="2300" b="1" dirty="0" smtClean="0"/>
              <a:t> </a:t>
            </a:r>
            <a:r>
              <a:rPr lang="fr-FR" sz="2300" b="1" dirty="0" err="1" smtClean="0"/>
              <a:t>Anwendung</a:t>
            </a:r>
            <a:endParaRPr lang="fr-FR" sz="23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 err="1" smtClean="0"/>
              <a:t>Prinzip</a:t>
            </a:r>
            <a:r>
              <a:rPr lang="fr-FR" sz="2400" b="1" dirty="0" smtClean="0"/>
              <a:t> 2</a:t>
            </a:r>
            <a:endParaRPr lang="fr-FR" sz="2400" dirty="0" smtClean="0"/>
          </a:p>
          <a:p>
            <a:r>
              <a:rPr lang="fr-FR" sz="2400" dirty="0" err="1" smtClean="0"/>
              <a:t>Wissen</a:t>
            </a:r>
            <a:r>
              <a:rPr lang="fr-FR" sz="2400" dirty="0" smtClean="0"/>
              <a:t> </a:t>
            </a:r>
            <a:r>
              <a:rPr lang="fr-FR" sz="2400" dirty="0" err="1" smtClean="0"/>
              <a:t>kann</a:t>
            </a:r>
            <a:r>
              <a:rPr lang="fr-FR" sz="2400" dirty="0" smtClean="0"/>
              <a:t> </a:t>
            </a:r>
            <a:r>
              <a:rPr lang="fr-FR" sz="2400" dirty="0" err="1" smtClean="0"/>
              <a:t>nicht</a:t>
            </a:r>
            <a:r>
              <a:rPr lang="fr-FR" sz="2400" dirty="0" smtClean="0"/>
              <a:t> </a:t>
            </a:r>
            <a:r>
              <a:rPr lang="fr-FR" sz="2400" dirty="0" err="1" smtClean="0"/>
              <a:t>vom</a:t>
            </a:r>
            <a:r>
              <a:rPr lang="fr-FR" sz="2400" dirty="0" smtClean="0"/>
              <a:t> </a:t>
            </a:r>
            <a:r>
              <a:rPr lang="fr-FR" sz="2400" dirty="0" err="1" smtClean="0"/>
              <a:t>Kopf</a:t>
            </a:r>
            <a:r>
              <a:rPr lang="fr-FR" sz="2400" dirty="0" smtClean="0"/>
              <a:t> der </a:t>
            </a:r>
            <a:r>
              <a:rPr lang="fr-FR" sz="2400" dirty="0" err="1" smtClean="0"/>
              <a:t>Lehrperson</a:t>
            </a:r>
            <a:r>
              <a:rPr lang="fr-FR" sz="2400" dirty="0" smtClean="0"/>
              <a:t> in die </a:t>
            </a:r>
            <a:r>
              <a:rPr lang="fr-FR" sz="2400" dirty="0" err="1" smtClean="0"/>
              <a:t>Köpfe</a:t>
            </a:r>
            <a:r>
              <a:rPr lang="fr-FR" sz="2400" dirty="0" smtClean="0"/>
              <a:t> der </a:t>
            </a:r>
            <a:r>
              <a:rPr lang="fr-FR" sz="2400" dirty="0" err="1" smtClean="0"/>
              <a:t>SchülerInnen</a:t>
            </a:r>
            <a:r>
              <a:rPr lang="fr-FR" sz="2400" dirty="0" smtClean="0"/>
              <a:t> </a:t>
            </a:r>
            <a:r>
              <a:rPr lang="fr-FR" sz="2400" dirty="0" err="1" smtClean="0"/>
              <a:t>übertragen</a:t>
            </a:r>
            <a:r>
              <a:rPr lang="fr-FR" sz="2400" dirty="0" smtClean="0"/>
              <a:t> </a:t>
            </a:r>
            <a:r>
              <a:rPr lang="fr-FR" sz="2400" dirty="0" err="1" smtClean="0"/>
              <a:t>werden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Jeder</a:t>
            </a:r>
            <a:r>
              <a:rPr lang="fr-FR" sz="2400" dirty="0" smtClean="0"/>
              <a:t> </a:t>
            </a:r>
            <a:r>
              <a:rPr lang="fr-FR" sz="2400" dirty="0" err="1" smtClean="0"/>
              <a:t>Lernende</a:t>
            </a:r>
            <a:r>
              <a:rPr lang="fr-FR" sz="2400" dirty="0" smtClean="0"/>
              <a:t> </a:t>
            </a:r>
            <a:r>
              <a:rPr lang="fr-FR" sz="2400" dirty="0" err="1" smtClean="0"/>
              <a:t>muss</a:t>
            </a:r>
            <a:r>
              <a:rPr lang="fr-FR" sz="2400" dirty="0" smtClean="0"/>
              <a:t> </a:t>
            </a:r>
            <a:r>
              <a:rPr lang="fr-FR" sz="2400" dirty="0" err="1" smtClean="0"/>
              <a:t>neues</a:t>
            </a:r>
            <a:r>
              <a:rPr lang="fr-FR" sz="2400" dirty="0" smtClean="0"/>
              <a:t> </a:t>
            </a:r>
            <a:r>
              <a:rPr lang="fr-FR" sz="2400" dirty="0" err="1" smtClean="0"/>
              <a:t>Wissen</a:t>
            </a:r>
            <a:r>
              <a:rPr lang="fr-FR" sz="2400" dirty="0" smtClean="0"/>
              <a:t> SELBST </a:t>
            </a:r>
            <a:r>
              <a:rPr lang="fr-FR" sz="2400" dirty="0" err="1" smtClean="0"/>
              <a:t>konstruieren</a:t>
            </a:r>
            <a:r>
              <a:rPr lang="fr-FR" sz="2400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47366"/>
            <a:ext cx="2088554" cy="244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p\Documents\Lis\epep\images\behavioristhe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14">
            <a:off x="6387616" y="3408040"/>
            <a:ext cx="1913383" cy="249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426929" y="3253413"/>
            <a:ext cx="1656184" cy="305887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95849" y="3447366"/>
            <a:ext cx="1993606" cy="273630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Wer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arbeitet</a:t>
            </a:r>
            <a:r>
              <a:rPr lang="fr-FR" dirty="0" smtClean="0">
                <a:solidFill>
                  <a:srgbClr val="FFC000"/>
                </a:solidFill>
              </a:rPr>
              <a:t> hier?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Wer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lernt</a:t>
            </a:r>
            <a:r>
              <a:rPr lang="fr-FR" dirty="0" smtClean="0">
                <a:solidFill>
                  <a:srgbClr val="FFC000"/>
                </a:solidFill>
              </a:rPr>
              <a:t> hier?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501008"/>
            <a:ext cx="2362200" cy="262515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Leise</a:t>
            </a:r>
            <a:r>
              <a:rPr lang="fr-FR" dirty="0" smtClean="0"/>
              <a:t> </a:t>
            </a:r>
            <a:r>
              <a:rPr lang="fr-FR" dirty="0" err="1" smtClean="0"/>
              <a:t>rieselt</a:t>
            </a:r>
            <a:r>
              <a:rPr lang="fr-FR" dirty="0" smtClean="0"/>
              <a:t> der </a:t>
            </a:r>
            <a:r>
              <a:rPr lang="fr-FR" dirty="0" err="1" smtClean="0"/>
              <a:t>Stoff</a:t>
            </a:r>
            <a:r>
              <a:rPr lang="fr-FR" dirty="0" smtClean="0"/>
              <a:t>…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17" y="1115636"/>
            <a:ext cx="4732899" cy="440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2" y="350100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4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2362200" cy="1728192"/>
          </a:xfrm>
        </p:spPr>
        <p:txBody>
          <a:bodyPr/>
          <a:lstStyle/>
          <a:p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Gehirn-gerechter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err="1" smtClean="0"/>
              <a:t>Fremdsprachen</a:t>
            </a:r>
            <a:r>
              <a:rPr lang="fr-FR" sz="2000" dirty="0" smtClean="0"/>
              <a:t>-</a:t>
            </a:r>
            <a:br>
              <a:rPr lang="fr-FR" sz="2000" dirty="0" smtClean="0"/>
            </a:br>
            <a:r>
              <a:rPr lang="fr-FR" sz="2000" dirty="0" err="1" smtClean="0"/>
              <a:t>Unterricht</a:t>
            </a:r>
            <a:endParaRPr lang="fr-FR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996952"/>
            <a:ext cx="2362200" cy="3129211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I: </a:t>
            </a:r>
            <a:r>
              <a:rPr lang="fr-FR" b="1" dirty="0" err="1" smtClean="0"/>
              <a:t>Grundlagen</a:t>
            </a:r>
            <a:endParaRPr lang="fr-FR" b="1" dirty="0" smtClean="0"/>
          </a:p>
          <a:p>
            <a:r>
              <a:rPr lang="fr-FR" b="1" dirty="0" err="1" smtClean="0"/>
              <a:t>Kurzüberblick</a:t>
            </a:r>
            <a:r>
              <a:rPr lang="fr-FR" b="1" dirty="0" smtClean="0"/>
              <a:t> </a:t>
            </a:r>
            <a:r>
              <a:rPr lang="fr-FR" b="1" dirty="0" err="1" smtClean="0"/>
              <a:t>über</a:t>
            </a:r>
            <a:r>
              <a:rPr lang="fr-FR" b="1" dirty="0" smtClean="0"/>
              <a:t> </a:t>
            </a:r>
            <a:r>
              <a:rPr lang="fr-FR" b="1" dirty="0" err="1" smtClean="0"/>
              <a:t>Sprachlerntheorien</a:t>
            </a:r>
            <a:endParaRPr lang="fr-FR" b="1" dirty="0" smtClean="0"/>
          </a:p>
          <a:p>
            <a:r>
              <a:rPr lang="fr-FR" b="1" dirty="0" err="1" smtClean="0"/>
              <a:t>Aufbau</a:t>
            </a:r>
            <a:r>
              <a:rPr lang="fr-FR" b="1" dirty="0" smtClean="0"/>
              <a:t> </a:t>
            </a:r>
            <a:r>
              <a:rPr lang="fr-FR" b="1" dirty="0" err="1" smtClean="0"/>
              <a:t>und</a:t>
            </a:r>
            <a:r>
              <a:rPr lang="fr-FR" b="1" dirty="0" smtClean="0"/>
              <a:t> </a:t>
            </a:r>
            <a:r>
              <a:rPr lang="fr-FR" b="1" dirty="0" err="1" smtClean="0"/>
              <a:t>Funktion</a:t>
            </a:r>
            <a:r>
              <a:rPr lang="fr-FR" b="1" dirty="0" smtClean="0"/>
              <a:t> des </a:t>
            </a:r>
            <a:r>
              <a:rPr lang="fr-FR" b="1" dirty="0" err="1" smtClean="0"/>
              <a:t>Gehirns</a:t>
            </a:r>
            <a:endParaRPr lang="fr-FR" b="1" dirty="0" smtClean="0"/>
          </a:p>
          <a:p>
            <a:r>
              <a:rPr lang="fr-FR" b="1" dirty="0" smtClean="0"/>
              <a:t>II. </a:t>
            </a:r>
            <a:r>
              <a:rPr lang="fr-FR" b="1" dirty="0" err="1" smtClean="0"/>
              <a:t>Anwendungen</a:t>
            </a:r>
            <a:endParaRPr lang="fr-FR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Wortschatzarbeit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Grammatik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Sprechen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6146" name="Picture 2" descr="C:\Users\lp\Documents\Lis\epep\Sem\BRAIN\tagxedo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82159"/>
            <a:ext cx="5638800" cy="48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1"/>
            <a:ext cx="2362200" cy="157849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Wie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effizient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unsere</a:t>
            </a:r>
            <a:r>
              <a:rPr lang="fr-FR" dirty="0" smtClean="0">
                <a:solidFill>
                  <a:srgbClr val="FFC000"/>
                </a:solidFill>
              </a:rPr>
              <a:t> Grammatik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Übungen</a:t>
            </a:r>
            <a:r>
              <a:rPr lang="fr-FR" dirty="0" smtClean="0">
                <a:solidFill>
                  <a:srgbClr val="FFC000"/>
                </a:solidFill>
              </a:rPr>
              <a:t>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562350"/>
            <a:ext cx="2362200" cy="2563813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25766860"/>
              </p:ext>
            </p:extLst>
          </p:nvPr>
        </p:nvGraphicFramePr>
        <p:xfrm>
          <a:off x="5465270" y="723359"/>
          <a:ext cx="2463842" cy="5377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377"/>
                <a:gridCol w="1424375"/>
                <a:gridCol w="369641"/>
                <a:gridCol w="305449"/>
              </a:tblGrid>
              <a:tr h="463731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3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5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900" dirty="0">
                          <a:effectLst/>
                        </a:rPr>
                        <a:t>Quick Check </a:t>
                      </a:r>
                      <a:r>
                        <a:rPr lang="de-AT" sz="900" dirty="0" err="1">
                          <a:effectLst/>
                        </a:rPr>
                        <a:t>Grammar</a:t>
                      </a:r>
                      <a:r>
                        <a:rPr lang="de-AT" sz="900" dirty="0">
                          <a:effectLst/>
                        </a:rPr>
                        <a:t> Chart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6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2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2388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Learning Stages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 err="1">
                          <a:effectLst/>
                        </a:rPr>
                        <a:t>Awareness</a:t>
                      </a:r>
                      <a:r>
                        <a:rPr lang="de-AT" sz="700" b="1" dirty="0">
                          <a:effectLst/>
                        </a:rPr>
                        <a:t> </a:t>
                      </a:r>
                      <a:r>
                        <a:rPr lang="de-AT" sz="700" b="1" dirty="0" err="1">
                          <a:effectLst/>
                        </a:rPr>
                        <a:t>raising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>
                          <a:effectLst/>
                        </a:rPr>
                        <a:t> 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vert="vert27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de-AT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3923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 err="1">
                          <a:effectLst/>
                        </a:rPr>
                        <a:t>Conceptualization</a:t>
                      </a:r>
                      <a:r>
                        <a:rPr lang="de-AT" sz="700" b="1" dirty="0">
                          <a:effectLst/>
                        </a:rPr>
                        <a:t>, </a:t>
                      </a:r>
                      <a:r>
                        <a:rPr lang="de-AT" sz="700" b="1" dirty="0" err="1">
                          <a:effectLst/>
                        </a:rPr>
                        <a:t>hypothesis</a:t>
                      </a:r>
                      <a:r>
                        <a:rPr lang="de-AT" sz="700" b="1" dirty="0">
                          <a:effectLst/>
                        </a:rPr>
                        <a:t> </a:t>
                      </a:r>
                      <a:r>
                        <a:rPr lang="de-AT" sz="700" b="1" dirty="0" err="1">
                          <a:effectLst/>
                        </a:rPr>
                        <a:t>building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23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 b="1" dirty="0" err="1">
                          <a:effectLst/>
                        </a:rPr>
                        <a:t>Proceduralization</a:t>
                      </a:r>
                      <a:r>
                        <a:rPr lang="de-AT" sz="700" b="1" dirty="0">
                          <a:effectLst/>
                        </a:rPr>
                        <a:t> in </a:t>
                      </a:r>
                      <a:r>
                        <a:rPr lang="de-AT" sz="700" b="1" dirty="0" err="1">
                          <a:effectLst/>
                        </a:rPr>
                        <a:t>scaffolded</a:t>
                      </a:r>
                      <a:r>
                        <a:rPr lang="de-AT" sz="700" b="1" dirty="0">
                          <a:effectLst/>
                        </a:rPr>
                        <a:t> </a:t>
                      </a:r>
                      <a:r>
                        <a:rPr lang="de-AT" sz="700" b="1" dirty="0" err="1">
                          <a:effectLst/>
                        </a:rPr>
                        <a:t>conditions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23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Performance in real-time context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 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rowSpan="1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AT" sz="700">
                          <a:effectLst/>
                        </a:rPr>
                        <a:t>Pedagogical Principles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vert="vert27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Depth of processing,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and mental activity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Dual processing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(language / world)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Authenticity of process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02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Personalization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Commitment filter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Peer/ social learning and interaction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Testing vs. </a:t>
                      </a:r>
                      <a:endParaRPr lang="de-AT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teaching</a:t>
                      </a:r>
                      <a:endParaRPr lang="de-AT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</a:tr>
              <a:tr h="166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237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e-AT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This exercise supports learning processes…</a:t>
                      </a:r>
                      <a:endParaRPr lang="de-AT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de-AT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de-AT" sz="700" dirty="0">
                          <a:effectLst/>
                        </a:rPr>
                        <a:t>      </a:t>
                      </a:r>
                      <a:endParaRPr lang="de-AT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28" marR="46528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76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70" y="4452912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98" y="2795404"/>
            <a:ext cx="195606" cy="3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81" y="343434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51" y="496217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15" y="3962952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51" y="2924944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38" y="5726113"/>
            <a:ext cx="1809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996" y="5732812"/>
            <a:ext cx="1809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53" y="5717209"/>
            <a:ext cx="1809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41" y="3242256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097" y="3837540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37" y="4377785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38" y="4836761"/>
            <a:ext cx="1952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88" y="5331571"/>
            <a:ext cx="204229" cy="30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1268759"/>
            <a:ext cx="214437" cy="141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5" y="282679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59925"/>
            <a:ext cx="1823350" cy="182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2915300"/>
            <a:ext cx="22322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Form</a:t>
            </a:r>
            <a:endParaRPr lang="fr-FR" dirty="0" smtClean="0"/>
          </a:p>
          <a:p>
            <a:r>
              <a:rPr lang="fr-FR" dirty="0" err="1" smtClean="0"/>
              <a:t>Bedeutung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Strukturelle</a:t>
            </a:r>
            <a:r>
              <a:rPr lang="fr-FR" dirty="0" smtClean="0"/>
              <a:t> Grammatik</a:t>
            </a:r>
          </a:p>
          <a:p>
            <a:r>
              <a:rPr lang="fr-FR" dirty="0" smtClean="0"/>
              <a:t>vs</a:t>
            </a:r>
          </a:p>
          <a:p>
            <a:r>
              <a:rPr lang="fr-FR" dirty="0" err="1" smtClean="0"/>
              <a:t>Notionale</a:t>
            </a:r>
            <a:r>
              <a:rPr lang="fr-FR" dirty="0" smtClean="0"/>
              <a:t> Grammatik</a:t>
            </a:r>
          </a:p>
          <a:p>
            <a:endParaRPr lang="fr-FR" dirty="0"/>
          </a:p>
          <a:p>
            <a:r>
              <a:rPr lang="fr-FR" dirty="0" err="1" smtClean="0"/>
              <a:t>Deklaratives</a:t>
            </a:r>
            <a:r>
              <a:rPr lang="fr-FR" dirty="0" smtClean="0"/>
              <a:t> GD</a:t>
            </a:r>
          </a:p>
          <a:p>
            <a:r>
              <a:rPr lang="fr-FR" dirty="0" smtClean="0"/>
              <a:t>vs</a:t>
            </a:r>
          </a:p>
          <a:p>
            <a:r>
              <a:rPr lang="fr-FR" dirty="0" err="1" smtClean="0"/>
              <a:t>Procedurales</a:t>
            </a:r>
            <a:r>
              <a:rPr lang="fr-FR" dirty="0" smtClean="0"/>
              <a:t> GD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94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Beispiele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aus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dem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Unterricht</a:t>
            </a:r>
            <a:r>
              <a:rPr lang="fr-FR" dirty="0" smtClean="0">
                <a:solidFill>
                  <a:srgbClr val="FFC000"/>
                </a:solidFill>
              </a:rPr>
              <a:t>: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Beispiele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« </a:t>
            </a:r>
            <a:r>
              <a:rPr lang="fr-FR" b="1" dirty="0" err="1" smtClean="0"/>
              <a:t>conceptualization</a:t>
            </a:r>
            <a:r>
              <a:rPr lang="fr-FR" b="1" dirty="0" smtClean="0"/>
              <a:t>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err="1" smtClean="0"/>
              <a:t>Era</a:t>
            </a:r>
            <a:r>
              <a:rPr lang="fr-FR" b="1" dirty="0" smtClean="0"/>
              <a:t> </a:t>
            </a:r>
            <a:r>
              <a:rPr lang="fr-FR" b="1" dirty="0" err="1" smtClean="0"/>
              <a:t>Mezzanotte</a:t>
            </a:r>
            <a:r>
              <a:rPr lang="fr-FR" b="1" dirty="0" smtClean="0"/>
              <a:t> // It </a:t>
            </a:r>
            <a:r>
              <a:rPr lang="fr-FR" b="1" dirty="0" err="1" smtClean="0"/>
              <a:t>was</a:t>
            </a:r>
            <a:r>
              <a:rPr lang="fr-FR" b="1" dirty="0" smtClean="0"/>
              <a:t> </a:t>
            </a:r>
            <a:r>
              <a:rPr lang="fr-FR" b="1" dirty="0" err="1" smtClean="0"/>
              <a:t>midnight</a:t>
            </a:r>
            <a:r>
              <a:rPr lang="fr-FR" b="1" dirty="0" smtClean="0"/>
              <a:t>// Il faisait nuit noire</a:t>
            </a:r>
          </a:p>
          <a:p>
            <a:r>
              <a:rPr lang="fr-FR" dirty="0" err="1" smtClean="0"/>
              <a:t>Laufdiktat</a:t>
            </a:r>
            <a:endParaRPr lang="fr-FR" dirty="0" smtClean="0"/>
          </a:p>
          <a:p>
            <a:r>
              <a:rPr lang="fr-FR" dirty="0" err="1" smtClean="0"/>
              <a:t>Regelfindung</a:t>
            </a:r>
            <a:r>
              <a:rPr lang="fr-FR" dirty="0" smtClean="0"/>
              <a:t>  </a:t>
            </a:r>
            <a:r>
              <a:rPr lang="fr-FR" dirty="0" err="1" smtClean="0"/>
              <a:t>und</a:t>
            </a:r>
            <a:r>
              <a:rPr lang="fr-FR" dirty="0" smtClean="0"/>
              <a:t> Logos</a:t>
            </a:r>
            <a:endParaRPr lang="fr-FR" dirty="0"/>
          </a:p>
          <a:p>
            <a:r>
              <a:rPr lang="fr-FR" dirty="0" err="1" smtClean="0"/>
              <a:t>Schülerbeispiele</a:t>
            </a:r>
            <a:r>
              <a:rPr lang="fr-FR" dirty="0" smtClean="0"/>
              <a:t>: </a:t>
            </a:r>
            <a:r>
              <a:rPr lang="fr-FR" dirty="0" err="1" smtClean="0">
                <a:hlinkClick r:id="rId3"/>
              </a:rPr>
              <a:t>rules</a:t>
            </a:r>
            <a:r>
              <a:rPr lang="fr-FR" dirty="0" smtClean="0">
                <a:hlinkClick r:id="rId3"/>
              </a:rPr>
              <a:t> and logos</a:t>
            </a:r>
            <a:endParaRPr lang="fr-FR" dirty="0" smtClean="0"/>
          </a:p>
          <a:p>
            <a:r>
              <a:rPr lang="fr-FR" dirty="0" err="1" smtClean="0">
                <a:hlinkClick r:id="rId4"/>
              </a:rPr>
              <a:t>Rosa’s</a:t>
            </a:r>
            <a:r>
              <a:rPr lang="fr-FR" dirty="0" smtClean="0">
                <a:hlinkClick r:id="rId4"/>
              </a:rPr>
              <a:t> </a:t>
            </a:r>
            <a:r>
              <a:rPr lang="fr-FR" dirty="0" err="1">
                <a:hlinkClick r:id="rId4"/>
              </a:rPr>
              <a:t>flip-flap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1" y="1988840"/>
            <a:ext cx="2340000" cy="155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7" y="3933055"/>
            <a:ext cx="2340000" cy="195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9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22228" y="764704"/>
            <a:ext cx="156579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2082552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Wie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kann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Lernen</a:t>
            </a:r>
            <a:r>
              <a:rPr lang="fr-FR" sz="2800" dirty="0" smtClean="0"/>
              <a:t> </a:t>
            </a:r>
            <a:r>
              <a:rPr lang="fr-FR" sz="2800" dirty="0" err="1" smtClean="0">
                <a:solidFill>
                  <a:srgbClr val="FFC000"/>
                </a:solidFill>
              </a:rPr>
              <a:t>gelingen</a:t>
            </a:r>
            <a:r>
              <a:rPr lang="fr-FR" sz="2800" dirty="0" smtClean="0">
                <a:solidFill>
                  <a:srgbClr val="FFC000"/>
                </a:solidFill>
              </a:rPr>
              <a:t>?</a:t>
            </a:r>
            <a:endParaRPr lang="de-AT" sz="28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3191259"/>
            <a:ext cx="2362200" cy="2913187"/>
          </a:xfrm>
        </p:spPr>
        <p:txBody>
          <a:bodyPr>
            <a:normAutofit/>
          </a:bodyPr>
          <a:lstStyle/>
          <a:p>
            <a:r>
              <a:rPr lang="de-AT" sz="2400" dirty="0" smtClean="0"/>
              <a:t>Prinzipien für gehirngerechtes Lernen</a:t>
            </a:r>
          </a:p>
          <a:p>
            <a:r>
              <a:rPr lang="de-AT" sz="1700" dirty="0" smtClean="0"/>
              <a:t> </a:t>
            </a:r>
            <a:endParaRPr lang="de-AT" sz="17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3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1" y="1124745"/>
            <a:ext cx="2911631" cy="179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2228" y="2996952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ist</a:t>
            </a:r>
            <a:r>
              <a:rPr lang="fr-FR" dirty="0" smtClean="0"/>
              <a:t> </a:t>
            </a:r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physiologischer</a:t>
            </a:r>
            <a:r>
              <a:rPr lang="fr-FR" dirty="0" smtClean="0"/>
              <a:t> </a:t>
            </a:r>
            <a:r>
              <a:rPr lang="fr-FR" dirty="0" err="1" smtClean="0"/>
              <a:t>Vorgang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Körper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Geist</a:t>
            </a:r>
            <a:r>
              <a:rPr lang="fr-FR" dirty="0" smtClean="0"/>
              <a:t> </a:t>
            </a:r>
            <a:r>
              <a:rPr lang="fr-FR" dirty="0" err="1" smtClean="0"/>
              <a:t>bilden</a:t>
            </a:r>
            <a:r>
              <a:rPr lang="fr-FR" dirty="0" smtClean="0"/>
              <a:t> </a:t>
            </a:r>
            <a:r>
              <a:rPr lang="fr-FR" dirty="0" err="1" smtClean="0"/>
              <a:t>eine</a:t>
            </a:r>
            <a:r>
              <a:rPr lang="fr-FR" dirty="0" smtClean="0"/>
              <a:t> </a:t>
            </a:r>
            <a:r>
              <a:rPr lang="fr-FR" dirty="0" err="1" smtClean="0"/>
              <a:t>vollkommene</a:t>
            </a:r>
            <a:r>
              <a:rPr lang="fr-FR" dirty="0" smtClean="0"/>
              <a:t> </a:t>
            </a:r>
            <a:r>
              <a:rPr lang="fr-FR" dirty="0" err="1" smtClean="0"/>
              <a:t>Einheit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komplexe</a:t>
            </a:r>
            <a:r>
              <a:rPr lang="fr-FR" dirty="0" smtClean="0"/>
              <a:t> </a:t>
            </a:r>
            <a:r>
              <a:rPr lang="fr-FR" dirty="0" err="1" smtClean="0"/>
              <a:t>Erfahrungen</a:t>
            </a:r>
            <a:r>
              <a:rPr lang="fr-FR" dirty="0" smtClean="0"/>
              <a:t> </a:t>
            </a:r>
            <a:r>
              <a:rPr lang="fr-FR" dirty="0" err="1" smtClean="0"/>
              <a:t>führen</a:t>
            </a:r>
            <a:r>
              <a:rPr lang="fr-FR" dirty="0" smtClean="0"/>
              <a:t> </a:t>
            </a:r>
            <a:r>
              <a:rPr lang="fr-FR" dirty="0" err="1" smtClean="0"/>
              <a:t>zu</a:t>
            </a:r>
            <a:r>
              <a:rPr lang="fr-FR" dirty="0" smtClean="0"/>
              <a:t> </a:t>
            </a:r>
            <a:r>
              <a:rPr lang="fr-FR" dirty="0" err="1" smtClean="0"/>
              <a:t>komplexen</a:t>
            </a:r>
            <a:r>
              <a:rPr lang="fr-FR" dirty="0" smtClean="0"/>
              <a:t> </a:t>
            </a:r>
            <a:r>
              <a:rPr lang="fr-FR" dirty="0" err="1" smtClean="0"/>
              <a:t>neuronalen</a:t>
            </a:r>
            <a:r>
              <a:rPr lang="fr-FR" dirty="0" smtClean="0"/>
              <a:t> </a:t>
            </a:r>
            <a:r>
              <a:rPr lang="fr-FR" dirty="0" err="1" smtClean="0"/>
              <a:t>Netzen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r>
              <a:rPr lang="fr-FR" dirty="0" err="1" smtClean="0"/>
              <a:t>Deshalb</a:t>
            </a:r>
            <a:r>
              <a:rPr lang="fr-FR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viele</a:t>
            </a:r>
            <a:r>
              <a:rPr lang="fr-FR" dirty="0" smtClean="0"/>
              <a:t> </a:t>
            </a:r>
            <a:r>
              <a:rPr lang="fr-FR" dirty="0" err="1" smtClean="0"/>
              <a:t>Sinne</a:t>
            </a:r>
            <a:r>
              <a:rPr lang="fr-FR" dirty="0" smtClean="0"/>
              <a:t> </a:t>
            </a:r>
            <a:r>
              <a:rPr lang="fr-FR" dirty="0" err="1" smtClean="0"/>
              <a:t>ansprechen</a:t>
            </a: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aktiv</a:t>
            </a:r>
            <a:r>
              <a:rPr lang="fr-FR" dirty="0" smtClean="0"/>
              <a:t> </a:t>
            </a:r>
            <a:r>
              <a:rPr lang="fr-FR" dirty="0" err="1" smtClean="0"/>
              <a:t>Erfahrungen</a:t>
            </a:r>
            <a:r>
              <a:rPr lang="fr-FR" dirty="0" smtClean="0"/>
              <a:t> </a:t>
            </a:r>
            <a:r>
              <a:rPr lang="fr-FR" dirty="0" err="1" smtClean="0"/>
              <a:t>machen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Lernen</a:t>
            </a:r>
            <a:r>
              <a:rPr lang="fr-FR" dirty="0" smtClean="0"/>
              <a:t> in </a:t>
            </a:r>
            <a:r>
              <a:rPr lang="fr-FR" dirty="0" err="1" smtClean="0"/>
              <a:t>Bewegung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28" y="1124744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678832" cy="143448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Emotionen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der </a:t>
            </a:r>
            <a:r>
              <a:rPr lang="fr-FR" dirty="0" err="1" smtClean="0">
                <a:solidFill>
                  <a:srgbClr val="FFC000"/>
                </a:solidFill>
              </a:rPr>
              <a:t>Schlüssel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zum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Gehirn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708920"/>
            <a:ext cx="2362200" cy="3417243"/>
          </a:xfrm>
        </p:spPr>
        <p:txBody>
          <a:bodyPr>
            <a:noAutofit/>
          </a:bodyPr>
          <a:lstStyle/>
          <a:p>
            <a:r>
              <a:rPr lang="fr-FR" sz="2000" b="1" dirty="0" err="1" smtClean="0"/>
              <a:t>Das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limbische</a:t>
            </a:r>
            <a:r>
              <a:rPr lang="fr-FR" sz="2000" b="1" dirty="0" smtClean="0"/>
              <a:t> System  </a:t>
            </a:r>
            <a:r>
              <a:rPr lang="fr-FR" sz="2000" b="1" dirty="0" err="1" smtClean="0"/>
              <a:t>entscheidet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ob</a:t>
            </a:r>
            <a:r>
              <a:rPr lang="fr-FR" sz="2000" b="1" dirty="0" smtClean="0"/>
              <a:t> Information </a:t>
            </a:r>
            <a:r>
              <a:rPr lang="fr-FR" sz="2000" b="1" dirty="0" err="1" smtClean="0"/>
              <a:t>eingelassen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wird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oder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nicht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/>
              <a:t>3.1: Die Rolle der </a:t>
            </a:r>
            <a:r>
              <a:rPr lang="fr-FR" sz="2000" b="1" dirty="0" err="1" smtClean="0"/>
              <a:t>Gefühle</a:t>
            </a:r>
            <a:endParaRPr lang="fr-FR" sz="2000" b="1" dirty="0" smtClean="0"/>
          </a:p>
          <a:p>
            <a:endParaRPr lang="fr-FR" sz="2000" dirty="0"/>
          </a:p>
          <a:p>
            <a:r>
              <a:rPr lang="fr-FR" sz="2000" dirty="0" err="1" smtClean="0"/>
              <a:t>Emotionale</a:t>
            </a:r>
            <a:r>
              <a:rPr lang="fr-FR" sz="2000" dirty="0" smtClean="0"/>
              <a:t>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soziale</a:t>
            </a:r>
            <a:r>
              <a:rPr lang="fr-FR" sz="2000" dirty="0" smtClean="0"/>
              <a:t> </a:t>
            </a:r>
            <a:r>
              <a:rPr lang="fr-FR" sz="2000" dirty="0" err="1" smtClean="0"/>
              <a:t>Aspekte</a:t>
            </a:r>
            <a:r>
              <a:rPr lang="fr-FR" sz="2000" dirty="0" smtClean="0"/>
              <a:t> des </a:t>
            </a:r>
            <a:r>
              <a:rPr lang="fr-FR" sz="2000" dirty="0" err="1" smtClean="0"/>
              <a:t>Lernens</a:t>
            </a:r>
            <a:r>
              <a:rPr lang="fr-FR" sz="2000" dirty="0" smtClean="0"/>
              <a:t> </a:t>
            </a:r>
            <a:r>
              <a:rPr lang="fr-FR" sz="2000" dirty="0" err="1" smtClean="0"/>
              <a:t>spielen</a:t>
            </a:r>
            <a:r>
              <a:rPr lang="fr-FR" sz="2000" dirty="0" smtClean="0"/>
              <a:t> </a:t>
            </a:r>
            <a:r>
              <a:rPr lang="fr-FR" sz="2000" dirty="0" err="1" smtClean="0"/>
              <a:t>eine</a:t>
            </a:r>
            <a:r>
              <a:rPr lang="fr-FR" sz="2000" dirty="0" smtClean="0"/>
              <a:t> </a:t>
            </a:r>
            <a:r>
              <a:rPr lang="fr-FR" sz="2000" dirty="0" err="1" smtClean="0"/>
              <a:t>mindestens</a:t>
            </a:r>
            <a:r>
              <a:rPr lang="fr-FR" sz="2000" dirty="0" smtClean="0"/>
              <a:t> </a:t>
            </a:r>
            <a:r>
              <a:rPr lang="fr-FR" sz="2000" dirty="0" err="1" smtClean="0"/>
              <a:t>ebenso</a:t>
            </a:r>
            <a:r>
              <a:rPr lang="fr-FR" sz="2000" dirty="0" smtClean="0"/>
              <a:t> </a:t>
            </a:r>
            <a:r>
              <a:rPr lang="fr-FR" sz="2000" dirty="0" err="1" smtClean="0"/>
              <a:t>wichtige</a:t>
            </a:r>
            <a:r>
              <a:rPr lang="fr-FR" sz="2000" dirty="0" smtClean="0"/>
              <a:t> Rolle </a:t>
            </a:r>
            <a:r>
              <a:rPr lang="fr-FR" sz="2000" dirty="0" err="1" smtClean="0"/>
              <a:t>für</a:t>
            </a:r>
            <a:r>
              <a:rPr lang="fr-FR" sz="2000" dirty="0" smtClean="0"/>
              <a:t> </a:t>
            </a:r>
            <a:r>
              <a:rPr lang="fr-FR" sz="2000" dirty="0" err="1" smtClean="0"/>
              <a:t>das</a:t>
            </a:r>
            <a:r>
              <a:rPr lang="fr-FR" sz="2000" dirty="0" smtClean="0"/>
              <a:t> </a:t>
            </a:r>
            <a:r>
              <a:rPr lang="fr-FR" sz="2000" dirty="0" err="1" smtClean="0"/>
              <a:t>Schulgeschehen</a:t>
            </a:r>
            <a:r>
              <a:rPr lang="fr-FR" sz="2000" dirty="0" smtClean="0"/>
              <a:t> </a:t>
            </a:r>
            <a:r>
              <a:rPr lang="fr-FR" sz="2000" dirty="0" err="1" smtClean="0"/>
              <a:t>wie</a:t>
            </a:r>
            <a:r>
              <a:rPr lang="fr-FR" sz="2000" dirty="0" smtClean="0"/>
              <a:t> die </a:t>
            </a:r>
            <a:r>
              <a:rPr lang="fr-FR" sz="2000" dirty="0" err="1" smtClean="0"/>
              <a:t>intellektuell-kognitiven</a:t>
            </a:r>
            <a:r>
              <a:rPr lang="fr-FR" sz="2000" dirty="0" smtClean="0"/>
              <a:t>. (Bauer 2006)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Gehirn</a:t>
            </a:r>
            <a:r>
              <a:rPr lang="fr-FR" sz="2000" dirty="0" smtClean="0"/>
              <a:t>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Körper</a:t>
            </a:r>
            <a:r>
              <a:rPr lang="fr-FR" sz="2000" dirty="0" smtClean="0"/>
              <a:t> </a:t>
            </a:r>
            <a:r>
              <a:rPr lang="fr-FR" sz="2000" dirty="0" err="1" smtClean="0"/>
              <a:t>kommunizieren</a:t>
            </a:r>
            <a:r>
              <a:rPr lang="fr-FR" sz="2000" dirty="0" smtClean="0"/>
              <a:t> </a:t>
            </a:r>
            <a:r>
              <a:rPr lang="fr-FR" sz="2000" dirty="0" err="1" smtClean="0"/>
              <a:t>über</a:t>
            </a:r>
            <a:r>
              <a:rPr lang="fr-FR" sz="2000" dirty="0" smtClean="0"/>
              <a:t> </a:t>
            </a:r>
            <a:r>
              <a:rPr lang="fr-FR" sz="2000" dirty="0" err="1" smtClean="0"/>
              <a:t>Neurotransmitter</a:t>
            </a:r>
            <a:r>
              <a:rPr lang="fr-FR" sz="2000" dirty="0" smtClean="0"/>
              <a:t>  </a:t>
            </a:r>
            <a:r>
              <a:rPr lang="fr-FR" sz="2000" dirty="0" err="1" smtClean="0"/>
              <a:t>und</a:t>
            </a:r>
            <a:r>
              <a:rPr lang="fr-FR" sz="2000" dirty="0" smtClean="0"/>
              <a:t> </a:t>
            </a:r>
            <a:r>
              <a:rPr lang="fr-FR" sz="2000" dirty="0" err="1" smtClean="0"/>
              <a:t>sind</a:t>
            </a:r>
            <a:r>
              <a:rPr lang="fr-FR" sz="2000" dirty="0" smtClean="0"/>
              <a:t> </a:t>
            </a:r>
            <a:r>
              <a:rPr lang="fr-FR" sz="2000" dirty="0" err="1" smtClean="0"/>
              <a:t>eng</a:t>
            </a:r>
            <a:r>
              <a:rPr lang="fr-FR" sz="2000" dirty="0" smtClean="0"/>
              <a:t> </a:t>
            </a:r>
            <a:r>
              <a:rPr lang="fr-FR" sz="2000" dirty="0" err="1" smtClean="0"/>
              <a:t>vernetzt</a:t>
            </a:r>
            <a:r>
              <a:rPr lang="fr-FR" sz="2000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33511"/>
            <a:ext cx="3067463" cy="25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Angst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lähmt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das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Gehirn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Blitzartige</a:t>
            </a:r>
            <a:r>
              <a:rPr lang="fr-FR" dirty="0" smtClean="0"/>
              <a:t>, </a:t>
            </a:r>
            <a:r>
              <a:rPr lang="fr-FR" dirty="0" err="1" smtClean="0"/>
              <a:t>unbewusste</a:t>
            </a:r>
            <a:r>
              <a:rPr lang="fr-FR" dirty="0" smtClean="0"/>
              <a:t> </a:t>
            </a:r>
            <a:r>
              <a:rPr lang="fr-FR" dirty="0" err="1" smtClean="0"/>
              <a:t>Reaktion</a:t>
            </a:r>
            <a:r>
              <a:rPr lang="fr-FR" dirty="0" smtClean="0"/>
              <a:t>. 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/>
              <a:t>Die </a:t>
            </a:r>
            <a:r>
              <a:rPr lang="fr-FR" sz="2400" dirty="0" err="1"/>
              <a:t>Amygdala</a:t>
            </a:r>
            <a:r>
              <a:rPr lang="fr-FR" sz="2400" dirty="0"/>
              <a:t> (</a:t>
            </a:r>
            <a:r>
              <a:rPr lang="fr-FR" sz="2400" dirty="0" err="1"/>
              <a:t>Mandelkern</a:t>
            </a:r>
            <a:r>
              <a:rPr lang="fr-FR" sz="2400" dirty="0"/>
              <a:t>) </a:t>
            </a:r>
            <a:r>
              <a:rPr lang="fr-FR" sz="2400" dirty="0" err="1"/>
              <a:t>schüttet</a:t>
            </a:r>
            <a:r>
              <a:rPr lang="fr-FR" sz="2400" dirty="0"/>
              <a:t> </a:t>
            </a:r>
            <a:r>
              <a:rPr lang="fr-FR" sz="2400" dirty="0" err="1"/>
              <a:t>Glutamat</a:t>
            </a:r>
            <a:r>
              <a:rPr lang="fr-FR" sz="2400" dirty="0"/>
              <a:t> </a:t>
            </a:r>
            <a:r>
              <a:rPr lang="fr-FR" sz="2400" dirty="0" err="1"/>
              <a:t>u.a</a:t>
            </a:r>
            <a:r>
              <a:rPr lang="fr-FR" sz="2400" dirty="0"/>
              <a:t>. </a:t>
            </a:r>
            <a:r>
              <a:rPr lang="fr-FR" sz="2400" dirty="0" err="1"/>
              <a:t>Botenstoffe</a:t>
            </a:r>
            <a:r>
              <a:rPr lang="fr-FR" sz="2400" dirty="0"/>
              <a:t> </a:t>
            </a:r>
            <a:r>
              <a:rPr lang="fr-FR" sz="2400" dirty="0" err="1"/>
              <a:t>aus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 err="1"/>
              <a:t>alarmiert</a:t>
            </a:r>
            <a:r>
              <a:rPr lang="fr-FR" sz="2400" dirty="0"/>
              <a:t> </a:t>
            </a:r>
            <a:r>
              <a:rPr lang="fr-FR" sz="2400" dirty="0" err="1"/>
              <a:t>Alarmzentren</a:t>
            </a:r>
            <a:r>
              <a:rPr lang="fr-FR" sz="2400" dirty="0"/>
              <a:t> </a:t>
            </a:r>
            <a:r>
              <a:rPr lang="fr-FR" sz="2400" dirty="0" err="1"/>
              <a:t>im</a:t>
            </a:r>
            <a:r>
              <a:rPr lang="fr-FR" sz="2400" dirty="0"/>
              <a:t> Hypothalamus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im</a:t>
            </a:r>
            <a:r>
              <a:rPr lang="fr-FR" sz="2400" dirty="0"/>
              <a:t> </a:t>
            </a:r>
            <a:r>
              <a:rPr lang="fr-FR" sz="2400" dirty="0" err="1" smtClean="0"/>
              <a:t>Hirnstamm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Anstieg</a:t>
            </a:r>
            <a:r>
              <a:rPr lang="fr-FR" sz="2400" dirty="0"/>
              <a:t> </a:t>
            </a:r>
            <a:r>
              <a:rPr lang="fr-FR" sz="2400" dirty="0" err="1"/>
              <a:t>von</a:t>
            </a:r>
            <a:r>
              <a:rPr lang="fr-FR" sz="2400" dirty="0"/>
              <a:t> </a:t>
            </a:r>
            <a:r>
              <a:rPr lang="fr-FR" sz="2400" dirty="0" err="1"/>
              <a:t>Puls</a:t>
            </a:r>
            <a:r>
              <a:rPr lang="fr-FR" sz="2400" dirty="0"/>
              <a:t>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Blutdruck</a:t>
            </a:r>
            <a:r>
              <a:rPr lang="fr-FR" sz="2400" dirty="0"/>
              <a:t>, </a:t>
            </a:r>
            <a:r>
              <a:rPr lang="fr-FR" sz="2400" dirty="0" err="1" smtClean="0"/>
              <a:t>Muskelanspannung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Vorbereitung</a:t>
            </a:r>
            <a:r>
              <a:rPr lang="fr-FR" sz="2400" dirty="0"/>
              <a:t> </a:t>
            </a:r>
            <a:r>
              <a:rPr lang="fr-FR" sz="2400" dirty="0" err="1"/>
              <a:t>einer</a:t>
            </a:r>
            <a:r>
              <a:rPr lang="fr-FR" sz="2400" dirty="0"/>
              <a:t> </a:t>
            </a:r>
            <a:r>
              <a:rPr lang="fr-FR" sz="2400" dirty="0" err="1"/>
              <a:t>Flucht</a:t>
            </a:r>
            <a:r>
              <a:rPr lang="fr-FR" sz="2400" dirty="0"/>
              <a:t> </a:t>
            </a:r>
            <a:r>
              <a:rPr lang="fr-FR" sz="2400" dirty="0" err="1"/>
              <a:t>oder</a:t>
            </a:r>
            <a:r>
              <a:rPr lang="fr-FR" sz="2400" dirty="0"/>
              <a:t> </a:t>
            </a:r>
            <a:r>
              <a:rPr lang="fr-FR" sz="2400" dirty="0" err="1" smtClean="0"/>
              <a:t>Angriffsreaktion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/>
              <a:t>Sinnvoll</a:t>
            </a:r>
            <a:r>
              <a:rPr lang="fr-FR" sz="2400" dirty="0"/>
              <a:t> </a:t>
            </a:r>
            <a:r>
              <a:rPr lang="fr-FR" sz="2400" dirty="0" err="1"/>
              <a:t>bei</a:t>
            </a:r>
            <a:r>
              <a:rPr lang="fr-FR" sz="2400" dirty="0"/>
              <a:t> </a:t>
            </a:r>
            <a:r>
              <a:rPr lang="fr-FR" sz="2400" dirty="0" err="1"/>
              <a:t>Bedrohung</a:t>
            </a:r>
            <a:r>
              <a:rPr lang="fr-FR" sz="2400" dirty="0"/>
              <a:t> (</a:t>
            </a:r>
            <a:r>
              <a:rPr lang="fr-FR" sz="2400" dirty="0" err="1"/>
              <a:t>Löwe</a:t>
            </a:r>
            <a:r>
              <a:rPr lang="fr-FR" sz="2400" dirty="0"/>
              <a:t> </a:t>
            </a:r>
            <a:r>
              <a:rPr lang="fr-FR" sz="2400" dirty="0" err="1"/>
              <a:t>von</a:t>
            </a:r>
            <a:r>
              <a:rPr lang="fr-FR" sz="2400" dirty="0"/>
              <a:t> links)</a:t>
            </a:r>
          </a:p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2392266" cy="215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9087"/>
            <a:ext cx="11334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82" y="908720"/>
            <a:ext cx="2362200" cy="636240"/>
          </a:xfrm>
        </p:spPr>
        <p:txBody>
          <a:bodyPr/>
          <a:lstStyle/>
          <a:p>
            <a:r>
              <a:rPr lang="fr-FR" dirty="0" smtClean="0"/>
              <a:t>ANGST!!!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 smtClean="0"/>
              <a:t>Angst</a:t>
            </a:r>
            <a:r>
              <a:rPr lang="fr-FR" sz="3600" b="1" dirty="0" smtClean="0"/>
              <a:t> </a:t>
            </a:r>
          </a:p>
          <a:p>
            <a:pPr marL="0" indent="0">
              <a:buNone/>
            </a:pPr>
            <a:endParaRPr lang="fr-FR" sz="3600" b="1" dirty="0" smtClean="0"/>
          </a:p>
          <a:p>
            <a:pPr marL="0" indent="0">
              <a:buNone/>
            </a:pPr>
            <a:r>
              <a:rPr lang="fr-FR" sz="2400" dirty="0" err="1" smtClean="0"/>
              <a:t>produziert</a:t>
            </a:r>
            <a:r>
              <a:rPr lang="fr-FR" sz="2400" dirty="0" smtClean="0"/>
              <a:t> </a:t>
            </a:r>
            <a:r>
              <a:rPr lang="fr-FR" sz="2400" dirty="0" err="1" smtClean="0"/>
              <a:t>einen</a:t>
            </a:r>
            <a:r>
              <a:rPr lang="fr-FR" sz="2400" dirty="0" smtClean="0"/>
              <a:t> </a:t>
            </a:r>
            <a:r>
              <a:rPr lang="fr-FR" sz="2400" dirty="0" err="1" smtClean="0"/>
              <a:t>kognitiven</a:t>
            </a:r>
            <a:r>
              <a:rPr lang="fr-FR" sz="2400" dirty="0" smtClean="0"/>
              <a:t> </a:t>
            </a:r>
            <a:r>
              <a:rPr lang="fr-FR" sz="2400" dirty="0" err="1" smtClean="0"/>
              <a:t>Stil</a:t>
            </a:r>
            <a:r>
              <a:rPr lang="fr-FR" sz="2400" dirty="0" smtClean="0"/>
              <a:t>, </a:t>
            </a:r>
          </a:p>
          <a:p>
            <a:pPr marL="0" indent="0">
              <a:buNone/>
            </a:pPr>
            <a:r>
              <a:rPr lang="fr-FR" sz="2400" dirty="0" smtClean="0"/>
              <a:t>der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rasche</a:t>
            </a:r>
            <a:r>
              <a:rPr lang="fr-FR" sz="2400" dirty="0" smtClean="0"/>
              <a:t> </a:t>
            </a:r>
            <a:r>
              <a:rPr lang="fr-FR" sz="2400" dirty="0" err="1" smtClean="0"/>
              <a:t>Ausführen</a:t>
            </a:r>
            <a:r>
              <a:rPr lang="fr-FR" sz="2400" dirty="0" smtClean="0"/>
              <a:t> </a:t>
            </a:r>
            <a:r>
              <a:rPr lang="fr-FR" sz="2400" dirty="0" err="1" smtClean="0"/>
              <a:t>einfacher</a:t>
            </a:r>
            <a:r>
              <a:rPr lang="fr-FR" sz="2400" dirty="0" smtClean="0"/>
              <a:t> </a:t>
            </a:r>
            <a:r>
              <a:rPr lang="fr-FR" sz="2400" dirty="0" err="1" smtClean="0"/>
              <a:t>gelernter</a:t>
            </a:r>
            <a:r>
              <a:rPr lang="fr-FR" sz="2400" dirty="0" smtClean="0"/>
              <a:t> </a:t>
            </a:r>
            <a:r>
              <a:rPr lang="fr-FR" sz="2400" dirty="0" err="1" smtClean="0"/>
              <a:t>Routinen</a:t>
            </a:r>
            <a:r>
              <a:rPr lang="fr-FR" sz="2400" dirty="0" smtClean="0"/>
              <a:t> </a:t>
            </a:r>
            <a:r>
              <a:rPr lang="fr-FR" sz="2400" dirty="0" err="1" smtClean="0"/>
              <a:t>erleichtert</a:t>
            </a:r>
            <a:r>
              <a:rPr lang="fr-FR" sz="2400" dirty="0" smtClean="0"/>
              <a:t> </a:t>
            </a:r>
          </a:p>
          <a:p>
            <a:pPr marL="0" indent="0">
              <a:buNone/>
            </a:pPr>
            <a:r>
              <a:rPr lang="fr-FR" sz="2400" dirty="0" err="1" smtClean="0"/>
              <a:t>und</a:t>
            </a:r>
            <a:r>
              <a:rPr lang="fr-FR" sz="2400" dirty="0" smtClean="0"/>
              <a:t>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freie</a:t>
            </a:r>
            <a:r>
              <a:rPr lang="fr-FR" sz="2400" dirty="0" smtClean="0"/>
              <a:t> </a:t>
            </a:r>
            <a:r>
              <a:rPr lang="fr-FR" sz="2400" dirty="0" err="1" smtClean="0"/>
              <a:t>Assoziieren</a:t>
            </a:r>
            <a:r>
              <a:rPr lang="fr-FR" sz="2400" dirty="0" smtClean="0"/>
              <a:t> </a:t>
            </a:r>
            <a:r>
              <a:rPr lang="fr-FR" sz="2400" dirty="0" err="1" smtClean="0"/>
              <a:t>erschwert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b="1" dirty="0" err="1" smtClean="0"/>
              <a:t>fight</a:t>
            </a:r>
            <a:r>
              <a:rPr lang="fr-FR" sz="2400" b="1" dirty="0" smtClean="0"/>
              <a:t>-flight </a:t>
            </a:r>
            <a:r>
              <a:rPr lang="fr-FR" sz="2400" b="1" dirty="0" err="1" smtClean="0"/>
              <a:t>reaction</a:t>
            </a:r>
            <a:endParaRPr lang="fr-FR" sz="2400" b="1" dirty="0" smtClean="0"/>
          </a:p>
          <a:p>
            <a:endParaRPr lang="fr-FR" sz="2400" dirty="0" smtClean="0"/>
          </a:p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17716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121978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81050"/>
            <a:ext cx="2362200" cy="1351806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Mehrere Sinne gleichzeitig verwenden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4077072"/>
            <a:ext cx="2362200" cy="2049091"/>
          </a:xfrm>
        </p:spPr>
        <p:txBody>
          <a:bodyPr/>
          <a:lstStyle/>
          <a:p>
            <a:r>
              <a:rPr lang="fr-FR" dirty="0" err="1" smtClean="0"/>
              <a:t>Bewegungen</a:t>
            </a:r>
            <a:r>
              <a:rPr lang="fr-FR" dirty="0" smtClean="0"/>
              <a:t> </a:t>
            </a:r>
            <a:r>
              <a:rPr lang="fr-FR" dirty="0" err="1" smtClean="0"/>
              <a:t>hinterlassen</a:t>
            </a:r>
            <a:r>
              <a:rPr lang="fr-FR" dirty="0" smtClean="0"/>
              <a:t> </a:t>
            </a:r>
            <a:r>
              <a:rPr lang="fr-FR" dirty="0" err="1" smtClean="0"/>
              <a:t>starke</a:t>
            </a:r>
            <a:r>
              <a:rPr lang="fr-FR" dirty="0" smtClean="0"/>
              <a:t> </a:t>
            </a:r>
            <a:r>
              <a:rPr lang="fr-FR" dirty="0" err="1" smtClean="0"/>
              <a:t>Spuren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endParaRPr lang="fr-FR" dirty="0" smtClean="0"/>
          </a:p>
          <a:p>
            <a:r>
              <a:rPr lang="de-AT" dirty="0" smtClean="0"/>
              <a:t>VMI: </a:t>
            </a:r>
            <a:r>
              <a:rPr lang="de-AT" dirty="0" smtClean="0">
                <a:hlinkClick r:id="rId3"/>
              </a:rPr>
              <a:t>Manuela </a:t>
            </a:r>
            <a:r>
              <a:rPr lang="de-AT" dirty="0" err="1" smtClean="0">
                <a:hlinkClick r:id="rId3"/>
              </a:rPr>
              <a:t>Macedonia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smtClean="0"/>
              <a:t>3.2 Die Rolle von Bewegung</a:t>
            </a:r>
            <a:endParaRPr lang="de-AT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9353"/>
          <a:stretch/>
        </p:blipFill>
        <p:spPr bwMode="auto">
          <a:xfrm>
            <a:off x="3707904" y="1339506"/>
            <a:ext cx="4804084" cy="4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0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0464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Στην Ταβέρνα</a:t>
            </a:r>
            <a:r>
              <a:rPr lang="el-GR" dirty="0"/>
              <a:t/>
            </a:r>
            <a:br>
              <a:rPr lang="el-GR" dirty="0"/>
            </a:br>
            <a:r>
              <a:rPr lang="fr-FR" b="0" dirty="0" err="1" smtClean="0"/>
              <a:t>Stin</a:t>
            </a:r>
            <a:r>
              <a:rPr lang="fr-FR" b="0" dirty="0" smtClean="0"/>
              <a:t> </a:t>
            </a:r>
            <a:r>
              <a:rPr lang="fr-FR" b="0" dirty="0" err="1" smtClean="0"/>
              <a:t>Taverna</a:t>
            </a:r>
            <a:r>
              <a:rPr lang="fr-FR" b="0" dirty="0" smtClean="0"/>
              <a:t/>
            </a:r>
            <a:br>
              <a:rPr lang="fr-FR" b="0" dirty="0" smtClean="0"/>
            </a:br>
            <a:endParaRPr lang="fr-F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204864"/>
            <a:ext cx="2362200" cy="392129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Kali-</a:t>
            </a:r>
            <a:r>
              <a:rPr lang="de-AT" dirty="0" smtClean="0">
                <a:solidFill>
                  <a:srgbClr val="00B050"/>
                </a:solidFill>
              </a:rPr>
              <a:t>m</a:t>
            </a:r>
            <a:r>
              <a:rPr lang="fr-FR" dirty="0" err="1" smtClean="0">
                <a:solidFill>
                  <a:srgbClr val="00B050"/>
                </a:solidFill>
              </a:rPr>
              <a:t>éra</a:t>
            </a:r>
            <a:r>
              <a:rPr lang="fr-FR" dirty="0" smtClean="0"/>
              <a:t>.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Kali-</a:t>
            </a:r>
            <a:r>
              <a:rPr lang="fr-FR" dirty="0" err="1" smtClean="0">
                <a:solidFill>
                  <a:srgbClr val="0070C0"/>
                </a:solidFill>
              </a:rPr>
              <a:t>méra</a:t>
            </a:r>
            <a:r>
              <a:rPr lang="fr-FR" dirty="0" smtClean="0">
                <a:solidFill>
                  <a:srgbClr val="0070C0"/>
                </a:solidFill>
              </a:rPr>
              <a:t> sas.</a:t>
            </a:r>
          </a:p>
          <a:p>
            <a:r>
              <a:rPr lang="fr-FR" dirty="0" err="1" smtClean="0">
                <a:solidFill>
                  <a:srgbClr val="00B050"/>
                </a:solidFill>
              </a:rPr>
              <a:t>Imaste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éxi</a:t>
            </a:r>
            <a:r>
              <a:rPr lang="fr-FR" dirty="0" smtClean="0">
                <a:solidFill>
                  <a:srgbClr val="00B050"/>
                </a:solidFill>
              </a:rPr>
              <a:t>. </a:t>
            </a:r>
            <a:r>
              <a:rPr lang="fr-FR" dirty="0" err="1" smtClean="0">
                <a:solidFill>
                  <a:srgbClr val="00B050"/>
                </a:solidFill>
              </a:rPr>
              <a:t>Echete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ena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trapézi</a:t>
            </a:r>
            <a:r>
              <a:rPr lang="fr-FR" dirty="0" smtClean="0">
                <a:solidFill>
                  <a:srgbClr val="00B050"/>
                </a:solidFill>
              </a:rPr>
              <a:t>  </a:t>
            </a:r>
            <a:r>
              <a:rPr lang="fr-FR" dirty="0" err="1" smtClean="0">
                <a:solidFill>
                  <a:srgbClr val="00B050"/>
                </a:solidFill>
              </a:rPr>
              <a:t>ia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exi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átoma</a:t>
            </a:r>
            <a:r>
              <a:rPr lang="fr-FR" dirty="0" smtClean="0">
                <a:solidFill>
                  <a:srgbClr val="00B050"/>
                </a:solidFill>
              </a:rPr>
              <a:t>?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Ne, </a:t>
            </a:r>
            <a:r>
              <a:rPr lang="fr-FR" dirty="0" err="1" smtClean="0">
                <a:solidFill>
                  <a:srgbClr val="0070C0"/>
                </a:solidFill>
              </a:rPr>
              <a:t>kanéna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próvlima</a:t>
            </a:r>
            <a:r>
              <a:rPr lang="fr-FR" dirty="0" smtClean="0">
                <a:solidFill>
                  <a:srgbClr val="0070C0"/>
                </a:solidFill>
              </a:rPr>
              <a:t>. Sas </a:t>
            </a:r>
            <a:r>
              <a:rPr lang="fr-FR" dirty="0" err="1" smtClean="0">
                <a:solidFill>
                  <a:srgbClr val="0070C0"/>
                </a:solidFill>
              </a:rPr>
              <a:t>aréssi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aftó</a:t>
            </a:r>
            <a:r>
              <a:rPr lang="fr-FR" dirty="0" smtClean="0">
                <a:solidFill>
                  <a:srgbClr val="0070C0"/>
                </a:solidFill>
              </a:rPr>
              <a:t> to </a:t>
            </a:r>
            <a:r>
              <a:rPr lang="fr-FR" dirty="0" err="1" smtClean="0">
                <a:solidFill>
                  <a:srgbClr val="0070C0"/>
                </a:solidFill>
              </a:rPr>
              <a:t>trapézi</a:t>
            </a:r>
            <a:r>
              <a:rPr lang="fr-FR" dirty="0" smtClean="0">
                <a:solidFill>
                  <a:srgbClr val="0070C0"/>
                </a:solidFill>
              </a:rPr>
              <a:t>?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Ne, </a:t>
            </a:r>
            <a:r>
              <a:rPr lang="fr-FR" dirty="0" err="1" smtClean="0">
                <a:solidFill>
                  <a:srgbClr val="00B050"/>
                </a:solidFill>
              </a:rPr>
              <a:t>télia</a:t>
            </a:r>
            <a:r>
              <a:rPr lang="fr-FR" dirty="0" smtClean="0">
                <a:solidFill>
                  <a:srgbClr val="00B050"/>
                </a:solidFill>
              </a:rPr>
              <a:t>. </a:t>
            </a:r>
            <a:r>
              <a:rPr lang="fr-FR" dirty="0" err="1" smtClean="0">
                <a:solidFill>
                  <a:srgbClr val="00B050"/>
                </a:solidFill>
              </a:rPr>
              <a:t>Echi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kalí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théa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sti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thálassa</a:t>
            </a:r>
            <a:r>
              <a:rPr lang="fr-FR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44" y="4077072"/>
            <a:ext cx="3037472" cy="227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7" y="3717032"/>
            <a:ext cx="21161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7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3848" y="692696"/>
            <a:ext cx="1512168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34816" cy="2226568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C000"/>
                </a:solidFill>
              </a:rPr>
              <a:t>Sprache</a:t>
            </a:r>
            <a:r>
              <a:rPr lang="fr-FR" sz="2800" dirty="0" smtClean="0">
                <a:solidFill>
                  <a:srgbClr val="FFC000"/>
                </a:solidFill>
              </a:rPr>
              <a:t> </a:t>
            </a: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sehen</a:t>
            </a:r>
            <a:r>
              <a:rPr lang="fr-FR" dirty="0" smtClean="0">
                <a:solidFill>
                  <a:srgbClr val="FFC000"/>
                </a:solidFill>
              </a:rPr>
              <a:t>,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hören</a:t>
            </a:r>
            <a:r>
              <a:rPr lang="fr-FR" dirty="0" smtClean="0">
                <a:solidFill>
                  <a:srgbClr val="FFC000"/>
                </a:solidFill>
              </a:rPr>
              <a:t>, </a:t>
            </a:r>
            <a:r>
              <a:rPr lang="fr-FR" dirty="0" err="1" smtClean="0">
                <a:solidFill>
                  <a:srgbClr val="FFC000"/>
                </a:solidFill>
              </a:rPr>
              <a:t>sprechen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gestikulieren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4221089"/>
            <a:ext cx="2362200" cy="1800200"/>
          </a:xfrm>
        </p:spPr>
        <p:txBody>
          <a:bodyPr/>
          <a:lstStyle/>
          <a:p>
            <a:r>
              <a:rPr lang="de-AT" dirty="0" smtClean="0"/>
              <a:t>ISM Model von </a:t>
            </a:r>
            <a:r>
              <a:rPr lang="de-AT" dirty="0" err="1" smtClean="0"/>
              <a:t>Ahsen</a:t>
            </a:r>
            <a:r>
              <a:rPr lang="de-AT" dirty="0" smtClean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smtClean="0"/>
              <a:t>Images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err="1" smtClean="0"/>
              <a:t>Somatic</a:t>
            </a:r>
            <a:r>
              <a:rPr lang="de-AT" dirty="0" smtClean="0"/>
              <a:t> Markers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AT" dirty="0" err="1" smtClean="0"/>
              <a:t>Meaning</a:t>
            </a:r>
            <a:endParaRPr lang="de-AT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smtClean="0"/>
              <a:t>Prinzip 4: </a:t>
            </a:r>
            <a:r>
              <a:rPr lang="de-AT" sz="2400" dirty="0" smtClean="0"/>
              <a:t>Das Gehirn kann vieles gleichzeitig tun. Vielfältiger Input wirkt lernfördernd.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1943"/>
          <a:stretch/>
        </p:blipFill>
        <p:spPr bwMode="auto">
          <a:xfrm>
            <a:off x="2987824" y="1988840"/>
            <a:ext cx="5691341" cy="429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passiert</a:t>
            </a:r>
            <a:r>
              <a:rPr lang="fr-FR" dirty="0" smtClean="0"/>
              <a:t> in </a:t>
            </a:r>
            <a:r>
              <a:rPr lang="fr-FR" dirty="0" err="1" smtClean="0"/>
              <a:t>diesem</a:t>
            </a:r>
            <a:r>
              <a:rPr lang="fr-FR" dirty="0" smtClean="0"/>
              <a:t> </a:t>
            </a:r>
            <a:r>
              <a:rPr lang="fr-FR" dirty="0" err="1" smtClean="0"/>
              <a:t>Gehirn</a:t>
            </a:r>
            <a:r>
              <a:rPr lang="fr-FR" smtClean="0"/>
              <a:t>?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2" y="2027022"/>
            <a:ext cx="39433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27022"/>
            <a:ext cx="468299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34200" y="6005319"/>
            <a:ext cx="408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  <a:hlinkClick r:id="rId5"/>
              </a:rPr>
              <a:t>Michael Drew: </a:t>
            </a:r>
            <a:r>
              <a:rPr lang="de-AT" sz="1000" dirty="0" smtClean="0">
                <a:hlinkClick r:id="rId5"/>
              </a:rPr>
              <a:t>http://www.beneaththecover.com/2007/10/31/surprising-broca/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6018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14113125"/>
              </p:ext>
            </p:extLst>
          </p:nvPr>
        </p:nvGraphicFramePr>
        <p:xfrm>
          <a:off x="3131840" y="692697"/>
          <a:ext cx="5581015" cy="55446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19967"/>
                <a:gridCol w="3961048"/>
              </a:tblGrid>
              <a:tr h="264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200" dirty="0" smtClean="0">
                          <a:effectLst/>
                        </a:rPr>
                        <a:t>Time</a:t>
                      </a:r>
                      <a:endParaRPr lang="de-AT" sz="12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200" dirty="0" smtClean="0">
                          <a:effectLst/>
                        </a:rPr>
                        <a:t>Topic</a:t>
                      </a:r>
                      <a:endParaRPr lang="de-AT" sz="12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20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200">
                          <a:effectLst/>
                        </a:rPr>
                        <a:t>09:00 – 10:30 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Basics of neuro-didactics </a:t>
                      </a:r>
                      <a:endParaRPr lang="de-A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How does our brain integrate and store language? How do we learn?</a:t>
                      </a:r>
                      <a:endParaRPr lang="de-A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 short overview of language-acquisition research.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10:30 – 10:45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Coffee break 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10:45– 12.30 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12 principles of brain-based learning</a:t>
                      </a:r>
                      <a:endParaRPr lang="de-A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de-A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12:30 – 14:00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Lunch break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56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14:00 – 15:30 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Practical examples: How to apply the 12 principles in class</a:t>
                      </a:r>
                      <a:endParaRPr lang="de-A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Learning and understanding grammar</a:t>
                      </a:r>
                      <a:endParaRPr lang="de-AT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4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15:30 – 15:45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Coffee break 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20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15:45– 17:00</a:t>
                      </a:r>
                      <a:endParaRPr lang="de-AT" sz="120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Practical examples: How to apply the 12 principles in class </a:t>
                      </a:r>
                      <a:endParaRPr lang="de-AT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de-AT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Learning vocabulary with the whole brain</a:t>
                      </a:r>
                      <a:endParaRPr lang="de-AT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de-AT" sz="1200" dirty="0">
                        <a:effectLst/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b="1" dirty="0" err="1" smtClean="0"/>
              <a:t>Today’s</a:t>
            </a:r>
            <a:r>
              <a:rPr lang="fr-FR" b="1" dirty="0" smtClean="0"/>
              <a:t> Schedule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201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52" y="620688"/>
            <a:ext cx="5775090" cy="52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052737"/>
            <a:ext cx="2362200" cy="1152128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Aufbau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von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neuronalen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Netzen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381000" y="2764186"/>
            <a:ext cx="2362200" cy="3361978"/>
          </a:xfrm>
        </p:spPr>
        <p:txBody>
          <a:bodyPr>
            <a:normAutofit fontScale="92500"/>
          </a:bodyPr>
          <a:lstStyle/>
          <a:p>
            <a:r>
              <a:rPr lang="fr-FR" b="1" dirty="0" err="1" smtClean="0"/>
              <a:t>Lernen</a:t>
            </a:r>
            <a:r>
              <a:rPr lang="fr-FR" b="1" dirty="0" smtClean="0"/>
              <a:t>: </a:t>
            </a:r>
            <a:r>
              <a:rPr lang="fr-FR" b="1" dirty="0" err="1" smtClean="0"/>
              <a:t>vielfältige</a:t>
            </a:r>
            <a:r>
              <a:rPr lang="fr-FR" b="1" dirty="0" smtClean="0"/>
              <a:t> </a:t>
            </a:r>
            <a:r>
              <a:rPr lang="fr-FR" b="1" dirty="0" err="1" smtClean="0"/>
              <a:t>Beziehungen</a:t>
            </a:r>
            <a:r>
              <a:rPr lang="fr-FR" b="1" dirty="0" smtClean="0"/>
              <a:t> </a:t>
            </a:r>
            <a:r>
              <a:rPr lang="fr-FR" b="1" dirty="0" err="1" smtClean="0"/>
              <a:t>zwischen</a:t>
            </a:r>
            <a:r>
              <a:rPr lang="fr-FR" b="1" dirty="0" smtClean="0"/>
              <a:t> den </a:t>
            </a:r>
            <a:r>
              <a:rPr lang="fr-FR" b="1" dirty="0" err="1" smtClean="0"/>
              <a:t>einzelnen</a:t>
            </a:r>
            <a:r>
              <a:rPr lang="fr-FR" b="1" dirty="0" smtClean="0"/>
              <a:t> </a:t>
            </a:r>
            <a:r>
              <a:rPr lang="fr-FR" b="1" dirty="0" err="1" smtClean="0"/>
              <a:t>Elementen</a:t>
            </a:r>
            <a:r>
              <a:rPr lang="fr-FR" b="1" dirty="0" smtClean="0"/>
              <a:t> </a:t>
            </a:r>
            <a:r>
              <a:rPr lang="fr-FR" b="1" dirty="0" err="1" smtClean="0"/>
              <a:t>herstellen</a:t>
            </a:r>
            <a:endParaRPr lang="fr-FR" b="1" dirty="0" smtClean="0"/>
          </a:p>
          <a:p>
            <a:endParaRPr lang="fr-FR" dirty="0"/>
          </a:p>
          <a:p>
            <a:r>
              <a:rPr lang="fr-FR" b="1" dirty="0" err="1" smtClean="0"/>
              <a:t>Beziehungen</a:t>
            </a:r>
            <a:r>
              <a:rPr lang="fr-FR" b="1" dirty="0" smtClean="0"/>
              <a:t> </a:t>
            </a:r>
            <a:r>
              <a:rPr lang="fr-FR" b="1" dirty="0" err="1" smtClean="0"/>
              <a:t>werden</a:t>
            </a:r>
            <a:r>
              <a:rPr lang="fr-FR" b="1" dirty="0" smtClean="0"/>
              <a:t> </a:t>
            </a:r>
            <a:r>
              <a:rPr lang="fr-FR" b="1" dirty="0" err="1" smtClean="0"/>
              <a:t>durch</a:t>
            </a:r>
            <a:r>
              <a:rPr lang="fr-FR" b="1" dirty="0" smtClean="0"/>
              <a:t> </a:t>
            </a:r>
            <a:r>
              <a:rPr lang="fr-FR" b="1" dirty="0" err="1" smtClean="0"/>
              <a:t>zeitliche</a:t>
            </a:r>
            <a:r>
              <a:rPr lang="fr-FR" b="1" dirty="0" smtClean="0"/>
              <a:t> </a:t>
            </a:r>
            <a:r>
              <a:rPr lang="fr-FR" b="1" dirty="0" err="1" smtClean="0"/>
              <a:t>Assoziation</a:t>
            </a:r>
            <a:r>
              <a:rPr lang="fr-FR" b="1" dirty="0" smtClean="0"/>
              <a:t> </a:t>
            </a:r>
            <a:r>
              <a:rPr lang="fr-FR" b="1" dirty="0" err="1" smtClean="0"/>
              <a:t>hergestellt</a:t>
            </a:r>
            <a:r>
              <a:rPr lang="fr-FR" b="1" dirty="0" smtClean="0"/>
              <a:t> (</a:t>
            </a:r>
            <a:r>
              <a:rPr lang="fr-FR" b="1" dirty="0" err="1" smtClean="0"/>
              <a:t>gleichzeitige</a:t>
            </a:r>
            <a:r>
              <a:rPr lang="fr-FR" b="1" dirty="0" smtClean="0"/>
              <a:t> </a:t>
            </a:r>
            <a:r>
              <a:rPr lang="fr-FR" b="1" dirty="0" err="1" smtClean="0"/>
              <a:t>Aktivierung</a:t>
            </a:r>
            <a:r>
              <a:rPr lang="fr-FR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27652" y="836712"/>
            <a:ext cx="5735348" cy="5472608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r>
              <a:rPr lang="fr-FR" sz="1000" dirty="0" err="1" smtClean="0"/>
              <a:t>Macedonia</a:t>
            </a:r>
            <a:r>
              <a:rPr lang="fr-FR" sz="1000" dirty="0" smtClean="0"/>
              <a:t> </a:t>
            </a:r>
            <a:r>
              <a:rPr lang="fr-FR" sz="1000" dirty="0"/>
              <a:t>et. al, 2011, Hum </a:t>
            </a:r>
            <a:r>
              <a:rPr lang="fr-FR" sz="1000" dirty="0" err="1"/>
              <a:t>Brain</a:t>
            </a:r>
            <a:r>
              <a:rPr lang="fr-FR" sz="1000" dirty="0"/>
              <a:t> </a:t>
            </a:r>
            <a:r>
              <a:rPr lang="fr-FR" sz="1000" dirty="0" err="1" smtClean="0"/>
              <a:t>Mapping</a:t>
            </a:r>
            <a:r>
              <a:rPr lang="fr-FR" sz="1000" dirty="0" smtClean="0"/>
              <a:t>: </a:t>
            </a:r>
            <a:r>
              <a:rPr lang="de-AT" sz="1000" dirty="0">
                <a:hlinkClick r:id="rId4"/>
              </a:rPr>
              <a:t>http://www.percepp.com/macedonia.pdf</a:t>
            </a:r>
            <a:endParaRPr lang="fr-FR" sz="1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34861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14" y="3104964"/>
            <a:ext cx="34766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7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>
                <a:solidFill>
                  <a:srgbClr val="FFC000"/>
                </a:solidFill>
              </a:rPr>
              <a:t>Ahsen‘s</a:t>
            </a:r>
            <a:r>
              <a:rPr lang="de-AT" dirty="0" smtClean="0">
                <a:solidFill>
                  <a:srgbClr val="FFC000"/>
                </a:solidFill>
              </a:rPr>
              <a:t/>
            </a:r>
            <a:br>
              <a:rPr lang="de-AT" dirty="0" smtClean="0">
                <a:solidFill>
                  <a:srgbClr val="FFC000"/>
                </a:solidFill>
              </a:rPr>
            </a:br>
            <a:r>
              <a:rPr lang="de-AT" dirty="0" smtClean="0">
                <a:solidFill>
                  <a:srgbClr val="FFC000"/>
                </a:solidFill>
              </a:rPr>
              <a:t>ISM</a:t>
            </a:r>
            <a:br>
              <a:rPr lang="de-AT" dirty="0" smtClean="0">
                <a:solidFill>
                  <a:srgbClr val="FFC000"/>
                </a:solidFill>
              </a:rPr>
            </a:br>
            <a:r>
              <a:rPr lang="de-AT" dirty="0" smtClean="0">
                <a:solidFill>
                  <a:srgbClr val="FFC000"/>
                </a:solidFill>
              </a:rPr>
              <a:t>Modell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>ISM: Images – </a:t>
            </a:r>
            <a:r>
              <a:rPr lang="fr-FR" dirty="0" err="1"/>
              <a:t>Somatic</a:t>
            </a:r>
            <a:r>
              <a:rPr lang="fr-FR" dirty="0"/>
              <a:t> </a:t>
            </a:r>
            <a:r>
              <a:rPr lang="fr-FR" dirty="0" err="1"/>
              <a:t>Response</a:t>
            </a:r>
            <a:r>
              <a:rPr lang="fr-FR" dirty="0"/>
              <a:t> – </a:t>
            </a:r>
            <a:r>
              <a:rPr lang="fr-FR" dirty="0" err="1" smtClean="0"/>
              <a:t>Meaning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b="1" dirty="0" smtClean="0"/>
              <a:t>Umsetzung im Unterricht</a:t>
            </a:r>
          </a:p>
          <a:p>
            <a:pPr marL="0" indent="0">
              <a:buNone/>
            </a:pPr>
            <a:endParaRPr lang="de-AT" b="1" dirty="0" smtClean="0"/>
          </a:p>
          <a:p>
            <a:r>
              <a:rPr lang="fr-FR" dirty="0" err="1"/>
              <a:t>Vocabelbox</a:t>
            </a:r>
            <a:r>
              <a:rPr lang="fr-FR" dirty="0"/>
              <a:t> </a:t>
            </a:r>
          </a:p>
          <a:p>
            <a:r>
              <a:rPr lang="de-AT" dirty="0" err="1" smtClean="0"/>
              <a:t>Doodles</a:t>
            </a:r>
            <a:endParaRPr lang="de-AT" dirty="0" smtClean="0"/>
          </a:p>
          <a:p>
            <a:r>
              <a:rPr lang="de-AT" dirty="0" err="1" smtClean="0"/>
              <a:t>Lexical</a:t>
            </a:r>
            <a:r>
              <a:rPr lang="de-AT" dirty="0" smtClean="0"/>
              <a:t> </a:t>
            </a:r>
            <a:r>
              <a:rPr lang="de-AT" dirty="0" err="1" smtClean="0"/>
              <a:t>Furniture</a:t>
            </a:r>
            <a:endParaRPr lang="de-AT" dirty="0" smtClean="0"/>
          </a:p>
          <a:p>
            <a:r>
              <a:rPr lang="de-AT" dirty="0" smtClean="0"/>
              <a:t>Colors</a:t>
            </a:r>
          </a:p>
          <a:p>
            <a:r>
              <a:rPr lang="de-AT" dirty="0" smtClean="0"/>
              <a:t>VMIs</a:t>
            </a:r>
          </a:p>
          <a:p>
            <a:r>
              <a:rPr lang="de-AT" dirty="0" err="1" smtClean="0"/>
              <a:t>Speedmatching</a:t>
            </a:r>
            <a:endParaRPr lang="de-AT" dirty="0" smtClean="0"/>
          </a:p>
          <a:p>
            <a:r>
              <a:rPr lang="fr-FR" dirty="0" err="1" smtClean="0">
                <a:hlinkClick r:id="rId3"/>
              </a:rPr>
              <a:t>Voctivity</a:t>
            </a:r>
            <a:endParaRPr lang="fr-FR" dirty="0" smtClean="0"/>
          </a:p>
          <a:p>
            <a:r>
              <a:rPr lang="de-AT" dirty="0" err="1" smtClean="0"/>
              <a:t>Wordcycle</a:t>
            </a:r>
            <a:endParaRPr lang="de-AT" dirty="0" smtClean="0"/>
          </a:p>
          <a:p>
            <a:r>
              <a:rPr lang="de-AT" dirty="0" smtClean="0"/>
              <a:t>Personal Properties</a:t>
            </a:r>
            <a:endParaRPr lang="fr-FR" dirty="0"/>
          </a:p>
          <a:p>
            <a:pPr marL="0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559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848" y="548680"/>
            <a:ext cx="1224136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1"/>
          <a:stretch/>
        </p:blipFill>
        <p:spPr bwMode="auto">
          <a:xfrm>
            <a:off x="2901000" y="1052736"/>
            <a:ext cx="6094392" cy="313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2563688" cy="1296144"/>
          </a:xfrm>
        </p:spPr>
        <p:txBody>
          <a:bodyPr/>
          <a:lstStyle/>
          <a:p>
            <a:r>
              <a:rPr lang="de-AT" sz="1600" dirty="0" smtClean="0">
                <a:solidFill>
                  <a:srgbClr val="FFC000"/>
                </a:solidFill>
              </a:rPr>
              <a:t>3. Unser Hirn</a:t>
            </a:r>
            <a:br>
              <a:rPr lang="de-AT" sz="1600" dirty="0" smtClean="0">
                <a:solidFill>
                  <a:srgbClr val="FFC000"/>
                </a:solidFill>
              </a:rPr>
            </a:br>
            <a:r>
              <a:rPr lang="de-AT" sz="1600" dirty="0" smtClean="0">
                <a:solidFill>
                  <a:srgbClr val="FFC000"/>
                </a:solidFill>
              </a:rPr>
              <a:t> ist eine Regel-</a:t>
            </a:r>
            <a:r>
              <a:rPr lang="de-AT" sz="1600" dirty="0" err="1" smtClean="0">
                <a:solidFill>
                  <a:srgbClr val="FFC000"/>
                </a:solidFill>
              </a:rPr>
              <a:t>extraktionsmaschine</a:t>
            </a:r>
            <a:r>
              <a:rPr lang="de-AT" sz="1600" dirty="0" smtClean="0">
                <a:solidFill>
                  <a:srgbClr val="FFC000"/>
                </a:solidFill>
              </a:rPr>
              <a:t>.</a:t>
            </a:r>
            <a:br>
              <a:rPr lang="de-AT" sz="1600" dirty="0" smtClean="0">
                <a:solidFill>
                  <a:srgbClr val="FFC000"/>
                </a:solidFill>
              </a:rPr>
            </a:br>
            <a:endParaRPr lang="de-AT" sz="1600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178760" y="1916832"/>
            <a:ext cx="2722240" cy="446449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C000"/>
                </a:solidFill>
              </a:rPr>
              <a:t>Von Beispielen zu </a:t>
            </a:r>
            <a:r>
              <a:rPr lang="de-AT" dirty="0" smtClean="0">
                <a:solidFill>
                  <a:srgbClr val="FFC000"/>
                </a:solidFill>
              </a:rPr>
              <a:t>Regeln</a:t>
            </a:r>
          </a:p>
          <a:p>
            <a:r>
              <a:rPr lang="fr-FR" b="1" dirty="0" err="1" smtClean="0"/>
              <a:t>Mechanismen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Einzelnes</a:t>
            </a:r>
            <a:r>
              <a:rPr lang="fr-FR" b="1" dirty="0" smtClean="0"/>
              <a:t>: </a:t>
            </a:r>
            <a:r>
              <a:rPr lang="fr-FR" b="1" dirty="0" err="1" smtClean="0"/>
              <a:t>Hippocampus</a:t>
            </a:r>
            <a:r>
              <a:rPr lang="fr-FR" b="1" dirty="0" smtClean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Neuigkeit</a:t>
            </a:r>
            <a:r>
              <a:rPr lang="fr-FR" dirty="0" smtClean="0"/>
              <a:t>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Bedeutsamkeit</a:t>
            </a: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err="1" smtClean="0"/>
              <a:t>Episodisches</a:t>
            </a:r>
            <a:r>
              <a:rPr lang="fr-FR" dirty="0" smtClean="0"/>
              <a:t> </a:t>
            </a:r>
            <a:r>
              <a:rPr lang="fr-FR" dirty="0" err="1" smtClean="0"/>
              <a:t>Gedächtnis</a:t>
            </a:r>
            <a:endParaRPr lang="fr-FR" dirty="0" smtClean="0"/>
          </a:p>
          <a:p>
            <a:r>
              <a:rPr lang="fr-FR" b="1" dirty="0" err="1" smtClean="0"/>
              <a:t>Mechanismen</a:t>
            </a:r>
            <a:r>
              <a:rPr lang="fr-FR" b="1" dirty="0" smtClean="0"/>
              <a:t> </a:t>
            </a:r>
            <a:r>
              <a:rPr lang="fr-FR" b="1" dirty="0" err="1" smtClean="0"/>
              <a:t>für</a:t>
            </a:r>
            <a:r>
              <a:rPr lang="fr-FR" b="1" dirty="0" smtClean="0"/>
              <a:t> </a:t>
            </a:r>
            <a:r>
              <a:rPr lang="fr-FR" b="1" dirty="0" err="1" smtClean="0"/>
              <a:t>Allgemeines</a:t>
            </a:r>
            <a:r>
              <a:rPr lang="fr-FR" b="1" dirty="0" smtClean="0"/>
              <a:t>: </a:t>
            </a:r>
            <a:r>
              <a:rPr lang="fr-FR" b="1" dirty="0" err="1" smtClean="0"/>
              <a:t>Großhirnrinde</a:t>
            </a:r>
            <a:r>
              <a:rPr lang="fr-FR" b="1" dirty="0" smtClean="0"/>
              <a:t>: </a:t>
            </a:r>
          </a:p>
          <a:p>
            <a:r>
              <a:rPr lang="fr-FR" dirty="0" err="1" smtClean="0"/>
              <a:t>allgemeine</a:t>
            </a:r>
            <a:r>
              <a:rPr lang="fr-FR" dirty="0" smtClean="0"/>
              <a:t> </a:t>
            </a:r>
            <a:r>
              <a:rPr lang="fr-FR" dirty="0" err="1" smtClean="0"/>
              <a:t>Eigenschaften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Strukturmerkmale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43612" y="548680"/>
            <a:ext cx="5638800" cy="56852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5: </a:t>
            </a:r>
            <a:r>
              <a:rPr lang="fr-FR" dirty="0" err="1" smtClean="0"/>
              <a:t>Ein</a:t>
            </a:r>
            <a:r>
              <a:rPr lang="fr-FR" dirty="0" smtClean="0"/>
              <a:t> Hirn </a:t>
            </a:r>
            <a:r>
              <a:rPr lang="fr-FR" dirty="0" err="1" smtClean="0"/>
              <a:t>voller</a:t>
            </a:r>
            <a:r>
              <a:rPr lang="fr-FR" dirty="0" smtClean="0"/>
              <a:t> </a:t>
            </a:r>
            <a:r>
              <a:rPr lang="fr-FR" dirty="0" err="1" smtClean="0"/>
              <a:t>Tomaten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«</a:t>
            </a:r>
            <a:r>
              <a:rPr lang="fr-FR" dirty="0"/>
              <a:t> </a:t>
            </a:r>
            <a:r>
              <a:rPr lang="fr-FR" dirty="0" err="1"/>
              <a:t>Gehirne</a:t>
            </a:r>
            <a:r>
              <a:rPr lang="fr-FR" dirty="0"/>
              <a:t> </a:t>
            </a:r>
            <a:r>
              <a:rPr lang="fr-FR" dirty="0" err="1"/>
              <a:t>besitzen</a:t>
            </a:r>
            <a:r>
              <a:rPr lang="fr-FR" dirty="0"/>
              <a:t> </a:t>
            </a:r>
            <a:r>
              <a:rPr lang="fr-FR" dirty="0" err="1"/>
              <a:t>diese</a:t>
            </a:r>
            <a:r>
              <a:rPr lang="fr-FR" dirty="0"/>
              <a:t> </a:t>
            </a:r>
            <a:r>
              <a:rPr lang="fr-FR" dirty="0" err="1"/>
              <a:t>Fähigkeit</a:t>
            </a:r>
            <a:r>
              <a:rPr lang="fr-FR" dirty="0"/>
              <a:t> </a:t>
            </a:r>
            <a:r>
              <a:rPr lang="fr-FR" dirty="0" err="1"/>
              <a:t>zum</a:t>
            </a:r>
            <a:r>
              <a:rPr lang="fr-FR" dirty="0"/>
              <a:t> </a:t>
            </a:r>
            <a:r>
              <a:rPr lang="fr-FR" dirty="0" err="1"/>
              <a:t>spontanen</a:t>
            </a:r>
            <a:r>
              <a:rPr lang="fr-FR" dirty="0"/>
              <a:t> </a:t>
            </a:r>
            <a:r>
              <a:rPr lang="fr-FR" dirty="0" err="1"/>
              <a:t>Generieren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Regeln</a:t>
            </a:r>
            <a:r>
              <a:rPr lang="fr-FR" dirty="0"/>
              <a:t> </a:t>
            </a:r>
            <a:r>
              <a:rPr lang="fr-FR" dirty="0" err="1"/>
              <a:t>aufgrund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Beispielen</a:t>
            </a:r>
            <a:r>
              <a:rPr lang="fr-FR" dirty="0"/>
              <a:t> «  </a:t>
            </a:r>
            <a:r>
              <a:rPr lang="fr-FR" dirty="0" err="1"/>
              <a:t>Alles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es </a:t>
            </a:r>
            <a:r>
              <a:rPr lang="fr-FR" dirty="0" err="1"/>
              <a:t>hierzu</a:t>
            </a:r>
            <a:r>
              <a:rPr lang="fr-FR" dirty="0"/>
              <a:t> </a:t>
            </a:r>
            <a:r>
              <a:rPr lang="fr-FR" dirty="0" err="1"/>
              <a:t>braucht</a:t>
            </a:r>
            <a:r>
              <a:rPr lang="fr-FR" dirty="0"/>
              <a:t>, </a:t>
            </a:r>
            <a:r>
              <a:rPr lang="fr-FR" dirty="0" err="1"/>
              <a:t>sind</a:t>
            </a:r>
            <a:r>
              <a:rPr lang="fr-FR" dirty="0"/>
              <a:t> </a:t>
            </a:r>
            <a:r>
              <a:rPr lang="fr-FR" dirty="0" smtClean="0"/>
              <a:t>die </a:t>
            </a:r>
            <a:r>
              <a:rPr lang="fr-FR" dirty="0" err="1" smtClean="0"/>
              <a:t>richtigen</a:t>
            </a:r>
            <a:r>
              <a:rPr lang="fr-FR" dirty="0" smtClean="0"/>
              <a:t> </a:t>
            </a:r>
            <a:r>
              <a:rPr lang="fr-FR" dirty="0" err="1"/>
              <a:t>Beispiele</a:t>
            </a:r>
            <a:r>
              <a:rPr lang="fr-FR" dirty="0"/>
              <a:t>,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zwar</a:t>
            </a:r>
            <a:r>
              <a:rPr lang="fr-FR" dirty="0"/>
              <a:t> </a:t>
            </a:r>
            <a:r>
              <a:rPr lang="fr-FR" dirty="0" err="1" smtClean="0"/>
              <a:t>viele</a:t>
            </a:r>
            <a:r>
              <a:rPr lang="fr-FR" dirty="0" smtClean="0"/>
              <a:t> </a:t>
            </a:r>
            <a:r>
              <a:rPr lang="fr-FR" dirty="0" err="1" smtClean="0"/>
              <a:t>davon</a:t>
            </a:r>
            <a:r>
              <a:rPr lang="fr-FR" dirty="0"/>
              <a:t>. 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 smtClean="0"/>
              <a:t>(</a:t>
            </a:r>
            <a:r>
              <a:rPr lang="fr-FR" sz="1400" dirty="0" err="1" smtClean="0"/>
              <a:t>Spitzer</a:t>
            </a:r>
            <a:r>
              <a:rPr lang="fr-FR" sz="1400" dirty="0" smtClean="0"/>
              <a:t>)</a:t>
            </a:r>
            <a:r>
              <a:rPr lang="fr-FR" sz="1400" dirty="0" smtClean="0">
                <a:solidFill>
                  <a:schemeClr val="bg1"/>
                </a:solidFill>
              </a:rPr>
              <a:t>»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Spitzer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2362200" cy="194421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Regelmäßige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unregelmäßige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Verbformen</a:t>
            </a: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284984"/>
            <a:ext cx="2362200" cy="2841179"/>
          </a:xfrm>
        </p:spPr>
        <p:txBody>
          <a:bodyPr/>
          <a:lstStyle/>
          <a:p>
            <a:r>
              <a:rPr lang="fr-FR" sz="1800" dirty="0" err="1" smtClean="0"/>
              <a:t>Kennen</a:t>
            </a:r>
            <a:r>
              <a:rPr lang="fr-FR" sz="1800" dirty="0" smtClean="0"/>
              <a:t> </a:t>
            </a:r>
            <a:r>
              <a:rPr lang="fr-FR" sz="1800" dirty="0" err="1" smtClean="0"/>
              <a:t>Sie</a:t>
            </a:r>
            <a:r>
              <a:rPr lang="fr-FR" sz="1800" dirty="0" smtClean="0"/>
              <a:t> die Regel </a:t>
            </a:r>
            <a:r>
              <a:rPr lang="fr-FR" sz="1800" dirty="0" err="1" smtClean="0"/>
              <a:t>für</a:t>
            </a:r>
            <a:r>
              <a:rPr lang="fr-FR" sz="1800" dirty="0" smtClean="0"/>
              <a:t> die </a:t>
            </a:r>
            <a:r>
              <a:rPr lang="fr-FR" sz="1800" dirty="0" err="1" smtClean="0"/>
              <a:t>Bildung</a:t>
            </a:r>
            <a:r>
              <a:rPr lang="fr-FR" sz="1800" dirty="0" smtClean="0"/>
              <a:t> des </a:t>
            </a:r>
            <a:r>
              <a:rPr lang="fr-FR" sz="1800" dirty="0" err="1" smtClean="0"/>
              <a:t>Partizip</a:t>
            </a:r>
            <a:r>
              <a:rPr lang="fr-FR" sz="1800" dirty="0" smtClean="0"/>
              <a:t> </a:t>
            </a:r>
            <a:r>
              <a:rPr lang="fr-FR" sz="1800" dirty="0" err="1" smtClean="0"/>
              <a:t>Perfekt</a:t>
            </a:r>
            <a:r>
              <a:rPr lang="fr-FR" sz="1800" dirty="0" smtClean="0"/>
              <a:t> </a:t>
            </a:r>
            <a:r>
              <a:rPr lang="fr-FR" sz="1800" dirty="0" err="1" smtClean="0"/>
              <a:t>im</a:t>
            </a:r>
            <a:r>
              <a:rPr lang="fr-FR" sz="1800" dirty="0" smtClean="0"/>
              <a:t> </a:t>
            </a:r>
            <a:r>
              <a:rPr lang="fr-FR" sz="1800" dirty="0" err="1" smtClean="0"/>
              <a:t>Deutschen</a:t>
            </a:r>
            <a:r>
              <a:rPr lang="fr-FR" sz="1800" dirty="0" smtClean="0"/>
              <a:t>?</a:t>
            </a:r>
          </a:p>
          <a:p>
            <a:endParaRPr lang="fr-FR" dirty="0"/>
          </a:p>
          <a:p>
            <a:r>
              <a:rPr lang="fr-FR" sz="1800" dirty="0" err="1" smtClean="0"/>
              <a:t>Können</a:t>
            </a:r>
            <a:r>
              <a:rPr lang="fr-FR" sz="1800" dirty="0" smtClean="0"/>
              <a:t> </a:t>
            </a:r>
            <a:r>
              <a:rPr lang="fr-FR" sz="1800" dirty="0" err="1" smtClean="0"/>
              <a:t>Sie</a:t>
            </a:r>
            <a:r>
              <a:rPr lang="fr-FR" sz="1800" dirty="0" smtClean="0"/>
              <a:t> die Regel </a:t>
            </a:r>
            <a:r>
              <a:rPr lang="fr-FR" sz="1800" dirty="0" err="1" smtClean="0"/>
              <a:t>anwenden</a:t>
            </a:r>
            <a:r>
              <a:rPr lang="fr-FR" sz="1800" dirty="0" smtClean="0"/>
              <a:t>?</a:t>
            </a:r>
          </a:p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Ich</a:t>
            </a:r>
            <a:r>
              <a:rPr lang="fr-FR" dirty="0" smtClean="0"/>
              <a:t> « </a:t>
            </a:r>
            <a:r>
              <a:rPr lang="fr-FR" dirty="0" err="1" smtClean="0"/>
              <a:t>moodle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oft</a:t>
            </a:r>
            <a:r>
              <a:rPr lang="fr-FR" dirty="0" smtClean="0"/>
              <a:t>. Auch </a:t>
            </a:r>
            <a:r>
              <a:rPr lang="fr-FR" dirty="0" err="1" smtClean="0"/>
              <a:t>gestern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……………….</a:t>
            </a:r>
          </a:p>
          <a:p>
            <a:r>
              <a:rPr lang="fr-FR" dirty="0" err="1" smtClean="0"/>
              <a:t>Meine</a:t>
            </a:r>
            <a:r>
              <a:rPr lang="fr-FR" dirty="0" smtClean="0"/>
              <a:t> </a:t>
            </a:r>
            <a:r>
              <a:rPr lang="fr-FR" dirty="0" err="1" smtClean="0"/>
              <a:t>Nachbarn</a:t>
            </a:r>
            <a:r>
              <a:rPr lang="fr-FR" dirty="0" smtClean="0"/>
              <a:t> « </a:t>
            </a:r>
            <a:r>
              <a:rPr lang="fr-FR" dirty="0" err="1" smtClean="0"/>
              <a:t>pferden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. </a:t>
            </a:r>
            <a:r>
              <a:rPr lang="fr-FR" dirty="0" err="1" smtClean="0"/>
              <a:t>Letztes</a:t>
            </a:r>
            <a:r>
              <a:rPr lang="fr-FR" dirty="0" smtClean="0"/>
              <a:t> </a:t>
            </a:r>
            <a:r>
              <a:rPr lang="fr-FR" dirty="0" err="1" smtClean="0"/>
              <a:t>Wochenende</a:t>
            </a:r>
            <a:r>
              <a:rPr lang="fr-FR" dirty="0" smtClean="0"/>
              <a:t> </a:t>
            </a:r>
            <a:r>
              <a:rPr lang="fr-FR" dirty="0" err="1" smtClean="0"/>
              <a:t>haben</a:t>
            </a:r>
            <a:r>
              <a:rPr lang="fr-FR" dirty="0" smtClean="0"/>
              <a:t> </a:t>
            </a:r>
            <a:r>
              <a:rPr lang="fr-FR" dirty="0" err="1" smtClean="0"/>
              <a:t>sie</a:t>
            </a:r>
            <a:r>
              <a:rPr lang="fr-FR" dirty="0" smtClean="0"/>
              <a:t> den </a:t>
            </a:r>
            <a:r>
              <a:rPr lang="fr-FR" dirty="0" err="1" smtClean="0"/>
              <a:t>ganzen</a:t>
            </a:r>
            <a:r>
              <a:rPr lang="fr-FR" dirty="0" smtClean="0"/>
              <a:t> Tag ………………….</a:t>
            </a:r>
          </a:p>
          <a:p>
            <a:r>
              <a:rPr lang="fr-FR" dirty="0" err="1" smtClean="0"/>
              <a:t>Wir</a:t>
            </a:r>
            <a:r>
              <a:rPr lang="fr-FR" dirty="0" smtClean="0"/>
              <a:t> « </a:t>
            </a:r>
            <a:r>
              <a:rPr lang="fr-FR" dirty="0" err="1" smtClean="0"/>
              <a:t>hirnen</a:t>
            </a:r>
            <a:r>
              <a:rPr lang="fr-FR" dirty="0" smtClean="0"/>
              <a:t> » hier den </a:t>
            </a:r>
            <a:r>
              <a:rPr lang="fr-FR" dirty="0" err="1" smtClean="0"/>
              <a:t>ganzen</a:t>
            </a:r>
            <a:r>
              <a:rPr lang="fr-FR" dirty="0" smtClean="0"/>
              <a:t> Tag. </a:t>
            </a:r>
            <a:r>
              <a:rPr lang="fr-FR" dirty="0" err="1" smtClean="0"/>
              <a:t>Heute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schon</a:t>
            </a:r>
            <a:r>
              <a:rPr lang="fr-FR" dirty="0" smtClean="0"/>
              <a:t> </a:t>
            </a:r>
            <a:r>
              <a:rPr lang="fr-FR" dirty="0" err="1" smtClean="0"/>
              <a:t>um</a:t>
            </a:r>
            <a:r>
              <a:rPr lang="fr-FR" dirty="0" smtClean="0"/>
              <a:t> 6 </a:t>
            </a:r>
            <a:r>
              <a:rPr lang="fr-FR" dirty="0" err="1" smtClean="0"/>
              <a:t>Uhr</a:t>
            </a:r>
            <a:r>
              <a:rPr lang="fr-FR" dirty="0" smtClean="0"/>
              <a:t> </a:t>
            </a:r>
            <a:r>
              <a:rPr lang="fr-FR" dirty="0" err="1" smtClean="0"/>
              <a:t>früh</a:t>
            </a:r>
            <a:r>
              <a:rPr lang="fr-FR" dirty="0" smtClean="0"/>
              <a:t> ………………………………….</a:t>
            </a:r>
          </a:p>
          <a:p>
            <a:r>
              <a:rPr lang="fr-FR" dirty="0" err="1" smtClean="0"/>
              <a:t>Ich</a:t>
            </a:r>
            <a:r>
              <a:rPr lang="fr-FR" dirty="0" smtClean="0"/>
              <a:t> « </a:t>
            </a:r>
            <a:r>
              <a:rPr lang="fr-FR" dirty="0" err="1" smtClean="0"/>
              <a:t>neuroliere</a:t>
            </a:r>
            <a:r>
              <a:rPr lang="fr-FR" dirty="0" smtClean="0"/>
              <a:t> » </a:t>
            </a:r>
            <a:r>
              <a:rPr lang="fr-FR" dirty="0" err="1" smtClean="0"/>
              <a:t>gerne</a:t>
            </a:r>
            <a:r>
              <a:rPr lang="fr-FR" dirty="0" smtClean="0"/>
              <a:t>. Auch </a:t>
            </a:r>
            <a:r>
              <a:rPr lang="fr-FR" dirty="0" err="1" smtClean="0"/>
              <a:t>gestern</a:t>
            </a:r>
            <a:r>
              <a:rPr lang="fr-FR" dirty="0" smtClean="0"/>
              <a:t> </a:t>
            </a:r>
            <a:r>
              <a:rPr lang="fr-FR" dirty="0" err="1" smtClean="0"/>
              <a:t>habe</a:t>
            </a:r>
            <a:r>
              <a:rPr lang="fr-FR" dirty="0" smtClean="0"/>
              <a:t> </a:t>
            </a:r>
            <a:r>
              <a:rPr lang="fr-FR" dirty="0" err="1" smtClean="0"/>
              <a:t>ich</a:t>
            </a:r>
            <a:r>
              <a:rPr lang="fr-FR" dirty="0" smtClean="0"/>
              <a:t> </a:t>
            </a:r>
            <a:r>
              <a:rPr lang="fr-FR" dirty="0" err="1" smtClean="0"/>
              <a:t>ganz</a:t>
            </a:r>
            <a:r>
              <a:rPr lang="fr-FR" dirty="0" smtClean="0"/>
              <a:t> </a:t>
            </a:r>
            <a:r>
              <a:rPr lang="fr-FR" dirty="0" err="1" smtClean="0"/>
              <a:t>ausführlich</a:t>
            </a:r>
            <a:r>
              <a:rPr lang="fr-FR" dirty="0" smtClean="0"/>
              <a:t> ……………………………….</a:t>
            </a:r>
          </a:p>
          <a:p>
            <a:r>
              <a:rPr lang="fr-FR" sz="2000" dirty="0" err="1">
                <a:hlinkClick r:id="rId3"/>
              </a:rPr>
              <a:t>Irregular</a:t>
            </a:r>
            <a:r>
              <a:rPr lang="fr-FR" sz="2000" dirty="0">
                <a:hlinkClick r:id="rId3"/>
              </a:rPr>
              <a:t> </a:t>
            </a:r>
            <a:r>
              <a:rPr lang="fr-FR" sz="2000" dirty="0" err="1">
                <a:hlinkClick r:id="rId3"/>
              </a:rPr>
              <a:t>Verbs</a:t>
            </a:r>
            <a:r>
              <a:rPr lang="fr-FR" sz="2000" dirty="0">
                <a:hlinkClick r:id="rId3"/>
              </a:rPr>
              <a:t> </a:t>
            </a:r>
            <a:r>
              <a:rPr lang="fr-FR" sz="2000" dirty="0" smtClean="0">
                <a:hlinkClick r:id="rId3"/>
              </a:rPr>
              <a:t>Raps</a:t>
            </a:r>
            <a:endParaRPr lang="fr-FR" sz="2000" dirty="0" smtClean="0"/>
          </a:p>
          <a:p>
            <a:r>
              <a:rPr lang="fr-FR" sz="2000" dirty="0" err="1" smtClean="0">
                <a:hlinkClick r:id="rId4"/>
              </a:rPr>
              <a:t>Nicole’s</a:t>
            </a:r>
            <a:r>
              <a:rPr lang="fr-FR" sz="2000" dirty="0" smtClean="0">
                <a:hlinkClick r:id="rId4"/>
              </a:rPr>
              <a:t> Dog Rap</a:t>
            </a:r>
            <a:endParaRPr lang="fr-FR" sz="2000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99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Von </a:t>
            </a:r>
            <a:r>
              <a:rPr lang="fr-FR" dirty="0" err="1" smtClean="0">
                <a:solidFill>
                  <a:srgbClr val="FFC000"/>
                </a:solidFill>
              </a:rPr>
              <a:t>Beispielen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zu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Regeln</a:t>
            </a:r>
            <a:r>
              <a:rPr lang="fr-FR" dirty="0" smtClean="0">
                <a:solidFill>
                  <a:srgbClr val="FFC000"/>
                </a:solidFill>
              </a:rPr>
              <a:t>…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1988840"/>
            <a:ext cx="2362200" cy="4144963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bedeutet</a:t>
            </a:r>
            <a:r>
              <a:rPr lang="fr-FR" dirty="0" smtClean="0"/>
              <a:t> </a:t>
            </a:r>
            <a:r>
              <a:rPr lang="fr-FR" dirty="0" err="1" smtClean="0"/>
              <a:t>das</a:t>
            </a:r>
            <a:r>
              <a:rPr lang="fr-FR" dirty="0" smtClean="0"/>
              <a:t> </a:t>
            </a:r>
            <a:r>
              <a:rPr lang="fr-FR" dirty="0" err="1" smtClean="0"/>
              <a:t>Bilden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</a:t>
            </a:r>
            <a:r>
              <a:rPr lang="fr-FR" dirty="0" err="1" smtClean="0"/>
              <a:t>Mustern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Hypothesen</a:t>
            </a:r>
            <a:r>
              <a:rPr lang="fr-FR" dirty="0" smtClean="0"/>
              <a:t> </a:t>
            </a:r>
            <a:r>
              <a:rPr lang="fr-FR" dirty="0" err="1" smtClean="0"/>
              <a:t>aus</a:t>
            </a:r>
            <a:r>
              <a:rPr lang="fr-FR" dirty="0" smtClean="0"/>
              <a:t> </a:t>
            </a:r>
            <a:r>
              <a:rPr lang="fr-FR" dirty="0" err="1" smtClean="0"/>
              <a:t>bedeutungsvollen</a:t>
            </a:r>
            <a:r>
              <a:rPr lang="fr-FR" dirty="0" smtClean="0"/>
              <a:t>, </a:t>
            </a:r>
            <a:r>
              <a:rPr lang="fr-FR" dirty="0" err="1" smtClean="0"/>
              <a:t>typischen</a:t>
            </a:r>
            <a:r>
              <a:rPr lang="fr-FR" dirty="0" smtClean="0"/>
              <a:t>  </a:t>
            </a:r>
            <a:r>
              <a:rPr lang="fr-FR" dirty="0" err="1" smtClean="0"/>
              <a:t>Kontexten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Wortbedeutungen</a:t>
            </a:r>
            <a:endParaRPr lang="fr-FR" dirty="0" smtClean="0"/>
          </a:p>
          <a:p>
            <a:r>
              <a:rPr lang="fr-FR" dirty="0" err="1" smtClean="0"/>
              <a:t>Notionen</a:t>
            </a:r>
            <a:endParaRPr lang="fr-FR" dirty="0" smtClean="0"/>
          </a:p>
          <a:p>
            <a:r>
              <a:rPr lang="fr-FR" dirty="0" err="1" smtClean="0"/>
              <a:t>Schemata</a:t>
            </a:r>
            <a:endParaRPr lang="fr-FR" dirty="0" smtClean="0"/>
          </a:p>
          <a:p>
            <a:r>
              <a:rPr lang="fr-FR" dirty="0" smtClean="0"/>
              <a:t>« Frames »</a:t>
            </a:r>
          </a:p>
          <a:p>
            <a:endParaRPr lang="fr-FR" dirty="0"/>
          </a:p>
          <a:p>
            <a:r>
              <a:rPr lang="fr-FR" dirty="0" smtClean="0"/>
              <a:t>L’apprentissage c’est « l’extraction de schémas faisant sens, à partir d’une situation de confusion »</a:t>
            </a:r>
          </a:p>
          <a:p>
            <a:r>
              <a:rPr lang="fr-FR" sz="1050" dirty="0" smtClean="0"/>
              <a:t>Hart, p. 127</a:t>
            </a:r>
          </a:p>
          <a:p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64704"/>
            <a:ext cx="5638800" cy="3759200"/>
          </a:xfrm>
        </p:spPr>
      </p:pic>
      <p:sp>
        <p:nvSpPr>
          <p:cNvPr id="6" name="TextBox 5"/>
          <p:cNvSpPr txBox="1"/>
          <p:nvPr/>
        </p:nvSpPr>
        <p:spPr>
          <a:xfrm>
            <a:off x="3131840" y="4509120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Peter’s</a:t>
            </a:r>
            <a:r>
              <a:rPr lang="fr-FR" dirty="0" smtClean="0"/>
              <a:t> house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big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Susan’s</a:t>
            </a:r>
            <a:r>
              <a:rPr lang="fr-FR" dirty="0" smtClean="0"/>
              <a:t> </a:t>
            </a:r>
            <a:r>
              <a:rPr lang="fr-FR" dirty="0" err="1" smtClean="0"/>
              <a:t>brother</a:t>
            </a:r>
            <a:r>
              <a:rPr lang="fr-FR" dirty="0" smtClean="0"/>
              <a:t> </a:t>
            </a:r>
            <a:r>
              <a:rPr lang="fr-FR" dirty="0" err="1" smtClean="0"/>
              <a:t>lives</a:t>
            </a:r>
            <a:r>
              <a:rPr lang="fr-FR" dirty="0" smtClean="0"/>
              <a:t> in Paris.</a:t>
            </a:r>
          </a:p>
          <a:p>
            <a:r>
              <a:rPr lang="fr-FR" dirty="0" err="1" smtClean="0"/>
              <a:t>Mary’s</a:t>
            </a:r>
            <a:r>
              <a:rPr lang="fr-FR" dirty="0" smtClean="0"/>
              <a:t>  </a:t>
            </a:r>
            <a:r>
              <a:rPr lang="fr-FR" dirty="0" err="1" smtClean="0"/>
              <a:t>dad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 a </a:t>
            </a:r>
            <a:r>
              <a:rPr lang="fr-FR" dirty="0" err="1" smtClean="0"/>
              <a:t>great</a:t>
            </a:r>
            <a:r>
              <a:rPr lang="fr-FR" dirty="0" smtClean="0"/>
              <a:t> skier.</a:t>
            </a:r>
          </a:p>
          <a:p>
            <a:endParaRPr lang="fr-FR" dirty="0"/>
          </a:p>
          <a:p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turn</a:t>
            </a:r>
            <a:r>
              <a:rPr lang="fr-FR" dirty="0" smtClean="0"/>
              <a:t>: Anna …………..............</a:t>
            </a:r>
            <a:endParaRPr lang="fr-FR" dirty="0"/>
          </a:p>
        </p:txBody>
      </p:sp>
      <p:pic>
        <p:nvPicPr>
          <p:cNvPr id="12291" name="Picture 3" descr="C:\Users\lp\AppData\Local\Microsoft\Windows\Temporary Internet Files\Content.IE5\CIBDOBLQ\MC90033277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80" y="4509120"/>
            <a:ext cx="1828800" cy="18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5617116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‘s cat </a:t>
            </a:r>
            <a:r>
              <a:rPr lang="fr-FR" dirty="0" err="1" smtClean="0"/>
              <a:t>is</a:t>
            </a:r>
            <a:r>
              <a:rPr lang="fr-FR" dirty="0" smtClean="0"/>
              <a:t> ill.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5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620688"/>
            <a:ext cx="165618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/>
              <a:t>Le sens personnel: la clé de la mémoire: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276872"/>
            <a:ext cx="2362200" cy="384929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 err="1" smtClean="0"/>
              <a:t>Prinzip</a:t>
            </a:r>
            <a:r>
              <a:rPr lang="fr-FR" b="1" dirty="0"/>
              <a:t> </a:t>
            </a:r>
            <a:r>
              <a:rPr lang="fr-FR" b="1" dirty="0" smtClean="0"/>
              <a:t>6: </a:t>
            </a:r>
            <a:r>
              <a:rPr lang="fr-FR" b="1" dirty="0" err="1" smtClean="0"/>
              <a:t>Dauerhaftes</a:t>
            </a:r>
            <a:r>
              <a:rPr lang="fr-FR" b="1" dirty="0" smtClean="0"/>
              <a:t> </a:t>
            </a:r>
            <a:r>
              <a:rPr lang="fr-FR" b="1" dirty="0" err="1" smtClean="0"/>
              <a:t>Lernen</a:t>
            </a:r>
            <a:r>
              <a:rPr lang="fr-FR" b="1" dirty="0" smtClean="0"/>
              <a:t> </a:t>
            </a:r>
            <a:r>
              <a:rPr lang="fr-FR" b="1" dirty="0" err="1" smtClean="0"/>
              <a:t>findet</a:t>
            </a:r>
            <a:r>
              <a:rPr lang="fr-FR" b="1" dirty="0" smtClean="0"/>
              <a:t> </a:t>
            </a:r>
            <a:r>
              <a:rPr lang="fr-FR" b="1" dirty="0" err="1" smtClean="0"/>
              <a:t>nur</a:t>
            </a:r>
            <a:r>
              <a:rPr lang="fr-FR" b="1" dirty="0" smtClean="0"/>
              <a:t> in </a:t>
            </a:r>
            <a:r>
              <a:rPr lang="fr-FR" b="1" dirty="0" err="1" smtClean="0"/>
              <a:t>bedeutungsvollen</a:t>
            </a:r>
            <a:r>
              <a:rPr lang="fr-FR" b="1" dirty="0" smtClean="0"/>
              <a:t> </a:t>
            </a:r>
            <a:r>
              <a:rPr lang="fr-FR" b="1" dirty="0" err="1" smtClean="0"/>
              <a:t>Kontexten</a:t>
            </a:r>
            <a:r>
              <a:rPr lang="fr-FR" b="1" dirty="0" smtClean="0"/>
              <a:t> </a:t>
            </a:r>
            <a:r>
              <a:rPr lang="fr-FR" b="1" dirty="0" err="1" smtClean="0"/>
              <a:t>statt</a:t>
            </a:r>
            <a:r>
              <a:rPr lang="fr-FR" b="1" dirty="0" smtClean="0"/>
              <a:t>.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fr-FR" dirty="0" smtClean="0"/>
              <a:t>Quand les informations n’ont pas de sens personnel et n’exercent pas d’accroche émotionnelle, les réseaux neuraux nécessaires à la création de souvenirs à long terme ne se forment pas. </a:t>
            </a:r>
            <a:r>
              <a:rPr lang="fr-FR" sz="1200" dirty="0" smtClean="0"/>
              <a:t>(J. </a:t>
            </a:r>
            <a:r>
              <a:rPr lang="fr-FR" sz="1200" dirty="0" err="1" smtClean="0"/>
              <a:t>McGeehan</a:t>
            </a:r>
            <a:r>
              <a:rPr lang="fr-FR" sz="1200" dirty="0" smtClean="0"/>
              <a:t>)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Le sens personnel de chaque apprenant dépend de leurs propres expériences antérieures telles qu’elles sont encodées dans des réseaux de neurones.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3817" y="3130240"/>
            <a:ext cx="3610372" cy="219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434480"/>
          </a:xfrm>
        </p:spPr>
        <p:txBody>
          <a:bodyPr/>
          <a:lstStyle/>
          <a:p>
            <a:r>
              <a:rPr lang="fr-FR" dirty="0" err="1">
                <a:solidFill>
                  <a:srgbClr val="FFC000"/>
                </a:solidFill>
              </a:rPr>
              <a:t>Passiv</a:t>
            </a:r>
            <a:r>
              <a:rPr lang="fr-FR" dirty="0">
                <a:solidFill>
                  <a:srgbClr val="FFC000"/>
                </a:solidFill>
              </a:rPr>
              <a:t> vs. </a:t>
            </a:r>
            <a:r>
              <a:rPr lang="fr-FR" dirty="0" err="1">
                <a:solidFill>
                  <a:srgbClr val="FFC000"/>
                </a:solidFill>
              </a:rPr>
              <a:t>Aktiv</a:t>
            </a: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2348880"/>
            <a:ext cx="2362200" cy="385693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hilfreich</a:t>
            </a:r>
            <a:r>
              <a:rPr lang="fr-FR" dirty="0" smtClean="0"/>
              <a:t> </a:t>
            </a:r>
            <a:r>
              <a:rPr lang="fr-FR" dirty="0" err="1" smtClean="0"/>
              <a:t>sind</a:t>
            </a:r>
            <a:r>
              <a:rPr lang="fr-FR" dirty="0" smtClean="0"/>
              <a:t> die </a:t>
            </a:r>
            <a:r>
              <a:rPr lang="fr-FR" dirty="0" err="1" smtClean="0"/>
              <a:t>folgenden</a:t>
            </a:r>
            <a:r>
              <a:rPr lang="fr-FR" dirty="0" smtClean="0"/>
              <a:t> </a:t>
            </a:r>
            <a:r>
              <a:rPr lang="fr-FR" dirty="0" err="1" smtClean="0"/>
              <a:t>Beispiele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>
                <a:hlinkClick r:id="rId2"/>
              </a:rPr>
              <a:t>English </a:t>
            </a:r>
            <a:r>
              <a:rPr lang="fr-FR" dirty="0" err="1" smtClean="0">
                <a:hlinkClick r:id="rId2"/>
              </a:rPr>
              <a:t>worksheet</a:t>
            </a:r>
            <a:endParaRPr lang="fr-FR" dirty="0"/>
          </a:p>
          <a:p>
            <a:r>
              <a:rPr lang="fr-FR" dirty="0" smtClean="0"/>
              <a:t>Italiano: </a:t>
            </a:r>
            <a:r>
              <a:rPr lang="de-AT" dirty="0" err="1">
                <a:hlinkClick r:id="rId3"/>
              </a:rPr>
              <a:t>il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passivo</a:t>
            </a:r>
            <a:r>
              <a:rPr lang="de-AT" dirty="0">
                <a:hlinkClick r:id="rId3"/>
              </a:rPr>
              <a:t> </a:t>
            </a:r>
            <a:r>
              <a:rPr lang="de-AT" dirty="0" err="1" smtClean="0">
                <a:hlinkClick r:id="rId3"/>
              </a:rPr>
              <a:t>esercizi</a:t>
            </a:r>
            <a:endParaRPr lang="de-AT" dirty="0" smtClean="0"/>
          </a:p>
          <a:p>
            <a:r>
              <a:rPr lang="de-AT" dirty="0" smtClean="0"/>
              <a:t>Français: </a:t>
            </a:r>
            <a:r>
              <a:rPr lang="de-AT" dirty="0" smtClean="0">
                <a:hlinkClick r:id="rId4"/>
              </a:rPr>
              <a:t>Le </a:t>
            </a:r>
            <a:r>
              <a:rPr lang="de-AT" dirty="0" err="1" smtClean="0">
                <a:hlinkClick r:id="rId4"/>
              </a:rPr>
              <a:t>crime</a:t>
            </a:r>
            <a:endParaRPr lang="de-AT" dirty="0" smtClean="0"/>
          </a:p>
          <a:p>
            <a:r>
              <a:rPr lang="de-AT" dirty="0" smtClean="0"/>
              <a:t>Spanisch: </a:t>
            </a:r>
            <a:r>
              <a:rPr lang="de-AT" dirty="0" err="1" smtClean="0">
                <a:hlinkClick r:id="rId5"/>
              </a:rPr>
              <a:t>Voz</a:t>
            </a:r>
            <a:r>
              <a:rPr lang="de-AT" dirty="0" smtClean="0">
                <a:hlinkClick r:id="rId5"/>
              </a:rPr>
              <a:t> </a:t>
            </a:r>
            <a:r>
              <a:rPr lang="de-AT" dirty="0" err="1" smtClean="0">
                <a:hlinkClick r:id="rId5"/>
              </a:rPr>
              <a:t>passiva</a:t>
            </a:r>
            <a:endParaRPr lang="de-AT" dirty="0" smtClean="0"/>
          </a:p>
          <a:p>
            <a:r>
              <a:rPr lang="de-AT" dirty="0" smtClean="0">
                <a:hlinkClick r:id="rId6"/>
              </a:rPr>
              <a:t>Passive Bricks</a:t>
            </a:r>
            <a:endParaRPr lang="de-AT" dirty="0" smtClean="0"/>
          </a:p>
          <a:p>
            <a:pPr marL="0" indent="0">
              <a:buNone/>
            </a:pPr>
            <a:endParaRPr lang="de-AT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5526"/>
            <a:ext cx="20859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9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7824" y="764704"/>
            <a:ext cx="1512168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62472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3. </a:t>
            </a: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Bewusstes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und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Unbewusstes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err="1" smtClean="0">
                <a:solidFill>
                  <a:srgbClr val="FFC000"/>
                </a:solidFill>
              </a:rPr>
              <a:t>Lernen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175291"/>
            <a:ext cx="2362200" cy="295087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915816" y="692696"/>
            <a:ext cx="6031225" cy="5410200"/>
          </a:xfrm>
        </p:spPr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7: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bewusst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unbewusst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periferes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fokusiertes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3052499" cy="228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5744"/>
          <a:stretch/>
        </p:blipFill>
        <p:spPr bwMode="auto">
          <a:xfrm>
            <a:off x="6783584" y="1648240"/>
            <a:ext cx="2026722" cy="15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764704"/>
            <a:ext cx="1512168" cy="3600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34816" cy="1218456"/>
          </a:xfrm>
        </p:spPr>
        <p:txBody>
          <a:bodyPr/>
          <a:lstStyle/>
          <a:p>
            <a:r>
              <a:rPr lang="fr-FR" sz="2400" dirty="0" err="1" smtClean="0">
                <a:solidFill>
                  <a:srgbClr val="FFC000"/>
                </a:solidFill>
              </a:rPr>
              <a:t>Gedächtnis</a:t>
            </a:r>
            <a:r>
              <a:rPr lang="fr-FR" sz="2400" dirty="0" smtClean="0">
                <a:solidFill>
                  <a:srgbClr val="FFC000"/>
                </a:solidFill>
              </a:rPr>
              <a:t/>
            </a:r>
            <a:br>
              <a:rPr lang="fr-FR" sz="2400" dirty="0" smtClean="0">
                <a:solidFill>
                  <a:srgbClr val="FFC000"/>
                </a:solidFill>
              </a:rPr>
            </a:br>
            <a:r>
              <a:rPr lang="fr-FR" sz="2400" dirty="0" err="1" smtClean="0">
                <a:solidFill>
                  <a:srgbClr val="FFC000"/>
                </a:solidFill>
              </a:rPr>
              <a:t>formen</a:t>
            </a:r>
            <a:r>
              <a:rPr lang="fr-FR" sz="2400" dirty="0"/>
              <a:t/>
            </a:r>
            <a:br>
              <a:rPr lang="fr-FR" sz="2400" dirty="0"/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23528" y="1988840"/>
            <a:ext cx="2362200" cy="4288979"/>
          </a:xfrm>
        </p:spPr>
        <p:txBody>
          <a:bodyPr/>
          <a:lstStyle/>
          <a:p>
            <a:r>
              <a:rPr lang="fr-FR" sz="2000" dirty="0" err="1" smtClean="0"/>
              <a:t>Ultrakurzzeit</a:t>
            </a:r>
            <a:r>
              <a:rPr lang="fr-FR" sz="2000" dirty="0" smtClean="0"/>
              <a:t> GD</a:t>
            </a:r>
          </a:p>
          <a:p>
            <a:r>
              <a:rPr lang="fr-FR" sz="2000" dirty="0" err="1" smtClean="0"/>
              <a:t>Kurzzeit</a:t>
            </a:r>
            <a:r>
              <a:rPr lang="fr-FR" sz="2000" dirty="0" smtClean="0"/>
              <a:t> GD</a:t>
            </a:r>
          </a:p>
          <a:p>
            <a:r>
              <a:rPr lang="fr-FR" sz="2000" dirty="0" err="1" smtClean="0"/>
              <a:t>Langzeit</a:t>
            </a:r>
            <a:r>
              <a:rPr lang="fr-FR" sz="2000" dirty="0" smtClean="0"/>
              <a:t> GD</a:t>
            </a:r>
            <a:endParaRPr lang="fr-FR" sz="2000" dirty="0"/>
          </a:p>
          <a:p>
            <a:r>
              <a:rPr lang="fr-FR" sz="2000" dirty="0" err="1"/>
              <a:t>Arbeitsspeicher</a:t>
            </a:r>
            <a:r>
              <a:rPr lang="fr-FR" sz="2000" dirty="0"/>
              <a:t> </a:t>
            </a:r>
            <a:endParaRPr lang="fr-FR" sz="2000" dirty="0" smtClean="0"/>
          </a:p>
          <a:p>
            <a:r>
              <a:rPr lang="fr-FR" sz="2000" dirty="0" err="1" smtClean="0"/>
              <a:t>SpeicherGD</a:t>
            </a:r>
            <a:endParaRPr lang="fr-FR" sz="2000" dirty="0"/>
          </a:p>
          <a:p>
            <a:r>
              <a:rPr lang="fr-FR" sz="2000" dirty="0" err="1"/>
              <a:t>Procedurales</a:t>
            </a:r>
            <a:r>
              <a:rPr lang="fr-FR" sz="2000" dirty="0"/>
              <a:t> GD – </a:t>
            </a:r>
            <a:r>
              <a:rPr lang="fr-FR" sz="2000" dirty="0" err="1"/>
              <a:t>Deklaratives</a:t>
            </a:r>
            <a:r>
              <a:rPr lang="fr-FR" sz="2000" dirty="0"/>
              <a:t> GD</a:t>
            </a:r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8</a:t>
            </a:r>
          </a:p>
          <a:p>
            <a:pPr marL="0" indent="0">
              <a:buNone/>
            </a:pPr>
            <a:r>
              <a:rPr lang="fr-FR" dirty="0" err="1" smtClean="0"/>
              <a:t>Unterschiedliche</a:t>
            </a:r>
            <a:r>
              <a:rPr lang="fr-FR" dirty="0" smtClean="0"/>
              <a:t> </a:t>
            </a:r>
            <a:r>
              <a:rPr lang="fr-FR" dirty="0" err="1" smtClean="0"/>
              <a:t>Inhalte</a:t>
            </a:r>
            <a:r>
              <a:rPr lang="fr-FR" dirty="0" smtClean="0"/>
              <a:t> </a:t>
            </a:r>
            <a:r>
              <a:rPr lang="fr-FR" dirty="0" err="1" smtClean="0"/>
              <a:t>werden</a:t>
            </a:r>
            <a:r>
              <a:rPr lang="fr-FR" dirty="0" smtClean="0"/>
              <a:t> </a:t>
            </a:r>
            <a:r>
              <a:rPr lang="fr-FR" dirty="0" err="1" smtClean="0"/>
              <a:t>unterschiedlich</a:t>
            </a:r>
            <a:r>
              <a:rPr lang="fr-FR" dirty="0" smtClean="0"/>
              <a:t> </a:t>
            </a:r>
            <a:r>
              <a:rPr lang="fr-FR" dirty="0" err="1" smtClean="0"/>
              <a:t>im</a:t>
            </a:r>
            <a:r>
              <a:rPr lang="fr-FR" dirty="0" smtClean="0"/>
              <a:t> </a:t>
            </a:r>
            <a:r>
              <a:rPr lang="fr-FR" dirty="0" err="1" smtClean="0"/>
              <a:t>Gedächtnis</a:t>
            </a:r>
            <a:r>
              <a:rPr lang="fr-FR" dirty="0" smtClean="0"/>
              <a:t> </a:t>
            </a:r>
            <a:r>
              <a:rPr lang="fr-FR" dirty="0" err="1" smtClean="0"/>
              <a:t>gespeichert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pPr marL="27432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9329"/>
            <a:ext cx="1552773" cy="103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11317"/>
            <a:ext cx="43243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5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3888" y="908720"/>
            <a:ext cx="1532861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2362200" cy="2880320"/>
          </a:xfrm>
        </p:spPr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>
                <a:solidFill>
                  <a:srgbClr val="FFC000"/>
                </a:solidFill>
              </a:rPr>
              <a:t/>
            </a:r>
            <a:br>
              <a:rPr lang="fr-FR" dirty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Motivation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par défi, réussite,  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fierté</a:t>
            </a:r>
            <a:br>
              <a:rPr lang="fr-FR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/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068960"/>
            <a:ext cx="2362200" cy="30572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352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0"/>
            <a:ext cx="1748885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C:\Users\lp\Documents\Lis\epep\scansforschool\Tall-tales-books\P1020703-small.jpg">
            <a:hlinkClick r:id="rId6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89235"/>
            <a:ext cx="3060576" cy="22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796930"/>
            <a:ext cx="5544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Prinzip</a:t>
            </a:r>
            <a:r>
              <a:rPr lang="fr-FR" sz="2800" dirty="0" smtClean="0"/>
              <a:t> 9 </a:t>
            </a:r>
          </a:p>
          <a:p>
            <a:endParaRPr lang="fr-FR" sz="2800" dirty="0" smtClean="0"/>
          </a:p>
          <a:p>
            <a:r>
              <a:rPr lang="fr-FR" sz="2400" dirty="0" err="1" smtClean="0"/>
              <a:t>Erfolgserlebnisse</a:t>
            </a:r>
            <a:r>
              <a:rPr lang="fr-FR" sz="2400" dirty="0" smtClean="0"/>
              <a:t> </a:t>
            </a:r>
            <a:r>
              <a:rPr lang="fr-FR" sz="2400" dirty="0" err="1" smtClean="0"/>
              <a:t>wirken</a:t>
            </a:r>
            <a:r>
              <a:rPr lang="fr-FR" sz="2400" dirty="0" smtClean="0"/>
              <a:t> </a:t>
            </a:r>
            <a:r>
              <a:rPr lang="fr-FR" sz="2400" dirty="0" err="1" smtClean="0"/>
              <a:t>motivierend</a:t>
            </a:r>
            <a:endParaRPr lang="fr-FR" sz="2400" dirty="0" smtClean="0"/>
          </a:p>
          <a:p>
            <a:r>
              <a:rPr lang="fr-FR" sz="2400" dirty="0"/>
              <a:t>« </a:t>
            </a:r>
            <a:r>
              <a:rPr lang="fr-FR" sz="2400" dirty="0" err="1"/>
              <a:t>Lernen</a:t>
            </a:r>
            <a:r>
              <a:rPr lang="fr-FR" sz="2400" dirty="0"/>
              <a:t> </a:t>
            </a:r>
            <a:r>
              <a:rPr lang="fr-FR" sz="2400" dirty="0" err="1"/>
              <a:t>unter</a:t>
            </a:r>
            <a:r>
              <a:rPr lang="fr-FR" sz="2400" dirty="0"/>
              <a:t> der </a:t>
            </a:r>
            <a:r>
              <a:rPr lang="fr-FR" sz="2400" dirty="0" err="1"/>
              <a:t>Dopamindusche</a:t>
            </a:r>
            <a:r>
              <a:rPr lang="fr-FR" sz="2400" dirty="0"/>
              <a:t> »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898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Was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ist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Ihnen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schon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bekannt</a:t>
            </a:r>
            <a:r>
              <a:rPr lang="fr-FR" dirty="0" smtClean="0">
                <a:solidFill>
                  <a:srgbClr val="FFC000"/>
                </a:solidFill>
              </a:rPr>
              <a:t>?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fr-FR" sz="2000" b="1" dirty="0" smtClean="0"/>
          </a:p>
          <a:p>
            <a:endParaRPr lang="fr-FR" sz="2000" b="1" dirty="0"/>
          </a:p>
          <a:p>
            <a:r>
              <a:rPr lang="fr-FR" sz="2000" b="1" dirty="0" err="1" smtClean="0"/>
              <a:t>Prinzipien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für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effizientes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Fremdsprachen-lernen</a:t>
            </a:r>
            <a:endParaRPr lang="fr-FR" sz="2000" b="1" dirty="0" smtClean="0"/>
          </a:p>
          <a:p>
            <a:endParaRPr lang="fr-FR" sz="2000" b="1" dirty="0"/>
          </a:p>
          <a:p>
            <a:endParaRPr lang="fr-FR" sz="2000" b="1" dirty="0" smtClean="0"/>
          </a:p>
          <a:p>
            <a:endParaRPr lang="fr-FR" sz="2000" b="1" dirty="0"/>
          </a:p>
          <a:p>
            <a:endParaRPr lang="fr-FR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11684"/>
            <a:ext cx="2204928" cy="2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5452"/>
          <a:stretch/>
        </p:blipFill>
        <p:spPr bwMode="auto">
          <a:xfrm>
            <a:off x="3059832" y="620687"/>
            <a:ext cx="1866900" cy="24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46777"/>
              </p:ext>
            </p:extLst>
          </p:nvPr>
        </p:nvGraphicFramePr>
        <p:xfrm>
          <a:off x="2915816" y="3501008"/>
          <a:ext cx="600032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109"/>
                <a:gridCol w="2000109"/>
                <a:gridCol w="2000109"/>
              </a:tblGrid>
              <a:tr h="345689">
                <a:tc>
                  <a:txBody>
                    <a:bodyPr/>
                    <a:lstStyle/>
                    <a:p>
                      <a:r>
                        <a:rPr lang="fr-FR" dirty="0" smtClean="0"/>
                        <a:t>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</a:t>
                      </a:r>
                      <a:endParaRPr lang="fr-FR" dirty="0"/>
                    </a:p>
                  </a:txBody>
                  <a:tcPr/>
                </a:tc>
              </a:tr>
              <a:tr h="596668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What</a:t>
                      </a:r>
                      <a:r>
                        <a:rPr lang="fr-FR" dirty="0" smtClean="0"/>
                        <a:t> I know about </a:t>
                      </a:r>
                      <a:r>
                        <a:rPr lang="fr-FR" dirty="0" err="1" smtClean="0"/>
                        <a:t>this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topic</a:t>
                      </a:r>
                      <a:r>
                        <a:rPr lang="fr-FR" dirty="0" smtClean="0"/>
                        <a:t>: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What</a:t>
                      </a:r>
                      <a:r>
                        <a:rPr lang="fr-FR" dirty="0" smtClean="0"/>
                        <a:t> I </a:t>
                      </a:r>
                      <a:r>
                        <a:rPr lang="fr-FR" b="1" dirty="0" err="1" smtClean="0"/>
                        <a:t>w</a:t>
                      </a:r>
                      <a:r>
                        <a:rPr lang="fr-FR" b="0" dirty="0" err="1" smtClean="0"/>
                        <a:t>ant</a:t>
                      </a:r>
                      <a:r>
                        <a:rPr lang="fr-FR" b="0" baseline="0" dirty="0" smtClean="0"/>
                        <a:t> to </a:t>
                      </a:r>
                      <a:r>
                        <a:rPr lang="fr-FR" b="0" baseline="0" dirty="0" err="1" smtClean="0"/>
                        <a:t>find</a:t>
                      </a:r>
                      <a:r>
                        <a:rPr lang="fr-FR" b="0" baseline="0" dirty="0" smtClean="0"/>
                        <a:t> out.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What</a:t>
                      </a:r>
                      <a:r>
                        <a:rPr lang="fr-FR" dirty="0" smtClean="0"/>
                        <a:t> I have </a:t>
                      </a:r>
                      <a:r>
                        <a:rPr lang="fr-FR" b="1" dirty="0" err="1" smtClean="0"/>
                        <a:t>l</a:t>
                      </a:r>
                      <a:r>
                        <a:rPr lang="fr-FR" b="0" dirty="0" err="1" smtClean="0"/>
                        <a:t>earned</a:t>
                      </a:r>
                      <a:endParaRPr lang="fr-FR" b="0" dirty="0"/>
                    </a:p>
                  </a:txBody>
                  <a:tcPr/>
                </a:tc>
              </a:tr>
              <a:tr h="34568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</a:tr>
              <a:tr h="34568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</a:tr>
              <a:tr h="34568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692696"/>
            <a:ext cx="1728192" cy="50405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90108"/>
            <a:ext cx="2362200" cy="99060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Gemeinsam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sind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wir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stark</a:t>
            </a:r>
            <a:r>
              <a:rPr lang="fr-FR" dirty="0" smtClean="0">
                <a:solidFill>
                  <a:srgbClr val="FFC000"/>
                </a:solidFill>
              </a:rPr>
              <a:t>!</a:t>
            </a:r>
            <a:br>
              <a:rPr lang="fr-FR" dirty="0" smtClean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Gegenseitige</a:t>
            </a:r>
            <a:r>
              <a:rPr lang="fr-FR" dirty="0" smtClean="0"/>
              <a:t> </a:t>
            </a:r>
            <a:r>
              <a:rPr lang="fr-FR" dirty="0" err="1" smtClean="0"/>
              <a:t>Wertschätzung</a:t>
            </a:r>
            <a:endParaRPr lang="fr-FR" dirty="0" smtClean="0"/>
          </a:p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voneinander</a:t>
            </a:r>
            <a:r>
              <a:rPr lang="fr-FR" dirty="0" smtClean="0"/>
              <a:t> </a:t>
            </a:r>
            <a:r>
              <a:rPr lang="fr-FR" dirty="0" err="1" smtClean="0"/>
              <a:t>lernen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Austausch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der </a:t>
            </a:r>
            <a:r>
              <a:rPr lang="fr-FR" dirty="0" err="1" smtClean="0"/>
              <a:t>Moodle</a:t>
            </a:r>
            <a:r>
              <a:rPr lang="fr-FR" dirty="0" smtClean="0"/>
              <a:t> Platform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Prinzip</a:t>
            </a:r>
            <a:r>
              <a:rPr lang="fr-FR" dirty="0" smtClean="0"/>
              <a:t> 10</a:t>
            </a:r>
          </a:p>
          <a:p>
            <a:pPr marL="0" indent="0">
              <a:buNone/>
            </a:pPr>
            <a:r>
              <a:rPr lang="fr-FR" dirty="0" err="1" smtClean="0"/>
              <a:t>Lernen</a:t>
            </a:r>
            <a:r>
              <a:rPr lang="fr-FR" dirty="0" smtClean="0"/>
              <a:t> </a:t>
            </a:r>
            <a:r>
              <a:rPr lang="fr-FR" dirty="0" err="1" smtClean="0"/>
              <a:t>gelingt</a:t>
            </a:r>
            <a:r>
              <a:rPr lang="fr-FR" dirty="0" smtClean="0"/>
              <a:t>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besten</a:t>
            </a:r>
            <a:r>
              <a:rPr lang="fr-FR" dirty="0" smtClean="0"/>
              <a:t> in </a:t>
            </a:r>
            <a:r>
              <a:rPr lang="fr-FR" dirty="0" err="1" smtClean="0"/>
              <a:t>sozialer</a:t>
            </a:r>
            <a:r>
              <a:rPr lang="fr-FR" dirty="0" smtClean="0"/>
              <a:t> </a:t>
            </a:r>
            <a:r>
              <a:rPr lang="fr-FR" dirty="0" err="1" smtClean="0"/>
              <a:t>Interaktion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0364"/>
            <a:ext cx="2373902" cy="18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25368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081095"/>
            <a:ext cx="254158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49" y="4164285"/>
            <a:ext cx="30845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1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Danke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534816" cy="4144963"/>
          </a:xfrm>
        </p:spPr>
        <p:txBody>
          <a:bodyPr>
            <a:normAutofit/>
          </a:bodyPr>
          <a:lstStyle/>
          <a:p>
            <a:r>
              <a:rPr lang="fr-FR" sz="2400" dirty="0" err="1" smtClean="0">
                <a:solidFill>
                  <a:srgbClr val="FFC000"/>
                </a:solidFill>
              </a:rPr>
              <a:t>für</a:t>
            </a:r>
            <a:endParaRPr lang="fr-FR" sz="2400" dirty="0" smtClean="0">
              <a:solidFill>
                <a:srgbClr val="FFC000"/>
              </a:solidFill>
            </a:endParaRPr>
          </a:p>
          <a:p>
            <a:r>
              <a:rPr lang="fr-FR" sz="2400" dirty="0" err="1" smtClean="0">
                <a:solidFill>
                  <a:srgbClr val="FFC000"/>
                </a:solidFill>
              </a:rPr>
              <a:t>Ihre</a:t>
            </a:r>
            <a:endParaRPr lang="fr-FR" sz="2400" dirty="0" smtClean="0">
              <a:solidFill>
                <a:srgbClr val="FFC000"/>
              </a:solidFill>
            </a:endParaRPr>
          </a:p>
          <a:p>
            <a:r>
              <a:rPr lang="fr-FR" sz="2400" dirty="0" err="1" smtClean="0">
                <a:solidFill>
                  <a:srgbClr val="FFC000"/>
                </a:solidFill>
              </a:rPr>
              <a:t>Aufmerksamkeit</a:t>
            </a:r>
            <a:r>
              <a:rPr lang="fr-FR" sz="2400" dirty="0" smtClean="0">
                <a:solidFill>
                  <a:srgbClr val="FFC000"/>
                </a:solidFill>
              </a:rPr>
              <a:t>!</a:t>
            </a:r>
          </a:p>
          <a:p>
            <a:endParaRPr lang="fr-FR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31840" y="685800"/>
            <a:ext cx="5760640" cy="5410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err="1" smtClean="0"/>
              <a:t>Haben</a:t>
            </a:r>
            <a:r>
              <a:rPr lang="fr-FR" b="1" dirty="0" smtClean="0"/>
              <a:t> </a:t>
            </a:r>
            <a:r>
              <a:rPr lang="fr-FR" b="1" dirty="0" err="1" smtClean="0"/>
              <a:t>Sie</a:t>
            </a:r>
            <a:r>
              <a:rPr lang="fr-FR" b="1" dirty="0" smtClean="0"/>
              <a:t> </a:t>
            </a:r>
            <a:r>
              <a:rPr lang="fr-FR" b="1" dirty="0" err="1" smtClean="0"/>
              <a:t>weitere</a:t>
            </a:r>
            <a:r>
              <a:rPr lang="fr-FR" b="1" dirty="0" smtClean="0"/>
              <a:t> </a:t>
            </a:r>
            <a:r>
              <a:rPr lang="fr-FR" b="1" dirty="0" err="1" smtClean="0"/>
              <a:t>Fragen</a:t>
            </a:r>
            <a:r>
              <a:rPr lang="fr-FR" b="1" dirty="0"/>
              <a:t>?</a:t>
            </a:r>
            <a:endParaRPr lang="fr-FR" b="1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 descr="C:\Users\lp\Documents\Lis\epep\images\orange-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Test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your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memory</a:t>
            </a:r>
          </a:p>
          <a:p>
            <a:pPr marL="0" indent="0">
              <a:buNone/>
            </a:pPr>
            <a:endParaRPr lang="fr-FR" b="1" dirty="0" smtClean="0"/>
          </a:p>
          <a:p>
            <a:r>
              <a:rPr lang="de-AT" sz="2200" b="1" dirty="0"/>
              <a:t>Gespielt wird mit oder ohne Spielbrett.</a:t>
            </a:r>
            <a:endParaRPr lang="de-AT" sz="2200" dirty="0"/>
          </a:p>
          <a:p>
            <a:r>
              <a:rPr lang="de-AT" sz="2200" b="1" dirty="0"/>
              <a:t>Jeder Spieler hebt eine Karte ab wenn er/sie an der Reihe ist.</a:t>
            </a:r>
            <a:endParaRPr lang="de-AT" sz="2200" dirty="0"/>
          </a:p>
          <a:p>
            <a:pPr lvl="0"/>
            <a:r>
              <a:rPr lang="de-AT" sz="2200" b="1" dirty="0"/>
              <a:t>Erklären Sie: An welche der besprochenen Prinzipien für gehirngerechtes Lernen erinnert Sie das Bild.</a:t>
            </a:r>
            <a:endParaRPr lang="de-AT" sz="2200" dirty="0"/>
          </a:p>
          <a:p>
            <a:pPr lvl="0"/>
            <a:r>
              <a:rPr lang="de-AT" sz="2200" b="1" dirty="0"/>
              <a:t>Geben Sie zumindest ein konkretes Beispiel, wie Sie dies in Ihrem Unterricht umsetzten werden.</a:t>
            </a:r>
            <a:endParaRPr lang="de-AT" sz="22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028255" cy="27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62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362200" cy="99060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Arbeitsauftrag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8840"/>
            <a:ext cx="2362200" cy="4137323"/>
          </a:xfrm>
        </p:spPr>
        <p:txBody>
          <a:bodyPr/>
          <a:lstStyle/>
          <a:p>
            <a:endParaRPr lang="fr-FR" b="1" dirty="0"/>
          </a:p>
          <a:p>
            <a:endParaRPr lang="fr-FR" b="1" dirty="0" smtClean="0"/>
          </a:p>
          <a:p>
            <a:r>
              <a:rPr lang="fr-FR" b="1" dirty="0" smtClean="0"/>
              <a:t>1. </a:t>
            </a:r>
            <a:r>
              <a:rPr lang="fr-FR" b="1" dirty="0" err="1" smtClean="0"/>
              <a:t>Gruppenarbeit</a:t>
            </a:r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2. </a:t>
            </a:r>
            <a:r>
              <a:rPr lang="fr-FR" b="1" dirty="0" err="1" smtClean="0"/>
              <a:t>Präsentation</a:t>
            </a:r>
            <a:r>
              <a:rPr lang="fr-FR" b="1" dirty="0" smtClean="0"/>
              <a:t> der </a:t>
            </a:r>
            <a:r>
              <a:rPr lang="fr-FR" b="1" dirty="0" err="1" smtClean="0"/>
              <a:t>Ergebnisse</a:t>
            </a:r>
            <a:r>
              <a:rPr lang="fr-FR" b="1" dirty="0" smtClean="0"/>
              <a:t> (Poster)</a:t>
            </a:r>
          </a:p>
          <a:p>
            <a:r>
              <a:rPr lang="fr-FR" b="1" dirty="0" smtClean="0"/>
              <a:t>	</a:t>
            </a:r>
            <a:endParaRPr lang="fr-FR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/>
              <a:t>Gruppenarbeit</a:t>
            </a: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r>
              <a:rPr lang="fr-FR" sz="2400" dirty="0" err="1" smtClean="0"/>
              <a:t>Wählen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</a:t>
            </a:r>
            <a:r>
              <a:rPr lang="fr-FR" sz="2400" dirty="0" err="1" smtClean="0"/>
              <a:t>ein</a:t>
            </a:r>
            <a:r>
              <a:rPr lang="fr-FR" sz="2400" dirty="0" smtClean="0"/>
              <a:t> </a:t>
            </a:r>
            <a:r>
              <a:rPr lang="fr-FR" sz="2400" dirty="0" err="1" smtClean="0"/>
              <a:t>Thema</a:t>
            </a:r>
            <a:r>
              <a:rPr lang="fr-FR" sz="2400" dirty="0"/>
              <a:t> </a:t>
            </a:r>
            <a:r>
              <a:rPr lang="fr-FR" sz="2400" dirty="0" err="1" smtClean="0"/>
              <a:t>das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in </a:t>
            </a:r>
            <a:r>
              <a:rPr lang="fr-FR" sz="2400" dirty="0" err="1" smtClean="0"/>
              <a:t>nächster</a:t>
            </a:r>
            <a:r>
              <a:rPr lang="fr-FR" sz="2400" dirty="0" smtClean="0"/>
              <a:t> </a:t>
            </a:r>
            <a:r>
              <a:rPr lang="fr-FR" sz="2400" dirty="0" err="1" smtClean="0"/>
              <a:t>Zeit</a:t>
            </a:r>
            <a:r>
              <a:rPr lang="fr-FR" sz="2400" dirty="0" smtClean="0"/>
              <a:t> </a:t>
            </a:r>
            <a:r>
              <a:rPr lang="fr-FR" sz="2400" dirty="0" err="1" smtClean="0"/>
              <a:t>bearbeiten</a:t>
            </a:r>
            <a:r>
              <a:rPr lang="fr-FR" sz="2400" dirty="0" smtClean="0"/>
              <a:t> </a:t>
            </a:r>
            <a:r>
              <a:rPr lang="fr-FR" sz="2400" dirty="0" err="1" smtClean="0"/>
              <a:t>wollen</a:t>
            </a:r>
            <a:r>
              <a:rPr lang="fr-FR" sz="2400" dirty="0" smtClean="0"/>
              <a:t>.</a:t>
            </a:r>
          </a:p>
          <a:p>
            <a:r>
              <a:rPr lang="fr-FR" sz="2400" dirty="0" err="1" smtClean="0"/>
              <a:t>Wie</a:t>
            </a:r>
            <a:r>
              <a:rPr lang="fr-FR" sz="2400" dirty="0" smtClean="0"/>
              <a:t> </a:t>
            </a:r>
            <a:r>
              <a:rPr lang="fr-FR" sz="2400" dirty="0" err="1" smtClean="0"/>
              <a:t>können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</a:t>
            </a:r>
            <a:r>
              <a:rPr lang="fr-FR" sz="2400" dirty="0" err="1" smtClean="0"/>
              <a:t>dieses</a:t>
            </a:r>
            <a:r>
              <a:rPr lang="fr-FR" sz="2400" dirty="0" smtClean="0"/>
              <a:t> </a:t>
            </a:r>
            <a:r>
              <a:rPr lang="fr-FR" sz="2400" dirty="0" err="1" smtClean="0"/>
              <a:t>Thema</a:t>
            </a:r>
            <a:r>
              <a:rPr lang="fr-FR" sz="2400" dirty="0" smtClean="0"/>
              <a:t> </a:t>
            </a:r>
            <a:r>
              <a:rPr lang="fr-FR" sz="2400" dirty="0" err="1" smtClean="0"/>
              <a:t>gehirngerecht</a:t>
            </a:r>
            <a:r>
              <a:rPr lang="fr-FR" sz="2400" dirty="0" smtClean="0"/>
              <a:t> </a:t>
            </a:r>
            <a:r>
              <a:rPr lang="fr-FR" sz="2400" dirty="0" err="1" smtClean="0"/>
              <a:t>unterrichten</a:t>
            </a:r>
            <a:r>
              <a:rPr lang="fr-FR" sz="2400" dirty="0" smtClean="0"/>
              <a:t>?</a:t>
            </a:r>
          </a:p>
          <a:p>
            <a:r>
              <a:rPr lang="fr-FR" sz="2400" dirty="0" err="1" smtClean="0"/>
              <a:t>Wie</a:t>
            </a:r>
            <a:r>
              <a:rPr lang="fr-FR" sz="2400" dirty="0" smtClean="0"/>
              <a:t> </a:t>
            </a:r>
            <a:r>
              <a:rPr lang="fr-FR" sz="2400" dirty="0" err="1" smtClean="0"/>
              <a:t>können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die </a:t>
            </a:r>
            <a:r>
              <a:rPr lang="fr-FR" sz="2400" dirty="0" err="1" smtClean="0"/>
              <a:t>Materialien</a:t>
            </a:r>
            <a:r>
              <a:rPr lang="fr-FR" sz="2400" dirty="0" smtClean="0"/>
              <a:t> in </a:t>
            </a:r>
            <a:r>
              <a:rPr lang="fr-FR" sz="2400" dirty="0" err="1" smtClean="0"/>
              <a:t>Ihrem</a:t>
            </a:r>
            <a:r>
              <a:rPr lang="fr-FR" sz="2400" dirty="0" smtClean="0"/>
              <a:t> </a:t>
            </a:r>
            <a:r>
              <a:rPr lang="fr-FR" sz="2400" dirty="0" err="1" smtClean="0"/>
              <a:t>Lehrbuch</a:t>
            </a:r>
            <a:r>
              <a:rPr lang="fr-FR" sz="2400" dirty="0" smtClean="0"/>
              <a:t> </a:t>
            </a:r>
            <a:r>
              <a:rPr lang="fr-FR" sz="2400" dirty="0" err="1" smtClean="0"/>
              <a:t>so</a:t>
            </a:r>
            <a:r>
              <a:rPr lang="fr-FR" sz="2400" dirty="0" smtClean="0"/>
              <a:t> </a:t>
            </a:r>
            <a:r>
              <a:rPr lang="fr-FR" sz="2400" dirty="0" err="1" smtClean="0"/>
              <a:t>adaptieren</a:t>
            </a:r>
            <a:r>
              <a:rPr lang="fr-FR" sz="2400" dirty="0" smtClean="0"/>
              <a:t>, </a:t>
            </a:r>
            <a:r>
              <a:rPr lang="fr-FR" sz="2400" dirty="0" err="1" smtClean="0"/>
              <a:t>dass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/>
              <a:t> </a:t>
            </a:r>
            <a:r>
              <a:rPr lang="fr-FR" sz="2400" dirty="0" smtClean="0"/>
              <a:t>die </a:t>
            </a:r>
            <a:r>
              <a:rPr lang="fr-FR" sz="2400" dirty="0" err="1" smtClean="0"/>
              <a:t>Prinzipien</a:t>
            </a:r>
            <a:r>
              <a:rPr lang="fr-FR" sz="2400" dirty="0" smtClean="0"/>
              <a:t> des </a:t>
            </a:r>
            <a:r>
              <a:rPr lang="fr-FR" sz="2400" dirty="0" err="1" smtClean="0"/>
              <a:t>gehirn-gerechten</a:t>
            </a:r>
            <a:r>
              <a:rPr lang="fr-FR" sz="2400" dirty="0" smtClean="0"/>
              <a:t> </a:t>
            </a:r>
            <a:r>
              <a:rPr lang="fr-FR" sz="2400" dirty="0" err="1" smtClean="0"/>
              <a:t>Lernens</a:t>
            </a:r>
            <a:r>
              <a:rPr lang="fr-FR" sz="2400" dirty="0" smtClean="0"/>
              <a:t> </a:t>
            </a:r>
            <a:r>
              <a:rPr lang="fr-FR" sz="2400" dirty="0" err="1" smtClean="0"/>
              <a:t>erfüllen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Welche der </a:t>
            </a:r>
            <a:r>
              <a:rPr lang="fr-FR" sz="2400" dirty="0" err="1" smtClean="0"/>
              <a:t>vorgestellten</a:t>
            </a:r>
            <a:r>
              <a:rPr lang="fr-FR" sz="2400" dirty="0" smtClean="0"/>
              <a:t> </a:t>
            </a:r>
            <a:r>
              <a:rPr lang="fr-FR" sz="2400" dirty="0" err="1" smtClean="0"/>
              <a:t>Ideen</a:t>
            </a:r>
            <a:r>
              <a:rPr lang="fr-FR" sz="2400" dirty="0" smtClean="0"/>
              <a:t> </a:t>
            </a:r>
            <a:r>
              <a:rPr lang="fr-FR" sz="2400" dirty="0" err="1" smtClean="0"/>
              <a:t>könnten</a:t>
            </a:r>
            <a:r>
              <a:rPr lang="fr-FR" sz="2400" dirty="0" smtClean="0"/>
              <a:t> </a:t>
            </a:r>
            <a:r>
              <a:rPr lang="fr-FR" sz="2400" dirty="0" err="1" smtClean="0"/>
              <a:t>Sie</a:t>
            </a:r>
            <a:r>
              <a:rPr lang="fr-FR" sz="2400" dirty="0" smtClean="0"/>
              <a:t> </a:t>
            </a:r>
            <a:r>
              <a:rPr lang="fr-FR" sz="2400" dirty="0" err="1" smtClean="0"/>
              <a:t>für</a:t>
            </a:r>
            <a:r>
              <a:rPr lang="fr-FR" sz="2400" dirty="0" smtClean="0"/>
              <a:t> </a:t>
            </a:r>
            <a:r>
              <a:rPr lang="fr-FR" sz="2400" dirty="0" err="1" smtClean="0"/>
              <a:t>Ihren</a:t>
            </a:r>
            <a:r>
              <a:rPr lang="fr-FR" sz="2400" dirty="0" smtClean="0"/>
              <a:t> </a:t>
            </a:r>
            <a:r>
              <a:rPr lang="fr-FR" sz="2400" dirty="0" err="1" smtClean="0"/>
              <a:t>Unterricht</a:t>
            </a:r>
            <a:r>
              <a:rPr lang="fr-FR" sz="2400" dirty="0" smtClean="0"/>
              <a:t> </a:t>
            </a:r>
            <a:r>
              <a:rPr lang="fr-FR" sz="2400" dirty="0" err="1" smtClean="0"/>
              <a:t>adaptieren</a:t>
            </a:r>
            <a:r>
              <a:rPr lang="fr-FR" sz="2400" dirty="0" smtClean="0"/>
              <a:t>?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15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3848" y="764704"/>
            <a:ext cx="165618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</a:rPr>
              <a:t>Priming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err="1" smtClean="0"/>
              <a:t>vom</a:t>
            </a:r>
            <a:r>
              <a:rPr lang="fr-FR" dirty="0" smtClean="0"/>
              <a:t> </a:t>
            </a:r>
            <a:r>
              <a:rPr lang="fr-FR" dirty="0" err="1" smtClean="0"/>
              <a:t>Überblick</a:t>
            </a:r>
            <a:r>
              <a:rPr lang="fr-FR" dirty="0" smtClean="0"/>
              <a:t> </a:t>
            </a:r>
            <a:r>
              <a:rPr lang="fr-FR" dirty="0" err="1" smtClean="0"/>
              <a:t>zum</a:t>
            </a:r>
            <a:r>
              <a:rPr lang="fr-FR" dirty="0" smtClean="0"/>
              <a:t> </a:t>
            </a:r>
            <a:r>
              <a:rPr lang="fr-FR" dirty="0" err="1" smtClean="0"/>
              <a:t>Detail</a:t>
            </a:r>
            <a:endParaRPr lang="fr-FR" dirty="0" smtClean="0"/>
          </a:p>
          <a:p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aktivieren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Prinzip</a:t>
            </a:r>
            <a:r>
              <a:rPr lang="fr-FR" dirty="0"/>
              <a:t> </a:t>
            </a:r>
            <a:r>
              <a:rPr lang="fr-FR" dirty="0" smtClean="0"/>
              <a:t>1: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Neues</a:t>
            </a:r>
            <a:r>
              <a:rPr lang="fr-FR" dirty="0" smtClean="0"/>
              <a:t> </a:t>
            </a:r>
            <a:r>
              <a:rPr lang="fr-FR" dirty="0" err="1" smtClean="0"/>
              <a:t>wird</a:t>
            </a:r>
            <a:r>
              <a:rPr lang="fr-FR" dirty="0" smtClean="0"/>
              <a:t> an </a:t>
            </a:r>
            <a:r>
              <a:rPr lang="fr-FR" dirty="0" err="1" smtClean="0"/>
              <a:t>vorhandene</a:t>
            </a:r>
            <a:r>
              <a:rPr lang="fr-FR" dirty="0" smtClean="0"/>
              <a:t> </a:t>
            </a:r>
            <a:r>
              <a:rPr lang="fr-FR" dirty="0" err="1" smtClean="0"/>
              <a:t>Bedeutungsstrukturen</a:t>
            </a:r>
            <a:r>
              <a:rPr lang="fr-FR" dirty="0" smtClean="0"/>
              <a:t> </a:t>
            </a:r>
            <a:r>
              <a:rPr lang="fr-FR" dirty="0" err="1" smtClean="0"/>
              <a:t>geknüpft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strukturiert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Wahrnehmung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Noch</a:t>
            </a:r>
            <a:r>
              <a:rPr lang="fr-FR" dirty="0" smtClean="0"/>
              <a:t> </a:t>
            </a:r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kleines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5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858416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3391655"/>
            <a:ext cx="2362200" cy="273450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err="1" smtClean="0"/>
              <a:t>Ein</a:t>
            </a:r>
            <a:r>
              <a:rPr lang="fr-FR" dirty="0" smtClean="0"/>
              <a:t> </a:t>
            </a:r>
            <a:r>
              <a:rPr lang="fr-FR" dirty="0" err="1" smtClean="0"/>
              <a:t>großer</a:t>
            </a:r>
            <a:r>
              <a:rPr lang="fr-FR" dirty="0" smtClean="0"/>
              <a:t> </a:t>
            </a:r>
            <a:r>
              <a:rPr lang="fr-FR" dirty="0" err="1" smtClean="0"/>
              <a:t>Physiker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53" y="1196752"/>
            <a:ext cx="3495250" cy="507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2362200" cy="936104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r>
              <a:rPr lang="fr-FR" dirty="0" smtClean="0">
                <a:solidFill>
                  <a:srgbClr val="FFC000"/>
                </a:solidFill>
              </a:rPr>
              <a:t> …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492896"/>
            <a:ext cx="2362200" cy="363326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45" name="Picture 5" descr="C:\Users\lp\Documents\Lis\epep\images\botticelli_venus1-650x4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29859"/>
            <a:ext cx="5638800" cy="352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76470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3">
                    <a:lumMod val="75000"/>
                  </a:schemeClr>
                </a:solidFill>
              </a:rPr>
              <a:t>Die Venus </a:t>
            </a:r>
            <a:r>
              <a:rPr lang="fr-FR" dirty="0" err="1" smtClean="0"/>
              <a:t>von</a:t>
            </a:r>
            <a:r>
              <a:rPr lang="fr-FR" dirty="0" smtClean="0"/>
              <a:t> Botticelli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4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362200" cy="1080120"/>
          </a:xfrm>
        </p:spPr>
        <p:txBody>
          <a:bodyPr/>
          <a:lstStyle/>
          <a:p>
            <a:r>
              <a:rPr lang="fr-FR" dirty="0" err="1" smtClean="0">
                <a:solidFill>
                  <a:srgbClr val="FFC000"/>
                </a:solidFill>
              </a:rPr>
              <a:t>Ein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kleines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Experiment</a:t>
            </a:r>
            <a:r>
              <a:rPr lang="fr-FR" dirty="0" smtClean="0">
                <a:solidFill>
                  <a:srgbClr val="FFC000"/>
                </a:solidFill>
              </a:rPr>
              <a:t>…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81000" y="3429000"/>
            <a:ext cx="2362200" cy="2697163"/>
          </a:xfrm>
        </p:spPr>
        <p:txBody>
          <a:bodyPr/>
          <a:lstStyle/>
          <a:p>
            <a:r>
              <a:rPr lang="fr-FR" dirty="0" err="1" smtClean="0"/>
              <a:t>Unser</a:t>
            </a:r>
            <a:r>
              <a:rPr lang="fr-FR" dirty="0" smtClean="0"/>
              <a:t> </a:t>
            </a:r>
            <a:r>
              <a:rPr lang="fr-FR" dirty="0" err="1" smtClean="0"/>
              <a:t>Vorwissen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Erwartungen</a:t>
            </a:r>
            <a:r>
              <a:rPr lang="fr-FR" dirty="0" smtClean="0"/>
              <a:t> </a:t>
            </a:r>
            <a:r>
              <a:rPr lang="fr-FR" dirty="0" err="1" smtClean="0"/>
              <a:t>leiten</a:t>
            </a:r>
            <a:r>
              <a:rPr lang="fr-FR" dirty="0" smtClean="0"/>
              <a:t> </a:t>
            </a:r>
            <a:r>
              <a:rPr lang="fr-FR" dirty="0" err="1" smtClean="0"/>
              <a:t>unsere</a:t>
            </a:r>
            <a:r>
              <a:rPr lang="fr-FR" dirty="0" smtClean="0"/>
              <a:t> </a:t>
            </a:r>
            <a:r>
              <a:rPr lang="fr-FR" dirty="0" err="1" smtClean="0"/>
              <a:t>Wahrnehmung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Neue</a:t>
            </a:r>
            <a:r>
              <a:rPr lang="fr-FR" dirty="0" smtClean="0"/>
              <a:t> </a:t>
            </a:r>
            <a:r>
              <a:rPr lang="fr-FR" dirty="0" err="1" smtClean="0"/>
              <a:t>Eindrücke</a:t>
            </a:r>
            <a:r>
              <a:rPr lang="fr-FR" dirty="0" smtClean="0"/>
              <a:t> </a:t>
            </a:r>
            <a:r>
              <a:rPr lang="fr-FR" dirty="0" err="1" smtClean="0"/>
              <a:t>treffen</a:t>
            </a:r>
            <a:r>
              <a:rPr lang="fr-FR" dirty="0" smtClean="0"/>
              <a:t> </a:t>
            </a:r>
            <a:r>
              <a:rPr lang="fr-FR" dirty="0" err="1" smtClean="0"/>
              <a:t>auf</a:t>
            </a:r>
            <a:r>
              <a:rPr lang="fr-FR" dirty="0" smtClean="0"/>
              <a:t> </a:t>
            </a:r>
            <a:r>
              <a:rPr lang="fr-FR" dirty="0" err="1" smtClean="0"/>
              <a:t>vorhandene</a:t>
            </a:r>
            <a:r>
              <a:rPr lang="fr-FR" dirty="0" smtClean="0"/>
              <a:t> </a:t>
            </a:r>
            <a:r>
              <a:rPr lang="fr-FR" dirty="0" err="1" smtClean="0"/>
              <a:t>Strukturen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</a:t>
            </a:r>
            <a:r>
              <a:rPr lang="fr-FR" dirty="0" err="1" smtClean="0"/>
              <a:t>diese</a:t>
            </a:r>
            <a:r>
              <a:rPr lang="fr-FR" dirty="0" smtClean="0"/>
              <a:t> </a:t>
            </a:r>
            <a:r>
              <a:rPr lang="fr-FR" dirty="0" err="1" smtClean="0"/>
              <a:t>langsam</a:t>
            </a:r>
            <a:r>
              <a:rPr lang="fr-FR" dirty="0" smtClean="0"/>
              <a:t> </a:t>
            </a:r>
            <a:r>
              <a:rPr lang="fr-FR" dirty="0" err="1" smtClean="0"/>
              <a:t>verändern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1266" name="Picture 2" descr="C:\Users\lp\Documents\Lis\epep\images\einste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693" y="1236821"/>
            <a:ext cx="3443633" cy="500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83671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Was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sehen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Sie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3">
                    <a:lumMod val="75000"/>
                  </a:schemeClr>
                </a:solidFill>
              </a:rPr>
              <a:t>jetzt</a:t>
            </a:r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</a:rPr>
              <a:t>? </a:t>
            </a:r>
            <a:endParaRPr lang="fr-FR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650504"/>
          </a:xfrm>
        </p:spPr>
        <p:txBody>
          <a:bodyPr/>
          <a:lstStyle/>
          <a:p>
            <a:r>
              <a:rPr lang="fr-FR" sz="2000" dirty="0" smtClean="0">
                <a:solidFill>
                  <a:srgbClr val="FFC000"/>
                </a:solidFill>
              </a:rPr>
              <a:t>In aller </a:t>
            </a:r>
            <a:r>
              <a:rPr lang="fr-FR" sz="2000" dirty="0" err="1" smtClean="0">
                <a:solidFill>
                  <a:srgbClr val="FFC000"/>
                </a:solidFill>
              </a:rPr>
              <a:t>Kürze</a:t>
            </a:r>
            <a:r>
              <a:rPr lang="fr-FR" sz="2000" dirty="0" smtClean="0">
                <a:solidFill>
                  <a:srgbClr val="FFC000"/>
                </a:solidFill>
              </a:rPr>
              <a:t>:</a:t>
            </a:r>
            <a:br>
              <a:rPr lang="fr-FR" sz="2000" dirty="0" smtClean="0">
                <a:solidFill>
                  <a:srgbClr val="FFC000"/>
                </a:solidFill>
              </a:rPr>
            </a:br>
            <a:r>
              <a:rPr lang="fr-FR" sz="2000" dirty="0" err="1" smtClean="0">
                <a:solidFill>
                  <a:srgbClr val="FFC000"/>
                </a:solidFill>
              </a:rPr>
              <a:t>Überblick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</a:rPr>
              <a:t>über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</a:rPr>
              <a:t>gängige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</a:rPr>
              <a:t>Sprachlern-theorien</a:t>
            </a:r>
            <a:endParaRPr lang="fr-FR"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67544" y="2636911"/>
            <a:ext cx="2362200" cy="352839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908720"/>
            <a:ext cx="5638800" cy="5328592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pPr marL="0" indent="0">
              <a:buNone/>
            </a:pPr>
            <a:endParaRPr lang="fr-FR" sz="2600" dirty="0" smtClean="0"/>
          </a:p>
          <a:p>
            <a:pPr marL="0" indent="0">
              <a:buNone/>
            </a:pPr>
            <a:r>
              <a:rPr lang="fr-FR" sz="2600" dirty="0" err="1" smtClean="0"/>
              <a:t>Übersetzungsmethode</a:t>
            </a:r>
            <a:endParaRPr lang="fr-FR" sz="2600" dirty="0" smtClean="0"/>
          </a:p>
          <a:p>
            <a:pPr lvl="1"/>
            <a:r>
              <a:rPr lang="fr-FR" sz="1900" dirty="0" err="1" smtClean="0"/>
              <a:t>Sprache</a:t>
            </a:r>
            <a:r>
              <a:rPr lang="fr-FR" sz="1900" dirty="0" smtClean="0"/>
              <a:t>= </a:t>
            </a:r>
            <a:r>
              <a:rPr lang="fr-FR" sz="1900" dirty="0" err="1" smtClean="0"/>
              <a:t>Vokabel</a:t>
            </a:r>
            <a:r>
              <a:rPr lang="fr-FR" sz="1900" dirty="0" smtClean="0"/>
              <a:t> </a:t>
            </a:r>
            <a:r>
              <a:rPr lang="fr-FR" sz="1900" dirty="0" err="1" smtClean="0"/>
              <a:t>und</a:t>
            </a:r>
            <a:r>
              <a:rPr lang="fr-FR" sz="1900" dirty="0" smtClean="0"/>
              <a:t> Grammatik</a:t>
            </a:r>
          </a:p>
          <a:p>
            <a:pPr marL="0" indent="0">
              <a:buNone/>
            </a:pPr>
            <a:r>
              <a:rPr lang="fr-FR" sz="2600" dirty="0" err="1" smtClean="0"/>
              <a:t>Behaviorismus</a:t>
            </a:r>
            <a:endParaRPr lang="fr-FR" sz="2600" dirty="0" smtClean="0"/>
          </a:p>
          <a:p>
            <a:pPr lvl="1"/>
            <a:r>
              <a:rPr lang="fr-FR" sz="1900" dirty="0" err="1" smtClean="0"/>
              <a:t>Immitation</a:t>
            </a:r>
            <a:r>
              <a:rPr lang="fr-FR" sz="1900" dirty="0" smtClean="0"/>
              <a:t>, </a:t>
            </a:r>
            <a:r>
              <a:rPr lang="fr-FR" sz="1900" dirty="0" smtClean="0">
                <a:hlinkClick r:id="rId3"/>
              </a:rPr>
              <a:t>Pattern drills</a:t>
            </a:r>
            <a:r>
              <a:rPr lang="fr-FR" sz="1900" dirty="0" smtClean="0"/>
              <a:t>, </a:t>
            </a:r>
            <a:r>
              <a:rPr lang="fr-FR" sz="1900" dirty="0" err="1" smtClean="0"/>
              <a:t>Present</a:t>
            </a:r>
            <a:r>
              <a:rPr lang="fr-FR" sz="1900" dirty="0" smtClean="0"/>
              <a:t>-Practice-</a:t>
            </a:r>
            <a:r>
              <a:rPr lang="fr-FR" sz="1900" dirty="0" err="1" smtClean="0"/>
              <a:t>Produce</a:t>
            </a:r>
            <a:r>
              <a:rPr lang="fr-FR" sz="1900" dirty="0" smtClean="0"/>
              <a:t> </a:t>
            </a:r>
            <a:endParaRPr lang="fr-FR" sz="1900" dirty="0"/>
          </a:p>
          <a:p>
            <a:pPr marL="0" indent="0">
              <a:buNone/>
            </a:pPr>
            <a:r>
              <a:rPr lang="fr-FR" sz="2600" dirty="0" smtClean="0"/>
              <a:t>Chomsky</a:t>
            </a:r>
          </a:p>
          <a:p>
            <a:pPr lvl="1"/>
            <a:r>
              <a:rPr lang="fr-FR" sz="1900" dirty="0" err="1" smtClean="0"/>
              <a:t>innate</a:t>
            </a:r>
            <a:r>
              <a:rPr lang="fr-FR" sz="1900" dirty="0" smtClean="0"/>
              <a:t> </a:t>
            </a:r>
            <a:r>
              <a:rPr lang="fr-FR" sz="1900" dirty="0" err="1" smtClean="0"/>
              <a:t>Universal</a:t>
            </a:r>
            <a:r>
              <a:rPr lang="fr-FR" sz="1900" dirty="0" smtClean="0"/>
              <a:t> </a:t>
            </a:r>
            <a:r>
              <a:rPr lang="fr-FR" sz="1900" dirty="0" err="1" smtClean="0"/>
              <a:t>Grammar</a:t>
            </a:r>
            <a:endParaRPr lang="fr-FR" sz="1900" dirty="0" smtClean="0"/>
          </a:p>
          <a:p>
            <a:pPr marL="0" indent="0">
              <a:buNone/>
            </a:pPr>
            <a:r>
              <a:rPr lang="fr-FR" sz="2600" dirty="0" smtClean="0"/>
              <a:t>Stephen </a:t>
            </a:r>
            <a:r>
              <a:rPr lang="fr-FR" sz="2600" dirty="0" err="1" smtClean="0"/>
              <a:t>Krashen</a:t>
            </a:r>
            <a:endParaRPr lang="fr-FR" sz="2600" dirty="0" smtClean="0"/>
          </a:p>
          <a:p>
            <a:pPr lvl="1"/>
            <a:r>
              <a:rPr lang="fr-FR" sz="1900" dirty="0" smtClean="0"/>
              <a:t>acquisition and </a:t>
            </a:r>
            <a:r>
              <a:rPr lang="fr-FR" sz="1900" dirty="0" err="1" smtClean="0"/>
              <a:t>learning</a:t>
            </a:r>
            <a:r>
              <a:rPr lang="fr-FR" sz="1900" dirty="0" smtClean="0"/>
              <a:t>, </a:t>
            </a:r>
            <a:r>
              <a:rPr lang="fr-FR" sz="1900" dirty="0" err="1" smtClean="0"/>
              <a:t>comprehensible</a:t>
            </a:r>
            <a:r>
              <a:rPr lang="fr-FR" sz="1900" dirty="0" smtClean="0"/>
              <a:t> input, i+1, monitor, affective </a:t>
            </a:r>
            <a:r>
              <a:rPr lang="fr-FR" sz="1900" dirty="0" err="1" smtClean="0"/>
              <a:t>filter</a:t>
            </a:r>
            <a:r>
              <a:rPr lang="fr-FR" sz="1900" dirty="0" smtClean="0"/>
              <a:t>, </a:t>
            </a:r>
          </a:p>
          <a:p>
            <a:pPr marL="0" indent="0">
              <a:buNone/>
            </a:pPr>
            <a:r>
              <a:rPr lang="fr-FR" sz="2600" dirty="0" err="1" smtClean="0"/>
              <a:t>Kognitive</a:t>
            </a:r>
            <a:r>
              <a:rPr lang="fr-FR" sz="2600" dirty="0" smtClean="0"/>
              <a:t> </a:t>
            </a:r>
            <a:r>
              <a:rPr lang="fr-FR" sz="2600" dirty="0" err="1" smtClean="0"/>
              <a:t>Theorien</a:t>
            </a:r>
            <a:r>
              <a:rPr lang="fr-FR" sz="2600" dirty="0" smtClean="0"/>
              <a:t> </a:t>
            </a:r>
          </a:p>
          <a:p>
            <a:pPr lvl="1"/>
            <a:r>
              <a:rPr lang="fr-FR" sz="2100" dirty="0" err="1" smtClean="0"/>
              <a:t>aus</a:t>
            </a:r>
            <a:r>
              <a:rPr lang="fr-FR" sz="2100" dirty="0" smtClean="0"/>
              <a:t> den </a:t>
            </a:r>
            <a:r>
              <a:rPr lang="fr-FR" sz="2100" dirty="0" err="1" smtClean="0"/>
              <a:t>Bereichen</a:t>
            </a:r>
            <a:r>
              <a:rPr lang="fr-FR" sz="2100" dirty="0" smtClean="0"/>
              <a:t> Psychologie , </a:t>
            </a:r>
            <a:r>
              <a:rPr lang="fr-FR" sz="2100" dirty="0" err="1" smtClean="0"/>
              <a:t>Neurowissenschaften</a:t>
            </a:r>
            <a:r>
              <a:rPr lang="fr-FR" sz="2100" dirty="0" smtClean="0"/>
              <a:t>  </a:t>
            </a:r>
            <a:r>
              <a:rPr lang="fr-FR" sz="2100" dirty="0" err="1" smtClean="0"/>
              <a:t>und</a:t>
            </a:r>
            <a:r>
              <a:rPr lang="fr-FR" sz="2100" dirty="0" smtClean="0"/>
              <a:t> </a:t>
            </a:r>
            <a:r>
              <a:rPr lang="fr-FR" sz="2100" dirty="0" err="1" smtClean="0"/>
              <a:t>Sprachlehrforschung</a:t>
            </a:r>
            <a:endParaRPr lang="fr-FR" sz="2100" dirty="0" smtClean="0"/>
          </a:p>
          <a:p>
            <a:pPr lvl="1"/>
            <a:endParaRPr lang="fr-F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36" y="548680"/>
            <a:ext cx="2831562" cy="117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636912"/>
            <a:ext cx="2277263" cy="86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0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2642</Words>
  <Application>Microsoft Office PowerPoint</Application>
  <PresentationFormat>On-screen Show (4:3)</PresentationFormat>
  <Paragraphs>634</Paragraphs>
  <Slides>43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Georgia</vt:lpstr>
      <vt:lpstr>Times New Roman</vt:lpstr>
      <vt:lpstr>Wingdings</vt:lpstr>
      <vt:lpstr>Wingdings 2</vt:lpstr>
      <vt:lpstr>Civic</vt:lpstr>
      <vt:lpstr>PowerPoint Presentation</vt:lpstr>
      <vt:lpstr>   Gehirn-gerechter Fremdsprachen- Unterricht</vt:lpstr>
      <vt:lpstr>PowerPoint Presentation</vt:lpstr>
      <vt:lpstr>Was ist Ihnen schon bekannt?</vt:lpstr>
      <vt:lpstr>Priming </vt:lpstr>
      <vt:lpstr>Ein kleines Experiment</vt:lpstr>
      <vt:lpstr>Ein kleines Experiment …</vt:lpstr>
      <vt:lpstr>Ein kleines Experiment…</vt:lpstr>
      <vt:lpstr>In aller Kürze: Überblick über gängige Sprachlern-theorien</vt:lpstr>
      <vt:lpstr>Neurodidaktik </vt:lpstr>
      <vt:lpstr>Grundlagen</vt:lpstr>
      <vt:lpstr>Grundlagen Wie funktionniert unser Gehirn?</vt:lpstr>
      <vt:lpstr>Die Großhirnrinde</vt:lpstr>
      <vt:lpstr>Synapse Development:   Child to Adult</vt:lpstr>
      <vt:lpstr>Elektro-chemische Übertragung</vt:lpstr>
      <vt:lpstr>Let’s try it out </vt:lpstr>
      <vt:lpstr>Neuron mit Dendriten</vt:lpstr>
      <vt:lpstr>Ganzheitliche Lernprozesse</vt:lpstr>
      <vt:lpstr> Wer arbeitet hier? Wer lernt hier?</vt:lpstr>
      <vt:lpstr>Wie effizient sind unsere Grammatik Übungen?</vt:lpstr>
      <vt:lpstr>Beispiele aus dem Unterricht:</vt:lpstr>
      <vt:lpstr>Wie kann Lernen gelingen?</vt:lpstr>
      <vt:lpstr>Emotionen sind der Schlüssel zum Gehirn</vt:lpstr>
      <vt:lpstr>Angst lähmt das Gehirn</vt:lpstr>
      <vt:lpstr>ANGST!!!</vt:lpstr>
      <vt:lpstr>Mehrere Sinne gleichzeitig verwenden</vt:lpstr>
      <vt:lpstr>  Στην Ταβέρνα Stin Taverna </vt:lpstr>
      <vt:lpstr>Sprache  sehen,  hören, sprechen und gestikulieren</vt:lpstr>
      <vt:lpstr>Was passiert in diesem Gehirn?</vt:lpstr>
      <vt:lpstr>Aufbau von neuronalen Netzen</vt:lpstr>
      <vt:lpstr>Ahsen‘s ISM Modell</vt:lpstr>
      <vt:lpstr>3. Unser Hirn  ist eine Regel-extraktionsmaschine. </vt:lpstr>
      <vt:lpstr>Regelmäßige und unregelmäßige  Verbformen </vt:lpstr>
      <vt:lpstr>Von Beispielen zu Regeln…</vt:lpstr>
      <vt:lpstr>Le sens personnel: la clé de la mémoire:</vt:lpstr>
      <vt:lpstr>Passiv vs. Aktiv </vt:lpstr>
      <vt:lpstr>3.  Bewusstes und  Unbewusstes  Lernen</vt:lpstr>
      <vt:lpstr>Gedächtnis formen </vt:lpstr>
      <vt:lpstr>   Motivation  par défi, réussite,   fierté  </vt:lpstr>
      <vt:lpstr>Gemeinsam sind wir stark! </vt:lpstr>
      <vt:lpstr>Danke</vt:lpstr>
      <vt:lpstr>PowerPoint Presentation</vt:lpstr>
      <vt:lpstr>Arbeitsauftrag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</dc:creator>
  <cp:lastModifiedBy>Lis Polzleitner</cp:lastModifiedBy>
  <cp:revision>223</cp:revision>
  <cp:lastPrinted>2012-11-30T21:02:51Z</cp:lastPrinted>
  <dcterms:created xsi:type="dcterms:W3CDTF">2012-09-29T09:13:33Z</dcterms:created>
  <dcterms:modified xsi:type="dcterms:W3CDTF">2015-10-03T15:03:54Z</dcterms:modified>
</cp:coreProperties>
</file>