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9" r:id="rId1"/>
  </p:sldMasterIdLst>
  <p:notesMasterIdLst>
    <p:notesMasterId r:id="rId7"/>
  </p:notesMasterIdLst>
  <p:handoutMasterIdLst>
    <p:handoutMasterId r:id="rId8"/>
  </p:handoutMasterIdLst>
  <p:sldIdLst>
    <p:sldId id="326" r:id="rId2"/>
    <p:sldId id="346" r:id="rId3"/>
    <p:sldId id="384" r:id="rId4"/>
    <p:sldId id="358" r:id="rId5"/>
    <p:sldId id="336" r:id="rId6"/>
  </p:sldIdLst>
  <p:sldSz cx="9144000" cy="6858000" type="screen4x3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 Polzleitner" initials="LP" lastIdx="1" clrIdx="0">
    <p:extLst>
      <p:ext uri="{19B8F6BF-5375-455C-9EA6-DF929625EA0E}">
        <p15:presenceInfo xmlns:p15="http://schemas.microsoft.com/office/powerpoint/2012/main" userId="9eb3f2d7bb848f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AA7"/>
    <a:srgbClr val="217D93"/>
    <a:srgbClr val="6C2CD4"/>
    <a:srgbClr val="D60093"/>
    <a:srgbClr val="FFCCFF"/>
    <a:srgbClr val="6666FF"/>
    <a:srgbClr val="753E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125" autoAdjust="0"/>
    <p:restoredTop sz="66152" autoAdjust="0"/>
  </p:normalViewPr>
  <p:slideViewPr>
    <p:cSldViewPr>
      <p:cViewPr varScale="1">
        <p:scale>
          <a:sx n="56" d="100"/>
          <a:sy n="56" d="100"/>
        </p:scale>
        <p:origin x="1246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168" y="31"/>
      </p:cViewPr>
      <p:guideLst>
        <p:guide orient="horz" pos="216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C84EBBC-5090-42BB-B007-B3F831338435}" type="datetimeFigureOut">
              <a:rPr lang="fr-FR" smtClean="0"/>
              <a:t>02/04/2017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513911"/>
            <a:ext cx="4301542" cy="34290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5D1F6C8-8C4A-4CA9-9EBF-A0477328D8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6734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007" y="2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C680CBC1-0E42-427A-AD71-7FC268C2A381}" type="datetimeFigureOut">
              <a:rPr lang="fr-FR" smtClean="0"/>
              <a:t>02/04/2017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57989"/>
            <a:ext cx="7941310" cy="3085881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513786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007" y="6513786"/>
            <a:ext cx="4302317" cy="34312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1B8C0D6D-F693-42DB-8E72-CA63B02C60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28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Lernende</a:t>
            </a:r>
            <a:r>
              <a:rPr lang="en-US" baseline="0" dirty="0"/>
              <a:t> </a:t>
            </a:r>
            <a:r>
              <a:rPr lang="en-US" baseline="0" dirty="0" err="1"/>
              <a:t>müssen</a:t>
            </a:r>
            <a:r>
              <a:rPr lang="en-US" baseline="0" dirty="0"/>
              <a:t> </a:t>
            </a:r>
            <a:r>
              <a:rPr lang="en-US" baseline="0" dirty="0" err="1"/>
              <a:t>selbst</a:t>
            </a:r>
            <a:r>
              <a:rPr lang="en-US" baseline="0" dirty="0"/>
              <a:t> </a:t>
            </a:r>
            <a:r>
              <a:rPr lang="en-US" baseline="0" dirty="0" err="1"/>
              <a:t>neue</a:t>
            </a:r>
            <a:r>
              <a:rPr lang="en-US" baseline="0" dirty="0"/>
              <a:t> </a:t>
            </a:r>
            <a:r>
              <a:rPr lang="en-US" baseline="0" dirty="0" err="1"/>
              <a:t>Formen</a:t>
            </a:r>
            <a:r>
              <a:rPr lang="en-US" baseline="0" dirty="0"/>
              <a:t>, </a:t>
            </a:r>
            <a:r>
              <a:rPr lang="en-US" baseline="0" dirty="0" err="1"/>
              <a:t>Strukturen</a:t>
            </a:r>
            <a:r>
              <a:rPr lang="en-US" baseline="0" dirty="0"/>
              <a:t>, </a:t>
            </a:r>
            <a:r>
              <a:rPr lang="en-US" baseline="0" dirty="0" err="1"/>
              <a:t>Bedeutungen</a:t>
            </a:r>
            <a:r>
              <a:rPr lang="en-US" baseline="0" dirty="0"/>
              <a:t> </a:t>
            </a:r>
            <a:r>
              <a:rPr lang="en-US" baseline="0" dirty="0" err="1"/>
              <a:t>wahrnehmen</a:t>
            </a:r>
            <a:r>
              <a:rPr lang="en-US" baseline="0" dirty="0"/>
              <a:t> und </a:t>
            </a:r>
            <a:r>
              <a:rPr lang="en-US" baseline="0" dirty="0" err="1"/>
              <a:t>Hypothesen</a:t>
            </a:r>
            <a:r>
              <a:rPr lang="en-US" baseline="0" dirty="0"/>
              <a:t> </a:t>
            </a:r>
            <a:r>
              <a:rPr lang="en-US" baseline="0" dirty="0" err="1"/>
              <a:t>bilden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Typisch</a:t>
            </a:r>
            <a:r>
              <a:rPr lang="en-US" baseline="0" dirty="0"/>
              <a:t>: Kinder </a:t>
            </a:r>
            <a:r>
              <a:rPr lang="en-US" baseline="0" dirty="0" err="1"/>
              <a:t>denken</a:t>
            </a:r>
            <a:r>
              <a:rPr lang="en-US" baseline="0" dirty="0"/>
              <a:t> in BEDEUTUNGEN –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sehen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das –</a:t>
            </a:r>
            <a:r>
              <a:rPr lang="en-US" baseline="0" dirty="0" err="1"/>
              <a:t>ly</a:t>
            </a:r>
            <a:r>
              <a:rPr lang="en-US" baseline="0" dirty="0"/>
              <a:t> – </a:t>
            </a:r>
            <a:r>
              <a:rPr lang="en-US" baseline="0" dirty="0" err="1"/>
              <a:t>sondern</a:t>
            </a:r>
            <a:r>
              <a:rPr lang="en-US" baseline="0" dirty="0"/>
              <a:t> </a:t>
            </a:r>
            <a:r>
              <a:rPr lang="en-US" baseline="0" dirty="0" err="1"/>
              <a:t>sehen</a:t>
            </a:r>
            <a:r>
              <a:rPr lang="en-US" baseline="0" dirty="0"/>
              <a:t> </a:t>
            </a:r>
            <a:r>
              <a:rPr lang="en-US" baseline="0" dirty="0" err="1"/>
              <a:t>inhaltliche</a:t>
            </a:r>
            <a:r>
              <a:rPr lang="en-US" baseline="0" dirty="0"/>
              <a:t> </a:t>
            </a:r>
            <a:r>
              <a:rPr lang="en-US" baseline="0" dirty="0" err="1"/>
              <a:t>Regelmäßigkeiten</a:t>
            </a:r>
            <a:r>
              <a:rPr lang="en-US" baseline="0" dirty="0"/>
              <a:t> (die </a:t>
            </a:r>
            <a:r>
              <a:rPr lang="en-US" baseline="0" dirty="0" err="1"/>
              <a:t>Guten</a:t>
            </a:r>
            <a:r>
              <a:rPr lang="en-US" baseline="0" dirty="0"/>
              <a:t> links, die </a:t>
            </a:r>
            <a:r>
              <a:rPr lang="en-US" baseline="0" dirty="0" err="1"/>
              <a:t>schlechten</a:t>
            </a:r>
            <a:r>
              <a:rPr lang="en-US" baseline="0" dirty="0"/>
              <a:t> </a:t>
            </a:r>
            <a:r>
              <a:rPr lang="en-US" baseline="0" dirty="0" err="1"/>
              <a:t>rechts</a:t>
            </a:r>
            <a:r>
              <a:rPr lang="en-US" baseline="0" dirty="0"/>
              <a:t>. </a:t>
            </a:r>
            <a:r>
              <a:rPr lang="en-US" baseline="0" dirty="0" err="1"/>
              <a:t>Wenn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</a:t>
            </a:r>
            <a:r>
              <a:rPr lang="en-US" baseline="0" dirty="0" err="1"/>
              <a:t>viele</a:t>
            </a:r>
            <a:r>
              <a:rPr lang="en-US" baseline="0" dirty="0"/>
              <a:t> Kinder </a:t>
            </a:r>
            <a:r>
              <a:rPr lang="en-US" baseline="0" dirty="0" err="1"/>
              <a:t>sind</a:t>
            </a:r>
            <a:r>
              <a:rPr lang="en-US" baseline="0" dirty="0"/>
              <a:t> links, </a:t>
            </a:r>
            <a:r>
              <a:rPr lang="en-US" baseline="0" dirty="0" err="1"/>
              <a:t>Wenn</a:t>
            </a:r>
            <a:r>
              <a:rPr lang="en-US" baseline="0" dirty="0"/>
              <a:t> </a:t>
            </a:r>
            <a:r>
              <a:rPr lang="en-US" baseline="0" dirty="0" err="1"/>
              <a:t>nur</a:t>
            </a:r>
            <a:r>
              <a:rPr lang="en-US" baseline="0" dirty="0"/>
              <a:t> </a:t>
            </a:r>
            <a:r>
              <a:rPr lang="en-US" baseline="0" dirty="0" err="1"/>
              <a:t>manche</a:t>
            </a:r>
            <a:r>
              <a:rPr lang="en-US" baseline="0" dirty="0"/>
              <a:t> </a:t>
            </a:r>
            <a:r>
              <a:rPr lang="en-US" baseline="0" dirty="0" err="1"/>
              <a:t>rechts</a:t>
            </a:r>
            <a:r>
              <a:rPr lang="en-US" baseline="0" dirty="0"/>
              <a:t>….)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40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97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1EE4B8-0496-4C58-A2CE-75DDF46F8187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1333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9797-2ADB-4027-8799-3EB940A474BD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65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B4B-F005-4088-96B5-1A419120D7F2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40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3AEE-E745-4D6D-8549-22FF44CF2D17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692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44740F-86ED-4781-8D0C-B6C185542B95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791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0D68-E8C1-421B-AA05-08C043D58F2A}" type="datetime1">
              <a:rPr lang="de-AT" smtClean="0"/>
              <a:t>02.04.2017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626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ADB8-45AD-4BE1-B1F6-8EE2516642EE}" type="datetime1">
              <a:rPr lang="de-AT" smtClean="0"/>
              <a:t>02.04.2017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90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34B4-A7B8-4CA0-A83C-80278ADE4C26}" type="datetime1">
              <a:rPr lang="de-AT" smtClean="0"/>
              <a:t>02.04.2017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570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1651-14D2-4F97-B20E-A3928338AADE}" type="datetime1">
              <a:rPr lang="de-AT" smtClean="0"/>
              <a:t>02.04.2017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744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C270F3-8FF7-4ACE-BF4F-B726CB2CF1F9}" type="datetime1">
              <a:rPr lang="de-AT" smtClean="0"/>
              <a:t>02.04.2017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531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5DDA0A-F527-437A-B61B-60ADB3F9FC94}" type="datetime1">
              <a:rPr lang="de-AT" smtClean="0"/>
              <a:t>02.04.2017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084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4EC6660B-BC3D-40A8-88AD-41DA0886A376}" type="datetime1">
              <a:rPr lang="de-AT" smtClean="0"/>
              <a:t>02.04.2017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990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hyperlink" Target="http://www.epep.a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903"/>
            <a:ext cx="2362200" cy="1020097"/>
          </a:xfrm>
        </p:spPr>
        <p:txBody>
          <a:bodyPr/>
          <a:lstStyle/>
          <a:p>
            <a:r>
              <a:rPr lang="en-US" sz="2400" dirty="0"/>
              <a:t>Do your recognize this?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4191" y="692696"/>
            <a:ext cx="5638800" cy="5410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Adjectives and Adverbs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adjective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 is a word or set of words that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modifies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  a noun or pronoun.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Examples: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That is a 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cute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 puppy.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That puppy is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cute.</a:t>
            </a:r>
            <a:b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That puppy looks 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cute.</a:t>
            </a:r>
            <a:b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An </a:t>
            </a:r>
            <a:r>
              <a:rPr lang="en-US" sz="2000" b="1" dirty="0">
                <a:solidFill>
                  <a:schemeClr val="accent2"/>
                </a:solidFill>
              </a:rPr>
              <a:t>adverb</a:t>
            </a:r>
            <a:r>
              <a:rPr lang="en-US" sz="2000" dirty="0">
                <a:solidFill>
                  <a:schemeClr val="accent2"/>
                </a:solidFill>
              </a:rPr>
              <a:t> is a word or set of words that modifies verbs, adjectives, or other adverbs.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chemeClr val="accent2"/>
                </a:solidFill>
              </a:rPr>
              <a:t>Examples: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i="1" dirty="0">
                <a:solidFill>
                  <a:schemeClr val="accent2"/>
                </a:solidFill>
              </a:rPr>
              <a:t>He speaks </a:t>
            </a:r>
            <a:r>
              <a:rPr lang="en-US" sz="2000" b="1" i="1" dirty="0">
                <a:solidFill>
                  <a:schemeClr val="accent2"/>
                </a:solidFill>
              </a:rPr>
              <a:t>slowly</a:t>
            </a:r>
            <a:r>
              <a:rPr lang="en-US" sz="2000" dirty="0">
                <a:solidFill>
                  <a:schemeClr val="accent2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She takes it very </a:t>
            </a:r>
            <a:r>
              <a:rPr lang="en-US" sz="2000" b="1" dirty="0">
                <a:solidFill>
                  <a:schemeClr val="accent2"/>
                </a:solidFill>
              </a:rPr>
              <a:t>seriously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i="1" dirty="0">
                <a:solidFill>
                  <a:schemeClr val="accent2"/>
                </a:solidFill>
              </a:rPr>
              <a:t>He is </a:t>
            </a:r>
            <a:r>
              <a:rPr lang="en-US" sz="2000" b="1" i="1" dirty="0">
                <a:solidFill>
                  <a:schemeClr val="accent2"/>
                </a:solidFill>
              </a:rPr>
              <a:t>especially</a:t>
            </a:r>
            <a:r>
              <a:rPr lang="en-US" sz="2000" i="1" dirty="0">
                <a:solidFill>
                  <a:schemeClr val="accent2"/>
                </a:solidFill>
              </a:rPr>
              <a:t> clever</a:t>
            </a:r>
            <a:br>
              <a:rPr lang="en-US" sz="1800" dirty="0">
                <a:solidFill>
                  <a:schemeClr val="accent2"/>
                </a:solidFill>
              </a:rPr>
            </a:b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1</a:t>
            </a:fld>
            <a:endParaRPr lang="de-A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376428"/>
            <a:ext cx="1524132" cy="1798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2422" y="1484784"/>
            <a:ext cx="5263994" cy="792088"/>
          </a:xfrm>
          <a:prstGeom prst="rect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solidFill>
              <a:schemeClr val="accent1">
                <a:shade val="50000"/>
                <a:alpha val="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0" y="2348880"/>
            <a:ext cx="1855948" cy="172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22" y="212079"/>
            <a:ext cx="672755" cy="6749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2422" y="3861048"/>
            <a:ext cx="5336002" cy="720080"/>
          </a:xfrm>
          <a:prstGeom prst="rect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3131840" y="850380"/>
            <a:ext cx="5040560" cy="3526047"/>
          </a:xfrm>
          <a:prstGeom prst="wedgeEllipseCallout">
            <a:avLst>
              <a:gd name="adj1" fmla="val -67828"/>
              <a:gd name="adj2" fmla="val 60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can we put the presented principles into practice?</a:t>
            </a:r>
          </a:p>
        </p:txBody>
      </p:sp>
    </p:spTree>
    <p:extLst>
      <p:ext uri="{BB962C8B-B14F-4D97-AF65-F5344CB8AC3E}">
        <p14:creationId xmlns:p14="http://schemas.microsoft.com/office/powerpoint/2010/main" val="21111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Raising and Hypotheses building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124736"/>
              </p:ext>
            </p:extLst>
          </p:nvPr>
        </p:nvGraphicFramePr>
        <p:xfrm>
          <a:off x="2599606" y="1700808"/>
          <a:ext cx="6209660" cy="456820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0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Most students of 2b do their homework regularly.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Some students are a bit disorganized and forget to hand in their homework.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Most students do their work carefully.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Some kids hand in sloppy work.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3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en-US" sz="1600" dirty="0">
                          <a:effectLst/>
                        </a:rPr>
                        <a:t>Most kids work quietly in class.	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 few kids are very noisy.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3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Most students work quickly and efficiently in class.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Many students are nervous during tests.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Some students work slowly but very carefully.</a:t>
                      </a:r>
                      <a:endParaRPr lang="en-US" sz="14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Some kids are impatient.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3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The class can sing beautifully.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The reading diaries are really beautiful.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2</a:t>
            </a:fld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301752" y="1772816"/>
            <a:ext cx="203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Teachers’ conference: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This is what your teachers said about your class: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574" y="987552"/>
            <a:ext cx="672755" cy="6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2642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/>
              <a:t>Presenting</a:t>
            </a:r>
            <a:r>
              <a:rPr lang="fr-FR" dirty="0"/>
              <a:t> a </a:t>
            </a:r>
            <a:r>
              <a:rPr lang="fr-FR" dirty="0" err="1"/>
              <a:t>topic</a:t>
            </a:r>
            <a:r>
              <a:rPr lang="fr-FR" dirty="0"/>
              <a:t> or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new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actively</a:t>
            </a:r>
            <a:r>
              <a:rPr lang="fr-FR" dirty="0"/>
              <a:t> in a </a:t>
            </a:r>
            <a:r>
              <a:rPr lang="fr-FR" dirty="0" err="1"/>
              <a:t>meaningful</a:t>
            </a:r>
            <a:r>
              <a:rPr lang="fr-FR" dirty="0"/>
              <a:t> </a:t>
            </a:r>
            <a:r>
              <a:rPr lang="fr-FR" dirty="0" err="1"/>
              <a:t>context</a:t>
            </a:r>
            <a:endParaRPr lang="fr-FR" dirty="0"/>
          </a:p>
          <a:p>
            <a:r>
              <a:rPr lang="fr-FR" dirty="0" err="1"/>
              <a:t>presenting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</a:t>
            </a:r>
            <a:r>
              <a:rPr lang="fr-FR" dirty="0" err="1"/>
              <a:t>coherently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CivilRightsHighlig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3166077"/>
            <a:ext cx="4565179" cy="3410751"/>
          </a:xfrm>
          <a:prstGeom prst="rect">
            <a:avLst/>
          </a:prstGeom>
        </p:spPr>
      </p:pic>
      <p:pic>
        <p:nvPicPr>
          <p:cNvPr id="5" name="dog-in-nighttime-ca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010" y="3166077"/>
            <a:ext cx="4248472" cy="35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Find more examples and materials  for  brain-friendly language learning on…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4</a:t>
            </a:fld>
            <a:endParaRPr lang="de-A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92018"/>
            <a:ext cx="2683092" cy="3734146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7347920">
            <a:off x="1101996" y="317521"/>
            <a:ext cx="1094543" cy="2274074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/>
              <a:t>Download</a:t>
            </a: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60" y="2421690"/>
            <a:ext cx="589788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3600" b="1" dirty="0">
                <a:solidFill>
                  <a:srgbClr val="365F9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Ahsen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"ISM: The triple code model for imagery and psychophysiology."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Mental Imagery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8.4 (1984): 15-43.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Caine, R.N. and G. Caine. "Understanding a Brain-Based Approach to Learning and Teaching."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Leadership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48.2 (1990): 66-70. 06 11 2011. &lt;http://www.sedl.org/scimath/compass/v03n02/1.html&gt;.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Caspary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Ralf. "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Dopamindusche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Klassenzimmer." 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Caspary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Ralf.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Freiburg </a:t>
            </a: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Breisgau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Herder, 2006.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Hannaford, Carla.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Moves: Why learning is not all in your head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Arlington, Virginia: Great 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Publishers,, 1995.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Herrmann, Ulrich. "Gehirnforschung und die neurodidaktische Revision schulisch organisierten Lehrens und Lernens." Herrmann, Ulrich.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Beltz, 2006.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Lewis, Michael.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Collocation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Heine, 2000.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Manuela 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Karsten Müller. 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"The impact of iconic gestures on foreign language word learning and its neural substrate."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Brain Mapping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(2011): 982-998.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Macedonia, Manuela. “</a:t>
            </a:r>
            <a:r>
              <a:rPr lang="en-US" altLang="en-US" sz="29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Mit</a:t>
            </a:r>
            <a:r>
              <a:rPr lang="en-US" altLang="en-US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Händen</a:t>
            </a:r>
            <a:r>
              <a:rPr lang="en-US" altLang="en-US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en-US" altLang="en-US" sz="29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Füßen</a:t>
            </a:r>
            <a:r>
              <a:rPr lang="en-US" altLang="en-US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” in </a:t>
            </a:r>
            <a:r>
              <a:rPr lang="en-US" altLang="en-US" sz="2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Gehirn</a:t>
            </a:r>
            <a:r>
              <a:rPr lang="en-US" altLang="en-US" sz="2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und Geist,  </a:t>
            </a:r>
            <a:r>
              <a:rPr lang="en-US" altLang="en-US" sz="2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Spektrum</a:t>
            </a:r>
            <a:r>
              <a:rPr lang="en-US" altLang="en-US" sz="2900" i="1" dirty="0">
                <a:latin typeface="Calibri" panose="020F0502020204030204" pitchFamily="34" charset="0"/>
                <a:cs typeface="Times New Roman" panose="02020603050405020304" pitchFamily="18" charset="0"/>
              </a:rPr>
              <a:t>, 12.2. 06.12.2012. </a:t>
            </a:r>
            <a:r>
              <a:rPr lang="en-US" altLang="en-US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http://www.macedonia.at/uncategorized/gehirn-und-geist-und-brain-cast/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Mercer, Sarah. "Mindful Use of Praise." </a:t>
            </a:r>
            <a:r>
              <a:rPr lang="en-US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erscheint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demnächst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2011.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Newby, David.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Grammar for Communication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Wien: Österreichischer Bundesverlag, 2001.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—.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Grammar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Communication: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Exercises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Creative </a:t>
            </a:r>
            <a:r>
              <a:rPr lang="de-AT" altLang="en-US" sz="29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Wien: Österreichischer Bundesverlag, 2001.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Roth, Gerhard. "Warum sind Lehren und Lernen so schwierig?" Herrmann, Ulrich.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Neurodidaktik: Grundlagen und Vorschläge für gehirngerechtes Lehren und Lernen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Belz, 2006.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Schachl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Hans.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haben wir im Kopf? Die Grundlagen für gehirngerechtes Lehren und Lernen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Linz: 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Veritas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Lernen. Gehirnforschung und die Schule des Lebens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Heidelberg/Berlin, 2002.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"Medizin für die Schule." </a:t>
            </a:r>
            <a:r>
              <a:rPr lang="de-AT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Caspary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Ralf. </a:t>
            </a:r>
            <a:r>
              <a:rPr lang="de-AT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Freiburg im Breisgau: Herder, 2006.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Stevick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Earl W.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Memory, Meaning and Method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Boston: </a:t>
            </a: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Heinle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Szabos, Janice and Vanessa </a:t>
            </a: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Filkins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Reading, A Novel Approach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Good Apple Inc., 1984.</a:t>
            </a:r>
            <a:endParaRPr lang="en-US" altLang="en-US" sz="11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Zull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James. </a:t>
            </a:r>
            <a:r>
              <a:rPr lang="en-US" altLang="en-US" sz="2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 of Changing the Brain: enriching teaching by exploring the biology of learning</a:t>
            </a:r>
            <a:r>
              <a:rPr lang="en-US" alt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Sterling, Virginia: Stylus Publishing, 2002.</a:t>
            </a:r>
            <a:endParaRPr lang="en-US" altLang="en-US" sz="11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461493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14043</TotalTime>
  <Words>689</Words>
  <Application>Microsoft Office PowerPoint</Application>
  <PresentationFormat>On-screen Show (4:3)</PresentationFormat>
  <Paragraphs>67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Cambria</vt:lpstr>
      <vt:lpstr>Franklin Gothic Book</vt:lpstr>
      <vt:lpstr>Times New Roman</vt:lpstr>
      <vt:lpstr>Crop</vt:lpstr>
      <vt:lpstr>Do your recognize this?</vt:lpstr>
      <vt:lpstr>Awareness Raising and Hypotheses building</vt:lpstr>
      <vt:lpstr>Presenting a topic or book</vt:lpstr>
      <vt:lpstr>PowerPoint Presentation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</dc:creator>
  <cp:lastModifiedBy>Poelzleitner Elisabeth</cp:lastModifiedBy>
  <cp:revision>673</cp:revision>
  <cp:lastPrinted>2016-02-27T17:35:23Z</cp:lastPrinted>
  <dcterms:created xsi:type="dcterms:W3CDTF">2012-09-29T09:13:33Z</dcterms:created>
  <dcterms:modified xsi:type="dcterms:W3CDTF">2017-04-02T18:18:12Z</dcterms:modified>
</cp:coreProperties>
</file>