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amp;ehk=7CQUj1efqqf2cC6Pbyoc" ContentType="image/jpe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2"/>
    <p:sldMasterId id="2147483696" r:id="rId3"/>
  </p:sldMasterIdLst>
  <p:notesMasterIdLst>
    <p:notesMasterId r:id="rId28"/>
  </p:notesMasterIdLst>
  <p:handoutMasterIdLst>
    <p:handoutMasterId r:id="rId29"/>
  </p:handoutMasterIdLst>
  <p:sldIdLst>
    <p:sldId id="256" r:id="rId4"/>
    <p:sldId id="265" r:id="rId5"/>
    <p:sldId id="266" r:id="rId6"/>
    <p:sldId id="267" r:id="rId7"/>
    <p:sldId id="271" r:id="rId8"/>
    <p:sldId id="259" r:id="rId9"/>
    <p:sldId id="272" r:id="rId10"/>
    <p:sldId id="273" r:id="rId11"/>
    <p:sldId id="274" r:id="rId12"/>
    <p:sldId id="275" r:id="rId13"/>
    <p:sldId id="308" r:id="rId14"/>
    <p:sldId id="270" r:id="rId15"/>
    <p:sldId id="269" r:id="rId16"/>
    <p:sldId id="276" r:id="rId17"/>
    <p:sldId id="263" r:id="rId18"/>
    <p:sldId id="277" r:id="rId19"/>
    <p:sldId id="278" r:id="rId20"/>
    <p:sldId id="306" r:id="rId21"/>
    <p:sldId id="282" r:id="rId22"/>
    <p:sldId id="287" r:id="rId23"/>
    <p:sldId id="283" r:id="rId24"/>
    <p:sldId id="279" r:id="rId25"/>
    <p:sldId id="311" r:id="rId26"/>
    <p:sldId id="309" r:id="rId2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200">
          <p15:clr>
            <a:srgbClr val="A4A3A4"/>
          </p15:clr>
        </p15:guide>
        <p15:guide id="3" orient="horz" pos="3888">
          <p15:clr>
            <a:srgbClr val="A4A3A4"/>
          </p15:clr>
        </p15:guide>
        <p15:guide id="4" orient="horz" pos="2880">
          <p15:clr>
            <a:srgbClr val="A4A3A4"/>
          </p15:clr>
        </p15:guide>
        <p15:guide id="5" orient="horz" pos="3216">
          <p15:clr>
            <a:srgbClr val="A4A3A4"/>
          </p15:clr>
        </p15:guide>
        <p15:guide id="6" orient="horz" pos="816">
          <p15:clr>
            <a:srgbClr val="A4A3A4"/>
          </p15:clr>
        </p15:guide>
        <p15:guide id="7" orient="horz" pos="175">
          <p15:clr>
            <a:srgbClr val="A4A3A4"/>
          </p15:clr>
        </p15:guide>
        <p15:guide id="8" pos="3839">
          <p15:clr>
            <a:srgbClr val="A4A3A4"/>
          </p15:clr>
        </p15:guide>
        <p15:guide id="9" pos="959">
          <p15:clr>
            <a:srgbClr val="A4A3A4"/>
          </p15:clr>
        </p15:guide>
        <p15:guide id="10" pos="6719">
          <p15:clr>
            <a:srgbClr val="A4A3A4"/>
          </p15:clr>
        </p15:guide>
        <p15:guide id="11" pos="6143">
          <p15:clr>
            <a:srgbClr val="A4A3A4"/>
          </p15:clr>
        </p15:guide>
        <p15:guide id="12" pos="283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552"/>
    <a:srgbClr val="D06C1A"/>
    <a:srgbClr val="D92A0D"/>
    <a:srgbClr val="D26900"/>
    <a:srgbClr val="A7EA52"/>
    <a:srgbClr val="63AC36"/>
    <a:srgbClr val="6CAE24"/>
    <a:srgbClr val="EB9F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9" autoAdjust="0"/>
    <p:restoredTop sz="78086" autoAdjust="0"/>
  </p:normalViewPr>
  <p:slideViewPr>
    <p:cSldViewPr>
      <p:cViewPr varScale="1">
        <p:scale>
          <a:sx n="57" d="100"/>
          <a:sy n="57" d="100"/>
        </p:scale>
        <p:origin x="67" y="204"/>
      </p:cViewPr>
      <p:guideLst>
        <p:guide orient="horz" pos="2160"/>
        <p:guide orient="horz" pos="1200"/>
        <p:guide orient="horz" pos="3888"/>
        <p:guide orient="horz" pos="2880"/>
        <p:guide orient="horz" pos="3216"/>
        <p:guide orient="horz" pos="816"/>
        <p:guide orient="horz" pos="175"/>
        <p:guide pos="3839"/>
        <p:guide pos="959"/>
        <p:guide pos="6719"/>
        <p:guide pos="6143"/>
        <p:guide pos="2831"/>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7558"/>
    </p:cViewPr>
  </p:sorterViewPr>
  <p:notesViewPr>
    <p:cSldViewPr showGuides="1">
      <p:cViewPr varScale="1">
        <p:scale>
          <a:sx n="76" d="100"/>
          <a:sy n="76" d="100"/>
        </p:scale>
        <p:origin x="253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30-May-17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30-May-17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Speaking and the Brain:</a:t>
            </a:r>
          </a:p>
          <a:p>
            <a:r>
              <a:rPr lang="de-AT" dirty="0"/>
              <a:t>In this presentation I am going to explain why speaking to an audience is one of the most efficient ways to learn a foreign language. </a:t>
            </a:r>
          </a:p>
          <a:p>
            <a:r>
              <a:rPr lang="de-AT" dirty="0"/>
              <a:t>If you are a language teacher in Europe, you have certainly noticed that speaking has become a lot more important in recent years. This is mainly due to the CEF, the Common European Framework and the speaking exams that are based on it.</a:t>
            </a:r>
          </a:p>
          <a:p>
            <a:endParaRPr lang="de-AT" dirty="0"/>
          </a:p>
          <a:p>
            <a:r>
              <a:rPr lang="de-AT" dirty="0"/>
              <a:t>If you ask me, that is good news, because speaking practice will not only help your learners do well in the standardized exams. </a:t>
            </a:r>
          </a:p>
          <a:p>
            <a:r>
              <a:rPr lang="de-AT" dirty="0"/>
              <a:t>Speaking practice will improve your learners‘ fluency, expand their vocabulary, and help them master new grammar concepts and structures.</a:t>
            </a:r>
          </a:p>
          <a:p>
            <a:r>
              <a:rPr lang="de-AT" dirty="0"/>
              <a:t>Stay tuned to find out why speaking is such an efficient method …</a:t>
            </a:r>
          </a:p>
          <a:p>
            <a:r>
              <a:rPr lang="de-AT" dirty="0"/>
              <a:t>and</a:t>
            </a:r>
          </a:p>
          <a:p>
            <a:r>
              <a:rPr lang="de-AT" dirty="0"/>
              <a:t>how to organize speaking practice even if you are teaching large groups and cannot afford to spend endless time on presentations in class.</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a:t>
            </a:fld>
            <a:endParaRPr lang="en-US"/>
          </a:p>
        </p:txBody>
      </p:sp>
    </p:spTree>
    <p:extLst>
      <p:ext uri="{BB962C8B-B14F-4D97-AF65-F5344CB8AC3E}">
        <p14:creationId xmlns:p14="http://schemas.microsoft.com/office/powerpoint/2010/main" val="3624115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Let‘s apply this new idea in a classroom setting and ask ourselves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(click)</a:t>
            </a:r>
            <a:endParaRPr lang="fr-FR" b="1" baseline="0" dirty="0"/>
          </a:p>
          <a:p>
            <a:endParaRPr lang="de-AT" dirty="0"/>
          </a:p>
          <a:p>
            <a:r>
              <a:rPr lang="de-AT" dirty="0"/>
              <a:t>… why do we not remember wordlists as well as vocabulary learned in real life or multi-sensory contexts?</a:t>
            </a:r>
          </a:p>
          <a:p>
            <a:r>
              <a:rPr lang="de-AT" dirty="0"/>
              <a:t>Can you explain this phenomenon? </a:t>
            </a:r>
            <a:r>
              <a:rPr lang="de-AT" b="1" dirty="0"/>
              <a:t>(click)</a:t>
            </a:r>
          </a:p>
          <a:p>
            <a:r>
              <a:rPr lang="de-AT" dirty="0"/>
              <a:t>…(more slowly again)  why do we not remember wordlists as well as vocabulary learned in real life or multi-sensory contexts</a:t>
            </a:r>
          </a:p>
          <a:p>
            <a:r>
              <a:rPr lang="de-AT" dirty="0"/>
              <a:t>…</a:t>
            </a:r>
          </a:p>
          <a:p>
            <a:endParaRPr lang="de-AT" dirty="0"/>
          </a:p>
          <a:p>
            <a:r>
              <a:rPr lang="de-AT" dirty="0"/>
              <a:t>Obviously, our neural networks play an important role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When we learn new vocabulary as single words without any context – as it is the case here </a:t>
            </a:r>
            <a:r>
              <a:rPr lang="fr-FR" b="1" dirty="0">
                <a:solidFill>
                  <a:srgbClr val="FF0000"/>
                </a:solidFill>
              </a:rPr>
              <a:t>(click)</a:t>
            </a:r>
            <a:endParaRPr lang="fr-FR" b="1" baseline="0" dirty="0"/>
          </a:p>
          <a:p>
            <a:r>
              <a:rPr lang="de-AT" dirty="0"/>
              <a:t>with the two vocab words „used to“ and „hilarious“ --  we cannot tie them to our existing networks easily. Such new words will have very few connections or links and can therefore not be retrieved easily. Imagine them as  disorganized, floating vocab cards. How will you find the one you need?</a:t>
            </a:r>
          </a:p>
          <a:p>
            <a:endParaRPr lang="de-AT" dirty="0"/>
          </a:p>
          <a:p>
            <a:endParaRPr lang="de-AT" dirty="0"/>
          </a:p>
          <a:p>
            <a:endParaRPr lang="de-AT" dirty="0"/>
          </a:p>
        </p:txBody>
      </p:sp>
      <p:sp>
        <p:nvSpPr>
          <p:cNvPr id="4" name="Slide Number Placeholder 3"/>
          <p:cNvSpPr>
            <a:spLocks noGrp="1"/>
          </p:cNvSpPr>
          <p:nvPr>
            <p:ph type="sldNum" sz="quarter" idx="10"/>
          </p:nvPr>
        </p:nvSpPr>
        <p:spPr/>
        <p:txBody>
          <a:bodyPr/>
          <a:lstStyle/>
          <a:p>
            <a:fld id="{01F2A70B-78F2-4DCF-B53B-C990D2FAFB8A}" type="slidenum">
              <a:rPr lang="en-US" smtClean="0"/>
              <a:t>10</a:t>
            </a:fld>
            <a:endParaRPr lang="en-US"/>
          </a:p>
        </p:txBody>
      </p:sp>
    </p:spTree>
    <p:extLst>
      <p:ext uri="{BB962C8B-B14F-4D97-AF65-F5344CB8AC3E}">
        <p14:creationId xmlns:p14="http://schemas.microsoft.com/office/powerpoint/2010/main" val="36061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a:t>
            </a:r>
          </a:p>
          <a:p>
            <a:r>
              <a:rPr lang="de-AT" dirty="0"/>
              <a:t>Let‘s look at the two vocab words again: used to… and „hilarious“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(click)</a:t>
            </a:r>
            <a:endParaRPr lang="fr-FR" b="1"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dirty="0" err="1">
                <a:solidFill>
                  <a:srgbClr val="FF0000"/>
                </a:solidFill>
              </a:rPr>
              <a:t>My</a:t>
            </a:r>
            <a:r>
              <a:rPr lang="fr-FR" b="0" baseline="0" dirty="0">
                <a:solidFill>
                  <a:srgbClr val="FF0000"/>
                </a:solidFill>
              </a:rPr>
              <a:t> </a:t>
            </a:r>
            <a:r>
              <a:rPr lang="fr-FR" b="0" baseline="0" dirty="0" err="1">
                <a:solidFill>
                  <a:srgbClr val="FF0000"/>
                </a:solidFill>
              </a:rPr>
              <a:t>daughter</a:t>
            </a:r>
            <a:r>
              <a:rPr lang="fr-FR" b="0" baseline="0" dirty="0">
                <a:solidFill>
                  <a:srgbClr val="FF0000"/>
                </a:solidFill>
              </a:rPr>
              <a:t> Anna </a:t>
            </a:r>
            <a:r>
              <a:rPr lang="fr-FR" b="0" baseline="0" dirty="0" err="1">
                <a:solidFill>
                  <a:srgbClr val="FF0000"/>
                </a:solidFill>
              </a:rPr>
              <a:t>used</a:t>
            </a:r>
            <a:r>
              <a:rPr lang="fr-FR" b="0" baseline="0" dirty="0">
                <a:solidFill>
                  <a:srgbClr val="FF0000"/>
                </a:solidFill>
              </a:rPr>
              <a:t> to </a:t>
            </a:r>
            <a:r>
              <a:rPr lang="fr-FR" b="0" baseline="0" dirty="0" err="1">
                <a:solidFill>
                  <a:srgbClr val="FF0000"/>
                </a:solidFill>
              </a:rPr>
              <a:t>play</a:t>
            </a:r>
            <a:r>
              <a:rPr lang="fr-FR" b="0" baseline="0" dirty="0">
                <a:solidFill>
                  <a:srgbClr val="FF0000"/>
                </a:solidFill>
              </a:rPr>
              <a:t> </a:t>
            </a:r>
            <a:r>
              <a:rPr lang="fr-FR" b="0" baseline="0" dirty="0" err="1">
                <a:solidFill>
                  <a:srgbClr val="FF0000"/>
                </a:solidFill>
              </a:rPr>
              <a:t>with</a:t>
            </a:r>
            <a:r>
              <a:rPr lang="fr-FR" b="0" baseline="0" dirty="0">
                <a:solidFill>
                  <a:srgbClr val="FF0000"/>
                </a:solidFill>
              </a:rPr>
              <a:t> </a:t>
            </a:r>
            <a:r>
              <a:rPr lang="fr-FR" b="0" baseline="0" dirty="0" err="1">
                <a:solidFill>
                  <a:srgbClr val="FF0000"/>
                </a:solidFill>
              </a:rPr>
              <a:t>her</a:t>
            </a:r>
            <a:r>
              <a:rPr lang="fr-FR" b="0" baseline="0" dirty="0">
                <a:solidFill>
                  <a:srgbClr val="FF0000"/>
                </a:solidFill>
              </a:rPr>
              <a:t> </a:t>
            </a:r>
            <a:r>
              <a:rPr lang="fr-FR" b="0" baseline="0" dirty="0" err="1">
                <a:solidFill>
                  <a:srgbClr val="FF0000"/>
                </a:solidFill>
              </a:rPr>
              <a:t>doll</a:t>
            </a:r>
            <a:r>
              <a:rPr lang="fr-FR" b="0" baseline="0" dirty="0">
                <a:solidFill>
                  <a:srgbClr val="FF0000"/>
                </a:solidFill>
              </a:rPr>
              <a:t> </a:t>
            </a:r>
            <a:r>
              <a:rPr lang="fr-FR" b="0" baseline="0" dirty="0" err="1">
                <a:solidFill>
                  <a:srgbClr val="FF0000"/>
                </a:solidFill>
              </a:rPr>
              <a:t>Fritzi</a:t>
            </a:r>
            <a:r>
              <a:rPr lang="fr-FR" b="0" baseline="0" dirty="0">
                <a:solidFill>
                  <a:srgbClr val="FF0000"/>
                </a:solidFill>
              </a:rPr>
              <a:t> for </a:t>
            </a:r>
            <a:r>
              <a:rPr lang="fr-FR" b="0" baseline="0" dirty="0" err="1">
                <a:solidFill>
                  <a:srgbClr val="FF0000"/>
                </a:solidFill>
              </a:rPr>
              <a:t>hours</a:t>
            </a:r>
            <a:r>
              <a:rPr lang="fr-FR" b="0" baseline="0" dirty="0">
                <a:solidFill>
                  <a:srgbClr val="FF0000"/>
                </a:solidFill>
              </a:rPr>
              <a:t> on end. </a:t>
            </a:r>
            <a:r>
              <a:rPr lang="fr-FR" b="1" dirty="0">
                <a:solidFill>
                  <a:srgbClr val="FF0000"/>
                </a:solidFill>
              </a:rPr>
              <a:t>(click)</a:t>
            </a:r>
            <a:endParaRPr lang="fr-FR"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0" dirty="0"/>
              <a:t>She used to feed him carrots and to share all her foods with him…</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(click)</a:t>
            </a:r>
            <a:endParaRPr lang="fr-FR"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0" dirty="0"/>
              <a:t>We used to go camping in Greece…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0" dirty="0"/>
              <a:t>And the word „hilarious“, reminds me of the</a:t>
            </a:r>
            <a:r>
              <a:rPr lang="fr-FR" b="1" dirty="0">
                <a:solidFill>
                  <a:srgbClr val="FF0000"/>
                </a:solidFill>
              </a:rPr>
              <a:t>(click)</a:t>
            </a:r>
            <a:endParaRPr lang="fr-FR"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0" dirty="0"/>
              <a:t> hilarious jokes that the Snagglegrollop used to tell.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b="0" dirty="0"/>
          </a:p>
          <a:p>
            <a:r>
              <a:rPr lang="de-AT" dirty="0"/>
              <a:t>If we can tag new words to existing networks in our brains, we can remember and use them more easily.  Our prior networks will add depth and meaning, colorful connotations, images and experiences to the new words and thus make them part of a wide network in our brain. We will find them whenever we activiate the respective network.</a:t>
            </a:r>
          </a:p>
          <a:p>
            <a:endParaRPr lang="de-AT" dirty="0"/>
          </a:p>
          <a:p>
            <a:r>
              <a:rPr lang="de-AT" dirty="0"/>
              <a:t>Single words, on the other hand, will be like needles in a haystack. They may be in there somewhere, but can we find them? Where do they belong? How do we use them?</a:t>
            </a:r>
          </a:p>
          <a:p>
            <a:endParaRPr lang="de-AT" dirty="0"/>
          </a:p>
          <a:p>
            <a:r>
              <a:rPr lang="de-AT" dirty="0"/>
              <a:t>So let‘s keep in mind: We always want to tie new information to existing networks. </a:t>
            </a:r>
          </a:p>
          <a:p>
            <a:endParaRPr lang="de-AT" dirty="0"/>
          </a:p>
        </p:txBody>
      </p:sp>
      <p:sp>
        <p:nvSpPr>
          <p:cNvPr id="4" name="Slide Number Placeholder 3"/>
          <p:cNvSpPr>
            <a:spLocks noGrp="1"/>
          </p:cNvSpPr>
          <p:nvPr>
            <p:ph type="sldNum" sz="quarter" idx="10"/>
          </p:nvPr>
        </p:nvSpPr>
        <p:spPr/>
        <p:txBody>
          <a:bodyPr/>
          <a:lstStyle/>
          <a:p>
            <a:fld id="{01F2A70B-78F2-4DCF-B53B-C990D2FAFB8A}" type="slidenum">
              <a:rPr lang="en-US" smtClean="0"/>
              <a:t>11</a:t>
            </a:fld>
            <a:endParaRPr lang="en-US"/>
          </a:p>
        </p:txBody>
      </p:sp>
    </p:spTree>
    <p:extLst>
      <p:ext uri="{BB962C8B-B14F-4D97-AF65-F5344CB8AC3E}">
        <p14:creationId xmlns:p14="http://schemas.microsoft.com/office/powerpoint/2010/main" val="2406588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Let‘s zoom in even further…</a:t>
            </a:r>
          </a:p>
          <a:p>
            <a:endParaRPr lang="de-AT" dirty="0"/>
          </a:p>
          <a:p>
            <a:r>
              <a:rPr lang="de-AT" dirty="0"/>
              <a:t>What we can see here is a basic explanation of signal transmission in neural networks.</a:t>
            </a:r>
          </a:p>
          <a:p>
            <a:r>
              <a:rPr lang="de-AT" dirty="0"/>
              <a:t>The schematic drawing on the left shows how chemical and electric signals are passed on from one synaptic ending to another across the synaptic cleft.</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Neurons consist of a cell body. Information always comes in through the dendrites (the little branches on the left) and is passed on through the axones. In our example the axon has a strong myelin sheath marked yellow. This protein insulation allows the signal to jump from one node to the next and thus makes signal transmission faster and more reliable. The signal then exits through the axon terminal and is passed </a:t>
            </a:r>
            <a:r>
              <a:rPr lang="fr-FR" b="1" dirty="0">
                <a:solidFill>
                  <a:srgbClr val="FF0000"/>
                </a:solidFill>
              </a:rPr>
              <a:t>(click)</a:t>
            </a:r>
            <a:endParaRPr lang="fr-FR"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on to the dendrites of a neighboring cell.</a:t>
            </a:r>
          </a:p>
          <a:p>
            <a:endParaRPr lang="de-AT" dirty="0"/>
          </a:p>
          <a:p>
            <a:endParaRPr lang="de-AT" dirty="0"/>
          </a:p>
          <a:p>
            <a:r>
              <a:rPr lang="de-AT" dirty="0"/>
              <a:t>We won‘t go into detail here – this is for biologists and neuro-scientists, but we need to understand that this process can be influenced from outside. TEACHING is the art of changing the brain – let‘s look at this in more detail.</a:t>
            </a:r>
          </a:p>
          <a:p>
            <a:endParaRPr lang="de-AT" dirty="0"/>
          </a:p>
        </p:txBody>
      </p:sp>
      <p:sp>
        <p:nvSpPr>
          <p:cNvPr id="4" name="Slide Number Placeholder 3"/>
          <p:cNvSpPr>
            <a:spLocks noGrp="1"/>
          </p:cNvSpPr>
          <p:nvPr>
            <p:ph type="sldNum" sz="quarter" idx="10"/>
          </p:nvPr>
        </p:nvSpPr>
        <p:spPr/>
        <p:txBody>
          <a:bodyPr/>
          <a:lstStyle/>
          <a:p>
            <a:fld id="{01F2A70B-78F2-4DCF-B53B-C990D2FAFB8A}" type="slidenum">
              <a:rPr lang="en-US" smtClean="0"/>
              <a:t>12</a:t>
            </a:fld>
            <a:endParaRPr lang="en-US"/>
          </a:p>
        </p:txBody>
      </p:sp>
    </p:spTree>
    <p:extLst>
      <p:ext uri="{BB962C8B-B14F-4D97-AF65-F5344CB8AC3E}">
        <p14:creationId xmlns:p14="http://schemas.microsoft.com/office/powerpoint/2010/main" val="12451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interesting and helpful books on learning and the brain is </a:t>
            </a:r>
          </a:p>
          <a:p>
            <a:r>
              <a:rPr lang="en-US" dirty="0"/>
              <a:t>James </a:t>
            </a:r>
            <a:r>
              <a:rPr lang="en-US" dirty="0" err="1"/>
              <a:t>Zull’s</a:t>
            </a:r>
            <a:r>
              <a:rPr lang="en-US" dirty="0"/>
              <a:t> </a:t>
            </a:r>
            <a:r>
              <a:rPr lang="en-US" i="1" dirty="0"/>
              <a:t>The Art of Changing the Brain.</a:t>
            </a:r>
          </a:p>
          <a:p>
            <a:endParaRPr lang="en-US" i="1" dirty="0"/>
          </a:p>
          <a:p>
            <a:endParaRPr lang="en-US" dirty="0"/>
          </a:p>
          <a:p>
            <a:r>
              <a:rPr lang="en-US" dirty="0"/>
              <a:t>He tells us that learning is BIOLOGY – not PSYCHOLOGY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(click)</a:t>
            </a:r>
            <a:endParaRPr lang="fr-FR" b="1" baseline="0" dirty="0"/>
          </a:p>
          <a:p>
            <a:r>
              <a:rPr lang="en-US" dirty="0"/>
              <a:t>and teachers can influence this – down to the cellular, chemical level of signal transmission between synapses. It’s a fascinating book – very readable for teachers.</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a:t>
            </a:r>
            <a:r>
              <a:rPr lang="en-US" dirty="0"/>
              <a:t>e want to take a brief look at what teachers can do to help or hinder learning, what kinds of tasks and methods are most efficient so learning takes place right in our lesson,  in the classroom. </a:t>
            </a:r>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13</a:t>
            </a:fld>
            <a:endParaRPr lang="fr-FR"/>
          </a:p>
        </p:txBody>
      </p:sp>
    </p:spTree>
    <p:extLst>
      <p:ext uri="{BB962C8B-B14F-4D97-AF65-F5344CB8AC3E}">
        <p14:creationId xmlns:p14="http://schemas.microsoft.com/office/powerpoint/2010/main" val="1789267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The first thing we need to do is to find the </a:t>
            </a:r>
            <a:r>
              <a:rPr lang="fr-FR" b="1" dirty="0">
                <a:solidFill>
                  <a:srgbClr val="FF0000"/>
                </a:solidFill>
              </a:rPr>
              <a:t>(click)</a:t>
            </a:r>
            <a:endParaRPr lang="fr-FR" b="1" baseline="0" dirty="0"/>
          </a:p>
          <a:p>
            <a:r>
              <a:rPr lang="de-AT" dirty="0"/>
              <a:t>KEY to the learners‘ brains.</a:t>
            </a:r>
          </a:p>
          <a:p>
            <a:endParaRPr lang="en-US" dirty="0"/>
          </a:p>
          <a:p>
            <a:r>
              <a:rPr lang="de-AT" dirty="0"/>
              <a:t>Body, mind and soul are interconnected. We need to know that emotions are the key to the brain.</a:t>
            </a:r>
          </a:p>
          <a:p>
            <a:r>
              <a:rPr lang="de-AT" dirty="0"/>
              <a:t>Depending on the kind of input we receive – our limbic system (that is the emotional center of our brain) will lock up or open the door to higher order processing.</a:t>
            </a:r>
          </a:p>
          <a:p>
            <a:r>
              <a:rPr lang="de-AT" dirty="0"/>
              <a:t>Let‘s look at this door-opening function in more detail.</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The importance of </a:t>
            </a:r>
            <a:r>
              <a:rPr lang="fr-FR" sz="1200" dirty="0" err="1"/>
              <a:t>our</a:t>
            </a:r>
            <a:r>
              <a:rPr lang="fr-FR" sz="1200" dirty="0"/>
              <a:t> </a:t>
            </a:r>
            <a:r>
              <a:rPr lang="fr-FR" sz="1200" dirty="0" err="1"/>
              <a:t>learners</a:t>
            </a:r>
            <a:r>
              <a:rPr lang="fr-FR" sz="1200" dirty="0"/>
              <a:t>’ </a:t>
            </a:r>
            <a:r>
              <a:rPr lang="fr-FR" sz="1200" dirty="0" err="1"/>
              <a:t>emotional</a:t>
            </a:r>
            <a:r>
              <a:rPr lang="fr-FR" sz="1200" dirty="0"/>
              <a:t> </a:t>
            </a:r>
            <a:r>
              <a:rPr lang="fr-FR" sz="1200" dirty="0" err="1"/>
              <a:t>mechanisms</a:t>
            </a:r>
            <a:r>
              <a:rPr lang="fr-FR" sz="1200" dirty="0"/>
              <a:t> </a:t>
            </a:r>
            <a:r>
              <a:rPr lang="fr-FR" sz="1200" dirty="0" err="1"/>
              <a:t>is</a:t>
            </a:r>
            <a:r>
              <a:rPr lang="fr-FR" sz="1200" dirty="0"/>
              <a:t> </a:t>
            </a:r>
            <a:r>
              <a:rPr lang="fr-FR" sz="1200" dirty="0" err="1"/>
              <a:t>often</a:t>
            </a:r>
            <a:r>
              <a:rPr lang="fr-FR" sz="1200" dirty="0"/>
              <a:t> </a:t>
            </a:r>
            <a:r>
              <a:rPr lang="fr-FR" sz="1200" dirty="0" err="1"/>
              <a:t>underestimated</a:t>
            </a:r>
            <a:r>
              <a:rPr lang="fr-FR" sz="1200" dirty="0"/>
              <a:t>. </a:t>
            </a:r>
            <a:r>
              <a:rPr lang="fr-FR" sz="1200" dirty="0" err="1"/>
              <a:t>Actually</a:t>
            </a:r>
            <a:r>
              <a:rPr lang="fr-FR" sz="1200" dirty="0"/>
              <a:t>, </a:t>
            </a:r>
            <a:r>
              <a:rPr lang="fr-FR" sz="1200" dirty="0" err="1"/>
              <a:t>emotional</a:t>
            </a:r>
            <a:r>
              <a:rPr lang="fr-FR" sz="1200" dirty="0"/>
              <a:t> and social aspects of </a:t>
            </a:r>
            <a:r>
              <a:rPr lang="fr-FR" sz="1200" dirty="0" err="1"/>
              <a:t>learning</a:t>
            </a:r>
            <a:r>
              <a:rPr lang="fr-FR" sz="1200" dirty="0"/>
              <a:t> are at least as important as  the </a:t>
            </a:r>
            <a:r>
              <a:rPr lang="fr-FR" sz="1200" dirty="0" err="1"/>
              <a:t>intellectual</a:t>
            </a:r>
            <a:r>
              <a:rPr lang="fr-FR" sz="1200" dirty="0"/>
              <a:t> and cognitive </a:t>
            </a:r>
            <a:r>
              <a:rPr lang="fr-FR" sz="1200" dirty="0" err="1"/>
              <a:t>ones</a:t>
            </a:r>
            <a:r>
              <a:rPr lang="fr-FR" sz="1200" dirty="0"/>
              <a:t>.</a:t>
            </a:r>
          </a:p>
          <a:p>
            <a:endParaRPr lang="fr-FR" dirty="0"/>
          </a:p>
          <a:p>
            <a:r>
              <a:rPr lang="fr-FR" dirty="0" err="1"/>
              <a:t>Children</a:t>
            </a:r>
            <a:r>
              <a:rPr lang="fr-FR" dirty="0"/>
              <a:t> </a:t>
            </a:r>
            <a:r>
              <a:rPr lang="fr-FR" dirty="0" err="1"/>
              <a:t>decide</a:t>
            </a:r>
            <a:r>
              <a:rPr lang="fr-FR" dirty="0"/>
              <a:t> </a:t>
            </a:r>
            <a:r>
              <a:rPr lang="fr-FR" dirty="0" err="1"/>
              <a:t>quickly</a:t>
            </a:r>
            <a:r>
              <a:rPr lang="fr-FR" dirty="0"/>
              <a:t> and </a:t>
            </a:r>
            <a:r>
              <a:rPr lang="fr-FR" dirty="0" err="1"/>
              <a:t>unconsciously</a:t>
            </a:r>
            <a:r>
              <a:rPr lang="fr-FR" dirty="0"/>
              <a:t> </a:t>
            </a:r>
            <a:r>
              <a:rPr lang="fr-FR" dirty="0" err="1"/>
              <a:t>whether</a:t>
            </a:r>
            <a:r>
              <a:rPr lang="fr-FR" dirty="0"/>
              <a:t> to </a:t>
            </a:r>
            <a:r>
              <a:rPr lang="fr-FR" dirty="0" err="1"/>
              <a:t>turn</a:t>
            </a:r>
            <a:r>
              <a:rPr lang="fr-FR" dirty="0"/>
              <a:t> </a:t>
            </a:r>
            <a:r>
              <a:rPr lang="fr-FR" dirty="0" err="1"/>
              <a:t>their</a:t>
            </a:r>
            <a:r>
              <a:rPr lang="fr-FR" dirty="0"/>
              <a:t> </a:t>
            </a:r>
            <a:r>
              <a:rPr lang="fr-FR" dirty="0" err="1"/>
              <a:t>brains</a:t>
            </a:r>
            <a:r>
              <a:rPr lang="fr-FR" dirty="0"/>
              <a:t> </a:t>
            </a:r>
            <a:r>
              <a:rPr lang="fr-FR" b="1" dirty="0"/>
              <a:t>click</a:t>
            </a:r>
            <a:r>
              <a:rPr lang="fr-FR" dirty="0"/>
              <a:t> « on » or </a:t>
            </a:r>
            <a:r>
              <a:rPr lang="fr-FR" dirty="0" err="1"/>
              <a:t>stay</a:t>
            </a:r>
            <a:r>
              <a:rPr lang="fr-FR" dirty="0"/>
              <a:t> in standby mode. </a:t>
            </a:r>
            <a:r>
              <a:rPr lang="fr-FR" b="1" dirty="0"/>
              <a:t>click</a:t>
            </a:r>
          </a:p>
          <a:p>
            <a:endParaRPr lang="fr-FR" dirty="0"/>
          </a:p>
          <a:p>
            <a:r>
              <a:rPr lang="fr-FR" dirty="0" err="1"/>
              <a:t>Within</a:t>
            </a:r>
            <a:r>
              <a:rPr lang="fr-FR" dirty="0"/>
              <a:t> seconds, </a:t>
            </a:r>
            <a:r>
              <a:rPr lang="fr-FR" dirty="0" err="1"/>
              <a:t>their</a:t>
            </a:r>
            <a:r>
              <a:rPr lang="fr-FR" dirty="0"/>
              <a:t> </a:t>
            </a:r>
            <a:r>
              <a:rPr lang="fr-FR" dirty="0" err="1"/>
              <a:t>brains</a:t>
            </a:r>
            <a:r>
              <a:rPr lang="fr-FR" dirty="0"/>
              <a:t>’ </a:t>
            </a:r>
            <a:r>
              <a:rPr lang="fr-FR" dirty="0" err="1"/>
              <a:t>emotional</a:t>
            </a:r>
            <a:r>
              <a:rPr lang="fr-FR" dirty="0"/>
              <a:t> center – </a:t>
            </a:r>
            <a:r>
              <a:rPr lang="fr-FR" b="1" dirty="0"/>
              <a:t>click</a:t>
            </a:r>
            <a:r>
              <a:rPr lang="fr-FR" dirty="0"/>
              <a:t> </a:t>
            </a:r>
            <a:r>
              <a:rPr lang="fr-FR" dirty="0" err="1"/>
              <a:t>that</a:t>
            </a:r>
            <a:r>
              <a:rPr lang="fr-FR" dirty="0"/>
              <a:t> </a:t>
            </a:r>
            <a:r>
              <a:rPr lang="fr-FR" dirty="0" err="1"/>
              <a:t>is</a:t>
            </a:r>
            <a:r>
              <a:rPr lang="fr-FR" dirty="0"/>
              <a:t> the </a:t>
            </a:r>
            <a:r>
              <a:rPr lang="fr-FR" dirty="0" err="1"/>
              <a:t>limbic</a:t>
            </a:r>
            <a:r>
              <a:rPr lang="fr-FR" dirty="0"/>
              <a:t> system </a:t>
            </a:r>
            <a:r>
              <a:rPr lang="fr-FR" dirty="0" err="1"/>
              <a:t>will</a:t>
            </a:r>
            <a:r>
              <a:rPr lang="fr-FR" dirty="0"/>
              <a:t> </a:t>
            </a:r>
            <a:r>
              <a:rPr lang="fr-FR" dirty="0" err="1"/>
              <a:t>decide</a:t>
            </a:r>
            <a:endParaRPr lang="fr-FR" dirty="0"/>
          </a:p>
          <a:p>
            <a:pPr marL="171450" indent="-171450">
              <a:buFont typeface="Arial" panose="020B0604020202020204" pitchFamily="34" charset="0"/>
              <a:buChar char="•"/>
            </a:pPr>
            <a:r>
              <a:rPr lang="fr-FR" dirty="0"/>
              <a:t> </a:t>
            </a:r>
            <a:r>
              <a:rPr lang="fr-FR" dirty="0" err="1"/>
              <a:t>Whether</a:t>
            </a:r>
            <a:r>
              <a:rPr lang="fr-FR" dirty="0"/>
              <a:t> the </a:t>
            </a:r>
            <a:r>
              <a:rPr lang="fr-FR" dirty="0" err="1"/>
              <a:t>teacher’s</a:t>
            </a:r>
            <a:r>
              <a:rPr lang="fr-FR" dirty="0"/>
              <a:t> </a:t>
            </a:r>
            <a:r>
              <a:rPr lang="fr-FR" dirty="0" err="1"/>
              <a:t>words</a:t>
            </a:r>
            <a:r>
              <a:rPr lang="fr-FR" dirty="0"/>
              <a:t>, </a:t>
            </a:r>
            <a:r>
              <a:rPr lang="fr-FR" dirty="0" err="1"/>
              <a:t>voice</a:t>
            </a:r>
            <a:r>
              <a:rPr lang="fr-FR" dirty="0"/>
              <a:t> and body-</a:t>
            </a:r>
            <a:r>
              <a:rPr lang="fr-FR" dirty="0" err="1"/>
              <a:t>language</a:t>
            </a:r>
            <a:r>
              <a:rPr lang="fr-FR" dirty="0"/>
              <a:t> match and </a:t>
            </a:r>
            <a:r>
              <a:rPr lang="fr-FR" dirty="0" err="1"/>
              <a:t>therefore</a:t>
            </a:r>
            <a:r>
              <a:rPr lang="fr-FR" dirty="0"/>
              <a:t> </a:t>
            </a:r>
            <a:r>
              <a:rPr lang="fr-FR" dirty="0" err="1"/>
              <a:t>seem</a:t>
            </a:r>
            <a:r>
              <a:rPr lang="fr-FR" dirty="0"/>
              <a:t>  </a:t>
            </a:r>
            <a:r>
              <a:rPr lang="fr-FR" dirty="0" err="1"/>
              <a:t>authentic</a:t>
            </a:r>
            <a:r>
              <a:rPr lang="fr-FR" dirty="0"/>
              <a:t> and reliable </a:t>
            </a:r>
          </a:p>
          <a:p>
            <a:pPr marL="171450" indent="-171450">
              <a:buFont typeface="Arial" panose="020B0604020202020204" pitchFamily="34" charset="0"/>
              <a:buChar char="•"/>
            </a:pPr>
            <a:r>
              <a:rPr lang="fr-FR" dirty="0" err="1"/>
              <a:t>Whether</a:t>
            </a:r>
            <a:r>
              <a:rPr lang="fr-FR" dirty="0"/>
              <a:t> the topic </a:t>
            </a:r>
            <a:r>
              <a:rPr lang="fr-FR" dirty="0" err="1"/>
              <a:t>is</a:t>
            </a:r>
            <a:r>
              <a:rPr lang="fr-FR" dirty="0"/>
              <a:t> relevant and </a:t>
            </a:r>
            <a:r>
              <a:rPr lang="fr-FR" dirty="0" err="1"/>
              <a:t>interesting</a:t>
            </a:r>
            <a:endParaRPr lang="fr-FR" dirty="0"/>
          </a:p>
          <a:p>
            <a:pPr marL="171450" indent="-171450">
              <a:buFont typeface="Arial" panose="020B0604020202020204" pitchFamily="34" charset="0"/>
              <a:buChar char="•"/>
            </a:pPr>
            <a:r>
              <a:rPr lang="fr-FR" b="1" dirty="0"/>
              <a:t> </a:t>
            </a:r>
            <a:r>
              <a:rPr lang="fr-FR" dirty="0" err="1"/>
              <a:t>whether</a:t>
            </a:r>
            <a:r>
              <a:rPr lang="fr-FR" dirty="0"/>
              <a:t> the situation in the </a:t>
            </a:r>
            <a:r>
              <a:rPr lang="fr-FR" dirty="0" err="1"/>
              <a:t>classroom</a:t>
            </a:r>
            <a:r>
              <a:rPr lang="fr-FR" dirty="0"/>
              <a:t> </a:t>
            </a:r>
            <a:r>
              <a:rPr lang="fr-FR" dirty="0" err="1"/>
              <a:t>is</a:t>
            </a:r>
            <a:r>
              <a:rPr lang="fr-FR" dirty="0"/>
              <a:t> </a:t>
            </a:r>
            <a:r>
              <a:rPr lang="fr-FR" dirty="0" err="1"/>
              <a:t>relaxed</a:t>
            </a:r>
            <a:r>
              <a:rPr lang="fr-FR" dirty="0"/>
              <a:t> or </a:t>
            </a:r>
            <a:r>
              <a:rPr lang="fr-FR" dirty="0" err="1"/>
              <a:t>threatening</a:t>
            </a:r>
            <a:r>
              <a:rPr lang="fr-FR" dirty="0"/>
              <a:t>…</a:t>
            </a:r>
          </a:p>
          <a:p>
            <a:endParaRPr lang="de-AT" dirty="0"/>
          </a:p>
          <a:p>
            <a:endParaRPr lang="de-AT" dirty="0"/>
          </a:p>
          <a:p>
            <a:r>
              <a:rPr lang="de-AT" dirty="0"/>
              <a:t> …………………………………….(extra, for me)</a:t>
            </a:r>
            <a:endParaRPr lang="en-US" dirty="0"/>
          </a:p>
          <a:p>
            <a:endParaRPr lang="en-US" dirty="0"/>
          </a:p>
          <a:p>
            <a:r>
              <a:rPr lang="en-US" sz="900" dirty="0"/>
              <a:t>Neocortex:</a:t>
            </a:r>
            <a:r>
              <a:rPr lang="en-US" sz="900" baseline="0" dirty="0"/>
              <a:t> </a:t>
            </a:r>
            <a:r>
              <a:rPr lang="en-US" sz="900" baseline="0" dirty="0" err="1"/>
              <a:t>höheres</a:t>
            </a:r>
            <a:r>
              <a:rPr lang="en-US" sz="900" baseline="0" dirty="0"/>
              <a:t> </a:t>
            </a:r>
            <a:r>
              <a:rPr lang="en-US" sz="900" baseline="0" dirty="0" err="1"/>
              <a:t>Denken</a:t>
            </a:r>
            <a:r>
              <a:rPr lang="en-US" sz="900" baseline="0" dirty="0"/>
              <a:t>, </a:t>
            </a:r>
            <a:r>
              <a:rPr lang="en-US" sz="900" baseline="0" dirty="0" err="1"/>
              <a:t>kann</a:t>
            </a:r>
            <a:r>
              <a:rPr lang="en-US" sz="900" baseline="0" dirty="0"/>
              <a:t> </a:t>
            </a:r>
            <a:r>
              <a:rPr lang="en-US" sz="900" baseline="0" dirty="0" err="1"/>
              <a:t>Sprache</a:t>
            </a:r>
            <a:r>
              <a:rPr lang="en-US" sz="900" baseline="0" dirty="0"/>
              <a:t> </a:t>
            </a:r>
            <a:r>
              <a:rPr lang="en-US" sz="900" baseline="0" dirty="0" err="1"/>
              <a:t>verarbeiten</a:t>
            </a:r>
            <a:r>
              <a:rPr lang="en-US" sz="900" baseline="0" dirty="0"/>
              <a:t>.</a:t>
            </a:r>
          </a:p>
          <a:p>
            <a:r>
              <a:rPr lang="en-US" sz="900" baseline="0" dirty="0" err="1"/>
              <a:t>Limbisches</a:t>
            </a:r>
            <a:r>
              <a:rPr lang="en-US" sz="900" baseline="0" dirty="0"/>
              <a:t> System: </a:t>
            </a:r>
            <a:r>
              <a:rPr lang="en-US" sz="900" baseline="0" dirty="0" err="1"/>
              <a:t>kann</a:t>
            </a:r>
            <a:r>
              <a:rPr lang="en-US" sz="900" baseline="0" dirty="0"/>
              <a:t> </a:t>
            </a:r>
            <a:r>
              <a:rPr lang="en-US" sz="900" baseline="0" dirty="0" err="1"/>
              <a:t>nur</a:t>
            </a:r>
            <a:r>
              <a:rPr lang="en-US" sz="900" baseline="0" dirty="0"/>
              <a:t> </a:t>
            </a:r>
            <a:r>
              <a:rPr lang="en-US" sz="900" baseline="0" dirty="0" err="1"/>
              <a:t>Gefühle</a:t>
            </a:r>
            <a:r>
              <a:rPr lang="en-US" sz="900" baseline="0" dirty="0"/>
              <a:t> verstehen – </a:t>
            </a:r>
            <a:r>
              <a:rPr lang="en-US" sz="900" baseline="0" dirty="0" err="1"/>
              <a:t>über</a:t>
            </a:r>
            <a:r>
              <a:rPr lang="en-US" sz="900" baseline="0" dirty="0"/>
              <a:t> </a:t>
            </a:r>
            <a:r>
              <a:rPr lang="en-US" sz="900" baseline="0" dirty="0" err="1"/>
              <a:t>verbale</a:t>
            </a:r>
            <a:r>
              <a:rPr lang="en-US" sz="900" baseline="0" dirty="0"/>
              <a:t> Impulse </a:t>
            </a:r>
            <a:r>
              <a:rPr lang="en-US" sz="900" baseline="0" dirty="0" err="1"/>
              <a:t>nicht</a:t>
            </a:r>
            <a:r>
              <a:rPr lang="en-US" sz="900" baseline="0" dirty="0"/>
              <a:t> </a:t>
            </a:r>
            <a:r>
              <a:rPr lang="en-US" sz="900" baseline="0" dirty="0" err="1"/>
              <a:t>erreichbar</a:t>
            </a:r>
            <a:r>
              <a:rPr lang="en-US" sz="900" baseline="0" dirty="0"/>
              <a:t>. (It doesn’t feel right – </a:t>
            </a:r>
            <a:r>
              <a:rPr lang="en-US" sz="900" baseline="0" dirty="0" err="1"/>
              <a:t>kann</a:t>
            </a:r>
            <a:r>
              <a:rPr lang="en-US" sz="900" baseline="0" dirty="0"/>
              <a:t> </a:t>
            </a:r>
            <a:r>
              <a:rPr lang="en-US" sz="900" baseline="0" dirty="0" err="1"/>
              <a:t>es</a:t>
            </a:r>
            <a:r>
              <a:rPr lang="en-US" sz="900" baseline="0" dirty="0"/>
              <a:t> </a:t>
            </a:r>
            <a:r>
              <a:rPr lang="en-US" sz="900" baseline="0" dirty="0" err="1"/>
              <a:t>aber</a:t>
            </a:r>
            <a:r>
              <a:rPr lang="en-US" sz="900" baseline="0" dirty="0"/>
              <a:t> </a:t>
            </a:r>
            <a:r>
              <a:rPr lang="en-US" sz="900" baseline="0" dirty="0" err="1"/>
              <a:t>nicht</a:t>
            </a:r>
            <a:r>
              <a:rPr lang="en-US" sz="900" baseline="0" dirty="0"/>
              <a:t> </a:t>
            </a:r>
            <a:r>
              <a:rPr lang="en-US" sz="900" baseline="0" dirty="0" err="1"/>
              <a:t>erklären</a:t>
            </a:r>
            <a:r>
              <a:rPr lang="en-US" sz="900" baseline="0" dirty="0"/>
              <a:t>)</a:t>
            </a:r>
          </a:p>
          <a:p>
            <a:r>
              <a:rPr lang="en-US" sz="900" baseline="0" dirty="0" err="1"/>
              <a:t>Gute</a:t>
            </a:r>
            <a:r>
              <a:rPr lang="en-US" sz="900" baseline="0" dirty="0"/>
              <a:t> Info: https://www.youtube.com/watch?v=59VT8FCA66o&amp;t=36s</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14</a:t>
            </a:fld>
            <a:endParaRPr lang="fr-FR"/>
          </a:p>
        </p:txBody>
      </p:sp>
    </p:spTree>
    <p:extLst>
      <p:ext uri="{BB962C8B-B14F-4D97-AF65-F5344CB8AC3E}">
        <p14:creationId xmlns:p14="http://schemas.microsoft.com/office/powerpoint/2010/main" val="3979038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b="1" dirty="0">
                <a:solidFill>
                  <a:schemeClr val="bg1"/>
                </a:solidFill>
              </a:rPr>
              <a:t>click</a:t>
            </a:r>
            <a:endParaRPr lang="fr-FR" dirty="0"/>
          </a:p>
          <a:p>
            <a:r>
              <a:rPr lang="fr-FR" sz="1200" dirty="0" err="1">
                <a:solidFill>
                  <a:schemeClr val="bg1"/>
                </a:solidFill>
              </a:rPr>
              <a:t>Let’s</a:t>
            </a:r>
            <a:r>
              <a:rPr lang="fr-FR" sz="1200" dirty="0">
                <a:solidFill>
                  <a:schemeClr val="bg1"/>
                </a:solidFill>
              </a:rPr>
              <a:t> follow the </a:t>
            </a:r>
            <a:r>
              <a:rPr lang="fr-FR" sz="1200" dirty="0" err="1">
                <a:solidFill>
                  <a:schemeClr val="bg1"/>
                </a:solidFill>
              </a:rPr>
              <a:t>brain</a:t>
            </a:r>
            <a:r>
              <a:rPr lang="fr-FR" sz="1200" dirty="0">
                <a:solidFill>
                  <a:schemeClr val="bg1"/>
                </a:solidFill>
              </a:rPr>
              <a:t> </a:t>
            </a:r>
            <a:r>
              <a:rPr lang="fr-FR" sz="1200" dirty="0" err="1">
                <a:solidFill>
                  <a:schemeClr val="bg1"/>
                </a:solidFill>
              </a:rPr>
              <a:t>along</a:t>
            </a:r>
            <a:r>
              <a:rPr lang="fr-FR" sz="1200" dirty="0">
                <a:solidFill>
                  <a:schemeClr val="bg1"/>
                </a:solidFill>
              </a:rPr>
              <a:t> the </a:t>
            </a:r>
            <a:r>
              <a:rPr lang="fr-FR" sz="1200" dirty="0" err="1">
                <a:solidFill>
                  <a:schemeClr val="bg1"/>
                </a:solidFill>
              </a:rPr>
              <a:t>typical</a:t>
            </a:r>
            <a:r>
              <a:rPr lang="fr-FR" sz="1200" dirty="0">
                <a:solidFill>
                  <a:schemeClr val="bg1"/>
                </a:solidFill>
              </a:rPr>
              <a:t> </a:t>
            </a:r>
            <a:r>
              <a:rPr lang="fr-FR" sz="1200" dirty="0" err="1">
                <a:solidFill>
                  <a:schemeClr val="bg1"/>
                </a:solidFill>
              </a:rPr>
              <a:t>steps</a:t>
            </a:r>
            <a:r>
              <a:rPr lang="fr-FR" sz="1200" dirty="0">
                <a:solidFill>
                  <a:schemeClr val="bg1"/>
                </a:solidFill>
              </a:rPr>
              <a:t> </a:t>
            </a:r>
            <a:r>
              <a:rPr lang="fr-FR" sz="1200" dirty="0" err="1">
                <a:solidFill>
                  <a:schemeClr val="bg1"/>
                </a:solidFill>
              </a:rPr>
              <a:t>from</a:t>
            </a:r>
            <a:r>
              <a:rPr lang="fr-FR" sz="1200" dirty="0">
                <a:solidFill>
                  <a:schemeClr val="bg1"/>
                </a:solidFill>
              </a:rPr>
              <a:t> input to </a:t>
            </a:r>
            <a:r>
              <a:rPr lang="fr-FR" sz="1200" dirty="0" err="1">
                <a:solidFill>
                  <a:schemeClr val="bg1"/>
                </a:solidFill>
              </a:rPr>
              <a:t>learning</a:t>
            </a:r>
            <a:r>
              <a:rPr lang="fr-FR" sz="1200" dirty="0">
                <a:solidFill>
                  <a:schemeClr val="bg1"/>
                </a:solidFill>
              </a:rPr>
              <a:t>. </a:t>
            </a:r>
            <a:endParaRPr lang="fr-FR" sz="1200" b="1" dirty="0">
              <a:solidFill>
                <a:schemeClr val="bg1"/>
              </a:solidFill>
            </a:endParaRPr>
          </a:p>
          <a:p>
            <a:r>
              <a:rPr lang="fr-FR" sz="1200" dirty="0">
                <a:solidFill>
                  <a:schemeClr val="bg1"/>
                </a:solidFill>
              </a:rPr>
              <a:t>A stimulus – in </a:t>
            </a:r>
            <a:r>
              <a:rPr lang="fr-FR" sz="1200" dirty="0" err="1">
                <a:solidFill>
                  <a:schemeClr val="bg1"/>
                </a:solidFill>
              </a:rPr>
              <a:t>this</a:t>
            </a:r>
            <a:r>
              <a:rPr lang="fr-FR" sz="1200" dirty="0">
                <a:solidFill>
                  <a:schemeClr val="bg1"/>
                </a:solidFill>
              </a:rPr>
              <a:t> case </a:t>
            </a:r>
            <a:r>
              <a:rPr lang="fr-FR" sz="1200" dirty="0" err="1">
                <a:solidFill>
                  <a:schemeClr val="bg1"/>
                </a:solidFill>
              </a:rPr>
              <a:t>let’s</a:t>
            </a:r>
            <a:r>
              <a:rPr lang="fr-FR" sz="1200" dirty="0">
                <a:solidFill>
                  <a:schemeClr val="bg1"/>
                </a:solidFill>
              </a:rPr>
              <a:t> assume </a:t>
            </a:r>
            <a:r>
              <a:rPr lang="fr-FR" sz="1200" dirty="0" err="1">
                <a:solidFill>
                  <a:schemeClr val="bg1"/>
                </a:solidFill>
              </a:rPr>
              <a:t>it</a:t>
            </a:r>
            <a:r>
              <a:rPr lang="fr-FR" sz="1200" dirty="0">
                <a:solidFill>
                  <a:schemeClr val="bg1"/>
                </a:solidFill>
              </a:rPr>
              <a:t> </a:t>
            </a:r>
            <a:r>
              <a:rPr lang="fr-FR" sz="1200" dirty="0" err="1">
                <a:solidFill>
                  <a:schemeClr val="bg1"/>
                </a:solidFill>
              </a:rPr>
              <a:t>is</a:t>
            </a:r>
            <a:r>
              <a:rPr lang="fr-FR" sz="1200" dirty="0">
                <a:solidFill>
                  <a:schemeClr val="bg1"/>
                </a:solidFill>
              </a:rPr>
              <a:t> </a:t>
            </a:r>
            <a:r>
              <a:rPr lang="fr-FR" sz="1200" dirty="0" err="1">
                <a:solidFill>
                  <a:schemeClr val="bg1"/>
                </a:solidFill>
              </a:rPr>
              <a:t>sound</a:t>
            </a:r>
            <a:r>
              <a:rPr lang="fr-FR" sz="1200" dirty="0">
                <a:solidFill>
                  <a:schemeClr val="bg1"/>
                </a:solidFill>
              </a:rPr>
              <a:t> </a:t>
            </a:r>
            <a:r>
              <a:rPr lang="fr-FR" sz="1200" dirty="0" err="1">
                <a:solidFill>
                  <a:schemeClr val="bg1"/>
                </a:solidFill>
              </a:rPr>
              <a:t>waves</a:t>
            </a:r>
            <a:r>
              <a:rPr lang="fr-FR" sz="1200" dirty="0">
                <a:solidFill>
                  <a:schemeClr val="bg1"/>
                </a:solidFill>
              </a:rPr>
              <a:t> – the </a:t>
            </a:r>
            <a:r>
              <a:rPr lang="fr-FR" sz="1200" dirty="0" err="1">
                <a:solidFill>
                  <a:schemeClr val="bg1"/>
                </a:solidFill>
              </a:rPr>
              <a:t>teacher’s</a:t>
            </a:r>
            <a:r>
              <a:rPr lang="fr-FR" sz="1200" dirty="0">
                <a:solidFill>
                  <a:schemeClr val="bg1"/>
                </a:solidFill>
              </a:rPr>
              <a:t> </a:t>
            </a:r>
            <a:r>
              <a:rPr lang="fr-FR" sz="1200" dirty="0" err="1">
                <a:solidFill>
                  <a:schemeClr val="bg1"/>
                </a:solidFill>
              </a:rPr>
              <a:t>voice</a:t>
            </a:r>
            <a:r>
              <a:rPr lang="fr-FR" sz="1200" dirty="0">
                <a:solidFill>
                  <a:schemeClr val="bg1"/>
                </a:solidFill>
              </a:rPr>
              <a:t> – </a:t>
            </a:r>
            <a:r>
              <a:rPr lang="fr-FR" sz="1200" dirty="0" err="1">
                <a:solidFill>
                  <a:schemeClr val="bg1"/>
                </a:solidFill>
              </a:rPr>
              <a:t>enters</a:t>
            </a:r>
            <a:r>
              <a:rPr lang="fr-FR" sz="1200" dirty="0">
                <a:solidFill>
                  <a:schemeClr val="bg1"/>
                </a:solidFill>
              </a:rPr>
              <a:t> the </a:t>
            </a:r>
            <a:r>
              <a:rPr lang="fr-FR" sz="1200" dirty="0" err="1">
                <a:solidFill>
                  <a:schemeClr val="bg1"/>
                </a:solidFill>
              </a:rPr>
              <a:t>brain</a:t>
            </a:r>
            <a:r>
              <a:rPr lang="fr-FR" sz="1200" dirty="0">
                <a:solidFill>
                  <a:schemeClr val="bg1"/>
                </a:solidFill>
              </a:rPr>
              <a:t> and </a:t>
            </a:r>
            <a:r>
              <a:rPr lang="fr-FR" sz="1200" dirty="0" err="1">
                <a:solidFill>
                  <a:schemeClr val="bg1"/>
                </a:solidFill>
              </a:rPr>
              <a:t>reaches</a:t>
            </a:r>
            <a:r>
              <a:rPr lang="fr-FR" sz="1200" dirty="0">
                <a:solidFill>
                  <a:schemeClr val="bg1"/>
                </a:solidFill>
              </a:rPr>
              <a:t> the </a:t>
            </a:r>
            <a:r>
              <a:rPr lang="fr-FR" sz="1200" b="1" dirty="0">
                <a:solidFill>
                  <a:schemeClr val="bg1"/>
                </a:solidFill>
              </a:rPr>
              <a:t>(click)  </a:t>
            </a:r>
            <a:r>
              <a:rPr lang="fr-FR" sz="1200" dirty="0">
                <a:solidFill>
                  <a:schemeClr val="bg1"/>
                </a:solidFill>
              </a:rPr>
              <a:t>Thalamus. The Thalamus </a:t>
            </a:r>
            <a:r>
              <a:rPr lang="fr-FR" sz="1200" dirty="0" err="1">
                <a:solidFill>
                  <a:schemeClr val="bg1"/>
                </a:solidFill>
              </a:rPr>
              <a:t>is</a:t>
            </a:r>
            <a:r>
              <a:rPr lang="fr-FR" sz="1200" dirty="0">
                <a:solidFill>
                  <a:schemeClr val="bg1"/>
                </a:solidFill>
              </a:rPr>
              <a:t> an important part of </a:t>
            </a:r>
            <a:r>
              <a:rPr lang="fr-FR" sz="1200" dirty="0" err="1">
                <a:solidFill>
                  <a:schemeClr val="bg1"/>
                </a:solidFill>
              </a:rPr>
              <a:t>our</a:t>
            </a:r>
            <a:r>
              <a:rPr lang="fr-FR" sz="1200" dirty="0">
                <a:solidFill>
                  <a:schemeClr val="bg1"/>
                </a:solidFill>
              </a:rPr>
              <a:t> </a:t>
            </a:r>
            <a:r>
              <a:rPr lang="fr-FR" sz="1200" dirty="0" err="1">
                <a:solidFill>
                  <a:schemeClr val="bg1"/>
                </a:solidFill>
              </a:rPr>
              <a:t>limbic</a:t>
            </a:r>
            <a:r>
              <a:rPr lang="fr-FR" sz="1200" dirty="0">
                <a:solidFill>
                  <a:schemeClr val="bg1"/>
                </a:solidFill>
              </a:rPr>
              <a:t> system – </a:t>
            </a:r>
            <a:r>
              <a:rPr lang="fr-FR" sz="1200" dirty="0" err="1">
                <a:solidFill>
                  <a:schemeClr val="bg1"/>
                </a:solidFill>
              </a:rPr>
              <a:t>our</a:t>
            </a:r>
            <a:r>
              <a:rPr lang="fr-FR" sz="1200" dirty="0">
                <a:solidFill>
                  <a:schemeClr val="bg1"/>
                </a:solidFill>
              </a:rPr>
              <a:t> </a:t>
            </a:r>
            <a:r>
              <a:rPr lang="fr-FR" sz="1200" dirty="0" err="1">
                <a:solidFill>
                  <a:schemeClr val="bg1"/>
                </a:solidFill>
              </a:rPr>
              <a:t>emotional</a:t>
            </a:r>
            <a:r>
              <a:rPr lang="fr-FR" sz="1200" dirty="0">
                <a:solidFill>
                  <a:schemeClr val="bg1"/>
                </a:solidFill>
              </a:rPr>
              <a:t> center.</a:t>
            </a:r>
          </a:p>
          <a:p>
            <a:r>
              <a:rPr lang="fr-FR" sz="1200" dirty="0" err="1">
                <a:solidFill>
                  <a:schemeClr val="bg1"/>
                </a:solidFill>
              </a:rPr>
              <a:t>Here</a:t>
            </a:r>
            <a:r>
              <a:rPr lang="fr-FR" sz="1200" dirty="0">
                <a:solidFill>
                  <a:schemeClr val="bg1"/>
                </a:solidFill>
              </a:rPr>
              <a:t> </a:t>
            </a:r>
            <a:r>
              <a:rPr lang="fr-FR" sz="1200" dirty="0" err="1">
                <a:solidFill>
                  <a:schemeClr val="bg1"/>
                </a:solidFill>
              </a:rPr>
              <a:t>we</a:t>
            </a:r>
            <a:r>
              <a:rPr lang="fr-FR" sz="1200" dirty="0">
                <a:solidFill>
                  <a:schemeClr val="bg1"/>
                </a:solidFill>
              </a:rPr>
              <a:t> have 2 options: </a:t>
            </a:r>
            <a:r>
              <a:rPr lang="fr-FR" sz="1200" b="1" dirty="0">
                <a:solidFill>
                  <a:schemeClr val="bg1"/>
                </a:solidFill>
              </a:rPr>
              <a:t>(click) </a:t>
            </a:r>
            <a:r>
              <a:rPr lang="fr-FR" sz="1200" dirty="0">
                <a:solidFill>
                  <a:schemeClr val="bg1"/>
                </a:solidFill>
              </a:rPr>
              <a:t>The Thalamus </a:t>
            </a:r>
            <a:r>
              <a:rPr lang="fr-FR" sz="1200" dirty="0" err="1">
                <a:solidFill>
                  <a:schemeClr val="bg1"/>
                </a:solidFill>
              </a:rPr>
              <a:t>filters</a:t>
            </a:r>
            <a:r>
              <a:rPr lang="fr-FR" sz="1200" dirty="0">
                <a:solidFill>
                  <a:schemeClr val="bg1"/>
                </a:solidFill>
              </a:rPr>
              <a:t> </a:t>
            </a:r>
            <a:r>
              <a:rPr lang="fr-FR" sz="1200" dirty="0" err="1">
                <a:solidFill>
                  <a:schemeClr val="bg1"/>
                </a:solidFill>
              </a:rPr>
              <a:t>incoming</a:t>
            </a:r>
            <a:r>
              <a:rPr lang="fr-FR" sz="1200" dirty="0">
                <a:solidFill>
                  <a:schemeClr val="bg1"/>
                </a:solidFill>
              </a:rPr>
              <a:t> information: if the </a:t>
            </a:r>
            <a:r>
              <a:rPr lang="fr-FR" sz="1200" dirty="0" err="1">
                <a:solidFill>
                  <a:schemeClr val="bg1"/>
                </a:solidFill>
              </a:rPr>
              <a:t>incoming</a:t>
            </a:r>
            <a:r>
              <a:rPr lang="fr-FR" sz="1200" dirty="0">
                <a:solidFill>
                  <a:schemeClr val="bg1"/>
                </a:solidFill>
              </a:rPr>
              <a:t> signal </a:t>
            </a:r>
            <a:r>
              <a:rPr lang="fr-FR" sz="1200" dirty="0" err="1">
                <a:solidFill>
                  <a:schemeClr val="bg1"/>
                </a:solidFill>
              </a:rPr>
              <a:t>is</a:t>
            </a:r>
            <a:r>
              <a:rPr lang="fr-FR" sz="1200" dirty="0">
                <a:solidFill>
                  <a:schemeClr val="bg1"/>
                </a:solidFill>
              </a:rPr>
              <a:t> </a:t>
            </a:r>
            <a:r>
              <a:rPr lang="fr-FR" sz="1200" dirty="0" err="1">
                <a:solidFill>
                  <a:schemeClr val="bg1"/>
                </a:solidFill>
              </a:rPr>
              <a:t>marked</a:t>
            </a:r>
            <a:r>
              <a:rPr lang="fr-FR" sz="1200" dirty="0">
                <a:solidFill>
                  <a:schemeClr val="bg1"/>
                </a:solidFill>
              </a:rPr>
              <a:t> as </a:t>
            </a:r>
            <a:r>
              <a:rPr lang="fr-FR" sz="1200" dirty="0" err="1">
                <a:solidFill>
                  <a:schemeClr val="bg1"/>
                </a:solidFill>
              </a:rPr>
              <a:t>irrelevent</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will</a:t>
            </a:r>
            <a:r>
              <a:rPr lang="fr-FR" sz="1200" dirty="0">
                <a:solidFill>
                  <a:schemeClr val="bg1"/>
                </a:solidFill>
              </a:rPr>
              <a:t> </a:t>
            </a:r>
            <a:r>
              <a:rPr lang="fr-FR" sz="1200" dirty="0" err="1">
                <a:solidFill>
                  <a:schemeClr val="bg1"/>
                </a:solidFill>
              </a:rPr>
              <a:t>be</a:t>
            </a:r>
            <a:r>
              <a:rPr lang="fr-FR" sz="1200" dirty="0">
                <a:solidFill>
                  <a:schemeClr val="bg1"/>
                </a:solidFill>
              </a:rPr>
              <a:t> </a:t>
            </a:r>
            <a:r>
              <a:rPr lang="fr-FR" sz="1200" dirty="0" err="1">
                <a:solidFill>
                  <a:schemeClr val="bg1"/>
                </a:solidFill>
              </a:rPr>
              <a:t>discarded</a:t>
            </a:r>
            <a:r>
              <a:rPr lang="fr-FR" sz="1200" dirty="0">
                <a:solidFill>
                  <a:schemeClr val="bg1"/>
                </a:solidFill>
              </a:rPr>
              <a:t> – in </a:t>
            </a:r>
            <a:r>
              <a:rPr lang="fr-FR" sz="1200" dirty="0" err="1">
                <a:solidFill>
                  <a:schemeClr val="bg1"/>
                </a:solidFill>
              </a:rPr>
              <a:t>our</a:t>
            </a:r>
            <a:r>
              <a:rPr lang="fr-FR" sz="1200" dirty="0">
                <a:solidFill>
                  <a:schemeClr val="bg1"/>
                </a:solidFill>
              </a:rPr>
              <a:t> </a:t>
            </a:r>
            <a:r>
              <a:rPr lang="fr-FR" sz="1200" dirty="0" err="1">
                <a:solidFill>
                  <a:schemeClr val="bg1"/>
                </a:solidFill>
              </a:rPr>
              <a:t>picture</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goes</a:t>
            </a:r>
            <a:r>
              <a:rPr lang="fr-FR" sz="1200" dirty="0">
                <a:solidFill>
                  <a:schemeClr val="bg1"/>
                </a:solidFill>
              </a:rPr>
              <a:t> </a:t>
            </a:r>
            <a:r>
              <a:rPr lang="fr-FR" sz="1200" dirty="0" err="1">
                <a:solidFill>
                  <a:schemeClr val="bg1"/>
                </a:solidFill>
              </a:rPr>
              <a:t>into</a:t>
            </a:r>
            <a:r>
              <a:rPr lang="fr-FR" sz="1200" dirty="0">
                <a:solidFill>
                  <a:schemeClr val="bg1"/>
                </a:solidFill>
              </a:rPr>
              <a:t> the </a:t>
            </a:r>
            <a:r>
              <a:rPr lang="fr-FR" sz="1200" b="1" dirty="0">
                <a:solidFill>
                  <a:schemeClr val="bg1"/>
                </a:solidFill>
              </a:rPr>
              <a:t>(click) </a:t>
            </a:r>
            <a:r>
              <a:rPr lang="fr-FR" sz="1200" dirty="0">
                <a:solidFill>
                  <a:schemeClr val="bg1"/>
                </a:solidFill>
              </a:rPr>
              <a:t>bin. This </a:t>
            </a:r>
            <a:r>
              <a:rPr lang="fr-FR" sz="1200" dirty="0" err="1">
                <a:solidFill>
                  <a:schemeClr val="bg1"/>
                </a:solidFill>
              </a:rPr>
              <a:t>is</a:t>
            </a:r>
            <a:r>
              <a:rPr lang="fr-FR" sz="1200" dirty="0">
                <a:solidFill>
                  <a:schemeClr val="bg1"/>
                </a:solidFill>
              </a:rPr>
              <a:t> an important </a:t>
            </a:r>
            <a:r>
              <a:rPr lang="fr-FR" sz="1200" dirty="0" err="1">
                <a:solidFill>
                  <a:schemeClr val="bg1"/>
                </a:solidFill>
              </a:rPr>
              <a:t>filter</a:t>
            </a:r>
            <a:r>
              <a:rPr lang="fr-FR" sz="1200" dirty="0">
                <a:solidFill>
                  <a:schemeClr val="bg1"/>
                </a:solidFill>
              </a:rPr>
              <a:t> – </a:t>
            </a:r>
            <a:r>
              <a:rPr lang="fr-FR" sz="1200" dirty="0" err="1">
                <a:solidFill>
                  <a:schemeClr val="bg1"/>
                </a:solidFill>
              </a:rPr>
              <a:t>we</a:t>
            </a:r>
            <a:r>
              <a:rPr lang="fr-FR" sz="1200" dirty="0">
                <a:solidFill>
                  <a:schemeClr val="bg1"/>
                </a:solidFill>
              </a:rPr>
              <a:t> do not </a:t>
            </a:r>
            <a:r>
              <a:rPr lang="fr-FR" sz="1200" dirty="0" err="1">
                <a:solidFill>
                  <a:schemeClr val="bg1"/>
                </a:solidFill>
              </a:rPr>
              <a:t>want</a:t>
            </a:r>
            <a:r>
              <a:rPr lang="fr-FR" sz="1200" dirty="0">
                <a:solidFill>
                  <a:schemeClr val="bg1"/>
                </a:solidFill>
              </a:rPr>
              <a:t> to </a:t>
            </a:r>
            <a:r>
              <a:rPr lang="fr-FR" sz="1200" dirty="0" err="1">
                <a:solidFill>
                  <a:schemeClr val="bg1"/>
                </a:solidFill>
              </a:rPr>
              <a:t>worry</a:t>
            </a:r>
            <a:r>
              <a:rPr lang="fr-FR" sz="1200" dirty="0">
                <a:solidFill>
                  <a:schemeClr val="bg1"/>
                </a:solidFill>
              </a:rPr>
              <a:t> about all </a:t>
            </a:r>
            <a:r>
              <a:rPr lang="fr-FR" sz="1200" dirty="0" err="1">
                <a:solidFill>
                  <a:schemeClr val="bg1"/>
                </a:solidFill>
              </a:rPr>
              <a:t>kinds</a:t>
            </a:r>
            <a:r>
              <a:rPr lang="fr-FR" sz="1200" dirty="0">
                <a:solidFill>
                  <a:schemeClr val="bg1"/>
                </a:solidFill>
              </a:rPr>
              <a:t> of background noise, cars passing by and </a:t>
            </a:r>
            <a:r>
              <a:rPr lang="fr-FR" sz="1200" dirty="0" err="1">
                <a:solidFill>
                  <a:schemeClr val="bg1"/>
                </a:solidFill>
              </a:rPr>
              <a:t>other</a:t>
            </a:r>
            <a:r>
              <a:rPr lang="fr-FR" sz="1200" dirty="0">
                <a:solidFill>
                  <a:schemeClr val="bg1"/>
                </a:solidFill>
              </a:rPr>
              <a:t> </a:t>
            </a:r>
            <a:r>
              <a:rPr lang="fr-FR" sz="1200" dirty="0" err="1">
                <a:solidFill>
                  <a:schemeClr val="bg1"/>
                </a:solidFill>
              </a:rPr>
              <a:t>irrelevant</a:t>
            </a:r>
            <a:r>
              <a:rPr lang="fr-FR" sz="1200" dirty="0">
                <a:solidFill>
                  <a:schemeClr val="bg1"/>
                </a:solidFill>
              </a:rPr>
              <a:t> </a:t>
            </a:r>
            <a:r>
              <a:rPr lang="fr-FR" sz="1200" dirty="0" err="1">
                <a:solidFill>
                  <a:schemeClr val="bg1"/>
                </a:solidFill>
              </a:rPr>
              <a:t>signals</a:t>
            </a:r>
            <a:r>
              <a:rPr lang="fr-FR" sz="1200" dirty="0">
                <a:solidFill>
                  <a:schemeClr val="bg1"/>
                </a:solidFill>
              </a:rPr>
              <a:t> in </a:t>
            </a:r>
            <a:r>
              <a:rPr lang="fr-FR" sz="1200" dirty="0" err="1">
                <a:solidFill>
                  <a:schemeClr val="bg1"/>
                </a:solidFill>
              </a:rPr>
              <a:t>our</a:t>
            </a:r>
            <a:r>
              <a:rPr lang="fr-FR" sz="1200" dirty="0">
                <a:solidFill>
                  <a:schemeClr val="bg1"/>
                </a:solidFill>
              </a:rPr>
              <a:t> </a:t>
            </a:r>
            <a:r>
              <a:rPr lang="fr-FR" sz="1200" dirty="0" err="1">
                <a:solidFill>
                  <a:schemeClr val="bg1"/>
                </a:solidFill>
              </a:rPr>
              <a:t>environment</a:t>
            </a:r>
            <a:r>
              <a:rPr lang="fr-FR" sz="1200" dirty="0">
                <a:solidFill>
                  <a:schemeClr val="bg1"/>
                </a:solidFill>
              </a:rPr>
              <a:t>.</a:t>
            </a:r>
          </a:p>
          <a:p>
            <a:r>
              <a:rPr lang="fr-FR" sz="1200" b="1" dirty="0">
                <a:solidFill>
                  <a:schemeClr val="bg1"/>
                </a:solidFill>
              </a:rPr>
              <a:t>(click) </a:t>
            </a:r>
            <a:endParaRPr lang="fr-FR" sz="1200" dirty="0">
              <a:solidFill>
                <a:schemeClr val="bg1"/>
              </a:solidFill>
            </a:endParaRPr>
          </a:p>
          <a:p>
            <a:r>
              <a:rPr lang="fr-FR" sz="1200" dirty="0">
                <a:solidFill>
                  <a:schemeClr val="bg1"/>
                </a:solidFill>
              </a:rPr>
              <a:t>If the stimulus </a:t>
            </a:r>
            <a:r>
              <a:rPr lang="fr-FR" sz="1200" dirty="0" err="1">
                <a:solidFill>
                  <a:schemeClr val="bg1"/>
                </a:solidFill>
              </a:rPr>
              <a:t>is</a:t>
            </a:r>
            <a:r>
              <a:rPr lang="fr-FR" sz="1200" dirty="0">
                <a:solidFill>
                  <a:schemeClr val="bg1"/>
                </a:solidFill>
              </a:rPr>
              <a:t> </a:t>
            </a:r>
            <a:r>
              <a:rPr lang="fr-FR" sz="1200" dirty="0" err="1">
                <a:solidFill>
                  <a:schemeClr val="bg1"/>
                </a:solidFill>
              </a:rPr>
              <a:t>perceived</a:t>
            </a:r>
            <a:r>
              <a:rPr lang="fr-FR" sz="1200" dirty="0">
                <a:solidFill>
                  <a:schemeClr val="bg1"/>
                </a:solidFill>
              </a:rPr>
              <a:t> as important –</a:t>
            </a:r>
            <a:r>
              <a:rPr lang="fr-FR" sz="1200" b="1" dirty="0">
                <a:solidFill>
                  <a:schemeClr val="bg1"/>
                </a:solidFill>
              </a:rPr>
              <a:t>(click) </a:t>
            </a:r>
            <a:r>
              <a:rPr lang="fr-FR" sz="1200" dirty="0">
                <a:solidFill>
                  <a:schemeClr val="bg1"/>
                </a:solidFill>
              </a:rPr>
              <a:t> or at least </a:t>
            </a:r>
            <a:r>
              <a:rPr lang="fr-FR" sz="1200" dirty="0" err="1">
                <a:solidFill>
                  <a:schemeClr val="bg1"/>
                </a:solidFill>
              </a:rPr>
              <a:t>potentially</a:t>
            </a:r>
            <a:r>
              <a:rPr lang="fr-FR" sz="1200" dirty="0">
                <a:solidFill>
                  <a:schemeClr val="bg1"/>
                </a:solidFill>
              </a:rPr>
              <a:t> important, the Thalamus </a:t>
            </a:r>
            <a:r>
              <a:rPr lang="fr-FR" sz="1200" dirty="0" err="1">
                <a:solidFill>
                  <a:schemeClr val="bg1"/>
                </a:solidFill>
              </a:rPr>
              <a:t>will</a:t>
            </a:r>
            <a:r>
              <a:rPr lang="fr-FR" sz="1200" dirty="0">
                <a:solidFill>
                  <a:schemeClr val="bg1"/>
                </a:solidFill>
              </a:rPr>
              <a:t> let </a:t>
            </a:r>
            <a:r>
              <a:rPr lang="fr-FR" sz="1200" dirty="0" err="1">
                <a:solidFill>
                  <a:schemeClr val="bg1"/>
                </a:solidFill>
              </a:rPr>
              <a:t>it</a:t>
            </a:r>
            <a:r>
              <a:rPr lang="fr-FR" sz="1200" dirty="0">
                <a:solidFill>
                  <a:schemeClr val="bg1"/>
                </a:solidFill>
              </a:rPr>
              <a:t> </a:t>
            </a:r>
            <a:r>
              <a:rPr lang="fr-FR" sz="1200" dirty="0" err="1">
                <a:solidFill>
                  <a:schemeClr val="bg1"/>
                </a:solidFill>
              </a:rPr>
              <a:t>through</a:t>
            </a:r>
            <a:r>
              <a:rPr lang="fr-FR" sz="1200" dirty="0">
                <a:solidFill>
                  <a:schemeClr val="bg1"/>
                </a:solidFill>
              </a:rPr>
              <a:t> – and </a:t>
            </a:r>
            <a:r>
              <a:rPr lang="fr-FR" sz="1200" dirty="0" err="1">
                <a:solidFill>
                  <a:schemeClr val="bg1"/>
                </a:solidFill>
              </a:rPr>
              <a:t>pass</a:t>
            </a:r>
            <a:r>
              <a:rPr lang="fr-FR" sz="1200" dirty="0">
                <a:solidFill>
                  <a:schemeClr val="bg1"/>
                </a:solidFill>
              </a:rPr>
              <a:t> </a:t>
            </a:r>
            <a:r>
              <a:rPr lang="fr-FR" sz="1200" dirty="0" err="1">
                <a:solidFill>
                  <a:schemeClr val="bg1"/>
                </a:solidFill>
              </a:rPr>
              <a:t>it</a:t>
            </a:r>
            <a:r>
              <a:rPr lang="fr-FR" sz="1200" dirty="0">
                <a:solidFill>
                  <a:schemeClr val="bg1"/>
                </a:solidFill>
              </a:rPr>
              <a:t> on to the </a:t>
            </a:r>
            <a:r>
              <a:rPr lang="fr-FR" sz="1200" b="1" dirty="0">
                <a:solidFill>
                  <a:schemeClr val="bg1"/>
                </a:solidFill>
              </a:rPr>
              <a:t>(click) </a:t>
            </a:r>
            <a:r>
              <a:rPr lang="fr-FR" sz="1200" dirty="0" err="1">
                <a:solidFill>
                  <a:schemeClr val="bg1"/>
                </a:solidFill>
              </a:rPr>
              <a:t>Amygdala</a:t>
            </a:r>
            <a:r>
              <a:rPr lang="fr-FR" sz="1200" dirty="0">
                <a:solidFill>
                  <a:schemeClr val="bg1"/>
                </a:solidFill>
              </a:rPr>
              <a:t>. In </a:t>
            </a:r>
            <a:r>
              <a:rPr lang="fr-FR" sz="1200" dirty="0" err="1">
                <a:solidFill>
                  <a:schemeClr val="bg1"/>
                </a:solidFill>
              </a:rPr>
              <a:t>our</a:t>
            </a:r>
            <a:r>
              <a:rPr lang="fr-FR" sz="1200" dirty="0">
                <a:solidFill>
                  <a:schemeClr val="bg1"/>
                </a:solidFill>
              </a:rPr>
              <a:t> </a:t>
            </a:r>
            <a:r>
              <a:rPr lang="fr-FR" sz="1200" dirty="0" err="1">
                <a:solidFill>
                  <a:schemeClr val="bg1"/>
                </a:solidFill>
              </a:rPr>
              <a:t>picture</a:t>
            </a:r>
            <a:r>
              <a:rPr lang="fr-FR" sz="1200" dirty="0">
                <a:solidFill>
                  <a:schemeClr val="bg1"/>
                </a:solidFill>
              </a:rPr>
              <a:t> </a:t>
            </a:r>
            <a:r>
              <a:rPr lang="fr-FR" sz="1200" dirty="0" err="1">
                <a:solidFill>
                  <a:schemeClr val="bg1"/>
                </a:solidFill>
              </a:rPr>
              <a:t>we</a:t>
            </a:r>
            <a:r>
              <a:rPr lang="fr-FR" sz="1200" dirty="0">
                <a:solidFill>
                  <a:schemeClr val="bg1"/>
                </a:solidFill>
              </a:rPr>
              <a:t> </a:t>
            </a:r>
            <a:r>
              <a:rPr lang="fr-FR" sz="1200" dirty="0" err="1">
                <a:solidFill>
                  <a:schemeClr val="bg1"/>
                </a:solidFill>
              </a:rPr>
              <a:t>see</a:t>
            </a:r>
            <a:r>
              <a:rPr lang="fr-FR" sz="1200" dirty="0">
                <a:solidFill>
                  <a:schemeClr val="bg1"/>
                </a:solidFill>
              </a:rPr>
              <a:t> </a:t>
            </a:r>
            <a:r>
              <a:rPr lang="fr-FR" sz="1200" dirty="0" err="1">
                <a:solidFill>
                  <a:schemeClr val="bg1"/>
                </a:solidFill>
              </a:rPr>
              <a:t>two</a:t>
            </a:r>
            <a:r>
              <a:rPr lang="fr-FR" sz="1200" dirty="0">
                <a:solidFill>
                  <a:schemeClr val="bg1"/>
                </a:solidFill>
              </a:rPr>
              <a:t> of </a:t>
            </a:r>
            <a:r>
              <a:rPr lang="fr-FR" sz="1200" dirty="0" err="1">
                <a:solidFill>
                  <a:schemeClr val="bg1"/>
                </a:solidFill>
              </a:rPr>
              <a:t>these</a:t>
            </a:r>
            <a:r>
              <a:rPr lang="fr-FR" sz="1200" dirty="0">
                <a:solidFill>
                  <a:schemeClr val="bg1"/>
                </a:solidFill>
              </a:rPr>
              <a:t> </a:t>
            </a:r>
            <a:r>
              <a:rPr lang="fr-FR" sz="1200" dirty="0" err="1">
                <a:solidFill>
                  <a:schemeClr val="bg1"/>
                </a:solidFill>
              </a:rPr>
              <a:t>yellow</a:t>
            </a:r>
            <a:r>
              <a:rPr lang="fr-FR" sz="1200" dirty="0">
                <a:solidFill>
                  <a:schemeClr val="bg1"/>
                </a:solidFill>
              </a:rPr>
              <a:t>, </a:t>
            </a:r>
            <a:r>
              <a:rPr lang="fr-FR" sz="1200" dirty="0" err="1">
                <a:solidFill>
                  <a:schemeClr val="bg1"/>
                </a:solidFill>
              </a:rPr>
              <a:t>almond-shaped</a:t>
            </a:r>
            <a:r>
              <a:rPr lang="fr-FR" sz="1200" dirty="0">
                <a:solidFill>
                  <a:schemeClr val="bg1"/>
                </a:solidFill>
              </a:rPr>
              <a:t> </a:t>
            </a:r>
            <a:r>
              <a:rPr lang="fr-FR" sz="1200" dirty="0" err="1">
                <a:solidFill>
                  <a:schemeClr val="bg1"/>
                </a:solidFill>
              </a:rPr>
              <a:t>objects</a:t>
            </a:r>
            <a:r>
              <a:rPr lang="fr-FR" sz="1200" dirty="0">
                <a:solidFill>
                  <a:schemeClr val="bg1"/>
                </a:solidFill>
              </a:rPr>
              <a:t>. </a:t>
            </a:r>
            <a:r>
              <a:rPr lang="fr-FR" sz="1200" dirty="0" err="1">
                <a:solidFill>
                  <a:schemeClr val="bg1"/>
                </a:solidFill>
              </a:rPr>
              <a:t>Here</a:t>
            </a:r>
            <a:r>
              <a:rPr lang="fr-FR" sz="1200" dirty="0">
                <a:solidFill>
                  <a:schemeClr val="bg1"/>
                </a:solidFill>
              </a:rPr>
              <a:t> </a:t>
            </a:r>
            <a:r>
              <a:rPr lang="fr-FR" sz="1200" dirty="0" err="1">
                <a:solidFill>
                  <a:schemeClr val="bg1"/>
                </a:solidFill>
              </a:rPr>
              <a:t>incoming</a:t>
            </a:r>
            <a:r>
              <a:rPr lang="fr-FR" sz="1200" dirty="0">
                <a:solidFill>
                  <a:schemeClr val="bg1"/>
                </a:solidFill>
              </a:rPr>
              <a:t> </a:t>
            </a:r>
            <a:r>
              <a:rPr lang="fr-FR" sz="1200" dirty="0" err="1">
                <a:solidFill>
                  <a:schemeClr val="bg1"/>
                </a:solidFill>
              </a:rPr>
              <a:t>signals</a:t>
            </a:r>
            <a:r>
              <a:rPr lang="fr-FR" sz="1200" dirty="0">
                <a:solidFill>
                  <a:schemeClr val="bg1"/>
                </a:solidFill>
              </a:rPr>
              <a:t> are </a:t>
            </a:r>
            <a:r>
              <a:rPr lang="fr-FR" sz="1200" dirty="0" err="1">
                <a:solidFill>
                  <a:schemeClr val="bg1"/>
                </a:solidFill>
              </a:rPr>
              <a:t>checked</a:t>
            </a:r>
            <a:r>
              <a:rPr lang="fr-FR" sz="1200" dirty="0">
                <a:solidFill>
                  <a:schemeClr val="bg1"/>
                </a:solidFill>
              </a:rPr>
              <a:t> for </a:t>
            </a:r>
            <a:r>
              <a:rPr lang="fr-FR" sz="1200" dirty="0" err="1">
                <a:solidFill>
                  <a:schemeClr val="bg1"/>
                </a:solidFill>
              </a:rPr>
              <a:t>their</a:t>
            </a:r>
            <a:r>
              <a:rPr lang="fr-FR" sz="1200" dirty="0">
                <a:solidFill>
                  <a:schemeClr val="bg1"/>
                </a:solidFill>
              </a:rPr>
              <a:t> </a:t>
            </a:r>
            <a:r>
              <a:rPr lang="fr-FR" sz="1200" dirty="0" err="1">
                <a:solidFill>
                  <a:schemeClr val="bg1"/>
                </a:solidFill>
              </a:rPr>
              <a:t>emotional</a:t>
            </a:r>
            <a:r>
              <a:rPr lang="fr-FR" sz="1200" dirty="0">
                <a:solidFill>
                  <a:schemeClr val="bg1"/>
                </a:solidFill>
              </a:rPr>
              <a:t> content. Is the </a:t>
            </a:r>
            <a:r>
              <a:rPr lang="fr-FR" sz="1200" dirty="0" err="1">
                <a:solidFill>
                  <a:schemeClr val="bg1"/>
                </a:solidFill>
              </a:rPr>
              <a:t>incoming</a:t>
            </a:r>
            <a:r>
              <a:rPr lang="fr-FR" sz="1200" dirty="0">
                <a:solidFill>
                  <a:schemeClr val="bg1"/>
                </a:solidFill>
              </a:rPr>
              <a:t> stimulus </a:t>
            </a:r>
            <a:r>
              <a:rPr lang="fr-FR" sz="1200" dirty="0" err="1">
                <a:solidFill>
                  <a:schemeClr val="bg1"/>
                </a:solidFill>
              </a:rPr>
              <a:t>associated</a:t>
            </a:r>
            <a:r>
              <a:rPr lang="fr-FR" sz="1200" dirty="0">
                <a:solidFill>
                  <a:schemeClr val="bg1"/>
                </a:solidFill>
              </a:rPr>
              <a:t> </a:t>
            </a:r>
            <a:r>
              <a:rPr lang="fr-FR" sz="1200" dirty="0" err="1">
                <a:solidFill>
                  <a:schemeClr val="bg1"/>
                </a:solidFill>
              </a:rPr>
              <a:t>with</a:t>
            </a:r>
            <a:r>
              <a:rPr lang="fr-FR" sz="1200" dirty="0">
                <a:solidFill>
                  <a:schemeClr val="bg1"/>
                </a:solidFill>
              </a:rPr>
              <a:t> </a:t>
            </a:r>
            <a:r>
              <a:rPr lang="fr-FR" sz="1200" b="1" dirty="0">
                <a:solidFill>
                  <a:schemeClr val="bg1"/>
                </a:solidFill>
              </a:rPr>
              <a:t>(click) </a:t>
            </a:r>
            <a:r>
              <a:rPr lang="fr-FR" sz="1200" dirty="0">
                <a:solidFill>
                  <a:schemeClr val="bg1"/>
                </a:solidFill>
              </a:rPr>
              <a:t>danger? … or </a:t>
            </a:r>
            <a:r>
              <a:rPr lang="fr-FR" sz="1200" dirty="0" err="1">
                <a:solidFill>
                  <a:schemeClr val="bg1"/>
                </a:solidFill>
              </a:rPr>
              <a:t>does</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seem</a:t>
            </a:r>
            <a:r>
              <a:rPr lang="fr-FR" sz="1200" dirty="0">
                <a:solidFill>
                  <a:schemeClr val="bg1"/>
                </a:solidFill>
              </a:rPr>
              <a:t> </a:t>
            </a:r>
            <a:r>
              <a:rPr lang="fr-FR" sz="1200" b="1" dirty="0">
                <a:solidFill>
                  <a:schemeClr val="bg1"/>
                </a:solidFill>
              </a:rPr>
              <a:t>(click) </a:t>
            </a:r>
            <a:r>
              <a:rPr lang="fr-FR" sz="1200" dirty="0" err="1">
                <a:solidFill>
                  <a:schemeClr val="bg1"/>
                </a:solidFill>
              </a:rPr>
              <a:t>harmless</a:t>
            </a:r>
            <a:r>
              <a:rPr lang="fr-FR" sz="1200" dirty="0">
                <a:solidFill>
                  <a:schemeClr val="bg1"/>
                </a:solidFill>
              </a:rPr>
              <a:t>? </a:t>
            </a:r>
            <a:r>
              <a:rPr lang="fr-FR" sz="1200" dirty="0" err="1">
                <a:solidFill>
                  <a:schemeClr val="bg1"/>
                </a:solidFill>
              </a:rPr>
              <a:t>Some</a:t>
            </a:r>
            <a:r>
              <a:rPr lang="fr-FR" sz="1200" dirty="0">
                <a:solidFill>
                  <a:schemeClr val="bg1"/>
                </a:solidFill>
              </a:rPr>
              <a:t> of </a:t>
            </a:r>
            <a:r>
              <a:rPr lang="fr-FR" sz="1200" dirty="0" err="1">
                <a:solidFill>
                  <a:schemeClr val="bg1"/>
                </a:solidFill>
              </a:rPr>
              <a:t>these</a:t>
            </a:r>
            <a:r>
              <a:rPr lang="fr-FR" sz="1200" dirty="0">
                <a:solidFill>
                  <a:schemeClr val="bg1"/>
                </a:solidFill>
              </a:rPr>
              <a:t> « danger » </a:t>
            </a:r>
            <a:r>
              <a:rPr lang="fr-FR" sz="1200" dirty="0" err="1">
                <a:solidFill>
                  <a:schemeClr val="bg1"/>
                </a:solidFill>
              </a:rPr>
              <a:t>signals</a:t>
            </a:r>
            <a:r>
              <a:rPr lang="fr-FR" sz="1200" dirty="0">
                <a:solidFill>
                  <a:schemeClr val="bg1"/>
                </a:solidFill>
              </a:rPr>
              <a:t> are </a:t>
            </a:r>
            <a:r>
              <a:rPr lang="fr-FR" sz="1200" dirty="0" err="1">
                <a:solidFill>
                  <a:schemeClr val="bg1"/>
                </a:solidFill>
              </a:rPr>
              <a:t>innate</a:t>
            </a:r>
            <a:r>
              <a:rPr lang="fr-FR" sz="1200" dirty="0">
                <a:solidFill>
                  <a:schemeClr val="bg1"/>
                </a:solidFill>
              </a:rPr>
              <a:t> – </a:t>
            </a:r>
            <a:r>
              <a:rPr lang="fr-FR" sz="1200" dirty="0" err="1">
                <a:solidFill>
                  <a:schemeClr val="bg1"/>
                </a:solidFill>
              </a:rPr>
              <a:t>we</a:t>
            </a:r>
            <a:r>
              <a:rPr lang="fr-FR" sz="1200" dirty="0">
                <a:solidFill>
                  <a:schemeClr val="bg1"/>
                </a:solidFill>
              </a:rPr>
              <a:t> are </a:t>
            </a:r>
            <a:r>
              <a:rPr lang="fr-FR" sz="1200" dirty="0" err="1">
                <a:solidFill>
                  <a:schemeClr val="bg1"/>
                </a:solidFill>
              </a:rPr>
              <a:t>born</a:t>
            </a:r>
            <a:r>
              <a:rPr lang="fr-FR" sz="1200" dirty="0">
                <a:solidFill>
                  <a:schemeClr val="bg1"/>
                </a:solidFill>
              </a:rPr>
              <a:t> </a:t>
            </a:r>
            <a:r>
              <a:rPr lang="fr-FR" sz="1200" dirty="0" err="1">
                <a:solidFill>
                  <a:schemeClr val="bg1"/>
                </a:solidFill>
              </a:rPr>
              <a:t>with</a:t>
            </a:r>
            <a:r>
              <a:rPr lang="fr-FR" sz="1200" dirty="0">
                <a:solidFill>
                  <a:schemeClr val="bg1"/>
                </a:solidFill>
              </a:rPr>
              <a:t> </a:t>
            </a:r>
            <a:r>
              <a:rPr lang="fr-FR" sz="1200" dirty="0" err="1">
                <a:solidFill>
                  <a:schemeClr val="bg1"/>
                </a:solidFill>
              </a:rPr>
              <a:t>them</a:t>
            </a:r>
            <a:r>
              <a:rPr lang="fr-FR" sz="1200" dirty="0">
                <a:solidFill>
                  <a:schemeClr val="bg1"/>
                </a:solidFill>
              </a:rPr>
              <a:t>. </a:t>
            </a:r>
            <a:r>
              <a:rPr lang="fr-FR" sz="1200" dirty="0" err="1">
                <a:solidFill>
                  <a:schemeClr val="bg1"/>
                </a:solidFill>
              </a:rPr>
              <a:t>Humans</a:t>
            </a:r>
            <a:r>
              <a:rPr lang="fr-FR" sz="1200" dirty="0">
                <a:solidFill>
                  <a:schemeClr val="bg1"/>
                </a:solidFill>
              </a:rPr>
              <a:t> and </a:t>
            </a:r>
            <a:r>
              <a:rPr lang="fr-FR" sz="1200" dirty="0" err="1">
                <a:solidFill>
                  <a:schemeClr val="bg1"/>
                </a:solidFill>
              </a:rPr>
              <a:t>many</a:t>
            </a:r>
            <a:r>
              <a:rPr lang="fr-FR" sz="1200" dirty="0">
                <a:solidFill>
                  <a:schemeClr val="bg1"/>
                </a:solidFill>
              </a:rPr>
              <a:t> </a:t>
            </a:r>
            <a:r>
              <a:rPr lang="fr-FR" sz="1200" dirty="0" err="1">
                <a:solidFill>
                  <a:schemeClr val="bg1"/>
                </a:solidFill>
              </a:rPr>
              <a:t>animals</a:t>
            </a:r>
            <a:r>
              <a:rPr lang="fr-FR" sz="1200" dirty="0">
                <a:solidFill>
                  <a:schemeClr val="bg1"/>
                </a:solidFill>
              </a:rPr>
              <a:t> are </a:t>
            </a:r>
            <a:r>
              <a:rPr lang="fr-FR" sz="1200" dirty="0" err="1">
                <a:solidFill>
                  <a:schemeClr val="bg1"/>
                </a:solidFill>
              </a:rPr>
              <a:t>afraid</a:t>
            </a:r>
            <a:r>
              <a:rPr lang="fr-FR" sz="1200" dirty="0">
                <a:solidFill>
                  <a:schemeClr val="bg1"/>
                </a:solidFill>
              </a:rPr>
              <a:t> of </a:t>
            </a:r>
            <a:r>
              <a:rPr lang="fr-FR" sz="1200" dirty="0" err="1">
                <a:solidFill>
                  <a:schemeClr val="bg1"/>
                </a:solidFill>
              </a:rPr>
              <a:t>fire</a:t>
            </a:r>
            <a:r>
              <a:rPr lang="fr-FR" sz="1200" dirty="0">
                <a:solidFill>
                  <a:schemeClr val="bg1"/>
                </a:solidFill>
              </a:rPr>
              <a:t> – </a:t>
            </a:r>
            <a:r>
              <a:rPr lang="fr-FR" sz="1200" dirty="0" err="1">
                <a:solidFill>
                  <a:schemeClr val="bg1"/>
                </a:solidFill>
              </a:rPr>
              <a:t>even</a:t>
            </a:r>
            <a:r>
              <a:rPr lang="fr-FR" sz="1200" dirty="0">
                <a:solidFill>
                  <a:schemeClr val="bg1"/>
                </a:solidFill>
              </a:rPr>
              <a:t> if </a:t>
            </a:r>
            <a:r>
              <a:rPr lang="fr-FR" sz="1200" dirty="0" err="1">
                <a:solidFill>
                  <a:schemeClr val="bg1"/>
                </a:solidFill>
              </a:rPr>
              <a:t>we</a:t>
            </a:r>
            <a:r>
              <a:rPr lang="fr-FR" sz="1200" dirty="0">
                <a:solidFill>
                  <a:schemeClr val="bg1"/>
                </a:solidFill>
              </a:rPr>
              <a:t> have not </a:t>
            </a:r>
            <a:r>
              <a:rPr lang="fr-FR" sz="1200" dirty="0" err="1">
                <a:solidFill>
                  <a:schemeClr val="bg1"/>
                </a:solidFill>
              </a:rPr>
              <a:t>yet</a:t>
            </a:r>
            <a:r>
              <a:rPr lang="fr-FR" sz="1200" dirty="0">
                <a:solidFill>
                  <a:schemeClr val="bg1"/>
                </a:solidFill>
              </a:rPr>
              <a:t> been </a:t>
            </a:r>
            <a:r>
              <a:rPr lang="fr-FR" sz="1200" dirty="0" err="1">
                <a:solidFill>
                  <a:schemeClr val="bg1"/>
                </a:solidFill>
              </a:rPr>
              <a:t>burned</a:t>
            </a:r>
            <a:r>
              <a:rPr lang="fr-FR" sz="1200" dirty="0">
                <a:solidFill>
                  <a:schemeClr val="bg1"/>
                </a:solidFill>
              </a:rPr>
              <a:t>. </a:t>
            </a:r>
            <a:r>
              <a:rPr lang="fr-FR" sz="1200" dirty="0" err="1">
                <a:solidFill>
                  <a:schemeClr val="bg1"/>
                </a:solidFill>
              </a:rPr>
              <a:t>Other</a:t>
            </a:r>
            <a:r>
              <a:rPr lang="fr-FR" sz="1200" dirty="0">
                <a:solidFill>
                  <a:schemeClr val="bg1"/>
                </a:solidFill>
              </a:rPr>
              <a:t> dangers </a:t>
            </a:r>
            <a:r>
              <a:rPr lang="fr-FR" sz="1200" dirty="0" err="1">
                <a:solidFill>
                  <a:schemeClr val="bg1"/>
                </a:solidFill>
              </a:rPr>
              <a:t>need</a:t>
            </a:r>
            <a:r>
              <a:rPr lang="fr-FR" sz="1200" dirty="0">
                <a:solidFill>
                  <a:schemeClr val="bg1"/>
                </a:solidFill>
              </a:rPr>
              <a:t> to </a:t>
            </a:r>
            <a:r>
              <a:rPr lang="fr-FR" sz="1200" dirty="0" err="1">
                <a:solidFill>
                  <a:schemeClr val="bg1"/>
                </a:solidFill>
              </a:rPr>
              <a:t>be</a:t>
            </a:r>
            <a:r>
              <a:rPr lang="fr-FR" sz="1200" dirty="0">
                <a:solidFill>
                  <a:schemeClr val="bg1"/>
                </a:solidFill>
              </a:rPr>
              <a:t> </a:t>
            </a:r>
            <a:r>
              <a:rPr lang="fr-FR" sz="1200" dirty="0" err="1">
                <a:solidFill>
                  <a:schemeClr val="bg1"/>
                </a:solidFill>
              </a:rPr>
              <a:t>learned</a:t>
            </a:r>
            <a:r>
              <a:rPr lang="fr-FR" sz="1200" dirty="0">
                <a:solidFill>
                  <a:schemeClr val="bg1"/>
                </a:solidFill>
              </a:rPr>
              <a:t> and </a:t>
            </a:r>
            <a:r>
              <a:rPr lang="fr-FR" sz="1200" dirty="0" err="1">
                <a:solidFill>
                  <a:schemeClr val="bg1"/>
                </a:solidFill>
              </a:rPr>
              <a:t>acquired</a:t>
            </a:r>
            <a:r>
              <a:rPr lang="fr-FR" sz="1200" dirty="0">
                <a:solidFill>
                  <a:schemeClr val="bg1"/>
                </a:solidFill>
              </a:rPr>
              <a:t> in the course of </a:t>
            </a:r>
            <a:r>
              <a:rPr lang="fr-FR" sz="1200" dirty="0" err="1">
                <a:solidFill>
                  <a:schemeClr val="bg1"/>
                </a:solidFill>
              </a:rPr>
              <a:t>our</a:t>
            </a:r>
            <a:r>
              <a:rPr lang="fr-FR" sz="1200" dirty="0">
                <a:solidFill>
                  <a:schemeClr val="bg1"/>
                </a:solidFill>
              </a:rPr>
              <a:t> </a:t>
            </a:r>
            <a:r>
              <a:rPr lang="fr-FR" sz="1200" dirty="0" err="1">
                <a:solidFill>
                  <a:schemeClr val="bg1"/>
                </a:solidFill>
              </a:rPr>
              <a:t>lives</a:t>
            </a:r>
            <a:r>
              <a:rPr lang="fr-FR" sz="1200" dirty="0">
                <a:solidFill>
                  <a:schemeClr val="bg1"/>
                </a:solidFill>
              </a:rPr>
              <a:t>.</a:t>
            </a:r>
          </a:p>
          <a:p>
            <a:r>
              <a:rPr lang="fr-FR" sz="1200" dirty="0" err="1">
                <a:solidFill>
                  <a:schemeClr val="bg1"/>
                </a:solidFill>
              </a:rPr>
              <a:t>Whenever</a:t>
            </a:r>
            <a:r>
              <a:rPr lang="fr-FR" sz="1200" dirty="0">
                <a:solidFill>
                  <a:schemeClr val="bg1"/>
                </a:solidFill>
              </a:rPr>
              <a:t> an </a:t>
            </a:r>
            <a:r>
              <a:rPr lang="fr-FR" sz="1200" dirty="0" err="1">
                <a:solidFill>
                  <a:schemeClr val="bg1"/>
                </a:solidFill>
              </a:rPr>
              <a:t>incoming</a:t>
            </a:r>
            <a:r>
              <a:rPr lang="fr-FR" sz="1200" dirty="0">
                <a:solidFill>
                  <a:schemeClr val="bg1"/>
                </a:solidFill>
              </a:rPr>
              <a:t> stimulus </a:t>
            </a:r>
            <a:r>
              <a:rPr lang="fr-FR" sz="1200" dirty="0" err="1">
                <a:solidFill>
                  <a:schemeClr val="bg1"/>
                </a:solidFill>
              </a:rPr>
              <a:t>is</a:t>
            </a:r>
            <a:r>
              <a:rPr lang="fr-FR" sz="1200" dirty="0">
                <a:solidFill>
                  <a:schemeClr val="bg1"/>
                </a:solidFill>
              </a:rPr>
              <a:t> </a:t>
            </a:r>
            <a:r>
              <a:rPr lang="fr-FR" sz="1200" dirty="0" err="1">
                <a:solidFill>
                  <a:schemeClr val="bg1"/>
                </a:solidFill>
              </a:rPr>
              <a:t>marked</a:t>
            </a:r>
            <a:r>
              <a:rPr lang="fr-FR" sz="1200" dirty="0">
                <a:solidFill>
                  <a:schemeClr val="bg1"/>
                </a:solidFill>
              </a:rPr>
              <a:t> as </a:t>
            </a:r>
            <a:r>
              <a:rPr lang="fr-FR" sz="1200" dirty="0" err="1">
                <a:solidFill>
                  <a:schemeClr val="bg1"/>
                </a:solidFill>
              </a:rPr>
              <a:t>dangerous</a:t>
            </a:r>
            <a:r>
              <a:rPr lang="fr-FR" sz="1200" dirty="0">
                <a:solidFill>
                  <a:schemeClr val="bg1"/>
                </a:solidFill>
              </a:rPr>
              <a:t>, the </a:t>
            </a:r>
            <a:r>
              <a:rPr lang="fr-FR" sz="1200" dirty="0" err="1">
                <a:solidFill>
                  <a:schemeClr val="bg1"/>
                </a:solidFill>
              </a:rPr>
              <a:t>amagdala</a:t>
            </a:r>
            <a:r>
              <a:rPr lang="fr-FR" sz="1200" dirty="0">
                <a:solidFill>
                  <a:schemeClr val="bg1"/>
                </a:solidFill>
              </a:rPr>
              <a:t> </a:t>
            </a:r>
            <a:r>
              <a:rPr lang="fr-FR" sz="1200" dirty="0" err="1">
                <a:solidFill>
                  <a:schemeClr val="bg1"/>
                </a:solidFill>
              </a:rPr>
              <a:t>sends</a:t>
            </a:r>
            <a:r>
              <a:rPr lang="fr-FR" sz="1200" dirty="0">
                <a:solidFill>
                  <a:schemeClr val="bg1"/>
                </a:solidFill>
              </a:rPr>
              <a:t> </a:t>
            </a:r>
            <a:r>
              <a:rPr lang="fr-FR" sz="1200" dirty="0" err="1">
                <a:solidFill>
                  <a:schemeClr val="bg1"/>
                </a:solidFill>
              </a:rPr>
              <a:t>signals</a:t>
            </a:r>
            <a:r>
              <a:rPr lang="fr-FR" sz="1200" dirty="0">
                <a:solidFill>
                  <a:schemeClr val="bg1"/>
                </a:solidFill>
              </a:rPr>
              <a:t> to the Hypothalamus and the </a:t>
            </a:r>
            <a:r>
              <a:rPr lang="fr-FR" sz="1200" dirty="0" err="1">
                <a:solidFill>
                  <a:schemeClr val="bg1"/>
                </a:solidFill>
              </a:rPr>
              <a:t>brain</a:t>
            </a:r>
            <a:r>
              <a:rPr lang="fr-FR" sz="1200" dirty="0">
                <a:solidFill>
                  <a:schemeClr val="bg1"/>
                </a:solidFill>
              </a:rPr>
              <a:t> stem and </a:t>
            </a:r>
            <a:r>
              <a:rPr lang="fr-FR" sz="1200" dirty="0" err="1">
                <a:solidFill>
                  <a:schemeClr val="bg1"/>
                </a:solidFill>
              </a:rPr>
              <a:t>our</a:t>
            </a:r>
            <a:r>
              <a:rPr lang="fr-FR" sz="1200" dirty="0">
                <a:solidFill>
                  <a:schemeClr val="bg1"/>
                </a:solidFill>
              </a:rPr>
              <a:t> body </a:t>
            </a:r>
            <a:r>
              <a:rPr lang="fr-FR" sz="1200" dirty="0" err="1">
                <a:solidFill>
                  <a:schemeClr val="bg1"/>
                </a:solidFill>
              </a:rPr>
              <a:t>prepares</a:t>
            </a:r>
            <a:r>
              <a:rPr lang="fr-FR" sz="1200" dirty="0">
                <a:solidFill>
                  <a:schemeClr val="bg1"/>
                </a:solidFill>
              </a:rPr>
              <a:t> for </a:t>
            </a:r>
            <a:r>
              <a:rPr lang="fr-FR" sz="1200" b="1" dirty="0">
                <a:solidFill>
                  <a:schemeClr val="bg1"/>
                </a:solidFill>
              </a:rPr>
              <a:t>(click) </a:t>
            </a:r>
            <a:r>
              <a:rPr lang="fr-FR" sz="1200" dirty="0">
                <a:solidFill>
                  <a:schemeClr val="bg1"/>
                </a:solidFill>
              </a:rPr>
              <a:t>flight or </a:t>
            </a:r>
            <a:r>
              <a:rPr lang="fr-FR" sz="1200" b="1" dirty="0">
                <a:solidFill>
                  <a:schemeClr val="bg1"/>
                </a:solidFill>
              </a:rPr>
              <a:t>(click) </a:t>
            </a:r>
            <a:r>
              <a:rPr lang="fr-FR" sz="1200" dirty="0" err="1">
                <a:solidFill>
                  <a:schemeClr val="bg1"/>
                </a:solidFill>
              </a:rPr>
              <a:t>fight</a:t>
            </a:r>
            <a:r>
              <a:rPr lang="fr-FR" sz="1200" dirty="0">
                <a:solidFill>
                  <a:schemeClr val="bg1"/>
                </a:solidFill>
              </a:rPr>
              <a:t>. </a:t>
            </a:r>
            <a:r>
              <a:rPr lang="fr-FR" sz="1200" dirty="0" err="1">
                <a:solidFill>
                  <a:schemeClr val="bg1"/>
                </a:solidFill>
              </a:rPr>
              <a:t>Adrenalin</a:t>
            </a:r>
            <a:r>
              <a:rPr lang="fr-FR" sz="1200" dirty="0">
                <a:solidFill>
                  <a:schemeClr val="bg1"/>
                </a:solidFill>
              </a:rPr>
              <a:t> and </a:t>
            </a:r>
            <a:r>
              <a:rPr lang="fr-FR" sz="1200" dirty="0" err="1">
                <a:solidFill>
                  <a:schemeClr val="bg1"/>
                </a:solidFill>
              </a:rPr>
              <a:t>other</a:t>
            </a:r>
            <a:r>
              <a:rPr lang="fr-FR" sz="1200" dirty="0">
                <a:solidFill>
                  <a:schemeClr val="bg1"/>
                </a:solidFill>
              </a:rPr>
              <a:t> </a:t>
            </a:r>
            <a:r>
              <a:rPr lang="fr-FR" sz="1200" dirty="0" err="1">
                <a:solidFill>
                  <a:schemeClr val="bg1"/>
                </a:solidFill>
              </a:rPr>
              <a:t>neurotransmitters</a:t>
            </a:r>
            <a:r>
              <a:rPr lang="fr-FR" sz="1200" dirty="0">
                <a:solidFill>
                  <a:schemeClr val="bg1"/>
                </a:solidFill>
              </a:rPr>
              <a:t> are </a:t>
            </a:r>
            <a:r>
              <a:rPr lang="fr-FR" sz="1200" dirty="0" err="1">
                <a:solidFill>
                  <a:schemeClr val="bg1"/>
                </a:solidFill>
              </a:rPr>
              <a:t>released</a:t>
            </a:r>
            <a:r>
              <a:rPr lang="fr-FR" sz="1200" dirty="0">
                <a:solidFill>
                  <a:schemeClr val="bg1"/>
                </a:solidFill>
              </a:rPr>
              <a:t>,  </a:t>
            </a:r>
            <a:r>
              <a:rPr lang="fr-FR" sz="1200" dirty="0" err="1">
                <a:solidFill>
                  <a:schemeClr val="bg1"/>
                </a:solidFill>
              </a:rPr>
              <a:t>our</a:t>
            </a:r>
            <a:r>
              <a:rPr lang="fr-FR" sz="1200" dirty="0">
                <a:solidFill>
                  <a:schemeClr val="bg1"/>
                </a:solidFill>
              </a:rPr>
              <a:t> </a:t>
            </a:r>
            <a:r>
              <a:rPr lang="fr-FR" sz="1200" dirty="0" err="1">
                <a:solidFill>
                  <a:schemeClr val="bg1"/>
                </a:solidFill>
              </a:rPr>
              <a:t>blood</a:t>
            </a:r>
            <a:r>
              <a:rPr lang="fr-FR" sz="1200" dirty="0">
                <a:solidFill>
                  <a:schemeClr val="bg1"/>
                </a:solidFill>
              </a:rPr>
              <a:t> pressure and pulse </a:t>
            </a:r>
            <a:r>
              <a:rPr lang="fr-FR" sz="1200" dirty="0" err="1">
                <a:solidFill>
                  <a:schemeClr val="bg1"/>
                </a:solidFill>
              </a:rPr>
              <a:t>frequence</a:t>
            </a:r>
            <a:r>
              <a:rPr lang="fr-FR" sz="1200" dirty="0">
                <a:solidFill>
                  <a:schemeClr val="bg1"/>
                </a:solidFill>
              </a:rPr>
              <a:t> </a:t>
            </a:r>
            <a:r>
              <a:rPr lang="fr-FR" sz="1200" dirty="0" err="1">
                <a:solidFill>
                  <a:schemeClr val="bg1"/>
                </a:solidFill>
              </a:rPr>
              <a:t>rise</a:t>
            </a:r>
            <a:r>
              <a:rPr lang="fr-FR" sz="1200" dirty="0">
                <a:solidFill>
                  <a:schemeClr val="bg1"/>
                </a:solidFill>
              </a:rPr>
              <a:t>, </a:t>
            </a:r>
            <a:r>
              <a:rPr lang="fr-FR" sz="1200" dirty="0" err="1">
                <a:solidFill>
                  <a:schemeClr val="bg1"/>
                </a:solidFill>
              </a:rPr>
              <a:t>oru</a:t>
            </a:r>
            <a:r>
              <a:rPr lang="fr-FR" sz="1200" dirty="0">
                <a:solidFill>
                  <a:schemeClr val="bg1"/>
                </a:solidFill>
              </a:rPr>
              <a:t> muscle tonus </a:t>
            </a:r>
            <a:r>
              <a:rPr lang="fr-FR" sz="1200" dirty="0" err="1">
                <a:solidFill>
                  <a:schemeClr val="bg1"/>
                </a:solidFill>
              </a:rPr>
              <a:t>rises</a:t>
            </a:r>
            <a:r>
              <a:rPr lang="fr-FR" sz="1200" dirty="0">
                <a:solidFill>
                  <a:schemeClr val="bg1"/>
                </a:solidFill>
              </a:rPr>
              <a:t>. </a:t>
            </a:r>
            <a:r>
              <a:rPr lang="fr-FR" sz="1200" b="1" dirty="0">
                <a:solidFill>
                  <a:schemeClr val="bg1"/>
                </a:solidFill>
              </a:rPr>
              <a:t>(click) </a:t>
            </a:r>
            <a:endParaRPr lang="fr-FR" sz="1200" dirty="0">
              <a:solidFill>
                <a:schemeClr val="bg1"/>
              </a:solidFill>
            </a:endParaRPr>
          </a:p>
          <a:p>
            <a:endParaRPr lang="fr-FR" sz="1200" dirty="0">
              <a:solidFill>
                <a:schemeClr val="bg1"/>
              </a:solidFill>
            </a:endParaRPr>
          </a:p>
          <a:p>
            <a:r>
              <a:rPr lang="fr-FR" sz="1200" dirty="0">
                <a:solidFill>
                  <a:schemeClr val="bg1"/>
                </a:solidFill>
              </a:rPr>
              <a:t>As </a:t>
            </a:r>
            <a:r>
              <a:rPr lang="fr-FR" sz="1200" dirty="0" err="1">
                <a:solidFill>
                  <a:schemeClr val="bg1"/>
                </a:solidFill>
              </a:rPr>
              <a:t>our</a:t>
            </a:r>
            <a:r>
              <a:rPr lang="fr-FR" sz="1200" dirty="0">
                <a:solidFill>
                  <a:schemeClr val="bg1"/>
                </a:solidFill>
              </a:rPr>
              <a:t> body </a:t>
            </a:r>
            <a:r>
              <a:rPr lang="fr-FR" sz="1200" dirty="0" err="1">
                <a:solidFill>
                  <a:schemeClr val="bg1"/>
                </a:solidFill>
              </a:rPr>
              <a:t>is</a:t>
            </a:r>
            <a:r>
              <a:rPr lang="fr-FR" sz="1200" dirty="0">
                <a:solidFill>
                  <a:schemeClr val="bg1"/>
                </a:solidFill>
              </a:rPr>
              <a:t> </a:t>
            </a:r>
            <a:r>
              <a:rPr lang="fr-FR" sz="1200" dirty="0" err="1">
                <a:solidFill>
                  <a:schemeClr val="bg1"/>
                </a:solidFill>
              </a:rPr>
              <a:t>preparing</a:t>
            </a:r>
            <a:r>
              <a:rPr lang="fr-FR" sz="1200" dirty="0">
                <a:solidFill>
                  <a:schemeClr val="bg1"/>
                </a:solidFill>
              </a:rPr>
              <a:t> for </a:t>
            </a:r>
            <a:r>
              <a:rPr lang="fr-FR" sz="1200" dirty="0" err="1">
                <a:solidFill>
                  <a:schemeClr val="bg1"/>
                </a:solidFill>
              </a:rPr>
              <a:t>fight</a:t>
            </a:r>
            <a:r>
              <a:rPr lang="fr-FR" sz="1200" dirty="0">
                <a:solidFill>
                  <a:schemeClr val="bg1"/>
                </a:solidFill>
              </a:rPr>
              <a:t> or flight reflexes – </a:t>
            </a:r>
            <a:r>
              <a:rPr lang="fr-FR" sz="1200" dirty="0" err="1">
                <a:solidFill>
                  <a:schemeClr val="bg1"/>
                </a:solidFill>
              </a:rPr>
              <a:t>higher</a:t>
            </a:r>
            <a:r>
              <a:rPr lang="fr-FR" sz="1200" dirty="0">
                <a:solidFill>
                  <a:schemeClr val="bg1"/>
                </a:solidFill>
              </a:rPr>
              <a:t> </a:t>
            </a:r>
            <a:r>
              <a:rPr lang="fr-FR" sz="1200" dirty="0" err="1">
                <a:solidFill>
                  <a:schemeClr val="bg1"/>
                </a:solidFill>
              </a:rPr>
              <a:t>order</a:t>
            </a:r>
            <a:r>
              <a:rPr lang="fr-FR" sz="1200" dirty="0">
                <a:solidFill>
                  <a:schemeClr val="bg1"/>
                </a:solidFill>
              </a:rPr>
              <a:t> </a:t>
            </a:r>
            <a:r>
              <a:rPr lang="fr-FR" sz="1200" dirty="0" err="1">
                <a:solidFill>
                  <a:schemeClr val="bg1"/>
                </a:solidFill>
              </a:rPr>
              <a:t>thinking</a:t>
            </a:r>
            <a:r>
              <a:rPr lang="fr-FR" sz="1200" dirty="0">
                <a:solidFill>
                  <a:schemeClr val="bg1"/>
                </a:solidFill>
              </a:rPr>
              <a:t> </a:t>
            </a:r>
            <a:r>
              <a:rPr lang="fr-FR" sz="1200" dirty="0" err="1">
                <a:solidFill>
                  <a:schemeClr val="bg1"/>
                </a:solidFill>
              </a:rPr>
              <a:t>is</a:t>
            </a:r>
            <a:r>
              <a:rPr lang="fr-FR" sz="1200" dirty="0">
                <a:solidFill>
                  <a:schemeClr val="bg1"/>
                </a:solidFill>
              </a:rPr>
              <a:t> </a:t>
            </a:r>
            <a:r>
              <a:rPr lang="fr-FR" sz="1200" dirty="0" err="1">
                <a:solidFill>
                  <a:schemeClr val="bg1"/>
                </a:solidFill>
              </a:rPr>
              <a:t>turned</a:t>
            </a:r>
            <a:r>
              <a:rPr lang="fr-FR" sz="1200" dirty="0">
                <a:solidFill>
                  <a:schemeClr val="bg1"/>
                </a:solidFill>
              </a:rPr>
              <a:t> off.</a:t>
            </a:r>
          </a:p>
          <a:p>
            <a:endParaRPr lang="fr-FR" sz="1200" dirty="0">
              <a:solidFill>
                <a:schemeClr val="bg1"/>
              </a:solidFill>
            </a:endParaRPr>
          </a:p>
          <a:p>
            <a:r>
              <a:rPr lang="fr-FR" sz="1200" dirty="0">
                <a:solidFill>
                  <a:schemeClr val="bg1"/>
                </a:solidFill>
              </a:rPr>
              <a:t>This cycle </a:t>
            </a:r>
            <a:r>
              <a:rPr lang="fr-FR" sz="1200" dirty="0" err="1">
                <a:solidFill>
                  <a:schemeClr val="bg1"/>
                </a:solidFill>
              </a:rPr>
              <a:t>can</a:t>
            </a:r>
            <a:r>
              <a:rPr lang="fr-FR" sz="1200" dirty="0">
                <a:solidFill>
                  <a:schemeClr val="bg1"/>
                </a:solidFill>
              </a:rPr>
              <a:t> </a:t>
            </a:r>
            <a:r>
              <a:rPr lang="fr-FR" sz="1200" dirty="0" err="1">
                <a:solidFill>
                  <a:schemeClr val="bg1"/>
                </a:solidFill>
              </a:rPr>
              <a:t>save</a:t>
            </a:r>
            <a:r>
              <a:rPr lang="fr-FR" sz="1200" dirty="0">
                <a:solidFill>
                  <a:schemeClr val="bg1"/>
                </a:solidFill>
              </a:rPr>
              <a:t> </a:t>
            </a:r>
            <a:r>
              <a:rPr lang="fr-FR" sz="1200" dirty="0" err="1">
                <a:solidFill>
                  <a:schemeClr val="bg1"/>
                </a:solidFill>
              </a:rPr>
              <a:t>lives</a:t>
            </a:r>
            <a:r>
              <a:rPr lang="fr-FR" sz="1200" dirty="0">
                <a:solidFill>
                  <a:schemeClr val="bg1"/>
                </a:solidFill>
              </a:rPr>
              <a:t> (in the </a:t>
            </a:r>
            <a:r>
              <a:rPr lang="fr-FR" sz="1200" dirty="0" err="1">
                <a:solidFill>
                  <a:schemeClr val="bg1"/>
                </a:solidFill>
              </a:rPr>
              <a:t>wild</a:t>
            </a:r>
            <a:r>
              <a:rPr lang="fr-FR" sz="1200" dirty="0">
                <a:solidFill>
                  <a:schemeClr val="bg1"/>
                </a:solidFill>
              </a:rPr>
              <a:t>!!) but </a:t>
            </a:r>
            <a:r>
              <a:rPr lang="fr-FR" sz="1200" dirty="0" err="1">
                <a:solidFill>
                  <a:schemeClr val="bg1"/>
                </a:solidFill>
              </a:rPr>
              <a:t>does</a:t>
            </a:r>
            <a:r>
              <a:rPr lang="fr-FR" sz="1200" dirty="0">
                <a:solidFill>
                  <a:schemeClr val="bg1"/>
                </a:solidFill>
              </a:rPr>
              <a:t> </a:t>
            </a:r>
            <a:r>
              <a:rPr lang="fr-FR" sz="1200" dirty="0" err="1">
                <a:solidFill>
                  <a:schemeClr val="bg1"/>
                </a:solidFill>
              </a:rPr>
              <a:t>it</a:t>
            </a:r>
            <a:r>
              <a:rPr lang="fr-FR" sz="1200" dirty="0">
                <a:solidFill>
                  <a:schemeClr val="bg1"/>
                </a:solidFill>
              </a:rPr>
              <a:t> help in exams?</a:t>
            </a:r>
          </a:p>
          <a:p>
            <a:pPr marL="0" indent="0">
              <a:buNone/>
            </a:pPr>
            <a:r>
              <a:rPr lang="fr-FR" sz="1800" b="0" dirty="0"/>
              <a:t>I like to call </a:t>
            </a:r>
            <a:r>
              <a:rPr lang="fr-FR" sz="1800" b="0" dirty="0" err="1"/>
              <a:t>this</a:t>
            </a:r>
            <a:r>
              <a:rPr lang="fr-FR" sz="1800" b="0" dirty="0"/>
              <a:t> the AAA </a:t>
            </a:r>
            <a:r>
              <a:rPr lang="fr-FR" sz="1800" b="0" dirty="0" err="1"/>
              <a:t>reaction</a:t>
            </a:r>
            <a:r>
              <a:rPr lang="fr-FR" sz="1800" b="0" dirty="0"/>
              <a:t>: </a:t>
            </a:r>
            <a:r>
              <a:rPr lang="fr-FR" sz="1400" b="1" dirty="0" err="1"/>
              <a:t>Amygdala-Adrenalin-Anxiety</a:t>
            </a:r>
            <a:endParaRPr lang="fr-FR" sz="1400" b="1" dirty="0"/>
          </a:p>
          <a:p>
            <a:pPr marL="0" indent="0">
              <a:buNone/>
            </a:pPr>
            <a:r>
              <a:rPr lang="fr-FR" sz="1400" b="0" dirty="0"/>
              <a:t>It </a:t>
            </a:r>
            <a:r>
              <a:rPr lang="fr-FR" sz="1400" b="0" dirty="0" err="1"/>
              <a:t>p</a:t>
            </a:r>
            <a:r>
              <a:rPr lang="fr-FR" sz="1200" b="0" dirty="0" err="1"/>
              <a:t>roduces</a:t>
            </a:r>
            <a:r>
              <a:rPr lang="fr-FR" sz="1200" b="0" dirty="0"/>
              <a:t> </a:t>
            </a:r>
            <a:r>
              <a:rPr lang="fr-FR" sz="1200" dirty="0"/>
              <a:t>a cognitive style </a:t>
            </a:r>
            <a:r>
              <a:rPr lang="fr-FR" sz="1200" dirty="0" err="1"/>
              <a:t>that</a:t>
            </a:r>
            <a:r>
              <a:rPr lang="fr-FR" sz="1200" dirty="0"/>
              <a:t> </a:t>
            </a:r>
            <a:r>
              <a:rPr lang="fr-FR" sz="1200" dirty="0" err="1"/>
              <a:t>facilitates</a:t>
            </a:r>
            <a:r>
              <a:rPr lang="fr-FR" sz="1200" dirty="0"/>
              <a:t> basic, </a:t>
            </a:r>
            <a:r>
              <a:rPr lang="fr-FR" sz="1200" dirty="0" err="1"/>
              <a:t>automatic</a:t>
            </a:r>
            <a:r>
              <a:rPr lang="fr-FR" sz="1200" dirty="0"/>
              <a:t> routines</a:t>
            </a:r>
          </a:p>
          <a:p>
            <a:pPr marL="0" indent="0">
              <a:buNone/>
            </a:pPr>
            <a:r>
              <a:rPr lang="fr-FR" sz="1200" dirty="0"/>
              <a:t>but </a:t>
            </a:r>
            <a:r>
              <a:rPr lang="fr-FR" sz="1200" dirty="0" err="1"/>
              <a:t>prevents</a:t>
            </a:r>
            <a:r>
              <a:rPr lang="fr-FR" sz="1200" dirty="0"/>
              <a:t> free associations and </a:t>
            </a:r>
            <a:r>
              <a:rPr lang="fr-FR" sz="1200" dirty="0" err="1"/>
              <a:t>higher</a:t>
            </a:r>
            <a:r>
              <a:rPr lang="fr-FR" sz="1200" dirty="0"/>
              <a:t> </a:t>
            </a:r>
            <a:r>
              <a:rPr lang="fr-FR" sz="1200" dirty="0" err="1"/>
              <a:t>order</a:t>
            </a:r>
            <a:r>
              <a:rPr lang="fr-FR" sz="1200" dirty="0"/>
              <a:t> </a:t>
            </a:r>
            <a:r>
              <a:rPr lang="fr-FR" sz="1200" dirty="0" err="1"/>
              <a:t>thinking</a:t>
            </a:r>
            <a:r>
              <a:rPr lang="fr-FR" sz="1200" dirty="0"/>
              <a:t>.</a:t>
            </a:r>
          </a:p>
          <a:p>
            <a:pPr marL="0" indent="0">
              <a:buNone/>
            </a:pPr>
            <a:endParaRPr lang="fr-FR" sz="1200" dirty="0"/>
          </a:p>
          <a:p>
            <a:pPr marL="0" indent="0">
              <a:buNone/>
            </a:pPr>
            <a:r>
              <a:rPr lang="fr-FR" sz="1200" dirty="0" err="1"/>
              <a:t>Let’s</a:t>
            </a:r>
            <a:r>
              <a:rPr lang="fr-FR" sz="1200" dirty="0"/>
              <a:t> go back to the </a:t>
            </a:r>
            <a:r>
              <a:rPr lang="fr-FR" sz="1200" dirty="0" err="1"/>
              <a:t>incoming</a:t>
            </a:r>
            <a:r>
              <a:rPr lang="fr-FR" sz="1200" dirty="0"/>
              <a:t> signal and assume </a:t>
            </a:r>
            <a:r>
              <a:rPr lang="fr-FR" sz="1200" dirty="0" err="1"/>
              <a:t>that</a:t>
            </a:r>
            <a:r>
              <a:rPr lang="fr-FR" sz="1200" dirty="0"/>
              <a:t> the </a:t>
            </a:r>
            <a:r>
              <a:rPr lang="fr-FR" sz="1200" dirty="0" err="1"/>
              <a:t>amygdala</a:t>
            </a:r>
            <a:r>
              <a:rPr lang="fr-FR" sz="1200" dirty="0"/>
              <a:t> has </a:t>
            </a:r>
            <a:r>
              <a:rPr lang="fr-FR" sz="1200" dirty="0" err="1"/>
              <a:t>decided</a:t>
            </a:r>
            <a:r>
              <a:rPr lang="fr-FR" sz="1200" dirty="0"/>
              <a:t> </a:t>
            </a:r>
            <a:r>
              <a:rPr lang="fr-FR" sz="1200" dirty="0" err="1"/>
              <a:t>that</a:t>
            </a:r>
            <a:r>
              <a:rPr lang="fr-FR" sz="1200" dirty="0"/>
              <a:t> </a:t>
            </a:r>
            <a:r>
              <a:rPr lang="fr-FR" sz="1200" dirty="0" err="1"/>
              <a:t>it</a:t>
            </a:r>
            <a:r>
              <a:rPr lang="fr-FR" sz="1200" dirty="0"/>
              <a:t> </a:t>
            </a:r>
            <a:r>
              <a:rPr lang="fr-FR" sz="1200" dirty="0" err="1"/>
              <a:t>is</a:t>
            </a:r>
            <a:r>
              <a:rPr lang="fr-FR" sz="1200" b="1" dirty="0">
                <a:solidFill>
                  <a:schemeClr val="bg1"/>
                </a:solidFill>
              </a:rPr>
              <a:t>(click) </a:t>
            </a:r>
            <a:r>
              <a:rPr lang="fr-FR" sz="1200" dirty="0"/>
              <a:t> </a:t>
            </a:r>
            <a:r>
              <a:rPr lang="fr-FR" sz="1200" dirty="0" err="1"/>
              <a:t>harmless</a:t>
            </a:r>
            <a:r>
              <a:rPr lang="fr-FR" sz="1200" dirty="0"/>
              <a:t>.</a:t>
            </a:r>
          </a:p>
          <a:p>
            <a:pPr marL="0" indent="0">
              <a:buNone/>
            </a:pPr>
            <a:r>
              <a:rPr lang="fr-FR" sz="1200" dirty="0" err="1"/>
              <a:t>Only</a:t>
            </a:r>
            <a:r>
              <a:rPr lang="fr-FR" sz="1200" dirty="0"/>
              <a:t> </a:t>
            </a:r>
            <a:r>
              <a:rPr lang="fr-FR" sz="1200" dirty="0" err="1"/>
              <a:t>then</a:t>
            </a:r>
            <a:r>
              <a:rPr lang="fr-FR" sz="1200" dirty="0"/>
              <a:t> </a:t>
            </a:r>
            <a:r>
              <a:rPr lang="fr-FR" sz="1200" dirty="0" err="1"/>
              <a:t>is</a:t>
            </a:r>
            <a:r>
              <a:rPr lang="fr-FR" sz="1200" dirty="0"/>
              <a:t> the stimulus </a:t>
            </a:r>
            <a:r>
              <a:rPr lang="fr-FR" sz="1200" dirty="0" err="1"/>
              <a:t>passed</a:t>
            </a:r>
            <a:r>
              <a:rPr lang="fr-FR" sz="1200" dirty="0"/>
              <a:t> on to the </a:t>
            </a:r>
            <a:r>
              <a:rPr lang="fr-FR" sz="1200" b="1" dirty="0">
                <a:solidFill>
                  <a:schemeClr val="bg1"/>
                </a:solidFill>
              </a:rPr>
              <a:t>(click) </a:t>
            </a:r>
            <a:r>
              <a:rPr lang="fr-FR" sz="1200" dirty="0" err="1"/>
              <a:t>hippocampus</a:t>
            </a:r>
            <a:r>
              <a:rPr lang="fr-FR" sz="1200" dirty="0"/>
              <a:t> and the cortex and </a:t>
            </a:r>
            <a:r>
              <a:rPr lang="fr-FR" sz="1200" dirty="0" err="1"/>
              <a:t>only</a:t>
            </a:r>
            <a:r>
              <a:rPr lang="fr-FR" sz="1200" dirty="0"/>
              <a:t> </a:t>
            </a:r>
            <a:r>
              <a:rPr lang="fr-FR" sz="1200" dirty="0" err="1"/>
              <a:t>then</a:t>
            </a:r>
            <a:r>
              <a:rPr lang="fr-FR" sz="1200" dirty="0"/>
              <a:t> </a:t>
            </a:r>
            <a:r>
              <a:rPr lang="fr-FR" sz="1200" dirty="0" err="1"/>
              <a:t>will</a:t>
            </a:r>
            <a:r>
              <a:rPr lang="fr-FR" sz="1200" dirty="0"/>
              <a:t> </a:t>
            </a:r>
            <a:r>
              <a:rPr lang="fr-FR" sz="1200" dirty="0" err="1"/>
              <a:t>any</a:t>
            </a:r>
            <a:r>
              <a:rPr lang="fr-FR" sz="1200" dirty="0"/>
              <a:t> </a:t>
            </a:r>
            <a:r>
              <a:rPr lang="fr-FR" sz="1200" b="1" dirty="0">
                <a:solidFill>
                  <a:schemeClr val="bg1"/>
                </a:solidFill>
              </a:rPr>
              <a:t>(click) </a:t>
            </a:r>
            <a:r>
              <a:rPr lang="fr-FR" sz="1200" dirty="0" err="1"/>
              <a:t>higher</a:t>
            </a:r>
            <a:r>
              <a:rPr lang="fr-FR" sz="1200" dirty="0"/>
              <a:t> </a:t>
            </a:r>
            <a:r>
              <a:rPr lang="fr-FR" sz="1200" dirty="0" err="1"/>
              <a:t>order</a:t>
            </a:r>
            <a:r>
              <a:rPr lang="fr-FR" sz="1200" dirty="0"/>
              <a:t> </a:t>
            </a:r>
            <a:r>
              <a:rPr lang="fr-FR" sz="1200" dirty="0" err="1"/>
              <a:t>processing</a:t>
            </a:r>
            <a:r>
              <a:rPr lang="fr-FR" sz="1200" b="1" dirty="0">
                <a:solidFill>
                  <a:schemeClr val="bg1"/>
                </a:solidFill>
              </a:rPr>
              <a:t>(click) </a:t>
            </a:r>
            <a:r>
              <a:rPr lang="fr-FR" sz="1200" dirty="0"/>
              <a:t> </a:t>
            </a:r>
            <a:r>
              <a:rPr lang="fr-FR" sz="1200" dirty="0" err="1"/>
              <a:t>take</a:t>
            </a:r>
            <a:r>
              <a:rPr lang="fr-FR" sz="1200" dirty="0"/>
              <a:t> place in the cortex. </a:t>
            </a:r>
            <a:r>
              <a:rPr lang="fr-FR" sz="1200" b="1" dirty="0">
                <a:solidFill>
                  <a:schemeClr val="bg1"/>
                </a:solidFill>
              </a:rPr>
              <a:t>(click) </a:t>
            </a:r>
            <a:endParaRPr lang="fr-FR" sz="1200" dirty="0"/>
          </a:p>
          <a:p>
            <a:pPr marL="0" indent="0">
              <a:buNone/>
            </a:pPr>
            <a:r>
              <a:rPr lang="fr-FR" sz="1200" dirty="0" err="1"/>
              <a:t>What</a:t>
            </a:r>
            <a:r>
              <a:rPr lang="fr-FR" sz="1200" dirty="0"/>
              <a:t> </a:t>
            </a:r>
            <a:r>
              <a:rPr lang="fr-FR" sz="1200" dirty="0" err="1"/>
              <a:t>does</a:t>
            </a:r>
            <a:r>
              <a:rPr lang="fr-FR" sz="1200" dirty="0"/>
              <a:t> </a:t>
            </a:r>
            <a:r>
              <a:rPr lang="fr-FR" sz="1200" dirty="0" err="1"/>
              <a:t>this</a:t>
            </a:r>
            <a:r>
              <a:rPr lang="fr-FR" sz="1200" dirty="0"/>
              <a:t> </a:t>
            </a:r>
            <a:r>
              <a:rPr lang="fr-FR" sz="1200" dirty="0" err="1"/>
              <a:t>mean</a:t>
            </a:r>
            <a:r>
              <a:rPr lang="fr-FR" sz="1200" dirty="0"/>
              <a:t>: </a:t>
            </a:r>
            <a:r>
              <a:rPr lang="fr-FR" sz="1200" dirty="0" err="1"/>
              <a:t>fear</a:t>
            </a:r>
            <a:r>
              <a:rPr lang="fr-FR" sz="1200" dirty="0"/>
              <a:t> and </a:t>
            </a:r>
            <a:r>
              <a:rPr lang="fr-FR" sz="1200" dirty="0" err="1"/>
              <a:t>anxiety</a:t>
            </a:r>
            <a:r>
              <a:rPr lang="fr-FR" sz="1200" dirty="0"/>
              <a:t> </a:t>
            </a:r>
            <a:r>
              <a:rPr lang="fr-FR" sz="1200" dirty="0" err="1"/>
              <a:t>prevent</a:t>
            </a:r>
            <a:r>
              <a:rPr lang="fr-FR" sz="1200" dirty="0"/>
              <a:t> </a:t>
            </a:r>
            <a:r>
              <a:rPr lang="fr-FR" sz="1200" dirty="0" err="1"/>
              <a:t>learning</a:t>
            </a:r>
            <a:r>
              <a:rPr lang="fr-FR" sz="1200" dirty="0"/>
              <a:t> – </a:t>
            </a:r>
            <a:r>
              <a:rPr lang="fr-FR" sz="1200" dirty="0" err="1"/>
              <a:t>we</a:t>
            </a:r>
            <a:r>
              <a:rPr lang="fr-FR" sz="1200" dirty="0"/>
              <a:t> must </a:t>
            </a:r>
            <a:r>
              <a:rPr lang="fr-FR" sz="1200" dirty="0" err="1"/>
              <a:t>create</a:t>
            </a:r>
            <a:r>
              <a:rPr lang="fr-FR" sz="1200" dirty="0"/>
              <a:t> a </a:t>
            </a:r>
            <a:r>
              <a:rPr lang="fr-FR" sz="1200" dirty="0" err="1"/>
              <a:t>relaxed</a:t>
            </a:r>
            <a:r>
              <a:rPr lang="fr-FR" sz="1200" dirty="0"/>
              <a:t>, </a:t>
            </a:r>
            <a:r>
              <a:rPr lang="fr-FR" sz="1200" dirty="0" err="1"/>
              <a:t>safe</a:t>
            </a:r>
            <a:r>
              <a:rPr lang="fr-FR" sz="1200" dirty="0"/>
              <a:t> </a:t>
            </a:r>
            <a:r>
              <a:rPr lang="fr-FR" sz="1200" dirty="0" err="1"/>
              <a:t>atmosphere</a:t>
            </a:r>
            <a:r>
              <a:rPr lang="fr-FR" sz="1200" dirty="0"/>
              <a:t> to open </a:t>
            </a:r>
            <a:r>
              <a:rPr lang="fr-FR" sz="1200" dirty="0" err="1"/>
              <a:t>our</a:t>
            </a:r>
            <a:r>
              <a:rPr lang="fr-FR" sz="1200" dirty="0"/>
              <a:t> </a:t>
            </a:r>
            <a:r>
              <a:rPr lang="fr-FR" sz="1200" dirty="0" err="1"/>
              <a:t>learners</a:t>
            </a:r>
            <a:r>
              <a:rPr lang="fr-FR" sz="1200" dirty="0"/>
              <a:t>’ </a:t>
            </a:r>
            <a:r>
              <a:rPr lang="fr-FR" sz="1200" dirty="0" err="1"/>
              <a:t>brains</a:t>
            </a:r>
            <a:r>
              <a:rPr lang="fr-FR" sz="1200" dirty="0"/>
              <a:t>.</a:t>
            </a:r>
          </a:p>
          <a:p>
            <a:pPr marL="0" indent="0">
              <a:buNone/>
            </a:pPr>
            <a:r>
              <a:rPr lang="fr-FR" sz="1200" dirty="0"/>
              <a:t>This </a:t>
            </a:r>
            <a:r>
              <a:rPr lang="fr-FR" sz="1200" dirty="0" err="1"/>
              <a:t>is</a:t>
            </a:r>
            <a:r>
              <a:rPr lang="fr-FR" sz="1200" dirty="0"/>
              <a:t> </a:t>
            </a:r>
            <a:r>
              <a:rPr lang="fr-FR" sz="1200" dirty="0" err="1"/>
              <a:t>really</a:t>
            </a:r>
            <a:r>
              <a:rPr lang="fr-FR" sz="1200" dirty="0"/>
              <a:t> important for </a:t>
            </a:r>
            <a:r>
              <a:rPr lang="fr-FR" sz="1200" dirty="0" err="1"/>
              <a:t>speaking</a:t>
            </a:r>
            <a:r>
              <a:rPr lang="fr-FR" sz="1200" dirty="0"/>
              <a:t> </a:t>
            </a:r>
            <a:r>
              <a:rPr lang="fr-FR" sz="1200" dirty="0" err="1"/>
              <a:t>activities</a:t>
            </a:r>
            <a:r>
              <a:rPr lang="fr-FR" sz="1200" dirty="0"/>
              <a:t> – </a:t>
            </a:r>
            <a:r>
              <a:rPr lang="fr-FR" sz="1200" dirty="0" err="1"/>
              <a:t>here</a:t>
            </a:r>
            <a:r>
              <a:rPr lang="fr-FR" sz="1200" dirty="0"/>
              <a:t> danger </a:t>
            </a:r>
            <a:r>
              <a:rPr lang="fr-FR" sz="1200" dirty="0" err="1"/>
              <a:t>may</a:t>
            </a:r>
            <a:r>
              <a:rPr lang="fr-FR" sz="1200" dirty="0"/>
              <a:t> not </a:t>
            </a:r>
            <a:r>
              <a:rPr lang="fr-FR" sz="1200" dirty="0" err="1"/>
              <a:t>only</a:t>
            </a:r>
            <a:r>
              <a:rPr lang="fr-FR" sz="1200" dirty="0"/>
              <a:t> come </a:t>
            </a:r>
            <a:r>
              <a:rPr lang="fr-FR" sz="1200" dirty="0" err="1"/>
              <a:t>from</a:t>
            </a:r>
            <a:r>
              <a:rPr lang="fr-FR" sz="1200" dirty="0"/>
              <a:t> a </a:t>
            </a:r>
            <a:r>
              <a:rPr lang="fr-FR" sz="1200" dirty="0" err="1"/>
              <a:t>teacher</a:t>
            </a:r>
            <a:r>
              <a:rPr lang="fr-FR" sz="1200" dirty="0"/>
              <a:t> </a:t>
            </a:r>
            <a:r>
              <a:rPr lang="fr-FR" sz="1200" dirty="0" err="1"/>
              <a:t>who</a:t>
            </a:r>
            <a:r>
              <a:rPr lang="fr-FR" sz="1200" dirty="0"/>
              <a:t> </a:t>
            </a:r>
            <a:r>
              <a:rPr lang="fr-FR" sz="1200" dirty="0" err="1"/>
              <a:t>penalizes</a:t>
            </a:r>
            <a:r>
              <a:rPr lang="fr-FR" sz="1200" dirty="0"/>
              <a:t> </a:t>
            </a:r>
            <a:r>
              <a:rPr lang="fr-FR" sz="1200" dirty="0" err="1"/>
              <a:t>every</a:t>
            </a:r>
            <a:r>
              <a:rPr lang="fr-FR" sz="1200" dirty="0"/>
              <a:t> </a:t>
            </a:r>
            <a:r>
              <a:rPr lang="fr-FR" sz="1200" dirty="0" err="1"/>
              <a:t>little</a:t>
            </a:r>
            <a:r>
              <a:rPr lang="fr-FR" sz="1200" dirty="0"/>
              <a:t> </a:t>
            </a:r>
            <a:r>
              <a:rPr lang="fr-FR" sz="1200" dirty="0" err="1"/>
              <a:t>mistake</a:t>
            </a:r>
            <a:r>
              <a:rPr lang="fr-FR" sz="1200" dirty="0"/>
              <a:t> – danger </a:t>
            </a:r>
            <a:r>
              <a:rPr lang="fr-FR" sz="1200" dirty="0" err="1"/>
              <a:t>might</a:t>
            </a:r>
            <a:r>
              <a:rPr lang="fr-FR" sz="1200" dirty="0"/>
              <a:t> </a:t>
            </a:r>
            <a:r>
              <a:rPr lang="fr-FR" sz="1200" dirty="0" err="1"/>
              <a:t>also</a:t>
            </a:r>
            <a:r>
              <a:rPr lang="fr-FR" sz="1200" dirty="0"/>
              <a:t> come </a:t>
            </a:r>
            <a:r>
              <a:rPr lang="fr-FR" sz="1200" dirty="0" err="1"/>
              <a:t>from</a:t>
            </a:r>
            <a:r>
              <a:rPr lang="fr-FR" sz="1200" dirty="0"/>
              <a:t> </a:t>
            </a:r>
            <a:r>
              <a:rPr lang="fr-FR" sz="1200" dirty="0" err="1"/>
              <a:t>classmates</a:t>
            </a:r>
            <a:r>
              <a:rPr lang="fr-FR" sz="1200" dirty="0"/>
              <a:t>, </a:t>
            </a:r>
            <a:r>
              <a:rPr lang="fr-FR" sz="1200" dirty="0" err="1"/>
              <a:t>who</a:t>
            </a:r>
            <a:r>
              <a:rPr lang="fr-FR" sz="1200" dirty="0"/>
              <a:t> </a:t>
            </a:r>
            <a:r>
              <a:rPr lang="fr-FR" sz="1200" dirty="0" err="1"/>
              <a:t>laugh</a:t>
            </a:r>
            <a:r>
              <a:rPr lang="fr-FR" sz="1200" dirty="0"/>
              <a:t> at </a:t>
            </a:r>
            <a:r>
              <a:rPr lang="fr-FR" sz="1200" dirty="0" err="1"/>
              <a:t>you</a:t>
            </a:r>
            <a:r>
              <a:rPr lang="fr-FR" sz="1200" dirty="0"/>
              <a:t> or </a:t>
            </a:r>
            <a:r>
              <a:rPr lang="fr-FR" sz="1200" dirty="0" err="1"/>
              <a:t>find</a:t>
            </a:r>
            <a:r>
              <a:rPr lang="fr-FR" sz="1200" dirty="0"/>
              <a:t> </a:t>
            </a:r>
            <a:r>
              <a:rPr lang="fr-FR" sz="1200" dirty="0" err="1"/>
              <a:t>fault</a:t>
            </a:r>
            <a:r>
              <a:rPr lang="fr-FR" sz="1200" dirty="0"/>
              <a:t> in </a:t>
            </a:r>
            <a:r>
              <a:rPr lang="fr-FR" sz="1200" dirty="0" err="1"/>
              <a:t>your</a:t>
            </a:r>
            <a:r>
              <a:rPr lang="fr-FR" sz="1200" dirty="0"/>
              <a:t> </a:t>
            </a:r>
            <a:r>
              <a:rPr lang="fr-FR" sz="1200" dirty="0" err="1"/>
              <a:t>presentation</a:t>
            </a:r>
            <a:r>
              <a:rPr lang="fr-FR" sz="1200" dirty="0"/>
              <a:t>. In all </a:t>
            </a:r>
            <a:r>
              <a:rPr lang="fr-FR" sz="1200" dirty="0" err="1"/>
              <a:t>these</a:t>
            </a:r>
            <a:r>
              <a:rPr lang="fr-FR" sz="1200" dirty="0"/>
              <a:t> cases no </a:t>
            </a:r>
            <a:r>
              <a:rPr lang="fr-FR" sz="1200" dirty="0" err="1"/>
              <a:t>learning</a:t>
            </a:r>
            <a:r>
              <a:rPr lang="fr-FR" sz="1200" dirty="0"/>
              <a:t> </a:t>
            </a:r>
            <a:r>
              <a:rPr lang="fr-FR" sz="1200" dirty="0" err="1"/>
              <a:t>will</a:t>
            </a:r>
            <a:r>
              <a:rPr lang="fr-FR" sz="1200" dirty="0"/>
              <a:t> </a:t>
            </a:r>
            <a:r>
              <a:rPr lang="fr-FR" sz="1200" dirty="0" err="1"/>
              <a:t>happen</a:t>
            </a:r>
            <a:r>
              <a:rPr lang="fr-FR" sz="1200" dirty="0"/>
              <a:t>.</a:t>
            </a:r>
          </a:p>
          <a:p>
            <a:pPr marL="0" indent="0">
              <a:buNone/>
            </a:pPr>
            <a:endParaRPr lang="fr-FR" sz="1200" b="1" dirty="0"/>
          </a:p>
          <a:p>
            <a:pPr marL="0" indent="0">
              <a:buNone/>
            </a:pPr>
            <a:endParaRPr lang="fr-FR" sz="1200" b="1" dirty="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15</a:t>
            </a:fld>
            <a:endParaRPr lang="en-US"/>
          </a:p>
        </p:txBody>
      </p:sp>
    </p:spTree>
    <p:extLst>
      <p:ext uri="{BB962C8B-B14F-4D97-AF65-F5344CB8AC3E}">
        <p14:creationId xmlns:p14="http://schemas.microsoft.com/office/powerpoint/2010/main" val="952665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Let‘s sum this up again: Higher-order processing and LEARNIG will happen IF and ONLY IF the incoming message is </a:t>
            </a:r>
            <a:r>
              <a:rPr lang="en-US" b="1" dirty="0"/>
              <a:t>NOT</a:t>
            </a:r>
            <a:r>
              <a:rPr lang="en-US" b="0" dirty="0"/>
              <a:t> associated with danger</a:t>
            </a:r>
          </a:p>
          <a:p>
            <a:r>
              <a:rPr lang="en-US" b="0" dirty="0"/>
              <a:t>And if it is </a:t>
            </a:r>
            <a:r>
              <a:rPr lang="de-AT" dirty="0"/>
              <a:t>perceived as </a:t>
            </a:r>
            <a:r>
              <a:rPr lang="en-US" b="1" dirty="0"/>
              <a:t>important, relevant and meaningful.</a:t>
            </a:r>
          </a:p>
          <a:p>
            <a:endParaRPr lang="de-AT" b="1" dirty="0"/>
          </a:p>
          <a:p>
            <a:r>
              <a:rPr lang="de-AT" b="0" dirty="0"/>
              <a:t>L</a:t>
            </a:r>
            <a:r>
              <a:rPr lang="en-US" b="0" dirty="0" err="1"/>
              <a:t>et’s</a:t>
            </a:r>
            <a:r>
              <a:rPr lang="en-US" b="0" dirty="0"/>
              <a:t> look at the importance signal some more.</a:t>
            </a:r>
          </a:p>
          <a:p>
            <a:endParaRPr lang="de-AT" b="0" dirty="0"/>
          </a:p>
          <a:p>
            <a:endParaRPr lang="de-AT" dirty="0"/>
          </a:p>
        </p:txBody>
      </p:sp>
      <p:sp>
        <p:nvSpPr>
          <p:cNvPr id="4" name="Slide Number Placeholder 3"/>
          <p:cNvSpPr>
            <a:spLocks noGrp="1"/>
          </p:cNvSpPr>
          <p:nvPr>
            <p:ph type="sldNum" sz="quarter" idx="10"/>
          </p:nvPr>
        </p:nvSpPr>
        <p:spPr/>
        <p:txBody>
          <a:bodyPr/>
          <a:lstStyle/>
          <a:p>
            <a:fld id="{01F2A70B-78F2-4DCF-B53B-C990D2FAFB8A}" type="slidenum">
              <a:rPr lang="en-US" smtClean="0"/>
              <a:t>16</a:t>
            </a:fld>
            <a:endParaRPr lang="en-US"/>
          </a:p>
        </p:txBody>
      </p:sp>
    </p:spTree>
    <p:extLst>
      <p:ext uri="{BB962C8B-B14F-4D97-AF65-F5344CB8AC3E}">
        <p14:creationId xmlns:p14="http://schemas.microsoft.com/office/powerpoint/2010/main" val="3090679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Have a look at the green picture on the right. What we see here is the physical proof of learning. These little knobs on the dendrites are called spines. They are nerve endings that can receive input and help transmit electrical signals to the neuron‘s cell body.</a:t>
            </a:r>
          </a:p>
          <a:p>
            <a:endParaRPr lang="de-AT" dirty="0"/>
          </a:p>
          <a:p>
            <a:r>
              <a:rPr lang="de-AT" dirty="0"/>
              <a:t>These spines will grow better if they are „fed“ or „fertilized“ by a neurotransmitter called Acetylcholine or A Ch. ACh is released in the limbic system if the incoming stimulus is perceived as important and relevant.</a:t>
            </a:r>
          </a:p>
          <a:p>
            <a:endParaRPr lang="de-AT" dirty="0"/>
          </a:p>
          <a:p>
            <a:r>
              <a:rPr lang="de-AT" dirty="0"/>
              <a:t>In this case Ach will trigger chemical changes that increase the responsiveness of existing synapses and make them stronger and produce new ones.</a:t>
            </a:r>
          </a:p>
          <a:p>
            <a:r>
              <a:rPr lang="de-AT" dirty="0"/>
              <a:t>What this really means for teachers is that highly efficient learning is taking place – and it is triggered by the learners‘ emotional systems.</a:t>
            </a:r>
          </a:p>
          <a:p>
            <a:endParaRPr lang="de-AT" dirty="0"/>
          </a:p>
          <a:p>
            <a:r>
              <a:rPr lang="de-AT" dirty="0"/>
              <a:t>ACh also works in the brains of rats. They can learn new tricks more quickly when they are associated with food or other rewards. In this case the stimulus is perceived as important, ACh is released and learning happens more easily and more efficiently. </a:t>
            </a:r>
          </a:p>
          <a:p>
            <a:endParaRPr lang="fr-FR" baseline="0" dirty="0"/>
          </a:p>
          <a:p>
            <a:r>
              <a:rPr lang="fr-FR" baseline="0" dirty="0"/>
              <a:t>How </a:t>
            </a:r>
            <a:r>
              <a:rPr lang="fr-FR" baseline="0" dirty="0" err="1"/>
              <a:t>can</a:t>
            </a:r>
            <a:r>
              <a:rPr lang="fr-FR" baseline="0" dirty="0"/>
              <a:t> </a:t>
            </a:r>
            <a:r>
              <a:rPr lang="fr-FR" baseline="0" dirty="0" err="1"/>
              <a:t>we</a:t>
            </a:r>
            <a:r>
              <a:rPr lang="fr-FR" baseline="0" dirty="0"/>
              <a:t> use </a:t>
            </a:r>
            <a:r>
              <a:rPr lang="fr-FR" baseline="0" dirty="0" err="1"/>
              <a:t>this</a:t>
            </a:r>
            <a:r>
              <a:rPr lang="fr-FR" baseline="0" dirty="0"/>
              <a:t> to </a:t>
            </a:r>
            <a:r>
              <a:rPr lang="fr-FR" baseline="0" dirty="0" err="1"/>
              <a:t>teach</a:t>
            </a:r>
            <a:r>
              <a:rPr lang="fr-FR" baseline="0" dirty="0"/>
              <a:t> </a:t>
            </a:r>
            <a:r>
              <a:rPr lang="fr-FR" baseline="0" dirty="0" err="1"/>
              <a:t>grammar</a:t>
            </a:r>
            <a:r>
              <a:rPr lang="fr-FR" baseline="0" dirty="0"/>
              <a:t>? </a:t>
            </a:r>
            <a:r>
              <a:rPr lang="fr-FR" baseline="0" dirty="0" err="1"/>
              <a:t>Isn’t</a:t>
            </a:r>
            <a:r>
              <a:rPr lang="fr-FR" baseline="0" dirty="0"/>
              <a:t> </a:t>
            </a:r>
            <a:r>
              <a:rPr lang="fr-FR" baseline="0" dirty="0" err="1"/>
              <a:t>grammar</a:t>
            </a:r>
            <a:r>
              <a:rPr lang="fr-FR" baseline="0" dirty="0"/>
              <a:t> </a:t>
            </a:r>
            <a:r>
              <a:rPr lang="fr-FR" baseline="0" dirty="0" err="1"/>
              <a:t>always</a:t>
            </a:r>
            <a:r>
              <a:rPr lang="fr-FR" baseline="0" dirty="0"/>
              <a:t> </a:t>
            </a:r>
            <a:r>
              <a:rPr lang="fr-FR" baseline="0" dirty="0" err="1"/>
              <a:t>boring</a:t>
            </a:r>
            <a:r>
              <a:rPr lang="fr-FR" baseline="0" dirty="0"/>
              <a:t>?</a:t>
            </a:r>
          </a:p>
          <a:p>
            <a:r>
              <a:rPr lang="fr-FR" baseline="0" dirty="0" err="1"/>
              <a:t>Let’s</a:t>
            </a:r>
            <a:r>
              <a:rPr lang="fr-FR" baseline="0" dirty="0"/>
              <a:t> </a:t>
            </a:r>
            <a:r>
              <a:rPr lang="fr-FR" baseline="0" dirty="0" err="1"/>
              <a:t>take</a:t>
            </a:r>
            <a:r>
              <a:rPr lang="fr-FR" baseline="0" dirty="0"/>
              <a:t> a quick look at an </a:t>
            </a:r>
            <a:r>
              <a:rPr lang="fr-FR" baseline="0" dirty="0" err="1"/>
              <a:t>example</a:t>
            </a:r>
            <a:r>
              <a:rPr lang="fr-FR" baseline="0" dirty="0"/>
              <a:t>.</a:t>
            </a:r>
          </a:p>
          <a:p>
            <a:endParaRPr lang="fr-FR" baseline="0" dirty="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17</a:t>
            </a:fld>
            <a:endParaRPr lang="en-US"/>
          </a:p>
        </p:txBody>
      </p:sp>
    </p:spTree>
    <p:extLst>
      <p:ext uri="{BB962C8B-B14F-4D97-AF65-F5344CB8AC3E}">
        <p14:creationId xmlns:p14="http://schemas.microsoft.com/office/powerpoint/2010/main" val="762884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How do you normally teach the passive voice? Do you ask your learners to transform active sentences into passive ones?</a:t>
            </a:r>
          </a:p>
          <a:p>
            <a:endParaRPr lang="de-AT" dirty="0"/>
          </a:p>
          <a:p>
            <a:r>
              <a:rPr lang="de-AT" dirty="0"/>
              <a:t>Is this meaningful? Can such sentences ever trigger an importance signal?</a:t>
            </a:r>
          </a:p>
          <a:p>
            <a:endParaRPr lang="de-AT" dirty="0"/>
          </a:p>
          <a:p>
            <a:r>
              <a:rPr lang="de-AT" dirty="0"/>
              <a:t>Why not try a different approach?</a:t>
            </a:r>
            <a:r>
              <a:rPr lang="fr-FR" sz="1200" b="1" dirty="0">
                <a:solidFill>
                  <a:schemeClr val="bg1"/>
                </a:solidFill>
              </a:rPr>
              <a:t> (click) </a:t>
            </a:r>
            <a:endParaRPr lang="de-AT" dirty="0"/>
          </a:p>
          <a:p>
            <a:endParaRPr lang="de-AT" dirty="0"/>
          </a:p>
          <a:p>
            <a:r>
              <a:rPr lang="de-AT" dirty="0"/>
              <a:t>Have you ever asked yourself how ketchup is made?</a:t>
            </a:r>
            <a:r>
              <a:rPr lang="fr-FR" sz="1200" b="1" dirty="0">
                <a:solidFill>
                  <a:schemeClr val="bg1"/>
                </a:solidFill>
              </a:rPr>
              <a:t> (click) </a:t>
            </a:r>
            <a:endParaRPr lang="de-AT" dirty="0"/>
          </a:p>
          <a:p>
            <a:r>
              <a:rPr lang="de-AT" dirty="0"/>
              <a:t>Do you know how I-phones are made?</a:t>
            </a:r>
            <a:r>
              <a:rPr lang="fr-FR" sz="1200" b="1" dirty="0">
                <a:solidFill>
                  <a:schemeClr val="bg1"/>
                </a:solidFill>
              </a:rPr>
              <a:t> (click) </a:t>
            </a:r>
            <a:endParaRPr lang="de-AT" dirty="0"/>
          </a:p>
          <a:p>
            <a:r>
              <a:rPr lang="de-AT" dirty="0"/>
              <a:t>Do you know how chocolate is made?</a:t>
            </a:r>
            <a:r>
              <a:rPr lang="fr-FR" sz="1200" b="1" dirty="0">
                <a:solidFill>
                  <a:schemeClr val="bg1"/>
                </a:solidFill>
              </a:rPr>
              <a:t> (click) </a:t>
            </a:r>
            <a:endParaRPr lang="de-AT" dirty="0"/>
          </a:p>
          <a:p>
            <a:endParaRPr lang="de-AT" dirty="0"/>
          </a:p>
          <a:p>
            <a:r>
              <a:rPr lang="de-AT" dirty="0"/>
              <a:t>Why don‘t you ask your students to find out how some of their favorite things are made by watching some you-tube clips that explain these production processes.  </a:t>
            </a:r>
          </a:p>
          <a:p>
            <a:r>
              <a:rPr lang="de-AT" dirty="0"/>
              <a:t>Why not make them curious and thus turn on their importance signals, flood their brains with Ach and other helpful neurotransmitters,  while exposing them to the new passive forms in interesting and meaningful contexts.</a:t>
            </a:r>
          </a:p>
          <a:p>
            <a:endParaRPr lang="de-AT" dirty="0"/>
          </a:p>
          <a:p>
            <a:r>
              <a:rPr lang="de-AT" dirty="0"/>
              <a:t>After this kind of input ask them to explain the main steps of these production processes. </a:t>
            </a:r>
          </a:p>
          <a:p>
            <a:r>
              <a:rPr lang="de-AT" dirty="0"/>
              <a:t>In this setting they will use passives naturally. They will use their brains in authentic ways to express meanings rather than just forms. They will engage with the topic – Ach will be released – and learning will happen right there in the classroom.</a:t>
            </a:r>
          </a:p>
          <a:p>
            <a:endParaRPr lang="de-AT" dirty="0"/>
          </a:p>
          <a:p>
            <a:endParaRPr lang="de-AT" dirty="0"/>
          </a:p>
          <a:p>
            <a:r>
              <a:rPr lang="de-AT" dirty="0"/>
              <a:t>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18</a:t>
            </a:fld>
            <a:endParaRPr lang="en-US"/>
          </a:p>
        </p:txBody>
      </p:sp>
    </p:spTree>
    <p:extLst>
      <p:ext uri="{BB962C8B-B14F-4D97-AF65-F5344CB8AC3E}">
        <p14:creationId xmlns:p14="http://schemas.microsoft.com/office/powerpoint/2010/main" val="1318766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Apart from the key role of the emotional brain we must be aware of the importance of activating large networks across the learners‘ brains.</a:t>
            </a:r>
          </a:p>
          <a:p>
            <a:r>
              <a:rPr lang="de-AT" dirty="0"/>
              <a:t>Here we can see the areas that are active when subjects are  (</a:t>
            </a:r>
            <a:r>
              <a:rPr lang="de-AT" b="1" dirty="0"/>
              <a:t>click)</a:t>
            </a:r>
            <a:r>
              <a:rPr lang="de-AT" dirty="0"/>
              <a:t> hearing words, (</a:t>
            </a:r>
            <a:r>
              <a:rPr lang="de-AT" b="1" dirty="0"/>
              <a:t>click)</a:t>
            </a:r>
            <a:r>
              <a:rPr lang="de-AT" dirty="0"/>
              <a:t> seeing, (</a:t>
            </a:r>
            <a:r>
              <a:rPr lang="de-AT" b="1" dirty="0"/>
              <a:t>click)</a:t>
            </a:r>
            <a:r>
              <a:rPr lang="de-AT" dirty="0"/>
              <a:t> speaking and(</a:t>
            </a:r>
            <a:r>
              <a:rPr lang="de-AT" b="1" dirty="0"/>
              <a:t>click)</a:t>
            </a:r>
            <a:r>
              <a:rPr lang="de-AT" dirty="0"/>
              <a:t>  thinking about words. A brain that does all these things (</a:t>
            </a:r>
            <a:r>
              <a:rPr lang="de-AT" b="1" dirty="0"/>
              <a:t>click)</a:t>
            </a:r>
            <a:r>
              <a:rPr lang="de-AT" dirty="0"/>
              <a:t> simultaneously will be active in all these areas. </a:t>
            </a:r>
          </a:p>
          <a:p>
            <a:endParaRPr lang="de-AT" dirty="0"/>
          </a:p>
          <a:p>
            <a:r>
              <a:rPr lang="de-AT" dirty="0"/>
              <a:t>We cannot speak without hearing what we say. We cannot speak without moving our lips and tongue, often even our hands. We cannot speak meaningfully without thinking about words and making connections in our frontal brain. </a:t>
            </a:r>
          </a:p>
          <a:p>
            <a:r>
              <a:rPr lang="de-AT" dirty="0"/>
              <a:t>For all these reasons, speaking is one of the most efficient ways of learning a language – our whole brains are involved and neurons all over the brain are firing and wiring while we speak.</a:t>
            </a:r>
          </a:p>
          <a:p>
            <a:endParaRPr lang="de-AT" dirty="0"/>
          </a:p>
          <a:p>
            <a:endParaRPr lang="de-AT" dirty="0"/>
          </a:p>
          <a:p>
            <a:endParaRPr lang="de-AT" dirty="0"/>
          </a:p>
          <a:p>
            <a:endParaRPr lang="de-AT" dirty="0"/>
          </a:p>
        </p:txBody>
      </p:sp>
      <p:sp>
        <p:nvSpPr>
          <p:cNvPr id="4" name="Slide Number Placeholder 3"/>
          <p:cNvSpPr>
            <a:spLocks noGrp="1"/>
          </p:cNvSpPr>
          <p:nvPr>
            <p:ph type="sldNum" sz="quarter" idx="10"/>
          </p:nvPr>
        </p:nvSpPr>
        <p:spPr/>
        <p:txBody>
          <a:bodyPr/>
          <a:lstStyle/>
          <a:p>
            <a:fld id="{01F2A70B-78F2-4DCF-B53B-C990D2FAFB8A}" type="slidenum">
              <a:rPr lang="en-US" smtClean="0"/>
              <a:t>19</a:t>
            </a:fld>
            <a:endParaRPr lang="en-US"/>
          </a:p>
        </p:txBody>
      </p:sp>
    </p:spTree>
    <p:extLst>
      <p:ext uri="{BB962C8B-B14F-4D97-AF65-F5344CB8AC3E}">
        <p14:creationId xmlns:p14="http://schemas.microsoft.com/office/powerpoint/2010/main" val="3593752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Let‘s start with a few well-known facts:</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Unfortunately knowledge and skills cannot be transferred from the teacher‘s brain into the learners‘ brains..</a:t>
            </a:r>
            <a:r>
              <a:rPr lang="de-AT" b="1" dirty="0"/>
              <a:t> (click)</a:t>
            </a:r>
          </a:p>
          <a:p>
            <a:r>
              <a:rPr lang="de-AT" dirty="0"/>
              <a:t> Learning is an active process; it‘s the learners who must be doing most of the work. </a:t>
            </a:r>
            <a:r>
              <a:rPr lang="de-AT" b="1" dirty="0"/>
              <a:t>(click)</a:t>
            </a:r>
          </a:p>
          <a:p>
            <a:endParaRPr lang="de-AT" dirty="0"/>
          </a:p>
          <a:p>
            <a:endParaRPr lang="de-AT" dirty="0"/>
          </a:p>
          <a:p>
            <a:r>
              <a:rPr lang="de-AT" dirty="0"/>
              <a:t>You have certainly seen similar diagrams about memory retention rates. Both researchers and practitioners agree that listening to a lecture is the least efficient way of learning. People remember very little, only around 5 % when they only listen to a  lecture.</a:t>
            </a:r>
          </a:p>
          <a:p>
            <a:endParaRPr lang="de-AT" dirty="0"/>
          </a:p>
          <a:p>
            <a:r>
              <a:rPr lang="de-AT" dirty="0"/>
              <a:t>Reading the same content is a little better. Readers remember about 10% after one reading. Reading involves more active processing and readers can vary the speed of their reading and go at their own pace. </a:t>
            </a:r>
          </a:p>
          <a:p>
            <a:r>
              <a:rPr lang="de-AT" dirty="0"/>
              <a:t>Let‘s be honest, 10 % is still not a lot.</a:t>
            </a:r>
          </a:p>
          <a:p>
            <a:endParaRPr lang="de-AT" dirty="0"/>
          </a:p>
          <a:p>
            <a:r>
              <a:rPr lang="de-AT" dirty="0"/>
              <a:t>By combining the two and adding visuals to a presentation or lecture, people remember a lot more. Two input channels are involved simultaneously. This leads to activity in several parts of the brain and therefore more learning.</a:t>
            </a:r>
          </a:p>
          <a:p>
            <a:endParaRPr lang="de-AT" dirty="0"/>
          </a:p>
          <a:p>
            <a:r>
              <a:rPr lang="de-AT" dirty="0"/>
              <a:t>As we go down the pyramid, we see that more and more activity is involved.</a:t>
            </a:r>
          </a:p>
          <a:p>
            <a:r>
              <a:rPr lang="de-AT" dirty="0"/>
              <a:t>Demonstrations usually include step by step visual instructions accompanied by spoken commentary.</a:t>
            </a:r>
          </a:p>
          <a:p>
            <a:endParaRPr lang="de-AT" dirty="0"/>
          </a:p>
          <a:p>
            <a:r>
              <a:rPr lang="de-AT" dirty="0"/>
              <a:t>Discussion groups involve the learners even more actively as they have to test their understanding and compare and contrast it with the understanding and views of others.</a:t>
            </a:r>
          </a:p>
          <a:p>
            <a:endParaRPr lang="de-AT" dirty="0"/>
          </a:p>
          <a:p>
            <a:r>
              <a:rPr lang="de-AT" dirty="0"/>
              <a:t>Practicing something by DOING it  -- or in the case of language learning – producing language actively – also involves a lot of brain activity and depth of processing. </a:t>
            </a:r>
          </a:p>
          <a:p>
            <a:endParaRPr lang="de-AT" dirty="0"/>
          </a:p>
          <a:p>
            <a:r>
              <a:rPr lang="de-AT" dirty="0"/>
              <a:t>And last but not least, teaching and explainng the new ideas and concepts to others requires critical understanding and evaluation and clear structuring of the subject matter. This involves lots of connections and lots of activity across different areas of the brain.</a:t>
            </a:r>
          </a:p>
          <a:p>
            <a:endParaRPr lang="de-AT" dirty="0"/>
          </a:p>
          <a:p>
            <a:r>
              <a:rPr lang="de-AT" dirty="0"/>
              <a:t>To cut the long story short , we can say that the more actively we are envolved, the more we learn.</a:t>
            </a:r>
          </a:p>
          <a:p>
            <a:endParaRPr lang="de-AT" dirty="0"/>
          </a:p>
          <a:p>
            <a:endParaRPr lang="de-AT" dirty="0"/>
          </a:p>
          <a:p>
            <a:endParaRPr lang="de-AT" dirty="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a:t>
            </a:fld>
            <a:endParaRPr lang="en-US"/>
          </a:p>
        </p:txBody>
      </p:sp>
    </p:spTree>
    <p:extLst>
      <p:ext uri="{BB962C8B-B14F-4D97-AF65-F5344CB8AC3E}">
        <p14:creationId xmlns:p14="http://schemas.microsoft.com/office/powerpoint/2010/main" val="98022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If we want to activate even more parts of the brain, we can add more movement – more than just moving our lips and mouth.</a:t>
            </a:r>
          </a:p>
          <a:p>
            <a:r>
              <a:rPr lang="de-AT" dirty="0"/>
              <a:t>Manuela Macedonia‘s studies on the role of movement in language learning show how added gestures can improve retention rates dramatically.</a:t>
            </a:r>
          </a:p>
          <a:p>
            <a:r>
              <a:rPr lang="de-AT" dirty="0"/>
              <a:t>Manuela Macedonia uses VMIs – that is Voice Movement Icons to teach new vocabulary. Her studies show that gestures, -- even meaningless ones, strongly enhance learning. </a:t>
            </a:r>
          </a:p>
          <a:p>
            <a:r>
              <a:rPr lang="de-AT" dirty="0"/>
              <a:t>Look at the dotted line that shows learning without any gestures. The blue curve shows a huge increase – even though the gestures were random and meaningless. The yellow line shows the retention rate for words that were learned in combination with iconic gestures, that is gestures that support the meanings of the words.</a:t>
            </a:r>
          </a:p>
          <a:p>
            <a:endParaRPr lang="de-AT" dirty="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20</a:t>
            </a:fld>
            <a:endParaRPr lang="en-US"/>
          </a:p>
        </p:txBody>
      </p:sp>
    </p:spTree>
    <p:extLst>
      <p:ext uri="{BB962C8B-B14F-4D97-AF65-F5344CB8AC3E}">
        <p14:creationId xmlns:p14="http://schemas.microsoft.com/office/powerpoint/2010/main" val="3999782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These results are not really surprising. They simply prove what we have said before: </a:t>
            </a:r>
            <a:r>
              <a:rPr lang="de-AT" b="1" dirty="0"/>
              <a:t>click</a:t>
            </a:r>
          </a:p>
          <a:p>
            <a:r>
              <a:rPr lang="de-AT" dirty="0"/>
              <a:t>Neurons that fire together wire together – or, in other words, the bigger the network that is active at the same time – the more learning happens.</a:t>
            </a:r>
          </a:p>
          <a:p>
            <a:r>
              <a:rPr lang="de-AT" dirty="0"/>
              <a:t>Meaningful, contextualized speaking activities do this perfectly.</a:t>
            </a:r>
          </a:p>
          <a:p>
            <a:endParaRPr lang="de-AT" dirty="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21</a:t>
            </a:fld>
            <a:endParaRPr lang="en-US"/>
          </a:p>
        </p:txBody>
      </p:sp>
    </p:spTree>
    <p:extLst>
      <p:ext uri="{BB962C8B-B14F-4D97-AF65-F5344CB8AC3E}">
        <p14:creationId xmlns:p14="http://schemas.microsoft.com/office/powerpoint/2010/main" val="2376020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Before I finish, I‘d like to invite you to look at my summary here. Do these pictures ring any bells now?</a:t>
            </a:r>
          </a:p>
          <a:p>
            <a:r>
              <a:rPr lang="de-AT" dirty="0"/>
              <a:t>It‘s your turn: </a:t>
            </a:r>
          </a:p>
          <a:p>
            <a:r>
              <a:rPr lang="de-AT" dirty="0"/>
              <a:t>Pause this video and try to sum up the meaning of each icon before listening to my summary. This will activate YOUR networks and you‘ll remember the facts better.</a:t>
            </a:r>
          </a:p>
          <a:p>
            <a:endParaRPr lang="de-AT" dirty="0"/>
          </a:p>
          <a:p>
            <a:endParaRPr lang="de-AT" dirty="0"/>
          </a:p>
          <a:p>
            <a:r>
              <a:rPr lang="de-AT" dirty="0"/>
              <a:t>So… what DO the icons stand for?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We understand that  (</a:t>
            </a:r>
            <a:r>
              <a:rPr lang="de-AT" b="1" dirty="0"/>
              <a:t>click)</a:t>
            </a:r>
            <a:r>
              <a:rPr lang="de-AT" dirty="0"/>
              <a:t> learning as an active process. Information cannot be transferred from the teacher‘s brain into the learners‘ brains.</a:t>
            </a:r>
          </a:p>
          <a:p>
            <a:endParaRPr lang="de-AT" dirty="0"/>
          </a:p>
          <a:p>
            <a:endParaRPr lang="de-AT" dirty="0"/>
          </a:p>
          <a:p>
            <a:r>
              <a:rPr lang="de-AT" dirty="0"/>
              <a:t>We know that (</a:t>
            </a:r>
            <a:r>
              <a:rPr lang="de-AT" b="1" dirty="0"/>
              <a:t>click)</a:t>
            </a:r>
            <a:r>
              <a:rPr lang="de-AT" dirty="0"/>
              <a:t>  learning is physical, it is a physical- chemical process of building and adding to existing neuronal networks. We also know that we can influence this process. James Zull says that teaching is the art of changing the brain, of creating conditions that lead to a change in the learners‘ brains.</a:t>
            </a:r>
          </a:p>
          <a:p>
            <a:endParaRPr lang="de-AT" dirty="0"/>
          </a:p>
          <a:p>
            <a:endParaRPr lang="de-AT" dirty="0"/>
          </a:p>
          <a:p>
            <a:r>
              <a:rPr lang="de-AT" dirty="0"/>
              <a:t>We understand that learning involves the (</a:t>
            </a:r>
            <a:r>
              <a:rPr lang="de-AT" b="1" dirty="0"/>
              <a:t>click)</a:t>
            </a:r>
            <a:r>
              <a:rPr lang="de-AT" dirty="0"/>
              <a:t> whole person: body, mind and soul. </a:t>
            </a:r>
          </a:p>
          <a:p>
            <a:r>
              <a:rPr lang="de-AT" dirty="0"/>
              <a:t>We want to avoid stress and anxiety – because they lead to fight and flight reactions where higher order processing does not work.</a:t>
            </a:r>
          </a:p>
          <a:p>
            <a:endParaRPr lang="de-AT" dirty="0"/>
          </a:p>
          <a:p>
            <a:r>
              <a:rPr lang="de-AT" dirty="0"/>
              <a:t>We can turn the brain on by creating a relaxed learning environment and offer input that is (</a:t>
            </a:r>
            <a:r>
              <a:rPr lang="de-AT" b="1" dirty="0"/>
              <a:t>click)</a:t>
            </a:r>
            <a:r>
              <a:rPr lang="de-AT" dirty="0"/>
              <a:t> NEW, INTERESTING and </a:t>
            </a:r>
            <a:r>
              <a:rPr lang="de-AT" u="none" dirty="0"/>
              <a:t>RELEVANT for the learners. This will trigger a chemical  IMPORTANCE signal (Acetylcholine – which serves as a kind of „fertilizer“ for the growth of new dendrite spines. More spines and more connections mean more learning.</a:t>
            </a:r>
          </a:p>
          <a:p>
            <a:endParaRPr lang="de-AT" u="none" dirty="0"/>
          </a:p>
          <a:p>
            <a:r>
              <a:rPr lang="de-AT" u="none" dirty="0"/>
              <a:t>Last but not least </a:t>
            </a:r>
            <a:r>
              <a:rPr lang="de-AT" dirty="0"/>
              <a:t>(</a:t>
            </a:r>
            <a:r>
              <a:rPr lang="de-AT" b="1" dirty="0"/>
              <a:t>click)</a:t>
            </a:r>
            <a:r>
              <a:rPr lang="de-AT" dirty="0"/>
              <a:t> </a:t>
            </a:r>
            <a:r>
              <a:rPr lang="de-AT" u="none" dirty="0"/>
              <a:t>we want to make sure our learners use as many parts of their brains as possible. We know that NEURONS THAT FIRE TOGETHER WIRE TOGETHER. The more parts of our brains are active simultaneously, the bigger these networks.</a:t>
            </a:r>
          </a:p>
          <a:p>
            <a:endParaRPr lang="de-AT" u="none" dirty="0"/>
          </a:p>
          <a:p>
            <a:r>
              <a:rPr lang="de-AT" u="none" dirty="0"/>
              <a:t>Meaningful, engaging speaking activities, performed in a relaxed atmorphere will do all that. </a:t>
            </a:r>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22</a:t>
            </a:fld>
            <a:endParaRPr lang="en-US"/>
          </a:p>
        </p:txBody>
      </p:sp>
    </p:spTree>
    <p:extLst>
      <p:ext uri="{BB962C8B-B14F-4D97-AF65-F5344CB8AC3E}">
        <p14:creationId xmlns:p14="http://schemas.microsoft.com/office/powerpoint/2010/main" val="926750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How can we do this? How can we create conditions that enhance learning?</a:t>
            </a:r>
          </a:p>
          <a:p>
            <a:endParaRPr lang="de-AT" dirty="0"/>
          </a:p>
          <a:p>
            <a:r>
              <a:rPr lang="de-AT" dirty="0"/>
              <a:t>First of all we want to create authentic, interesting activities that the learners want to engage with. They must be relevant and related to the learners‘ lives, experiences and interests.  Do all tasks in your textbook do this? Are the topics relevant and interesting for your learners – or are you discussing a text about pottery in ancient China – just because your textbook offers this topic in order to introduce a new tense?</a:t>
            </a:r>
          </a:p>
          <a:p>
            <a:endParaRPr lang="de-AT" dirty="0"/>
          </a:p>
          <a:p>
            <a:r>
              <a:rPr lang="de-AT" dirty="0"/>
              <a:t>Second, we need to create a relaxed atmosphere that invites learners to participate and to speak without worrying about mistakes. Mistakes they make can be important stepping stones of learning. If leaners are afraid of making mistakes, they will try to avoid them at all cost – these are called mistakes of omission –  no learning will happen without trying.</a:t>
            </a:r>
          </a:p>
          <a:p>
            <a:endParaRPr lang="de-AT" dirty="0"/>
          </a:p>
          <a:p>
            <a:r>
              <a:rPr lang="de-AT" dirty="0"/>
              <a:t>Thirdly, we want to involve as many senses and parts of the brain as possible. Speaking exercises will involve seeing, hearing, moving, and any other parts of the brain that are necessary to process language.</a:t>
            </a:r>
          </a:p>
          <a:p>
            <a:endParaRPr lang="de-AT" dirty="0"/>
          </a:p>
          <a:p>
            <a:r>
              <a:rPr lang="de-AT" dirty="0"/>
              <a:t>Last but not least, we want to create tasks that require the learners to make associations with their previous knowledge and experiences. This will make the learning of new vocabulary a lot easier and it is even more  important when we introduce new grammar. The English tense system can be really confusing – but if each concept, each notion is tied to specific memories, experiences, situations…  in the learners‘ minds, learning the new tenses will be a lot easier. That is why TRUE examples, rather than just correct ones – are so important for learning new grammatical concepts.</a:t>
            </a:r>
          </a:p>
          <a:p>
            <a:endParaRPr lang="de-AT"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55305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24</a:t>
            </a:fld>
            <a:endParaRPr lang="en-US"/>
          </a:p>
        </p:txBody>
      </p:sp>
    </p:spTree>
    <p:extLst>
      <p:ext uri="{BB962C8B-B14F-4D97-AF65-F5344CB8AC3E}">
        <p14:creationId xmlns:p14="http://schemas.microsoft.com/office/powerpoint/2010/main" val="361881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How </a:t>
            </a:r>
            <a:r>
              <a:rPr lang="fr-FR" dirty="0" err="1"/>
              <a:t>does</a:t>
            </a:r>
            <a:r>
              <a:rPr lang="fr-FR" dirty="0"/>
              <a:t> </a:t>
            </a:r>
            <a:r>
              <a:rPr lang="fr-FR" dirty="0" err="1"/>
              <a:t>learning</a:t>
            </a:r>
            <a:r>
              <a:rPr lang="fr-FR" dirty="0"/>
              <a:t> </a:t>
            </a:r>
            <a:r>
              <a:rPr lang="fr-FR" dirty="0" err="1"/>
              <a:t>actually</a:t>
            </a:r>
            <a:r>
              <a:rPr lang="fr-FR" dirty="0"/>
              <a:t> </a:t>
            </a:r>
            <a:r>
              <a:rPr lang="fr-FR" dirty="0" err="1"/>
              <a:t>work</a:t>
            </a:r>
            <a:r>
              <a:rPr lang="fr-FR" dirty="0"/>
              <a:t>? </a:t>
            </a:r>
            <a:r>
              <a:rPr lang="fr-FR" dirty="0" err="1"/>
              <a:t>Let’s</a:t>
            </a:r>
            <a:r>
              <a:rPr lang="fr-FR" dirty="0"/>
              <a:t> look </a:t>
            </a:r>
            <a:r>
              <a:rPr lang="fr-FR" dirty="0" err="1"/>
              <a:t>inside</a:t>
            </a:r>
            <a:r>
              <a:rPr lang="fr-FR" dirty="0"/>
              <a:t> the </a:t>
            </a:r>
            <a:r>
              <a:rPr lang="fr-FR" dirty="0" err="1"/>
              <a:t>brain</a:t>
            </a:r>
            <a:r>
              <a:rPr lang="fr-FR" dirty="0"/>
              <a:t> more </a:t>
            </a:r>
            <a:r>
              <a:rPr lang="fr-FR" dirty="0" err="1"/>
              <a:t>closely</a:t>
            </a:r>
            <a:r>
              <a:rPr lang="fr-FR" dirty="0"/>
              <a:t>.</a:t>
            </a:r>
          </a:p>
          <a:p>
            <a:r>
              <a:rPr lang="fr-FR" dirty="0"/>
              <a:t>In </a:t>
            </a:r>
            <a:r>
              <a:rPr lang="fr-FR" dirty="0" err="1"/>
              <a:t>recent</a:t>
            </a:r>
            <a:r>
              <a:rPr lang="fr-FR" dirty="0"/>
              <a:t> </a:t>
            </a:r>
            <a:r>
              <a:rPr lang="fr-FR" dirty="0" err="1"/>
              <a:t>years</a:t>
            </a:r>
            <a:r>
              <a:rPr lang="fr-FR" dirty="0"/>
              <a:t> the neuro sciences have </a:t>
            </a:r>
            <a:r>
              <a:rPr lang="fr-FR" dirty="0" err="1"/>
              <a:t>provided</a:t>
            </a:r>
            <a:r>
              <a:rPr lang="fr-FR" dirty="0"/>
              <a:t> us </a:t>
            </a:r>
            <a:r>
              <a:rPr lang="fr-FR" dirty="0" err="1"/>
              <a:t>with</a:t>
            </a:r>
            <a:r>
              <a:rPr lang="fr-FR" dirty="0"/>
              <a:t> </a:t>
            </a:r>
            <a:r>
              <a:rPr lang="fr-FR" dirty="0" err="1"/>
              <a:t>very</a:t>
            </a:r>
            <a:r>
              <a:rPr lang="fr-FR" dirty="0"/>
              <a:t> </a:t>
            </a:r>
            <a:r>
              <a:rPr lang="fr-FR" dirty="0" err="1"/>
              <a:t>helpful</a:t>
            </a:r>
            <a:r>
              <a:rPr lang="fr-FR" dirty="0"/>
              <a:t> and </a:t>
            </a:r>
            <a:r>
              <a:rPr lang="fr-FR" dirty="0" err="1"/>
              <a:t>interesting</a:t>
            </a:r>
            <a:r>
              <a:rPr lang="fr-FR" dirty="0"/>
              <a:t> </a:t>
            </a:r>
            <a:r>
              <a:rPr lang="fr-FR" dirty="0" err="1"/>
              <a:t>explanations</a:t>
            </a:r>
            <a:r>
              <a:rPr lang="fr-FR" dirty="0"/>
              <a:t>. </a:t>
            </a:r>
            <a:r>
              <a:rPr lang="fr-FR" dirty="0" err="1"/>
              <a:t>We</a:t>
            </a:r>
            <a:r>
              <a:rPr lang="fr-FR" dirty="0"/>
              <a:t> </a:t>
            </a:r>
            <a:r>
              <a:rPr lang="fr-FR" dirty="0" err="1"/>
              <a:t>can</a:t>
            </a:r>
            <a:r>
              <a:rPr lang="fr-FR" dirty="0"/>
              <a:t> </a:t>
            </a:r>
            <a:r>
              <a:rPr lang="fr-FR" dirty="0" err="1"/>
              <a:t>say</a:t>
            </a:r>
            <a:r>
              <a:rPr lang="fr-FR" dirty="0"/>
              <a:t> </a:t>
            </a:r>
            <a:r>
              <a:rPr lang="fr-FR" dirty="0" err="1"/>
              <a:t>that</a:t>
            </a:r>
            <a:r>
              <a:rPr lang="fr-FR" dirty="0"/>
              <a:t> </a:t>
            </a:r>
            <a:r>
              <a:rPr lang="fr-FR" dirty="0" err="1"/>
              <a:t>learning</a:t>
            </a:r>
            <a:r>
              <a:rPr lang="fr-FR" dirty="0"/>
              <a:t> </a:t>
            </a:r>
            <a:r>
              <a:rPr lang="fr-FR" dirty="0" err="1"/>
              <a:t>is</a:t>
            </a:r>
            <a:r>
              <a:rPr lang="fr-FR" dirty="0"/>
              <a:t> a </a:t>
            </a:r>
            <a:r>
              <a:rPr lang="fr-FR" dirty="0" err="1"/>
              <a:t>physical</a:t>
            </a:r>
            <a:r>
              <a:rPr lang="fr-FR" dirty="0"/>
              <a:t>- </a:t>
            </a:r>
            <a:r>
              <a:rPr lang="fr-FR" dirty="0" err="1"/>
              <a:t>chemical</a:t>
            </a:r>
            <a:r>
              <a:rPr lang="fr-FR" dirty="0"/>
              <a:t> process. </a:t>
            </a:r>
          </a:p>
          <a:p>
            <a:r>
              <a:rPr lang="fr-FR" dirty="0">
                <a:solidFill>
                  <a:srgbClr val="FF0000"/>
                </a:solidFill>
              </a:rPr>
              <a:t>(click)</a:t>
            </a:r>
          </a:p>
          <a:p>
            <a:r>
              <a:rPr lang="fr-FR" dirty="0"/>
              <a:t>In</a:t>
            </a:r>
            <a:r>
              <a:rPr lang="fr-FR" baseline="0" dirty="0"/>
              <a:t> a </a:t>
            </a:r>
            <a:r>
              <a:rPr lang="fr-FR" baseline="0" dirty="0" err="1"/>
              <a:t>nutshell</a:t>
            </a:r>
            <a:r>
              <a:rPr lang="fr-FR" baseline="0" dirty="0"/>
              <a:t> </a:t>
            </a:r>
            <a:r>
              <a:rPr lang="fr-FR" baseline="0" dirty="0" err="1"/>
              <a:t>learning</a:t>
            </a:r>
            <a:r>
              <a:rPr lang="fr-FR" baseline="0" dirty="0"/>
              <a:t> </a:t>
            </a:r>
            <a:r>
              <a:rPr lang="fr-FR" baseline="0" dirty="0" err="1"/>
              <a:t>means</a:t>
            </a:r>
            <a:r>
              <a:rPr lang="fr-FR" baseline="0" dirty="0"/>
              <a:t> </a:t>
            </a:r>
            <a:r>
              <a:rPr lang="fr-FR" baseline="0" dirty="0" err="1"/>
              <a:t>that</a:t>
            </a:r>
            <a:r>
              <a:rPr lang="fr-FR" baseline="0" dirty="0"/>
              <a:t>  </a:t>
            </a:r>
            <a:r>
              <a:rPr lang="fr-FR" b="1" baseline="0" dirty="0" err="1"/>
              <a:t>neurons</a:t>
            </a:r>
            <a:r>
              <a:rPr lang="fr-FR" b="1" baseline="0" dirty="0"/>
              <a:t> </a:t>
            </a:r>
            <a:r>
              <a:rPr lang="fr-FR" b="1" baseline="0" dirty="0" err="1"/>
              <a:t>that</a:t>
            </a:r>
            <a:r>
              <a:rPr lang="fr-FR" b="1" baseline="0" dirty="0"/>
              <a:t> </a:t>
            </a:r>
            <a:r>
              <a:rPr lang="fr-FR" b="1" baseline="0" dirty="0" err="1"/>
              <a:t>fire</a:t>
            </a:r>
            <a:r>
              <a:rPr lang="fr-FR" b="1" baseline="0" dirty="0"/>
              <a:t> </a:t>
            </a:r>
            <a:r>
              <a:rPr lang="fr-FR" b="1" baseline="0" dirty="0" err="1"/>
              <a:t>together</a:t>
            </a:r>
            <a:r>
              <a:rPr lang="fr-FR" b="1" baseline="0" dirty="0"/>
              <a:t> – </a:t>
            </a:r>
            <a:r>
              <a:rPr lang="fr-FR" b="1" baseline="0" dirty="0" err="1"/>
              <a:t>wire</a:t>
            </a:r>
            <a:r>
              <a:rPr lang="fr-FR" b="1" baseline="0" dirty="0"/>
              <a:t> </a:t>
            </a:r>
            <a:r>
              <a:rPr lang="fr-FR" b="1" baseline="0" dirty="0" err="1"/>
              <a:t>together</a:t>
            </a:r>
            <a:r>
              <a:rPr lang="fr-FR" b="1" baseline="0" dirty="0"/>
              <a:t> </a:t>
            </a:r>
            <a:r>
              <a:rPr lang="fr-FR" baseline="0" dirty="0"/>
              <a:t>–</a:t>
            </a:r>
            <a:r>
              <a:rPr lang="fr-FR" baseline="0" dirty="0" err="1"/>
              <a:t>that</a:t>
            </a:r>
            <a:r>
              <a:rPr lang="fr-FR" baseline="0" dirty="0"/>
              <a:t> </a:t>
            </a:r>
            <a:r>
              <a:rPr lang="fr-FR" baseline="0" dirty="0" err="1"/>
              <a:t>is</a:t>
            </a:r>
            <a:r>
              <a:rPr lang="fr-FR" baseline="0" dirty="0"/>
              <a:t> -  </a:t>
            </a:r>
            <a:r>
              <a:rPr lang="fr-FR" baseline="0" dirty="0" err="1"/>
              <a:t>neurons</a:t>
            </a:r>
            <a:r>
              <a:rPr lang="fr-FR" baseline="0" dirty="0"/>
              <a:t> </a:t>
            </a:r>
            <a:r>
              <a:rPr lang="fr-FR" baseline="0" dirty="0" err="1"/>
              <a:t>that</a:t>
            </a:r>
            <a:r>
              <a:rPr lang="fr-FR" baseline="0" dirty="0"/>
              <a:t> are active </a:t>
            </a:r>
            <a:r>
              <a:rPr lang="fr-FR" baseline="0" dirty="0" err="1"/>
              <a:t>simultaneously</a:t>
            </a:r>
            <a:r>
              <a:rPr lang="fr-FR" baseline="0" dirty="0"/>
              <a:t> --</a:t>
            </a:r>
            <a:r>
              <a:rPr lang="fr-FR" baseline="0" dirty="0" err="1"/>
              <a:t>build</a:t>
            </a:r>
            <a:r>
              <a:rPr lang="fr-FR" baseline="0" dirty="0"/>
              <a:t> neural networks. </a:t>
            </a:r>
          </a:p>
          <a:p>
            <a:r>
              <a:rPr lang="fr-FR" baseline="0" dirty="0"/>
              <a:t>This </a:t>
            </a:r>
            <a:r>
              <a:rPr lang="fr-FR" baseline="0" dirty="0" err="1"/>
              <a:t>is</a:t>
            </a:r>
            <a:r>
              <a:rPr lang="fr-FR" baseline="0" dirty="0"/>
              <a:t> </a:t>
            </a:r>
            <a:r>
              <a:rPr lang="fr-FR" baseline="0" dirty="0" err="1"/>
              <a:t>probably</a:t>
            </a:r>
            <a:r>
              <a:rPr lang="fr-FR" baseline="0" dirty="0"/>
              <a:t> the </a:t>
            </a:r>
            <a:r>
              <a:rPr lang="fr-FR" baseline="0" dirty="0" err="1"/>
              <a:t>most</a:t>
            </a:r>
            <a:r>
              <a:rPr lang="fr-FR" baseline="0" dirty="0"/>
              <a:t> important single information </a:t>
            </a:r>
            <a:r>
              <a:rPr lang="fr-FR" baseline="0" dirty="0" err="1"/>
              <a:t>that</a:t>
            </a:r>
            <a:r>
              <a:rPr lang="fr-FR" baseline="0" dirty="0"/>
              <a:t> </a:t>
            </a:r>
            <a:r>
              <a:rPr lang="fr-FR" baseline="0" dirty="0" err="1"/>
              <a:t>you</a:t>
            </a:r>
            <a:r>
              <a:rPr lang="fr-FR" baseline="0" dirty="0"/>
              <a:t> </a:t>
            </a:r>
            <a:r>
              <a:rPr lang="fr-FR" baseline="0" dirty="0" err="1"/>
              <a:t>need</a:t>
            </a:r>
            <a:r>
              <a:rPr lang="fr-FR" baseline="0" dirty="0"/>
              <a:t> to </a:t>
            </a:r>
            <a:r>
              <a:rPr lang="fr-FR" baseline="0" dirty="0" err="1"/>
              <a:t>remember</a:t>
            </a:r>
            <a:r>
              <a:rPr lang="fr-FR" baseline="0" dirty="0"/>
              <a:t> </a:t>
            </a:r>
            <a:r>
              <a:rPr lang="fr-FR" baseline="0" dirty="0" err="1"/>
              <a:t>here</a:t>
            </a:r>
            <a:r>
              <a:rPr lang="fr-FR" baseline="0" dirty="0"/>
              <a:t>.</a:t>
            </a:r>
          </a:p>
          <a:p>
            <a:r>
              <a:rPr lang="fr-FR" b="1" baseline="0" dirty="0" err="1"/>
              <a:t>Neurons</a:t>
            </a:r>
            <a:r>
              <a:rPr lang="fr-FR" b="1" baseline="0" dirty="0"/>
              <a:t> </a:t>
            </a:r>
            <a:r>
              <a:rPr lang="fr-FR" b="1" baseline="0" dirty="0" err="1"/>
              <a:t>that</a:t>
            </a:r>
            <a:r>
              <a:rPr lang="fr-FR" b="1" baseline="0" dirty="0"/>
              <a:t> </a:t>
            </a:r>
            <a:r>
              <a:rPr lang="fr-FR" b="1" baseline="0" dirty="0" err="1"/>
              <a:t>fire</a:t>
            </a:r>
            <a:r>
              <a:rPr lang="fr-FR" b="1" baseline="0" dirty="0"/>
              <a:t> </a:t>
            </a:r>
            <a:r>
              <a:rPr lang="fr-FR" b="1" baseline="0" dirty="0" err="1"/>
              <a:t>together</a:t>
            </a:r>
            <a:r>
              <a:rPr lang="fr-FR" b="1" baseline="0" dirty="0"/>
              <a:t> – </a:t>
            </a:r>
            <a:r>
              <a:rPr lang="fr-FR" b="1" baseline="0" dirty="0" err="1"/>
              <a:t>wire</a:t>
            </a:r>
            <a:r>
              <a:rPr lang="fr-FR" b="1" baseline="0" dirty="0"/>
              <a:t> </a:t>
            </a:r>
            <a:r>
              <a:rPr lang="fr-FR" b="1" baseline="0" dirty="0" err="1"/>
              <a:t>together</a:t>
            </a:r>
            <a:r>
              <a:rPr lang="fr-FR" b="1" baseline="0" dirty="0"/>
              <a:t>.</a:t>
            </a:r>
          </a:p>
          <a:p>
            <a:r>
              <a:rPr lang="fr-FR" b="1" baseline="0" dirty="0"/>
              <a:t>(click)</a:t>
            </a:r>
          </a:p>
          <a:p>
            <a:r>
              <a:rPr lang="fr-FR" baseline="0" dirty="0" err="1"/>
              <a:t>These</a:t>
            </a:r>
            <a:r>
              <a:rPr lang="fr-FR" baseline="0" dirty="0"/>
              <a:t> active networks </a:t>
            </a:r>
            <a:r>
              <a:rPr lang="fr-FR" baseline="0" dirty="0" err="1"/>
              <a:t>will</a:t>
            </a:r>
            <a:r>
              <a:rPr lang="fr-FR" baseline="0" dirty="0"/>
              <a:t> </a:t>
            </a:r>
            <a:r>
              <a:rPr lang="fr-FR" baseline="0" dirty="0" err="1"/>
              <a:t>get</a:t>
            </a:r>
            <a:r>
              <a:rPr lang="fr-FR" baseline="0" dirty="0"/>
              <a:t> </a:t>
            </a:r>
            <a:r>
              <a:rPr lang="fr-FR" baseline="0" dirty="0" err="1"/>
              <a:t>stronger</a:t>
            </a:r>
            <a:r>
              <a:rPr lang="fr-FR" baseline="0" dirty="0"/>
              <a:t> and </a:t>
            </a:r>
            <a:r>
              <a:rPr lang="fr-FR" baseline="0" dirty="0" err="1"/>
              <a:t>faster</a:t>
            </a:r>
            <a:r>
              <a:rPr lang="fr-FR" baseline="0" dirty="0"/>
              <a:t> the more </a:t>
            </a:r>
            <a:r>
              <a:rPr lang="fr-FR" baseline="0" dirty="0" err="1"/>
              <a:t>they</a:t>
            </a:r>
            <a:r>
              <a:rPr lang="fr-FR" baseline="0" dirty="0"/>
              <a:t> are </a:t>
            </a:r>
            <a:r>
              <a:rPr lang="fr-FR" baseline="0" dirty="0" err="1"/>
              <a:t>used</a:t>
            </a:r>
            <a:r>
              <a:rPr lang="fr-FR" baseline="0" dirty="0"/>
              <a:t>. This </a:t>
            </a:r>
            <a:r>
              <a:rPr lang="fr-FR" baseline="0" dirty="0" err="1"/>
              <a:t>process</a:t>
            </a:r>
            <a:r>
              <a:rPr lang="fr-FR" baseline="0" dirty="0"/>
              <a:t> </a:t>
            </a:r>
            <a:r>
              <a:rPr lang="fr-FR" baseline="0" dirty="0" err="1"/>
              <a:t>is</a:t>
            </a:r>
            <a:r>
              <a:rPr lang="fr-FR" baseline="0" dirty="0"/>
              <a:t> </a:t>
            </a:r>
            <a:r>
              <a:rPr lang="fr-FR" baseline="0" dirty="0" err="1"/>
              <a:t>called</a:t>
            </a:r>
            <a:r>
              <a:rPr lang="fr-FR" baseline="0" dirty="0"/>
              <a:t> </a:t>
            </a:r>
            <a:r>
              <a:rPr lang="fr-FR" baseline="0" dirty="0" err="1"/>
              <a:t>myelinization</a:t>
            </a:r>
            <a:r>
              <a:rPr lang="fr-FR" baseline="0" dirty="0"/>
              <a:t>. Imagine </a:t>
            </a:r>
            <a:r>
              <a:rPr lang="fr-FR" baseline="0" dirty="0" err="1"/>
              <a:t>these</a:t>
            </a:r>
            <a:r>
              <a:rPr lang="fr-FR" baseline="0" dirty="0"/>
              <a:t> </a:t>
            </a:r>
            <a:r>
              <a:rPr lang="fr-FR" baseline="0" dirty="0" err="1"/>
              <a:t>strong</a:t>
            </a:r>
            <a:r>
              <a:rPr lang="fr-FR" baseline="0" dirty="0"/>
              <a:t> networks as </a:t>
            </a:r>
            <a:r>
              <a:rPr lang="fr-FR" baseline="0" dirty="0" err="1"/>
              <a:t>railtracks</a:t>
            </a:r>
            <a:r>
              <a:rPr lang="fr-FR" baseline="0" dirty="0"/>
              <a:t> in the </a:t>
            </a:r>
            <a:r>
              <a:rPr lang="fr-FR" baseline="0" dirty="0" err="1"/>
              <a:t>brain</a:t>
            </a:r>
            <a:r>
              <a:rPr lang="fr-FR" baseline="0" dirty="0"/>
              <a:t>. </a:t>
            </a:r>
            <a:r>
              <a:rPr lang="fr-FR" baseline="0" dirty="0" err="1"/>
              <a:t>They</a:t>
            </a:r>
            <a:r>
              <a:rPr lang="fr-FR" baseline="0" dirty="0"/>
              <a:t> are </a:t>
            </a:r>
            <a:r>
              <a:rPr lang="fr-FR" baseline="0" dirty="0" err="1"/>
              <a:t>fast</a:t>
            </a:r>
            <a:r>
              <a:rPr lang="fr-FR" baseline="0" dirty="0"/>
              <a:t>, </a:t>
            </a:r>
            <a:r>
              <a:rPr lang="fr-FR" baseline="0" dirty="0" err="1"/>
              <a:t>reliable</a:t>
            </a:r>
            <a:r>
              <a:rPr lang="fr-FR" baseline="0" dirty="0"/>
              <a:t> and </a:t>
            </a:r>
            <a:r>
              <a:rPr lang="fr-FR" baseline="0" dirty="0" err="1"/>
              <a:t>run</a:t>
            </a:r>
            <a:r>
              <a:rPr lang="fr-FR" baseline="0" dirty="0"/>
              <a:t> on auto-pilot </a:t>
            </a:r>
            <a:r>
              <a:rPr lang="fr-FR" baseline="0" dirty="0" err="1"/>
              <a:t>so</a:t>
            </a:r>
            <a:r>
              <a:rPr lang="fr-FR" baseline="0" dirty="0"/>
              <a:t> </a:t>
            </a:r>
            <a:r>
              <a:rPr lang="fr-FR" baseline="0" dirty="0" err="1"/>
              <a:t>we</a:t>
            </a:r>
            <a:r>
              <a:rPr lang="fr-FR" baseline="0" dirty="0"/>
              <a:t> </a:t>
            </a:r>
            <a:r>
              <a:rPr lang="fr-FR" baseline="0" dirty="0" err="1"/>
              <a:t>can</a:t>
            </a:r>
            <a:r>
              <a:rPr lang="fr-FR" baseline="0" dirty="0"/>
              <a:t> use </a:t>
            </a:r>
            <a:r>
              <a:rPr lang="fr-FR" baseline="0" dirty="0" err="1"/>
              <a:t>our</a:t>
            </a:r>
            <a:r>
              <a:rPr lang="fr-FR" baseline="0" dirty="0"/>
              <a:t> </a:t>
            </a:r>
            <a:r>
              <a:rPr lang="fr-FR" baseline="0" dirty="0" err="1"/>
              <a:t>working</a:t>
            </a:r>
            <a:r>
              <a:rPr lang="fr-FR" baseline="0" dirty="0"/>
              <a:t> memory to </a:t>
            </a:r>
            <a:r>
              <a:rPr lang="fr-FR" baseline="0" dirty="0" err="1"/>
              <a:t>juggle</a:t>
            </a:r>
            <a:r>
              <a:rPr lang="fr-FR" baseline="0" dirty="0"/>
              <a:t> new </a:t>
            </a:r>
            <a:r>
              <a:rPr lang="fr-FR" baseline="0" dirty="0" err="1"/>
              <a:t>things</a:t>
            </a:r>
            <a:r>
              <a:rPr lang="fr-FR"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The second </a:t>
            </a:r>
            <a:r>
              <a:rPr lang="fr-FR" baseline="0" dirty="0" err="1"/>
              <a:t>thing</a:t>
            </a:r>
            <a:r>
              <a:rPr lang="fr-FR" baseline="0" dirty="0"/>
              <a:t> </a:t>
            </a:r>
            <a:r>
              <a:rPr lang="fr-FR" b="1" dirty="0">
                <a:solidFill>
                  <a:srgbClr val="FF0000"/>
                </a:solidFill>
              </a:rPr>
              <a:t>(click)</a:t>
            </a:r>
            <a:endParaRPr lang="fr-FR" b="1" baseline="0" dirty="0"/>
          </a:p>
          <a:p>
            <a:r>
              <a:rPr lang="fr-FR" baseline="0" dirty="0" err="1"/>
              <a:t>we</a:t>
            </a:r>
            <a:r>
              <a:rPr lang="fr-FR" baseline="0" dirty="0"/>
              <a:t> </a:t>
            </a:r>
            <a:r>
              <a:rPr lang="fr-FR" baseline="0" dirty="0" err="1"/>
              <a:t>need</a:t>
            </a:r>
            <a:r>
              <a:rPr lang="fr-FR" baseline="0" dirty="0"/>
              <a:t> to </a:t>
            </a:r>
            <a:r>
              <a:rPr lang="fr-FR" baseline="0" dirty="0" err="1"/>
              <a:t>understand</a:t>
            </a:r>
            <a:r>
              <a:rPr lang="fr-FR" baseline="0" dirty="0"/>
              <a:t> </a:t>
            </a:r>
            <a:r>
              <a:rPr lang="fr-FR" baseline="0" dirty="0" err="1"/>
              <a:t>is</a:t>
            </a:r>
            <a:r>
              <a:rPr lang="fr-FR" baseline="0" dirty="0"/>
              <a:t> </a:t>
            </a:r>
            <a:r>
              <a:rPr lang="fr-FR" baseline="0" dirty="0" err="1"/>
              <a:t>that</a:t>
            </a:r>
            <a:r>
              <a:rPr lang="fr-FR" baseline="0" dirty="0"/>
              <a:t> </a:t>
            </a:r>
            <a:r>
              <a:rPr lang="fr-FR" baseline="0" dirty="0" err="1"/>
              <a:t>learning</a:t>
            </a:r>
            <a:r>
              <a:rPr lang="fr-FR" baseline="0" dirty="0"/>
              <a:t> </a:t>
            </a:r>
            <a:r>
              <a:rPr lang="fr-FR" baseline="0" dirty="0" err="1"/>
              <a:t>only</a:t>
            </a:r>
            <a:r>
              <a:rPr lang="fr-FR" baseline="0" dirty="0"/>
              <a:t> </a:t>
            </a:r>
            <a:r>
              <a:rPr lang="fr-FR" baseline="0" dirty="0" err="1"/>
              <a:t>works</a:t>
            </a:r>
            <a:r>
              <a:rPr lang="fr-FR" baseline="0" dirty="0"/>
              <a:t> if </a:t>
            </a:r>
            <a:r>
              <a:rPr lang="fr-FR" baseline="0" dirty="0" err="1"/>
              <a:t>our</a:t>
            </a:r>
            <a:r>
              <a:rPr lang="fr-FR" baseline="0" dirty="0"/>
              <a:t> </a:t>
            </a:r>
            <a:r>
              <a:rPr lang="fr-FR" baseline="0" dirty="0" err="1"/>
              <a:t>emotional</a:t>
            </a:r>
            <a:r>
              <a:rPr lang="fr-FR" baseline="0" dirty="0"/>
              <a:t> </a:t>
            </a:r>
            <a:r>
              <a:rPr lang="fr-FR" baseline="0" dirty="0" err="1"/>
              <a:t>brain</a:t>
            </a:r>
            <a:r>
              <a:rPr lang="fr-FR" baseline="0" dirty="0"/>
              <a:t> </a:t>
            </a:r>
            <a:r>
              <a:rPr lang="fr-FR" baseline="0" dirty="0" err="1"/>
              <a:t>decides</a:t>
            </a:r>
            <a:r>
              <a:rPr lang="fr-FR" baseline="0" dirty="0"/>
              <a:t> to let the new information in </a:t>
            </a:r>
            <a:r>
              <a:rPr lang="fr-FR" baseline="0" dirty="0" err="1"/>
              <a:t>so</a:t>
            </a:r>
            <a:r>
              <a:rPr lang="fr-FR" baseline="0" dirty="0"/>
              <a:t> </a:t>
            </a:r>
            <a:r>
              <a:rPr lang="fr-FR" baseline="0" dirty="0" err="1"/>
              <a:t>we</a:t>
            </a:r>
            <a:r>
              <a:rPr lang="fr-FR" baseline="0" dirty="0"/>
              <a:t> </a:t>
            </a:r>
            <a:r>
              <a:rPr lang="fr-FR" baseline="0" dirty="0" err="1"/>
              <a:t>can</a:t>
            </a:r>
            <a:r>
              <a:rPr lang="fr-FR" baseline="0" dirty="0"/>
              <a:t> engage </a:t>
            </a:r>
            <a:r>
              <a:rPr lang="fr-FR" baseline="0" dirty="0" err="1"/>
              <a:t>actively</a:t>
            </a:r>
            <a:r>
              <a:rPr lang="fr-FR" baseline="0" dirty="0"/>
              <a:t> </a:t>
            </a:r>
            <a:r>
              <a:rPr lang="fr-FR" baseline="0" dirty="0" err="1"/>
              <a:t>with</a:t>
            </a:r>
            <a:r>
              <a:rPr lang="fr-FR" baseline="0" dirty="0"/>
              <a:t> the new </a:t>
            </a:r>
            <a:r>
              <a:rPr lang="fr-FR" baseline="0" dirty="0" err="1"/>
              <a:t>matter</a:t>
            </a:r>
            <a:r>
              <a:rPr lang="fr-FR" baseline="0" dirty="0"/>
              <a:t>.</a:t>
            </a:r>
          </a:p>
          <a:p>
            <a:r>
              <a:rPr lang="fr-FR" baseline="0" dirty="0" err="1"/>
              <a:t>We’ll</a:t>
            </a:r>
            <a:r>
              <a:rPr lang="fr-FR" baseline="0" dirty="0"/>
              <a:t> </a:t>
            </a:r>
            <a:r>
              <a:rPr lang="fr-FR" baseline="0" dirty="0" err="1"/>
              <a:t>be</a:t>
            </a:r>
            <a:r>
              <a:rPr lang="fr-FR" baseline="0" dirty="0"/>
              <a:t> </a:t>
            </a:r>
            <a:r>
              <a:rPr lang="fr-FR" baseline="0" dirty="0" err="1"/>
              <a:t>looking</a:t>
            </a:r>
            <a:r>
              <a:rPr lang="fr-FR" baseline="0" dirty="0"/>
              <a:t> at </a:t>
            </a:r>
            <a:r>
              <a:rPr lang="fr-FR" baseline="0" dirty="0" err="1"/>
              <a:t>this</a:t>
            </a:r>
            <a:r>
              <a:rPr lang="fr-FR" baseline="0" dirty="0"/>
              <a:t> KEY </a:t>
            </a:r>
            <a:r>
              <a:rPr lang="fr-FR" baseline="0" dirty="0" err="1"/>
              <a:t>role</a:t>
            </a:r>
            <a:r>
              <a:rPr lang="fr-FR" baseline="0" dirty="0"/>
              <a:t> of the </a:t>
            </a:r>
            <a:r>
              <a:rPr lang="fr-FR" baseline="0" dirty="0" err="1"/>
              <a:t>emotional</a:t>
            </a:r>
            <a:r>
              <a:rPr lang="fr-FR" baseline="0" dirty="0"/>
              <a:t> </a:t>
            </a:r>
            <a:r>
              <a:rPr lang="fr-FR" baseline="0" dirty="0" err="1"/>
              <a:t>brain</a:t>
            </a:r>
            <a:r>
              <a:rPr lang="fr-FR" baseline="0" dirty="0"/>
              <a:t> a </a:t>
            </a:r>
            <a:r>
              <a:rPr lang="fr-FR" baseline="0" dirty="0" err="1"/>
              <a:t>little</a:t>
            </a:r>
            <a:r>
              <a:rPr lang="fr-FR" baseline="0" dirty="0"/>
              <a:t> </a:t>
            </a:r>
            <a:r>
              <a:rPr lang="fr-FR" baseline="0" dirty="0" err="1"/>
              <a:t>later</a:t>
            </a:r>
            <a:r>
              <a:rPr lang="fr-FR"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(click)</a:t>
            </a:r>
          </a:p>
          <a:p>
            <a:r>
              <a:rPr lang="fr-FR" baseline="0" dirty="0"/>
              <a:t>In </a:t>
            </a:r>
            <a:r>
              <a:rPr lang="fr-FR" baseline="0" dirty="0" err="1"/>
              <a:t>order</a:t>
            </a:r>
            <a:r>
              <a:rPr lang="fr-FR" baseline="0" dirty="0"/>
              <a:t> to </a:t>
            </a:r>
            <a:r>
              <a:rPr lang="fr-FR" baseline="0" dirty="0" err="1"/>
              <a:t>maximize</a:t>
            </a:r>
            <a:r>
              <a:rPr lang="fr-FR" baseline="0" dirty="0"/>
              <a:t> </a:t>
            </a:r>
            <a:r>
              <a:rPr lang="fr-FR" baseline="0" dirty="0" err="1"/>
              <a:t>learning</a:t>
            </a:r>
            <a:r>
              <a:rPr lang="fr-FR" baseline="0" dirty="0"/>
              <a:t>, </a:t>
            </a:r>
            <a:r>
              <a:rPr lang="fr-FR" baseline="0" dirty="0" err="1"/>
              <a:t>we</a:t>
            </a:r>
            <a:r>
              <a:rPr lang="fr-FR" baseline="0" dirty="0"/>
              <a:t> </a:t>
            </a:r>
            <a:r>
              <a:rPr lang="fr-FR" baseline="0" dirty="0" err="1"/>
              <a:t>want</a:t>
            </a:r>
            <a:r>
              <a:rPr lang="fr-FR" baseline="0" dirty="0"/>
              <a:t> to </a:t>
            </a:r>
            <a:r>
              <a:rPr lang="fr-FR" baseline="0" dirty="0" err="1"/>
              <a:t>create</a:t>
            </a:r>
            <a:r>
              <a:rPr lang="fr-FR" baseline="0" dirty="0"/>
              <a:t> situations </a:t>
            </a:r>
            <a:r>
              <a:rPr lang="fr-FR" baseline="0" dirty="0" err="1"/>
              <a:t>where</a:t>
            </a:r>
            <a:r>
              <a:rPr lang="fr-FR" baseline="0" dirty="0"/>
              <a:t> </a:t>
            </a:r>
            <a:r>
              <a:rPr lang="fr-FR" baseline="0" dirty="0" err="1"/>
              <a:t>our</a:t>
            </a:r>
            <a:r>
              <a:rPr lang="fr-FR" baseline="0" dirty="0"/>
              <a:t> </a:t>
            </a:r>
            <a:r>
              <a:rPr lang="fr-FR" baseline="0" dirty="0" err="1"/>
              <a:t>learners</a:t>
            </a:r>
            <a:r>
              <a:rPr lang="fr-FR" baseline="0" dirty="0"/>
              <a:t> </a:t>
            </a:r>
            <a:r>
              <a:rPr lang="fr-FR" baseline="0" dirty="0" err="1"/>
              <a:t>actively</a:t>
            </a:r>
            <a:r>
              <a:rPr lang="fr-FR" baseline="0" dirty="0"/>
              <a:t> use as </a:t>
            </a:r>
            <a:r>
              <a:rPr lang="fr-FR" baseline="0" dirty="0" err="1"/>
              <a:t>many</a:t>
            </a:r>
            <a:r>
              <a:rPr lang="fr-FR" baseline="0" dirty="0"/>
              <a:t> areas of </a:t>
            </a:r>
            <a:r>
              <a:rPr lang="fr-FR" baseline="0" dirty="0" err="1"/>
              <a:t>their</a:t>
            </a:r>
            <a:r>
              <a:rPr lang="fr-FR" baseline="0" dirty="0"/>
              <a:t> </a:t>
            </a:r>
            <a:r>
              <a:rPr lang="fr-FR" baseline="0" dirty="0" err="1"/>
              <a:t>brains</a:t>
            </a:r>
            <a:r>
              <a:rPr lang="fr-FR" baseline="0" dirty="0"/>
              <a:t> as possible and </a:t>
            </a:r>
            <a:r>
              <a:rPr lang="fr-FR" baseline="0" dirty="0" err="1"/>
              <a:t>thus</a:t>
            </a:r>
            <a:r>
              <a:rPr lang="fr-FR" baseline="0" dirty="0"/>
              <a:t> </a:t>
            </a:r>
            <a:r>
              <a:rPr lang="fr-FR" baseline="0" dirty="0" err="1"/>
              <a:t>create</a:t>
            </a:r>
            <a:r>
              <a:rPr lang="fr-FR" baseline="0" dirty="0"/>
              <a:t>, expand and </a:t>
            </a:r>
            <a:r>
              <a:rPr lang="fr-FR" baseline="0" dirty="0" err="1"/>
              <a:t>strengthen</a:t>
            </a:r>
            <a:r>
              <a:rPr lang="fr-FR" baseline="0" dirty="0"/>
              <a:t> </a:t>
            </a:r>
            <a:r>
              <a:rPr lang="fr-FR" baseline="0" dirty="0" err="1"/>
              <a:t>their</a:t>
            </a:r>
            <a:r>
              <a:rPr lang="fr-FR" baseline="0" dirty="0"/>
              <a:t> neural networks.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err="1"/>
              <a:t>Even</a:t>
            </a:r>
            <a:r>
              <a:rPr lang="fr-FR" baseline="0" dirty="0"/>
              <a:t> </a:t>
            </a:r>
            <a:r>
              <a:rPr lang="fr-FR" baseline="0" dirty="0" err="1"/>
              <a:t>these</a:t>
            </a:r>
            <a:r>
              <a:rPr lang="fr-FR" baseline="0" dirty="0"/>
              <a:t> </a:t>
            </a:r>
            <a:r>
              <a:rPr lang="fr-FR" baseline="0" dirty="0" err="1"/>
              <a:t>very</a:t>
            </a:r>
            <a:r>
              <a:rPr lang="fr-FR" baseline="0" dirty="0"/>
              <a:t> basic bits of information show, </a:t>
            </a:r>
            <a:r>
              <a:rPr lang="fr-FR" baseline="0" dirty="0" err="1"/>
              <a:t>that</a:t>
            </a:r>
            <a:r>
              <a:rPr lang="fr-FR" baseline="0" dirty="0"/>
              <a:t> </a:t>
            </a:r>
            <a:r>
              <a:rPr lang="fr-FR" baseline="0" dirty="0" err="1"/>
              <a:t>speaking</a:t>
            </a:r>
            <a:r>
              <a:rPr lang="fr-FR" baseline="0" dirty="0"/>
              <a:t> </a:t>
            </a:r>
            <a:r>
              <a:rPr lang="fr-FR" baseline="0" dirty="0" err="1"/>
              <a:t>is</a:t>
            </a:r>
            <a:r>
              <a:rPr lang="fr-FR" baseline="0" dirty="0"/>
              <a:t> </a:t>
            </a:r>
            <a:r>
              <a:rPr lang="fr-FR" baseline="0" dirty="0" err="1"/>
              <a:t>actually</a:t>
            </a:r>
            <a:r>
              <a:rPr lang="fr-FR" baseline="0" dirty="0"/>
              <a:t> a </a:t>
            </a:r>
            <a:r>
              <a:rPr lang="fr-FR" baseline="0" dirty="0" err="1"/>
              <a:t>very</a:t>
            </a:r>
            <a:r>
              <a:rPr lang="fr-FR" baseline="0" dirty="0"/>
              <a:t> efficient </a:t>
            </a:r>
            <a:r>
              <a:rPr lang="fr-FR" baseline="0" dirty="0" err="1"/>
              <a:t>method</a:t>
            </a:r>
            <a:r>
              <a:rPr lang="fr-FR" baseline="0" dirty="0"/>
              <a:t> of </a:t>
            </a:r>
            <a:r>
              <a:rPr lang="fr-FR" baseline="0" dirty="0" err="1"/>
              <a:t>learning</a:t>
            </a:r>
            <a:r>
              <a:rPr lang="fr-FR" baseline="0" dirty="0"/>
              <a:t>: It </a:t>
            </a:r>
            <a:r>
              <a:rPr lang="fr-FR" baseline="0" dirty="0" err="1"/>
              <a:t>is</a:t>
            </a:r>
            <a:r>
              <a:rPr lang="fr-FR" baseline="0" dirty="0"/>
              <a:t> ACTIVE and </a:t>
            </a:r>
            <a:r>
              <a:rPr lang="fr-FR" baseline="0" dirty="0" err="1"/>
              <a:t>it</a:t>
            </a:r>
            <a:r>
              <a:rPr lang="fr-FR" baseline="0" dirty="0"/>
              <a:t> </a:t>
            </a:r>
            <a:r>
              <a:rPr lang="fr-FR" baseline="0" dirty="0" err="1"/>
              <a:t>involves</a:t>
            </a:r>
            <a:r>
              <a:rPr lang="fr-FR" baseline="0" dirty="0"/>
              <a:t> large parts of the </a:t>
            </a:r>
            <a:r>
              <a:rPr lang="fr-FR" baseline="0" dirty="0" err="1"/>
              <a:t>brain</a:t>
            </a:r>
            <a:r>
              <a:rPr lang="fr-FR" baseline="0" dirty="0"/>
              <a:t> – and </a:t>
            </a:r>
            <a:r>
              <a:rPr lang="fr-FR" baseline="0" dirty="0" err="1"/>
              <a:t>thus</a:t>
            </a:r>
            <a:r>
              <a:rPr lang="fr-FR" baseline="0" dirty="0"/>
              <a:t> </a:t>
            </a:r>
            <a:r>
              <a:rPr lang="fr-FR" baseline="0" dirty="0" err="1"/>
              <a:t>creates</a:t>
            </a:r>
            <a:r>
              <a:rPr lang="fr-FR" baseline="0" dirty="0"/>
              <a:t> large neuronal networks </a:t>
            </a:r>
            <a:r>
              <a:rPr lang="fr-FR" baseline="0" dirty="0" err="1"/>
              <a:t>that</a:t>
            </a:r>
            <a:r>
              <a:rPr lang="fr-FR" baseline="0" dirty="0"/>
              <a:t> </a:t>
            </a:r>
            <a:r>
              <a:rPr lang="fr-FR" baseline="0" dirty="0" err="1"/>
              <a:t>will</a:t>
            </a:r>
            <a:r>
              <a:rPr lang="fr-FR" baseline="0" dirty="0"/>
              <a:t> </a:t>
            </a:r>
            <a:r>
              <a:rPr lang="fr-FR" baseline="0" dirty="0" err="1"/>
              <a:t>fire</a:t>
            </a:r>
            <a:r>
              <a:rPr lang="fr-FR" baseline="0" dirty="0"/>
              <a:t> and </a:t>
            </a:r>
            <a:r>
              <a:rPr lang="fr-FR" baseline="0" dirty="0" err="1"/>
              <a:t>wire</a:t>
            </a:r>
            <a:r>
              <a:rPr lang="fr-FR" baseline="0" dirty="0"/>
              <a:t> </a:t>
            </a:r>
            <a:r>
              <a:rPr lang="fr-FR" baseline="0" dirty="0" err="1"/>
              <a:t>together</a:t>
            </a:r>
            <a:r>
              <a:rPr lang="fr-FR" baseline="0" dirty="0"/>
              <a:t>.</a:t>
            </a:r>
          </a:p>
          <a:p>
            <a:endParaRPr lang="fr-F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EFDDCE-07AF-40E3-93F5-EF30E2CD784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7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de-AT" dirty="0"/>
              <a:t>Why is speaking so efficient? What happens when we speak?</a:t>
            </a:r>
            <a:endParaRPr lang="en-US" dirty="0"/>
          </a:p>
          <a:p>
            <a:pPr marL="0" indent="0">
              <a:buNone/>
            </a:pPr>
            <a:r>
              <a:rPr lang="en-US" dirty="0"/>
              <a:t>In addition to other processes involved in language production (like recalling items from memory, making connections, planning and assembling language in the </a:t>
            </a:r>
            <a:r>
              <a:rPr lang="en-US" dirty="0" err="1"/>
              <a:t>Broca</a:t>
            </a:r>
            <a:r>
              <a:rPr lang="en-US" dirty="0"/>
              <a:t> area) speaking requires the use and control of a large number of </a:t>
            </a:r>
            <a:r>
              <a:rPr lang="en-US" b="1" dirty="0"/>
              <a:t>muscles in the face, the tongue, the mouth, and hands </a:t>
            </a:r>
            <a:r>
              <a:rPr lang="en-US" dirty="0"/>
              <a:t>as well as  </a:t>
            </a:r>
            <a:r>
              <a:rPr lang="en-US" b="1" dirty="0"/>
              <a:t>hearing  our own words </a:t>
            </a:r>
            <a:r>
              <a:rPr lang="en-US" dirty="0"/>
              <a:t>and message. </a:t>
            </a:r>
          </a:p>
          <a:p>
            <a:pPr marL="0" indent="0">
              <a:buNone/>
            </a:pPr>
            <a:r>
              <a:rPr lang="en-US" b="1" dirty="0">
                <a:solidFill>
                  <a:srgbClr val="FF9900"/>
                </a:solidFill>
              </a:rPr>
              <a:t>Speaking thus activates more different areas of our brains than any other language-related activity.   </a:t>
            </a:r>
            <a:endParaRPr lang="de-AT" b="1" dirty="0">
              <a:solidFill>
                <a:srgbClr val="FF99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https://fbcdn-sphotos-g-a.akamaihd.net/hphotos-ak-ash4/384598_10152001520430121_1171687489_n.jpg</a:t>
            </a: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EFDDCE-07AF-40E3-93F5-EF30E2CD784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767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zoom in a bit and see what is happening inside and how these neuronal networks can guide our thinking and perception.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 understand this better, we’ll do a little experiment.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Bild</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Hohn</a:t>
            </a:r>
            <a:r>
              <a:rPr lang="en-US" dirty="0"/>
              <a:t> Hewitt, “</a:t>
            </a:r>
            <a:r>
              <a:rPr lang="en-US" sz="1200" b="0" i="0" kern="1200" dirty="0">
                <a:solidFill>
                  <a:schemeClr val="tx1"/>
                </a:solidFill>
                <a:effectLst/>
                <a:latin typeface="+mn-lt"/>
                <a:ea typeface="+mn-ea"/>
                <a:cs typeface="+mn-cs"/>
              </a:rPr>
              <a:t>The first real-time, non-invasive imaging of neurons forming a neural network”, </a:t>
            </a:r>
            <a:r>
              <a:rPr lang="en-US" dirty="0"/>
              <a:t>28.3. 2014, www.</a:t>
            </a:r>
            <a:r>
              <a:rPr lang="en-US" sz="1200" b="0" i="0" kern="1200" dirty="0">
                <a:solidFill>
                  <a:schemeClr val="tx1"/>
                </a:solidFill>
                <a:effectLst/>
                <a:latin typeface="+mn-lt"/>
                <a:ea typeface="+mn-ea"/>
                <a:cs typeface="+mn-cs"/>
              </a:rPr>
              <a:t>ExttremeTech.com,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http://www.extremetech.com/extreme/179223-the-first-real-time-non-invasive-imaging-of-neurons-forming-a-neural-network am 03.10.2015</a:t>
            </a:r>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5</a:t>
            </a:fld>
            <a:endParaRPr lang="fr-FR"/>
          </a:p>
        </p:txBody>
      </p:sp>
    </p:spTree>
    <p:extLst>
      <p:ext uri="{BB962C8B-B14F-4D97-AF65-F5344CB8AC3E}">
        <p14:creationId xmlns:p14="http://schemas.microsoft.com/office/powerpoint/2010/main" val="22621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I invite you to think of a famous physicist.</a:t>
            </a:r>
          </a:p>
          <a:p>
            <a:r>
              <a:rPr lang="de-AT" dirty="0"/>
              <a:t>Can you come up with the person‘s name? ………………… and maybe recall an image of his/her face?........................... </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A few seconds…</a:t>
            </a:r>
            <a:r>
              <a:rPr lang="fr-FR" b="1" dirty="0">
                <a:solidFill>
                  <a:srgbClr val="FF0000"/>
                </a:solidFill>
              </a:rPr>
              <a:t>(click)</a:t>
            </a:r>
            <a:endParaRPr lang="fr-FR" b="1" baseline="0" dirty="0"/>
          </a:p>
          <a:p>
            <a:endParaRPr lang="de-AT" dirty="0"/>
          </a:p>
          <a:p>
            <a:endParaRPr lang="de-AT" dirty="0"/>
          </a:p>
          <a:p>
            <a:r>
              <a:rPr lang="de-AT" dirty="0"/>
              <a:t>Is this the same person you have come up with?</a:t>
            </a:r>
          </a:p>
          <a:p>
            <a:r>
              <a:rPr lang="de-AT" dirty="0"/>
              <a:t>Who is this?</a:t>
            </a:r>
          </a:p>
          <a:p>
            <a:endParaRPr lang="de-AT" dirty="0"/>
          </a:p>
          <a:p>
            <a:r>
              <a:rPr lang="de-AT" dirty="0"/>
              <a:t>Most people see Albert Einstein in this picture. He is the one great physicist that we all know.</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6</a:t>
            </a:fld>
            <a:endParaRPr lang="en-US"/>
          </a:p>
        </p:txBody>
      </p:sp>
    </p:spTree>
    <p:extLst>
      <p:ext uri="{BB962C8B-B14F-4D97-AF65-F5344CB8AC3E}">
        <p14:creationId xmlns:p14="http://schemas.microsoft.com/office/powerpoint/2010/main" val="3854156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Now have a look at the picture of Venus, by Boticelli. Look at it for a minute and explore the details.</a:t>
            </a:r>
          </a:p>
          <a:p>
            <a:r>
              <a:rPr lang="de-AT" dirty="0"/>
              <a:t>……………….. Wait……………….</a:t>
            </a:r>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a:t>
            </a:fld>
            <a:endParaRPr lang="en-US"/>
          </a:p>
        </p:txBody>
      </p:sp>
    </p:spTree>
    <p:extLst>
      <p:ext uri="{BB962C8B-B14F-4D97-AF65-F5344CB8AC3E}">
        <p14:creationId xmlns:p14="http://schemas.microsoft.com/office/powerpoint/2010/main" val="459416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What do you see now? </a:t>
            </a:r>
            <a:r>
              <a:rPr lang="fr-FR" b="1" dirty="0">
                <a:solidFill>
                  <a:srgbClr val="FF0000"/>
                </a:solidFill>
              </a:rPr>
              <a:t>(click)</a:t>
            </a:r>
            <a:endParaRPr lang="fr-FR" b="1" baseline="0" dirty="0"/>
          </a:p>
          <a:p>
            <a:endParaRPr lang="de-AT" dirty="0"/>
          </a:p>
          <a:p>
            <a:r>
              <a:rPr lang="de-AT" dirty="0"/>
              <a:t>Is this the  same picture? Do you see anything new in it?</a:t>
            </a:r>
          </a:p>
          <a:p>
            <a:endParaRPr lang="de-AT" dirty="0"/>
          </a:p>
          <a:p>
            <a:r>
              <a:rPr lang="de-AT" dirty="0"/>
              <a:t>What has happened here?</a:t>
            </a:r>
          </a:p>
          <a:p>
            <a:r>
              <a:rPr lang="de-AT" dirty="0"/>
              <a:t>Your neuronal network of a famous physicist contains the name and image of Albert Einstein. By triggering this network, your perception was focussed on Einstein‘s face and most of you did not notice the pool and the ladies taking a bath. Most of you saw Einstein‘s nose and cheeks instead --  because this fits into the neuronal network of the famous physicist.</a:t>
            </a:r>
          </a:p>
          <a:p>
            <a:endParaRPr lang="de-AT" dirty="0"/>
          </a:p>
          <a:p>
            <a:r>
              <a:rPr lang="de-AT" dirty="0"/>
              <a:t>It‘s only after looking at the picture of Venus that you also notice the ladies taking a bath.</a:t>
            </a:r>
          </a:p>
          <a:p>
            <a:r>
              <a:rPr lang="de-AT" dirty="0"/>
              <a:t>This is just a tiny example of how our preexisting knowledge and our expectations  guide our perception.</a:t>
            </a:r>
          </a:p>
          <a:p>
            <a:r>
              <a:rPr lang="de-AT" dirty="0"/>
              <a:t>We see what we want to see – or rather – what our neural networks allow us to see.</a:t>
            </a:r>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8</a:t>
            </a:fld>
            <a:endParaRPr lang="en-US"/>
          </a:p>
        </p:txBody>
      </p:sp>
    </p:spTree>
    <p:extLst>
      <p:ext uri="{BB962C8B-B14F-4D97-AF65-F5344CB8AC3E}">
        <p14:creationId xmlns:p14="http://schemas.microsoft.com/office/powerpoint/2010/main" val="1464075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Why do we need to know this? How can this help?</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Learning means adding new information – or - new connections to existing networks. By first calling up existing knowledge, we can help learners add new bits at the right place.</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We want to start a new topic by giving a general overview – and then adding new details. </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Good old „advance organizers“ – or pre-reading and pre-listening activities do exactly this.</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The well known </a:t>
            </a:r>
            <a:r>
              <a:rPr lang="fr-FR" b="1" dirty="0">
                <a:solidFill>
                  <a:srgbClr val="FF0000"/>
                </a:solidFill>
              </a:rPr>
              <a:t>(click)</a:t>
            </a:r>
            <a:endParaRPr lang="fr-FR"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KWL grid used in American classrooms does the same.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K: here stands for</a:t>
            </a:r>
            <a:r>
              <a:rPr lang="fr-FR" b="1" dirty="0">
                <a:solidFill>
                  <a:srgbClr val="FF0000"/>
                </a:solidFill>
              </a:rPr>
              <a:t>(click)</a:t>
            </a:r>
            <a:endParaRPr lang="fr-FR"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 „What I know already“. Learners activite their prior knowledge. They search their neural networks for information about the topic. These networks will then be actively guiding whatever comes next.</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 stands for </a:t>
            </a:r>
            <a:r>
              <a:rPr lang="fr-FR" b="1" dirty="0">
                <a:solidFill>
                  <a:srgbClr val="FF0000"/>
                </a:solidFill>
              </a:rPr>
              <a:t>(click)</a:t>
            </a:r>
            <a:endParaRPr lang="fr-FR"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What I want to find out. Learners search their brains for possible questions, possible connections and missing links that will guide their perception during the lesson.</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L: then stands for</a:t>
            </a:r>
            <a:r>
              <a:rPr lang="fr-FR" b="1" dirty="0">
                <a:solidFill>
                  <a:srgbClr val="FF0000"/>
                </a:solidFill>
              </a:rPr>
              <a:t>(click)</a:t>
            </a:r>
            <a:endParaRPr lang="fr-FR"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 What I have learned – and requires the learners to actively recap and reflect on their newly acquired knowledge or skills. This will activate the same networks again and thus strengthen them through meaningful, repetition and use.</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The magic of „neurons that fire together – wire together“ is actually quite simple – but SOO powerful for learning.</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try this out…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Bild: green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Hohn</a:t>
            </a:r>
            <a:r>
              <a:rPr lang="en-US" dirty="0"/>
              <a:t> Hewitt, “</a:t>
            </a:r>
            <a:r>
              <a:rPr lang="en-US" sz="1200" b="0" i="0" kern="1200" dirty="0">
                <a:solidFill>
                  <a:schemeClr val="tx1"/>
                </a:solidFill>
                <a:effectLst/>
                <a:latin typeface="+mn-lt"/>
                <a:ea typeface="+mn-ea"/>
                <a:cs typeface="+mn-cs"/>
              </a:rPr>
              <a:t>The first real-time, non-invasive imaging of neurons forming a neural network”, </a:t>
            </a:r>
            <a:r>
              <a:rPr lang="en-US" dirty="0"/>
              <a:t>28.3. 2014, www.</a:t>
            </a:r>
            <a:r>
              <a:rPr lang="en-US" sz="1200" b="0" i="0" kern="1200" dirty="0">
                <a:solidFill>
                  <a:schemeClr val="tx1"/>
                </a:solidFill>
                <a:effectLst/>
                <a:latin typeface="+mn-lt"/>
                <a:ea typeface="+mn-ea"/>
                <a:cs typeface="+mn-cs"/>
              </a:rPr>
              <a:t>ExttremeTech.com,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http://www.extremetech.com/extreme/179223-the-first-real-time-non-invasive-imaging-of-neurons-forming-a-neural-network am 03.10.2015</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Pic: glass brain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https://www.google.com/search?as_st=y&amp;tbm=isch&amp;as_q=neural+networks&amp;as_epq=&amp;as_oq=&amp;as_eq=&amp;cr=&amp;as_sitesearch=&amp;safe=images&amp;tbs=sur:f#imgrc=6v7iVdguz1ke3M:</a:t>
            </a:r>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9</a:t>
            </a:fld>
            <a:endParaRPr lang="fr-FR"/>
          </a:p>
        </p:txBody>
      </p:sp>
    </p:spTree>
    <p:extLst>
      <p:ext uri="{BB962C8B-B14F-4D97-AF65-F5344CB8AC3E}">
        <p14:creationId xmlns:p14="http://schemas.microsoft.com/office/powerpoint/2010/main" val="1969325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56" name="line"/>
          <p:cNvGrpSpPr/>
          <p:nvPr/>
        </p:nvGrpSpPr>
        <p:grpSpPr bwMode="invGray">
          <a:xfrm>
            <a:off x="1584896" y="4724400"/>
            <a:ext cx="8631936" cy="64008"/>
            <a:chOff x="-4110038" y="2703513"/>
            <a:chExt cx="17394239" cy="160336"/>
          </a:xfrm>
          <a:solidFill>
            <a:schemeClr val="tx2"/>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spTree>
    <p:extLst>
      <p:ext uri="{BB962C8B-B14F-4D97-AF65-F5344CB8AC3E}">
        <p14:creationId xmlns:p14="http://schemas.microsoft.com/office/powerpoint/2010/main" val="278551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a:solidFill>
            <a:schemeClr val="tx2"/>
          </a:solidFill>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30-May-17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23416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a:solidFill>
            <a:schemeClr val="tx2"/>
          </a:solidFill>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30-May-17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spTree>
    <p:extLst>
      <p:ext uri="{BB962C8B-B14F-4D97-AF65-F5344CB8AC3E}">
        <p14:creationId xmlns:p14="http://schemas.microsoft.com/office/powerpoint/2010/main" val="135855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56" name="line"/>
          <p:cNvGrpSpPr/>
          <p:nvPr/>
        </p:nvGrpSpPr>
        <p:grpSpPr bwMode="invGray">
          <a:xfrm>
            <a:off x="1584896" y="4724400"/>
            <a:ext cx="8631936" cy="64008"/>
            <a:chOff x="-4110038" y="2703513"/>
            <a:chExt cx="17394239" cy="160336"/>
          </a:xfrm>
          <a:solidFill>
            <a:schemeClr val="tx2"/>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grpSp>
      <p:sp>
        <p:nvSpPr>
          <p:cNvPr id="3" name="Subtitle 2"/>
          <p:cNvSpPr>
            <a:spLocks noGrp="1"/>
          </p:cNvSpPr>
          <p:nvPr>
            <p:ph type="subTitle" idx="1"/>
          </p:nvPr>
        </p:nvSpPr>
        <p:spPr>
          <a:xfrm>
            <a:off x="1522414" y="5105400"/>
            <a:ext cx="9143999" cy="1066800"/>
          </a:xfrm>
        </p:spPr>
        <p:txBody>
          <a:bodyPr/>
          <a:lstStyle>
            <a:lvl1pPr marL="0" indent="0" algn="l">
              <a:spcBef>
                <a:spcPts val="0"/>
              </a:spcBef>
              <a:buNone/>
              <a:defRPr>
                <a:solidFill>
                  <a:schemeClr val="bg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a:p>
        </p:txBody>
      </p:sp>
      <p:sp>
        <p:nvSpPr>
          <p:cNvPr id="2" name="Title 1"/>
          <p:cNvSpPr>
            <a:spLocks noGrp="1"/>
          </p:cNvSpPr>
          <p:nvPr>
            <p:ph type="ctrTitle"/>
          </p:nvPr>
        </p:nvSpPr>
        <p:spPr>
          <a:xfrm>
            <a:off x="1522413" y="1905000"/>
            <a:ext cx="9144000" cy="2667000"/>
          </a:xfrm>
        </p:spPr>
        <p:txBody>
          <a:bodyPr>
            <a:noAutofit/>
          </a:bodyPr>
          <a:lstStyle>
            <a:lvl1pPr>
              <a:defRPr sz="5398"/>
            </a:lvl1pPr>
          </a:lstStyle>
          <a:p>
            <a:r>
              <a:rPr lang="en-US"/>
              <a:t>Click to edit Master title style</a:t>
            </a:r>
            <a:endParaRPr/>
          </a:p>
        </p:txBody>
      </p:sp>
    </p:spTree>
    <p:extLst>
      <p:ext uri="{BB962C8B-B14F-4D97-AF65-F5344CB8AC3E}">
        <p14:creationId xmlns:p14="http://schemas.microsoft.com/office/powerpoint/2010/main" val="398662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a:solidFill>
            <a:schemeClr val="tx2"/>
          </a:solidFill>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30-May-17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Content Placeholder 2"/>
          <p:cNvSpPr>
            <a:spLocks noGrp="1"/>
          </p:cNvSpPr>
          <p:nvPr>
            <p:ph idx="1"/>
          </p:nvPr>
        </p:nvSpPr>
        <p:spPr/>
        <p:txBody>
          <a:bodyPr/>
          <a:lstStyle>
            <a:lvl2pPr marL="548475">
              <a:defRPr/>
            </a:lvl2pPr>
            <a:lvl3pPr marL="777007">
              <a:defRPr/>
            </a:lvl3pPr>
            <a:lvl4pPr marL="1005538">
              <a:defRPr/>
            </a:lvl4pPr>
            <a:lvl5pPr marL="1234070">
              <a:defRPr/>
            </a:lvl5pPr>
            <a:lvl6pPr marL="1462601">
              <a:defRPr baseline="0"/>
            </a:lvl6pPr>
            <a:lvl7pPr marL="1691133">
              <a:defRPr baseline="0"/>
            </a:lvl7pPr>
            <a:lvl8pPr marL="1919664">
              <a:defRPr baseline="0"/>
            </a:lvl8pPr>
            <a:lvl9pPr marL="2148195">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spTree>
    <p:extLst>
      <p:ext uri="{BB962C8B-B14F-4D97-AF65-F5344CB8AC3E}">
        <p14:creationId xmlns:p14="http://schemas.microsoft.com/office/powerpoint/2010/main" val="156413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tx2"/>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p>
          </p:txBody>
        </p:sp>
      </p:grpSp>
      <p:sp>
        <p:nvSpPr>
          <p:cNvPr id="4" name="Date Placeholder 3"/>
          <p:cNvSpPr>
            <a:spLocks noGrp="1"/>
          </p:cNvSpPr>
          <p:nvPr>
            <p:ph type="dt" sz="half" idx="10"/>
          </p:nvPr>
        </p:nvSpPr>
        <p:spPr/>
        <p:txBody>
          <a:bodyPr/>
          <a:lstStyle/>
          <a:p>
            <a:fld id="{9AFE8FB1-0A7A-443E-AAF7-31D4FA1AA312}" type="datetimeFigureOut">
              <a:rPr lang="en-US" smtClean="0"/>
              <a:t>30-May-17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Text Placeholder 2"/>
          <p:cNvSpPr>
            <a:spLocks noGrp="1"/>
          </p:cNvSpPr>
          <p:nvPr>
            <p:ph type="body" idx="1"/>
          </p:nvPr>
        </p:nvSpPr>
        <p:spPr>
          <a:xfrm>
            <a:off x="1522414" y="5102527"/>
            <a:ext cx="9143999" cy="1069675"/>
          </a:xfrm>
        </p:spPr>
        <p:txBody>
          <a:bodyPr anchor="t">
            <a:normAutofit/>
          </a:bodyPr>
          <a:lstStyle>
            <a:lvl1pPr marL="0" indent="0">
              <a:spcBef>
                <a:spcPts val="0"/>
              </a:spcBef>
              <a:buNone/>
              <a:defRPr sz="2399">
                <a:solidFill>
                  <a:schemeClr val="bg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1522413" y="1905000"/>
            <a:ext cx="9144000" cy="2667000"/>
          </a:xfrm>
        </p:spPr>
        <p:txBody>
          <a:bodyPr anchor="b">
            <a:noAutofit/>
          </a:bodyPr>
          <a:lstStyle>
            <a:lvl1pPr algn="l">
              <a:defRPr sz="4399" b="0" cap="none" baseline="0"/>
            </a:lvl1pPr>
          </a:lstStyle>
          <a:p>
            <a:r>
              <a:rPr lang="en-US"/>
              <a:t>Click to edit Master title style</a:t>
            </a:r>
            <a:endParaRPr/>
          </a:p>
        </p:txBody>
      </p:sp>
    </p:spTree>
    <p:extLst>
      <p:ext uri="{BB962C8B-B14F-4D97-AF65-F5344CB8AC3E}">
        <p14:creationId xmlns:p14="http://schemas.microsoft.com/office/powerpoint/2010/main" val="33135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a:solidFill>
            <a:schemeClr val="tx2"/>
          </a:solidFill>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sp>
        <p:nvSpPr>
          <p:cNvPr id="5" name="Date Placeholder 4"/>
          <p:cNvSpPr>
            <a:spLocks noGrp="1"/>
          </p:cNvSpPr>
          <p:nvPr>
            <p:ph type="dt" sz="half" idx="10"/>
          </p:nvPr>
        </p:nvSpPr>
        <p:spPr/>
        <p:txBody>
          <a:bodyPr/>
          <a:lstStyle/>
          <a:p>
            <a:fld id="{9AFE8FB1-0A7A-443E-AAF7-31D4FA1AA312}" type="datetimeFigureOut">
              <a:rPr lang="en-US" smtClean="0"/>
              <a:t>30-May-17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4" name="Content Placeholder 3"/>
          <p:cNvSpPr>
            <a:spLocks noGrp="1"/>
          </p:cNvSpPr>
          <p:nvPr>
            <p:ph sz="half" idx="2"/>
          </p:nvPr>
        </p:nvSpPr>
        <p:spPr>
          <a:xfrm>
            <a:off x="6246815" y="1905000"/>
            <a:ext cx="4419598" cy="4267200"/>
          </a:xfrm>
        </p:spPr>
        <p:txBody>
          <a:bodyPr>
            <a:normAutofit/>
          </a:bodyPr>
          <a:lstStyle>
            <a:lvl1pPr>
              <a:defRPr sz="2399"/>
            </a:lvl1pPr>
            <a:lvl2pPr>
              <a:defRPr sz="1999"/>
            </a:lvl2pPr>
            <a:lvl3pPr>
              <a:defRPr sz="1799"/>
            </a:lvl3pPr>
            <a:lvl4pPr>
              <a:defRPr sz="1600"/>
            </a:lvl4pPr>
            <a:lvl5pPr>
              <a:defRPr sz="1600"/>
            </a:lvl5pPr>
            <a:lvl6pPr marL="1956229">
              <a:defRPr sz="1600"/>
            </a:lvl6pPr>
            <a:lvl7pPr marL="1956229">
              <a:defRPr sz="1600"/>
            </a:lvl7pPr>
            <a:lvl8pPr marL="1956229">
              <a:defRPr sz="1600" baseline="0"/>
            </a:lvl8pPr>
            <a:lvl9pPr marL="1956229">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399"/>
            </a:lvl1pPr>
            <a:lvl2pPr>
              <a:defRPr sz="1999"/>
            </a:lvl2pPr>
            <a:lvl3pPr>
              <a:defRPr sz="1799"/>
            </a:lvl3pPr>
            <a:lvl4pPr>
              <a:defRPr sz="1600"/>
            </a:lvl4pPr>
            <a:lvl5pPr>
              <a:defRPr sz="1600"/>
            </a:lvl5pPr>
            <a:lvl6pPr marL="1956229">
              <a:defRPr sz="1600"/>
            </a:lvl6pPr>
            <a:lvl7pPr marL="1956229">
              <a:defRPr sz="1600" baseline="0"/>
            </a:lvl7pPr>
            <a:lvl8pPr marL="1956229">
              <a:defRPr sz="1600" baseline="0"/>
            </a:lvl8pPr>
            <a:lvl9pPr marL="1956229">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spTree>
    <p:extLst>
      <p:ext uri="{BB962C8B-B14F-4D97-AF65-F5344CB8AC3E}">
        <p14:creationId xmlns:p14="http://schemas.microsoft.com/office/powerpoint/2010/main" val="394655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a:solidFill>
            <a:schemeClr val="tx2"/>
          </a:solidFill>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sp>
        <p:nvSpPr>
          <p:cNvPr id="7" name="Date Placeholder 6"/>
          <p:cNvSpPr>
            <a:spLocks noGrp="1"/>
          </p:cNvSpPr>
          <p:nvPr>
            <p:ph type="dt" sz="half" idx="10"/>
          </p:nvPr>
        </p:nvSpPr>
        <p:spPr/>
        <p:txBody>
          <a:bodyPr/>
          <a:lstStyle/>
          <a:p>
            <a:fld id="{9AFE8FB1-0A7A-443E-AAF7-31D4FA1AA312}" type="datetimeFigureOut">
              <a:rPr lang="en-US" smtClean="0"/>
              <a:t>30-May-17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A54BD-C84D-46CE-8B72-31BFB26ABA43}" type="slidenum">
              <a:rPr lang="en-US" smtClean="0"/>
              <a:t>‹#›</a:t>
            </a:fld>
            <a:endParaRPr lang="en-US"/>
          </a:p>
        </p:txBody>
      </p:sp>
      <p:sp>
        <p:nvSpPr>
          <p:cNvPr id="6" name="Content Placeholder 5"/>
          <p:cNvSpPr>
            <a:spLocks noGrp="1"/>
          </p:cNvSpPr>
          <p:nvPr>
            <p:ph sz="quarter" idx="4"/>
          </p:nvPr>
        </p:nvSpPr>
        <p:spPr>
          <a:xfrm>
            <a:off x="6249860" y="2819401"/>
            <a:ext cx="4416552" cy="3352801"/>
          </a:xfrm>
        </p:spPr>
        <p:txBody>
          <a:bodyPr/>
          <a:lstStyle>
            <a:lvl1pPr>
              <a:defRPr sz="2399"/>
            </a:lvl1pPr>
            <a:lvl2pPr>
              <a:defRPr sz="1999"/>
            </a:lvl2pPr>
            <a:lvl3pPr>
              <a:defRPr sz="1799"/>
            </a:lvl3pPr>
            <a:lvl4pPr>
              <a:defRPr sz="1600"/>
            </a:lvl4pPr>
            <a:lvl5pPr marL="1956229">
              <a:defRPr sz="1600"/>
            </a:lvl5pPr>
            <a:lvl6pPr marL="1956229">
              <a:defRPr sz="1600"/>
            </a:lvl6pPr>
            <a:lvl7pPr marL="1956229">
              <a:defRPr sz="1600"/>
            </a:lvl7pPr>
            <a:lvl8pPr marL="1956229">
              <a:defRPr sz="1600"/>
            </a:lvl8pPr>
            <a:lvl9pPr marL="1956229">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1522413" y="2819401"/>
            <a:ext cx="4416552" cy="3352801"/>
          </a:xfrm>
        </p:spPr>
        <p:txBody>
          <a:bodyPr/>
          <a:lstStyle>
            <a:lvl1pPr>
              <a:defRPr sz="2399"/>
            </a:lvl1pPr>
            <a:lvl2pPr>
              <a:defRPr sz="1999"/>
            </a:lvl2pPr>
            <a:lvl3pPr>
              <a:defRPr sz="1799"/>
            </a:lvl3pPr>
            <a:lvl4pPr>
              <a:defRPr sz="1600"/>
            </a:lvl4pPr>
            <a:lvl5pPr>
              <a:defRPr sz="1600"/>
            </a:lvl5pPr>
            <a:lvl6pPr marL="1956229">
              <a:defRPr sz="1600"/>
            </a:lvl6pPr>
            <a:lvl7pPr marL="1956229">
              <a:defRPr sz="1600" baseline="0"/>
            </a:lvl7pPr>
            <a:lvl8pPr marL="1956229">
              <a:defRPr sz="1600" baseline="0"/>
            </a:lvl8pPr>
            <a:lvl9pPr marL="1956229">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spTree>
    <p:extLst>
      <p:ext uri="{BB962C8B-B14F-4D97-AF65-F5344CB8AC3E}">
        <p14:creationId xmlns:p14="http://schemas.microsoft.com/office/powerpoint/2010/main" val="162043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a:solidFill>
            <a:schemeClr val="tx2"/>
          </a:solidFill>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sp>
        <p:nvSpPr>
          <p:cNvPr id="3" name="Date Placeholder 2"/>
          <p:cNvSpPr>
            <a:spLocks noGrp="1"/>
          </p:cNvSpPr>
          <p:nvPr>
            <p:ph type="dt" sz="half" idx="10"/>
          </p:nvPr>
        </p:nvSpPr>
        <p:spPr/>
        <p:txBody>
          <a:bodyPr/>
          <a:lstStyle/>
          <a:p>
            <a:fld id="{9AFE8FB1-0A7A-443E-AAF7-31D4FA1AA312}" type="datetimeFigureOut">
              <a:rPr lang="en-US" smtClean="0"/>
              <a:t>30-May-17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A54BD-C84D-46CE-8B72-31BFB26ABA43}"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90867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smtClean="0"/>
              <a:t>30-May-17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209360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40" y="1630823"/>
            <a:ext cx="6291028" cy="4575885"/>
            <a:chOff x="4417839" y="1630821"/>
            <a:chExt cx="6291028" cy="4575885"/>
          </a:xfrm>
          <a:solidFill>
            <a:schemeClr val="tx2"/>
          </a:solidFill>
        </p:grpSpPr>
        <p:grpSp>
          <p:nvGrpSpPr>
            <p:cNvPr id="616" name="Group 615"/>
            <p:cNvGrpSpPr/>
            <p:nvPr/>
          </p:nvGrpSpPr>
          <p:grpSpPr bwMode="invGray">
            <a:xfrm>
              <a:off x="5414491" y="1630821"/>
              <a:ext cx="5294376" cy="4114800"/>
              <a:chOff x="3310555" y="716546"/>
              <a:chExt cx="5294376" cy="4114800"/>
            </a:xfrm>
            <a:grpFill/>
          </p:grpSpPr>
          <p:grpSp>
            <p:nvGrpSpPr>
              <p:cNvPr id="768" name="Group 767"/>
              <p:cNvGrpSpPr/>
              <p:nvPr/>
            </p:nvGrpSpPr>
            <p:grpSpPr bwMode="invGray">
              <a:xfrm flipH="1">
                <a:off x="3310555" y="737968"/>
                <a:ext cx="5294376" cy="54864"/>
                <a:chOff x="1522413" y="1514475"/>
                <a:chExt cx="10569575" cy="64008"/>
              </a:xfrm>
              <a:grp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grpSp>
            <p:nvGrpSpPr>
              <p:cNvPr id="769" name="Group 768"/>
              <p:cNvGrpSpPr/>
              <p:nvPr/>
            </p:nvGrpSpPr>
            <p:grpSpPr bwMode="invGray">
              <a:xfrm rot="16200000" flipH="1">
                <a:off x="6492229" y="2755658"/>
                <a:ext cx="4114800" cy="36576"/>
                <a:chOff x="1522413" y="1514475"/>
                <a:chExt cx="10569575" cy="64008"/>
              </a:xfrm>
              <a:grp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grpSp>
        <p:grpSp>
          <p:nvGrpSpPr>
            <p:cNvPr id="617" name="Group 616"/>
            <p:cNvGrpSpPr/>
            <p:nvPr/>
          </p:nvGrpSpPr>
          <p:grpSpPr bwMode="invGray">
            <a:xfrm rot="10800000">
              <a:off x="4417839" y="2091906"/>
              <a:ext cx="5294376" cy="4114800"/>
              <a:chOff x="3310555" y="716546"/>
              <a:chExt cx="5294376" cy="4114800"/>
            </a:xfrm>
            <a:grpFill/>
          </p:grpSpPr>
          <p:grpSp>
            <p:nvGrpSpPr>
              <p:cNvPr id="618" name="Group 617"/>
              <p:cNvGrpSpPr/>
              <p:nvPr/>
            </p:nvGrpSpPr>
            <p:grpSpPr bwMode="invGray">
              <a:xfrm flipH="1">
                <a:off x="3310555" y="737968"/>
                <a:ext cx="5294376" cy="54864"/>
                <a:chOff x="1522413" y="1514475"/>
                <a:chExt cx="10569575" cy="64008"/>
              </a:xfrm>
              <a:grp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grpSp>
            <p:nvGrpSpPr>
              <p:cNvPr id="619" name="Group 618"/>
              <p:cNvGrpSpPr/>
              <p:nvPr/>
            </p:nvGrpSpPr>
            <p:grpSpPr bwMode="invGray">
              <a:xfrm rot="16200000" flipH="1">
                <a:off x="6492229" y="2755658"/>
                <a:ext cx="4114800" cy="36576"/>
                <a:chOff x="1522413" y="1514475"/>
                <a:chExt cx="10569575" cy="64008"/>
              </a:xfrm>
              <a:grp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grpSp>
      </p:grpSp>
      <p:sp>
        <p:nvSpPr>
          <p:cNvPr id="5" name="Date Placeholder 4"/>
          <p:cNvSpPr>
            <a:spLocks noGrp="1"/>
          </p:cNvSpPr>
          <p:nvPr>
            <p:ph type="dt" sz="half" idx="10"/>
          </p:nvPr>
        </p:nvSpPr>
        <p:spPr/>
        <p:txBody>
          <a:bodyPr/>
          <a:lstStyle/>
          <a:p>
            <a:fld id="{9AFE8FB1-0A7A-443E-AAF7-31D4FA1AA312}" type="datetimeFigureOut">
              <a:rPr lang="en-US" smtClean="0"/>
              <a:t>30-May-17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3" name="Content Placeholder 2"/>
          <p:cNvSpPr>
            <a:spLocks noGrp="1"/>
          </p:cNvSpPr>
          <p:nvPr>
            <p:ph idx="1"/>
          </p:nvPr>
        </p:nvSpPr>
        <p:spPr>
          <a:xfrm>
            <a:off x="4710023" y="1905000"/>
            <a:ext cx="5669280" cy="4038600"/>
          </a:xfrm>
        </p:spPr>
        <p:txBody>
          <a:bodyPr>
            <a:normAutofit/>
          </a:bodyPr>
          <a:lstStyle>
            <a:lvl1pPr>
              <a:defRPr sz="2399"/>
            </a:lvl1pPr>
            <a:lvl2pPr>
              <a:defRPr sz="1999"/>
            </a:lvl2pPr>
            <a:lvl3pPr>
              <a:defRPr sz="1799"/>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2" name="Title 1"/>
          <p:cNvSpPr>
            <a:spLocks noGrp="1"/>
          </p:cNvSpPr>
          <p:nvPr>
            <p:ph type="title"/>
          </p:nvPr>
        </p:nvSpPr>
        <p:spPr>
          <a:xfrm>
            <a:off x="1522414" y="274638"/>
            <a:ext cx="9143998" cy="1020762"/>
          </a:xfrm>
        </p:spPr>
        <p:txBody>
          <a:bodyPr anchor="b">
            <a:noAutofit/>
          </a:bodyPr>
          <a:lstStyle>
            <a:lvl1pPr algn="l">
              <a:defRPr sz="3199" b="0"/>
            </a:lvl1pPr>
          </a:lstStyle>
          <a:p>
            <a:r>
              <a:rPr lang="en-US"/>
              <a:t>Click to edit Master title style</a:t>
            </a:r>
            <a:endParaRPr/>
          </a:p>
        </p:txBody>
      </p:sp>
    </p:spTree>
    <p:extLst>
      <p:ext uri="{BB962C8B-B14F-4D97-AF65-F5344CB8AC3E}">
        <p14:creationId xmlns:p14="http://schemas.microsoft.com/office/powerpoint/2010/main" val="293098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a:solidFill>
            <a:schemeClr val="tx2"/>
          </a:solidFill>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30-May-17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spTree>
    <p:extLst>
      <p:ext uri="{BB962C8B-B14F-4D97-AF65-F5344CB8AC3E}">
        <p14:creationId xmlns:p14="http://schemas.microsoft.com/office/powerpoint/2010/main" val="30857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1" y="1630823"/>
            <a:ext cx="6291028" cy="4575885"/>
            <a:chOff x="4417839" y="1630821"/>
            <a:chExt cx="6291028" cy="4575885"/>
          </a:xfrm>
          <a:solidFill>
            <a:schemeClr val="tx2"/>
          </a:solidFill>
        </p:grpSpPr>
        <p:grpSp>
          <p:nvGrpSpPr>
            <p:cNvPr id="615" name="Group 614"/>
            <p:cNvGrpSpPr/>
            <p:nvPr/>
          </p:nvGrpSpPr>
          <p:grpSpPr bwMode="invGray">
            <a:xfrm>
              <a:off x="5414491" y="1630821"/>
              <a:ext cx="5294376" cy="4114800"/>
              <a:chOff x="3310555" y="716546"/>
              <a:chExt cx="5294376" cy="4114800"/>
            </a:xfrm>
            <a:grpFill/>
          </p:grpSpPr>
          <p:grpSp>
            <p:nvGrpSpPr>
              <p:cNvPr id="767" name="Group 766"/>
              <p:cNvGrpSpPr/>
              <p:nvPr/>
            </p:nvGrpSpPr>
            <p:grpSpPr bwMode="invGray">
              <a:xfrm flipH="1">
                <a:off x="3310555" y="737968"/>
                <a:ext cx="5294376" cy="54864"/>
                <a:chOff x="1522413" y="1514475"/>
                <a:chExt cx="10569575" cy="64008"/>
              </a:xfrm>
              <a:grp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grpSp>
            <p:nvGrpSpPr>
              <p:cNvPr id="768" name="Group 767"/>
              <p:cNvGrpSpPr/>
              <p:nvPr/>
            </p:nvGrpSpPr>
            <p:grpSpPr bwMode="invGray">
              <a:xfrm rot="16200000" flipH="1">
                <a:off x="6492229" y="2755658"/>
                <a:ext cx="4114800" cy="36576"/>
                <a:chOff x="1522413" y="1514475"/>
                <a:chExt cx="10569575" cy="64008"/>
              </a:xfrm>
              <a:grp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grpSp>
        <p:grpSp>
          <p:nvGrpSpPr>
            <p:cNvPr id="616" name="Group 615"/>
            <p:cNvGrpSpPr/>
            <p:nvPr/>
          </p:nvGrpSpPr>
          <p:grpSpPr bwMode="invGray">
            <a:xfrm rot="10800000">
              <a:off x="4417839" y="2091906"/>
              <a:ext cx="5294376" cy="4114800"/>
              <a:chOff x="3310555" y="716546"/>
              <a:chExt cx="5294376" cy="4114800"/>
            </a:xfrm>
            <a:grpFill/>
          </p:grpSpPr>
          <p:grpSp>
            <p:nvGrpSpPr>
              <p:cNvPr id="617" name="Group 616"/>
              <p:cNvGrpSpPr/>
              <p:nvPr/>
            </p:nvGrpSpPr>
            <p:grpSpPr bwMode="invGray">
              <a:xfrm flipH="1">
                <a:off x="3310555" y="737968"/>
                <a:ext cx="5294376" cy="54864"/>
                <a:chOff x="1522413" y="1514475"/>
                <a:chExt cx="10569575" cy="64008"/>
              </a:xfrm>
              <a:grp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grpSp>
            <p:nvGrpSpPr>
              <p:cNvPr id="618" name="Group 617"/>
              <p:cNvGrpSpPr/>
              <p:nvPr/>
            </p:nvGrpSpPr>
            <p:grpSpPr bwMode="invGray">
              <a:xfrm rot="16200000" flipH="1">
                <a:off x="6492229" y="2755658"/>
                <a:ext cx="4114800" cy="36576"/>
                <a:chOff x="1522413" y="1514475"/>
                <a:chExt cx="10569575" cy="64008"/>
              </a:xfrm>
              <a:grp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grpSp>
      </p:grpSp>
      <p:sp>
        <p:nvSpPr>
          <p:cNvPr id="5" name="Date Placeholder 4"/>
          <p:cNvSpPr>
            <a:spLocks noGrp="1"/>
          </p:cNvSpPr>
          <p:nvPr>
            <p:ph type="dt" sz="half" idx="10"/>
          </p:nvPr>
        </p:nvSpPr>
        <p:spPr/>
        <p:txBody>
          <a:bodyPr/>
          <a:lstStyle/>
          <a:p>
            <a:fld id="{9AFE8FB1-0A7A-443E-AAF7-31D4FA1AA312}" type="datetimeFigureOut">
              <a:rPr lang="en-US" smtClean="0"/>
              <a:t>30-May-17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3" name="Picture Placeholder 2"/>
          <p:cNvSpPr>
            <a:spLocks noGrp="1"/>
          </p:cNvSpPr>
          <p:nvPr>
            <p:ph type="pic" idx="1"/>
          </p:nvPr>
        </p:nvSpPr>
        <p:spPr>
          <a:xfrm>
            <a:off x="1745839" y="1884311"/>
            <a:ext cx="5669280" cy="4041648"/>
          </a:xfrm>
          <a:solidFill>
            <a:schemeClr val="bg1"/>
          </a:solidFill>
        </p:spPr>
        <p:txBody>
          <a:bodyPr tIns="914400">
            <a:normAutofit/>
          </a:bodyPr>
          <a:lstStyle>
            <a:lvl1pPr marL="0" indent="0" algn="ctr">
              <a:buNone/>
              <a:defRPr sz="23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2" name="Title 1"/>
          <p:cNvSpPr>
            <a:spLocks noGrp="1"/>
          </p:cNvSpPr>
          <p:nvPr>
            <p:ph type="title"/>
          </p:nvPr>
        </p:nvSpPr>
        <p:spPr>
          <a:xfrm>
            <a:off x="1522414" y="274638"/>
            <a:ext cx="9143998" cy="1020762"/>
          </a:xfrm>
        </p:spPr>
        <p:txBody>
          <a:bodyPr anchor="b">
            <a:noAutofit/>
          </a:bodyPr>
          <a:lstStyle>
            <a:lvl1pPr algn="l">
              <a:defRPr sz="3199" b="0"/>
            </a:lvl1pPr>
          </a:lstStyle>
          <a:p>
            <a:r>
              <a:rPr lang="en-US"/>
              <a:t>Click to edit Master title style</a:t>
            </a:r>
            <a:endParaRPr/>
          </a:p>
        </p:txBody>
      </p:sp>
    </p:spTree>
    <p:extLst>
      <p:ext uri="{BB962C8B-B14F-4D97-AF65-F5344CB8AC3E}">
        <p14:creationId xmlns:p14="http://schemas.microsoft.com/office/powerpoint/2010/main" val="313286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a:solidFill>
            <a:schemeClr val="tx2"/>
          </a:solidFill>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30-May-17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Vertical Text Placeholder 2"/>
          <p:cNvSpPr>
            <a:spLocks noGrp="1"/>
          </p:cNvSpPr>
          <p:nvPr>
            <p:ph type="body" orient="vert" idx="1"/>
          </p:nvPr>
        </p:nvSpPr>
        <p:spPr/>
        <p:txBody>
          <a:bodyPr vert="eaVert"/>
          <a:lstStyle>
            <a:lvl5pPr>
              <a:defRPr/>
            </a:lvl5pPr>
            <a:lvl6pPr marL="1956229">
              <a:defRPr/>
            </a:lvl6pPr>
            <a:lvl7pPr marL="1956229">
              <a:defRPr/>
            </a:lvl7pPr>
            <a:lvl8pPr marL="1956229">
              <a:defRPr/>
            </a:lvl8pPr>
            <a:lvl9pPr marL="1956229">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79240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9"/>
            <a:ext cx="6492240" cy="64008"/>
            <a:chOff x="1522413" y="1514475"/>
            <a:chExt cx="10569575" cy="64008"/>
          </a:xfrm>
          <a:solidFill>
            <a:schemeClr val="tx2"/>
          </a:solidFill>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799">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30-May-17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Vertical Text Placeholder 2"/>
          <p:cNvSpPr>
            <a:spLocks noGrp="1"/>
          </p:cNvSpPr>
          <p:nvPr>
            <p:ph type="body" orient="vert" idx="1"/>
          </p:nvPr>
        </p:nvSpPr>
        <p:spPr>
          <a:xfrm>
            <a:off x="608013" y="277815"/>
            <a:ext cx="9144001" cy="5898573"/>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Vertical Title 1"/>
          <p:cNvSpPr>
            <a:spLocks noGrp="1"/>
          </p:cNvSpPr>
          <p:nvPr>
            <p:ph type="title" orient="vert"/>
          </p:nvPr>
        </p:nvSpPr>
        <p:spPr>
          <a:xfrm>
            <a:off x="10361612" y="274641"/>
            <a:ext cx="1371600" cy="5901747"/>
          </a:xfrm>
        </p:spPr>
        <p:txBody>
          <a:bodyPr vert="eaVert"/>
          <a:lstStyle/>
          <a:p>
            <a:r>
              <a:rPr lang="en-US"/>
              <a:t>Click to edit Master title style</a:t>
            </a:r>
            <a:endParaRPr/>
          </a:p>
        </p:txBody>
      </p:sp>
    </p:spTree>
    <p:extLst>
      <p:ext uri="{BB962C8B-B14F-4D97-AF65-F5344CB8AC3E}">
        <p14:creationId xmlns:p14="http://schemas.microsoft.com/office/powerpoint/2010/main" val="297853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tx2"/>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30-May-17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spTree>
    <p:extLst>
      <p:ext uri="{BB962C8B-B14F-4D97-AF65-F5344CB8AC3E}">
        <p14:creationId xmlns:p14="http://schemas.microsoft.com/office/powerpoint/2010/main" val="124563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a:solidFill>
            <a:schemeClr val="tx2"/>
          </a:solidFill>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5" name="Date Placeholder 4"/>
          <p:cNvSpPr>
            <a:spLocks noGrp="1"/>
          </p:cNvSpPr>
          <p:nvPr>
            <p:ph type="dt" sz="half" idx="10"/>
          </p:nvPr>
        </p:nvSpPr>
        <p:spPr/>
        <p:txBody>
          <a:bodyPr/>
          <a:lstStyle/>
          <a:p>
            <a:fld id="{9AFE8FB1-0A7A-443E-AAF7-31D4FA1AA312}" type="datetimeFigureOut">
              <a:rPr lang="en-US" smtClean="0"/>
              <a:t>30-May-17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spTree>
    <p:extLst>
      <p:ext uri="{BB962C8B-B14F-4D97-AF65-F5344CB8AC3E}">
        <p14:creationId xmlns:p14="http://schemas.microsoft.com/office/powerpoint/2010/main" val="296596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a:solidFill>
            <a:schemeClr val="tx2"/>
          </a:solidFill>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7" name="Date Placeholder 6"/>
          <p:cNvSpPr>
            <a:spLocks noGrp="1"/>
          </p:cNvSpPr>
          <p:nvPr>
            <p:ph type="dt" sz="half" idx="10"/>
          </p:nvPr>
        </p:nvSpPr>
        <p:spPr/>
        <p:txBody>
          <a:bodyPr/>
          <a:lstStyle/>
          <a:p>
            <a:fld id="{9AFE8FB1-0A7A-443E-AAF7-31D4FA1AA312}" type="datetimeFigureOut">
              <a:rPr lang="en-US" smtClean="0"/>
              <a:t>30-May-17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A54BD-C84D-46CE-8B72-31BFB26ABA43}" type="slidenum">
              <a:rPr lang="en-US" smtClean="0"/>
              <a:t>‹#›</a:t>
            </a:fld>
            <a:endParaRPr lang="en-US"/>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spTree>
    <p:extLst>
      <p:ext uri="{BB962C8B-B14F-4D97-AF65-F5344CB8AC3E}">
        <p14:creationId xmlns:p14="http://schemas.microsoft.com/office/powerpoint/2010/main" val="230744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a:solidFill>
            <a:schemeClr val="tx2"/>
          </a:solidFill>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Date Placeholder 2"/>
          <p:cNvSpPr>
            <a:spLocks noGrp="1"/>
          </p:cNvSpPr>
          <p:nvPr>
            <p:ph type="dt" sz="half" idx="10"/>
          </p:nvPr>
        </p:nvSpPr>
        <p:spPr/>
        <p:txBody>
          <a:bodyPr/>
          <a:lstStyle/>
          <a:p>
            <a:fld id="{9AFE8FB1-0A7A-443E-AAF7-31D4FA1AA312}" type="datetimeFigureOut">
              <a:rPr lang="en-US" smtClean="0"/>
              <a:t>30-May-17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A54BD-C84D-46CE-8B72-31BFB26ABA43}"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29579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smtClean="0"/>
              <a:t>30-May-17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15349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a:solidFill>
            <a:schemeClr val="tx2"/>
          </a:solidFill>
        </p:grpSpPr>
        <p:grpSp>
          <p:nvGrpSpPr>
            <p:cNvPr id="616" name="Group 615"/>
            <p:cNvGrpSpPr/>
            <p:nvPr/>
          </p:nvGrpSpPr>
          <p:grpSpPr bwMode="invGray">
            <a:xfrm>
              <a:off x="5414491" y="1630821"/>
              <a:ext cx="5294376" cy="4114800"/>
              <a:chOff x="3310555" y="716546"/>
              <a:chExt cx="5294376" cy="4114800"/>
            </a:xfrm>
            <a:grpFill/>
          </p:grpSpPr>
          <p:grpSp>
            <p:nvGrpSpPr>
              <p:cNvPr id="768" name="Group 767"/>
              <p:cNvGrpSpPr/>
              <p:nvPr/>
            </p:nvGrpSpPr>
            <p:grpSpPr bwMode="invGray">
              <a:xfrm flipH="1">
                <a:off x="3310555" y="737968"/>
                <a:ext cx="5294376" cy="54864"/>
                <a:chOff x="1522413" y="1514475"/>
                <a:chExt cx="10569575" cy="64008"/>
              </a:xfrm>
              <a:grp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grp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a:grpFill/>
          </p:grpSpPr>
          <p:grpSp>
            <p:nvGrpSpPr>
              <p:cNvPr id="618" name="Group 617"/>
              <p:cNvGrpSpPr/>
              <p:nvPr/>
            </p:nvGrpSpPr>
            <p:grpSpPr bwMode="invGray">
              <a:xfrm flipH="1">
                <a:off x="3310555" y="737968"/>
                <a:ext cx="5294376" cy="54864"/>
                <a:chOff x="1522413" y="1514475"/>
                <a:chExt cx="10569575" cy="64008"/>
              </a:xfrm>
              <a:grp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grp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5" name="Date Placeholder 4"/>
          <p:cNvSpPr>
            <a:spLocks noGrp="1"/>
          </p:cNvSpPr>
          <p:nvPr>
            <p:ph type="dt" sz="half" idx="10"/>
          </p:nvPr>
        </p:nvSpPr>
        <p:spPr/>
        <p:txBody>
          <a:bodyPr/>
          <a:lstStyle/>
          <a:p>
            <a:fld id="{9AFE8FB1-0A7A-443E-AAF7-31D4FA1AA312}" type="datetimeFigureOut">
              <a:rPr lang="en-US" smtClean="0"/>
              <a:t>30-May-17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Tree>
    <p:extLst>
      <p:ext uri="{BB962C8B-B14F-4D97-AF65-F5344CB8AC3E}">
        <p14:creationId xmlns:p14="http://schemas.microsoft.com/office/powerpoint/2010/main" val="125766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a:solidFill>
            <a:schemeClr val="tx2"/>
          </a:solidFill>
        </p:grpSpPr>
        <p:grpSp>
          <p:nvGrpSpPr>
            <p:cNvPr id="615" name="Group 614"/>
            <p:cNvGrpSpPr/>
            <p:nvPr/>
          </p:nvGrpSpPr>
          <p:grpSpPr bwMode="invGray">
            <a:xfrm>
              <a:off x="5414491" y="1630821"/>
              <a:ext cx="5294376" cy="4114800"/>
              <a:chOff x="3310555" y="716546"/>
              <a:chExt cx="5294376" cy="4114800"/>
            </a:xfrm>
            <a:grpFill/>
          </p:grpSpPr>
          <p:grpSp>
            <p:nvGrpSpPr>
              <p:cNvPr id="767" name="Group 766"/>
              <p:cNvGrpSpPr/>
              <p:nvPr/>
            </p:nvGrpSpPr>
            <p:grpSpPr bwMode="invGray">
              <a:xfrm flipH="1">
                <a:off x="3310555" y="737968"/>
                <a:ext cx="5294376" cy="54864"/>
                <a:chOff x="1522413" y="1514475"/>
                <a:chExt cx="10569575" cy="64008"/>
              </a:xfrm>
              <a:grp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grp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a:grpFill/>
          </p:grpSpPr>
          <p:grpSp>
            <p:nvGrpSpPr>
              <p:cNvPr id="617" name="Group 616"/>
              <p:cNvGrpSpPr/>
              <p:nvPr/>
            </p:nvGrpSpPr>
            <p:grpSpPr bwMode="invGray">
              <a:xfrm flipH="1">
                <a:off x="3310555" y="737968"/>
                <a:ext cx="5294376" cy="54864"/>
                <a:chOff x="1522413" y="1514475"/>
                <a:chExt cx="10569575" cy="64008"/>
              </a:xfrm>
              <a:grp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grp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5" name="Date Placeholder 4"/>
          <p:cNvSpPr>
            <a:spLocks noGrp="1"/>
          </p:cNvSpPr>
          <p:nvPr>
            <p:ph type="dt" sz="half" idx="10"/>
          </p:nvPr>
        </p:nvSpPr>
        <p:spPr/>
        <p:txBody>
          <a:bodyPr/>
          <a:lstStyle/>
          <a:p>
            <a:fld id="{9AFE8FB1-0A7A-443E-AAF7-31D4FA1AA312}" type="datetimeFigureOut">
              <a:rPr lang="en-US" smtClean="0"/>
              <a:t>30-May-17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Tree>
    <p:extLst>
      <p:ext uri="{BB962C8B-B14F-4D97-AF65-F5344CB8AC3E}">
        <p14:creationId xmlns:p14="http://schemas.microsoft.com/office/powerpoint/2010/main" val="220549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bg1"/>
                </a:solidFill>
              </a:defRPr>
            </a:lvl1pPr>
          </a:lstStyle>
          <a:p>
            <a:fld id="{9AFE8FB1-0A7A-443E-AAF7-31D4FA1AA312}" type="datetimeFigureOut">
              <a:rPr lang="en-US" smtClean="0"/>
              <a:pPr/>
              <a:t>30-May-17</a:t>
            </a:fld>
            <a:endParaRPr lang="en-US"/>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bg1"/>
                </a:solidFill>
              </a:defRPr>
            </a:lvl1pPr>
          </a:lstStyle>
          <a:p>
            <a:endParaRPr lang="en-US"/>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bg1"/>
                </a:solidFill>
              </a:defRPr>
            </a:lvl1pPr>
          </a:lstStyle>
          <a:p>
            <a:fld id="{25BA54BD-C84D-46CE-8B72-31BFB26ABA43}" type="slidenum">
              <a:rPr lang="en-US" smtClean="0"/>
              <a:pPr/>
              <a:t>‹#›</a:t>
            </a:fld>
            <a:endParaRPr lang="en-US"/>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Tree>
    <p:extLst>
      <p:ext uri="{BB962C8B-B14F-4D97-AF65-F5344CB8AC3E}">
        <p14:creationId xmlns:p14="http://schemas.microsoft.com/office/powerpoint/2010/main" val="2964714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2"/>
        </a:buClr>
        <a:buSzPct val="80000"/>
        <a:buFont typeface="Wingdings 3" panose="05040102010807070707" pitchFamily="18" charset="2"/>
        <a:buChar char="u"/>
        <a:defRPr sz="2400" kern="1200">
          <a:solidFill>
            <a:schemeClr val="bg1"/>
          </a:solidFill>
          <a:latin typeface="+mn-lt"/>
          <a:ea typeface="+mn-ea"/>
          <a:cs typeface="+mn-cs"/>
        </a:defRPr>
      </a:lvl1pPr>
      <a:lvl2pPr marL="576072" indent="-274320" algn="l" defTabSz="914400" rtl="0" eaLnBrk="1" latinLnBrk="0" hangingPunct="1">
        <a:lnSpc>
          <a:spcPct val="90000"/>
        </a:lnSpc>
        <a:spcBef>
          <a:spcPts val="600"/>
        </a:spcBef>
        <a:buClr>
          <a:schemeClr val="tx2"/>
        </a:buClr>
        <a:buSzPct val="100000"/>
        <a:buFont typeface="Wingdings 3" panose="05040102010807070707" pitchFamily="18" charset="2"/>
        <a:buChar char="u"/>
        <a:defRPr sz="2000" kern="1200">
          <a:solidFill>
            <a:schemeClr val="bg1"/>
          </a:solidFill>
          <a:latin typeface="+mn-lt"/>
          <a:ea typeface="+mn-ea"/>
          <a:cs typeface="+mn-cs"/>
        </a:defRPr>
      </a:lvl2pPr>
      <a:lvl3pPr marL="8046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800" kern="1200">
          <a:solidFill>
            <a:schemeClr val="bg1"/>
          </a:solidFill>
          <a:latin typeface="+mn-lt"/>
          <a:ea typeface="+mn-ea"/>
          <a:cs typeface="+mn-cs"/>
        </a:defRPr>
      </a:lvl3pPr>
      <a:lvl4pPr marL="10332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4pPr>
      <a:lvl5pPr marL="12618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5pPr>
      <a:lvl6pPr marL="14904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6pPr>
      <a:lvl7pPr marL="17190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600" kern="1200">
          <a:solidFill>
            <a:schemeClr val="bg1"/>
          </a:solidFill>
          <a:latin typeface="+mn-lt"/>
          <a:ea typeface="+mn-ea"/>
          <a:cs typeface="+mn-cs"/>
        </a:defRPr>
      </a:lvl7pPr>
      <a:lvl8pPr marL="19476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8pPr>
      <a:lvl9pPr marL="21762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600" kern="120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075613" y="6400801"/>
            <a:ext cx="1243859" cy="276226"/>
          </a:xfrm>
          <a:prstGeom prst="rect">
            <a:avLst/>
          </a:prstGeom>
        </p:spPr>
        <p:txBody>
          <a:bodyPr vert="horz" lIns="91440" tIns="45720" rIns="91440" bIns="45720" rtlCol="0" anchor="ctr"/>
          <a:lstStyle>
            <a:lvl1pPr algn="r">
              <a:defRPr sz="1000">
                <a:solidFill>
                  <a:schemeClr val="bg1"/>
                </a:solidFill>
              </a:defRPr>
            </a:lvl1pPr>
          </a:lstStyle>
          <a:p>
            <a:fld id="{9AFE8FB1-0A7A-443E-AAF7-31D4FA1AA312}" type="datetimeFigureOut">
              <a:rPr lang="en-US" smtClean="0"/>
              <a:pPr/>
              <a:t>30-May-17</a:t>
            </a:fld>
            <a:endParaRPr lang="en-US"/>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bg1"/>
                </a:solidFill>
              </a:defRPr>
            </a:lvl1pPr>
          </a:lstStyle>
          <a:p>
            <a:endParaRPr lang="en-US"/>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bg1"/>
                </a:solidFill>
              </a:defRPr>
            </a:lvl1pPr>
          </a:lstStyle>
          <a:p>
            <a:fld id="{25BA54BD-C84D-46CE-8B72-31BFB26ABA43}" type="slidenum">
              <a:rPr lang="en-US" smtClean="0"/>
              <a:pPr/>
              <a:t>‹#›</a:t>
            </a:fld>
            <a:endParaRPr lang="en-US"/>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Tree>
    <p:extLst>
      <p:ext uri="{BB962C8B-B14F-4D97-AF65-F5344CB8AC3E}">
        <p14:creationId xmlns:p14="http://schemas.microsoft.com/office/powerpoint/2010/main" val="8346485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3199" kern="1200">
          <a:solidFill>
            <a:schemeClr val="bg1"/>
          </a:solidFill>
          <a:latin typeface="+mj-lt"/>
          <a:ea typeface="+mj-ea"/>
          <a:cs typeface="+mj-cs"/>
        </a:defRPr>
      </a:lvl1pPr>
    </p:titleStyle>
    <p:bodyStyle>
      <a:lvl1pPr marL="274238" indent="-274238" algn="l" defTabSz="914126" rtl="0" eaLnBrk="1" latinLnBrk="0" hangingPunct="1">
        <a:lnSpc>
          <a:spcPct val="90000"/>
        </a:lnSpc>
        <a:spcBef>
          <a:spcPts val="1799"/>
        </a:spcBef>
        <a:buClr>
          <a:schemeClr val="tx2"/>
        </a:buClr>
        <a:buSzPct val="80000"/>
        <a:buFont typeface="Wingdings 3" panose="05040102010807070707" pitchFamily="18" charset="2"/>
        <a:buChar char="u"/>
        <a:defRPr sz="2399" kern="1200">
          <a:solidFill>
            <a:schemeClr val="bg1"/>
          </a:solidFill>
          <a:latin typeface="+mn-lt"/>
          <a:ea typeface="+mn-ea"/>
          <a:cs typeface="+mn-cs"/>
        </a:defRPr>
      </a:lvl1pPr>
      <a:lvl2pPr marL="575899" indent="-274238" algn="l" defTabSz="914126" rtl="0" eaLnBrk="1" latinLnBrk="0" hangingPunct="1">
        <a:lnSpc>
          <a:spcPct val="90000"/>
        </a:lnSpc>
        <a:spcBef>
          <a:spcPts val="600"/>
        </a:spcBef>
        <a:buClr>
          <a:schemeClr val="tx2"/>
        </a:buClr>
        <a:buSzPct val="100000"/>
        <a:buFont typeface="Wingdings 3" panose="05040102010807070707" pitchFamily="18" charset="2"/>
        <a:buChar char="u"/>
        <a:defRPr sz="1999" kern="1200">
          <a:solidFill>
            <a:schemeClr val="bg1"/>
          </a:solidFill>
          <a:latin typeface="+mn-lt"/>
          <a:ea typeface="+mn-ea"/>
          <a:cs typeface="+mn-cs"/>
        </a:defRPr>
      </a:lvl2pPr>
      <a:lvl3pPr marL="804431" indent="-228531" algn="l" defTabSz="914126" rtl="0" eaLnBrk="1" latinLnBrk="0" hangingPunct="1">
        <a:lnSpc>
          <a:spcPct val="90000"/>
        </a:lnSpc>
        <a:spcBef>
          <a:spcPts val="600"/>
        </a:spcBef>
        <a:buClr>
          <a:schemeClr val="tx2"/>
        </a:buClr>
        <a:buSzPct val="80000"/>
        <a:buFont typeface="Wingdings 3" panose="05040102010807070707" pitchFamily="18" charset="2"/>
        <a:buChar char="u"/>
        <a:defRPr sz="1799" kern="1200">
          <a:solidFill>
            <a:schemeClr val="bg1"/>
          </a:solidFill>
          <a:latin typeface="+mn-lt"/>
          <a:ea typeface="+mn-ea"/>
          <a:cs typeface="+mn-cs"/>
        </a:defRPr>
      </a:lvl3pPr>
      <a:lvl4pPr marL="1032962" indent="-228531" algn="l" defTabSz="914126"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4pPr>
      <a:lvl5pPr marL="1261493" indent="-228531" algn="l" defTabSz="914126"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5pPr>
      <a:lvl6pPr marL="1490025" indent="-228531" algn="l" defTabSz="914126"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6pPr>
      <a:lvl7pPr marL="1718556" indent="-228531" algn="l" defTabSz="914126" rtl="0" eaLnBrk="1" latinLnBrk="0" hangingPunct="1">
        <a:lnSpc>
          <a:spcPct val="90000"/>
        </a:lnSpc>
        <a:spcBef>
          <a:spcPts val="600"/>
        </a:spcBef>
        <a:buClr>
          <a:schemeClr val="tx2"/>
        </a:buClr>
        <a:buSzPct val="80000"/>
        <a:buFont typeface="Wingdings 3" panose="05040102010807070707" pitchFamily="18" charset="2"/>
        <a:buChar char="u"/>
        <a:defRPr sz="1600" kern="1200">
          <a:solidFill>
            <a:schemeClr val="bg1"/>
          </a:solidFill>
          <a:latin typeface="+mn-lt"/>
          <a:ea typeface="+mn-ea"/>
          <a:cs typeface="+mn-cs"/>
        </a:defRPr>
      </a:lvl7pPr>
      <a:lvl8pPr marL="1947088" indent="-228531" algn="l" defTabSz="914126"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8pPr>
      <a:lvl9pPr marL="2175619" indent="-228531" algn="l" defTabSz="914126" rtl="0" eaLnBrk="1" latinLnBrk="0" hangingPunct="1">
        <a:lnSpc>
          <a:spcPct val="90000"/>
        </a:lnSpc>
        <a:spcBef>
          <a:spcPts val="600"/>
        </a:spcBef>
        <a:buClr>
          <a:schemeClr val="tx2"/>
        </a:buClr>
        <a:buSzPct val="80000"/>
        <a:buFont typeface="Wingdings 3" panose="05040102010807070707" pitchFamily="18" charset="2"/>
        <a:buChar char="u"/>
        <a:defRPr sz="1600" kern="1200">
          <a:solidFill>
            <a:schemeClr val="bg1"/>
          </a:solidFill>
          <a:latin typeface="+mn-lt"/>
          <a:ea typeface="+mn-ea"/>
          <a:cs typeface="+mn-cs"/>
        </a:defRPr>
      </a:lvl9pPr>
    </p:bodyStyle>
    <p:otherStyle>
      <a:defPPr>
        <a:defRPr/>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alzmanlab.neuroscience.columbia.edu/pic_limbic.jpg" TargetMode="External"/><Relationship Id="rId9" Type="http://schemas.openxmlformats.org/officeDocument/2006/relationships/image" Target="../media/image43.jp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jpg&amp;ehk=7CQUj1efqqf2cC6Pbyoc"/><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0.png"/><Relationship Id="rId10" Type="http://schemas.openxmlformats.org/officeDocument/2006/relationships/image" Target="../media/image50.png"/><Relationship Id="rId4" Type="http://schemas.openxmlformats.org/officeDocument/2006/relationships/image" Target="../media/image45.jp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wmf"/><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16.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wmf"/></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wm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0412" y="609600"/>
            <a:ext cx="3124200" cy="1421928"/>
          </a:xfrm>
          <a:prstGeom prst="rect">
            <a:avLst/>
          </a:prstGeom>
          <a:noFill/>
        </p:spPr>
        <p:txBody>
          <a:bodyPr wrap="square" rtlCol="0">
            <a:spAutoFit/>
          </a:bodyPr>
          <a:lstStyle/>
          <a:p>
            <a:pPr algn="r">
              <a:lnSpc>
                <a:spcPct val="90000"/>
              </a:lnSpc>
            </a:pPr>
            <a:r>
              <a:rPr lang="en-US" sz="2400" dirty="0">
                <a:solidFill>
                  <a:schemeClr val="bg1"/>
                </a:solidFill>
              </a:rPr>
              <a:t>Elisabeth </a:t>
            </a:r>
            <a:r>
              <a:rPr lang="en-US" sz="2400" dirty="0" err="1">
                <a:solidFill>
                  <a:schemeClr val="bg1"/>
                </a:solidFill>
              </a:rPr>
              <a:t>Pölzleitner</a:t>
            </a:r>
            <a:endParaRPr lang="en-US" sz="2400" dirty="0">
              <a:solidFill>
                <a:schemeClr val="bg1"/>
              </a:solidFill>
            </a:endParaRPr>
          </a:p>
          <a:p>
            <a:pPr algn="r">
              <a:lnSpc>
                <a:spcPct val="90000"/>
              </a:lnSpc>
            </a:pPr>
            <a:endParaRPr lang="en-US" sz="2400" dirty="0">
              <a:solidFill>
                <a:schemeClr val="bg1"/>
              </a:solidFill>
            </a:endParaRPr>
          </a:p>
          <a:p>
            <a:pPr algn="r">
              <a:lnSpc>
                <a:spcPct val="90000"/>
              </a:lnSpc>
            </a:pPr>
            <a:endParaRPr lang="en-US" sz="2400" dirty="0">
              <a:solidFill>
                <a:schemeClr val="bg1"/>
              </a:solidFill>
            </a:endParaRPr>
          </a:p>
          <a:p>
            <a:pPr algn="r">
              <a:lnSpc>
                <a:spcPct val="90000"/>
              </a:lnSpc>
            </a:pPr>
            <a:r>
              <a:rPr lang="en-US" sz="2400" dirty="0">
                <a:solidFill>
                  <a:schemeClr val="bg1"/>
                </a:solidFill>
              </a:rPr>
              <a:t> </a:t>
            </a:r>
          </a:p>
        </p:txBody>
      </p:sp>
      <p:sp>
        <p:nvSpPr>
          <p:cNvPr id="5" name="Subtitle 4"/>
          <p:cNvSpPr>
            <a:spLocks noGrp="1"/>
          </p:cNvSpPr>
          <p:nvPr>
            <p:ph type="subTitle" idx="1"/>
          </p:nvPr>
        </p:nvSpPr>
        <p:spPr/>
        <p:txBody>
          <a:bodyPr/>
          <a:lstStyle/>
          <a:p>
            <a:r>
              <a:rPr lang="en-US" b="1" dirty="0"/>
              <a:t>Why speaking to an audience is one of the most efficient ways to learn a foreign language.</a:t>
            </a:r>
          </a:p>
        </p:txBody>
      </p:sp>
      <p:sp>
        <p:nvSpPr>
          <p:cNvPr id="4" name="Title 3"/>
          <p:cNvSpPr>
            <a:spLocks noGrp="1"/>
          </p:cNvSpPr>
          <p:nvPr>
            <p:ph type="ctrTitle"/>
          </p:nvPr>
        </p:nvSpPr>
        <p:spPr/>
        <p:txBody>
          <a:bodyPr/>
          <a:lstStyle/>
          <a:p>
            <a:r>
              <a:rPr lang="en-US" dirty="0"/>
              <a:t>Speaking and the Brain</a:t>
            </a:r>
          </a:p>
        </p:txBody>
      </p:sp>
      <p:pic>
        <p:nvPicPr>
          <p:cNvPr id="8" name="Picture 7"/>
          <p:cNvPicPr>
            <a:picLocks noChangeAspect="1"/>
          </p:cNvPicPr>
          <p:nvPr/>
        </p:nvPicPr>
        <p:blipFill>
          <a:blip r:embed="rId3"/>
          <a:stretch>
            <a:fillRect/>
          </a:stretch>
        </p:blipFill>
        <p:spPr>
          <a:xfrm>
            <a:off x="11494400" y="533400"/>
            <a:ext cx="507360" cy="433711"/>
          </a:xfrm>
          <a:prstGeom prst="rect">
            <a:avLst/>
          </a:prstGeom>
        </p:spPr>
      </p:pic>
      <p:pic>
        <p:nvPicPr>
          <p:cNvPr id="2" name="Picture 1"/>
          <p:cNvPicPr>
            <a:picLocks noChangeAspect="1"/>
          </p:cNvPicPr>
          <p:nvPr/>
        </p:nvPicPr>
        <p:blipFill>
          <a:blip r:embed="rId4"/>
          <a:stretch>
            <a:fillRect/>
          </a:stretch>
        </p:blipFill>
        <p:spPr>
          <a:xfrm>
            <a:off x="1522413" y="1676400"/>
            <a:ext cx="1828959" cy="177409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7" name="Picture 6"/>
          <p:cNvPicPr>
            <a:picLocks noChangeAspect="1"/>
          </p:cNvPicPr>
          <p:nvPr/>
        </p:nvPicPr>
        <p:blipFill>
          <a:blip r:embed="rId5"/>
          <a:stretch>
            <a:fillRect/>
          </a:stretch>
        </p:blipFill>
        <p:spPr>
          <a:xfrm>
            <a:off x="7847012" y="1676400"/>
            <a:ext cx="1828959" cy="1767993"/>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789612" y="1742697"/>
            <a:ext cx="1792548" cy="1687105"/>
          </a:xfrm>
          <a:prstGeom prst="roundRect">
            <a:avLst>
              <a:gd name="adj" fmla="val 48847"/>
            </a:avLst>
          </a:prstGeom>
          <a:ln>
            <a:noFill/>
          </a:ln>
          <a:effectLst/>
          <a:scene3d>
            <a:camera prst="orthographicFront">
              <a:rot lat="0" lon="0" rev="0"/>
            </a:camera>
            <a:lightRig rig="contrasting" dir="t">
              <a:rot lat="0" lon="0" rev="7800000"/>
            </a:lightRig>
          </a:scene3d>
          <a:sp3d>
            <a:bevelT w="139700" h="139700"/>
          </a:sp3d>
        </p:spPr>
      </p:pic>
      <p:sp>
        <p:nvSpPr>
          <p:cNvPr id="14" name="Oval 13"/>
          <p:cNvSpPr/>
          <p:nvPr/>
        </p:nvSpPr>
        <p:spPr>
          <a:xfrm>
            <a:off x="3732212" y="1720912"/>
            <a:ext cx="1735126" cy="1680264"/>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57531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777" y="401620"/>
            <a:ext cx="3014955" cy="2280782"/>
          </a:xfrm>
        </p:spPr>
        <p:txBody>
          <a:bodyPr/>
          <a:lstStyle/>
          <a:p>
            <a:br>
              <a:rPr lang="en-US" dirty="0"/>
            </a:br>
            <a:br>
              <a:rPr lang="en-US" dirty="0"/>
            </a:br>
            <a:r>
              <a:rPr lang="en-US" dirty="0">
                <a:solidFill>
                  <a:schemeClr val="tx1"/>
                </a:solidFill>
              </a:rPr>
              <a:t>“Neural networks are knowledge”</a:t>
            </a:r>
            <a:br>
              <a:rPr lang="en-US" dirty="0">
                <a:solidFill>
                  <a:schemeClr val="tx1"/>
                </a:solidFill>
              </a:rPr>
            </a:br>
            <a:r>
              <a:rPr lang="en-US" dirty="0">
                <a:solidFill>
                  <a:schemeClr val="tx1"/>
                </a:solidFill>
              </a:rPr>
              <a:t>“</a:t>
            </a:r>
            <a:br>
              <a:rPr lang="en-US" sz="4000" b="1" dirty="0"/>
            </a:br>
            <a:r>
              <a:rPr lang="en-US" sz="1600" b="1" dirty="0" err="1">
                <a:solidFill>
                  <a:schemeClr val="tx1"/>
                </a:solidFill>
              </a:rPr>
              <a:t>Zull</a:t>
            </a:r>
            <a:r>
              <a:rPr lang="en-US" sz="1600" b="1" dirty="0">
                <a:solidFill>
                  <a:schemeClr val="tx1"/>
                </a:solidFill>
              </a:rPr>
              <a:t>, p.92</a:t>
            </a:r>
            <a:endParaRPr lang="en-US" sz="1200" b="1" dirty="0">
              <a:solidFill>
                <a:schemeClr val="tx1"/>
              </a:solidFill>
            </a:endParaRPr>
          </a:p>
        </p:txBody>
      </p:sp>
      <p:pic>
        <p:nvPicPr>
          <p:cNvPr id="11" name="Content Placeholder 10"/>
          <p:cNvPicPr>
            <a:picLocks noGrp="1" noChangeAspect="1"/>
          </p:cNvPicPr>
          <p:nvPr>
            <p:ph idx="1"/>
          </p:nvPr>
        </p:nvPicPr>
        <p:blipFill>
          <a:blip r:embed="rId3"/>
          <a:stretch>
            <a:fillRect/>
          </a:stretch>
        </p:blipFill>
        <p:spPr>
          <a:xfrm>
            <a:off x="5408612" y="1828800"/>
            <a:ext cx="4831891" cy="4123454"/>
          </a:xfrm>
          <a:prstGeom prst="rect">
            <a:avLst/>
          </a:prstGeom>
        </p:spPr>
      </p:pic>
      <p:sp>
        <p:nvSpPr>
          <p:cNvPr id="3" name="Text Placeholder 2"/>
          <p:cNvSpPr>
            <a:spLocks noGrp="1"/>
          </p:cNvSpPr>
          <p:nvPr>
            <p:ph type="body" sz="half" idx="2"/>
          </p:nvPr>
        </p:nvSpPr>
        <p:spPr>
          <a:xfrm>
            <a:off x="1293812" y="2971800"/>
            <a:ext cx="3144416" cy="2819400"/>
          </a:xfrm>
        </p:spPr>
        <p:txBody>
          <a:bodyPr>
            <a:noAutofit/>
          </a:bodyPr>
          <a:lstStyle/>
          <a:p>
            <a:r>
              <a:rPr lang="en-US" sz="2800" dirty="0">
                <a:solidFill>
                  <a:schemeClr val="tx1"/>
                </a:solidFill>
                <a:latin typeface="+mj-lt"/>
                <a:ea typeface="+mj-ea"/>
                <a:cs typeface="+mj-cs"/>
              </a:rPr>
              <a:t>Learning  = </a:t>
            </a:r>
          </a:p>
          <a:p>
            <a:r>
              <a:rPr lang="en-US" sz="2800" dirty="0">
                <a:solidFill>
                  <a:schemeClr val="tx1"/>
                </a:solidFill>
                <a:latin typeface="+mj-lt"/>
                <a:ea typeface="+mj-ea"/>
                <a:cs typeface="+mj-cs"/>
              </a:rPr>
              <a:t>Growth of </a:t>
            </a:r>
            <a:r>
              <a:rPr lang="en-US" sz="2800" dirty="0" err="1">
                <a:solidFill>
                  <a:schemeClr val="tx1"/>
                </a:solidFill>
                <a:latin typeface="+mj-lt"/>
                <a:ea typeface="+mj-ea"/>
                <a:cs typeface="+mj-cs"/>
              </a:rPr>
              <a:t>synsape</a:t>
            </a:r>
            <a:r>
              <a:rPr lang="en-US" sz="2800" dirty="0">
                <a:solidFill>
                  <a:schemeClr val="tx1"/>
                </a:solidFill>
                <a:latin typeface="+mj-lt"/>
                <a:ea typeface="+mj-ea"/>
                <a:cs typeface="+mj-cs"/>
              </a:rPr>
              <a:t> connections</a:t>
            </a:r>
          </a:p>
          <a:p>
            <a:r>
              <a:rPr lang="en-US" sz="2800" dirty="0">
                <a:solidFill>
                  <a:schemeClr val="tx1"/>
                </a:solidFill>
                <a:latin typeface="+mj-lt"/>
                <a:ea typeface="+mj-ea"/>
                <a:cs typeface="+mj-cs"/>
              </a:rPr>
              <a:t>Myelination of </a:t>
            </a:r>
            <a:r>
              <a:rPr lang="en-US" sz="2800" dirty="0" err="1">
                <a:solidFill>
                  <a:schemeClr val="tx1"/>
                </a:solidFill>
                <a:latin typeface="+mj-lt"/>
                <a:ea typeface="+mj-ea"/>
                <a:cs typeface="+mj-cs"/>
              </a:rPr>
              <a:t>axones</a:t>
            </a:r>
            <a:endParaRPr lang="en-US" sz="2800" dirty="0">
              <a:solidFill>
                <a:schemeClr val="tx1"/>
              </a:solidFill>
              <a:latin typeface="+mj-lt"/>
              <a:ea typeface="+mj-ea"/>
              <a:cs typeface="+mj-cs"/>
            </a:endParaRPr>
          </a:p>
        </p:txBody>
      </p:sp>
      <p:sp>
        <p:nvSpPr>
          <p:cNvPr id="4" name="Slide Number Placeholder 3"/>
          <p:cNvSpPr>
            <a:spLocks noGrp="1"/>
          </p:cNvSpPr>
          <p:nvPr>
            <p:ph type="sldNum" sz="quarter" idx="12"/>
          </p:nvPr>
        </p:nvSpPr>
        <p:spPr/>
        <p:txBody>
          <a:bodyPr/>
          <a:lstStyle/>
          <a:p>
            <a:fld id="{6A5F6EB0-0ACF-47C8-8809-594A32352EA2}" type="slidenum">
              <a:rPr lang="de-AT" smtClean="0"/>
              <a:t>10</a:t>
            </a:fld>
            <a:endParaRPr lang="de-AT"/>
          </a:p>
        </p:txBody>
      </p:sp>
      <p:sp>
        <p:nvSpPr>
          <p:cNvPr id="8" name="TextBox 7"/>
          <p:cNvSpPr txBox="1"/>
          <p:nvPr/>
        </p:nvSpPr>
        <p:spPr>
          <a:xfrm rot="21149184">
            <a:off x="4683901" y="3799370"/>
            <a:ext cx="5431350" cy="1200329"/>
          </a:xfrm>
          <a:prstGeom prst="rect">
            <a:avLst/>
          </a:prstGeom>
          <a:solidFill>
            <a:srgbClr val="92D050"/>
          </a:solidFill>
          <a:effectLst>
            <a:outerShdw blurRad="190500" dist="38100" dir="2700000" algn="tl" rotWithShape="0">
              <a:prstClr val="black">
                <a:alpha val="40000"/>
              </a:prstClr>
            </a:outerShdw>
          </a:effectLst>
        </p:spPr>
        <p:txBody>
          <a:bodyPr wrap="square" rtlCol="0">
            <a:spAutoFit/>
          </a:bodyPr>
          <a:lstStyle/>
          <a:p>
            <a:r>
              <a:rPr lang="en-US" sz="2400" dirty="0"/>
              <a:t>Why do we not remember wordlists as well as vocabulary learned in real life or in multi-sensory contexts?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012" y="2431740"/>
            <a:ext cx="1080120" cy="1080120"/>
          </a:xfrm>
          <a:prstGeom prst="rect">
            <a:avLst/>
          </a:prstGeom>
        </p:spPr>
      </p:pic>
      <p:sp>
        <p:nvSpPr>
          <p:cNvPr id="13" name="TextBox 12"/>
          <p:cNvSpPr txBox="1"/>
          <p:nvPr/>
        </p:nvSpPr>
        <p:spPr>
          <a:xfrm>
            <a:off x="4438228" y="649089"/>
            <a:ext cx="5828601" cy="584775"/>
          </a:xfrm>
          <a:prstGeom prst="rect">
            <a:avLst/>
          </a:prstGeom>
          <a:noFill/>
        </p:spPr>
        <p:txBody>
          <a:bodyPr wrap="square" rtlCol="0">
            <a:spAutoFit/>
          </a:bodyPr>
          <a:lstStyle/>
          <a:p>
            <a:r>
              <a:rPr lang="en-US" sz="3200" b="1" dirty="0"/>
              <a:t>Applying new knowledge….</a:t>
            </a:r>
          </a:p>
        </p:txBody>
      </p:sp>
      <p:pic>
        <p:nvPicPr>
          <p:cNvPr id="5" name="Picture 4"/>
          <p:cNvPicPr>
            <a:picLocks noChangeAspect="1"/>
          </p:cNvPicPr>
          <p:nvPr/>
        </p:nvPicPr>
        <p:blipFill>
          <a:blip r:embed="rId5"/>
          <a:stretch>
            <a:fillRect/>
          </a:stretch>
        </p:blipFill>
        <p:spPr>
          <a:xfrm>
            <a:off x="10895012" y="146125"/>
            <a:ext cx="1036410" cy="1005927"/>
          </a:xfrm>
          <a:prstGeom prst="rect">
            <a:avLst/>
          </a:prstGeom>
        </p:spPr>
      </p:pic>
      <p:sp>
        <p:nvSpPr>
          <p:cNvPr id="7" name="Rectangle 6"/>
          <p:cNvSpPr/>
          <p:nvPr/>
        </p:nvSpPr>
        <p:spPr>
          <a:xfrm>
            <a:off x="4380323" y="1875251"/>
            <a:ext cx="3105617" cy="136294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b="1" dirty="0"/>
              <a:t>Used to:</a:t>
            </a:r>
          </a:p>
          <a:p>
            <a:pPr algn="ctr"/>
            <a:r>
              <a:rPr lang="de-AT" dirty="0"/>
              <a:t>Something that was done regularly in the past</a:t>
            </a:r>
            <a:endParaRPr lang="en-US" dirty="0"/>
          </a:p>
        </p:txBody>
      </p:sp>
      <p:sp>
        <p:nvSpPr>
          <p:cNvPr id="10" name="Rectangle 9"/>
          <p:cNvSpPr/>
          <p:nvPr/>
        </p:nvSpPr>
        <p:spPr>
          <a:xfrm>
            <a:off x="4588873" y="3286959"/>
            <a:ext cx="2604120" cy="118572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b="1" dirty="0"/>
              <a:t>hilarious: </a:t>
            </a:r>
          </a:p>
          <a:p>
            <a:pPr algn="ctr"/>
            <a:r>
              <a:rPr lang="de-AT" dirty="0"/>
              <a:t>very funny</a:t>
            </a:r>
            <a:endParaRPr lang="en-US" dirty="0"/>
          </a:p>
        </p:txBody>
      </p:sp>
    </p:spTree>
    <p:extLst>
      <p:ext uri="{BB962C8B-B14F-4D97-AF65-F5344CB8AC3E}">
        <p14:creationId xmlns:p14="http://schemas.microsoft.com/office/powerpoint/2010/main" val="115581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000"/>
                                        <p:tgtEl>
                                          <p:spTgt spid="9"/>
                                        </p:tgtEl>
                                      </p:cBhvr>
                                    </p:animEffect>
                                    <p:set>
                                      <p:cBhvr>
                                        <p:cTn id="24" dur="1" fill="hold">
                                          <p:stCondLst>
                                            <p:cond delay="19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844" y="533400"/>
            <a:ext cx="3014955" cy="2280782"/>
          </a:xfrm>
        </p:spPr>
        <p:txBody>
          <a:bodyPr/>
          <a:lstStyle/>
          <a:p>
            <a:br>
              <a:rPr lang="en-US" dirty="0"/>
            </a:br>
            <a:br>
              <a:rPr lang="en-US" dirty="0"/>
            </a:br>
            <a:r>
              <a:rPr lang="en-US" dirty="0">
                <a:solidFill>
                  <a:schemeClr val="tx1"/>
                </a:solidFill>
              </a:rPr>
              <a:t>“Neural networks are knowledge”</a:t>
            </a:r>
            <a:br>
              <a:rPr lang="en-US" dirty="0">
                <a:solidFill>
                  <a:schemeClr val="tx1"/>
                </a:solidFill>
              </a:rPr>
            </a:br>
            <a:r>
              <a:rPr lang="en-US" dirty="0">
                <a:solidFill>
                  <a:schemeClr val="tx1"/>
                </a:solidFill>
              </a:rPr>
              <a:t>“</a:t>
            </a:r>
            <a:br>
              <a:rPr lang="en-US" sz="4000" b="1" dirty="0"/>
            </a:br>
            <a:r>
              <a:rPr lang="en-US" sz="1600" b="1" dirty="0" err="1">
                <a:solidFill>
                  <a:schemeClr val="tx1"/>
                </a:solidFill>
              </a:rPr>
              <a:t>Zull</a:t>
            </a:r>
            <a:r>
              <a:rPr lang="en-US" sz="1600" b="1" dirty="0">
                <a:solidFill>
                  <a:schemeClr val="tx1"/>
                </a:solidFill>
              </a:rPr>
              <a:t>, p.92</a:t>
            </a:r>
            <a:endParaRPr lang="en-US" sz="1200" b="1" dirty="0">
              <a:solidFill>
                <a:schemeClr val="tx1"/>
              </a:solidFill>
            </a:endParaRPr>
          </a:p>
        </p:txBody>
      </p:sp>
      <p:pic>
        <p:nvPicPr>
          <p:cNvPr id="11" name="Content Placeholder 10"/>
          <p:cNvPicPr>
            <a:picLocks noGrp="1" noChangeAspect="1"/>
          </p:cNvPicPr>
          <p:nvPr>
            <p:ph idx="1"/>
          </p:nvPr>
        </p:nvPicPr>
        <p:blipFill rotWithShape="1">
          <a:blip r:embed="rId3"/>
          <a:srcRect r="1053" b="1804"/>
          <a:stretch/>
        </p:blipFill>
        <p:spPr>
          <a:xfrm>
            <a:off x="4189412" y="395900"/>
            <a:ext cx="7162800" cy="6066199"/>
          </a:xfrm>
          <a:prstGeom prst="rect">
            <a:avLst/>
          </a:prstGeom>
          <a:effectLst>
            <a:outerShdw blurRad="50800" dist="38100" dir="2700000" algn="tl" rotWithShape="0">
              <a:prstClr val="black">
                <a:alpha val="40000"/>
              </a:prstClr>
            </a:outerShdw>
          </a:effectLst>
        </p:spPr>
      </p:pic>
      <p:sp>
        <p:nvSpPr>
          <p:cNvPr id="3" name="Text Placeholder 2"/>
          <p:cNvSpPr>
            <a:spLocks noGrp="1"/>
          </p:cNvSpPr>
          <p:nvPr>
            <p:ph type="body" sz="half" idx="2"/>
          </p:nvPr>
        </p:nvSpPr>
        <p:spPr>
          <a:xfrm>
            <a:off x="836612" y="2971800"/>
            <a:ext cx="3144416" cy="2819400"/>
          </a:xfrm>
        </p:spPr>
        <p:txBody>
          <a:bodyPr>
            <a:noAutofit/>
          </a:bodyPr>
          <a:lstStyle/>
          <a:p>
            <a:r>
              <a:rPr lang="en-US" sz="2800" dirty="0">
                <a:solidFill>
                  <a:schemeClr val="tx1"/>
                </a:solidFill>
                <a:latin typeface="+mj-lt"/>
                <a:ea typeface="+mj-ea"/>
                <a:cs typeface="+mj-cs"/>
              </a:rPr>
              <a:t>Learning  = </a:t>
            </a:r>
          </a:p>
          <a:p>
            <a:r>
              <a:rPr lang="en-US" sz="2800" dirty="0">
                <a:solidFill>
                  <a:schemeClr val="tx1"/>
                </a:solidFill>
                <a:latin typeface="+mj-lt"/>
                <a:ea typeface="+mj-ea"/>
                <a:cs typeface="+mj-cs"/>
              </a:rPr>
              <a:t>Growth of synapse connections</a:t>
            </a:r>
          </a:p>
          <a:p>
            <a:r>
              <a:rPr lang="en-US" sz="2800" dirty="0">
                <a:solidFill>
                  <a:schemeClr val="tx1"/>
                </a:solidFill>
                <a:latin typeface="+mj-lt"/>
                <a:ea typeface="+mj-ea"/>
                <a:cs typeface="+mj-cs"/>
              </a:rPr>
              <a:t>Myelination of </a:t>
            </a:r>
            <a:r>
              <a:rPr lang="en-US" sz="2800" dirty="0" err="1">
                <a:solidFill>
                  <a:schemeClr val="tx1"/>
                </a:solidFill>
                <a:latin typeface="+mj-lt"/>
                <a:ea typeface="+mj-ea"/>
                <a:cs typeface="+mj-cs"/>
              </a:rPr>
              <a:t>axones</a:t>
            </a:r>
            <a:endParaRPr lang="en-US" sz="2800" dirty="0">
              <a:solidFill>
                <a:schemeClr val="tx1"/>
              </a:solidFill>
              <a:latin typeface="+mj-lt"/>
              <a:ea typeface="+mj-ea"/>
              <a:cs typeface="+mj-cs"/>
            </a:endParaRPr>
          </a:p>
        </p:txBody>
      </p:sp>
      <p:sp>
        <p:nvSpPr>
          <p:cNvPr id="4" name="Slide Number Placeholder 3"/>
          <p:cNvSpPr>
            <a:spLocks noGrp="1"/>
          </p:cNvSpPr>
          <p:nvPr>
            <p:ph type="sldNum" sz="quarter" idx="12"/>
          </p:nvPr>
        </p:nvSpPr>
        <p:spPr/>
        <p:txBody>
          <a:bodyPr/>
          <a:lstStyle/>
          <a:p>
            <a:fld id="{6A5F6EB0-0ACF-47C8-8809-594A32352EA2}" type="slidenum">
              <a:rPr lang="de-AT" smtClean="0"/>
              <a:t>11</a:t>
            </a:fld>
            <a:endParaRPr lang="de-AT"/>
          </a:p>
        </p:txBody>
      </p:sp>
      <p:pic>
        <p:nvPicPr>
          <p:cNvPr id="12" name="Picture 11" descr="A picture containing person, indoor, wall, table&#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105" y="277813"/>
            <a:ext cx="3386285" cy="5589014"/>
          </a:xfrm>
          <a:prstGeom prst="rect">
            <a:avLst/>
          </a:prstGeom>
          <a:ln>
            <a:noFill/>
          </a:ln>
          <a:effectLst>
            <a:softEdge rad="112500"/>
          </a:effectLst>
        </p:spPr>
      </p:pic>
      <p:sp>
        <p:nvSpPr>
          <p:cNvPr id="14" name="Speech Bubble: Oval 13"/>
          <p:cNvSpPr/>
          <p:nvPr/>
        </p:nvSpPr>
        <p:spPr>
          <a:xfrm>
            <a:off x="6787502" y="571500"/>
            <a:ext cx="3581400" cy="1600200"/>
          </a:xfrm>
          <a:prstGeom prst="wedgeEllipseCallout">
            <a:avLst>
              <a:gd name="adj1" fmla="val 43616"/>
              <a:gd name="adj2" fmla="val 86356"/>
            </a:avLst>
          </a:prstGeom>
          <a:solidFill>
            <a:srgbClr val="92D050"/>
          </a:solidFill>
          <a:ln>
            <a:noFill/>
            <a:miter lim="800000"/>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b="1" dirty="0">
                <a:solidFill>
                  <a:schemeClr val="tx1"/>
                </a:solidFill>
              </a:rPr>
              <a:t>Anna used to play with her doll Fritzi.</a:t>
            </a:r>
            <a:endParaRPr lang="en-US" sz="2400" b="1" dirty="0">
              <a:solidFill>
                <a:schemeClr val="tx1"/>
              </a:solidFill>
            </a:endParaRPr>
          </a:p>
        </p:txBody>
      </p:sp>
      <p:sp>
        <p:nvSpPr>
          <p:cNvPr id="15" name="Speech Bubble: Oval 14"/>
          <p:cNvSpPr/>
          <p:nvPr/>
        </p:nvSpPr>
        <p:spPr>
          <a:xfrm>
            <a:off x="6627812" y="3482573"/>
            <a:ext cx="3332584" cy="1752600"/>
          </a:xfrm>
          <a:prstGeom prst="wedgeEllipseCallout">
            <a:avLst>
              <a:gd name="adj1" fmla="val 48201"/>
              <a:gd name="adj2" fmla="val -93294"/>
            </a:avLst>
          </a:prstGeom>
          <a:solidFill>
            <a:srgbClr val="DCD552"/>
          </a:solidFill>
          <a:ln>
            <a:noFill/>
            <a:miter lim="800000"/>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a:solidFill>
                  <a:schemeClr val="tx1"/>
                </a:solidFill>
              </a:rPr>
              <a:t>She used to feed him carrots and share her favorite foods with him.</a:t>
            </a:r>
            <a:endParaRPr lang="en-US" sz="2000" b="1" dirty="0">
              <a:solidFill>
                <a:schemeClr val="tx1"/>
              </a:solidFill>
            </a:endParaRPr>
          </a:p>
        </p:txBody>
      </p:sp>
      <p:sp>
        <p:nvSpPr>
          <p:cNvPr id="16" name="Speech Bubble: Oval 15"/>
          <p:cNvSpPr/>
          <p:nvPr/>
        </p:nvSpPr>
        <p:spPr>
          <a:xfrm>
            <a:off x="4037688" y="685799"/>
            <a:ext cx="3275923" cy="1996101"/>
          </a:xfrm>
          <a:prstGeom prst="wedgeEllipseCallout">
            <a:avLst>
              <a:gd name="adj1" fmla="val 32623"/>
              <a:gd name="adj2" fmla="val 78130"/>
            </a:avLst>
          </a:prstGeom>
          <a:solidFill>
            <a:schemeClr val="bg2">
              <a:lumMod val="75000"/>
            </a:schemeClr>
          </a:solidFill>
          <a:ln>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a:t>We used to go camping in Greece</a:t>
            </a:r>
            <a:endParaRPr lang="en-US" sz="2000" b="1" dirty="0"/>
          </a:p>
        </p:txBody>
      </p:sp>
      <p:pic>
        <p:nvPicPr>
          <p:cNvPr id="19" name="Picture 18"/>
          <p:cNvPicPr>
            <a:picLocks noChangeAspect="1"/>
          </p:cNvPicPr>
          <p:nvPr/>
        </p:nvPicPr>
        <p:blipFill rotWithShape="1">
          <a:blip r:embed="rId5"/>
          <a:srcRect t="3867" r="19026" b="6020"/>
          <a:stretch/>
        </p:blipFill>
        <p:spPr>
          <a:xfrm>
            <a:off x="397710" y="371796"/>
            <a:ext cx="3639979" cy="5401048"/>
          </a:xfrm>
          <a:prstGeom prst="rect">
            <a:avLst/>
          </a:prstGeom>
          <a:ln>
            <a:noFill/>
          </a:ln>
          <a:effectLst>
            <a:softEdge rad="112500"/>
          </a:effectLst>
        </p:spPr>
      </p:pic>
      <p:sp>
        <p:nvSpPr>
          <p:cNvPr id="20" name="Rectangle 19"/>
          <p:cNvSpPr/>
          <p:nvPr/>
        </p:nvSpPr>
        <p:spPr>
          <a:xfrm>
            <a:off x="4342149" y="5410486"/>
            <a:ext cx="2666999" cy="761427"/>
          </a:xfrm>
          <a:prstGeom prst="rect">
            <a:avLst/>
          </a:prstGeom>
          <a:solidFill>
            <a:srgbClr val="DCD552"/>
          </a:solidFill>
          <a:ln>
            <a:noFill/>
            <a:miter lim="800000"/>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b="1" dirty="0"/>
              <a:t>used to…</a:t>
            </a:r>
            <a:endParaRPr lang="en-US" sz="3600" b="1" dirty="0"/>
          </a:p>
        </p:txBody>
      </p:sp>
      <p:sp>
        <p:nvSpPr>
          <p:cNvPr id="5" name="Rectangle 4"/>
          <p:cNvSpPr/>
          <p:nvPr/>
        </p:nvSpPr>
        <p:spPr>
          <a:xfrm>
            <a:off x="7618412" y="5410486"/>
            <a:ext cx="2750490" cy="761427"/>
          </a:xfrm>
          <a:prstGeom prst="rect">
            <a:avLst/>
          </a:prstGeom>
          <a:solidFill>
            <a:srgbClr val="FFC000"/>
          </a:solidFill>
          <a:ln>
            <a:noFill/>
            <a:miter lim="800000"/>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b="1" dirty="0"/>
              <a:t>hilarious</a:t>
            </a:r>
            <a:endParaRPr lang="en-US" sz="3200" b="1" dirty="0"/>
          </a:p>
        </p:txBody>
      </p:sp>
      <p:sp>
        <p:nvSpPr>
          <p:cNvPr id="6" name="Speech Bubble: Oval 5"/>
          <p:cNvSpPr/>
          <p:nvPr/>
        </p:nvSpPr>
        <p:spPr>
          <a:xfrm>
            <a:off x="5713413" y="2485703"/>
            <a:ext cx="4800600" cy="2162497"/>
          </a:xfrm>
          <a:prstGeom prst="wedgeEllipseCallout">
            <a:avLst>
              <a:gd name="adj1" fmla="val 46335"/>
              <a:gd name="adj2" fmla="val 82529"/>
            </a:avLst>
          </a:prstGeom>
          <a:solidFill>
            <a:srgbClr val="FFC000"/>
          </a:solidFill>
          <a:ln>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b="1" dirty="0"/>
              <a:t>The Snagglegrollop told hilarious jokes</a:t>
            </a:r>
            <a:endParaRPr lang="en-US" sz="3200" b="1" dirty="0"/>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827" r="16485" b="4697"/>
          <a:stretch/>
        </p:blipFill>
        <p:spPr>
          <a:xfrm>
            <a:off x="349195" y="325993"/>
            <a:ext cx="3688492" cy="5882302"/>
          </a:xfrm>
          <a:prstGeom prst="rect">
            <a:avLst/>
          </a:prstGeom>
          <a:ln>
            <a:noFill/>
          </a:ln>
          <a:effectLst>
            <a:softEdge rad="112500"/>
          </a:effectLst>
        </p:spPr>
      </p:pic>
    </p:spTree>
    <p:extLst>
      <p:ext uri="{BB962C8B-B14F-4D97-AF65-F5344CB8AC3E}">
        <p14:creationId xmlns:p14="http://schemas.microsoft.com/office/powerpoint/2010/main" val="300892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750"/>
                                        <p:tgtEl>
                                          <p:spTgt spid="12"/>
                                        </p:tgtEl>
                                      </p:cBhvr>
                                    </p:animEffect>
                                    <p:set>
                                      <p:cBhvr>
                                        <p:cTn id="26" dur="1" fill="hold">
                                          <p:stCondLst>
                                            <p:cond delay="174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6A5F6EB0-0ACF-47C8-8809-594A32352EA2}" type="slidenum">
              <a:rPr lang="de-AT" smtClean="0"/>
              <a:t>12</a:t>
            </a:fld>
            <a:endParaRPr lang="de-AT"/>
          </a:p>
        </p:txBody>
      </p:sp>
      <p:pic>
        <p:nvPicPr>
          <p:cNvPr id="5" name="Content Placeholder 4"/>
          <p:cNvPicPr>
            <a:picLocks noGrp="1" noChangeAspect="1"/>
          </p:cNvPicPr>
          <p:nvPr>
            <p:ph idx="1"/>
          </p:nvPr>
        </p:nvPicPr>
        <p:blipFill>
          <a:blip r:embed="rId3"/>
          <a:stretch>
            <a:fillRect/>
          </a:stretch>
        </p:blipFill>
        <p:spPr>
          <a:xfrm>
            <a:off x="4582244" y="2208013"/>
            <a:ext cx="3575821" cy="2157412"/>
          </a:xfrm>
          <a:prstGeom prst="rect">
            <a:avLst/>
          </a:prstGeom>
        </p:spPr>
      </p:pic>
      <p:sp>
        <p:nvSpPr>
          <p:cNvPr id="2" name="Title 1"/>
          <p:cNvSpPr>
            <a:spLocks noGrp="1"/>
          </p:cNvSpPr>
          <p:nvPr>
            <p:ph type="title"/>
          </p:nvPr>
        </p:nvSpPr>
        <p:spPr>
          <a:xfrm>
            <a:off x="1531862" y="345821"/>
            <a:ext cx="9143998" cy="1020762"/>
          </a:xfrm>
        </p:spPr>
        <p:txBody>
          <a:bodyPr>
            <a:normAutofit fontScale="90000"/>
          </a:bodyPr>
          <a:lstStyle/>
          <a:p>
            <a:br>
              <a:rPr lang="en-US" dirty="0"/>
            </a:br>
            <a:r>
              <a:rPr lang="en-US" sz="3600" dirty="0"/>
              <a:t>Signal transmission in neural networks</a:t>
            </a:r>
            <a:br>
              <a:rPr lang="en-US" dirty="0"/>
            </a:br>
            <a:endParaRPr lang="en-US" sz="1200" dirty="0"/>
          </a:p>
        </p:txBody>
      </p:sp>
      <p:sp>
        <p:nvSpPr>
          <p:cNvPr id="7" name="Right Arrow 6"/>
          <p:cNvSpPr/>
          <p:nvPr/>
        </p:nvSpPr>
        <p:spPr>
          <a:xfrm>
            <a:off x="5734372" y="4581128"/>
            <a:ext cx="2569840" cy="44807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05762" y="2112050"/>
            <a:ext cx="3508537" cy="2789638"/>
          </a:xfrm>
          <a:prstGeom prst="rect">
            <a:avLst/>
          </a:prstGeom>
        </p:spPr>
      </p:pic>
      <p:pic>
        <p:nvPicPr>
          <p:cNvPr id="8" name="Picture 7"/>
          <p:cNvPicPr>
            <a:picLocks noChangeAspect="1"/>
          </p:cNvPicPr>
          <p:nvPr/>
        </p:nvPicPr>
        <p:blipFill rotWithShape="1">
          <a:blip r:embed="rId5"/>
          <a:srcRect l="6250" t="21044" b="7930"/>
          <a:stretch/>
        </p:blipFill>
        <p:spPr>
          <a:xfrm>
            <a:off x="7937865" y="1901229"/>
            <a:ext cx="2737995" cy="2464196"/>
          </a:xfrm>
          <a:prstGeom prst="rect">
            <a:avLst/>
          </a:prstGeom>
        </p:spPr>
      </p:pic>
      <p:sp>
        <p:nvSpPr>
          <p:cNvPr id="9" name="TextBox 8"/>
          <p:cNvSpPr txBox="1"/>
          <p:nvPr/>
        </p:nvSpPr>
        <p:spPr>
          <a:xfrm>
            <a:off x="4582244" y="5373217"/>
            <a:ext cx="5544616" cy="646331"/>
          </a:xfrm>
          <a:prstGeom prst="rect">
            <a:avLst/>
          </a:prstGeom>
          <a:noFill/>
        </p:spPr>
        <p:txBody>
          <a:bodyPr wrap="square" rtlCol="0">
            <a:spAutoFit/>
          </a:bodyPr>
          <a:lstStyle/>
          <a:p>
            <a:r>
              <a:rPr lang="en-US" b="1" dirty="0"/>
              <a:t>1 neuron can build up to  10 000 synaptic connections</a:t>
            </a:r>
          </a:p>
        </p:txBody>
      </p:sp>
      <p:pic>
        <p:nvPicPr>
          <p:cNvPr id="12" name="Picture 11"/>
          <p:cNvPicPr>
            <a:picLocks noChangeAspect="1"/>
          </p:cNvPicPr>
          <p:nvPr/>
        </p:nvPicPr>
        <p:blipFill>
          <a:blip r:embed="rId6"/>
          <a:stretch>
            <a:fillRect/>
          </a:stretch>
        </p:blipFill>
        <p:spPr>
          <a:xfrm>
            <a:off x="10818812" y="457200"/>
            <a:ext cx="1036410" cy="1005927"/>
          </a:xfrm>
          <a:prstGeom prst="rect">
            <a:avLst/>
          </a:prstGeom>
        </p:spPr>
      </p:pic>
    </p:spTree>
    <p:extLst>
      <p:ext uri="{BB962C8B-B14F-4D97-AF65-F5344CB8AC3E}">
        <p14:creationId xmlns:p14="http://schemas.microsoft.com/office/powerpoint/2010/main" val="65755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a:srcRect r="49674"/>
          <a:stretch/>
        </p:blipFill>
        <p:spPr>
          <a:xfrm>
            <a:off x="7008812" y="1905000"/>
            <a:ext cx="3985788" cy="3959973"/>
          </a:xfrm>
          <a:prstGeom prst="rect">
            <a:avLst/>
          </a:prstGeom>
          <a:effectLst>
            <a:outerShdw blurRad="50800" dist="38100" dir="2700000" algn="tl" rotWithShape="0">
              <a:prstClr val="black">
                <a:alpha val="40000"/>
              </a:prstClr>
            </a:outerShdw>
            <a:softEdge rad="38100"/>
          </a:effectLst>
        </p:spPr>
      </p:pic>
      <p:sp>
        <p:nvSpPr>
          <p:cNvPr id="3" name="Slide Number Placeholder 2"/>
          <p:cNvSpPr>
            <a:spLocks noGrp="1"/>
          </p:cNvSpPr>
          <p:nvPr>
            <p:ph type="sldNum" sz="quarter" idx="12"/>
          </p:nvPr>
        </p:nvSpPr>
        <p:spPr/>
        <p:txBody>
          <a:bodyPr/>
          <a:lstStyle/>
          <a:p>
            <a:fld id="{6A5F6EB0-0ACF-47C8-8809-594A32352EA2}" type="slidenum">
              <a:rPr lang="de-AT" smtClean="0"/>
              <a:t>13</a:t>
            </a:fld>
            <a:endParaRPr lang="de-AT"/>
          </a:p>
        </p:txBody>
      </p:sp>
      <p:sp useBgFill="1">
        <p:nvSpPr>
          <p:cNvPr id="5" name="TextBox 4"/>
          <p:cNvSpPr txBox="1"/>
          <p:nvPr/>
        </p:nvSpPr>
        <p:spPr>
          <a:xfrm>
            <a:off x="1917948" y="1723214"/>
            <a:ext cx="3960440" cy="4370427"/>
          </a:xfrm>
          <a:prstGeom prst="rect">
            <a:avLst/>
          </a:prstGeom>
        </p:spPr>
        <p:txBody>
          <a:bodyPr wrap="square" rtlCol="0">
            <a:spAutoFit/>
          </a:bodyPr>
          <a:lstStyle/>
          <a:p>
            <a:r>
              <a:rPr lang="en-US" sz="3200" dirty="0"/>
              <a:t>“Teaching is the art of changing the brain. …. I mean, creating conditions that lead to change in a learner’s brain.”</a:t>
            </a:r>
          </a:p>
          <a:p>
            <a:r>
              <a:rPr lang="en-US" dirty="0"/>
              <a:t>James E. </a:t>
            </a:r>
            <a:r>
              <a:rPr lang="en-US" dirty="0" err="1"/>
              <a:t>Zull</a:t>
            </a:r>
            <a:r>
              <a:rPr lang="en-US" dirty="0"/>
              <a:t>, p.5</a:t>
            </a:r>
          </a:p>
          <a:p>
            <a:endParaRPr lang="en-US" dirty="0"/>
          </a:p>
          <a:p>
            <a:endParaRPr lang="en-US" dirty="0"/>
          </a:p>
        </p:txBody>
      </p:sp>
      <p:sp>
        <p:nvSpPr>
          <p:cNvPr id="9" name="TextBox 8"/>
          <p:cNvSpPr txBox="1"/>
          <p:nvPr/>
        </p:nvSpPr>
        <p:spPr>
          <a:xfrm>
            <a:off x="6382444" y="5877272"/>
            <a:ext cx="4104456" cy="338554"/>
          </a:xfrm>
          <a:prstGeom prst="rect">
            <a:avLst/>
          </a:prstGeom>
          <a:noFill/>
        </p:spPr>
        <p:txBody>
          <a:bodyPr wrap="square" rtlCol="0">
            <a:spAutoFit/>
          </a:bodyPr>
          <a:lstStyle/>
          <a:p>
            <a:r>
              <a:rPr lang="en-US" sz="800" dirty="0"/>
              <a:t>© MPI von </a:t>
            </a:r>
            <a:r>
              <a:rPr lang="en-US" sz="800" dirty="0" err="1"/>
              <a:t>Neurobiologie</a:t>
            </a:r>
            <a:r>
              <a:rPr lang="en-US" sz="800" dirty="0"/>
              <a:t> Meyer, in http://www.news-medical.net/news/20140422/791/German.aspx</a:t>
            </a:r>
          </a:p>
        </p:txBody>
      </p:sp>
      <p:sp>
        <p:nvSpPr>
          <p:cNvPr id="6" name="Title 5"/>
          <p:cNvSpPr>
            <a:spLocks noGrp="1"/>
          </p:cNvSpPr>
          <p:nvPr>
            <p:ph type="title"/>
          </p:nvPr>
        </p:nvSpPr>
        <p:spPr/>
        <p:txBody>
          <a:bodyPr>
            <a:normAutofit/>
          </a:bodyPr>
          <a:lstStyle/>
          <a:p>
            <a:r>
              <a:rPr lang="de-AT" sz="3600" dirty="0"/>
              <a:t>Learning  is a physical-chemical process</a:t>
            </a:r>
            <a:endParaRPr lang="en-US" sz="3600" dirty="0"/>
          </a:p>
        </p:txBody>
      </p:sp>
      <p:pic>
        <p:nvPicPr>
          <p:cNvPr id="10" name="Picture 9"/>
          <p:cNvPicPr>
            <a:picLocks noChangeAspect="1"/>
          </p:cNvPicPr>
          <p:nvPr/>
        </p:nvPicPr>
        <p:blipFill>
          <a:blip r:embed="rId4"/>
          <a:stretch>
            <a:fillRect/>
          </a:stretch>
        </p:blipFill>
        <p:spPr>
          <a:xfrm>
            <a:off x="10895012" y="381000"/>
            <a:ext cx="1036410" cy="1005927"/>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0983" t="5139" r="13182"/>
          <a:stretch/>
        </p:blipFill>
        <p:spPr>
          <a:xfrm rot="5400000">
            <a:off x="6270607" y="2379442"/>
            <a:ext cx="4534380" cy="3057971"/>
          </a:xfrm>
          <a:prstGeom prst="rect">
            <a:avLst/>
          </a:prstGeom>
        </p:spPr>
      </p:pic>
    </p:spTree>
    <p:extLst>
      <p:ext uri="{BB962C8B-B14F-4D97-AF65-F5344CB8AC3E}">
        <p14:creationId xmlns:p14="http://schemas.microsoft.com/office/powerpoint/2010/main" val="304404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76226" y="4343400"/>
            <a:ext cx="1918187" cy="1918187"/>
          </a:xfrm>
          <a:prstGeom prst="rect">
            <a:avLst/>
          </a:prstGeom>
        </p:spPr>
      </p:pic>
      <p:sp>
        <p:nvSpPr>
          <p:cNvPr id="6" name="Slide Number Placeholder 5"/>
          <p:cNvSpPr>
            <a:spLocks noGrp="1"/>
          </p:cNvSpPr>
          <p:nvPr>
            <p:ph type="sldNum" sz="quarter" idx="12"/>
          </p:nvPr>
        </p:nvSpPr>
        <p:spPr/>
        <p:txBody>
          <a:bodyPr/>
          <a:lstStyle/>
          <a:p>
            <a:fld id="{6A5F6EB0-0ACF-47C8-8809-594A32352EA2}" type="slidenum">
              <a:rPr lang="de-AT" smtClean="0"/>
              <a:t>14</a:t>
            </a:fld>
            <a:endParaRPr lang="de-AT"/>
          </a:p>
        </p:txBody>
      </p:sp>
      <p:sp>
        <p:nvSpPr>
          <p:cNvPr id="13" name="TextBox 12"/>
          <p:cNvSpPr txBox="1"/>
          <p:nvPr/>
        </p:nvSpPr>
        <p:spPr>
          <a:xfrm>
            <a:off x="6704012" y="4419600"/>
            <a:ext cx="5569768" cy="261610"/>
          </a:xfrm>
          <a:prstGeom prst="rect">
            <a:avLst/>
          </a:prstGeom>
          <a:noFill/>
        </p:spPr>
        <p:txBody>
          <a:bodyPr wrap="square" rtlCol="0">
            <a:spAutoFit/>
          </a:bodyPr>
          <a:lstStyle/>
          <a:p>
            <a:r>
              <a:rPr lang="en-US" sz="1100" dirty="0">
                <a:hlinkClick r:id="rId4"/>
              </a:rPr>
              <a:t>http://salzmanlab.neuroscience.columbia.edu/pic_limbic.jpg</a:t>
            </a:r>
            <a:r>
              <a:rPr lang="en-US" sz="1100" dirty="0"/>
              <a:t>, </a:t>
            </a:r>
            <a:r>
              <a:rPr lang="en-US" sz="1100" dirty="0" err="1"/>
              <a:t>Okt</a:t>
            </a:r>
            <a:r>
              <a:rPr lang="en-US" sz="1100" dirty="0"/>
              <a:t>. 2015</a:t>
            </a:r>
          </a:p>
        </p:txBody>
      </p:sp>
      <p:pic>
        <p:nvPicPr>
          <p:cNvPr id="3" name="Picture 2"/>
          <p:cNvPicPr>
            <a:picLocks noChangeAspect="1"/>
          </p:cNvPicPr>
          <p:nvPr/>
        </p:nvPicPr>
        <p:blipFill>
          <a:blip r:embed="rId5"/>
          <a:stretch>
            <a:fillRect/>
          </a:stretch>
        </p:blipFill>
        <p:spPr>
          <a:xfrm>
            <a:off x="7022771" y="1828800"/>
            <a:ext cx="3646535" cy="2556997"/>
          </a:xfrm>
          <a:prstGeom prst="rect">
            <a:avLst/>
          </a:prstGeom>
        </p:spPr>
      </p:pic>
      <p:sp>
        <p:nvSpPr>
          <p:cNvPr id="5" name="TextBox 4"/>
          <p:cNvSpPr txBox="1"/>
          <p:nvPr/>
        </p:nvSpPr>
        <p:spPr>
          <a:xfrm>
            <a:off x="1498414" y="1981200"/>
            <a:ext cx="4553272" cy="2554545"/>
          </a:xfrm>
          <a:prstGeom prst="rect">
            <a:avLst/>
          </a:prstGeom>
          <a:noFill/>
        </p:spPr>
        <p:txBody>
          <a:bodyPr wrap="square" rtlCol="0">
            <a:spAutoFit/>
          </a:bodyPr>
          <a:lstStyle/>
          <a:p>
            <a:r>
              <a:rPr lang="fr-FR" sz="3200" dirty="0">
                <a:solidFill>
                  <a:schemeClr val="tx2"/>
                </a:solidFill>
              </a:rPr>
              <a:t>Body, </a:t>
            </a:r>
            <a:r>
              <a:rPr lang="fr-FR" sz="3200" dirty="0" err="1">
                <a:solidFill>
                  <a:schemeClr val="tx2"/>
                </a:solidFill>
              </a:rPr>
              <a:t>mind</a:t>
            </a:r>
            <a:r>
              <a:rPr lang="fr-FR" sz="3200" dirty="0">
                <a:solidFill>
                  <a:schemeClr val="tx2"/>
                </a:solidFill>
              </a:rPr>
              <a:t> and soul are </a:t>
            </a:r>
            <a:r>
              <a:rPr lang="fr-FR" sz="3200" dirty="0" err="1">
                <a:solidFill>
                  <a:schemeClr val="tx2"/>
                </a:solidFill>
              </a:rPr>
              <a:t>interconnected</a:t>
            </a:r>
            <a:endParaRPr lang="fr-FR" sz="3200" dirty="0">
              <a:solidFill>
                <a:schemeClr val="tx2"/>
              </a:solidFill>
            </a:endParaRPr>
          </a:p>
          <a:p>
            <a:endParaRPr lang="fr-FR" sz="3200" dirty="0">
              <a:solidFill>
                <a:schemeClr val="tx2"/>
              </a:solidFill>
            </a:endParaRPr>
          </a:p>
          <a:p>
            <a:r>
              <a:rPr lang="fr-FR" sz="3200" dirty="0">
                <a:solidFill>
                  <a:schemeClr val="tx2"/>
                </a:solidFill>
              </a:rPr>
              <a:t>Emotions are the key to the </a:t>
            </a:r>
            <a:r>
              <a:rPr lang="fr-FR" sz="3200" dirty="0" err="1">
                <a:solidFill>
                  <a:schemeClr val="tx2"/>
                </a:solidFill>
              </a:rPr>
              <a:t>brain</a:t>
            </a:r>
            <a:endParaRPr lang="en-US" sz="3200" dirty="0">
              <a:solidFill>
                <a:schemeClr val="tx2"/>
              </a:solidFill>
            </a:endParaRPr>
          </a:p>
        </p:txBody>
      </p:sp>
      <p:sp>
        <p:nvSpPr>
          <p:cNvPr id="8" name="Title 7"/>
          <p:cNvSpPr>
            <a:spLocks noGrp="1"/>
          </p:cNvSpPr>
          <p:nvPr>
            <p:ph type="title"/>
          </p:nvPr>
        </p:nvSpPr>
        <p:spPr/>
        <p:txBody>
          <a:bodyPr/>
          <a:lstStyle/>
          <a:p>
            <a:r>
              <a:rPr lang="de-AT" dirty="0"/>
              <a:t>Turning the brain on</a:t>
            </a:r>
            <a:endParaRPr lang="en-US"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95972">
            <a:off x="2217202" y="4954820"/>
            <a:ext cx="1790396" cy="89191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1212" y="262054"/>
            <a:ext cx="907410" cy="911582"/>
          </a:xfrm>
          <a:prstGeom prst="rect">
            <a:avLst/>
          </a:prstGeom>
        </p:spPr>
      </p:pic>
      <p:pic>
        <p:nvPicPr>
          <p:cNvPr id="9" name="Picture 8"/>
          <p:cNvPicPr>
            <a:picLocks noChangeAspect="1"/>
          </p:cNvPicPr>
          <p:nvPr/>
        </p:nvPicPr>
        <p:blipFill>
          <a:blip r:embed="rId8"/>
          <a:stretch>
            <a:fillRect/>
          </a:stretch>
        </p:blipFill>
        <p:spPr>
          <a:xfrm>
            <a:off x="10971212" y="267963"/>
            <a:ext cx="928686" cy="899764"/>
          </a:xfrm>
          <a:prstGeom prst="rect">
            <a:avLst/>
          </a:prstGeom>
        </p:spPr>
      </p:pic>
      <p:pic>
        <p:nvPicPr>
          <p:cNvPr id="7" name="Picture 6" descr="A picture containing text&#10;&#10;Description generated with very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0330" y="1731006"/>
            <a:ext cx="4040188" cy="3810000"/>
          </a:xfrm>
          <a:prstGeom prst="rect">
            <a:avLst/>
          </a:prstGeom>
        </p:spPr>
      </p:pic>
      <p:sp>
        <p:nvSpPr>
          <p:cNvPr id="11" name="TextBox 10"/>
          <p:cNvSpPr txBox="1"/>
          <p:nvPr/>
        </p:nvSpPr>
        <p:spPr>
          <a:xfrm>
            <a:off x="978843" y="747878"/>
            <a:ext cx="4942932" cy="3637919"/>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457200" indent="-457200">
              <a:lnSpc>
                <a:spcPct val="90000"/>
              </a:lnSpc>
              <a:buFont typeface="Arial" panose="020B0604020202020204" pitchFamily="34" charset="0"/>
              <a:buChar char="•"/>
            </a:pPr>
            <a:r>
              <a:rPr lang="de-AT" sz="3200" b="1" dirty="0"/>
              <a:t>Authentic and reliable</a:t>
            </a:r>
          </a:p>
          <a:p>
            <a:pPr marL="457200" indent="-457200">
              <a:lnSpc>
                <a:spcPct val="90000"/>
              </a:lnSpc>
              <a:buFont typeface="Arial" panose="020B0604020202020204" pitchFamily="34" charset="0"/>
              <a:buChar char="•"/>
            </a:pPr>
            <a:endParaRPr lang="de-AT" sz="3200" b="1" dirty="0"/>
          </a:p>
          <a:p>
            <a:pPr marL="457200" indent="-457200">
              <a:lnSpc>
                <a:spcPct val="90000"/>
              </a:lnSpc>
              <a:buFont typeface="Arial" panose="020B0604020202020204" pitchFamily="34" charset="0"/>
              <a:buChar char="•"/>
            </a:pPr>
            <a:r>
              <a:rPr lang="de-AT" sz="3200" b="1" dirty="0"/>
              <a:t>Relevant and interesting</a:t>
            </a:r>
          </a:p>
          <a:p>
            <a:pPr marL="457200" indent="-457200">
              <a:lnSpc>
                <a:spcPct val="90000"/>
              </a:lnSpc>
              <a:buFont typeface="Arial" panose="020B0604020202020204" pitchFamily="34" charset="0"/>
              <a:buChar char="•"/>
            </a:pPr>
            <a:endParaRPr lang="de-AT" sz="3200" b="1" dirty="0"/>
          </a:p>
          <a:p>
            <a:pPr marL="457200" indent="-457200">
              <a:lnSpc>
                <a:spcPct val="90000"/>
              </a:lnSpc>
              <a:buFont typeface="Arial" panose="020B0604020202020204" pitchFamily="34" charset="0"/>
              <a:buChar char="•"/>
            </a:pPr>
            <a:r>
              <a:rPr lang="de-AT" sz="3200" b="1" dirty="0"/>
              <a:t>Relaxed or threatening</a:t>
            </a:r>
            <a:endParaRPr lang="en-US" sz="3200" b="1" dirty="0"/>
          </a:p>
        </p:txBody>
      </p:sp>
    </p:spTree>
    <p:extLst>
      <p:ext uri="{BB962C8B-B14F-4D97-AF65-F5344CB8AC3E}">
        <p14:creationId xmlns:p14="http://schemas.microsoft.com/office/powerpoint/2010/main" val="42035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 calcmode="lin" valueType="num">
                                      <p:cBhvr>
                                        <p:cTn id="9" dur="2000" fill="hold"/>
                                        <p:tgtEl>
                                          <p:spTgt spid="10"/>
                                        </p:tgtEl>
                                        <p:attrNameLst>
                                          <p:attrName>style.rotation</p:attrName>
                                        </p:attrNameLst>
                                      </p:cBhvr>
                                      <p:tavLst>
                                        <p:tav tm="0">
                                          <p:val>
                                            <p:fltVal val="90"/>
                                          </p:val>
                                        </p:tav>
                                        <p:tav tm="100000">
                                          <p:val>
                                            <p:fltVal val="0"/>
                                          </p:val>
                                        </p:tav>
                                      </p:tavLst>
                                    </p:anim>
                                    <p:animEffect transition="in" filter="fade">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8655666" y="2321143"/>
            <a:ext cx="2584928" cy="2109399"/>
          </a:xfrm>
          <a:prstGeom prst="rect">
            <a:avLst/>
          </a:prstGeom>
        </p:spPr>
      </p:pic>
      <p:pic>
        <p:nvPicPr>
          <p:cNvPr id="26" name="Picture 25" descr="The &lt;strong&gt;amygdala&lt;/strong&gt;: a full brain integrator in the face of fear | Knowing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757" y="2319544"/>
            <a:ext cx="2586111" cy="2112598"/>
          </a:xfrm>
          <a:prstGeom prst="rect">
            <a:avLst/>
          </a:prstGeom>
        </p:spPr>
      </p:pic>
      <p:sp>
        <p:nvSpPr>
          <p:cNvPr id="2" name="Title 1"/>
          <p:cNvSpPr>
            <a:spLocks noGrp="1"/>
          </p:cNvSpPr>
          <p:nvPr>
            <p:ph type="title"/>
          </p:nvPr>
        </p:nvSpPr>
        <p:spPr/>
        <p:txBody>
          <a:bodyPr/>
          <a:lstStyle/>
          <a:p>
            <a:r>
              <a:rPr lang="en-US" dirty="0"/>
              <a:t>Emotions are the                    to the brain</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95972">
            <a:off x="5126019" y="429806"/>
            <a:ext cx="1790396" cy="891919"/>
          </a:xfrm>
          <a:prstGeom prst="rect">
            <a:avLst/>
          </a:prstGeom>
        </p:spPr>
      </p:pic>
      <p:pic>
        <p:nvPicPr>
          <p:cNvPr id="6" name="Picture 5" descr="&lt;strong&gt;Music&lt;/strong&gt; Notes Stock by bassgeisha on DeviantAr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686" y="2284632"/>
            <a:ext cx="1915652" cy="950976"/>
          </a:xfrm>
          <a:prstGeom prst="rect">
            <a:avLst/>
          </a:prstGeom>
        </p:spPr>
      </p:pic>
      <p:pic>
        <p:nvPicPr>
          <p:cNvPr id="14" name="Picture 13" descr="EwwGrosser - &lt;strong&gt;Thalamus&lt;/strong&gt; - Period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4039" y="2284632"/>
            <a:ext cx="2124683" cy="2124683"/>
          </a:xfrm>
          <a:prstGeom prst="rect">
            <a:avLst/>
          </a:prstGeom>
        </p:spPr>
      </p:pic>
      <p:sp>
        <p:nvSpPr>
          <p:cNvPr id="17" name="TextBox 16"/>
          <p:cNvSpPr txBox="1"/>
          <p:nvPr/>
        </p:nvSpPr>
        <p:spPr>
          <a:xfrm>
            <a:off x="760414" y="1819805"/>
            <a:ext cx="1524000" cy="424732"/>
          </a:xfrm>
          <a:prstGeom prst="rect">
            <a:avLst/>
          </a:prstGeom>
          <a:noFill/>
        </p:spPr>
        <p:txBody>
          <a:bodyPr wrap="square" rtlCol="0">
            <a:spAutoFit/>
          </a:bodyPr>
          <a:lstStyle/>
          <a:p>
            <a:pPr>
              <a:lnSpc>
                <a:spcPct val="90000"/>
              </a:lnSpc>
            </a:pPr>
            <a:r>
              <a:rPr lang="de-AT" sz="2400" dirty="0"/>
              <a:t>Stimulus</a:t>
            </a:r>
            <a:endParaRPr lang="en-US" sz="2400" dirty="0"/>
          </a:p>
        </p:txBody>
      </p:sp>
      <p:sp>
        <p:nvSpPr>
          <p:cNvPr id="18" name="TextBox 17"/>
          <p:cNvSpPr txBox="1"/>
          <p:nvPr/>
        </p:nvSpPr>
        <p:spPr>
          <a:xfrm>
            <a:off x="3033098" y="1810472"/>
            <a:ext cx="1676400" cy="424732"/>
          </a:xfrm>
          <a:prstGeom prst="rect">
            <a:avLst/>
          </a:prstGeom>
          <a:noFill/>
        </p:spPr>
        <p:txBody>
          <a:bodyPr wrap="square" rtlCol="0">
            <a:spAutoFit/>
          </a:bodyPr>
          <a:lstStyle/>
          <a:p>
            <a:pPr>
              <a:lnSpc>
                <a:spcPct val="90000"/>
              </a:lnSpc>
            </a:pPr>
            <a:r>
              <a:rPr lang="de-AT" sz="2400" dirty="0"/>
              <a:t>Thalamus</a:t>
            </a:r>
            <a:endParaRPr lang="en-US" sz="2400" dirty="0"/>
          </a:p>
        </p:txBody>
      </p:sp>
      <p:sp>
        <p:nvSpPr>
          <p:cNvPr id="19" name="TextBox 18"/>
          <p:cNvSpPr txBox="1"/>
          <p:nvPr/>
        </p:nvSpPr>
        <p:spPr>
          <a:xfrm>
            <a:off x="5698925" y="1864528"/>
            <a:ext cx="1981200" cy="424732"/>
          </a:xfrm>
          <a:prstGeom prst="rect">
            <a:avLst/>
          </a:prstGeom>
          <a:noFill/>
        </p:spPr>
        <p:txBody>
          <a:bodyPr wrap="square" rtlCol="0">
            <a:spAutoFit/>
          </a:bodyPr>
          <a:lstStyle/>
          <a:p>
            <a:pPr>
              <a:lnSpc>
                <a:spcPct val="90000"/>
              </a:lnSpc>
            </a:pPr>
            <a:r>
              <a:rPr lang="de-AT" sz="2400" dirty="0"/>
              <a:t>Amygdala</a:t>
            </a:r>
            <a:endParaRPr lang="en-US" sz="2400" dirty="0"/>
          </a:p>
        </p:txBody>
      </p:sp>
      <p:sp>
        <p:nvSpPr>
          <p:cNvPr id="20" name="TextBox 19"/>
          <p:cNvSpPr txBox="1"/>
          <p:nvPr/>
        </p:nvSpPr>
        <p:spPr>
          <a:xfrm>
            <a:off x="7694612" y="1896411"/>
            <a:ext cx="4267200" cy="424732"/>
          </a:xfrm>
          <a:prstGeom prst="rect">
            <a:avLst/>
          </a:prstGeom>
          <a:noFill/>
        </p:spPr>
        <p:txBody>
          <a:bodyPr wrap="square" rtlCol="0">
            <a:spAutoFit/>
          </a:bodyPr>
          <a:lstStyle/>
          <a:p>
            <a:pPr>
              <a:lnSpc>
                <a:spcPct val="90000"/>
              </a:lnSpc>
            </a:pPr>
            <a:r>
              <a:rPr lang="de-AT" sz="2400" dirty="0"/>
              <a:t>Hippocampus and Cortex</a:t>
            </a:r>
            <a:endParaRPr lang="en-US" sz="2400" dirty="0"/>
          </a:p>
        </p:txBody>
      </p:sp>
      <p:sp>
        <p:nvSpPr>
          <p:cNvPr id="22" name="Arrow: Right 21"/>
          <p:cNvSpPr/>
          <p:nvPr/>
        </p:nvSpPr>
        <p:spPr>
          <a:xfrm>
            <a:off x="2350679" y="2713691"/>
            <a:ext cx="1524000" cy="457200"/>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Right 23"/>
          <p:cNvSpPr/>
          <p:nvPr/>
        </p:nvSpPr>
        <p:spPr>
          <a:xfrm rot="889129">
            <a:off x="4584585" y="2971526"/>
            <a:ext cx="1806036" cy="533400"/>
          </a:xfrm>
          <a:prstGeom prst="rightArrow">
            <a:avLst>
              <a:gd name="adj1" fmla="val 50000"/>
              <a:gd name="adj2" fmla="val 48784"/>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accent5">
                    <a:lumMod val="75000"/>
                  </a:schemeClr>
                </a:solidFill>
              </a:rPr>
              <a:t>Important</a:t>
            </a:r>
            <a:endParaRPr lang="en-US" dirty="0">
              <a:solidFill>
                <a:schemeClr val="accent5">
                  <a:lumMod val="75000"/>
                </a:schemeClr>
              </a:solidFill>
            </a:endParaRPr>
          </a:p>
        </p:txBody>
      </p:sp>
      <p:sp>
        <p:nvSpPr>
          <p:cNvPr id="30" name="Arrow: Right 29"/>
          <p:cNvSpPr/>
          <p:nvPr/>
        </p:nvSpPr>
        <p:spPr>
          <a:xfrm rot="3425316">
            <a:off x="3905154" y="3754322"/>
            <a:ext cx="1780128" cy="549634"/>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accent5">
                    <a:lumMod val="75000"/>
                  </a:schemeClr>
                </a:solidFill>
              </a:rPr>
              <a:t>unimportant</a:t>
            </a:r>
            <a:endParaRPr lang="en-US" dirty="0">
              <a:solidFill>
                <a:schemeClr val="accent5">
                  <a:lumMod val="75000"/>
                </a:schemeClr>
              </a:solidFill>
            </a:endParaRPr>
          </a:p>
        </p:txBody>
      </p:sp>
      <p:pic>
        <p:nvPicPr>
          <p:cNvPr id="36" name="Picture 35" descr="Ver la imagen en su resolución original ‎ ((Imagen SVG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2812" y="4769549"/>
            <a:ext cx="1121995" cy="1121995"/>
          </a:xfrm>
          <a:prstGeom prst="rect">
            <a:avLst/>
          </a:prstGeom>
        </p:spPr>
      </p:pic>
      <p:sp>
        <p:nvSpPr>
          <p:cNvPr id="37" name="Arrow: Right 36"/>
          <p:cNvSpPr/>
          <p:nvPr/>
        </p:nvSpPr>
        <p:spPr>
          <a:xfrm>
            <a:off x="7237412" y="3499602"/>
            <a:ext cx="2819400" cy="457200"/>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accent5">
                    <a:lumMod val="75000"/>
                  </a:schemeClr>
                </a:solidFill>
              </a:rPr>
              <a:t>Ok, harmless</a:t>
            </a:r>
            <a:endParaRPr lang="en-US" dirty="0">
              <a:solidFill>
                <a:schemeClr val="accent5">
                  <a:lumMod val="75000"/>
                </a:schemeClr>
              </a:solidFill>
            </a:endParaRPr>
          </a:p>
        </p:txBody>
      </p:sp>
      <p:sp>
        <p:nvSpPr>
          <p:cNvPr id="40" name="Explosion: 8 Points 39"/>
          <p:cNvSpPr/>
          <p:nvPr/>
        </p:nvSpPr>
        <p:spPr>
          <a:xfrm>
            <a:off x="9604692" y="2496198"/>
            <a:ext cx="536931" cy="527844"/>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8 Points 41"/>
          <p:cNvSpPr/>
          <p:nvPr/>
        </p:nvSpPr>
        <p:spPr>
          <a:xfrm>
            <a:off x="10369777" y="2660513"/>
            <a:ext cx="536931" cy="527844"/>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xplosion: 8 Points 42"/>
          <p:cNvSpPr/>
          <p:nvPr/>
        </p:nvSpPr>
        <p:spPr>
          <a:xfrm>
            <a:off x="8747291" y="2713691"/>
            <a:ext cx="629247" cy="610912"/>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p:cNvSpPr/>
          <p:nvPr/>
        </p:nvSpPr>
        <p:spPr>
          <a:xfrm rot="3221630">
            <a:off x="6863471" y="4257629"/>
            <a:ext cx="1662208" cy="457200"/>
          </a:xfrm>
          <a:prstGeom prst="rightArrow">
            <a:avLst>
              <a:gd name="adj1" fmla="val 52837"/>
              <a:gd name="adj2" fmla="val 50000"/>
            </a:avLst>
          </a:prstGeom>
          <a:solidFill>
            <a:schemeClr val="accent5"/>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dangerous</a:t>
            </a:r>
            <a:endParaRPr lang="en-US" dirty="0">
              <a:solidFill>
                <a:schemeClr val="tx1"/>
              </a:solidFill>
            </a:endParaRPr>
          </a:p>
        </p:txBody>
      </p:sp>
      <p:sp>
        <p:nvSpPr>
          <p:cNvPr id="47" name="Arrow: Right 46"/>
          <p:cNvSpPr/>
          <p:nvPr/>
        </p:nvSpPr>
        <p:spPr>
          <a:xfrm rot="21156273">
            <a:off x="8737729" y="5359299"/>
            <a:ext cx="1195595" cy="457200"/>
          </a:xfrm>
          <a:prstGeom prst="rightArrow">
            <a:avLst>
              <a:gd name="adj1" fmla="val 52837"/>
              <a:gd name="adj2" fmla="val 50000"/>
            </a:avLst>
          </a:prstGeom>
          <a:solidFill>
            <a:schemeClr val="accent5"/>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fight</a:t>
            </a:r>
            <a:endParaRPr lang="en-US" dirty="0">
              <a:solidFill>
                <a:schemeClr val="tx1"/>
              </a:solidFill>
            </a:endParaRPr>
          </a:p>
        </p:txBody>
      </p:sp>
      <p:sp>
        <p:nvSpPr>
          <p:cNvPr id="48" name="Arrow: Right 47"/>
          <p:cNvSpPr/>
          <p:nvPr/>
        </p:nvSpPr>
        <p:spPr>
          <a:xfrm rot="850794">
            <a:off x="8714750" y="5893862"/>
            <a:ext cx="1195595" cy="457200"/>
          </a:xfrm>
          <a:prstGeom prst="rightArrow">
            <a:avLst>
              <a:gd name="adj1" fmla="val 52837"/>
              <a:gd name="adj2" fmla="val 50000"/>
            </a:avLst>
          </a:prstGeom>
          <a:solidFill>
            <a:schemeClr val="accent5"/>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flight</a:t>
            </a:r>
            <a:endParaRPr lang="en-US" dirty="0">
              <a:solidFill>
                <a:schemeClr val="tx1"/>
              </a:solidFill>
            </a:endParaRPr>
          </a:p>
        </p:txBody>
      </p:sp>
      <p:pic>
        <p:nvPicPr>
          <p:cNvPr id="49" name="Picture 48"/>
          <p:cNvPicPr>
            <a:picLocks noChangeAspect="1"/>
          </p:cNvPicPr>
          <p:nvPr/>
        </p:nvPicPr>
        <p:blipFill>
          <a:blip r:embed="rId9"/>
          <a:stretch>
            <a:fillRect/>
          </a:stretch>
        </p:blipFill>
        <p:spPr>
          <a:xfrm>
            <a:off x="7230253" y="5151532"/>
            <a:ext cx="1483024" cy="1503479"/>
          </a:xfrm>
          <a:prstGeom prst="rect">
            <a:avLst/>
          </a:prstGeom>
        </p:spPr>
      </p:pic>
      <p:sp>
        <p:nvSpPr>
          <p:cNvPr id="50" name="Explosion 1 5"/>
          <p:cNvSpPr/>
          <p:nvPr/>
        </p:nvSpPr>
        <p:spPr>
          <a:xfrm rot="752760">
            <a:off x="9225247" y="4899648"/>
            <a:ext cx="2914731" cy="188179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Alarm-system!</a:t>
            </a:r>
          </a:p>
        </p:txBody>
      </p:sp>
      <p:pic>
        <p:nvPicPr>
          <p:cNvPr id="45" name="Picture 44"/>
          <p:cNvPicPr>
            <a:picLocks noChangeAspect="1"/>
          </p:cNvPicPr>
          <p:nvPr/>
        </p:nvPicPr>
        <p:blipFill>
          <a:blip r:embed="rId10"/>
          <a:stretch>
            <a:fillRect/>
          </a:stretch>
        </p:blipFill>
        <p:spPr>
          <a:xfrm>
            <a:off x="11058393" y="169730"/>
            <a:ext cx="883997" cy="853514"/>
          </a:xfrm>
          <a:prstGeom prst="rect">
            <a:avLst/>
          </a:prstGeom>
        </p:spPr>
      </p:pic>
    </p:spTree>
    <p:extLst>
      <p:ext uri="{BB962C8B-B14F-4D97-AF65-F5344CB8AC3E}">
        <p14:creationId xmlns:p14="http://schemas.microsoft.com/office/powerpoint/2010/main" val="272455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randombar(horizontal)">
                                      <p:cBhvr>
                                        <p:cTn id="62" dur="10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randombar(horizontal)">
                                      <p:cBhvr>
                                        <p:cTn id="67" dur="10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p:cTn id="72" dur="500" fill="hold"/>
                                        <p:tgtEl>
                                          <p:spTgt spid="50"/>
                                        </p:tgtEl>
                                        <p:attrNameLst>
                                          <p:attrName>ppt_w</p:attrName>
                                        </p:attrNameLst>
                                      </p:cBhvr>
                                      <p:tavLst>
                                        <p:tav tm="0">
                                          <p:val>
                                            <p:fltVal val="0"/>
                                          </p:val>
                                        </p:tav>
                                        <p:tav tm="100000">
                                          <p:val>
                                            <p:strVal val="#ppt_w"/>
                                          </p:val>
                                        </p:tav>
                                      </p:tavLst>
                                    </p:anim>
                                    <p:anim calcmode="lin" valueType="num">
                                      <p:cBhvr>
                                        <p:cTn id="73" dur="500" fill="hold"/>
                                        <p:tgtEl>
                                          <p:spTgt spid="50"/>
                                        </p:tgtEl>
                                        <p:attrNameLst>
                                          <p:attrName>ppt_h</p:attrName>
                                        </p:attrNameLst>
                                      </p:cBhvr>
                                      <p:tavLst>
                                        <p:tav tm="0">
                                          <p:val>
                                            <p:fltVal val="0"/>
                                          </p:val>
                                        </p:tav>
                                        <p:tav tm="100000">
                                          <p:val>
                                            <p:strVal val="#ppt_h"/>
                                          </p:val>
                                        </p:tav>
                                      </p:tavLst>
                                    </p:anim>
                                    <p:animEffect transition="in" filter="fade">
                                      <p:cBhvr>
                                        <p:cTn id="74" dur="500"/>
                                        <p:tgtEl>
                                          <p:spTgt spid="50"/>
                                        </p:tgtEl>
                                      </p:cBhvr>
                                    </p:animEffect>
                                  </p:childTnLst>
                                </p:cTn>
                              </p:par>
                            </p:childTnLst>
                          </p:cTn>
                        </p:par>
                      </p:childTnLst>
                    </p:cTn>
                  </p:par>
                  <p:par>
                    <p:cTn id="75" fill="hold">
                      <p:stCondLst>
                        <p:cond delay="indefinite"/>
                      </p:stCondLst>
                      <p:childTnLst>
                        <p:par>
                          <p:cTn id="76" fill="hold">
                            <p:stCondLst>
                              <p:cond delay="0"/>
                            </p:stCondLst>
                            <p:childTnLst>
                              <p:par>
                                <p:cTn id="77" presetID="45" presetClass="entr" presetSubtype="0" fill="hold" grpId="1"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2000"/>
                                        <p:tgtEl>
                                          <p:spTgt spid="37"/>
                                        </p:tgtEl>
                                      </p:cBhvr>
                                    </p:animEffect>
                                    <p:anim calcmode="lin" valueType="num">
                                      <p:cBhvr>
                                        <p:cTn id="80" dur="2000" fill="hold"/>
                                        <p:tgtEl>
                                          <p:spTgt spid="37"/>
                                        </p:tgtEl>
                                        <p:attrNameLst>
                                          <p:attrName>ppt_w</p:attrName>
                                        </p:attrNameLst>
                                      </p:cBhvr>
                                      <p:tavLst>
                                        <p:tav tm="0" fmla="#ppt_w*sin(2.5*pi*$)">
                                          <p:val>
                                            <p:fltVal val="0"/>
                                          </p:val>
                                        </p:tav>
                                        <p:tav tm="100000">
                                          <p:val>
                                            <p:fltVal val="1"/>
                                          </p:val>
                                        </p:tav>
                                      </p:tavLst>
                                    </p:anim>
                                    <p:anim calcmode="lin" valueType="num">
                                      <p:cBhvr>
                                        <p:cTn id="81" dur="2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2000"/>
                                        <p:tgtEl>
                                          <p:spTgt spid="39"/>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p:cTn id="93" dur="500" fill="hold"/>
                                        <p:tgtEl>
                                          <p:spTgt spid="42"/>
                                        </p:tgtEl>
                                        <p:attrNameLst>
                                          <p:attrName>ppt_w</p:attrName>
                                        </p:attrNameLst>
                                      </p:cBhvr>
                                      <p:tavLst>
                                        <p:tav tm="0">
                                          <p:val>
                                            <p:fltVal val="0"/>
                                          </p:val>
                                        </p:tav>
                                        <p:tav tm="100000">
                                          <p:val>
                                            <p:strVal val="#ppt_w"/>
                                          </p:val>
                                        </p:tav>
                                      </p:tavLst>
                                    </p:anim>
                                    <p:anim calcmode="lin" valueType="num">
                                      <p:cBhvr>
                                        <p:cTn id="94" dur="500" fill="hold"/>
                                        <p:tgtEl>
                                          <p:spTgt spid="42"/>
                                        </p:tgtEl>
                                        <p:attrNameLst>
                                          <p:attrName>ppt_h</p:attrName>
                                        </p:attrNameLst>
                                      </p:cBhvr>
                                      <p:tavLst>
                                        <p:tav tm="0">
                                          <p:val>
                                            <p:fltVal val="0"/>
                                          </p:val>
                                        </p:tav>
                                        <p:tav tm="100000">
                                          <p:val>
                                            <p:strVal val="#ppt_h"/>
                                          </p:val>
                                        </p:tav>
                                      </p:tavLst>
                                    </p:anim>
                                    <p:animEffect transition="in" filter="fade">
                                      <p:cBhvr>
                                        <p:cTn id="95" dur="500"/>
                                        <p:tgtEl>
                                          <p:spTgt spid="42"/>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0"/>
                                        </p:tgtEl>
                                        <p:attrNameLst>
                                          <p:attrName>style.visibility</p:attrName>
                                        </p:attrNameLst>
                                      </p:cBhvr>
                                      <p:to>
                                        <p:strVal val="visible"/>
                                      </p:to>
                                    </p:set>
                                    <p:anim calcmode="lin" valueType="num">
                                      <p:cBhvr>
                                        <p:cTn id="100" dur="500" fill="hold"/>
                                        <p:tgtEl>
                                          <p:spTgt spid="40"/>
                                        </p:tgtEl>
                                        <p:attrNameLst>
                                          <p:attrName>ppt_w</p:attrName>
                                        </p:attrNameLst>
                                      </p:cBhvr>
                                      <p:tavLst>
                                        <p:tav tm="0">
                                          <p:val>
                                            <p:fltVal val="0"/>
                                          </p:val>
                                        </p:tav>
                                        <p:tav tm="100000">
                                          <p:val>
                                            <p:strVal val="#ppt_w"/>
                                          </p:val>
                                        </p:tav>
                                      </p:tavLst>
                                    </p:anim>
                                    <p:anim calcmode="lin" valueType="num">
                                      <p:cBhvr>
                                        <p:cTn id="101" dur="500" fill="hold"/>
                                        <p:tgtEl>
                                          <p:spTgt spid="40"/>
                                        </p:tgtEl>
                                        <p:attrNameLst>
                                          <p:attrName>ppt_h</p:attrName>
                                        </p:attrNameLst>
                                      </p:cBhvr>
                                      <p:tavLst>
                                        <p:tav tm="0">
                                          <p:val>
                                            <p:fltVal val="0"/>
                                          </p:val>
                                        </p:tav>
                                        <p:tav tm="100000">
                                          <p:val>
                                            <p:strVal val="#ppt_h"/>
                                          </p:val>
                                        </p:tav>
                                      </p:tavLst>
                                    </p:anim>
                                    <p:animEffect transition="in" filter="fade">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p:cTn id="107" dur="500" fill="hold"/>
                                        <p:tgtEl>
                                          <p:spTgt spid="43"/>
                                        </p:tgtEl>
                                        <p:attrNameLst>
                                          <p:attrName>ppt_w</p:attrName>
                                        </p:attrNameLst>
                                      </p:cBhvr>
                                      <p:tavLst>
                                        <p:tav tm="0">
                                          <p:val>
                                            <p:fltVal val="0"/>
                                          </p:val>
                                        </p:tav>
                                        <p:tav tm="100000">
                                          <p:val>
                                            <p:strVal val="#ppt_w"/>
                                          </p:val>
                                        </p:tav>
                                      </p:tavLst>
                                    </p:anim>
                                    <p:anim calcmode="lin" valueType="num">
                                      <p:cBhvr>
                                        <p:cTn id="108" dur="500" fill="hold"/>
                                        <p:tgtEl>
                                          <p:spTgt spid="43"/>
                                        </p:tgtEl>
                                        <p:attrNameLst>
                                          <p:attrName>ppt_h</p:attrName>
                                        </p:attrNameLst>
                                      </p:cBhvr>
                                      <p:tavLst>
                                        <p:tav tm="0">
                                          <p:val>
                                            <p:fltVal val="0"/>
                                          </p:val>
                                        </p:tav>
                                        <p:tav tm="100000">
                                          <p:val>
                                            <p:strVal val="#ppt_h"/>
                                          </p:val>
                                        </p:tav>
                                      </p:tavLst>
                                    </p:anim>
                                    <p:animEffect transition="in" filter="fade">
                                      <p:cBhvr>
                                        <p:cTn id="10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animBg="1"/>
      <p:bldP spid="24" grpId="0" animBg="1"/>
      <p:bldP spid="30" grpId="0" animBg="1"/>
      <p:bldP spid="37" grpId="0" animBg="1"/>
      <p:bldP spid="37" grpId="1" animBg="1"/>
      <p:bldP spid="40" grpId="0" animBg="1"/>
      <p:bldP spid="42" grpId="0" animBg="1"/>
      <p:bldP spid="43" grpId="0" animBg="1"/>
      <p:bldP spid="44" grpId="0" animBg="1"/>
      <p:bldP spid="47" grpId="0" animBg="1"/>
      <p:bldP spid="48"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t;strong&gt;Brain&lt;/strong&gt; by Magirl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8212" y="1905661"/>
            <a:ext cx="5895210" cy="4239638"/>
          </a:xfrm>
          <a:prstGeom prst="rect">
            <a:avLst/>
          </a:prstGeom>
          <a:effectLst>
            <a:outerShdw dist="38100" dir="2700000" algn="tl" rotWithShape="0">
              <a:prstClr val="black">
                <a:alpha val="40000"/>
              </a:prstClr>
            </a:outerShdw>
          </a:effectLst>
        </p:spPr>
      </p:pic>
      <p:sp>
        <p:nvSpPr>
          <p:cNvPr id="3" name="Title 2"/>
          <p:cNvSpPr>
            <a:spLocks noGrp="1"/>
          </p:cNvSpPr>
          <p:nvPr>
            <p:ph type="title"/>
          </p:nvPr>
        </p:nvSpPr>
        <p:spPr/>
        <p:txBody>
          <a:bodyPr/>
          <a:lstStyle/>
          <a:p>
            <a:r>
              <a:rPr lang="de-AT" dirty="0"/>
              <a:t>Turning the brain on</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3412" y="418876"/>
            <a:ext cx="998581" cy="858780"/>
          </a:xfrm>
          <a:prstGeom prst="rect">
            <a:avLst/>
          </a:prstGeom>
        </p:spPr>
      </p:pic>
      <p:sp>
        <p:nvSpPr>
          <p:cNvPr id="7" name="Rectangle 6"/>
          <p:cNvSpPr/>
          <p:nvPr/>
        </p:nvSpPr>
        <p:spPr>
          <a:xfrm>
            <a:off x="1217612" y="1939663"/>
            <a:ext cx="5770984" cy="1717937"/>
          </a:xfrm>
          <a:prstGeom prst="rect">
            <a:avLst/>
          </a:prstGeom>
          <a:no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Only if the signal is</a:t>
            </a:r>
          </a:p>
          <a:p>
            <a:pPr marL="342900" indent="-342900">
              <a:buFont typeface="Arial" panose="020B0604020202020204" pitchFamily="34" charset="0"/>
              <a:buChar char="•"/>
            </a:pPr>
            <a:r>
              <a:rPr lang="en-US" sz="2800" b="1" dirty="0">
                <a:solidFill>
                  <a:srgbClr val="C00000"/>
                </a:solidFill>
              </a:rPr>
              <a:t>not</a:t>
            </a:r>
            <a:r>
              <a:rPr lang="en-US" sz="2800" b="1" dirty="0">
                <a:solidFill>
                  <a:schemeClr val="tx1"/>
                </a:solidFill>
              </a:rPr>
              <a:t> associated with DANGER and if it is perceived as </a:t>
            </a:r>
          </a:p>
          <a:p>
            <a:pPr marL="342900" indent="-342900">
              <a:buFont typeface="Arial" panose="020B0604020202020204" pitchFamily="34" charset="0"/>
              <a:buChar char="•"/>
            </a:pPr>
            <a:r>
              <a:rPr lang="en-US" sz="2800" b="1" dirty="0">
                <a:solidFill>
                  <a:schemeClr val="tx1"/>
                </a:solidFill>
              </a:rPr>
              <a:t>important/relevant</a:t>
            </a:r>
            <a:endParaRPr lang="en-US" sz="2800" dirty="0">
              <a:solidFill>
                <a:schemeClr val="tx1"/>
              </a:solidFill>
            </a:endParaRPr>
          </a:p>
        </p:txBody>
      </p:sp>
      <p:pic>
        <p:nvPicPr>
          <p:cNvPr id="17" name="Picture 16"/>
          <p:cNvPicPr>
            <a:picLocks noChangeAspect="1"/>
          </p:cNvPicPr>
          <p:nvPr/>
        </p:nvPicPr>
        <p:blipFill>
          <a:blip r:embed="rId5"/>
          <a:stretch>
            <a:fillRect/>
          </a:stretch>
        </p:blipFill>
        <p:spPr>
          <a:xfrm>
            <a:off x="1598612" y="3886200"/>
            <a:ext cx="2590800" cy="2590800"/>
          </a:xfrm>
          <a:prstGeom prst="rect">
            <a:avLst/>
          </a:prstGeom>
          <a:effectLst>
            <a:outerShdw blurRad="50800" dist="38100" dir="2700000" algn="tl" rotWithShape="0">
              <a:prstClr val="black">
                <a:alpha val="40000"/>
              </a:prstClr>
            </a:outerShdw>
            <a:softEdge rad="38100"/>
          </a:effectLst>
        </p:spPr>
      </p:pic>
      <p:pic>
        <p:nvPicPr>
          <p:cNvPr id="19" name="Picture 18"/>
          <p:cNvPicPr>
            <a:picLocks noChangeAspect="1"/>
          </p:cNvPicPr>
          <p:nvPr/>
        </p:nvPicPr>
        <p:blipFill>
          <a:blip r:embed="rId6"/>
          <a:stretch>
            <a:fillRect/>
          </a:stretch>
        </p:blipFill>
        <p:spPr>
          <a:xfrm>
            <a:off x="10756040" y="407884"/>
            <a:ext cx="883997" cy="853514"/>
          </a:xfrm>
          <a:prstGeom prst="rect">
            <a:avLst/>
          </a:prstGeom>
        </p:spPr>
      </p:pic>
    </p:spTree>
    <p:extLst>
      <p:ext uri="{BB962C8B-B14F-4D97-AF65-F5344CB8AC3E}">
        <p14:creationId xmlns:p14="http://schemas.microsoft.com/office/powerpoint/2010/main" val="417823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de-AT" dirty="0"/>
              <a:t>Long-term learning only happens in meaningful contexts</a:t>
            </a:r>
          </a:p>
          <a:p>
            <a:r>
              <a:rPr lang="de-AT" dirty="0"/>
              <a:t>„Importance is physical“   --  Acetylcholine (ACh) </a:t>
            </a:r>
          </a:p>
          <a:p>
            <a:pPr marL="731520" lvl="3" indent="0">
              <a:buNone/>
            </a:pPr>
            <a:r>
              <a:rPr lang="fr-FR" sz="1800" dirty="0"/>
              <a:t>                                   James </a:t>
            </a:r>
            <a:r>
              <a:rPr lang="fr-FR" sz="1800" dirty="0" err="1"/>
              <a:t>Zull</a:t>
            </a:r>
            <a:r>
              <a:rPr lang="fr-FR" sz="1800" dirty="0"/>
              <a:t>, The Art of </a:t>
            </a:r>
            <a:r>
              <a:rPr lang="fr-FR" sz="1800" dirty="0" err="1"/>
              <a:t>Changing</a:t>
            </a:r>
            <a:r>
              <a:rPr lang="fr-FR" sz="1800" dirty="0"/>
              <a:t> the Brain</a:t>
            </a:r>
            <a:endParaRPr lang="de-AT" sz="1800" dirty="0"/>
          </a:p>
          <a:p>
            <a:endParaRPr lang="de-AT" dirty="0"/>
          </a:p>
          <a:p>
            <a:endParaRPr lang="en-US" dirty="0"/>
          </a:p>
        </p:txBody>
      </p:sp>
      <p:sp>
        <p:nvSpPr>
          <p:cNvPr id="3" name="Title 2"/>
          <p:cNvSpPr>
            <a:spLocks noGrp="1"/>
          </p:cNvSpPr>
          <p:nvPr>
            <p:ph type="title"/>
          </p:nvPr>
        </p:nvSpPr>
        <p:spPr/>
        <p:txBody>
          <a:bodyPr/>
          <a:lstStyle/>
          <a:p>
            <a:r>
              <a:rPr lang="de-AT" dirty="0"/>
              <a:t>The IMPORTANCE Signal</a:t>
            </a:r>
            <a:endParaRPr lang="en-US" dirty="0"/>
          </a:p>
        </p:txBody>
      </p:sp>
      <p:pic>
        <p:nvPicPr>
          <p:cNvPr id="5" name="Picture 4"/>
          <p:cNvPicPr>
            <a:picLocks noChangeAspect="1"/>
          </p:cNvPicPr>
          <p:nvPr/>
        </p:nvPicPr>
        <p:blipFill>
          <a:blip r:embed="rId3"/>
          <a:stretch>
            <a:fillRect/>
          </a:stretch>
        </p:blipFill>
        <p:spPr>
          <a:xfrm>
            <a:off x="2132012" y="3960967"/>
            <a:ext cx="1987523" cy="1982858"/>
          </a:xfrm>
          <a:prstGeom prst="rect">
            <a:avLst/>
          </a:prstGeom>
          <a:effectLst>
            <a:outerShdw blurRad="50800" dist="76200" dir="2700000" algn="tl" rotWithShape="0">
              <a:prstClr val="black">
                <a:alpha val="40000"/>
              </a:prstClr>
            </a:outerShdw>
          </a:effectLst>
        </p:spPr>
      </p:pic>
      <p:pic>
        <p:nvPicPr>
          <p:cNvPr id="6" name="Picture 5"/>
          <p:cNvPicPr>
            <a:picLocks noChangeAspect="1"/>
          </p:cNvPicPr>
          <p:nvPr/>
        </p:nvPicPr>
        <p:blipFill>
          <a:blip r:embed="rId4"/>
          <a:stretch>
            <a:fillRect/>
          </a:stretch>
        </p:blipFill>
        <p:spPr>
          <a:xfrm>
            <a:off x="4392834" y="3956357"/>
            <a:ext cx="2859272" cy="1987468"/>
          </a:xfrm>
          <a:prstGeom prst="rect">
            <a:avLst/>
          </a:prstGeom>
          <a:effectLst>
            <a:outerShdw blurRad="50800" dist="101600" dir="2700000" algn="tl" rotWithShape="0">
              <a:prstClr val="black">
                <a:alpha val="40000"/>
              </a:prstClr>
            </a:outerShdw>
          </a:effectLst>
        </p:spPr>
      </p:pic>
      <p:pic>
        <p:nvPicPr>
          <p:cNvPr id="7" name="Picture 6"/>
          <p:cNvPicPr>
            <a:picLocks noChangeAspect="1"/>
          </p:cNvPicPr>
          <p:nvPr/>
        </p:nvPicPr>
        <p:blipFill rotWithShape="1">
          <a:blip r:embed="rId5"/>
          <a:srcRect l="3602" t="5507" r="2746" b="3633"/>
          <a:stretch/>
        </p:blipFill>
        <p:spPr>
          <a:xfrm>
            <a:off x="7542211" y="3956357"/>
            <a:ext cx="2060432" cy="1987468"/>
          </a:xfrm>
          <a:prstGeom prst="rect">
            <a:avLst/>
          </a:prstGeom>
          <a:effectLst>
            <a:outerShdw blurRad="50800" dist="88900" dir="2700000" algn="tl" rotWithShape="0">
              <a:prstClr val="black">
                <a:alpha val="40000"/>
              </a:prstClr>
            </a:outerShdw>
          </a:effectLst>
        </p:spPr>
      </p:pic>
      <p:pic>
        <p:nvPicPr>
          <p:cNvPr id="8" name="Picture 7"/>
          <p:cNvPicPr>
            <a:picLocks noChangeAspect="1"/>
          </p:cNvPicPr>
          <p:nvPr/>
        </p:nvPicPr>
        <p:blipFill>
          <a:blip r:embed="rId6"/>
          <a:stretch>
            <a:fillRect/>
          </a:stretch>
        </p:blipFill>
        <p:spPr>
          <a:xfrm>
            <a:off x="10818812" y="358262"/>
            <a:ext cx="883997" cy="853514"/>
          </a:xfrm>
          <a:prstGeom prst="rect">
            <a:avLst/>
          </a:prstGeom>
        </p:spPr>
      </p:pic>
    </p:spTree>
    <p:extLst>
      <p:ext uri="{BB962C8B-B14F-4D97-AF65-F5344CB8AC3E}">
        <p14:creationId xmlns:p14="http://schemas.microsoft.com/office/powerpoint/2010/main" val="110391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9272660" y="90554"/>
            <a:ext cx="2517866" cy="1688738"/>
          </a:xfrm>
          <a:prstGeom prst="rect">
            <a:avLst/>
          </a:prstGeom>
        </p:spPr>
      </p:pic>
      <p:sp>
        <p:nvSpPr>
          <p:cNvPr id="2" name="Title 1"/>
          <p:cNvSpPr>
            <a:spLocks noGrp="1"/>
          </p:cNvSpPr>
          <p:nvPr>
            <p:ph type="title"/>
          </p:nvPr>
        </p:nvSpPr>
        <p:spPr/>
        <p:txBody>
          <a:bodyPr/>
          <a:lstStyle/>
          <a:p>
            <a:r>
              <a:rPr lang="en-US" dirty="0"/>
              <a:t>Is this meaningful?</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969941676"/>
              </p:ext>
            </p:extLst>
          </p:nvPr>
        </p:nvGraphicFramePr>
        <p:xfrm>
          <a:off x="1971145" y="1684869"/>
          <a:ext cx="7651658" cy="3832365"/>
        </p:xfrm>
        <a:graphic>
          <a:graphicData uri="http://schemas.openxmlformats.org/drawingml/2006/table">
            <a:tbl>
              <a:tblPr firstRow="1" firstCol="1" bandRow="1">
                <a:tableStyleId>{5C22544A-7EE6-4342-B048-85BDC9FD1C3A}</a:tableStyleId>
              </a:tblPr>
              <a:tblGrid>
                <a:gridCol w="3825829">
                  <a:extLst>
                    <a:ext uri="{9D8B030D-6E8A-4147-A177-3AD203B41FA5}">
                      <a16:colId xmlns:a16="http://schemas.microsoft.com/office/drawing/2014/main" val="20000"/>
                    </a:ext>
                  </a:extLst>
                </a:gridCol>
                <a:gridCol w="3825829">
                  <a:extLst>
                    <a:ext uri="{9D8B030D-6E8A-4147-A177-3AD203B41FA5}">
                      <a16:colId xmlns:a16="http://schemas.microsoft.com/office/drawing/2014/main" val="20001"/>
                    </a:ext>
                  </a:extLst>
                </a:gridCol>
              </a:tblGrid>
              <a:tr h="455796">
                <a:tc>
                  <a:txBody>
                    <a:bodyPr/>
                    <a:lstStyle/>
                    <a:p>
                      <a:pPr marL="0" marR="0">
                        <a:lnSpc>
                          <a:spcPts val="1800"/>
                        </a:lnSpc>
                        <a:spcBef>
                          <a:spcPts val="0"/>
                        </a:spcBef>
                        <a:spcAft>
                          <a:spcPts val="0"/>
                        </a:spcAft>
                      </a:pPr>
                      <a:r>
                        <a:rPr lang="en-US" sz="1800" dirty="0">
                          <a:effectLst/>
                        </a:rPr>
                        <a:t>Active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nSpc>
                          <a:spcPts val="1800"/>
                        </a:lnSpc>
                        <a:spcBef>
                          <a:spcPts val="0"/>
                        </a:spcBef>
                        <a:spcAft>
                          <a:spcPts val="0"/>
                        </a:spcAft>
                      </a:pPr>
                      <a:r>
                        <a:rPr lang="en-US" sz="1800" dirty="0">
                          <a:effectLst/>
                        </a:rPr>
                        <a:t>Passive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000"/>
                  </a:ext>
                </a:extLst>
              </a:tr>
              <a:tr h="1361770">
                <a:tc>
                  <a:txBody>
                    <a:bodyPr/>
                    <a:lstStyle/>
                    <a:p>
                      <a:pPr marL="0" marR="0">
                        <a:lnSpc>
                          <a:spcPts val="1800"/>
                        </a:lnSpc>
                        <a:spcBef>
                          <a:spcPts val="0"/>
                        </a:spcBef>
                        <a:spcAft>
                          <a:spcPts val="0"/>
                        </a:spcAft>
                      </a:pPr>
                      <a:r>
                        <a:rPr lang="en-US" sz="1800" dirty="0">
                          <a:effectLst/>
                        </a:rPr>
                        <a:t>Once a week, Tom cleans the house.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nSpc>
                          <a:spcPts val="1800"/>
                        </a:lnSpc>
                        <a:spcBef>
                          <a:spcPts val="0"/>
                        </a:spcBef>
                        <a:spcAft>
                          <a:spcPts val="0"/>
                        </a:spcAft>
                      </a:pPr>
                      <a:r>
                        <a:rPr lang="en-US" sz="1800" dirty="0">
                          <a:effectLst/>
                        </a:rPr>
                        <a:t>Once a week, the house is cleaned by Tom.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001"/>
                  </a:ext>
                </a:extLst>
              </a:tr>
              <a:tr h="1361770">
                <a:tc>
                  <a:txBody>
                    <a:bodyPr/>
                    <a:lstStyle/>
                    <a:p>
                      <a:pPr marL="0" marR="0">
                        <a:lnSpc>
                          <a:spcPts val="1800"/>
                        </a:lnSpc>
                        <a:spcBef>
                          <a:spcPts val="0"/>
                        </a:spcBef>
                        <a:spcAft>
                          <a:spcPts val="0"/>
                        </a:spcAft>
                      </a:pPr>
                      <a:r>
                        <a:rPr lang="en-US" sz="1800" dirty="0">
                          <a:effectLst/>
                        </a:rPr>
                        <a:t>Right now, Sarah is writing the letter.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nSpc>
                          <a:spcPts val="1800"/>
                        </a:lnSpc>
                        <a:spcBef>
                          <a:spcPts val="0"/>
                        </a:spcBef>
                        <a:spcAft>
                          <a:spcPts val="0"/>
                        </a:spcAft>
                      </a:pPr>
                      <a:r>
                        <a:rPr lang="en-US" sz="1800" dirty="0">
                          <a:effectLst/>
                        </a:rPr>
                        <a:t>Right now, the letter is being written by Sarah.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002"/>
                  </a:ext>
                </a:extLst>
              </a:tr>
              <a:tr h="653029">
                <a:tc>
                  <a:txBody>
                    <a:bodyPr/>
                    <a:lstStyle/>
                    <a:p>
                      <a:pPr marL="0" marR="0">
                        <a:lnSpc>
                          <a:spcPts val="1800"/>
                        </a:lnSpc>
                        <a:spcBef>
                          <a:spcPts val="0"/>
                        </a:spcBef>
                        <a:spcAft>
                          <a:spcPts val="0"/>
                        </a:spcAft>
                      </a:pPr>
                      <a:r>
                        <a:rPr lang="en-US" sz="1800" dirty="0">
                          <a:effectLst/>
                        </a:rPr>
                        <a:t>Sam repaired the car.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nSpc>
                          <a:spcPts val="1800"/>
                        </a:lnSpc>
                        <a:spcBef>
                          <a:spcPts val="0"/>
                        </a:spcBef>
                        <a:spcAft>
                          <a:spcPts val="0"/>
                        </a:spcAft>
                      </a:pPr>
                      <a:r>
                        <a:rPr lang="en-US" sz="1800" dirty="0">
                          <a:effectLst/>
                        </a:rPr>
                        <a:t>The car was repaired by Sam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003"/>
                  </a:ext>
                </a:extLst>
              </a:tr>
            </a:tbl>
          </a:graphicData>
        </a:graphic>
      </p:graphicFrame>
      <p:sp>
        <p:nvSpPr>
          <p:cNvPr id="7" name="Rectangle 6"/>
          <p:cNvSpPr/>
          <p:nvPr/>
        </p:nvSpPr>
        <p:spPr>
          <a:xfrm rot="422772">
            <a:off x="2571453" y="2532087"/>
            <a:ext cx="7704856" cy="1427181"/>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Do you know how I-phones are made?</a:t>
            </a:r>
          </a:p>
        </p:txBody>
      </p:sp>
      <p:sp>
        <p:nvSpPr>
          <p:cNvPr id="6" name="Rectangle 5"/>
          <p:cNvSpPr/>
          <p:nvPr/>
        </p:nvSpPr>
        <p:spPr>
          <a:xfrm rot="380197">
            <a:off x="2473625" y="1617128"/>
            <a:ext cx="8227723" cy="1224136"/>
          </a:xfrm>
          <a:prstGeom prst="rect">
            <a:avLst/>
          </a:prstGeom>
          <a:solidFill>
            <a:srgbClr val="DCD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Do you know how chocolate is made?</a:t>
            </a:r>
          </a:p>
        </p:txBody>
      </p:sp>
      <p:sp>
        <p:nvSpPr>
          <p:cNvPr id="3" name="TextBox 2"/>
          <p:cNvSpPr txBox="1"/>
          <p:nvPr/>
        </p:nvSpPr>
        <p:spPr>
          <a:xfrm rot="317879">
            <a:off x="2811126" y="3581422"/>
            <a:ext cx="7369746" cy="1846659"/>
          </a:xfrm>
          <a:prstGeom prst="rect">
            <a:avLst/>
          </a:prstGeom>
          <a:gradFill flip="none" rotWithShape="1">
            <a:gsLst>
              <a:gs pos="0">
                <a:srgbClr val="C00000"/>
              </a:gs>
              <a:gs pos="25000">
                <a:srgbClr val="C00000"/>
              </a:gs>
              <a:gs pos="69000">
                <a:schemeClr val="accent6">
                  <a:lumMod val="75000"/>
                </a:schemeClr>
              </a:gs>
              <a:gs pos="97000">
                <a:schemeClr val="accent6">
                  <a:lumMod val="70000"/>
                </a:schemeClr>
              </a:gs>
            </a:gsLst>
            <a:path path="circle">
              <a:fillToRect l="50000" t="50000" r="50000" b="50000"/>
            </a:path>
            <a:tileRect/>
          </a:gradFill>
        </p:spPr>
        <p:txBody>
          <a:bodyPr wrap="square" rtlCol="0" anchor="ctr">
            <a:spAutoFit/>
          </a:bodyPr>
          <a:lstStyle/>
          <a:p>
            <a:endParaRPr lang="en-US" sz="3200" dirty="0"/>
          </a:p>
          <a:p>
            <a:r>
              <a:rPr lang="en-US" sz="3200" dirty="0"/>
              <a:t>Do you know how ketchup is made?</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7844">
            <a:off x="9063372" y="4019772"/>
            <a:ext cx="658325" cy="1238784"/>
          </a:xfrm>
          <a:prstGeom prst="rect">
            <a:avLst/>
          </a:prstGeom>
        </p:spPr>
      </p:pic>
      <p:sp>
        <p:nvSpPr>
          <p:cNvPr id="9" name="Slide Number Placeholder 8"/>
          <p:cNvSpPr>
            <a:spLocks noGrp="1"/>
          </p:cNvSpPr>
          <p:nvPr>
            <p:ph type="sldNum" sz="quarter" idx="12"/>
          </p:nvPr>
        </p:nvSpPr>
        <p:spPr/>
        <p:txBody>
          <a:bodyPr/>
          <a:lstStyle/>
          <a:p>
            <a:fld id="{6A5F6EB0-0ACF-47C8-8809-594A32352EA2}" type="slidenum">
              <a:rPr lang="de-AT" smtClean="0"/>
              <a:t>18</a:t>
            </a:fld>
            <a:endParaRPr lang="de-AT"/>
          </a:p>
        </p:txBody>
      </p:sp>
      <p:pic>
        <p:nvPicPr>
          <p:cNvPr id="10" name="Picture 9"/>
          <p:cNvPicPr>
            <a:picLocks noChangeAspect="1"/>
          </p:cNvPicPr>
          <p:nvPr/>
        </p:nvPicPr>
        <p:blipFill>
          <a:blip r:embed="rId5"/>
          <a:stretch>
            <a:fillRect/>
          </a:stretch>
        </p:blipFill>
        <p:spPr>
          <a:xfrm>
            <a:off x="10743769" y="350302"/>
            <a:ext cx="788585" cy="743948"/>
          </a:xfrm>
          <a:prstGeom prst="rect">
            <a:avLst/>
          </a:prstGeom>
        </p:spPr>
      </p:pic>
    </p:spTree>
    <p:extLst>
      <p:ext uri="{BB962C8B-B14F-4D97-AF65-F5344CB8AC3E}">
        <p14:creationId xmlns:p14="http://schemas.microsoft.com/office/powerpoint/2010/main" val="406547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a:t>What are these brains doing?</a:t>
            </a:r>
            <a:endParaRPr lang="en-US" dirty="0"/>
          </a:p>
        </p:txBody>
      </p:sp>
      <p:pic>
        <p:nvPicPr>
          <p:cNvPr id="6" name="Picture 5"/>
          <p:cNvPicPr>
            <a:picLocks noChangeAspect="1"/>
          </p:cNvPicPr>
          <p:nvPr/>
        </p:nvPicPr>
        <p:blipFill>
          <a:blip r:embed="rId3"/>
          <a:stretch>
            <a:fillRect/>
          </a:stretch>
        </p:blipFill>
        <p:spPr>
          <a:xfrm>
            <a:off x="912811" y="1752600"/>
            <a:ext cx="5549403" cy="4157504"/>
          </a:xfrm>
          <a:prstGeom prst="rect">
            <a:avLst/>
          </a:prstGeom>
        </p:spPr>
      </p:pic>
      <p:sp>
        <p:nvSpPr>
          <p:cNvPr id="7" name="Content Placeholder 6"/>
          <p:cNvSpPr>
            <a:spLocks noGrp="1"/>
          </p:cNvSpPr>
          <p:nvPr>
            <p:ph idx="1"/>
          </p:nvPr>
        </p:nvSpPr>
        <p:spPr>
          <a:xfrm>
            <a:off x="982639" y="6248400"/>
            <a:ext cx="5797574" cy="258532"/>
          </a:xfrm>
          <a:prstGeom prst="rect">
            <a:avLst/>
          </a:prstGeom>
        </p:spPr>
        <p:txBody>
          <a:bodyPr wrap="square">
            <a:spAutoFit/>
          </a:bodyPr>
          <a:lstStyle/>
          <a:p>
            <a:pPr marL="0" indent="0">
              <a:buNone/>
            </a:pPr>
            <a:r>
              <a:rPr lang="en-US" sz="1200" dirty="0"/>
              <a:t>http://www.chroniclebooks.com/blog/wp-content/uploads/brain-scan.png</a:t>
            </a:r>
          </a:p>
        </p:txBody>
      </p:sp>
      <p:sp>
        <p:nvSpPr>
          <p:cNvPr id="8" name="TextBox 7"/>
          <p:cNvSpPr txBox="1"/>
          <p:nvPr/>
        </p:nvSpPr>
        <p:spPr>
          <a:xfrm>
            <a:off x="1522413" y="1981200"/>
            <a:ext cx="3962399" cy="4267200"/>
          </a:xfrm>
          <a:prstGeom prst="rect">
            <a:avLst/>
          </a:prstGeom>
          <a:noFill/>
        </p:spPr>
        <p:txBody>
          <a:bodyPr wrap="square" rtlCol="0">
            <a:spAutoFit/>
          </a:bodyPr>
          <a:lstStyle/>
          <a:p>
            <a:pPr>
              <a:lnSpc>
                <a:spcPct val="90000"/>
              </a:lnSpc>
            </a:pPr>
            <a:endParaRPr lang="en-US" sz="2400" dirty="0"/>
          </a:p>
        </p:txBody>
      </p:sp>
      <p:pic>
        <p:nvPicPr>
          <p:cNvPr id="9" name="Picture 8"/>
          <p:cNvPicPr>
            <a:picLocks noChangeAspect="1"/>
          </p:cNvPicPr>
          <p:nvPr/>
        </p:nvPicPr>
        <p:blipFill>
          <a:blip r:embed="rId4"/>
          <a:stretch>
            <a:fillRect/>
          </a:stretch>
        </p:blipFill>
        <p:spPr>
          <a:xfrm>
            <a:off x="6704012" y="1752600"/>
            <a:ext cx="5008502" cy="4165344"/>
          </a:xfrm>
          <a:prstGeom prst="rect">
            <a:avLst/>
          </a:prstGeom>
        </p:spPr>
      </p:pic>
      <p:pic>
        <p:nvPicPr>
          <p:cNvPr id="10" name="Picture 9"/>
          <p:cNvPicPr>
            <a:picLocks noChangeAspect="1"/>
          </p:cNvPicPr>
          <p:nvPr/>
        </p:nvPicPr>
        <p:blipFill>
          <a:blip r:embed="rId5"/>
          <a:stretch>
            <a:fillRect/>
          </a:stretch>
        </p:blipFill>
        <p:spPr>
          <a:xfrm>
            <a:off x="10742612" y="220842"/>
            <a:ext cx="1050178" cy="1013685"/>
          </a:xfrm>
          <a:prstGeom prst="rect">
            <a:avLst/>
          </a:prstGeom>
        </p:spPr>
      </p:pic>
      <p:pic>
        <p:nvPicPr>
          <p:cNvPr id="11" name="Picture 10"/>
          <p:cNvPicPr>
            <a:picLocks noChangeAspect="1"/>
          </p:cNvPicPr>
          <p:nvPr/>
        </p:nvPicPr>
        <p:blipFill>
          <a:blip r:embed="rId6"/>
          <a:stretch>
            <a:fillRect/>
          </a:stretch>
        </p:blipFill>
        <p:spPr>
          <a:xfrm>
            <a:off x="9625002" y="274638"/>
            <a:ext cx="1036410" cy="1005927"/>
          </a:xfrm>
          <a:prstGeom prst="rect">
            <a:avLst/>
          </a:prstGeom>
        </p:spPr>
      </p:pic>
      <p:sp>
        <p:nvSpPr>
          <p:cNvPr id="2" name="Arrow: Down 1"/>
          <p:cNvSpPr/>
          <p:nvPr/>
        </p:nvSpPr>
        <p:spPr>
          <a:xfrm rot="2502796">
            <a:off x="2816708" y="1181100"/>
            <a:ext cx="609600" cy="1600200"/>
          </a:xfrm>
          <a:prstGeom prst="downArrow">
            <a:avLst/>
          </a:prstGeom>
          <a:solidFill>
            <a:srgbClr val="FFC000"/>
          </a:solidFill>
          <a:ln>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a:stretch>
            <a:fillRect/>
          </a:stretch>
        </p:blipFill>
        <p:spPr>
          <a:xfrm>
            <a:off x="5798431" y="969104"/>
            <a:ext cx="1615580" cy="1688738"/>
          </a:xfrm>
          <a:prstGeom prst="rect">
            <a:avLst/>
          </a:prstGeom>
        </p:spPr>
      </p:pic>
      <p:pic>
        <p:nvPicPr>
          <p:cNvPr id="12" name="Picture 11"/>
          <p:cNvPicPr>
            <a:picLocks noChangeAspect="1"/>
          </p:cNvPicPr>
          <p:nvPr/>
        </p:nvPicPr>
        <p:blipFill>
          <a:blip r:embed="rId8"/>
          <a:stretch>
            <a:fillRect/>
          </a:stretch>
        </p:blipFill>
        <p:spPr>
          <a:xfrm>
            <a:off x="4973630" y="3115042"/>
            <a:ext cx="1609483" cy="1694835"/>
          </a:xfrm>
          <a:prstGeom prst="rect">
            <a:avLst/>
          </a:prstGeom>
        </p:spPr>
      </p:pic>
      <p:pic>
        <p:nvPicPr>
          <p:cNvPr id="13" name="Picture 12"/>
          <p:cNvPicPr>
            <a:picLocks noChangeAspect="1"/>
          </p:cNvPicPr>
          <p:nvPr/>
        </p:nvPicPr>
        <p:blipFill>
          <a:blip r:embed="rId8"/>
          <a:stretch>
            <a:fillRect/>
          </a:stretch>
        </p:blipFill>
        <p:spPr>
          <a:xfrm>
            <a:off x="2144947" y="2840344"/>
            <a:ext cx="1609483" cy="1694835"/>
          </a:xfrm>
          <a:prstGeom prst="rect">
            <a:avLst/>
          </a:prstGeom>
        </p:spPr>
      </p:pic>
      <p:pic>
        <p:nvPicPr>
          <p:cNvPr id="16" name="Picture 15"/>
          <p:cNvPicPr>
            <a:picLocks noChangeAspect="1"/>
          </p:cNvPicPr>
          <p:nvPr/>
        </p:nvPicPr>
        <p:blipFill>
          <a:blip r:embed="rId9"/>
          <a:stretch>
            <a:fillRect/>
          </a:stretch>
        </p:blipFill>
        <p:spPr>
          <a:xfrm>
            <a:off x="9608274" y="1222074"/>
            <a:ext cx="1615580" cy="1688738"/>
          </a:xfrm>
          <a:prstGeom prst="rect">
            <a:avLst/>
          </a:prstGeom>
        </p:spPr>
      </p:pic>
    </p:spTree>
    <p:extLst>
      <p:ext uri="{BB962C8B-B14F-4D97-AF65-F5344CB8AC3E}">
        <p14:creationId xmlns:p14="http://schemas.microsoft.com/office/powerpoint/2010/main" val="73148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2"/>
          </p:nvPr>
        </p:nvPicPr>
        <p:blipFill>
          <a:blip r:embed="rId3"/>
          <a:stretch>
            <a:fillRect/>
          </a:stretch>
        </p:blipFill>
        <p:spPr>
          <a:xfrm>
            <a:off x="1827211" y="4701915"/>
            <a:ext cx="2164295" cy="16192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itle 4"/>
          <p:cNvSpPr>
            <a:spLocks noGrp="1"/>
          </p:cNvSpPr>
          <p:nvPr>
            <p:ph type="title"/>
          </p:nvPr>
        </p:nvSpPr>
        <p:spPr/>
        <p:txBody>
          <a:bodyPr>
            <a:normAutofit fontScale="90000"/>
          </a:bodyPr>
          <a:lstStyle/>
          <a:p>
            <a:r>
              <a:rPr lang="de-AT" sz="3600" dirty="0"/>
              <a:t>Some well-known facts: </a:t>
            </a:r>
            <a:br>
              <a:rPr lang="de-AT" sz="3600" dirty="0"/>
            </a:br>
            <a:r>
              <a:rPr lang="de-AT" sz="3600" dirty="0"/>
              <a:t>Teaching is not the same as learning</a:t>
            </a:r>
            <a:endParaRPr lang="en-US" sz="3600" dirty="0"/>
          </a:p>
        </p:txBody>
      </p:sp>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6212" y="1784952"/>
            <a:ext cx="5618284" cy="4572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C:\Users\lp\AppData\Local\Microsoft\Windows\Temporary Internet Files\Content.IE5\I29PHQH1\MC900318226[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1412" y="1625600"/>
            <a:ext cx="1969740" cy="283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27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300" fill="hold">
                                          <p:stCondLst>
                                            <p:cond delay="0"/>
                                          </p:stCondLst>
                                        </p:cTn>
                                        <p:tgtEl>
                                          <p:spTgt spid="9"/>
                                        </p:tgtEl>
                                        <p:attrNameLst>
                                          <p:attrName>r</p:attrName>
                                        </p:attrNameLst>
                                      </p:cBhvr>
                                    </p:animRot>
                                    <p:animRot by="-240000">
                                      <p:cBhvr>
                                        <p:cTn id="7" dur="600" fill="hold">
                                          <p:stCondLst>
                                            <p:cond delay="600"/>
                                          </p:stCondLst>
                                        </p:cTn>
                                        <p:tgtEl>
                                          <p:spTgt spid="9"/>
                                        </p:tgtEl>
                                        <p:attrNameLst>
                                          <p:attrName>r</p:attrName>
                                        </p:attrNameLst>
                                      </p:cBhvr>
                                    </p:animRot>
                                    <p:animRot by="240000">
                                      <p:cBhvr>
                                        <p:cTn id="8" dur="600" fill="hold">
                                          <p:stCondLst>
                                            <p:cond delay="1200"/>
                                          </p:stCondLst>
                                        </p:cTn>
                                        <p:tgtEl>
                                          <p:spTgt spid="9"/>
                                        </p:tgtEl>
                                        <p:attrNameLst>
                                          <p:attrName>r</p:attrName>
                                        </p:attrNameLst>
                                      </p:cBhvr>
                                    </p:animRot>
                                    <p:animRot by="-240000">
                                      <p:cBhvr>
                                        <p:cTn id="9" dur="600" fill="hold">
                                          <p:stCondLst>
                                            <p:cond delay="1800"/>
                                          </p:stCondLst>
                                        </p:cTn>
                                        <p:tgtEl>
                                          <p:spTgt spid="9"/>
                                        </p:tgtEl>
                                        <p:attrNameLst>
                                          <p:attrName>r</p:attrName>
                                        </p:attrNameLst>
                                      </p:cBhvr>
                                    </p:animRot>
                                    <p:animRot by="120000">
                                      <p:cBhvr>
                                        <p:cTn id="10" dur="600" fill="hold">
                                          <p:stCondLst>
                                            <p:cond delay="24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3000"/>
                                        <p:tgtEl>
                                          <p:spTgt spid="9"/>
                                        </p:tgtEl>
                                        <p:attrNameLst>
                                          <p:attrName>ppt_w</p:attrName>
                                        </p:attrNameLst>
                                      </p:cBhvr>
                                      <p:tavLst>
                                        <p:tav tm="0">
                                          <p:val>
                                            <p:strVal val="ppt_w"/>
                                          </p:val>
                                        </p:tav>
                                        <p:tav tm="100000">
                                          <p:val>
                                            <p:fltVal val="0"/>
                                          </p:val>
                                        </p:tav>
                                      </p:tavLst>
                                    </p:anim>
                                    <p:anim calcmode="lin" valueType="num">
                                      <p:cBhvr>
                                        <p:cTn id="15" dur="3000"/>
                                        <p:tgtEl>
                                          <p:spTgt spid="9"/>
                                        </p:tgtEl>
                                        <p:attrNameLst>
                                          <p:attrName>ppt_h</p:attrName>
                                        </p:attrNameLst>
                                      </p:cBhvr>
                                      <p:tavLst>
                                        <p:tav tm="0">
                                          <p:val>
                                            <p:strVal val="ppt_h"/>
                                          </p:val>
                                        </p:tav>
                                        <p:tav tm="100000">
                                          <p:val>
                                            <p:fltVal val="0"/>
                                          </p:val>
                                        </p:tav>
                                      </p:tavLst>
                                    </p:anim>
                                    <p:anim calcmode="lin" valueType="num">
                                      <p:cBhvr>
                                        <p:cTn id="16" dur="3000"/>
                                        <p:tgtEl>
                                          <p:spTgt spid="9"/>
                                        </p:tgtEl>
                                        <p:attrNameLst>
                                          <p:attrName>style.rotation</p:attrName>
                                        </p:attrNameLst>
                                      </p:cBhvr>
                                      <p:tavLst>
                                        <p:tav tm="0">
                                          <p:val>
                                            <p:fltVal val="0"/>
                                          </p:val>
                                        </p:tav>
                                        <p:tav tm="100000">
                                          <p:val>
                                            <p:fltVal val="90"/>
                                          </p:val>
                                        </p:tav>
                                      </p:tavLst>
                                    </p:anim>
                                    <p:animEffect transition="out" filter="fade">
                                      <p:cBhvr>
                                        <p:cTn id="17" dur="3000"/>
                                        <p:tgtEl>
                                          <p:spTgt spid="9"/>
                                        </p:tgtEl>
                                      </p:cBhvr>
                                    </p:animEffect>
                                    <p:set>
                                      <p:cBhvr>
                                        <p:cTn id="18" dur="1" fill="hold">
                                          <p:stCondLst>
                                            <p:cond delay="2999"/>
                                          </p:stCondLst>
                                        </p:cTn>
                                        <p:tgtEl>
                                          <p:spTgt spid="9"/>
                                        </p:tgtEl>
                                        <p:attrNameLst>
                                          <p:attrName>style.visibility</p:attrName>
                                        </p:attrNameLst>
                                      </p:cBhvr>
                                      <p:to>
                                        <p:strVal val="hidden"/>
                                      </p:to>
                                    </p:set>
                                  </p:childTnLst>
                                </p:cTn>
                              </p:par>
                              <p:par>
                                <p:cTn id="19" presetID="53" presetClass="exit" presetSubtype="32" fill="hold" nodeType="withEffect">
                                  <p:stCondLst>
                                    <p:cond delay="0"/>
                                  </p:stCondLst>
                                  <p:childTnLst>
                                    <p:anim calcmode="lin" valueType="num">
                                      <p:cBhvr>
                                        <p:cTn id="20" dur="3000"/>
                                        <p:tgtEl>
                                          <p:spTgt spid="2"/>
                                        </p:tgtEl>
                                        <p:attrNameLst>
                                          <p:attrName>ppt_w</p:attrName>
                                        </p:attrNameLst>
                                      </p:cBhvr>
                                      <p:tavLst>
                                        <p:tav tm="0">
                                          <p:val>
                                            <p:strVal val="ppt_w"/>
                                          </p:val>
                                        </p:tav>
                                        <p:tav tm="100000">
                                          <p:val>
                                            <p:fltVal val="0"/>
                                          </p:val>
                                        </p:tav>
                                      </p:tavLst>
                                    </p:anim>
                                    <p:anim calcmode="lin" valueType="num">
                                      <p:cBhvr>
                                        <p:cTn id="21" dur="3000"/>
                                        <p:tgtEl>
                                          <p:spTgt spid="2"/>
                                        </p:tgtEl>
                                        <p:attrNameLst>
                                          <p:attrName>ppt_h</p:attrName>
                                        </p:attrNameLst>
                                      </p:cBhvr>
                                      <p:tavLst>
                                        <p:tav tm="0">
                                          <p:val>
                                            <p:strVal val="ppt_h"/>
                                          </p:val>
                                        </p:tav>
                                        <p:tav tm="100000">
                                          <p:val>
                                            <p:fltVal val="0"/>
                                          </p:val>
                                        </p:tav>
                                      </p:tavLst>
                                    </p:anim>
                                    <p:animEffect transition="out" filter="fade">
                                      <p:cBhvr>
                                        <p:cTn id="22" dur="3000"/>
                                        <p:tgtEl>
                                          <p:spTgt spid="2"/>
                                        </p:tgtEl>
                                      </p:cBhvr>
                                    </p:animEffect>
                                    <p:set>
                                      <p:cBhvr>
                                        <p:cTn id="23"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088941" y="1295400"/>
            <a:ext cx="5339471" cy="5285264"/>
          </a:xfrm>
          <a:prstGeom prst="rect">
            <a:avLst/>
          </a:prstGeom>
        </p:spPr>
      </p:pic>
      <p:sp>
        <p:nvSpPr>
          <p:cNvPr id="3" name="Title 2"/>
          <p:cNvSpPr>
            <a:spLocks noGrp="1"/>
          </p:cNvSpPr>
          <p:nvPr>
            <p:ph type="title"/>
          </p:nvPr>
        </p:nvSpPr>
        <p:spPr/>
        <p:txBody>
          <a:bodyPr/>
          <a:lstStyle/>
          <a:p>
            <a:r>
              <a:rPr lang="de-AT" dirty="0"/>
              <a:t>Using even more parts of the bain</a:t>
            </a:r>
            <a:endParaRPr lang="en-US" dirty="0"/>
          </a:p>
        </p:txBody>
      </p:sp>
      <p:sp>
        <p:nvSpPr>
          <p:cNvPr id="5" name="TextBox 4"/>
          <p:cNvSpPr txBox="1"/>
          <p:nvPr/>
        </p:nvSpPr>
        <p:spPr>
          <a:xfrm>
            <a:off x="1751012" y="2133600"/>
            <a:ext cx="4495800" cy="3305520"/>
          </a:xfrm>
          <a:prstGeom prst="rect">
            <a:avLst/>
          </a:prstGeom>
          <a:noFill/>
        </p:spPr>
        <p:txBody>
          <a:bodyPr wrap="square" rtlCol="0">
            <a:spAutoFit/>
          </a:bodyPr>
          <a:lstStyle/>
          <a:p>
            <a:pPr>
              <a:lnSpc>
                <a:spcPct val="90000"/>
              </a:lnSpc>
            </a:pPr>
            <a:r>
              <a:rPr lang="de-AT" sz="2800" b="1" dirty="0"/>
              <a:t>VMI</a:t>
            </a:r>
            <a:r>
              <a:rPr lang="de-AT" sz="2800" dirty="0"/>
              <a:t>: Voice Movement Icons</a:t>
            </a:r>
          </a:p>
          <a:p>
            <a:pPr>
              <a:lnSpc>
                <a:spcPct val="90000"/>
              </a:lnSpc>
            </a:pPr>
            <a:endParaRPr lang="de-AT" sz="2800" dirty="0"/>
          </a:p>
          <a:p>
            <a:pPr>
              <a:lnSpc>
                <a:spcPct val="90000"/>
              </a:lnSpc>
            </a:pPr>
            <a:r>
              <a:rPr lang="de-AT" sz="2800" dirty="0"/>
              <a:t>Manuela Macedonia</a:t>
            </a:r>
          </a:p>
          <a:p>
            <a:pPr>
              <a:lnSpc>
                <a:spcPct val="90000"/>
              </a:lnSpc>
            </a:pPr>
            <a:endParaRPr lang="de-AT" sz="2400" dirty="0"/>
          </a:p>
          <a:p>
            <a:pPr>
              <a:lnSpc>
                <a:spcPct val="90000"/>
              </a:lnSpc>
            </a:pPr>
            <a:endParaRPr lang="de-AT" sz="2400" dirty="0"/>
          </a:p>
          <a:p>
            <a:pPr>
              <a:lnSpc>
                <a:spcPct val="90000"/>
              </a:lnSpc>
            </a:pPr>
            <a:endParaRPr lang="de-AT" sz="2400" dirty="0"/>
          </a:p>
          <a:p>
            <a:pPr>
              <a:lnSpc>
                <a:spcPct val="90000"/>
              </a:lnSpc>
            </a:pPr>
            <a:endParaRPr lang="de-AT" sz="2400" dirty="0"/>
          </a:p>
          <a:p>
            <a:pPr>
              <a:lnSpc>
                <a:spcPct val="90000"/>
              </a:lnSpc>
            </a:pPr>
            <a:endParaRPr lang="en-US" sz="2400" dirty="0"/>
          </a:p>
        </p:txBody>
      </p:sp>
      <p:sp>
        <p:nvSpPr>
          <p:cNvPr id="6" name="Speech Bubble: Oval 5"/>
          <p:cNvSpPr/>
          <p:nvPr/>
        </p:nvSpPr>
        <p:spPr>
          <a:xfrm>
            <a:off x="1751012" y="4038600"/>
            <a:ext cx="3886200" cy="1676400"/>
          </a:xfrm>
          <a:prstGeom prst="wedgeEllipseCallout">
            <a:avLst>
              <a:gd name="adj1" fmla="val 67314"/>
              <a:gd name="adj2" fmla="val 52731"/>
            </a:avLst>
          </a:prstGeom>
          <a:solidFill>
            <a:srgbClr val="DCD552"/>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b="1" dirty="0">
                <a:ln w="0"/>
                <a:solidFill>
                  <a:schemeClr val="tx1"/>
                </a:solidFill>
                <a:effectLst>
                  <a:outerShdw blurRad="38100" dist="19050" dir="2700000" algn="tl" rotWithShape="0">
                    <a:schemeClr val="dk1">
                      <a:alpha val="40000"/>
                    </a:schemeClr>
                  </a:outerShdw>
                </a:effectLst>
              </a:rPr>
              <a:t>Movement enhances learning</a:t>
            </a:r>
            <a:endParaRPr lang="en-US" sz="2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8690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de-AT" dirty="0"/>
              <a:t>Learning = simultaneous activation of neural networks</a:t>
            </a:r>
          </a:p>
          <a:p>
            <a:pPr marL="0" indent="0">
              <a:buNone/>
            </a:pPr>
            <a:r>
              <a:rPr lang="de-AT" dirty="0"/>
              <a:t>„Neurons that fire together wire together“</a:t>
            </a:r>
          </a:p>
          <a:p>
            <a:pPr marL="0" indent="0">
              <a:buNone/>
            </a:pPr>
            <a:endParaRPr lang="de-AT" dirty="0"/>
          </a:p>
          <a:p>
            <a:r>
              <a:rPr lang="de-AT" dirty="0"/>
              <a:t>Maximizing multi-sensory input</a:t>
            </a:r>
          </a:p>
          <a:p>
            <a:endParaRPr lang="en-US" dirty="0"/>
          </a:p>
        </p:txBody>
      </p:sp>
      <p:sp>
        <p:nvSpPr>
          <p:cNvPr id="3" name="Title 2"/>
          <p:cNvSpPr>
            <a:spLocks noGrp="1"/>
          </p:cNvSpPr>
          <p:nvPr>
            <p:ph type="title"/>
          </p:nvPr>
        </p:nvSpPr>
        <p:spPr/>
        <p:txBody>
          <a:bodyPr/>
          <a:lstStyle/>
          <a:p>
            <a:r>
              <a:rPr lang="de-AT" dirty="0"/>
              <a:t>Movement enhances learning</a:t>
            </a:r>
            <a:endParaRPr lang="en-US" dirty="0"/>
          </a:p>
        </p:txBody>
      </p:sp>
      <p:pic>
        <p:nvPicPr>
          <p:cNvPr id="5" name="Content Placeholder 3"/>
          <p:cNvPicPr>
            <a:picLocks noChangeAspect="1"/>
          </p:cNvPicPr>
          <p:nvPr/>
        </p:nvPicPr>
        <p:blipFill>
          <a:blip r:embed="rId3"/>
          <a:stretch>
            <a:fillRect/>
          </a:stretch>
        </p:blipFill>
        <p:spPr>
          <a:xfrm>
            <a:off x="1446212" y="1659450"/>
            <a:ext cx="10170091" cy="4512750"/>
          </a:xfrm>
          <a:prstGeom prst="rect">
            <a:avLst/>
          </a:prstGeom>
        </p:spPr>
      </p:pic>
      <p:pic>
        <p:nvPicPr>
          <p:cNvPr id="6" name="Picture 5"/>
          <p:cNvPicPr>
            <a:picLocks noChangeAspect="1"/>
          </p:cNvPicPr>
          <p:nvPr/>
        </p:nvPicPr>
        <p:blipFill>
          <a:blip r:embed="rId4"/>
          <a:stretch>
            <a:fillRect/>
          </a:stretch>
        </p:blipFill>
        <p:spPr>
          <a:xfrm>
            <a:off x="10285412" y="38008"/>
            <a:ext cx="1576346" cy="1524092"/>
          </a:xfrm>
          <a:prstGeom prst="rect">
            <a:avLst/>
          </a:prstGeom>
        </p:spPr>
      </p:pic>
      <p:sp>
        <p:nvSpPr>
          <p:cNvPr id="9" name="TextBox 8"/>
          <p:cNvSpPr txBox="1"/>
          <p:nvPr/>
        </p:nvSpPr>
        <p:spPr>
          <a:xfrm>
            <a:off x="1446212" y="6417750"/>
            <a:ext cx="7704856" cy="338554"/>
          </a:xfrm>
          <a:prstGeom prst="rect">
            <a:avLst/>
          </a:prstGeom>
          <a:noFill/>
        </p:spPr>
        <p:txBody>
          <a:bodyPr wrap="square" rtlCol="0">
            <a:spAutoFit/>
          </a:bodyPr>
          <a:lstStyle/>
          <a:p>
            <a:pPr lvl="0"/>
            <a:r>
              <a:rPr lang="en-US" altLang="en-US" sz="800" dirty="0">
                <a:latin typeface="Calibri" panose="020F0502020204030204" pitchFamily="34" charset="0"/>
                <a:cs typeface="Times New Roman" panose="02020603050405020304" pitchFamily="18" charset="0"/>
              </a:rPr>
              <a:t>Macedonia, Manuela. “</a:t>
            </a:r>
            <a:r>
              <a:rPr lang="en-US" altLang="en-US" sz="800" dirty="0" err="1">
                <a:latin typeface="Calibri" panose="020F0502020204030204" pitchFamily="34" charset="0"/>
                <a:cs typeface="Times New Roman" panose="02020603050405020304" pitchFamily="18" charset="0"/>
              </a:rPr>
              <a:t>Mit</a:t>
            </a:r>
            <a:r>
              <a:rPr lang="en-US" altLang="en-US" sz="800" dirty="0">
                <a:latin typeface="Calibri" panose="020F0502020204030204" pitchFamily="34" charset="0"/>
                <a:cs typeface="Times New Roman" panose="02020603050405020304" pitchFamily="18" charset="0"/>
              </a:rPr>
              <a:t> </a:t>
            </a:r>
            <a:r>
              <a:rPr lang="en-US" altLang="en-US" sz="800" dirty="0" err="1">
                <a:latin typeface="Calibri" panose="020F0502020204030204" pitchFamily="34" charset="0"/>
                <a:cs typeface="Times New Roman" panose="02020603050405020304" pitchFamily="18" charset="0"/>
              </a:rPr>
              <a:t>Händen</a:t>
            </a:r>
            <a:r>
              <a:rPr lang="en-US" altLang="en-US" sz="800" dirty="0">
                <a:latin typeface="Calibri" panose="020F0502020204030204" pitchFamily="34" charset="0"/>
                <a:cs typeface="Times New Roman" panose="02020603050405020304" pitchFamily="18" charset="0"/>
              </a:rPr>
              <a:t> und </a:t>
            </a:r>
            <a:r>
              <a:rPr lang="en-US" altLang="en-US" sz="800" dirty="0" err="1">
                <a:latin typeface="Calibri" panose="020F0502020204030204" pitchFamily="34" charset="0"/>
                <a:cs typeface="Times New Roman" panose="02020603050405020304" pitchFamily="18" charset="0"/>
              </a:rPr>
              <a:t>Füßen</a:t>
            </a:r>
            <a:r>
              <a:rPr lang="en-US" altLang="en-US" sz="800" dirty="0">
                <a:latin typeface="Calibri" panose="020F0502020204030204" pitchFamily="34" charset="0"/>
                <a:cs typeface="Times New Roman" panose="02020603050405020304" pitchFamily="18" charset="0"/>
              </a:rPr>
              <a:t>” in </a:t>
            </a:r>
            <a:r>
              <a:rPr lang="en-US" altLang="en-US" sz="800" i="1" dirty="0" err="1">
                <a:latin typeface="Calibri" panose="020F0502020204030204" pitchFamily="34" charset="0"/>
                <a:cs typeface="Times New Roman" panose="02020603050405020304" pitchFamily="18" charset="0"/>
              </a:rPr>
              <a:t>Gehirn</a:t>
            </a:r>
            <a:r>
              <a:rPr lang="en-US" altLang="en-US" sz="800" i="1" dirty="0">
                <a:latin typeface="Calibri" panose="020F0502020204030204" pitchFamily="34" charset="0"/>
                <a:cs typeface="Times New Roman" panose="02020603050405020304" pitchFamily="18" charset="0"/>
              </a:rPr>
              <a:t> und Geist,  </a:t>
            </a:r>
            <a:r>
              <a:rPr lang="en-US" altLang="en-US" sz="800" i="1" dirty="0" err="1">
                <a:latin typeface="Calibri" panose="020F0502020204030204" pitchFamily="34" charset="0"/>
                <a:cs typeface="Times New Roman" panose="02020603050405020304" pitchFamily="18" charset="0"/>
              </a:rPr>
              <a:t>Spektrum</a:t>
            </a:r>
            <a:r>
              <a:rPr lang="en-US" altLang="en-US" sz="800" i="1" dirty="0">
                <a:latin typeface="Calibri" panose="020F0502020204030204" pitchFamily="34" charset="0"/>
                <a:cs typeface="Times New Roman" panose="02020603050405020304" pitchFamily="18" charset="0"/>
              </a:rPr>
              <a:t>, 12.2. 06.12.2012. </a:t>
            </a:r>
            <a:r>
              <a:rPr lang="en-US" altLang="en-US" sz="800" dirty="0">
                <a:latin typeface="Calibri" panose="020F0502020204030204" pitchFamily="34" charset="0"/>
                <a:cs typeface="Times New Roman" panose="02020603050405020304" pitchFamily="18" charset="0"/>
              </a:rPr>
              <a:t>http://www.macedonia.at/uncategorized/gehirn-und-geist-und-brain-cast/</a:t>
            </a:r>
            <a:endParaRPr lang="en-US" altLang="en-US" sz="800" dirty="0"/>
          </a:p>
          <a:p>
            <a:endParaRPr lang="en-US" sz="800" dirty="0"/>
          </a:p>
        </p:txBody>
      </p:sp>
    </p:spTree>
    <p:extLst>
      <p:ext uri="{BB962C8B-B14F-4D97-AF65-F5344CB8AC3E}">
        <p14:creationId xmlns:p14="http://schemas.microsoft.com/office/powerpoint/2010/main" val="191751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033635" y="3741332"/>
            <a:ext cx="2133600" cy="2069592"/>
          </a:xfrm>
          <a:prstGeom prst="rect">
            <a:avLst/>
          </a:prstGeom>
        </p:spPr>
      </p:pic>
      <p:pic>
        <p:nvPicPr>
          <p:cNvPr id="4" name="Picture 3"/>
          <p:cNvPicPr>
            <a:picLocks noChangeAspect="1"/>
          </p:cNvPicPr>
          <p:nvPr/>
        </p:nvPicPr>
        <p:blipFill>
          <a:blip r:embed="rId4"/>
          <a:stretch>
            <a:fillRect/>
          </a:stretch>
        </p:blipFill>
        <p:spPr>
          <a:xfrm>
            <a:off x="4033635" y="3758328"/>
            <a:ext cx="2178232" cy="2103120"/>
          </a:xfrm>
          <a:prstGeom prst="rect">
            <a:avLst/>
          </a:prstGeom>
        </p:spPr>
      </p:pic>
      <p:sp>
        <p:nvSpPr>
          <p:cNvPr id="3" name="Title 2"/>
          <p:cNvSpPr>
            <a:spLocks noGrp="1"/>
          </p:cNvSpPr>
          <p:nvPr>
            <p:ph type="title"/>
          </p:nvPr>
        </p:nvSpPr>
        <p:spPr/>
        <p:txBody>
          <a:bodyPr/>
          <a:lstStyle/>
          <a:p>
            <a:r>
              <a:rPr lang="de-AT" dirty="0"/>
              <a:t>Let‘s sum up what we have learned so far</a:t>
            </a:r>
            <a:endParaRPr lang="en-US" dirty="0"/>
          </a:p>
        </p:txBody>
      </p:sp>
      <p:pic>
        <p:nvPicPr>
          <p:cNvPr id="7" name="Picture 6"/>
          <p:cNvPicPr>
            <a:picLocks noChangeAspect="1"/>
          </p:cNvPicPr>
          <p:nvPr/>
        </p:nvPicPr>
        <p:blipFill>
          <a:blip r:embed="rId5"/>
          <a:stretch>
            <a:fillRect/>
          </a:stretch>
        </p:blipFill>
        <p:spPr>
          <a:xfrm>
            <a:off x="6483865" y="3783042"/>
            <a:ext cx="2229904" cy="21031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8" name="Picture 7"/>
          <p:cNvPicPr>
            <a:picLocks noChangeAspect="1"/>
          </p:cNvPicPr>
          <p:nvPr/>
        </p:nvPicPr>
        <p:blipFill>
          <a:blip r:embed="rId6"/>
          <a:stretch>
            <a:fillRect/>
          </a:stretch>
        </p:blipFill>
        <p:spPr>
          <a:xfrm>
            <a:off x="9030399" y="3753255"/>
            <a:ext cx="2174413" cy="21031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9" name="Picture 8"/>
          <p:cNvPicPr>
            <a:picLocks noChangeAspect="1"/>
          </p:cNvPicPr>
          <p:nvPr/>
        </p:nvPicPr>
        <p:blipFill>
          <a:blip r:embed="rId7"/>
          <a:stretch>
            <a:fillRect/>
          </a:stretch>
        </p:blipFill>
        <p:spPr>
          <a:xfrm>
            <a:off x="1595292" y="1700394"/>
            <a:ext cx="2089809" cy="2103120"/>
          </a:xfrm>
          <a:prstGeom prst="rect">
            <a:avLst/>
          </a:prstGeom>
        </p:spPr>
      </p:pic>
      <p:pic>
        <p:nvPicPr>
          <p:cNvPr id="13" name="Picture 12"/>
          <p:cNvPicPr>
            <a:picLocks noChangeAspect="1"/>
          </p:cNvPicPr>
          <p:nvPr/>
        </p:nvPicPr>
        <p:blipFill>
          <a:blip r:embed="rId8"/>
          <a:stretch>
            <a:fillRect/>
          </a:stretch>
        </p:blipFill>
        <p:spPr>
          <a:xfrm>
            <a:off x="1608294" y="3803514"/>
            <a:ext cx="2171849" cy="2103120"/>
          </a:xfrm>
          <a:prstGeom prst="rect">
            <a:avLst/>
          </a:prstGeom>
        </p:spPr>
      </p:pic>
    </p:spTree>
    <p:extLst>
      <p:ext uri="{BB962C8B-B14F-4D97-AF65-F5344CB8AC3E}">
        <p14:creationId xmlns:p14="http://schemas.microsoft.com/office/powerpoint/2010/main" val="152331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7"/>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3604" y="1905397"/>
            <a:ext cx="9141619" cy="4710093"/>
          </a:xfrm>
          <a:ln>
            <a:noFill/>
          </a:ln>
          <a:effectLst/>
          <a:scene3d>
            <a:camera prst="orthographicFront">
              <a:rot lat="0" lon="0" rev="0"/>
            </a:camera>
            <a:lightRig rig="contrasting" dir="t">
              <a:rot lat="0" lon="0" rev="7800000"/>
            </a:lightRig>
          </a:scene3d>
          <a:sp3d>
            <a:bevelT w="139700" h="139700"/>
          </a:sp3d>
        </p:spPr>
        <p:txBody>
          <a:bodyPr/>
          <a:lstStyle/>
          <a:p>
            <a:r>
              <a:rPr lang="de-AT" b="1" dirty="0"/>
              <a:t>Create authentic, interesting activities that the learners want to engage with.</a:t>
            </a:r>
          </a:p>
          <a:p>
            <a:r>
              <a:rPr lang="de-AT" b="1" dirty="0"/>
              <a:t>Create a relaxed atmosphere where errors are seen as stepping stones of learning.</a:t>
            </a:r>
          </a:p>
          <a:p>
            <a:r>
              <a:rPr lang="de-AT" b="1" dirty="0"/>
              <a:t>U</a:t>
            </a:r>
            <a:r>
              <a:rPr lang="en-US" b="1" dirty="0"/>
              <a:t>se as many senses and parts of the brain as possible</a:t>
            </a:r>
          </a:p>
          <a:p>
            <a:endParaRPr lang="en-US" b="1" dirty="0"/>
          </a:p>
          <a:p>
            <a:r>
              <a:rPr lang="de-AT" b="1" dirty="0"/>
              <a:t>C</a:t>
            </a:r>
            <a:r>
              <a:rPr lang="en-US" b="1" dirty="0" err="1"/>
              <a:t>reate</a:t>
            </a:r>
            <a:r>
              <a:rPr lang="en-US" b="1" dirty="0"/>
              <a:t> tasks that require the learners to make associations with their previous knowledge and experiences</a:t>
            </a:r>
          </a:p>
          <a:p>
            <a:endParaRPr lang="en-US" dirty="0"/>
          </a:p>
          <a:p>
            <a:endParaRPr lang="en-US" dirty="0"/>
          </a:p>
          <a:p>
            <a:endParaRPr lang="de-AT" dirty="0"/>
          </a:p>
        </p:txBody>
      </p:sp>
      <p:sp>
        <p:nvSpPr>
          <p:cNvPr id="3" name="Title 2"/>
          <p:cNvSpPr>
            <a:spLocks noGrp="1"/>
          </p:cNvSpPr>
          <p:nvPr>
            <p:ph type="title"/>
          </p:nvPr>
        </p:nvSpPr>
        <p:spPr/>
        <p:txBody>
          <a:bodyPr/>
          <a:lstStyle/>
          <a:p>
            <a:r>
              <a:rPr lang="de-AT" b="1" dirty="0"/>
              <a:t>How can we do this?</a:t>
            </a:r>
            <a:endParaRPr lang="en-US" b="1" dirty="0"/>
          </a:p>
        </p:txBody>
      </p:sp>
      <p:pic>
        <p:nvPicPr>
          <p:cNvPr id="4" name="Picture 3"/>
          <p:cNvPicPr>
            <a:picLocks noChangeAspect="1"/>
          </p:cNvPicPr>
          <p:nvPr/>
        </p:nvPicPr>
        <p:blipFill>
          <a:blip r:embed="rId3"/>
          <a:stretch>
            <a:fillRect/>
          </a:stretch>
        </p:blipFill>
        <p:spPr>
          <a:xfrm>
            <a:off x="10922985" y="4683386"/>
            <a:ext cx="941864" cy="914162"/>
          </a:xfrm>
          <a:prstGeom prst="rect">
            <a:avLst/>
          </a:prstGeom>
        </p:spPr>
      </p:pic>
      <p:pic>
        <p:nvPicPr>
          <p:cNvPr id="5" name="Picture 4"/>
          <p:cNvPicPr>
            <a:picLocks noChangeAspect="1"/>
          </p:cNvPicPr>
          <p:nvPr/>
        </p:nvPicPr>
        <p:blipFill>
          <a:blip r:embed="rId4"/>
          <a:stretch>
            <a:fillRect/>
          </a:stretch>
        </p:blipFill>
        <p:spPr>
          <a:xfrm>
            <a:off x="10891601" y="1616312"/>
            <a:ext cx="945960" cy="914162"/>
          </a:xfrm>
          <a:prstGeom prst="rect">
            <a:avLst/>
          </a:prstGeom>
        </p:spPr>
      </p:pic>
      <p:pic>
        <p:nvPicPr>
          <p:cNvPr id="6" name="Picture 5"/>
          <p:cNvPicPr>
            <a:picLocks noChangeAspect="1"/>
          </p:cNvPicPr>
          <p:nvPr/>
        </p:nvPicPr>
        <p:blipFill>
          <a:blip r:embed="rId5"/>
          <a:stretch>
            <a:fillRect/>
          </a:stretch>
        </p:blipFill>
        <p:spPr>
          <a:xfrm>
            <a:off x="10891601" y="3571757"/>
            <a:ext cx="947006" cy="914162"/>
          </a:xfrm>
          <a:prstGeom prst="rect">
            <a:avLst/>
          </a:prstGeom>
        </p:spPr>
      </p:pic>
      <p:sp>
        <p:nvSpPr>
          <p:cNvPr id="7" name="Rectangle: Rounded Corners 6"/>
          <p:cNvSpPr/>
          <p:nvPr/>
        </p:nvSpPr>
        <p:spPr>
          <a:xfrm>
            <a:off x="2818667" y="5727482"/>
            <a:ext cx="6551494" cy="888010"/>
          </a:xfrm>
          <a:prstGeom prst="roundRect">
            <a:avLst/>
          </a:prstGeom>
          <a:solidFill>
            <a:srgbClr val="DCD552"/>
          </a:solidFill>
          <a:ln>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de-AT" sz="2399" b="1" dirty="0">
                <a:ln w="0"/>
                <a:solidFill>
                  <a:srgbClr val="4E67C8"/>
                </a:solidFill>
                <a:effectLst>
                  <a:outerShdw blurRad="38100" dist="25400" dir="5400000" algn="ctr" rotWithShape="0">
                    <a:srgbClr val="6E747A">
                      <a:alpha val="43000"/>
                    </a:srgbClr>
                  </a:outerShdw>
                </a:effectLst>
                <a:latin typeface="Century Gothic" panose="020B0502020202020204"/>
              </a:rPr>
              <a:t>Speaking activities do this perfectly!</a:t>
            </a:r>
          </a:p>
          <a:p>
            <a:pPr algn="ctr" defTabSz="914126"/>
            <a:endParaRPr lang="en-US" sz="1799" dirty="0">
              <a:solidFill>
                <a:prstClr val="white"/>
              </a:solidFill>
              <a:latin typeface="Century Gothic" panose="020B0502020202020204"/>
            </a:endParaRPr>
          </a:p>
        </p:txBody>
      </p:sp>
      <p:pic>
        <p:nvPicPr>
          <p:cNvPr id="8" name="Picture 7"/>
          <p:cNvPicPr>
            <a:picLocks noChangeAspect="1"/>
          </p:cNvPicPr>
          <p:nvPr/>
        </p:nvPicPr>
        <p:blipFill>
          <a:blip r:embed="rId6"/>
          <a:stretch>
            <a:fillRect/>
          </a:stretch>
        </p:blipFill>
        <p:spPr>
          <a:xfrm>
            <a:off x="10961516" y="2590800"/>
            <a:ext cx="902286" cy="923269"/>
          </a:xfrm>
          <a:prstGeom prst="rect">
            <a:avLst/>
          </a:prstGeom>
        </p:spPr>
      </p:pic>
    </p:spTree>
    <p:extLst>
      <p:ext uri="{BB962C8B-B14F-4D97-AF65-F5344CB8AC3E}">
        <p14:creationId xmlns:p14="http://schemas.microsoft.com/office/powerpoint/2010/main" val="112038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de-AT" sz="3200" b="1" dirty="0"/>
              <a:t>If you would like to find out </a:t>
            </a:r>
          </a:p>
          <a:p>
            <a:r>
              <a:rPr lang="de-AT" sz="3200" b="1" dirty="0"/>
              <a:t>how to put these ideas into practice and </a:t>
            </a:r>
          </a:p>
          <a:p>
            <a:r>
              <a:rPr lang="de-AT" sz="3200" b="1" dirty="0"/>
              <a:t>How to create meaningful speaking activities, </a:t>
            </a:r>
          </a:p>
          <a:p>
            <a:pPr marL="0" indent="0">
              <a:buNone/>
            </a:pPr>
            <a:r>
              <a:rPr lang="de-AT" sz="3200" b="1" dirty="0"/>
              <a:t>watch the second part of my video.</a:t>
            </a:r>
          </a:p>
          <a:p>
            <a:pPr marL="0" indent="0">
              <a:buNone/>
            </a:pPr>
            <a:endParaRPr lang="en-US" dirty="0"/>
          </a:p>
        </p:txBody>
      </p:sp>
      <p:sp>
        <p:nvSpPr>
          <p:cNvPr id="3" name="Title 2"/>
          <p:cNvSpPr>
            <a:spLocks noGrp="1"/>
          </p:cNvSpPr>
          <p:nvPr>
            <p:ph type="title"/>
          </p:nvPr>
        </p:nvSpPr>
        <p:spPr>
          <a:xfrm>
            <a:off x="1636294" y="274638"/>
            <a:ext cx="9030117" cy="1020762"/>
          </a:xfrm>
        </p:spPr>
        <p:txBody>
          <a:bodyPr>
            <a:normAutofit/>
          </a:bodyPr>
          <a:lstStyle/>
          <a:p>
            <a:r>
              <a:rPr lang="de-AT" sz="4400" b="1" dirty="0"/>
              <a:t>Time for a break</a:t>
            </a:r>
            <a:endParaRPr lang="en-US" sz="4400" b="1" dirty="0"/>
          </a:p>
        </p:txBody>
      </p:sp>
      <p:pic>
        <p:nvPicPr>
          <p:cNvPr id="5" name="Picture 4" descr="A cup of coffee&#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5212" y="4118811"/>
            <a:ext cx="3429000" cy="2421731"/>
          </a:xfrm>
          <a:prstGeom prst="rect">
            <a:avLst/>
          </a:prstGeom>
          <a:ln>
            <a:noFill/>
          </a:ln>
          <a:effectLst>
            <a:softEdge rad="112500"/>
          </a:effectLst>
        </p:spPr>
      </p:pic>
    </p:spTree>
    <p:extLst>
      <p:ext uri="{BB962C8B-B14F-4D97-AF65-F5344CB8AC3E}">
        <p14:creationId xmlns:p14="http://schemas.microsoft.com/office/powerpoint/2010/main" val="397648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6144" y="1510098"/>
            <a:ext cx="2755759" cy="1502200"/>
          </a:xfrm>
          <a:prstGeom prst="rect">
            <a:avLst/>
          </a:prstGeom>
          <a:ln>
            <a:noFill/>
          </a:ln>
          <a:effectLst>
            <a:outerShdw blurRad="292100" dist="139700" dir="2700000" algn="tl" rotWithShape="0">
              <a:srgbClr val="333333">
                <a:alpha val="65000"/>
              </a:srgbClr>
            </a:outerShdw>
          </a:effectLst>
        </p:spPr>
      </p:pic>
      <p:pic>
        <p:nvPicPr>
          <p:cNvPr id="5123" name="Picture 3" descr="C:\Users\lp\AppData\Local\Microsoft\Windows\Temporary Internet Files\Content.IE5\I29PHQH1\MC900187587[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1201" y="2924945"/>
            <a:ext cx="1544422" cy="1817827"/>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p:cNvSpPr/>
          <p:nvPr/>
        </p:nvSpPr>
        <p:spPr>
          <a:xfrm>
            <a:off x="6246812" y="1313048"/>
            <a:ext cx="3124200" cy="1731750"/>
          </a:xfrm>
          <a:prstGeom prst="wedgeRoundRectCallout">
            <a:avLst>
              <a:gd name="adj1" fmla="val -50538"/>
              <a:gd name="adj2" fmla="val 82649"/>
              <a:gd name="adj3" fmla="val 16667"/>
            </a:avLst>
          </a:prstGeom>
          <a:solidFill>
            <a:schemeClr val="accent5">
              <a:lumMod val="5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b="1" dirty="0">
                <a:solidFill>
                  <a:schemeClr val="bg1"/>
                </a:solidFill>
                <a:latin typeface="Cambria"/>
              </a:rPr>
              <a:t>Engage </a:t>
            </a:r>
            <a:r>
              <a:rPr lang="fr-FR" b="1" dirty="0" err="1">
                <a:solidFill>
                  <a:schemeClr val="bg1"/>
                </a:solidFill>
                <a:latin typeface="Cambria"/>
              </a:rPr>
              <a:t>actively</a:t>
            </a:r>
            <a:r>
              <a:rPr lang="fr-FR" b="1" dirty="0">
                <a:solidFill>
                  <a:schemeClr val="bg1"/>
                </a:solidFill>
                <a:latin typeface="Cambria"/>
              </a:rPr>
              <a:t> and </a:t>
            </a:r>
            <a:r>
              <a:rPr lang="fr-FR" b="1" dirty="0" err="1">
                <a:solidFill>
                  <a:schemeClr val="bg1"/>
                </a:solidFill>
                <a:latin typeface="Cambria"/>
              </a:rPr>
              <a:t>construct</a:t>
            </a:r>
            <a:r>
              <a:rPr lang="fr-FR" b="1" dirty="0">
                <a:solidFill>
                  <a:schemeClr val="bg1"/>
                </a:solidFill>
                <a:latin typeface="Cambria"/>
              </a:rPr>
              <a:t> </a:t>
            </a:r>
            <a:r>
              <a:rPr lang="fr-FR" b="1" dirty="0" err="1">
                <a:solidFill>
                  <a:schemeClr val="bg1"/>
                </a:solidFill>
                <a:latin typeface="Cambria"/>
              </a:rPr>
              <a:t>knowledge</a:t>
            </a:r>
            <a:endParaRPr lang="fr-FR" b="1" dirty="0">
              <a:solidFill>
                <a:schemeClr val="bg1"/>
              </a:solidFill>
              <a:latin typeface="Cambria"/>
            </a:endParaRPr>
          </a:p>
          <a:p>
            <a:pPr>
              <a:defRPr/>
            </a:pPr>
            <a:endParaRPr lang="fr-FR" dirty="0">
              <a:solidFill>
                <a:schemeClr val="bg1"/>
              </a:solidFill>
              <a:latin typeface="Cambria"/>
            </a:endParaRPr>
          </a:p>
          <a:p>
            <a:pPr>
              <a:defRPr/>
            </a:pPr>
            <a:endParaRPr lang="fr-FR" dirty="0">
              <a:solidFill>
                <a:schemeClr val="bg1"/>
              </a:solidFill>
              <a:latin typeface="Cambria"/>
            </a:endParaRPr>
          </a:p>
          <a:p>
            <a:pPr>
              <a:defRPr/>
            </a:pPr>
            <a:endParaRPr lang="fr-FR" dirty="0">
              <a:solidFill>
                <a:schemeClr val="bg1"/>
              </a:solidFill>
              <a:latin typeface="Cambria"/>
            </a:endParaRPr>
          </a:p>
        </p:txBody>
      </p:sp>
      <p:sp>
        <p:nvSpPr>
          <p:cNvPr id="3" name="Title 2"/>
          <p:cNvSpPr>
            <a:spLocks noGrp="1"/>
          </p:cNvSpPr>
          <p:nvPr>
            <p:ph type="title"/>
          </p:nvPr>
        </p:nvSpPr>
        <p:spPr>
          <a:xfrm>
            <a:off x="1522414" y="274638"/>
            <a:ext cx="5867398" cy="1020762"/>
          </a:xfrm>
        </p:spPr>
        <p:txBody>
          <a:bodyPr>
            <a:normAutofit/>
          </a:bodyPr>
          <a:lstStyle/>
          <a:p>
            <a:r>
              <a:rPr lang="de-AT" sz="3600" dirty="0"/>
              <a:t>How does learning work?</a:t>
            </a:r>
            <a:endParaRPr lang="en-US" sz="3600" dirty="0"/>
          </a:p>
        </p:txBody>
      </p:sp>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689552" y="1845931"/>
            <a:ext cx="2922666" cy="43248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2236813" y="4851512"/>
            <a:ext cx="7715200" cy="1503157"/>
          </a:xfrm>
          <a:prstGeom prst="roundRect">
            <a:avLst/>
          </a:prstGeom>
          <a:solidFill>
            <a:srgbClr val="EB9F6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defRPr/>
            </a:pPr>
            <a:r>
              <a:rPr lang="en-US" b="1" dirty="0">
                <a:solidFill>
                  <a:schemeClr val="tx1"/>
                </a:solidFill>
                <a:latin typeface="Cambria"/>
              </a:rPr>
              <a:t>We want to create situations where our learners actively use as many areas of their brains as possible and thus create, expand and strengthen their neural networks.</a:t>
            </a:r>
            <a:endParaRPr lang="de-AT" b="1" dirty="0">
              <a:solidFill>
                <a:schemeClr val="tx1"/>
              </a:solidFill>
              <a:latin typeface="Cambria"/>
            </a:endParaRPr>
          </a:p>
        </p:txBody>
      </p:sp>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8462" y="3178200"/>
            <a:ext cx="809303" cy="13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8354491" y="2178923"/>
            <a:ext cx="569941" cy="554943"/>
          </a:xfrm>
          <a:prstGeom prst="rect">
            <a:avLst/>
          </a:prstGeom>
        </p:spPr>
      </p:pic>
      <p:sp>
        <p:nvSpPr>
          <p:cNvPr id="14" name="Speech Bubble: Rectangle with Corners Rounded 13"/>
          <p:cNvSpPr/>
          <p:nvPr/>
        </p:nvSpPr>
        <p:spPr>
          <a:xfrm>
            <a:off x="3523823" y="1615099"/>
            <a:ext cx="2438400" cy="1292198"/>
          </a:xfrm>
          <a:prstGeom prst="wedgeRoundRectCallout">
            <a:avLst>
              <a:gd name="adj1" fmla="val 42413"/>
              <a:gd name="adj2" fmla="val 79399"/>
              <a:gd name="adj3" fmla="val 16667"/>
            </a:avLst>
          </a:prstGeom>
          <a:solidFill>
            <a:srgbClr val="DCD552"/>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tx1"/>
                </a:solidFill>
                <a:latin typeface="Cambria"/>
              </a:rPr>
              <a:t>Neurons</a:t>
            </a:r>
            <a:r>
              <a:rPr lang="fr-FR" b="1" dirty="0">
                <a:solidFill>
                  <a:schemeClr val="tx1"/>
                </a:solidFill>
                <a:latin typeface="Cambria"/>
              </a:rPr>
              <a:t> </a:t>
            </a:r>
            <a:r>
              <a:rPr lang="fr-FR" b="1" dirty="0" err="1">
                <a:solidFill>
                  <a:schemeClr val="tx1"/>
                </a:solidFill>
                <a:latin typeface="Cambria"/>
              </a:rPr>
              <a:t>that</a:t>
            </a:r>
            <a:r>
              <a:rPr lang="fr-FR" b="1" dirty="0">
                <a:solidFill>
                  <a:schemeClr val="tx1"/>
                </a:solidFill>
                <a:latin typeface="Cambria"/>
              </a:rPr>
              <a:t> </a:t>
            </a:r>
            <a:r>
              <a:rPr lang="fr-FR" b="1" dirty="0" err="1">
                <a:solidFill>
                  <a:schemeClr val="tx1"/>
                </a:solidFill>
                <a:latin typeface="Cambria"/>
              </a:rPr>
              <a:t>fire</a:t>
            </a:r>
            <a:r>
              <a:rPr lang="fr-FR" b="1" dirty="0">
                <a:solidFill>
                  <a:schemeClr val="tx1"/>
                </a:solidFill>
                <a:latin typeface="Cambria"/>
              </a:rPr>
              <a:t> </a:t>
            </a:r>
            <a:r>
              <a:rPr lang="fr-FR" b="1" dirty="0" err="1">
                <a:solidFill>
                  <a:schemeClr val="tx1"/>
                </a:solidFill>
                <a:latin typeface="Cambria"/>
              </a:rPr>
              <a:t>together</a:t>
            </a:r>
            <a:r>
              <a:rPr lang="fr-FR" b="1" dirty="0">
                <a:solidFill>
                  <a:schemeClr val="tx1"/>
                </a:solidFill>
                <a:latin typeface="Cambria"/>
              </a:rPr>
              <a:t> </a:t>
            </a:r>
            <a:r>
              <a:rPr lang="fr-FR" b="1" dirty="0" err="1">
                <a:solidFill>
                  <a:schemeClr val="tx1"/>
                </a:solidFill>
                <a:latin typeface="Cambria"/>
              </a:rPr>
              <a:t>wire</a:t>
            </a:r>
            <a:r>
              <a:rPr lang="fr-FR" b="1" dirty="0">
                <a:solidFill>
                  <a:schemeClr val="tx1"/>
                </a:solidFill>
                <a:latin typeface="Cambria"/>
              </a:rPr>
              <a:t> </a:t>
            </a:r>
            <a:r>
              <a:rPr lang="fr-FR" b="1" dirty="0" err="1">
                <a:solidFill>
                  <a:schemeClr val="tx1"/>
                </a:solidFill>
                <a:latin typeface="Cambria"/>
              </a:rPr>
              <a:t>together</a:t>
            </a:r>
            <a:endParaRPr lang="fr-FR" b="1" dirty="0">
              <a:solidFill>
                <a:schemeClr val="tx1"/>
              </a:solidFill>
              <a:latin typeface="Cambria"/>
            </a:endParaRPr>
          </a:p>
          <a:p>
            <a:pPr algn="ctr"/>
            <a:endParaRPr lang="en-US" dirty="0"/>
          </a:p>
        </p:txBody>
      </p:sp>
      <p:sp>
        <p:nvSpPr>
          <p:cNvPr id="15" name="Speech Bubble: Rectangle with Corners Rounded 14"/>
          <p:cNvSpPr/>
          <p:nvPr/>
        </p:nvSpPr>
        <p:spPr>
          <a:xfrm>
            <a:off x="7389812" y="3461679"/>
            <a:ext cx="2438400" cy="990600"/>
          </a:xfrm>
          <a:prstGeom prst="wedgeRoundRectCallout">
            <a:avLst>
              <a:gd name="adj1" fmla="val -122139"/>
              <a:gd name="adj2" fmla="val 21857"/>
              <a:gd name="adj3" fmla="val 16667"/>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prstClr val="black"/>
                </a:solidFill>
                <a:latin typeface="Cambria"/>
              </a:rPr>
              <a:t>This </a:t>
            </a:r>
            <a:r>
              <a:rPr lang="fr-FR" b="1" dirty="0" err="1">
                <a:solidFill>
                  <a:prstClr val="black"/>
                </a:solidFill>
                <a:latin typeface="Cambria"/>
              </a:rPr>
              <a:t>happens</a:t>
            </a:r>
            <a:r>
              <a:rPr lang="fr-FR" b="1" dirty="0">
                <a:solidFill>
                  <a:prstClr val="black"/>
                </a:solidFill>
                <a:latin typeface="Cambria"/>
              </a:rPr>
              <a:t> best </a:t>
            </a:r>
            <a:r>
              <a:rPr lang="fr-FR" b="1" dirty="0" err="1">
                <a:solidFill>
                  <a:prstClr val="black"/>
                </a:solidFill>
                <a:latin typeface="Cambria"/>
              </a:rPr>
              <a:t>when</a:t>
            </a:r>
            <a:r>
              <a:rPr lang="fr-FR" b="1" dirty="0">
                <a:solidFill>
                  <a:prstClr val="black"/>
                </a:solidFill>
                <a:latin typeface="Cambria"/>
              </a:rPr>
              <a:t> </a:t>
            </a:r>
            <a:r>
              <a:rPr lang="fr-FR" b="1" dirty="0" err="1">
                <a:solidFill>
                  <a:prstClr val="black"/>
                </a:solidFill>
                <a:latin typeface="Cambria"/>
              </a:rPr>
              <a:t>we</a:t>
            </a:r>
            <a:r>
              <a:rPr lang="fr-FR" b="1" dirty="0">
                <a:solidFill>
                  <a:prstClr val="black"/>
                </a:solidFill>
                <a:latin typeface="Cambria"/>
              </a:rPr>
              <a:t> </a:t>
            </a:r>
            <a:r>
              <a:rPr lang="fr-FR" b="1" dirty="0" err="1">
                <a:solidFill>
                  <a:prstClr val="black"/>
                </a:solidFill>
                <a:latin typeface="Cambria"/>
              </a:rPr>
              <a:t>speak</a:t>
            </a:r>
            <a:r>
              <a:rPr lang="fr-FR" b="1" dirty="0">
                <a:solidFill>
                  <a:prstClr val="black"/>
                </a:solidFill>
                <a:latin typeface="Cambria"/>
              </a:rPr>
              <a:t>.</a:t>
            </a:r>
          </a:p>
          <a:p>
            <a:pPr algn="ctr"/>
            <a:endParaRPr lang="en-US" dirty="0"/>
          </a:p>
        </p:txBody>
      </p:sp>
      <p:pic>
        <p:nvPicPr>
          <p:cNvPr id="16" name="Picture 15"/>
          <p:cNvPicPr>
            <a:picLocks noChangeAspect="1"/>
          </p:cNvPicPr>
          <p:nvPr/>
        </p:nvPicPr>
        <p:blipFill>
          <a:blip r:embed="rId8"/>
          <a:stretch>
            <a:fillRect/>
          </a:stretch>
        </p:blipFill>
        <p:spPr>
          <a:xfrm>
            <a:off x="7443845" y="2165812"/>
            <a:ext cx="658588" cy="621143"/>
          </a:xfrm>
          <a:prstGeom prst="rect">
            <a:avLst/>
          </a:prstGeom>
        </p:spPr>
      </p:pic>
    </p:spTree>
    <p:extLst>
      <p:ext uri="{BB962C8B-B14F-4D97-AF65-F5344CB8AC3E}">
        <p14:creationId xmlns:p14="http://schemas.microsoft.com/office/powerpoint/2010/main" val="198807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128"/>
                                        </p:tgtEl>
                                        <p:attrNameLst>
                                          <p:attrName>style.visibility</p:attrName>
                                        </p:attrNameLst>
                                      </p:cBhvr>
                                      <p:to>
                                        <p:strVal val="visible"/>
                                      </p:to>
                                    </p:set>
                                    <p:animEffect transition="in" filter="fade">
                                      <p:cBhvr>
                                        <p:cTn id="44" dur="1000"/>
                                        <p:tgtEl>
                                          <p:spTgt spid="5128"/>
                                        </p:tgtEl>
                                      </p:cBhvr>
                                    </p:animEffect>
                                    <p:anim calcmode="lin" valueType="num">
                                      <p:cBhvr>
                                        <p:cTn id="45" dur="1000" fill="hold"/>
                                        <p:tgtEl>
                                          <p:spTgt spid="5128"/>
                                        </p:tgtEl>
                                        <p:attrNameLst>
                                          <p:attrName>ppt_x</p:attrName>
                                        </p:attrNameLst>
                                      </p:cBhvr>
                                      <p:tavLst>
                                        <p:tav tm="0">
                                          <p:val>
                                            <p:strVal val="#ppt_x"/>
                                          </p:val>
                                        </p:tav>
                                        <p:tav tm="100000">
                                          <p:val>
                                            <p:strVal val="#ppt_x"/>
                                          </p:val>
                                        </p:tav>
                                      </p:tavLst>
                                    </p:anim>
                                    <p:anim calcmode="lin" valueType="num">
                                      <p:cBhvr>
                                        <p:cTn id="46"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de-AT" sz="3600" dirty="0"/>
              <a:t>What happens when we speak?</a:t>
            </a:r>
            <a:endParaRPr lang="en-US"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02300" y="2081521"/>
            <a:ext cx="4476436" cy="3785879"/>
          </a:xfrm>
          <a:prstGeom prst="rect">
            <a:avLst/>
          </a:prstGeom>
          <a:ln>
            <a:noFill/>
          </a:ln>
          <a:effectLst>
            <a:outerShdw blurRad="190500" algn="tl" rotWithShape="0">
              <a:srgbClr val="000000">
                <a:alpha val="70000"/>
              </a:srgbClr>
            </a:outerShdw>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564" y="2081521"/>
            <a:ext cx="5570030" cy="37858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lp\AppData\Local\Microsoft\Windows\Temporary Internet Files\Content.IE5\WVXR4GGT\MC90038921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0612" y="178056"/>
            <a:ext cx="1202730" cy="157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31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4570412" y="2129934"/>
            <a:ext cx="6006175" cy="3661266"/>
          </a:xfrm>
          <a:prstGeom prst="rect">
            <a:avLst/>
          </a:prstGeom>
        </p:spPr>
      </p:pic>
      <p:sp>
        <p:nvSpPr>
          <p:cNvPr id="3" name="Text Placeholder 2"/>
          <p:cNvSpPr>
            <a:spLocks noGrp="1"/>
          </p:cNvSpPr>
          <p:nvPr>
            <p:ph type="body" sz="half" idx="2"/>
          </p:nvPr>
        </p:nvSpPr>
        <p:spPr>
          <a:xfrm>
            <a:off x="7847012" y="2971800"/>
            <a:ext cx="2362202" cy="2209799"/>
          </a:xfrm>
        </p:spPr>
        <p:txBody>
          <a:bodyPr>
            <a:normAutofit/>
          </a:bodyPr>
          <a:lstStyle/>
          <a:p>
            <a:endParaRPr lang="en-US" dirty="0"/>
          </a:p>
          <a:p>
            <a:r>
              <a:rPr lang="en-US" sz="2400" dirty="0"/>
              <a:t>A little experiment….</a:t>
            </a:r>
          </a:p>
        </p:txBody>
      </p:sp>
      <p:sp>
        <p:nvSpPr>
          <p:cNvPr id="4" name="Slide Number Placeholder 3"/>
          <p:cNvSpPr>
            <a:spLocks noGrp="1"/>
          </p:cNvSpPr>
          <p:nvPr>
            <p:ph type="sldNum" sz="quarter" idx="12"/>
          </p:nvPr>
        </p:nvSpPr>
        <p:spPr/>
        <p:txBody>
          <a:bodyPr/>
          <a:lstStyle/>
          <a:p>
            <a:fld id="{6A5F6EB0-0ACF-47C8-8809-594A32352EA2}" type="slidenum">
              <a:rPr lang="de-AT" smtClean="0"/>
              <a:t>5</a:t>
            </a:fld>
            <a:endParaRPr lang="de-AT"/>
          </a:p>
        </p:txBody>
      </p:sp>
      <p:sp>
        <p:nvSpPr>
          <p:cNvPr id="7" name="Cloud Callout 6"/>
          <p:cNvSpPr/>
          <p:nvPr/>
        </p:nvSpPr>
        <p:spPr>
          <a:xfrm>
            <a:off x="608012" y="1752600"/>
            <a:ext cx="3528392" cy="1944216"/>
          </a:xfrm>
          <a:prstGeom prst="cloudCallout">
            <a:avLst>
              <a:gd name="adj1" fmla="val 53824"/>
              <a:gd name="adj2" fmla="val 84633"/>
            </a:avLst>
          </a:prstGeom>
          <a:gradFill>
            <a:gsLst>
              <a:gs pos="92469">
                <a:srgbClr val="DCD552"/>
              </a:gs>
              <a:gs pos="0">
                <a:srgbClr val="63AC36"/>
              </a:gs>
              <a:gs pos="100000">
                <a:schemeClr val="accent1">
                  <a:lumMod val="30000"/>
                  <a:lumOff val="70000"/>
                </a:schemeClr>
              </a:gs>
            </a:gsLst>
            <a:lin ang="5400000" scaled="1"/>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Neurons that fire together </a:t>
            </a:r>
          </a:p>
          <a:p>
            <a:pPr algn="ctr"/>
            <a:r>
              <a:rPr lang="en-US" sz="2400" dirty="0"/>
              <a:t>wire together</a:t>
            </a:r>
          </a:p>
        </p:txBody>
      </p:sp>
      <p:sp>
        <p:nvSpPr>
          <p:cNvPr id="6" name="TextBox 5"/>
          <p:cNvSpPr txBox="1"/>
          <p:nvPr/>
        </p:nvSpPr>
        <p:spPr>
          <a:xfrm>
            <a:off x="4438228" y="6453336"/>
            <a:ext cx="5976664" cy="338554"/>
          </a:xfrm>
          <a:prstGeom prst="rect">
            <a:avLst/>
          </a:prstGeom>
          <a:noFill/>
        </p:spPr>
        <p:txBody>
          <a:bodyPr wrap="square" rtlCol="0">
            <a:spAutoFit/>
          </a:bodyPr>
          <a:lstStyle/>
          <a:p>
            <a:r>
              <a:rPr lang="en-US" sz="800" dirty="0"/>
              <a:t>http://www.extremetech.com/extreme/179223-the-first-real-time-non-invasive-imaging-of-neurons-forming-a-neural-network</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7612" y="3228237"/>
            <a:ext cx="1200150" cy="1200150"/>
          </a:xfrm>
          <a:prstGeom prst="rect">
            <a:avLst/>
          </a:prstGeom>
        </p:spPr>
      </p:pic>
      <p:sp>
        <p:nvSpPr>
          <p:cNvPr id="10" name="Title 9"/>
          <p:cNvSpPr>
            <a:spLocks noGrp="1"/>
          </p:cNvSpPr>
          <p:nvPr>
            <p:ph type="title"/>
          </p:nvPr>
        </p:nvSpPr>
        <p:spPr>
          <a:xfrm>
            <a:off x="971739" y="287596"/>
            <a:ext cx="9143998" cy="1020762"/>
          </a:xfrm>
        </p:spPr>
        <p:txBody>
          <a:bodyPr/>
          <a:lstStyle/>
          <a:p>
            <a:r>
              <a:rPr lang="de-AT" dirty="0"/>
              <a:t>Let‘s look at what‘s happening inside</a:t>
            </a:r>
            <a:endParaRPr lang="en-US" dirty="0"/>
          </a:p>
        </p:txBody>
      </p:sp>
      <p:pic>
        <p:nvPicPr>
          <p:cNvPr id="11" name="Picture 10"/>
          <p:cNvPicPr>
            <a:picLocks noChangeAspect="1"/>
          </p:cNvPicPr>
          <p:nvPr/>
        </p:nvPicPr>
        <p:blipFill>
          <a:blip r:embed="rId5"/>
          <a:stretch>
            <a:fillRect/>
          </a:stretch>
        </p:blipFill>
        <p:spPr>
          <a:xfrm>
            <a:off x="10818812" y="266507"/>
            <a:ext cx="1004306" cy="974177"/>
          </a:xfrm>
          <a:prstGeom prst="rect">
            <a:avLst/>
          </a:prstGeom>
          <a:ln>
            <a:noFill/>
          </a:ln>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383607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sz="half" idx="2"/>
          </p:nvPr>
        </p:nvSpPr>
        <p:spPr>
          <a:xfrm>
            <a:off x="1370012" y="1828800"/>
            <a:ext cx="4572000" cy="4267200"/>
          </a:xfrm>
        </p:spPr>
        <p:txBody>
          <a:bodyPr>
            <a:normAutofit/>
          </a:bodyPr>
          <a:lstStyle/>
          <a:p>
            <a:r>
              <a:rPr lang="en-US" sz="3600" dirty="0"/>
              <a:t>Think of a famous physicist…</a:t>
            </a:r>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389812" y="1676400"/>
            <a:ext cx="3390412" cy="4932329"/>
          </a:xfrm>
        </p:spPr>
      </p:pic>
      <p:sp>
        <p:nvSpPr>
          <p:cNvPr id="2" name="Title 1"/>
          <p:cNvSpPr>
            <a:spLocks noGrp="1"/>
          </p:cNvSpPr>
          <p:nvPr>
            <p:ph type="title"/>
          </p:nvPr>
        </p:nvSpPr>
        <p:spPr/>
        <p:txBody>
          <a:bodyPr/>
          <a:lstStyle/>
          <a:p>
            <a:r>
              <a:rPr lang="de-AT" sz="3600" dirty="0"/>
              <a:t>A</a:t>
            </a:r>
            <a:r>
              <a:rPr lang="en-US" sz="3600" dirty="0"/>
              <a:t> little experiment…</a:t>
            </a:r>
          </a:p>
        </p:txBody>
      </p:sp>
      <p:pic>
        <p:nvPicPr>
          <p:cNvPr id="3" name="Picture 2"/>
          <p:cNvPicPr>
            <a:picLocks noChangeAspect="1"/>
          </p:cNvPicPr>
          <p:nvPr/>
        </p:nvPicPr>
        <p:blipFill>
          <a:blip r:embed="rId4"/>
          <a:stretch>
            <a:fillRect/>
          </a:stretch>
        </p:blipFill>
        <p:spPr>
          <a:xfrm>
            <a:off x="10754317" y="291094"/>
            <a:ext cx="1036410" cy="1005927"/>
          </a:xfrm>
          <a:prstGeom prst="rect">
            <a:avLst/>
          </a:prstGeom>
        </p:spPr>
      </p:pic>
    </p:spTree>
    <p:extLst>
      <p:ext uri="{BB962C8B-B14F-4D97-AF65-F5344CB8AC3E}">
        <p14:creationId xmlns:p14="http://schemas.microsoft.com/office/powerpoint/2010/main" val="23155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sz="half" idx="2"/>
          </p:nvPr>
        </p:nvSpPr>
        <p:spPr>
          <a:xfrm>
            <a:off x="8837612" y="2133600"/>
            <a:ext cx="2895600" cy="3733800"/>
          </a:xfrm>
        </p:spPr>
        <p:txBody>
          <a:bodyPr>
            <a:normAutofit/>
          </a:bodyPr>
          <a:lstStyle/>
          <a:p>
            <a:pPr marL="0" indent="0">
              <a:buNone/>
            </a:pPr>
            <a:r>
              <a:rPr lang="en-US" sz="3600" dirty="0"/>
              <a:t>Venus</a:t>
            </a:r>
          </a:p>
          <a:p>
            <a:pPr marL="0" indent="0">
              <a:buNone/>
            </a:pPr>
            <a:r>
              <a:rPr lang="en-US" sz="3600" dirty="0"/>
              <a:t>by </a:t>
            </a:r>
            <a:r>
              <a:rPr lang="en-US" sz="3600" dirty="0" err="1"/>
              <a:t>Boticelli</a:t>
            </a:r>
            <a:endParaRPr lang="en-US" sz="3600" dirty="0"/>
          </a:p>
        </p:txBody>
      </p:sp>
      <p:sp>
        <p:nvSpPr>
          <p:cNvPr id="2" name="Title 1"/>
          <p:cNvSpPr>
            <a:spLocks noGrp="1"/>
          </p:cNvSpPr>
          <p:nvPr>
            <p:ph type="title"/>
          </p:nvPr>
        </p:nvSpPr>
        <p:spPr/>
        <p:txBody>
          <a:bodyPr/>
          <a:lstStyle/>
          <a:p>
            <a:r>
              <a:rPr lang="de-AT" sz="3600" dirty="0"/>
              <a:t>A</a:t>
            </a:r>
            <a:r>
              <a:rPr lang="en-US" sz="3600" dirty="0"/>
              <a:t> little experiment…</a:t>
            </a:r>
          </a:p>
        </p:txBody>
      </p:sp>
      <p:pic>
        <p:nvPicPr>
          <p:cNvPr id="7" name="Picture 5" descr="C:\Users\lp\Documents\Lis\epep\images\botticelli_venus1-650x406.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522413" y="1905000"/>
            <a:ext cx="695372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0742612" y="274638"/>
            <a:ext cx="1036410" cy="1005927"/>
          </a:xfrm>
          <a:prstGeom prst="rect">
            <a:avLst/>
          </a:prstGeom>
        </p:spPr>
      </p:pic>
    </p:spTree>
    <p:extLst>
      <p:ext uri="{BB962C8B-B14F-4D97-AF65-F5344CB8AC3E}">
        <p14:creationId xmlns:p14="http://schemas.microsoft.com/office/powerpoint/2010/main" val="338864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sz="half" idx="2"/>
          </p:nvPr>
        </p:nvSpPr>
        <p:spPr>
          <a:xfrm>
            <a:off x="1370012" y="1828800"/>
            <a:ext cx="4572000" cy="4267200"/>
          </a:xfrm>
        </p:spPr>
        <p:txBody>
          <a:bodyPr>
            <a:normAutofit/>
          </a:bodyPr>
          <a:lstStyle/>
          <a:p>
            <a:r>
              <a:rPr lang="en-US" sz="3600" dirty="0"/>
              <a:t>What do you see </a:t>
            </a:r>
            <a:r>
              <a:rPr lang="en-US" sz="3600" b="1" dirty="0"/>
              <a:t>now?</a:t>
            </a:r>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389812" y="1676400"/>
            <a:ext cx="3390412" cy="4932329"/>
          </a:xfrm>
        </p:spPr>
      </p:pic>
      <p:sp>
        <p:nvSpPr>
          <p:cNvPr id="2" name="Title 1"/>
          <p:cNvSpPr>
            <a:spLocks noGrp="1"/>
          </p:cNvSpPr>
          <p:nvPr>
            <p:ph type="title"/>
          </p:nvPr>
        </p:nvSpPr>
        <p:spPr/>
        <p:txBody>
          <a:bodyPr/>
          <a:lstStyle/>
          <a:p>
            <a:r>
              <a:rPr lang="de-AT" sz="3600" dirty="0"/>
              <a:t>A</a:t>
            </a:r>
            <a:r>
              <a:rPr lang="en-US" sz="3600" dirty="0"/>
              <a:t> little experiment…</a:t>
            </a:r>
          </a:p>
        </p:txBody>
      </p:sp>
      <p:pic>
        <p:nvPicPr>
          <p:cNvPr id="3" name="Picture 2"/>
          <p:cNvPicPr>
            <a:picLocks noChangeAspect="1"/>
          </p:cNvPicPr>
          <p:nvPr/>
        </p:nvPicPr>
        <p:blipFill>
          <a:blip r:embed="rId4"/>
          <a:stretch>
            <a:fillRect/>
          </a:stretch>
        </p:blipFill>
        <p:spPr>
          <a:xfrm>
            <a:off x="10653475" y="289473"/>
            <a:ext cx="1036410" cy="1005927"/>
          </a:xfrm>
          <a:prstGeom prst="rect">
            <a:avLst/>
          </a:prstGeom>
        </p:spPr>
      </p:pic>
    </p:spTree>
    <p:extLst>
      <p:ext uri="{BB962C8B-B14F-4D97-AF65-F5344CB8AC3E}">
        <p14:creationId xmlns:p14="http://schemas.microsoft.com/office/powerpoint/2010/main" val="71871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412" y="914400"/>
            <a:ext cx="2362200" cy="4890864"/>
          </a:xfrm>
        </p:spPr>
        <p:txBody>
          <a:bodyPr/>
          <a:lstStyle/>
          <a:p>
            <a:br>
              <a:rPr lang="en-US" dirty="0"/>
            </a:br>
            <a:br>
              <a:rPr lang="en-US" dirty="0"/>
            </a:br>
            <a:r>
              <a:rPr lang="en-US" sz="2000" dirty="0"/>
              <a:t>”</a:t>
            </a:r>
            <a:br>
              <a:rPr lang="en-US" sz="2000" dirty="0"/>
            </a:br>
            <a:br>
              <a:rPr lang="en-US" dirty="0"/>
            </a:br>
            <a:br>
              <a:rPr lang="en-US" dirty="0"/>
            </a:br>
            <a:endParaRPr lang="en-US" dirty="0"/>
          </a:p>
        </p:txBody>
      </p:sp>
      <p:pic>
        <p:nvPicPr>
          <p:cNvPr id="5" name="Content Placeholder 4"/>
          <p:cNvPicPr>
            <a:picLocks noGrp="1" noChangeAspect="1"/>
          </p:cNvPicPr>
          <p:nvPr>
            <p:ph idx="1"/>
          </p:nvPr>
        </p:nvPicPr>
        <p:blipFill>
          <a:blip r:embed="rId3"/>
          <a:stretch>
            <a:fillRect/>
          </a:stretch>
        </p:blipFill>
        <p:spPr>
          <a:xfrm rot="5400000">
            <a:off x="537568" y="2984436"/>
            <a:ext cx="4064902" cy="2834072"/>
          </a:xfrm>
          <a:prstGeom prst="rect">
            <a:avLst/>
          </a:prstGeom>
        </p:spPr>
      </p:pic>
      <p:sp>
        <p:nvSpPr>
          <p:cNvPr id="3" name="Text Placeholder 2"/>
          <p:cNvSpPr>
            <a:spLocks noGrp="1"/>
          </p:cNvSpPr>
          <p:nvPr>
            <p:ph type="body" sz="half" idx="2"/>
          </p:nvPr>
        </p:nvSpPr>
        <p:spPr>
          <a:xfrm>
            <a:off x="1903412" y="5517232"/>
            <a:ext cx="2362200" cy="608932"/>
          </a:xfrm>
        </p:spPr>
        <p:txBody>
          <a:bodyPr/>
          <a:lstStyle/>
          <a:p>
            <a:endParaRPr lang="en-US" dirty="0"/>
          </a:p>
          <a:p>
            <a:endParaRPr lang="en-US" sz="2400" b="1" dirty="0"/>
          </a:p>
          <a:p>
            <a:endParaRPr lang="en-US" sz="2400" b="1" dirty="0"/>
          </a:p>
          <a:p>
            <a:endParaRPr lang="en-US" sz="2400" b="1" dirty="0"/>
          </a:p>
          <a:p>
            <a:endParaRPr lang="en-US" sz="2400" b="1" dirty="0"/>
          </a:p>
          <a:p>
            <a:endParaRPr lang="en-US" sz="2400" b="1" dirty="0"/>
          </a:p>
          <a:p>
            <a:endParaRPr lang="en-US" sz="2400" b="1" dirty="0"/>
          </a:p>
        </p:txBody>
      </p:sp>
      <p:sp>
        <p:nvSpPr>
          <p:cNvPr id="11" name="Slide Number Placeholder 10"/>
          <p:cNvSpPr>
            <a:spLocks noGrp="1"/>
          </p:cNvSpPr>
          <p:nvPr>
            <p:ph type="sldNum" sz="quarter" idx="12"/>
          </p:nvPr>
        </p:nvSpPr>
        <p:spPr/>
        <p:txBody>
          <a:bodyPr/>
          <a:lstStyle/>
          <a:p>
            <a:fld id="{6A5F6EB0-0ACF-47C8-8809-594A32352EA2}" type="slidenum">
              <a:rPr lang="de-AT" smtClean="0"/>
              <a:t>9</a:t>
            </a:fld>
            <a:endParaRPr lang="de-AT"/>
          </a:p>
        </p:txBody>
      </p:sp>
      <p:sp>
        <p:nvSpPr>
          <p:cNvPr id="7" name="Cloud Callout 6"/>
          <p:cNvSpPr/>
          <p:nvPr/>
        </p:nvSpPr>
        <p:spPr>
          <a:xfrm>
            <a:off x="960300" y="446300"/>
            <a:ext cx="2664296" cy="1800200"/>
          </a:xfrm>
          <a:prstGeom prst="cloudCallout">
            <a:avLst>
              <a:gd name="adj1" fmla="val 25346"/>
              <a:gd name="adj2" fmla="val 86051"/>
            </a:avLst>
          </a:prstGeom>
          <a:gradFill flip="none" rotWithShape="1">
            <a:gsLst>
              <a:gs pos="0">
                <a:srgbClr val="DCD552">
                  <a:shade val="30000"/>
                  <a:satMod val="115000"/>
                </a:srgbClr>
              </a:gs>
              <a:gs pos="50000">
                <a:srgbClr val="DCD552">
                  <a:shade val="67500"/>
                  <a:satMod val="115000"/>
                </a:srgbClr>
              </a:gs>
              <a:gs pos="100000">
                <a:srgbClr val="DCD552">
                  <a:shade val="100000"/>
                  <a:satMod val="115000"/>
                </a:srgbClr>
              </a:gs>
            </a:gsLst>
            <a:lin ang="2700000" scaled="1"/>
            <a:tileRect/>
          </a:gradFill>
          <a:effectLst>
            <a:outerShdw blurRad="1397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Neurons that fire together </a:t>
            </a:r>
          </a:p>
          <a:p>
            <a:pPr algn="ctr"/>
            <a:r>
              <a:rPr lang="en-US" dirty="0"/>
              <a:t>wire together</a:t>
            </a:r>
          </a:p>
        </p:txBody>
      </p:sp>
      <p:sp>
        <p:nvSpPr>
          <p:cNvPr id="6" name="Content Placeholder 3"/>
          <p:cNvSpPr txBox="1">
            <a:spLocks/>
          </p:cNvSpPr>
          <p:nvPr/>
        </p:nvSpPr>
        <p:spPr>
          <a:xfrm>
            <a:off x="4567708" y="1595515"/>
            <a:ext cx="6098706" cy="4777456"/>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fr-FR" sz="2800" dirty="0"/>
              <a:t>New information </a:t>
            </a:r>
            <a:r>
              <a:rPr lang="fr-FR" sz="2800" dirty="0" err="1"/>
              <a:t>is</a:t>
            </a:r>
            <a:r>
              <a:rPr lang="fr-FR" sz="2800" dirty="0"/>
              <a:t> </a:t>
            </a:r>
            <a:r>
              <a:rPr lang="fr-FR" sz="2800" dirty="0" err="1"/>
              <a:t>linked</a:t>
            </a:r>
            <a:r>
              <a:rPr lang="fr-FR" sz="2800" dirty="0"/>
              <a:t> to </a:t>
            </a:r>
            <a:r>
              <a:rPr lang="fr-FR" sz="2800" dirty="0" err="1"/>
              <a:t>existing</a:t>
            </a:r>
            <a:r>
              <a:rPr lang="fr-FR" sz="2800" dirty="0"/>
              <a:t> networks</a:t>
            </a:r>
          </a:p>
          <a:p>
            <a:pPr marL="0" indent="0">
              <a:buNone/>
            </a:pPr>
            <a:endParaRPr lang="fr-FR" sz="2800" dirty="0"/>
          </a:p>
          <a:p>
            <a:pPr marL="0" indent="0">
              <a:buNone/>
            </a:pPr>
            <a:r>
              <a:rPr lang="fr-FR" sz="2800" dirty="0"/>
              <a:t>Prior </a:t>
            </a:r>
            <a:r>
              <a:rPr lang="fr-FR" sz="2800" dirty="0" err="1"/>
              <a:t>knowledge</a:t>
            </a:r>
            <a:r>
              <a:rPr lang="fr-FR" sz="2800" dirty="0"/>
              <a:t> structures </a:t>
            </a:r>
            <a:r>
              <a:rPr lang="fr-FR" sz="2800" dirty="0" err="1"/>
              <a:t>our</a:t>
            </a:r>
            <a:r>
              <a:rPr lang="fr-FR" sz="2800" dirty="0"/>
              <a:t> perception and </a:t>
            </a:r>
            <a:r>
              <a:rPr lang="fr-FR" sz="2800" dirty="0" err="1"/>
              <a:t>helps</a:t>
            </a:r>
            <a:r>
              <a:rPr lang="fr-FR" sz="2800" dirty="0"/>
              <a:t> us </a:t>
            </a:r>
            <a:r>
              <a:rPr lang="fr-FR" sz="2800" dirty="0" err="1"/>
              <a:t>integrate</a:t>
            </a:r>
            <a:r>
              <a:rPr lang="fr-FR" sz="2800" dirty="0"/>
              <a:t> new information</a:t>
            </a:r>
          </a:p>
          <a:p>
            <a:pPr marL="0" indent="0">
              <a:buNone/>
            </a:pPr>
            <a:endParaRPr lang="fr-FR" sz="2800" dirty="0"/>
          </a:p>
          <a:p>
            <a:pPr marL="0" indent="0">
              <a:buNone/>
            </a:pPr>
            <a:r>
              <a:rPr lang="fr-FR" sz="2800" dirty="0"/>
              <a:t>General </a:t>
            </a:r>
            <a:r>
              <a:rPr lang="fr-FR" sz="2800" dirty="0" err="1"/>
              <a:t>overview</a:t>
            </a:r>
            <a:r>
              <a:rPr lang="fr-FR" sz="2800" dirty="0"/>
              <a:t>            </a:t>
            </a:r>
            <a:r>
              <a:rPr lang="fr-FR" sz="2800" dirty="0" err="1"/>
              <a:t>details</a:t>
            </a:r>
            <a:endParaRPr lang="fr-FR" sz="2800" dirty="0"/>
          </a:p>
          <a:p>
            <a:pPr marL="0" indent="0">
              <a:buNone/>
            </a:pPr>
            <a:endParaRPr lang="fr-FR" dirty="0"/>
          </a:p>
        </p:txBody>
      </p:sp>
      <p:sp>
        <p:nvSpPr>
          <p:cNvPr id="8" name="TextBox 7"/>
          <p:cNvSpPr txBox="1"/>
          <p:nvPr/>
        </p:nvSpPr>
        <p:spPr>
          <a:xfrm>
            <a:off x="2277989" y="6369754"/>
            <a:ext cx="6120680" cy="461665"/>
          </a:xfrm>
          <a:prstGeom prst="rect">
            <a:avLst/>
          </a:prstGeom>
          <a:noFill/>
        </p:spPr>
        <p:txBody>
          <a:bodyPr wrap="square" rtlCol="0">
            <a:spAutoFit/>
          </a:bodyPr>
          <a:lstStyle/>
          <a:p>
            <a:pPr>
              <a:defRPr/>
            </a:pPr>
            <a:endParaRPr lang="en-US" sz="800" dirty="0"/>
          </a:p>
          <a:p>
            <a:pPr>
              <a:defRPr/>
            </a:pPr>
            <a:r>
              <a:rPr lang="en-US" sz="800" dirty="0"/>
              <a:t>http://www.extremetech.com/extreme/179223-the-first-real-time-non-invasive-imaging-of-neurons-forming-a-neural-network </a:t>
            </a:r>
          </a:p>
        </p:txBody>
      </p:sp>
      <p:sp>
        <p:nvSpPr>
          <p:cNvPr id="9" name="Right Arrow 8"/>
          <p:cNvSpPr/>
          <p:nvPr/>
        </p:nvSpPr>
        <p:spPr>
          <a:xfrm>
            <a:off x="7847012" y="4953000"/>
            <a:ext cx="978408" cy="484632"/>
          </a:xfrm>
          <a:prstGeom prst="rightArrow">
            <a:avLst/>
          </a:prstGeom>
          <a:gradFill>
            <a:gsLst>
              <a:gs pos="92469">
                <a:srgbClr val="DCD552"/>
              </a:gs>
              <a:gs pos="0">
                <a:srgbClr val="63AC36"/>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10742612" y="228600"/>
            <a:ext cx="1036410" cy="1005927"/>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358758461"/>
              </p:ext>
            </p:extLst>
          </p:nvPr>
        </p:nvGraphicFramePr>
        <p:xfrm>
          <a:off x="3235561" y="1661638"/>
          <a:ext cx="8763000" cy="4611724"/>
        </p:xfrm>
        <a:graphic>
          <a:graphicData uri="http://schemas.openxmlformats.org/drawingml/2006/table">
            <a:tbl>
              <a:tblPr firstRow="1" bandRow="1">
                <a:tableStyleId>{6E25E649-3F16-4E02-A733-19D2CDBF48F0}</a:tableStyleId>
              </a:tblPr>
              <a:tblGrid>
                <a:gridCol w="2706451">
                  <a:extLst>
                    <a:ext uri="{9D8B030D-6E8A-4147-A177-3AD203B41FA5}">
                      <a16:colId xmlns:a16="http://schemas.microsoft.com/office/drawing/2014/main" val="298598542"/>
                    </a:ext>
                  </a:extLst>
                </a:gridCol>
                <a:gridCol w="3022761">
                  <a:extLst>
                    <a:ext uri="{9D8B030D-6E8A-4147-A177-3AD203B41FA5}">
                      <a16:colId xmlns:a16="http://schemas.microsoft.com/office/drawing/2014/main" val="1368038714"/>
                    </a:ext>
                  </a:extLst>
                </a:gridCol>
                <a:gridCol w="3033788">
                  <a:extLst>
                    <a:ext uri="{9D8B030D-6E8A-4147-A177-3AD203B41FA5}">
                      <a16:colId xmlns:a16="http://schemas.microsoft.com/office/drawing/2014/main" val="3654523417"/>
                    </a:ext>
                  </a:extLst>
                </a:gridCol>
              </a:tblGrid>
              <a:tr h="1110299">
                <a:tc>
                  <a:txBody>
                    <a:bodyPr/>
                    <a:lstStyle/>
                    <a:p>
                      <a:r>
                        <a:rPr lang="de-AT" dirty="0"/>
                        <a:t> </a:t>
                      </a:r>
                      <a:r>
                        <a:rPr lang="de-AT" sz="4800" dirty="0"/>
                        <a:t>KWL</a:t>
                      </a:r>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860845568"/>
                  </a:ext>
                </a:extLst>
              </a:tr>
              <a:tr h="700285">
                <a:tc>
                  <a:txBody>
                    <a:bodyPr/>
                    <a:lstStyle/>
                    <a:p>
                      <a:r>
                        <a:rPr lang="de-AT" b="1" dirty="0"/>
                        <a:t>What I </a:t>
                      </a:r>
                      <a:r>
                        <a:rPr lang="de-AT" b="1" dirty="0">
                          <a:solidFill>
                            <a:srgbClr val="D06C1A"/>
                          </a:solidFill>
                        </a:rPr>
                        <a:t>k</a:t>
                      </a:r>
                      <a:r>
                        <a:rPr lang="de-AT" b="1" dirty="0"/>
                        <a:t>now…</a:t>
                      </a:r>
                      <a:endParaRPr lang="en-US" b="1" dirty="0"/>
                    </a:p>
                  </a:txBody>
                  <a:tcPr/>
                </a:tc>
                <a:tc>
                  <a:txBody>
                    <a:bodyPr/>
                    <a:lstStyle/>
                    <a:p>
                      <a:r>
                        <a:rPr lang="de-AT" b="1" dirty="0"/>
                        <a:t>What I </a:t>
                      </a:r>
                      <a:r>
                        <a:rPr lang="de-AT" b="1" dirty="0">
                          <a:solidFill>
                            <a:srgbClr val="D06C1A"/>
                          </a:solidFill>
                        </a:rPr>
                        <a:t>w</a:t>
                      </a:r>
                      <a:r>
                        <a:rPr lang="de-AT" b="1" dirty="0"/>
                        <a:t>ant to find out</a:t>
                      </a:r>
                      <a:endParaRPr lang="en-US" b="1" dirty="0"/>
                    </a:p>
                  </a:txBody>
                  <a:tcPr/>
                </a:tc>
                <a:tc>
                  <a:txBody>
                    <a:bodyPr/>
                    <a:lstStyle/>
                    <a:p>
                      <a:r>
                        <a:rPr lang="de-AT" b="1" dirty="0"/>
                        <a:t>What I have </a:t>
                      </a:r>
                      <a:r>
                        <a:rPr lang="de-AT" sz="1800" b="1" dirty="0">
                          <a:solidFill>
                            <a:srgbClr val="D06C1A"/>
                          </a:solidFill>
                        </a:rPr>
                        <a:t>l</a:t>
                      </a:r>
                      <a:r>
                        <a:rPr lang="de-AT" b="1" dirty="0"/>
                        <a:t>earned</a:t>
                      </a:r>
                      <a:endParaRPr lang="en-US" b="1" dirty="0"/>
                    </a:p>
                  </a:txBody>
                  <a:tcPr/>
                </a:tc>
                <a:extLst>
                  <a:ext uri="{0D108BD9-81ED-4DB2-BD59-A6C34878D82A}">
                    <a16:rowId xmlns:a16="http://schemas.microsoft.com/office/drawing/2014/main" val="2936160607"/>
                  </a:ext>
                </a:extLst>
              </a:tr>
              <a:tr h="700285">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51160897"/>
                  </a:ext>
                </a:extLst>
              </a:tr>
              <a:tr h="700285">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37066"/>
                  </a:ext>
                </a:extLst>
              </a:tr>
              <a:tr h="700285">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38942046"/>
                  </a:ext>
                </a:extLst>
              </a:tr>
              <a:tr h="700285">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34675769"/>
                  </a:ext>
                </a:extLst>
              </a:tr>
            </a:tbl>
          </a:graphicData>
        </a:graphic>
      </p:graphicFrame>
      <p:pic>
        <p:nvPicPr>
          <p:cNvPr id="13" name="Picture 12"/>
          <p:cNvPicPr>
            <a:picLocks noChangeAspect="1"/>
          </p:cNvPicPr>
          <p:nvPr/>
        </p:nvPicPr>
        <p:blipFill>
          <a:blip r:embed="rId5"/>
          <a:stretch>
            <a:fillRect/>
          </a:stretch>
        </p:blipFill>
        <p:spPr>
          <a:xfrm>
            <a:off x="3484501" y="3490757"/>
            <a:ext cx="2457511" cy="2083220"/>
          </a:xfrm>
          <a:prstGeom prst="rect">
            <a:avLst/>
          </a:prstGeom>
        </p:spPr>
      </p:pic>
      <p:pic>
        <p:nvPicPr>
          <p:cNvPr id="18" name="Picture 17"/>
          <p:cNvPicPr>
            <a:picLocks noChangeAspect="1"/>
          </p:cNvPicPr>
          <p:nvPr/>
        </p:nvPicPr>
        <p:blipFill>
          <a:blip r:embed="rId6"/>
          <a:stretch>
            <a:fillRect/>
          </a:stretch>
        </p:blipFill>
        <p:spPr>
          <a:xfrm>
            <a:off x="8977512" y="3567685"/>
            <a:ext cx="2801510" cy="2008630"/>
          </a:xfrm>
          <a:prstGeom prst="rect">
            <a:avLst/>
          </a:prstGeom>
        </p:spPr>
      </p:pic>
      <p:pic>
        <p:nvPicPr>
          <p:cNvPr id="19" name="Picture 18"/>
          <p:cNvPicPr>
            <a:picLocks noChangeAspect="1"/>
          </p:cNvPicPr>
          <p:nvPr/>
        </p:nvPicPr>
        <p:blipFill>
          <a:blip r:embed="rId7"/>
          <a:stretch>
            <a:fillRect/>
          </a:stretch>
        </p:blipFill>
        <p:spPr>
          <a:xfrm>
            <a:off x="6584985" y="3621064"/>
            <a:ext cx="1813684" cy="1689140"/>
          </a:xfrm>
          <a:prstGeom prst="rect">
            <a:avLst/>
          </a:prstGeom>
        </p:spPr>
      </p:pic>
    </p:spTree>
    <p:extLst>
      <p:ext uri="{BB962C8B-B14F-4D97-AF65-F5344CB8AC3E}">
        <p14:creationId xmlns:p14="http://schemas.microsoft.com/office/powerpoint/2010/main" val="419535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udent presentatio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2">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Student presentation" id="{61936DD2-5F1E-4CE5-AB4B-725D35FC9179}" vid="{60FEA300-D151-4B21-9955-901AC34D046A}"/>
    </a:ext>
  </a:extLst>
</a:theme>
</file>

<file path=ppt/theme/theme2.xml><?xml version="1.0" encoding="utf-8"?>
<a:theme xmlns:a="http://schemas.openxmlformats.org/drawingml/2006/main" name="1_Student presentatio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2">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Student presentation" id="{61936DD2-5F1E-4CE5-AB4B-725D35FC9179}" vid="{60FEA300-D151-4B21-9955-901AC34D046A}"/>
    </a:ext>
  </a:ext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98950B5-7B6B-4C28-8458-CAB8EA4CB2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4902</Words>
  <Application>Microsoft Office PowerPoint</Application>
  <PresentationFormat>Custom</PresentationFormat>
  <Paragraphs>457</Paragraphs>
  <Slides>24</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Cambria</vt:lpstr>
      <vt:lpstr>Century Gothic</vt:lpstr>
      <vt:lpstr>Times New Roman</vt:lpstr>
      <vt:lpstr>Wingdings 2</vt:lpstr>
      <vt:lpstr>Wingdings 3</vt:lpstr>
      <vt:lpstr>Student presentation</vt:lpstr>
      <vt:lpstr>1_Student presentation</vt:lpstr>
      <vt:lpstr>Speaking and the Brain</vt:lpstr>
      <vt:lpstr>Some well-known facts:  Teaching is not the same as learning</vt:lpstr>
      <vt:lpstr>How does learning work?</vt:lpstr>
      <vt:lpstr>What happens when we speak?</vt:lpstr>
      <vt:lpstr>Let‘s look at what‘s happening inside</vt:lpstr>
      <vt:lpstr>A little experiment…</vt:lpstr>
      <vt:lpstr>A little experiment…</vt:lpstr>
      <vt:lpstr>A little experiment…</vt:lpstr>
      <vt:lpstr>  ”   </vt:lpstr>
      <vt:lpstr>  “Neural networks are knowledge” “ Zull, p.92</vt:lpstr>
      <vt:lpstr>  “Neural networks are knowledge” “ Zull, p.92</vt:lpstr>
      <vt:lpstr> Signal transmission in neural networks </vt:lpstr>
      <vt:lpstr>Learning  is a physical-chemical process</vt:lpstr>
      <vt:lpstr>Turning the brain on</vt:lpstr>
      <vt:lpstr>Emotions are the                    to the brain</vt:lpstr>
      <vt:lpstr>Turning the brain on</vt:lpstr>
      <vt:lpstr>The IMPORTANCE Signal</vt:lpstr>
      <vt:lpstr>Is this meaningful?</vt:lpstr>
      <vt:lpstr>What are these brains doing?</vt:lpstr>
      <vt:lpstr>Using even more parts of the bain</vt:lpstr>
      <vt:lpstr>Movement enhances learning</vt:lpstr>
      <vt:lpstr>Let‘s sum up what we have learned so far</vt:lpstr>
      <vt:lpstr>How can we do this?</vt:lpstr>
      <vt:lpstr>Time for a break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2017-03-26T17:23:23Z</dcterms:created>
  <dcterms:modified xsi:type="dcterms:W3CDTF">2017-05-30T20:10:12Z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TC034605859991</vt:lpwstr>
  </property>
</Properties>
</file>