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8" r:id="rId2"/>
    <p:sldId id="266" r:id="rId3"/>
    <p:sldId id="267" r:id="rId4"/>
    <p:sldId id="265" r:id="rId5"/>
    <p:sldId id="260" r:id="rId6"/>
    <p:sldId id="259" r:id="rId7"/>
    <p:sldId id="261" r:id="rId8"/>
    <p:sldId id="264" r:id="rId9"/>
    <p:sldId id="268" r:id="rId10"/>
    <p:sldId id="269" r:id="rId11"/>
    <p:sldId id="270"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75878" autoAdjust="0"/>
  </p:normalViewPr>
  <p:slideViewPr>
    <p:cSldViewPr snapToGrid="0" showGuides="1">
      <p:cViewPr varScale="1">
        <p:scale>
          <a:sx n="59" d="100"/>
          <a:sy n="59" d="100"/>
        </p:scale>
        <p:origin x="545" y="29"/>
      </p:cViewPr>
      <p:guideLst>
        <p:guide orient="horz" pos="2160"/>
        <p:guide pos="3840"/>
      </p:guideLst>
    </p:cSldViewPr>
  </p:slideViewPr>
  <p:notesTextViewPr>
    <p:cViewPr>
      <p:scale>
        <a:sx n="3" d="2"/>
        <a:sy n="3" d="2"/>
      </p:scale>
      <p:origin x="0" y="0"/>
    </p:cViewPr>
  </p:notesTextViewPr>
  <p:sorterViewPr>
    <p:cViewPr>
      <p:scale>
        <a:sx n="100" d="100"/>
        <a:sy n="100" d="100"/>
      </p:scale>
      <p:origin x="0" y="-213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9478C-8D12-4629-BE52-30BDF8A24194}" type="datetimeFigureOut">
              <a:rPr lang="en-US" smtClean="0"/>
              <a:t>05-Jun-17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36BEF-866E-46B1-BF65-1130D448FADA}" type="slidenum">
              <a:rPr lang="en-US" smtClean="0"/>
              <a:t>‹#›</a:t>
            </a:fld>
            <a:endParaRPr lang="en-US"/>
          </a:p>
        </p:txBody>
      </p:sp>
    </p:spTree>
    <p:extLst>
      <p:ext uri="{BB962C8B-B14F-4D97-AF65-F5344CB8AC3E}">
        <p14:creationId xmlns:p14="http://schemas.microsoft.com/office/powerpoint/2010/main" val="275765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Let‘s recap part 1:  How can we create conditions that enhance learning?</a:t>
            </a:r>
          </a:p>
          <a:p>
            <a:r>
              <a:rPr lang="de-AT" dirty="0"/>
              <a:t>´</a:t>
            </a:r>
            <a:r>
              <a:rPr lang="de-AT" b="1" dirty="0"/>
              <a:t>Click: </a:t>
            </a:r>
          </a:p>
          <a:p>
            <a:r>
              <a:rPr lang="de-AT" dirty="0"/>
              <a:t>First of all we want to create authentic, interesting activities that the learners want to engage with. They must be relevant and related to the learners‘ lives, experiences and interests.  </a:t>
            </a:r>
          </a:p>
          <a:p>
            <a:r>
              <a:rPr lang="de-AT" b="1" dirty="0"/>
              <a:t>Click</a:t>
            </a:r>
          </a:p>
          <a:p>
            <a:r>
              <a:rPr lang="de-AT" dirty="0"/>
              <a:t>Secondly , we need to create a relaxed atmosphere that invites learners to participate and to speak without worrying about mistakes. </a:t>
            </a:r>
          </a:p>
          <a:p>
            <a:r>
              <a:rPr lang="de-AT" b="1" dirty="0"/>
              <a:t>Click</a:t>
            </a:r>
          </a:p>
          <a:p>
            <a:r>
              <a:rPr lang="de-AT" dirty="0"/>
              <a:t>Thirdly, we want to involve as many senses and parts of the brain as possible. Speaking exercises will involve seeing, hearing, moving, and any other parts of the brain that are necessary to process language.</a:t>
            </a:r>
          </a:p>
          <a:p>
            <a:r>
              <a:rPr lang="de-AT"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Last but not least, we want to create tasks that require the learners to make associations with their previous knowledge and experiences and thus add new connections to their neural networks.</a:t>
            </a:r>
            <a:endParaRPr lang="de-AT"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Click</a:t>
            </a:r>
          </a:p>
          <a:p>
            <a:endParaRPr lang="de-AT" dirty="0"/>
          </a:p>
          <a:p>
            <a:r>
              <a:rPr lang="de-AT" dirty="0"/>
              <a:t>Let‘s create speaking activities that do all this.</a:t>
            </a:r>
          </a:p>
          <a:p>
            <a:endParaRPr lang="de-AT" dirty="0"/>
          </a:p>
          <a:p>
            <a:endParaRPr lang="de-AT"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361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At this point you might be saying „I cannot do this, I don‘t have the technical skills to do all this“.</a:t>
            </a:r>
          </a:p>
          <a:p>
            <a:r>
              <a:rPr lang="de-AT" dirty="0"/>
              <a:t>Don‘t worry. Speaking homework does not need any fancy tachnical tools or know-how.</a:t>
            </a:r>
          </a:p>
          <a:p>
            <a:r>
              <a:rPr lang="de-AT" dirty="0"/>
              <a:t>All the examples have been produced with fjree and easy to use online tools that even young learners can use on their own.</a:t>
            </a:r>
          </a:p>
          <a:p>
            <a:endParaRPr lang="de-AT" dirty="0"/>
          </a:p>
          <a:p>
            <a:r>
              <a:rPr lang="de-AT" dirty="0"/>
              <a:t>For detailed instructions on how to produce these videos go to my website www.epep.at and check out the page on Web and ICT. There you will find lots of examples, detailed instructions and step-by-step guides for using the web-tools.</a:t>
            </a:r>
          </a:p>
          <a:p>
            <a:endParaRPr lang="de-AT" dirty="0"/>
          </a:p>
          <a:p>
            <a:r>
              <a:rPr lang="de-AT" dirty="0"/>
              <a:t>G</a:t>
            </a:r>
            <a:r>
              <a:rPr lang="en-US" dirty="0" err="1"/>
              <a:t>ive</a:t>
            </a:r>
            <a:r>
              <a:rPr lang="en-US" dirty="0"/>
              <a:t> it a try – it is really easy and will add a whole new dimension to your teaching and to your students’ learning.</a:t>
            </a:r>
          </a:p>
          <a:p>
            <a:endParaRPr lang="de-AT" dirty="0"/>
          </a:p>
        </p:txBody>
      </p:sp>
      <p:sp>
        <p:nvSpPr>
          <p:cNvPr id="4" name="Slide Number Placeholder 3"/>
          <p:cNvSpPr>
            <a:spLocks noGrp="1"/>
          </p:cNvSpPr>
          <p:nvPr>
            <p:ph type="sldNum" sz="quarter" idx="10"/>
          </p:nvPr>
        </p:nvSpPr>
        <p:spPr/>
        <p:txBody>
          <a:bodyPr/>
          <a:lstStyle/>
          <a:p>
            <a:fld id="{BA736BEF-866E-46B1-BF65-1130D448FADA}" type="slidenum">
              <a:rPr lang="en-US" smtClean="0"/>
              <a:t>10</a:t>
            </a:fld>
            <a:endParaRPr lang="en-US"/>
          </a:p>
        </p:txBody>
      </p:sp>
    </p:spTree>
    <p:extLst>
      <p:ext uri="{BB962C8B-B14F-4D97-AF65-F5344CB8AC3E}">
        <p14:creationId xmlns:p14="http://schemas.microsoft.com/office/powerpoint/2010/main" val="427544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a:t>Just read it off…</a:t>
            </a:r>
            <a:endParaRPr lang="en-US"/>
          </a:p>
        </p:txBody>
      </p:sp>
      <p:sp>
        <p:nvSpPr>
          <p:cNvPr id="4" name="Slide Number Placeholder 3"/>
          <p:cNvSpPr>
            <a:spLocks noGrp="1"/>
          </p:cNvSpPr>
          <p:nvPr>
            <p:ph type="sldNum" sz="quarter" idx="10"/>
          </p:nvPr>
        </p:nvSpPr>
        <p:spPr/>
        <p:txBody>
          <a:bodyPr/>
          <a:lstStyle/>
          <a:p>
            <a:fld id="{BA736BEF-866E-46B1-BF65-1130D448FADA}" type="slidenum">
              <a:rPr lang="en-US" smtClean="0"/>
              <a:t>11</a:t>
            </a:fld>
            <a:endParaRPr lang="en-US"/>
          </a:p>
        </p:txBody>
      </p:sp>
    </p:spTree>
    <p:extLst>
      <p:ext uri="{BB962C8B-B14F-4D97-AF65-F5344CB8AC3E}">
        <p14:creationId xmlns:p14="http://schemas.microsoft.com/office/powerpoint/2010/main" val="160503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We all know that class-time is short and it is difficult to give all the learners enough speaking time. Group-activities can of course help, but they are not always efficient, especially  at A1 and A2 level. One way to give learners extra speaking practice is speaking homework. </a:t>
            </a:r>
          </a:p>
          <a:p>
            <a:r>
              <a:rPr lang="de-AT" dirty="0"/>
              <a:t>I do this all the time and it works perfectly. This is how we do it: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Click</a:t>
            </a:r>
          </a:p>
          <a:p>
            <a:r>
              <a:rPr lang="de-AT" dirty="0"/>
              <a:t>For speaking homework the students record a short presentation on a topic that has been dealt with in class. These topics can be very basic – such as: </a:t>
            </a:r>
            <a:r>
              <a:rPr lang="de-AT" b="1" dirty="0"/>
              <a:t>click</a:t>
            </a:r>
            <a:r>
              <a:rPr lang="de-AT" dirty="0"/>
              <a:t> talk about your favorite day in the year --- or </a:t>
            </a:r>
            <a:r>
              <a:rPr lang="de-AT" b="1" dirty="0"/>
              <a:t>click </a:t>
            </a:r>
            <a:r>
              <a:rPr lang="de-AT" dirty="0"/>
              <a:t>describe your room ---</a:t>
            </a:r>
            <a:r>
              <a:rPr lang="de-AT" b="1" dirty="0"/>
              <a:t>click</a:t>
            </a:r>
            <a:endParaRPr lang="de-AT" dirty="0"/>
          </a:p>
          <a:p>
            <a:r>
              <a:rPr lang="de-AT" dirty="0"/>
              <a:t>Or they can be advanced talks in preparation for their final exams, such as „talk about your views on modern technology and its influence on communication and social patterns among young people.“</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Click</a:t>
            </a:r>
          </a:p>
          <a:p>
            <a:r>
              <a:rPr lang="de-AT" dirty="0"/>
              <a:t>By planning and preparing their speeches the learners practice new vocabulary and structures and learn to talk to an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Click</a:t>
            </a:r>
          </a:p>
          <a:p>
            <a:r>
              <a:rPr lang="de-AT" dirty="0"/>
              <a:t>They get immediate feedback and notice flaws in the content, the language and their pronunciation and often produce a second or third draft.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Click</a:t>
            </a:r>
          </a:p>
          <a:p>
            <a:r>
              <a:rPr lang="de-AT" dirty="0"/>
              <a:t>We usually get high quality language, because the students see and hear themselves and can thus monitor their production.</a:t>
            </a:r>
          </a:p>
          <a:p>
            <a:endParaRPr lang="de-AT" dirty="0"/>
          </a:p>
          <a:p>
            <a:r>
              <a:rPr lang="de-AT" dirty="0"/>
              <a:t>In most cases the learners are asked to prepare a few simple images of the things they are going to talk about. Young learners draw a few pictures, older learners prepare a few powerpoint slides. These images structure the presentations and it feels more natural to the learners to show something and talk about it, rather than just talking into their webcams. Showing pictures also discourges the learners from reading a text from the screen – which is not the same as talking freely about the same topic. You‘d hear the difference in intonation and wording immediately.</a:t>
            </a:r>
          </a:p>
          <a:p>
            <a:endParaRPr lang="de-AT" dirty="0"/>
          </a:p>
          <a:p>
            <a:r>
              <a:rPr lang="de-AT" dirty="0"/>
              <a:t>Let‘s look at a few examples of such speaking homework produced by beginners.</a:t>
            </a:r>
            <a:endParaRPr lang="en-US" dirty="0"/>
          </a:p>
        </p:txBody>
      </p:sp>
      <p:sp>
        <p:nvSpPr>
          <p:cNvPr id="4" name="Slide Number Placeholder 3"/>
          <p:cNvSpPr>
            <a:spLocks noGrp="1"/>
          </p:cNvSpPr>
          <p:nvPr>
            <p:ph type="sldNum" sz="quarter" idx="10"/>
          </p:nvPr>
        </p:nvSpPr>
        <p:spPr/>
        <p:txBody>
          <a:bodyPr/>
          <a:lstStyle/>
          <a:p>
            <a:fld id="{BA736BEF-866E-46B1-BF65-1130D448FADA}" type="slidenum">
              <a:rPr lang="en-US" smtClean="0"/>
              <a:t>2</a:t>
            </a:fld>
            <a:endParaRPr lang="en-US"/>
          </a:p>
        </p:txBody>
      </p:sp>
    </p:spTree>
    <p:extLst>
      <p:ext uri="{BB962C8B-B14F-4D97-AF65-F5344CB8AC3E}">
        <p14:creationId xmlns:p14="http://schemas.microsoft.com/office/powerpoint/2010/main" val="139201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The following examples were all produced in the learners‘ first year of English after we had learned about the topics in class. </a:t>
            </a:r>
          </a:p>
          <a:p>
            <a:endParaRPr lang="de-AT" dirty="0"/>
          </a:p>
          <a:p>
            <a:r>
              <a:rPr lang="de-AT" dirty="0"/>
              <a:t>In the first  example, Laura talks about her favorite day in the year. This was the first speaking homework, we always do it after about 3 months of English when we have learned to tell the time and to talk about general routines and habits. </a:t>
            </a:r>
            <a:r>
              <a:rPr lang="de-AT" b="1" dirty="0"/>
              <a:t>SHOW</a:t>
            </a:r>
          </a:p>
          <a:p>
            <a:endParaRPr lang="de-AT" dirty="0"/>
          </a:p>
          <a:p>
            <a:r>
              <a:rPr lang="de-AT" dirty="0"/>
              <a:t>In the second example Birgit talks about her room. She uses all the furniture words and tells us where things are in her room. </a:t>
            </a:r>
            <a:r>
              <a:rPr lang="de-AT" b="1" dirty="0"/>
              <a:t>SHOW</a:t>
            </a:r>
            <a:endParaRPr lang="de-AT" dirty="0"/>
          </a:p>
          <a:p>
            <a:endParaRPr lang="de-AT" dirty="0"/>
          </a:p>
          <a:p>
            <a:r>
              <a:rPr lang="de-AT" dirty="0"/>
              <a:t>In the 3rd example Pilar presents her dream house and shows how she can be very creative and go far beyond the boring textbook houses that have 2 windows and a door.</a:t>
            </a:r>
          </a:p>
          <a:p>
            <a:endParaRPr lang="de-AT" dirty="0"/>
          </a:p>
          <a:p>
            <a:endParaRPr lang="de-AT" dirty="0"/>
          </a:p>
          <a:p>
            <a:endParaRPr lang="en-US" dirty="0"/>
          </a:p>
        </p:txBody>
      </p:sp>
      <p:sp>
        <p:nvSpPr>
          <p:cNvPr id="4" name="Slide Number Placeholder 3"/>
          <p:cNvSpPr>
            <a:spLocks noGrp="1"/>
          </p:cNvSpPr>
          <p:nvPr>
            <p:ph type="sldNum" sz="quarter" idx="10"/>
          </p:nvPr>
        </p:nvSpPr>
        <p:spPr/>
        <p:txBody>
          <a:bodyPr/>
          <a:lstStyle/>
          <a:p>
            <a:fld id="{BA736BEF-866E-46B1-BF65-1130D448FADA}" type="slidenum">
              <a:rPr lang="en-US" smtClean="0"/>
              <a:t>3</a:t>
            </a:fld>
            <a:endParaRPr lang="en-US"/>
          </a:p>
        </p:txBody>
      </p:sp>
    </p:spTree>
    <p:extLst>
      <p:ext uri="{BB962C8B-B14F-4D97-AF65-F5344CB8AC3E}">
        <p14:creationId xmlns:p14="http://schemas.microsoft.com/office/powerpoint/2010/main" val="323935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More advanced learners talk about more complex issues. Here we have a so called „elevator speech“ . </a:t>
            </a:r>
            <a:r>
              <a:rPr lang="de-AT" b="1" dirty="0"/>
              <a:t>click</a:t>
            </a:r>
          </a:p>
          <a:p>
            <a:r>
              <a:rPr lang="de-AT" dirty="0"/>
              <a:t>In an elevator speech learners have 1 or 2 minutes to deliver their message. The term is used in business communication. Imagine you are </a:t>
            </a:r>
            <a:r>
              <a:rPr lang="de-AT" b="1" dirty="0"/>
              <a:t>Click</a:t>
            </a:r>
            <a:r>
              <a:rPr lang="de-AT" dirty="0"/>
              <a:t> riding the elevator with your boss and you have 2 minutes to convince him or her that your new project idea is worth pursuing. You have only got 2 minutes to get your message across.</a:t>
            </a:r>
          </a:p>
          <a:p>
            <a:r>
              <a:rPr lang="de-AT" dirty="0"/>
              <a:t>This is excellent practice for essay writing – learners must package their message clearly and efficiently. By doing this orally, they learn to speak fluently and effectively about fairly complex topics. If you have only 1 or 2 minutes your word choice must be effective and clear – you do not have time to paraphrase and beat about the bush.</a:t>
            </a:r>
          </a:p>
          <a:p>
            <a:r>
              <a:rPr lang="de-AT" dirty="0"/>
              <a:t>To plan their elevator speeches the studnets follow a few basic steps: </a:t>
            </a:r>
            <a:r>
              <a:rPr lang="de-AT" b="1" dirty="0"/>
              <a:t>Click</a:t>
            </a:r>
            <a:r>
              <a:rPr lang="de-AT" dirty="0"/>
              <a:t> </a:t>
            </a:r>
          </a:p>
          <a:p>
            <a:endParaRPr lang="de-AT" dirty="0"/>
          </a:p>
          <a:p>
            <a:r>
              <a:rPr lang="de-AT" dirty="0"/>
              <a:t>…</a:t>
            </a:r>
          </a:p>
          <a:p>
            <a:endParaRPr lang="de-AT" dirty="0"/>
          </a:p>
          <a:p>
            <a:r>
              <a:rPr lang="de-AT" dirty="0"/>
              <a:t>Let‘s listen to an example.  The learners had worked on a topic of their choice and had to convince their classmates to read their project folders. They recorded elevator speeches to advertise their projects and to get the others interested.</a:t>
            </a:r>
          </a:p>
          <a:p>
            <a:r>
              <a:rPr lang="de-AT" dirty="0"/>
              <a:t>In our example the girl  is going to talk about Architecture and how it makes your life more colorful.</a:t>
            </a:r>
          </a:p>
          <a:p>
            <a:endParaRPr lang="de-AT" dirty="0"/>
          </a:p>
          <a:p>
            <a:endParaRPr lang="de-AT" dirty="0"/>
          </a:p>
          <a:p>
            <a:r>
              <a:rPr lang="de-AT" dirty="0"/>
              <a:t>Play…-- fade…</a:t>
            </a:r>
            <a:endParaRPr lang="en-US" dirty="0"/>
          </a:p>
        </p:txBody>
      </p:sp>
      <p:sp>
        <p:nvSpPr>
          <p:cNvPr id="4" name="Slide Number Placeholder 3"/>
          <p:cNvSpPr>
            <a:spLocks noGrp="1"/>
          </p:cNvSpPr>
          <p:nvPr>
            <p:ph type="sldNum" sz="quarter" idx="10"/>
          </p:nvPr>
        </p:nvSpPr>
        <p:spPr/>
        <p:txBody>
          <a:bodyPr/>
          <a:lstStyle/>
          <a:p>
            <a:fld id="{BA736BEF-866E-46B1-BF65-1130D448FADA}" type="slidenum">
              <a:rPr lang="en-US" smtClean="0"/>
              <a:t>4</a:t>
            </a:fld>
            <a:endParaRPr lang="en-US"/>
          </a:p>
        </p:txBody>
      </p:sp>
    </p:spTree>
    <p:extLst>
      <p:ext uri="{BB962C8B-B14F-4D97-AF65-F5344CB8AC3E}">
        <p14:creationId xmlns:p14="http://schemas.microsoft.com/office/powerpoint/2010/main" val="409014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Let‘s look at another example. Even boring things like irregular verbs can be practiced more actively.</a:t>
            </a:r>
          </a:p>
          <a:p>
            <a:r>
              <a:rPr lang="de-AT" dirty="0"/>
              <a:t>The kids in this short video are speaking – hearing – moving – producing meaning – and having fun.</a:t>
            </a:r>
          </a:p>
          <a:p>
            <a:r>
              <a:rPr lang="de-AT" b="1" dirty="0"/>
              <a:t>Watch – </a:t>
            </a:r>
          </a:p>
          <a:p>
            <a:r>
              <a:rPr lang="de-AT" b="1" dirty="0"/>
              <a:t>Then click</a:t>
            </a:r>
          </a:p>
          <a:p>
            <a:r>
              <a:rPr lang="de-AT" dirty="0"/>
              <a:t>If we could look inside their brains, we‘d find a lot of activity – huge networks of neurons firing at the same time.  (click) I bet some Acetylcholine is beeing released here as well – and new spines are growing on the kids‘ dendrites.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2809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Speaking tasks are also perfect for teaching grammar. Let‘s compare two tasks here:</a:t>
            </a:r>
          </a:p>
          <a:p>
            <a:endParaRPr lang="de-AT" dirty="0"/>
          </a:p>
          <a:p>
            <a:endParaRPr lang="de-AT" dirty="0"/>
          </a:p>
          <a:p>
            <a:r>
              <a:rPr lang="de-AT" dirty="0"/>
              <a:t>Both exercises aim at teaching the going-to future.</a:t>
            </a:r>
          </a:p>
          <a:p>
            <a:r>
              <a:rPr lang="de-AT" dirty="0"/>
              <a:t>Which of the two requires more brain activity?</a:t>
            </a:r>
          </a:p>
          <a:p>
            <a:r>
              <a:rPr lang="de-AT" dirty="0"/>
              <a:t>Which of the two ties the new form (going-to) to the learners‘ real plans and intentions?</a:t>
            </a:r>
          </a:p>
          <a:p>
            <a:endParaRPr lang="de-AT" dirty="0"/>
          </a:p>
          <a:p>
            <a:r>
              <a:rPr lang="de-AT" dirty="0"/>
              <a:t>…</a:t>
            </a:r>
          </a:p>
          <a:p>
            <a:endParaRPr lang="de-AT" dirty="0"/>
          </a:p>
          <a:p>
            <a:r>
              <a:rPr lang="de-AT" dirty="0"/>
              <a:t>The exercise on the left is the typical grammar exercise you find in workbooks or online. It practices a form – but does not tie it to any personal meanings. Often it is really hard to find a possible context for the sample sentences. Just look at them again. You‘d have to think hard to creat a new context for each one and to find out who is talking about his or her plans or intentions here. The concept of „intentions“ is totally blurred here – learners will NOT be able to see it – they are just practicing a meaningless form.</a:t>
            </a:r>
          </a:p>
          <a:p>
            <a:endParaRPr lang="de-AT" dirty="0"/>
          </a:p>
          <a:p>
            <a:r>
              <a:rPr lang="de-AT" dirty="0"/>
              <a:t>In the example on the right, the learners are thinking about their own plans, the real plans they have for an upcoming long weekend or holiday. By doing the activity they will tie the new form – the going –to – to the concept of „talking about plans“ – to their personal plans. After writing down their 10 personal examples, they will use the structure many, many times by interviewing their classmates. They will speak, move, hear – and listen to their classmates‘ answers.  By finding similarities with other kids‘ plans the activity serves the brain‘s emotional center – we want to be part of a group – we want to belong and share things, have things in common.</a:t>
            </a:r>
          </a:p>
          <a:p>
            <a:r>
              <a:rPr lang="de-AT" dirty="0"/>
              <a:t>So… the winner here is the personalized speaking activity on the right.</a:t>
            </a:r>
          </a:p>
          <a:p>
            <a:endParaRPr lang="de-AT" dirty="0"/>
          </a:p>
          <a:p>
            <a:endParaRPr lang="de-AT" dirty="0"/>
          </a:p>
          <a:p>
            <a:endParaRPr lang="de-AT" dirty="0"/>
          </a:p>
          <a:p>
            <a:endParaRPr lang="de-AT"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1555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Let me show you another example of a highly active speaking exercise. This one is called Manner Mimes and is based on an exercise in David Newby‘s Grammar for communication. I‘ve just turned the exercise into a speaking game.</a:t>
            </a:r>
          </a:p>
          <a:p>
            <a:endParaRPr lang="de-AT" dirty="0"/>
          </a:p>
          <a:p>
            <a:r>
              <a:rPr lang="de-AT" dirty="0"/>
              <a:t>For German speakers adverbs are a tricky topic. In German adverbs are not marked – we use the same form for adjectives and adverbs.  Therefore learners tend to produce sentences like „I ran very quick to catch the bus.“</a:t>
            </a:r>
          </a:p>
          <a:p>
            <a:r>
              <a:rPr lang="de-AT" dirty="0"/>
              <a:t>Even university students of English often forget to use adverbs. They all know the traditional rule that „adverbs modify verbs“ and they can complete a traditional fill-in exercise for adverbs and adjectives correctly, but in spontaneous production hardly any adverbs are used.</a:t>
            </a:r>
          </a:p>
          <a:p>
            <a:r>
              <a:rPr lang="de-AT" dirty="0"/>
              <a:t>The activity I am going to show you, can make a real difference. </a:t>
            </a:r>
          </a:p>
          <a:p>
            <a:endParaRPr lang="de-AT" dirty="0"/>
          </a:p>
          <a:p>
            <a:r>
              <a:rPr lang="de-AT" dirty="0"/>
              <a:t>The game consits of a set of cards (20 or more) that show a firstname and lastname on the front – and an activity on the back. For example: Eric Nutall – is eating nosily.  Notice that the names and the activities always start with the same initials.</a:t>
            </a:r>
          </a:p>
          <a:p>
            <a:r>
              <a:rPr lang="de-AT" dirty="0"/>
              <a:t>The learners play in groups of 3-4. One player reads and shows the name on the first card and then acts out the activity – while the other players are trying to guess what Eric Nutall is doing and how he is doing it.</a:t>
            </a:r>
          </a:p>
          <a:p>
            <a:r>
              <a:rPr lang="de-AT" dirty="0"/>
              <a:t>Let‘s try this out: Lenny Casey --- Can you say what he is doing here? </a:t>
            </a:r>
          </a:p>
          <a:p>
            <a:r>
              <a:rPr lang="de-AT" dirty="0"/>
              <a:t>Right – the is listening carefully</a:t>
            </a:r>
          </a:p>
          <a:p>
            <a:r>
              <a:rPr lang="de-AT" dirty="0"/>
              <a:t>Let‘s do another one: Rita Quinn: What is she doing?</a:t>
            </a:r>
          </a:p>
          <a:p>
            <a:r>
              <a:rPr lang="de-AT" dirty="0"/>
              <a:t>She is reading quietly.</a:t>
            </a:r>
          </a:p>
          <a:p>
            <a:r>
              <a:rPr lang="de-AT" dirty="0"/>
              <a:t>And</a:t>
            </a:r>
          </a:p>
          <a:p>
            <a:r>
              <a:rPr lang="de-AT" dirty="0"/>
              <a:t>Susan Haley? She is smiling happily.</a:t>
            </a:r>
          </a:p>
          <a:p>
            <a:endParaRPr lang="de-AT" dirty="0"/>
          </a:p>
          <a:p>
            <a:r>
              <a:rPr lang="de-AT" dirty="0"/>
              <a:t>The game is fun, it is quite loud – and the learners connect the idea of HOW you do someting – to their brains. Movement plays an important role in this game – HOW we DO something is always connected to some movement – and thus, the concept of adverbs is linked to how we move – how we DO things in the learners‘ brains. The learners act, speak, hear and see – it is all happening simultaneously.</a:t>
            </a:r>
          </a:p>
          <a:p>
            <a:endParaRPr lang="de-AT" dirty="0"/>
          </a:p>
          <a:p>
            <a:r>
              <a:rPr lang="de-AT" dirty="0"/>
              <a:t>I have never had a class who did not use adverbs after playing this game.</a:t>
            </a:r>
          </a:p>
          <a:p>
            <a:r>
              <a:rPr lang="de-AT" dirty="0"/>
              <a:t>If you are getting interested in exploring these ideas a bit more, check out my website www.epep.at</a:t>
            </a:r>
          </a:p>
          <a:p>
            <a:r>
              <a:rPr lang="de-AT" dirty="0"/>
              <a:t>You can download the game and you will find more examples of brain-friendly grammar activities there.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3981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Here‘s another example where the learners practice a new grammatical concept. They learn how to use the past progressive form to describe the setting, atmosphere or circumstances in a story …. and  the past simple to talk about events.</a:t>
            </a:r>
          </a:p>
          <a:p>
            <a:r>
              <a:rPr lang="de-AT" dirty="0"/>
              <a:t>The learners prepare their story flip-flaps and decide very consciously what goes in the front (the setting) and what goes in the back – behind the flaps. This is a real eye-opener for most students.</a:t>
            </a:r>
          </a:p>
          <a:p>
            <a:r>
              <a:rPr lang="de-AT" dirty="0"/>
              <a:t>The flip-flaps will then help the learners use the correct tense forms when they tell their stories.</a:t>
            </a:r>
          </a:p>
          <a:p>
            <a:r>
              <a:rPr lang="de-AT" dirty="0"/>
              <a:t>Let‘s watch this example so you understand what I mean.</a:t>
            </a:r>
          </a:p>
          <a:p>
            <a:endParaRPr lang="de-AT" dirty="0"/>
          </a:p>
          <a:p>
            <a:r>
              <a:rPr lang="de-AT" dirty="0"/>
              <a:t>This is only a small part of the spooky story project that I use in order to teach the grammatical notions of Circumstances versus Events. If you would like to see the whole project, go to </a:t>
            </a:r>
            <a:r>
              <a:rPr lang="de-AT" b="1" dirty="0"/>
              <a:t>click</a:t>
            </a:r>
            <a:r>
              <a:rPr lang="de-AT" dirty="0"/>
              <a:t> epep.at  and search for „spooky stories“.</a:t>
            </a:r>
          </a:p>
          <a:p>
            <a:endParaRPr lang="de-AT" dirty="0"/>
          </a:p>
          <a:p>
            <a:endParaRPr lang="de-AT" dirty="0"/>
          </a:p>
          <a:p>
            <a:endParaRPr lang="en-US" dirty="0"/>
          </a:p>
        </p:txBody>
      </p:sp>
      <p:sp>
        <p:nvSpPr>
          <p:cNvPr id="4" name="Slide Number Placeholder 3"/>
          <p:cNvSpPr>
            <a:spLocks noGrp="1"/>
          </p:cNvSpPr>
          <p:nvPr>
            <p:ph type="sldNum" sz="quarter" idx="10"/>
          </p:nvPr>
        </p:nvSpPr>
        <p:spPr/>
        <p:txBody>
          <a:bodyPr/>
          <a:lstStyle/>
          <a:p>
            <a:fld id="{BA736BEF-866E-46B1-BF65-1130D448FADA}" type="slidenum">
              <a:rPr lang="en-US" smtClean="0"/>
              <a:t>8</a:t>
            </a:fld>
            <a:endParaRPr lang="en-US"/>
          </a:p>
        </p:txBody>
      </p:sp>
    </p:spTree>
    <p:extLst>
      <p:ext uri="{BB962C8B-B14F-4D97-AF65-F5344CB8AC3E}">
        <p14:creationId xmlns:p14="http://schemas.microsoft.com/office/powerpoint/2010/main" val="257501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Another interesting speaking activity are book trailers produced by the learners. After reading a young adult novel, they produce a short video where they present the book and advertise it to other kids online.</a:t>
            </a:r>
          </a:p>
          <a:p>
            <a:r>
              <a:rPr lang="de-AT" dirty="0"/>
              <a:t>Book trailers are great speaking activities and they help share the reading-bug and encourage other kids to read these cool books.</a:t>
            </a:r>
          </a:p>
          <a:p>
            <a:endParaRPr lang="de-AT" dirty="0"/>
          </a:p>
          <a:p>
            <a:r>
              <a:rPr lang="de-AT" dirty="0"/>
              <a:t>These book trailers use very basic technology: The kids simply talk to their webcam as in the example on top</a:t>
            </a:r>
          </a:p>
          <a:p>
            <a:r>
              <a:rPr lang="de-AT" dirty="0"/>
              <a:t>or they upload a few powerpoint slides and  use  the online tool Knovio. </a:t>
            </a:r>
          </a:p>
          <a:p>
            <a:r>
              <a:rPr lang="de-AT" dirty="0"/>
              <a:t>You‘ll find the instructions for both versions on my website and on readingiscool.xyz.</a:t>
            </a:r>
          </a:p>
          <a:p>
            <a:r>
              <a:rPr lang="de-AT" dirty="0"/>
              <a:t>Check out readingiscool.xyz and browse my students‘ favorite books.</a:t>
            </a:r>
          </a:p>
          <a:p>
            <a:r>
              <a:rPr lang="de-AT" dirty="0"/>
              <a:t>Let‘s watch the two examples to see the two different methods.</a:t>
            </a:r>
          </a:p>
          <a:p>
            <a:r>
              <a:rPr lang="de-AT" dirty="0"/>
              <a:t>In the first one Elsa is presenting us the book SELECTION.</a:t>
            </a:r>
          </a:p>
          <a:p>
            <a:endParaRPr lang="de-AT" dirty="0"/>
          </a:p>
          <a:p>
            <a:r>
              <a:rPr lang="de-AT" dirty="0"/>
              <a:t>Thanks, Elsa. Even thought I am not a fan of love stories, Elsa has convinced me to read this book and I must agree, she is right. It is an excellent page turner. I could not put it down.</a:t>
            </a:r>
          </a:p>
          <a:p>
            <a:r>
              <a:rPr lang="de-AT" dirty="0"/>
              <a:t>Let‘s now see what the KNOVIO version of a book trailer looks like. </a:t>
            </a:r>
          </a:p>
          <a:p>
            <a:r>
              <a:rPr lang="de-AT" dirty="0"/>
              <a:t>We‘ll only wath part of Sophia‘s presentation here – to see the whole trailer, go to readingiscool.</a:t>
            </a:r>
          </a:p>
          <a:p>
            <a:endParaRPr lang="de-AT" dirty="0"/>
          </a:p>
        </p:txBody>
      </p:sp>
      <p:sp>
        <p:nvSpPr>
          <p:cNvPr id="4" name="Slide Number Placeholder 3"/>
          <p:cNvSpPr>
            <a:spLocks noGrp="1"/>
          </p:cNvSpPr>
          <p:nvPr>
            <p:ph type="sldNum" sz="quarter" idx="10"/>
          </p:nvPr>
        </p:nvSpPr>
        <p:spPr/>
        <p:txBody>
          <a:bodyPr/>
          <a:lstStyle/>
          <a:p>
            <a:fld id="{BA736BEF-866E-46B1-BF65-1130D448FADA}" type="slidenum">
              <a:rPr lang="en-US" smtClean="0"/>
              <a:t>9</a:t>
            </a:fld>
            <a:endParaRPr lang="en-US"/>
          </a:p>
        </p:txBody>
      </p:sp>
    </p:spTree>
    <p:extLst>
      <p:ext uri="{BB962C8B-B14F-4D97-AF65-F5344CB8AC3E}">
        <p14:creationId xmlns:p14="http://schemas.microsoft.com/office/powerpoint/2010/main" val="2277669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6" name="line"/>
          <p:cNvGrpSpPr/>
          <p:nvPr/>
        </p:nvGrpSpPr>
        <p:grpSpPr bwMode="invGray">
          <a:xfrm>
            <a:off x="1585309" y="4724400"/>
            <a:ext cx="8634184" cy="64008"/>
            <a:chOff x="-4110038" y="2703513"/>
            <a:chExt cx="17394239" cy="160336"/>
          </a:xfrm>
          <a:solidFill>
            <a:schemeClr val="tx2"/>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22810" y="1905000"/>
            <a:ext cx="9146382" cy="2667000"/>
          </a:xfrm>
        </p:spPr>
        <p:txBody>
          <a:bodyPr>
            <a:noAutofit/>
          </a:bodyPr>
          <a:lstStyle>
            <a:lvl1pPr>
              <a:defRPr sz="5400"/>
            </a:lvl1pPr>
          </a:lstStyle>
          <a:p>
            <a:r>
              <a:rPr lang="en-US"/>
              <a:t>Click to edit Master title style</a:t>
            </a:r>
            <a:endParaRPr/>
          </a:p>
        </p:txBody>
      </p:sp>
    </p:spTree>
    <p:extLst>
      <p:ext uri="{BB962C8B-B14F-4D97-AF65-F5344CB8AC3E}">
        <p14:creationId xmlns:p14="http://schemas.microsoft.com/office/powerpoint/2010/main" val="26336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810" y="1514475"/>
            <a:ext cx="10572328" cy="64008"/>
            <a:chOff x="1522413" y="1514475"/>
            <a:chExt cx="10569575" cy="64008"/>
          </a:xfrm>
          <a:solidFill>
            <a:schemeClr val="tx2"/>
          </a:solidFill>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05-Jun-17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28506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7046" y="3472590"/>
            <a:ext cx="6492240" cy="64025"/>
            <a:chOff x="1522413" y="1514475"/>
            <a:chExt cx="10569575" cy="64008"/>
          </a:xfrm>
          <a:solidFill>
            <a:schemeClr val="tx2"/>
          </a:solidFill>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05-Jun-17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a:xfrm>
            <a:off x="608171" y="277814"/>
            <a:ext cx="9146383" cy="5898573"/>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10364311" y="274640"/>
            <a:ext cx="1371957" cy="5901747"/>
          </a:xfrm>
        </p:spPr>
        <p:txBody>
          <a:bodyPr vert="eaVert"/>
          <a:lstStyle/>
          <a:p>
            <a:r>
              <a:rPr lang="en-US"/>
              <a:t>Click to edit Master title style</a:t>
            </a:r>
            <a:endParaRPr/>
          </a:p>
        </p:txBody>
      </p:sp>
    </p:spTree>
    <p:extLst>
      <p:ext uri="{BB962C8B-B14F-4D97-AF65-F5344CB8AC3E}">
        <p14:creationId xmlns:p14="http://schemas.microsoft.com/office/powerpoint/2010/main" val="141353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810" y="1514475"/>
            <a:ext cx="10572328" cy="64008"/>
            <a:chOff x="1522413" y="1514475"/>
            <a:chExt cx="10569575" cy="64008"/>
          </a:xfrm>
          <a:solidFill>
            <a:schemeClr val="tx2"/>
          </a:solidFill>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05-Jun-17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spTree>
    <p:extLst>
      <p:ext uri="{BB962C8B-B14F-4D97-AF65-F5344CB8AC3E}">
        <p14:creationId xmlns:p14="http://schemas.microsoft.com/office/powerpoint/2010/main" val="93757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5309" y="4724400"/>
            <a:ext cx="8634184" cy="64008"/>
            <a:chOff x="-4110038" y="2703513"/>
            <a:chExt cx="17394239" cy="160336"/>
          </a:xfrm>
          <a:solidFill>
            <a:schemeClr val="tx2"/>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4" name="Date Placeholder 3"/>
          <p:cNvSpPr>
            <a:spLocks noGrp="1"/>
          </p:cNvSpPr>
          <p:nvPr>
            <p:ph type="dt" sz="half" idx="10"/>
          </p:nvPr>
        </p:nvSpPr>
        <p:spPr/>
        <p:txBody>
          <a:bodyPr/>
          <a:lstStyle/>
          <a:p>
            <a:fld id="{9AFE8FB1-0A7A-443E-AAF7-31D4FA1AA312}" type="datetimeFigureOut">
              <a:rPr lang="en-US" smtClean="0"/>
              <a:t>05-Jun-17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Text Placeholder 2"/>
          <p:cNvSpPr>
            <a:spLocks noGrp="1"/>
          </p:cNvSpPr>
          <p:nvPr>
            <p:ph type="body" idx="1"/>
          </p:nvPr>
        </p:nvSpPr>
        <p:spPr>
          <a:xfrm>
            <a:off x="1522810" y="5102526"/>
            <a:ext cx="9146381" cy="1069675"/>
          </a:xfrm>
        </p:spPr>
        <p:txBody>
          <a:bodyPr anchor="t">
            <a:normAutofit/>
          </a:bodyPr>
          <a:lstStyle>
            <a:lvl1pPr marL="0" indent="0">
              <a:spcBef>
                <a:spcPts val="0"/>
              </a:spcBef>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522810" y="1905000"/>
            <a:ext cx="9146382" cy="2667000"/>
          </a:xfrm>
        </p:spPr>
        <p:txBody>
          <a:bodyPr anchor="b">
            <a:noAutofit/>
          </a:bodyPr>
          <a:lstStyle>
            <a:lvl1pPr algn="l">
              <a:defRPr sz="4400" b="0" cap="none" baseline="0"/>
            </a:lvl1pPr>
          </a:lstStyle>
          <a:p>
            <a:r>
              <a:rPr lang="en-US"/>
              <a:t>Click to edit Master title style</a:t>
            </a:r>
            <a:endParaRPr/>
          </a:p>
        </p:txBody>
      </p:sp>
    </p:spTree>
    <p:extLst>
      <p:ext uri="{BB962C8B-B14F-4D97-AF65-F5344CB8AC3E}">
        <p14:creationId xmlns:p14="http://schemas.microsoft.com/office/powerpoint/2010/main" val="4795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810" y="1514475"/>
            <a:ext cx="10572328" cy="64008"/>
            <a:chOff x="1522413" y="1514475"/>
            <a:chExt cx="10569575" cy="64008"/>
          </a:xfrm>
          <a:solidFill>
            <a:schemeClr val="tx2"/>
          </a:solidFill>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5" name="Date Placeholder 4"/>
          <p:cNvSpPr>
            <a:spLocks noGrp="1"/>
          </p:cNvSpPr>
          <p:nvPr>
            <p:ph type="dt" sz="half" idx="10"/>
          </p:nvPr>
        </p:nvSpPr>
        <p:spPr/>
        <p:txBody>
          <a:bodyPr/>
          <a:lstStyle/>
          <a:p>
            <a:fld id="{9AFE8FB1-0A7A-443E-AAF7-31D4FA1AA312}" type="datetimeFigureOut">
              <a:rPr lang="en-US" smtClean="0"/>
              <a:t>05-Jun-17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4" name="Content Placeholder 3"/>
          <p:cNvSpPr>
            <a:spLocks noGrp="1"/>
          </p:cNvSpPr>
          <p:nvPr>
            <p:ph sz="half" idx="2"/>
          </p:nvPr>
        </p:nvSpPr>
        <p:spPr>
          <a:xfrm>
            <a:off x="6248442" y="1905000"/>
            <a:ext cx="442074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22810" y="1905000"/>
            <a:ext cx="4420750"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spTree>
    <p:extLst>
      <p:ext uri="{BB962C8B-B14F-4D97-AF65-F5344CB8AC3E}">
        <p14:creationId xmlns:p14="http://schemas.microsoft.com/office/powerpoint/2010/main" val="164755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810" y="1514475"/>
            <a:ext cx="10572328" cy="64008"/>
            <a:chOff x="1522413" y="1514475"/>
            <a:chExt cx="10569575" cy="64008"/>
          </a:xfrm>
          <a:solidFill>
            <a:schemeClr val="tx2"/>
          </a:solidFill>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7" name="Date Placeholder 6"/>
          <p:cNvSpPr>
            <a:spLocks noGrp="1"/>
          </p:cNvSpPr>
          <p:nvPr>
            <p:ph type="dt" sz="half" idx="10"/>
          </p:nvPr>
        </p:nvSpPr>
        <p:spPr/>
        <p:txBody>
          <a:bodyPr/>
          <a:lstStyle/>
          <a:p>
            <a:fld id="{9AFE8FB1-0A7A-443E-AAF7-31D4FA1AA312}" type="datetimeFigureOut">
              <a:rPr lang="en-US" smtClean="0"/>
              <a:t>05-Jun-17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
        <p:nvSpPr>
          <p:cNvPr id="6" name="Content Placeholder 5"/>
          <p:cNvSpPr>
            <a:spLocks noGrp="1"/>
          </p:cNvSpPr>
          <p:nvPr>
            <p:ph sz="quarter" idx="4"/>
          </p:nvPr>
        </p:nvSpPr>
        <p:spPr>
          <a:xfrm>
            <a:off x="6251488" y="2819400"/>
            <a:ext cx="441770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8"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810" y="2819400"/>
            <a:ext cx="441770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810"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522811" y="274638"/>
            <a:ext cx="9146380" cy="10207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342406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810" y="1514475"/>
            <a:ext cx="10572328" cy="64008"/>
            <a:chOff x="1522413" y="1514475"/>
            <a:chExt cx="10569575" cy="64008"/>
          </a:xfrm>
          <a:solidFill>
            <a:schemeClr val="tx2"/>
          </a:solidFill>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Date Placeholder 2"/>
          <p:cNvSpPr>
            <a:spLocks noGrp="1"/>
          </p:cNvSpPr>
          <p:nvPr>
            <p:ph type="dt" sz="half" idx="10"/>
          </p:nvPr>
        </p:nvSpPr>
        <p:spPr/>
        <p:txBody>
          <a:bodyPr/>
          <a:lstStyle/>
          <a:p>
            <a:fld id="{9AFE8FB1-0A7A-443E-AAF7-31D4FA1AA312}" type="datetimeFigureOut">
              <a:rPr lang="en-US" smtClean="0"/>
              <a:t>05-Jun-17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95543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05-Jun-17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5467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8990" y="1630822"/>
            <a:ext cx="6292667" cy="4575885"/>
            <a:chOff x="4417839" y="1630821"/>
            <a:chExt cx="6291028" cy="4575885"/>
          </a:xfrm>
          <a:solidFill>
            <a:schemeClr val="tx2"/>
          </a:solidFill>
        </p:grpSpPr>
        <p:grpSp>
          <p:nvGrpSpPr>
            <p:cNvPr id="616" name="Group 615"/>
            <p:cNvGrpSpPr/>
            <p:nvPr/>
          </p:nvGrpSpPr>
          <p:grpSpPr bwMode="invGray">
            <a:xfrm>
              <a:off x="5414491" y="1630821"/>
              <a:ext cx="5294376" cy="4114800"/>
              <a:chOff x="3310555" y="716546"/>
              <a:chExt cx="5294376" cy="4114800"/>
            </a:xfrm>
            <a:grpFill/>
          </p:grpSpPr>
          <p:grpSp>
            <p:nvGrpSpPr>
              <p:cNvPr id="768" name="Group 767"/>
              <p:cNvGrpSpPr/>
              <p:nvPr/>
            </p:nvGrpSpPr>
            <p:grpSpPr bwMode="invGray">
              <a:xfrm flipH="1">
                <a:off x="3310555" y="737968"/>
                <a:ext cx="5294376" cy="54864"/>
                <a:chOff x="1522413" y="1514475"/>
                <a:chExt cx="10569575" cy="64008"/>
              </a:xfrm>
              <a:grp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9" name="Group 768"/>
              <p:cNvGrpSpPr/>
              <p:nvPr/>
            </p:nvGrpSpPr>
            <p:grpSpPr bwMode="invGray">
              <a:xfrm rot="16200000" flipH="1">
                <a:off x="6492229" y="2755658"/>
                <a:ext cx="4114800" cy="36576"/>
                <a:chOff x="1522413" y="1514475"/>
                <a:chExt cx="10569575" cy="64008"/>
              </a:xfrm>
              <a:grp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7" name="Group 616"/>
            <p:cNvGrpSpPr/>
            <p:nvPr/>
          </p:nvGrpSpPr>
          <p:grpSpPr bwMode="invGray">
            <a:xfrm rot="10800000">
              <a:off x="4417839" y="2091906"/>
              <a:ext cx="5294376" cy="4114800"/>
              <a:chOff x="3310555" y="716546"/>
              <a:chExt cx="5294376" cy="4114800"/>
            </a:xfrm>
            <a:grpFill/>
          </p:grpSpPr>
          <p:grpSp>
            <p:nvGrpSpPr>
              <p:cNvPr id="618" name="Group 617"/>
              <p:cNvGrpSpPr/>
              <p:nvPr/>
            </p:nvGrpSpPr>
            <p:grpSpPr bwMode="invGray">
              <a:xfrm flipH="1">
                <a:off x="3310555" y="737968"/>
                <a:ext cx="5294376" cy="54864"/>
                <a:chOff x="1522413" y="1514475"/>
                <a:chExt cx="10569575" cy="64008"/>
              </a:xfrm>
              <a:grp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9" name="Group 618"/>
              <p:cNvGrpSpPr/>
              <p:nvPr/>
            </p:nvGrpSpPr>
            <p:grpSpPr bwMode="invGray">
              <a:xfrm rot="16200000" flipH="1">
                <a:off x="6492229" y="2755658"/>
                <a:ext cx="4114800" cy="36576"/>
                <a:chOff x="1522413" y="1514475"/>
                <a:chExt cx="10569575" cy="64008"/>
              </a:xfrm>
              <a:grp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05-Jun-17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a:xfrm>
            <a:off x="4711249" y="1905000"/>
            <a:ext cx="5670757"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809" y="3429000"/>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374184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877" y="1630822"/>
            <a:ext cx="6292667" cy="4575885"/>
            <a:chOff x="4417839" y="1630821"/>
            <a:chExt cx="6291028" cy="4575885"/>
          </a:xfrm>
          <a:solidFill>
            <a:schemeClr val="tx2"/>
          </a:solidFill>
        </p:grpSpPr>
        <p:grpSp>
          <p:nvGrpSpPr>
            <p:cNvPr id="615" name="Group 614"/>
            <p:cNvGrpSpPr/>
            <p:nvPr/>
          </p:nvGrpSpPr>
          <p:grpSpPr bwMode="invGray">
            <a:xfrm>
              <a:off x="5414491" y="1630821"/>
              <a:ext cx="5294376" cy="4114800"/>
              <a:chOff x="3310555" y="716546"/>
              <a:chExt cx="5294376" cy="4114800"/>
            </a:xfrm>
            <a:grpFill/>
          </p:grpSpPr>
          <p:grpSp>
            <p:nvGrpSpPr>
              <p:cNvPr id="767" name="Group 766"/>
              <p:cNvGrpSpPr/>
              <p:nvPr/>
            </p:nvGrpSpPr>
            <p:grpSpPr bwMode="invGray">
              <a:xfrm flipH="1">
                <a:off x="3310555" y="737968"/>
                <a:ext cx="5294376" cy="54864"/>
                <a:chOff x="1522413" y="1514475"/>
                <a:chExt cx="10569575" cy="64008"/>
              </a:xfrm>
              <a:grp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8" name="Group 767"/>
              <p:cNvGrpSpPr/>
              <p:nvPr/>
            </p:nvGrpSpPr>
            <p:grpSpPr bwMode="invGray">
              <a:xfrm rot="16200000" flipH="1">
                <a:off x="6492229" y="2755658"/>
                <a:ext cx="4114800" cy="36576"/>
                <a:chOff x="1522413" y="1514475"/>
                <a:chExt cx="10569575" cy="64008"/>
              </a:xfrm>
              <a:grp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6" name="Group 615"/>
            <p:cNvGrpSpPr/>
            <p:nvPr/>
          </p:nvGrpSpPr>
          <p:grpSpPr bwMode="invGray">
            <a:xfrm rot="10800000">
              <a:off x="4417839" y="2091906"/>
              <a:ext cx="5294376" cy="4114800"/>
              <a:chOff x="3310555" y="716546"/>
              <a:chExt cx="5294376" cy="4114800"/>
            </a:xfrm>
            <a:grpFill/>
          </p:grpSpPr>
          <p:grpSp>
            <p:nvGrpSpPr>
              <p:cNvPr id="617" name="Group 616"/>
              <p:cNvGrpSpPr/>
              <p:nvPr/>
            </p:nvGrpSpPr>
            <p:grpSpPr bwMode="invGray">
              <a:xfrm flipH="1">
                <a:off x="3310555" y="737968"/>
                <a:ext cx="5294376" cy="54864"/>
                <a:chOff x="1522413" y="1514475"/>
                <a:chExt cx="10569575" cy="64008"/>
              </a:xfrm>
              <a:grp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8" name="Group 617"/>
              <p:cNvGrpSpPr/>
              <p:nvPr/>
            </p:nvGrpSpPr>
            <p:grpSpPr bwMode="invGray">
              <a:xfrm rot="16200000" flipH="1">
                <a:off x="6492229" y="2755658"/>
                <a:ext cx="4114800" cy="36576"/>
                <a:chOff x="1522413" y="1514475"/>
                <a:chExt cx="10569575" cy="64008"/>
              </a:xfrm>
              <a:grp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05-Jun-17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Picture Placeholder 2"/>
          <p:cNvSpPr>
            <a:spLocks noGrp="1"/>
          </p:cNvSpPr>
          <p:nvPr>
            <p:ph type="pic" idx="1"/>
          </p:nvPr>
        </p:nvSpPr>
        <p:spPr>
          <a:xfrm>
            <a:off x="1746293" y="1884311"/>
            <a:ext cx="5670757"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08018" y="3411748"/>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371057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077716" y="6400801"/>
            <a:ext cx="1244183" cy="276226"/>
          </a:xfrm>
          <a:prstGeom prst="rect">
            <a:avLst/>
          </a:prstGeom>
        </p:spPr>
        <p:txBody>
          <a:bodyPr vert="horz" lIns="91440" tIns="45720" rIns="91440" bIns="45720" rtlCol="0" anchor="ctr"/>
          <a:lstStyle>
            <a:lvl1pPr algn="r">
              <a:defRPr sz="1000">
                <a:solidFill>
                  <a:schemeClr val="bg1"/>
                </a:solidFill>
              </a:defRPr>
            </a:lvl1pPr>
          </a:lstStyle>
          <a:p>
            <a:fld id="{9AFE8FB1-0A7A-443E-AAF7-31D4FA1AA312}" type="datetimeFigureOut">
              <a:rPr lang="en-US" smtClean="0"/>
              <a:pPr/>
              <a:t>05-Jun-17</a:t>
            </a:fld>
            <a:endParaRPr lang="en-US"/>
          </a:p>
        </p:txBody>
      </p:sp>
      <p:sp>
        <p:nvSpPr>
          <p:cNvPr id="5" name="Footer Placeholder 4"/>
          <p:cNvSpPr>
            <a:spLocks noGrp="1"/>
          </p:cNvSpPr>
          <p:nvPr>
            <p:ph type="ftr" sz="quarter" idx="3"/>
          </p:nvPr>
        </p:nvSpPr>
        <p:spPr>
          <a:xfrm>
            <a:off x="1522810" y="6400801"/>
            <a:ext cx="6326246" cy="276226"/>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6" name="Slide Number Placeholder 5"/>
          <p:cNvSpPr>
            <a:spLocks noGrp="1"/>
          </p:cNvSpPr>
          <p:nvPr>
            <p:ph type="sldNum" sz="quarter" idx="4"/>
          </p:nvPr>
        </p:nvSpPr>
        <p:spPr>
          <a:xfrm>
            <a:off x="9525893" y="6400801"/>
            <a:ext cx="1143300" cy="276226"/>
          </a:xfrm>
          <a:prstGeom prst="rect">
            <a:avLst/>
          </a:prstGeom>
        </p:spPr>
        <p:txBody>
          <a:bodyPr vert="horz" lIns="91440" tIns="45720" rIns="91440" bIns="45720" rtlCol="0" anchor="ctr"/>
          <a:lstStyle>
            <a:lvl1pPr algn="r">
              <a:defRPr sz="1000">
                <a:solidFill>
                  <a:schemeClr val="bg1"/>
                </a:solidFill>
              </a:defRPr>
            </a:lvl1pPr>
          </a:lstStyle>
          <a:p>
            <a:fld id="{25BA54BD-C84D-46CE-8B72-31BFB26ABA43}" type="slidenum">
              <a:rPr lang="en-US" smtClean="0"/>
              <a:pPr/>
              <a:t>‹#›</a:t>
            </a:fld>
            <a:endParaRPr lang="en-US"/>
          </a:p>
        </p:txBody>
      </p:sp>
      <p:sp>
        <p:nvSpPr>
          <p:cNvPr id="3" name="Text Placeholder 2"/>
          <p:cNvSpPr>
            <a:spLocks noGrp="1"/>
          </p:cNvSpPr>
          <p:nvPr>
            <p:ph type="body" idx="1"/>
          </p:nvPr>
        </p:nvSpPr>
        <p:spPr>
          <a:xfrm>
            <a:off x="1522811" y="1905000"/>
            <a:ext cx="9146382"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522811" y="274638"/>
            <a:ext cx="9146380" cy="1020762"/>
          </a:xfrm>
          <a:prstGeom prst="rect">
            <a:avLst/>
          </a:prstGeom>
        </p:spPr>
        <p:txBody>
          <a:bodyPr vert="horz" lIns="91440" tIns="45720" rIns="91440" bIns="45720" rtlCol="0" anchor="b">
            <a:normAutofit/>
          </a:bodyPr>
          <a:lstStyle/>
          <a:p>
            <a:r>
              <a:rPr lang="en-US"/>
              <a:t>Click to edit Master title style</a:t>
            </a:r>
            <a:endParaRPr/>
          </a:p>
        </p:txBody>
      </p:sp>
    </p:spTree>
    <p:extLst>
      <p:ext uri="{BB962C8B-B14F-4D97-AF65-F5344CB8AC3E}">
        <p14:creationId xmlns:p14="http://schemas.microsoft.com/office/powerpoint/2010/main" val="1434440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2"/>
        </a:buClr>
        <a:buSzPct val="80000"/>
        <a:buFont typeface="Wingdings 3" panose="05040102010807070707" pitchFamily="18" charset="2"/>
        <a:buChar char="u"/>
        <a:defRPr sz="2400" kern="1200">
          <a:solidFill>
            <a:schemeClr val="bg1"/>
          </a:solidFill>
          <a:latin typeface="+mn-lt"/>
          <a:ea typeface="+mn-ea"/>
          <a:cs typeface="+mn-cs"/>
        </a:defRPr>
      </a:lvl1pPr>
      <a:lvl2pPr marL="576072" indent="-274320" algn="l" defTabSz="914400" rtl="0" eaLnBrk="1" latinLnBrk="0" hangingPunct="1">
        <a:lnSpc>
          <a:spcPct val="90000"/>
        </a:lnSpc>
        <a:spcBef>
          <a:spcPts val="600"/>
        </a:spcBef>
        <a:buClr>
          <a:schemeClr val="tx2"/>
        </a:buClr>
        <a:buSzPct val="100000"/>
        <a:buFont typeface="Wingdings 3" panose="05040102010807070707" pitchFamily="18" charset="2"/>
        <a:buChar char="u"/>
        <a:defRPr sz="2000" kern="1200">
          <a:solidFill>
            <a:schemeClr val="bg1"/>
          </a:solidFill>
          <a:latin typeface="+mn-lt"/>
          <a:ea typeface="+mn-ea"/>
          <a:cs typeface="+mn-cs"/>
        </a:defRPr>
      </a:lvl2pPr>
      <a:lvl3pPr marL="8046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800" kern="1200">
          <a:solidFill>
            <a:schemeClr val="bg1"/>
          </a:solidFill>
          <a:latin typeface="+mn-lt"/>
          <a:ea typeface="+mn-ea"/>
          <a:cs typeface="+mn-cs"/>
        </a:defRPr>
      </a:lvl3pPr>
      <a:lvl4pPr marL="10332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4pPr>
      <a:lvl5pPr marL="12618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5pPr>
      <a:lvl6pPr marL="14904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6pPr>
      <a:lvl7pPr marL="17190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7pPr>
      <a:lvl8pPr marL="19476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8pPr>
      <a:lvl9pPr marL="21762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epep.a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readingiscool.xyz/" TargetMode="External"/><Relationship Id="rId4" Type="http://schemas.openxmlformats.org/officeDocument/2006/relationships/hyperlink" Target="http://epep.at/?page_id=257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9.png"/><Relationship Id="rId5" Type="http://schemas.microsoft.com/office/2007/relationships/media" Target="../media/media3.mp4"/><Relationship Id="rId10" Type="http://schemas.openxmlformats.org/officeDocument/2006/relationships/image" Target="../media/image8.png"/><Relationship Id="rId4" Type="http://schemas.openxmlformats.org/officeDocument/2006/relationships/video" Target="../media/media2.mp4"/><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www.polzleitner.com/epep/sound-and-video/ZOOM0064.MP3"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8.mp4"/><Relationship Id="rId7" Type="http://schemas.openxmlformats.org/officeDocument/2006/relationships/image" Target="../media/image29.JP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9.xml"/><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video" Target="../media/media8.mp4"/><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2" y="1905000"/>
            <a:ext cx="9144000" cy="4711320"/>
          </a:xfrm>
          <a:ln>
            <a:noFill/>
          </a:ln>
          <a:effectLst/>
          <a:scene3d>
            <a:camera prst="orthographicFront">
              <a:rot lat="0" lon="0" rev="0"/>
            </a:camera>
            <a:lightRig rig="contrasting" dir="t">
              <a:rot lat="0" lon="0" rev="7800000"/>
            </a:lightRig>
          </a:scene3d>
          <a:sp3d>
            <a:bevelT w="139700" h="139700"/>
          </a:sp3d>
        </p:spPr>
        <p:txBody>
          <a:bodyPr/>
          <a:lstStyle/>
          <a:p>
            <a:r>
              <a:rPr lang="de-AT" b="1" dirty="0"/>
              <a:t>Create authentic, interesting activities that the learners want to engage with.</a:t>
            </a:r>
          </a:p>
          <a:p>
            <a:r>
              <a:rPr lang="de-AT" b="1" dirty="0"/>
              <a:t>Create a relaxed atmosphere where errors are seen as stepping stones of learning.</a:t>
            </a:r>
          </a:p>
          <a:p>
            <a:r>
              <a:rPr lang="de-AT" b="1" dirty="0"/>
              <a:t>U</a:t>
            </a:r>
            <a:r>
              <a:rPr lang="en-US" b="1" dirty="0"/>
              <a:t>se as many senses and parts of the brain as possible</a:t>
            </a:r>
          </a:p>
          <a:p>
            <a:endParaRPr lang="en-US" b="1" dirty="0"/>
          </a:p>
          <a:p>
            <a:r>
              <a:rPr lang="de-AT" b="1" dirty="0"/>
              <a:t>C</a:t>
            </a:r>
            <a:r>
              <a:rPr lang="en-US" b="1" dirty="0" err="1"/>
              <a:t>reate</a:t>
            </a:r>
            <a:r>
              <a:rPr lang="en-US" b="1" dirty="0"/>
              <a:t> tasks that require the learners to make associations with their previous knowledge and experiences</a:t>
            </a:r>
          </a:p>
          <a:p>
            <a:endParaRPr lang="en-US" dirty="0"/>
          </a:p>
          <a:p>
            <a:endParaRPr lang="en-US" dirty="0"/>
          </a:p>
          <a:p>
            <a:endParaRPr lang="de-AT" dirty="0"/>
          </a:p>
        </p:txBody>
      </p:sp>
      <p:sp>
        <p:nvSpPr>
          <p:cNvPr id="3" name="Title 2"/>
          <p:cNvSpPr>
            <a:spLocks noGrp="1"/>
          </p:cNvSpPr>
          <p:nvPr>
            <p:ph type="title"/>
          </p:nvPr>
        </p:nvSpPr>
        <p:spPr/>
        <p:txBody>
          <a:bodyPr/>
          <a:lstStyle/>
          <a:p>
            <a:r>
              <a:rPr lang="de-AT" dirty="0"/>
              <a:t>Speaking and the Brain: Part II</a:t>
            </a:r>
            <a:endParaRPr lang="en-US" dirty="0"/>
          </a:p>
        </p:txBody>
      </p:sp>
      <p:pic>
        <p:nvPicPr>
          <p:cNvPr id="4" name="Picture 3"/>
          <p:cNvPicPr>
            <a:picLocks noChangeAspect="1"/>
          </p:cNvPicPr>
          <p:nvPr/>
        </p:nvPicPr>
        <p:blipFill>
          <a:blip r:embed="rId3"/>
          <a:stretch>
            <a:fillRect/>
          </a:stretch>
        </p:blipFill>
        <p:spPr>
          <a:xfrm>
            <a:off x="10925830" y="4683713"/>
            <a:ext cx="942109" cy="914400"/>
          </a:xfrm>
          <a:prstGeom prst="rect">
            <a:avLst/>
          </a:prstGeom>
        </p:spPr>
      </p:pic>
      <p:pic>
        <p:nvPicPr>
          <p:cNvPr id="5" name="Picture 4"/>
          <p:cNvPicPr>
            <a:picLocks noChangeAspect="1"/>
          </p:cNvPicPr>
          <p:nvPr/>
        </p:nvPicPr>
        <p:blipFill>
          <a:blip r:embed="rId4"/>
          <a:stretch>
            <a:fillRect/>
          </a:stretch>
        </p:blipFill>
        <p:spPr>
          <a:xfrm>
            <a:off x="10920685" y="1887244"/>
            <a:ext cx="946206" cy="914400"/>
          </a:xfrm>
          <a:prstGeom prst="rect">
            <a:avLst/>
          </a:prstGeom>
        </p:spPr>
      </p:pic>
      <p:pic>
        <p:nvPicPr>
          <p:cNvPr id="6" name="Picture 5"/>
          <p:cNvPicPr>
            <a:picLocks noChangeAspect="1"/>
          </p:cNvPicPr>
          <p:nvPr/>
        </p:nvPicPr>
        <p:blipFill>
          <a:blip r:embed="rId5"/>
          <a:stretch>
            <a:fillRect/>
          </a:stretch>
        </p:blipFill>
        <p:spPr>
          <a:xfrm>
            <a:off x="10920686" y="3429000"/>
            <a:ext cx="947253" cy="914400"/>
          </a:xfrm>
          <a:prstGeom prst="rect">
            <a:avLst/>
          </a:prstGeom>
        </p:spPr>
      </p:pic>
      <p:sp>
        <p:nvSpPr>
          <p:cNvPr id="7" name="Rectangle: Rounded Corners 6"/>
          <p:cNvSpPr/>
          <p:nvPr/>
        </p:nvSpPr>
        <p:spPr>
          <a:xfrm>
            <a:off x="2819401" y="5728080"/>
            <a:ext cx="6553201" cy="888241"/>
          </a:xfrm>
          <a:prstGeom prst="roundRect">
            <a:avLst/>
          </a:prstGeom>
          <a:solidFill>
            <a:srgbClr val="DCD552"/>
          </a:solidFill>
          <a:ln>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dirty="0">
                <a:ln w="0"/>
                <a:solidFill>
                  <a:srgbClr val="4E67C8"/>
                </a:solidFill>
                <a:effectLst>
                  <a:outerShdw blurRad="38100" dist="25400" dir="5400000" algn="ctr" rotWithShape="0">
                    <a:srgbClr val="6E747A">
                      <a:alpha val="43000"/>
                    </a:srgbClr>
                  </a:outerShdw>
                </a:effectLst>
                <a:latin typeface="Century Gothic" panose="020B0502020202020204"/>
              </a:rPr>
              <a:t>Speaking activities do this perfectly!</a:t>
            </a:r>
          </a:p>
          <a:p>
            <a:pPr algn="ctr"/>
            <a:endParaRPr lang="en-US" dirty="0">
              <a:solidFill>
                <a:prstClr val="white"/>
              </a:solidFill>
              <a:latin typeface="Century Gothic" panose="020B0502020202020204"/>
            </a:endParaRPr>
          </a:p>
        </p:txBody>
      </p:sp>
      <p:sp>
        <p:nvSpPr>
          <p:cNvPr id="8" name="Speech Bubble: Oval 7"/>
          <p:cNvSpPr/>
          <p:nvPr/>
        </p:nvSpPr>
        <p:spPr>
          <a:xfrm>
            <a:off x="8272130" y="228600"/>
            <a:ext cx="3195084" cy="1095153"/>
          </a:xfrm>
          <a:prstGeom prst="wedgeEllipseCallout">
            <a:avLst>
              <a:gd name="adj1" fmla="val -47352"/>
              <a:gd name="adj2" fmla="val 99372"/>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de-AT" b="1" dirty="0"/>
              <a:t>Let‘s recap…</a:t>
            </a:r>
            <a:endParaRPr lang="en-US" b="1" dirty="0"/>
          </a:p>
        </p:txBody>
      </p:sp>
    </p:spTree>
    <p:extLst>
      <p:ext uri="{BB962C8B-B14F-4D97-AF65-F5344CB8AC3E}">
        <p14:creationId xmlns:p14="http://schemas.microsoft.com/office/powerpoint/2010/main" val="112038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heel(1)">
                                      <p:cBhvr>
                                        <p:cTn id="5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2" y="1905000"/>
            <a:ext cx="10134598" cy="3352800"/>
          </a:xfrm>
        </p:spPr>
        <p:txBody>
          <a:bodyPr/>
          <a:lstStyle/>
          <a:p>
            <a:r>
              <a:rPr lang="de-AT" b="1" dirty="0"/>
              <a:t>Speaking homework does not need any fancy technical tools. </a:t>
            </a:r>
          </a:p>
          <a:p>
            <a:r>
              <a:rPr lang="de-AT" b="1" dirty="0"/>
              <a:t>All the examples have been produced with  free and easy to use online tools that even young learners can use.</a:t>
            </a:r>
          </a:p>
          <a:p>
            <a:r>
              <a:rPr lang="de-AT" b="1" dirty="0"/>
              <a:t>For detailed instructions and more examples go to my website: </a:t>
            </a:r>
            <a:r>
              <a:rPr lang="de-AT" b="1" dirty="0">
                <a:highlight>
                  <a:srgbClr val="DCD552"/>
                </a:highlight>
                <a:hlinkClick r:id="rId3"/>
              </a:rPr>
              <a:t>www.epep.at</a:t>
            </a:r>
            <a:r>
              <a:rPr lang="de-AT" b="1" dirty="0">
                <a:highlight>
                  <a:srgbClr val="DCD552"/>
                </a:highlight>
              </a:rPr>
              <a:t> </a:t>
            </a:r>
            <a:r>
              <a:rPr lang="de-AT" b="1" dirty="0"/>
              <a:t>and check out the page on </a:t>
            </a:r>
            <a:r>
              <a:rPr lang="de-AT" b="1" dirty="0">
                <a:highlight>
                  <a:srgbClr val="DCD552"/>
                </a:highlight>
                <a:hlinkClick r:id="rId4"/>
              </a:rPr>
              <a:t>Web &amp; ICT</a:t>
            </a:r>
            <a:r>
              <a:rPr lang="de-AT" b="1" dirty="0"/>
              <a:t>.</a:t>
            </a:r>
          </a:p>
          <a:p>
            <a:r>
              <a:rPr lang="de-AT" b="1" dirty="0"/>
              <a:t>For more examples of book trailers go to </a:t>
            </a:r>
            <a:r>
              <a:rPr lang="de-AT" b="1" dirty="0">
                <a:highlight>
                  <a:srgbClr val="DCD552"/>
                </a:highlight>
                <a:hlinkClick r:id="rId5"/>
              </a:rPr>
              <a:t>www.readingiscool.xyz</a:t>
            </a:r>
            <a:endParaRPr lang="de-AT" b="1" dirty="0">
              <a:highlight>
                <a:srgbClr val="DCD552"/>
              </a:highlight>
            </a:endParaRPr>
          </a:p>
          <a:p>
            <a:endParaRPr lang="de-AT" dirty="0">
              <a:highlight>
                <a:srgbClr val="DCD552"/>
              </a:highlight>
            </a:endParaRPr>
          </a:p>
          <a:p>
            <a:pPr marL="0" indent="0">
              <a:buNone/>
            </a:pPr>
            <a:endParaRPr lang="en-US" dirty="0"/>
          </a:p>
        </p:txBody>
      </p:sp>
      <p:sp>
        <p:nvSpPr>
          <p:cNvPr id="3" name="Title 2"/>
          <p:cNvSpPr>
            <a:spLocks noGrp="1"/>
          </p:cNvSpPr>
          <p:nvPr>
            <p:ph type="title"/>
          </p:nvPr>
        </p:nvSpPr>
        <p:spPr/>
        <p:txBody>
          <a:bodyPr/>
          <a:lstStyle/>
          <a:p>
            <a:r>
              <a:rPr lang="de-AT" b="1" dirty="0"/>
              <a:t>Technical tips</a:t>
            </a:r>
            <a:endParaRPr lang="en-US" b="1" dirty="0"/>
          </a:p>
        </p:txBody>
      </p:sp>
    </p:spTree>
    <p:extLst>
      <p:ext uri="{BB962C8B-B14F-4D97-AF65-F5344CB8AC3E}">
        <p14:creationId xmlns:p14="http://schemas.microsoft.com/office/powerpoint/2010/main" val="1474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5230" y="1652081"/>
            <a:ext cx="8878494" cy="4724400"/>
          </a:xfrm>
        </p:spPr>
        <p:txBody>
          <a:bodyPr>
            <a:normAutofit/>
          </a:bodyPr>
          <a:lstStyle/>
          <a:p>
            <a:pPr lvl="1"/>
            <a:endParaRPr lang="de-AT" dirty="0"/>
          </a:p>
          <a:p>
            <a:pPr marL="0" lvl="1" indent="0">
              <a:buNone/>
            </a:pPr>
            <a:r>
              <a:rPr lang="de-AT" b="1" dirty="0"/>
              <a:t>Speaking to an audience is one of the most efficient ways of learning a language because speaking uses many parts of the brain simultaneously. When speaking to an audience the learners must </a:t>
            </a:r>
          </a:p>
          <a:p>
            <a:pPr marL="860425" lvl="2" indent="-403225"/>
            <a:r>
              <a:rPr lang="de-AT" b="1" dirty="0"/>
              <a:t>plan and organize their thoughts in the frontal lobes</a:t>
            </a:r>
          </a:p>
          <a:p>
            <a:pPr marL="860425" lvl="2" indent="-403225"/>
            <a:r>
              <a:rPr lang="de-AT" b="1" dirty="0"/>
              <a:t>use new vocabulary and/or concepts in meaningful contexts</a:t>
            </a:r>
          </a:p>
          <a:p>
            <a:pPr marL="860425" lvl="2" indent="-403225"/>
            <a:r>
              <a:rPr lang="de-AT" b="1" dirty="0"/>
              <a:t>make associations with previous knowledge and personal memories and feelings across the brain</a:t>
            </a:r>
          </a:p>
          <a:p>
            <a:pPr marL="860425" lvl="2" indent="-403225"/>
            <a:r>
              <a:rPr lang="de-AT" b="1" dirty="0"/>
              <a:t>assemble language in the Broca area</a:t>
            </a:r>
          </a:p>
          <a:p>
            <a:pPr marL="860425" lvl="2" indent="-403225"/>
            <a:r>
              <a:rPr lang="de-AT" b="1" dirty="0"/>
              <a:t>hear and understand what they are saying  </a:t>
            </a:r>
          </a:p>
          <a:p>
            <a:pPr marL="860425" lvl="2" indent="-403225"/>
            <a:r>
              <a:rPr lang="de-AT" b="1" dirty="0"/>
              <a:t>produce language by moving their lips, tongue and mouth</a:t>
            </a:r>
          </a:p>
          <a:p>
            <a:pPr marL="457200" lvl="2" indent="0">
              <a:buNone/>
            </a:pPr>
            <a:endParaRPr lang="de-AT" b="1" dirty="0"/>
          </a:p>
          <a:p>
            <a:pPr marL="0" lvl="2" indent="0">
              <a:buNone/>
            </a:pPr>
            <a:r>
              <a:rPr lang="de-AT" b="1" dirty="0"/>
              <a:t>This will activate HUGE neuronal networks that will FIRE and WIRE together</a:t>
            </a:r>
            <a:r>
              <a:rPr lang="de-AT" dirty="0"/>
              <a:t>.</a:t>
            </a:r>
          </a:p>
          <a:p>
            <a:pPr marL="860425" lvl="2" indent="-403225"/>
            <a:endParaRPr lang="de-AT" dirty="0"/>
          </a:p>
          <a:p>
            <a:pPr marL="1370013" lvl="2" indent="-342900"/>
            <a:endParaRPr lang="de-AT" dirty="0"/>
          </a:p>
          <a:p>
            <a:pPr marL="1370013" lvl="2" indent="-342900"/>
            <a:endParaRPr lang="de-AT" dirty="0"/>
          </a:p>
          <a:p>
            <a:pPr marL="1084263" lvl="1" indent="-285750"/>
            <a:endParaRPr lang="de-AT" dirty="0"/>
          </a:p>
        </p:txBody>
      </p:sp>
      <p:sp>
        <p:nvSpPr>
          <p:cNvPr id="5" name="Title 4"/>
          <p:cNvSpPr>
            <a:spLocks noGrp="1"/>
          </p:cNvSpPr>
          <p:nvPr>
            <p:ph type="title"/>
          </p:nvPr>
        </p:nvSpPr>
        <p:spPr>
          <a:xfrm>
            <a:off x="1447800" y="274638"/>
            <a:ext cx="9220200" cy="1020762"/>
          </a:xfrm>
        </p:spPr>
        <p:txBody>
          <a:bodyPr/>
          <a:lstStyle/>
          <a:p>
            <a:r>
              <a:rPr lang="de-AT" dirty="0"/>
              <a:t>Let‘s sum up…</a:t>
            </a:r>
            <a:endParaRPr lang="en-US" dirty="0"/>
          </a:p>
        </p:txBody>
      </p:sp>
      <p:pic>
        <p:nvPicPr>
          <p:cNvPr id="9" name="Picture 8"/>
          <p:cNvPicPr>
            <a:picLocks noChangeAspect="1"/>
          </p:cNvPicPr>
          <p:nvPr/>
        </p:nvPicPr>
        <p:blipFill>
          <a:blip r:embed="rId3"/>
          <a:stretch>
            <a:fillRect/>
          </a:stretch>
        </p:blipFill>
        <p:spPr>
          <a:xfrm>
            <a:off x="9779380" y="1586279"/>
            <a:ext cx="2240441" cy="2166984"/>
          </a:xfrm>
          <a:prstGeom prst="rect">
            <a:avLst/>
          </a:prstGeom>
        </p:spPr>
      </p:pic>
      <p:pic>
        <p:nvPicPr>
          <p:cNvPr id="10" name="Picture 9"/>
          <p:cNvPicPr>
            <a:picLocks noChangeAspect="1"/>
          </p:cNvPicPr>
          <p:nvPr/>
        </p:nvPicPr>
        <p:blipFill>
          <a:blip r:embed="rId4"/>
          <a:stretch>
            <a:fillRect/>
          </a:stretch>
        </p:blipFill>
        <p:spPr>
          <a:xfrm>
            <a:off x="9742831" y="3818313"/>
            <a:ext cx="2276990" cy="2209800"/>
          </a:xfrm>
          <a:prstGeom prst="rect">
            <a:avLst/>
          </a:prstGeom>
        </p:spPr>
      </p:pic>
    </p:spTree>
    <p:extLst>
      <p:ext uri="{BB962C8B-B14F-4D97-AF65-F5344CB8AC3E}">
        <p14:creationId xmlns:p14="http://schemas.microsoft.com/office/powerpoint/2010/main" val="30997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p:cTn id="49" dur="1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0" dur="1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51" dur="1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FD74F4-3945-44FB-91DC-36E8AE864E18}"/>
              </a:ext>
            </a:extLst>
          </p:cNvPr>
          <p:cNvPicPr>
            <a:picLocks noGrp="1" noChangeAspect="1"/>
          </p:cNvPicPr>
          <p:nvPr>
            <p:ph idx="1"/>
          </p:nvPr>
        </p:nvPicPr>
        <p:blipFill>
          <a:blip r:embed="rId2"/>
          <a:stretch>
            <a:fillRect/>
          </a:stretch>
        </p:blipFill>
        <p:spPr>
          <a:xfrm>
            <a:off x="8260858" y="2728339"/>
            <a:ext cx="2243522" cy="2170364"/>
          </a:xfrm>
          <a:prstGeom prst="rect">
            <a:avLst/>
          </a:prstGeom>
        </p:spPr>
      </p:pic>
      <p:sp>
        <p:nvSpPr>
          <p:cNvPr id="3" name="Title 2">
            <a:extLst>
              <a:ext uri="{FF2B5EF4-FFF2-40B4-BE49-F238E27FC236}">
                <a16:creationId xmlns:a16="http://schemas.microsoft.com/office/drawing/2014/main" id="{8081E35E-0591-44A7-AE37-0097779A46E0}"/>
              </a:ext>
            </a:extLst>
          </p:cNvPr>
          <p:cNvSpPr>
            <a:spLocks noGrp="1"/>
          </p:cNvSpPr>
          <p:nvPr>
            <p:ph type="title"/>
          </p:nvPr>
        </p:nvSpPr>
        <p:spPr/>
        <p:txBody>
          <a:bodyPr/>
          <a:lstStyle/>
          <a:p>
            <a:r>
              <a:rPr lang="de-AT"/>
              <a:t>Speaking and the Brain</a:t>
            </a:r>
            <a:endParaRPr lang="en-US"/>
          </a:p>
        </p:txBody>
      </p:sp>
      <p:pic>
        <p:nvPicPr>
          <p:cNvPr id="5" name="Picture 4">
            <a:extLst>
              <a:ext uri="{FF2B5EF4-FFF2-40B4-BE49-F238E27FC236}">
                <a16:creationId xmlns:a16="http://schemas.microsoft.com/office/drawing/2014/main" id="{6C5E15A9-514D-4B1A-ABE7-CE9695F7E438}"/>
              </a:ext>
            </a:extLst>
          </p:cNvPr>
          <p:cNvPicPr>
            <a:picLocks noChangeAspect="1"/>
          </p:cNvPicPr>
          <p:nvPr/>
        </p:nvPicPr>
        <p:blipFill>
          <a:blip r:embed="rId3"/>
          <a:stretch>
            <a:fillRect/>
          </a:stretch>
        </p:blipFill>
        <p:spPr>
          <a:xfrm>
            <a:off x="3483831" y="2614309"/>
            <a:ext cx="2280102" cy="2213040"/>
          </a:xfrm>
          <a:prstGeom prst="rect">
            <a:avLst/>
          </a:prstGeom>
        </p:spPr>
      </p:pic>
      <p:pic>
        <p:nvPicPr>
          <p:cNvPr id="6" name="Picture 5">
            <a:extLst>
              <a:ext uri="{FF2B5EF4-FFF2-40B4-BE49-F238E27FC236}">
                <a16:creationId xmlns:a16="http://schemas.microsoft.com/office/drawing/2014/main" id="{CB165CC1-B276-4991-A400-C9FBB28985C3}"/>
              </a:ext>
            </a:extLst>
          </p:cNvPr>
          <p:cNvPicPr>
            <a:picLocks noChangeAspect="1"/>
          </p:cNvPicPr>
          <p:nvPr/>
        </p:nvPicPr>
        <p:blipFill>
          <a:blip r:embed="rId4"/>
          <a:stretch>
            <a:fillRect/>
          </a:stretch>
        </p:blipFill>
        <p:spPr>
          <a:xfrm>
            <a:off x="1342416" y="2728339"/>
            <a:ext cx="2064380" cy="1984981"/>
          </a:xfrm>
          <a:prstGeom prst="rect">
            <a:avLst/>
          </a:prstGeom>
        </p:spPr>
      </p:pic>
      <p:pic>
        <p:nvPicPr>
          <p:cNvPr id="7" name="Picture 6">
            <a:extLst>
              <a:ext uri="{FF2B5EF4-FFF2-40B4-BE49-F238E27FC236}">
                <a16:creationId xmlns:a16="http://schemas.microsoft.com/office/drawing/2014/main" id="{6EC8F8EC-9445-48F8-9E83-1639242A9C7E}"/>
              </a:ext>
            </a:extLst>
          </p:cNvPr>
          <p:cNvPicPr>
            <a:picLocks noChangeAspect="1"/>
          </p:cNvPicPr>
          <p:nvPr/>
        </p:nvPicPr>
        <p:blipFill>
          <a:blip r:embed="rId5"/>
          <a:stretch>
            <a:fillRect/>
          </a:stretch>
        </p:blipFill>
        <p:spPr>
          <a:xfrm>
            <a:off x="5924692" y="2614309"/>
            <a:ext cx="2175407" cy="21657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4813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AT" b="1" dirty="0"/>
              <a:t>Speaking homework: Students record a 2-3 minute presentation on a topic that has been dealt with in class.</a:t>
            </a:r>
          </a:p>
          <a:p>
            <a:r>
              <a:rPr lang="de-AT" b="1" dirty="0"/>
              <a:t>By planning and preparing their speeches they practice new vocabulary and structures</a:t>
            </a:r>
          </a:p>
          <a:p>
            <a:r>
              <a:rPr lang="de-AT" b="1" dirty="0"/>
              <a:t>Most learners record their speeches more than once. This gives them extra practice.</a:t>
            </a:r>
          </a:p>
          <a:p>
            <a:r>
              <a:rPr lang="de-AT" b="1" dirty="0"/>
              <a:t>High quality language,  because students see and hear themselves and can thus monitor their production</a:t>
            </a:r>
          </a:p>
          <a:p>
            <a:endParaRPr lang="de-AT" b="1" dirty="0"/>
          </a:p>
          <a:p>
            <a:endParaRPr lang="de-AT" b="1" dirty="0"/>
          </a:p>
          <a:p>
            <a:endParaRPr lang="en-US" dirty="0"/>
          </a:p>
        </p:txBody>
      </p:sp>
      <p:sp>
        <p:nvSpPr>
          <p:cNvPr id="3" name="Title 2"/>
          <p:cNvSpPr>
            <a:spLocks noGrp="1"/>
          </p:cNvSpPr>
          <p:nvPr>
            <p:ph type="title"/>
          </p:nvPr>
        </p:nvSpPr>
        <p:spPr/>
        <p:txBody>
          <a:bodyPr/>
          <a:lstStyle/>
          <a:p>
            <a:r>
              <a:rPr lang="de-AT" b="1" dirty="0"/>
              <a:t>Speaking practice for beginners (A1, A2)</a:t>
            </a:r>
            <a:endParaRPr lang="en-US" b="1" dirty="0"/>
          </a:p>
        </p:txBody>
      </p:sp>
      <p:sp>
        <p:nvSpPr>
          <p:cNvPr id="6" name="Rectangle 5"/>
          <p:cNvSpPr/>
          <p:nvPr/>
        </p:nvSpPr>
        <p:spPr>
          <a:xfrm rot="1816256">
            <a:off x="9603065" y="707353"/>
            <a:ext cx="2362199"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a:t>
            </a:r>
          </a:p>
        </p:txBody>
      </p:sp>
      <p:pic>
        <p:nvPicPr>
          <p:cNvPr id="8" name="Picture 7" descr="A picture containing text&#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885" y="1623976"/>
            <a:ext cx="5860737" cy="4829247"/>
          </a:xfrm>
          <a:prstGeom prst="rect">
            <a:avLst/>
          </a:prstGeom>
          <a:ln>
            <a:noFill/>
          </a:ln>
          <a:effectLst>
            <a:softEdge rad="112500"/>
          </a:effectLst>
        </p:spPr>
      </p:pic>
      <p:sp>
        <p:nvSpPr>
          <p:cNvPr id="4" name="Rectangle 3">
            <a:extLst>
              <a:ext uri="{FF2B5EF4-FFF2-40B4-BE49-F238E27FC236}">
                <a16:creationId xmlns:a16="http://schemas.microsoft.com/office/drawing/2014/main" id="{AA3181B6-FEAD-4279-9EC9-877188485E84}"/>
              </a:ext>
            </a:extLst>
          </p:cNvPr>
          <p:cNvSpPr/>
          <p:nvPr/>
        </p:nvSpPr>
        <p:spPr>
          <a:xfrm>
            <a:off x="855405" y="1773470"/>
            <a:ext cx="6331975" cy="1622323"/>
          </a:xfrm>
          <a:prstGeom prst="rect">
            <a:avLst/>
          </a:prstGeom>
          <a:ln/>
          <a:effectLst>
            <a:outerShdw blurRad="50800" dist="38100" dir="5400000" algn="t"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400" b="1" dirty="0"/>
              <a:t>Talk about your favorite day in the year</a:t>
            </a:r>
            <a:endParaRPr lang="en-US" sz="2400" b="1" dirty="0"/>
          </a:p>
        </p:txBody>
      </p:sp>
      <p:sp>
        <p:nvSpPr>
          <p:cNvPr id="7" name="Rectangle 6">
            <a:extLst>
              <a:ext uri="{FF2B5EF4-FFF2-40B4-BE49-F238E27FC236}">
                <a16:creationId xmlns:a16="http://schemas.microsoft.com/office/drawing/2014/main" id="{DFD06959-18BF-41B8-A9F5-1CCDFF7415F6}"/>
              </a:ext>
            </a:extLst>
          </p:cNvPr>
          <p:cNvSpPr/>
          <p:nvPr/>
        </p:nvSpPr>
        <p:spPr>
          <a:xfrm>
            <a:off x="6648041" y="2775959"/>
            <a:ext cx="3941300" cy="1366684"/>
          </a:xfrm>
          <a:prstGeom prst="rect">
            <a:avLst/>
          </a:prstGeom>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de-AT" sz="2800" b="1" dirty="0"/>
              <a:t>My Room</a:t>
            </a:r>
            <a:endParaRPr lang="en-US" sz="2800" b="1" dirty="0"/>
          </a:p>
        </p:txBody>
      </p:sp>
      <p:sp>
        <p:nvSpPr>
          <p:cNvPr id="9" name="Rectangle 8">
            <a:extLst>
              <a:ext uri="{FF2B5EF4-FFF2-40B4-BE49-F238E27FC236}">
                <a16:creationId xmlns:a16="http://schemas.microsoft.com/office/drawing/2014/main" id="{657CEA4B-FE45-4E89-8B89-0DFE2624D895}"/>
              </a:ext>
            </a:extLst>
          </p:cNvPr>
          <p:cNvSpPr/>
          <p:nvPr/>
        </p:nvSpPr>
        <p:spPr>
          <a:xfrm>
            <a:off x="1522810" y="4002131"/>
            <a:ext cx="7560811" cy="2451091"/>
          </a:xfrm>
          <a:prstGeom prst="rect">
            <a:avLst/>
          </a:prstGeom>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de-AT" sz="2800" b="1" dirty="0"/>
              <a:t>Modern technology and its influence on communication and social patterns among young people.“</a:t>
            </a:r>
          </a:p>
        </p:txBody>
      </p:sp>
    </p:spTree>
    <p:extLst>
      <p:ext uri="{BB962C8B-B14F-4D97-AF65-F5344CB8AC3E}">
        <p14:creationId xmlns:p14="http://schemas.microsoft.com/office/powerpoint/2010/main" val="43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fade">
                                      <p:cBhvr>
                                        <p:cTn id="51" dur="1000"/>
                                        <p:tgtEl>
                                          <p:spTgt spid="2">
                                            <p:txEl>
                                              <p:pRg st="1" end="1"/>
                                            </p:txEl>
                                          </p:spTgt>
                                        </p:tgtEl>
                                      </p:cBhvr>
                                    </p:animEffect>
                                    <p:anim calcmode="lin" valueType="num">
                                      <p:cBhvr>
                                        <p:cTn id="5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fade">
                                      <p:cBhvr>
                                        <p:cTn id="58" dur="1000"/>
                                        <p:tgtEl>
                                          <p:spTgt spid="2">
                                            <p:txEl>
                                              <p:pRg st="2" end="2"/>
                                            </p:txEl>
                                          </p:spTgt>
                                        </p:tgtEl>
                                      </p:cBhvr>
                                    </p:animEffect>
                                    <p:anim calcmode="lin" valueType="num">
                                      <p:cBhvr>
                                        <p:cTn id="5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fade">
                                      <p:cBhvr>
                                        <p:cTn id="65" dur="1000"/>
                                        <p:tgtEl>
                                          <p:spTgt spid="2">
                                            <p:txEl>
                                              <p:pRg st="3" end="3"/>
                                            </p:txEl>
                                          </p:spTgt>
                                        </p:tgtEl>
                                      </p:cBhvr>
                                    </p:animEffect>
                                    <p:anim calcmode="lin" valueType="num">
                                      <p:cBhvr>
                                        <p:cTn id="6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a:t>Examples of speaking homework</a:t>
            </a:r>
            <a:endParaRPr lang="en-US" dirty="0"/>
          </a:p>
        </p:txBody>
      </p:sp>
      <p:pic>
        <p:nvPicPr>
          <p:cNvPr id="10" name="my-room-birgit-S_x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77062" y="3085315"/>
            <a:ext cx="3237875" cy="242840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8" name="Rectangle 7"/>
          <p:cNvSpPr/>
          <p:nvPr/>
        </p:nvSpPr>
        <p:spPr>
          <a:xfrm rot="1816256">
            <a:off x="9388574" y="837681"/>
            <a:ext cx="2654653"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examples</a:t>
            </a:r>
          </a:p>
        </p:txBody>
      </p:sp>
      <p:pic>
        <p:nvPicPr>
          <p:cNvPr id="5" name="pilar-dreamhouse_mpeg4">
            <a:hlinkClick r:id="" action="ppaction://media"/>
            <a:extLst>
              <a:ext uri="{FF2B5EF4-FFF2-40B4-BE49-F238E27FC236}">
                <a16:creationId xmlns:a16="http://schemas.microsoft.com/office/drawing/2014/main" id="{5A534CD7-FF1C-4DFD-A5D9-761AFF52258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186967" y="3751006"/>
            <a:ext cx="3342922" cy="250719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pic>
        <p:nvPicPr>
          <p:cNvPr id="9" name="[NEW]_favorite-day-lauraH_mpeg4">
            <a:hlinkClick r:id="" action="ppaction://media"/>
            <a:extLst>
              <a:ext uri="{FF2B5EF4-FFF2-40B4-BE49-F238E27FC236}">
                <a16:creationId xmlns:a16="http://schemas.microsoft.com/office/drawing/2014/main" id="{ECCAE12E-754C-481A-94EA-86796DF7DFFA}"/>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99768" y="1745245"/>
            <a:ext cx="3529780" cy="264733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58969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5801" y="1905001"/>
            <a:ext cx="9982201" cy="4081117"/>
          </a:xfrm>
          <a:prstGeom prst="rect">
            <a:avLst/>
          </a:prstGeom>
          <a:noFill/>
        </p:spPr>
        <p:txBody>
          <a:bodyPr wrap="square" rtlCol="0">
            <a:spAutoFit/>
          </a:bodyPr>
          <a:lstStyle/>
          <a:p>
            <a:pPr>
              <a:lnSpc>
                <a:spcPct val="90000"/>
              </a:lnSpc>
            </a:pPr>
            <a:r>
              <a:rPr lang="de-AT" sz="2400" dirty="0">
                <a:solidFill>
                  <a:prstClr val="black"/>
                </a:solidFill>
                <a:latin typeface="Century Gothic" panose="020B0502020202020204"/>
              </a:rPr>
              <a:t>In an elevator speech learners have 1 or 2 minutes to deliver their message. </a:t>
            </a:r>
          </a:p>
          <a:p>
            <a:pPr marL="342900" indent="-342900">
              <a:lnSpc>
                <a:spcPct val="90000"/>
              </a:lnSpc>
              <a:buFont typeface="Arial" panose="020B0604020202020204" pitchFamily="34" charset="0"/>
              <a:buChar char="•"/>
            </a:pPr>
            <a:r>
              <a:rPr lang="de-AT" sz="2400" dirty="0">
                <a:solidFill>
                  <a:prstClr val="black"/>
                </a:solidFill>
                <a:latin typeface="Century Gothic" panose="020B0502020202020204"/>
              </a:rPr>
              <a:t>Step 1: make a mindmap of your main points</a:t>
            </a:r>
          </a:p>
          <a:p>
            <a:pPr marL="342900" indent="-342900">
              <a:lnSpc>
                <a:spcPct val="90000"/>
              </a:lnSpc>
              <a:buFont typeface="Arial" panose="020B0604020202020204" pitchFamily="34" charset="0"/>
              <a:buChar char="•"/>
            </a:pPr>
            <a:r>
              <a:rPr lang="de-AT" sz="2400" dirty="0">
                <a:solidFill>
                  <a:prstClr val="black"/>
                </a:solidFill>
                <a:latin typeface="Century Gothic" panose="020B0502020202020204"/>
              </a:rPr>
              <a:t>Step 2: organize your ideas into an efficient order</a:t>
            </a:r>
          </a:p>
          <a:p>
            <a:pPr marL="342900" indent="-342900">
              <a:lnSpc>
                <a:spcPct val="90000"/>
              </a:lnSpc>
              <a:buFont typeface="Arial" panose="020B0604020202020204" pitchFamily="34" charset="0"/>
              <a:buChar char="•"/>
            </a:pPr>
            <a:r>
              <a:rPr lang="de-AT" sz="2400" dirty="0">
                <a:solidFill>
                  <a:prstClr val="black"/>
                </a:solidFill>
                <a:latin typeface="Century Gothic" panose="020B0502020202020204"/>
              </a:rPr>
              <a:t>Step 3: practice your speech and look up necessary words and phrases</a:t>
            </a:r>
          </a:p>
          <a:p>
            <a:pPr marL="342900" indent="-342900">
              <a:lnSpc>
                <a:spcPct val="90000"/>
              </a:lnSpc>
              <a:buFont typeface="Arial" panose="020B0604020202020204" pitchFamily="34" charset="0"/>
              <a:buChar char="•"/>
            </a:pPr>
            <a:r>
              <a:rPr lang="de-AT" sz="2400" dirty="0">
                <a:solidFill>
                  <a:prstClr val="black"/>
                </a:solidFill>
                <a:latin typeface="Century Gothic" panose="020B0502020202020204"/>
              </a:rPr>
              <a:t>Step 4: record your speech </a:t>
            </a:r>
          </a:p>
          <a:p>
            <a:pPr>
              <a:lnSpc>
                <a:spcPct val="90000"/>
              </a:lnSpc>
            </a:pPr>
            <a:endParaRPr lang="de-AT" sz="2400" dirty="0">
              <a:solidFill>
                <a:prstClr val="black"/>
              </a:solidFill>
              <a:latin typeface="Century Gothic" panose="020B0502020202020204"/>
            </a:endParaRPr>
          </a:p>
          <a:p>
            <a:pPr>
              <a:lnSpc>
                <a:spcPct val="90000"/>
              </a:lnSpc>
            </a:pPr>
            <a:endParaRPr lang="de-AT" sz="2400" dirty="0">
              <a:solidFill>
                <a:prstClr val="black"/>
              </a:solidFill>
              <a:latin typeface="Century Gothic" panose="020B0502020202020204"/>
            </a:endParaRPr>
          </a:p>
          <a:p>
            <a:pPr>
              <a:lnSpc>
                <a:spcPct val="90000"/>
              </a:lnSpc>
            </a:pPr>
            <a:endParaRPr lang="de-AT" sz="2400" dirty="0">
              <a:solidFill>
                <a:prstClr val="black"/>
              </a:solidFill>
              <a:latin typeface="Century Gothic" panose="020B0502020202020204"/>
            </a:endParaRPr>
          </a:p>
          <a:p>
            <a:pPr>
              <a:lnSpc>
                <a:spcPct val="90000"/>
              </a:lnSpc>
            </a:pPr>
            <a:r>
              <a:rPr lang="de-AT" sz="2400" dirty="0">
                <a:solidFill>
                  <a:prstClr val="black"/>
                </a:solidFill>
                <a:latin typeface="Century Gothic" panose="020B0502020202020204"/>
              </a:rPr>
              <a:t>Example:</a:t>
            </a:r>
          </a:p>
          <a:p>
            <a:pPr>
              <a:lnSpc>
                <a:spcPct val="90000"/>
              </a:lnSpc>
            </a:pPr>
            <a:r>
              <a:rPr lang="de-AT" sz="2400" dirty="0">
                <a:solidFill>
                  <a:prstClr val="black"/>
                </a:solidFill>
                <a:latin typeface="Century Gothic" panose="020B0502020202020204"/>
              </a:rPr>
              <a:t>Architecture makes your life more colorful</a:t>
            </a:r>
            <a:endParaRPr lang="en-US" sz="2400" dirty="0">
              <a:solidFill>
                <a:prstClr val="black"/>
              </a:solidFill>
              <a:latin typeface="Century Gothic" panose="020B0502020202020204"/>
            </a:endParaRPr>
          </a:p>
        </p:txBody>
      </p:sp>
      <p:sp>
        <p:nvSpPr>
          <p:cNvPr id="3" name="Title 2"/>
          <p:cNvSpPr>
            <a:spLocks noGrp="1"/>
          </p:cNvSpPr>
          <p:nvPr>
            <p:ph type="title"/>
          </p:nvPr>
        </p:nvSpPr>
        <p:spPr>
          <a:xfrm>
            <a:off x="533400" y="274638"/>
            <a:ext cx="8610600" cy="1020762"/>
          </a:xfrm>
        </p:spPr>
        <p:txBody>
          <a:bodyPr/>
          <a:lstStyle/>
          <a:p>
            <a:r>
              <a:rPr lang="de-AT" b="1" dirty="0"/>
              <a:t>Elevator Speeches</a:t>
            </a:r>
            <a:r>
              <a:rPr lang="de-AT" dirty="0"/>
              <a:t>: Talking about a topic</a:t>
            </a:r>
            <a:endParaRPr lang="en-US" dirty="0"/>
          </a:p>
        </p:txBody>
      </p:sp>
      <p:sp>
        <p:nvSpPr>
          <p:cNvPr id="7" name="Rectangle 6"/>
          <p:cNvSpPr/>
          <p:nvPr/>
        </p:nvSpPr>
        <p:spPr>
          <a:xfrm rot="1467394">
            <a:off x="9297195" y="669852"/>
            <a:ext cx="2362199"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a:t>
            </a:r>
          </a:p>
        </p:txBody>
      </p:sp>
      <p:pic>
        <p:nvPicPr>
          <p:cNvPr id="8" name="Picture 7"/>
          <p:cNvPicPr>
            <a:picLocks noChangeAspect="1"/>
          </p:cNvPicPr>
          <p:nvPr/>
        </p:nvPicPr>
        <p:blipFill>
          <a:blip r:embed="rId5"/>
          <a:stretch>
            <a:fillRect/>
          </a:stretch>
        </p:blipFill>
        <p:spPr>
          <a:xfrm>
            <a:off x="11012116" y="220104"/>
            <a:ext cx="792549" cy="768163"/>
          </a:xfrm>
          <a:prstGeom prst="rect">
            <a:avLst/>
          </a:prstGeom>
        </p:spPr>
      </p:pic>
      <p:pic>
        <p:nvPicPr>
          <p:cNvPr id="4" name="Picture 3">
            <a:hlinkClick r:id="rId6"/>
          </p:cNvPr>
          <p:cNvPicPr>
            <a:picLocks noChangeAspect="1"/>
          </p:cNvPicPr>
          <p:nvPr/>
        </p:nvPicPr>
        <p:blipFill>
          <a:blip r:embed="rId7"/>
          <a:stretch>
            <a:fillRect/>
          </a:stretch>
        </p:blipFill>
        <p:spPr>
          <a:xfrm>
            <a:off x="7787150" y="3674390"/>
            <a:ext cx="2415842" cy="2427132"/>
          </a:xfrm>
          <a:prstGeom prst="rect">
            <a:avLst/>
          </a:prstGeom>
        </p:spPr>
      </p:pic>
      <p:pic>
        <p:nvPicPr>
          <p:cNvPr id="5" name="ZOOM0064">
            <a:hlinkClick r:id="" action="ppaction://media"/>
            <a:extLst>
              <a:ext uri="{FF2B5EF4-FFF2-40B4-BE49-F238E27FC236}">
                <a16:creationId xmlns:a16="http://schemas.microsoft.com/office/drawing/2014/main" id="{DB4CF37A-86F8-4175-8F22-72C8B823BB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8294" y="3429000"/>
            <a:ext cx="1204652" cy="1204652"/>
          </a:xfrm>
          <a:prstGeom prst="rect">
            <a:avLst/>
          </a:prstGeom>
        </p:spPr>
      </p:pic>
    </p:spTree>
    <p:extLst>
      <p:ext uri="{BB962C8B-B14F-4D97-AF65-F5344CB8AC3E}">
        <p14:creationId xmlns:p14="http://schemas.microsoft.com/office/powerpoint/2010/main" val="162981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0"/>
                                        <p:tgtEl>
                                          <p:spTgt spid="4"/>
                                        </p:tgtEl>
                                      </p:cBhvr>
                                    </p:animEffect>
                                    <p:anim calcmode="lin" valueType="num">
                                      <p:cBhvr>
                                        <p:cTn id="15" dur="5000" fill="hold"/>
                                        <p:tgtEl>
                                          <p:spTgt spid="4"/>
                                        </p:tgtEl>
                                        <p:attrNameLst>
                                          <p:attrName>ppt_x</p:attrName>
                                        </p:attrNameLst>
                                      </p:cBhvr>
                                      <p:tavLst>
                                        <p:tav tm="0">
                                          <p:val>
                                            <p:strVal val="#ppt_x"/>
                                          </p:val>
                                        </p:tav>
                                        <p:tav tm="100000">
                                          <p:val>
                                            <p:strVal val="#ppt_x"/>
                                          </p:val>
                                        </p:tav>
                                      </p:tavLst>
                                    </p:anim>
                                    <p:anim calcmode="lin" valueType="num">
                                      <p:cBhvr>
                                        <p:cTn id="16" dur="5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xEl>
                                              <p:pRg st="9" end="9"/>
                                            </p:txEl>
                                          </p:spTgt>
                                        </p:tgtEl>
                                        <p:attrNameLst>
                                          <p:attrName>style.visibility</p:attrName>
                                        </p:attrNameLst>
                                      </p:cBhvr>
                                      <p:to>
                                        <p:strVal val="visible"/>
                                      </p:to>
                                    </p:set>
                                    <p:animEffect transition="in" filter="fade">
                                      <p:cBhvr>
                                        <p:cTn id="54" dur="1000"/>
                                        <p:tgtEl>
                                          <p:spTgt spid="9">
                                            <p:txEl>
                                              <p:pRg st="9" end="9"/>
                                            </p:txEl>
                                          </p:spTgt>
                                        </p:tgtEl>
                                      </p:cBhvr>
                                    </p:animEffect>
                                    <p:anim calcmode="lin" valueType="num">
                                      <p:cBhvr>
                                        <p:cTn id="55"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8666"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2" y="1905001"/>
            <a:ext cx="4952998" cy="3485421"/>
          </a:xfrm>
        </p:spPr>
        <p:txBody>
          <a:bodyPr/>
          <a:lstStyle/>
          <a:p>
            <a:pPr lvl="1"/>
            <a:endParaRPr lang="de-AT" dirty="0"/>
          </a:p>
          <a:p>
            <a:pPr marL="1084263" lvl="1" indent="-285750"/>
            <a:r>
              <a:rPr lang="de-AT" dirty="0"/>
              <a:t>by speaking and hearing them</a:t>
            </a:r>
          </a:p>
          <a:p>
            <a:pPr marL="1084263" lvl="1" indent="-285750"/>
            <a:r>
              <a:rPr lang="de-AT" dirty="0"/>
              <a:t>by adding movement (iconic gestures)</a:t>
            </a:r>
          </a:p>
          <a:p>
            <a:pPr marL="1084263" lvl="1" indent="-285750"/>
            <a:endParaRPr lang="de-AT" dirty="0"/>
          </a:p>
          <a:p>
            <a:pPr marL="1084263" lvl="1" indent="-285750"/>
            <a:endParaRPr lang="de-AT" dirty="0"/>
          </a:p>
          <a:p>
            <a:pPr marL="0" indent="0">
              <a:buNone/>
            </a:pPr>
            <a:r>
              <a:rPr lang="de-AT" dirty="0"/>
              <a:t>What is happening in these brains?</a:t>
            </a:r>
            <a:endParaRPr lang="en-US" dirty="0"/>
          </a:p>
        </p:txBody>
      </p:sp>
      <p:sp>
        <p:nvSpPr>
          <p:cNvPr id="3" name="Title 2"/>
          <p:cNvSpPr>
            <a:spLocks noGrp="1"/>
          </p:cNvSpPr>
          <p:nvPr>
            <p:ph type="title"/>
          </p:nvPr>
        </p:nvSpPr>
        <p:spPr>
          <a:xfrm>
            <a:off x="1524002" y="274638"/>
            <a:ext cx="7391398" cy="1020762"/>
          </a:xfrm>
        </p:spPr>
        <p:txBody>
          <a:bodyPr/>
          <a:lstStyle/>
          <a:p>
            <a:r>
              <a:rPr lang="de-AT" dirty="0"/>
              <a:t>Practicing irregular verbs actively</a:t>
            </a:r>
            <a:endParaRPr lang="en-US" dirty="0"/>
          </a:p>
        </p:txBody>
      </p:sp>
      <p:pic>
        <p:nvPicPr>
          <p:cNvPr id="4" name="Eyejot-irregular-verbs-pilar_x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0" y="1872019"/>
            <a:ext cx="4691204" cy="35184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7" name="Rectangle 6"/>
          <p:cNvSpPr/>
          <p:nvPr/>
        </p:nvSpPr>
        <p:spPr>
          <a:xfrm rot="1497648">
            <a:off x="9067801" y="609601"/>
            <a:ext cx="2362199"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a:t>
            </a:r>
          </a:p>
        </p:txBody>
      </p:sp>
      <p:pic>
        <p:nvPicPr>
          <p:cNvPr id="5" name="Picture 4"/>
          <p:cNvPicPr>
            <a:picLocks noChangeAspect="1"/>
          </p:cNvPicPr>
          <p:nvPr/>
        </p:nvPicPr>
        <p:blipFill>
          <a:blip r:embed="rId6"/>
          <a:stretch>
            <a:fillRect/>
          </a:stretch>
        </p:blipFill>
        <p:spPr>
          <a:xfrm>
            <a:off x="8225822" y="3539751"/>
            <a:ext cx="1511906" cy="1426326"/>
          </a:xfrm>
          <a:prstGeom prst="rect">
            <a:avLst/>
          </a:prstGeom>
        </p:spPr>
      </p:pic>
      <p:pic>
        <p:nvPicPr>
          <p:cNvPr id="6" name="Picture 5"/>
          <p:cNvPicPr>
            <a:picLocks noChangeAspect="1"/>
          </p:cNvPicPr>
          <p:nvPr/>
        </p:nvPicPr>
        <p:blipFill>
          <a:blip r:embed="rId7"/>
          <a:stretch>
            <a:fillRect/>
          </a:stretch>
        </p:blipFill>
        <p:spPr>
          <a:xfrm>
            <a:off x="8128303" y="1872019"/>
            <a:ext cx="1574194" cy="1522011"/>
          </a:xfrm>
          <a:prstGeom prst="rect">
            <a:avLst/>
          </a:prstGeom>
        </p:spPr>
      </p:pic>
    </p:spTree>
    <p:extLst>
      <p:ext uri="{BB962C8B-B14F-4D97-AF65-F5344CB8AC3E}">
        <p14:creationId xmlns:p14="http://schemas.microsoft.com/office/powerpoint/2010/main" val="5158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
                                        </p:tgtEl>
                                      </p:cBhvr>
                                    </p:cmd>
                                  </p:childTnLst>
                                </p:cTn>
                              </p:par>
                            </p:childTnLst>
                          </p:cTn>
                        </p:par>
                      </p:childTnLst>
                    </p:cTn>
                  </p:par>
                </p:childTnLst>
              </p:cTn>
              <p:nextCondLst>
                <p:cond evt="onClick" delay="0">
                  <p:tgtEl>
                    <p:spTgt spid="4"/>
                  </p:tgtEl>
                </p:cond>
              </p:nextCondLst>
            </p:seq>
            <p:video>
              <p:cMediaNode vol="80000">
                <p:cTn id="44"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AT" dirty="0"/>
              <a:t>Which of the two examples will activate bigger neural networks?</a:t>
            </a:r>
          </a:p>
          <a:p>
            <a:endParaRPr lang="de-AT" dirty="0"/>
          </a:p>
          <a:p>
            <a:endParaRPr lang="en-US" dirty="0"/>
          </a:p>
        </p:txBody>
      </p:sp>
      <p:sp>
        <p:nvSpPr>
          <p:cNvPr id="3" name="Title 2"/>
          <p:cNvSpPr>
            <a:spLocks noGrp="1"/>
          </p:cNvSpPr>
          <p:nvPr>
            <p:ph type="title"/>
          </p:nvPr>
        </p:nvSpPr>
        <p:spPr>
          <a:xfrm>
            <a:off x="1524002" y="274638"/>
            <a:ext cx="10134598" cy="1020762"/>
          </a:xfrm>
        </p:spPr>
        <p:txBody>
          <a:bodyPr/>
          <a:lstStyle/>
          <a:p>
            <a:r>
              <a:rPr lang="de-AT" dirty="0"/>
              <a:t>Talking about Plans and Intentions: Going –to</a:t>
            </a:r>
            <a:br>
              <a:rPr lang="de-AT" dirty="0"/>
            </a:br>
            <a:r>
              <a:rPr lang="de-AT" dirty="0"/>
              <a:t>Tying new grammar to personal networks</a:t>
            </a:r>
            <a:endParaRPr lang="en-US" dirty="0"/>
          </a:p>
        </p:txBody>
      </p:sp>
      <p:pic>
        <p:nvPicPr>
          <p:cNvPr id="4" name="Picture 3"/>
          <p:cNvPicPr>
            <a:picLocks noChangeAspect="1"/>
          </p:cNvPicPr>
          <p:nvPr/>
        </p:nvPicPr>
        <p:blipFill>
          <a:blip r:embed="rId3"/>
          <a:stretch>
            <a:fillRect/>
          </a:stretch>
        </p:blipFill>
        <p:spPr>
          <a:xfrm>
            <a:off x="457200" y="2829632"/>
            <a:ext cx="5181602" cy="3048000"/>
          </a:xfrm>
          <a:prstGeom prst="rect">
            <a:avLst/>
          </a:prstGeom>
        </p:spPr>
      </p:pic>
      <p:sp>
        <p:nvSpPr>
          <p:cNvPr id="5" name="TextBox 4"/>
          <p:cNvSpPr txBox="1"/>
          <p:nvPr/>
        </p:nvSpPr>
        <p:spPr>
          <a:xfrm>
            <a:off x="609601" y="6368797"/>
            <a:ext cx="7772400" cy="286232"/>
          </a:xfrm>
          <a:prstGeom prst="rect">
            <a:avLst/>
          </a:prstGeom>
          <a:noFill/>
        </p:spPr>
        <p:txBody>
          <a:bodyPr wrap="square" rtlCol="0">
            <a:spAutoFit/>
          </a:bodyPr>
          <a:lstStyle/>
          <a:p>
            <a:pPr>
              <a:lnSpc>
                <a:spcPct val="90000"/>
              </a:lnSpc>
            </a:pPr>
            <a:r>
              <a:rPr lang="en-US" sz="1400" dirty="0">
                <a:solidFill>
                  <a:prstClr val="black"/>
                </a:solidFill>
                <a:latin typeface="Century Gothic" panose="020B0502020202020204"/>
              </a:rPr>
              <a:t>http://www.englisch-hilfen.de/en/exercises/tenses/going_to_future_statements.htm</a:t>
            </a:r>
          </a:p>
        </p:txBody>
      </p:sp>
      <p:pic>
        <p:nvPicPr>
          <p:cNvPr id="6" name="Picture 5"/>
          <p:cNvPicPr>
            <a:picLocks noChangeAspect="1"/>
          </p:cNvPicPr>
          <p:nvPr/>
        </p:nvPicPr>
        <p:blipFill rotWithShape="1">
          <a:blip r:embed="rId4"/>
          <a:srcRect r="22619"/>
          <a:stretch/>
        </p:blipFill>
        <p:spPr>
          <a:xfrm>
            <a:off x="5867400" y="2418722"/>
            <a:ext cx="6019800" cy="3869823"/>
          </a:xfrm>
          <a:prstGeom prst="rect">
            <a:avLst/>
          </a:prstGeom>
        </p:spPr>
      </p:pic>
      <p:pic>
        <p:nvPicPr>
          <p:cNvPr id="8" name="Picture 7"/>
          <p:cNvPicPr>
            <a:picLocks noChangeAspect="1"/>
          </p:cNvPicPr>
          <p:nvPr/>
        </p:nvPicPr>
        <p:blipFill>
          <a:blip r:embed="rId5"/>
          <a:stretch>
            <a:fillRect/>
          </a:stretch>
        </p:blipFill>
        <p:spPr>
          <a:xfrm>
            <a:off x="9753601" y="838200"/>
            <a:ext cx="1981203" cy="1128350"/>
          </a:xfrm>
          <a:prstGeom prst="rect">
            <a:avLst/>
          </a:prstGeom>
        </p:spPr>
      </p:pic>
      <p:pic>
        <p:nvPicPr>
          <p:cNvPr id="10" name="Picture 9"/>
          <p:cNvPicPr>
            <a:picLocks noChangeAspect="1"/>
          </p:cNvPicPr>
          <p:nvPr/>
        </p:nvPicPr>
        <p:blipFill>
          <a:blip r:embed="rId6"/>
          <a:stretch>
            <a:fillRect/>
          </a:stretch>
        </p:blipFill>
        <p:spPr>
          <a:xfrm>
            <a:off x="7967188" y="3286740"/>
            <a:ext cx="2206943" cy="2133785"/>
          </a:xfrm>
          <a:prstGeom prst="rect">
            <a:avLst/>
          </a:prstGeom>
        </p:spPr>
      </p:pic>
    </p:spTree>
    <p:extLst>
      <p:ext uri="{BB962C8B-B14F-4D97-AF65-F5344CB8AC3E}">
        <p14:creationId xmlns:p14="http://schemas.microsoft.com/office/powerpoint/2010/main" val="393276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a:t>Practicing Grammar: Adverbs</a:t>
            </a:r>
            <a:endParaRPr lang="en-US" dirty="0"/>
          </a:p>
        </p:txBody>
      </p:sp>
      <p:pic>
        <p:nvPicPr>
          <p:cNvPr id="8" name="Content Placeholder 7"/>
          <p:cNvPicPr>
            <a:picLocks noGrp="1" noChangeAspect="1"/>
          </p:cNvPicPr>
          <p:nvPr>
            <p:ph idx="1"/>
          </p:nvPr>
        </p:nvPicPr>
        <p:blipFill>
          <a:blip r:embed="rId3"/>
          <a:stretch>
            <a:fillRect/>
          </a:stretch>
        </p:blipFill>
        <p:spPr>
          <a:xfrm>
            <a:off x="3973892" y="1752600"/>
            <a:ext cx="6922708" cy="5028690"/>
          </a:xfrm>
          <a:prstGeom prst="rect">
            <a:avLst/>
          </a:prstGeom>
        </p:spPr>
      </p:pic>
      <p:sp>
        <p:nvSpPr>
          <p:cNvPr id="7" name="Rectangle 6"/>
          <p:cNvSpPr/>
          <p:nvPr/>
        </p:nvSpPr>
        <p:spPr>
          <a:xfrm rot="1423517">
            <a:off x="9486902" y="649070"/>
            <a:ext cx="2362199"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a:t>
            </a:r>
          </a:p>
        </p:txBody>
      </p:sp>
      <p:pic>
        <p:nvPicPr>
          <p:cNvPr id="9" name="Picture 8"/>
          <p:cNvPicPr>
            <a:picLocks noChangeAspect="1"/>
          </p:cNvPicPr>
          <p:nvPr/>
        </p:nvPicPr>
        <p:blipFill>
          <a:blip r:embed="rId4"/>
          <a:stretch>
            <a:fillRect/>
          </a:stretch>
        </p:blipFill>
        <p:spPr>
          <a:xfrm>
            <a:off x="1676400" y="1752600"/>
            <a:ext cx="2011868" cy="4992832"/>
          </a:xfrm>
          <a:prstGeom prst="rect">
            <a:avLst/>
          </a:prstGeom>
        </p:spPr>
      </p:pic>
      <p:pic>
        <p:nvPicPr>
          <p:cNvPr id="10" name="Picture 9"/>
          <p:cNvPicPr>
            <a:picLocks noChangeAspect="1"/>
          </p:cNvPicPr>
          <p:nvPr/>
        </p:nvPicPr>
        <p:blipFill>
          <a:blip r:embed="rId5"/>
          <a:stretch>
            <a:fillRect/>
          </a:stretch>
        </p:blipFill>
        <p:spPr>
          <a:xfrm>
            <a:off x="2971800" y="2133601"/>
            <a:ext cx="853514" cy="658425"/>
          </a:xfrm>
          <a:prstGeom prst="rect">
            <a:avLst/>
          </a:prstGeom>
        </p:spPr>
      </p:pic>
      <p:pic>
        <p:nvPicPr>
          <p:cNvPr id="11" name="Picture 10"/>
          <p:cNvPicPr>
            <a:picLocks noChangeAspect="1"/>
          </p:cNvPicPr>
          <p:nvPr/>
        </p:nvPicPr>
        <p:blipFill>
          <a:blip r:embed="rId6"/>
          <a:stretch>
            <a:fillRect/>
          </a:stretch>
        </p:blipFill>
        <p:spPr>
          <a:xfrm>
            <a:off x="11201400" y="2596492"/>
            <a:ext cx="870982" cy="838114"/>
          </a:xfrm>
          <a:prstGeom prst="rect">
            <a:avLst/>
          </a:prstGeom>
        </p:spPr>
      </p:pic>
      <p:pic>
        <p:nvPicPr>
          <p:cNvPr id="12" name="Picture 11"/>
          <p:cNvPicPr>
            <a:picLocks noChangeAspect="1"/>
          </p:cNvPicPr>
          <p:nvPr/>
        </p:nvPicPr>
        <p:blipFill>
          <a:blip r:embed="rId7"/>
          <a:stretch>
            <a:fillRect/>
          </a:stretch>
        </p:blipFill>
        <p:spPr>
          <a:xfrm>
            <a:off x="11209510" y="1749829"/>
            <a:ext cx="792702" cy="766278"/>
          </a:xfrm>
          <a:prstGeom prst="rect">
            <a:avLst/>
          </a:prstGeom>
        </p:spPr>
      </p:pic>
      <p:pic>
        <p:nvPicPr>
          <p:cNvPr id="4" name="Picture 3">
            <a:extLst>
              <a:ext uri="{FF2B5EF4-FFF2-40B4-BE49-F238E27FC236}">
                <a16:creationId xmlns:a16="http://schemas.microsoft.com/office/drawing/2014/main" id="{03BB1E2C-7E05-4689-B30C-111C2DFA5E65}"/>
              </a:ext>
            </a:extLst>
          </p:cNvPr>
          <p:cNvPicPr>
            <a:picLocks noChangeAspect="1"/>
          </p:cNvPicPr>
          <p:nvPr/>
        </p:nvPicPr>
        <p:blipFill>
          <a:blip r:embed="rId8"/>
          <a:stretch>
            <a:fillRect/>
          </a:stretch>
        </p:blipFill>
        <p:spPr>
          <a:xfrm>
            <a:off x="8335706" y="2306034"/>
            <a:ext cx="2052879" cy="2168236"/>
          </a:xfrm>
          <a:prstGeom prst="rect">
            <a:avLst/>
          </a:prstGeom>
          <a:ln>
            <a:noFill/>
          </a:ln>
          <a:effectLst>
            <a:softEdge rad="112500"/>
          </a:effectLst>
        </p:spPr>
      </p:pic>
      <p:pic>
        <p:nvPicPr>
          <p:cNvPr id="5" name="Picture 4">
            <a:extLst>
              <a:ext uri="{FF2B5EF4-FFF2-40B4-BE49-F238E27FC236}">
                <a16:creationId xmlns:a16="http://schemas.microsoft.com/office/drawing/2014/main" id="{6FFEA125-5FDB-4EF3-A19B-87FD25426F8D}"/>
              </a:ext>
            </a:extLst>
          </p:cNvPr>
          <p:cNvPicPr>
            <a:picLocks noChangeAspect="1"/>
          </p:cNvPicPr>
          <p:nvPr/>
        </p:nvPicPr>
        <p:blipFill>
          <a:blip r:embed="rId9"/>
          <a:stretch>
            <a:fillRect/>
          </a:stretch>
        </p:blipFill>
        <p:spPr>
          <a:xfrm>
            <a:off x="4488740" y="2596492"/>
            <a:ext cx="2494460" cy="2248723"/>
          </a:xfrm>
          <a:prstGeom prst="rect">
            <a:avLst/>
          </a:prstGeom>
          <a:ln>
            <a:noFill/>
          </a:ln>
          <a:effectLst>
            <a:softEdge rad="112500"/>
          </a:effectLst>
        </p:spPr>
      </p:pic>
      <p:pic>
        <p:nvPicPr>
          <p:cNvPr id="6" name="Picture 5">
            <a:extLst>
              <a:ext uri="{FF2B5EF4-FFF2-40B4-BE49-F238E27FC236}">
                <a16:creationId xmlns:a16="http://schemas.microsoft.com/office/drawing/2014/main" id="{E51B3764-7902-450B-9445-26C8ECD6C223}"/>
              </a:ext>
            </a:extLst>
          </p:cNvPr>
          <p:cNvPicPr>
            <a:picLocks noChangeAspect="1"/>
          </p:cNvPicPr>
          <p:nvPr/>
        </p:nvPicPr>
        <p:blipFill>
          <a:blip r:embed="rId10"/>
          <a:stretch>
            <a:fillRect/>
          </a:stretch>
        </p:blipFill>
        <p:spPr>
          <a:xfrm>
            <a:off x="6678905" y="4091171"/>
            <a:ext cx="1900282" cy="2155130"/>
          </a:xfrm>
          <a:prstGeom prst="rect">
            <a:avLst/>
          </a:prstGeom>
          <a:ln>
            <a:noFill/>
          </a:ln>
          <a:effectLst>
            <a:softEdge rad="112500"/>
          </a:effectLst>
        </p:spPr>
      </p:pic>
      <p:sp>
        <p:nvSpPr>
          <p:cNvPr id="13" name="Rectangle 12">
            <a:extLst>
              <a:ext uri="{FF2B5EF4-FFF2-40B4-BE49-F238E27FC236}">
                <a16:creationId xmlns:a16="http://schemas.microsoft.com/office/drawing/2014/main" id="{719075C3-3487-4013-A0BF-1AD3C2C11C59}"/>
              </a:ext>
            </a:extLst>
          </p:cNvPr>
          <p:cNvSpPr/>
          <p:nvPr/>
        </p:nvSpPr>
        <p:spPr>
          <a:xfrm>
            <a:off x="6987446" y="2417405"/>
            <a:ext cx="1770653" cy="1445166"/>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a:ln w="0"/>
                <a:solidFill>
                  <a:schemeClr val="tx1"/>
                </a:solidFill>
                <a:effectLst>
                  <a:outerShdw blurRad="38100" dist="19050" dir="2700000" algn="tl" rotWithShape="0">
                    <a:schemeClr val="dk1">
                      <a:alpha val="40000"/>
                    </a:schemeClr>
                  </a:outerShdw>
                </a:effectLst>
              </a:rPr>
              <a:t>Lenny</a:t>
            </a:r>
          </a:p>
          <a:p>
            <a:pPr algn="ctr"/>
            <a:r>
              <a:rPr lang="de-AT" sz="2000" b="1" dirty="0">
                <a:ln w="0"/>
                <a:solidFill>
                  <a:schemeClr val="tx1"/>
                </a:solidFill>
                <a:effectLst>
                  <a:outerShdw blurRad="38100" dist="19050" dir="2700000" algn="tl" rotWithShape="0">
                    <a:schemeClr val="dk1">
                      <a:alpha val="40000"/>
                    </a:schemeClr>
                  </a:outerShdw>
                </a:effectLst>
              </a:rPr>
              <a:t>Casey</a:t>
            </a:r>
            <a:endParaRPr lang="en-US" sz="2000" b="1"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8C8770C2-1192-4F07-8C5F-A56A5943A30E}"/>
              </a:ext>
            </a:extLst>
          </p:cNvPr>
          <p:cNvSpPr/>
          <p:nvPr/>
        </p:nvSpPr>
        <p:spPr>
          <a:xfrm>
            <a:off x="6754754" y="4136780"/>
            <a:ext cx="1809398" cy="1435455"/>
          </a:xfrm>
          <a:prstGeom prst="rect">
            <a:avLst/>
          </a:prstGeom>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b="1" dirty="0">
                <a:ln w="0"/>
                <a:solidFill>
                  <a:schemeClr val="tx1"/>
                </a:solidFill>
                <a:effectLst>
                  <a:outerShdw blurRad="38100" dist="19050" dir="2700000" algn="tl" rotWithShape="0">
                    <a:schemeClr val="dk1">
                      <a:alpha val="40000"/>
                    </a:schemeClr>
                  </a:outerShdw>
                </a:effectLst>
              </a:rPr>
              <a:t>Rita</a:t>
            </a:r>
          </a:p>
          <a:p>
            <a:pPr algn="ctr"/>
            <a:r>
              <a:rPr lang="de-AT" b="1" dirty="0">
                <a:ln w="0"/>
                <a:solidFill>
                  <a:schemeClr val="tx1"/>
                </a:solidFill>
                <a:effectLst>
                  <a:outerShdw blurRad="38100" dist="19050" dir="2700000" algn="tl" rotWithShape="0">
                    <a:schemeClr val="dk1">
                      <a:alpha val="40000"/>
                    </a:schemeClr>
                  </a:outerShdw>
                </a:effectLst>
              </a:rPr>
              <a:t>Quinn</a:t>
            </a:r>
            <a:endParaRPr lang="en-US" b="1"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EBEF7B14-5ADC-41AC-99D5-91F879C2D6DE}"/>
              </a:ext>
            </a:extLst>
          </p:cNvPr>
          <p:cNvSpPr/>
          <p:nvPr/>
        </p:nvSpPr>
        <p:spPr>
          <a:xfrm>
            <a:off x="5205600" y="4845215"/>
            <a:ext cx="1473305" cy="1260385"/>
          </a:xfrm>
          <a:prstGeom prst="rect">
            <a:avLst/>
          </a:prstGeom>
          <a:ln w="381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b="1" dirty="0">
                <a:ln w="0"/>
                <a:solidFill>
                  <a:schemeClr val="tx1"/>
                </a:solidFill>
                <a:effectLst>
                  <a:outerShdw blurRad="38100" dist="19050" dir="2700000" algn="tl" rotWithShape="0">
                    <a:schemeClr val="dk1">
                      <a:alpha val="40000"/>
                    </a:schemeClr>
                  </a:outerShdw>
                </a:effectLst>
              </a:rPr>
              <a:t>Susan</a:t>
            </a:r>
          </a:p>
          <a:p>
            <a:pPr algn="ctr"/>
            <a:r>
              <a:rPr lang="de-AT" b="1" dirty="0">
                <a:ln w="0"/>
                <a:solidFill>
                  <a:schemeClr val="tx1"/>
                </a:solidFill>
                <a:effectLst>
                  <a:outerShdw blurRad="38100" dist="19050" dir="2700000" algn="tl" rotWithShape="0">
                    <a:schemeClr val="dk1">
                      <a:alpha val="40000"/>
                    </a:schemeClr>
                  </a:outerShdw>
                </a:effectLst>
              </a:rPr>
              <a:t>Haley</a:t>
            </a:r>
            <a:endParaRPr lang="en-US" b="1"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FE9B3551-AEC5-4521-B48B-4DAEA208C217}"/>
              </a:ext>
            </a:extLst>
          </p:cNvPr>
          <p:cNvSpPr/>
          <p:nvPr/>
        </p:nvSpPr>
        <p:spPr>
          <a:xfrm>
            <a:off x="6985322" y="2483406"/>
            <a:ext cx="1774899" cy="1445166"/>
          </a:xfrm>
          <a:prstGeom prst="rect">
            <a:avLst/>
          </a:prstGeo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3600" b="1" dirty="0">
                <a:ln w="0"/>
                <a:solidFill>
                  <a:schemeClr val="tx1"/>
                </a:solidFill>
                <a:effectLst>
                  <a:outerShdw blurRad="38100" dist="19050" dir="2700000" algn="tl" rotWithShape="0">
                    <a:schemeClr val="dk1">
                      <a:alpha val="40000"/>
                    </a:schemeClr>
                  </a:outerShdw>
                </a:effectLst>
              </a:rPr>
              <a:t>l</a:t>
            </a:r>
            <a:r>
              <a:rPr lang="de-AT" sz="2000" b="1" dirty="0">
                <a:ln w="0"/>
                <a:solidFill>
                  <a:schemeClr val="tx1"/>
                </a:solidFill>
                <a:effectLst>
                  <a:outerShdw blurRad="38100" dist="19050" dir="2700000" algn="tl" rotWithShape="0">
                    <a:schemeClr val="dk1">
                      <a:alpha val="40000"/>
                    </a:schemeClr>
                  </a:outerShdw>
                </a:effectLst>
              </a:rPr>
              <a:t>isten</a:t>
            </a:r>
          </a:p>
          <a:p>
            <a:pPr algn="ctr"/>
            <a:r>
              <a:rPr lang="de-AT" sz="3600" b="1" dirty="0">
                <a:ln w="0"/>
                <a:solidFill>
                  <a:schemeClr val="tx1"/>
                </a:solidFill>
                <a:effectLst>
                  <a:outerShdw blurRad="38100" dist="19050" dir="2700000" algn="tl" rotWithShape="0">
                    <a:schemeClr val="dk1">
                      <a:alpha val="40000"/>
                    </a:schemeClr>
                  </a:outerShdw>
                </a:effectLst>
              </a:rPr>
              <a:t>c</a:t>
            </a:r>
            <a:r>
              <a:rPr lang="de-AT" sz="2000" b="1" dirty="0">
                <a:ln w="0"/>
                <a:solidFill>
                  <a:schemeClr val="tx1"/>
                </a:solidFill>
                <a:effectLst>
                  <a:outerShdw blurRad="38100" dist="19050" dir="2700000" algn="tl" rotWithShape="0">
                    <a:schemeClr val="dk1">
                      <a:alpha val="40000"/>
                    </a:schemeClr>
                  </a:outerShdw>
                </a:effectLst>
              </a:rPr>
              <a:t>arefully</a:t>
            </a:r>
            <a:endParaRPr lang="en-US" sz="2000" b="1"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D8CA38A1-5E62-4F93-AB91-7A1F894DF918}"/>
              </a:ext>
            </a:extLst>
          </p:cNvPr>
          <p:cNvSpPr/>
          <p:nvPr/>
        </p:nvSpPr>
        <p:spPr>
          <a:xfrm>
            <a:off x="6789535" y="4157172"/>
            <a:ext cx="1854840" cy="150133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3600" b="1" dirty="0">
                <a:ln w="0"/>
                <a:solidFill>
                  <a:schemeClr val="tx1"/>
                </a:solidFill>
                <a:effectLst>
                  <a:outerShdw blurRad="38100" dist="19050" dir="2700000" algn="tl" rotWithShape="0">
                    <a:schemeClr val="dk1">
                      <a:alpha val="40000"/>
                    </a:schemeClr>
                  </a:outerShdw>
                </a:effectLst>
              </a:rPr>
              <a:t>r</a:t>
            </a:r>
            <a:r>
              <a:rPr lang="de-AT" sz="2000" b="1" dirty="0">
                <a:ln w="0"/>
                <a:solidFill>
                  <a:schemeClr val="tx1"/>
                </a:solidFill>
                <a:effectLst>
                  <a:outerShdw blurRad="38100" dist="19050" dir="2700000" algn="tl" rotWithShape="0">
                    <a:schemeClr val="dk1">
                      <a:alpha val="40000"/>
                    </a:schemeClr>
                  </a:outerShdw>
                </a:effectLst>
              </a:rPr>
              <a:t>ead</a:t>
            </a:r>
          </a:p>
          <a:p>
            <a:pPr algn="ctr"/>
            <a:r>
              <a:rPr lang="de-AT" sz="3600" b="1" dirty="0">
                <a:ln w="0"/>
                <a:solidFill>
                  <a:schemeClr val="tx1"/>
                </a:solidFill>
                <a:effectLst>
                  <a:outerShdw blurRad="38100" dist="19050" dir="2700000" algn="tl" rotWithShape="0">
                    <a:schemeClr val="dk1">
                      <a:alpha val="40000"/>
                    </a:schemeClr>
                  </a:outerShdw>
                </a:effectLst>
              </a:rPr>
              <a:t>q</a:t>
            </a:r>
            <a:r>
              <a:rPr lang="de-AT" sz="2000" b="1" dirty="0">
                <a:ln w="0"/>
                <a:solidFill>
                  <a:schemeClr val="tx1"/>
                </a:solidFill>
                <a:effectLst>
                  <a:outerShdw blurRad="38100" dist="19050" dir="2700000" algn="tl" rotWithShape="0">
                    <a:schemeClr val="dk1">
                      <a:alpha val="40000"/>
                    </a:schemeClr>
                  </a:outerShdw>
                </a:effectLst>
              </a:rPr>
              <a:t>uietly</a:t>
            </a:r>
            <a:endParaRPr lang="en-US" sz="2000" b="1"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7699A50B-2919-4CE0-B150-9A31E0E0F7F7}"/>
              </a:ext>
            </a:extLst>
          </p:cNvPr>
          <p:cNvSpPr/>
          <p:nvPr/>
        </p:nvSpPr>
        <p:spPr>
          <a:xfrm>
            <a:off x="5217363" y="4938438"/>
            <a:ext cx="1469059" cy="126038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dirty="0">
                <a:ln w="0"/>
                <a:solidFill>
                  <a:schemeClr val="tx1"/>
                </a:solidFill>
                <a:effectLst>
                  <a:outerShdw blurRad="38100" dist="19050" dir="2700000" algn="tl" rotWithShape="0">
                    <a:schemeClr val="dk1">
                      <a:alpha val="40000"/>
                    </a:schemeClr>
                  </a:outerShdw>
                </a:effectLst>
              </a:rPr>
              <a:t>s</a:t>
            </a:r>
            <a:r>
              <a:rPr lang="de-AT" sz="2000" b="1" dirty="0">
                <a:ln w="0"/>
                <a:solidFill>
                  <a:schemeClr val="tx1"/>
                </a:solidFill>
                <a:effectLst>
                  <a:outerShdw blurRad="38100" dist="19050" dir="2700000" algn="tl" rotWithShape="0">
                    <a:schemeClr val="dk1">
                      <a:alpha val="40000"/>
                    </a:schemeClr>
                  </a:outerShdw>
                </a:effectLst>
              </a:rPr>
              <a:t>mile</a:t>
            </a:r>
          </a:p>
          <a:p>
            <a:pPr algn="ctr"/>
            <a:r>
              <a:rPr lang="de-AT" sz="3600" b="1" dirty="0">
                <a:ln w="0"/>
                <a:solidFill>
                  <a:schemeClr val="tx1"/>
                </a:solidFill>
                <a:effectLst>
                  <a:outerShdw blurRad="38100" dist="19050" dir="2700000" algn="tl" rotWithShape="0">
                    <a:schemeClr val="dk1">
                      <a:alpha val="40000"/>
                    </a:schemeClr>
                  </a:outerShdw>
                </a:effectLst>
              </a:rPr>
              <a:t>h</a:t>
            </a:r>
            <a:r>
              <a:rPr lang="de-AT" sz="2000" b="1" dirty="0">
                <a:ln w="0"/>
                <a:solidFill>
                  <a:schemeClr val="tx1"/>
                </a:solidFill>
                <a:effectLst>
                  <a:outerShdw blurRad="38100" dist="19050" dir="2700000" algn="tl" rotWithShape="0">
                    <a:schemeClr val="dk1">
                      <a:alpha val="40000"/>
                    </a:schemeClr>
                  </a:outerShdw>
                </a:effectLst>
              </a:rPr>
              <a:t>appily</a:t>
            </a:r>
            <a:endParaRPr lang="en-US" sz="20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0233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anim calcmode="lin" valueType="num">
                                      <p:cBhvr>
                                        <p:cTn id="20" dur="2000" fill="hold"/>
                                        <p:tgtEl>
                                          <p:spTgt spid="16"/>
                                        </p:tgtEl>
                                        <p:attrNameLst>
                                          <p:attrName>ppt_w</p:attrName>
                                        </p:attrNameLst>
                                      </p:cBhvr>
                                      <p:tavLst>
                                        <p:tav tm="0" fmla="#ppt_w*sin(2.5*pi*$)">
                                          <p:val>
                                            <p:fltVal val="0"/>
                                          </p:val>
                                        </p:tav>
                                        <p:tav tm="100000">
                                          <p:val>
                                            <p:fltVal val="1"/>
                                          </p:val>
                                        </p:tav>
                                      </p:tavLst>
                                    </p:anim>
                                    <p:anim calcmode="lin" valueType="num">
                                      <p:cBhvr>
                                        <p:cTn id="2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xit" presetSubtype="0" fill="hold" grpId="3"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0"/>
                                        <p:tgtEl>
                                          <p:spTgt spid="17"/>
                                        </p:tgtEl>
                                      </p:cBhvr>
                                    </p:animEffect>
                                    <p:anim calcmode="lin" valueType="num">
                                      <p:cBhvr>
                                        <p:cTn id="58" dur="2000" fill="hold"/>
                                        <p:tgtEl>
                                          <p:spTgt spid="17"/>
                                        </p:tgtEl>
                                        <p:attrNameLst>
                                          <p:attrName>ppt_w</p:attrName>
                                        </p:attrNameLst>
                                      </p:cBhvr>
                                      <p:tavLst>
                                        <p:tav tm="0" fmla="#ppt_w*sin(2.5*pi*$)">
                                          <p:val>
                                            <p:fltVal val="0"/>
                                          </p:val>
                                        </p:tav>
                                        <p:tav tm="100000">
                                          <p:val>
                                            <p:fltVal val="1"/>
                                          </p:val>
                                        </p:tav>
                                      </p:tavLst>
                                    </p:anim>
                                    <p:anim calcmode="lin" valueType="num">
                                      <p:cBhvr>
                                        <p:cTn id="5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xit" presetSubtype="0" fill="hold" grpId="3"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anim calcmode="lin" valueType="num">
                                      <p:cBhvr>
                                        <p:cTn id="86" dur="1000" fill="hold"/>
                                        <p:tgtEl>
                                          <p:spTgt spid="6"/>
                                        </p:tgtEl>
                                        <p:attrNameLst>
                                          <p:attrName>ppt_x</p:attrName>
                                        </p:attrNameLst>
                                      </p:cBhvr>
                                      <p:tavLst>
                                        <p:tav tm="0">
                                          <p:val>
                                            <p:strVal val="#ppt_x"/>
                                          </p:val>
                                        </p:tav>
                                        <p:tav tm="100000">
                                          <p:val>
                                            <p:strVal val="#ppt_x"/>
                                          </p:val>
                                        </p:tav>
                                      </p:tavLst>
                                    </p:anim>
                                    <p:anim calcmode="lin" valueType="num">
                                      <p:cBhvr>
                                        <p:cTn id="8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5"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000"/>
                                        <p:tgtEl>
                                          <p:spTgt spid="18"/>
                                        </p:tgtEl>
                                      </p:cBhvr>
                                    </p:animEffect>
                                    <p:anim calcmode="lin" valueType="num">
                                      <p:cBhvr>
                                        <p:cTn id="93" dur="2000" fill="hold"/>
                                        <p:tgtEl>
                                          <p:spTgt spid="18"/>
                                        </p:tgtEl>
                                        <p:attrNameLst>
                                          <p:attrName>ppt_w</p:attrName>
                                        </p:attrNameLst>
                                      </p:cBhvr>
                                      <p:tavLst>
                                        <p:tav tm="0" fmla="#ppt_w*sin(2.5*pi*$)">
                                          <p:val>
                                            <p:fltVal val="0"/>
                                          </p:val>
                                        </p:tav>
                                        <p:tav tm="100000">
                                          <p:val>
                                            <p:fltVal val="1"/>
                                          </p:val>
                                        </p:tav>
                                      </p:tavLst>
                                    </p:anim>
                                    <p:anim calcmode="lin" valueType="num">
                                      <p:cBhvr>
                                        <p:cTn id="9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6" grpId="2" animBg="1"/>
      <p:bldP spid="16" grpId="3" animBg="1"/>
      <p:bldP spid="17" grpId="0" animBg="1"/>
      <p:bldP spid="17" grpId="1" animBg="1"/>
      <p:bldP spid="17" grpId="2" animBg="1"/>
      <p:bldP spid="17" grpId="3"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1905001"/>
            <a:ext cx="5906728" cy="3485421"/>
          </a:xfrm>
        </p:spPr>
        <p:txBody>
          <a:bodyPr>
            <a:normAutofit/>
          </a:bodyPr>
          <a:lstStyle/>
          <a:p>
            <a:pPr lvl="1"/>
            <a:endParaRPr lang="de-AT" dirty="0"/>
          </a:p>
          <a:p>
            <a:pPr marL="573088" lvl="1" indent="-290513"/>
            <a:r>
              <a:rPr lang="de-AT" sz="2400" b="1" dirty="0"/>
              <a:t>By creating a story</a:t>
            </a:r>
          </a:p>
          <a:p>
            <a:pPr marL="573088" lvl="1" indent="-290513"/>
            <a:r>
              <a:rPr lang="de-AT" sz="2400" b="1" dirty="0"/>
              <a:t>By speaking </a:t>
            </a:r>
          </a:p>
          <a:p>
            <a:pPr marL="573088" lvl="1" indent="-290513"/>
            <a:r>
              <a:rPr lang="de-AT" sz="2400" b="1" dirty="0"/>
              <a:t>By creating a visual aid that emphasiszes the new concept</a:t>
            </a:r>
          </a:p>
          <a:p>
            <a:pPr marL="1084263" lvl="1" indent="-285750"/>
            <a:endParaRPr lang="de-AT" dirty="0"/>
          </a:p>
          <a:p>
            <a:pPr marL="1084263" lvl="1" indent="-285750"/>
            <a:endParaRPr lang="de-AT" dirty="0"/>
          </a:p>
        </p:txBody>
      </p:sp>
      <p:sp>
        <p:nvSpPr>
          <p:cNvPr id="3" name="Title 2"/>
          <p:cNvSpPr>
            <a:spLocks noGrp="1"/>
          </p:cNvSpPr>
          <p:nvPr>
            <p:ph type="title"/>
          </p:nvPr>
        </p:nvSpPr>
        <p:spPr>
          <a:xfrm>
            <a:off x="533400" y="274638"/>
            <a:ext cx="8153400" cy="1020762"/>
          </a:xfrm>
        </p:spPr>
        <p:txBody>
          <a:bodyPr/>
          <a:lstStyle/>
          <a:p>
            <a:r>
              <a:rPr lang="de-AT" dirty="0"/>
              <a:t>Learning a new grammatical concept</a:t>
            </a:r>
            <a:endParaRPr lang="en-US" dirty="0"/>
          </a:p>
        </p:txBody>
      </p:sp>
      <p:sp>
        <p:nvSpPr>
          <p:cNvPr id="7" name="Rectangle 6"/>
          <p:cNvSpPr/>
          <p:nvPr/>
        </p:nvSpPr>
        <p:spPr>
          <a:xfrm rot="957624">
            <a:off x="9297195" y="669852"/>
            <a:ext cx="2362199"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a:t>
            </a:r>
          </a:p>
        </p:txBody>
      </p:sp>
      <p:pic>
        <p:nvPicPr>
          <p:cNvPr id="6" name="Picture 5"/>
          <p:cNvPicPr>
            <a:picLocks noChangeAspect="1"/>
          </p:cNvPicPr>
          <p:nvPr/>
        </p:nvPicPr>
        <p:blipFill>
          <a:blip r:embed="rId5"/>
          <a:stretch>
            <a:fillRect/>
          </a:stretch>
        </p:blipFill>
        <p:spPr>
          <a:xfrm>
            <a:off x="1289424" y="4800600"/>
            <a:ext cx="804608" cy="774246"/>
          </a:xfrm>
          <a:prstGeom prst="rect">
            <a:avLst/>
          </a:prstGeom>
        </p:spPr>
      </p:pic>
      <p:pic>
        <p:nvPicPr>
          <p:cNvPr id="8" name="Picture 7"/>
          <p:cNvPicPr>
            <a:picLocks noChangeAspect="1"/>
          </p:cNvPicPr>
          <p:nvPr/>
        </p:nvPicPr>
        <p:blipFill>
          <a:blip r:embed="rId6"/>
          <a:stretch>
            <a:fillRect/>
          </a:stretch>
        </p:blipFill>
        <p:spPr>
          <a:xfrm>
            <a:off x="2286001" y="4800601"/>
            <a:ext cx="792549" cy="768163"/>
          </a:xfrm>
          <a:prstGeom prst="rect">
            <a:avLst/>
          </a:prstGeom>
        </p:spPr>
      </p:pic>
      <p:pic>
        <p:nvPicPr>
          <p:cNvPr id="4" name="[NEW]_flip-flap-jakob-loud">
            <a:hlinkClick r:id="" action="ppaction://media"/>
            <a:extLst>
              <a:ext uri="{FF2B5EF4-FFF2-40B4-BE49-F238E27FC236}">
                <a16:creationId xmlns:a16="http://schemas.microsoft.com/office/drawing/2014/main" id="{F0BF67E6-F83F-49E0-BB95-4B49733E9A6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02053" y="2175163"/>
            <a:ext cx="4287012" cy="3215259"/>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9" name="Rectangle 8">
            <a:extLst>
              <a:ext uri="{FF2B5EF4-FFF2-40B4-BE49-F238E27FC236}">
                <a16:creationId xmlns:a16="http://schemas.microsoft.com/office/drawing/2014/main" id="{991A0422-12DE-4568-AE20-09F2A2AD0384}"/>
              </a:ext>
            </a:extLst>
          </p:cNvPr>
          <p:cNvSpPr/>
          <p:nvPr/>
        </p:nvSpPr>
        <p:spPr>
          <a:xfrm>
            <a:off x="3604049" y="4730545"/>
            <a:ext cx="2649267" cy="14047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400" b="1" dirty="0"/>
              <a:t>www.epep.at</a:t>
            </a:r>
            <a:endParaRPr lang="en-US" sz="2400" b="1" dirty="0"/>
          </a:p>
        </p:txBody>
      </p:sp>
    </p:spTree>
    <p:extLst>
      <p:ext uri="{BB962C8B-B14F-4D97-AF65-F5344CB8AC3E}">
        <p14:creationId xmlns:p14="http://schemas.microsoft.com/office/powerpoint/2010/main" val="352318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2" y="1905000"/>
            <a:ext cx="9144000" cy="762000"/>
          </a:xfrm>
        </p:spPr>
        <p:txBody>
          <a:bodyPr/>
          <a:lstStyle/>
          <a:p>
            <a:endParaRPr lang="de-AT" dirty="0"/>
          </a:p>
          <a:p>
            <a:endParaRPr lang="en-US" dirty="0"/>
          </a:p>
        </p:txBody>
      </p:sp>
      <p:sp>
        <p:nvSpPr>
          <p:cNvPr id="3" name="Title 2"/>
          <p:cNvSpPr>
            <a:spLocks noGrp="1"/>
          </p:cNvSpPr>
          <p:nvPr>
            <p:ph type="title"/>
          </p:nvPr>
        </p:nvSpPr>
        <p:spPr/>
        <p:txBody>
          <a:bodyPr/>
          <a:lstStyle/>
          <a:p>
            <a:r>
              <a:rPr lang="de-AT" b="1" dirty="0"/>
              <a:t>Simple book trailers produced by learners</a:t>
            </a:r>
            <a:endParaRPr lang="en-US" b="1" dirty="0"/>
          </a:p>
        </p:txBody>
      </p:sp>
      <p:sp>
        <p:nvSpPr>
          <p:cNvPr id="11" name="Rectangle 10"/>
          <p:cNvSpPr/>
          <p:nvPr/>
        </p:nvSpPr>
        <p:spPr>
          <a:xfrm rot="1816256">
            <a:off x="9583127" y="781064"/>
            <a:ext cx="2654653" cy="646331"/>
          </a:xfrm>
          <a:prstGeom prst="rect">
            <a:avLst/>
          </a:prstGeom>
          <a:solidFill>
            <a:srgbClr val="DCD552"/>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600" b="1" dirty="0">
                <a:ln w="12700">
                  <a:solidFill>
                    <a:srgbClr val="A7EA52">
                      <a:lumMod val="50000"/>
                    </a:srgbClr>
                  </a:solidFill>
                  <a:prstDash val="solid"/>
                </a:ln>
                <a:pattFill prst="narHorz">
                  <a:fgClr>
                    <a:srgbClr val="A7EA52"/>
                  </a:fgClr>
                  <a:bgClr>
                    <a:srgbClr val="A7EA52">
                      <a:lumMod val="40000"/>
                      <a:lumOff val="60000"/>
                    </a:srgbClr>
                  </a:bgClr>
                </a:pattFill>
                <a:effectLst>
                  <a:innerShdw blurRad="177800">
                    <a:srgbClr val="A7EA52">
                      <a:lumMod val="50000"/>
                    </a:srgbClr>
                  </a:innerShdw>
                </a:effectLst>
                <a:latin typeface="Century Gothic" panose="020B0502020202020204"/>
              </a:rPr>
              <a:t>examples</a:t>
            </a:r>
          </a:p>
        </p:txBody>
      </p:sp>
      <p:pic>
        <p:nvPicPr>
          <p:cNvPr id="6" name="Picture 5" descr="A book shelf&#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6034" y="4937235"/>
            <a:ext cx="2434419" cy="1545712"/>
          </a:xfrm>
          <a:prstGeom prst="rect">
            <a:avLst/>
          </a:prstGeom>
          <a:ln>
            <a:noFill/>
          </a:ln>
          <a:effectLst>
            <a:outerShdw blurRad="292100" dist="139700" dir="2700000" algn="tl" rotWithShape="0">
              <a:srgbClr val="333333">
                <a:alpha val="65000"/>
              </a:srgbClr>
            </a:outerShdw>
          </a:effectLst>
        </p:spPr>
      </p:pic>
      <p:pic>
        <p:nvPicPr>
          <p:cNvPr id="12" name="Sel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2758" y="1898368"/>
            <a:ext cx="3771974" cy="282898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pic>
        <p:nvPicPr>
          <p:cNvPr id="7" name="Picture 6">
            <a:extLst>
              <a:ext uri="{FF2B5EF4-FFF2-40B4-BE49-F238E27FC236}">
                <a16:creationId xmlns:a16="http://schemas.microsoft.com/office/drawing/2014/main" id="{02C9C3BF-B809-4279-B608-F9E3357CD200}"/>
              </a:ext>
            </a:extLst>
          </p:cNvPr>
          <p:cNvPicPr>
            <a:picLocks noChangeAspect="1"/>
          </p:cNvPicPr>
          <p:nvPr/>
        </p:nvPicPr>
        <p:blipFill>
          <a:blip r:embed="rId9"/>
          <a:stretch>
            <a:fillRect/>
          </a:stretch>
        </p:blipFill>
        <p:spPr>
          <a:xfrm rot="20996631">
            <a:off x="1046954" y="4617064"/>
            <a:ext cx="1174226" cy="178039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curious-incident">
            <a:hlinkClick r:id="" action="ppaction://media"/>
            <a:extLst>
              <a:ext uri="{FF2B5EF4-FFF2-40B4-BE49-F238E27FC236}">
                <a16:creationId xmlns:a16="http://schemas.microsoft.com/office/drawing/2014/main" id="{9799F60B-4C87-424F-A0D3-E1C29923CF45}"/>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713376" y="1862725"/>
            <a:ext cx="4811951" cy="2864624"/>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17710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2">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udent presentation" id="{61936DD2-5F1E-4CE5-AB4B-725D35FC9179}" vid="{60FEA300-D151-4B21-9955-901AC34D04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2840</Words>
  <Application>Microsoft Office PowerPoint</Application>
  <PresentationFormat>Widescreen</PresentationFormat>
  <Paragraphs>215</Paragraphs>
  <Slides>12</Slides>
  <Notes>11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Wingdings 3</vt:lpstr>
      <vt:lpstr>Student presentation</vt:lpstr>
      <vt:lpstr>Speaking and the Brain: Part II</vt:lpstr>
      <vt:lpstr>Speaking practice for beginners (A1, A2)</vt:lpstr>
      <vt:lpstr>Examples of speaking homework</vt:lpstr>
      <vt:lpstr>Elevator Speeches: Talking about a topic</vt:lpstr>
      <vt:lpstr>Practicing irregular verbs actively</vt:lpstr>
      <vt:lpstr>Talking about Plans and Intentions: Going –to Tying new grammar to personal networks</vt:lpstr>
      <vt:lpstr>Practicing Grammar: Adverbs</vt:lpstr>
      <vt:lpstr>Learning a new grammatical concept</vt:lpstr>
      <vt:lpstr>Simple book trailers produced by learners</vt:lpstr>
      <vt:lpstr>Technical tips</vt:lpstr>
      <vt:lpstr>Let‘s sum up…</vt:lpstr>
      <vt:lpstr>Speaking and the Brain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we do this?</dc:title>
  <dc:creator>Poelzleitner Elisabeth</dc:creator>
  <cp:lastModifiedBy>Poelzleitner Elisabeth</cp:lastModifiedBy>
  <cp:revision>59</cp:revision>
  <dcterms:created xsi:type="dcterms:W3CDTF">2017-05-28T17:40:13Z</dcterms:created>
  <dcterms:modified xsi:type="dcterms:W3CDTF">2017-06-05T13:04:26Z</dcterms:modified>
</cp:coreProperties>
</file>