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1.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53"/>
  </p:notesMasterIdLst>
  <p:handoutMasterIdLst>
    <p:handoutMasterId r:id="rId54"/>
  </p:handoutMasterIdLst>
  <p:sldIdLst>
    <p:sldId id="285" r:id="rId2"/>
    <p:sldId id="288" r:id="rId3"/>
    <p:sldId id="350" r:id="rId4"/>
    <p:sldId id="339" r:id="rId5"/>
    <p:sldId id="279" r:id="rId6"/>
    <p:sldId id="281" r:id="rId7"/>
    <p:sldId id="282" r:id="rId8"/>
    <p:sldId id="306" r:id="rId9"/>
    <p:sldId id="341" r:id="rId10"/>
    <p:sldId id="354" r:id="rId11"/>
    <p:sldId id="324" r:id="rId12"/>
    <p:sldId id="265" r:id="rId13"/>
    <p:sldId id="266" r:id="rId14"/>
    <p:sldId id="267" r:id="rId15"/>
    <p:sldId id="325" r:id="rId16"/>
    <p:sldId id="340" r:id="rId17"/>
    <p:sldId id="276" r:id="rId18"/>
    <p:sldId id="311" r:id="rId19"/>
    <p:sldId id="361" r:id="rId20"/>
    <p:sldId id="272" r:id="rId21"/>
    <p:sldId id="360" r:id="rId22"/>
    <p:sldId id="286" r:id="rId23"/>
    <p:sldId id="331" r:id="rId24"/>
    <p:sldId id="275" r:id="rId25"/>
    <p:sldId id="329" r:id="rId26"/>
    <p:sldId id="368" r:id="rId27"/>
    <p:sldId id="277" r:id="rId28"/>
    <p:sldId id="362" r:id="rId29"/>
    <p:sldId id="363" r:id="rId30"/>
    <p:sldId id="290" r:id="rId31"/>
    <p:sldId id="365" r:id="rId32"/>
    <p:sldId id="260" r:id="rId33"/>
    <p:sldId id="349" r:id="rId34"/>
    <p:sldId id="353" r:id="rId35"/>
    <p:sldId id="352" r:id="rId36"/>
    <p:sldId id="367" r:id="rId37"/>
    <p:sldId id="262" r:id="rId38"/>
    <p:sldId id="357" r:id="rId39"/>
    <p:sldId id="257" r:id="rId40"/>
    <p:sldId id="264" r:id="rId41"/>
    <p:sldId id="366" r:id="rId42"/>
    <p:sldId id="348" r:id="rId43"/>
    <p:sldId id="326" r:id="rId44"/>
    <p:sldId id="346" r:id="rId45"/>
    <p:sldId id="327" r:id="rId46"/>
    <p:sldId id="292" r:id="rId47"/>
    <p:sldId id="314" r:id="rId48"/>
    <p:sldId id="351" r:id="rId49"/>
    <p:sldId id="358" r:id="rId50"/>
    <p:sldId id="317" r:id="rId51"/>
    <p:sldId id="336" r:id="rId52"/>
  </p:sldIdLst>
  <p:sldSz cx="9144000" cy="6858000" type="screen4x3"/>
  <p:notesSz cx="9926638" cy="6858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userDrawn="1">
          <p15:clr>
            <a:srgbClr val="A4A3A4"/>
          </p15:clr>
        </p15:guide>
        <p15:guide id="2" pos="312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 Polzleitner" initials="LP" lastIdx="1" clrIdx="0">
    <p:extLst>
      <p:ext uri="{19B8F6BF-5375-455C-9EA6-DF929625EA0E}">
        <p15:presenceInfo xmlns:p15="http://schemas.microsoft.com/office/powerpoint/2012/main" userId="9eb3f2d7bb848fc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AA7"/>
    <a:srgbClr val="217D93"/>
    <a:srgbClr val="6C2CD4"/>
    <a:srgbClr val="D60093"/>
    <a:srgbClr val="FFCCFF"/>
    <a:srgbClr val="6666FF"/>
    <a:srgbClr val="753E3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53" autoAdjust="0"/>
    <p:restoredTop sz="93605" autoAdjust="0"/>
  </p:normalViewPr>
  <p:slideViewPr>
    <p:cSldViewPr>
      <p:cViewPr varScale="1">
        <p:scale>
          <a:sx n="69" d="100"/>
          <a:sy n="69" d="100"/>
        </p:scale>
        <p:origin x="583" y="41"/>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0622"/>
    </p:cViewPr>
  </p:sorterViewPr>
  <p:notesViewPr>
    <p:cSldViewPr>
      <p:cViewPr varScale="1">
        <p:scale>
          <a:sx n="63" d="100"/>
          <a:sy n="63" d="100"/>
        </p:scale>
        <p:origin x="1822" y="22"/>
      </p:cViewPr>
      <p:guideLst>
        <p:guide orient="horz" pos="2160"/>
        <p:guide pos="312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10-07T19:35:16.108" idx="1">
    <p:pos x="10" y="10"/>
    <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4301542" cy="342900"/>
          </a:xfrm>
          <a:prstGeom prst="rect">
            <a:avLst/>
          </a:prstGeom>
        </p:spPr>
        <p:txBody>
          <a:bodyPr vert="horz" lIns="91433" tIns="45717" rIns="91433" bIns="45717" rtlCol="0"/>
          <a:lstStyle>
            <a:lvl1pPr algn="l">
              <a:defRPr sz="1200"/>
            </a:lvl1pPr>
          </a:lstStyle>
          <a:p>
            <a:endParaRPr lang="fr-FR"/>
          </a:p>
        </p:txBody>
      </p:sp>
      <p:sp>
        <p:nvSpPr>
          <p:cNvPr id="3" name="Date Placeholder 2"/>
          <p:cNvSpPr>
            <a:spLocks noGrp="1"/>
          </p:cNvSpPr>
          <p:nvPr>
            <p:ph type="dt" sz="quarter" idx="1"/>
          </p:nvPr>
        </p:nvSpPr>
        <p:spPr>
          <a:xfrm>
            <a:off x="5622800" y="2"/>
            <a:ext cx="4301542" cy="342900"/>
          </a:xfrm>
          <a:prstGeom prst="rect">
            <a:avLst/>
          </a:prstGeom>
        </p:spPr>
        <p:txBody>
          <a:bodyPr vert="horz" lIns="91433" tIns="45717" rIns="91433" bIns="45717" rtlCol="0"/>
          <a:lstStyle>
            <a:lvl1pPr algn="r">
              <a:defRPr sz="1200"/>
            </a:lvl1pPr>
          </a:lstStyle>
          <a:p>
            <a:fld id="{5C84EBBC-5090-42BB-B007-B3F831338435}" type="datetimeFigureOut">
              <a:rPr lang="fr-FR" smtClean="0"/>
              <a:t>24/01/2017</a:t>
            </a:fld>
            <a:endParaRPr lang="fr-FR"/>
          </a:p>
        </p:txBody>
      </p:sp>
      <p:sp>
        <p:nvSpPr>
          <p:cNvPr id="4" name="Footer Placeholder 3"/>
          <p:cNvSpPr>
            <a:spLocks noGrp="1"/>
          </p:cNvSpPr>
          <p:nvPr>
            <p:ph type="ftr" sz="quarter" idx="2"/>
          </p:nvPr>
        </p:nvSpPr>
        <p:spPr>
          <a:xfrm>
            <a:off x="1" y="6513911"/>
            <a:ext cx="4301542" cy="342900"/>
          </a:xfrm>
          <a:prstGeom prst="rect">
            <a:avLst/>
          </a:prstGeom>
        </p:spPr>
        <p:txBody>
          <a:bodyPr vert="horz" lIns="91433" tIns="45717" rIns="91433" bIns="45717" rtlCol="0" anchor="b"/>
          <a:lstStyle>
            <a:lvl1pPr algn="l">
              <a:defRPr sz="1200"/>
            </a:lvl1pPr>
          </a:lstStyle>
          <a:p>
            <a:r>
              <a:rPr lang="de-AT"/>
              <a:t>Elisabeth Pölzleitner: Wie kommt die Sprache ins Gehirn?</a:t>
            </a:r>
            <a:endParaRPr lang="fr-FR"/>
          </a:p>
        </p:txBody>
      </p:sp>
      <p:sp>
        <p:nvSpPr>
          <p:cNvPr id="5" name="Slide Number Placeholder 4"/>
          <p:cNvSpPr>
            <a:spLocks noGrp="1"/>
          </p:cNvSpPr>
          <p:nvPr>
            <p:ph type="sldNum" sz="quarter" idx="3"/>
          </p:nvPr>
        </p:nvSpPr>
        <p:spPr>
          <a:xfrm>
            <a:off x="5622800" y="6513911"/>
            <a:ext cx="4301542" cy="342900"/>
          </a:xfrm>
          <a:prstGeom prst="rect">
            <a:avLst/>
          </a:prstGeom>
        </p:spPr>
        <p:txBody>
          <a:bodyPr vert="horz" lIns="91433" tIns="45717" rIns="91433" bIns="45717" rtlCol="0" anchor="b"/>
          <a:lstStyle>
            <a:lvl1pPr algn="r">
              <a:defRPr sz="1200"/>
            </a:lvl1pPr>
          </a:lstStyle>
          <a:p>
            <a:fld id="{65D1F6C8-8C4A-4CA9-9EBF-A0477328D881}" type="slidenum">
              <a:rPr lang="fr-FR" smtClean="0"/>
              <a:t>‹#›</a:t>
            </a:fld>
            <a:endParaRPr lang="fr-FR"/>
          </a:p>
        </p:txBody>
      </p:sp>
    </p:spTree>
    <p:extLst>
      <p:ext uri="{BB962C8B-B14F-4D97-AF65-F5344CB8AC3E}">
        <p14:creationId xmlns:p14="http://schemas.microsoft.com/office/powerpoint/2010/main" val="244867341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2"/>
            <a:ext cx="4302317" cy="343120"/>
          </a:xfrm>
          <a:prstGeom prst="rect">
            <a:avLst/>
          </a:prstGeom>
        </p:spPr>
        <p:txBody>
          <a:bodyPr vert="horz" lIns="91433" tIns="45717" rIns="91433" bIns="45717" rtlCol="0"/>
          <a:lstStyle>
            <a:lvl1pPr algn="l">
              <a:defRPr sz="1200"/>
            </a:lvl1pPr>
          </a:lstStyle>
          <a:p>
            <a:endParaRPr lang="fr-FR"/>
          </a:p>
        </p:txBody>
      </p:sp>
      <p:sp>
        <p:nvSpPr>
          <p:cNvPr id="3" name="Date Placeholder 2"/>
          <p:cNvSpPr>
            <a:spLocks noGrp="1"/>
          </p:cNvSpPr>
          <p:nvPr>
            <p:ph type="dt" idx="1"/>
          </p:nvPr>
        </p:nvSpPr>
        <p:spPr>
          <a:xfrm>
            <a:off x="5622007" y="2"/>
            <a:ext cx="4302317" cy="343120"/>
          </a:xfrm>
          <a:prstGeom prst="rect">
            <a:avLst/>
          </a:prstGeom>
        </p:spPr>
        <p:txBody>
          <a:bodyPr vert="horz" lIns="91433" tIns="45717" rIns="91433" bIns="45717" rtlCol="0"/>
          <a:lstStyle>
            <a:lvl1pPr algn="r">
              <a:defRPr sz="1200"/>
            </a:lvl1pPr>
          </a:lstStyle>
          <a:p>
            <a:fld id="{C680CBC1-0E42-427A-AD71-7FC268C2A381}" type="datetimeFigureOut">
              <a:rPr lang="fr-FR" smtClean="0"/>
              <a:t>24/01/2017</a:t>
            </a:fld>
            <a:endParaRPr lang="fr-FR"/>
          </a:p>
        </p:txBody>
      </p:sp>
      <p:sp>
        <p:nvSpPr>
          <p:cNvPr id="4" name="Slide Image Placeholder 3"/>
          <p:cNvSpPr>
            <a:spLocks noGrp="1" noRot="1" noChangeAspect="1"/>
          </p:cNvSpPr>
          <p:nvPr>
            <p:ph type="sldImg" idx="2"/>
          </p:nvPr>
        </p:nvSpPr>
        <p:spPr>
          <a:xfrm>
            <a:off x="3249613" y="514350"/>
            <a:ext cx="3427412" cy="2571750"/>
          </a:xfrm>
          <a:prstGeom prst="rect">
            <a:avLst/>
          </a:prstGeom>
          <a:noFill/>
          <a:ln w="12700">
            <a:solidFill>
              <a:prstClr val="black"/>
            </a:solidFill>
          </a:ln>
        </p:spPr>
        <p:txBody>
          <a:bodyPr vert="horz" lIns="91433" tIns="45717" rIns="91433" bIns="45717" rtlCol="0" anchor="ctr"/>
          <a:lstStyle/>
          <a:p>
            <a:endParaRPr lang="fr-FR"/>
          </a:p>
        </p:txBody>
      </p:sp>
      <p:sp>
        <p:nvSpPr>
          <p:cNvPr id="5" name="Notes Placeholder 4"/>
          <p:cNvSpPr>
            <a:spLocks noGrp="1"/>
          </p:cNvSpPr>
          <p:nvPr>
            <p:ph type="body" sz="quarter" idx="3"/>
          </p:nvPr>
        </p:nvSpPr>
        <p:spPr>
          <a:xfrm>
            <a:off x="992664" y="3257989"/>
            <a:ext cx="7941310" cy="3085881"/>
          </a:xfrm>
          <a:prstGeom prst="rect">
            <a:avLst/>
          </a:prstGeom>
        </p:spPr>
        <p:txBody>
          <a:bodyPr vert="horz" lIns="91433" tIns="45717" rIns="91433" bIns="457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4" y="6513786"/>
            <a:ext cx="4302317" cy="343120"/>
          </a:xfrm>
          <a:prstGeom prst="rect">
            <a:avLst/>
          </a:prstGeom>
        </p:spPr>
        <p:txBody>
          <a:bodyPr vert="horz" lIns="91433" tIns="45717" rIns="91433" bIns="45717" rtlCol="0" anchor="b"/>
          <a:lstStyle>
            <a:lvl1pPr algn="l">
              <a:defRPr sz="1200"/>
            </a:lvl1pPr>
          </a:lstStyle>
          <a:p>
            <a:r>
              <a:rPr lang="de-AT"/>
              <a:t>Elisabeth Pölzleitner: Wie kommt die Sprache ins Gehirn?</a:t>
            </a:r>
            <a:endParaRPr lang="fr-FR"/>
          </a:p>
        </p:txBody>
      </p:sp>
      <p:sp>
        <p:nvSpPr>
          <p:cNvPr id="7" name="Slide Number Placeholder 6"/>
          <p:cNvSpPr>
            <a:spLocks noGrp="1"/>
          </p:cNvSpPr>
          <p:nvPr>
            <p:ph type="sldNum" sz="quarter" idx="5"/>
          </p:nvPr>
        </p:nvSpPr>
        <p:spPr>
          <a:xfrm>
            <a:off x="5622007" y="6513786"/>
            <a:ext cx="4302317" cy="343120"/>
          </a:xfrm>
          <a:prstGeom prst="rect">
            <a:avLst/>
          </a:prstGeom>
        </p:spPr>
        <p:txBody>
          <a:bodyPr vert="horz" lIns="91433" tIns="45717" rIns="91433" bIns="45717" rtlCol="0" anchor="b"/>
          <a:lstStyle>
            <a:lvl1pPr algn="r">
              <a:defRPr sz="1200"/>
            </a:lvl1pPr>
          </a:lstStyle>
          <a:p>
            <a:fld id="{1B8C0D6D-F693-42DB-8E72-CA63B02C6068}" type="slidenum">
              <a:rPr lang="fr-FR" smtClean="0"/>
              <a:t>‹#›</a:t>
            </a:fld>
            <a:endParaRPr lang="fr-FR"/>
          </a:p>
        </p:txBody>
      </p:sp>
    </p:spTree>
    <p:extLst>
      <p:ext uri="{BB962C8B-B14F-4D97-AF65-F5344CB8AC3E}">
        <p14:creationId xmlns:p14="http://schemas.microsoft.com/office/powerpoint/2010/main" val="216602814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ddas.vermont.gov/ddas-policies/policies-tbi/policies-tbi-documents/tbi-trng-modules-workbks/training-module-1-brain-10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baseline="0" dirty="0" err="1"/>
              <a:t>Ich</a:t>
            </a:r>
            <a:r>
              <a:rPr lang="fr-FR" baseline="0" dirty="0"/>
              <a:t> </a:t>
            </a:r>
            <a:r>
              <a:rPr lang="fr-FR" baseline="0" dirty="0" err="1"/>
              <a:t>werde</a:t>
            </a:r>
            <a:r>
              <a:rPr lang="fr-FR" baseline="0" dirty="0"/>
              <a:t> in </a:t>
            </a:r>
            <a:r>
              <a:rPr lang="fr-FR" baseline="0" dirty="0" err="1"/>
              <a:t>meinem</a:t>
            </a:r>
            <a:r>
              <a:rPr lang="fr-FR" baseline="0" dirty="0"/>
              <a:t> </a:t>
            </a:r>
            <a:r>
              <a:rPr lang="fr-FR" b="1" baseline="0" dirty="0" err="1"/>
              <a:t>Vortrag</a:t>
            </a:r>
            <a:r>
              <a:rPr lang="fr-FR" b="1" baseline="0" dirty="0"/>
              <a:t> </a:t>
            </a:r>
            <a:r>
              <a:rPr lang="fr-FR" baseline="0" dirty="0"/>
              <a:t>der </a:t>
            </a:r>
            <a:r>
              <a:rPr lang="fr-FR" b="1" baseline="0" dirty="0" err="1"/>
              <a:t>Frage</a:t>
            </a:r>
            <a:r>
              <a:rPr lang="fr-FR" b="1" baseline="0" dirty="0"/>
              <a:t> </a:t>
            </a:r>
            <a:r>
              <a:rPr lang="fr-FR" b="1" baseline="0" dirty="0" err="1"/>
              <a:t>nachgehen</a:t>
            </a:r>
            <a:r>
              <a:rPr lang="fr-FR" b="1" baseline="0" dirty="0"/>
              <a:t> </a:t>
            </a:r>
            <a:r>
              <a:rPr lang="fr-FR" b="1" baseline="0" dirty="0" err="1"/>
              <a:t>wie</a:t>
            </a:r>
            <a:r>
              <a:rPr lang="fr-FR" b="1" baseline="0" dirty="0"/>
              <a:t> </a:t>
            </a:r>
            <a:r>
              <a:rPr lang="fr-FR" b="1" baseline="0" dirty="0" err="1"/>
              <a:t>Lernen</a:t>
            </a:r>
            <a:r>
              <a:rPr lang="fr-FR" b="1" baseline="0" dirty="0"/>
              <a:t> </a:t>
            </a:r>
            <a:r>
              <a:rPr lang="fr-FR" baseline="0" dirty="0"/>
              <a:t>– </a:t>
            </a:r>
            <a:r>
              <a:rPr lang="fr-FR" baseline="0" dirty="0" err="1"/>
              <a:t>im</a:t>
            </a:r>
            <a:r>
              <a:rPr lang="fr-FR" baseline="0" dirty="0"/>
              <a:t> </a:t>
            </a:r>
            <a:r>
              <a:rPr lang="fr-FR" baseline="0" dirty="0" err="1"/>
              <a:t>speziellen</a:t>
            </a:r>
            <a:r>
              <a:rPr lang="fr-FR" baseline="0" dirty="0"/>
              <a:t> </a:t>
            </a:r>
            <a:r>
              <a:rPr lang="fr-FR" baseline="0" dirty="0" err="1"/>
              <a:t>Sprachenlernen</a:t>
            </a:r>
            <a:r>
              <a:rPr lang="fr-FR" baseline="0" dirty="0"/>
              <a:t> </a:t>
            </a:r>
            <a:r>
              <a:rPr lang="fr-FR" b="1" baseline="0" dirty="0" err="1"/>
              <a:t>funktioniert</a:t>
            </a:r>
            <a:r>
              <a:rPr lang="fr-FR" baseline="0" dirty="0"/>
              <a:t> </a:t>
            </a:r>
            <a:r>
              <a:rPr lang="fr-FR" baseline="0" dirty="0" err="1"/>
              <a:t>und</a:t>
            </a:r>
            <a:r>
              <a:rPr lang="fr-FR" baseline="0" dirty="0"/>
              <a:t> </a:t>
            </a:r>
            <a:r>
              <a:rPr lang="fr-FR" b="1" baseline="0" dirty="0"/>
              <a:t>welche  </a:t>
            </a:r>
            <a:r>
              <a:rPr lang="fr-FR" b="1" baseline="0" dirty="0" err="1"/>
              <a:t>Erkenntnisse</a:t>
            </a:r>
            <a:r>
              <a:rPr lang="fr-FR" b="1" baseline="0" dirty="0"/>
              <a:t> der NW </a:t>
            </a:r>
            <a:r>
              <a:rPr lang="fr-FR" baseline="0" dirty="0" err="1"/>
              <a:t>für</a:t>
            </a:r>
            <a:r>
              <a:rPr lang="fr-FR" baseline="0" dirty="0"/>
              <a:t> uns </a:t>
            </a:r>
            <a:r>
              <a:rPr lang="fr-FR" baseline="0" dirty="0" err="1"/>
              <a:t>LehrerInnen</a:t>
            </a:r>
            <a:r>
              <a:rPr lang="fr-FR" baseline="0" dirty="0"/>
              <a:t> </a:t>
            </a:r>
            <a:r>
              <a:rPr lang="fr-FR" b="1" baseline="0" dirty="0"/>
              <a:t>relevant</a:t>
            </a:r>
            <a:r>
              <a:rPr lang="fr-FR" baseline="0" dirty="0"/>
              <a:t> </a:t>
            </a:r>
            <a:r>
              <a:rPr lang="fr-FR" baseline="0" dirty="0" err="1"/>
              <a:t>sind</a:t>
            </a:r>
            <a:r>
              <a:rPr lang="fr-FR" baseline="0" dirty="0"/>
              <a:t>.</a:t>
            </a:r>
          </a:p>
          <a:p>
            <a:r>
              <a:rPr lang="fr-FR" baseline="0" dirty="0" err="1"/>
              <a:t>Wenn</a:t>
            </a:r>
            <a:r>
              <a:rPr lang="fr-FR" baseline="0" dirty="0"/>
              <a:t> </a:t>
            </a:r>
            <a:r>
              <a:rPr lang="fr-FR" baseline="0" dirty="0" err="1"/>
              <a:t>Sie</a:t>
            </a:r>
            <a:r>
              <a:rPr lang="fr-FR" baseline="0" dirty="0"/>
              <a:t> NW </a:t>
            </a:r>
            <a:r>
              <a:rPr lang="fr-FR" baseline="0" dirty="0" err="1"/>
              <a:t>fragen</a:t>
            </a:r>
            <a:r>
              <a:rPr lang="fr-FR" baseline="0" dirty="0"/>
              <a:t> welche </a:t>
            </a:r>
            <a:r>
              <a:rPr lang="fr-FR" baseline="0" dirty="0" err="1"/>
              <a:t>Erkenntnisse</a:t>
            </a:r>
            <a:r>
              <a:rPr lang="fr-FR" baseline="0" dirty="0"/>
              <a:t> </a:t>
            </a:r>
            <a:r>
              <a:rPr lang="fr-FR" baseline="0" dirty="0" err="1"/>
              <a:t>ihres</a:t>
            </a:r>
            <a:r>
              <a:rPr lang="fr-FR" baseline="0" dirty="0"/>
              <a:t> </a:t>
            </a:r>
            <a:r>
              <a:rPr lang="fr-FR" baseline="0" dirty="0" err="1"/>
              <a:t>Gebietes</a:t>
            </a:r>
            <a:r>
              <a:rPr lang="fr-FR" baseline="0" dirty="0"/>
              <a:t> </a:t>
            </a:r>
            <a:r>
              <a:rPr lang="fr-FR" baseline="0" dirty="0" err="1"/>
              <a:t>Unterricht</a:t>
            </a:r>
            <a:r>
              <a:rPr lang="fr-FR" baseline="0" dirty="0"/>
              <a:t> </a:t>
            </a:r>
            <a:r>
              <a:rPr lang="fr-FR" baseline="0" dirty="0" err="1"/>
              <a:t>verbessern</a:t>
            </a:r>
            <a:r>
              <a:rPr lang="fr-FR" baseline="0" dirty="0"/>
              <a:t> </a:t>
            </a:r>
            <a:r>
              <a:rPr lang="fr-FR" baseline="0" dirty="0" err="1"/>
              <a:t>können</a:t>
            </a:r>
            <a:r>
              <a:rPr lang="fr-FR" baseline="0" dirty="0"/>
              <a:t> </a:t>
            </a:r>
            <a:r>
              <a:rPr lang="fr-FR" baseline="0" dirty="0" err="1"/>
              <a:t>erhalten</a:t>
            </a:r>
            <a:r>
              <a:rPr lang="fr-FR" baseline="0" dirty="0"/>
              <a:t> </a:t>
            </a:r>
            <a:r>
              <a:rPr lang="fr-FR" baseline="0" dirty="0" err="1"/>
              <a:t>Sie</a:t>
            </a:r>
            <a:r>
              <a:rPr lang="fr-FR" baseline="0" dirty="0"/>
              <a:t> </a:t>
            </a:r>
            <a:r>
              <a:rPr lang="fr-FR" baseline="0" dirty="0" err="1"/>
              <a:t>kaum</a:t>
            </a:r>
            <a:r>
              <a:rPr lang="fr-FR" baseline="0" dirty="0"/>
              <a:t> </a:t>
            </a:r>
            <a:r>
              <a:rPr lang="fr-FR" baseline="0" dirty="0" err="1"/>
              <a:t>konkrete</a:t>
            </a:r>
            <a:r>
              <a:rPr lang="fr-FR" baseline="0" dirty="0"/>
              <a:t> </a:t>
            </a:r>
            <a:r>
              <a:rPr lang="fr-FR" baseline="0" dirty="0" err="1"/>
              <a:t>Angaben</a:t>
            </a:r>
            <a:r>
              <a:rPr lang="fr-FR" baseline="0" dirty="0"/>
              <a:t>. NW </a:t>
            </a:r>
            <a:r>
              <a:rPr lang="fr-FR" baseline="0" dirty="0" err="1"/>
              <a:t>sehen</a:t>
            </a:r>
            <a:r>
              <a:rPr lang="fr-FR" baseline="0" dirty="0"/>
              <a:t> </a:t>
            </a:r>
            <a:r>
              <a:rPr lang="fr-FR" baseline="0" dirty="0" err="1"/>
              <a:t>zwar</a:t>
            </a:r>
            <a:r>
              <a:rPr lang="fr-FR" baseline="0" dirty="0"/>
              <a:t> </a:t>
            </a:r>
            <a:r>
              <a:rPr lang="fr-FR" baseline="0" dirty="0" err="1"/>
              <a:t>sehr</a:t>
            </a:r>
            <a:r>
              <a:rPr lang="fr-FR" baseline="0" dirty="0"/>
              <a:t> </a:t>
            </a:r>
            <a:r>
              <a:rPr lang="fr-FR" baseline="0" dirty="0" err="1"/>
              <a:t>genau</a:t>
            </a:r>
            <a:r>
              <a:rPr lang="fr-FR" baseline="0" dirty="0"/>
              <a:t> </a:t>
            </a:r>
            <a:r>
              <a:rPr lang="fr-FR" baseline="0" dirty="0" err="1"/>
              <a:t>was</a:t>
            </a:r>
            <a:r>
              <a:rPr lang="fr-FR" baseline="0" dirty="0"/>
              <a:t> </a:t>
            </a:r>
            <a:r>
              <a:rPr lang="fr-FR" baseline="0" dirty="0" err="1"/>
              <a:t>im</a:t>
            </a:r>
            <a:r>
              <a:rPr lang="fr-FR" baseline="0" dirty="0"/>
              <a:t> </a:t>
            </a:r>
            <a:r>
              <a:rPr lang="fr-FR" baseline="0" dirty="0" err="1"/>
              <a:t>Gehirn</a:t>
            </a:r>
            <a:r>
              <a:rPr lang="fr-FR" baseline="0" dirty="0"/>
              <a:t> </a:t>
            </a:r>
            <a:r>
              <a:rPr lang="fr-FR" baseline="0" dirty="0" err="1"/>
              <a:t>abläuft</a:t>
            </a:r>
            <a:r>
              <a:rPr lang="fr-FR" baseline="0" dirty="0"/>
              <a:t>, </a:t>
            </a:r>
            <a:r>
              <a:rPr lang="fr-FR" baseline="0" dirty="0" err="1"/>
              <a:t>sie</a:t>
            </a:r>
            <a:r>
              <a:rPr lang="fr-FR" baseline="0" dirty="0"/>
              <a:t> </a:t>
            </a:r>
            <a:r>
              <a:rPr lang="fr-FR" baseline="0" dirty="0" err="1"/>
              <a:t>haben</a:t>
            </a:r>
            <a:r>
              <a:rPr lang="fr-FR" baseline="0" dirty="0"/>
              <a:t> aber </a:t>
            </a:r>
            <a:r>
              <a:rPr lang="fr-FR" baseline="0" dirty="0" err="1"/>
              <a:t>meist</a:t>
            </a:r>
            <a:r>
              <a:rPr lang="fr-FR" baseline="0" dirty="0"/>
              <a:t> </a:t>
            </a:r>
            <a:r>
              <a:rPr lang="fr-FR" baseline="0" dirty="0" err="1"/>
              <a:t>nur</a:t>
            </a:r>
            <a:r>
              <a:rPr lang="fr-FR" baseline="0" dirty="0"/>
              <a:t> </a:t>
            </a:r>
            <a:r>
              <a:rPr lang="fr-FR" baseline="0" dirty="0" err="1"/>
              <a:t>vage</a:t>
            </a:r>
            <a:r>
              <a:rPr lang="fr-FR" baseline="0" dirty="0"/>
              <a:t> </a:t>
            </a:r>
            <a:r>
              <a:rPr lang="fr-FR" baseline="0" dirty="0" err="1"/>
              <a:t>Vorstellungen</a:t>
            </a:r>
            <a:r>
              <a:rPr lang="fr-FR" baseline="0" dirty="0"/>
              <a:t> </a:t>
            </a:r>
            <a:r>
              <a:rPr lang="fr-FR" baseline="0" dirty="0" err="1"/>
              <a:t>davon</a:t>
            </a:r>
            <a:r>
              <a:rPr lang="fr-FR" baseline="0" dirty="0"/>
              <a:t> </a:t>
            </a:r>
            <a:r>
              <a:rPr lang="fr-FR" baseline="0" dirty="0" err="1"/>
              <a:t>was</a:t>
            </a:r>
            <a:r>
              <a:rPr lang="fr-FR" baseline="0" dirty="0"/>
              <a:t> </a:t>
            </a:r>
            <a:r>
              <a:rPr lang="fr-FR" baseline="0" dirty="0" err="1"/>
              <a:t>im</a:t>
            </a:r>
            <a:r>
              <a:rPr lang="fr-FR" baseline="0" dirty="0"/>
              <a:t> </a:t>
            </a:r>
            <a:r>
              <a:rPr lang="fr-FR" baseline="0" dirty="0" err="1"/>
              <a:t>Klassenzimmer</a:t>
            </a:r>
            <a:r>
              <a:rPr lang="fr-FR" baseline="0" dirty="0"/>
              <a:t> </a:t>
            </a:r>
            <a:r>
              <a:rPr lang="fr-FR" baseline="0" dirty="0" err="1"/>
              <a:t>abläuft</a:t>
            </a:r>
            <a:r>
              <a:rPr lang="fr-FR" baseline="0" dirty="0"/>
              <a:t>. </a:t>
            </a:r>
          </a:p>
          <a:p>
            <a:r>
              <a:rPr lang="fr-FR" baseline="0" dirty="0" err="1"/>
              <a:t>Ich</a:t>
            </a:r>
            <a:r>
              <a:rPr lang="fr-FR" baseline="0" dirty="0"/>
              <a:t> </a:t>
            </a:r>
            <a:r>
              <a:rPr lang="fr-FR" baseline="0" dirty="0" err="1"/>
              <a:t>selbst</a:t>
            </a:r>
            <a:r>
              <a:rPr lang="fr-FR" baseline="0" dirty="0"/>
              <a:t> bin </a:t>
            </a:r>
            <a:r>
              <a:rPr lang="fr-FR" baseline="0" dirty="0" err="1"/>
              <a:t>keine</a:t>
            </a:r>
            <a:r>
              <a:rPr lang="fr-FR" baseline="0" dirty="0"/>
              <a:t> NW </a:t>
            </a:r>
            <a:r>
              <a:rPr lang="fr-FR" baseline="0" dirty="0" err="1"/>
              <a:t>sondern</a:t>
            </a:r>
            <a:r>
              <a:rPr lang="fr-FR" baseline="0" dirty="0"/>
              <a:t> </a:t>
            </a:r>
            <a:r>
              <a:rPr lang="fr-FR" baseline="0" dirty="0" err="1"/>
              <a:t>Sprachlehrerin</a:t>
            </a:r>
            <a:r>
              <a:rPr lang="fr-FR" baseline="0" dirty="0"/>
              <a:t> </a:t>
            </a:r>
            <a:r>
              <a:rPr lang="fr-FR" baseline="0" dirty="0" err="1"/>
              <a:t>und</a:t>
            </a:r>
            <a:r>
              <a:rPr lang="fr-FR" baseline="0" dirty="0"/>
              <a:t> </a:t>
            </a:r>
            <a:r>
              <a:rPr lang="fr-FR" baseline="0" dirty="0" err="1"/>
              <a:t>Fachdidaktikerin</a:t>
            </a:r>
            <a:r>
              <a:rPr lang="fr-FR" baseline="0" dirty="0"/>
              <a:t> </a:t>
            </a:r>
            <a:r>
              <a:rPr lang="fr-FR" baseline="0" dirty="0" err="1"/>
              <a:t>und</a:t>
            </a:r>
            <a:r>
              <a:rPr lang="fr-FR" baseline="0" dirty="0"/>
              <a:t> </a:t>
            </a:r>
            <a:r>
              <a:rPr lang="fr-FR" baseline="0" dirty="0" err="1"/>
              <a:t>möchte</a:t>
            </a:r>
            <a:r>
              <a:rPr lang="fr-FR" baseline="0" dirty="0"/>
              <a:t> in </a:t>
            </a:r>
            <a:r>
              <a:rPr lang="fr-FR" baseline="0" dirty="0" err="1"/>
              <a:t>dieser</a:t>
            </a:r>
            <a:r>
              <a:rPr lang="fr-FR" baseline="0" dirty="0"/>
              <a:t> </a:t>
            </a:r>
            <a:r>
              <a:rPr lang="fr-FR" baseline="0" dirty="0" err="1"/>
              <a:t>Funktion</a:t>
            </a:r>
            <a:r>
              <a:rPr lang="fr-FR" baseline="0" dirty="0"/>
              <a:t> </a:t>
            </a:r>
            <a:r>
              <a:rPr lang="fr-FR" baseline="0" dirty="0" err="1"/>
              <a:t>eine</a:t>
            </a:r>
            <a:r>
              <a:rPr lang="fr-FR" baseline="0" dirty="0"/>
              <a:t> Brücke </a:t>
            </a:r>
            <a:r>
              <a:rPr lang="fr-FR" baseline="0" dirty="0" err="1"/>
              <a:t>bauen</a:t>
            </a:r>
            <a:r>
              <a:rPr lang="fr-FR" baseline="0" dirty="0"/>
              <a:t> </a:t>
            </a:r>
            <a:r>
              <a:rPr lang="fr-FR" baseline="0" dirty="0" err="1"/>
              <a:t>zwischen</a:t>
            </a:r>
            <a:r>
              <a:rPr lang="fr-FR" baseline="0" dirty="0"/>
              <a:t> den </a:t>
            </a:r>
            <a:r>
              <a:rPr lang="fr-FR" baseline="0" dirty="0" err="1"/>
              <a:t>theoretischen</a:t>
            </a:r>
            <a:r>
              <a:rPr lang="fr-FR" baseline="0" dirty="0"/>
              <a:t> </a:t>
            </a:r>
            <a:r>
              <a:rPr lang="fr-FR" baseline="0" dirty="0" err="1"/>
              <a:t>Erkenntnissen</a:t>
            </a:r>
            <a:r>
              <a:rPr lang="fr-FR" baseline="0" dirty="0"/>
              <a:t> </a:t>
            </a:r>
            <a:r>
              <a:rPr lang="fr-FR" baseline="0" dirty="0" err="1"/>
              <a:t>und</a:t>
            </a:r>
            <a:r>
              <a:rPr lang="fr-FR" baseline="0" dirty="0"/>
              <a:t> </a:t>
            </a:r>
            <a:r>
              <a:rPr lang="fr-FR" baseline="0" dirty="0" err="1"/>
              <a:t>praktischen</a:t>
            </a:r>
            <a:r>
              <a:rPr lang="fr-FR" baseline="0" dirty="0"/>
              <a:t> </a:t>
            </a:r>
            <a:r>
              <a:rPr lang="fr-FR" baseline="0" dirty="0" err="1"/>
              <a:t>Anwendungen</a:t>
            </a:r>
            <a:r>
              <a:rPr lang="fr-FR" baseline="0" dirty="0"/>
              <a:t> </a:t>
            </a:r>
            <a:r>
              <a:rPr lang="fr-FR" baseline="0" dirty="0" err="1"/>
              <a:t>im</a:t>
            </a:r>
            <a:r>
              <a:rPr lang="fr-FR" baseline="0" dirty="0"/>
              <a:t> </a:t>
            </a:r>
            <a:r>
              <a:rPr lang="fr-FR" baseline="0" dirty="0" err="1"/>
              <a:t>Unterricht</a:t>
            </a:r>
            <a:r>
              <a:rPr lang="fr-FR" baseline="0" dirty="0"/>
              <a:t>.</a:t>
            </a:r>
          </a:p>
          <a:p>
            <a:r>
              <a:rPr lang="fr-FR" baseline="0" dirty="0" err="1"/>
              <a:t>Wir</a:t>
            </a:r>
            <a:r>
              <a:rPr lang="fr-FR" baseline="0" dirty="0"/>
              <a:t> </a:t>
            </a:r>
            <a:r>
              <a:rPr lang="fr-FR" baseline="0" dirty="0" err="1"/>
              <a:t>haben</a:t>
            </a:r>
            <a:r>
              <a:rPr lang="fr-FR" baseline="0" dirty="0"/>
              <a:t> </a:t>
            </a:r>
            <a:r>
              <a:rPr lang="fr-FR" baseline="0" dirty="0" err="1"/>
              <a:t>nur</a:t>
            </a:r>
            <a:r>
              <a:rPr lang="fr-FR" baseline="0" dirty="0"/>
              <a:t> 60 Min </a:t>
            </a:r>
            <a:r>
              <a:rPr lang="fr-FR" baseline="0" dirty="0" err="1"/>
              <a:t>Zeit</a:t>
            </a:r>
            <a:r>
              <a:rPr lang="fr-FR" baseline="0" dirty="0"/>
              <a:t> – </a:t>
            </a:r>
            <a:r>
              <a:rPr lang="fr-FR" baseline="0" dirty="0" err="1"/>
              <a:t>gehen</a:t>
            </a:r>
            <a:r>
              <a:rPr lang="fr-FR" baseline="0" dirty="0"/>
              <a:t> </a:t>
            </a:r>
            <a:r>
              <a:rPr lang="fr-FR" baseline="0" dirty="0" err="1"/>
              <a:t>wir</a:t>
            </a:r>
            <a:r>
              <a:rPr lang="fr-FR" baseline="0" dirty="0"/>
              <a:t> </a:t>
            </a:r>
            <a:r>
              <a:rPr lang="fr-FR" baseline="0" dirty="0" err="1"/>
              <a:t>also</a:t>
            </a:r>
            <a:r>
              <a:rPr lang="fr-FR" baseline="0" dirty="0"/>
              <a:t> </a:t>
            </a:r>
            <a:r>
              <a:rPr lang="fr-FR" baseline="0" dirty="0" err="1"/>
              <a:t>gleich</a:t>
            </a:r>
            <a:r>
              <a:rPr lang="fr-FR" baseline="0" dirty="0"/>
              <a:t>  </a:t>
            </a:r>
            <a:r>
              <a:rPr lang="fr-FR" baseline="0" dirty="0" err="1"/>
              <a:t>zum</a:t>
            </a:r>
            <a:r>
              <a:rPr lang="fr-FR" baseline="0" dirty="0"/>
              <a:t> </a:t>
            </a:r>
            <a:r>
              <a:rPr lang="fr-FR" baseline="0" dirty="0" err="1"/>
              <a:t>Kern</a:t>
            </a:r>
            <a:r>
              <a:rPr lang="fr-FR" baseline="0" dirty="0"/>
              <a:t> der Sache.</a:t>
            </a:r>
          </a:p>
          <a:p>
            <a:r>
              <a:rPr lang="fr-FR" baseline="0" dirty="0"/>
              <a:t>Picture: </a:t>
            </a:r>
            <a:r>
              <a:rPr lang="fr-FR" baseline="0" dirty="0" err="1"/>
              <a:t>from</a:t>
            </a:r>
            <a:r>
              <a:rPr lang="fr-FR" baseline="0" dirty="0"/>
              <a:t> clipart</a:t>
            </a:r>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1</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3986845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Was </a:t>
            </a:r>
            <a:r>
              <a:rPr lang="en-US" baseline="0" dirty="0" err="1"/>
              <a:t>bedeutet</a:t>
            </a:r>
            <a:r>
              <a:rPr lang="en-US" baseline="0" dirty="0"/>
              <a:t> das in der Praxis: </a:t>
            </a:r>
            <a:r>
              <a:rPr lang="en-US" baseline="0" dirty="0" err="1"/>
              <a:t>Wir</a:t>
            </a:r>
            <a:r>
              <a:rPr lang="en-US" baseline="0" dirty="0"/>
              <a:t> </a:t>
            </a:r>
            <a:r>
              <a:rPr lang="en-US" baseline="0" dirty="0" err="1"/>
              <a:t>wissen</a:t>
            </a:r>
            <a:r>
              <a:rPr lang="en-US" baseline="0" dirty="0"/>
              <a:t>: Neurons that fire together wire together… -- </a:t>
            </a:r>
            <a:r>
              <a:rPr lang="en-US" baseline="0" dirty="0" err="1"/>
              <a:t>d.h</a:t>
            </a:r>
            <a:r>
              <a:rPr lang="en-US" baseline="0" dirty="0"/>
              <a:t>. das </a:t>
            </a:r>
            <a:r>
              <a:rPr lang="en-US" baseline="0" dirty="0" err="1"/>
              <a:t>gesamte</a:t>
            </a:r>
            <a:r>
              <a:rPr lang="en-US" baseline="0" dirty="0"/>
              <a:t> </a:t>
            </a:r>
            <a:r>
              <a:rPr lang="en-US" baseline="0" dirty="0" err="1"/>
              <a:t>Netz</a:t>
            </a:r>
            <a:r>
              <a:rPr lang="en-US" baseline="0" dirty="0"/>
              <a:t> </a:t>
            </a:r>
            <a:r>
              <a:rPr lang="en-US" baseline="0" dirty="0" err="1"/>
              <a:t>wird</a:t>
            </a:r>
            <a:r>
              <a:rPr lang="en-US" baseline="0" dirty="0"/>
              <a:t> </a:t>
            </a:r>
            <a:r>
              <a:rPr lang="en-US" baseline="0" dirty="0" err="1"/>
              <a:t>aktiviert</a:t>
            </a:r>
            <a:r>
              <a:rPr lang="en-US" baseline="0" dirty="0"/>
              <a:t> </a:t>
            </a:r>
            <a:r>
              <a:rPr lang="en-US" baseline="0" dirty="0" err="1"/>
              <a:t>wenn</a:t>
            </a:r>
            <a:r>
              <a:rPr lang="en-US" baseline="0" dirty="0"/>
              <a:t> </a:t>
            </a:r>
            <a:r>
              <a:rPr lang="en-US" baseline="0" dirty="0" err="1"/>
              <a:t>es</a:t>
            </a:r>
            <a:r>
              <a:rPr lang="en-US" baseline="0" dirty="0"/>
              <a:t> an </a:t>
            </a:r>
            <a:r>
              <a:rPr lang="en-US" baseline="0" dirty="0" err="1"/>
              <a:t>einer</a:t>
            </a:r>
            <a:r>
              <a:rPr lang="en-US" baseline="0" dirty="0"/>
              <a:t> </a:t>
            </a:r>
            <a:r>
              <a:rPr lang="en-US" baseline="0" dirty="0" err="1"/>
              <a:t>Stelle</a:t>
            </a:r>
            <a:r>
              <a:rPr lang="en-US" baseline="0" dirty="0"/>
              <a:t> </a:t>
            </a:r>
            <a:r>
              <a:rPr lang="en-US" baseline="0" dirty="0" err="1"/>
              <a:t>ausgelöst</a:t>
            </a:r>
            <a:r>
              <a:rPr lang="en-US" baseline="0" dirty="0"/>
              <a:t> </a:t>
            </a:r>
            <a:r>
              <a:rPr lang="en-US" baseline="0" dirty="0" err="1"/>
              <a:t>wird</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Let’s try this out: </a:t>
            </a:r>
            <a:r>
              <a:rPr lang="en-US" baseline="0" dirty="0" err="1"/>
              <a:t>Schließen</a:t>
            </a:r>
            <a:r>
              <a:rPr lang="en-US" baseline="0" dirty="0"/>
              <a:t> </a:t>
            </a:r>
            <a:r>
              <a:rPr lang="en-US" baseline="0" dirty="0" err="1"/>
              <a:t>Sie</a:t>
            </a:r>
            <a:r>
              <a:rPr lang="en-US" baseline="0" dirty="0"/>
              <a:t> </a:t>
            </a:r>
            <a:r>
              <a:rPr lang="en-US" baseline="0" dirty="0" err="1"/>
              <a:t>kurz</a:t>
            </a:r>
            <a:r>
              <a:rPr lang="en-US" baseline="0" dirty="0"/>
              <a:t> die </a:t>
            </a:r>
            <a:r>
              <a:rPr lang="en-US" baseline="0" dirty="0" err="1"/>
              <a:t>Augen</a:t>
            </a:r>
            <a:r>
              <a:rPr lang="en-US" baseline="0" dirty="0"/>
              <a:t> und </a:t>
            </a:r>
            <a:r>
              <a:rPr lang="en-US" baseline="0" dirty="0" err="1"/>
              <a:t>denken</a:t>
            </a:r>
            <a:r>
              <a:rPr lang="en-US" baseline="0" dirty="0"/>
              <a:t> </a:t>
            </a:r>
            <a:r>
              <a:rPr lang="en-US" baseline="0" dirty="0" err="1"/>
              <a:t>Sie</a:t>
            </a:r>
            <a:r>
              <a:rPr lang="en-US" baseline="0" dirty="0"/>
              <a:t> an </a:t>
            </a:r>
            <a:r>
              <a:rPr lang="en-US" baseline="0" dirty="0" err="1"/>
              <a:t>Vannillekipferl</a:t>
            </a:r>
            <a:r>
              <a:rPr lang="en-US" baseline="0" dirty="0"/>
              <a:t>.      ……… </a:t>
            </a:r>
            <a:r>
              <a:rPr lang="en-US" baseline="0" dirty="0" err="1"/>
              <a:t>tauschen</a:t>
            </a:r>
            <a:r>
              <a:rPr lang="en-US" baseline="0" dirty="0"/>
              <a:t> </a:t>
            </a:r>
            <a:r>
              <a:rPr lang="en-US" baseline="0" dirty="0" err="1"/>
              <a:t>Sie</a:t>
            </a:r>
            <a:r>
              <a:rPr lang="en-US" baseline="0" dirty="0"/>
              <a:t> </a:t>
            </a:r>
            <a:r>
              <a:rPr lang="en-US" baseline="0" dirty="0" err="1"/>
              <a:t>ganz</a:t>
            </a:r>
            <a:r>
              <a:rPr lang="en-US" baseline="0" dirty="0"/>
              <a:t> </a:t>
            </a:r>
            <a:r>
              <a:rPr lang="en-US" baseline="0" dirty="0" err="1"/>
              <a:t>kurz</a:t>
            </a:r>
            <a:r>
              <a:rPr lang="en-US" baseline="0" dirty="0"/>
              <a:t> </a:t>
            </a:r>
            <a:r>
              <a:rPr lang="en-US" baseline="0" dirty="0" err="1"/>
              <a:t>aus.</a:t>
            </a:r>
            <a:r>
              <a:rPr lang="en-US" baseline="0" dirty="0"/>
              <a:t>.  (</a:t>
            </a:r>
            <a:r>
              <a:rPr lang="en-US" baseline="0" dirty="0" err="1"/>
              <a:t>sehen</a:t>
            </a:r>
            <a:r>
              <a:rPr lang="en-US" baseline="0" dirty="0"/>
              <a:t>, </a:t>
            </a:r>
            <a:r>
              <a:rPr lang="en-US" baseline="0" dirty="0" err="1"/>
              <a:t>schmecken</a:t>
            </a:r>
            <a:r>
              <a:rPr lang="en-US" baseline="0" dirty="0"/>
              <a:t>, </a:t>
            </a:r>
            <a:r>
              <a:rPr lang="en-US" baseline="0" dirty="0" err="1"/>
              <a:t>riechen</a:t>
            </a:r>
            <a:r>
              <a:rPr lang="en-US" baseline="0" dirty="0"/>
              <a:t>, x-mas, </a:t>
            </a:r>
            <a:r>
              <a:rPr lang="en-US" baseline="0" dirty="0" err="1"/>
              <a:t>bröselt</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Bild</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Hohn</a:t>
            </a:r>
            <a:r>
              <a:rPr lang="en-US" dirty="0"/>
              <a:t> Hewitt, “</a:t>
            </a:r>
            <a:r>
              <a:rPr lang="en-US" sz="1200" b="0" i="0" kern="1200" dirty="0">
                <a:solidFill>
                  <a:schemeClr val="tx1"/>
                </a:solidFill>
                <a:effectLst/>
                <a:latin typeface="+mn-lt"/>
                <a:ea typeface="+mn-ea"/>
                <a:cs typeface="+mn-cs"/>
              </a:rPr>
              <a:t>The first real-time, non-invasive imaging of neurons forming a neural network”, </a:t>
            </a:r>
            <a:r>
              <a:rPr lang="en-US" dirty="0"/>
              <a:t>28.3. 2014, www.</a:t>
            </a:r>
            <a:r>
              <a:rPr lang="en-US" sz="1200" b="0" i="0" kern="1200" dirty="0">
                <a:solidFill>
                  <a:schemeClr val="tx1"/>
                </a:solidFill>
                <a:effectLst/>
                <a:latin typeface="+mn-lt"/>
                <a:ea typeface="+mn-ea"/>
                <a:cs typeface="+mn-cs"/>
              </a:rPr>
              <a:t>ExttremeTech.com,</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http://www.extremetech.com/extreme/179223-the-first-real-time-non-invasive-imaging-of-neurons-forming-a-neural-network am 03.10.2015</a:t>
            </a:r>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11</a:t>
            </a:fld>
            <a:endParaRPr lang="fr-FR"/>
          </a:p>
        </p:txBody>
      </p:sp>
    </p:spTree>
    <p:extLst>
      <p:ext uri="{BB962C8B-B14F-4D97-AF65-F5344CB8AC3E}">
        <p14:creationId xmlns:p14="http://schemas.microsoft.com/office/powerpoint/2010/main" val="1755430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err="1"/>
              <a:t>Schließen</a:t>
            </a:r>
            <a:r>
              <a:rPr lang="fr-FR" baseline="0" dirty="0"/>
              <a:t> </a:t>
            </a:r>
            <a:r>
              <a:rPr lang="fr-FR" baseline="0" dirty="0" err="1"/>
              <a:t>Sie</a:t>
            </a:r>
            <a:r>
              <a:rPr lang="fr-FR" baseline="0" dirty="0"/>
              <a:t> </a:t>
            </a:r>
            <a:r>
              <a:rPr lang="fr-FR" baseline="0" dirty="0" err="1"/>
              <a:t>kurz</a:t>
            </a:r>
            <a:r>
              <a:rPr lang="fr-FR" baseline="0" dirty="0"/>
              <a:t> die </a:t>
            </a:r>
            <a:r>
              <a:rPr lang="fr-FR" baseline="0" dirty="0" err="1"/>
              <a:t>Augen</a:t>
            </a:r>
            <a:r>
              <a:rPr lang="fr-FR" baseline="0" dirty="0"/>
              <a:t> </a:t>
            </a:r>
            <a:r>
              <a:rPr lang="fr-FR" baseline="0" dirty="0" err="1"/>
              <a:t>und</a:t>
            </a:r>
            <a:r>
              <a:rPr lang="fr-FR" baseline="0" dirty="0"/>
              <a:t> </a:t>
            </a:r>
            <a:r>
              <a:rPr lang="fr-FR" baseline="0" dirty="0" err="1"/>
              <a:t>s</a:t>
            </a:r>
            <a:r>
              <a:rPr lang="fr-FR" dirty="0" err="1"/>
              <a:t>tellen</a:t>
            </a:r>
            <a:r>
              <a:rPr lang="fr-FR" dirty="0"/>
              <a:t> </a:t>
            </a:r>
            <a:r>
              <a:rPr lang="fr-FR" dirty="0" err="1"/>
              <a:t>Sie</a:t>
            </a:r>
            <a:r>
              <a:rPr lang="fr-FR" dirty="0"/>
              <a:t> </a:t>
            </a:r>
            <a:r>
              <a:rPr lang="fr-FR" dirty="0" err="1"/>
              <a:t>sich</a:t>
            </a:r>
            <a:r>
              <a:rPr lang="fr-FR" dirty="0"/>
              <a:t> </a:t>
            </a:r>
            <a:r>
              <a:rPr lang="fr-FR" dirty="0" err="1"/>
              <a:t>einen</a:t>
            </a:r>
            <a:r>
              <a:rPr lang="fr-FR" dirty="0"/>
              <a:t> </a:t>
            </a:r>
            <a:r>
              <a:rPr lang="fr-FR" dirty="0" err="1"/>
              <a:t>großen</a:t>
            </a:r>
            <a:r>
              <a:rPr lang="fr-FR" dirty="0"/>
              <a:t> </a:t>
            </a:r>
            <a:r>
              <a:rPr lang="fr-FR" dirty="0" err="1"/>
              <a:t>Physiker</a:t>
            </a:r>
            <a:r>
              <a:rPr lang="fr-FR" baseline="0" dirty="0"/>
              <a:t> vor. Wen </a:t>
            </a:r>
            <a:r>
              <a:rPr lang="fr-FR" baseline="0" dirty="0" err="1"/>
              <a:t>sehen</a:t>
            </a:r>
            <a:r>
              <a:rPr lang="fr-FR" baseline="0" dirty="0"/>
              <a:t> </a:t>
            </a:r>
            <a:r>
              <a:rPr lang="fr-FR" baseline="0" dirty="0" err="1"/>
              <a:t>Sie</a:t>
            </a:r>
            <a:r>
              <a:rPr lang="fr-FR" baseline="0" dirty="0"/>
              <a:t>?</a:t>
            </a:r>
          </a:p>
          <a:p>
            <a:r>
              <a:rPr lang="fr-FR" baseline="0" dirty="0" err="1"/>
              <a:t>Dann</a:t>
            </a:r>
            <a:r>
              <a:rPr lang="fr-FR" baseline="0" dirty="0"/>
              <a:t> </a:t>
            </a:r>
            <a:r>
              <a:rPr lang="fr-FR" baseline="0" dirty="0" err="1"/>
              <a:t>klick</a:t>
            </a:r>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12</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1218832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err="1"/>
              <a:t>Genießen</a:t>
            </a:r>
            <a:r>
              <a:rPr lang="fr-FR" dirty="0"/>
              <a:t> </a:t>
            </a:r>
            <a:r>
              <a:rPr lang="fr-FR" dirty="0" err="1"/>
              <a:t>Sie</a:t>
            </a:r>
            <a:r>
              <a:rPr lang="fr-FR" dirty="0"/>
              <a:t> </a:t>
            </a:r>
            <a:r>
              <a:rPr lang="fr-FR" dirty="0" err="1"/>
              <a:t>kurz</a:t>
            </a:r>
            <a:r>
              <a:rPr lang="fr-FR" dirty="0"/>
              <a:t> </a:t>
            </a:r>
            <a:r>
              <a:rPr lang="fr-FR" dirty="0" err="1"/>
              <a:t>das</a:t>
            </a:r>
            <a:r>
              <a:rPr lang="fr-FR" dirty="0"/>
              <a:t> </a:t>
            </a:r>
            <a:r>
              <a:rPr lang="fr-FR" dirty="0" err="1"/>
              <a:t>Gemälde</a:t>
            </a:r>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13</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3602085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err="1"/>
              <a:t>Beispiel</a:t>
            </a:r>
            <a:r>
              <a:rPr lang="fr-FR" baseline="0" dirty="0"/>
              <a:t> </a:t>
            </a:r>
            <a:r>
              <a:rPr lang="fr-FR" baseline="0" dirty="0" err="1"/>
              <a:t>für</a:t>
            </a:r>
            <a:r>
              <a:rPr lang="fr-FR" baseline="0" dirty="0"/>
              <a:t> Priming: </a:t>
            </a:r>
            <a:r>
              <a:rPr lang="fr-FR" baseline="0" dirty="0" err="1"/>
              <a:t>unsere</a:t>
            </a:r>
            <a:r>
              <a:rPr lang="fr-FR" baseline="0" dirty="0"/>
              <a:t> </a:t>
            </a:r>
            <a:r>
              <a:rPr lang="fr-FR" baseline="0" dirty="0" err="1"/>
              <a:t>Erwartungen</a:t>
            </a:r>
            <a:r>
              <a:rPr lang="fr-FR" baseline="0" dirty="0"/>
              <a:t> </a:t>
            </a:r>
            <a:r>
              <a:rPr lang="fr-FR" baseline="0" dirty="0" err="1"/>
              <a:t>aktivieren</a:t>
            </a:r>
            <a:r>
              <a:rPr lang="fr-FR" baseline="0" dirty="0"/>
              <a:t> </a:t>
            </a:r>
            <a:r>
              <a:rPr lang="fr-FR" baseline="0" dirty="0" err="1"/>
              <a:t>ein</a:t>
            </a:r>
            <a:r>
              <a:rPr lang="fr-FR" baseline="0" dirty="0"/>
              <a:t> </a:t>
            </a:r>
            <a:r>
              <a:rPr lang="fr-FR" baseline="0" dirty="0" err="1"/>
              <a:t>ganzes</a:t>
            </a:r>
            <a:r>
              <a:rPr lang="fr-FR" baseline="0" dirty="0"/>
              <a:t> </a:t>
            </a:r>
            <a:r>
              <a:rPr lang="fr-FR" baseline="0" dirty="0" err="1"/>
              <a:t>Netzwerk</a:t>
            </a:r>
            <a:r>
              <a:rPr lang="fr-FR" baseline="0" dirty="0"/>
              <a:t> – </a:t>
            </a:r>
            <a:r>
              <a:rPr lang="fr-FR" baseline="0" dirty="0" err="1"/>
              <a:t>dieses</a:t>
            </a:r>
            <a:r>
              <a:rPr lang="fr-FR" baseline="0" dirty="0"/>
              <a:t> </a:t>
            </a:r>
            <a:r>
              <a:rPr lang="fr-FR" baseline="0" dirty="0" err="1"/>
              <a:t>aktive</a:t>
            </a:r>
            <a:r>
              <a:rPr lang="fr-FR" baseline="0" dirty="0"/>
              <a:t> </a:t>
            </a:r>
            <a:r>
              <a:rPr lang="fr-FR" baseline="0" dirty="0" err="1"/>
              <a:t>Netz</a:t>
            </a:r>
            <a:r>
              <a:rPr lang="fr-FR" baseline="0" dirty="0"/>
              <a:t> </a:t>
            </a:r>
            <a:r>
              <a:rPr lang="fr-FR" baseline="0" dirty="0" err="1"/>
              <a:t>steuert</a:t>
            </a:r>
            <a:r>
              <a:rPr lang="fr-FR" baseline="0" dirty="0"/>
              <a:t> </a:t>
            </a:r>
            <a:r>
              <a:rPr lang="fr-FR" baseline="0" dirty="0" err="1"/>
              <a:t>selektive</a:t>
            </a:r>
            <a:r>
              <a:rPr lang="fr-FR" baseline="0" dirty="0"/>
              <a:t> </a:t>
            </a:r>
            <a:r>
              <a:rPr lang="fr-FR" baseline="0" dirty="0" err="1"/>
              <a:t>Wahrnehmung</a:t>
            </a:r>
            <a:r>
              <a:rPr lang="fr-FR" baseline="0" dirty="0"/>
              <a:t> – </a:t>
            </a:r>
            <a:r>
              <a:rPr lang="fr-FR" baseline="0" dirty="0" err="1"/>
              <a:t>schnell</a:t>
            </a:r>
            <a:r>
              <a:rPr lang="fr-FR" baseline="0" dirty="0"/>
              <a:t> </a:t>
            </a:r>
            <a:r>
              <a:rPr lang="fr-FR" baseline="0" dirty="0" err="1"/>
              <a:t>und</a:t>
            </a:r>
            <a:r>
              <a:rPr lang="fr-FR" baseline="0" dirty="0"/>
              <a:t> </a:t>
            </a:r>
            <a:r>
              <a:rPr lang="fr-FR" baseline="0" dirty="0" err="1"/>
              <a:t>effizient</a:t>
            </a:r>
            <a:r>
              <a:rPr lang="fr-FR" baseline="0" dirty="0"/>
              <a:t> --- </a:t>
            </a:r>
            <a:r>
              <a:rPr lang="fr-FR" baseline="0" dirty="0" err="1"/>
              <a:t>statt</a:t>
            </a:r>
            <a:r>
              <a:rPr lang="fr-FR" baseline="0" dirty="0"/>
              <a:t> </a:t>
            </a:r>
            <a:r>
              <a:rPr lang="fr-FR" baseline="0" dirty="0" err="1"/>
              <a:t>alle</a:t>
            </a:r>
            <a:r>
              <a:rPr lang="fr-FR" baseline="0" dirty="0"/>
              <a:t> </a:t>
            </a:r>
            <a:r>
              <a:rPr lang="fr-FR" baseline="0" dirty="0" err="1"/>
              <a:t>Details</a:t>
            </a:r>
            <a:r>
              <a:rPr lang="fr-FR" baseline="0" dirty="0"/>
              <a:t> </a:t>
            </a:r>
            <a:r>
              <a:rPr lang="fr-FR" baseline="0" dirty="0" err="1"/>
              <a:t>wahrzunehmen</a:t>
            </a:r>
            <a:r>
              <a:rPr lang="fr-FR" baseline="0" dirty="0"/>
              <a:t> </a:t>
            </a:r>
            <a:r>
              <a:rPr lang="fr-FR" baseline="0" dirty="0" err="1"/>
              <a:t>sehen</a:t>
            </a:r>
            <a:r>
              <a:rPr lang="fr-FR" baseline="0" dirty="0"/>
              <a:t> </a:t>
            </a:r>
            <a:r>
              <a:rPr lang="fr-FR" baseline="0" dirty="0" err="1"/>
              <a:t>wir</a:t>
            </a:r>
            <a:r>
              <a:rPr lang="fr-FR" baseline="0" dirty="0"/>
              <a:t> </a:t>
            </a:r>
            <a:r>
              <a:rPr lang="fr-FR" baseline="0" dirty="0" err="1"/>
              <a:t>bestimmte</a:t>
            </a:r>
            <a:r>
              <a:rPr lang="fr-FR" baseline="0" dirty="0"/>
              <a:t> </a:t>
            </a:r>
            <a:r>
              <a:rPr lang="fr-FR" baseline="0" dirty="0" err="1"/>
              <a:t>Muster</a:t>
            </a:r>
            <a:r>
              <a:rPr lang="fr-FR" baseline="0" dirty="0"/>
              <a:t>.</a:t>
            </a:r>
          </a:p>
          <a:p>
            <a:r>
              <a:rPr lang="fr-FR" baseline="0" dirty="0" err="1"/>
              <a:t>Das</a:t>
            </a:r>
            <a:r>
              <a:rPr lang="fr-FR" baseline="0" dirty="0"/>
              <a:t> </a:t>
            </a:r>
            <a:r>
              <a:rPr lang="fr-FR" baseline="0" dirty="0" err="1"/>
              <a:t>erklärt</a:t>
            </a:r>
            <a:r>
              <a:rPr lang="fr-FR" baseline="0" dirty="0"/>
              <a:t> </a:t>
            </a:r>
            <a:r>
              <a:rPr lang="fr-FR" baseline="0" dirty="0" err="1"/>
              <a:t>auch</a:t>
            </a:r>
            <a:r>
              <a:rPr lang="fr-FR" baseline="0" dirty="0"/>
              <a:t> </a:t>
            </a:r>
            <a:r>
              <a:rPr lang="fr-FR" baseline="0" dirty="0" err="1"/>
              <a:t>warum</a:t>
            </a:r>
            <a:r>
              <a:rPr lang="fr-FR" baseline="0" dirty="0"/>
              <a:t> es </a:t>
            </a:r>
            <a:r>
              <a:rPr lang="fr-FR" baseline="0" dirty="0" err="1"/>
              <a:t>so</a:t>
            </a:r>
            <a:r>
              <a:rPr lang="fr-FR" baseline="0" dirty="0"/>
              <a:t> </a:t>
            </a:r>
            <a:r>
              <a:rPr lang="fr-FR" baseline="0" dirty="0" err="1"/>
              <a:t>schwierig</a:t>
            </a:r>
            <a:r>
              <a:rPr lang="fr-FR" baseline="0" dirty="0"/>
              <a:t> </a:t>
            </a:r>
            <a:r>
              <a:rPr lang="fr-FR" baseline="0" dirty="0" err="1"/>
              <a:t>ist</a:t>
            </a:r>
            <a:r>
              <a:rPr lang="fr-FR" baseline="0" dirty="0"/>
              <a:t> out of the </a:t>
            </a:r>
            <a:r>
              <a:rPr lang="fr-FR" baseline="0" dirty="0" err="1"/>
              <a:t>blue</a:t>
            </a:r>
            <a:r>
              <a:rPr lang="fr-FR" baseline="0" dirty="0"/>
              <a:t> </a:t>
            </a:r>
            <a:r>
              <a:rPr lang="fr-FR" baseline="0" dirty="0" err="1"/>
              <a:t>Vokabel</a:t>
            </a:r>
            <a:r>
              <a:rPr lang="fr-FR" baseline="0" dirty="0"/>
              <a:t> </a:t>
            </a:r>
            <a:r>
              <a:rPr lang="fr-FR" baseline="0" dirty="0" err="1"/>
              <a:t>abzurufen</a:t>
            </a:r>
            <a:r>
              <a:rPr lang="fr-FR" baseline="0" dirty="0"/>
              <a:t> die uns </a:t>
            </a:r>
            <a:r>
              <a:rPr lang="fr-FR" baseline="0" dirty="0" err="1"/>
              <a:t>SchülerInnen</a:t>
            </a:r>
            <a:r>
              <a:rPr lang="fr-FR" baseline="0" dirty="0"/>
              <a:t> </a:t>
            </a:r>
            <a:r>
              <a:rPr lang="fr-FR" baseline="0" dirty="0" err="1"/>
              <a:t>fragen</a:t>
            </a:r>
            <a:r>
              <a:rPr lang="fr-FR" baseline="0" dirty="0"/>
              <a:t>… </a:t>
            </a:r>
            <a:r>
              <a:rPr lang="fr-FR" baseline="0" dirty="0" err="1"/>
              <a:t>erst</a:t>
            </a:r>
            <a:r>
              <a:rPr lang="fr-FR" baseline="0" dirty="0"/>
              <a:t> in den </a:t>
            </a:r>
            <a:r>
              <a:rPr lang="fr-FR" baseline="0" dirty="0" err="1"/>
              <a:t>Kontext</a:t>
            </a:r>
            <a:r>
              <a:rPr lang="fr-FR" baseline="0" dirty="0"/>
              <a:t> </a:t>
            </a:r>
            <a:r>
              <a:rPr lang="fr-FR" baseline="0" dirty="0" err="1"/>
              <a:t>versetzen</a:t>
            </a:r>
            <a:r>
              <a:rPr lang="fr-FR" baseline="0" dirty="0"/>
              <a:t> – </a:t>
            </a:r>
            <a:r>
              <a:rPr lang="fr-FR" baseline="0" dirty="0" err="1"/>
              <a:t>dann</a:t>
            </a:r>
            <a:r>
              <a:rPr lang="fr-FR" baseline="0" dirty="0"/>
              <a:t> </a:t>
            </a:r>
            <a:r>
              <a:rPr lang="fr-FR" baseline="0" dirty="0" err="1"/>
              <a:t>kommt</a:t>
            </a:r>
            <a:r>
              <a:rPr lang="fr-FR" baseline="0" dirty="0"/>
              <a:t> es </a:t>
            </a:r>
            <a:r>
              <a:rPr lang="fr-FR" baseline="0" dirty="0" err="1"/>
              <a:t>gleich</a:t>
            </a:r>
            <a:r>
              <a:rPr lang="fr-FR" baseline="0" dirty="0"/>
              <a:t>.</a:t>
            </a:r>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14</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563303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Wie</a:t>
            </a:r>
            <a:r>
              <a:rPr lang="en-US" dirty="0"/>
              <a:t> </a:t>
            </a:r>
            <a:r>
              <a:rPr lang="en-US" dirty="0" err="1"/>
              <a:t>kann</a:t>
            </a:r>
            <a:r>
              <a:rPr lang="en-US" dirty="0"/>
              <a:t> </a:t>
            </a:r>
            <a:r>
              <a:rPr lang="en-US" dirty="0" err="1"/>
              <a:t>uns</a:t>
            </a:r>
            <a:r>
              <a:rPr lang="en-US" dirty="0"/>
              <a:t> das </a:t>
            </a:r>
            <a:r>
              <a:rPr lang="en-US" dirty="0" err="1"/>
              <a:t>Wissen</a:t>
            </a:r>
            <a:r>
              <a:rPr lang="en-US" dirty="0"/>
              <a:t> </a:t>
            </a:r>
            <a:r>
              <a:rPr lang="en-US" dirty="0" err="1"/>
              <a:t>über</a:t>
            </a:r>
            <a:r>
              <a:rPr lang="en-US" dirty="0"/>
              <a:t> </a:t>
            </a:r>
            <a:r>
              <a:rPr lang="en-US" dirty="0" err="1"/>
              <a:t>Neur.Netze</a:t>
            </a:r>
            <a:r>
              <a:rPr lang="en-US" baseline="0" dirty="0"/>
              <a:t> </a:t>
            </a:r>
            <a:r>
              <a:rPr lang="en-US" baseline="0" dirty="0" err="1"/>
              <a:t>helfen</a:t>
            </a:r>
            <a:r>
              <a:rPr lang="en-US" baseline="0" dirty="0"/>
              <a:t> </a:t>
            </a:r>
            <a:r>
              <a:rPr lang="en-US" baseline="0" dirty="0" err="1"/>
              <a:t>effizienter</a:t>
            </a:r>
            <a:r>
              <a:rPr lang="en-US" baseline="0" dirty="0"/>
              <a:t> </a:t>
            </a:r>
            <a:r>
              <a:rPr lang="en-US" baseline="0" dirty="0" err="1"/>
              <a:t>zu</a:t>
            </a:r>
            <a:r>
              <a:rPr lang="en-US" baseline="0" dirty="0"/>
              <a:t> </a:t>
            </a:r>
            <a:r>
              <a:rPr lang="en-US" baseline="0" dirty="0" err="1"/>
              <a:t>unterrichten</a:t>
            </a:r>
            <a:r>
              <a:rPr lang="en-US" baseline="0" dirty="0"/>
              <a:t>? </a:t>
            </a:r>
            <a:r>
              <a:rPr lang="en-US" baseline="0" dirty="0" err="1"/>
              <a:t>Wenn</a:t>
            </a:r>
            <a:r>
              <a:rPr lang="en-US" baseline="0" dirty="0"/>
              <a:t> </a:t>
            </a:r>
            <a:r>
              <a:rPr lang="en-US" baseline="0" dirty="0" err="1"/>
              <a:t>ich</a:t>
            </a:r>
            <a:r>
              <a:rPr lang="en-US" baseline="0" dirty="0"/>
              <a:t> die </a:t>
            </a:r>
            <a:r>
              <a:rPr lang="en-US" baseline="0" dirty="0" err="1"/>
              <a:t>Nervenzelle</a:t>
            </a:r>
            <a:r>
              <a:rPr lang="en-US" baseline="0" dirty="0"/>
              <a:t> in der </a:t>
            </a:r>
            <a:r>
              <a:rPr lang="en-US" baseline="0" dirty="0" err="1"/>
              <a:t>Mitte</a:t>
            </a:r>
            <a:r>
              <a:rPr lang="en-US" baseline="0" dirty="0"/>
              <a:t> </a:t>
            </a:r>
            <a:r>
              <a:rPr lang="en-US" baseline="0" dirty="0" err="1"/>
              <a:t>aktiviere</a:t>
            </a:r>
            <a:r>
              <a:rPr lang="en-US" baseline="0" dirty="0"/>
              <a:t> (</a:t>
            </a:r>
            <a:r>
              <a:rPr lang="en-US" baseline="0" dirty="0" err="1"/>
              <a:t>zwicke</a:t>
            </a:r>
            <a:r>
              <a:rPr lang="en-US" baseline="0" dirty="0"/>
              <a:t>), was </a:t>
            </a:r>
            <a:r>
              <a:rPr lang="en-US" baseline="0" dirty="0" err="1"/>
              <a:t>passiert</a:t>
            </a:r>
            <a:r>
              <a:rPr lang="en-US" baseline="0" dirty="0"/>
              <a:t> </a:t>
            </a:r>
            <a:r>
              <a:rPr lang="en-US" baseline="0" dirty="0" err="1"/>
              <a:t>dann</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Netze</a:t>
            </a:r>
            <a:r>
              <a:rPr lang="en-US" baseline="0" dirty="0"/>
              <a:t> </a:t>
            </a:r>
            <a:r>
              <a:rPr lang="en-US" baseline="0" dirty="0" err="1"/>
              <a:t>als</a:t>
            </a:r>
            <a:r>
              <a:rPr lang="en-US" baseline="0" dirty="0"/>
              <a:t> </a:t>
            </a:r>
            <a:r>
              <a:rPr lang="en-US" baseline="0" dirty="0" err="1"/>
              <a:t>ganzes</a:t>
            </a:r>
            <a:r>
              <a:rPr lang="en-US" baseline="0" dirty="0"/>
              <a:t> </a:t>
            </a:r>
            <a:r>
              <a:rPr lang="en-US" baseline="0" dirty="0" err="1"/>
              <a:t>aktiv</a:t>
            </a:r>
            <a:r>
              <a:rPr lang="en-US" baseline="0" dirty="0"/>
              <a:t> – “</a:t>
            </a:r>
            <a:r>
              <a:rPr lang="en-US" baseline="0" dirty="0" err="1"/>
              <a:t>vorgespannt</a:t>
            </a:r>
            <a:r>
              <a:rPr lang="en-US" baseline="0" dirty="0"/>
              <a:t>” –</a:t>
            </a:r>
            <a:r>
              <a:rPr lang="en-US" baseline="0" dirty="0" err="1"/>
              <a:t>aufgewärmt</a:t>
            </a:r>
            <a:r>
              <a:rPr lang="en-US" baseline="0" dirty="0"/>
              <a:t> – ZB: topic “earthquakes” – </a:t>
            </a:r>
            <a:r>
              <a:rPr lang="en-US" baseline="0" dirty="0" err="1"/>
              <a:t>Opfer</a:t>
            </a:r>
            <a:r>
              <a:rPr lang="en-US" baseline="0" dirty="0"/>
              <a:t>, </a:t>
            </a:r>
            <a:r>
              <a:rPr lang="en-US" baseline="0" dirty="0" err="1"/>
              <a:t>Verletzte</a:t>
            </a:r>
            <a:r>
              <a:rPr lang="en-US" baseline="0" dirty="0"/>
              <a:t>, </a:t>
            </a:r>
            <a:r>
              <a:rPr lang="en-US" baseline="0" dirty="0" err="1"/>
              <a:t>Schäden</a:t>
            </a:r>
            <a:r>
              <a:rPr lang="en-US" baseline="0" dirty="0"/>
              <a:t>, </a:t>
            </a:r>
            <a:r>
              <a:rPr lang="en-US" baseline="0" dirty="0" err="1"/>
              <a:t>Stärke</a:t>
            </a:r>
            <a:r>
              <a:rPr lang="en-US" baseline="0" dirty="0"/>
              <a:t> auf der </a:t>
            </a:r>
            <a:r>
              <a:rPr lang="en-US" baseline="0" dirty="0" err="1"/>
              <a:t>Richterskala</a:t>
            </a:r>
            <a:r>
              <a:rPr lang="en-US" baseline="0" dirty="0"/>
              <a:t>, …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Bei</a:t>
            </a:r>
            <a:r>
              <a:rPr lang="en-US" baseline="0" dirty="0"/>
              <a:t> reading comp </a:t>
            </a:r>
            <a:r>
              <a:rPr lang="en-US" baseline="0" dirty="0" err="1"/>
              <a:t>oder</a:t>
            </a:r>
            <a:r>
              <a:rPr lang="en-US" baseline="0" dirty="0"/>
              <a:t> listening comp: advance organizer, </a:t>
            </a:r>
            <a:r>
              <a:rPr lang="en-US" baseline="0" dirty="0" err="1"/>
              <a:t>prereading</a:t>
            </a:r>
            <a:r>
              <a:rPr lang="en-US" baseline="0" dirty="0"/>
              <a:t>, pre-listening…</a:t>
            </a:r>
            <a:r>
              <a:rPr lang="en-US" baseline="0" dirty="0" err="1"/>
              <a:t>schalten</a:t>
            </a:r>
            <a:r>
              <a:rPr lang="en-US" baseline="0" dirty="0"/>
              <a:t> </a:t>
            </a:r>
            <a:r>
              <a:rPr lang="en-US" baseline="0" dirty="0" err="1"/>
              <a:t>diese</a:t>
            </a:r>
            <a:r>
              <a:rPr lang="en-US" baseline="0" dirty="0"/>
              <a:t> </a:t>
            </a:r>
            <a:r>
              <a:rPr lang="en-US" baseline="0" dirty="0" err="1"/>
              <a:t>Netze</a:t>
            </a:r>
            <a:r>
              <a:rPr lang="en-US" baseline="0" dirty="0"/>
              <a:t> EIN.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Let’s try this out: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Bild</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Hohn</a:t>
            </a:r>
            <a:r>
              <a:rPr lang="en-US" dirty="0"/>
              <a:t> Hewitt, “</a:t>
            </a:r>
            <a:r>
              <a:rPr lang="en-US" sz="1200" b="0" i="0" kern="1200" dirty="0">
                <a:solidFill>
                  <a:schemeClr val="tx1"/>
                </a:solidFill>
                <a:effectLst/>
                <a:latin typeface="+mn-lt"/>
                <a:ea typeface="+mn-ea"/>
                <a:cs typeface="+mn-cs"/>
              </a:rPr>
              <a:t>The first real-time, non-invasive imaging of neurons forming a neural network”, </a:t>
            </a:r>
            <a:r>
              <a:rPr lang="en-US" dirty="0"/>
              <a:t>28.3. 2014, www.</a:t>
            </a:r>
            <a:r>
              <a:rPr lang="en-US" sz="1200" b="0" i="0" kern="1200" dirty="0">
                <a:solidFill>
                  <a:schemeClr val="tx1"/>
                </a:solidFill>
                <a:effectLst/>
                <a:latin typeface="+mn-lt"/>
                <a:ea typeface="+mn-ea"/>
                <a:cs typeface="+mn-cs"/>
              </a:rPr>
              <a:t>ExttremeTech.com,</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http://www.extremetech.com/extreme/179223-the-first-real-time-non-invasive-imaging-of-neurons-forming-a-neural-network am 03.10.2015</a:t>
            </a:r>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15</a:t>
            </a:fld>
            <a:endParaRPr lang="fr-FR"/>
          </a:p>
        </p:txBody>
      </p:sp>
    </p:spTree>
    <p:extLst>
      <p:ext uri="{BB962C8B-B14F-4D97-AF65-F5344CB8AC3E}">
        <p14:creationId xmlns:p14="http://schemas.microsoft.com/office/powerpoint/2010/main" val="3761552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a:t>Vor </a:t>
            </a:r>
            <a:r>
              <a:rPr lang="fr-FR" dirty="0" err="1"/>
              <a:t>allem</a:t>
            </a:r>
            <a:r>
              <a:rPr lang="fr-FR" dirty="0"/>
              <a:t> </a:t>
            </a:r>
            <a:r>
              <a:rPr lang="fr-FR" dirty="0" err="1"/>
              <a:t>Procedurales</a:t>
            </a:r>
            <a:r>
              <a:rPr lang="fr-FR" dirty="0"/>
              <a:t> </a:t>
            </a:r>
            <a:r>
              <a:rPr lang="fr-FR" dirty="0" err="1"/>
              <a:t>und</a:t>
            </a:r>
            <a:r>
              <a:rPr lang="fr-FR" baseline="0" dirty="0"/>
              <a:t> </a:t>
            </a:r>
            <a:r>
              <a:rPr lang="fr-FR" baseline="0" dirty="0" err="1"/>
              <a:t>Deklaratives</a:t>
            </a:r>
            <a:r>
              <a:rPr lang="fr-FR" baseline="0" dirty="0"/>
              <a:t> </a:t>
            </a:r>
            <a:r>
              <a:rPr lang="fr-FR" baseline="0" dirty="0" err="1"/>
              <a:t>Ged</a:t>
            </a:r>
            <a:r>
              <a:rPr lang="fr-FR" baseline="0" dirty="0"/>
              <a:t>. </a:t>
            </a:r>
            <a:r>
              <a:rPr lang="fr-FR" baseline="0" dirty="0" err="1"/>
              <a:t>Erklären</a:t>
            </a:r>
            <a:endParaRPr lang="fr-FR" baseline="0" dirty="0"/>
          </a:p>
          <a:p>
            <a:endParaRPr lang="fr-FR" baseline="0" dirty="0"/>
          </a:p>
          <a:p>
            <a:r>
              <a:rPr lang="fr-FR" dirty="0"/>
              <a:t>Werner </a:t>
            </a:r>
            <a:r>
              <a:rPr lang="fr-FR" dirty="0" err="1"/>
              <a:t>Stangls</a:t>
            </a:r>
            <a:r>
              <a:rPr lang="fr-FR" dirty="0"/>
              <a:t> </a:t>
            </a:r>
            <a:r>
              <a:rPr lang="fr-FR" dirty="0" err="1"/>
              <a:t>Arbeitsblätter</a:t>
            </a:r>
            <a:r>
              <a:rPr lang="fr-FR" dirty="0"/>
              <a:t> :, http://arbeitsblaetter.stangl-taller.at/GEDAECHTNIS/ModelleSpeicher.shtml</a:t>
            </a:r>
          </a:p>
        </p:txBody>
      </p:sp>
      <p:sp>
        <p:nvSpPr>
          <p:cNvPr id="4" name="Slide Number Placeholder 3"/>
          <p:cNvSpPr>
            <a:spLocks noGrp="1"/>
          </p:cNvSpPr>
          <p:nvPr>
            <p:ph type="sldNum" sz="quarter" idx="10"/>
          </p:nvPr>
        </p:nvSpPr>
        <p:spPr/>
        <p:txBody>
          <a:bodyPr/>
          <a:lstStyle/>
          <a:p>
            <a:fld id="{1B8C0D6D-F693-42DB-8E72-CA63B02C6068}" type="slidenum">
              <a:rPr lang="fr-FR" smtClean="0"/>
              <a:t>17</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1429478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Wer</a:t>
            </a:r>
            <a:r>
              <a:rPr lang="fr-FR" dirty="0"/>
              <a:t> </a:t>
            </a:r>
            <a:r>
              <a:rPr lang="fr-FR" dirty="0" err="1"/>
              <a:t>kennt</a:t>
            </a:r>
            <a:r>
              <a:rPr lang="fr-FR" dirty="0"/>
              <a:t> die Regel? </a:t>
            </a:r>
            <a:r>
              <a:rPr lang="fr-FR" dirty="0" err="1"/>
              <a:t>Wer</a:t>
            </a:r>
            <a:r>
              <a:rPr lang="fr-FR" dirty="0"/>
              <a:t> </a:t>
            </a:r>
            <a:r>
              <a:rPr lang="fr-FR" dirty="0" err="1"/>
              <a:t>könnte</a:t>
            </a:r>
            <a:r>
              <a:rPr lang="fr-FR" baseline="0" dirty="0"/>
              <a:t> </a:t>
            </a:r>
            <a:r>
              <a:rPr lang="fr-FR" baseline="0" dirty="0" err="1"/>
              <a:t>das</a:t>
            </a:r>
            <a:r>
              <a:rPr lang="fr-FR" baseline="0" dirty="0"/>
              <a:t> </a:t>
            </a:r>
            <a:r>
              <a:rPr lang="fr-FR" baseline="0" dirty="0" err="1"/>
              <a:t>erklären</a:t>
            </a:r>
            <a:r>
              <a:rPr lang="fr-FR" baseline="0" dirty="0"/>
              <a:t>? Hand </a:t>
            </a:r>
            <a:r>
              <a:rPr lang="fr-FR" baseline="0" dirty="0" err="1"/>
              <a:t>heben</a:t>
            </a:r>
            <a:r>
              <a:rPr lang="fr-FR" baseline="0" dirty="0"/>
              <a:t>?</a:t>
            </a:r>
          </a:p>
          <a:p>
            <a:r>
              <a:rPr lang="fr-FR" baseline="0" dirty="0" err="1"/>
              <a:t>Wer</a:t>
            </a:r>
            <a:r>
              <a:rPr lang="fr-FR" baseline="0" dirty="0"/>
              <a:t> </a:t>
            </a:r>
            <a:r>
              <a:rPr lang="fr-FR" baseline="0" dirty="0" err="1"/>
              <a:t>kann</a:t>
            </a:r>
            <a:r>
              <a:rPr lang="fr-FR" baseline="0" dirty="0"/>
              <a:t> die </a:t>
            </a:r>
            <a:r>
              <a:rPr lang="fr-FR" baseline="0" dirty="0" err="1"/>
              <a:t>Formen</a:t>
            </a:r>
            <a:r>
              <a:rPr lang="fr-FR" baseline="0" dirty="0"/>
              <a:t> </a:t>
            </a:r>
            <a:r>
              <a:rPr lang="fr-FR" baseline="0" dirty="0" err="1"/>
              <a:t>bilden</a:t>
            </a:r>
            <a:r>
              <a:rPr lang="fr-FR" baseline="0" dirty="0"/>
              <a:t>…. </a:t>
            </a:r>
            <a:r>
              <a:rPr lang="fr-FR" baseline="0" dirty="0" err="1"/>
              <a:t>Ohne</a:t>
            </a:r>
            <a:r>
              <a:rPr lang="fr-FR" baseline="0" dirty="0"/>
              <a:t> die Regel </a:t>
            </a:r>
            <a:r>
              <a:rPr lang="fr-FR" baseline="0" dirty="0" err="1"/>
              <a:t>zu</a:t>
            </a:r>
            <a:r>
              <a:rPr lang="fr-FR" baseline="0" dirty="0"/>
              <a:t> </a:t>
            </a:r>
            <a:r>
              <a:rPr lang="fr-FR" baseline="0" dirty="0" err="1"/>
              <a:t>kennen</a:t>
            </a:r>
            <a:r>
              <a:rPr lang="fr-FR" baseline="0" dirty="0"/>
              <a:t>….</a:t>
            </a:r>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18</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2186668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Neocortex:</a:t>
            </a:r>
            <a:r>
              <a:rPr lang="en-US" baseline="0" dirty="0"/>
              <a:t> </a:t>
            </a:r>
            <a:r>
              <a:rPr lang="en-US" baseline="0" dirty="0" err="1"/>
              <a:t>höheres</a:t>
            </a:r>
            <a:r>
              <a:rPr lang="en-US" baseline="0" dirty="0"/>
              <a:t> </a:t>
            </a:r>
            <a:r>
              <a:rPr lang="en-US" baseline="0" dirty="0" err="1"/>
              <a:t>Denken</a:t>
            </a:r>
            <a:r>
              <a:rPr lang="en-US" baseline="0" dirty="0"/>
              <a:t>, </a:t>
            </a:r>
            <a:r>
              <a:rPr lang="en-US" baseline="0" dirty="0" err="1"/>
              <a:t>kann</a:t>
            </a:r>
            <a:r>
              <a:rPr lang="en-US" baseline="0" dirty="0"/>
              <a:t> </a:t>
            </a:r>
            <a:r>
              <a:rPr lang="en-US" baseline="0" dirty="0" err="1"/>
              <a:t>Sprache</a:t>
            </a:r>
            <a:r>
              <a:rPr lang="en-US" baseline="0" dirty="0"/>
              <a:t> </a:t>
            </a:r>
            <a:r>
              <a:rPr lang="en-US" baseline="0" dirty="0" err="1"/>
              <a:t>verarbeiten</a:t>
            </a:r>
            <a:r>
              <a:rPr lang="en-US" baseline="0" dirty="0"/>
              <a:t>.</a:t>
            </a:r>
          </a:p>
          <a:p>
            <a:r>
              <a:rPr lang="en-US" baseline="0" dirty="0" err="1"/>
              <a:t>Limbisches</a:t>
            </a:r>
            <a:r>
              <a:rPr lang="en-US" baseline="0" dirty="0"/>
              <a:t> System: </a:t>
            </a:r>
            <a:r>
              <a:rPr lang="en-US" baseline="0" dirty="0" err="1"/>
              <a:t>kann</a:t>
            </a:r>
            <a:r>
              <a:rPr lang="en-US" baseline="0" dirty="0"/>
              <a:t> </a:t>
            </a:r>
            <a:r>
              <a:rPr lang="en-US" baseline="0" dirty="0" err="1"/>
              <a:t>nur</a:t>
            </a:r>
            <a:r>
              <a:rPr lang="en-US" baseline="0" dirty="0"/>
              <a:t> </a:t>
            </a:r>
            <a:r>
              <a:rPr lang="en-US" baseline="0" dirty="0" err="1"/>
              <a:t>Gefühle</a:t>
            </a:r>
            <a:r>
              <a:rPr lang="en-US" baseline="0" dirty="0"/>
              <a:t> verstehen – </a:t>
            </a:r>
            <a:r>
              <a:rPr lang="en-US" baseline="0" dirty="0" err="1"/>
              <a:t>über</a:t>
            </a:r>
            <a:r>
              <a:rPr lang="en-US" baseline="0" dirty="0"/>
              <a:t> </a:t>
            </a:r>
            <a:r>
              <a:rPr lang="en-US" baseline="0" dirty="0" err="1"/>
              <a:t>verbale</a:t>
            </a:r>
            <a:r>
              <a:rPr lang="en-US" baseline="0" dirty="0"/>
              <a:t> Impulse </a:t>
            </a:r>
            <a:r>
              <a:rPr lang="en-US" baseline="0" dirty="0" err="1"/>
              <a:t>nicht</a:t>
            </a:r>
            <a:r>
              <a:rPr lang="en-US" baseline="0" dirty="0"/>
              <a:t> </a:t>
            </a:r>
            <a:r>
              <a:rPr lang="en-US" baseline="0" dirty="0" err="1"/>
              <a:t>erreichbar</a:t>
            </a:r>
            <a:r>
              <a:rPr lang="en-US" baseline="0" dirty="0"/>
              <a:t>. (It doesn’t feel right – </a:t>
            </a:r>
            <a:r>
              <a:rPr lang="en-US" baseline="0" dirty="0" err="1"/>
              <a:t>kann</a:t>
            </a:r>
            <a:r>
              <a:rPr lang="en-US" baseline="0" dirty="0"/>
              <a:t> </a:t>
            </a:r>
            <a:r>
              <a:rPr lang="en-US" baseline="0" dirty="0" err="1"/>
              <a:t>es</a:t>
            </a:r>
            <a:r>
              <a:rPr lang="en-US" baseline="0" dirty="0"/>
              <a:t> </a:t>
            </a:r>
            <a:r>
              <a:rPr lang="en-US" baseline="0" dirty="0" err="1"/>
              <a:t>aber</a:t>
            </a:r>
            <a:r>
              <a:rPr lang="en-US" baseline="0" dirty="0"/>
              <a:t> </a:t>
            </a:r>
            <a:r>
              <a:rPr lang="en-US" baseline="0" dirty="0" err="1"/>
              <a:t>nicht</a:t>
            </a:r>
            <a:r>
              <a:rPr lang="en-US" baseline="0" dirty="0"/>
              <a:t> </a:t>
            </a:r>
            <a:r>
              <a:rPr lang="en-US" baseline="0" dirty="0" err="1"/>
              <a:t>erklären</a:t>
            </a:r>
            <a:r>
              <a:rPr lang="en-US" baseline="0" dirty="0"/>
              <a:t>)</a:t>
            </a:r>
          </a:p>
          <a:p>
            <a:r>
              <a:rPr lang="en-US" baseline="0" dirty="0" err="1"/>
              <a:t>Gute</a:t>
            </a:r>
            <a:r>
              <a:rPr lang="en-US" baseline="0"/>
              <a:t> Info: https://www.youtube.com/watch?v=59VT8FCA66o&amp;t=36s</a:t>
            </a:r>
            <a:endParaRPr lang="en-US" dirty="0"/>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19</a:t>
            </a:fld>
            <a:endParaRPr lang="fr-FR"/>
          </a:p>
        </p:txBody>
      </p:sp>
    </p:spTree>
    <p:extLst>
      <p:ext uri="{BB962C8B-B14F-4D97-AF65-F5344CB8AC3E}">
        <p14:creationId xmlns:p14="http://schemas.microsoft.com/office/powerpoint/2010/main" val="2189001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err="1"/>
              <a:t>Kinder</a:t>
            </a:r>
            <a:r>
              <a:rPr lang="fr-FR" dirty="0"/>
              <a:t> </a:t>
            </a:r>
            <a:r>
              <a:rPr lang="fr-FR" dirty="0" err="1"/>
              <a:t>entscheiden</a:t>
            </a:r>
            <a:r>
              <a:rPr lang="fr-FR" dirty="0"/>
              <a:t> </a:t>
            </a:r>
            <a:r>
              <a:rPr lang="fr-FR" dirty="0" err="1"/>
              <a:t>unbewusst</a:t>
            </a:r>
            <a:r>
              <a:rPr lang="fr-FR" baseline="0" dirty="0"/>
              <a:t> </a:t>
            </a:r>
            <a:r>
              <a:rPr lang="fr-FR" baseline="0" dirty="0" err="1"/>
              <a:t>und</a:t>
            </a:r>
            <a:r>
              <a:rPr lang="fr-FR" baseline="0" dirty="0"/>
              <a:t> </a:t>
            </a:r>
            <a:r>
              <a:rPr lang="fr-FR" baseline="0" dirty="0" err="1"/>
              <a:t>blitzschnell</a:t>
            </a:r>
            <a:r>
              <a:rPr lang="fr-FR" baseline="0" dirty="0"/>
              <a:t> </a:t>
            </a:r>
            <a:r>
              <a:rPr lang="fr-FR" baseline="0" dirty="0" err="1"/>
              <a:t>ob</a:t>
            </a:r>
            <a:r>
              <a:rPr lang="fr-FR" baseline="0" dirty="0"/>
              <a:t> es </a:t>
            </a:r>
            <a:r>
              <a:rPr lang="fr-FR" baseline="0" dirty="0" err="1"/>
              <a:t>sich</a:t>
            </a:r>
            <a:r>
              <a:rPr lang="fr-FR" baseline="0" dirty="0"/>
              <a:t> </a:t>
            </a:r>
            <a:r>
              <a:rPr lang="fr-FR" baseline="0" dirty="0" err="1"/>
              <a:t>auszahlt</a:t>
            </a:r>
            <a:r>
              <a:rPr lang="fr-FR" baseline="0" dirty="0"/>
              <a:t> </a:t>
            </a:r>
            <a:r>
              <a:rPr lang="fr-FR" baseline="0" dirty="0" err="1"/>
              <a:t>auf</a:t>
            </a:r>
            <a:r>
              <a:rPr lang="fr-FR" baseline="0" dirty="0"/>
              <a:t> « </a:t>
            </a:r>
            <a:r>
              <a:rPr lang="fr-FR" baseline="0" dirty="0" err="1"/>
              <a:t>Empfang</a:t>
            </a:r>
            <a:r>
              <a:rPr lang="fr-FR" baseline="0" dirty="0"/>
              <a:t> » </a:t>
            </a:r>
            <a:r>
              <a:rPr lang="fr-FR" baseline="0" dirty="0" err="1"/>
              <a:t>zu</a:t>
            </a:r>
            <a:r>
              <a:rPr lang="fr-FR" baseline="0" dirty="0"/>
              <a:t> </a:t>
            </a:r>
            <a:r>
              <a:rPr lang="fr-FR" baseline="0" dirty="0" err="1"/>
              <a:t>schalten</a:t>
            </a:r>
            <a:r>
              <a:rPr lang="fr-FR" baseline="0" dirty="0"/>
              <a:t>, </a:t>
            </a:r>
            <a:r>
              <a:rPr lang="fr-FR" baseline="0" dirty="0" err="1"/>
              <a:t>ob</a:t>
            </a:r>
            <a:r>
              <a:rPr lang="fr-FR" baseline="0" dirty="0"/>
              <a:t> der Lehrer </a:t>
            </a:r>
            <a:r>
              <a:rPr lang="fr-FR" baseline="0" dirty="0" err="1"/>
              <a:t>glaubhaft</a:t>
            </a:r>
            <a:r>
              <a:rPr lang="fr-FR" baseline="0" dirty="0"/>
              <a:t> </a:t>
            </a:r>
            <a:r>
              <a:rPr lang="fr-FR" baseline="0" dirty="0" err="1"/>
              <a:t>ist</a:t>
            </a:r>
            <a:r>
              <a:rPr lang="fr-FR" baseline="0" dirty="0"/>
              <a:t>, </a:t>
            </a:r>
            <a:r>
              <a:rPr lang="fr-FR" baseline="0" dirty="0" err="1"/>
              <a:t>sich</a:t>
            </a:r>
            <a:r>
              <a:rPr lang="fr-FR" baseline="0" dirty="0"/>
              <a:t> </a:t>
            </a:r>
            <a:r>
              <a:rPr lang="fr-FR" baseline="0" dirty="0" err="1"/>
              <a:t>selbst</a:t>
            </a:r>
            <a:r>
              <a:rPr lang="fr-FR" baseline="0" dirty="0"/>
              <a:t> </a:t>
            </a:r>
            <a:r>
              <a:rPr lang="fr-FR" baseline="0" dirty="0" err="1"/>
              <a:t>für</a:t>
            </a:r>
            <a:r>
              <a:rPr lang="fr-FR" baseline="0" dirty="0"/>
              <a:t> den </a:t>
            </a:r>
            <a:r>
              <a:rPr lang="fr-FR" baseline="0" dirty="0" err="1"/>
              <a:t>Stoff</a:t>
            </a:r>
            <a:r>
              <a:rPr lang="fr-FR" baseline="0" dirty="0"/>
              <a:t> </a:t>
            </a:r>
            <a:r>
              <a:rPr lang="fr-FR" baseline="0" dirty="0" err="1"/>
              <a:t>interessiert</a:t>
            </a:r>
            <a:r>
              <a:rPr lang="fr-FR" baseline="0" dirty="0"/>
              <a:t>, </a:t>
            </a:r>
            <a:r>
              <a:rPr lang="fr-FR" baseline="0" dirty="0" err="1"/>
              <a:t>authentisch</a:t>
            </a:r>
            <a:r>
              <a:rPr lang="fr-FR" baseline="0" dirty="0"/>
              <a:t>… </a:t>
            </a:r>
            <a:r>
              <a:rPr lang="fr-FR" baseline="0" dirty="0" err="1"/>
              <a:t>ob</a:t>
            </a:r>
            <a:r>
              <a:rPr lang="fr-FR" baseline="0" dirty="0"/>
              <a:t> der </a:t>
            </a:r>
            <a:r>
              <a:rPr lang="fr-FR" baseline="0" dirty="0" err="1"/>
              <a:t>Stoff</a:t>
            </a:r>
            <a:r>
              <a:rPr lang="fr-FR" baseline="0" dirty="0"/>
              <a:t> </a:t>
            </a:r>
            <a:r>
              <a:rPr lang="fr-FR" baseline="0" dirty="0" err="1"/>
              <a:t>interessant</a:t>
            </a:r>
            <a:r>
              <a:rPr lang="fr-FR" baseline="0" dirty="0"/>
              <a:t> </a:t>
            </a:r>
            <a:r>
              <a:rPr lang="fr-FR" baseline="0" dirty="0" err="1"/>
              <a:t>ist</a:t>
            </a:r>
            <a:r>
              <a:rPr lang="fr-FR" baseline="0" dirty="0"/>
              <a:t>…  (</a:t>
            </a:r>
            <a:r>
              <a:rPr lang="fr-FR" baseline="0" dirty="0" err="1"/>
              <a:t>Stimme</a:t>
            </a:r>
            <a:r>
              <a:rPr lang="fr-FR" baseline="0" dirty="0"/>
              <a:t>, </a:t>
            </a:r>
            <a:r>
              <a:rPr lang="fr-FR" baseline="0" dirty="0" err="1"/>
              <a:t>Blick</a:t>
            </a:r>
            <a:r>
              <a:rPr lang="fr-FR" baseline="0" dirty="0"/>
              <a:t>, </a:t>
            </a:r>
            <a:r>
              <a:rPr lang="fr-FR" baseline="0" dirty="0" err="1"/>
              <a:t>Körperhaltung</a:t>
            </a:r>
            <a:r>
              <a:rPr lang="fr-FR" baseline="0" dirty="0"/>
              <a:t>, </a:t>
            </a:r>
            <a:r>
              <a:rPr lang="fr-FR" baseline="0" dirty="0" err="1"/>
              <a:t>Gestik</a:t>
            </a:r>
            <a:r>
              <a:rPr lang="fr-FR" baseline="0" dirty="0"/>
              <a:t>…)</a:t>
            </a:r>
          </a:p>
          <a:p>
            <a:endParaRPr lang="fr-FR" baseline="0" dirty="0"/>
          </a:p>
          <a:p>
            <a:r>
              <a:rPr lang="fr-FR" dirty="0"/>
              <a:t>Der </a:t>
            </a:r>
            <a:r>
              <a:rPr lang="fr-FR" dirty="0" err="1"/>
              <a:t>Hippocampus</a:t>
            </a:r>
            <a:r>
              <a:rPr lang="fr-FR" dirty="0"/>
              <a:t> </a:t>
            </a:r>
            <a:r>
              <a:rPr lang="fr-FR" dirty="0" err="1"/>
              <a:t>speichert</a:t>
            </a:r>
            <a:r>
              <a:rPr lang="fr-FR" dirty="0"/>
              <a:t> </a:t>
            </a:r>
            <a:r>
              <a:rPr lang="fr-FR" dirty="0" err="1"/>
              <a:t>Einzelheiten</a:t>
            </a:r>
            <a:r>
              <a:rPr lang="fr-FR" dirty="0"/>
              <a:t> </a:t>
            </a:r>
            <a:r>
              <a:rPr lang="fr-FR" dirty="0" err="1"/>
              <a:t>nur</a:t>
            </a:r>
            <a:r>
              <a:rPr lang="fr-FR" dirty="0"/>
              <a:t> </a:t>
            </a:r>
            <a:r>
              <a:rPr lang="fr-FR" dirty="0" err="1"/>
              <a:t>dann</a:t>
            </a:r>
            <a:r>
              <a:rPr lang="fr-FR" dirty="0"/>
              <a:t>, </a:t>
            </a:r>
            <a:r>
              <a:rPr lang="fr-FR" dirty="0" err="1"/>
              <a:t>wenn</a:t>
            </a:r>
            <a:r>
              <a:rPr lang="fr-FR" dirty="0"/>
              <a:t> </a:t>
            </a:r>
            <a:r>
              <a:rPr lang="fr-FR" dirty="0" err="1"/>
              <a:t>sie</a:t>
            </a:r>
            <a:r>
              <a:rPr lang="fr-FR" dirty="0"/>
              <a:t> 2 </a:t>
            </a:r>
            <a:r>
              <a:rPr lang="fr-FR" dirty="0" err="1"/>
              <a:t>Qualitäten</a:t>
            </a:r>
            <a:r>
              <a:rPr lang="fr-FR" dirty="0"/>
              <a:t> </a:t>
            </a:r>
            <a:r>
              <a:rPr lang="fr-FR" dirty="0" err="1"/>
              <a:t>aufweisen</a:t>
            </a:r>
            <a:r>
              <a:rPr lang="fr-FR" dirty="0"/>
              <a:t>: </a:t>
            </a:r>
            <a:r>
              <a:rPr lang="fr-FR" dirty="0" err="1"/>
              <a:t>Neuigkeit</a:t>
            </a:r>
            <a:r>
              <a:rPr lang="fr-FR" dirty="0"/>
              <a:t> </a:t>
            </a:r>
            <a:r>
              <a:rPr lang="fr-FR" dirty="0" err="1"/>
              <a:t>und</a:t>
            </a:r>
            <a:r>
              <a:rPr lang="fr-FR" dirty="0"/>
              <a:t> </a:t>
            </a:r>
            <a:r>
              <a:rPr lang="fr-FR" dirty="0" err="1"/>
              <a:t>Bedeutsamkeit</a:t>
            </a:r>
            <a:r>
              <a:rPr lang="fr-FR" dirty="0"/>
              <a:t>.</a:t>
            </a:r>
          </a:p>
          <a:p>
            <a:endParaRPr lang="fr-FR" dirty="0"/>
          </a:p>
          <a:p>
            <a:r>
              <a:rPr lang="fr-FR" dirty="0"/>
              <a:t>Im </a:t>
            </a:r>
            <a:r>
              <a:rPr lang="fr-FR" dirty="0" err="1"/>
              <a:t>Hippocampus</a:t>
            </a:r>
            <a:r>
              <a:rPr lang="fr-FR" baseline="0" dirty="0"/>
              <a:t> </a:t>
            </a:r>
            <a:r>
              <a:rPr lang="fr-FR" baseline="0" dirty="0" err="1"/>
              <a:t>gespeicherte</a:t>
            </a:r>
            <a:r>
              <a:rPr lang="fr-FR" baseline="0" dirty="0"/>
              <a:t> </a:t>
            </a:r>
            <a:r>
              <a:rPr lang="fr-FR" baseline="0" dirty="0" err="1"/>
              <a:t>Einzelheiten</a:t>
            </a:r>
            <a:r>
              <a:rPr lang="fr-FR" baseline="0" dirty="0"/>
              <a:t> </a:t>
            </a:r>
            <a:r>
              <a:rPr lang="fr-FR" baseline="0" dirty="0" err="1"/>
              <a:t>werden</a:t>
            </a:r>
            <a:r>
              <a:rPr lang="fr-FR" baseline="0" dirty="0"/>
              <a:t> </a:t>
            </a:r>
            <a:r>
              <a:rPr lang="fr-FR" baseline="0" dirty="0" err="1"/>
              <a:t>dann</a:t>
            </a:r>
            <a:r>
              <a:rPr lang="fr-FR" baseline="0" dirty="0"/>
              <a:t> </a:t>
            </a:r>
            <a:r>
              <a:rPr lang="fr-FR" baseline="0" dirty="0" err="1"/>
              <a:t>langsam</a:t>
            </a:r>
            <a:r>
              <a:rPr lang="fr-FR" baseline="0" dirty="0"/>
              <a:t> in die </a:t>
            </a:r>
            <a:r>
              <a:rPr lang="fr-FR" baseline="0" dirty="0" err="1"/>
              <a:t>Großhirnrinde</a:t>
            </a:r>
            <a:r>
              <a:rPr lang="fr-FR" baseline="0" dirty="0"/>
              <a:t> </a:t>
            </a:r>
            <a:r>
              <a:rPr lang="fr-FR" baseline="0" dirty="0" err="1"/>
              <a:t>übernommen</a:t>
            </a:r>
            <a:r>
              <a:rPr lang="fr-FR" baseline="0" dirty="0"/>
              <a:t> –(</a:t>
            </a:r>
            <a:r>
              <a:rPr lang="fr-FR" baseline="0" dirty="0" err="1"/>
              <a:t>Regelextraktionsmaschine</a:t>
            </a:r>
            <a:r>
              <a:rPr lang="fr-FR" baseline="0" dirty="0"/>
              <a:t>) – </a:t>
            </a:r>
            <a:r>
              <a:rPr lang="fr-FR" baseline="0" dirty="0" err="1"/>
              <a:t>am</a:t>
            </a:r>
            <a:r>
              <a:rPr lang="fr-FR" baseline="0" dirty="0"/>
              <a:t> </a:t>
            </a:r>
            <a:r>
              <a:rPr lang="fr-FR" baseline="0" dirty="0" err="1"/>
              <a:t>besten</a:t>
            </a:r>
            <a:r>
              <a:rPr lang="fr-FR" baseline="0" dirty="0"/>
              <a:t> </a:t>
            </a:r>
            <a:r>
              <a:rPr lang="fr-FR" baseline="0" dirty="0" err="1"/>
              <a:t>über</a:t>
            </a:r>
            <a:r>
              <a:rPr lang="fr-FR" baseline="0" dirty="0"/>
              <a:t> </a:t>
            </a:r>
            <a:r>
              <a:rPr lang="fr-FR" baseline="0" dirty="0" err="1"/>
              <a:t>Nacht</a:t>
            </a:r>
            <a:r>
              <a:rPr lang="fr-FR" baseline="0" dirty="0"/>
              <a:t>. </a:t>
            </a:r>
            <a:r>
              <a:rPr lang="fr-FR" baseline="0" dirty="0" err="1"/>
              <a:t>Dabei</a:t>
            </a:r>
            <a:r>
              <a:rPr lang="fr-FR" baseline="0" dirty="0"/>
              <a:t> </a:t>
            </a:r>
            <a:r>
              <a:rPr lang="fr-FR" baseline="0" dirty="0" err="1"/>
              <a:t>entstehen</a:t>
            </a:r>
            <a:r>
              <a:rPr lang="fr-FR" baseline="0" dirty="0"/>
              <a:t> </a:t>
            </a:r>
            <a:r>
              <a:rPr lang="fr-FR" baseline="0" dirty="0" err="1"/>
              <a:t>neue</a:t>
            </a:r>
            <a:r>
              <a:rPr lang="fr-FR" baseline="0" dirty="0"/>
              <a:t> </a:t>
            </a:r>
            <a:r>
              <a:rPr lang="fr-FR" baseline="0" dirty="0" err="1"/>
              <a:t>Neuronenverknüpfungen</a:t>
            </a:r>
            <a:r>
              <a:rPr lang="fr-FR" baseline="0" dirty="0"/>
              <a:t>. </a:t>
            </a:r>
            <a:r>
              <a:rPr lang="fr-FR" b="1" baseline="0" dirty="0" err="1"/>
              <a:t>Häufiges</a:t>
            </a:r>
            <a:r>
              <a:rPr lang="fr-FR" b="1" baseline="0" dirty="0"/>
              <a:t> </a:t>
            </a:r>
            <a:r>
              <a:rPr lang="fr-FR" b="1" baseline="0" dirty="0" err="1"/>
              <a:t>ist</a:t>
            </a:r>
            <a:r>
              <a:rPr lang="fr-FR" b="1" baseline="0" dirty="0"/>
              <a:t> </a:t>
            </a:r>
            <a:r>
              <a:rPr lang="fr-FR" b="1" baseline="0" dirty="0" err="1"/>
              <a:t>durch</a:t>
            </a:r>
            <a:r>
              <a:rPr lang="fr-FR" b="1" baseline="0" dirty="0"/>
              <a:t> </a:t>
            </a:r>
            <a:r>
              <a:rPr lang="fr-FR" b="1" baseline="0" dirty="0" err="1"/>
              <a:t>mehr</a:t>
            </a:r>
            <a:r>
              <a:rPr lang="fr-FR" b="1" baseline="0" dirty="0"/>
              <a:t> </a:t>
            </a:r>
            <a:r>
              <a:rPr lang="fr-FR" b="1" baseline="0" dirty="0" err="1"/>
              <a:t>Neuronen</a:t>
            </a:r>
            <a:r>
              <a:rPr lang="fr-FR" b="1" baseline="0" dirty="0"/>
              <a:t> </a:t>
            </a:r>
            <a:r>
              <a:rPr lang="fr-FR" b="1" baseline="0" dirty="0" err="1"/>
              <a:t>repräsentiert</a:t>
            </a:r>
            <a:r>
              <a:rPr lang="fr-FR" b="1" baseline="0" dirty="0"/>
              <a:t> </a:t>
            </a:r>
            <a:r>
              <a:rPr lang="fr-FR" b="1" baseline="0" dirty="0" err="1"/>
              <a:t>als</a:t>
            </a:r>
            <a:r>
              <a:rPr lang="fr-FR" b="1" baseline="0" dirty="0"/>
              <a:t> </a:t>
            </a:r>
            <a:r>
              <a:rPr lang="fr-FR" b="1" baseline="0" dirty="0" err="1"/>
              <a:t>Seltenes</a:t>
            </a:r>
            <a:r>
              <a:rPr lang="fr-FR" b="1" baseline="0" dirty="0"/>
              <a:t>. (</a:t>
            </a:r>
            <a:r>
              <a:rPr lang="fr-FR" b="1" baseline="0" dirty="0" err="1"/>
              <a:t>zb</a:t>
            </a:r>
            <a:r>
              <a:rPr lang="fr-FR" b="1" baseline="0" dirty="0"/>
              <a:t> sms-</a:t>
            </a:r>
            <a:r>
              <a:rPr lang="fr-FR" b="1" baseline="0" dirty="0" err="1"/>
              <a:t>Daumen</a:t>
            </a:r>
            <a:r>
              <a:rPr lang="fr-FR" b="1" baseline="0" dirty="0"/>
              <a:t>, </a:t>
            </a:r>
            <a:r>
              <a:rPr lang="fr-FR" b="1" baseline="0" dirty="0" err="1"/>
              <a:t>Gitarrenfinger</a:t>
            </a:r>
            <a:r>
              <a:rPr lang="fr-FR" b="1" baseline="0" dirty="0"/>
              <a:t>…)</a:t>
            </a:r>
          </a:p>
          <a:p>
            <a:endParaRPr lang="fr-FR" b="1" baseline="0" dirty="0"/>
          </a:p>
          <a:p>
            <a:r>
              <a:rPr lang="fr-FR" b="1" baseline="0" dirty="0" err="1"/>
              <a:t>Emotionen</a:t>
            </a:r>
            <a:r>
              <a:rPr lang="fr-FR" b="1" baseline="0" dirty="0"/>
              <a:t> </a:t>
            </a:r>
            <a:r>
              <a:rPr lang="fr-FR" b="1" baseline="0" dirty="0" err="1"/>
              <a:t>steuern</a:t>
            </a:r>
            <a:r>
              <a:rPr lang="fr-FR" b="1" baseline="0" dirty="0"/>
              <a:t> die </a:t>
            </a:r>
            <a:r>
              <a:rPr lang="fr-FR" b="1" baseline="0" dirty="0" err="1"/>
              <a:t>Speicherung</a:t>
            </a:r>
            <a:r>
              <a:rPr lang="fr-FR" b="1" baseline="0" dirty="0"/>
              <a:t>: </a:t>
            </a:r>
            <a:r>
              <a:rPr lang="fr-FR" baseline="0" dirty="0"/>
              <a:t>(p.28, </a:t>
            </a:r>
            <a:r>
              <a:rPr lang="fr-FR" baseline="0" dirty="0" err="1"/>
              <a:t>Caspari</a:t>
            </a:r>
            <a:r>
              <a:rPr lang="fr-FR" baseline="0" dirty="0"/>
              <a:t>) …</a:t>
            </a:r>
            <a:r>
              <a:rPr lang="fr-FR" baseline="0" dirty="0" err="1"/>
              <a:t>konnten</a:t>
            </a:r>
            <a:r>
              <a:rPr lang="fr-FR" baseline="0" dirty="0"/>
              <a:t> </a:t>
            </a:r>
            <a:r>
              <a:rPr lang="fr-FR" baseline="0" dirty="0" err="1"/>
              <a:t>zeigen</a:t>
            </a:r>
            <a:r>
              <a:rPr lang="fr-FR" baseline="0" dirty="0"/>
              <a:t>, </a:t>
            </a:r>
            <a:r>
              <a:rPr lang="fr-FR" baseline="0" dirty="0" err="1"/>
              <a:t>dass</a:t>
            </a:r>
            <a:r>
              <a:rPr lang="fr-FR" baseline="0" dirty="0"/>
              <a:t> </a:t>
            </a:r>
            <a:r>
              <a:rPr lang="fr-FR" baseline="0" dirty="0" err="1"/>
              <a:t>neutrales</a:t>
            </a:r>
            <a:r>
              <a:rPr lang="fr-FR" baseline="0" dirty="0"/>
              <a:t> </a:t>
            </a:r>
            <a:r>
              <a:rPr lang="fr-FR" baseline="0" dirty="0" err="1"/>
              <a:t>Material</a:t>
            </a:r>
            <a:r>
              <a:rPr lang="fr-FR" baseline="0" dirty="0"/>
              <a:t> in </a:t>
            </a:r>
            <a:r>
              <a:rPr lang="fr-FR" baseline="0" dirty="0" err="1"/>
              <a:t>Abhängigkeit</a:t>
            </a:r>
            <a:r>
              <a:rPr lang="fr-FR" baseline="0" dirty="0"/>
              <a:t> </a:t>
            </a:r>
            <a:r>
              <a:rPr lang="fr-FR" baseline="0" dirty="0" err="1"/>
              <a:t>davon</a:t>
            </a:r>
            <a:r>
              <a:rPr lang="fr-FR" baseline="0" dirty="0"/>
              <a:t>, in </a:t>
            </a:r>
            <a:r>
              <a:rPr lang="fr-FR" baseline="0" dirty="0" err="1"/>
              <a:t>welchem</a:t>
            </a:r>
            <a:r>
              <a:rPr lang="fr-FR" baseline="0" dirty="0"/>
              <a:t> </a:t>
            </a:r>
            <a:r>
              <a:rPr lang="fr-FR" baseline="0" dirty="0" err="1"/>
              <a:t>emotionalen</a:t>
            </a:r>
            <a:r>
              <a:rPr lang="fr-FR" baseline="0" dirty="0"/>
              <a:t> </a:t>
            </a:r>
            <a:r>
              <a:rPr lang="fr-FR" baseline="0" dirty="0" err="1"/>
              <a:t>Zustand</a:t>
            </a:r>
            <a:r>
              <a:rPr lang="fr-FR" baseline="0" dirty="0"/>
              <a:t> es </a:t>
            </a:r>
            <a:r>
              <a:rPr lang="fr-FR" baseline="0" dirty="0" err="1"/>
              <a:t>gelernt</a:t>
            </a:r>
            <a:r>
              <a:rPr lang="fr-FR" baseline="0" dirty="0"/>
              <a:t> </a:t>
            </a:r>
            <a:r>
              <a:rPr lang="fr-FR" baseline="0" dirty="0" err="1"/>
              <a:t>wird</a:t>
            </a:r>
            <a:r>
              <a:rPr lang="fr-FR" baseline="0" dirty="0"/>
              <a:t>, in </a:t>
            </a:r>
            <a:r>
              <a:rPr lang="fr-FR" baseline="0" dirty="0" err="1"/>
              <a:t>jeweils</a:t>
            </a:r>
            <a:r>
              <a:rPr lang="fr-FR" baseline="0" dirty="0"/>
              <a:t> </a:t>
            </a:r>
            <a:r>
              <a:rPr lang="fr-FR" baseline="0" dirty="0" err="1"/>
              <a:t>anderen</a:t>
            </a:r>
            <a:r>
              <a:rPr lang="fr-FR" baseline="0" dirty="0"/>
              <a:t> </a:t>
            </a:r>
            <a:r>
              <a:rPr lang="fr-FR" baseline="0" dirty="0" err="1"/>
              <a:t>Bereichen</a:t>
            </a:r>
            <a:r>
              <a:rPr lang="fr-FR" baseline="0" dirty="0"/>
              <a:t> des </a:t>
            </a:r>
            <a:r>
              <a:rPr lang="fr-FR" baseline="0" dirty="0" err="1"/>
              <a:t>Gehirns</a:t>
            </a:r>
            <a:r>
              <a:rPr lang="fr-FR" baseline="0" dirty="0"/>
              <a:t> </a:t>
            </a:r>
            <a:r>
              <a:rPr lang="fr-FR" baseline="0" dirty="0" err="1"/>
              <a:t>gespeichert</a:t>
            </a:r>
            <a:r>
              <a:rPr lang="fr-FR" baseline="0" dirty="0"/>
              <a:t> </a:t>
            </a:r>
            <a:r>
              <a:rPr lang="fr-FR" baseline="0" dirty="0" err="1"/>
              <a:t>wird</a:t>
            </a:r>
            <a:r>
              <a:rPr lang="fr-FR" baseline="0" dirty="0"/>
              <a:t> (</a:t>
            </a:r>
            <a:r>
              <a:rPr lang="fr-FR" baseline="0" dirty="0" err="1"/>
              <a:t>Spitzer</a:t>
            </a:r>
            <a:r>
              <a:rPr lang="fr-FR" baseline="0" dirty="0"/>
              <a:t> 20003, in </a:t>
            </a:r>
            <a:r>
              <a:rPr lang="fr-FR" baseline="0" dirty="0" err="1"/>
              <a:t>Caspari</a:t>
            </a:r>
            <a:r>
              <a:rPr lang="fr-FR" baseline="0" dirty="0"/>
              <a:t>). </a:t>
            </a:r>
            <a:r>
              <a:rPr lang="fr-FR" b="1" baseline="0" dirty="0" err="1"/>
              <a:t>Wörter</a:t>
            </a:r>
            <a:r>
              <a:rPr lang="fr-FR" b="1" baseline="0" dirty="0"/>
              <a:t> die in pos. </a:t>
            </a:r>
            <a:r>
              <a:rPr lang="fr-FR" b="1" baseline="0" dirty="0" err="1"/>
              <a:t>Kontext</a:t>
            </a:r>
            <a:r>
              <a:rPr lang="fr-FR" b="1" baseline="0" dirty="0"/>
              <a:t> </a:t>
            </a:r>
            <a:r>
              <a:rPr lang="fr-FR" b="1" baseline="0" dirty="0" err="1"/>
              <a:t>gespeichert</a:t>
            </a:r>
            <a:r>
              <a:rPr lang="fr-FR" b="1" baseline="0" dirty="0"/>
              <a:t> </a:t>
            </a:r>
            <a:r>
              <a:rPr lang="fr-FR" b="1" baseline="0" dirty="0" err="1"/>
              <a:t>wurden</a:t>
            </a:r>
            <a:r>
              <a:rPr lang="fr-FR" b="1" baseline="0" dirty="0"/>
              <a:t> – </a:t>
            </a:r>
            <a:r>
              <a:rPr lang="fr-FR" b="1" baseline="0" dirty="0" err="1"/>
              <a:t>im</a:t>
            </a:r>
            <a:r>
              <a:rPr lang="fr-FR" b="1" baseline="0" dirty="0"/>
              <a:t> </a:t>
            </a:r>
            <a:r>
              <a:rPr lang="fr-FR" b="1" baseline="0" dirty="0" err="1"/>
              <a:t>Hippocampus</a:t>
            </a:r>
            <a:endParaRPr lang="fr-FR" b="1" baseline="0" dirty="0"/>
          </a:p>
          <a:p>
            <a:r>
              <a:rPr lang="fr-FR" baseline="0" dirty="0" err="1"/>
              <a:t>Wörter</a:t>
            </a:r>
            <a:r>
              <a:rPr lang="fr-FR" baseline="0" dirty="0"/>
              <a:t> die in </a:t>
            </a:r>
            <a:r>
              <a:rPr lang="fr-FR" baseline="0" dirty="0" err="1"/>
              <a:t>neg</a:t>
            </a:r>
            <a:r>
              <a:rPr lang="fr-FR" baseline="0" dirty="0"/>
              <a:t>. </a:t>
            </a:r>
            <a:r>
              <a:rPr lang="fr-FR" baseline="0" dirty="0" err="1"/>
              <a:t>Kontext</a:t>
            </a:r>
            <a:r>
              <a:rPr lang="fr-FR" baseline="0" dirty="0"/>
              <a:t> – in den </a:t>
            </a:r>
            <a:r>
              <a:rPr lang="fr-FR" baseline="0" dirty="0" err="1"/>
              <a:t>Amygdalae</a:t>
            </a:r>
            <a:endParaRPr lang="fr-FR" baseline="0" dirty="0"/>
          </a:p>
          <a:p>
            <a:r>
              <a:rPr lang="fr-FR" baseline="0" dirty="0" err="1"/>
              <a:t>Folge</a:t>
            </a:r>
            <a:r>
              <a:rPr lang="fr-FR" baseline="0" dirty="0"/>
              <a:t>: </a:t>
            </a:r>
            <a:r>
              <a:rPr lang="fr-FR" baseline="0" dirty="0" err="1"/>
              <a:t>vom</a:t>
            </a:r>
            <a:r>
              <a:rPr lang="fr-FR" baseline="0" dirty="0"/>
              <a:t> </a:t>
            </a:r>
            <a:r>
              <a:rPr lang="fr-FR" baseline="0" dirty="0" err="1"/>
              <a:t>Hippocampus</a:t>
            </a:r>
            <a:r>
              <a:rPr lang="fr-FR" baseline="0" dirty="0"/>
              <a:t> </a:t>
            </a:r>
            <a:r>
              <a:rPr lang="fr-FR" baseline="0" dirty="0" err="1"/>
              <a:t>werden</a:t>
            </a:r>
            <a:r>
              <a:rPr lang="fr-FR" baseline="0" dirty="0"/>
              <a:t> die Infos </a:t>
            </a:r>
            <a:r>
              <a:rPr lang="fr-FR" baseline="0" dirty="0" err="1"/>
              <a:t>nachts</a:t>
            </a:r>
            <a:r>
              <a:rPr lang="fr-FR" baseline="0" dirty="0"/>
              <a:t> </a:t>
            </a:r>
            <a:r>
              <a:rPr lang="fr-FR" baseline="0" dirty="0" err="1"/>
              <a:t>weiterverarbeitet</a:t>
            </a:r>
            <a:r>
              <a:rPr lang="fr-FR" baseline="0" dirty="0"/>
              <a:t> </a:t>
            </a:r>
            <a:r>
              <a:rPr lang="fr-FR" baseline="0" dirty="0" err="1"/>
              <a:t>und</a:t>
            </a:r>
            <a:r>
              <a:rPr lang="fr-FR" baseline="0" dirty="0"/>
              <a:t> </a:t>
            </a:r>
            <a:r>
              <a:rPr lang="fr-FR" baseline="0" dirty="0" err="1"/>
              <a:t>innerhalb</a:t>
            </a:r>
            <a:r>
              <a:rPr lang="fr-FR" baseline="0" dirty="0"/>
              <a:t> </a:t>
            </a:r>
            <a:r>
              <a:rPr lang="fr-FR" baseline="0" dirty="0" err="1"/>
              <a:t>von</a:t>
            </a:r>
            <a:r>
              <a:rPr lang="fr-FR" baseline="0" dirty="0"/>
              <a:t> </a:t>
            </a:r>
            <a:r>
              <a:rPr lang="fr-FR" baseline="0" dirty="0" err="1"/>
              <a:t>Wochen</a:t>
            </a:r>
            <a:r>
              <a:rPr lang="fr-FR" baseline="0" dirty="0"/>
              <a:t> </a:t>
            </a:r>
            <a:r>
              <a:rPr lang="fr-FR" baseline="0" dirty="0" err="1"/>
              <a:t>und</a:t>
            </a:r>
            <a:r>
              <a:rPr lang="fr-FR" baseline="0" dirty="0"/>
              <a:t> </a:t>
            </a:r>
            <a:r>
              <a:rPr lang="fr-FR" baseline="0" dirty="0" err="1"/>
              <a:t>Monaten</a:t>
            </a:r>
            <a:r>
              <a:rPr lang="fr-FR" baseline="0" dirty="0"/>
              <a:t> in die </a:t>
            </a:r>
            <a:r>
              <a:rPr lang="fr-FR" baseline="0" dirty="0" err="1"/>
              <a:t>Gehirnrinde</a:t>
            </a:r>
            <a:r>
              <a:rPr lang="fr-FR" baseline="0" dirty="0"/>
              <a:t> </a:t>
            </a:r>
            <a:r>
              <a:rPr lang="fr-FR" baseline="0" dirty="0" err="1"/>
              <a:t>weitergeleitet</a:t>
            </a:r>
            <a:r>
              <a:rPr lang="fr-FR" baseline="0" dirty="0"/>
              <a:t>. Die Infos in den </a:t>
            </a:r>
            <a:r>
              <a:rPr lang="fr-FR" baseline="0" dirty="0" err="1"/>
              <a:t>Amygdala</a:t>
            </a:r>
            <a:r>
              <a:rPr lang="fr-FR" baseline="0" dirty="0"/>
              <a:t> (</a:t>
            </a:r>
            <a:r>
              <a:rPr lang="fr-FR" baseline="0" dirty="0" err="1"/>
              <a:t>Flucht</a:t>
            </a:r>
            <a:r>
              <a:rPr lang="fr-FR" baseline="0" dirty="0"/>
              <a:t>/Kampf) – </a:t>
            </a:r>
            <a:r>
              <a:rPr lang="fr-FR" baseline="0" dirty="0" err="1"/>
              <a:t>speichert</a:t>
            </a:r>
            <a:r>
              <a:rPr lang="fr-FR" baseline="0" dirty="0"/>
              <a:t> </a:t>
            </a:r>
            <a:r>
              <a:rPr lang="fr-FR" baseline="0" dirty="0" err="1"/>
              <a:t>nur</a:t>
            </a:r>
            <a:r>
              <a:rPr lang="fr-FR" baseline="0" dirty="0"/>
              <a:t> die Emotion – </a:t>
            </a:r>
            <a:r>
              <a:rPr lang="fr-FR" baseline="0" dirty="0" err="1"/>
              <a:t>nicht</a:t>
            </a:r>
            <a:r>
              <a:rPr lang="fr-FR" baseline="0" dirty="0"/>
              <a:t> den </a:t>
            </a:r>
            <a:r>
              <a:rPr lang="fr-FR" baseline="0" dirty="0" err="1"/>
              <a:t>Inhalt</a:t>
            </a:r>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20</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3112669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err="1"/>
              <a:t>Neurodid</a:t>
            </a:r>
            <a:r>
              <a:rPr lang="fr-FR" dirty="0"/>
              <a:t>.</a:t>
            </a:r>
            <a:r>
              <a:rPr lang="fr-FR" baseline="0" dirty="0"/>
              <a:t> p21: Um </a:t>
            </a:r>
            <a:r>
              <a:rPr lang="fr-FR" baseline="0" dirty="0" err="1"/>
              <a:t>zu</a:t>
            </a:r>
            <a:r>
              <a:rPr lang="fr-FR" baseline="0" dirty="0"/>
              <a:t> </a:t>
            </a:r>
            <a:r>
              <a:rPr lang="fr-FR" baseline="0" dirty="0" err="1"/>
              <a:t>lernen</a:t>
            </a:r>
            <a:r>
              <a:rPr lang="fr-FR" baseline="0" dirty="0"/>
              <a:t> </a:t>
            </a:r>
            <a:r>
              <a:rPr lang="fr-FR" baseline="0" dirty="0" err="1"/>
              <a:t>braucht</a:t>
            </a:r>
            <a:r>
              <a:rPr lang="fr-FR" baseline="0" dirty="0"/>
              <a:t> der </a:t>
            </a:r>
            <a:r>
              <a:rPr lang="fr-FR" baseline="0" dirty="0" err="1"/>
              <a:t>Mensch</a:t>
            </a:r>
            <a:r>
              <a:rPr lang="fr-FR" baseline="0" dirty="0"/>
              <a:t> </a:t>
            </a:r>
            <a:r>
              <a:rPr lang="fr-FR" baseline="0" dirty="0" err="1"/>
              <a:t>ein</a:t>
            </a:r>
            <a:r>
              <a:rPr lang="fr-FR" baseline="0" dirty="0"/>
              <a:t> « </a:t>
            </a:r>
            <a:r>
              <a:rPr lang="fr-FR" baseline="0" dirty="0" err="1"/>
              <a:t>entspanntes</a:t>
            </a:r>
            <a:r>
              <a:rPr lang="fr-FR" baseline="0" dirty="0"/>
              <a:t> </a:t>
            </a:r>
            <a:r>
              <a:rPr lang="fr-FR" baseline="0" dirty="0" err="1"/>
              <a:t>Feld</a:t>
            </a:r>
            <a:r>
              <a:rPr lang="fr-FR" baseline="0" dirty="0"/>
              <a:t> »: </a:t>
            </a:r>
            <a:r>
              <a:rPr lang="fr-FR" baseline="0" dirty="0" err="1"/>
              <a:t>Sicherheit</a:t>
            </a:r>
            <a:r>
              <a:rPr lang="fr-FR" baseline="0" dirty="0"/>
              <a:t> </a:t>
            </a:r>
            <a:r>
              <a:rPr lang="fr-FR" baseline="0" dirty="0" err="1"/>
              <a:t>und</a:t>
            </a:r>
            <a:r>
              <a:rPr lang="fr-FR" baseline="0" dirty="0"/>
              <a:t> </a:t>
            </a:r>
            <a:r>
              <a:rPr lang="fr-FR" baseline="0" dirty="0" err="1"/>
              <a:t>Anregung</a:t>
            </a:r>
            <a:r>
              <a:rPr lang="fr-FR" baseline="0" dirty="0"/>
              <a:t> – dan </a:t>
            </a:r>
            <a:r>
              <a:rPr lang="fr-FR" baseline="0" dirty="0" err="1"/>
              <a:t>spielerisches</a:t>
            </a:r>
            <a:r>
              <a:rPr lang="fr-FR" baseline="0" dirty="0"/>
              <a:t> </a:t>
            </a:r>
            <a:r>
              <a:rPr lang="fr-FR" baseline="0" dirty="0" err="1"/>
              <a:t>Experimentieren</a:t>
            </a:r>
            <a:r>
              <a:rPr lang="fr-FR" baseline="0" dirty="0"/>
              <a:t>.</a:t>
            </a:r>
          </a:p>
          <a:p>
            <a:r>
              <a:rPr lang="fr-FR" baseline="0" dirty="0" err="1"/>
              <a:t>Prüfungssituation</a:t>
            </a:r>
            <a:r>
              <a:rPr lang="fr-FR" baseline="0" dirty="0"/>
              <a:t>…. </a:t>
            </a:r>
            <a:r>
              <a:rPr lang="fr-FR" baseline="0" dirty="0" err="1"/>
              <a:t>Mathe</a:t>
            </a:r>
            <a:r>
              <a:rPr lang="fr-FR" baseline="0" dirty="0"/>
              <a:t> </a:t>
            </a:r>
            <a:r>
              <a:rPr lang="fr-FR" baseline="0" dirty="0" err="1"/>
              <a:t>wenn</a:t>
            </a:r>
            <a:r>
              <a:rPr lang="fr-FR" baseline="0" dirty="0"/>
              <a:t> mir </a:t>
            </a:r>
            <a:r>
              <a:rPr lang="fr-FR" baseline="0" dirty="0" err="1"/>
              <a:t>wer</a:t>
            </a:r>
            <a:r>
              <a:rPr lang="fr-FR" baseline="0" dirty="0"/>
              <a:t> </a:t>
            </a:r>
            <a:r>
              <a:rPr lang="fr-FR" baseline="0" dirty="0" err="1"/>
              <a:t>zuschaut</a:t>
            </a:r>
            <a:r>
              <a:rPr lang="fr-FR" baseline="0" dirty="0"/>
              <a:t>…</a:t>
            </a:r>
            <a:r>
              <a:rPr lang="fr-FR" baseline="0" dirty="0" err="1"/>
              <a:t>kann</a:t>
            </a:r>
            <a:r>
              <a:rPr lang="fr-FR" baseline="0" dirty="0"/>
              <a:t> </a:t>
            </a:r>
            <a:r>
              <a:rPr lang="fr-FR" baseline="0" dirty="0" err="1"/>
              <a:t>nicht</a:t>
            </a:r>
            <a:r>
              <a:rPr lang="fr-FR" baseline="0" dirty="0"/>
              <a:t> </a:t>
            </a:r>
            <a:r>
              <a:rPr lang="fr-FR" baseline="0" dirty="0" err="1"/>
              <a:t>frei</a:t>
            </a:r>
            <a:r>
              <a:rPr lang="fr-FR" baseline="0" dirty="0"/>
              <a:t> </a:t>
            </a:r>
            <a:r>
              <a:rPr lang="fr-FR" baseline="0" dirty="0" err="1"/>
              <a:t>kombinieren</a:t>
            </a:r>
            <a:endParaRPr lang="fr-FR" baseline="0" dirty="0"/>
          </a:p>
          <a:p>
            <a:endParaRPr lang="fr-FR" baseline="0" dirty="0"/>
          </a:p>
          <a:p>
            <a:r>
              <a:rPr lang="fr-FR" baseline="0" dirty="0" err="1"/>
              <a:t>Angstreaktion</a:t>
            </a:r>
            <a:r>
              <a:rPr lang="fr-FR" baseline="0" dirty="0"/>
              <a:t>: Die </a:t>
            </a:r>
            <a:r>
              <a:rPr lang="fr-FR" baseline="0" dirty="0" err="1"/>
              <a:t>Amygdalae</a:t>
            </a:r>
            <a:r>
              <a:rPr lang="fr-FR" baseline="0" dirty="0"/>
              <a:t> (</a:t>
            </a:r>
            <a:r>
              <a:rPr lang="fr-FR" baseline="0" dirty="0" err="1"/>
              <a:t>auf</a:t>
            </a:r>
            <a:r>
              <a:rPr lang="fr-FR" baseline="0" dirty="0"/>
              <a:t> </a:t>
            </a:r>
            <a:r>
              <a:rPr lang="fr-FR" baseline="0" dirty="0" err="1"/>
              <a:t>beiden</a:t>
            </a:r>
            <a:r>
              <a:rPr lang="fr-FR" baseline="0" dirty="0"/>
              <a:t> </a:t>
            </a:r>
            <a:r>
              <a:rPr lang="fr-FR" baseline="0" dirty="0" err="1"/>
              <a:t>Seiten</a:t>
            </a:r>
            <a:r>
              <a:rPr lang="fr-FR" baseline="0" dirty="0"/>
              <a:t>) </a:t>
            </a:r>
            <a:r>
              <a:rPr lang="fr-FR" baseline="0" dirty="0" err="1"/>
              <a:t>fungieren</a:t>
            </a:r>
            <a:r>
              <a:rPr lang="fr-FR" baseline="0" dirty="0"/>
              <a:t> </a:t>
            </a:r>
            <a:r>
              <a:rPr lang="fr-FR" baseline="0" dirty="0" err="1"/>
              <a:t>wie</a:t>
            </a:r>
            <a:r>
              <a:rPr lang="fr-FR" baseline="0" dirty="0"/>
              <a:t> </a:t>
            </a:r>
            <a:r>
              <a:rPr lang="fr-FR" baseline="0" dirty="0" err="1"/>
              <a:t>eine</a:t>
            </a:r>
            <a:r>
              <a:rPr lang="fr-FR" baseline="0" dirty="0"/>
              <a:t> ALARMANLAGE – </a:t>
            </a:r>
            <a:r>
              <a:rPr lang="fr-FR" baseline="0" dirty="0" err="1"/>
              <a:t>sie</a:t>
            </a:r>
            <a:r>
              <a:rPr lang="fr-FR" baseline="0" dirty="0"/>
              <a:t> </a:t>
            </a:r>
            <a:r>
              <a:rPr lang="fr-FR" baseline="0" dirty="0" err="1"/>
              <a:t>bewerten</a:t>
            </a:r>
            <a:r>
              <a:rPr lang="fr-FR" baseline="0" dirty="0"/>
              <a:t> </a:t>
            </a:r>
            <a:r>
              <a:rPr lang="fr-FR" baseline="0" dirty="0" err="1"/>
              <a:t>einkommende</a:t>
            </a:r>
            <a:r>
              <a:rPr lang="fr-FR" baseline="0" dirty="0"/>
              <a:t> </a:t>
            </a:r>
            <a:r>
              <a:rPr lang="fr-FR" baseline="0" dirty="0" err="1"/>
              <a:t>Reize</a:t>
            </a:r>
            <a:r>
              <a:rPr lang="fr-FR" baseline="0" dirty="0"/>
              <a:t> </a:t>
            </a:r>
            <a:r>
              <a:rPr lang="fr-FR" baseline="0" dirty="0" err="1"/>
              <a:t>emotional</a:t>
            </a:r>
            <a:r>
              <a:rPr lang="fr-FR" baseline="0" dirty="0"/>
              <a:t>. </a:t>
            </a:r>
            <a:r>
              <a:rPr lang="fr-FR" baseline="0" dirty="0" err="1"/>
              <a:t>Wenn</a:t>
            </a:r>
            <a:r>
              <a:rPr lang="fr-FR" baseline="0" dirty="0"/>
              <a:t> die </a:t>
            </a:r>
            <a:r>
              <a:rPr lang="fr-FR" baseline="0" dirty="0" err="1"/>
              <a:t>Amygdalae</a:t>
            </a:r>
            <a:r>
              <a:rPr lang="fr-FR" baseline="0" dirty="0"/>
              <a:t> </a:t>
            </a:r>
            <a:r>
              <a:rPr lang="fr-FR" baseline="0" dirty="0" err="1"/>
              <a:t>einen</a:t>
            </a:r>
            <a:r>
              <a:rPr lang="fr-FR" baseline="0" dirty="0"/>
              <a:t> </a:t>
            </a:r>
            <a:r>
              <a:rPr lang="fr-FR" baseline="0" dirty="0" err="1"/>
              <a:t>Reiz</a:t>
            </a:r>
            <a:r>
              <a:rPr lang="fr-FR" baseline="0" dirty="0"/>
              <a:t> </a:t>
            </a:r>
            <a:r>
              <a:rPr lang="fr-FR" baseline="0" dirty="0" err="1"/>
              <a:t>als</a:t>
            </a:r>
            <a:r>
              <a:rPr lang="fr-FR" baseline="0" dirty="0"/>
              <a:t> </a:t>
            </a:r>
            <a:r>
              <a:rPr lang="fr-FR" baseline="0" dirty="0" err="1"/>
              <a:t>gefährlich</a:t>
            </a:r>
            <a:r>
              <a:rPr lang="fr-FR" baseline="0" dirty="0"/>
              <a:t> </a:t>
            </a:r>
            <a:r>
              <a:rPr lang="fr-FR" baseline="0" dirty="0" err="1"/>
              <a:t>einstufen</a:t>
            </a:r>
            <a:r>
              <a:rPr lang="fr-FR" baseline="0" dirty="0"/>
              <a:t> </a:t>
            </a:r>
            <a:r>
              <a:rPr lang="fr-FR" baseline="0" dirty="0" err="1"/>
              <a:t>wird</a:t>
            </a:r>
            <a:r>
              <a:rPr lang="fr-FR" baseline="0" dirty="0"/>
              <a:t> </a:t>
            </a:r>
            <a:r>
              <a:rPr lang="fr-FR" baseline="0" dirty="0" err="1"/>
              <a:t>eine</a:t>
            </a:r>
            <a:r>
              <a:rPr lang="fr-FR" baseline="0" dirty="0"/>
              <a:t> </a:t>
            </a:r>
            <a:r>
              <a:rPr lang="fr-FR" baseline="0" dirty="0" err="1"/>
              <a:t>chemische</a:t>
            </a:r>
            <a:r>
              <a:rPr lang="fr-FR" baseline="0" dirty="0"/>
              <a:t> </a:t>
            </a:r>
            <a:r>
              <a:rPr lang="fr-FR" baseline="0" dirty="0" err="1"/>
              <a:t>Kettenreaktion</a:t>
            </a:r>
            <a:r>
              <a:rPr lang="fr-FR" baseline="0" dirty="0"/>
              <a:t> </a:t>
            </a:r>
            <a:r>
              <a:rPr lang="fr-FR" baseline="0" dirty="0" err="1"/>
              <a:t>ausgelöst</a:t>
            </a:r>
            <a:r>
              <a:rPr lang="fr-FR" baseline="0" dirty="0"/>
              <a:t>. </a:t>
            </a:r>
            <a:r>
              <a:rPr lang="fr-FR" baseline="0" dirty="0" err="1"/>
              <a:t>Adrenalin</a:t>
            </a:r>
            <a:r>
              <a:rPr lang="fr-FR" baseline="0" dirty="0"/>
              <a:t> </a:t>
            </a:r>
            <a:r>
              <a:rPr lang="fr-FR" baseline="0" dirty="0" err="1"/>
              <a:t>wird</a:t>
            </a:r>
            <a:r>
              <a:rPr lang="fr-FR" baseline="0" dirty="0"/>
              <a:t> in </a:t>
            </a:r>
            <a:r>
              <a:rPr lang="fr-FR" baseline="0" dirty="0" err="1"/>
              <a:t>großen</a:t>
            </a:r>
            <a:r>
              <a:rPr lang="fr-FR" baseline="0" dirty="0"/>
              <a:t> </a:t>
            </a:r>
            <a:r>
              <a:rPr lang="fr-FR" baseline="0" dirty="0" err="1"/>
              <a:t>Mengen</a:t>
            </a:r>
            <a:r>
              <a:rPr lang="fr-FR" baseline="0" dirty="0"/>
              <a:t> </a:t>
            </a:r>
            <a:r>
              <a:rPr lang="fr-FR" baseline="0" dirty="0" err="1"/>
              <a:t>ausgeschüttet</a:t>
            </a:r>
            <a:r>
              <a:rPr lang="fr-FR" baseline="0" dirty="0"/>
              <a:t>, </a:t>
            </a:r>
            <a:r>
              <a:rPr lang="fr-FR" baseline="0" dirty="0" err="1"/>
              <a:t>bereitet</a:t>
            </a:r>
            <a:r>
              <a:rPr lang="fr-FR" baseline="0" dirty="0"/>
              <a:t> den </a:t>
            </a:r>
            <a:r>
              <a:rPr lang="fr-FR" baseline="0" dirty="0" err="1"/>
              <a:t>Körper</a:t>
            </a:r>
            <a:r>
              <a:rPr lang="fr-FR" baseline="0" dirty="0"/>
              <a:t> </a:t>
            </a:r>
            <a:r>
              <a:rPr lang="fr-FR" baseline="0" dirty="0" err="1"/>
              <a:t>auf</a:t>
            </a:r>
            <a:r>
              <a:rPr lang="fr-FR" baseline="0" dirty="0"/>
              <a:t> </a:t>
            </a:r>
            <a:r>
              <a:rPr lang="fr-FR" baseline="0" dirty="0" err="1"/>
              <a:t>blitzschnelle</a:t>
            </a:r>
            <a:r>
              <a:rPr lang="fr-FR" baseline="0" dirty="0"/>
              <a:t>, </a:t>
            </a:r>
            <a:r>
              <a:rPr lang="fr-FR" baseline="0" dirty="0" err="1"/>
              <a:t>starke</a:t>
            </a:r>
            <a:r>
              <a:rPr lang="fr-FR" baseline="0" dirty="0"/>
              <a:t> </a:t>
            </a:r>
            <a:r>
              <a:rPr lang="fr-FR" baseline="0" dirty="0" err="1"/>
              <a:t>Reaktion</a:t>
            </a:r>
            <a:r>
              <a:rPr lang="fr-FR" baseline="0" dirty="0"/>
              <a:t> vor  - </a:t>
            </a:r>
            <a:r>
              <a:rPr lang="fr-FR" baseline="0" dirty="0" err="1"/>
              <a:t>schaltet</a:t>
            </a:r>
            <a:r>
              <a:rPr lang="fr-FR" baseline="0" dirty="0"/>
              <a:t> aber </a:t>
            </a:r>
            <a:r>
              <a:rPr lang="fr-FR" baseline="0" dirty="0" err="1"/>
              <a:t>das</a:t>
            </a:r>
            <a:r>
              <a:rPr lang="fr-FR" baseline="0" dirty="0"/>
              <a:t> </a:t>
            </a:r>
            <a:r>
              <a:rPr lang="fr-FR" baseline="0" dirty="0" err="1"/>
              <a:t>Denken</a:t>
            </a:r>
            <a:r>
              <a:rPr lang="fr-FR" baseline="0" dirty="0"/>
              <a:t> ab. </a:t>
            </a:r>
            <a:r>
              <a:rPr lang="fr-FR" baseline="0" dirty="0" err="1"/>
              <a:t>Das</a:t>
            </a:r>
            <a:r>
              <a:rPr lang="fr-FR" baseline="0" dirty="0"/>
              <a:t> </a:t>
            </a:r>
            <a:r>
              <a:rPr lang="fr-FR" baseline="0" dirty="0" err="1"/>
              <a:t>würde</a:t>
            </a:r>
            <a:r>
              <a:rPr lang="fr-FR" baseline="0" dirty="0"/>
              <a:t> </a:t>
            </a:r>
            <a:r>
              <a:rPr lang="fr-FR" baseline="0" dirty="0" err="1"/>
              <a:t>zulange</a:t>
            </a:r>
            <a:r>
              <a:rPr lang="fr-FR" baseline="0" dirty="0"/>
              <a:t> </a:t>
            </a:r>
            <a:r>
              <a:rPr lang="fr-FR" baseline="0" dirty="0" err="1"/>
              <a:t>dauern</a:t>
            </a:r>
            <a:r>
              <a:rPr lang="fr-FR" baseline="0" dirty="0"/>
              <a:t>. </a:t>
            </a:r>
            <a:r>
              <a:rPr lang="fr-FR" baseline="0" dirty="0" err="1"/>
              <a:t>Autopilot</a:t>
            </a:r>
            <a:r>
              <a:rPr lang="fr-FR" baseline="0" dirty="0"/>
              <a:t>! </a:t>
            </a:r>
            <a:r>
              <a:rPr lang="fr-FR" baseline="0" dirty="0" err="1"/>
              <a:t>Zittern</a:t>
            </a:r>
            <a:r>
              <a:rPr lang="fr-FR" baseline="0" dirty="0"/>
              <a:t>, </a:t>
            </a:r>
            <a:r>
              <a:rPr lang="fr-FR" baseline="0" dirty="0" err="1"/>
              <a:t>Herzrasen</a:t>
            </a:r>
            <a:r>
              <a:rPr lang="fr-FR" baseline="0" dirty="0"/>
              <a:t> – </a:t>
            </a:r>
            <a:r>
              <a:rPr lang="fr-FR" baseline="0" dirty="0" err="1"/>
              <a:t>zwecks</a:t>
            </a:r>
            <a:r>
              <a:rPr lang="fr-FR" baseline="0" dirty="0"/>
              <a:t> </a:t>
            </a:r>
            <a:r>
              <a:rPr lang="fr-FR" baseline="0" dirty="0" err="1"/>
              <a:t>besserer</a:t>
            </a:r>
            <a:r>
              <a:rPr lang="fr-FR" baseline="0" dirty="0"/>
              <a:t> </a:t>
            </a:r>
            <a:r>
              <a:rPr lang="fr-FR" baseline="0" dirty="0" err="1"/>
              <a:t>Durchblutung</a:t>
            </a:r>
            <a:r>
              <a:rPr lang="fr-FR" baseline="0" dirty="0"/>
              <a:t> der </a:t>
            </a:r>
            <a:r>
              <a:rPr lang="fr-FR" baseline="0" dirty="0" err="1"/>
              <a:t>Muskel</a:t>
            </a:r>
            <a:r>
              <a:rPr lang="fr-FR" baseline="0" dirty="0"/>
              <a:t>,– </a:t>
            </a:r>
            <a:r>
              <a:rPr lang="fr-FR" baseline="0" dirty="0" err="1"/>
              <a:t>viel</a:t>
            </a:r>
            <a:r>
              <a:rPr lang="fr-FR" baseline="0" dirty="0"/>
              <a:t> </a:t>
            </a:r>
            <a:r>
              <a:rPr lang="fr-FR" baseline="0" dirty="0" err="1"/>
              <a:t>Glukose</a:t>
            </a:r>
            <a:r>
              <a:rPr lang="fr-FR" baseline="0" dirty="0"/>
              <a:t> in die </a:t>
            </a:r>
            <a:r>
              <a:rPr lang="fr-FR" baseline="0" dirty="0" err="1"/>
              <a:t>Muskel</a:t>
            </a:r>
            <a:r>
              <a:rPr lang="fr-FR" baseline="0" dirty="0"/>
              <a:t>…</a:t>
            </a:r>
          </a:p>
          <a:p>
            <a:endParaRPr lang="fr-FR" baseline="0" dirty="0"/>
          </a:p>
          <a:p>
            <a:r>
              <a:rPr lang="fr-FR" dirty="0"/>
              <a:t>Picture: http://psych-brain-trust.wikispaces.com/Amygdala</a:t>
            </a:r>
          </a:p>
        </p:txBody>
      </p:sp>
      <p:sp>
        <p:nvSpPr>
          <p:cNvPr id="4" name="Slide Number Placeholder 3"/>
          <p:cNvSpPr>
            <a:spLocks noGrp="1"/>
          </p:cNvSpPr>
          <p:nvPr>
            <p:ph type="sldNum" sz="quarter" idx="10"/>
          </p:nvPr>
        </p:nvSpPr>
        <p:spPr/>
        <p:txBody>
          <a:bodyPr/>
          <a:lstStyle/>
          <a:p>
            <a:fld id="{1B8C0D6D-F693-42DB-8E72-CA63B02C6068}" type="slidenum">
              <a:rPr lang="fr-FR" smtClean="0"/>
              <a:t>22</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1668789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a:t>Die ND </a:t>
            </a:r>
            <a:r>
              <a:rPr lang="fr-FR" dirty="0" err="1"/>
              <a:t>ist</a:t>
            </a:r>
            <a:r>
              <a:rPr lang="fr-FR" dirty="0"/>
              <a:t> </a:t>
            </a:r>
            <a:r>
              <a:rPr lang="fr-FR" dirty="0" err="1"/>
              <a:t>keine</a:t>
            </a:r>
            <a:r>
              <a:rPr lang="fr-FR" dirty="0"/>
              <a:t> </a:t>
            </a:r>
            <a:r>
              <a:rPr lang="fr-FR" dirty="0" err="1"/>
              <a:t>Wunderpille</a:t>
            </a:r>
            <a:r>
              <a:rPr lang="fr-FR" dirty="0"/>
              <a:t> die uns </a:t>
            </a:r>
            <a:r>
              <a:rPr lang="fr-FR" dirty="0" err="1"/>
              <a:t>über</a:t>
            </a:r>
            <a:r>
              <a:rPr lang="fr-FR" dirty="0"/>
              <a:t> </a:t>
            </a:r>
            <a:r>
              <a:rPr lang="fr-FR" dirty="0" err="1"/>
              <a:t>Nacht</a:t>
            </a:r>
            <a:r>
              <a:rPr lang="fr-FR" dirty="0"/>
              <a:t> </a:t>
            </a:r>
            <a:r>
              <a:rPr lang="fr-FR" dirty="0" err="1"/>
              <a:t>lernen</a:t>
            </a:r>
            <a:r>
              <a:rPr lang="fr-FR" dirty="0"/>
              <a:t> </a:t>
            </a:r>
            <a:r>
              <a:rPr lang="fr-FR" dirty="0" err="1"/>
              <a:t>lässt</a:t>
            </a:r>
            <a:r>
              <a:rPr lang="fr-FR" dirty="0"/>
              <a:t> – </a:t>
            </a:r>
            <a:r>
              <a:rPr lang="fr-FR" dirty="0" err="1"/>
              <a:t>sie</a:t>
            </a:r>
            <a:r>
              <a:rPr lang="fr-FR" dirty="0"/>
              <a:t> </a:t>
            </a:r>
            <a:r>
              <a:rPr lang="fr-FR" dirty="0" err="1"/>
              <a:t>bestätigt</a:t>
            </a:r>
            <a:r>
              <a:rPr lang="fr-FR" dirty="0"/>
              <a:t> aber</a:t>
            </a:r>
            <a:r>
              <a:rPr lang="fr-FR" baseline="0" dirty="0"/>
              <a:t> </a:t>
            </a:r>
            <a:r>
              <a:rPr lang="fr-FR" baseline="0" dirty="0" err="1"/>
              <a:t>sehr</a:t>
            </a:r>
            <a:r>
              <a:rPr lang="fr-FR" baseline="0" dirty="0"/>
              <a:t> </a:t>
            </a:r>
            <a:r>
              <a:rPr lang="fr-FR" baseline="0" dirty="0" err="1"/>
              <a:t>klar</a:t>
            </a:r>
            <a:r>
              <a:rPr lang="fr-FR" baseline="0" dirty="0"/>
              <a:t> </a:t>
            </a:r>
            <a:r>
              <a:rPr lang="fr-FR" baseline="0" dirty="0" err="1"/>
              <a:t>gute</a:t>
            </a:r>
            <a:r>
              <a:rPr lang="fr-FR" baseline="0" dirty="0"/>
              <a:t> </a:t>
            </a:r>
            <a:r>
              <a:rPr lang="fr-FR" baseline="0" dirty="0" err="1"/>
              <a:t>Methoden</a:t>
            </a:r>
            <a:r>
              <a:rPr lang="fr-FR" baseline="0" dirty="0"/>
              <a:t> </a:t>
            </a:r>
            <a:r>
              <a:rPr lang="fr-FR" baseline="0" dirty="0" err="1"/>
              <a:t>und</a:t>
            </a:r>
            <a:r>
              <a:rPr lang="fr-FR" baseline="0" dirty="0"/>
              <a:t> </a:t>
            </a:r>
            <a:r>
              <a:rPr lang="fr-FR" baseline="0" dirty="0" err="1"/>
              <a:t>kann</a:t>
            </a:r>
            <a:r>
              <a:rPr lang="fr-FR" baseline="0" dirty="0"/>
              <a:t> </a:t>
            </a:r>
            <a:r>
              <a:rPr lang="fr-FR" baseline="0" dirty="0" err="1"/>
              <a:t>erllären</a:t>
            </a:r>
            <a:r>
              <a:rPr lang="fr-FR" baseline="0" dirty="0"/>
              <a:t> </a:t>
            </a:r>
            <a:r>
              <a:rPr lang="fr-FR" baseline="0" dirty="0" err="1"/>
              <a:t>warum</a:t>
            </a:r>
            <a:r>
              <a:rPr lang="fr-FR" baseline="0" dirty="0"/>
              <a:t> </a:t>
            </a:r>
            <a:r>
              <a:rPr lang="fr-FR" baseline="0" dirty="0" err="1"/>
              <a:t>andere</a:t>
            </a:r>
            <a:r>
              <a:rPr lang="fr-FR" baseline="0" dirty="0"/>
              <a:t> </a:t>
            </a:r>
            <a:r>
              <a:rPr lang="fr-FR" baseline="0" dirty="0" err="1"/>
              <a:t>Methoden</a:t>
            </a:r>
            <a:r>
              <a:rPr lang="fr-FR" baseline="0" dirty="0"/>
              <a:t> </a:t>
            </a:r>
            <a:r>
              <a:rPr lang="fr-FR" baseline="0" dirty="0" err="1"/>
              <a:t>nicht</a:t>
            </a:r>
            <a:r>
              <a:rPr lang="fr-FR" baseline="0" dirty="0"/>
              <a:t> </a:t>
            </a:r>
            <a:r>
              <a:rPr lang="fr-FR" baseline="0" dirty="0" err="1"/>
              <a:t>zum</a:t>
            </a:r>
            <a:r>
              <a:rPr lang="fr-FR" baseline="0" dirty="0"/>
              <a:t> </a:t>
            </a:r>
            <a:r>
              <a:rPr lang="fr-FR" baseline="0" dirty="0" err="1"/>
              <a:t>gewünschten</a:t>
            </a:r>
            <a:r>
              <a:rPr lang="fr-FR" baseline="0" dirty="0"/>
              <a:t> </a:t>
            </a:r>
            <a:r>
              <a:rPr lang="fr-FR" baseline="0" dirty="0" err="1"/>
              <a:t>Ziel</a:t>
            </a:r>
            <a:r>
              <a:rPr lang="fr-FR" baseline="0" dirty="0"/>
              <a:t> </a:t>
            </a:r>
            <a:r>
              <a:rPr lang="fr-FR" baseline="0" dirty="0" err="1"/>
              <a:t>führen</a:t>
            </a:r>
            <a:r>
              <a:rPr lang="fr-FR" baseline="0" dirty="0"/>
              <a:t>.</a:t>
            </a:r>
            <a:endParaRPr lang="fr-FR" dirty="0"/>
          </a:p>
          <a:p>
            <a:r>
              <a:rPr lang="fr-FR" dirty="0"/>
              <a:t>Old </a:t>
            </a:r>
            <a:r>
              <a:rPr lang="fr-FR" dirty="0" err="1"/>
              <a:t>knowledge</a:t>
            </a:r>
            <a:r>
              <a:rPr lang="fr-FR" dirty="0"/>
              <a:t> of good </a:t>
            </a:r>
            <a:r>
              <a:rPr lang="fr-FR" dirty="0" err="1"/>
              <a:t>teachers</a:t>
            </a:r>
            <a:r>
              <a:rPr lang="fr-FR" dirty="0"/>
              <a:t> – but </a:t>
            </a:r>
            <a:r>
              <a:rPr lang="fr-FR" dirty="0" err="1"/>
              <a:t>now</a:t>
            </a:r>
            <a:r>
              <a:rPr lang="fr-FR" dirty="0"/>
              <a:t> </a:t>
            </a:r>
            <a:r>
              <a:rPr lang="fr-FR" dirty="0" err="1"/>
              <a:t>we</a:t>
            </a:r>
            <a:r>
              <a:rPr lang="fr-FR" dirty="0"/>
              <a:t> </a:t>
            </a:r>
            <a:r>
              <a:rPr lang="fr-FR" dirty="0" err="1"/>
              <a:t>can</a:t>
            </a:r>
            <a:r>
              <a:rPr lang="fr-FR" dirty="0"/>
              <a:t> </a:t>
            </a:r>
            <a:r>
              <a:rPr lang="fr-FR" dirty="0" err="1"/>
              <a:t>prove</a:t>
            </a:r>
            <a:r>
              <a:rPr lang="fr-FR" dirty="0"/>
              <a:t> </a:t>
            </a:r>
            <a:r>
              <a:rPr lang="fr-FR" dirty="0" err="1"/>
              <a:t>it</a:t>
            </a:r>
            <a:r>
              <a:rPr lang="fr-FR" dirty="0"/>
              <a:t> and </a:t>
            </a:r>
            <a:r>
              <a:rPr lang="fr-FR" dirty="0" err="1"/>
              <a:t>prove</a:t>
            </a:r>
            <a:r>
              <a:rPr lang="fr-FR" dirty="0"/>
              <a:t> </a:t>
            </a:r>
            <a:r>
              <a:rPr lang="fr-FR" dirty="0" err="1"/>
              <a:t>why</a:t>
            </a:r>
            <a:r>
              <a:rPr lang="fr-FR" dirty="0"/>
              <a:t> </a:t>
            </a:r>
            <a:r>
              <a:rPr lang="fr-FR" dirty="0" err="1"/>
              <a:t>these</a:t>
            </a:r>
            <a:r>
              <a:rPr lang="fr-FR" dirty="0"/>
              <a:t> </a:t>
            </a:r>
            <a:r>
              <a:rPr lang="fr-FR" dirty="0" err="1"/>
              <a:t>things</a:t>
            </a:r>
            <a:r>
              <a:rPr lang="fr-FR" dirty="0"/>
              <a:t> </a:t>
            </a:r>
            <a:r>
              <a:rPr lang="fr-FR" dirty="0" err="1"/>
              <a:t>work</a:t>
            </a:r>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2</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14860135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Dead</a:t>
            </a:r>
            <a:r>
              <a:rPr lang="fr-FR" baseline="0" dirty="0"/>
              <a:t> </a:t>
            </a:r>
            <a:r>
              <a:rPr lang="fr-FR" baseline="0" dirty="0" err="1"/>
              <a:t>Poets</a:t>
            </a:r>
            <a:r>
              <a:rPr lang="fr-FR" baseline="0" dirty="0"/>
              <a:t> Society, Robin Williams</a:t>
            </a:r>
          </a:p>
          <a:p>
            <a:r>
              <a:rPr lang="fr-FR" baseline="0" dirty="0" err="1"/>
              <a:t>Amygdala</a:t>
            </a:r>
            <a:r>
              <a:rPr lang="fr-FR" baseline="0" dirty="0"/>
              <a:t> </a:t>
            </a:r>
            <a:r>
              <a:rPr lang="fr-FR" baseline="0" dirty="0" err="1"/>
              <a:t>hat</a:t>
            </a:r>
            <a:r>
              <a:rPr lang="fr-FR" baseline="0" dirty="0"/>
              <a:t> </a:t>
            </a:r>
            <a:r>
              <a:rPr lang="fr-FR" baseline="0" dirty="0" err="1"/>
              <a:t>etwas</a:t>
            </a:r>
            <a:r>
              <a:rPr lang="fr-FR" baseline="0" dirty="0"/>
              <a:t> </a:t>
            </a:r>
            <a:r>
              <a:rPr lang="fr-FR" baseline="0" dirty="0" err="1"/>
              <a:t>als</a:t>
            </a:r>
            <a:r>
              <a:rPr lang="fr-FR" baseline="0" dirty="0"/>
              <a:t> </a:t>
            </a:r>
            <a:r>
              <a:rPr lang="fr-FR" baseline="0" dirty="0" err="1"/>
              <a:t>angstfrei</a:t>
            </a:r>
            <a:r>
              <a:rPr lang="fr-FR" baseline="0" dirty="0"/>
              <a:t> </a:t>
            </a:r>
            <a:r>
              <a:rPr lang="fr-FR" baseline="0" dirty="0" err="1"/>
              <a:t>eingestuft</a:t>
            </a:r>
            <a:r>
              <a:rPr lang="fr-FR" baseline="0" dirty="0"/>
              <a:t> --- </a:t>
            </a:r>
            <a:r>
              <a:rPr lang="fr-FR" baseline="0" dirty="0" err="1"/>
              <a:t>dann</a:t>
            </a:r>
            <a:r>
              <a:rPr lang="fr-FR" baseline="0" dirty="0"/>
              <a:t>…</a:t>
            </a:r>
          </a:p>
          <a:p>
            <a:r>
              <a:rPr lang="fr-FR" baseline="0" dirty="0" err="1"/>
              <a:t>Formatio</a:t>
            </a:r>
            <a:r>
              <a:rPr lang="fr-FR" baseline="0" dirty="0"/>
              <a:t> </a:t>
            </a:r>
            <a:r>
              <a:rPr lang="fr-FR" baseline="0" dirty="0" err="1"/>
              <a:t>ret</a:t>
            </a:r>
            <a:r>
              <a:rPr lang="fr-FR" baseline="0" dirty="0"/>
              <a:t> – Thal </a:t>
            </a:r>
            <a:r>
              <a:rPr lang="fr-FR" baseline="0" dirty="0" err="1"/>
              <a:t>und</a:t>
            </a:r>
            <a:r>
              <a:rPr lang="fr-FR" baseline="0" dirty="0"/>
              <a:t> </a:t>
            </a:r>
            <a:r>
              <a:rPr lang="fr-FR" baseline="0" dirty="0" err="1"/>
              <a:t>Basalg</a:t>
            </a:r>
            <a:r>
              <a:rPr lang="fr-FR" baseline="0" dirty="0"/>
              <a:t>: </a:t>
            </a:r>
            <a:r>
              <a:rPr lang="fr-FR" baseline="0" dirty="0" err="1"/>
              <a:t>bilden</a:t>
            </a:r>
            <a:r>
              <a:rPr lang="fr-FR" baseline="0" dirty="0"/>
              <a:t> </a:t>
            </a:r>
            <a:r>
              <a:rPr lang="fr-FR" baseline="0" dirty="0" err="1"/>
              <a:t>komplexe</a:t>
            </a:r>
            <a:r>
              <a:rPr lang="fr-FR" baseline="0" dirty="0"/>
              <a:t> </a:t>
            </a:r>
            <a:r>
              <a:rPr lang="fr-FR" baseline="0" dirty="0" err="1"/>
              <a:t>Filterschleife</a:t>
            </a:r>
            <a:r>
              <a:rPr lang="fr-FR" baseline="0" dirty="0"/>
              <a:t> </a:t>
            </a:r>
            <a:r>
              <a:rPr lang="fr-FR" baseline="0" dirty="0" err="1"/>
              <a:t>für</a:t>
            </a:r>
            <a:r>
              <a:rPr lang="fr-FR" baseline="0" dirty="0"/>
              <a:t> </a:t>
            </a:r>
            <a:r>
              <a:rPr lang="fr-FR" baseline="0" dirty="0" err="1"/>
              <a:t>einkommende</a:t>
            </a:r>
            <a:r>
              <a:rPr lang="fr-FR" baseline="0" dirty="0"/>
              <a:t> </a:t>
            </a:r>
            <a:r>
              <a:rPr lang="fr-FR" baseline="0" dirty="0" err="1"/>
              <a:t>Sinneswahrnehmungen</a:t>
            </a:r>
            <a:r>
              <a:rPr lang="fr-FR" baseline="0" dirty="0"/>
              <a:t>. </a:t>
            </a:r>
            <a:r>
              <a:rPr lang="fr-FR" baseline="0" dirty="0" err="1"/>
              <a:t>Wenn</a:t>
            </a:r>
            <a:r>
              <a:rPr lang="fr-FR" baseline="0" dirty="0"/>
              <a:t> NEU, RELEVANT </a:t>
            </a:r>
            <a:r>
              <a:rPr lang="fr-FR" baseline="0" dirty="0" err="1"/>
              <a:t>und</a:t>
            </a:r>
            <a:r>
              <a:rPr lang="fr-FR" baseline="0" dirty="0"/>
              <a:t> </a:t>
            </a:r>
            <a:r>
              <a:rPr lang="fr-FR" baseline="0" dirty="0" err="1"/>
              <a:t>Angstfrei</a:t>
            </a:r>
            <a:r>
              <a:rPr lang="fr-FR" baseline="0" dirty="0"/>
              <a:t> --- </a:t>
            </a:r>
            <a:r>
              <a:rPr lang="fr-FR" baseline="0" dirty="0" err="1"/>
              <a:t>wird</a:t>
            </a:r>
            <a:r>
              <a:rPr lang="fr-FR" baseline="0" dirty="0"/>
              <a:t> an den </a:t>
            </a:r>
            <a:r>
              <a:rPr lang="fr-FR" baseline="0" dirty="0" err="1"/>
              <a:t>Hippocampus</a:t>
            </a:r>
            <a:r>
              <a:rPr lang="fr-FR" baseline="0" dirty="0"/>
              <a:t> </a:t>
            </a:r>
            <a:r>
              <a:rPr lang="fr-FR" baseline="0" dirty="0" err="1"/>
              <a:t>und</a:t>
            </a:r>
            <a:r>
              <a:rPr lang="fr-FR" baseline="0" dirty="0"/>
              <a:t> </a:t>
            </a:r>
            <a:r>
              <a:rPr lang="fr-FR" baseline="0" dirty="0" err="1"/>
              <a:t>das</a:t>
            </a:r>
            <a:r>
              <a:rPr lang="fr-FR" baseline="0" dirty="0"/>
              <a:t> </a:t>
            </a:r>
            <a:r>
              <a:rPr lang="fr-FR" baseline="0" dirty="0" err="1"/>
              <a:t>Großhirn</a:t>
            </a:r>
            <a:r>
              <a:rPr lang="fr-FR" baseline="0" dirty="0"/>
              <a:t> </a:t>
            </a:r>
            <a:r>
              <a:rPr lang="fr-FR" baseline="0" dirty="0" err="1"/>
              <a:t>weitergeleitet</a:t>
            </a:r>
            <a:r>
              <a:rPr lang="fr-FR" baseline="0" dirty="0"/>
              <a:t>…</a:t>
            </a:r>
          </a:p>
          <a:p>
            <a:r>
              <a:rPr lang="fr-FR" dirty="0"/>
              <a:t>Importance signal</a:t>
            </a:r>
            <a:endParaRPr lang="fr-FR" baseline="0" dirty="0"/>
          </a:p>
          <a:p>
            <a:r>
              <a:rPr lang="fr-FR" dirty="0" err="1"/>
              <a:t>Acetylcholine</a:t>
            </a:r>
            <a:r>
              <a:rPr lang="fr-FR" dirty="0"/>
              <a:t>:</a:t>
            </a:r>
            <a:r>
              <a:rPr lang="fr-FR" baseline="0" dirty="0"/>
              <a:t> </a:t>
            </a:r>
            <a:r>
              <a:rPr lang="fr-FR" baseline="0" dirty="0" err="1"/>
              <a:t>wenn</a:t>
            </a:r>
            <a:r>
              <a:rPr lang="fr-FR" baseline="0" dirty="0"/>
              <a:t> </a:t>
            </a:r>
            <a:r>
              <a:rPr lang="fr-FR" baseline="0" dirty="0" err="1"/>
              <a:t>aus</a:t>
            </a:r>
            <a:r>
              <a:rPr lang="fr-FR" baseline="0" dirty="0"/>
              <a:t> den </a:t>
            </a:r>
            <a:r>
              <a:rPr lang="fr-FR" baseline="0" dirty="0" err="1"/>
              <a:t>Basalganglien</a:t>
            </a:r>
            <a:r>
              <a:rPr lang="fr-FR" baseline="0" dirty="0"/>
              <a:t> </a:t>
            </a:r>
            <a:r>
              <a:rPr lang="fr-FR" baseline="0" dirty="0" err="1"/>
              <a:t>ein</a:t>
            </a:r>
            <a:r>
              <a:rPr lang="fr-FR" baseline="0" dirty="0"/>
              <a:t> importance signal </a:t>
            </a:r>
            <a:r>
              <a:rPr lang="fr-FR" baseline="0" dirty="0" err="1"/>
              <a:t>kommt</a:t>
            </a:r>
            <a:r>
              <a:rPr lang="fr-FR" baseline="0" dirty="0"/>
              <a:t> </a:t>
            </a:r>
            <a:r>
              <a:rPr lang="fr-FR" baseline="0" dirty="0" err="1"/>
              <a:t>wird</a:t>
            </a:r>
            <a:r>
              <a:rPr lang="fr-FR" baseline="0" dirty="0"/>
              <a:t> ACT </a:t>
            </a:r>
            <a:r>
              <a:rPr lang="fr-FR" baseline="0" dirty="0" err="1"/>
              <a:t>ausgeschüttet</a:t>
            </a:r>
            <a:r>
              <a:rPr lang="fr-FR" baseline="0" dirty="0"/>
              <a:t>. </a:t>
            </a:r>
            <a:r>
              <a:rPr lang="fr-FR" baseline="0" dirty="0" err="1"/>
              <a:t>Dadurch</a:t>
            </a:r>
            <a:r>
              <a:rPr lang="fr-FR" baseline="0" dirty="0"/>
              <a:t> </a:t>
            </a:r>
            <a:r>
              <a:rPr lang="fr-FR" baseline="0" dirty="0" err="1"/>
              <a:t>werden</a:t>
            </a:r>
            <a:r>
              <a:rPr lang="fr-FR" baseline="0" dirty="0"/>
              <a:t> </a:t>
            </a:r>
            <a:r>
              <a:rPr lang="fr-FR" baseline="0" dirty="0" err="1"/>
              <a:t>viel</a:t>
            </a:r>
            <a:r>
              <a:rPr lang="fr-FR" baseline="0" dirty="0"/>
              <a:t> </a:t>
            </a:r>
            <a:r>
              <a:rPr lang="fr-FR" baseline="0" dirty="0" err="1"/>
              <a:t>mehr</a:t>
            </a:r>
            <a:r>
              <a:rPr lang="fr-FR" baseline="0" dirty="0"/>
              <a:t> </a:t>
            </a:r>
            <a:r>
              <a:rPr lang="fr-FR" baseline="0" dirty="0" err="1"/>
              <a:t>Synapsen</a:t>
            </a:r>
            <a:r>
              <a:rPr lang="fr-FR" baseline="0" dirty="0"/>
              <a:t> </a:t>
            </a:r>
            <a:r>
              <a:rPr lang="fr-FR" baseline="0" dirty="0" err="1"/>
              <a:t>gebildet</a:t>
            </a:r>
            <a:r>
              <a:rPr lang="fr-FR" baseline="0" dirty="0"/>
              <a:t> </a:t>
            </a:r>
            <a:r>
              <a:rPr lang="fr-FR" baseline="0" dirty="0" err="1"/>
              <a:t>als</a:t>
            </a:r>
            <a:r>
              <a:rPr lang="fr-FR" baseline="0" dirty="0"/>
              <a:t> </a:t>
            </a:r>
            <a:r>
              <a:rPr lang="fr-FR" baseline="0" dirty="0" err="1"/>
              <a:t>ohne</a:t>
            </a:r>
            <a:r>
              <a:rPr lang="fr-FR" baseline="0" dirty="0"/>
              <a:t> ACT: </a:t>
            </a:r>
            <a:r>
              <a:rPr lang="fr-FR" baseline="0" dirty="0" err="1"/>
              <a:t>Ratten</a:t>
            </a:r>
            <a:r>
              <a:rPr lang="fr-FR" baseline="0" dirty="0"/>
              <a:t> </a:t>
            </a:r>
            <a:r>
              <a:rPr lang="fr-FR" baseline="0" dirty="0" err="1"/>
              <a:t>Experiment</a:t>
            </a:r>
            <a:r>
              <a:rPr lang="fr-FR" baseline="0" dirty="0"/>
              <a:t>: </a:t>
            </a:r>
            <a:r>
              <a:rPr lang="fr-FR" baseline="0" dirty="0" err="1"/>
              <a:t>hören</a:t>
            </a:r>
            <a:r>
              <a:rPr lang="fr-FR" baseline="0" dirty="0"/>
              <a:t> </a:t>
            </a:r>
            <a:r>
              <a:rPr lang="fr-FR" baseline="0" dirty="0" err="1"/>
              <a:t>hohe</a:t>
            </a:r>
            <a:r>
              <a:rPr lang="fr-FR" baseline="0" dirty="0"/>
              <a:t> </a:t>
            </a:r>
            <a:r>
              <a:rPr lang="fr-FR" baseline="0" dirty="0" err="1"/>
              <a:t>Töne</a:t>
            </a:r>
            <a:r>
              <a:rPr lang="fr-FR" baseline="0" dirty="0"/>
              <a:t>, </a:t>
            </a:r>
            <a:r>
              <a:rPr lang="fr-FR" baseline="0" dirty="0" err="1"/>
              <a:t>anfangs</a:t>
            </a:r>
            <a:r>
              <a:rPr lang="fr-FR" baseline="0" dirty="0"/>
              <a:t> </a:t>
            </a:r>
            <a:r>
              <a:rPr lang="fr-FR" baseline="0" dirty="0" err="1"/>
              <a:t>Zuwachs</a:t>
            </a:r>
            <a:r>
              <a:rPr lang="fr-FR" baseline="0" dirty="0"/>
              <a:t> an </a:t>
            </a:r>
            <a:r>
              <a:rPr lang="fr-FR" baseline="0" dirty="0" err="1"/>
              <a:t>Synapsen</a:t>
            </a:r>
            <a:r>
              <a:rPr lang="fr-FR" baseline="0" dirty="0"/>
              <a:t> --- </a:t>
            </a:r>
            <a:r>
              <a:rPr lang="fr-FR" baseline="0" dirty="0" err="1"/>
              <a:t>dann</a:t>
            </a:r>
            <a:r>
              <a:rPr lang="fr-FR" baseline="0" dirty="0"/>
              <a:t> </a:t>
            </a:r>
            <a:r>
              <a:rPr lang="fr-FR" baseline="0" dirty="0" err="1"/>
              <a:t>schwinden</a:t>
            </a:r>
            <a:r>
              <a:rPr lang="fr-FR" baseline="0" dirty="0"/>
              <a:t> </a:t>
            </a:r>
            <a:r>
              <a:rPr lang="fr-FR" baseline="0" dirty="0" err="1"/>
              <a:t>sie</a:t>
            </a:r>
            <a:r>
              <a:rPr lang="fr-FR" baseline="0" dirty="0"/>
              <a:t> </a:t>
            </a:r>
            <a:r>
              <a:rPr lang="fr-FR" baseline="0" dirty="0" err="1"/>
              <a:t>wieder</a:t>
            </a:r>
            <a:r>
              <a:rPr lang="fr-FR" baseline="0" dirty="0"/>
              <a:t>. </a:t>
            </a:r>
            <a:r>
              <a:rPr lang="fr-FR" baseline="0" dirty="0" err="1"/>
              <a:t>Wenn</a:t>
            </a:r>
            <a:r>
              <a:rPr lang="fr-FR" baseline="0" dirty="0"/>
              <a:t> </a:t>
            </a:r>
            <a:r>
              <a:rPr lang="fr-FR" baseline="0" dirty="0" err="1"/>
              <a:t>allerdings</a:t>
            </a:r>
            <a:r>
              <a:rPr lang="fr-FR" baseline="0" dirty="0"/>
              <a:t> die </a:t>
            </a:r>
            <a:r>
              <a:rPr lang="fr-FR" baseline="0" dirty="0" err="1"/>
              <a:t>hohen</a:t>
            </a:r>
            <a:r>
              <a:rPr lang="fr-FR" baseline="0" dirty="0"/>
              <a:t> </a:t>
            </a:r>
            <a:r>
              <a:rPr lang="fr-FR" baseline="0" dirty="0" err="1"/>
              <a:t>Töne</a:t>
            </a:r>
            <a:r>
              <a:rPr lang="fr-FR" baseline="0" dirty="0"/>
              <a:t> mit </a:t>
            </a:r>
            <a:r>
              <a:rPr lang="fr-FR" baseline="0" dirty="0" err="1"/>
              <a:t>einer</a:t>
            </a:r>
            <a:r>
              <a:rPr lang="fr-FR" baseline="0" dirty="0"/>
              <a:t> </a:t>
            </a:r>
            <a:r>
              <a:rPr lang="fr-FR" baseline="0" dirty="0" err="1"/>
              <a:t>Belohnung</a:t>
            </a:r>
            <a:r>
              <a:rPr lang="fr-FR" baseline="0" dirty="0"/>
              <a:t> </a:t>
            </a:r>
            <a:r>
              <a:rPr lang="fr-FR" baseline="0" dirty="0" err="1"/>
              <a:t>assoziiert</a:t>
            </a:r>
            <a:r>
              <a:rPr lang="fr-FR" baseline="0" dirty="0"/>
              <a:t> </a:t>
            </a:r>
            <a:r>
              <a:rPr lang="fr-FR" baseline="0" dirty="0" err="1"/>
              <a:t>werden</a:t>
            </a:r>
            <a:r>
              <a:rPr lang="fr-FR" baseline="0" dirty="0"/>
              <a:t> – </a:t>
            </a:r>
            <a:r>
              <a:rPr lang="fr-FR" baseline="0" dirty="0" err="1"/>
              <a:t>schütten</a:t>
            </a:r>
            <a:r>
              <a:rPr lang="fr-FR" baseline="0" dirty="0"/>
              <a:t> die </a:t>
            </a:r>
            <a:r>
              <a:rPr lang="fr-FR" baseline="0" dirty="0" err="1"/>
              <a:t>Basalganglien</a:t>
            </a:r>
            <a:r>
              <a:rPr lang="fr-FR" baseline="0" dirty="0"/>
              <a:t> ACT </a:t>
            </a:r>
            <a:r>
              <a:rPr lang="fr-FR" baseline="0" dirty="0" err="1"/>
              <a:t>aus</a:t>
            </a:r>
            <a:r>
              <a:rPr lang="fr-FR" baseline="0" dirty="0"/>
              <a:t>  -- </a:t>
            </a:r>
            <a:r>
              <a:rPr lang="fr-FR" baseline="0" dirty="0" err="1"/>
              <a:t>dadurch</a:t>
            </a:r>
            <a:r>
              <a:rPr lang="fr-FR" baseline="0" dirty="0"/>
              <a:t> </a:t>
            </a:r>
            <a:r>
              <a:rPr lang="fr-FR" baseline="0" dirty="0" err="1"/>
              <a:t>enormer</a:t>
            </a:r>
            <a:r>
              <a:rPr lang="fr-FR" baseline="0" dirty="0"/>
              <a:t> </a:t>
            </a:r>
            <a:r>
              <a:rPr lang="fr-FR" baseline="0" dirty="0" err="1"/>
              <a:t>Synapsenzuwachs</a:t>
            </a:r>
            <a:r>
              <a:rPr lang="fr-FR" baseline="0" dirty="0"/>
              <a:t>, </a:t>
            </a:r>
            <a:r>
              <a:rPr lang="fr-FR" baseline="0" dirty="0" err="1"/>
              <a:t>dauerhaft</a:t>
            </a:r>
            <a:r>
              <a:rPr lang="fr-FR" baseline="0" dirty="0"/>
              <a:t>. (</a:t>
            </a:r>
            <a:r>
              <a:rPr lang="fr-FR" baseline="0" dirty="0" err="1"/>
              <a:t>Zull</a:t>
            </a:r>
            <a:r>
              <a:rPr lang="fr-FR" baseline="0" dirty="0"/>
              <a:t> 224)</a:t>
            </a:r>
          </a:p>
          <a:p>
            <a:endParaRPr lang="fr-FR" baseline="0" dirty="0"/>
          </a:p>
          <a:p>
            <a:r>
              <a:rPr lang="fr-FR" baseline="0" dirty="0"/>
              <a:t>ACT + </a:t>
            </a:r>
            <a:r>
              <a:rPr lang="fr-FR" baseline="0" dirty="0" err="1"/>
              <a:t>Dopamin</a:t>
            </a:r>
            <a:r>
              <a:rPr lang="fr-FR" baseline="0" dirty="0"/>
              <a:t>: die </a:t>
            </a:r>
            <a:r>
              <a:rPr lang="fr-FR" baseline="0" dirty="0" err="1"/>
              <a:t>Lernsituation</a:t>
            </a:r>
            <a:r>
              <a:rPr lang="fr-FR" baseline="0" dirty="0"/>
              <a:t> </a:t>
            </a:r>
            <a:r>
              <a:rPr lang="fr-FR" baseline="0" dirty="0" err="1"/>
              <a:t>muss</a:t>
            </a:r>
            <a:r>
              <a:rPr lang="fr-FR" baseline="0" dirty="0"/>
              <a:t> </a:t>
            </a:r>
            <a:r>
              <a:rPr lang="fr-FR" baseline="0" dirty="0" err="1"/>
              <a:t>ansprechend</a:t>
            </a:r>
            <a:r>
              <a:rPr lang="fr-FR" baseline="0" dirty="0"/>
              <a:t> sein, </a:t>
            </a:r>
            <a:r>
              <a:rPr lang="fr-FR" baseline="0" dirty="0" err="1"/>
              <a:t>dann</a:t>
            </a:r>
            <a:r>
              <a:rPr lang="fr-FR" baseline="0" dirty="0"/>
              <a:t> </a:t>
            </a:r>
            <a:r>
              <a:rPr lang="fr-FR" baseline="0" dirty="0" err="1"/>
              <a:t>wird</a:t>
            </a:r>
            <a:r>
              <a:rPr lang="fr-FR" baseline="0" dirty="0"/>
              <a:t> ACT </a:t>
            </a:r>
            <a:r>
              <a:rPr lang="fr-FR" baseline="0" dirty="0" err="1"/>
              <a:t>ausgeschüttet</a:t>
            </a:r>
            <a:r>
              <a:rPr lang="fr-FR" baseline="0" dirty="0"/>
              <a:t> (</a:t>
            </a:r>
            <a:r>
              <a:rPr lang="fr-FR" baseline="0" dirty="0" err="1"/>
              <a:t>Aufmerksamkeit</a:t>
            </a:r>
            <a:r>
              <a:rPr lang="fr-FR" baseline="0" dirty="0"/>
              <a:t>) – </a:t>
            </a:r>
            <a:r>
              <a:rPr lang="fr-FR" baseline="0" dirty="0" err="1"/>
              <a:t>durch</a:t>
            </a:r>
            <a:r>
              <a:rPr lang="fr-FR" baseline="0" dirty="0"/>
              <a:t> </a:t>
            </a:r>
            <a:r>
              <a:rPr lang="fr-FR" baseline="0" dirty="0" err="1"/>
              <a:t>das</a:t>
            </a:r>
            <a:r>
              <a:rPr lang="fr-FR" baseline="0" dirty="0"/>
              <a:t> </a:t>
            </a:r>
            <a:r>
              <a:rPr lang="fr-FR" baseline="0" dirty="0" err="1"/>
              <a:t>Interesse</a:t>
            </a:r>
            <a:r>
              <a:rPr lang="fr-FR" baseline="0" dirty="0"/>
              <a:t> </a:t>
            </a:r>
            <a:r>
              <a:rPr lang="fr-FR" baseline="0" dirty="0" err="1"/>
              <a:t>entsteht</a:t>
            </a:r>
            <a:r>
              <a:rPr lang="fr-FR" baseline="0" dirty="0"/>
              <a:t> </a:t>
            </a:r>
            <a:r>
              <a:rPr lang="fr-FR" baseline="0" dirty="0" err="1"/>
              <a:t>eine</a:t>
            </a:r>
            <a:r>
              <a:rPr lang="fr-FR" baseline="0" dirty="0"/>
              <a:t> Situation der </a:t>
            </a:r>
            <a:r>
              <a:rPr lang="fr-FR" baseline="0" dirty="0" err="1"/>
              <a:t>Befriedigung</a:t>
            </a:r>
            <a:r>
              <a:rPr lang="fr-FR" baseline="0" dirty="0"/>
              <a:t> – die </a:t>
            </a:r>
            <a:r>
              <a:rPr lang="fr-FR" baseline="0" dirty="0" err="1"/>
              <a:t>wieder</a:t>
            </a:r>
            <a:r>
              <a:rPr lang="fr-FR" baseline="0" dirty="0"/>
              <a:t> </a:t>
            </a:r>
            <a:r>
              <a:rPr lang="fr-FR" baseline="0" dirty="0" err="1"/>
              <a:t>um</a:t>
            </a:r>
            <a:r>
              <a:rPr lang="fr-FR" baseline="0" dirty="0"/>
              <a:t> </a:t>
            </a:r>
            <a:r>
              <a:rPr lang="fr-FR" baseline="0" dirty="0" err="1"/>
              <a:t>Dopaminausschüttung</a:t>
            </a:r>
            <a:r>
              <a:rPr lang="fr-FR" baseline="0" dirty="0"/>
              <a:t> </a:t>
            </a:r>
            <a:r>
              <a:rPr lang="fr-FR" baseline="0" dirty="0" err="1"/>
              <a:t>bewirkt</a:t>
            </a:r>
            <a:r>
              <a:rPr lang="fr-FR" baseline="0" dirty="0"/>
              <a:t> _ = </a:t>
            </a:r>
            <a:r>
              <a:rPr lang="fr-FR" baseline="0" dirty="0" err="1"/>
              <a:t>ich</a:t>
            </a:r>
            <a:r>
              <a:rPr lang="fr-FR" baseline="0" dirty="0"/>
              <a:t> </a:t>
            </a:r>
            <a:r>
              <a:rPr lang="fr-FR" baseline="0" dirty="0" err="1"/>
              <a:t>will</a:t>
            </a:r>
            <a:r>
              <a:rPr lang="fr-FR" baseline="0" dirty="0"/>
              <a:t> </a:t>
            </a:r>
            <a:r>
              <a:rPr lang="fr-FR" baseline="0" dirty="0" err="1"/>
              <a:t>mehr</a:t>
            </a:r>
            <a:r>
              <a:rPr lang="fr-FR" baseline="0" dirty="0"/>
              <a:t> </a:t>
            </a:r>
            <a:r>
              <a:rPr lang="fr-FR" baseline="0" dirty="0" err="1"/>
              <a:t>davon</a:t>
            </a:r>
            <a:r>
              <a:rPr lang="fr-FR" baseline="0" dirty="0"/>
              <a:t>, </a:t>
            </a:r>
            <a:r>
              <a:rPr lang="fr-FR" baseline="0" dirty="0" err="1"/>
              <a:t>ich</a:t>
            </a:r>
            <a:r>
              <a:rPr lang="fr-FR" baseline="0" dirty="0"/>
              <a:t> </a:t>
            </a:r>
            <a:r>
              <a:rPr lang="fr-FR" baseline="0" dirty="0" err="1"/>
              <a:t>will</a:t>
            </a:r>
            <a:r>
              <a:rPr lang="fr-FR" baseline="0" dirty="0"/>
              <a:t> </a:t>
            </a:r>
            <a:r>
              <a:rPr lang="fr-FR" baseline="0" dirty="0" err="1"/>
              <a:t>das</a:t>
            </a:r>
            <a:r>
              <a:rPr lang="fr-FR" baseline="0" dirty="0"/>
              <a:t> </a:t>
            </a:r>
            <a:r>
              <a:rPr lang="fr-FR" baseline="0" dirty="0" err="1"/>
              <a:t>wieder</a:t>
            </a:r>
            <a:r>
              <a:rPr lang="fr-FR" baseline="0" dirty="0"/>
              <a:t>  (</a:t>
            </a:r>
            <a:r>
              <a:rPr lang="fr-FR" baseline="0" dirty="0" err="1"/>
              <a:t>Neurod</a:t>
            </a:r>
            <a:r>
              <a:rPr lang="fr-FR" baseline="0" dirty="0"/>
              <a:t>. 56, 57)</a:t>
            </a:r>
          </a:p>
          <a:p>
            <a:r>
              <a:rPr lang="fr-FR" baseline="0" dirty="0"/>
              <a:t>ACT, DOP </a:t>
            </a:r>
            <a:r>
              <a:rPr lang="fr-FR" baseline="0" dirty="0" err="1"/>
              <a:t>und</a:t>
            </a:r>
            <a:r>
              <a:rPr lang="fr-FR" baseline="0" dirty="0"/>
              <a:t> </a:t>
            </a:r>
            <a:r>
              <a:rPr lang="fr-FR" baseline="0" dirty="0" err="1"/>
              <a:t>Nor</a:t>
            </a:r>
            <a:r>
              <a:rPr lang="fr-FR" baseline="0" dirty="0"/>
              <a:t> </a:t>
            </a:r>
            <a:r>
              <a:rPr lang="fr-FR" baseline="0" dirty="0" err="1"/>
              <a:t>machen</a:t>
            </a:r>
            <a:r>
              <a:rPr lang="fr-FR" baseline="0" dirty="0"/>
              <a:t> die </a:t>
            </a:r>
            <a:r>
              <a:rPr lang="fr-FR" baseline="0" dirty="0" err="1"/>
              <a:t>Großhirnrinde</a:t>
            </a:r>
            <a:r>
              <a:rPr lang="fr-FR" baseline="0" dirty="0"/>
              <a:t> </a:t>
            </a:r>
            <a:r>
              <a:rPr lang="fr-FR" baseline="0" dirty="0" err="1"/>
              <a:t>und</a:t>
            </a:r>
            <a:r>
              <a:rPr lang="fr-FR" baseline="0" dirty="0"/>
              <a:t> den </a:t>
            </a:r>
            <a:r>
              <a:rPr lang="fr-FR" baseline="0" dirty="0" err="1"/>
              <a:t>Hippocampus</a:t>
            </a:r>
            <a:r>
              <a:rPr lang="fr-FR" baseline="0" dirty="0"/>
              <a:t> </a:t>
            </a:r>
            <a:r>
              <a:rPr lang="fr-FR" baseline="0" dirty="0" err="1"/>
              <a:t>bereit</a:t>
            </a:r>
            <a:r>
              <a:rPr lang="fr-FR" baseline="0" dirty="0"/>
              <a:t> </a:t>
            </a:r>
            <a:r>
              <a:rPr lang="fr-FR" baseline="0" dirty="0" err="1"/>
              <a:t>zum</a:t>
            </a:r>
            <a:r>
              <a:rPr lang="fr-FR" baseline="0" dirty="0"/>
              <a:t> </a:t>
            </a:r>
            <a:r>
              <a:rPr lang="fr-FR" baseline="0" dirty="0" err="1"/>
              <a:t>Lernen</a:t>
            </a:r>
            <a:r>
              <a:rPr lang="fr-FR" baseline="0" dirty="0"/>
              <a:t>, </a:t>
            </a:r>
            <a:r>
              <a:rPr lang="fr-FR" baseline="0" dirty="0" err="1"/>
              <a:t>Leichter</a:t>
            </a:r>
            <a:r>
              <a:rPr lang="fr-FR" baseline="0" dirty="0"/>
              <a:t> Stress (</a:t>
            </a:r>
            <a:r>
              <a:rPr lang="fr-FR" baseline="0" dirty="0" err="1"/>
              <a:t>eustress</a:t>
            </a:r>
            <a:r>
              <a:rPr lang="fr-FR" baseline="0" dirty="0"/>
              <a:t> = NOR) </a:t>
            </a:r>
            <a:r>
              <a:rPr lang="fr-FR" baseline="0" dirty="0" err="1"/>
              <a:t>Stärke</a:t>
            </a:r>
            <a:r>
              <a:rPr lang="fr-FR" baseline="0" dirty="0"/>
              <a:t> des </a:t>
            </a:r>
            <a:r>
              <a:rPr lang="fr-FR" baseline="0" dirty="0" err="1"/>
              <a:t>emotionalen</a:t>
            </a:r>
            <a:r>
              <a:rPr lang="fr-FR" baseline="0" dirty="0"/>
              <a:t> </a:t>
            </a:r>
            <a:r>
              <a:rPr lang="fr-FR" baseline="0" dirty="0" err="1"/>
              <a:t>Zustandes</a:t>
            </a:r>
            <a:r>
              <a:rPr lang="fr-FR" baseline="0" dirty="0"/>
              <a:t> </a:t>
            </a:r>
            <a:r>
              <a:rPr lang="fr-FR" baseline="0" dirty="0" err="1"/>
              <a:t>korreliert</a:t>
            </a:r>
            <a:r>
              <a:rPr lang="fr-FR" baseline="0" dirty="0"/>
              <a:t> mit </a:t>
            </a:r>
            <a:r>
              <a:rPr lang="fr-FR" baseline="0" dirty="0" err="1"/>
              <a:t>Gedächtnisleistung</a:t>
            </a:r>
            <a:r>
              <a:rPr lang="fr-FR" baseline="0" dirty="0"/>
              <a:t>.</a:t>
            </a:r>
          </a:p>
          <a:p>
            <a:r>
              <a:rPr lang="fr-FR" baseline="0" dirty="0" err="1"/>
              <a:t>Was</a:t>
            </a:r>
            <a:r>
              <a:rPr lang="fr-FR" baseline="0" dirty="0"/>
              <a:t> </a:t>
            </a:r>
            <a:r>
              <a:rPr lang="fr-FR" baseline="0" dirty="0" err="1"/>
              <a:t>bedeutet</a:t>
            </a:r>
            <a:r>
              <a:rPr lang="fr-FR" baseline="0" dirty="0"/>
              <a:t> </a:t>
            </a:r>
            <a:r>
              <a:rPr lang="fr-FR" baseline="0" dirty="0" err="1"/>
              <a:t>das</a:t>
            </a:r>
            <a:r>
              <a:rPr lang="fr-FR" baseline="0" dirty="0"/>
              <a:t> </a:t>
            </a:r>
            <a:r>
              <a:rPr lang="fr-FR" baseline="0" dirty="0" err="1"/>
              <a:t>für</a:t>
            </a:r>
            <a:r>
              <a:rPr lang="fr-FR" baseline="0" dirty="0"/>
              <a:t> den </a:t>
            </a:r>
            <a:r>
              <a:rPr lang="fr-FR" baseline="0" dirty="0" err="1"/>
              <a:t>Unterricht</a:t>
            </a:r>
            <a:r>
              <a:rPr lang="fr-FR" baseline="0" dirty="0"/>
              <a:t>?</a:t>
            </a:r>
            <a:endParaRPr lang="fr-FR" dirty="0"/>
          </a:p>
          <a:p>
            <a:endParaRPr lang="en-US" dirty="0"/>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23</a:t>
            </a:fld>
            <a:endParaRPr lang="fr-FR"/>
          </a:p>
        </p:txBody>
      </p:sp>
    </p:spTree>
    <p:extLst>
      <p:ext uri="{BB962C8B-B14F-4D97-AF65-F5344CB8AC3E}">
        <p14:creationId xmlns:p14="http://schemas.microsoft.com/office/powerpoint/2010/main" val="3942906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err="1"/>
              <a:t>Beispiel</a:t>
            </a:r>
            <a:r>
              <a:rPr lang="fr-FR" dirty="0"/>
              <a:t>: </a:t>
            </a:r>
          </a:p>
          <a:p>
            <a:r>
              <a:rPr lang="de-DE" sz="1200" b="0" i="0" kern="1200" dirty="0">
                <a:solidFill>
                  <a:schemeClr val="tx1"/>
                </a:solidFill>
                <a:effectLst/>
                <a:latin typeface="+mn-lt"/>
                <a:ea typeface="+mn-ea"/>
                <a:cs typeface="+mn-cs"/>
              </a:rPr>
              <a:t>Für das Lernen ist eine hohe </a:t>
            </a:r>
            <a:r>
              <a:rPr lang="de-DE" sz="1200" b="0" i="0" kern="1200" dirty="0" err="1">
                <a:solidFill>
                  <a:schemeClr val="tx1"/>
                </a:solidFill>
                <a:effectLst/>
                <a:latin typeface="+mn-lt"/>
                <a:ea typeface="+mn-ea"/>
                <a:cs typeface="+mn-cs"/>
              </a:rPr>
              <a:t>Acetylcholinkonzentration</a:t>
            </a:r>
            <a:r>
              <a:rPr lang="de-DE" sz="1200" b="0" i="0" kern="1200" dirty="0">
                <a:solidFill>
                  <a:schemeClr val="tx1"/>
                </a:solidFill>
                <a:effectLst/>
                <a:latin typeface="+mn-lt"/>
                <a:ea typeface="+mn-ea"/>
                <a:cs typeface="+mn-cs"/>
              </a:rPr>
              <a:t> wichtig. Dadurch wird eine Nervenzelle stärker und länger angesprochen, als dies sonst der Fall ist. Eine abzuspeichernde Information wird so für die Nervenzelle viel wichtiger, so dass die Information besser behalten wird.</a:t>
            </a:r>
          </a:p>
          <a:p>
            <a:r>
              <a:rPr lang="fr-FR" dirty="0" err="1"/>
              <a:t>Ratten</a:t>
            </a:r>
            <a:r>
              <a:rPr lang="fr-FR" dirty="0"/>
              <a:t> </a:t>
            </a:r>
            <a:r>
              <a:rPr lang="fr-FR" dirty="0" err="1"/>
              <a:t>werden</a:t>
            </a:r>
            <a:r>
              <a:rPr lang="fr-FR" dirty="0"/>
              <a:t> </a:t>
            </a:r>
            <a:r>
              <a:rPr lang="fr-FR" dirty="0" err="1"/>
              <a:t>hohen</a:t>
            </a:r>
            <a:r>
              <a:rPr lang="fr-FR" dirty="0"/>
              <a:t> </a:t>
            </a:r>
            <a:r>
              <a:rPr lang="fr-FR" dirty="0" err="1"/>
              <a:t>Tönen</a:t>
            </a:r>
            <a:r>
              <a:rPr lang="fr-FR" dirty="0"/>
              <a:t> </a:t>
            </a:r>
            <a:r>
              <a:rPr lang="fr-FR" dirty="0" err="1"/>
              <a:t>ausgesetzt</a:t>
            </a:r>
            <a:r>
              <a:rPr lang="fr-FR" dirty="0"/>
              <a:t>. (James </a:t>
            </a:r>
            <a:r>
              <a:rPr lang="fr-FR" dirty="0" err="1"/>
              <a:t>Zull</a:t>
            </a:r>
            <a:r>
              <a:rPr lang="fr-FR" dirty="0"/>
              <a:t>). Im </a:t>
            </a:r>
            <a:r>
              <a:rPr lang="fr-FR" dirty="0" err="1"/>
              <a:t>auditory</a:t>
            </a:r>
            <a:r>
              <a:rPr lang="fr-FR" dirty="0"/>
              <a:t> cortex</a:t>
            </a:r>
            <a:r>
              <a:rPr lang="fr-FR" baseline="0" dirty="0"/>
              <a:t> </a:t>
            </a:r>
            <a:r>
              <a:rPr lang="fr-FR" baseline="0" dirty="0" err="1"/>
              <a:t>vermehrte</a:t>
            </a:r>
            <a:r>
              <a:rPr lang="fr-FR" baseline="0" dirty="0"/>
              <a:t> </a:t>
            </a:r>
            <a:r>
              <a:rPr lang="fr-FR" baseline="0" dirty="0" err="1"/>
              <a:t>Bildung</a:t>
            </a:r>
            <a:r>
              <a:rPr lang="fr-FR" baseline="0" dirty="0"/>
              <a:t> </a:t>
            </a:r>
            <a:r>
              <a:rPr lang="fr-FR" baseline="0" dirty="0" err="1"/>
              <a:t>von</a:t>
            </a:r>
            <a:r>
              <a:rPr lang="fr-FR" baseline="0" dirty="0"/>
              <a:t> </a:t>
            </a:r>
            <a:r>
              <a:rPr lang="fr-FR" baseline="0" dirty="0" err="1"/>
              <a:t>Zellverbindungen</a:t>
            </a:r>
            <a:r>
              <a:rPr lang="fr-FR" baseline="0" dirty="0"/>
              <a:t>– </a:t>
            </a:r>
            <a:r>
              <a:rPr lang="fr-FR" baseline="0" dirty="0" err="1"/>
              <a:t>allerdings</a:t>
            </a:r>
            <a:r>
              <a:rPr lang="fr-FR" baseline="0" dirty="0"/>
              <a:t> </a:t>
            </a:r>
            <a:r>
              <a:rPr lang="fr-FR" baseline="0" dirty="0" err="1"/>
              <a:t>nur</a:t>
            </a:r>
            <a:r>
              <a:rPr lang="fr-FR" baseline="0" dirty="0"/>
              <a:t> </a:t>
            </a:r>
            <a:r>
              <a:rPr lang="fr-FR" baseline="0" dirty="0" err="1"/>
              <a:t>dann</a:t>
            </a:r>
            <a:r>
              <a:rPr lang="fr-FR" baseline="0" dirty="0"/>
              <a:t> </a:t>
            </a:r>
            <a:r>
              <a:rPr lang="fr-FR" baseline="0" dirty="0" err="1"/>
              <a:t>wenn</a:t>
            </a:r>
            <a:r>
              <a:rPr lang="fr-FR" baseline="0" dirty="0"/>
              <a:t> die </a:t>
            </a:r>
            <a:r>
              <a:rPr lang="fr-FR" baseline="0" dirty="0" err="1"/>
              <a:t>hohen</a:t>
            </a:r>
            <a:r>
              <a:rPr lang="fr-FR" baseline="0" dirty="0"/>
              <a:t> </a:t>
            </a:r>
            <a:r>
              <a:rPr lang="fr-FR" baseline="0" dirty="0" err="1"/>
              <a:t>Töne</a:t>
            </a:r>
            <a:r>
              <a:rPr lang="fr-FR" baseline="0" dirty="0"/>
              <a:t> mit </a:t>
            </a:r>
            <a:r>
              <a:rPr lang="fr-FR" baseline="0" dirty="0" err="1"/>
              <a:t>Futter</a:t>
            </a:r>
            <a:r>
              <a:rPr lang="fr-FR" baseline="0" dirty="0"/>
              <a:t> </a:t>
            </a:r>
            <a:r>
              <a:rPr lang="fr-FR" baseline="0" dirty="0" err="1"/>
              <a:t>assoziiert</a:t>
            </a:r>
            <a:r>
              <a:rPr lang="fr-FR" baseline="0" dirty="0"/>
              <a:t> </a:t>
            </a:r>
            <a:r>
              <a:rPr lang="fr-FR" baseline="0" dirty="0" err="1"/>
              <a:t>werden</a:t>
            </a:r>
            <a:r>
              <a:rPr lang="fr-FR" baseline="0" dirty="0"/>
              <a:t>. </a:t>
            </a:r>
            <a:r>
              <a:rPr lang="fr-FR" baseline="0" dirty="0" err="1"/>
              <a:t>Sonst</a:t>
            </a:r>
            <a:r>
              <a:rPr lang="fr-FR" baseline="0" dirty="0"/>
              <a:t> </a:t>
            </a:r>
            <a:r>
              <a:rPr lang="fr-FR" baseline="0" dirty="0" err="1"/>
              <a:t>kaum</a:t>
            </a:r>
            <a:r>
              <a:rPr lang="fr-FR" baseline="0" dirty="0"/>
              <a:t> </a:t>
            </a:r>
            <a:r>
              <a:rPr lang="fr-FR" baseline="0" dirty="0" err="1"/>
              <a:t>Zuwachs</a:t>
            </a:r>
            <a:r>
              <a:rPr lang="fr-FR" baseline="0" dirty="0"/>
              <a:t>.</a:t>
            </a:r>
            <a:endParaRPr lang="fr-FR" dirty="0"/>
          </a:p>
          <a:p>
            <a:r>
              <a:rPr lang="fr-FR" dirty="0" err="1"/>
              <a:t>Passiv</a:t>
            </a:r>
            <a:endParaRPr lang="fr-FR" dirty="0"/>
          </a:p>
          <a:p>
            <a:r>
              <a:rPr lang="fr-FR" dirty="0" err="1"/>
              <a:t>Aus</a:t>
            </a:r>
            <a:r>
              <a:rPr lang="fr-FR" baseline="0" dirty="0"/>
              <a:t> </a:t>
            </a:r>
            <a:r>
              <a:rPr lang="fr-FR" baseline="0" dirty="0" err="1"/>
              <a:t>dem</a:t>
            </a:r>
            <a:r>
              <a:rPr lang="fr-FR" baseline="0" dirty="0"/>
              <a:t> </a:t>
            </a:r>
            <a:r>
              <a:rPr lang="fr-FR" baseline="0" dirty="0" err="1"/>
              <a:t>Zusammenhang</a:t>
            </a:r>
            <a:r>
              <a:rPr lang="fr-FR" baseline="0" dirty="0"/>
              <a:t> </a:t>
            </a:r>
            <a:r>
              <a:rPr lang="fr-FR" baseline="0" dirty="0" err="1"/>
              <a:t>gerissene</a:t>
            </a:r>
            <a:r>
              <a:rPr lang="fr-FR" baseline="0" dirty="0"/>
              <a:t> </a:t>
            </a:r>
            <a:r>
              <a:rPr lang="fr-FR" baseline="0" dirty="0" err="1"/>
              <a:t>Konstruktion</a:t>
            </a:r>
            <a:r>
              <a:rPr lang="fr-FR" baseline="0" dirty="0"/>
              <a:t> </a:t>
            </a:r>
            <a:r>
              <a:rPr lang="fr-FR" baseline="0" dirty="0" err="1"/>
              <a:t>von</a:t>
            </a:r>
            <a:r>
              <a:rPr lang="fr-FR" baseline="0" dirty="0"/>
              <a:t> </a:t>
            </a:r>
            <a:r>
              <a:rPr lang="fr-FR" baseline="0" dirty="0" err="1"/>
              <a:t>Sätzen</a:t>
            </a:r>
            <a:r>
              <a:rPr lang="fr-FR" baseline="0" dirty="0"/>
              <a:t> </a:t>
            </a:r>
            <a:r>
              <a:rPr lang="fr-FR" baseline="0" dirty="0" err="1"/>
              <a:t>oder</a:t>
            </a:r>
            <a:r>
              <a:rPr lang="fr-FR" baseline="0" dirty="0"/>
              <a:t> </a:t>
            </a:r>
            <a:r>
              <a:rPr lang="fr-FR" baseline="0" dirty="0" err="1"/>
              <a:t>Umwandlung</a:t>
            </a:r>
            <a:r>
              <a:rPr lang="fr-FR" baseline="0" dirty="0"/>
              <a:t> </a:t>
            </a:r>
            <a:r>
              <a:rPr lang="fr-FR" baseline="0" dirty="0" err="1"/>
              <a:t>von</a:t>
            </a:r>
            <a:r>
              <a:rPr lang="fr-FR" baseline="0" dirty="0"/>
              <a:t> </a:t>
            </a:r>
            <a:r>
              <a:rPr lang="fr-FR" baseline="0" dirty="0" err="1"/>
              <a:t>aktiv</a:t>
            </a:r>
            <a:r>
              <a:rPr lang="fr-FR" baseline="0" dirty="0"/>
              <a:t> </a:t>
            </a:r>
            <a:r>
              <a:rPr lang="fr-FR" baseline="0" dirty="0" err="1"/>
              <a:t>ins</a:t>
            </a:r>
            <a:r>
              <a:rPr lang="fr-FR" baseline="0" dirty="0"/>
              <a:t> passive </a:t>
            </a:r>
            <a:r>
              <a:rPr lang="fr-FR" baseline="0" dirty="0" err="1"/>
              <a:t>ist</a:t>
            </a:r>
            <a:r>
              <a:rPr lang="fr-FR" baseline="0" dirty="0"/>
              <a:t> </a:t>
            </a:r>
            <a:r>
              <a:rPr lang="fr-FR" baseline="0" dirty="0" err="1"/>
              <a:t>kontraproduktiv</a:t>
            </a:r>
            <a:r>
              <a:rPr lang="fr-FR" baseline="0" dirty="0"/>
              <a:t>:</a:t>
            </a:r>
          </a:p>
          <a:p>
            <a:r>
              <a:rPr lang="fr-FR" baseline="0" dirty="0" err="1"/>
              <a:t>zB</a:t>
            </a:r>
            <a:r>
              <a:rPr lang="fr-FR" baseline="0" dirty="0"/>
              <a:t>: el </a:t>
            </a:r>
            <a:r>
              <a:rPr lang="fr-FR" baseline="0" dirty="0" err="1"/>
              <a:t>fuego</a:t>
            </a:r>
            <a:r>
              <a:rPr lang="fr-FR" baseline="0" dirty="0"/>
              <a:t>/ </a:t>
            </a:r>
            <a:r>
              <a:rPr lang="fr-FR" baseline="0" dirty="0" err="1"/>
              <a:t>destruir</a:t>
            </a:r>
            <a:r>
              <a:rPr lang="fr-FR" baseline="0" dirty="0"/>
              <a:t>/ </a:t>
            </a:r>
            <a:r>
              <a:rPr lang="fr-FR" baseline="0" dirty="0" err="1"/>
              <a:t>bibliotheka</a:t>
            </a:r>
            <a:endParaRPr lang="fr-FR" baseline="0" dirty="0"/>
          </a:p>
          <a:p>
            <a:r>
              <a:rPr lang="fr-FR" baseline="0" dirty="0"/>
              <a:t>the </a:t>
            </a:r>
            <a:r>
              <a:rPr lang="fr-FR" baseline="0" dirty="0" err="1"/>
              <a:t>fire</a:t>
            </a:r>
            <a:r>
              <a:rPr lang="fr-FR" baseline="0" dirty="0"/>
              <a:t> / </a:t>
            </a:r>
            <a:r>
              <a:rPr lang="fr-FR" baseline="0" dirty="0" err="1"/>
              <a:t>destruct</a:t>
            </a:r>
            <a:r>
              <a:rPr lang="fr-FR" baseline="0" dirty="0"/>
              <a:t> / </a:t>
            </a:r>
            <a:r>
              <a:rPr lang="fr-FR" baseline="0" dirty="0" err="1"/>
              <a:t>library</a:t>
            </a:r>
            <a:endParaRPr lang="fr-FR" baseline="0" dirty="0"/>
          </a:p>
          <a:p>
            <a:r>
              <a:rPr lang="fr-FR" baseline="0" dirty="0"/>
              <a:t>http://necessarysufficient.net/standard/cgi-bin/shop.pl/sciencemath/necessarysufficient.577221390</a:t>
            </a:r>
          </a:p>
          <a:p>
            <a:endParaRPr lang="fr-FR" baseline="0" dirty="0"/>
          </a:p>
          <a:p>
            <a:r>
              <a:rPr lang="fr-FR" baseline="0" dirty="0" err="1"/>
              <a:t>Bedeutungen</a:t>
            </a:r>
            <a:r>
              <a:rPr lang="fr-FR" baseline="0" dirty="0"/>
              <a:t> </a:t>
            </a:r>
            <a:r>
              <a:rPr lang="fr-FR" baseline="0" dirty="0" err="1"/>
              <a:t>können</a:t>
            </a:r>
            <a:r>
              <a:rPr lang="fr-FR" baseline="0" dirty="0"/>
              <a:t> </a:t>
            </a:r>
            <a:r>
              <a:rPr lang="fr-FR" baseline="0" dirty="0" err="1"/>
              <a:t>sogar</a:t>
            </a:r>
            <a:r>
              <a:rPr lang="fr-FR" baseline="0" dirty="0"/>
              <a:t> in </a:t>
            </a:r>
            <a:r>
              <a:rPr lang="fr-FR" baseline="0" dirty="0" err="1"/>
              <a:t>ganz</a:t>
            </a:r>
            <a:r>
              <a:rPr lang="fr-FR" baseline="0" dirty="0"/>
              <a:t> </a:t>
            </a:r>
            <a:r>
              <a:rPr lang="fr-FR" baseline="0" dirty="0" err="1"/>
              <a:t>kleinen</a:t>
            </a:r>
            <a:r>
              <a:rPr lang="fr-FR" baseline="0" dirty="0"/>
              <a:t> </a:t>
            </a:r>
            <a:r>
              <a:rPr lang="fr-FR" baseline="0" dirty="0" err="1"/>
              <a:t>Grammatikübungen</a:t>
            </a:r>
            <a:r>
              <a:rPr lang="fr-FR" baseline="0" dirty="0"/>
              <a:t> </a:t>
            </a:r>
            <a:r>
              <a:rPr lang="fr-FR" baseline="0" dirty="0" err="1"/>
              <a:t>von</a:t>
            </a:r>
            <a:r>
              <a:rPr lang="fr-FR" baseline="0" dirty="0"/>
              <a:t> den </a:t>
            </a:r>
            <a:r>
              <a:rPr lang="fr-FR" baseline="0" dirty="0" err="1"/>
              <a:t>SchülerInnen</a:t>
            </a:r>
            <a:r>
              <a:rPr lang="fr-FR" baseline="0" dirty="0"/>
              <a:t> </a:t>
            </a:r>
            <a:r>
              <a:rPr lang="fr-FR" baseline="0" dirty="0" err="1"/>
              <a:t>sinnvoll</a:t>
            </a:r>
            <a:r>
              <a:rPr lang="fr-FR" baseline="0" dirty="0"/>
              <a:t> </a:t>
            </a:r>
            <a:r>
              <a:rPr lang="fr-FR" baseline="0" dirty="0" err="1"/>
              <a:t>konstruiert</a:t>
            </a:r>
            <a:r>
              <a:rPr lang="fr-FR" baseline="0" dirty="0"/>
              <a:t> </a:t>
            </a:r>
            <a:r>
              <a:rPr lang="fr-FR" baseline="0" dirty="0" err="1"/>
              <a:t>werden</a:t>
            </a:r>
            <a:r>
              <a:rPr lang="fr-FR" baseline="0" dirty="0"/>
              <a:t>.</a:t>
            </a:r>
          </a:p>
          <a:p>
            <a:r>
              <a:rPr lang="fr-FR" baseline="0" dirty="0" err="1"/>
              <a:t>Beispiel</a:t>
            </a:r>
            <a:r>
              <a:rPr lang="fr-FR" baseline="0" dirty="0"/>
              <a:t>: Passive Bricks </a:t>
            </a:r>
            <a:r>
              <a:rPr lang="fr-FR" baseline="0" dirty="0" err="1"/>
              <a:t>oder</a:t>
            </a:r>
            <a:r>
              <a:rPr lang="fr-FR" baseline="0" dirty="0"/>
              <a:t> Passive Pairs</a:t>
            </a:r>
          </a:p>
          <a:p>
            <a:endParaRPr lang="fr-FR" baseline="0" dirty="0"/>
          </a:p>
          <a:p>
            <a:r>
              <a:rPr lang="fr-FR" b="1" baseline="0" dirty="0"/>
              <a:t>Si-</a:t>
            </a:r>
            <a:r>
              <a:rPr lang="fr-FR" b="1" baseline="0" dirty="0" err="1"/>
              <a:t>Sätze</a:t>
            </a:r>
            <a:r>
              <a:rPr lang="fr-FR" b="1" baseline="0" dirty="0"/>
              <a:t> // If-clauses</a:t>
            </a:r>
          </a:p>
          <a:p>
            <a:endParaRPr lang="fr-FR" baseline="0" dirty="0"/>
          </a:p>
          <a:p>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24</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347344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err="1"/>
              <a:t>Stolz</a:t>
            </a:r>
            <a:r>
              <a:rPr lang="fr-FR" dirty="0"/>
              <a:t> </a:t>
            </a:r>
            <a:r>
              <a:rPr lang="fr-FR" dirty="0" err="1"/>
              <a:t>und</a:t>
            </a:r>
            <a:r>
              <a:rPr lang="fr-FR" dirty="0"/>
              <a:t> </a:t>
            </a:r>
            <a:r>
              <a:rPr lang="fr-FR" dirty="0" err="1"/>
              <a:t>Erfolgserlebnisse</a:t>
            </a:r>
            <a:r>
              <a:rPr lang="fr-FR" dirty="0"/>
              <a:t>:</a:t>
            </a:r>
            <a:r>
              <a:rPr lang="fr-FR" baseline="0" dirty="0"/>
              <a:t> </a:t>
            </a:r>
            <a:r>
              <a:rPr lang="fr-FR" baseline="0" dirty="0" err="1"/>
              <a:t>Dopamindusche</a:t>
            </a:r>
            <a:r>
              <a:rPr lang="fr-FR" baseline="0" dirty="0"/>
              <a:t> – </a:t>
            </a:r>
            <a:r>
              <a:rPr lang="fr-FR" baseline="0" dirty="0" err="1"/>
              <a:t>verlangt</a:t>
            </a:r>
            <a:r>
              <a:rPr lang="fr-FR" baseline="0" dirty="0"/>
              <a:t> </a:t>
            </a:r>
            <a:r>
              <a:rPr lang="fr-FR" baseline="0" dirty="0" err="1"/>
              <a:t>nach</a:t>
            </a:r>
            <a:r>
              <a:rPr lang="fr-FR" baseline="0" dirty="0"/>
              <a:t> </a:t>
            </a:r>
            <a:r>
              <a:rPr lang="fr-FR" baseline="0" dirty="0" err="1"/>
              <a:t>Wiederholung</a:t>
            </a:r>
            <a:r>
              <a:rPr lang="fr-FR" baseline="0" dirty="0"/>
              <a:t>! – positive </a:t>
            </a:r>
            <a:r>
              <a:rPr lang="fr-FR" baseline="0" dirty="0" err="1"/>
              <a:t>Motivationsspirale</a:t>
            </a:r>
            <a:r>
              <a:rPr lang="fr-FR" baseline="0" dirty="0"/>
              <a:t> .. Internes </a:t>
            </a:r>
            <a:r>
              <a:rPr lang="fr-FR" baseline="0" dirty="0" err="1"/>
              <a:t>Belohnungssysstem</a:t>
            </a:r>
            <a:endParaRPr lang="fr-FR" baseline="0" dirty="0"/>
          </a:p>
          <a:p>
            <a:endParaRPr lang="fr-FR" baseline="0" dirty="0"/>
          </a:p>
          <a:p>
            <a:r>
              <a:rPr lang="fr-FR" baseline="0" dirty="0"/>
              <a:t>Portfolios (</a:t>
            </a:r>
            <a:r>
              <a:rPr lang="fr-FR" baseline="0" dirty="0" err="1"/>
              <a:t>epep</a:t>
            </a:r>
            <a:r>
              <a:rPr lang="fr-FR" baseline="0" dirty="0"/>
              <a:t>)</a:t>
            </a:r>
          </a:p>
          <a:p>
            <a:r>
              <a:rPr lang="fr-FR" baseline="0" dirty="0" err="1"/>
              <a:t>und</a:t>
            </a:r>
            <a:r>
              <a:rPr lang="fr-FR" baseline="0" dirty="0"/>
              <a:t> </a:t>
            </a:r>
            <a:r>
              <a:rPr lang="fr-FR" baseline="0" dirty="0" err="1"/>
              <a:t>Tall</a:t>
            </a:r>
            <a:r>
              <a:rPr lang="fr-FR" baseline="0" dirty="0"/>
              <a:t> Tales (</a:t>
            </a:r>
            <a:r>
              <a:rPr lang="fr-FR" baseline="0" dirty="0" err="1"/>
              <a:t>epep</a:t>
            </a:r>
            <a:r>
              <a:rPr lang="fr-FR" baseline="0" dirty="0"/>
              <a:t>) </a:t>
            </a:r>
            <a:r>
              <a:rPr lang="fr-FR" baseline="0" dirty="0" err="1"/>
              <a:t>Klick</a:t>
            </a:r>
            <a:r>
              <a:rPr lang="fr-FR" baseline="0" dirty="0"/>
              <a:t> on </a:t>
            </a:r>
            <a:r>
              <a:rPr lang="fr-FR" baseline="0" dirty="0" err="1"/>
              <a:t>pictures</a:t>
            </a:r>
            <a:r>
              <a:rPr lang="fr-FR" baseline="0" dirty="0"/>
              <a:t> – </a:t>
            </a:r>
            <a:r>
              <a:rPr lang="fr-FR" baseline="0" dirty="0" err="1"/>
              <a:t>hyperlinks</a:t>
            </a:r>
            <a:r>
              <a:rPr lang="fr-FR" baseline="0" dirty="0"/>
              <a:t>!</a:t>
            </a:r>
          </a:p>
          <a:p>
            <a:endParaRPr lang="fr-FR" baseline="0" dirty="0"/>
          </a:p>
          <a:p>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27</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4140680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28</a:t>
            </a:fld>
            <a:endParaRPr lang="fr-FR"/>
          </a:p>
        </p:txBody>
      </p:sp>
    </p:spTree>
    <p:extLst>
      <p:ext uri="{BB962C8B-B14F-4D97-AF65-F5344CB8AC3E}">
        <p14:creationId xmlns:p14="http://schemas.microsoft.com/office/powerpoint/2010/main" val="253155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a:t>click on magazines to go to </a:t>
            </a:r>
            <a:r>
              <a:rPr lang="fr-FR" dirty="0" err="1"/>
              <a:t>epep</a:t>
            </a:r>
            <a:r>
              <a:rPr lang="fr-FR" dirty="0"/>
              <a:t>- magazines (</a:t>
            </a:r>
            <a:r>
              <a:rPr lang="fr-FR" dirty="0" err="1"/>
              <a:t>only</a:t>
            </a:r>
            <a:r>
              <a:rPr lang="fr-FR" dirty="0"/>
              <a:t> </a:t>
            </a:r>
            <a:r>
              <a:rPr lang="fr-FR" dirty="0" err="1"/>
              <a:t>briefly</a:t>
            </a:r>
            <a:r>
              <a:rPr lang="fr-FR" dirty="0"/>
              <a:t> – </a:t>
            </a:r>
            <a:r>
              <a:rPr lang="fr-FR" dirty="0" err="1"/>
              <a:t>details</a:t>
            </a:r>
            <a:r>
              <a:rPr lang="fr-FR" dirty="0"/>
              <a:t> in </a:t>
            </a:r>
            <a:r>
              <a:rPr lang="fr-FR" dirty="0" err="1"/>
              <a:t>writing</a:t>
            </a:r>
            <a:r>
              <a:rPr lang="fr-FR" baseline="0" dirty="0"/>
              <a:t> </a:t>
            </a:r>
            <a:r>
              <a:rPr lang="fr-FR" baseline="0" dirty="0" err="1"/>
              <a:t>seminar</a:t>
            </a:r>
            <a:r>
              <a:rPr lang="fr-FR" baseline="0" dirty="0"/>
              <a:t>)</a:t>
            </a:r>
          </a:p>
          <a:p>
            <a:endParaRPr lang="fr-FR" baseline="0" dirty="0"/>
          </a:p>
          <a:p>
            <a:r>
              <a:rPr lang="fr-FR" baseline="0" dirty="0"/>
              <a:t>go to </a:t>
            </a:r>
            <a:r>
              <a:rPr lang="fr-FR" baseline="0" dirty="0" err="1"/>
              <a:t>Moodle</a:t>
            </a:r>
            <a:r>
              <a:rPr lang="fr-FR" baseline="0" dirty="0"/>
              <a:t> 1c or 1b for </a:t>
            </a:r>
            <a:r>
              <a:rPr lang="fr-FR" baseline="0" dirty="0" err="1"/>
              <a:t>What</a:t>
            </a:r>
            <a:r>
              <a:rPr lang="fr-FR" baseline="0" dirty="0"/>
              <a:t> </a:t>
            </a:r>
            <a:r>
              <a:rPr lang="fr-FR" baseline="0" dirty="0" err="1"/>
              <a:t>we</a:t>
            </a:r>
            <a:r>
              <a:rPr lang="fr-FR" baseline="0" dirty="0"/>
              <a:t> have in </a:t>
            </a:r>
            <a:r>
              <a:rPr lang="fr-FR" baseline="0" dirty="0" err="1"/>
              <a:t>common</a:t>
            </a:r>
            <a:r>
              <a:rPr lang="fr-FR" baseline="0" dirty="0"/>
              <a:t>: show  </a:t>
            </a:r>
            <a:r>
              <a:rPr lang="fr-FR" baseline="0" dirty="0" err="1"/>
              <a:t>that’s</a:t>
            </a:r>
            <a:r>
              <a:rPr lang="fr-FR" baseline="0" dirty="0"/>
              <a:t> me, interviews and </a:t>
            </a:r>
            <a:r>
              <a:rPr lang="fr-FR" baseline="0" dirty="0" err="1"/>
              <a:t>texts</a:t>
            </a:r>
            <a:endParaRPr lang="fr-FR" baseline="0" dirty="0"/>
          </a:p>
          <a:p>
            <a:endParaRPr lang="fr-FR" baseline="0" dirty="0"/>
          </a:p>
          <a:p>
            <a:r>
              <a:rPr lang="fr-FR" baseline="0" dirty="0" err="1"/>
              <a:t>Also</a:t>
            </a:r>
            <a:r>
              <a:rPr lang="fr-FR" baseline="0" dirty="0"/>
              <a:t> show: 1c </a:t>
            </a:r>
            <a:r>
              <a:rPr lang="fr-FR" baseline="0" dirty="0" err="1"/>
              <a:t>database</a:t>
            </a:r>
            <a:r>
              <a:rPr lang="fr-FR" baseline="0" dirty="0"/>
              <a:t>:  </a:t>
            </a:r>
            <a:r>
              <a:rPr lang="fr-FR" baseline="0" dirty="0" err="1"/>
              <a:t>my</a:t>
            </a:r>
            <a:r>
              <a:rPr lang="fr-FR" baseline="0" dirty="0"/>
              <a:t> favorite </a:t>
            </a:r>
            <a:r>
              <a:rPr lang="fr-FR" baseline="0" dirty="0" err="1"/>
              <a:t>day</a:t>
            </a:r>
            <a:r>
              <a:rPr lang="fr-FR" baseline="0" dirty="0"/>
              <a:t>, </a:t>
            </a:r>
            <a:r>
              <a:rPr lang="fr-FR" baseline="0" dirty="0" err="1"/>
              <a:t>my</a:t>
            </a:r>
            <a:r>
              <a:rPr lang="fr-FR" baseline="0" dirty="0"/>
              <a:t> </a:t>
            </a:r>
            <a:r>
              <a:rPr lang="fr-FR" baseline="0" dirty="0" err="1"/>
              <a:t>neighborhood</a:t>
            </a:r>
            <a:r>
              <a:rPr lang="fr-FR" baseline="0" dirty="0"/>
              <a:t>, </a:t>
            </a:r>
            <a:r>
              <a:rPr lang="fr-FR" baseline="0" dirty="0" err="1"/>
              <a:t>my</a:t>
            </a:r>
            <a:r>
              <a:rPr lang="fr-FR" baseline="0" dirty="0"/>
              <a:t> </a:t>
            </a:r>
            <a:r>
              <a:rPr lang="fr-FR" baseline="0" dirty="0" err="1"/>
              <a:t>guinea</a:t>
            </a:r>
            <a:r>
              <a:rPr lang="fr-FR" baseline="0" dirty="0"/>
              <a:t> </a:t>
            </a:r>
            <a:r>
              <a:rPr lang="fr-FR" baseline="0" dirty="0" err="1"/>
              <a:t>pig</a:t>
            </a:r>
            <a:r>
              <a:rPr lang="fr-FR" baseline="0" dirty="0"/>
              <a:t>…</a:t>
            </a:r>
            <a:endParaRPr lang="fr-FR" dirty="0"/>
          </a:p>
          <a:p>
            <a:endParaRPr lang="fr-FR" dirty="0"/>
          </a:p>
          <a:p>
            <a:endParaRPr lang="fr-FR" dirty="0"/>
          </a:p>
          <a:p>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30</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2469137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err="1"/>
              <a:t>Neurodidaktik</a:t>
            </a:r>
            <a:r>
              <a:rPr lang="fr-FR" dirty="0"/>
              <a:t> p. 49ff (Roth)</a:t>
            </a:r>
          </a:p>
          <a:p>
            <a:r>
              <a:rPr lang="fr-FR" dirty="0"/>
              <a:t>4 </a:t>
            </a:r>
            <a:r>
              <a:rPr lang="fr-FR" dirty="0" err="1"/>
              <a:t>Stadien</a:t>
            </a:r>
            <a:r>
              <a:rPr lang="fr-FR" baseline="0" dirty="0"/>
              <a:t> (links) </a:t>
            </a:r>
            <a:r>
              <a:rPr lang="fr-FR" baseline="0" dirty="0" err="1"/>
              <a:t>besprechen</a:t>
            </a:r>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32</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783891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Konzept</a:t>
            </a:r>
            <a:r>
              <a:rPr lang="en-US" dirty="0"/>
              <a:t> von background /</a:t>
            </a:r>
            <a:r>
              <a:rPr lang="en-US" dirty="0" err="1"/>
              <a:t>circumstanes</a:t>
            </a:r>
            <a:r>
              <a:rPr lang="en-US" dirty="0"/>
              <a:t> verstehen</a:t>
            </a:r>
          </a:p>
          <a:p>
            <a:r>
              <a:rPr lang="en-US" dirty="0"/>
              <a:t>Past</a:t>
            </a:r>
            <a:r>
              <a:rPr lang="en-US" baseline="0" dirty="0"/>
              <a:t> progressive --- </a:t>
            </a:r>
            <a:r>
              <a:rPr lang="en-US" baseline="0" dirty="0" err="1"/>
              <a:t>imparfait</a:t>
            </a:r>
            <a:r>
              <a:rPr lang="en-US" baseline="0" dirty="0"/>
              <a:t> – </a:t>
            </a:r>
            <a:r>
              <a:rPr lang="en-US" baseline="0" dirty="0" err="1"/>
              <a:t>imperfetto</a:t>
            </a:r>
            <a:r>
              <a:rPr lang="en-US" baseline="0" dirty="0"/>
              <a:t>….</a:t>
            </a:r>
            <a:endParaRPr lang="en-US" dirty="0"/>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35</a:t>
            </a:fld>
            <a:endParaRPr lang="fr-FR"/>
          </a:p>
        </p:txBody>
      </p:sp>
    </p:spTree>
    <p:extLst>
      <p:ext uri="{BB962C8B-B14F-4D97-AF65-F5344CB8AC3E}">
        <p14:creationId xmlns:p14="http://schemas.microsoft.com/office/powerpoint/2010/main" val="9226741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37</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26742433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a:t>Michael</a:t>
            </a:r>
            <a:r>
              <a:rPr lang="fr-FR" baseline="0" dirty="0"/>
              <a:t> Drew, </a:t>
            </a:r>
            <a:r>
              <a:rPr lang="fr-FR" baseline="0" dirty="0" err="1"/>
              <a:t>Beneath</a:t>
            </a:r>
            <a:r>
              <a:rPr lang="fr-FR" baseline="0" dirty="0"/>
              <a:t> the </a:t>
            </a:r>
            <a:r>
              <a:rPr lang="fr-FR" baseline="0" dirty="0" err="1"/>
              <a:t>cover</a:t>
            </a:r>
            <a:r>
              <a:rPr lang="fr-FR" baseline="0" dirty="0"/>
              <a:t>, </a:t>
            </a:r>
            <a:r>
              <a:rPr lang="fr-FR" dirty="0"/>
              <a:t>http://www.beneaththecover.com/surprising-broca/ Jan. 2015.</a:t>
            </a:r>
            <a:r>
              <a:rPr lang="fr-FR" baseline="0" dirty="0"/>
              <a:t> </a:t>
            </a:r>
            <a:r>
              <a:rPr lang="fr-FR" baseline="0" dirty="0" err="1"/>
              <a:t>retreived</a:t>
            </a:r>
            <a:r>
              <a:rPr lang="fr-FR" baseline="0" dirty="0"/>
              <a:t>: </a:t>
            </a:r>
            <a:r>
              <a:rPr lang="fr-FR" dirty="0" err="1"/>
              <a:t>Oct</a:t>
            </a:r>
            <a:r>
              <a:rPr lang="fr-FR" baseline="0" dirty="0"/>
              <a:t> 2015</a:t>
            </a:r>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39</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4259858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err="1"/>
              <a:t>Bewegungen</a:t>
            </a:r>
            <a:r>
              <a:rPr lang="fr-FR" baseline="0" dirty="0"/>
              <a:t> aller Art </a:t>
            </a:r>
            <a:r>
              <a:rPr lang="fr-FR" baseline="0" dirty="0" err="1"/>
              <a:t>fördern</a:t>
            </a:r>
            <a:r>
              <a:rPr lang="fr-FR" baseline="0" dirty="0"/>
              <a:t> </a:t>
            </a:r>
            <a:r>
              <a:rPr lang="fr-FR" baseline="0" dirty="0" err="1"/>
              <a:t>das</a:t>
            </a:r>
            <a:r>
              <a:rPr lang="fr-FR" baseline="0" dirty="0"/>
              <a:t> </a:t>
            </a:r>
            <a:r>
              <a:rPr lang="fr-FR" baseline="0" dirty="0" err="1"/>
              <a:t>Lernen</a:t>
            </a:r>
            <a:r>
              <a:rPr lang="fr-FR" baseline="0" dirty="0"/>
              <a:t>:</a:t>
            </a:r>
          </a:p>
          <a:p>
            <a:r>
              <a:rPr lang="fr-FR" baseline="0" dirty="0" err="1"/>
              <a:t>nicht</a:t>
            </a:r>
            <a:r>
              <a:rPr lang="fr-FR" baseline="0" dirty="0"/>
              <a:t> </a:t>
            </a:r>
            <a:r>
              <a:rPr lang="fr-FR" baseline="0" dirty="0" err="1"/>
              <a:t>nur</a:t>
            </a:r>
            <a:r>
              <a:rPr lang="fr-FR" baseline="0" dirty="0"/>
              <a:t> « </a:t>
            </a:r>
            <a:r>
              <a:rPr lang="fr-FR" baseline="0" dirty="0" err="1"/>
              <a:t>iconic</a:t>
            </a:r>
            <a:r>
              <a:rPr lang="fr-FR" baseline="0" dirty="0"/>
              <a:t> </a:t>
            </a:r>
            <a:r>
              <a:rPr lang="fr-FR" baseline="0" dirty="0" err="1"/>
              <a:t>gestures</a:t>
            </a:r>
            <a:r>
              <a:rPr lang="fr-FR" baseline="0" dirty="0"/>
              <a:t> » </a:t>
            </a:r>
            <a:r>
              <a:rPr lang="fr-FR" baseline="0" dirty="0" err="1"/>
              <a:t>wie</a:t>
            </a:r>
            <a:r>
              <a:rPr lang="fr-FR" baseline="0" dirty="0"/>
              <a:t> hier, </a:t>
            </a:r>
            <a:r>
              <a:rPr lang="fr-FR" baseline="0" dirty="0" err="1"/>
              <a:t>sondern</a:t>
            </a:r>
            <a:r>
              <a:rPr lang="fr-FR" baseline="0" dirty="0"/>
              <a:t> </a:t>
            </a:r>
            <a:r>
              <a:rPr lang="fr-FR" baseline="0" dirty="0" err="1"/>
              <a:t>alle</a:t>
            </a:r>
            <a:r>
              <a:rPr lang="fr-FR" baseline="0" dirty="0"/>
              <a:t> </a:t>
            </a:r>
            <a:r>
              <a:rPr lang="fr-FR" baseline="0" dirty="0" err="1"/>
              <a:t>Bewegungen</a:t>
            </a:r>
            <a:r>
              <a:rPr lang="fr-FR" baseline="0" dirty="0"/>
              <a:t> (</a:t>
            </a:r>
            <a:r>
              <a:rPr lang="fr-FR" baseline="0" dirty="0" err="1"/>
              <a:t>siehe</a:t>
            </a:r>
            <a:r>
              <a:rPr lang="fr-FR" baseline="0" dirty="0"/>
              <a:t> </a:t>
            </a:r>
            <a:r>
              <a:rPr lang="fr-FR" baseline="0" dirty="0" err="1"/>
              <a:t>Diagramm</a:t>
            </a:r>
            <a:r>
              <a:rPr lang="fr-FR" baseline="0" dirty="0"/>
              <a:t>). Auch </a:t>
            </a:r>
            <a:r>
              <a:rPr lang="fr-FR" baseline="0" dirty="0" err="1"/>
              <a:t>kleine</a:t>
            </a:r>
            <a:r>
              <a:rPr lang="fr-FR" baseline="0" dirty="0"/>
              <a:t> </a:t>
            </a:r>
            <a:r>
              <a:rPr lang="fr-FR" baseline="0" dirty="0" err="1"/>
              <a:t>unbewusste</a:t>
            </a:r>
            <a:r>
              <a:rPr lang="fr-FR" baseline="0" dirty="0"/>
              <a:t> </a:t>
            </a:r>
            <a:r>
              <a:rPr lang="fr-FR" baseline="0" dirty="0" err="1"/>
              <a:t>Bewegungen</a:t>
            </a:r>
            <a:r>
              <a:rPr lang="fr-FR" baseline="0" dirty="0"/>
              <a:t> </a:t>
            </a:r>
            <a:r>
              <a:rPr lang="fr-FR" baseline="0" dirty="0" err="1"/>
              <a:t>wie</a:t>
            </a:r>
            <a:r>
              <a:rPr lang="fr-FR" baseline="0" dirty="0"/>
              <a:t> </a:t>
            </a:r>
            <a:r>
              <a:rPr lang="fr-FR" baseline="0" dirty="0" err="1"/>
              <a:t>das</a:t>
            </a:r>
            <a:r>
              <a:rPr lang="fr-FR" baseline="0" dirty="0"/>
              <a:t> </a:t>
            </a:r>
            <a:r>
              <a:rPr lang="fr-FR" baseline="0" dirty="0" err="1"/>
              <a:t>Angreifen</a:t>
            </a:r>
            <a:r>
              <a:rPr lang="fr-FR" baseline="0" dirty="0"/>
              <a:t> </a:t>
            </a:r>
            <a:r>
              <a:rPr lang="fr-FR" baseline="0" dirty="0" err="1"/>
              <a:t>von</a:t>
            </a:r>
            <a:r>
              <a:rPr lang="fr-FR" baseline="0" dirty="0"/>
              <a:t> </a:t>
            </a:r>
            <a:r>
              <a:rPr lang="fr-FR" baseline="0" dirty="0" err="1"/>
              <a:t>Kärtchen</a:t>
            </a:r>
            <a:r>
              <a:rPr lang="fr-FR" baseline="0" dirty="0"/>
              <a:t>, </a:t>
            </a:r>
            <a:r>
              <a:rPr lang="fr-FR" baseline="0" dirty="0" err="1"/>
              <a:t>Spielfiguren</a:t>
            </a:r>
            <a:r>
              <a:rPr lang="fr-FR" baseline="0" dirty="0"/>
              <a:t> … </a:t>
            </a:r>
            <a:r>
              <a:rPr lang="fr-FR" baseline="0" dirty="0" err="1"/>
              <a:t>sendet</a:t>
            </a:r>
            <a:r>
              <a:rPr lang="fr-FR" baseline="0" dirty="0"/>
              <a:t> </a:t>
            </a:r>
            <a:r>
              <a:rPr lang="fr-FR" baseline="0" dirty="0" err="1"/>
              <a:t>Reize</a:t>
            </a:r>
            <a:r>
              <a:rPr lang="fr-FR" baseline="0" dirty="0"/>
              <a:t> ans </a:t>
            </a:r>
            <a:r>
              <a:rPr lang="fr-FR" baseline="0" dirty="0" err="1"/>
              <a:t>Gehirn</a:t>
            </a:r>
            <a:r>
              <a:rPr lang="fr-FR" baseline="0" dirty="0"/>
              <a:t>. </a:t>
            </a:r>
            <a:r>
              <a:rPr lang="fr-FR" baseline="0" dirty="0" err="1"/>
              <a:t>Stricken</a:t>
            </a:r>
            <a:r>
              <a:rPr lang="fr-FR" baseline="0" dirty="0"/>
              <a:t> – </a:t>
            </a:r>
            <a:r>
              <a:rPr lang="fr-FR" baseline="0" dirty="0" err="1"/>
              <a:t>alle</a:t>
            </a:r>
            <a:r>
              <a:rPr lang="fr-FR" baseline="0" dirty="0"/>
              <a:t> « </a:t>
            </a:r>
            <a:r>
              <a:rPr lang="fr-FR" baseline="0" dirty="0" err="1"/>
              <a:t>runden</a:t>
            </a:r>
            <a:r>
              <a:rPr lang="fr-FR" baseline="0" dirty="0"/>
              <a:t> </a:t>
            </a:r>
            <a:r>
              <a:rPr lang="fr-FR" baseline="0" dirty="0" err="1"/>
              <a:t>Bewegungen</a:t>
            </a:r>
            <a:r>
              <a:rPr lang="fr-FR" baseline="0" dirty="0"/>
              <a:t> » </a:t>
            </a:r>
            <a:r>
              <a:rPr lang="fr-FR" baseline="0" dirty="0" err="1"/>
              <a:t>sind</a:t>
            </a:r>
            <a:r>
              <a:rPr lang="fr-FR" baseline="0" dirty="0"/>
              <a:t> </a:t>
            </a:r>
            <a:r>
              <a:rPr lang="fr-FR" baseline="0" dirty="0" err="1"/>
              <a:t>besonders</a:t>
            </a:r>
            <a:r>
              <a:rPr lang="fr-FR" baseline="0" dirty="0"/>
              <a:t> </a:t>
            </a:r>
            <a:r>
              <a:rPr lang="fr-FR" baseline="0" dirty="0" err="1"/>
              <a:t>hilfreich</a:t>
            </a:r>
            <a:r>
              <a:rPr lang="fr-FR" baseline="0" dirty="0"/>
              <a:t> </a:t>
            </a:r>
            <a:r>
              <a:rPr lang="fr-FR" baseline="0" dirty="0" err="1"/>
              <a:t>und</a:t>
            </a:r>
            <a:r>
              <a:rPr lang="fr-FR" baseline="0" dirty="0"/>
              <a:t> </a:t>
            </a:r>
            <a:r>
              <a:rPr lang="fr-FR" baseline="0" dirty="0" err="1"/>
              <a:t>aktivieren</a:t>
            </a:r>
            <a:r>
              <a:rPr lang="fr-FR" baseline="0" dirty="0"/>
              <a:t> </a:t>
            </a:r>
            <a:r>
              <a:rPr lang="fr-FR" baseline="0" dirty="0" err="1"/>
              <a:t>das</a:t>
            </a:r>
            <a:r>
              <a:rPr lang="fr-FR" baseline="0" dirty="0"/>
              <a:t> </a:t>
            </a:r>
            <a:r>
              <a:rPr lang="fr-FR" baseline="0" dirty="0" err="1"/>
              <a:t>Gehirn</a:t>
            </a:r>
            <a:r>
              <a:rPr lang="fr-FR" baseline="0" dirty="0"/>
              <a:t>: </a:t>
            </a:r>
            <a:r>
              <a:rPr lang="fr-FR" baseline="0" dirty="0" err="1"/>
              <a:t>Gehen</a:t>
            </a:r>
            <a:r>
              <a:rPr lang="fr-FR" baseline="0" dirty="0"/>
              <a:t>, </a:t>
            </a:r>
            <a:r>
              <a:rPr lang="fr-FR" baseline="0" dirty="0" err="1"/>
              <a:t>Radfahren</a:t>
            </a:r>
            <a:r>
              <a:rPr lang="fr-FR" baseline="0" dirty="0"/>
              <a:t> (</a:t>
            </a:r>
            <a:r>
              <a:rPr lang="fr-FR" baseline="0" dirty="0" err="1"/>
              <a:t>Studie</a:t>
            </a:r>
            <a:r>
              <a:rPr lang="fr-FR" baseline="0" dirty="0"/>
              <a:t> </a:t>
            </a:r>
            <a:r>
              <a:rPr lang="fr-FR" baseline="0" dirty="0" err="1"/>
              <a:t>am</a:t>
            </a:r>
            <a:r>
              <a:rPr lang="fr-FR" baseline="0" dirty="0"/>
              <a:t> Max </a:t>
            </a:r>
            <a:r>
              <a:rPr lang="fr-FR" baseline="0" dirty="0" err="1"/>
              <a:t>Plank</a:t>
            </a:r>
            <a:r>
              <a:rPr lang="fr-FR" baseline="0" dirty="0"/>
              <a:t> Institut, Leipzig)…</a:t>
            </a:r>
          </a:p>
          <a:p>
            <a:endParaRPr lang="fr-FR" baseline="0" dirty="0"/>
          </a:p>
          <a:p>
            <a:r>
              <a:rPr lang="fr-FR" baseline="0" dirty="0" err="1"/>
              <a:t>Walk</a:t>
            </a:r>
            <a:r>
              <a:rPr lang="fr-FR" baseline="0" dirty="0"/>
              <a:t> and Talk and </a:t>
            </a:r>
            <a:r>
              <a:rPr lang="fr-FR" baseline="0" dirty="0" err="1"/>
              <a:t>write</a:t>
            </a:r>
            <a:r>
              <a:rPr lang="fr-FR" baseline="0" dirty="0"/>
              <a:t> and check</a:t>
            </a:r>
          </a:p>
          <a:p>
            <a:endParaRPr lang="fr-FR" dirty="0"/>
          </a:p>
          <a:p>
            <a:r>
              <a:rPr lang="fr-FR" dirty="0"/>
              <a:t>Watch </a:t>
            </a:r>
            <a:r>
              <a:rPr lang="fr-FR" dirty="0" err="1"/>
              <a:t>Macedonia</a:t>
            </a:r>
            <a:r>
              <a:rPr lang="fr-FR" dirty="0"/>
              <a:t> on </a:t>
            </a:r>
            <a:r>
              <a:rPr lang="fr-FR" dirty="0" err="1"/>
              <a:t>youtube</a:t>
            </a:r>
            <a:r>
              <a:rPr lang="fr-FR" dirty="0"/>
              <a:t>!</a:t>
            </a:r>
          </a:p>
        </p:txBody>
      </p:sp>
      <p:sp>
        <p:nvSpPr>
          <p:cNvPr id="4" name="Slide Number Placeholder 3"/>
          <p:cNvSpPr>
            <a:spLocks noGrp="1"/>
          </p:cNvSpPr>
          <p:nvPr>
            <p:ph type="sldNum" sz="quarter" idx="10"/>
          </p:nvPr>
        </p:nvSpPr>
        <p:spPr/>
        <p:txBody>
          <a:bodyPr/>
          <a:lstStyle/>
          <a:p>
            <a:fld id="{1B8C0D6D-F693-42DB-8E72-CA63B02C6068}" type="slidenum">
              <a:rPr lang="fr-FR" smtClean="0"/>
              <a:t>40</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1513019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principles</a:t>
            </a:r>
            <a:r>
              <a:rPr lang="en-US" baseline="0" dirty="0"/>
              <a:t> of learning Caine and Caine – </a:t>
            </a:r>
            <a:r>
              <a:rPr lang="en-US" baseline="0" dirty="0" err="1"/>
              <a:t>abgeändert</a:t>
            </a:r>
            <a:r>
              <a:rPr lang="en-US" baseline="0" dirty="0"/>
              <a:t> 1990 – 2000 --…</a:t>
            </a:r>
            <a:endParaRPr lang="en-US" dirty="0"/>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3</a:t>
            </a:fld>
            <a:endParaRPr lang="fr-FR"/>
          </a:p>
        </p:txBody>
      </p:sp>
    </p:spTree>
    <p:extLst>
      <p:ext uri="{BB962C8B-B14F-4D97-AF65-F5344CB8AC3E}">
        <p14:creationId xmlns:p14="http://schemas.microsoft.com/office/powerpoint/2010/main" val="15546746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Bewegung</a:t>
            </a:r>
            <a:r>
              <a:rPr lang="en-US" dirty="0"/>
              <a:t> und </a:t>
            </a:r>
            <a:r>
              <a:rPr lang="en-US" dirty="0" err="1"/>
              <a:t>auch</a:t>
            </a:r>
            <a:r>
              <a:rPr lang="en-US" dirty="0"/>
              <a:t> </a:t>
            </a:r>
            <a:r>
              <a:rPr lang="en-US" dirty="0" err="1"/>
              <a:t>Ausdruck</a:t>
            </a:r>
            <a:r>
              <a:rPr lang="en-US" dirty="0"/>
              <a:t> – </a:t>
            </a:r>
            <a:r>
              <a:rPr lang="en-US" dirty="0" err="1"/>
              <a:t>Gesten</a:t>
            </a:r>
            <a:r>
              <a:rPr lang="en-US" dirty="0"/>
              <a:t>: </a:t>
            </a:r>
            <a:r>
              <a:rPr lang="en-US" dirty="0" err="1"/>
              <a:t>zb</a:t>
            </a:r>
            <a:r>
              <a:rPr lang="en-US" dirty="0"/>
              <a:t>:</a:t>
            </a:r>
            <a:r>
              <a:rPr lang="en-US" baseline="0" dirty="0"/>
              <a:t> I adore it --- This is disgusting…</a:t>
            </a:r>
          </a:p>
          <a:p>
            <a:r>
              <a:rPr lang="en-US" baseline="0" dirty="0"/>
              <a:t>…  somatic response!!!</a:t>
            </a:r>
          </a:p>
          <a:p>
            <a:endParaRPr lang="en-US" dirty="0"/>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42</a:t>
            </a:fld>
            <a:endParaRPr lang="fr-FR"/>
          </a:p>
        </p:txBody>
      </p:sp>
    </p:spTree>
    <p:extLst>
      <p:ext uri="{BB962C8B-B14F-4D97-AF65-F5344CB8AC3E}">
        <p14:creationId xmlns:p14="http://schemas.microsoft.com/office/powerpoint/2010/main" val="30504116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Lernende</a:t>
            </a:r>
            <a:r>
              <a:rPr lang="en-US" baseline="0" dirty="0"/>
              <a:t> </a:t>
            </a:r>
            <a:r>
              <a:rPr lang="en-US" baseline="0" dirty="0" err="1"/>
              <a:t>müssen</a:t>
            </a:r>
            <a:r>
              <a:rPr lang="en-US" baseline="0" dirty="0"/>
              <a:t> </a:t>
            </a:r>
            <a:r>
              <a:rPr lang="en-US" baseline="0" dirty="0" err="1"/>
              <a:t>selbst</a:t>
            </a:r>
            <a:r>
              <a:rPr lang="en-US" baseline="0" dirty="0"/>
              <a:t> </a:t>
            </a:r>
            <a:r>
              <a:rPr lang="en-US" baseline="0" dirty="0" err="1"/>
              <a:t>neue</a:t>
            </a:r>
            <a:r>
              <a:rPr lang="en-US" baseline="0" dirty="0"/>
              <a:t> </a:t>
            </a:r>
            <a:r>
              <a:rPr lang="en-US" baseline="0" dirty="0" err="1"/>
              <a:t>Formen</a:t>
            </a:r>
            <a:r>
              <a:rPr lang="en-US" baseline="0" dirty="0"/>
              <a:t>, </a:t>
            </a:r>
            <a:r>
              <a:rPr lang="en-US" baseline="0" dirty="0" err="1"/>
              <a:t>Strukturen</a:t>
            </a:r>
            <a:r>
              <a:rPr lang="en-US" baseline="0" dirty="0"/>
              <a:t>, </a:t>
            </a:r>
            <a:r>
              <a:rPr lang="en-US" baseline="0" dirty="0" err="1"/>
              <a:t>Bedeutungen</a:t>
            </a:r>
            <a:r>
              <a:rPr lang="en-US" baseline="0" dirty="0"/>
              <a:t> </a:t>
            </a:r>
            <a:r>
              <a:rPr lang="en-US" baseline="0" dirty="0" err="1"/>
              <a:t>wahrnehmen</a:t>
            </a:r>
            <a:r>
              <a:rPr lang="en-US" baseline="0" dirty="0"/>
              <a:t> und </a:t>
            </a:r>
            <a:r>
              <a:rPr lang="en-US" baseline="0" dirty="0" err="1"/>
              <a:t>Hypothesen</a:t>
            </a:r>
            <a:r>
              <a:rPr lang="en-US" baseline="0" dirty="0"/>
              <a:t> </a:t>
            </a:r>
            <a:r>
              <a:rPr lang="en-US" baseline="0" dirty="0" err="1"/>
              <a:t>bilden</a:t>
            </a:r>
            <a:r>
              <a:rPr lang="en-US" baseline="0" dirty="0"/>
              <a:t>.</a:t>
            </a:r>
          </a:p>
          <a:p>
            <a:r>
              <a:rPr lang="en-US" baseline="0" dirty="0" err="1"/>
              <a:t>Typisch</a:t>
            </a:r>
            <a:r>
              <a:rPr lang="en-US" baseline="0" dirty="0"/>
              <a:t>: Kinder </a:t>
            </a:r>
            <a:r>
              <a:rPr lang="en-US" baseline="0" dirty="0" err="1"/>
              <a:t>denken</a:t>
            </a:r>
            <a:r>
              <a:rPr lang="en-US" baseline="0" dirty="0"/>
              <a:t> in BEDEUTUNGEN – </a:t>
            </a:r>
            <a:r>
              <a:rPr lang="en-US" baseline="0" dirty="0" err="1"/>
              <a:t>sie</a:t>
            </a:r>
            <a:r>
              <a:rPr lang="en-US" baseline="0" dirty="0"/>
              <a:t> </a:t>
            </a:r>
            <a:r>
              <a:rPr lang="en-US" baseline="0" dirty="0" err="1"/>
              <a:t>sehen</a:t>
            </a:r>
            <a:r>
              <a:rPr lang="en-US" baseline="0" dirty="0"/>
              <a:t> </a:t>
            </a:r>
            <a:r>
              <a:rPr lang="en-US" baseline="0" dirty="0" err="1"/>
              <a:t>nicht</a:t>
            </a:r>
            <a:r>
              <a:rPr lang="en-US" baseline="0" dirty="0"/>
              <a:t> das –</a:t>
            </a:r>
            <a:r>
              <a:rPr lang="en-US" baseline="0" dirty="0" err="1"/>
              <a:t>ly</a:t>
            </a:r>
            <a:r>
              <a:rPr lang="en-US" baseline="0" dirty="0"/>
              <a:t> – </a:t>
            </a:r>
            <a:r>
              <a:rPr lang="en-US" baseline="0" dirty="0" err="1"/>
              <a:t>sondern</a:t>
            </a:r>
            <a:r>
              <a:rPr lang="en-US" baseline="0" dirty="0"/>
              <a:t> </a:t>
            </a:r>
            <a:r>
              <a:rPr lang="en-US" baseline="0" dirty="0" err="1"/>
              <a:t>sehen</a:t>
            </a:r>
            <a:r>
              <a:rPr lang="en-US" baseline="0" dirty="0"/>
              <a:t> </a:t>
            </a:r>
            <a:r>
              <a:rPr lang="en-US" baseline="0" dirty="0" err="1"/>
              <a:t>inhaltliche</a:t>
            </a:r>
            <a:r>
              <a:rPr lang="en-US" baseline="0" dirty="0"/>
              <a:t> </a:t>
            </a:r>
            <a:r>
              <a:rPr lang="en-US" baseline="0" dirty="0" err="1"/>
              <a:t>Regelmäßigkeiten</a:t>
            </a:r>
            <a:r>
              <a:rPr lang="en-US" baseline="0" dirty="0"/>
              <a:t> (die </a:t>
            </a:r>
            <a:r>
              <a:rPr lang="en-US" baseline="0" dirty="0" err="1"/>
              <a:t>Guten</a:t>
            </a:r>
            <a:r>
              <a:rPr lang="en-US" baseline="0" dirty="0"/>
              <a:t> links, die </a:t>
            </a:r>
            <a:r>
              <a:rPr lang="en-US" baseline="0" dirty="0" err="1"/>
              <a:t>schlechten</a:t>
            </a:r>
            <a:r>
              <a:rPr lang="en-US" baseline="0" dirty="0"/>
              <a:t> </a:t>
            </a:r>
            <a:r>
              <a:rPr lang="en-US" baseline="0" dirty="0" err="1"/>
              <a:t>rechts</a:t>
            </a:r>
            <a:r>
              <a:rPr lang="en-US" baseline="0" dirty="0"/>
              <a:t>. </a:t>
            </a:r>
            <a:r>
              <a:rPr lang="en-US" baseline="0" dirty="0" err="1"/>
              <a:t>Wenn</a:t>
            </a:r>
            <a:r>
              <a:rPr lang="en-US" baseline="0" dirty="0"/>
              <a:t> </a:t>
            </a:r>
            <a:r>
              <a:rPr lang="en-US" baseline="0" dirty="0" err="1"/>
              <a:t>es</a:t>
            </a:r>
            <a:r>
              <a:rPr lang="en-US" baseline="0" dirty="0"/>
              <a:t> </a:t>
            </a:r>
            <a:r>
              <a:rPr lang="en-US" baseline="0" dirty="0" err="1"/>
              <a:t>viele</a:t>
            </a:r>
            <a:r>
              <a:rPr lang="en-US" baseline="0" dirty="0"/>
              <a:t> Kinder </a:t>
            </a:r>
            <a:r>
              <a:rPr lang="en-US" baseline="0" dirty="0" err="1"/>
              <a:t>sind</a:t>
            </a:r>
            <a:r>
              <a:rPr lang="en-US" baseline="0" dirty="0"/>
              <a:t> links, </a:t>
            </a:r>
            <a:r>
              <a:rPr lang="en-US" baseline="0" dirty="0" err="1"/>
              <a:t>Wenn</a:t>
            </a:r>
            <a:r>
              <a:rPr lang="en-US" baseline="0" dirty="0"/>
              <a:t> </a:t>
            </a:r>
            <a:r>
              <a:rPr lang="en-US" baseline="0" dirty="0" err="1"/>
              <a:t>nur</a:t>
            </a:r>
            <a:r>
              <a:rPr lang="en-US" baseline="0" dirty="0"/>
              <a:t> </a:t>
            </a:r>
            <a:r>
              <a:rPr lang="en-US" baseline="0" dirty="0" err="1"/>
              <a:t>manche</a:t>
            </a:r>
            <a:r>
              <a:rPr lang="en-US" baseline="0" dirty="0"/>
              <a:t> </a:t>
            </a:r>
            <a:r>
              <a:rPr lang="en-US" baseline="0" dirty="0" err="1"/>
              <a:t>rechts</a:t>
            </a:r>
            <a:r>
              <a:rPr lang="en-US" baseline="0" dirty="0"/>
              <a:t>….)</a:t>
            </a:r>
            <a:endParaRPr lang="en-US" dirty="0"/>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44</a:t>
            </a:fld>
            <a:endParaRPr lang="fr-FR"/>
          </a:p>
        </p:txBody>
      </p:sp>
    </p:spTree>
    <p:extLst>
      <p:ext uri="{BB962C8B-B14F-4D97-AF65-F5344CB8AC3E}">
        <p14:creationId xmlns:p14="http://schemas.microsoft.com/office/powerpoint/2010/main" val="7114053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activity first – THEN</a:t>
            </a:r>
            <a:r>
              <a:rPr lang="en-US" baseline="0" dirty="0"/>
              <a:t> explain why it works better.</a:t>
            </a:r>
          </a:p>
          <a:p>
            <a:r>
              <a:rPr lang="en-US" baseline="0" dirty="0"/>
              <a:t>Guess what Sam </a:t>
            </a:r>
            <a:r>
              <a:rPr lang="en-US" baseline="0" dirty="0" err="1"/>
              <a:t>Holderson</a:t>
            </a:r>
            <a:r>
              <a:rPr lang="en-US" baseline="0" dirty="0"/>
              <a:t> is doing: he is </a:t>
            </a:r>
            <a:r>
              <a:rPr lang="en-US" baseline="0"/>
              <a:t>smoking heavily…</a:t>
            </a:r>
            <a:endParaRPr lang="en-US" dirty="0"/>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45</a:t>
            </a:fld>
            <a:endParaRPr lang="fr-FR"/>
          </a:p>
        </p:txBody>
      </p:sp>
    </p:spTree>
    <p:extLst>
      <p:ext uri="{BB962C8B-B14F-4D97-AF65-F5344CB8AC3E}">
        <p14:creationId xmlns:p14="http://schemas.microsoft.com/office/powerpoint/2010/main" val="2762826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err="1"/>
              <a:t>Unbewusst</a:t>
            </a:r>
            <a:r>
              <a:rPr lang="fr-FR" dirty="0"/>
              <a:t>: </a:t>
            </a:r>
            <a:r>
              <a:rPr lang="fr-FR" dirty="0" err="1"/>
              <a:t>wie</a:t>
            </a:r>
            <a:r>
              <a:rPr lang="fr-FR" baseline="0" dirty="0"/>
              <a:t> </a:t>
            </a:r>
            <a:r>
              <a:rPr lang="fr-FR" baseline="0" dirty="0" err="1"/>
              <a:t>glaubhaft</a:t>
            </a:r>
            <a:r>
              <a:rPr lang="fr-FR" baseline="0" dirty="0"/>
              <a:t> </a:t>
            </a:r>
            <a:r>
              <a:rPr lang="fr-FR" baseline="0" dirty="0" err="1"/>
              <a:t>ist</a:t>
            </a:r>
            <a:r>
              <a:rPr lang="fr-FR" baseline="0" dirty="0"/>
              <a:t> die </a:t>
            </a:r>
            <a:r>
              <a:rPr lang="fr-FR" baseline="0" dirty="0" err="1"/>
              <a:t>Lehrperson</a:t>
            </a:r>
            <a:r>
              <a:rPr lang="fr-FR" baseline="0" dirty="0"/>
              <a:t>, …</a:t>
            </a:r>
          </a:p>
          <a:p>
            <a:r>
              <a:rPr lang="fr-FR" baseline="0" dirty="0" err="1"/>
              <a:t>wie</a:t>
            </a:r>
            <a:r>
              <a:rPr lang="fr-FR" baseline="0" dirty="0"/>
              <a:t> </a:t>
            </a:r>
            <a:r>
              <a:rPr lang="fr-FR" baseline="0" dirty="0" err="1"/>
              <a:t>wichtig</a:t>
            </a:r>
            <a:r>
              <a:rPr lang="fr-FR" baseline="0" dirty="0"/>
              <a:t> </a:t>
            </a:r>
            <a:r>
              <a:rPr lang="fr-FR" baseline="0" dirty="0" err="1"/>
              <a:t>ist</a:t>
            </a:r>
            <a:r>
              <a:rPr lang="fr-FR" baseline="0" dirty="0"/>
              <a:t> </a:t>
            </a:r>
            <a:r>
              <a:rPr lang="fr-FR" baseline="0" dirty="0" err="1"/>
              <a:t>das</a:t>
            </a:r>
            <a:r>
              <a:rPr lang="fr-FR" baseline="0" dirty="0"/>
              <a:t> </a:t>
            </a:r>
            <a:r>
              <a:rPr lang="fr-FR" baseline="0" dirty="0" err="1"/>
              <a:t>für</a:t>
            </a:r>
            <a:r>
              <a:rPr lang="fr-FR" baseline="0" dirty="0"/>
              <a:t> uns </a:t>
            </a:r>
            <a:r>
              <a:rPr lang="fr-FR" baseline="0" dirty="0" err="1"/>
              <a:t>alle</a:t>
            </a:r>
            <a:r>
              <a:rPr lang="fr-FR" baseline="0" dirty="0"/>
              <a:t> (</a:t>
            </a:r>
            <a:r>
              <a:rPr lang="fr-FR" baseline="0" dirty="0" err="1"/>
              <a:t>peer</a:t>
            </a:r>
            <a:r>
              <a:rPr lang="fr-FR" baseline="0" dirty="0"/>
              <a:t>-group)</a:t>
            </a:r>
          </a:p>
          <a:p>
            <a:r>
              <a:rPr lang="fr-FR" baseline="0" dirty="0" err="1"/>
              <a:t>unbewusstes</a:t>
            </a:r>
            <a:r>
              <a:rPr lang="fr-FR" baseline="0" dirty="0"/>
              <a:t> </a:t>
            </a:r>
            <a:r>
              <a:rPr lang="fr-FR" baseline="0" dirty="0" err="1"/>
              <a:t>Wahrnehmen</a:t>
            </a:r>
            <a:r>
              <a:rPr lang="fr-FR" baseline="0" dirty="0"/>
              <a:t> (</a:t>
            </a:r>
            <a:r>
              <a:rPr lang="fr-FR" baseline="0" dirty="0" err="1"/>
              <a:t>vocab</a:t>
            </a:r>
            <a:r>
              <a:rPr lang="fr-FR" baseline="0" dirty="0"/>
              <a:t> </a:t>
            </a:r>
            <a:r>
              <a:rPr lang="fr-FR" baseline="0" dirty="0" err="1"/>
              <a:t>quilt</a:t>
            </a:r>
            <a:r>
              <a:rPr lang="fr-FR" baseline="0" dirty="0"/>
              <a:t>)</a:t>
            </a:r>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46</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55434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Überlegen</a:t>
            </a:r>
            <a:r>
              <a:rPr lang="en-US" dirty="0"/>
              <a:t> </a:t>
            </a:r>
            <a:r>
              <a:rPr lang="en-US" dirty="0" err="1"/>
              <a:t>Sie</a:t>
            </a:r>
            <a:r>
              <a:rPr lang="en-US" dirty="0"/>
              <a:t> </a:t>
            </a:r>
            <a:r>
              <a:rPr lang="en-US" dirty="0" err="1"/>
              <a:t>einmal</a:t>
            </a:r>
            <a:r>
              <a:rPr lang="en-US" dirty="0"/>
              <a:t> </a:t>
            </a:r>
            <a:r>
              <a:rPr lang="en-US" dirty="0" err="1"/>
              <a:t>wieviel</a:t>
            </a:r>
            <a:r>
              <a:rPr lang="en-US" dirty="0"/>
              <a:t> von </a:t>
            </a:r>
            <a:r>
              <a:rPr lang="en-US" dirty="0" err="1"/>
              <a:t>Ihrem</a:t>
            </a:r>
            <a:r>
              <a:rPr lang="en-US" dirty="0"/>
              <a:t> </a:t>
            </a:r>
            <a:r>
              <a:rPr lang="en-US" dirty="0" err="1"/>
              <a:t>Wortschatz</a:t>
            </a:r>
            <a:r>
              <a:rPr lang="en-US" dirty="0"/>
              <a:t> in der </a:t>
            </a:r>
            <a:r>
              <a:rPr lang="en-US" dirty="0" err="1"/>
              <a:t>Fremdsprache</a:t>
            </a:r>
            <a:r>
              <a:rPr lang="en-US" dirty="0"/>
              <a:t> </a:t>
            </a:r>
            <a:r>
              <a:rPr lang="en-US" dirty="0" err="1"/>
              <a:t>Sie</a:t>
            </a:r>
            <a:r>
              <a:rPr lang="en-US" dirty="0"/>
              <a:t> in der </a:t>
            </a:r>
            <a:r>
              <a:rPr lang="en-US" dirty="0" err="1"/>
              <a:t>Schule</a:t>
            </a:r>
            <a:r>
              <a:rPr lang="en-US" dirty="0"/>
              <a:t> (</a:t>
            </a:r>
            <a:r>
              <a:rPr lang="en-US" dirty="0" err="1"/>
              <a:t>als</a:t>
            </a:r>
            <a:r>
              <a:rPr lang="en-US" dirty="0"/>
              <a:t> </a:t>
            </a:r>
            <a:r>
              <a:rPr lang="en-US" dirty="0" err="1"/>
              <a:t>Vokabel</a:t>
            </a:r>
            <a:r>
              <a:rPr lang="en-US" dirty="0"/>
              <a:t>) </a:t>
            </a:r>
            <a:r>
              <a:rPr lang="en-US" dirty="0" err="1"/>
              <a:t>gelernt</a:t>
            </a:r>
            <a:r>
              <a:rPr lang="en-US" dirty="0"/>
              <a:t> </a:t>
            </a:r>
            <a:r>
              <a:rPr lang="en-US" dirty="0" err="1"/>
              <a:t>haben</a:t>
            </a:r>
            <a:r>
              <a:rPr lang="en-US" dirty="0"/>
              <a:t> – und </a:t>
            </a:r>
            <a:r>
              <a:rPr lang="en-US" dirty="0" err="1"/>
              <a:t>wieviel</a:t>
            </a:r>
            <a:r>
              <a:rPr lang="en-US" dirty="0"/>
              <a:t> </a:t>
            </a:r>
            <a:r>
              <a:rPr lang="en-US" dirty="0" err="1"/>
              <a:t>Sie</a:t>
            </a:r>
            <a:r>
              <a:rPr lang="en-US" dirty="0"/>
              <a:t> </a:t>
            </a:r>
            <a:r>
              <a:rPr lang="en-US" dirty="0" err="1"/>
              <a:t>woanders</a:t>
            </a:r>
            <a:r>
              <a:rPr lang="en-US" dirty="0"/>
              <a:t> – auf </a:t>
            </a:r>
            <a:r>
              <a:rPr lang="en-US" dirty="0" err="1"/>
              <a:t>andere</a:t>
            </a:r>
            <a:r>
              <a:rPr lang="en-US" dirty="0"/>
              <a:t> Art </a:t>
            </a:r>
            <a:r>
              <a:rPr lang="en-US" dirty="0" err="1"/>
              <a:t>gelernt</a:t>
            </a:r>
            <a:r>
              <a:rPr lang="en-US" dirty="0"/>
              <a:t> </a:t>
            </a:r>
            <a:r>
              <a:rPr lang="en-US" dirty="0" err="1"/>
              <a:t>haben</a:t>
            </a:r>
            <a:r>
              <a:rPr lang="en-US" dirty="0"/>
              <a:t>?</a:t>
            </a:r>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47</a:t>
            </a:fld>
            <a:endParaRPr lang="fr-FR"/>
          </a:p>
        </p:txBody>
      </p:sp>
    </p:spTree>
    <p:extLst>
      <p:ext uri="{BB962C8B-B14F-4D97-AF65-F5344CB8AC3E}">
        <p14:creationId xmlns:p14="http://schemas.microsoft.com/office/powerpoint/2010/main" val="37953611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principles</a:t>
            </a:r>
            <a:r>
              <a:rPr lang="en-US" baseline="0" dirty="0"/>
              <a:t> of learning Caine and Caine – </a:t>
            </a:r>
            <a:r>
              <a:rPr lang="en-US" baseline="0" dirty="0" err="1"/>
              <a:t>abgeändert</a:t>
            </a:r>
            <a:r>
              <a:rPr lang="en-US" baseline="0" dirty="0"/>
              <a:t> 1990 – 2000 –</a:t>
            </a:r>
          </a:p>
          <a:p>
            <a:r>
              <a:rPr lang="en-US" baseline="0" dirty="0"/>
              <a:t> </a:t>
            </a:r>
            <a:r>
              <a:rPr lang="en-US" baseline="0" dirty="0" err="1"/>
              <a:t>Vergleiche</a:t>
            </a:r>
            <a:r>
              <a:rPr lang="en-US" baseline="0" dirty="0"/>
              <a:t> </a:t>
            </a:r>
            <a:r>
              <a:rPr lang="en-US" baseline="0" dirty="0" err="1"/>
              <a:t>meine</a:t>
            </a:r>
            <a:r>
              <a:rPr lang="en-US" baseline="0" dirty="0"/>
              <a:t> </a:t>
            </a:r>
            <a:r>
              <a:rPr lang="en-US" baseline="0" dirty="0" err="1"/>
              <a:t>Checkliste</a:t>
            </a:r>
            <a:r>
              <a:rPr lang="en-US" baseline="0" dirty="0"/>
              <a:t> </a:t>
            </a:r>
            <a:r>
              <a:rPr lang="en-US" baseline="0" dirty="0" err="1"/>
              <a:t>für</a:t>
            </a:r>
            <a:r>
              <a:rPr lang="en-US" baseline="0" dirty="0"/>
              <a:t> </a:t>
            </a:r>
            <a:r>
              <a:rPr lang="en-US" baseline="0" dirty="0" err="1"/>
              <a:t>gehirngerechten</a:t>
            </a:r>
            <a:r>
              <a:rPr lang="en-US" baseline="0" dirty="0"/>
              <a:t> </a:t>
            </a:r>
            <a:r>
              <a:rPr lang="en-US" baseline="0" dirty="0" err="1"/>
              <a:t>Unterricht</a:t>
            </a:r>
            <a:r>
              <a:rPr lang="en-US" baseline="0" dirty="0"/>
              <a:t>…</a:t>
            </a:r>
            <a:endParaRPr lang="en-US" dirty="0"/>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48</a:t>
            </a:fld>
            <a:endParaRPr lang="fr-FR"/>
          </a:p>
        </p:txBody>
      </p:sp>
    </p:spTree>
    <p:extLst>
      <p:ext uri="{BB962C8B-B14F-4D97-AF65-F5344CB8AC3E}">
        <p14:creationId xmlns:p14="http://schemas.microsoft.com/office/powerpoint/2010/main" val="10391434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49</a:t>
            </a:fld>
            <a:endParaRPr lang="fr-FR"/>
          </a:p>
        </p:txBody>
      </p:sp>
    </p:spTree>
    <p:extLst>
      <p:ext uri="{BB962C8B-B14F-4D97-AF65-F5344CB8AC3E}">
        <p14:creationId xmlns:p14="http://schemas.microsoft.com/office/powerpoint/2010/main" val="36639772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50</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4256194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is BIOLOGY – not PSYCHOLOGY</a:t>
            </a:r>
          </a:p>
          <a:p>
            <a:endParaRPr lang="en-US" dirty="0"/>
          </a:p>
          <a:p>
            <a:r>
              <a:rPr lang="en-US" dirty="0" err="1"/>
              <a:t>Wir</a:t>
            </a:r>
            <a:r>
              <a:rPr lang="en-US" dirty="0"/>
              <a:t> </a:t>
            </a:r>
            <a:r>
              <a:rPr lang="en-US" dirty="0" err="1"/>
              <a:t>wolle</a:t>
            </a:r>
            <a:r>
              <a:rPr lang="en-US" baseline="0" dirty="0" err="1"/>
              <a:t>n</a:t>
            </a:r>
            <a:r>
              <a:rPr lang="en-US" baseline="0" dirty="0"/>
              <a:t> </a:t>
            </a:r>
            <a:r>
              <a:rPr lang="en-US" baseline="0" dirty="0" err="1"/>
              <a:t>uns</a:t>
            </a:r>
            <a:r>
              <a:rPr lang="en-US" baseline="0" dirty="0"/>
              <a:t> </a:t>
            </a:r>
            <a:r>
              <a:rPr lang="en-US" baseline="0" dirty="0" err="1"/>
              <a:t>heute</a:t>
            </a:r>
            <a:r>
              <a:rPr lang="en-US" baseline="0" dirty="0"/>
              <a:t> </a:t>
            </a:r>
            <a:r>
              <a:rPr lang="en-US" baseline="0" dirty="0" err="1"/>
              <a:t>anschauen</a:t>
            </a:r>
            <a:r>
              <a:rPr lang="en-US" baseline="0" dirty="0"/>
              <a:t> was das </a:t>
            </a:r>
            <a:r>
              <a:rPr lang="en-US" baseline="0" dirty="0" err="1"/>
              <a:t>bedeutet</a:t>
            </a:r>
            <a:r>
              <a:rPr lang="en-US" baseline="0" dirty="0"/>
              <a:t> und WIE </a:t>
            </a:r>
            <a:r>
              <a:rPr lang="en-US" baseline="0" dirty="0" err="1"/>
              <a:t>wir</a:t>
            </a:r>
            <a:r>
              <a:rPr lang="en-US" baseline="0" dirty="0"/>
              <a:t> das </a:t>
            </a:r>
            <a:r>
              <a:rPr lang="en-US" baseline="0" dirty="0" err="1"/>
              <a:t>als</a:t>
            </a:r>
            <a:r>
              <a:rPr lang="en-US" baseline="0" dirty="0"/>
              <a:t> </a:t>
            </a:r>
            <a:r>
              <a:rPr lang="en-US" baseline="0" dirty="0" err="1"/>
              <a:t>LehrererInnen</a:t>
            </a:r>
            <a:r>
              <a:rPr lang="en-US" baseline="0" dirty="0"/>
              <a:t> </a:t>
            </a:r>
            <a:r>
              <a:rPr lang="en-US" baseline="0" dirty="0" err="1"/>
              <a:t>tun</a:t>
            </a:r>
            <a:r>
              <a:rPr lang="en-US" baseline="0" dirty="0"/>
              <a:t> </a:t>
            </a:r>
            <a:r>
              <a:rPr lang="en-US" baseline="0" dirty="0" err="1"/>
              <a:t>können</a:t>
            </a:r>
            <a:r>
              <a:rPr lang="en-US" baseline="0" dirty="0"/>
              <a:t>.</a:t>
            </a:r>
          </a:p>
          <a:p>
            <a:r>
              <a:rPr lang="en-US" baseline="0" dirty="0" err="1"/>
              <a:t>Wir</a:t>
            </a:r>
            <a:r>
              <a:rPr lang="en-US" baseline="0" dirty="0"/>
              <a:t> </a:t>
            </a:r>
            <a:r>
              <a:rPr lang="en-US" baseline="0" dirty="0" err="1"/>
              <a:t>wollen</a:t>
            </a:r>
            <a:r>
              <a:rPr lang="en-US" baseline="0" dirty="0"/>
              <a:t> </a:t>
            </a:r>
            <a:r>
              <a:rPr lang="en-US" baseline="0" dirty="0" err="1"/>
              <a:t>uns</a:t>
            </a:r>
            <a:r>
              <a:rPr lang="en-US" baseline="0" dirty="0"/>
              <a:t> </a:t>
            </a:r>
            <a:r>
              <a:rPr lang="en-US" baseline="0" dirty="0" err="1"/>
              <a:t>anschauen</a:t>
            </a:r>
            <a:r>
              <a:rPr lang="en-US" baseline="0" dirty="0"/>
              <a:t> </a:t>
            </a:r>
            <a:r>
              <a:rPr lang="en-US" baseline="0" dirty="0" err="1"/>
              <a:t>warum</a:t>
            </a:r>
            <a:r>
              <a:rPr lang="en-US" baseline="0" dirty="0"/>
              <a:t> </a:t>
            </a:r>
            <a:r>
              <a:rPr lang="en-US" baseline="0" dirty="0" err="1"/>
              <a:t>gewisse</a:t>
            </a:r>
            <a:r>
              <a:rPr lang="en-US" baseline="0" dirty="0"/>
              <a:t> </a:t>
            </a:r>
            <a:r>
              <a:rPr lang="en-US" baseline="0" dirty="0" err="1"/>
              <a:t>Methoden</a:t>
            </a:r>
            <a:r>
              <a:rPr lang="en-US" baseline="0" dirty="0"/>
              <a:t> und </a:t>
            </a:r>
            <a:r>
              <a:rPr lang="en-US" baseline="0" dirty="0" err="1"/>
              <a:t>Übungstypen</a:t>
            </a:r>
            <a:r>
              <a:rPr lang="en-US" baseline="0" dirty="0"/>
              <a:t> </a:t>
            </a:r>
            <a:r>
              <a:rPr lang="en-US" baseline="0" dirty="0" err="1"/>
              <a:t>wirksamer</a:t>
            </a:r>
            <a:r>
              <a:rPr lang="en-US" baseline="0" dirty="0"/>
              <a:t> </a:t>
            </a:r>
            <a:r>
              <a:rPr lang="en-US" baseline="0" dirty="0" err="1"/>
              <a:t>sind</a:t>
            </a:r>
            <a:r>
              <a:rPr lang="en-US" baseline="0" dirty="0"/>
              <a:t> </a:t>
            </a:r>
            <a:r>
              <a:rPr lang="en-US" baseline="0" dirty="0" err="1"/>
              <a:t>als</a:t>
            </a:r>
            <a:r>
              <a:rPr lang="en-US" baseline="0" dirty="0"/>
              <a:t> </a:t>
            </a:r>
            <a:r>
              <a:rPr lang="en-US" baseline="0" dirty="0" err="1"/>
              <a:t>andere</a:t>
            </a:r>
            <a:r>
              <a:rPr lang="en-US" baseline="0" dirty="0"/>
              <a:t>.</a:t>
            </a:r>
          </a:p>
          <a:p>
            <a:r>
              <a:rPr lang="en-US" baseline="0" dirty="0" err="1"/>
              <a:t>Wir</a:t>
            </a:r>
            <a:r>
              <a:rPr lang="en-US" baseline="0" dirty="0"/>
              <a:t> </a:t>
            </a:r>
            <a:r>
              <a:rPr lang="en-US" baseline="0" dirty="0" err="1"/>
              <a:t>haben</a:t>
            </a:r>
            <a:r>
              <a:rPr lang="en-US" baseline="0" dirty="0"/>
              <a:t> </a:t>
            </a:r>
            <a:r>
              <a:rPr lang="en-US" baseline="0" dirty="0" err="1"/>
              <a:t>wenig</a:t>
            </a:r>
            <a:r>
              <a:rPr lang="en-US" baseline="0" dirty="0"/>
              <a:t> </a:t>
            </a:r>
            <a:r>
              <a:rPr lang="en-US" baseline="0" dirty="0" err="1"/>
              <a:t>Zeit</a:t>
            </a:r>
            <a:r>
              <a:rPr lang="en-US" baseline="0" dirty="0"/>
              <a:t> – </a:t>
            </a:r>
            <a:r>
              <a:rPr lang="en-US" baseline="0" dirty="0" err="1"/>
              <a:t>Kompetenzen</a:t>
            </a:r>
            <a:r>
              <a:rPr lang="en-US" baseline="0" dirty="0"/>
              <a:t> – Matura – </a:t>
            </a:r>
            <a:r>
              <a:rPr lang="en-US" baseline="0" dirty="0" err="1"/>
              <a:t>wir</a:t>
            </a:r>
            <a:r>
              <a:rPr lang="en-US" baseline="0" dirty="0"/>
              <a:t> </a:t>
            </a:r>
            <a:r>
              <a:rPr lang="en-US" baseline="0" dirty="0" err="1"/>
              <a:t>wollen</a:t>
            </a:r>
            <a:r>
              <a:rPr lang="en-US" baseline="0" dirty="0"/>
              <a:t> die </a:t>
            </a:r>
            <a:r>
              <a:rPr lang="en-US" baseline="0" dirty="0" err="1"/>
              <a:t>wenige</a:t>
            </a:r>
            <a:r>
              <a:rPr lang="en-US" baseline="0" dirty="0"/>
              <a:t> </a:t>
            </a:r>
            <a:r>
              <a:rPr lang="en-US" baseline="0" dirty="0" err="1"/>
              <a:t>Zeit</a:t>
            </a:r>
            <a:r>
              <a:rPr lang="en-US" baseline="0" dirty="0"/>
              <a:t> </a:t>
            </a:r>
            <a:r>
              <a:rPr lang="en-US" baseline="0" dirty="0" err="1"/>
              <a:t>im</a:t>
            </a:r>
            <a:r>
              <a:rPr lang="en-US" baseline="0" dirty="0"/>
              <a:t> </a:t>
            </a:r>
            <a:r>
              <a:rPr lang="en-US" baseline="0" dirty="0" err="1"/>
              <a:t>Unterricht</a:t>
            </a:r>
            <a:r>
              <a:rPr lang="en-US" baseline="0" dirty="0"/>
              <a:t> EFFIZIENT </a:t>
            </a:r>
            <a:r>
              <a:rPr lang="en-US" baseline="0" dirty="0" err="1"/>
              <a:t>nützen</a:t>
            </a:r>
            <a:r>
              <a:rPr lang="en-US" baseline="0" dirty="0"/>
              <a:t> und das  </a:t>
            </a:r>
            <a:r>
              <a:rPr lang="en-US" baseline="0" dirty="0" err="1"/>
              <a:t>lernen</a:t>
            </a:r>
            <a:r>
              <a:rPr lang="en-US" baseline="0" dirty="0"/>
              <a:t> </a:t>
            </a:r>
            <a:r>
              <a:rPr lang="en-US" baseline="0" dirty="0" err="1"/>
              <a:t>nicht</a:t>
            </a:r>
            <a:r>
              <a:rPr lang="en-US" baseline="0" dirty="0"/>
              <a:t> </a:t>
            </a:r>
            <a:r>
              <a:rPr lang="en-US" baseline="0" dirty="0" err="1"/>
              <a:t>nach</a:t>
            </a:r>
            <a:r>
              <a:rPr lang="en-US" baseline="0" dirty="0"/>
              <a:t> </a:t>
            </a:r>
            <a:r>
              <a:rPr lang="en-US" baseline="0" dirty="0" err="1"/>
              <a:t>Hause</a:t>
            </a:r>
            <a:r>
              <a:rPr lang="en-US" baseline="0" dirty="0"/>
              <a:t>  </a:t>
            </a:r>
            <a:r>
              <a:rPr lang="en-US" baseline="0" dirty="0" err="1"/>
              <a:t>auslagern</a:t>
            </a:r>
            <a:r>
              <a:rPr lang="en-US" baseline="0" dirty="0"/>
              <a:t>.</a:t>
            </a:r>
          </a:p>
          <a:p>
            <a:r>
              <a:rPr lang="en-US" baseline="0" dirty="0"/>
              <a:t>Die </a:t>
            </a:r>
            <a:r>
              <a:rPr lang="en-US" baseline="0" dirty="0" err="1"/>
              <a:t>Neurowiss</a:t>
            </a:r>
            <a:r>
              <a:rPr lang="en-US" baseline="0" dirty="0"/>
              <a:t>. </a:t>
            </a:r>
            <a:r>
              <a:rPr lang="en-US" baseline="0" dirty="0" err="1"/>
              <a:t>Können</a:t>
            </a:r>
            <a:r>
              <a:rPr lang="en-US" baseline="0" dirty="0"/>
              <a:t> </a:t>
            </a:r>
            <a:r>
              <a:rPr lang="en-US" baseline="0" dirty="0" err="1"/>
              <a:t>uns</a:t>
            </a:r>
            <a:r>
              <a:rPr lang="en-US" baseline="0" dirty="0"/>
              <a:t>  </a:t>
            </a:r>
            <a:r>
              <a:rPr lang="en-US" baseline="0" dirty="0" err="1"/>
              <a:t>Hinweise</a:t>
            </a:r>
            <a:r>
              <a:rPr lang="en-US" baseline="0" dirty="0"/>
              <a:t> </a:t>
            </a:r>
            <a:r>
              <a:rPr lang="en-US" baseline="0" dirty="0" err="1"/>
              <a:t>geben</a:t>
            </a:r>
            <a:r>
              <a:rPr lang="en-US" baseline="0" dirty="0"/>
              <a:t> was </a:t>
            </a:r>
            <a:r>
              <a:rPr lang="en-US" baseline="0" dirty="0" err="1"/>
              <a:t>wirkt</a:t>
            </a:r>
            <a:r>
              <a:rPr lang="en-US" baseline="0" dirty="0"/>
              <a:t> und wo “das </a:t>
            </a:r>
            <a:r>
              <a:rPr lang="en-US" baseline="0" dirty="0" err="1"/>
              <a:t>Hirn</a:t>
            </a:r>
            <a:r>
              <a:rPr lang="en-US" baseline="0" dirty="0"/>
              <a:t> </a:t>
            </a:r>
            <a:r>
              <a:rPr lang="en-US" baseline="0" dirty="0" err="1"/>
              <a:t>kalt</a:t>
            </a:r>
            <a:r>
              <a:rPr lang="en-US" baseline="0" dirty="0"/>
              <a:t> </a:t>
            </a:r>
            <a:r>
              <a:rPr lang="en-US" baseline="0" dirty="0" err="1"/>
              <a:t>bleibt</a:t>
            </a:r>
            <a:r>
              <a:rPr lang="en-US" baseline="0" dirty="0"/>
              <a:t>.”</a:t>
            </a:r>
            <a:endParaRPr lang="en-US" dirty="0"/>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4</a:t>
            </a:fld>
            <a:endParaRPr lang="fr-FR"/>
          </a:p>
        </p:txBody>
      </p:sp>
    </p:spTree>
    <p:extLst>
      <p:ext uri="{BB962C8B-B14F-4D97-AF65-F5344CB8AC3E}">
        <p14:creationId xmlns:p14="http://schemas.microsoft.com/office/powerpoint/2010/main" val="2971225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err="1"/>
              <a:t>Speicherung</a:t>
            </a:r>
            <a:r>
              <a:rPr lang="fr-FR" baseline="0" dirty="0"/>
              <a:t> </a:t>
            </a:r>
            <a:r>
              <a:rPr lang="fr-FR" baseline="0" dirty="0" err="1"/>
              <a:t>und</a:t>
            </a:r>
            <a:r>
              <a:rPr lang="fr-FR" baseline="0" dirty="0"/>
              <a:t> </a:t>
            </a:r>
            <a:r>
              <a:rPr lang="fr-FR" baseline="0" dirty="0" err="1"/>
              <a:t>Abruf</a:t>
            </a:r>
            <a:r>
              <a:rPr lang="fr-FR" baseline="0" dirty="0"/>
              <a:t>: </a:t>
            </a:r>
          </a:p>
          <a:p>
            <a:r>
              <a:rPr lang="fr-FR" baseline="0" dirty="0" err="1"/>
              <a:t>Rechte</a:t>
            </a:r>
            <a:r>
              <a:rPr lang="fr-FR" baseline="0" dirty="0"/>
              <a:t> </a:t>
            </a:r>
            <a:r>
              <a:rPr lang="fr-FR" baseline="0" dirty="0" err="1"/>
              <a:t>Hemisphäre</a:t>
            </a:r>
            <a:r>
              <a:rPr lang="fr-FR" baseline="0" dirty="0"/>
              <a:t>: vor </a:t>
            </a:r>
            <a:r>
              <a:rPr lang="fr-FR" baseline="0" dirty="0" err="1"/>
              <a:t>allem</a:t>
            </a:r>
            <a:r>
              <a:rPr lang="fr-FR" baseline="0" dirty="0"/>
              <a:t> </a:t>
            </a:r>
            <a:r>
              <a:rPr lang="fr-FR" baseline="0" dirty="0" err="1"/>
              <a:t>emotionale</a:t>
            </a:r>
            <a:r>
              <a:rPr lang="fr-FR" baseline="0" dirty="0"/>
              <a:t> </a:t>
            </a:r>
            <a:r>
              <a:rPr lang="fr-FR" baseline="0" dirty="0" err="1"/>
              <a:t>Inhalte</a:t>
            </a:r>
            <a:r>
              <a:rPr lang="fr-FR" baseline="0" dirty="0"/>
              <a:t> </a:t>
            </a:r>
            <a:r>
              <a:rPr lang="fr-FR" baseline="0" dirty="0" err="1"/>
              <a:t>aus</a:t>
            </a:r>
            <a:r>
              <a:rPr lang="fr-FR" baseline="0" dirty="0"/>
              <a:t> </a:t>
            </a:r>
            <a:r>
              <a:rPr lang="fr-FR" baseline="0" dirty="0" err="1"/>
              <a:t>dem</a:t>
            </a:r>
            <a:r>
              <a:rPr lang="fr-FR" baseline="0" dirty="0"/>
              <a:t> </a:t>
            </a:r>
            <a:r>
              <a:rPr lang="fr-FR" baseline="0" dirty="0" err="1"/>
              <a:t>episodischen</a:t>
            </a:r>
            <a:r>
              <a:rPr lang="fr-FR" baseline="0" dirty="0"/>
              <a:t> </a:t>
            </a:r>
            <a:r>
              <a:rPr lang="fr-FR" baseline="0" dirty="0" err="1"/>
              <a:t>Gedächtnis</a:t>
            </a:r>
            <a:r>
              <a:rPr lang="fr-FR" baseline="0" dirty="0"/>
              <a:t> </a:t>
            </a:r>
            <a:r>
              <a:rPr lang="fr-FR" baseline="0" dirty="0" err="1"/>
              <a:t>werden</a:t>
            </a:r>
            <a:r>
              <a:rPr lang="fr-FR" baseline="0" dirty="0"/>
              <a:t> </a:t>
            </a:r>
            <a:r>
              <a:rPr lang="fr-FR" baseline="0" dirty="0" err="1"/>
              <a:t>vorrangig</a:t>
            </a:r>
            <a:r>
              <a:rPr lang="fr-FR" baseline="0" dirty="0"/>
              <a:t> in den </a:t>
            </a:r>
            <a:r>
              <a:rPr lang="fr-FR" baseline="0" dirty="0" err="1"/>
              <a:t>limbischen</a:t>
            </a:r>
            <a:r>
              <a:rPr lang="fr-FR" baseline="0" dirty="0"/>
              <a:t> </a:t>
            </a:r>
            <a:r>
              <a:rPr lang="fr-FR" baseline="0" dirty="0" err="1"/>
              <a:t>Strukturen</a:t>
            </a:r>
            <a:r>
              <a:rPr lang="fr-FR" baseline="0" dirty="0"/>
              <a:t> der </a:t>
            </a:r>
            <a:r>
              <a:rPr lang="fr-FR" baseline="0" dirty="0" err="1"/>
              <a:t>rechten</a:t>
            </a:r>
            <a:r>
              <a:rPr lang="fr-FR" baseline="0" dirty="0"/>
              <a:t>  </a:t>
            </a:r>
            <a:r>
              <a:rPr lang="fr-FR" baseline="0" dirty="0" err="1"/>
              <a:t>Hemisphäre</a:t>
            </a:r>
            <a:r>
              <a:rPr lang="fr-FR" baseline="0" dirty="0"/>
              <a:t> </a:t>
            </a:r>
            <a:r>
              <a:rPr lang="fr-FR" baseline="0" dirty="0" err="1"/>
              <a:t>gespeichert</a:t>
            </a:r>
            <a:r>
              <a:rPr lang="fr-FR" baseline="0" dirty="0"/>
              <a:t>.</a:t>
            </a:r>
          </a:p>
          <a:p>
            <a:r>
              <a:rPr lang="fr-FR" baseline="0" dirty="0" err="1"/>
              <a:t>Knowledge</a:t>
            </a:r>
            <a:r>
              <a:rPr lang="fr-FR" baseline="0" dirty="0"/>
              <a:t> = </a:t>
            </a:r>
            <a:r>
              <a:rPr lang="fr-FR" baseline="0" dirty="0" err="1"/>
              <a:t>physical</a:t>
            </a:r>
            <a:r>
              <a:rPr lang="fr-FR" baseline="0" dirty="0"/>
              <a:t>: synapse connections, neuronal networks</a:t>
            </a:r>
          </a:p>
          <a:p>
            <a:r>
              <a:rPr lang="fr-FR" baseline="0" dirty="0"/>
              <a:t>Links: </a:t>
            </a:r>
            <a:r>
              <a:rPr lang="fr-FR" baseline="0" dirty="0" err="1"/>
              <a:t>semantische</a:t>
            </a:r>
            <a:r>
              <a:rPr lang="fr-FR" baseline="0" dirty="0"/>
              <a:t> </a:t>
            </a:r>
            <a:r>
              <a:rPr lang="fr-FR" baseline="0" dirty="0" err="1"/>
              <a:t>Inhalte</a:t>
            </a:r>
            <a:r>
              <a:rPr lang="fr-FR"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err="1"/>
              <a:t>Bilder</a:t>
            </a:r>
            <a:r>
              <a:rPr lang="fr-FR" baseline="0" dirty="0"/>
              <a:t> </a:t>
            </a:r>
            <a:r>
              <a:rPr lang="fr-FR" baseline="0" dirty="0" err="1"/>
              <a:t>aus</a:t>
            </a:r>
            <a:r>
              <a:rPr lang="fr-FR" baseline="0" dirty="0"/>
              <a:t>: </a:t>
            </a:r>
            <a:r>
              <a:rPr lang="en-US" dirty="0">
                <a:hlinkClick r:id="rId3"/>
              </a:rPr>
              <a:t>http://www.ddas.vermont.gov/ddas-policies/policies-tbi/policies-tbi-documents/tbi-trng-modules-workbks/training-module-1-brain-101</a:t>
            </a:r>
            <a:r>
              <a:rPr lang="en-US" dirty="0"/>
              <a:t>, </a:t>
            </a:r>
            <a:r>
              <a:rPr lang="en-US" dirty="0" err="1"/>
              <a:t>Okt</a:t>
            </a:r>
            <a:r>
              <a:rPr lang="en-US" dirty="0"/>
              <a:t> 2015</a:t>
            </a:r>
          </a:p>
          <a:p>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5</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3059740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a:t>Der</a:t>
            </a:r>
            <a:r>
              <a:rPr lang="fr-FR" baseline="0" dirty="0"/>
              <a:t> </a:t>
            </a:r>
            <a:r>
              <a:rPr lang="fr-FR" baseline="0" dirty="0" err="1"/>
              <a:t>Hippocampus</a:t>
            </a:r>
            <a:r>
              <a:rPr lang="fr-FR" baseline="0" dirty="0"/>
              <a:t> </a:t>
            </a:r>
            <a:r>
              <a:rPr lang="fr-FR" baseline="0" dirty="0" err="1"/>
              <a:t>speichert</a:t>
            </a:r>
            <a:r>
              <a:rPr lang="fr-FR" baseline="0" dirty="0"/>
              <a:t> </a:t>
            </a:r>
            <a:r>
              <a:rPr lang="fr-FR" baseline="0" dirty="0" err="1"/>
              <a:t>Einzelheiten</a:t>
            </a:r>
            <a:r>
              <a:rPr lang="fr-FR" baseline="0" dirty="0"/>
              <a:t> ab, </a:t>
            </a:r>
            <a:r>
              <a:rPr lang="fr-FR" baseline="0" dirty="0" err="1"/>
              <a:t>ruft</a:t>
            </a:r>
            <a:r>
              <a:rPr lang="fr-FR" baseline="0" dirty="0"/>
              <a:t> </a:t>
            </a:r>
            <a:r>
              <a:rPr lang="fr-FR" baseline="0" dirty="0" err="1"/>
              <a:t>sie</a:t>
            </a:r>
            <a:r>
              <a:rPr lang="fr-FR" baseline="0" dirty="0"/>
              <a:t> </a:t>
            </a:r>
            <a:r>
              <a:rPr lang="fr-FR" baseline="0" dirty="0" err="1"/>
              <a:t>nachts</a:t>
            </a:r>
            <a:r>
              <a:rPr lang="fr-FR" baseline="0" dirty="0"/>
              <a:t> </a:t>
            </a:r>
            <a:r>
              <a:rPr lang="fr-FR" baseline="0" dirty="0" err="1"/>
              <a:t>wieder</a:t>
            </a:r>
            <a:r>
              <a:rPr lang="fr-FR" baseline="0" dirty="0"/>
              <a:t> </a:t>
            </a:r>
            <a:r>
              <a:rPr lang="fr-FR" baseline="0" dirty="0" err="1"/>
              <a:t>auf</a:t>
            </a:r>
            <a:r>
              <a:rPr lang="fr-FR" baseline="0" dirty="0"/>
              <a:t> </a:t>
            </a:r>
            <a:r>
              <a:rPr lang="fr-FR" baseline="0" dirty="0" err="1"/>
              <a:t>und</a:t>
            </a:r>
            <a:r>
              <a:rPr lang="fr-FR" baseline="0" dirty="0"/>
              <a:t> </a:t>
            </a:r>
            <a:r>
              <a:rPr lang="fr-FR" baseline="0" dirty="0" err="1"/>
              <a:t>transferiert</a:t>
            </a:r>
            <a:r>
              <a:rPr lang="fr-FR" baseline="0" dirty="0"/>
              <a:t> </a:t>
            </a:r>
            <a:r>
              <a:rPr lang="fr-FR" baseline="0" dirty="0" err="1"/>
              <a:t>sie</a:t>
            </a:r>
            <a:r>
              <a:rPr lang="fr-FR" baseline="0" dirty="0"/>
              <a:t> </a:t>
            </a:r>
            <a:r>
              <a:rPr lang="fr-FR" baseline="0" dirty="0" err="1"/>
              <a:t>innerhalb</a:t>
            </a:r>
            <a:r>
              <a:rPr lang="fr-FR" baseline="0" dirty="0"/>
              <a:t> </a:t>
            </a:r>
            <a:r>
              <a:rPr lang="fr-FR" baseline="0" dirty="0" err="1"/>
              <a:t>von</a:t>
            </a:r>
            <a:r>
              <a:rPr lang="fr-FR" baseline="0" dirty="0"/>
              <a:t> </a:t>
            </a:r>
            <a:r>
              <a:rPr lang="fr-FR" baseline="0" dirty="0" err="1"/>
              <a:t>Wochen</a:t>
            </a:r>
            <a:r>
              <a:rPr lang="fr-FR" baseline="0" dirty="0"/>
              <a:t> </a:t>
            </a:r>
            <a:r>
              <a:rPr lang="fr-FR" baseline="0" dirty="0" err="1"/>
              <a:t>und</a:t>
            </a:r>
            <a:r>
              <a:rPr lang="fr-FR" baseline="0" dirty="0"/>
              <a:t> </a:t>
            </a:r>
            <a:r>
              <a:rPr lang="fr-FR" baseline="0" dirty="0" err="1"/>
              <a:t>Monaten</a:t>
            </a:r>
            <a:r>
              <a:rPr lang="fr-FR" baseline="0" dirty="0"/>
              <a:t> in die </a:t>
            </a:r>
            <a:r>
              <a:rPr lang="fr-FR" baseline="0" dirty="0" err="1"/>
              <a:t>Gehirnrinde</a:t>
            </a:r>
            <a:r>
              <a:rPr lang="fr-FR" baseline="0" dirty="0"/>
              <a:t>, den </a:t>
            </a:r>
            <a:r>
              <a:rPr lang="fr-FR" baseline="0" dirty="0" err="1"/>
              <a:t>langsamen</a:t>
            </a:r>
            <a:r>
              <a:rPr lang="fr-FR" baseline="0" dirty="0"/>
              <a:t> </a:t>
            </a:r>
            <a:r>
              <a:rPr lang="fr-FR" baseline="0" dirty="0" err="1"/>
              <a:t>Lerner</a:t>
            </a:r>
            <a:r>
              <a:rPr lang="fr-FR" baseline="0" dirty="0"/>
              <a:t>, </a:t>
            </a:r>
            <a:r>
              <a:rPr lang="fr-FR" baseline="0" dirty="0" err="1"/>
              <a:t>wo</a:t>
            </a:r>
            <a:r>
              <a:rPr lang="fr-FR" baseline="0" dirty="0"/>
              <a:t> </a:t>
            </a:r>
            <a:r>
              <a:rPr lang="fr-FR" baseline="0" dirty="0" err="1"/>
              <a:t>sie</a:t>
            </a:r>
            <a:r>
              <a:rPr lang="fr-FR" baseline="0" dirty="0"/>
              <a:t> </a:t>
            </a:r>
            <a:r>
              <a:rPr lang="fr-FR" baseline="0" dirty="0" err="1"/>
              <a:t>langfistig</a:t>
            </a:r>
            <a:r>
              <a:rPr lang="fr-FR" baseline="0" dirty="0"/>
              <a:t> </a:t>
            </a:r>
            <a:r>
              <a:rPr lang="fr-FR" baseline="0" dirty="0" err="1"/>
              <a:t>gespeichert</a:t>
            </a:r>
            <a:r>
              <a:rPr lang="fr-FR" baseline="0" dirty="0"/>
              <a:t> </a:t>
            </a:r>
            <a:r>
              <a:rPr lang="fr-FR" baseline="0" dirty="0" err="1"/>
              <a:t>werden</a:t>
            </a:r>
            <a:r>
              <a:rPr lang="fr-FR" baseline="0" dirty="0"/>
              <a:t>. </a:t>
            </a:r>
            <a:r>
              <a:rPr lang="fr-FR" baseline="0" dirty="0" err="1"/>
              <a:t>Wenn</a:t>
            </a:r>
            <a:r>
              <a:rPr lang="fr-FR" baseline="0" dirty="0"/>
              <a:t> </a:t>
            </a:r>
            <a:r>
              <a:rPr lang="fr-FR" baseline="0" dirty="0" err="1"/>
              <a:t>Hypocampus</a:t>
            </a:r>
            <a:r>
              <a:rPr lang="fr-FR" baseline="0" dirty="0"/>
              <a:t> </a:t>
            </a:r>
            <a:r>
              <a:rPr lang="fr-FR" baseline="0" dirty="0" err="1"/>
              <a:t>operativ</a:t>
            </a:r>
            <a:r>
              <a:rPr lang="fr-FR" baseline="0" dirty="0"/>
              <a:t> </a:t>
            </a:r>
            <a:r>
              <a:rPr lang="fr-FR" baseline="0" dirty="0" err="1"/>
              <a:t>entfernt</a:t>
            </a:r>
            <a:r>
              <a:rPr lang="fr-FR" baseline="0" dirty="0"/>
              <a:t> </a:t>
            </a:r>
            <a:r>
              <a:rPr lang="fr-FR" baseline="0" dirty="0" err="1"/>
              <a:t>wird</a:t>
            </a:r>
            <a:r>
              <a:rPr lang="fr-FR" baseline="0" dirty="0"/>
              <a:t> </a:t>
            </a:r>
            <a:r>
              <a:rPr lang="fr-FR" baseline="0" dirty="0" err="1"/>
              <a:t>ist</a:t>
            </a:r>
            <a:r>
              <a:rPr lang="fr-FR" baseline="0" dirty="0"/>
              <a:t> </a:t>
            </a:r>
            <a:r>
              <a:rPr lang="fr-FR" baseline="0" dirty="0" err="1"/>
              <a:t>kein</a:t>
            </a:r>
            <a:r>
              <a:rPr lang="fr-FR" baseline="0" dirty="0"/>
              <a:t> </a:t>
            </a:r>
            <a:r>
              <a:rPr lang="fr-FR" baseline="0" dirty="0" err="1"/>
              <a:t>neues</a:t>
            </a:r>
            <a:r>
              <a:rPr lang="fr-FR" baseline="0" dirty="0"/>
              <a:t> </a:t>
            </a:r>
            <a:r>
              <a:rPr lang="fr-FR" baseline="0" dirty="0" err="1"/>
              <a:t>Lernen</a:t>
            </a:r>
            <a:r>
              <a:rPr lang="fr-FR" baseline="0" dirty="0"/>
              <a:t> </a:t>
            </a:r>
            <a:r>
              <a:rPr lang="fr-FR" baseline="0" dirty="0" err="1"/>
              <a:t>mehr</a:t>
            </a:r>
            <a:r>
              <a:rPr lang="fr-FR" baseline="0" dirty="0"/>
              <a:t> </a:t>
            </a:r>
            <a:r>
              <a:rPr lang="fr-FR" baseline="0" dirty="0" err="1"/>
              <a:t>möglich</a:t>
            </a:r>
            <a:r>
              <a:rPr lang="fr-FR" baseline="0" dirty="0"/>
              <a:t>.</a:t>
            </a:r>
          </a:p>
          <a:p>
            <a:r>
              <a:rPr lang="fr-FR" baseline="0" dirty="0" err="1"/>
              <a:t>Das</a:t>
            </a:r>
            <a:r>
              <a:rPr lang="fr-FR" baseline="0" dirty="0"/>
              <a:t> </a:t>
            </a:r>
            <a:r>
              <a:rPr lang="fr-FR" baseline="0" dirty="0" err="1"/>
              <a:t>funktioniert</a:t>
            </a:r>
            <a:r>
              <a:rPr lang="fr-FR" baseline="0" dirty="0"/>
              <a:t> </a:t>
            </a:r>
            <a:r>
              <a:rPr lang="fr-FR" baseline="0" dirty="0" err="1"/>
              <a:t>allerdings</a:t>
            </a:r>
            <a:r>
              <a:rPr lang="fr-FR" baseline="0" dirty="0"/>
              <a:t> </a:t>
            </a:r>
            <a:r>
              <a:rPr lang="fr-FR" baseline="0" dirty="0" err="1"/>
              <a:t>nur</a:t>
            </a:r>
            <a:r>
              <a:rPr lang="fr-FR" baseline="0" dirty="0"/>
              <a:t> </a:t>
            </a:r>
            <a:r>
              <a:rPr lang="fr-FR" baseline="0" dirty="0" err="1"/>
              <a:t>wenn</a:t>
            </a:r>
            <a:r>
              <a:rPr lang="fr-FR" baseline="0" dirty="0"/>
              <a:t> der </a:t>
            </a:r>
            <a:r>
              <a:rPr lang="fr-FR" baseline="0" dirty="0" err="1"/>
              <a:t>Inhalt</a:t>
            </a:r>
            <a:r>
              <a:rPr lang="fr-FR" baseline="0" dirty="0"/>
              <a:t> BEDEUTSAM </a:t>
            </a:r>
            <a:r>
              <a:rPr lang="fr-FR" baseline="0" dirty="0" err="1"/>
              <a:t>ist</a:t>
            </a:r>
            <a:r>
              <a:rPr lang="fr-FR" baseline="0" dirty="0"/>
              <a:t>.</a:t>
            </a:r>
          </a:p>
          <a:p>
            <a:r>
              <a:rPr lang="fr-FR" baseline="0" dirty="0" err="1"/>
              <a:t>Neugier</a:t>
            </a:r>
            <a:r>
              <a:rPr lang="fr-FR" baseline="0" dirty="0"/>
              <a:t> = Hirn </a:t>
            </a:r>
            <a:r>
              <a:rPr lang="fr-FR" baseline="0" dirty="0" err="1"/>
              <a:t>aktiv</a:t>
            </a:r>
            <a:r>
              <a:rPr lang="fr-FR" baseline="0" dirty="0"/>
              <a:t>  -- Hirn </a:t>
            </a:r>
            <a:r>
              <a:rPr lang="fr-FR" baseline="0" dirty="0" err="1"/>
              <a:t>erlahmt</a:t>
            </a:r>
            <a:r>
              <a:rPr lang="fr-FR" baseline="0" dirty="0"/>
              <a:t> </a:t>
            </a:r>
            <a:r>
              <a:rPr lang="fr-FR" baseline="0" dirty="0" err="1"/>
              <a:t>bei</a:t>
            </a:r>
            <a:r>
              <a:rPr lang="fr-FR" baseline="0" dirty="0"/>
              <a:t> </a:t>
            </a:r>
            <a:r>
              <a:rPr lang="fr-FR" baseline="0" dirty="0" err="1"/>
              <a:t>bedeutungslosen</a:t>
            </a:r>
            <a:r>
              <a:rPr lang="fr-FR" baseline="0" dirty="0"/>
              <a:t> </a:t>
            </a:r>
            <a:r>
              <a:rPr lang="fr-FR" baseline="0" dirty="0" err="1"/>
              <a:t>Sachverhalten</a:t>
            </a:r>
            <a:r>
              <a:rPr lang="fr-FR" baseline="0" dirty="0"/>
              <a:t>.</a:t>
            </a:r>
          </a:p>
          <a:p>
            <a:r>
              <a:rPr lang="fr-FR" baseline="0" dirty="0" err="1"/>
              <a:t>Zull</a:t>
            </a:r>
            <a:r>
              <a:rPr lang="fr-FR" baseline="0" dirty="0"/>
              <a:t> 218: </a:t>
            </a:r>
            <a:r>
              <a:rPr lang="fr-FR" baseline="0" dirty="0" err="1"/>
              <a:t>Bewegung</a:t>
            </a:r>
            <a:r>
              <a:rPr lang="fr-FR" baseline="0" dirty="0"/>
              <a:t>: action </a:t>
            </a:r>
            <a:r>
              <a:rPr lang="fr-FR" baseline="0" dirty="0" err="1"/>
              <a:t>verbs</a:t>
            </a:r>
            <a:r>
              <a:rPr lang="fr-FR" baseline="0" dirty="0"/>
              <a:t>. </a:t>
            </a:r>
            <a:r>
              <a:rPr lang="fr-FR" baseline="0" dirty="0" err="1"/>
              <a:t>Das</a:t>
            </a:r>
            <a:r>
              <a:rPr lang="fr-FR" baseline="0" dirty="0"/>
              <a:t> </a:t>
            </a:r>
            <a:r>
              <a:rPr lang="fr-FR" dirty="0" err="1">
                <a:solidFill>
                  <a:schemeClr val="tx2">
                    <a:lumMod val="75000"/>
                  </a:schemeClr>
                </a:solidFill>
              </a:rPr>
              <a:t>Kleinhirn</a:t>
            </a:r>
            <a:r>
              <a:rPr lang="fr-FR" dirty="0">
                <a:solidFill>
                  <a:schemeClr val="tx2">
                    <a:lumMod val="75000"/>
                  </a:schemeClr>
                </a:solidFill>
              </a:rPr>
              <a:t>/</a:t>
            </a:r>
            <a:r>
              <a:rPr lang="fr-FR" dirty="0" err="1">
                <a:solidFill>
                  <a:schemeClr val="tx2">
                    <a:lumMod val="75000"/>
                  </a:schemeClr>
                </a:solidFill>
              </a:rPr>
              <a:t>Cerebellum</a:t>
            </a:r>
            <a:r>
              <a:rPr lang="fr-FR" baseline="0" dirty="0">
                <a:solidFill>
                  <a:schemeClr val="tx2">
                    <a:lumMod val="75000"/>
                  </a:schemeClr>
                </a:solidFill>
              </a:rPr>
              <a:t> </a:t>
            </a:r>
            <a:r>
              <a:rPr lang="fr-FR" baseline="0" dirty="0" err="1"/>
              <a:t>ist</a:t>
            </a:r>
            <a:r>
              <a:rPr lang="fr-FR" baseline="0" dirty="0"/>
              <a:t> </a:t>
            </a:r>
            <a:r>
              <a:rPr lang="fr-FR" baseline="0" dirty="0" err="1"/>
              <a:t>aktiv</a:t>
            </a:r>
            <a:r>
              <a:rPr lang="fr-FR" baseline="0" dirty="0"/>
              <a:t> </a:t>
            </a:r>
            <a:r>
              <a:rPr lang="fr-FR" baseline="0" dirty="0" err="1"/>
              <a:t>wenn</a:t>
            </a:r>
            <a:r>
              <a:rPr lang="fr-FR" baseline="0" dirty="0"/>
              <a:t> </a:t>
            </a:r>
            <a:r>
              <a:rPr lang="fr-FR" baseline="0" dirty="0" err="1"/>
              <a:t>wir</a:t>
            </a:r>
            <a:r>
              <a:rPr lang="fr-FR" baseline="0" dirty="0"/>
              <a:t> action </a:t>
            </a:r>
            <a:r>
              <a:rPr lang="fr-FR" baseline="0" dirty="0" err="1"/>
              <a:t>verbs</a:t>
            </a:r>
            <a:r>
              <a:rPr lang="fr-FR" baseline="0" dirty="0"/>
              <a:t> </a:t>
            </a:r>
            <a:r>
              <a:rPr lang="fr-FR" baseline="0" dirty="0" err="1"/>
              <a:t>hören</a:t>
            </a:r>
            <a:r>
              <a:rPr lang="fr-FR" baseline="0" dirty="0"/>
              <a:t> </a:t>
            </a:r>
            <a:r>
              <a:rPr lang="fr-FR" baseline="0" dirty="0" err="1"/>
              <a:t>oder</a:t>
            </a:r>
            <a:r>
              <a:rPr lang="fr-FR" baseline="0" dirty="0"/>
              <a:t> </a:t>
            </a:r>
            <a:r>
              <a:rPr lang="fr-FR" baseline="0" dirty="0" err="1"/>
              <a:t>lesen</a:t>
            </a:r>
            <a:r>
              <a:rPr lang="fr-FR" baseline="0" dirty="0"/>
              <a:t>.</a:t>
            </a:r>
          </a:p>
          <a:p>
            <a:endParaRPr lang="fr-FR" baseline="0" dirty="0"/>
          </a:p>
          <a:p>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6</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2560583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baseline="0" dirty="0" err="1"/>
              <a:t>Präfrontaler</a:t>
            </a:r>
            <a:r>
              <a:rPr lang="fr-FR" baseline="0" dirty="0"/>
              <a:t> </a:t>
            </a:r>
            <a:r>
              <a:rPr lang="fr-FR" baseline="0" dirty="0" err="1"/>
              <a:t>Kortex</a:t>
            </a:r>
            <a:r>
              <a:rPr lang="fr-FR" baseline="0" dirty="0"/>
              <a:t>: </a:t>
            </a:r>
            <a:r>
              <a:rPr lang="fr-FR" baseline="0" dirty="0" err="1"/>
              <a:t>strukturiert</a:t>
            </a:r>
            <a:r>
              <a:rPr lang="fr-FR" baseline="0" dirty="0"/>
              <a:t> </a:t>
            </a:r>
            <a:r>
              <a:rPr lang="fr-FR" baseline="0" dirty="0" err="1"/>
              <a:t>neue</a:t>
            </a:r>
            <a:r>
              <a:rPr lang="fr-FR" baseline="0" dirty="0"/>
              <a:t> Info </a:t>
            </a:r>
            <a:r>
              <a:rPr lang="fr-FR" baseline="0" dirty="0" err="1"/>
              <a:t>über</a:t>
            </a:r>
            <a:r>
              <a:rPr lang="fr-FR" baseline="0" dirty="0"/>
              <a:t> </a:t>
            </a:r>
            <a:r>
              <a:rPr lang="fr-FR" baseline="0" dirty="0" err="1"/>
              <a:t>nacht</a:t>
            </a:r>
            <a:r>
              <a:rPr lang="fr-FR" baseline="0" dirty="0"/>
              <a:t>. </a:t>
            </a:r>
            <a:r>
              <a:rPr lang="fr-FR" baseline="0" dirty="0" err="1"/>
              <a:t>Ist</a:t>
            </a:r>
            <a:r>
              <a:rPr lang="fr-FR" baseline="0" dirty="0"/>
              <a:t> </a:t>
            </a:r>
            <a:r>
              <a:rPr lang="fr-FR" baseline="0" dirty="0" err="1"/>
              <a:t>erst</a:t>
            </a:r>
            <a:r>
              <a:rPr lang="fr-FR" baseline="0" dirty="0"/>
              <a:t> </a:t>
            </a:r>
            <a:r>
              <a:rPr lang="fr-FR" baseline="0" dirty="0" err="1"/>
              <a:t>nach</a:t>
            </a:r>
            <a:r>
              <a:rPr lang="fr-FR" baseline="0" dirty="0"/>
              <a:t> der </a:t>
            </a:r>
            <a:r>
              <a:rPr lang="fr-FR" baseline="0" dirty="0" err="1"/>
              <a:t>Pubertät</a:t>
            </a:r>
            <a:r>
              <a:rPr lang="fr-FR" baseline="0" dirty="0"/>
              <a:t> « </a:t>
            </a:r>
            <a:r>
              <a:rPr lang="fr-FR" baseline="0" dirty="0" err="1"/>
              <a:t>fertig</a:t>
            </a:r>
            <a:r>
              <a:rPr lang="fr-FR" baseline="0" dirty="0"/>
              <a:t> », </a:t>
            </a:r>
            <a:r>
              <a:rPr lang="fr-FR" baseline="0" dirty="0" err="1"/>
              <a:t>führt</a:t>
            </a:r>
            <a:r>
              <a:rPr lang="fr-FR" baseline="0" dirty="0"/>
              <a:t> </a:t>
            </a:r>
            <a:r>
              <a:rPr lang="fr-FR" baseline="0" dirty="0" err="1"/>
              <a:t>alle</a:t>
            </a:r>
            <a:r>
              <a:rPr lang="fr-FR" baseline="0" dirty="0"/>
              <a:t> </a:t>
            </a:r>
            <a:r>
              <a:rPr lang="fr-FR" baseline="0" dirty="0" err="1"/>
              <a:t>Inhalte</a:t>
            </a:r>
            <a:r>
              <a:rPr lang="fr-FR" baseline="0" dirty="0"/>
              <a:t> </a:t>
            </a:r>
            <a:r>
              <a:rPr lang="fr-FR" baseline="0" dirty="0" err="1"/>
              <a:t>zusammen</a:t>
            </a:r>
            <a:r>
              <a:rPr lang="fr-FR" baseline="0" dirty="0"/>
              <a:t> </a:t>
            </a:r>
            <a:r>
              <a:rPr lang="fr-FR" baseline="0" dirty="0" err="1"/>
              <a:t>und</a:t>
            </a:r>
            <a:r>
              <a:rPr lang="fr-FR" baseline="0" dirty="0"/>
              <a:t> </a:t>
            </a:r>
            <a:r>
              <a:rPr lang="fr-FR" baseline="0" dirty="0" err="1"/>
              <a:t>bewertet</a:t>
            </a:r>
            <a:r>
              <a:rPr lang="fr-FR" baseline="0" dirty="0"/>
              <a:t> </a:t>
            </a:r>
            <a:r>
              <a:rPr lang="fr-FR" baseline="0" dirty="0" err="1"/>
              <a:t>sie</a:t>
            </a:r>
            <a:r>
              <a:rPr lang="fr-FR" baseline="0" dirty="0"/>
              <a:t>. </a:t>
            </a:r>
            <a:r>
              <a:rPr lang="fr-FR" baseline="0" dirty="0" err="1"/>
              <a:t>Hemmt</a:t>
            </a:r>
            <a:r>
              <a:rPr lang="fr-FR" baseline="0" dirty="0"/>
              <a:t> </a:t>
            </a:r>
            <a:r>
              <a:rPr lang="fr-FR" baseline="0" dirty="0" err="1"/>
              <a:t>Instinktreaktion</a:t>
            </a:r>
            <a:r>
              <a:rPr lang="fr-FR" baseline="0" dirty="0"/>
              <a:t>, </a:t>
            </a:r>
            <a:r>
              <a:rPr lang="fr-FR" baseline="0" dirty="0" err="1"/>
              <a:t>für</a:t>
            </a:r>
            <a:r>
              <a:rPr lang="fr-FR" baseline="0" dirty="0"/>
              <a:t> </a:t>
            </a:r>
            <a:r>
              <a:rPr lang="fr-FR" baseline="0" dirty="0" err="1"/>
              <a:t>Verantwortung</a:t>
            </a:r>
            <a:r>
              <a:rPr lang="fr-FR" baseline="0" dirty="0"/>
              <a:t>, </a:t>
            </a:r>
            <a:r>
              <a:rPr lang="fr-FR" baseline="0" dirty="0" err="1"/>
              <a:t>Planung</a:t>
            </a:r>
            <a:r>
              <a:rPr lang="fr-FR" baseline="0" dirty="0"/>
              <a:t>, </a:t>
            </a:r>
            <a:r>
              <a:rPr lang="fr-FR" baseline="0" dirty="0" err="1"/>
              <a:t>Folgen</a:t>
            </a:r>
            <a:r>
              <a:rPr lang="fr-FR" baseline="0" dirty="0"/>
              <a:t> </a:t>
            </a:r>
            <a:r>
              <a:rPr lang="fr-FR" baseline="0" dirty="0" err="1"/>
              <a:t>abschätzen</a:t>
            </a:r>
            <a:endParaRPr lang="fr-FR" baseline="0" dirty="0"/>
          </a:p>
          <a:p>
            <a:r>
              <a:rPr lang="fr-FR" baseline="0" dirty="0"/>
              <a:t>WO die </a:t>
            </a:r>
            <a:r>
              <a:rPr lang="fr-FR" baseline="0" dirty="0" err="1"/>
              <a:t>Dinge</a:t>
            </a:r>
            <a:r>
              <a:rPr lang="fr-FR" baseline="0" dirty="0"/>
              <a:t> </a:t>
            </a:r>
            <a:r>
              <a:rPr lang="fr-FR" baseline="0" dirty="0" err="1"/>
              <a:t>alle</a:t>
            </a:r>
            <a:r>
              <a:rPr lang="fr-FR" baseline="0" dirty="0"/>
              <a:t> </a:t>
            </a:r>
            <a:r>
              <a:rPr lang="fr-FR" baseline="0" dirty="0" err="1"/>
              <a:t>ablaufen</a:t>
            </a:r>
            <a:r>
              <a:rPr lang="fr-FR" baseline="0" dirty="0"/>
              <a:t> </a:t>
            </a:r>
            <a:r>
              <a:rPr lang="fr-FR" baseline="0" dirty="0" err="1"/>
              <a:t>ist</a:t>
            </a:r>
            <a:r>
              <a:rPr lang="fr-FR" baseline="0" dirty="0"/>
              <a:t> aber </a:t>
            </a:r>
            <a:r>
              <a:rPr lang="fr-FR" baseline="0" dirty="0" err="1"/>
              <a:t>für</a:t>
            </a:r>
            <a:r>
              <a:rPr lang="fr-FR" baseline="0" dirty="0"/>
              <a:t> uns </a:t>
            </a:r>
            <a:r>
              <a:rPr lang="fr-FR" baseline="0" dirty="0" err="1"/>
              <a:t>als</a:t>
            </a:r>
            <a:r>
              <a:rPr lang="fr-FR" baseline="0" dirty="0"/>
              <a:t> </a:t>
            </a:r>
            <a:r>
              <a:rPr lang="fr-FR" baseline="0" dirty="0" err="1"/>
              <a:t>LehrerInnen</a:t>
            </a:r>
            <a:r>
              <a:rPr lang="fr-FR" baseline="0" dirty="0"/>
              <a:t> </a:t>
            </a:r>
            <a:r>
              <a:rPr lang="fr-FR" baseline="0" dirty="0" err="1"/>
              <a:t>nicht</a:t>
            </a:r>
            <a:r>
              <a:rPr lang="fr-FR" baseline="0" dirty="0"/>
              <a:t> </a:t>
            </a:r>
            <a:r>
              <a:rPr lang="fr-FR" baseline="0" dirty="0" err="1"/>
              <a:t>wirklich</a:t>
            </a:r>
            <a:r>
              <a:rPr lang="fr-FR" baseline="0" dirty="0"/>
              <a:t> </a:t>
            </a:r>
            <a:r>
              <a:rPr lang="fr-FR" baseline="0" dirty="0" err="1"/>
              <a:t>wichtig</a:t>
            </a:r>
            <a:r>
              <a:rPr lang="fr-FR" baseline="0" dirty="0"/>
              <a:t>.</a:t>
            </a:r>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7</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3484704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Interessant</a:t>
            </a:r>
            <a:r>
              <a:rPr lang="en-US" dirty="0"/>
              <a:t> </a:t>
            </a:r>
            <a:r>
              <a:rPr lang="en-US" dirty="0" err="1"/>
              <a:t>für</a:t>
            </a:r>
            <a:r>
              <a:rPr lang="en-US" dirty="0"/>
              <a:t> das </a:t>
            </a:r>
            <a:r>
              <a:rPr lang="en-US" dirty="0" err="1"/>
              <a:t>Lernen</a:t>
            </a:r>
            <a:r>
              <a:rPr lang="en-US" dirty="0"/>
              <a:t> </a:t>
            </a:r>
            <a:r>
              <a:rPr lang="en-US" dirty="0" err="1"/>
              <a:t>ist</a:t>
            </a:r>
            <a:r>
              <a:rPr lang="en-US" dirty="0"/>
              <a:t> </a:t>
            </a:r>
            <a:r>
              <a:rPr lang="en-US" dirty="0" err="1"/>
              <a:t>nicht</a:t>
            </a:r>
            <a:r>
              <a:rPr lang="en-US" dirty="0"/>
              <a:t> die </a:t>
            </a:r>
            <a:r>
              <a:rPr lang="en-US" dirty="0" err="1"/>
              <a:t>Zahl</a:t>
            </a:r>
            <a:r>
              <a:rPr lang="en-US" dirty="0"/>
              <a:t> der </a:t>
            </a:r>
            <a:r>
              <a:rPr lang="en-US" dirty="0" err="1"/>
              <a:t>Gehirnzellen</a:t>
            </a:r>
            <a:r>
              <a:rPr lang="en-US" dirty="0"/>
              <a:t> – die </a:t>
            </a:r>
            <a:r>
              <a:rPr lang="en-US" dirty="0" err="1"/>
              <a:t>nimmt</a:t>
            </a:r>
            <a:r>
              <a:rPr lang="en-US" dirty="0"/>
              <a:t> </a:t>
            </a:r>
            <a:r>
              <a:rPr lang="en-US" dirty="0" err="1"/>
              <a:t>eher</a:t>
            </a:r>
            <a:r>
              <a:rPr lang="en-US" dirty="0"/>
              <a:t> ab.</a:t>
            </a:r>
          </a:p>
          <a:p>
            <a:r>
              <a:rPr lang="en-US" dirty="0" err="1"/>
              <a:t>Wichtig</a:t>
            </a:r>
            <a:r>
              <a:rPr lang="en-US" dirty="0"/>
              <a:t> </a:t>
            </a:r>
            <a:r>
              <a:rPr lang="en-US" dirty="0" err="1"/>
              <a:t>sind</a:t>
            </a:r>
            <a:r>
              <a:rPr lang="en-US" dirty="0"/>
              <a:t> die VERBINDUNGEN</a:t>
            </a:r>
            <a:r>
              <a:rPr lang="en-US" baseline="0" dirty="0"/>
              <a:t> – </a:t>
            </a:r>
            <a:r>
              <a:rPr lang="en-US" baseline="0" dirty="0" err="1"/>
              <a:t>Neuronennetzwerke</a:t>
            </a:r>
            <a:r>
              <a:rPr lang="en-US" baseline="0" dirty="0"/>
              <a:t>. </a:t>
            </a:r>
          </a:p>
          <a:p>
            <a:r>
              <a:rPr lang="en-US" baseline="0" dirty="0" err="1"/>
              <a:t>Kleinkind</a:t>
            </a:r>
            <a:r>
              <a:rPr lang="en-US" baseline="0" dirty="0"/>
              <a:t>: </a:t>
            </a:r>
            <a:r>
              <a:rPr lang="en-US" baseline="0" dirty="0" err="1"/>
              <a:t>viele</a:t>
            </a:r>
            <a:r>
              <a:rPr lang="en-US" baseline="0" dirty="0"/>
              <a:t> </a:t>
            </a:r>
            <a:r>
              <a:rPr lang="en-US" baseline="0" dirty="0" err="1"/>
              <a:t>solche</a:t>
            </a:r>
            <a:r>
              <a:rPr lang="en-US" baseline="0" dirty="0"/>
              <a:t> </a:t>
            </a:r>
            <a:r>
              <a:rPr lang="en-US" baseline="0" dirty="0" err="1"/>
              <a:t>Netzwerke</a:t>
            </a:r>
            <a:r>
              <a:rPr lang="en-US" baseline="0" dirty="0"/>
              <a:t> </a:t>
            </a:r>
            <a:r>
              <a:rPr lang="en-US" baseline="0" dirty="0" err="1"/>
              <a:t>gebildet</a:t>
            </a:r>
            <a:r>
              <a:rPr lang="en-US" baseline="0" dirty="0"/>
              <a:t> </a:t>
            </a:r>
          </a:p>
          <a:p>
            <a:r>
              <a:rPr lang="en-US" baseline="0" dirty="0" err="1"/>
              <a:t>Erwachsen</a:t>
            </a:r>
            <a:r>
              <a:rPr lang="en-US" baseline="0" dirty="0"/>
              <a:t>: </a:t>
            </a:r>
            <a:r>
              <a:rPr lang="en-US" baseline="0" dirty="0" err="1"/>
              <a:t>Nur</a:t>
            </a:r>
            <a:r>
              <a:rPr lang="en-US" baseline="0" dirty="0"/>
              <a:t> die </a:t>
            </a:r>
            <a:r>
              <a:rPr lang="en-US" baseline="0" dirty="0" err="1"/>
              <a:t>wichtigen</a:t>
            </a:r>
            <a:r>
              <a:rPr lang="en-US" baseline="0" dirty="0"/>
              <a:t> </a:t>
            </a:r>
            <a:r>
              <a:rPr lang="en-US" baseline="0" dirty="0" err="1"/>
              <a:t>bleiben</a:t>
            </a:r>
            <a:r>
              <a:rPr lang="en-US" baseline="0" dirty="0"/>
              <a:t> – </a:t>
            </a:r>
            <a:r>
              <a:rPr lang="en-US" baseline="0" dirty="0" err="1"/>
              <a:t>sind</a:t>
            </a:r>
            <a:r>
              <a:rPr lang="en-US" baseline="0" dirty="0"/>
              <a:t> </a:t>
            </a:r>
            <a:r>
              <a:rPr lang="en-US" baseline="0" dirty="0" err="1"/>
              <a:t>aber</a:t>
            </a:r>
            <a:r>
              <a:rPr lang="en-US" baseline="0" dirty="0"/>
              <a:t> stark </a:t>
            </a:r>
            <a:r>
              <a:rPr lang="en-US" baseline="0" dirty="0" err="1"/>
              <a:t>ausgebildet</a:t>
            </a:r>
            <a:r>
              <a:rPr lang="en-US" baseline="0" dirty="0"/>
              <a:t> (</a:t>
            </a:r>
            <a:r>
              <a:rPr lang="en-US" baseline="0" dirty="0" err="1"/>
              <a:t>schnell</a:t>
            </a:r>
            <a:r>
              <a:rPr lang="en-US" baseline="0" dirty="0"/>
              <a:t>, </a:t>
            </a:r>
            <a:r>
              <a:rPr lang="en-US" baseline="0" dirty="0" err="1"/>
              <a:t>automatisch</a:t>
            </a:r>
            <a:r>
              <a:rPr lang="en-US" baseline="0" dirty="0"/>
              <a:t>)</a:t>
            </a:r>
            <a:endParaRPr lang="en-US" dirty="0"/>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8</a:t>
            </a:fld>
            <a:endParaRPr lang="fr-FR"/>
          </a:p>
        </p:txBody>
      </p:sp>
    </p:spTree>
    <p:extLst>
      <p:ext uri="{BB962C8B-B14F-4D97-AF65-F5344CB8AC3E}">
        <p14:creationId xmlns:p14="http://schemas.microsoft.com/office/powerpoint/2010/main" val="2129627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Sie</a:t>
            </a:r>
            <a:r>
              <a:rPr lang="en-US" dirty="0"/>
              <a:t> </a:t>
            </a:r>
            <a:r>
              <a:rPr lang="en-US" dirty="0" err="1"/>
              <a:t>sehen</a:t>
            </a:r>
            <a:r>
              <a:rPr lang="en-US" baseline="0" dirty="0"/>
              <a:t> die </a:t>
            </a:r>
            <a:r>
              <a:rPr lang="en-US" baseline="0" dirty="0" err="1"/>
              <a:t>elektro-chemische</a:t>
            </a:r>
            <a:r>
              <a:rPr lang="en-US" baseline="0" dirty="0"/>
              <a:t> </a:t>
            </a:r>
            <a:r>
              <a:rPr lang="en-US" baseline="0" dirty="0" err="1"/>
              <a:t>Übertragung</a:t>
            </a:r>
            <a:r>
              <a:rPr lang="en-US" baseline="0" dirty="0"/>
              <a:t> von </a:t>
            </a:r>
            <a:r>
              <a:rPr lang="en-US" baseline="0" dirty="0" err="1"/>
              <a:t>einem</a:t>
            </a:r>
            <a:r>
              <a:rPr lang="en-US" baseline="0" dirty="0"/>
              <a:t> Neuron </a:t>
            </a:r>
            <a:r>
              <a:rPr lang="en-US" baseline="0" dirty="0" err="1"/>
              <a:t>zum</a:t>
            </a:r>
            <a:r>
              <a:rPr lang="en-US" baseline="0" dirty="0"/>
              <a:t> </a:t>
            </a:r>
            <a:r>
              <a:rPr lang="en-US" baseline="0" dirty="0" err="1"/>
              <a:t>anderen</a:t>
            </a:r>
            <a:r>
              <a:rPr lang="en-US" baseline="0" dirty="0"/>
              <a:t>:</a:t>
            </a:r>
          </a:p>
          <a:p>
            <a:r>
              <a:rPr lang="en-US" baseline="0" dirty="0"/>
              <a:t>Der </a:t>
            </a:r>
            <a:r>
              <a:rPr lang="en-US" baseline="0" dirty="0" err="1"/>
              <a:t>Ladungsprozess</a:t>
            </a:r>
            <a:r>
              <a:rPr lang="en-US" baseline="0" dirty="0"/>
              <a:t> </a:t>
            </a:r>
            <a:r>
              <a:rPr lang="en-US" baseline="0" dirty="0" err="1"/>
              <a:t>entsteht</a:t>
            </a:r>
            <a:r>
              <a:rPr lang="en-US" baseline="0" dirty="0"/>
              <a:t> </a:t>
            </a:r>
            <a:r>
              <a:rPr lang="en-US" baseline="0" dirty="0" err="1"/>
              <a:t>durch</a:t>
            </a:r>
            <a:r>
              <a:rPr lang="en-US" baseline="0" dirty="0"/>
              <a:t> die </a:t>
            </a:r>
            <a:r>
              <a:rPr lang="en-US" b="1" baseline="0" dirty="0" err="1"/>
              <a:t>Aufnahme</a:t>
            </a:r>
            <a:r>
              <a:rPr lang="en-US" b="1" baseline="0" dirty="0"/>
              <a:t> von KALIUM </a:t>
            </a:r>
            <a:r>
              <a:rPr lang="en-US" b="0" baseline="0" dirty="0"/>
              <a:t>in die </a:t>
            </a:r>
            <a:r>
              <a:rPr lang="en-US" b="0" baseline="0" dirty="0" err="1"/>
              <a:t>Zelle</a:t>
            </a:r>
            <a:r>
              <a:rPr lang="en-US" b="0" baseline="0" dirty="0"/>
              <a:t> und </a:t>
            </a:r>
            <a:r>
              <a:rPr lang="en-US" b="1" baseline="0" dirty="0" err="1"/>
              <a:t>Abgabe</a:t>
            </a:r>
            <a:r>
              <a:rPr lang="en-US" b="1" baseline="0" dirty="0"/>
              <a:t> von Natrium </a:t>
            </a:r>
            <a:r>
              <a:rPr lang="en-US" b="1" baseline="0" dirty="0" err="1"/>
              <a:t>aus</a:t>
            </a:r>
            <a:r>
              <a:rPr lang="en-US" b="1" baseline="0" dirty="0"/>
              <a:t> der </a:t>
            </a:r>
            <a:r>
              <a:rPr lang="en-US" b="1" baseline="0" dirty="0" err="1"/>
              <a:t>Zelle</a:t>
            </a:r>
            <a:r>
              <a:rPr lang="en-US" b="0" baseline="0" dirty="0"/>
              <a:t>. So </a:t>
            </a:r>
            <a:r>
              <a:rPr lang="en-US" b="0" baseline="0" dirty="0" err="1"/>
              <a:t>entsteht</a:t>
            </a:r>
            <a:r>
              <a:rPr lang="en-US" b="0" baseline="0" dirty="0"/>
              <a:t> </a:t>
            </a:r>
            <a:r>
              <a:rPr lang="en-US" b="0" baseline="0" dirty="0" err="1"/>
              <a:t>ein</a:t>
            </a:r>
            <a:r>
              <a:rPr lang="en-US" b="0" baseline="0" dirty="0"/>
              <a:t> </a:t>
            </a:r>
            <a:r>
              <a:rPr lang="en-US" b="0" baseline="0" dirty="0" err="1"/>
              <a:t>elektr</a:t>
            </a:r>
            <a:r>
              <a:rPr lang="en-US" b="0" baseline="0" dirty="0"/>
              <a:t>. </a:t>
            </a:r>
            <a:r>
              <a:rPr lang="en-US" b="0" baseline="0" dirty="0" err="1"/>
              <a:t>Ladungsunterschied</a:t>
            </a:r>
            <a:r>
              <a:rPr lang="en-US" b="0" baseline="0" dirty="0"/>
              <a:t>. Der </a:t>
            </a:r>
            <a:r>
              <a:rPr lang="en-US" b="1" baseline="0" dirty="0" err="1"/>
              <a:t>elektrische</a:t>
            </a:r>
            <a:r>
              <a:rPr lang="en-US" b="1" baseline="0" dirty="0"/>
              <a:t> </a:t>
            </a:r>
            <a:r>
              <a:rPr lang="en-US" b="1" baseline="0" dirty="0" err="1"/>
              <a:t>Impuls</a:t>
            </a:r>
            <a:r>
              <a:rPr lang="en-US" b="1" baseline="0" dirty="0"/>
              <a:t> </a:t>
            </a:r>
            <a:r>
              <a:rPr lang="en-US" b="1" baseline="0" dirty="0" err="1"/>
              <a:t>läuft</a:t>
            </a:r>
            <a:r>
              <a:rPr lang="en-US" b="1" baseline="0" dirty="0"/>
              <a:t> </a:t>
            </a:r>
            <a:r>
              <a:rPr lang="en-US" b="1" baseline="0" dirty="0" err="1"/>
              <a:t>über</a:t>
            </a:r>
            <a:r>
              <a:rPr lang="en-US" b="1" baseline="0" dirty="0"/>
              <a:t> das Axon </a:t>
            </a:r>
            <a:r>
              <a:rPr lang="en-US" b="1" baseline="0" dirty="0" err="1"/>
              <a:t>bis</a:t>
            </a:r>
            <a:r>
              <a:rPr lang="en-US" b="1" baseline="0" dirty="0"/>
              <a:t> </a:t>
            </a:r>
            <a:r>
              <a:rPr lang="en-US" b="1" baseline="0" dirty="0" err="1"/>
              <a:t>zum</a:t>
            </a:r>
            <a:r>
              <a:rPr lang="en-US" b="1" baseline="0" dirty="0"/>
              <a:t> </a:t>
            </a:r>
            <a:r>
              <a:rPr lang="en-US" b="1" baseline="0" dirty="0" err="1"/>
              <a:t>Axonterminal</a:t>
            </a:r>
            <a:r>
              <a:rPr lang="en-US" b="1" baseline="0" dirty="0"/>
              <a:t> </a:t>
            </a:r>
            <a:r>
              <a:rPr lang="en-US" b="0" baseline="0" dirty="0"/>
              <a:t>– </a:t>
            </a:r>
            <a:r>
              <a:rPr lang="en-US" b="0" baseline="0" dirty="0" err="1"/>
              <a:t>dann</a:t>
            </a:r>
            <a:r>
              <a:rPr lang="en-US" b="0" baseline="0" dirty="0"/>
              <a:t> </a:t>
            </a:r>
            <a:r>
              <a:rPr lang="en-US" b="0" baseline="0" dirty="0" err="1"/>
              <a:t>erfolgt</a:t>
            </a:r>
            <a:r>
              <a:rPr lang="en-US" b="0" baseline="0" dirty="0"/>
              <a:t> die </a:t>
            </a:r>
            <a:r>
              <a:rPr lang="en-US" b="0" baseline="0" dirty="0" err="1"/>
              <a:t>Übergabe</a:t>
            </a:r>
            <a:r>
              <a:rPr lang="en-US" b="0" baseline="0" dirty="0"/>
              <a:t>  des </a:t>
            </a:r>
            <a:r>
              <a:rPr lang="en-US" b="0" baseline="0" dirty="0" err="1"/>
              <a:t>Reizes</a:t>
            </a:r>
            <a:r>
              <a:rPr lang="en-US" b="0" baseline="0" dirty="0"/>
              <a:t> </a:t>
            </a:r>
            <a:r>
              <a:rPr lang="en-US" b="0" baseline="0" dirty="0" err="1"/>
              <a:t>über</a:t>
            </a:r>
            <a:r>
              <a:rPr lang="en-US" b="0" baseline="0" dirty="0"/>
              <a:t> die </a:t>
            </a:r>
            <a:r>
              <a:rPr lang="en-US" b="0" baseline="0" dirty="0" err="1"/>
              <a:t>Synapsen</a:t>
            </a:r>
            <a:r>
              <a:rPr lang="en-US" b="0" baseline="0" dirty="0"/>
              <a:t> </a:t>
            </a:r>
            <a:r>
              <a:rPr lang="en-US" b="0" baseline="0" dirty="0" err="1"/>
              <a:t>mithilfe</a:t>
            </a:r>
            <a:r>
              <a:rPr lang="en-US" b="0" baseline="0" dirty="0"/>
              <a:t> von </a:t>
            </a:r>
            <a:r>
              <a:rPr lang="en-US" b="0" baseline="0" dirty="0" err="1"/>
              <a:t>Neurotransmittern</a:t>
            </a:r>
            <a:r>
              <a:rPr lang="en-US" b="0" baseline="0" dirty="0"/>
              <a:t>.</a:t>
            </a:r>
          </a:p>
          <a:p>
            <a:r>
              <a:rPr lang="en-US" b="0" baseline="0" dirty="0"/>
              <a:t>Die </a:t>
            </a:r>
            <a:r>
              <a:rPr lang="en-US" b="0" baseline="0" dirty="0" err="1"/>
              <a:t>reibungslose</a:t>
            </a:r>
            <a:r>
              <a:rPr lang="en-US" b="0" baseline="0" dirty="0"/>
              <a:t> </a:t>
            </a:r>
            <a:r>
              <a:rPr lang="en-US" b="0" baseline="0" dirty="0" err="1"/>
              <a:t>Übertragung</a:t>
            </a:r>
            <a:r>
              <a:rPr lang="en-US" b="0" baseline="0" dirty="0"/>
              <a:t> </a:t>
            </a:r>
            <a:r>
              <a:rPr lang="en-US" b="0" baseline="0" dirty="0" err="1"/>
              <a:t>hängt</a:t>
            </a:r>
            <a:r>
              <a:rPr lang="en-US" b="0" baseline="0" dirty="0"/>
              <a:t> </a:t>
            </a:r>
            <a:r>
              <a:rPr lang="en-US" b="0" baseline="0" dirty="0" err="1"/>
              <a:t>maßgeblich</a:t>
            </a:r>
            <a:r>
              <a:rPr lang="en-US" b="0" baseline="0" dirty="0"/>
              <a:t> </a:t>
            </a:r>
            <a:r>
              <a:rPr lang="en-US" b="0" baseline="0" dirty="0" err="1"/>
              <a:t>vom</a:t>
            </a:r>
            <a:r>
              <a:rPr lang="en-US" b="0" baseline="0" dirty="0"/>
              <a:t> </a:t>
            </a:r>
            <a:r>
              <a:rPr lang="en-US" b="0" baseline="0" dirty="0" err="1"/>
              <a:t>limbischen</a:t>
            </a:r>
            <a:r>
              <a:rPr lang="en-US" b="0" baseline="0" dirty="0"/>
              <a:t> System ab, das den </a:t>
            </a:r>
            <a:r>
              <a:rPr lang="en-US" b="0" baseline="0" dirty="0" err="1"/>
              <a:t>richtigen</a:t>
            </a:r>
            <a:r>
              <a:rPr lang="en-US" b="0" baseline="0" dirty="0"/>
              <a:t> Cocktail an </a:t>
            </a:r>
            <a:r>
              <a:rPr lang="en-US" b="0" baseline="0" dirty="0" err="1"/>
              <a:t>Neurotransmittern</a:t>
            </a:r>
            <a:r>
              <a:rPr lang="en-US" b="0" baseline="0" dirty="0"/>
              <a:t> </a:t>
            </a:r>
            <a:r>
              <a:rPr lang="en-US" b="0" baseline="0" dirty="0" err="1"/>
              <a:t>liefert</a:t>
            </a:r>
            <a:r>
              <a:rPr lang="en-US" b="0" baseline="0" dirty="0"/>
              <a:t>.</a:t>
            </a:r>
            <a:endParaRPr lang="en-US" b="1" baseline="0" dirty="0"/>
          </a:p>
          <a:p>
            <a:endParaRPr lang="en-US" dirty="0"/>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10</a:t>
            </a:fld>
            <a:endParaRPr lang="fr-FR"/>
          </a:p>
        </p:txBody>
      </p:sp>
    </p:spTree>
    <p:extLst>
      <p:ext uri="{BB962C8B-B14F-4D97-AF65-F5344CB8AC3E}">
        <p14:creationId xmlns:p14="http://schemas.microsoft.com/office/powerpoint/2010/main" val="799537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C5059103-57EF-4955-B694-EF924D68BCD6}" type="datetimeFigureOut">
              <a:rPr lang="de-AT" smtClean="0"/>
              <a:t>24.01.2017</a:t>
            </a:fld>
            <a:endParaRPr lang="de-AT"/>
          </a:p>
        </p:txBody>
      </p:sp>
      <p:sp>
        <p:nvSpPr>
          <p:cNvPr id="17" name="Footer Placeholder 16"/>
          <p:cNvSpPr>
            <a:spLocks noGrp="1"/>
          </p:cNvSpPr>
          <p:nvPr>
            <p:ph type="ftr" sz="quarter" idx="11"/>
          </p:nvPr>
        </p:nvSpPr>
        <p:spPr/>
        <p:txBody>
          <a:bodyPr/>
          <a:lstStyle/>
          <a:p>
            <a:endParaRPr lang="de-AT"/>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1"/>
            <a:ext cx="457200" cy="441325"/>
          </a:xfrm>
        </p:spPr>
        <p:txBody>
          <a:bodyPr/>
          <a:lstStyle>
            <a:lvl1pPr>
              <a:defRPr>
                <a:solidFill>
                  <a:schemeClr val="accent3">
                    <a:shade val="75000"/>
                  </a:schemeClr>
                </a:solidFill>
              </a:defRPr>
            </a:lvl1pPr>
          </a:lstStyle>
          <a:p>
            <a:fld id="{6A5F6EB0-0ACF-47C8-8809-594A32352EA2}" type="slidenum">
              <a:rPr lang="de-AT" smtClean="0"/>
              <a:t>‹#›</a:t>
            </a:fld>
            <a:endParaRPr lang="de-AT"/>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5059103-57EF-4955-B694-EF924D68BCD6}" type="datetimeFigureOut">
              <a:rPr lang="de-AT" smtClean="0"/>
              <a:t>24.01.2017</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6A5F6EB0-0ACF-47C8-8809-594A32352EA2}" type="slidenum">
              <a:rPr lang="de-AT" smtClean="0"/>
              <a:t>‹#›</a:t>
            </a:fld>
            <a:endParaRPr lang="de-AT"/>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2"/>
            <a:ext cx="457200" cy="441325"/>
          </a:xfrm>
        </p:spPr>
        <p:txBody>
          <a:bodyPr/>
          <a:lstStyle/>
          <a:p>
            <a:fld id="{6A5F6EB0-0ACF-47C8-8809-594A32352EA2}" type="slidenum">
              <a:rPr lang="de-AT" smtClean="0"/>
              <a:t>‹#›</a:t>
            </a:fld>
            <a:endParaRPr lang="de-AT"/>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5059103-57EF-4955-B694-EF924D68BCD6}" type="datetimeFigureOut">
              <a:rPr lang="de-AT" smtClean="0"/>
              <a:t>24.01.2017</a:t>
            </a:fld>
            <a:endParaRPr lang="de-AT"/>
          </a:p>
        </p:txBody>
      </p:sp>
      <p:sp>
        <p:nvSpPr>
          <p:cNvPr id="5" name="Footer Placeholder 4"/>
          <p:cNvSpPr>
            <a:spLocks noGrp="1"/>
          </p:cNvSpPr>
          <p:nvPr>
            <p:ph type="ftr" sz="quarter" idx="11"/>
          </p:nvPr>
        </p:nvSpPr>
        <p:spPr/>
        <p:txBody>
          <a:bodyPr/>
          <a:lstStyle/>
          <a:p>
            <a:endParaRPr lang="de-AT"/>
          </a:p>
        </p:txBody>
      </p:sp>
      <p:sp>
        <p:nvSpPr>
          <p:cNvPr id="2" name="Vertical Title 1"/>
          <p:cNvSpPr>
            <a:spLocks noGrp="1"/>
          </p:cNvSpPr>
          <p:nvPr>
            <p:ph type="title" orient="vert"/>
          </p:nvPr>
        </p:nvSpPr>
        <p:spPr>
          <a:xfrm>
            <a:off x="7391400" y="304802"/>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C5059103-57EF-4955-B694-EF924D68BCD6}" type="datetimeFigureOut">
              <a:rPr lang="de-AT" smtClean="0"/>
              <a:t>24.01.2017</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a:xfrm>
            <a:off x="4361688" y="1026373"/>
            <a:ext cx="457200" cy="441325"/>
          </a:xfrm>
        </p:spPr>
        <p:txBody>
          <a:bodyPr/>
          <a:lstStyle/>
          <a:p>
            <a:fld id="{6A5F6EB0-0ACF-47C8-8809-594A32352EA2}" type="slidenum">
              <a:rPr lang="de-AT" smtClean="0"/>
              <a:t>‹#›</a:t>
            </a:fld>
            <a:endParaRPr lang="de-AT"/>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1"/>
            <a:ext cx="6480175"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Footer Placeholder 4"/>
          <p:cNvSpPr>
            <a:spLocks noGrp="1"/>
          </p:cNvSpPr>
          <p:nvPr>
            <p:ph type="ftr" sz="quarter" idx="11"/>
          </p:nvPr>
        </p:nvSpPr>
        <p:spPr/>
        <p:txBody>
          <a:bodyPr/>
          <a:lstStyle/>
          <a:p>
            <a:endParaRPr lang="de-AT"/>
          </a:p>
        </p:txBody>
      </p:sp>
      <p:sp>
        <p:nvSpPr>
          <p:cNvPr id="4" name="Date Placeholder 3"/>
          <p:cNvSpPr>
            <a:spLocks noGrp="1"/>
          </p:cNvSpPr>
          <p:nvPr>
            <p:ph type="dt" sz="half" idx="10"/>
          </p:nvPr>
        </p:nvSpPr>
        <p:spPr/>
        <p:txBody>
          <a:bodyPr/>
          <a:lstStyle/>
          <a:p>
            <a:fld id="{C5059103-57EF-4955-B694-EF924D68BCD6}" type="datetimeFigureOut">
              <a:rPr lang="de-AT" smtClean="0"/>
              <a:t>24.01.2017</a:t>
            </a:fld>
            <a:endParaRPr lang="de-AT"/>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1"/>
            <a:ext cx="457200" cy="441325"/>
          </a:xfrm>
        </p:spPr>
        <p:txBody>
          <a:bodyPr/>
          <a:lstStyle>
            <a:lvl1pPr>
              <a:defRPr>
                <a:solidFill>
                  <a:schemeClr val="accent3">
                    <a:shade val="75000"/>
                  </a:schemeClr>
                </a:solidFill>
              </a:defRPr>
            </a:lvl1pPr>
          </a:lstStyle>
          <a:p>
            <a:fld id="{6A5F6EB0-0ACF-47C8-8809-594A32352EA2}" type="slidenum">
              <a:rPr lang="de-AT" smtClean="0"/>
              <a:t>‹#›</a:t>
            </a:fld>
            <a:endParaRPr lang="de-AT"/>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C5059103-57EF-4955-B694-EF924D68BCD6}" type="datetimeFigureOut">
              <a:rPr lang="de-AT" smtClean="0"/>
              <a:t>24.01.2017</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6A5F6EB0-0ACF-47C8-8809-594A32352EA2}" type="slidenum">
              <a:rPr lang="de-AT" smtClean="0"/>
              <a:t>‹#›</a:t>
            </a:fld>
            <a:endParaRPr lang="de-AT"/>
          </a:p>
        </p:txBody>
      </p:sp>
      <p:sp>
        <p:nvSpPr>
          <p:cNvPr id="8" name="Straight Connector 7"/>
          <p:cNvSpPr>
            <a:spLocks noChangeShapeType="1"/>
          </p:cNvSpPr>
          <p:nvPr/>
        </p:nvSpPr>
        <p:spPr bwMode="auto">
          <a:xfrm flipV="1">
            <a:off x="4563081" y="1575653"/>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3" y="1524001"/>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1"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C5059103-57EF-4955-B694-EF924D68BCD6}" type="datetimeFigureOut">
              <a:rPr lang="de-AT" smtClean="0"/>
              <a:t>24.01.2017</a:t>
            </a:fld>
            <a:endParaRPr lang="de-AT"/>
          </a:p>
        </p:txBody>
      </p:sp>
      <p:sp>
        <p:nvSpPr>
          <p:cNvPr id="8" name="Footer Placeholder 7"/>
          <p:cNvSpPr>
            <a:spLocks noGrp="1"/>
          </p:cNvSpPr>
          <p:nvPr>
            <p:ph type="ftr" sz="quarter" idx="11"/>
          </p:nvPr>
        </p:nvSpPr>
        <p:spPr>
          <a:xfrm>
            <a:off x="304800" y="6409944"/>
            <a:ext cx="3581400" cy="365760"/>
          </a:xfrm>
        </p:spPr>
        <p:txBody>
          <a:bodyPr/>
          <a:lstStyle/>
          <a:p>
            <a:endParaRPr lang="de-AT"/>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4" name="Content Placeholder 23"/>
          <p:cNvSpPr>
            <a:spLocks noGrp="1"/>
          </p:cNvSpPr>
          <p:nvPr>
            <p:ph sz="quarter" idx="2"/>
          </p:nvPr>
        </p:nvSpPr>
        <p:spPr>
          <a:xfrm>
            <a:off x="301752" y="2471384"/>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7"/>
            <a:ext cx="457200" cy="441325"/>
          </a:xfrm>
        </p:spPr>
        <p:txBody>
          <a:bodyPr/>
          <a:lstStyle>
            <a:lvl1pPr algn="ctr">
              <a:defRPr/>
            </a:lvl1pPr>
          </a:lstStyle>
          <a:p>
            <a:fld id="{6A5F6EB0-0ACF-47C8-8809-594A32352EA2}" type="slidenum">
              <a:rPr lang="de-AT" smtClean="0"/>
              <a:t>‹#›</a:t>
            </a:fld>
            <a:endParaRPr lang="de-AT"/>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5059103-57EF-4955-B694-EF924D68BCD6}" type="datetimeFigureOut">
              <a:rPr lang="de-AT" smtClean="0"/>
              <a:t>24.01.2017</a:t>
            </a:fld>
            <a:endParaRPr lang="de-AT"/>
          </a:p>
        </p:txBody>
      </p:sp>
      <p:sp>
        <p:nvSpPr>
          <p:cNvPr id="4" name="Footer Placeholder 3"/>
          <p:cNvSpPr>
            <a:spLocks noGrp="1"/>
          </p:cNvSpPr>
          <p:nvPr>
            <p:ph type="ftr" sz="quarter" idx="11"/>
          </p:nvPr>
        </p:nvSpPr>
        <p:spPr/>
        <p:txBody>
          <a:bodyPr/>
          <a:lstStyle/>
          <a:p>
            <a:endParaRPr lang="de-AT"/>
          </a:p>
        </p:txBody>
      </p:sp>
      <p:sp>
        <p:nvSpPr>
          <p:cNvPr id="5" name="Slide Number Placeholder 4"/>
          <p:cNvSpPr>
            <a:spLocks noGrp="1"/>
          </p:cNvSpPr>
          <p:nvPr>
            <p:ph type="sldNum" sz="quarter" idx="12"/>
          </p:nvPr>
        </p:nvSpPr>
        <p:spPr>
          <a:xfrm>
            <a:off x="4343400" y="1036021"/>
            <a:ext cx="457200" cy="441325"/>
          </a:xfrm>
        </p:spPr>
        <p:txBody>
          <a:bodyPr/>
          <a:lstStyle/>
          <a:p>
            <a:fld id="{6A5F6EB0-0ACF-47C8-8809-594A32352EA2}" type="slidenum">
              <a:rPr lang="de-AT" smtClean="0"/>
              <a:t>‹#›</a:t>
            </a:fld>
            <a:endParaRPr lang="de-A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 name="Date Placeholder 1"/>
          <p:cNvSpPr>
            <a:spLocks noGrp="1"/>
          </p:cNvSpPr>
          <p:nvPr>
            <p:ph type="dt" sz="half" idx="10"/>
          </p:nvPr>
        </p:nvSpPr>
        <p:spPr/>
        <p:txBody>
          <a:bodyPr/>
          <a:lstStyle/>
          <a:p>
            <a:fld id="{C5059103-57EF-4955-B694-EF924D68BCD6}" type="datetimeFigureOut">
              <a:rPr lang="de-AT" smtClean="0"/>
              <a:t>24.01.2017</a:t>
            </a:fld>
            <a:endParaRPr lang="de-AT"/>
          </a:p>
        </p:txBody>
      </p:sp>
      <p:sp>
        <p:nvSpPr>
          <p:cNvPr id="3" name="Footer Placeholder 2"/>
          <p:cNvSpPr>
            <a:spLocks noGrp="1"/>
          </p:cNvSpPr>
          <p:nvPr>
            <p:ph type="ftr" sz="quarter" idx="11"/>
          </p:nvPr>
        </p:nvSpPr>
        <p:spPr/>
        <p:txBody>
          <a:bodyPr/>
          <a:lstStyle/>
          <a:p>
            <a:endParaRPr lang="de-AT"/>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6A5F6EB0-0ACF-47C8-8809-594A32352EA2}" type="slidenum">
              <a:rPr lang="de-AT" smtClean="0"/>
              <a:t>‹#›</a:t>
            </a:fld>
            <a:endParaRPr lang="de-A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1"/>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9"/>
            <a:ext cx="457200" cy="441325"/>
          </a:xfrm>
        </p:spPr>
        <p:txBody>
          <a:bodyPr/>
          <a:lstStyle>
            <a:lvl1pPr>
              <a:defRPr>
                <a:solidFill>
                  <a:schemeClr val="accent3">
                    <a:shade val="75000"/>
                  </a:schemeClr>
                </a:solidFill>
              </a:defRPr>
            </a:lvl1pPr>
          </a:lstStyle>
          <a:p>
            <a:fld id="{6A5F6EB0-0ACF-47C8-8809-594A32352EA2}" type="slidenum">
              <a:rPr lang="de-AT" smtClean="0"/>
              <a:t>‹#›</a:t>
            </a:fld>
            <a:endParaRPr lang="de-AT"/>
          </a:p>
        </p:txBody>
      </p:sp>
      <p:sp>
        <p:nvSpPr>
          <p:cNvPr id="21" name="Rectangle 20"/>
          <p:cNvSpPr>
            <a:spLocks noChangeArrowheads="1"/>
          </p:cNvSpPr>
          <p:nvPr/>
        </p:nvSpPr>
        <p:spPr bwMode="auto">
          <a:xfrm>
            <a:off x="149352" y="638838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C5059103-57EF-4955-B694-EF924D68BCD6}" type="datetimeFigureOut">
              <a:rPr lang="de-AT" smtClean="0"/>
              <a:t>24.01.2017</a:t>
            </a:fld>
            <a:endParaRPr lang="de-AT"/>
          </a:p>
        </p:txBody>
      </p:sp>
      <p:sp>
        <p:nvSpPr>
          <p:cNvPr id="6" name="Footer Placeholder 5"/>
          <p:cNvSpPr>
            <a:spLocks noGrp="1"/>
          </p:cNvSpPr>
          <p:nvPr>
            <p:ph type="ftr" sz="quarter" idx="11"/>
          </p:nvPr>
        </p:nvSpPr>
        <p:spPr>
          <a:xfrm>
            <a:off x="301752" y="6410848"/>
            <a:ext cx="3383280" cy="365760"/>
          </a:xfrm>
        </p:spPr>
        <p:txBody>
          <a:bodyPr/>
          <a:lstStyle/>
          <a:p>
            <a:endParaRPr lang="de-AT"/>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9"/>
            <a:ext cx="457200" cy="441325"/>
          </a:xfrm>
        </p:spPr>
        <p:txBody>
          <a:bodyPr/>
          <a:lstStyle/>
          <a:p>
            <a:fld id="{6A5F6EB0-0ACF-47C8-8809-594A32352EA2}" type="slidenum">
              <a:rPr lang="de-AT" smtClean="0"/>
              <a:t>‹#›</a:t>
            </a:fld>
            <a:endParaRPr lang="de-AT"/>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C5059103-57EF-4955-B694-EF924D68BCD6}" type="datetimeFigureOut">
              <a:rPr lang="de-AT" smtClean="0"/>
              <a:t>24.01.2017</a:t>
            </a:fld>
            <a:endParaRPr lang="de-AT"/>
          </a:p>
        </p:txBody>
      </p:sp>
      <p:sp>
        <p:nvSpPr>
          <p:cNvPr id="6" name="Footer Placeholder 5"/>
          <p:cNvSpPr>
            <a:spLocks noGrp="1"/>
          </p:cNvSpPr>
          <p:nvPr>
            <p:ph type="ftr" sz="quarter" idx="11"/>
          </p:nvPr>
        </p:nvSpPr>
        <p:spPr>
          <a:xfrm>
            <a:off x="301752" y="6410848"/>
            <a:ext cx="3584448" cy="365760"/>
          </a:xfrm>
        </p:spPr>
        <p:txBody>
          <a:bodyPr/>
          <a:lstStyle/>
          <a:p>
            <a:endParaRPr lang="de-A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1"/>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C5059103-57EF-4955-B694-EF924D68BCD6}" type="datetimeFigureOut">
              <a:rPr lang="de-AT" smtClean="0"/>
              <a:t>24.01.2017</a:t>
            </a:fld>
            <a:endParaRPr lang="de-AT"/>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de-AT"/>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5"/>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6A5F6EB0-0ACF-47C8-8809-594A32352EA2}" type="slidenum">
              <a:rPr lang="de-AT" smtClean="0"/>
              <a:t>‹#›</a:t>
            </a:fld>
            <a:endParaRPr lang="de-AT"/>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8.xml"/><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hyperlink" Target="brain-at-work.mp4" TargetMode="External"/><Relationship Id="rId4" Type="http://schemas.openxmlformats.org/officeDocument/2006/relationships/notesSlide" Target="../notesSlides/notesSlide9.xml"/><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42.png"/><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salzmanlab.neuroscience.columbia.edu/pic_limbic.jp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51.png"/><Relationship Id="rId4" Type="http://schemas.openxmlformats.org/officeDocument/2006/relationships/image" Target="../media/image56.emf"/></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57.jp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g"/></Relationships>
</file>

<file path=ppt/slides/_rels/slide2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youtube.com/watch?v=nP84fiuKfw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hyperlink" Target="http://epep.at/?page_id=1700" TargetMode="External"/><Relationship Id="rId5" Type="http://schemas.openxmlformats.org/officeDocument/2006/relationships/image" Target="../media/image65.png"/><Relationship Id="rId4" Type="http://schemas.openxmlformats.org/officeDocument/2006/relationships/hyperlink" Target="http://epep.at/?page_id=496"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69.JPG"/><Relationship Id="rId4" Type="http://schemas.openxmlformats.org/officeDocument/2006/relationships/hyperlink" Target="http://www.readingiscool.xyz/"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8.png"/><Relationship Id="rId5" Type="http://schemas.openxmlformats.org/officeDocument/2006/relationships/image" Target="../media/image71.png"/><Relationship Id="rId4" Type="http://schemas.openxmlformats.org/officeDocument/2006/relationships/image" Target="../media/image70.JP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74.png"/><Relationship Id="rId5" Type="http://schemas.openxmlformats.org/officeDocument/2006/relationships/hyperlink" Target="http://epep.at/?page_id=2452" TargetMode="Externa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hyperlink" Target="http://epep.at/?page_id=2288"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9.png"/><Relationship Id="rId5" Type="http://schemas.openxmlformats.org/officeDocument/2006/relationships/image" Target="../media/image85.png"/><Relationship Id="rId4"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6.png"/><Relationship Id="rId1" Type="http://schemas.openxmlformats.org/officeDocument/2006/relationships/slideLayout" Target="../slideLayouts/slideLayout8.xml"/><Relationship Id="rId5" Type="http://schemas.openxmlformats.org/officeDocument/2006/relationships/image" Target="../media/image87.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93.png"/><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youtube.com/watch?v=_nFnLJocZSk"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93.png"/><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8.xml"/><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00.png"/><Relationship Id="rId7"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102.png"/><Relationship Id="rId5" Type="http://schemas.openxmlformats.org/officeDocument/2006/relationships/image" Target="../media/image79.png"/><Relationship Id="rId4" Type="http://schemas.openxmlformats.org/officeDocument/2006/relationships/image" Target="../media/image101.png"/><Relationship Id="rId9" Type="http://schemas.openxmlformats.org/officeDocument/2006/relationships/comments" Target="../comments/comment1.xml"/></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106.png"/><Relationship Id="rId4" Type="http://schemas.openxmlformats.org/officeDocument/2006/relationships/image" Target="../media/image105.jpeg"/></Relationships>
</file>

<file path=ppt/slides/_rels/slide4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109.png"/><Relationship Id="rId4" Type="http://schemas.openxmlformats.org/officeDocument/2006/relationships/image" Target="../media/image108.jpeg"/></Relationships>
</file>

<file path=ppt/slides/_rels/slide4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5.png"/><Relationship Id="rId12"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10.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112.JPG"/></Relationships>
</file>

<file path=ppt/slides/_rels/slide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113.jpeg"/><Relationship Id="rId4" Type="http://schemas.openxmlformats.org/officeDocument/2006/relationships/image" Target="../media/image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hyperlink" Target="http://dickinsonn.ism-online.org/files/2011/10/Neurons-in-the-brain-illustration-by-Rebecca-Lee-on-flickr.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711" t="8233" r="6452"/>
          <a:stretch/>
        </p:blipFill>
        <p:spPr>
          <a:xfrm>
            <a:off x="2339752" y="1412776"/>
            <a:ext cx="4288007" cy="3694590"/>
          </a:xfrm>
          <a:prstGeom prst="rect">
            <a:avLst/>
          </a:prstGeom>
        </p:spPr>
      </p:pic>
      <p:sp>
        <p:nvSpPr>
          <p:cNvPr id="7" name="Rectangle 6"/>
          <p:cNvSpPr/>
          <p:nvPr/>
        </p:nvSpPr>
        <p:spPr>
          <a:xfrm>
            <a:off x="731759" y="692696"/>
            <a:ext cx="7794121" cy="3744416"/>
          </a:xfrm>
          <a:prstGeom prst="rect">
            <a:avLst/>
          </a:prstGeom>
          <a:noFill/>
        </p:spPr>
        <p:txBody>
          <a:bodyPr wrap="none" lIns="91440" tIns="45720" rIns="91440" bIns="45720">
            <a:prstTxWarp prst="textArchUp">
              <a:avLst/>
            </a:prstTxWarp>
            <a:spAutoFit/>
          </a:bodyPr>
          <a:lstStyle/>
          <a:p>
            <a:pPr algn="ctr"/>
            <a:r>
              <a:rPr lang="en-US" sz="44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Wie</a:t>
            </a:r>
            <a:r>
              <a:rPr lang="en-US"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44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kommt</a:t>
            </a:r>
            <a:r>
              <a:rPr lang="en-US"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die </a:t>
            </a:r>
            <a:r>
              <a:rPr lang="en-US" sz="44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Sprache</a:t>
            </a:r>
            <a:r>
              <a:rPr lang="en-US"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ins </a:t>
            </a:r>
            <a:r>
              <a:rPr lang="en-US" sz="44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Gehirn</a:t>
            </a:r>
            <a:r>
              <a:rPr lang="en-US"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p>
        </p:txBody>
      </p:sp>
      <p:sp>
        <p:nvSpPr>
          <p:cNvPr id="9" name="Rectangle 8"/>
          <p:cNvSpPr/>
          <p:nvPr/>
        </p:nvSpPr>
        <p:spPr>
          <a:xfrm>
            <a:off x="848400" y="2089693"/>
            <a:ext cx="7560840" cy="3427539"/>
          </a:xfrm>
          <a:prstGeom prst="rect">
            <a:avLst/>
          </a:prstGeom>
          <a:noFill/>
        </p:spPr>
        <p:txBody>
          <a:bodyPr wrap="none" lIns="91440" tIns="45720" rIns="91440" bIns="45720">
            <a:prstTxWarp prst="textArchDown">
              <a:avLst>
                <a:gd name="adj" fmla="val 19388367"/>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000" b="1" dirty="0" err="1">
                <a:ln/>
                <a:solidFill>
                  <a:schemeClr val="accent3"/>
                </a:solidFill>
              </a:rPr>
              <a:t>Welche</a:t>
            </a:r>
            <a:r>
              <a:rPr lang="en-US" sz="8000" b="1" dirty="0">
                <a:ln/>
                <a:solidFill>
                  <a:schemeClr val="accent3"/>
                </a:solidFill>
              </a:rPr>
              <a:t>  </a:t>
            </a:r>
            <a:r>
              <a:rPr lang="en-US" sz="8000" b="1" dirty="0" err="1">
                <a:ln/>
                <a:solidFill>
                  <a:schemeClr val="accent3"/>
                </a:solidFill>
              </a:rPr>
              <a:t>Erkenntnisse</a:t>
            </a:r>
            <a:r>
              <a:rPr lang="en-US" sz="8000" b="1" dirty="0">
                <a:ln/>
                <a:solidFill>
                  <a:schemeClr val="accent3"/>
                </a:solidFill>
              </a:rPr>
              <a:t>  der   </a:t>
            </a:r>
            <a:r>
              <a:rPr lang="en-US" sz="8000" b="1" dirty="0" err="1">
                <a:ln/>
                <a:solidFill>
                  <a:schemeClr val="accent3"/>
                </a:solidFill>
              </a:rPr>
              <a:t>Neurowissenschaften</a:t>
            </a:r>
            <a:r>
              <a:rPr lang="en-US" sz="8000" b="1" dirty="0">
                <a:ln/>
                <a:solidFill>
                  <a:schemeClr val="accent3"/>
                </a:solidFill>
              </a:rPr>
              <a:t>  </a:t>
            </a:r>
          </a:p>
          <a:p>
            <a:pPr algn="ctr"/>
            <a:r>
              <a:rPr lang="en-US" sz="8000" b="1" dirty="0" err="1">
                <a:ln/>
                <a:solidFill>
                  <a:schemeClr val="accent3"/>
                </a:solidFill>
              </a:rPr>
              <a:t>sind</a:t>
            </a:r>
            <a:r>
              <a:rPr lang="en-US" sz="8000" b="1" dirty="0">
                <a:ln/>
                <a:solidFill>
                  <a:schemeClr val="accent3"/>
                </a:solidFill>
              </a:rPr>
              <a:t>  </a:t>
            </a:r>
            <a:r>
              <a:rPr lang="en-US" sz="8000" b="1" dirty="0" err="1">
                <a:ln/>
                <a:solidFill>
                  <a:schemeClr val="accent3"/>
                </a:solidFill>
              </a:rPr>
              <a:t>für</a:t>
            </a:r>
            <a:r>
              <a:rPr lang="en-US" sz="8000" b="1" dirty="0">
                <a:ln/>
                <a:solidFill>
                  <a:schemeClr val="accent3"/>
                </a:solidFill>
              </a:rPr>
              <a:t>  den  </a:t>
            </a:r>
            <a:r>
              <a:rPr lang="en-US" sz="8000" b="1" dirty="0" err="1">
                <a:ln/>
                <a:solidFill>
                  <a:schemeClr val="accent3"/>
                </a:solidFill>
              </a:rPr>
              <a:t>Sprachunterricht</a:t>
            </a:r>
            <a:r>
              <a:rPr lang="en-US" sz="8000" b="1" dirty="0">
                <a:ln/>
                <a:solidFill>
                  <a:schemeClr val="accent3"/>
                </a:solidFill>
              </a:rPr>
              <a:t>   relevant?</a:t>
            </a:r>
          </a:p>
        </p:txBody>
      </p:sp>
    </p:spTree>
    <p:extLst>
      <p:ext uri="{BB962C8B-B14F-4D97-AF65-F5344CB8AC3E}">
        <p14:creationId xmlns:p14="http://schemas.microsoft.com/office/powerpoint/2010/main" val="2478894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16917" y="2842249"/>
            <a:ext cx="4221164" cy="2499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fr-FR" dirty="0" err="1">
                <a:solidFill>
                  <a:srgbClr val="FFC000"/>
                </a:solidFill>
              </a:rPr>
              <a:t>Elektro-chemische</a:t>
            </a:r>
            <a:r>
              <a:rPr lang="fr-FR" dirty="0">
                <a:solidFill>
                  <a:srgbClr val="FFC000"/>
                </a:solidFill>
              </a:rPr>
              <a:t> </a:t>
            </a:r>
            <a:r>
              <a:rPr lang="fr-FR" dirty="0" err="1">
                <a:solidFill>
                  <a:srgbClr val="FFC000"/>
                </a:solidFill>
              </a:rPr>
              <a:t>Übertragung</a:t>
            </a:r>
            <a:endParaRPr lang="en-US" dirty="0"/>
          </a:p>
        </p:txBody>
      </p:sp>
      <p:sp>
        <p:nvSpPr>
          <p:cNvPr id="3" name="Text Placeholder 2"/>
          <p:cNvSpPr>
            <a:spLocks noGrp="1"/>
          </p:cNvSpPr>
          <p:nvPr>
            <p:ph type="body" idx="2"/>
          </p:nvPr>
        </p:nvSpPr>
        <p:spPr/>
        <p:txBody>
          <a:bodyPr/>
          <a:lstStyle/>
          <a:p>
            <a:endParaRPr lang="en-US" dirty="0"/>
          </a:p>
        </p:txBody>
      </p:sp>
      <p:pic>
        <p:nvPicPr>
          <p:cNvPr id="5" name="brain-at-work">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7"/>
          <a:stretch>
            <a:fillRect/>
          </a:stretch>
        </p:blipFill>
        <p:spPr>
          <a:xfrm>
            <a:off x="3131840" y="2996952"/>
            <a:ext cx="5638800" cy="2819400"/>
          </a:xfrm>
        </p:spPr>
      </p:pic>
      <p:pic>
        <p:nvPicPr>
          <p:cNvPr id="6"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12295" r="17007"/>
          <a:stretch/>
        </p:blipFill>
        <p:spPr bwMode="auto">
          <a:xfrm>
            <a:off x="6948264" y="1195135"/>
            <a:ext cx="1656184" cy="1572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9"/>
          <a:stretch>
            <a:fillRect/>
          </a:stretch>
        </p:blipFill>
        <p:spPr>
          <a:xfrm>
            <a:off x="1188784" y="169451"/>
            <a:ext cx="775702" cy="775702"/>
          </a:xfrm>
          <a:prstGeom prst="rect">
            <a:avLst/>
          </a:prstGeom>
        </p:spPr>
      </p:pic>
      <p:sp>
        <p:nvSpPr>
          <p:cNvPr id="8" name="Rectangle 7"/>
          <p:cNvSpPr/>
          <p:nvPr/>
        </p:nvSpPr>
        <p:spPr>
          <a:xfrm>
            <a:off x="3131840" y="620688"/>
            <a:ext cx="5147000" cy="954107"/>
          </a:xfrm>
          <a:prstGeom prst="rect">
            <a:avLst/>
          </a:prstGeom>
        </p:spPr>
        <p:txBody>
          <a:bodyPr wrap="square">
            <a:spAutoFit/>
          </a:bodyPr>
          <a:lstStyle/>
          <a:p>
            <a:r>
              <a:rPr lang="fr-FR" sz="2800" b="1" dirty="0" err="1"/>
              <a:t>Neuronennetzwerk</a:t>
            </a:r>
            <a:r>
              <a:rPr lang="fr-FR" sz="2800" b="1" dirty="0"/>
              <a:t> mit </a:t>
            </a:r>
            <a:r>
              <a:rPr lang="fr-FR" sz="2800" b="1" dirty="0" err="1"/>
              <a:t>aktiven</a:t>
            </a:r>
            <a:r>
              <a:rPr lang="fr-FR" sz="2800" b="1" dirty="0"/>
              <a:t> </a:t>
            </a:r>
            <a:r>
              <a:rPr lang="fr-FR" sz="2800" b="1" dirty="0" err="1"/>
              <a:t>Synapsen</a:t>
            </a:r>
            <a:endParaRPr lang="fr-FR" sz="2800" b="1" dirty="0"/>
          </a:p>
        </p:txBody>
      </p:sp>
    </p:spTree>
    <p:extLst>
      <p:ext uri="{BB962C8B-B14F-4D97-AF65-F5344CB8AC3E}">
        <p14:creationId xmlns:p14="http://schemas.microsoft.com/office/powerpoint/2010/main" val="33597531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452261">
            <a:off x="302570" y="1048094"/>
            <a:ext cx="2357672" cy="1119271"/>
          </a:xfrm>
          <a:solidFill>
            <a:schemeClr val="accent1">
              <a:lumMod val="50000"/>
            </a:schemeClr>
          </a:solidFill>
        </p:spPr>
        <p:txBody>
          <a:bodyPr/>
          <a:lstStyle/>
          <a:p>
            <a:br>
              <a:rPr lang="en-US" dirty="0"/>
            </a:br>
            <a:br>
              <a:rPr lang="en-US" dirty="0"/>
            </a:br>
            <a:r>
              <a:rPr lang="en-US" dirty="0"/>
              <a:t>Was </a:t>
            </a:r>
            <a:r>
              <a:rPr lang="en-US" dirty="0" err="1"/>
              <a:t>bedeutet</a:t>
            </a:r>
            <a:r>
              <a:rPr lang="en-US" dirty="0"/>
              <a:t> das in der Praxis?</a:t>
            </a:r>
          </a:p>
        </p:txBody>
      </p:sp>
      <p:sp>
        <p:nvSpPr>
          <p:cNvPr id="3" name="Text Placeholder 2"/>
          <p:cNvSpPr>
            <a:spLocks noGrp="1"/>
          </p:cNvSpPr>
          <p:nvPr>
            <p:ph type="body" idx="2"/>
          </p:nvPr>
        </p:nvSpPr>
        <p:spPr>
          <a:xfrm>
            <a:off x="323528" y="2492896"/>
            <a:ext cx="2362200" cy="3577723"/>
          </a:xfrm>
        </p:spPr>
        <p:txBody>
          <a:bodyPr/>
          <a:lstStyle/>
          <a:p>
            <a:endParaRPr lang="en-US" dirty="0"/>
          </a:p>
          <a:p>
            <a:r>
              <a:rPr lang="en-US" sz="2000" b="1" dirty="0" err="1"/>
              <a:t>Ein</a:t>
            </a:r>
            <a:r>
              <a:rPr lang="en-US" sz="2000" b="1" dirty="0"/>
              <a:t> </a:t>
            </a:r>
            <a:r>
              <a:rPr lang="en-US" sz="2000" b="1" dirty="0" err="1"/>
              <a:t>kleines</a:t>
            </a:r>
            <a:r>
              <a:rPr lang="en-US" sz="2000" b="1" dirty="0"/>
              <a:t> Experiment….</a:t>
            </a:r>
            <a:endParaRPr lang="en-US" sz="2000" dirty="0"/>
          </a:p>
        </p:txBody>
      </p:sp>
      <p:pic>
        <p:nvPicPr>
          <p:cNvPr id="5" name="Content Placeholder 4"/>
          <p:cNvPicPr>
            <a:picLocks noGrp="1" noChangeAspect="1"/>
          </p:cNvPicPr>
          <p:nvPr>
            <p:ph sz="quarter" idx="1"/>
          </p:nvPr>
        </p:nvPicPr>
        <p:blipFill>
          <a:blip r:embed="rId3"/>
          <a:stretch>
            <a:fillRect/>
          </a:stretch>
        </p:blipFill>
        <p:spPr>
          <a:xfrm>
            <a:off x="3124200" y="1851088"/>
            <a:ext cx="5638800" cy="3522128"/>
          </a:xfrm>
          <a:prstGeom prst="rect">
            <a:avLst/>
          </a:prstGeom>
        </p:spPr>
      </p:pic>
      <p:sp>
        <p:nvSpPr>
          <p:cNvPr id="7" name="Cloud Callout 6"/>
          <p:cNvSpPr/>
          <p:nvPr/>
        </p:nvSpPr>
        <p:spPr>
          <a:xfrm>
            <a:off x="5364088" y="548680"/>
            <a:ext cx="3528392" cy="1944216"/>
          </a:xfrm>
          <a:prstGeom prst="cloudCallout">
            <a:avLst>
              <a:gd name="adj1" fmla="val -32180"/>
              <a:gd name="adj2" fmla="val 109532"/>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Neurons that fire together </a:t>
            </a:r>
          </a:p>
          <a:p>
            <a:pPr algn="ctr"/>
            <a:r>
              <a:rPr lang="en-US" sz="2800" dirty="0"/>
              <a:t>wire together</a:t>
            </a:r>
          </a:p>
        </p:txBody>
      </p:sp>
      <p:sp>
        <p:nvSpPr>
          <p:cNvPr id="6" name="TextBox 5"/>
          <p:cNvSpPr txBox="1"/>
          <p:nvPr/>
        </p:nvSpPr>
        <p:spPr>
          <a:xfrm>
            <a:off x="2915816" y="6453336"/>
            <a:ext cx="5976664" cy="215444"/>
          </a:xfrm>
          <a:prstGeom prst="rect">
            <a:avLst/>
          </a:prstGeom>
          <a:noFill/>
        </p:spPr>
        <p:txBody>
          <a:bodyPr wrap="square" rtlCol="0">
            <a:spAutoFit/>
          </a:bodyPr>
          <a:lstStyle/>
          <a:p>
            <a:r>
              <a:rPr lang="en-US" sz="800" dirty="0"/>
              <a:t>http://www.extremetech.com/extreme/179223-the-first-real-time-non-invasive-imaging-of-neurons-forming-a-neural-network</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4173066"/>
            <a:ext cx="1200150" cy="1200150"/>
          </a:xfrm>
          <a:prstGeom prst="rect">
            <a:avLst/>
          </a:prstGeom>
        </p:spPr>
      </p:pic>
      <p:pic>
        <p:nvPicPr>
          <p:cNvPr id="9" name="Picture 8"/>
          <p:cNvPicPr>
            <a:picLocks noChangeAspect="1"/>
          </p:cNvPicPr>
          <p:nvPr/>
        </p:nvPicPr>
        <p:blipFill>
          <a:blip r:embed="rId5"/>
          <a:stretch>
            <a:fillRect/>
          </a:stretch>
        </p:blipFill>
        <p:spPr>
          <a:xfrm>
            <a:off x="1259632" y="200633"/>
            <a:ext cx="696094" cy="696094"/>
          </a:xfrm>
          <a:prstGeom prst="rect">
            <a:avLst/>
          </a:prstGeom>
        </p:spPr>
      </p:pic>
    </p:spTree>
    <p:extLst>
      <p:ext uri="{BB962C8B-B14F-4D97-AF65-F5344CB8AC3E}">
        <p14:creationId xmlns:p14="http://schemas.microsoft.com/office/powerpoint/2010/main" val="3836077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1"/>
            <a:ext cx="2362200" cy="858416"/>
          </a:xfrm>
        </p:spPr>
        <p:txBody>
          <a:bodyPr/>
          <a:lstStyle/>
          <a:p>
            <a:r>
              <a:rPr lang="fr-FR" dirty="0" err="1">
                <a:solidFill>
                  <a:srgbClr val="FFC000"/>
                </a:solidFill>
              </a:rPr>
              <a:t>Ein</a:t>
            </a:r>
            <a:r>
              <a:rPr lang="fr-FR" dirty="0">
                <a:solidFill>
                  <a:srgbClr val="FFC000"/>
                </a:solidFill>
              </a:rPr>
              <a:t> </a:t>
            </a:r>
            <a:r>
              <a:rPr lang="fr-FR" dirty="0" err="1">
                <a:solidFill>
                  <a:srgbClr val="FFC000"/>
                </a:solidFill>
              </a:rPr>
              <a:t>kleines</a:t>
            </a:r>
            <a:r>
              <a:rPr lang="fr-FR" dirty="0">
                <a:solidFill>
                  <a:srgbClr val="FFC000"/>
                </a:solidFill>
              </a:rPr>
              <a:t> </a:t>
            </a:r>
            <a:r>
              <a:rPr lang="fr-FR" dirty="0" err="1">
                <a:solidFill>
                  <a:srgbClr val="FFC000"/>
                </a:solidFill>
              </a:rPr>
              <a:t>Experiment</a:t>
            </a:r>
            <a:endParaRPr lang="fr-FR" dirty="0">
              <a:solidFill>
                <a:srgbClr val="FFC000"/>
              </a:solidFill>
            </a:endParaRPr>
          </a:p>
        </p:txBody>
      </p:sp>
      <p:sp>
        <p:nvSpPr>
          <p:cNvPr id="3" name="Text Placeholder 2"/>
          <p:cNvSpPr>
            <a:spLocks noGrp="1"/>
          </p:cNvSpPr>
          <p:nvPr>
            <p:ph type="body" idx="2"/>
          </p:nvPr>
        </p:nvSpPr>
        <p:spPr>
          <a:xfrm>
            <a:off x="381000" y="3391656"/>
            <a:ext cx="2362200" cy="2734508"/>
          </a:xfrm>
        </p:spPr>
        <p:txBody>
          <a:bodyPr/>
          <a:lstStyle/>
          <a:p>
            <a:endParaRPr lang="fr-FR" dirty="0"/>
          </a:p>
        </p:txBody>
      </p:sp>
      <p:sp>
        <p:nvSpPr>
          <p:cNvPr id="5" name="Content Placeholder 4"/>
          <p:cNvSpPr>
            <a:spLocks noGrp="1"/>
          </p:cNvSpPr>
          <p:nvPr>
            <p:ph sz="quarter" idx="1"/>
          </p:nvPr>
        </p:nvSpPr>
        <p:spPr/>
        <p:txBody>
          <a:bodyPr/>
          <a:lstStyle/>
          <a:p>
            <a:r>
              <a:rPr lang="fr-FR" dirty="0" err="1"/>
              <a:t>Ein</a:t>
            </a:r>
            <a:r>
              <a:rPr lang="fr-FR" dirty="0"/>
              <a:t> </a:t>
            </a:r>
            <a:r>
              <a:rPr lang="fr-FR" dirty="0" err="1"/>
              <a:t>großer</a:t>
            </a:r>
            <a:r>
              <a:rPr lang="fr-FR" dirty="0"/>
              <a:t> </a:t>
            </a:r>
            <a:r>
              <a:rPr lang="fr-FR" dirty="0" err="1"/>
              <a:t>Physiker</a:t>
            </a:r>
            <a:r>
              <a:rPr lang="fr-FR" dirty="0"/>
              <a:t>…</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4653" y="1196752"/>
            <a:ext cx="3495251" cy="507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987824" y="6416586"/>
            <a:ext cx="2304256" cy="215444"/>
          </a:xfrm>
          <a:prstGeom prst="rect">
            <a:avLst/>
          </a:prstGeom>
          <a:noFill/>
        </p:spPr>
        <p:txBody>
          <a:bodyPr wrap="square" rtlCol="0">
            <a:spAutoFit/>
          </a:bodyPr>
          <a:lstStyle/>
          <a:p>
            <a:r>
              <a:rPr lang="en-US" sz="800" dirty="0"/>
              <a:t>http://www.wl-lang.de/Bilder/Einstein.gif</a:t>
            </a:r>
          </a:p>
        </p:txBody>
      </p:sp>
      <p:pic>
        <p:nvPicPr>
          <p:cNvPr id="6" name="Picture 5"/>
          <p:cNvPicPr>
            <a:picLocks noChangeAspect="1"/>
          </p:cNvPicPr>
          <p:nvPr/>
        </p:nvPicPr>
        <p:blipFill>
          <a:blip r:embed="rId4"/>
          <a:stretch>
            <a:fillRect/>
          </a:stretch>
        </p:blipFill>
        <p:spPr>
          <a:xfrm>
            <a:off x="1259632" y="261112"/>
            <a:ext cx="664119" cy="641530"/>
          </a:xfrm>
          <a:prstGeom prst="rect">
            <a:avLst/>
          </a:prstGeom>
        </p:spPr>
      </p:pic>
    </p:spTree>
    <p:extLst>
      <p:ext uri="{BB962C8B-B14F-4D97-AF65-F5344CB8AC3E}">
        <p14:creationId xmlns:p14="http://schemas.microsoft.com/office/powerpoint/2010/main" val="126892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908721"/>
            <a:ext cx="2362200" cy="936104"/>
          </a:xfrm>
        </p:spPr>
        <p:txBody>
          <a:bodyPr/>
          <a:lstStyle/>
          <a:p>
            <a:r>
              <a:rPr lang="fr-FR" dirty="0" err="1">
                <a:solidFill>
                  <a:srgbClr val="FFC000"/>
                </a:solidFill>
              </a:rPr>
              <a:t>Ein</a:t>
            </a:r>
            <a:r>
              <a:rPr lang="fr-FR" dirty="0">
                <a:solidFill>
                  <a:srgbClr val="FFC000"/>
                </a:solidFill>
              </a:rPr>
              <a:t> </a:t>
            </a:r>
            <a:r>
              <a:rPr lang="fr-FR" dirty="0" err="1">
                <a:solidFill>
                  <a:srgbClr val="FFC000"/>
                </a:solidFill>
              </a:rPr>
              <a:t>kleines</a:t>
            </a:r>
            <a:r>
              <a:rPr lang="fr-FR" dirty="0">
                <a:solidFill>
                  <a:srgbClr val="FFC000"/>
                </a:solidFill>
              </a:rPr>
              <a:t> </a:t>
            </a:r>
            <a:r>
              <a:rPr lang="fr-FR" dirty="0" err="1">
                <a:solidFill>
                  <a:srgbClr val="FFC000"/>
                </a:solidFill>
              </a:rPr>
              <a:t>Experiment</a:t>
            </a:r>
            <a:r>
              <a:rPr lang="fr-FR" dirty="0">
                <a:solidFill>
                  <a:srgbClr val="FFC000"/>
                </a:solidFill>
              </a:rPr>
              <a:t> …</a:t>
            </a:r>
          </a:p>
        </p:txBody>
      </p:sp>
      <p:sp>
        <p:nvSpPr>
          <p:cNvPr id="3" name="Text Placeholder 2"/>
          <p:cNvSpPr>
            <a:spLocks noGrp="1"/>
          </p:cNvSpPr>
          <p:nvPr>
            <p:ph type="body" idx="2"/>
          </p:nvPr>
        </p:nvSpPr>
        <p:spPr>
          <a:xfrm>
            <a:off x="381000" y="2492897"/>
            <a:ext cx="2362200" cy="3633267"/>
          </a:xfrm>
        </p:spPr>
        <p:txBody>
          <a:bodyPr/>
          <a:lstStyle/>
          <a:p>
            <a:endParaRPr lang="fr-FR" dirty="0"/>
          </a:p>
        </p:txBody>
      </p:sp>
      <p:pic>
        <p:nvPicPr>
          <p:cNvPr id="10245" name="Picture 5" descr="C:\Users\lp\Documents\Lis\epep\images\botticelli_venus1-650x406.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124200" y="1629860"/>
            <a:ext cx="5638800" cy="35220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131840" y="764704"/>
            <a:ext cx="5616624" cy="523220"/>
          </a:xfrm>
          <a:prstGeom prst="rect">
            <a:avLst/>
          </a:prstGeom>
          <a:noFill/>
        </p:spPr>
        <p:txBody>
          <a:bodyPr wrap="square" rtlCol="0">
            <a:spAutoFit/>
          </a:bodyPr>
          <a:lstStyle/>
          <a:p>
            <a:r>
              <a:rPr lang="fr-FR" sz="2800" b="1" dirty="0">
                <a:solidFill>
                  <a:schemeClr val="accent3">
                    <a:lumMod val="75000"/>
                  </a:schemeClr>
                </a:solidFill>
              </a:rPr>
              <a:t>Die Venus </a:t>
            </a:r>
            <a:r>
              <a:rPr lang="fr-FR" dirty="0" err="1"/>
              <a:t>von</a:t>
            </a:r>
            <a:r>
              <a:rPr lang="fr-FR" dirty="0"/>
              <a:t> Botticelli</a:t>
            </a:r>
          </a:p>
        </p:txBody>
      </p:sp>
      <p:sp>
        <p:nvSpPr>
          <p:cNvPr id="4" name="TextBox 3"/>
          <p:cNvSpPr txBox="1"/>
          <p:nvPr/>
        </p:nvSpPr>
        <p:spPr>
          <a:xfrm>
            <a:off x="3059832" y="6453336"/>
            <a:ext cx="5616624" cy="215444"/>
          </a:xfrm>
          <a:prstGeom prst="rect">
            <a:avLst/>
          </a:prstGeom>
          <a:noFill/>
        </p:spPr>
        <p:txBody>
          <a:bodyPr wrap="square" rtlCol="0">
            <a:spAutoFit/>
          </a:bodyPr>
          <a:lstStyle/>
          <a:p>
            <a:r>
              <a:rPr lang="en-US" sz="800" dirty="0"/>
              <a:t>http://lh4.ggpht.com/gChnR4RIukYO0X1ZtVOTXtdPrlBazckOydjkUyfEo2mjSnBLUnTr44I9s_Tc=s1200</a:t>
            </a:r>
          </a:p>
        </p:txBody>
      </p:sp>
      <p:pic>
        <p:nvPicPr>
          <p:cNvPr id="5" name="Picture 4"/>
          <p:cNvPicPr>
            <a:picLocks noChangeAspect="1"/>
          </p:cNvPicPr>
          <p:nvPr/>
        </p:nvPicPr>
        <p:blipFill>
          <a:blip r:embed="rId4"/>
          <a:stretch>
            <a:fillRect/>
          </a:stretch>
        </p:blipFill>
        <p:spPr>
          <a:xfrm>
            <a:off x="1244375" y="260649"/>
            <a:ext cx="664522" cy="640135"/>
          </a:xfrm>
          <a:prstGeom prst="rect">
            <a:avLst/>
          </a:prstGeom>
        </p:spPr>
      </p:pic>
    </p:spTree>
    <p:extLst>
      <p:ext uri="{BB962C8B-B14F-4D97-AF65-F5344CB8AC3E}">
        <p14:creationId xmlns:p14="http://schemas.microsoft.com/office/powerpoint/2010/main" val="1334478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836712"/>
            <a:ext cx="2362200" cy="1080120"/>
          </a:xfrm>
        </p:spPr>
        <p:txBody>
          <a:bodyPr/>
          <a:lstStyle/>
          <a:p>
            <a:r>
              <a:rPr lang="fr-FR" dirty="0" err="1">
                <a:solidFill>
                  <a:srgbClr val="FFC000"/>
                </a:solidFill>
              </a:rPr>
              <a:t>Ein</a:t>
            </a:r>
            <a:r>
              <a:rPr lang="fr-FR" dirty="0">
                <a:solidFill>
                  <a:srgbClr val="FFC000"/>
                </a:solidFill>
              </a:rPr>
              <a:t> </a:t>
            </a:r>
            <a:r>
              <a:rPr lang="fr-FR" dirty="0" err="1">
                <a:solidFill>
                  <a:srgbClr val="FFC000"/>
                </a:solidFill>
              </a:rPr>
              <a:t>kleines</a:t>
            </a:r>
            <a:r>
              <a:rPr lang="fr-FR" dirty="0">
                <a:solidFill>
                  <a:srgbClr val="FFC000"/>
                </a:solidFill>
              </a:rPr>
              <a:t> </a:t>
            </a:r>
            <a:r>
              <a:rPr lang="fr-FR" dirty="0" err="1">
                <a:solidFill>
                  <a:srgbClr val="FFC000"/>
                </a:solidFill>
              </a:rPr>
              <a:t>Experiment</a:t>
            </a:r>
            <a:r>
              <a:rPr lang="fr-FR" dirty="0">
                <a:solidFill>
                  <a:srgbClr val="FFC000"/>
                </a:solidFill>
              </a:rPr>
              <a:t>…</a:t>
            </a:r>
          </a:p>
        </p:txBody>
      </p:sp>
      <p:pic>
        <p:nvPicPr>
          <p:cNvPr id="11266" name="Picture 2" descr="C:\Users\lp\Documents\Lis\epep\images\einstein.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bwMode="auto">
          <a:xfrm>
            <a:off x="5338694" y="1236821"/>
            <a:ext cx="3443633" cy="50005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59832" y="813615"/>
            <a:ext cx="5616624" cy="523220"/>
          </a:xfrm>
          <a:prstGeom prst="rect">
            <a:avLst/>
          </a:prstGeom>
          <a:noFill/>
        </p:spPr>
        <p:txBody>
          <a:bodyPr wrap="square" rtlCol="0">
            <a:spAutoFit/>
          </a:bodyPr>
          <a:lstStyle/>
          <a:p>
            <a:r>
              <a:rPr lang="fr-FR" sz="2800" b="1" dirty="0" err="1">
                <a:solidFill>
                  <a:schemeClr val="accent3">
                    <a:lumMod val="75000"/>
                  </a:schemeClr>
                </a:solidFill>
              </a:rPr>
              <a:t>Was</a:t>
            </a:r>
            <a:r>
              <a:rPr lang="fr-FR" sz="2800" b="1" dirty="0">
                <a:solidFill>
                  <a:schemeClr val="accent3">
                    <a:lumMod val="75000"/>
                  </a:schemeClr>
                </a:solidFill>
              </a:rPr>
              <a:t> </a:t>
            </a:r>
            <a:r>
              <a:rPr lang="fr-FR" sz="2800" b="1" dirty="0" err="1">
                <a:solidFill>
                  <a:schemeClr val="accent3">
                    <a:lumMod val="75000"/>
                  </a:schemeClr>
                </a:solidFill>
              </a:rPr>
              <a:t>sehen</a:t>
            </a:r>
            <a:r>
              <a:rPr lang="fr-FR" sz="2800" b="1" dirty="0">
                <a:solidFill>
                  <a:schemeClr val="accent3">
                    <a:lumMod val="75000"/>
                  </a:schemeClr>
                </a:solidFill>
              </a:rPr>
              <a:t> </a:t>
            </a:r>
            <a:r>
              <a:rPr lang="fr-FR" sz="2800" b="1" dirty="0" err="1">
                <a:solidFill>
                  <a:schemeClr val="accent3">
                    <a:lumMod val="75000"/>
                  </a:schemeClr>
                </a:solidFill>
              </a:rPr>
              <a:t>Sie</a:t>
            </a:r>
            <a:r>
              <a:rPr lang="fr-FR" sz="2800" b="1" dirty="0">
                <a:solidFill>
                  <a:schemeClr val="accent3">
                    <a:lumMod val="75000"/>
                  </a:schemeClr>
                </a:solidFill>
              </a:rPr>
              <a:t> </a:t>
            </a:r>
            <a:r>
              <a:rPr lang="fr-FR" sz="2800" b="1" dirty="0" err="1">
                <a:solidFill>
                  <a:schemeClr val="accent3">
                    <a:lumMod val="75000"/>
                  </a:schemeClr>
                </a:solidFill>
              </a:rPr>
              <a:t>jetzt</a:t>
            </a:r>
            <a:r>
              <a:rPr lang="fr-FR" sz="2800" b="1" dirty="0">
                <a:solidFill>
                  <a:schemeClr val="accent3">
                    <a:lumMod val="75000"/>
                  </a:schemeClr>
                </a:solidFill>
              </a:rPr>
              <a:t>? </a:t>
            </a:r>
          </a:p>
        </p:txBody>
      </p:sp>
      <p:sp>
        <p:nvSpPr>
          <p:cNvPr id="3" name="TextBox 2"/>
          <p:cNvSpPr txBox="1"/>
          <p:nvPr/>
        </p:nvSpPr>
        <p:spPr>
          <a:xfrm rot="20315090">
            <a:off x="1030911" y="2708920"/>
            <a:ext cx="3168352" cy="461665"/>
          </a:xfrm>
          <a:prstGeom prst="rect">
            <a:avLst/>
          </a:prstGeom>
          <a:solidFill>
            <a:schemeClr val="accent3"/>
          </a:solidFill>
        </p:spPr>
        <p:txBody>
          <a:bodyPr wrap="square" rtlCol="0">
            <a:spAutoFit/>
          </a:bodyPr>
          <a:lstStyle/>
          <a:p>
            <a:r>
              <a:rPr lang="en-US" sz="2400" dirty="0"/>
              <a:t>Was </a:t>
            </a:r>
            <a:r>
              <a:rPr lang="en-US" sz="2400" dirty="0" err="1"/>
              <a:t>ist</a:t>
            </a:r>
            <a:r>
              <a:rPr lang="en-US" sz="2400" dirty="0"/>
              <a:t> </a:t>
            </a:r>
            <a:r>
              <a:rPr lang="en-US" sz="2400" dirty="0" err="1"/>
              <a:t>hier</a:t>
            </a:r>
            <a:r>
              <a:rPr lang="en-US" sz="2400" dirty="0"/>
              <a:t> </a:t>
            </a:r>
            <a:r>
              <a:rPr lang="en-US" sz="2400" dirty="0" err="1"/>
              <a:t>passiert</a:t>
            </a:r>
            <a:r>
              <a:rPr lang="en-US" sz="2400" dirty="0"/>
              <a:t>?</a:t>
            </a:r>
          </a:p>
        </p:txBody>
      </p:sp>
      <p:sp>
        <p:nvSpPr>
          <p:cNvPr id="4" name="Text Placeholder 3"/>
          <p:cNvSpPr>
            <a:spLocks noGrp="1"/>
          </p:cNvSpPr>
          <p:nvPr>
            <p:ph type="body" idx="2"/>
          </p:nvPr>
        </p:nvSpPr>
        <p:spPr/>
        <p:txBody>
          <a:bodyPr/>
          <a:lstStyle/>
          <a:p>
            <a:endParaRPr lang="en-US" dirty="0"/>
          </a:p>
        </p:txBody>
      </p:sp>
      <p:pic>
        <p:nvPicPr>
          <p:cNvPr id="7" name="Picture 6"/>
          <p:cNvPicPr>
            <a:picLocks noChangeAspect="1"/>
          </p:cNvPicPr>
          <p:nvPr/>
        </p:nvPicPr>
        <p:blipFill>
          <a:blip r:embed="rId4"/>
          <a:stretch>
            <a:fillRect/>
          </a:stretch>
        </p:blipFill>
        <p:spPr>
          <a:xfrm>
            <a:off x="1259632" y="216966"/>
            <a:ext cx="664522" cy="640135"/>
          </a:xfrm>
          <a:prstGeom prst="rect">
            <a:avLst/>
          </a:prstGeom>
        </p:spPr>
      </p:pic>
    </p:spTree>
    <p:extLst>
      <p:ext uri="{BB962C8B-B14F-4D97-AF65-F5344CB8AC3E}">
        <p14:creationId xmlns:p14="http://schemas.microsoft.com/office/powerpoint/2010/main" val="149776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362200" cy="4890864"/>
          </a:xfrm>
        </p:spPr>
        <p:txBody>
          <a:bodyPr/>
          <a:lstStyle/>
          <a:p>
            <a:br>
              <a:rPr lang="en-US" dirty="0"/>
            </a:br>
            <a:br>
              <a:rPr lang="en-US" dirty="0"/>
            </a:br>
            <a:r>
              <a:rPr lang="en-US" sz="2000" b="0" dirty="0"/>
              <a:t>”</a:t>
            </a:r>
            <a:br>
              <a:rPr lang="en-US" sz="2000" b="0" dirty="0"/>
            </a:br>
            <a:br>
              <a:rPr lang="en-US" dirty="0"/>
            </a:br>
            <a:br>
              <a:rPr lang="en-US" dirty="0"/>
            </a:br>
            <a:endParaRPr lang="en-US" dirty="0"/>
          </a:p>
        </p:txBody>
      </p:sp>
      <p:sp>
        <p:nvSpPr>
          <p:cNvPr id="3" name="Text Placeholder 2"/>
          <p:cNvSpPr>
            <a:spLocks noGrp="1"/>
          </p:cNvSpPr>
          <p:nvPr>
            <p:ph type="body" idx="2"/>
          </p:nvPr>
        </p:nvSpPr>
        <p:spPr>
          <a:xfrm>
            <a:off x="381000" y="5517232"/>
            <a:ext cx="2362200" cy="608932"/>
          </a:xfrm>
        </p:spPr>
        <p:txBody>
          <a:bodyPr/>
          <a:lstStyle/>
          <a:p>
            <a:endParaRPr lang="en-US" dirty="0"/>
          </a:p>
          <a:p>
            <a:endParaRPr lang="en-US" sz="2400" b="1" dirty="0"/>
          </a:p>
          <a:p>
            <a:endParaRPr lang="en-US" sz="2400" b="1" dirty="0"/>
          </a:p>
          <a:p>
            <a:endParaRPr lang="en-US" sz="2400" b="1" dirty="0"/>
          </a:p>
          <a:p>
            <a:endParaRPr lang="en-US" sz="2400" b="1" dirty="0"/>
          </a:p>
          <a:p>
            <a:endParaRPr lang="en-US" sz="2400" b="1" dirty="0"/>
          </a:p>
          <a:p>
            <a:endParaRPr lang="en-US" sz="2400" b="1" dirty="0"/>
          </a:p>
        </p:txBody>
      </p:sp>
      <p:pic>
        <p:nvPicPr>
          <p:cNvPr id="5" name="Content Placeholder 4"/>
          <p:cNvPicPr>
            <a:picLocks noGrp="1" noChangeAspect="1"/>
          </p:cNvPicPr>
          <p:nvPr>
            <p:ph sz="quarter" idx="1"/>
          </p:nvPr>
        </p:nvPicPr>
        <p:blipFill>
          <a:blip r:embed="rId3"/>
          <a:stretch>
            <a:fillRect/>
          </a:stretch>
        </p:blipFill>
        <p:spPr>
          <a:xfrm rot="5400000">
            <a:off x="52339" y="3682069"/>
            <a:ext cx="3098426" cy="2160240"/>
          </a:xfrm>
          <a:prstGeom prst="rect">
            <a:avLst/>
          </a:prstGeom>
        </p:spPr>
      </p:pic>
      <p:sp>
        <p:nvSpPr>
          <p:cNvPr id="7" name="Cloud Callout 6"/>
          <p:cNvSpPr/>
          <p:nvPr/>
        </p:nvSpPr>
        <p:spPr>
          <a:xfrm>
            <a:off x="269404" y="1484784"/>
            <a:ext cx="2664296" cy="1800200"/>
          </a:xfrm>
          <a:prstGeom prst="cloudCallout">
            <a:avLst>
              <a:gd name="adj1" fmla="val -8377"/>
              <a:gd name="adj2" fmla="val 155838"/>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Neurons that fire together </a:t>
            </a:r>
          </a:p>
          <a:p>
            <a:pPr algn="ctr"/>
            <a:r>
              <a:rPr lang="en-US" dirty="0"/>
              <a:t>wire together</a:t>
            </a:r>
          </a:p>
        </p:txBody>
      </p:sp>
      <p:sp>
        <p:nvSpPr>
          <p:cNvPr id="4" name="Rectangle 3"/>
          <p:cNvSpPr/>
          <p:nvPr/>
        </p:nvSpPr>
        <p:spPr>
          <a:xfrm>
            <a:off x="3203848" y="764704"/>
            <a:ext cx="1584176" cy="36004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p:cNvSpPr txBox="1">
            <a:spLocks/>
          </p:cNvSpPr>
          <p:nvPr/>
        </p:nvSpPr>
        <p:spPr>
          <a:xfrm>
            <a:off x="3124200" y="685800"/>
            <a:ext cx="5638800" cy="5410200"/>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fr-FR" dirty="0" err="1"/>
              <a:t>Prinzip</a:t>
            </a:r>
            <a:r>
              <a:rPr lang="fr-FR" dirty="0"/>
              <a:t> 1:</a:t>
            </a:r>
          </a:p>
          <a:p>
            <a:pPr marL="0" indent="0">
              <a:buFont typeface="Wingdings 2"/>
              <a:buNone/>
            </a:pPr>
            <a:endParaRPr lang="fr-FR" dirty="0"/>
          </a:p>
          <a:p>
            <a:pPr marL="0" indent="0">
              <a:buFont typeface="Wingdings 2"/>
              <a:buNone/>
            </a:pPr>
            <a:r>
              <a:rPr lang="fr-FR" dirty="0" err="1"/>
              <a:t>Neues</a:t>
            </a:r>
            <a:r>
              <a:rPr lang="fr-FR" dirty="0"/>
              <a:t> </a:t>
            </a:r>
            <a:r>
              <a:rPr lang="fr-FR" dirty="0" err="1"/>
              <a:t>wird</a:t>
            </a:r>
            <a:r>
              <a:rPr lang="fr-FR" dirty="0"/>
              <a:t> an </a:t>
            </a:r>
            <a:r>
              <a:rPr lang="fr-FR" dirty="0" err="1"/>
              <a:t>vorhandene</a:t>
            </a:r>
            <a:r>
              <a:rPr lang="fr-FR" dirty="0"/>
              <a:t> </a:t>
            </a:r>
            <a:r>
              <a:rPr lang="fr-FR" dirty="0" err="1"/>
              <a:t>Bedeutungsstrukturen</a:t>
            </a:r>
            <a:r>
              <a:rPr lang="fr-FR" dirty="0"/>
              <a:t> </a:t>
            </a:r>
            <a:r>
              <a:rPr lang="fr-FR" dirty="0" err="1"/>
              <a:t>geknüpft</a:t>
            </a:r>
            <a:endParaRPr lang="fr-FR" dirty="0"/>
          </a:p>
          <a:p>
            <a:pPr marL="0" indent="0">
              <a:buFont typeface="Wingdings 2"/>
              <a:buNone/>
            </a:pPr>
            <a:endParaRPr lang="fr-FR" dirty="0"/>
          </a:p>
          <a:p>
            <a:pPr marL="0" indent="0">
              <a:buFont typeface="Wingdings 2"/>
              <a:buNone/>
            </a:pPr>
            <a:r>
              <a:rPr lang="fr-FR" dirty="0" err="1"/>
              <a:t>Unser</a:t>
            </a:r>
            <a:r>
              <a:rPr lang="fr-FR" dirty="0"/>
              <a:t> </a:t>
            </a:r>
            <a:r>
              <a:rPr lang="fr-FR" dirty="0" err="1"/>
              <a:t>Vorwissen</a:t>
            </a:r>
            <a:r>
              <a:rPr lang="fr-FR" dirty="0"/>
              <a:t> </a:t>
            </a:r>
            <a:r>
              <a:rPr lang="fr-FR" dirty="0" err="1"/>
              <a:t>strukturiert</a:t>
            </a:r>
            <a:r>
              <a:rPr lang="fr-FR" dirty="0"/>
              <a:t> </a:t>
            </a:r>
            <a:r>
              <a:rPr lang="fr-FR" dirty="0" err="1"/>
              <a:t>unsere</a:t>
            </a:r>
            <a:r>
              <a:rPr lang="fr-FR" dirty="0"/>
              <a:t> </a:t>
            </a:r>
            <a:r>
              <a:rPr lang="fr-FR" dirty="0" err="1"/>
              <a:t>Wahrnehmung</a:t>
            </a:r>
            <a:endParaRPr lang="fr-FR" dirty="0"/>
          </a:p>
          <a:p>
            <a:pPr marL="0" indent="0">
              <a:buFont typeface="Wingdings 2"/>
              <a:buNone/>
            </a:pPr>
            <a:endParaRPr lang="fr-FR" dirty="0"/>
          </a:p>
          <a:p>
            <a:pPr marL="0" indent="0">
              <a:buFont typeface="Wingdings 2"/>
              <a:buNone/>
            </a:pPr>
            <a:r>
              <a:rPr lang="fr-FR" dirty="0" err="1"/>
              <a:t>Vom</a:t>
            </a:r>
            <a:r>
              <a:rPr lang="fr-FR" dirty="0"/>
              <a:t> </a:t>
            </a:r>
            <a:r>
              <a:rPr lang="fr-FR" dirty="0" err="1"/>
              <a:t>Überblick</a:t>
            </a:r>
            <a:r>
              <a:rPr lang="fr-FR" dirty="0"/>
              <a:t> </a:t>
            </a:r>
            <a:r>
              <a:rPr lang="fr-FR" dirty="0" err="1"/>
              <a:t>zum</a:t>
            </a:r>
            <a:r>
              <a:rPr lang="fr-FR" dirty="0"/>
              <a:t> </a:t>
            </a:r>
            <a:r>
              <a:rPr lang="fr-FR" dirty="0" err="1"/>
              <a:t>Detail</a:t>
            </a:r>
            <a:endParaRPr lang="fr-FR" dirty="0"/>
          </a:p>
          <a:p>
            <a:pPr marL="0" indent="0">
              <a:buFont typeface="Wingdings 2"/>
              <a:buNone/>
            </a:pPr>
            <a:endParaRPr lang="fr-FR" dirty="0"/>
          </a:p>
        </p:txBody>
      </p:sp>
      <p:sp>
        <p:nvSpPr>
          <p:cNvPr id="8" name="TextBox 7"/>
          <p:cNvSpPr txBox="1"/>
          <p:nvPr/>
        </p:nvSpPr>
        <p:spPr>
          <a:xfrm>
            <a:off x="755577" y="6369753"/>
            <a:ext cx="6120680" cy="338554"/>
          </a:xfrm>
          <a:prstGeom prst="rect">
            <a:avLst/>
          </a:prstGeom>
          <a:noFill/>
        </p:spPr>
        <p:txBody>
          <a:bodyPr wrap="square" rtlCol="0">
            <a:spAutoFit/>
          </a:bodyPr>
          <a:lstStyle/>
          <a:p>
            <a:pPr>
              <a:defRPr/>
            </a:pPr>
            <a:endParaRPr lang="en-US" sz="800" dirty="0"/>
          </a:p>
          <a:p>
            <a:pPr>
              <a:defRPr/>
            </a:pPr>
            <a:r>
              <a:rPr lang="en-US" sz="800" dirty="0"/>
              <a:t>http://www.extremetech.com/extreme/179223-the-first-real-time-non-invasive-imaging-of-neurons-forming-a-neural-network </a:t>
            </a:r>
          </a:p>
        </p:txBody>
      </p:sp>
      <p:pic>
        <p:nvPicPr>
          <p:cNvPr id="10" name="Picture 9"/>
          <p:cNvPicPr>
            <a:picLocks noChangeAspect="1"/>
          </p:cNvPicPr>
          <p:nvPr/>
        </p:nvPicPr>
        <p:blipFill>
          <a:blip r:embed="rId4"/>
          <a:stretch>
            <a:fillRect/>
          </a:stretch>
        </p:blipFill>
        <p:spPr>
          <a:xfrm>
            <a:off x="1269291" y="239390"/>
            <a:ext cx="664522" cy="640135"/>
          </a:xfrm>
          <a:prstGeom prst="rect">
            <a:avLst/>
          </a:prstGeom>
        </p:spPr>
      </p:pic>
    </p:spTree>
    <p:extLst>
      <p:ext uri="{BB962C8B-B14F-4D97-AF65-F5344CB8AC3E}">
        <p14:creationId xmlns:p14="http://schemas.microsoft.com/office/powerpoint/2010/main" val="4195354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sz="quarter" idx="1"/>
          </p:nvPr>
        </p:nvPicPr>
        <p:blipFill>
          <a:blip r:embed="rId2"/>
          <a:stretch>
            <a:fillRect/>
          </a:stretch>
        </p:blipFill>
        <p:spPr>
          <a:xfrm rot="5400000">
            <a:off x="4151039" y="1044600"/>
            <a:ext cx="3600401" cy="5776914"/>
          </a:xfrm>
          <a:prstGeom prst="rect">
            <a:avLst/>
          </a:prstGeom>
        </p:spPr>
      </p:pic>
      <p:sp>
        <p:nvSpPr>
          <p:cNvPr id="2" name="Title 1"/>
          <p:cNvSpPr>
            <a:spLocks noGrp="1"/>
          </p:cNvSpPr>
          <p:nvPr>
            <p:ph type="title"/>
          </p:nvPr>
        </p:nvSpPr>
        <p:spPr>
          <a:xfrm>
            <a:off x="382501" y="1124744"/>
            <a:ext cx="2362200" cy="1584176"/>
          </a:xfrm>
        </p:spPr>
        <p:txBody>
          <a:bodyPr/>
          <a:lstStyle/>
          <a:p>
            <a:br>
              <a:rPr lang="en-US" dirty="0"/>
            </a:br>
            <a:br>
              <a:rPr lang="en-US" dirty="0"/>
            </a:br>
            <a:r>
              <a:rPr lang="en-US" dirty="0"/>
              <a:t>“Neural networks are knowledge”</a:t>
            </a:r>
            <a:br>
              <a:rPr lang="en-US" dirty="0"/>
            </a:br>
            <a:r>
              <a:rPr lang="en-US" dirty="0"/>
              <a:t>“</a:t>
            </a:r>
            <a:br>
              <a:rPr lang="en-US" dirty="0"/>
            </a:br>
            <a:r>
              <a:rPr lang="en-US" sz="1200" dirty="0" err="1"/>
              <a:t>Zull</a:t>
            </a:r>
            <a:r>
              <a:rPr lang="en-US" sz="1200" dirty="0"/>
              <a:t>, p.92</a:t>
            </a:r>
          </a:p>
        </p:txBody>
      </p:sp>
      <p:sp>
        <p:nvSpPr>
          <p:cNvPr id="3" name="Text Placeholder 2"/>
          <p:cNvSpPr>
            <a:spLocks noGrp="1"/>
          </p:cNvSpPr>
          <p:nvPr>
            <p:ph type="body" idx="2"/>
          </p:nvPr>
        </p:nvSpPr>
        <p:spPr>
          <a:xfrm>
            <a:off x="381000" y="2924944"/>
            <a:ext cx="2534816" cy="3201220"/>
          </a:xfrm>
        </p:spPr>
        <p:txBody>
          <a:bodyPr>
            <a:noAutofit/>
          </a:bodyPr>
          <a:lstStyle/>
          <a:p>
            <a:r>
              <a:rPr lang="en-US" sz="2000" b="1" dirty="0" err="1"/>
              <a:t>Lernen</a:t>
            </a:r>
            <a:r>
              <a:rPr lang="en-US" sz="2000" b="1" dirty="0"/>
              <a:t>  = </a:t>
            </a:r>
          </a:p>
          <a:p>
            <a:r>
              <a:rPr lang="en-US" sz="2000" b="1" dirty="0" err="1"/>
              <a:t>Zuwachs</a:t>
            </a:r>
            <a:r>
              <a:rPr lang="en-US" sz="2000" b="1" dirty="0"/>
              <a:t> und </a:t>
            </a:r>
            <a:r>
              <a:rPr lang="en-US" sz="2000" b="1" dirty="0" err="1"/>
              <a:t>Veränderung</a:t>
            </a:r>
            <a:r>
              <a:rPr lang="en-US" sz="2000" b="1" dirty="0"/>
              <a:t> der </a:t>
            </a:r>
            <a:r>
              <a:rPr lang="en-US" sz="2000" b="1" dirty="0" err="1"/>
              <a:t>Synapsen-verbindungen</a:t>
            </a:r>
            <a:endParaRPr lang="en-US" sz="2000" b="1" dirty="0"/>
          </a:p>
          <a:p>
            <a:r>
              <a:rPr lang="en-US" sz="2000" b="1" dirty="0" err="1"/>
              <a:t>Stärkung</a:t>
            </a:r>
            <a:r>
              <a:rPr lang="en-US" sz="2000" b="1" dirty="0"/>
              <a:t> der </a:t>
            </a:r>
            <a:r>
              <a:rPr lang="en-US" sz="2000" b="1" dirty="0" err="1"/>
              <a:t>Nervenbahnen</a:t>
            </a:r>
            <a:r>
              <a:rPr lang="en-US" sz="2000" b="1" dirty="0"/>
              <a:t> (</a:t>
            </a:r>
            <a:r>
              <a:rPr lang="en-US" sz="2000" b="1" dirty="0" err="1"/>
              <a:t>Myelinisierung</a:t>
            </a:r>
            <a:r>
              <a:rPr lang="en-US" sz="2000" b="1" dirty="0"/>
              <a:t>)</a:t>
            </a:r>
          </a:p>
        </p:txBody>
      </p:sp>
      <p:sp>
        <p:nvSpPr>
          <p:cNvPr id="8" name="TextBox 7"/>
          <p:cNvSpPr txBox="1"/>
          <p:nvPr/>
        </p:nvSpPr>
        <p:spPr>
          <a:xfrm rot="1188799">
            <a:off x="3500573" y="2668173"/>
            <a:ext cx="5292342" cy="1200329"/>
          </a:xfrm>
          <a:prstGeom prst="rect">
            <a:avLst/>
          </a:prstGeom>
          <a:solidFill>
            <a:srgbClr val="92D050"/>
          </a:solidFill>
        </p:spPr>
        <p:txBody>
          <a:bodyPr wrap="square" rtlCol="0">
            <a:spAutoFit/>
          </a:bodyPr>
          <a:lstStyle/>
          <a:p>
            <a:r>
              <a:rPr lang="en-US" sz="2400" dirty="0" err="1"/>
              <a:t>Warum</a:t>
            </a:r>
            <a:r>
              <a:rPr lang="en-US" sz="2400" dirty="0"/>
              <a:t> </a:t>
            </a:r>
            <a:r>
              <a:rPr lang="en-US" sz="2400" dirty="0" err="1"/>
              <a:t>werden</a:t>
            </a:r>
            <a:r>
              <a:rPr lang="en-US" sz="2400" dirty="0"/>
              <a:t> </a:t>
            </a:r>
            <a:r>
              <a:rPr lang="en-US" sz="2400" dirty="0" err="1"/>
              <a:t>Worte</a:t>
            </a:r>
            <a:r>
              <a:rPr lang="en-US" sz="2400" dirty="0"/>
              <a:t> </a:t>
            </a:r>
            <a:r>
              <a:rPr lang="en-US" sz="2400" dirty="0" err="1"/>
              <a:t>aus</a:t>
            </a:r>
            <a:r>
              <a:rPr lang="en-US" sz="2400" dirty="0"/>
              <a:t> </a:t>
            </a:r>
            <a:r>
              <a:rPr lang="en-US" sz="2400" dirty="0" err="1"/>
              <a:t>Vokabellisten</a:t>
            </a:r>
            <a:r>
              <a:rPr lang="en-US" sz="2400" dirty="0"/>
              <a:t> </a:t>
            </a:r>
            <a:r>
              <a:rPr lang="en-US" sz="2400" dirty="0" err="1"/>
              <a:t>nicht</a:t>
            </a:r>
            <a:r>
              <a:rPr lang="en-US" sz="2400" dirty="0"/>
              <a:t> so gut </a:t>
            </a:r>
            <a:r>
              <a:rPr lang="en-US" sz="2400" dirty="0" err="1"/>
              <a:t>behalten</a:t>
            </a:r>
            <a:r>
              <a:rPr lang="en-US" sz="2400" dirty="0"/>
              <a:t> </a:t>
            </a:r>
            <a:r>
              <a:rPr lang="en-US" sz="2400" dirty="0" err="1"/>
              <a:t>wie</a:t>
            </a:r>
            <a:r>
              <a:rPr lang="en-US" sz="2400" dirty="0"/>
              <a:t> </a:t>
            </a:r>
            <a:r>
              <a:rPr lang="en-US" sz="2400" dirty="0" err="1"/>
              <a:t>Wortschatz</a:t>
            </a:r>
            <a:r>
              <a:rPr lang="en-US" sz="2400" dirty="0"/>
              <a:t> </a:t>
            </a:r>
            <a:r>
              <a:rPr lang="en-US" sz="2400" dirty="0" err="1"/>
              <a:t>im</a:t>
            </a:r>
            <a:r>
              <a:rPr lang="en-US" sz="2400" dirty="0"/>
              <a:t> </a:t>
            </a:r>
            <a:r>
              <a:rPr lang="en-US" sz="2400" dirty="0" err="1"/>
              <a:t>realen</a:t>
            </a:r>
            <a:r>
              <a:rPr lang="en-US" sz="2400" dirty="0"/>
              <a:t> </a:t>
            </a:r>
            <a:r>
              <a:rPr lang="en-US" sz="2400" dirty="0" err="1"/>
              <a:t>Kontext</a:t>
            </a:r>
            <a:r>
              <a:rPr lang="en-US" sz="2400" dirty="0"/>
              <a: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296" y="980728"/>
            <a:ext cx="1080120" cy="1080120"/>
          </a:xfrm>
          <a:prstGeom prst="rect">
            <a:avLst/>
          </a:prstGeom>
        </p:spPr>
      </p:pic>
      <p:sp>
        <p:nvSpPr>
          <p:cNvPr id="13" name="TextBox 12"/>
          <p:cNvSpPr txBox="1"/>
          <p:nvPr/>
        </p:nvSpPr>
        <p:spPr>
          <a:xfrm>
            <a:off x="3203848" y="692696"/>
            <a:ext cx="3384376" cy="1077218"/>
          </a:xfrm>
          <a:prstGeom prst="rect">
            <a:avLst/>
          </a:prstGeom>
          <a:noFill/>
        </p:spPr>
        <p:txBody>
          <a:bodyPr wrap="square" rtlCol="0">
            <a:spAutoFit/>
          </a:bodyPr>
          <a:lstStyle/>
          <a:p>
            <a:r>
              <a:rPr lang="en-US" sz="3200" b="1" dirty="0" err="1"/>
              <a:t>Neues</a:t>
            </a:r>
            <a:r>
              <a:rPr lang="en-US" sz="3200" b="1" dirty="0"/>
              <a:t> </a:t>
            </a:r>
            <a:r>
              <a:rPr lang="en-US" sz="3200" b="1" dirty="0" err="1"/>
              <a:t>Wissen</a:t>
            </a:r>
            <a:r>
              <a:rPr lang="en-US" sz="3200" b="1" dirty="0"/>
              <a:t> </a:t>
            </a:r>
            <a:r>
              <a:rPr lang="en-US" sz="3200" b="1" dirty="0" err="1"/>
              <a:t>anwenden</a:t>
            </a:r>
            <a:r>
              <a:rPr lang="en-US" sz="3200" b="1" dirty="0"/>
              <a:t>….</a:t>
            </a:r>
          </a:p>
        </p:txBody>
      </p:sp>
      <p:pic>
        <p:nvPicPr>
          <p:cNvPr id="15" name="Picture 14"/>
          <p:cNvPicPr>
            <a:picLocks noChangeAspect="1"/>
          </p:cNvPicPr>
          <p:nvPr/>
        </p:nvPicPr>
        <p:blipFill>
          <a:blip r:embed="rId4"/>
          <a:stretch>
            <a:fillRect/>
          </a:stretch>
        </p:blipFill>
        <p:spPr>
          <a:xfrm>
            <a:off x="1231340" y="188640"/>
            <a:ext cx="664522" cy="640135"/>
          </a:xfrm>
          <a:prstGeom prst="rect">
            <a:avLst/>
          </a:prstGeom>
        </p:spPr>
      </p:pic>
    </p:spTree>
    <p:extLst>
      <p:ext uri="{BB962C8B-B14F-4D97-AF65-F5344CB8AC3E}">
        <p14:creationId xmlns:p14="http://schemas.microsoft.com/office/powerpoint/2010/main" val="1155818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03848" y="764705"/>
            <a:ext cx="1512168" cy="36004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title"/>
          </p:nvPr>
        </p:nvSpPr>
        <p:spPr>
          <a:xfrm>
            <a:off x="370148" y="1196751"/>
            <a:ext cx="2534816" cy="864097"/>
          </a:xfrm>
        </p:spPr>
        <p:txBody>
          <a:bodyPr/>
          <a:lstStyle/>
          <a:p>
            <a:br>
              <a:rPr lang="fr-FR" sz="2400" dirty="0">
                <a:solidFill>
                  <a:srgbClr val="FFC000"/>
                </a:solidFill>
              </a:rPr>
            </a:br>
            <a:br>
              <a:rPr lang="fr-FR" sz="2400" dirty="0">
                <a:solidFill>
                  <a:srgbClr val="FFC000"/>
                </a:solidFill>
              </a:rPr>
            </a:br>
            <a:br>
              <a:rPr lang="fr-FR" sz="2400" dirty="0"/>
            </a:br>
            <a:r>
              <a:rPr lang="fr-FR" sz="2000" dirty="0" err="1">
                <a:solidFill>
                  <a:srgbClr val="FFC000"/>
                </a:solidFill>
              </a:rPr>
              <a:t>Gedächtnis</a:t>
            </a:r>
            <a:br>
              <a:rPr lang="fr-FR" sz="2000" dirty="0">
                <a:solidFill>
                  <a:srgbClr val="FFC000"/>
                </a:solidFill>
              </a:rPr>
            </a:br>
            <a:r>
              <a:rPr lang="fr-FR" sz="2000" dirty="0" err="1">
                <a:solidFill>
                  <a:srgbClr val="FFC000"/>
                </a:solidFill>
              </a:rPr>
              <a:t>formen</a:t>
            </a:r>
            <a:endParaRPr lang="fr-FR" dirty="0">
              <a:solidFill>
                <a:srgbClr val="FFC000"/>
              </a:solidFill>
            </a:endParaRPr>
          </a:p>
        </p:txBody>
      </p:sp>
      <p:sp>
        <p:nvSpPr>
          <p:cNvPr id="3" name="Text Placeholder 2"/>
          <p:cNvSpPr>
            <a:spLocks noGrp="1"/>
          </p:cNvSpPr>
          <p:nvPr>
            <p:ph type="body" idx="2"/>
          </p:nvPr>
        </p:nvSpPr>
        <p:spPr>
          <a:xfrm>
            <a:off x="370148" y="2204864"/>
            <a:ext cx="2362200" cy="3312368"/>
          </a:xfrm>
        </p:spPr>
        <p:txBody>
          <a:bodyPr>
            <a:normAutofit fontScale="92500"/>
          </a:bodyPr>
          <a:lstStyle/>
          <a:p>
            <a:r>
              <a:rPr lang="fr-FR" sz="2000" dirty="0" err="1"/>
              <a:t>Ultrakurzzeit</a:t>
            </a:r>
            <a:r>
              <a:rPr lang="fr-FR" sz="2000" dirty="0"/>
              <a:t> GD</a:t>
            </a:r>
          </a:p>
          <a:p>
            <a:r>
              <a:rPr lang="fr-FR" sz="2000" dirty="0" err="1"/>
              <a:t>Kurzzeit</a:t>
            </a:r>
            <a:r>
              <a:rPr lang="fr-FR" sz="2000" dirty="0"/>
              <a:t> GD</a:t>
            </a:r>
          </a:p>
          <a:p>
            <a:r>
              <a:rPr lang="fr-FR" sz="2000" dirty="0" err="1"/>
              <a:t>Langzeit</a:t>
            </a:r>
            <a:r>
              <a:rPr lang="fr-FR" sz="2000" dirty="0"/>
              <a:t> GD</a:t>
            </a:r>
          </a:p>
          <a:p>
            <a:r>
              <a:rPr lang="fr-FR" sz="2000" dirty="0" err="1"/>
              <a:t>Arbeitsspeicher</a:t>
            </a:r>
            <a:r>
              <a:rPr lang="fr-FR" sz="2000" dirty="0"/>
              <a:t> </a:t>
            </a:r>
          </a:p>
          <a:p>
            <a:r>
              <a:rPr lang="fr-FR" sz="2000" dirty="0" err="1"/>
              <a:t>SpeicherGD</a:t>
            </a:r>
            <a:endParaRPr lang="fr-FR" sz="2000" dirty="0"/>
          </a:p>
          <a:p>
            <a:r>
              <a:rPr lang="fr-FR" sz="2000" b="1" dirty="0" err="1"/>
              <a:t>Procedurales</a:t>
            </a:r>
            <a:r>
              <a:rPr lang="fr-FR" sz="2000" b="1" dirty="0"/>
              <a:t> GD </a:t>
            </a:r>
            <a:r>
              <a:rPr lang="fr-FR" sz="2000" b="1" dirty="0" err="1"/>
              <a:t>Deklaratives</a:t>
            </a:r>
            <a:r>
              <a:rPr lang="fr-FR" sz="2000" b="1" dirty="0"/>
              <a:t> GD</a:t>
            </a:r>
          </a:p>
          <a:p>
            <a:endParaRPr lang="fr-FR" dirty="0"/>
          </a:p>
        </p:txBody>
      </p:sp>
      <p:sp>
        <p:nvSpPr>
          <p:cNvPr id="4" name="Content Placeholder 3"/>
          <p:cNvSpPr>
            <a:spLocks noGrp="1"/>
          </p:cNvSpPr>
          <p:nvPr>
            <p:ph sz="quarter" idx="1"/>
          </p:nvPr>
        </p:nvSpPr>
        <p:spPr/>
        <p:txBody>
          <a:bodyPr>
            <a:normAutofit/>
          </a:bodyPr>
          <a:lstStyle/>
          <a:p>
            <a:pPr marL="0" indent="0">
              <a:buNone/>
            </a:pPr>
            <a:r>
              <a:rPr lang="fr-FR" dirty="0" err="1"/>
              <a:t>Prinzip</a:t>
            </a:r>
            <a:r>
              <a:rPr lang="fr-FR" dirty="0"/>
              <a:t> 2</a:t>
            </a:r>
          </a:p>
          <a:p>
            <a:pPr marL="0" indent="0">
              <a:buNone/>
            </a:pPr>
            <a:r>
              <a:rPr lang="fr-FR" dirty="0" err="1"/>
              <a:t>Unterschiedliche</a:t>
            </a:r>
            <a:r>
              <a:rPr lang="fr-FR" dirty="0"/>
              <a:t> </a:t>
            </a:r>
            <a:r>
              <a:rPr lang="fr-FR" dirty="0" err="1"/>
              <a:t>Inhalte</a:t>
            </a:r>
            <a:r>
              <a:rPr lang="fr-FR" dirty="0"/>
              <a:t> </a:t>
            </a:r>
            <a:r>
              <a:rPr lang="fr-FR" dirty="0" err="1"/>
              <a:t>werden</a:t>
            </a:r>
            <a:r>
              <a:rPr lang="fr-FR" dirty="0"/>
              <a:t> </a:t>
            </a:r>
            <a:r>
              <a:rPr lang="fr-FR" dirty="0" err="1"/>
              <a:t>unterschiedlich</a:t>
            </a:r>
            <a:r>
              <a:rPr lang="fr-FR" dirty="0"/>
              <a:t> </a:t>
            </a:r>
            <a:r>
              <a:rPr lang="fr-FR" dirty="0" err="1"/>
              <a:t>im</a:t>
            </a:r>
            <a:r>
              <a:rPr lang="fr-FR" dirty="0"/>
              <a:t> </a:t>
            </a:r>
            <a:r>
              <a:rPr lang="fr-FR" dirty="0" err="1"/>
              <a:t>Gedächtnis</a:t>
            </a:r>
            <a:r>
              <a:rPr lang="fr-FR" dirty="0"/>
              <a:t> </a:t>
            </a:r>
            <a:r>
              <a:rPr lang="fr-FR" dirty="0" err="1"/>
              <a:t>gespeichert</a:t>
            </a:r>
            <a:r>
              <a:rPr lang="fr-FR" dirty="0"/>
              <a:t>.</a:t>
            </a:r>
          </a:p>
          <a:p>
            <a:pPr marL="0" indent="0">
              <a:buNone/>
            </a:pPr>
            <a:endParaRPr lang="fr-FR" dirty="0"/>
          </a:p>
          <a:p>
            <a:pPr marL="274320" lvl="1" indent="0">
              <a:buNone/>
            </a:pPr>
            <a:endParaRPr lang="fr-FR" dirty="0"/>
          </a:p>
          <a:p>
            <a:pPr lvl="1"/>
            <a:endParaRPr lang="fr-FR" dirty="0"/>
          </a:p>
          <a:p>
            <a:endParaRPr lang="fr-FR" dirty="0"/>
          </a:p>
          <a:p>
            <a:endParaRPr lang="fr-FR" dirty="0"/>
          </a:p>
          <a:p>
            <a:endParaRPr lang="fr-FR"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893" y="5247607"/>
            <a:ext cx="1552773" cy="103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5" y="2611317"/>
            <a:ext cx="4324351" cy="356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a:stretch>
            <a:fillRect/>
          </a:stretch>
        </p:blipFill>
        <p:spPr>
          <a:xfrm>
            <a:off x="1280708" y="233369"/>
            <a:ext cx="713696" cy="711356"/>
          </a:xfrm>
          <a:prstGeom prst="rect">
            <a:avLst/>
          </a:prstGeom>
        </p:spPr>
      </p:pic>
      <p:sp>
        <p:nvSpPr>
          <p:cNvPr id="9" name="TextBox 8"/>
          <p:cNvSpPr txBox="1"/>
          <p:nvPr/>
        </p:nvSpPr>
        <p:spPr>
          <a:xfrm>
            <a:off x="3243300" y="6381328"/>
            <a:ext cx="5400600" cy="215444"/>
          </a:xfrm>
          <a:prstGeom prst="rect">
            <a:avLst/>
          </a:prstGeom>
          <a:noFill/>
        </p:spPr>
        <p:txBody>
          <a:bodyPr wrap="square" rtlCol="0">
            <a:spAutoFit/>
          </a:bodyPr>
          <a:lstStyle/>
          <a:p>
            <a:r>
              <a:rPr lang="en-US" sz="800" dirty="0"/>
              <a:t>http://arbeitsblaetter.stangl-taller.at/GEDAECHTNIS/ModelleSpeicher.shtml</a:t>
            </a:r>
          </a:p>
        </p:txBody>
      </p:sp>
    </p:spTree>
    <p:extLst>
      <p:ext uri="{BB962C8B-B14F-4D97-AF65-F5344CB8AC3E}">
        <p14:creationId xmlns:p14="http://schemas.microsoft.com/office/powerpoint/2010/main" val="1055500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052736"/>
            <a:ext cx="2362200" cy="1944216"/>
          </a:xfrm>
        </p:spPr>
        <p:txBody>
          <a:bodyPr/>
          <a:lstStyle/>
          <a:p>
            <a:r>
              <a:rPr lang="fr-FR" dirty="0" err="1">
                <a:solidFill>
                  <a:srgbClr val="FFC000"/>
                </a:solidFill>
              </a:rPr>
              <a:t>Regelmäßige</a:t>
            </a:r>
            <a:r>
              <a:rPr lang="fr-FR" dirty="0">
                <a:solidFill>
                  <a:srgbClr val="FFC000"/>
                </a:solidFill>
              </a:rPr>
              <a:t> </a:t>
            </a:r>
            <a:r>
              <a:rPr lang="fr-FR" dirty="0" err="1">
                <a:solidFill>
                  <a:srgbClr val="FFC000"/>
                </a:solidFill>
              </a:rPr>
              <a:t>und</a:t>
            </a:r>
            <a:r>
              <a:rPr lang="fr-FR" dirty="0">
                <a:solidFill>
                  <a:srgbClr val="FFC000"/>
                </a:solidFill>
              </a:rPr>
              <a:t> </a:t>
            </a:r>
            <a:r>
              <a:rPr lang="fr-FR" dirty="0" err="1">
                <a:solidFill>
                  <a:srgbClr val="FFC000"/>
                </a:solidFill>
              </a:rPr>
              <a:t>unregelmäßige</a:t>
            </a:r>
            <a:r>
              <a:rPr lang="fr-FR" dirty="0">
                <a:solidFill>
                  <a:srgbClr val="FFC000"/>
                </a:solidFill>
              </a:rPr>
              <a:t> </a:t>
            </a:r>
            <a:br>
              <a:rPr lang="fr-FR" dirty="0">
                <a:solidFill>
                  <a:srgbClr val="FFC000"/>
                </a:solidFill>
              </a:rPr>
            </a:br>
            <a:r>
              <a:rPr lang="fr-FR" dirty="0" err="1">
                <a:solidFill>
                  <a:srgbClr val="FFC000"/>
                </a:solidFill>
              </a:rPr>
              <a:t>Verbformen</a:t>
            </a:r>
            <a:br>
              <a:rPr lang="fr-FR" dirty="0">
                <a:solidFill>
                  <a:srgbClr val="FFC000"/>
                </a:solidFill>
              </a:rPr>
            </a:br>
            <a:endParaRPr lang="fr-FR" dirty="0"/>
          </a:p>
        </p:txBody>
      </p:sp>
      <p:sp>
        <p:nvSpPr>
          <p:cNvPr id="3" name="Text Placeholder 2"/>
          <p:cNvSpPr>
            <a:spLocks noGrp="1"/>
          </p:cNvSpPr>
          <p:nvPr>
            <p:ph type="body" idx="2"/>
          </p:nvPr>
        </p:nvSpPr>
        <p:spPr>
          <a:xfrm>
            <a:off x="381000" y="3284984"/>
            <a:ext cx="2362200" cy="2841179"/>
          </a:xfrm>
        </p:spPr>
        <p:txBody>
          <a:bodyPr/>
          <a:lstStyle/>
          <a:p>
            <a:r>
              <a:rPr lang="fr-FR" sz="1800" dirty="0" err="1"/>
              <a:t>Kennen</a:t>
            </a:r>
            <a:r>
              <a:rPr lang="fr-FR" sz="1800" dirty="0"/>
              <a:t> </a:t>
            </a:r>
            <a:r>
              <a:rPr lang="fr-FR" sz="1800" dirty="0" err="1"/>
              <a:t>Sie</a:t>
            </a:r>
            <a:r>
              <a:rPr lang="fr-FR" sz="1800" dirty="0"/>
              <a:t> die Regel </a:t>
            </a:r>
            <a:r>
              <a:rPr lang="fr-FR" sz="1800" dirty="0" err="1"/>
              <a:t>für</a:t>
            </a:r>
            <a:r>
              <a:rPr lang="fr-FR" sz="1800" dirty="0"/>
              <a:t> die </a:t>
            </a:r>
            <a:r>
              <a:rPr lang="fr-FR" sz="1800" dirty="0" err="1"/>
              <a:t>Bildung</a:t>
            </a:r>
            <a:r>
              <a:rPr lang="fr-FR" sz="1800" dirty="0"/>
              <a:t> des </a:t>
            </a:r>
            <a:r>
              <a:rPr lang="fr-FR" sz="1800" dirty="0" err="1"/>
              <a:t>Partizip</a:t>
            </a:r>
            <a:r>
              <a:rPr lang="fr-FR" sz="1800" dirty="0"/>
              <a:t> </a:t>
            </a:r>
            <a:r>
              <a:rPr lang="fr-FR" sz="1800" dirty="0" err="1"/>
              <a:t>Perfekt</a:t>
            </a:r>
            <a:r>
              <a:rPr lang="fr-FR" sz="1800" dirty="0"/>
              <a:t> </a:t>
            </a:r>
            <a:r>
              <a:rPr lang="fr-FR" sz="1800" dirty="0" err="1"/>
              <a:t>im</a:t>
            </a:r>
            <a:r>
              <a:rPr lang="fr-FR" sz="1800" dirty="0"/>
              <a:t> </a:t>
            </a:r>
            <a:r>
              <a:rPr lang="fr-FR" sz="1800" dirty="0" err="1"/>
              <a:t>Deutschen</a:t>
            </a:r>
            <a:r>
              <a:rPr lang="fr-FR" sz="1800" dirty="0"/>
              <a:t>?</a:t>
            </a:r>
          </a:p>
          <a:p>
            <a:endParaRPr lang="fr-FR" dirty="0"/>
          </a:p>
          <a:p>
            <a:r>
              <a:rPr lang="fr-FR" sz="1800" dirty="0" err="1"/>
              <a:t>Können</a:t>
            </a:r>
            <a:r>
              <a:rPr lang="fr-FR" sz="1800" dirty="0"/>
              <a:t> </a:t>
            </a:r>
            <a:r>
              <a:rPr lang="fr-FR" sz="1800" dirty="0" err="1"/>
              <a:t>Sie</a:t>
            </a:r>
            <a:r>
              <a:rPr lang="fr-FR" sz="1800" dirty="0"/>
              <a:t> die Regel </a:t>
            </a:r>
            <a:r>
              <a:rPr lang="fr-FR" sz="1800" dirty="0" err="1"/>
              <a:t>anwenden</a:t>
            </a:r>
            <a:r>
              <a:rPr lang="fr-FR" sz="1800" dirty="0"/>
              <a:t>?</a:t>
            </a:r>
          </a:p>
          <a:p>
            <a:endParaRPr lang="fr-FR" sz="1800" dirty="0"/>
          </a:p>
        </p:txBody>
      </p:sp>
      <p:sp>
        <p:nvSpPr>
          <p:cNvPr id="4" name="Content Placeholder 3"/>
          <p:cNvSpPr>
            <a:spLocks noGrp="1"/>
          </p:cNvSpPr>
          <p:nvPr>
            <p:ph sz="quarter" idx="1"/>
          </p:nvPr>
        </p:nvSpPr>
        <p:spPr>
          <a:xfrm>
            <a:off x="3059832" y="836712"/>
            <a:ext cx="5638800" cy="5410200"/>
          </a:xfrm>
        </p:spPr>
        <p:txBody>
          <a:bodyPr>
            <a:normAutofit/>
          </a:bodyPr>
          <a:lstStyle/>
          <a:p>
            <a:r>
              <a:rPr lang="fr-FR" dirty="0" err="1"/>
              <a:t>Ich</a:t>
            </a:r>
            <a:r>
              <a:rPr lang="fr-FR" dirty="0"/>
              <a:t> « </a:t>
            </a:r>
            <a:r>
              <a:rPr lang="fr-FR" dirty="0" err="1"/>
              <a:t>moodle</a:t>
            </a:r>
            <a:r>
              <a:rPr lang="fr-FR" dirty="0"/>
              <a:t> » </a:t>
            </a:r>
            <a:r>
              <a:rPr lang="fr-FR" dirty="0" err="1"/>
              <a:t>gerne</a:t>
            </a:r>
            <a:r>
              <a:rPr lang="fr-FR" dirty="0"/>
              <a:t> </a:t>
            </a:r>
            <a:r>
              <a:rPr lang="fr-FR" dirty="0" err="1"/>
              <a:t>und</a:t>
            </a:r>
            <a:r>
              <a:rPr lang="fr-FR" dirty="0"/>
              <a:t> </a:t>
            </a:r>
            <a:r>
              <a:rPr lang="fr-FR" dirty="0" err="1"/>
              <a:t>oft</a:t>
            </a:r>
            <a:r>
              <a:rPr lang="fr-FR" dirty="0"/>
              <a:t>. Auch </a:t>
            </a:r>
            <a:r>
              <a:rPr lang="fr-FR" dirty="0" err="1"/>
              <a:t>gestern</a:t>
            </a:r>
            <a:r>
              <a:rPr lang="fr-FR" dirty="0"/>
              <a:t> </a:t>
            </a:r>
            <a:r>
              <a:rPr lang="fr-FR" dirty="0" err="1"/>
              <a:t>habe</a:t>
            </a:r>
            <a:r>
              <a:rPr lang="fr-FR" dirty="0"/>
              <a:t> </a:t>
            </a:r>
            <a:r>
              <a:rPr lang="fr-FR" dirty="0" err="1"/>
              <a:t>ich</a:t>
            </a:r>
            <a:r>
              <a:rPr lang="fr-FR" dirty="0"/>
              <a:t> ……………….</a:t>
            </a:r>
          </a:p>
          <a:p>
            <a:r>
              <a:rPr lang="fr-FR" dirty="0" err="1"/>
              <a:t>Meine</a:t>
            </a:r>
            <a:r>
              <a:rPr lang="fr-FR" dirty="0"/>
              <a:t> </a:t>
            </a:r>
            <a:r>
              <a:rPr lang="fr-FR" dirty="0" err="1"/>
              <a:t>Nachbarn</a:t>
            </a:r>
            <a:r>
              <a:rPr lang="fr-FR" dirty="0"/>
              <a:t> « </a:t>
            </a:r>
            <a:r>
              <a:rPr lang="fr-FR" dirty="0" err="1"/>
              <a:t>pferden</a:t>
            </a:r>
            <a:r>
              <a:rPr lang="fr-FR" dirty="0"/>
              <a:t> » </a:t>
            </a:r>
            <a:r>
              <a:rPr lang="fr-FR" dirty="0" err="1"/>
              <a:t>gerne</a:t>
            </a:r>
            <a:r>
              <a:rPr lang="fr-FR" dirty="0"/>
              <a:t>. </a:t>
            </a:r>
            <a:r>
              <a:rPr lang="fr-FR" dirty="0" err="1"/>
              <a:t>Letztes</a:t>
            </a:r>
            <a:r>
              <a:rPr lang="fr-FR" dirty="0"/>
              <a:t> </a:t>
            </a:r>
            <a:r>
              <a:rPr lang="fr-FR" dirty="0" err="1"/>
              <a:t>Wochenende</a:t>
            </a:r>
            <a:r>
              <a:rPr lang="fr-FR" dirty="0"/>
              <a:t> </a:t>
            </a:r>
            <a:r>
              <a:rPr lang="fr-FR" dirty="0" err="1"/>
              <a:t>haben</a:t>
            </a:r>
            <a:r>
              <a:rPr lang="fr-FR" dirty="0"/>
              <a:t> </a:t>
            </a:r>
            <a:r>
              <a:rPr lang="fr-FR" dirty="0" err="1"/>
              <a:t>sie</a:t>
            </a:r>
            <a:r>
              <a:rPr lang="fr-FR" dirty="0"/>
              <a:t> den </a:t>
            </a:r>
            <a:r>
              <a:rPr lang="fr-FR" dirty="0" err="1"/>
              <a:t>ganzen</a:t>
            </a:r>
            <a:r>
              <a:rPr lang="fr-FR" dirty="0"/>
              <a:t> Tag ………………….</a:t>
            </a:r>
          </a:p>
          <a:p>
            <a:r>
              <a:rPr lang="fr-FR" dirty="0" err="1"/>
              <a:t>Wir</a:t>
            </a:r>
            <a:r>
              <a:rPr lang="fr-FR" dirty="0"/>
              <a:t> « </a:t>
            </a:r>
            <a:r>
              <a:rPr lang="fr-FR" dirty="0" err="1"/>
              <a:t>hirnen</a:t>
            </a:r>
            <a:r>
              <a:rPr lang="fr-FR" dirty="0"/>
              <a:t> » hier den </a:t>
            </a:r>
            <a:r>
              <a:rPr lang="fr-FR" dirty="0" err="1"/>
              <a:t>ganzen</a:t>
            </a:r>
            <a:r>
              <a:rPr lang="fr-FR" dirty="0"/>
              <a:t> Tag. </a:t>
            </a:r>
            <a:r>
              <a:rPr lang="fr-FR" dirty="0" err="1"/>
              <a:t>Heute</a:t>
            </a:r>
            <a:r>
              <a:rPr lang="fr-FR" dirty="0"/>
              <a:t> </a:t>
            </a:r>
            <a:r>
              <a:rPr lang="fr-FR" dirty="0" err="1"/>
              <a:t>habe</a:t>
            </a:r>
            <a:r>
              <a:rPr lang="fr-FR" dirty="0"/>
              <a:t> </a:t>
            </a:r>
            <a:r>
              <a:rPr lang="fr-FR" dirty="0" err="1"/>
              <a:t>ich</a:t>
            </a:r>
            <a:r>
              <a:rPr lang="fr-FR" dirty="0"/>
              <a:t> </a:t>
            </a:r>
            <a:r>
              <a:rPr lang="fr-FR" dirty="0" err="1"/>
              <a:t>schon</a:t>
            </a:r>
            <a:r>
              <a:rPr lang="fr-FR" dirty="0"/>
              <a:t> </a:t>
            </a:r>
            <a:r>
              <a:rPr lang="fr-FR" dirty="0" err="1"/>
              <a:t>um</a:t>
            </a:r>
            <a:r>
              <a:rPr lang="fr-FR" dirty="0"/>
              <a:t> 6 </a:t>
            </a:r>
            <a:r>
              <a:rPr lang="fr-FR" dirty="0" err="1"/>
              <a:t>Uhr</a:t>
            </a:r>
            <a:r>
              <a:rPr lang="fr-FR" dirty="0"/>
              <a:t> </a:t>
            </a:r>
            <a:r>
              <a:rPr lang="fr-FR" dirty="0" err="1"/>
              <a:t>früh</a:t>
            </a:r>
            <a:r>
              <a:rPr lang="fr-FR" dirty="0"/>
              <a:t> ………………………………….</a:t>
            </a:r>
          </a:p>
          <a:p>
            <a:r>
              <a:rPr lang="fr-FR" dirty="0" err="1"/>
              <a:t>Ich</a:t>
            </a:r>
            <a:r>
              <a:rPr lang="fr-FR" dirty="0"/>
              <a:t> « </a:t>
            </a:r>
            <a:r>
              <a:rPr lang="fr-FR" dirty="0" err="1"/>
              <a:t>neuroliere</a:t>
            </a:r>
            <a:r>
              <a:rPr lang="fr-FR" dirty="0"/>
              <a:t> » </a:t>
            </a:r>
            <a:r>
              <a:rPr lang="fr-FR" dirty="0" err="1"/>
              <a:t>gerne</a:t>
            </a:r>
            <a:r>
              <a:rPr lang="fr-FR" dirty="0"/>
              <a:t>. Auch </a:t>
            </a:r>
            <a:r>
              <a:rPr lang="fr-FR" dirty="0" err="1"/>
              <a:t>gestern</a:t>
            </a:r>
            <a:r>
              <a:rPr lang="fr-FR" dirty="0"/>
              <a:t> </a:t>
            </a:r>
            <a:r>
              <a:rPr lang="fr-FR" dirty="0" err="1"/>
              <a:t>habe</a:t>
            </a:r>
            <a:r>
              <a:rPr lang="fr-FR" dirty="0"/>
              <a:t> </a:t>
            </a:r>
            <a:r>
              <a:rPr lang="fr-FR" dirty="0" err="1"/>
              <a:t>ich</a:t>
            </a:r>
            <a:r>
              <a:rPr lang="fr-FR" dirty="0"/>
              <a:t> </a:t>
            </a:r>
            <a:r>
              <a:rPr lang="fr-FR" dirty="0" err="1"/>
              <a:t>ganz</a:t>
            </a:r>
            <a:r>
              <a:rPr lang="fr-FR" dirty="0"/>
              <a:t> </a:t>
            </a:r>
            <a:r>
              <a:rPr lang="fr-FR" dirty="0" err="1"/>
              <a:t>ausführlich</a:t>
            </a:r>
            <a:r>
              <a:rPr lang="fr-FR" dirty="0"/>
              <a:t> ……………………………….</a:t>
            </a:r>
          </a:p>
          <a:p>
            <a:endParaRPr lang="fr-FR" dirty="0"/>
          </a:p>
          <a:p>
            <a:endParaRPr lang="fr-FR" dirty="0"/>
          </a:p>
          <a:p>
            <a:endParaRPr lang="fr-FR" dirty="0"/>
          </a:p>
          <a:p>
            <a:pPr marL="0" indent="0">
              <a:buNone/>
            </a:pPr>
            <a:endParaRPr lang="fr-FR" dirty="0"/>
          </a:p>
        </p:txBody>
      </p:sp>
      <p:sp>
        <p:nvSpPr>
          <p:cNvPr id="5" name="Oval Callout 4"/>
          <p:cNvSpPr/>
          <p:nvPr/>
        </p:nvSpPr>
        <p:spPr>
          <a:xfrm rot="488115">
            <a:off x="3950558" y="2417738"/>
            <a:ext cx="4687416" cy="2880320"/>
          </a:xfrm>
          <a:prstGeom prst="wedgeEllipseCallout">
            <a:avLst>
              <a:gd name="adj1" fmla="val -27359"/>
              <a:gd name="adj2" fmla="val 71413"/>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a:p>
            <a:pPr algn="ctr"/>
            <a:r>
              <a:rPr lang="en-US" sz="2800" dirty="0" err="1">
                <a:solidFill>
                  <a:schemeClr val="tx1"/>
                </a:solidFill>
              </a:rPr>
              <a:t>Verben</a:t>
            </a:r>
            <a:r>
              <a:rPr lang="en-US" sz="2800" dirty="0">
                <a:solidFill>
                  <a:schemeClr val="tx1"/>
                </a:solidFill>
              </a:rPr>
              <a:t> auf ---</a:t>
            </a:r>
            <a:r>
              <a:rPr lang="en-US" sz="2800" dirty="0" err="1">
                <a:solidFill>
                  <a:schemeClr val="tx1"/>
                </a:solidFill>
              </a:rPr>
              <a:t>ieren</a:t>
            </a:r>
            <a:r>
              <a:rPr lang="en-US" sz="2800" dirty="0">
                <a:solidFill>
                  <a:schemeClr val="tx1"/>
                </a:solidFill>
              </a:rPr>
              <a:t> </a:t>
            </a:r>
            <a:r>
              <a:rPr lang="en-US" sz="2800" dirty="0" err="1">
                <a:solidFill>
                  <a:schemeClr val="tx1"/>
                </a:solidFill>
              </a:rPr>
              <a:t>bilden</a:t>
            </a:r>
            <a:r>
              <a:rPr lang="en-US" sz="2800" dirty="0">
                <a:solidFill>
                  <a:schemeClr val="tx1"/>
                </a:solidFill>
              </a:rPr>
              <a:t> das </a:t>
            </a:r>
            <a:r>
              <a:rPr lang="en-US" sz="2800" dirty="0" err="1">
                <a:solidFill>
                  <a:schemeClr val="tx1"/>
                </a:solidFill>
              </a:rPr>
              <a:t>Partizip</a:t>
            </a:r>
            <a:r>
              <a:rPr lang="en-US" sz="2800" dirty="0">
                <a:solidFill>
                  <a:schemeClr val="tx1"/>
                </a:solidFill>
              </a:rPr>
              <a:t> </a:t>
            </a:r>
            <a:r>
              <a:rPr lang="en-US" sz="2800" dirty="0" err="1">
                <a:solidFill>
                  <a:schemeClr val="tx1"/>
                </a:solidFill>
              </a:rPr>
              <a:t>Perfekt</a:t>
            </a:r>
            <a:r>
              <a:rPr lang="en-US" sz="2800" dirty="0">
                <a:solidFill>
                  <a:schemeClr val="tx1"/>
                </a:solidFill>
              </a:rPr>
              <a:t> </a:t>
            </a:r>
            <a:r>
              <a:rPr lang="en-US" sz="2800" dirty="0" err="1">
                <a:solidFill>
                  <a:schemeClr val="tx1"/>
                </a:solidFill>
              </a:rPr>
              <a:t>mit</a:t>
            </a:r>
            <a:endParaRPr lang="en-US" sz="2800" dirty="0">
              <a:solidFill>
                <a:schemeClr val="tx1"/>
              </a:solidFill>
            </a:endParaRPr>
          </a:p>
          <a:p>
            <a:pPr algn="ctr"/>
            <a:r>
              <a:rPr lang="en-US" sz="2800" dirty="0">
                <a:solidFill>
                  <a:schemeClr val="tx1"/>
                </a:solidFill>
              </a:rPr>
              <a:t>--</a:t>
            </a:r>
            <a:r>
              <a:rPr lang="en-US" sz="2800" dirty="0" err="1">
                <a:solidFill>
                  <a:schemeClr val="tx1"/>
                </a:solidFill>
              </a:rPr>
              <a:t>iert</a:t>
            </a:r>
            <a:endParaRPr lang="en-US" sz="2800" dirty="0">
              <a:solidFill>
                <a:schemeClr val="tx1"/>
              </a:solidFill>
            </a:endParaRPr>
          </a:p>
          <a:p>
            <a:pPr algn="ctr"/>
            <a:endParaRPr lang="en-US" dirty="0">
              <a:solidFill>
                <a:schemeClr val="tx1"/>
              </a:solidFill>
            </a:endParaRPr>
          </a:p>
          <a:p>
            <a:pPr algn="ctr"/>
            <a:endParaRPr lang="en-US" dirty="0">
              <a:solidFill>
                <a:schemeClr val="tx1"/>
              </a:solidFill>
            </a:endParaRPr>
          </a:p>
        </p:txBody>
      </p:sp>
      <p:pic>
        <p:nvPicPr>
          <p:cNvPr id="7" name="Picture 6"/>
          <p:cNvPicPr>
            <a:picLocks noChangeAspect="1"/>
          </p:cNvPicPr>
          <p:nvPr/>
        </p:nvPicPr>
        <p:blipFill>
          <a:blip r:embed="rId3"/>
          <a:stretch>
            <a:fillRect/>
          </a:stretch>
        </p:blipFill>
        <p:spPr>
          <a:xfrm>
            <a:off x="1280708" y="233369"/>
            <a:ext cx="713696" cy="711356"/>
          </a:xfrm>
          <a:prstGeom prst="rect">
            <a:avLst/>
          </a:prstGeom>
        </p:spPr>
      </p:pic>
      <p:sp>
        <p:nvSpPr>
          <p:cNvPr id="8" name="Oval Callout 7"/>
          <p:cNvSpPr/>
          <p:nvPr/>
        </p:nvSpPr>
        <p:spPr>
          <a:xfrm>
            <a:off x="4427984" y="332656"/>
            <a:ext cx="4536504" cy="1656184"/>
          </a:xfrm>
          <a:prstGeom prst="wedgeEllipseCallout">
            <a:avLst>
              <a:gd name="adj1" fmla="val -45090"/>
              <a:gd name="adj2" fmla="val 708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Procedurales</a:t>
            </a:r>
            <a:r>
              <a:rPr lang="en-US" sz="3200" b="1" dirty="0"/>
              <a:t> </a:t>
            </a:r>
            <a:r>
              <a:rPr lang="en-US" sz="3200" b="1" dirty="0" err="1"/>
              <a:t>Wissen</a:t>
            </a:r>
            <a:endParaRPr lang="en-US" sz="3200" b="1" dirty="0"/>
          </a:p>
        </p:txBody>
      </p:sp>
    </p:spTree>
    <p:extLst>
      <p:ext uri="{BB962C8B-B14F-4D97-AF65-F5344CB8AC3E}">
        <p14:creationId xmlns:p14="http://schemas.microsoft.com/office/powerpoint/2010/main" val="425831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246" y="260648"/>
            <a:ext cx="8534400" cy="758952"/>
          </a:xfrm>
          <a:solidFill>
            <a:schemeClr val="accent1">
              <a:lumMod val="40000"/>
              <a:lumOff val="60000"/>
            </a:schemeClr>
          </a:solidFill>
        </p:spPr>
        <p:txBody>
          <a:bodyPr/>
          <a:lstStyle/>
          <a:p>
            <a:r>
              <a:rPr lang="en-US" dirty="0" err="1"/>
              <a:t>Teil</a:t>
            </a:r>
            <a:r>
              <a:rPr lang="en-US" dirty="0"/>
              <a:t> 2: Auf </a:t>
            </a:r>
            <a:r>
              <a:rPr lang="en-US" dirty="0" err="1"/>
              <a:t>Empfang</a:t>
            </a:r>
            <a:r>
              <a:rPr lang="en-US" dirty="0"/>
              <a:t> </a:t>
            </a:r>
            <a:r>
              <a:rPr lang="en-US" dirty="0" err="1"/>
              <a:t>schalten</a:t>
            </a:r>
            <a:r>
              <a:rPr lang="en-US" dirty="0"/>
              <a:t>…</a:t>
            </a:r>
          </a:p>
        </p:txBody>
      </p:sp>
      <p:sp>
        <p:nvSpPr>
          <p:cNvPr id="13" name="TextBox 12"/>
          <p:cNvSpPr txBox="1"/>
          <p:nvPr/>
        </p:nvSpPr>
        <p:spPr>
          <a:xfrm>
            <a:off x="3275856" y="6370637"/>
            <a:ext cx="5112568" cy="276999"/>
          </a:xfrm>
          <a:prstGeom prst="rect">
            <a:avLst/>
          </a:prstGeom>
          <a:noFill/>
        </p:spPr>
        <p:txBody>
          <a:bodyPr wrap="square" rtlCol="0">
            <a:spAutoFit/>
          </a:bodyPr>
          <a:lstStyle/>
          <a:p>
            <a:r>
              <a:rPr lang="en-US" sz="1200" dirty="0">
                <a:hlinkClick r:id="rId3"/>
              </a:rPr>
              <a:t>http://salzmanlab.neuroscience.columbia.edu/pic_limbic.jpg</a:t>
            </a:r>
            <a:r>
              <a:rPr lang="en-US" sz="1200" dirty="0"/>
              <a:t>, </a:t>
            </a:r>
            <a:r>
              <a:rPr lang="en-US" sz="1200" dirty="0" err="1"/>
              <a:t>Okt</a:t>
            </a:r>
            <a:r>
              <a:rPr lang="en-US" sz="1200" dirty="0"/>
              <a:t>. 2015</a:t>
            </a:r>
          </a:p>
        </p:txBody>
      </p:sp>
      <p:pic>
        <p:nvPicPr>
          <p:cNvPr id="3" name="Picture 2"/>
          <p:cNvPicPr>
            <a:picLocks noChangeAspect="1"/>
          </p:cNvPicPr>
          <p:nvPr/>
        </p:nvPicPr>
        <p:blipFill>
          <a:blip r:embed="rId4"/>
          <a:stretch>
            <a:fillRect/>
          </a:stretch>
        </p:blipFill>
        <p:spPr>
          <a:xfrm>
            <a:off x="1835696" y="1412775"/>
            <a:ext cx="7065217" cy="4954221"/>
          </a:xfrm>
          <a:prstGeom prst="rect">
            <a:avLst/>
          </a:prstGeom>
        </p:spPr>
      </p:pic>
      <p:pic>
        <p:nvPicPr>
          <p:cNvPr id="4" name="Content Placeholder 3"/>
          <p:cNvPicPr>
            <a:picLocks noGrp="1" noChangeAspect="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395536" y="3299311"/>
            <a:ext cx="3038475" cy="3038475"/>
          </a:xfrm>
          <a:prstGeom prst="rect">
            <a:avLst/>
          </a:prstGeom>
        </p:spPr>
      </p:pic>
      <p:sp>
        <p:nvSpPr>
          <p:cNvPr id="5" name="TextBox 4"/>
          <p:cNvSpPr txBox="1"/>
          <p:nvPr/>
        </p:nvSpPr>
        <p:spPr>
          <a:xfrm>
            <a:off x="323528" y="1484784"/>
            <a:ext cx="3168352" cy="2062103"/>
          </a:xfrm>
          <a:prstGeom prst="rect">
            <a:avLst/>
          </a:prstGeom>
          <a:noFill/>
        </p:spPr>
        <p:txBody>
          <a:bodyPr wrap="square" rtlCol="0">
            <a:spAutoFit/>
          </a:bodyPr>
          <a:lstStyle/>
          <a:p>
            <a:r>
              <a:rPr lang="fr-FR" sz="3200" b="1" dirty="0" err="1">
                <a:solidFill>
                  <a:schemeClr val="tx2"/>
                </a:solidFill>
              </a:rPr>
              <a:t>Körper</a:t>
            </a:r>
            <a:r>
              <a:rPr lang="fr-FR" sz="3200" b="1" dirty="0">
                <a:solidFill>
                  <a:schemeClr val="tx2"/>
                </a:solidFill>
              </a:rPr>
              <a:t>, </a:t>
            </a:r>
            <a:r>
              <a:rPr lang="fr-FR" sz="3200" b="1" dirty="0" err="1">
                <a:solidFill>
                  <a:schemeClr val="tx2"/>
                </a:solidFill>
              </a:rPr>
              <a:t>Geist</a:t>
            </a:r>
            <a:r>
              <a:rPr lang="fr-FR" sz="3200" b="1" dirty="0">
                <a:solidFill>
                  <a:schemeClr val="tx2"/>
                </a:solidFill>
              </a:rPr>
              <a:t> </a:t>
            </a:r>
            <a:r>
              <a:rPr lang="fr-FR" sz="3200" b="1" dirty="0" err="1">
                <a:solidFill>
                  <a:schemeClr val="tx2"/>
                </a:solidFill>
              </a:rPr>
              <a:t>und</a:t>
            </a:r>
            <a:r>
              <a:rPr lang="fr-FR" sz="3200" b="1" dirty="0">
                <a:solidFill>
                  <a:schemeClr val="tx2"/>
                </a:solidFill>
              </a:rPr>
              <a:t> </a:t>
            </a:r>
            <a:r>
              <a:rPr lang="fr-FR" sz="3200" b="1" dirty="0" err="1">
                <a:solidFill>
                  <a:schemeClr val="tx2"/>
                </a:solidFill>
              </a:rPr>
              <a:t>Gefühle</a:t>
            </a:r>
            <a:r>
              <a:rPr lang="fr-FR" sz="3200" b="1" dirty="0">
                <a:solidFill>
                  <a:schemeClr val="tx2"/>
                </a:solidFill>
              </a:rPr>
              <a:t> </a:t>
            </a:r>
            <a:r>
              <a:rPr lang="fr-FR" sz="3200" b="1" dirty="0" err="1">
                <a:solidFill>
                  <a:schemeClr val="tx2"/>
                </a:solidFill>
              </a:rPr>
              <a:t>spielen</a:t>
            </a:r>
            <a:r>
              <a:rPr lang="fr-FR" sz="3200" b="1" dirty="0">
                <a:solidFill>
                  <a:schemeClr val="tx2"/>
                </a:solidFill>
              </a:rPr>
              <a:t> </a:t>
            </a:r>
            <a:r>
              <a:rPr lang="fr-FR" sz="3200" b="1" dirty="0" err="1">
                <a:solidFill>
                  <a:schemeClr val="tx2"/>
                </a:solidFill>
              </a:rPr>
              <a:t>eng</a:t>
            </a:r>
            <a:r>
              <a:rPr lang="fr-FR" sz="3200" b="1" dirty="0">
                <a:solidFill>
                  <a:schemeClr val="tx2"/>
                </a:solidFill>
              </a:rPr>
              <a:t> </a:t>
            </a:r>
            <a:r>
              <a:rPr lang="fr-FR" sz="3200" b="1" dirty="0" err="1">
                <a:solidFill>
                  <a:schemeClr val="tx2"/>
                </a:solidFill>
              </a:rPr>
              <a:t>zusammen</a:t>
            </a:r>
            <a:endParaRPr lang="en-US" sz="3200" b="1" dirty="0">
              <a:solidFill>
                <a:schemeClr val="tx2"/>
              </a:solidFill>
            </a:endParaRPr>
          </a:p>
        </p:txBody>
      </p:sp>
    </p:spTree>
    <p:extLst>
      <p:ext uri="{BB962C8B-B14F-4D97-AF65-F5344CB8AC3E}">
        <p14:creationId xmlns:p14="http://schemas.microsoft.com/office/powerpoint/2010/main" val="420353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565" y="856731"/>
            <a:ext cx="2362200" cy="720080"/>
          </a:xfrm>
        </p:spPr>
        <p:txBody>
          <a:bodyPr/>
          <a:lstStyle/>
          <a:p>
            <a:r>
              <a:rPr lang="fr-FR" dirty="0" err="1"/>
              <a:t>Neurodidaktik</a:t>
            </a:r>
            <a:br>
              <a:rPr lang="fr-FR" dirty="0"/>
            </a:br>
            <a:endParaRPr lang="fr-FR" dirty="0"/>
          </a:p>
        </p:txBody>
      </p:sp>
      <p:sp>
        <p:nvSpPr>
          <p:cNvPr id="3" name="Text Placeholder 2"/>
          <p:cNvSpPr>
            <a:spLocks noGrp="1"/>
          </p:cNvSpPr>
          <p:nvPr>
            <p:ph type="body" idx="2"/>
          </p:nvPr>
        </p:nvSpPr>
        <p:spPr>
          <a:xfrm>
            <a:off x="467544" y="1474540"/>
            <a:ext cx="2362200" cy="4144963"/>
          </a:xfrm>
        </p:spPr>
        <p:txBody>
          <a:bodyPr/>
          <a:lstStyle/>
          <a:p>
            <a:r>
              <a:rPr lang="fr-FR" dirty="0" err="1"/>
              <a:t>bestätigt</a:t>
            </a:r>
            <a:r>
              <a:rPr lang="fr-FR" dirty="0"/>
              <a:t> </a:t>
            </a:r>
            <a:r>
              <a:rPr lang="fr-FR" dirty="0" err="1"/>
              <a:t>altes</a:t>
            </a:r>
            <a:r>
              <a:rPr lang="fr-FR" dirty="0"/>
              <a:t> </a:t>
            </a:r>
            <a:r>
              <a:rPr lang="fr-FR" dirty="0" err="1"/>
              <a:t>Wissen</a:t>
            </a:r>
            <a:r>
              <a:rPr lang="fr-FR" dirty="0"/>
              <a:t> </a:t>
            </a:r>
            <a:r>
              <a:rPr lang="fr-FR" dirty="0" err="1"/>
              <a:t>guter</a:t>
            </a:r>
            <a:r>
              <a:rPr lang="fr-FR" dirty="0"/>
              <a:t> Lehrer</a:t>
            </a:r>
          </a:p>
        </p:txBody>
      </p:sp>
      <p:sp>
        <p:nvSpPr>
          <p:cNvPr id="5" name="Rounded Rectangle 4"/>
          <p:cNvSpPr/>
          <p:nvPr/>
        </p:nvSpPr>
        <p:spPr>
          <a:xfrm>
            <a:off x="2987824" y="692697"/>
            <a:ext cx="5760640" cy="1224136"/>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ounded Rectangle 5"/>
          <p:cNvSpPr/>
          <p:nvPr/>
        </p:nvSpPr>
        <p:spPr>
          <a:xfrm>
            <a:off x="2987824" y="1916832"/>
            <a:ext cx="5760640" cy="1296144"/>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ounded Rectangle 6"/>
          <p:cNvSpPr/>
          <p:nvPr/>
        </p:nvSpPr>
        <p:spPr>
          <a:xfrm>
            <a:off x="2987824" y="3212976"/>
            <a:ext cx="5760640" cy="122413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ounded Rectangle 7"/>
          <p:cNvSpPr/>
          <p:nvPr/>
        </p:nvSpPr>
        <p:spPr>
          <a:xfrm>
            <a:off x="2987824" y="4437113"/>
            <a:ext cx="5760640" cy="144016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Content Placeholder 3"/>
          <p:cNvSpPr>
            <a:spLocks noGrp="1"/>
          </p:cNvSpPr>
          <p:nvPr>
            <p:ph sz="quarter" idx="1"/>
          </p:nvPr>
        </p:nvSpPr>
        <p:spPr>
          <a:xfrm>
            <a:off x="3124200" y="685800"/>
            <a:ext cx="5840288" cy="5410200"/>
          </a:xfrm>
        </p:spPr>
        <p:txBody>
          <a:bodyPr>
            <a:normAutofit fontScale="77500" lnSpcReduction="20000"/>
          </a:bodyPr>
          <a:lstStyle/>
          <a:p>
            <a:pPr marL="0" indent="0">
              <a:buNone/>
            </a:pPr>
            <a:endParaRPr lang="de-AT" sz="2600" b="1" dirty="0"/>
          </a:p>
          <a:p>
            <a:pPr marL="0" indent="0">
              <a:buNone/>
            </a:pPr>
            <a:r>
              <a:rPr lang="de-AT" sz="2600" b="1" dirty="0"/>
              <a:t>Sag es mir, und ich vergesse es. Zeige es mir, und ich erinnere mich. Lass es mich tun, und ich behalte es</a:t>
            </a:r>
            <a:r>
              <a:rPr lang="de-AT" sz="2600" dirty="0"/>
              <a:t>. </a:t>
            </a:r>
            <a:r>
              <a:rPr lang="de-AT" sz="1700" dirty="0"/>
              <a:t>Konfuzius (551 –479 v. Chr.)</a:t>
            </a:r>
          </a:p>
          <a:p>
            <a:pPr marL="0" indent="0">
              <a:buNone/>
            </a:pPr>
            <a:endParaRPr lang="de-AT" sz="2600" b="1" dirty="0"/>
          </a:p>
          <a:p>
            <a:pPr marL="0" indent="0">
              <a:buNone/>
            </a:pPr>
            <a:r>
              <a:rPr lang="de-AT" sz="2600" b="1" dirty="0"/>
              <a:t>Weniger ist manchmal mehr. Nur wer ohne Angst lernt, lernt erfolgreich. </a:t>
            </a:r>
            <a:r>
              <a:rPr lang="de-AT" sz="1900" dirty="0"/>
              <a:t>Erasmus von Rotterdam (1465 –1536)</a:t>
            </a:r>
          </a:p>
          <a:p>
            <a:pPr marL="0" indent="0">
              <a:buNone/>
            </a:pPr>
            <a:endParaRPr lang="de-AT" sz="2600" b="1" dirty="0"/>
          </a:p>
          <a:p>
            <a:pPr marL="0" indent="0">
              <a:buNone/>
            </a:pPr>
            <a:endParaRPr lang="de-AT" sz="2600" b="1" dirty="0"/>
          </a:p>
          <a:p>
            <a:pPr marL="0" indent="0">
              <a:buNone/>
            </a:pPr>
            <a:r>
              <a:rPr lang="de-AT" sz="2600" b="1" dirty="0"/>
              <a:t>Man kann einen Menschen nichts lehren, man kann ihm nur helfen, es in sich selbst zu entdecken. </a:t>
            </a:r>
          </a:p>
          <a:p>
            <a:pPr marL="0" indent="0">
              <a:buNone/>
            </a:pPr>
            <a:r>
              <a:rPr lang="de-AT" sz="2100" dirty="0"/>
              <a:t>Galileo Galilei (1564 –1642)</a:t>
            </a:r>
          </a:p>
          <a:p>
            <a:pPr marL="0" indent="0">
              <a:buNone/>
            </a:pPr>
            <a:endParaRPr lang="de-AT" sz="1500" b="1" dirty="0"/>
          </a:p>
          <a:p>
            <a:pPr marL="0" indent="0">
              <a:buNone/>
            </a:pPr>
            <a:r>
              <a:rPr lang="de-AT" sz="2600" b="1" dirty="0"/>
              <a:t>Er </a:t>
            </a:r>
            <a:r>
              <a:rPr lang="de-AT" sz="2600" dirty="0"/>
              <a:t>[der Lehrer]</a:t>
            </a:r>
            <a:r>
              <a:rPr lang="de-AT" sz="2600" b="1" dirty="0"/>
              <a:t> muss passiv werden, damit das Kind aktiv werden kann. Hilf mir, es selbst zu tun. </a:t>
            </a:r>
            <a:r>
              <a:rPr lang="de-AT" sz="1500" dirty="0"/>
              <a:t>Maria Montessori (1870 –1952)</a:t>
            </a:r>
            <a:endParaRPr lang="fr-FR" sz="26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599" y="2132857"/>
            <a:ext cx="1445959" cy="1532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5" y="2416064"/>
            <a:ext cx="1244579" cy="18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315" y="4016846"/>
            <a:ext cx="1348383" cy="1860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4641" y="4551412"/>
            <a:ext cx="1210624" cy="174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7824" y="685800"/>
            <a:ext cx="5760640" cy="5191472"/>
          </a:xfrm>
          <a:prstGeom prst="rect">
            <a:avLst/>
          </a:prstGeom>
        </p:spPr>
      </p:pic>
    </p:spTree>
    <p:extLst>
      <p:ext uri="{BB962C8B-B14F-4D97-AF65-F5344CB8AC3E}">
        <p14:creationId xmlns:p14="http://schemas.microsoft.com/office/powerpoint/2010/main" val="225371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1000"/>
                                        <p:tgtEl>
                                          <p:spTgt spid="4">
                                            <p:txEl>
                                              <p:pRg st="6" end="6"/>
                                            </p:txEl>
                                          </p:spTgt>
                                        </p:tgtEl>
                                      </p:cBhvr>
                                    </p:animEffect>
                                    <p:anim calcmode="lin" valueType="num">
                                      <p:cBhvr>
                                        <p:cTn id="2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1000"/>
                                        <p:tgtEl>
                                          <p:spTgt spid="4">
                                            <p:txEl>
                                              <p:pRg st="7" end="7"/>
                                            </p:txEl>
                                          </p:spTgt>
                                        </p:tgtEl>
                                      </p:cBhvr>
                                    </p:animEffect>
                                    <p:anim calcmode="lin" valueType="num">
                                      <p:cBhvr>
                                        <p:cTn id="2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animEffect transition="in" filter="fade">
                                      <p:cBhvr>
                                        <p:cTn id="35" dur="1000"/>
                                        <p:tgtEl>
                                          <p:spTgt spid="4">
                                            <p:txEl>
                                              <p:pRg st="9" end="9"/>
                                            </p:txEl>
                                          </p:spTgt>
                                        </p:tgtEl>
                                      </p:cBhvr>
                                    </p:animEffect>
                                    <p:anim calcmode="lin" valueType="num">
                                      <p:cBhvr>
                                        <p:cTn id="36"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203848" y="692696"/>
            <a:ext cx="1296144" cy="432048"/>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86" y="2984388"/>
            <a:ext cx="1242296" cy="1397311"/>
          </a:xfrm>
          <a:prstGeom prst="rect">
            <a:avLst/>
          </a:prstGeom>
        </p:spPr>
      </p:pic>
      <p:sp>
        <p:nvSpPr>
          <p:cNvPr id="2" name="Title 1"/>
          <p:cNvSpPr>
            <a:spLocks noGrp="1"/>
          </p:cNvSpPr>
          <p:nvPr>
            <p:ph type="title"/>
          </p:nvPr>
        </p:nvSpPr>
        <p:spPr>
          <a:xfrm>
            <a:off x="381000" y="914400"/>
            <a:ext cx="2678832" cy="2298576"/>
          </a:xfrm>
        </p:spPr>
        <p:txBody>
          <a:bodyPr/>
          <a:lstStyle/>
          <a:p>
            <a:r>
              <a:rPr lang="fr-FR" dirty="0" err="1">
                <a:solidFill>
                  <a:srgbClr val="FFC000"/>
                </a:solidFill>
              </a:rPr>
              <a:t>Emotionen</a:t>
            </a:r>
            <a:r>
              <a:rPr lang="fr-FR" dirty="0">
                <a:solidFill>
                  <a:srgbClr val="FFC000"/>
                </a:solidFill>
              </a:rPr>
              <a:t> </a:t>
            </a:r>
            <a:r>
              <a:rPr lang="fr-FR" dirty="0" err="1">
                <a:solidFill>
                  <a:srgbClr val="FFC000"/>
                </a:solidFill>
              </a:rPr>
              <a:t>sind</a:t>
            </a:r>
            <a:r>
              <a:rPr lang="fr-FR" dirty="0">
                <a:solidFill>
                  <a:srgbClr val="FFC000"/>
                </a:solidFill>
              </a:rPr>
              <a:t> der </a:t>
            </a:r>
            <a:br>
              <a:rPr lang="fr-FR" dirty="0">
                <a:solidFill>
                  <a:srgbClr val="FFC000"/>
                </a:solidFill>
              </a:rPr>
            </a:br>
            <a:br>
              <a:rPr lang="fr-FR" dirty="0">
                <a:solidFill>
                  <a:srgbClr val="FFC000"/>
                </a:solidFill>
              </a:rPr>
            </a:br>
            <a:br>
              <a:rPr lang="fr-FR" dirty="0">
                <a:solidFill>
                  <a:srgbClr val="FFC000"/>
                </a:solidFill>
              </a:rPr>
            </a:br>
            <a:br>
              <a:rPr lang="fr-FR" dirty="0">
                <a:solidFill>
                  <a:srgbClr val="FFC000"/>
                </a:solidFill>
              </a:rPr>
            </a:br>
            <a:r>
              <a:rPr lang="fr-FR" dirty="0" err="1">
                <a:solidFill>
                  <a:srgbClr val="FFC000"/>
                </a:solidFill>
              </a:rPr>
              <a:t>zum</a:t>
            </a:r>
            <a:r>
              <a:rPr lang="fr-FR" dirty="0">
                <a:solidFill>
                  <a:srgbClr val="FFC000"/>
                </a:solidFill>
              </a:rPr>
              <a:t> </a:t>
            </a:r>
            <a:r>
              <a:rPr lang="fr-FR" dirty="0" err="1">
                <a:solidFill>
                  <a:srgbClr val="FFC000"/>
                </a:solidFill>
              </a:rPr>
              <a:t>Gehirn</a:t>
            </a:r>
            <a:endParaRPr lang="fr-FR" dirty="0">
              <a:solidFill>
                <a:srgbClr val="FFC000"/>
              </a:solidFill>
            </a:endParaRPr>
          </a:p>
        </p:txBody>
      </p:sp>
      <p:sp>
        <p:nvSpPr>
          <p:cNvPr id="3" name="Text Placeholder 2"/>
          <p:cNvSpPr>
            <a:spLocks noGrp="1"/>
          </p:cNvSpPr>
          <p:nvPr>
            <p:ph type="body" idx="2"/>
          </p:nvPr>
        </p:nvSpPr>
        <p:spPr>
          <a:xfrm>
            <a:off x="381000" y="3212976"/>
            <a:ext cx="2362200" cy="2913188"/>
          </a:xfrm>
        </p:spPr>
        <p:txBody>
          <a:bodyPr>
            <a:noAutofit/>
          </a:bodyPr>
          <a:lstStyle/>
          <a:p>
            <a:endParaRPr lang="fr-FR" sz="2000" b="1" dirty="0"/>
          </a:p>
          <a:p>
            <a:r>
              <a:rPr lang="fr-FR" sz="2000" b="1" dirty="0" err="1"/>
              <a:t>Das</a:t>
            </a:r>
            <a:r>
              <a:rPr lang="fr-FR" sz="2000" b="1" dirty="0"/>
              <a:t> </a:t>
            </a:r>
            <a:r>
              <a:rPr lang="fr-FR" sz="2000" b="1" dirty="0" err="1"/>
              <a:t>limbische</a:t>
            </a:r>
            <a:r>
              <a:rPr lang="fr-FR" sz="2000" b="1" dirty="0"/>
              <a:t> System  </a:t>
            </a:r>
            <a:r>
              <a:rPr lang="fr-FR" sz="2000" b="1" dirty="0" err="1"/>
              <a:t>entscheidet</a:t>
            </a:r>
            <a:r>
              <a:rPr lang="fr-FR" sz="2000" b="1" dirty="0"/>
              <a:t> </a:t>
            </a:r>
            <a:r>
              <a:rPr lang="fr-FR" sz="2000" b="1" dirty="0" err="1"/>
              <a:t>ob</a:t>
            </a:r>
            <a:r>
              <a:rPr lang="fr-FR" sz="2000" b="1" dirty="0"/>
              <a:t> Information </a:t>
            </a:r>
            <a:r>
              <a:rPr lang="fr-FR" sz="2000" b="1" dirty="0" err="1"/>
              <a:t>eingelassen</a:t>
            </a:r>
            <a:r>
              <a:rPr lang="fr-FR" sz="2000" b="1" dirty="0"/>
              <a:t> </a:t>
            </a:r>
            <a:r>
              <a:rPr lang="fr-FR" sz="2000" b="1" dirty="0" err="1"/>
              <a:t>wird</a:t>
            </a:r>
            <a:r>
              <a:rPr lang="fr-FR" sz="2000" b="1" dirty="0"/>
              <a:t> </a:t>
            </a:r>
            <a:r>
              <a:rPr lang="fr-FR" sz="2000" b="1" dirty="0" err="1"/>
              <a:t>oder</a:t>
            </a:r>
            <a:r>
              <a:rPr lang="fr-FR" sz="2000" b="1" dirty="0"/>
              <a:t> </a:t>
            </a:r>
            <a:r>
              <a:rPr lang="fr-FR" sz="2000" b="1" dirty="0" err="1"/>
              <a:t>nicht</a:t>
            </a:r>
            <a:r>
              <a:rPr lang="fr-FR" sz="2000" b="1" dirty="0"/>
              <a:t>.</a:t>
            </a:r>
          </a:p>
        </p:txBody>
      </p:sp>
      <p:sp>
        <p:nvSpPr>
          <p:cNvPr id="4" name="Content Placeholder 3"/>
          <p:cNvSpPr>
            <a:spLocks noGrp="1"/>
          </p:cNvSpPr>
          <p:nvPr>
            <p:ph sz="quarter" idx="1"/>
          </p:nvPr>
        </p:nvSpPr>
        <p:spPr/>
        <p:txBody>
          <a:bodyPr>
            <a:normAutofit/>
          </a:bodyPr>
          <a:lstStyle/>
          <a:p>
            <a:pPr marL="0" indent="0">
              <a:buNone/>
            </a:pPr>
            <a:r>
              <a:rPr lang="fr-FR" sz="2000" dirty="0" err="1"/>
              <a:t>Prinzip</a:t>
            </a:r>
            <a:r>
              <a:rPr lang="fr-FR" sz="2000" dirty="0"/>
              <a:t> 3</a:t>
            </a:r>
          </a:p>
          <a:p>
            <a:pPr marL="0" indent="0">
              <a:buNone/>
            </a:pPr>
            <a:r>
              <a:rPr lang="fr-FR" sz="1800" b="1" dirty="0" err="1"/>
              <a:t>Emotionen</a:t>
            </a:r>
            <a:r>
              <a:rPr lang="fr-FR" sz="1800" b="1" dirty="0"/>
              <a:t> </a:t>
            </a:r>
            <a:r>
              <a:rPr lang="fr-FR" sz="1800" b="1" dirty="0" err="1"/>
              <a:t>sind</a:t>
            </a:r>
            <a:r>
              <a:rPr lang="fr-FR" sz="1800" b="1" dirty="0"/>
              <a:t> der </a:t>
            </a:r>
            <a:r>
              <a:rPr lang="fr-FR" sz="1800" b="1" dirty="0" err="1"/>
              <a:t>Schlüssel</a:t>
            </a:r>
            <a:r>
              <a:rPr lang="fr-FR" sz="1800" b="1" dirty="0"/>
              <a:t> </a:t>
            </a:r>
            <a:r>
              <a:rPr lang="fr-FR" sz="1800" b="1" dirty="0" err="1"/>
              <a:t>zum</a:t>
            </a:r>
            <a:r>
              <a:rPr lang="fr-FR" sz="1800" b="1" dirty="0"/>
              <a:t> </a:t>
            </a:r>
            <a:r>
              <a:rPr lang="fr-FR" sz="1800" b="1" dirty="0" err="1"/>
              <a:t>Gehirn</a:t>
            </a:r>
            <a:endParaRPr lang="fr-FR" sz="1800" b="1" dirty="0"/>
          </a:p>
          <a:p>
            <a:r>
              <a:rPr lang="fr-FR" sz="2000" dirty="0" err="1"/>
              <a:t>Emotionale</a:t>
            </a:r>
            <a:r>
              <a:rPr lang="fr-FR" sz="2000" dirty="0"/>
              <a:t> </a:t>
            </a:r>
            <a:r>
              <a:rPr lang="fr-FR" sz="2000" dirty="0" err="1"/>
              <a:t>und</a:t>
            </a:r>
            <a:r>
              <a:rPr lang="fr-FR" sz="2000" dirty="0"/>
              <a:t> </a:t>
            </a:r>
            <a:r>
              <a:rPr lang="fr-FR" sz="2000" dirty="0" err="1"/>
              <a:t>soziale</a:t>
            </a:r>
            <a:r>
              <a:rPr lang="fr-FR" sz="2000" dirty="0"/>
              <a:t> </a:t>
            </a:r>
            <a:r>
              <a:rPr lang="fr-FR" sz="2000" dirty="0" err="1"/>
              <a:t>Aspekte</a:t>
            </a:r>
            <a:r>
              <a:rPr lang="fr-FR" sz="2000" dirty="0"/>
              <a:t> des </a:t>
            </a:r>
            <a:r>
              <a:rPr lang="fr-FR" sz="2000" dirty="0" err="1"/>
              <a:t>Lernens</a:t>
            </a:r>
            <a:r>
              <a:rPr lang="fr-FR" sz="2000" dirty="0"/>
              <a:t> </a:t>
            </a:r>
            <a:r>
              <a:rPr lang="fr-FR" sz="2000" dirty="0" err="1"/>
              <a:t>spielen</a:t>
            </a:r>
            <a:r>
              <a:rPr lang="fr-FR" sz="2000" dirty="0"/>
              <a:t> </a:t>
            </a:r>
            <a:r>
              <a:rPr lang="fr-FR" sz="2000" dirty="0" err="1"/>
              <a:t>eine</a:t>
            </a:r>
            <a:r>
              <a:rPr lang="fr-FR" sz="2000" dirty="0"/>
              <a:t> </a:t>
            </a:r>
            <a:r>
              <a:rPr lang="fr-FR" sz="2000" dirty="0" err="1"/>
              <a:t>mindestens</a:t>
            </a:r>
            <a:r>
              <a:rPr lang="fr-FR" sz="2000" dirty="0"/>
              <a:t> </a:t>
            </a:r>
            <a:r>
              <a:rPr lang="fr-FR" sz="2000" dirty="0" err="1"/>
              <a:t>ebenso</a:t>
            </a:r>
            <a:r>
              <a:rPr lang="fr-FR" sz="2000" dirty="0"/>
              <a:t> </a:t>
            </a:r>
            <a:r>
              <a:rPr lang="fr-FR" sz="2000" dirty="0" err="1"/>
              <a:t>wichtige</a:t>
            </a:r>
            <a:r>
              <a:rPr lang="fr-FR" sz="2000" dirty="0"/>
              <a:t> Rolle </a:t>
            </a:r>
            <a:r>
              <a:rPr lang="fr-FR" sz="2000" dirty="0" err="1"/>
              <a:t>für</a:t>
            </a:r>
            <a:r>
              <a:rPr lang="fr-FR" sz="2000" dirty="0"/>
              <a:t> </a:t>
            </a:r>
            <a:r>
              <a:rPr lang="fr-FR" sz="2000" dirty="0" err="1"/>
              <a:t>das</a:t>
            </a:r>
            <a:r>
              <a:rPr lang="fr-FR" sz="2000" dirty="0"/>
              <a:t> </a:t>
            </a:r>
            <a:r>
              <a:rPr lang="fr-FR" sz="2000" dirty="0" err="1"/>
              <a:t>Schulgeschehen</a:t>
            </a:r>
            <a:r>
              <a:rPr lang="fr-FR" sz="2000" dirty="0"/>
              <a:t> </a:t>
            </a:r>
            <a:r>
              <a:rPr lang="fr-FR" sz="2000" dirty="0" err="1"/>
              <a:t>wie</a:t>
            </a:r>
            <a:r>
              <a:rPr lang="fr-FR" sz="2000" dirty="0"/>
              <a:t> die </a:t>
            </a:r>
            <a:r>
              <a:rPr lang="fr-FR" sz="2000" dirty="0" err="1"/>
              <a:t>intellektuell-kognitiven</a:t>
            </a:r>
            <a:r>
              <a:rPr lang="fr-FR" sz="2000" dirty="0"/>
              <a:t>. (Bauer 2006)</a:t>
            </a:r>
          </a:p>
          <a:p>
            <a:endParaRPr lang="fr-FR" sz="2000" dirty="0"/>
          </a:p>
          <a:p>
            <a:endParaRPr lang="fr-FR" sz="2000" dirty="0"/>
          </a:p>
          <a:p>
            <a:endParaRPr lang="fr-FR" dirty="0"/>
          </a:p>
          <a:p>
            <a:endParaRPr lang="fr-FR"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3981" y="2984388"/>
            <a:ext cx="1572315" cy="135219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95972">
            <a:off x="694971" y="1954627"/>
            <a:ext cx="1790396" cy="891919"/>
          </a:xfrm>
          <a:prstGeom prst="rect">
            <a:avLst/>
          </a:prstGeom>
        </p:spPr>
      </p:pic>
      <p:pic>
        <p:nvPicPr>
          <p:cNvPr id="5" name="Picture 4"/>
          <p:cNvPicPr>
            <a:picLocks noChangeAspect="1"/>
          </p:cNvPicPr>
          <p:nvPr/>
        </p:nvPicPr>
        <p:blipFill>
          <a:blip r:embed="rId6"/>
          <a:stretch>
            <a:fillRect/>
          </a:stretch>
        </p:blipFill>
        <p:spPr>
          <a:xfrm>
            <a:off x="1259632" y="218506"/>
            <a:ext cx="749873" cy="725487"/>
          </a:xfrm>
          <a:prstGeom prst="rect">
            <a:avLst/>
          </a:prstGeom>
        </p:spPr>
      </p:pic>
      <p:pic>
        <p:nvPicPr>
          <p:cNvPr id="12" name="Content Placeholder 5"/>
          <p:cNvPicPr>
            <a:picLocks noChangeAspect="1"/>
          </p:cNvPicPr>
          <p:nvPr/>
        </p:nvPicPr>
        <p:blipFill>
          <a:blip r:embed="rId7"/>
          <a:stretch>
            <a:fillRect/>
          </a:stretch>
        </p:blipFill>
        <p:spPr>
          <a:xfrm>
            <a:off x="2942965" y="2924944"/>
            <a:ext cx="6001269" cy="345047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50082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a:t>
            </a:r>
          </a:p>
        </p:txBody>
      </p:sp>
      <p:pic>
        <p:nvPicPr>
          <p:cNvPr id="5" name="Picture 4"/>
          <p:cNvPicPr>
            <a:picLocks noChangeAspect="1"/>
          </p:cNvPicPr>
          <p:nvPr/>
        </p:nvPicPr>
        <p:blipFill>
          <a:blip r:embed="rId2"/>
          <a:stretch>
            <a:fillRect/>
          </a:stretch>
        </p:blipFill>
        <p:spPr>
          <a:xfrm>
            <a:off x="611560" y="2420888"/>
            <a:ext cx="1767993" cy="1792379"/>
          </a:xfrm>
          <a:prstGeom prst="rect">
            <a:avLst/>
          </a:prstGeom>
        </p:spPr>
      </p:pic>
      <p:sp>
        <p:nvSpPr>
          <p:cNvPr id="3" name="Text Placeholder 2"/>
          <p:cNvSpPr>
            <a:spLocks noGrp="1"/>
          </p:cNvSpPr>
          <p:nvPr>
            <p:ph type="body" idx="2"/>
          </p:nvPr>
        </p:nvSpPr>
        <p:spPr/>
        <p:txBody>
          <a:bodyPr/>
          <a:lstStyle/>
          <a:p>
            <a:endParaRPr lang="en-US" dirty="0"/>
          </a:p>
        </p:txBody>
      </p:sp>
      <p:sp>
        <p:nvSpPr>
          <p:cNvPr id="4" name="Content Placeholder 3"/>
          <p:cNvSpPr>
            <a:spLocks noGrp="1"/>
          </p:cNvSpPr>
          <p:nvPr>
            <p:ph sz="quarter" idx="1"/>
          </p:nvPr>
        </p:nvSpPr>
        <p:spPr/>
        <p:txBody>
          <a:bodyPr/>
          <a:lstStyle/>
          <a:p>
            <a:pPr marL="0" indent="0">
              <a:buNone/>
            </a:pPr>
            <a:r>
              <a:rPr lang="en-US" dirty="0"/>
              <a:t>“</a:t>
            </a:r>
            <a:r>
              <a:rPr lang="en-US" dirty="0" err="1"/>
              <a:t>Ich</a:t>
            </a:r>
            <a:r>
              <a:rPr lang="en-US" dirty="0"/>
              <a:t> </a:t>
            </a:r>
            <a:r>
              <a:rPr lang="en-US" dirty="0" err="1"/>
              <a:t>habe</a:t>
            </a:r>
            <a:r>
              <a:rPr lang="en-US" dirty="0"/>
              <a:t> das </a:t>
            </a:r>
            <a:r>
              <a:rPr lang="en-US" dirty="0" err="1"/>
              <a:t>zuhause</a:t>
            </a:r>
            <a:r>
              <a:rPr lang="en-US" dirty="0"/>
              <a:t> so gut </a:t>
            </a:r>
            <a:r>
              <a:rPr lang="en-US" dirty="0" err="1"/>
              <a:t>gekonnt</a:t>
            </a:r>
            <a:r>
              <a:rPr lang="en-US" dirty="0"/>
              <a:t> --- </a:t>
            </a:r>
            <a:r>
              <a:rPr lang="en-US" dirty="0" err="1"/>
              <a:t>jetzt</a:t>
            </a:r>
            <a:r>
              <a:rPr lang="en-US" dirty="0"/>
              <a:t>, </a:t>
            </a:r>
            <a:r>
              <a:rPr lang="en-US" dirty="0" err="1"/>
              <a:t>bei</a:t>
            </a:r>
            <a:r>
              <a:rPr lang="en-US" dirty="0"/>
              <a:t> der </a:t>
            </a:r>
            <a:r>
              <a:rPr lang="en-US" dirty="0" err="1"/>
              <a:t>Prüfung</a:t>
            </a:r>
            <a:r>
              <a:rPr lang="en-US" dirty="0"/>
              <a:t> </a:t>
            </a:r>
            <a:r>
              <a:rPr lang="en-US" dirty="0" err="1"/>
              <a:t>fällt</a:t>
            </a:r>
            <a:r>
              <a:rPr lang="en-US" dirty="0"/>
              <a:t> </a:t>
            </a:r>
            <a:r>
              <a:rPr lang="en-US" dirty="0" err="1"/>
              <a:t>es</a:t>
            </a:r>
            <a:r>
              <a:rPr lang="en-US" dirty="0"/>
              <a:t> </a:t>
            </a:r>
            <a:r>
              <a:rPr lang="en-US" dirty="0" err="1"/>
              <a:t>mir</a:t>
            </a:r>
            <a:r>
              <a:rPr lang="en-US" dirty="0"/>
              <a:t> </a:t>
            </a:r>
            <a:r>
              <a:rPr lang="en-US" dirty="0" err="1"/>
              <a:t>nicht</a:t>
            </a:r>
            <a:r>
              <a:rPr lang="en-US" dirty="0"/>
              <a:t> </a:t>
            </a:r>
            <a:r>
              <a:rPr lang="en-US" dirty="0" err="1"/>
              <a:t>ein</a:t>
            </a:r>
            <a:r>
              <a:rPr lang="en-US" dirty="0"/>
              <a:t>…”</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12" name="Picture 11"/>
          <p:cNvPicPr>
            <a:picLocks noChangeAspect="1"/>
          </p:cNvPicPr>
          <p:nvPr/>
        </p:nvPicPr>
        <p:blipFill>
          <a:blip r:embed="rId3"/>
          <a:stretch>
            <a:fillRect/>
          </a:stretch>
        </p:blipFill>
        <p:spPr>
          <a:xfrm>
            <a:off x="1187163" y="201927"/>
            <a:ext cx="749873" cy="725487"/>
          </a:xfrm>
          <a:prstGeom prst="rect">
            <a:avLst/>
          </a:prstGeom>
        </p:spPr>
      </p:pic>
      <p:pic>
        <p:nvPicPr>
          <p:cNvPr id="13" name="Picture 12"/>
          <p:cNvPicPr>
            <a:picLocks noChangeAspect="1"/>
          </p:cNvPicPr>
          <p:nvPr/>
        </p:nvPicPr>
        <p:blipFill>
          <a:blip r:embed="rId4"/>
          <a:stretch>
            <a:fillRect/>
          </a:stretch>
        </p:blipFill>
        <p:spPr>
          <a:xfrm>
            <a:off x="3102077" y="2420888"/>
            <a:ext cx="5256584" cy="3504389"/>
          </a:xfrm>
          <a:prstGeom prst="rect">
            <a:avLst/>
          </a:prstGeom>
        </p:spPr>
      </p:pic>
      <p:sp>
        <p:nvSpPr>
          <p:cNvPr id="14" name="TextBox 13"/>
          <p:cNvSpPr txBox="1"/>
          <p:nvPr/>
        </p:nvSpPr>
        <p:spPr>
          <a:xfrm>
            <a:off x="3065689" y="6397625"/>
            <a:ext cx="5862411" cy="215444"/>
          </a:xfrm>
          <a:prstGeom prst="rect">
            <a:avLst/>
          </a:prstGeom>
          <a:noFill/>
        </p:spPr>
        <p:txBody>
          <a:bodyPr wrap="square" rtlCol="0">
            <a:spAutoFit/>
          </a:bodyPr>
          <a:lstStyle/>
          <a:p>
            <a:r>
              <a:rPr lang="en-US" sz="800" dirty="0"/>
              <a:t>Alec, 29. Jan. 2015 http://www.youmatter.suicidepreventionlifeline.org/wp-content/uploads/2015/07/examstress-1.jpg</a:t>
            </a:r>
          </a:p>
        </p:txBody>
      </p:sp>
      <p:sp>
        <p:nvSpPr>
          <p:cNvPr id="10" name="Content Placeholder 3"/>
          <p:cNvSpPr txBox="1">
            <a:spLocks/>
          </p:cNvSpPr>
          <p:nvPr/>
        </p:nvSpPr>
        <p:spPr>
          <a:xfrm>
            <a:off x="2970223" y="2420888"/>
            <a:ext cx="5713402" cy="3504389"/>
          </a:xfrm>
          <a:prstGeom prst="rect">
            <a:avLst/>
          </a:prstGeom>
          <a:solidFill>
            <a:schemeClr val="accent1">
              <a:alpha val="68000"/>
            </a:schemeClr>
          </a:solidFill>
        </p:spPr>
        <p:txBody>
          <a:bodyPr vert="horz" anchor="ctr">
            <a:normAutofit fontScale="62500" lnSpcReduction="2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endParaRPr lang="fr-FR" sz="2400" dirty="0"/>
          </a:p>
          <a:p>
            <a:r>
              <a:rPr lang="fr-FR" sz="2400" dirty="0">
                <a:solidFill>
                  <a:schemeClr val="bg1"/>
                </a:solidFill>
              </a:rPr>
              <a:t>Die </a:t>
            </a:r>
            <a:r>
              <a:rPr lang="fr-FR" sz="2400" dirty="0" err="1">
                <a:solidFill>
                  <a:schemeClr val="bg1"/>
                </a:solidFill>
              </a:rPr>
              <a:t>Amygdala</a:t>
            </a:r>
            <a:r>
              <a:rPr lang="fr-FR" sz="2400" dirty="0">
                <a:solidFill>
                  <a:schemeClr val="bg1"/>
                </a:solidFill>
              </a:rPr>
              <a:t> (</a:t>
            </a:r>
            <a:r>
              <a:rPr lang="fr-FR" sz="2400" dirty="0" err="1">
                <a:solidFill>
                  <a:schemeClr val="bg1"/>
                </a:solidFill>
              </a:rPr>
              <a:t>Mandelkern</a:t>
            </a:r>
            <a:r>
              <a:rPr lang="fr-FR" sz="2400" dirty="0">
                <a:solidFill>
                  <a:schemeClr val="bg1"/>
                </a:solidFill>
              </a:rPr>
              <a:t>) </a:t>
            </a:r>
            <a:r>
              <a:rPr lang="fr-FR" sz="2400" dirty="0" err="1">
                <a:solidFill>
                  <a:schemeClr val="bg1"/>
                </a:solidFill>
              </a:rPr>
              <a:t>erkennt</a:t>
            </a:r>
            <a:r>
              <a:rPr lang="fr-FR" sz="2400" dirty="0">
                <a:solidFill>
                  <a:schemeClr val="bg1"/>
                </a:solidFill>
              </a:rPr>
              <a:t> </a:t>
            </a:r>
            <a:r>
              <a:rPr lang="fr-FR" sz="2400" dirty="0" err="1">
                <a:solidFill>
                  <a:schemeClr val="bg1"/>
                </a:solidFill>
              </a:rPr>
              <a:t>eine</a:t>
            </a:r>
            <a:r>
              <a:rPr lang="fr-FR" sz="2400" dirty="0">
                <a:solidFill>
                  <a:schemeClr val="bg1"/>
                </a:solidFill>
              </a:rPr>
              <a:t> Situation </a:t>
            </a:r>
            <a:r>
              <a:rPr lang="fr-FR" sz="2400" dirty="0" err="1">
                <a:solidFill>
                  <a:schemeClr val="bg1"/>
                </a:solidFill>
              </a:rPr>
              <a:t>als</a:t>
            </a:r>
            <a:r>
              <a:rPr lang="fr-FR" sz="2400" dirty="0">
                <a:solidFill>
                  <a:schemeClr val="bg1"/>
                </a:solidFill>
              </a:rPr>
              <a:t> </a:t>
            </a:r>
            <a:r>
              <a:rPr lang="fr-FR" sz="2400" dirty="0" err="1">
                <a:solidFill>
                  <a:schemeClr val="bg1"/>
                </a:solidFill>
              </a:rPr>
              <a:t>gefährlich</a:t>
            </a:r>
            <a:endParaRPr lang="fr-FR" sz="2400" dirty="0">
              <a:solidFill>
                <a:schemeClr val="bg1"/>
              </a:solidFill>
            </a:endParaRPr>
          </a:p>
          <a:p>
            <a:endParaRPr lang="fr-FR" sz="2400" dirty="0">
              <a:solidFill>
                <a:schemeClr val="bg1"/>
              </a:solidFill>
            </a:endParaRPr>
          </a:p>
          <a:p>
            <a:r>
              <a:rPr lang="fr-FR" sz="2400" dirty="0" err="1">
                <a:solidFill>
                  <a:schemeClr val="bg1"/>
                </a:solidFill>
              </a:rPr>
              <a:t>alarmiert</a:t>
            </a:r>
            <a:r>
              <a:rPr lang="fr-FR" sz="2400" dirty="0">
                <a:solidFill>
                  <a:schemeClr val="bg1"/>
                </a:solidFill>
              </a:rPr>
              <a:t> </a:t>
            </a:r>
            <a:r>
              <a:rPr lang="fr-FR" sz="2400" dirty="0" err="1">
                <a:solidFill>
                  <a:schemeClr val="bg1"/>
                </a:solidFill>
              </a:rPr>
              <a:t>Alarmzentren</a:t>
            </a:r>
            <a:r>
              <a:rPr lang="fr-FR" sz="2400" dirty="0">
                <a:solidFill>
                  <a:schemeClr val="bg1"/>
                </a:solidFill>
              </a:rPr>
              <a:t> </a:t>
            </a:r>
            <a:r>
              <a:rPr lang="fr-FR" sz="2400" dirty="0" err="1">
                <a:solidFill>
                  <a:schemeClr val="bg1"/>
                </a:solidFill>
              </a:rPr>
              <a:t>im</a:t>
            </a:r>
            <a:r>
              <a:rPr lang="fr-FR" sz="2400" dirty="0">
                <a:solidFill>
                  <a:schemeClr val="bg1"/>
                </a:solidFill>
              </a:rPr>
              <a:t> Hypothalamus </a:t>
            </a:r>
            <a:r>
              <a:rPr lang="fr-FR" sz="2400" dirty="0" err="1">
                <a:solidFill>
                  <a:schemeClr val="bg1"/>
                </a:solidFill>
              </a:rPr>
              <a:t>und</a:t>
            </a:r>
            <a:r>
              <a:rPr lang="fr-FR" sz="2400" dirty="0">
                <a:solidFill>
                  <a:schemeClr val="bg1"/>
                </a:solidFill>
              </a:rPr>
              <a:t> </a:t>
            </a:r>
            <a:r>
              <a:rPr lang="fr-FR" sz="2400" dirty="0" err="1">
                <a:solidFill>
                  <a:schemeClr val="bg1"/>
                </a:solidFill>
              </a:rPr>
              <a:t>im</a:t>
            </a:r>
            <a:r>
              <a:rPr lang="fr-FR" sz="2400" dirty="0">
                <a:solidFill>
                  <a:schemeClr val="bg1"/>
                </a:solidFill>
              </a:rPr>
              <a:t> </a:t>
            </a:r>
            <a:r>
              <a:rPr lang="fr-FR" sz="2400" dirty="0" err="1">
                <a:solidFill>
                  <a:schemeClr val="bg1"/>
                </a:solidFill>
              </a:rPr>
              <a:t>Hirnstamm</a:t>
            </a:r>
            <a:endParaRPr lang="fr-FR" sz="2400" dirty="0">
              <a:solidFill>
                <a:schemeClr val="bg1"/>
              </a:solidFill>
            </a:endParaRPr>
          </a:p>
          <a:p>
            <a:endParaRPr lang="fr-FR" sz="2400" dirty="0">
              <a:solidFill>
                <a:schemeClr val="bg1"/>
              </a:solidFill>
            </a:endParaRPr>
          </a:p>
          <a:p>
            <a:r>
              <a:rPr lang="fr-FR" sz="2400" dirty="0" err="1">
                <a:solidFill>
                  <a:schemeClr val="bg1"/>
                </a:solidFill>
              </a:rPr>
              <a:t>Adrenalin</a:t>
            </a:r>
            <a:r>
              <a:rPr lang="fr-FR" sz="2400" dirty="0">
                <a:solidFill>
                  <a:schemeClr val="bg1"/>
                </a:solidFill>
              </a:rPr>
              <a:t> </a:t>
            </a:r>
            <a:r>
              <a:rPr lang="fr-FR" sz="2400" dirty="0" err="1">
                <a:solidFill>
                  <a:schemeClr val="bg1"/>
                </a:solidFill>
              </a:rPr>
              <a:t>u.a</a:t>
            </a:r>
            <a:r>
              <a:rPr lang="fr-FR" sz="2400" dirty="0">
                <a:solidFill>
                  <a:schemeClr val="bg1"/>
                </a:solidFill>
              </a:rPr>
              <a:t>. </a:t>
            </a:r>
            <a:r>
              <a:rPr lang="fr-FR" sz="2400" dirty="0" err="1">
                <a:solidFill>
                  <a:schemeClr val="bg1"/>
                </a:solidFill>
              </a:rPr>
              <a:t>Neurotransmitter</a:t>
            </a:r>
            <a:r>
              <a:rPr lang="fr-FR" sz="2400" dirty="0">
                <a:solidFill>
                  <a:schemeClr val="bg1"/>
                </a:solidFill>
              </a:rPr>
              <a:t> </a:t>
            </a:r>
            <a:r>
              <a:rPr lang="fr-FR" sz="2400" dirty="0" err="1">
                <a:solidFill>
                  <a:schemeClr val="bg1"/>
                </a:solidFill>
              </a:rPr>
              <a:t>werden</a:t>
            </a:r>
            <a:r>
              <a:rPr lang="fr-FR" sz="2400" dirty="0">
                <a:solidFill>
                  <a:schemeClr val="bg1"/>
                </a:solidFill>
              </a:rPr>
              <a:t> </a:t>
            </a:r>
            <a:r>
              <a:rPr lang="fr-FR" sz="2400" dirty="0" err="1">
                <a:solidFill>
                  <a:schemeClr val="bg1"/>
                </a:solidFill>
              </a:rPr>
              <a:t>ausgeschüttet</a:t>
            </a:r>
            <a:endParaRPr lang="fr-FR" sz="2400" dirty="0">
              <a:solidFill>
                <a:schemeClr val="bg1"/>
              </a:solidFill>
            </a:endParaRPr>
          </a:p>
          <a:p>
            <a:endParaRPr lang="fr-FR" sz="2400" dirty="0">
              <a:solidFill>
                <a:schemeClr val="bg1"/>
              </a:solidFill>
            </a:endParaRPr>
          </a:p>
          <a:p>
            <a:r>
              <a:rPr lang="fr-FR" sz="2400" dirty="0" err="1">
                <a:solidFill>
                  <a:schemeClr val="bg1"/>
                </a:solidFill>
              </a:rPr>
              <a:t>Anstieg</a:t>
            </a:r>
            <a:r>
              <a:rPr lang="fr-FR" sz="2400" dirty="0">
                <a:solidFill>
                  <a:schemeClr val="bg1"/>
                </a:solidFill>
              </a:rPr>
              <a:t> </a:t>
            </a:r>
            <a:r>
              <a:rPr lang="fr-FR" sz="2400" dirty="0" err="1">
                <a:solidFill>
                  <a:schemeClr val="bg1"/>
                </a:solidFill>
              </a:rPr>
              <a:t>von</a:t>
            </a:r>
            <a:r>
              <a:rPr lang="fr-FR" sz="2400" dirty="0">
                <a:solidFill>
                  <a:schemeClr val="bg1"/>
                </a:solidFill>
              </a:rPr>
              <a:t> </a:t>
            </a:r>
            <a:r>
              <a:rPr lang="fr-FR" sz="2400" dirty="0" err="1">
                <a:solidFill>
                  <a:schemeClr val="bg1"/>
                </a:solidFill>
              </a:rPr>
              <a:t>Puls</a:t>
            </a:r>
            <a:r>
              <a:rPr lang="fr-FR" sz="2400" dirty="0">
                <a:solidFill>
                  <a:schemeClr val="bg1"/>
                </a:solidFill>
              </a:rPr>
              <a:t> </a:t>
            </a:r>
            <a:r>
              <a:rPr lang="fr-FR" sz="2400" dirty="0" err="1">
                <a:solidFill>
                  <a:schemeClr val="bg1"/>
                </a:solidFill>
              </a:rPr>
              <a:t>und</a:t>
            </a:r>
            <a:r>
              <a:rPr lang="fr-FR" sz="2400" dirty="0">
                <a:solidFill>
                  <a:schemeClr val="bg1"/>
                </a:solidFill>
              </a:rPr>
              <a:t> </a:t>
            </a:r>
            <a:r>
              <a:rPr lang="fr-FR" sz="2400" dirty="0" err="1">
                <a:solidFill>
                  <a:schemeClr val="bg1"/>
                </a:solidFill>
              </a:rPr>
              <a:t>Blutdruck</a:t>
            </a:r>
            <a:r>
              <a:rPr lang="fr-FR" sz="2400" dirty="0">
                <a:solidFill>
                  <a:schemeClr val="bg1"/>
                </a:solidFill>
              </a:rPr>
              <a:t>, </a:t>
            </a:r>
            <a:r>
              <a:rPr lang="fr-FR" sz="2400" dirty="0" err="1">
                <a:solidFill>
                  <a:schemeClr val="bg1"/>
                </a:solidFill>
              </a:rPr>
              <a:t>Muskelanspannung</a:t>
            </a:r>
            <a:endParaRPr lang="fr-FR" sz="2400" dirty="0">
              <a:solidFill>
                <a:schemeClr val="bg1"/>
              </a:solidFill>
            </a:endParaRPr>
          </a:p>
          <a:p>
            <a:endParaRPr lang="fr-FR" sz="2400" dirty="0">
              <a:solidFill>
                <a:schemeClr val="bg1"/>
              </a:solidFill>
            </a:endParaRPr>
          </a:p>
          <a:p>
            <a:r>
              <a:rPr lang="fr-FR" sz="2400" dirty="0" err="1">
                <a:solidFill>
                  <a:schemeClr val="bg1"/>
                </a:solidFill>
              </a:rPr>
              <a:t>Vorbereitung</a:t>
            </a:r>
            <a:r>
              <a:rPr lang="fr-FR" sz="2400" dirty="0">
                <a:solidFill>
                  <a:schemeClr val="bg1"/>
                </a:solidFill>
              </a:rPr>
              <a:t> </a:t>
            </a:r>
            <a:r>
              <a:rPr lang="fr-FR" sz="2400" dirty="0" err="1">
                <a:solidFill>
                  <a:schemeClr val="bg1"/>
                </a:solidFill>
              </a:rPr>
              <a:t>einer</a:t>
            </a:r>
            <a:r>
              <a:rPr lang="fr-FR" sz="2400" dirty="0">
                <a:solidFill>
                  <a:schemeClr val="bg1"/>
                </a:solidFill>
              </a:rPr>
              <a:t> </a:t>
            </a:r>
            <a:r>
              <a:rPr lang="fr-FR" sz="2400" dirty="0" err="1">
                <a:solidFill>
                  <a:schemeClr val="bg1"/>
                </a:solidFill>
              </a:rPr>
              <a:t>Flucht</a:t>
            </a:r>
            <a:r>
              <a:rPr lang="fr-FR" sz="2400" dirty="0">
                <a:solidFill>
                  <a:schemeClr val="bg1"/>
                </a:solidFill>
              </a:rPr>
              <a:t> </a:t>
            </a:r>
            <a:r>
              <a:rPr lang="fr-FR" sz="2400" dirty="0" err="1">
                <a:solidFill>
                  <a:schemeClr val="bg1"/>
                </a:solidFill>
              </a:rPr>
              <a:t>oder</a:t>
            </a:r>
            <a:r>
              <a:rPr lang="fr-FR" sz="2400" dirty="0">
                <a:solidFill>
                  <a:schemeClr val="bg1"/>
                </a:solidFill>
              </a:rPr>
              <a:t> </a:t>
            </a:r>
            <a:r>
              <a:rPr lang="fr-FR" sz="2400" dirty="0" err="1">
                <a:solidFill>
                  <a:schemeClr val="bg1"/>
                </a:solidFill>
              </a:rPr>
              <a:t>Angriffsreaktion</a:t>
            </a:r>
            <a:r>
              <a:rPr lang="fr-FR" sz="2400" dirty="0">
                <a:solidFill>
                  <a:schemeClr val="bg1"/>
                </a:solidFill>
              </a:rPr>
              <a:t>  --- </a:t>
            </a:r>
            <a:r>
              <a:rPr lang="fr-FR" sz="2400" dirty="0" err="1">
                <a:solidFill>
                  <a:schemeClr val="bg1"/>
                </a:solidFill>
              </a:rPr>
              <a:t>Abschalten</a:t>
            </a:r>
            <a:r>
              <a:rPr lang="fr-FR" sz="2400" dirty="0">
                <a:solidFill>
                  <a:schemeClr val="bg1"/>
                </a:solidFill>
              </a:rPr>
              <a:t> </a:t>
            </a:r>
            <a:r>
              <a:rPr lang="fr-FR" sz="2400" dirty="0" err="1">
                <a:solidFill>
                  <a:schemeClr val="bg1"/>
                </a:solidFill>
              </a:rPr>
              <a:t>höherer</a:t>
            </a:r>
            <a:r>
              <a:rPr lang="fr-FR" sz="2400" dirty="0">
                <a:solidFill>
                  <a:schemeClr val="bg1"/>
                </a:solidFill>
              </a:rPr>
              <a:t> </a:t>
            </a:r>
            <a:r>
              <a:rPr lang="fr-FR" sz="2400" dirty="0" err="1">
                <a:solidFill>
                  <a:schemeClr val="bg1"/>
                </a:solidFill>
              </a:rPr>
              <a:t>Denkprozesse</a:t>
            </a:r>
            <a:endParaRPr lang="fr-FR" sz="2400" dirty="0">
              <a:solidFill>
                <a:schemeClr val="bg1"/>
              </a:solidFill>
            </a:endParaRPr>
          </a:p>
          <a:p>
            <a:endParaRPr lang="fr-FR" sz="2400" dirty="0">
              <a:solidFill>
                <a:schemeClr val="bg1"/>
              </a:solidFill>
            </a:endParaRPr>
          </a:p>
          <a:p>
            <a:r>
              <a:rPr lang="fr-FR" sz="2400" dirty="0" err="1">
                <a:solidFill>
                  <a:schemeClr val="bg1"/>
                </a:solidFill>
              </a:rPr>
              <a:t>Sinnvoll</a:t>
            </a:r>
            <a:r>
              <a:rPr lang="fr-FR" sz="2400" dirty="0">
                <a:solidFill>
                  <a:schemeClr val="bg1"/>
                </a:solidFill>
              </a:rPr>
              <a:t> </a:t>
            </a:r>
            <a:r>
              <a:rPr lang="fr-FR" sz="2400" dirty="0" err="1">
                <a:solidFill>
                  <a:schemeClr val="bg1"/>
                </a:solidFill>
              </a:rPr>
              <a:t>bei</a:t>
            </a:r>
            <a:r>
              <a:rPr lang="fr-FR" sz="2400" dirty="0">
                <a:solidFill>
                  <a:schemeClr val="bg1"/>
                </a:solidFill>
              </a:rPr>
              <a:t> </a:t>
            </a:r>
            <a:r>
              <a:rPr lang="fr-FR" sz="2400" dirty="0" err="1">
                <a:solidFill>
                  <a:schemeClr val="bg1"/>
                </a:solidFill>
              </a:rPr>
              <a:t>Bedrohung</a:t>
            </a:r>
            <a:r>
              <a:rPr lang="fr-FR" sz="2400" dirty="0">
                <a:solidFill>
                  <a:schemeClr val="bg1"/>
                </a:solidFill>
              </a:rPr>
              <a:t> (</a:t>
            </a:r>
            <a:r>
              <a:rPr lang="fr-FR" sz="2400" dirty="0" err="1">
                <a:solidFill>
                  <a:schemeClr val="bg1"/>
                </a:solidFill>
              </a:rPr>
              <a:t>Löwe</a:t>
            </a:r>
            <a:r>
              <a:rPr lang="fr-FR" sz="2400" dirty="0">
                <a:solidFill>
                  <a:schemeClr val="bg1"/>
                </a:solidFill>
              </a:rPr>
              <a:t> </a:t>
            </a:r>
            <a:r>
              <a:rPr lang="fr-FR" sz="2400" dirty="0" err="1">
                <a:solidFill>
                  <a:schemeClr val="bg1"/>
                </a:solidFill>
              </a:rPr>
              <a:t>von</a:t>
            </a:r>
            <a:r>
              <a:rPr lang="fr-FR" sz="2400" dirty="0">
                <a:solidFill>
                  <a:schemeClr val="bg1"/>
                </a:solidFill>
              </a:rPr>
              <a:t> links)</a:t>
            </a:r>
          </a:p>
          <a:p>
            <a:endParaRPr lang="fr-FR" dirty="0"/>
          </a:p>
        </p:txBody>
      </p:sp>
    </p:spTree>
    <p:extLst>
      <p:ext uri="{BB962C8B-B14F-4D97-AF65-F5344CB8AC3E}">
        <p14:creationId xmlns:p14="http://schemas.microsoft.com/office/powerpoint/2010/main" val="526829857"/>
      </p:ext>
    </p:extLst>
  </p:cSld>
  <p:clrMapOvr>
    <a:masterClrMapping/>
  </p:clrMapOvr>
  <mc:AlternateContent xmlns:mc="http://schemas.openxmlformats.org/markup-compatibility/2006" xmlns:p14="http://schemas.microsoft.com/office/powerpoint/2010/main">
    <mc:Choice Requires="p14">
      <p:transition spd="slow" p14:dur="2000" advTm="9774"/>
    </mc:Choice>
    <mc:Fallback xmlns="">
      <p:transition spd="slow" advTm="97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5083"/>
          <a:stretch/>
        </p:blipFill>
        <p:spPr>
          <a:xfrm>
            <a:off x="5868144" y="3861048"/>
            <a:ext cx="2447806" cy="1944258"/>
          </a:xfrm>
          <a:prstGeom prst="rect">
            <a:avLst/>
          </a:prstGeom>
        </p:spPr>
      </p:pic>
      <p:sp>
        <p:nvSpPr>
          <p:cNvPr id="2" name="Title 1"/>
          <p:cNvSpPr>
            <a:spLocks noGrp="1"/>
          </p:cNvSpPr>
          <p:nvPr>
            <p:ph type="title"/>
          </p:nvPr>
        </p:nvSpPr>
        <p:spPr>
          <a:xfrm>
            <a:off x="328383" y="908720"/>
            <a:ext cx="2362200" cy="636240"/>
          </a:xfrm>
        </p:spPr>
        <p:txBody>
          <a:bodyPr/>
          <a:lstStyle/>
          <a:p>
            <a:r>
              <a:rPr lang="fr-FR" dirty="0"/>
              <a:t>ANGST!!!</a:t>
            </a:r>
          </a:p>
        </p:txBody>
      </p:sp>
      <p:sp>
        <p:nvSpPr>
          <p:cNvPr id="3" name="Text Placeholder 2"/>
          <p:cNvSpPr>
            <a:spLocks noGrp="1"/>
          </p:cNvSpPr>
          <p:nvPr>
            <p:ph type="body" idx="2"/>
          </p:nvPr>
        </p:nvSpPr>
        <p:spPr>
          <a:xfrm>
            <a:off x="255527" y="1636168"/>
            <a:ext cx="2362200" cy="4144963"/>
          </a:xfrm>
        </p:spPr>
        <p:txBody>
          <a:bodyPr/>
          <a:lstStyle/>
          <a:p>
            <a:endParaRPr lang="fr-FR" dirty="0"/>
          </a:p>
          <a:p>
            <a:endParaRPr lang="fr-FR" dirty="0"/>
          </a:p>
          <a:p>
            <a:endParaRPr lang="fr-FR" dirty="0"/>
          </a:p>
          <a:p>
            <a:endParaRPr lang="fr-FR" dirty="0"/>
          </a:p>
          <a:p>
            <a:endParaRPr lang="fr-FR"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01" y="1634207"/>
            <a:ext cx="1771651"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quarter" idx="1"/>
          </p:nvPr>
        </p:nvSpPr>
        <p:spPr>
          <a:xfrm>
            <a:off x="3048744" y="657733"/>
            <a:ext cx="5638800" cy="5410200"/>
          </a:xfrm>
        </p:spPr>
        <p:txBody>
          <a:bodyPr>
            <a:normAutofit/>
          </a:bodyPr>
          <a:lstStyle/>
          <a:p>
            <a:pPr marL="0" indent="0">
              <a:buNone/>
            </a:pPr>
            <a:r>
              <a:rPr lang="fr-FR" sz="3600" b="1" dirty="0"/>
              <a:t>AAA  </a:t>
            </a:r>
          </a:p>
          <a:p>
            <a:pPr marL="0" indent="0">
              <a:buNone/>
            </a:pPr>
            <a:r>
              <a:rPr lang="fr-FR" sz="2800" b="1" dirty="0" err="1"/>
              <a:t>Amygdala</a:t>
            </a:r>
            <a:r>
              <a:rPr lang="fr-FR" sz="2800" b="1" dirty="0"/>
              <a:t>—</a:t>
            </a:r>
            <a:r>
              <a:rPr lang="fr-FR" sz="2800" b="1" dirty="0" err="1"/>
              <a:t>Angst</a:t>
            </a:r>
            <a:r>
              <a:rPr lang="fr-FR" sz="2800" b="1" dirty="0"/>
              <a:t>--</a:t>
            </a:r>
            <a:r>
              <a:rPr lang="fr-FR" sz="2800" b="1" dirty="0" err="1"/>
              <a:t>Adrenalin</a:t>
            </a:r>
            <a:r>
              <a:rPr lang="fr-FR" sz="2800" b="1" dirty="0"/>
              <a:t> </a:t>
            </a:r>
          </a:p>
          <a:p>
            <a:pPr marL="0" indent="0">
              <a:buNone/>
            </a:pPr>
            <a:endParaRPr lang="fr-FR" sz="2400" dirty="0"/>
          </a:p>
          <a:p>
            <a:pPr marL="0" indent="0">
              <a:buNone/>
            </a:pPr>
            <a:r>
              <a:rPr lang="fr-FR" sz="2400" dirty="0" err="1"/>
              <a:t>produziert</a:t>
            </a:r>
            <a:r>
              <a:rPr lang="fr-FR" sz="2400" dirty="0"/>
              <a:t> </a:t>
            </a:r>
            <a:r>
              <a:rPr lang="fr-FR" sz="2400" dirty="0" err="1"/>
              <a:t>einen</a:t>
            </a:r>
            <a:r>
              <a:rPr lang="fr-FR" sz="2400" dirty="0"/>
              <a:t> </a:t>
            </a:r>
            <a:r>
              <a:rPr lang="fr-FR" sz="2400" dirty="0" err="1"/>
              <a:t>kognitiven</a:t>
            </a:r>
            <a:r>
              <a:rPr lang="fr-FR" sz="2400" dirty="0"/>
              <a:t> </a:t>
            </a:r>
            <a:r>
              <a:rPr lang="fr-FR" sz="2400" dirty="0" err="1"/>
              <a:t>Stil</a:t>
            </a:r>
            <a:r>
              <a:rPr lang="fr-FR" sz="2400" dirty="0"/>
              <a:t>, </a:t>
            </a:r>
          </a:p>
          <a:p>
            <a:pPr marL="0" indent="0">
              <a:buNone/>
            </a:pPr>
            <a:r>
              <a:rPr lang="fr-FR" sz="2400" dirty="0"/>
              <a:t>der </a:t>
            </a:r>
            <a:r>
              <a:rPr lang="fr-FR" sz="2400" dirty="0" err="1"/>
              <a:t>das</a:t>
            </a:r>
            <a:r>
              <a:rPr lang="fr-FR" sz="2400" dirty="0"/>
              <a:t> </a:t>
            </a:r>
            <a:r>
              <a:rPr lang="fr-FR" sz="2400" dirty="0" err="1"/>
              <a:t>rasche</a:t>
            </a:r>
            <a:r>
              <a:rPr lang="fr-FR" sz="2400" dirty="0"/>
              <a:t> </a:t>
            </a:r>
            <a:r>
              <a:rPr lang="fr-FR" sz="2400" dirty="0" err="1"/>
              <a:t>Ausführen</a:t>
            </a:r>
            <a:r>
              <a:rPr lang="fr-FR" sz="2400" dirty="0"/>
              <a:t> </a:t>
            </a:r>
            <a:r>
              <a:rPr lang="fr-FR" sz="2400" dirty="0" err="1"/>
              <a:t>einfacher</a:t>
            </a:r>
            <a:r>
              <a:rPr lang="fr-FR" sz="2400" dirty="0"/>
              <a:t> </a:t>
            </a:r>
            <a:r>
              <a:rPr lang="fr-FR" sz="2400" dirty="0" err="1"/>
              <a:t>gelernter</a:t>
            </a:r>
            <a:r>
              <a:rPr lang="fr-FR" sz="2400" dirty="0"/>
              <a:t> </a:t>
            </a:r>
            <a:r>
              <a:rPr lang="fr-FR" sz="2400" dirty="0" err="1"/>
              <a:t>Routinen</a:t>
            </a:r>
            <a:r>
              <a:rPr lang="fr-FR" sz="2400" dirty="0"/>
              <a:t> </a:t>
            </a:r>
            <a:r>
              <a:rPr lang="fr-FR" sz="2400" dirty="0" err="1"/>
              <a:t>erleichtert</a:t>
            </a:r>
            <a:r>
              <a:rPr lang="fr-FR" sz="2400" dirty="0"/>
              <a:t> </a:t>
            </a:r>
          </a:p>
          <a:p>
            <a:pPr marL="0" indent="0">
              <a:buNone/>
            </a:pPr>
            <a:r>
              <a:rPr lang="fr-FR" sz="2400" dirty="0" err="1"/>
              <a:t>und</a:t>
            </a:r>
            <a:r>
              <a:rPr lang="fr-FR" sz="2400" dirty="0"/>
              <a:t> </a:t>
            </a:r>
            <a:r>
              <a:rPr lang="fr-FR" sz="2400" dirty="0" err="1"/>
              <a:t>das</a:t>
            </a:r>
            <a:r>
              <a:rPr lang="fr-FR" sz="2400" dirty="0"/>
              <a:t> </a:t>
            </a:r>
            <a:r>
              <a:rPr lang="fr-FR" sz="2400" dirty="0" err="1"/>
              <a:t>freie</a:t>
            </a:r>
            <a:r>
              <a:rPr lang="fr-FR" sz="2400" dirty="0"/>
              <a:t> </a:t>
            </a:r>
            <a:r>
              <a:rPr lang="fr-FR" sz="2400" dirty="0" err="1"/>
              <a:t>Assoziieren</a:t>
            </a:r>
            <a:r>
              <a:rPr lang="fr-FR" sz="2400" dirty="0"/>
              <a:t> </a:t>
            </a:r>
            <a:r>
              <a:rPr lang="fr-FR" sz="2400" dirty="0" err="1"/>
              <a:t>erschwert</a:t>
            </a:r>
            <a:r>
              <a:rPr lang="fr-FR" sz="2400" dirty="0"/>
              <a:t>.</a:t>
            </a:r>
          </a:p>
          <a:p>
            <a:pPr marL="0" indent="0">
              <a:buNone/>
            </a:pPr>
            <a:endParaRPr lang="fr-FR" sz="2400" b="1" dirty="0"/>
          </a:p>
          <a:p>
            <a:pPr marL="0" indent="0">
              <a:buNone/>
            </a:pPr>
            <a:r>
              <a:rPr lang="fr-FR" sz="2400" b="1" dirty="0" err="1"/>
              <a:t>Fight</a:t>
            </a:r>
            <a:r>
              <a:rPr lang="fr-FR" sz="2400" b="1" dirty="0"/>
              <a:t> flight </a:t>
            </a:r>
            <a:r>
              <a:rPr lang="fr-FR" sz="2400" b="1" dirty="0" err="1"/>
              <a:t>reaction</a:t>
            </a:r>
            <a:endParaRPr lang="fr-FR" sz="2400" b="1" dirty="0"/>
          </a:p>
          <a:p>
            <a:endParaRPr lang="fr-FR" sz="2400" dirty="0"/>
          </a:p>
          <a:p>
            <a:endParaRPr lang="fr-FR" dirty="0"/>
          </a:p>
        </p:txBody>
      </p:sp>
      <p:sp>
        <p:nvSpPr>
          <p:cNvPr id="6" name="Explosion 1 5"/>
          <p:cNvSpPr/>
          <p:nvPr/>
        </p:nvSpPr>
        <p:spPr>
          <a:xfrm rot="20077819">
            <a:off x="326840" y="2709489"/>
            <a:ext cx="4860591" cy="3265572"/>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rPr>
              <a:t>Alarmanlage</a:t>
            </a:r>
            <a:r>
              <a:rPr lang="en-US" sz="2800" b="1" dirty="0">
                <a:solidFill>
                  <a:schemeClr val="tx1"/>
                </a:solidFill>
              </a:rPr>
              <a:t>!</a:t>
            </a:r>
          </a:p>
        </p:txBody>
      </p:sp>
      <p:pic>
        <p:nvPicPr>
          <p:cNvPr id="7" name="Picture 6"/>
          <p:cNvPicPr>
            <a:picLocks noChangeAspect="1"/>
          </p:cNvPicPr>
          <p:nvPr/>
        </p:nvPicPr>
        <p:blipFill>
          <a:blip r:embed="rId5"/>
          <a:stretch>
            <a:fillRect/>
          </a:stretch>
        </p:blipFill>
        <p:spPr>
          <a:xfrm>
            <a:off x="1187624" y="195679"/>
            <a:ext cx="749873" cy="725487"/>
          </a:xfrm>
          <a:prstGeom prst="rect">
            <a:avLst/>
          </a:prstGeom>
        </p:spPr>
      </p:pic>
    </p:spTree>
    <p:extLst>
      <p:ext uri="{BB962C8B-B14F-4D97-AF65-F5344CB8AC3E}">
        <p14:creationId xmlns:p14="http://schemas.microsoft.com/office/powerpoint/2010/main" val="263166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113" y="908720"/>
            <a:ext cx="2362200" cy="864096"/>
          </a:xfrm>
        </p:spPr>
        <p:txBody>
          <a:bodyPr/>
          <a:lstStyle/>
          <a:p>
            <a:r>
              <a:rPr lang="en-US" dirty="0"/>
              <a:t>Auf </a:t>
            </a:r>
            <a:r>
              <a:rPr lang="en-US" dirty="0" err="1"/>
              <a:t>Empfang</a:t>
            </a:r>
            <a:r>
              <a:rPr lang="en-US" dirty="0"/>
              <a:t> </a:t>
            </a:r>
            <a:r>
              <a:rPr lang="en-US" dirty="0" err="1"/>
              <a:t>schalten</a:t>
            </a:r>
            <a:endParaRPr lang="en-US" dirty="0"/>
          </a:p>
        </p:txBody>
      </p:sp>
      <p:sp>
        <p:nvSpPr>
          <p:cNvPr id="3" name="Text Placeholder 2"/>
          <p:cNvSpPr>
            <a:spLocks noGrp="1"/>
          </p:cNvSpPr>
          <p:nvPr>
            <p:ph type="body" idx="2"/>
          </p:nvPr>
        </p:nvSpPr>
        <p:spPr/>
        <p:txBody>
          <a:bodyPr/>
          <a:lstStyle/>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4468691"/>
            <a:ext cx="1272099" cy="127209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0312" y="3125837"/>
            <a:ext cx="1435953" cy="123492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184" r="21491" b="11329"/>
          <a:stretch/>
        </p:blipFill>
        <p:spPr>
          <a:xfrm>
            <a:off x="275340" y="2080956"/>
            <a:ext cx="2520280" cy="4243270"/>
          </a:xfrm>
          <a:prstGeom prst="rect">
            <a:avLst/>
          </a:prstGeom>
        </p:spPr>
      </p:pic>
      <p:sp>
        <p:nvSpPr>
          <p:cNvPr id="12" name="Rectangle 11"/>
          <p:cNvSpPr/>
          <p:nvPr/>
        </p:nvSpPr>
        <p:spPr>
          <a:xfrm>
            <a:off x="3413495" y="3520565"/>
            <a:ext cx="2518184"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Nur</a:t>
            </a:r>
            <a:r>
              <a:rPr lang="en-US" sz="2400" dirty="0"/>
              <a:t> </a:t>
            </a:r>
            <a:r>
              <a:rPr lang="en-US" sz="2400" dirty="0" err="1"/>
              <a:t>wenn</a:t>
            </a:r>
            <a:r>
              <a:rPr lang="en-US" sz="2400" dirty="0"/>
              <a:t>:</a:t>
            </a:r>
          </a:p>
          <a:p>
            <a:pPr algn="ctr"/>
            <a:r>
              <a:rPr lang="en-US" sz="2400" dirty="0" err="1"/>
              <a:t>neu</a:t>
            </a:r>
            <a:endParaRPr lang="en-US" sz="2400" dirty="0"/>
          </a:p>
          <a:p>
            <a:pPr algn="ctr"/>
            <a:r>
              <a:rPr lang="en-US" sz="2400" dirty="0" err="1"/>
              <a:t>bedeutsam</a:t>
            </a:r>
            <a:endParaRPr lang="en-US" sz="2400" dirty="0"/>
          </a:p>
          <a:p>
            <a:pPr algn="ctr"/>
            <a:r>
              <a:rPr lang="en-US" sz="2400" dirty="0" err="1"/>
              <a:t>angstfrei</a:t>
            </a:r>
            <a:endParaRPr lang="en-US" sz="2400" dirty="0"/>
          </a:p>
        </p:txBody>
      </p:sp>
      <p:sp>
        <p:nvSpPr>
          <p:cNvPr id="14" name="TextBox 13"/>
          <p:cNvSpPr txBox="1"/>
          <p:nvPr/>
        </p:nvSpPr>
        <p:spPr>
          <a:xfrm>
            <a:off x="3055573" y="6381328"/>
            <a:ext cx="5685037" cy="338554"/>
          </a:xfrm>
          <a:prstGeom prst="rect">
            <a:avLst/>
          </a:prstGeom>
          <a:noFill/>
        </p:spPr>
        <p:txBody>
          <a:bodyPr wrap="square" rtlCol="0">
            <a:spAutoFit/>
          </a:bodyPr>
          <a:lstStyle/>
          <a:p>
            <a:r>
              <a:rPr lang="en-US" sz="800" dirty="0"/>
              <a:t>https://encrypted-tbn0.gstatic.com/images?q=tbn:ANd9GcTuSeFK1Xg3bGfjBLNKiS_xbZuvCiKdvHHD7RjvzL_KpQxMY655LTSZ8Q</a:t>
            </a:r>
          </a:p>
        </p:txBody>
      </p:sp>
      <p:pic>
        <p:nvPicPr>
          <p:cNvPr id="9" name="Picture 8"/>
          <p:cNvPicPr>
            <a:picLocks noChangeAspect="1"/>
          </p:cNvPicPr>
          <p:nvPr/>
        </p:nvPicPr>
        <p:blipFill>
          <a:blip r:embed="rId6"/>
          <a:stretch>
            <a:fillRect/>
          </a:stretch>
        </p:blipFill>
        <p:spPr>
          <a:xfrm>
            <a:off x="1273707" y="221272"/>
            <a:ext cx="749873" cy="725487"/>
          </a:xfrm>
          <a:prstGeom prst="rect">
            <a:avLst/>
          </a:prstGeom>
        </p:spPr>
      </p:pic>
      <p:pic>
        <p:nvPicPr>
          <p:cNvPr id="10" name="Picture 9"/>
          <p:cNvPicPr>
            <a:picLocks noChangeAspect="1"/>
          </p:cNvPicPr>
          <p:nvPr/>
        </p:nvPicPr>
        <p:blipFill rotWithShape="1">
          <a:blip r:embed="rId7"/>
          <a:srcRect t="33642"/>
          <a:stretch/>
        </p:blipFill>
        <p:spPr>
          <a:xfrm>
            <a:off x="3063810" y="668421"/>
            <a:ext cx="5789304" cy="2208790"/>
          </a:xfrm>
          <a:prstGeom prst="rect">
            <a:avLst/>
          </a:prstGeom>
        </p:spPr>
      </p:pic>
    </p:spTree>
    <p:extLst>
      <p:ext uri="{BB962C8B-B14F-4D97-AF65-F5344CB8AC3E}">
        <p14:creationId xmlns:p14="http://schemas.microsoft.com/office/powerpoint/2010/main" val="1559766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31840" y="764704"/>
            <a:ext cx="1728192" cy="432048"/>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title"/>
          </p:nvPr>
        </p:nvSpPr>
        <p:spPr>
          <a:xfrm>
            <a:off x="381000" y="914400"/>
            <a:ext cx="2362200" cy="1362472"/>
          </a:xfrm>
        </p:spPr>
        <p:txBody>
          <a:bodyPr/>
          <a:lstStyle/>
          <a:p>
            <a:r>
              <a:rPr lang="fr-FR" dirty="0" err="1"/>
              <a:t>Persönliche</a:t>
            </a:r>
            <a:r>
              <a:rPr lang="fr-FR" dirty="0"/>
              <a:t> </a:t>
            </a:r>
            <a:r>
              <a:rPr lang="fr-FR" dirty="0" err="1"/>
              <a:t>Relevanz</a:t>
            </a:r>
            <a:br>
              <a:rPr lang="fr-FR" dirty="0"/>
            </a:br>
            <a:br>
              <a:rPr lang="fr-FR" dirty="0"/>
            </a:br>
            <a:endParaRPr lang="fr-FR" dirty="0"/>
          </a:p>
        </p:txBody>
      </p:sp>
      <p:pic>
        <p:nvPicPr>
          <p:cNvPr id="8" name="Picture 7"/>
          <p:cNvPicPr>
            <a:picLocks noChangeAspect="1"/>
          </p:cNvPicPr>
          <p:nvPr/>
        </p:nvPicPr>
        <p:blipFill>
          <a:blip r:embed="rId3"/>
          <a:stretch>
            <a:fillRect/>
          </a:stretch>
        </p:blipFill>
        <p:spPr>
          <a:xfrm>
            <a:off x="251520" y="1889448"/>
            <a:ext cx="2592288" cy="2592288"/>
          </a:xfrm>
          <a:prstGeom prst="rect">
            <a:avLst/>
          </a:prstGeom>
        </p:spPr>
      </p:pic>
      <p:sp>
        <p:nvSpPr>
          <p:cNvPr id="4" name="Content Placeholder 3"/>
          <p:cNvSpPr>
            <a:spLocks noGrp="1"/>
          </p:cNvSpPr>
          <p:nvPr>
            <p:ph sz="quarter" idx="1"/>
          </p:nvPr>
        </p:nvSpPr>
        <p:spPr>
          <a:xfrm>
            <a:off x="3059832" y="748466"/>
            <a:ext cx="5638800" cy="5410200"/>
          </a:xfrm>
        </p:spPr>
        <p:txBody>
          <a:bodyPr>
            <a:normAutofit lnSpcReduction="10000"/>
          </a:bodyPr>
          <a:lstStyle/>
          <a:p>
            <a:pPr marL="0" indent="0">
              <a:buNone/>
            </a:pPr>
            <a:r>
              <a:rPr lang="fr-FR" b="1" dirty="0" err="1"/>
              <a:t>Prinzip</a:t>
            </a:r>
            <a:r>
              <a:rPr lang="fr-FR" b="1" dirty="0"/>
              <a:t> 4: </a:t>
            </a:r>
            <a:r>
              <a:rPr lang="fr-FR" b="1" dirty="0" err="1"/>
              <a:t>Dauerhaftes</a:t>
            </a:r>
            <a:r>
              <a:rPr lang="fr-FR" b="1" dirty="0"/>
              <a:t> </a:t>
            </a:r>
            <a:r>
              <a:rPr lang="fr-FR" b="1" dirty="0" err="1"/>
              <a:t>Lernen</a:t>
            </a:r>
            <a:r>
              <a:rPr lang="fr-FR" b="1" dirty="0"/>
              <a:t> </a:t>
            </a:r>
            <a:r>
              <a:rPr lang="fr-FR" b="1" dirty="0" err="1"/>
              <a:t>findet</a:t>
            </a:r>
            <a:r>
              <a:rPr lang="fr-FR" b="1" dirty="0"/>
              <a:t> </a:t>
            </a:r>
            <a:r>
              <a:rPr lang="fr-FR" b="1" dirty="0" err="1"/>
              <a:t>nur</a:t>
            </a:r>
            <a:r>
              <a:rPr lang="fr-FR" b="1" dirty="0"/>
              <a:t> in </a:t>
            </a:r>
            <a:r>
              <a:rPr lang="fr-FR" b="1" dirty="0" err="1"/>
              <a:t>bedeutungsvollen</a:t>
            </a:r>
            <a:r>
              <a:rPr lang="fr-FR" b="1" dirty="0"/>
              <a:t> </a:t>
            </a:r>
            <a:r>
              <a:rPr lang="fr-FR" b="1" dirty="0" err="1"/>
              <a:t>Kontexten</a:t>
            </a:r>
            <a:r>
              <a:rPr lang="fr-FR" b="1" dirty="0"/>
              <a:t> </a:t>
            </a:r>
            <a:r>
              <a:rPr lang="fr-FR" b="1" dirty="0" err="1"/>
              <a:t>statt</a:t>
            </a:r>
            <a:r>
              <a:rPr lang="fr-FR" b="1" dirty="0"/>
              <a:t>.</a:t>
            </a:r>
          </a:p>
          <a:p>
            <a:pPr marL="0" indent="0">
              <a:buNone/>
            </a:pPr>
            <a:endParaRPr lang="fr-FR" b="1" dirty="0"/>
          </a:p>
          <a:p>
            <a:pPr marL="0" indent="0" algn="r">
              <a:buNone/>
            </a:pPr>
            <a:r>
              <a:rPr lang="fr-FR" dirty="0"/>
              <a:t>« Importance </a:t>
            </a:r>
            <a:r>
              <a:rPr lang="fr-FR" dirty="0" err="1"/>
              <a:t>is</a:t>
            </a:r>
            <a:r>
              <a:rPr lang="fr-FR" dirty="0"/>
              <a:t> </a:t>
            </a:r>
            <a:r>
              <a:rPr lang="fr-FR" dirty="0" err="1"/>
              <a:t>physical</a:t>
            </a:r>
            <a:r>
              <a:rPr lang="fr-FR" dirty="0"/>
              <a:t> »                 </a:t>
            </a:r>
            <a:r>
              <a:rPr lang="fr-FR" b="1" dirty="0" err="1">
                <a:solidFill>
                  <a:schemeClr val="accent3"/>
                </a:solidFill>
              </a:rPr>
              <a:t>Acetylcholine</a:t>
            </a:r>
            <a:endParaRPr lang="fr-FR" b="1" dirty="0">
              <a:solidFill>
                <a:schemeClr val="accent3"/>
              </a:solidFill>
            </a:endParaRP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r>
              <a:rPr lang="fr-FR" sz="2000" dirty="0"/>
              <a:t> (James </a:t>
            </a:r>
            <a:r>
              <a:rPr lang="fr-FR" sz="2000" dirty="0" err="1"/>
              <a:t>Zull</a:t>
            </a:r>
            <a:r>
              <a:rPr lang="fr-FR" sz="2000" dirty="0"/>
              <a:t>, The Art of </a:t>
            </a:r>
            <a:r>
              <a:rPr lang="fr-FR" sz="2000" dirty="0" err="1"/>
              <a:t>Changing</a:t>
            </a:r>
            <a:r>
              <a:rPr lang="fr-FR" sz="2000" dirty="0"/>
              <a:t> the Brain)</a:t>
            </a:r>
          </a:p>
          <a:p>
            <a:endParaRPr lang="fr-FR"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856" y="3210158"/>
            <a:ext cx="2857500" cy="1990725"/>
          </a:xfrm>
          <a:prstGeom prst="rect">
            <a:avLst/>
          </a:prstGeom>
        </p:spPr>
      </p:pic>
      <p:pic>
        <p:nvPicPr>
          <p:cNvPr id="9" name="Picture 8"/>
          <p:cNvPicPr>
            <a:picLocks noChangeAspect="1"/>
          </p:cNvPicPr>
          <p:nvPr/>
        </p:nvPicPr>
        <p:blipFill>
          <a:blip r:embed="rId5"/>
          <a:stretch>
            <a:fillRect/>
          </a:stretch>
        </p:blipFill>
        <p:spPr>
          <a:xfrm>
            <a:off x="251520" y="4365104"/>
            <a:ext cx="2584339" cy="1946601"/>
          </a:xfrm>
          <a:prstGeom prst="rect">
            <a:avLst/>
          </a:prstGeom>
        </p:spPr>
      </p:pic>
      <p:sp>
        <p:nvSpPr>
          <p:cNvPr id="10" name="TextBox 9"/>
          <p:cNvSpPr txBox="1"/>
          <p:nvPr/>
        </p:nvSpPr>
        <p:spPr>
          <a:xfrm>
            <a:off x="3059832" y="6422113"/>
            <a:ext cx="5760640" cy="215444"/>
          </a:xfrm>
          <a:prstGeom prst="rect">
            <a:avLst/>
          </a:prstGeom>
          <a:noFill/>
        </p:spPr>
        <p:txBody>
          <a:bodyPr wrap="square" rtlCol="0">
            <a:spAutoFit/>
          </a:bodyPr>
          <a:lstStyle/>
          <a:p>
            <a:r>
              <a:rPr lang="en-US" sz="800" dirty="0"/>
              <a:t>http://www.necessarysufficient.net/standard/cgi-bin/shop.pl/sciencemath/necessarysufficient.577221390</a:t>
            </a:r>
          </a:p>
        </p:txBody>
      </p:sp>
      <p:pic>
        <p:nvPicPr>
          <p:cNvPr id="3" name="Picture 2"/>
          <p:cNvPicPr>
            <a:picLocks noChangeAspect="1"/>
          </p:cNvPicPr>
          <p:nvPr/>
        </p:nvPicPr>
        <p:blipFill>
          <a:blip r:embed="rId6"/>
          <a:stretch>
            <a:fillRect/>
          </a:stretch>
        </p:blipFill>
        <p:spPr>
          <a:xfrm>
            <a:off x="1166056" y="149540"/>
            <a:ext cx="792088" cy="764860"/>
          </a:xfrm>
          <a:prstGeom prst="rect">
            <a:avLst/>
          </a:prstGeom>
        </p:spPr>
      </p:pic>
      <p:pic>
        <p:nvPicPr>
          <p:cNvPr id="11" name="Content Placeholder 7"/>
          <p:cNvPicPr>
            <a:picLocks noChangeAspect="1"/>
          </p:cNvPicPr>
          <p:nvPr/>
        </p:nvPicPr>
        <p:blipFill rotWithShape="1">
          <a:blip r:embed="rId7"/>
          <a:srcRect r="49674"/>
          <a:stretch/>
        </p:blipFill>
        <p:spPr>
          <a:xfrm>
            <a:off x="6516216" y="3140968"/>
            <a:ext cx="2113881" cy="2100190"/>
          </a:xfrm>
          <a:prstGeom prst="rect">
            <a:avLst/>
          </a:prstGeom>
        </p:spPr>
      </p:pic>
    </p:spTree>
    <p:extLst>
      <p:ext uri="{BB962C8B-B14F-4D97-AF65-F5344CB8AC3E}">
        <p14:creationId xmlns:p14="http://schemas.microsoft.com/office/powerpoint/2010/main" val="4067350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Ist</a:t>
            </a:r>
            <a:r>
              <a:rPr lang="en-US" dirty="0"/>
              <a:t> das  </a:t>
            </a:r>
            <a:r>
              <a:rPr lang="en-US" dirty="0" err="1"/>
              <a:t>bedeutungsvoll</a:t>
            </a:r>
            <a:r>
              <a:rPr lang="en-US" dirty="0"/>
              <a:t>?</a:t>
            </a:r>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2994143369"/>
              </p:ext>
            </p:extLst>
          </p:nvPr>
        </p:nvGraphicFramePr>
        <p:xfrm>
          <a:off x="448733" y="1684868"/>
          <a:ext cx="7651658" cy="3832365"/>
        </p:xfrm>
        <a:graphic>
          <a:graphicData uri="http://schemas.openxmlformats.org/drawingml/2006/table">
            <a:tbl>
              <a:tblPr firstRow="1" firstCol="1" bandRow="1">
                <a:tableStyleId>{5C22544A-7EE6-4342-B048-85BDC9FD1C3A}</a:tableStyleId>
              </a:tblPr>
              <a:tblGrid>
                <a:gridCol w="3825829">
                  <a:extLst>
                    <a:ext uri="{9D8B030D-6E8A-4147-A177-3AD203B41FA5}">
                      <a16:colId xmlns:a16="http://schemas.microsoft.com/office/drawing/2014/main" val="20000"/>
                    </a:ext>
                  </a:extLst>
                </a:gridCol>
                <a:gridCol w="3825829">
                  <a:extLst>
                    <a:ext uri="{9D8B030D-6E8A-4147-A177-3AD203B41FA5}">
                      <a16:colId xmlns:a16="http://schemas.microsoft.com/office/drawing/2014/main" val="20001"/>
                    </a:ext>
                  </a:extLst>
                </a:gridCol>
              </a:tblGrid>
              <a:tr h="455796">
                <a:tc>
                  <a:txBody>
                    <a:bodyPr/>
                    <a:lstStyle/>
                    <a:p>
                      <a:pPr marL="0" marR="0">
                        <a:lnSpc>
                          <a:spcPts val="1800"/>
                        </a:lnSpc>
                        <a:spcBef>
                          <a:spcPts val="0"/>
                        </a:spcBef>
                        <a:spcAft>
                          <a:spcPts val="0"/>
                        </a:spcAft>
                      </a:pPr>
                      <a:r>
                        <a:rPr lang="en-US" sz="1800" dirty="0">
                          <a:effectLst/>
                        </a:rPr>
                        <a:t>Active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ts val="1800"/>
                        </a:lnSpc>
                        <a:spcBef>
                          <a:spcPts val="0"/>
                        </a:spcBef>
                        <a:spcAft>
                          <a:spcPts val="0"/>
                        </a:spcAft>
                      </a:pPr>
                      <a:r>
                        <a:rPr lang="en-US" sz="1800" dirty="0">
                          <a:effectLst/>
                        </a:rPr>
                        <a:t>Passive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1361770">
                <a:tc>
                  <a:txBody>
                    <a:bodyPr/>
                    <a:lstStyle/>
                    <a:p>
                      <a:pPr marL="0" marR="0">
                        <a:lnSpc>
                          <a:spcPts val="1800"/>
                        </a:lnSpc>
                        <a:spcBef>
                          <a:spcPts val="0"/>
                        </a:spcBef>
                        <a:spcAft>
                          <a:spcPts val="0"/>
                        </a:spcAft>
                      </a:pPr>
                      <a:r>
                        <a:rPr lang="en-US" sz="1800" dirty="0">
                          <a:effectLst/>
                        </a:rPr>
                        <a:t>Once a week, Tom cleans the house.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ts val="1800"/>
                        </a:lnSpc>
                        <a:spcBef>
                          <a:spcPts val="0"/>
                        </a:spcBef>
                        <a:spcAft>
                          <a:spcPts val="0"/>
                        </a:spcAft>
                      </a:pPr>
                      <a:r>
                        <a:rPr lang="en-US" sz="1800" dirty="0">
                          <a:effectLst/>
                        </a:rPr>
                        <a:t>Once a week, the house is cleaned by Tom.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1361770">
                <a:tc>
                  <a:txBody>
                    <a:bodyPr/>
                    <a:lstStyle/>
                    <a:p>
                      <a:pPr marL="0" marR="0">
                        <a:lnSpc>
                          <a:spcPts val="1800"/>
                        </a:lnSpc>
                        <a:spcBef>
                          <a:spcPts val="0"/>
                        </a:spcBef>
                        <a:spcAft>
                          <a:spcPts val="0"/>
                        </a:spcAft>
                      </a:pPr>
                      <a:r>
                        <a:rPr lang="en-US" sz="1800" dirty="0">
                          <a:effectLst/>
                        </a:rPr>
                        <a:t>Right now, Sarah is writing the letter.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ts val="1800"/>
                        </a:lnSpc>
                        <a:spcBef>
                          <a:spcPts val="0"/>
                        </a:spcBef>
                        <a:spcAft>
                          <a:spcPts val="0"/>
                        </a:spcAft>
                      </a:pPr>
                      <a:r>
                        <a:rPr lang="en-US" sz="1800" dirty="0">
                          <a:effectLst/>
                        </a:rPr>
                        <a:t>Right now, the letter is being written by Sarah.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653029">
                <a:tc>
                  <a:txBody>
                    <a:bodyPr/>
                    <a:lstStyle/>
                    <a:p>
                      <a:pPr marL="0" marR="0">
                        <a:lnSpc>
                          <a:spcPts val="1800"/>
                        </a:lnSpc>
                        <a:spcBef>
                          <a:spcPts val="0"/>
                        </a:spcBef>
                        <a:spcAft>
                          <a:spcPts val="0"/>
                        </a:spcAft>
                      </a:pPr>
                      <a:r>
                        <a:rPr lang="en-US" sz="1800">
                          <a:effectLst/>
                        </a:rPr>
                        <a:t>Sam repaired the car.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ts val="1800"/>
                        </a:lnSpc>
                        <a:spcBef>
                          <a:spcPts val="0"/>
                        </a:spcBef>
                        <a:spcAft>
                          <a:spcPts val="0"/>
                        </a:spcAft>
                      </a:pPr>
                      <a:r>
                        <a:rPr lang="en-US" sz="1800" dirty="0">
                          <a:effectLst/>
                        </a:rPr>
                        <a:t>The car was repaired by Sam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bl>
          </a:graphicData>
        </a:graphic>
      </p:graphicFrame>
      <p:sp>
        <p:nvSpPr>
          <p:cNvPr id="6" name="Rectangle 5"/>
          <p:cNvSpPr/>
          <p:nvPr/>
        </p:nvSpPr>
        <p:spPr>
          <a:xfrm rot="380197">
            <a:off x="566009" y="3399249"/>
            <a:ext cx="8227723" cy="1224136"/>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Do you know how chocolate is made?</a:t>
            </a:r>
          </a:p>
        </p:txBody>
      </p:sp>
      <p:sp>
        <p:nvSpPr>
          <p:cNvPr id="7" name="Rectangle 6"/>
          <p:cNvSpPr/>
          <p:nvPr/>
        </p:nvSpPr>
        <p:spPr>
          <a:xfrm rot="422772">
            <a:off x="784965" y="4538300"/>
            <a:ext cx="7704856" cy="142718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Do you know how I-phones are made?</a:t>
            </a:r>
          </a:p>
        </p:txBody>
      </p:sp>
      <p:pic>
        <p:nvPicPr>
          <p:cNvPr id="8" name="Picture 7"/>
          <p:cNvPicPr>
            <a:picLocks noChangeAspect="1"/>
          </p:cNvPicPr>
          <p:nvPr/>
        </p:nvPicPr>
        <p:blipFill>
          <a:blip r:embed="rId2"/>
          <a:stretch>
            <a:fillRect/>
          </a:stretch>
        </p:blipFill>
        <p:spPr>
          <a:xfrm>
            <a:off x="478618" y="338300"/>
            <a:ext cx="792088" cy="764860"/>
          </a:xfrm>
          <a:prstGeom prst="rect">
            <a:avLst/>
          </a:prstGeom>
        </p:spPr>
      </p:pic>
      <p:sp>
        <p:nvSpPr>
          <p:cNvPr id="3" name="TextBox 2"/>
          <p:cNvSpPr txBox="1"/>
          <p:nvPr/>
        </p:nvSpPr>
        <p:spPr>
          <a:xfrm rot="317879">
            <a:off x="827584" y="2133109"/>
            <a:ext cx="7369746" cy="1354217"/>
          </a:xfrm>
          <a:prstGeom prst="rect">
            <a:avLst/>
          </a:prstGeom>
          <a:solidFill>
            <a:srgbClr val="C00000"/>
          </a:solidFill>
        </p:spPr>
        <p:txBody>
          <a:bodyPr wrap="square" rtlCol="0" anchor="ctr">
            <a:spAutoFit/>
          </a:bodyPr>
          <a:lstStyle/>
          <a:p>
            <a:endParaRPr lang="en-US" sz="3200" dirty="0"/>
          </a:p>
          <a:p>
            <a:r>
              <a:rPr lang="en-US" sz="3200" dirty="0"/>
              <a:t>Do you know how ketchup is made?</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87844">
            <a:off x="7391418" y="2458311"/>
            <a:ext cx="658325" cy="1238784"/>
          </a:xfrm>
          <a:prstGeom prst="rect">
            <a:avLst/>
          </a:prstGeom>
        </p:spPr>
      </p:pic>
    </p:spTree>
    <p:extLst>
      <p:ext uri="{BB962C8B-B14F-4D97-AF65-F5344CB8AC3E}">
        <p14:creationId xmlns:p14="http://schemas.microsoft.com/office/powerpoint/2010/main" val="406547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fltVal val="0"/>
                                          </p:val>
                                        </p:tav>
                                        <p:tav tm="100000">
                                          <p:val>
                                            <p:strVal val="#ppt_h"/>
                                          </p:val>
                                        </p:tav>
                                      </p:tavLst>
                                    </p:anim>
                                    <p:animEffect transition="in" filter="fade">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t>How Ketchup is Made</a:t>
            </a:r>
            <a:endParaRPr lang="en-US" dirty="0"/>
          </a:p>
        </p:txBody>
      </p:sp>
      <p:pic>
        <p:nvPicPr>
          <p:cNvPr id="4" name="Content Placeholder 3">
            <a:hlinkClick r:id="rId2"/>
          </p:cNvPr>
          <p:cNvPicPr>
            <a:picLocks noGrp="1" noChangeAspect="1"/>
          </p:cNvPicPr>
          <p:nvPr>
            <p:ph sz="quarter" idx="1"/>
          </p:nvPr>
        </p:nvPicPr>
        <p:blipFill>
          <a:blip r:embed="rId3"/>
          <a:stretch>
            <a:fillRect/>
          </a:stretch>
        </p:blipFill>
        <p:spPr>
          <a:xfrm>
            <a:off x="1158932" y="1628800"/>
            <a:ext cx="6820040" cy="4572000"/>
          </a:xfrm>
          <a:prstGeom prst="rect">
            <a:avLst/>
          </a:prstGeom>
        </p:spPr>
      </p:pic>
    </p:spTree>
    <p:extLst>
      <p:ext uri="{BB962C8B-B14F-4D97-AF65-F5344CB8AC3E}">
        <p14:creationId xmlns:p14="http://schemas.microsoft.com/office/powerpoint/2010/main" val="2197691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63888" y="908720"/>
            <a:ext cx="1532861" cy="432048"/>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title"/>
          </p:nvPr>
        </p:nvSpPr>
        <p:spPr>
          <a:xfrm>
            <a:off x="381000" y="332656"/>
            <a:ext cx="2362200" cy="2880320"/>
          </a:xfrm>
        </p:spPr>
        <p:txBody>
          <a:bodyPr/>
          <a:lstStyle/>
          <a:p>
            <a:br>
              <a:rPr lang="fr-FR" dirty="0">
                <a:solidFill>
                  <a:srgbClr val="FFC000"/>
                </a:solidFill>
              </a:rPr>
            </a:br>
            <a:br>
              <a:rPr lang="fr-FR" dirty="0">
                <a:solidFill>
                  <a:srgbClr val="FFC000"/>
                </a:solidFill>
              </a:rPr>
            </a:br>
            <a:br>
              <a:rPr lang="fr-FR" dirty="0">
                <a:solidFill>
                  <a:srgbClr val="FFC000"/>
                </a:solidFill>
              </a:rPr>
            </a:br>
            <a:r>
              <a:rPr lang="fr-FR" dirty="0" err="1">
                <a:solidFill>
                  <a:srgbClr val="FFC000"/>
                </a:solidFill>
              </a:rPr>
              <a:t>Das</a:t>
            </a:r>
            <a:r>
              <a:rPr lang="fr-FR" dirty="0">
                <a:solidFill>
                  <a:srgbClr val="FFC000"/>
                </a:solidFill>
              </a:rPr>
              <a:t> </a:t>
            </a:r>
            <a:r>
              <a:rPr lang="fr-FR" dirty="0" err="1">
                <a:solidFill>
                  <a:srgbClr val="FFC000"/>
                </a:solidFill>
              </a:rPr>
              <a:t>hab</a:t>
            </a:r>
            <a:r>
              <a:rPr lang="fr-FR" dirty="0">
                <a:solidFill>
                  <a:srgbClr val="FFC000"/>
                </a:solidFill>
              </a:rPr>
              <a:t> </a:t>
            </a:r>
            <a:r>
              <a:rPr lang="fr-FR" dirty="0" err="1">
                <a:solidFill>
                  <a:srgbClr val="FFC000"/>
                </a:solidFill>
              </a:rPr>
              <a:t>ich</a:t>
            </a:r>
            <a:r>
              <a:rPr lang="fr-FR" dirty="0">
                <a:solidFill>
                  <a:srgbClr val="FFC000"/>
                </a:solidFill>
              </a:rPr>
              <a:t> </a:t>
            </a:r>
            <a:r>
              <a:rPr lang="fr-FR" dirty="0" err="1">
                <a:solidFill>
                  <a:srgbClr val="FFC000"/>
                </a:solidFill>
              </a:rPr>
              <a:t>gut</a:t>
            </a:r>
            <a:r>
              <a:rPr lang="fr-FR" dirty="0">
                <a:solidFill>
                  <a:srgbClr val="FFC000"/>
                </a:solidFill>
              </a:rPr>
              <a:t> </a:t>
            </a:r>
            <a:r>
              <a:rPr lang="fr-FR" dirty="0" err="1">
                <a:solidFill>
                  <a:srgbClr val="FFC000"/>
                </a:solidFill>
              </a:rPr>
              <a:t>gemacht</a:t>
            </a:r>
            <a:r>
              <a:rPr lang="fr-FR" dirty="0">
                <a:solidFill>
                  <a:srgbClr val="FFC000"/>
                </a:solidFill>
              </a:rPr>
              <a:t>!</a:t>
            </a:r>
            <a:br>
              <a:rPr lang="fr-FR" dirty="0">
                <a:solidFill>
                  <a:srgbClr val="FFC000"/>
                </a:solidFill>
              </a:rPr>
            </a:br>
            <a:br>
              <a:rPr lang="fr-FR" dirty="0">
                <a:solidFill>
                  <a:srgbClr val="FFC000"/>
                </a:solidFill>
              </a:rPr>
            </a:br>
            <a:endParaRPr lang="fr-FR" dirty="0">
              <a:solidFill>
                <a:srgbClr val="FFC000"/>
              </a:solidFill>
            </a:endParaRPr>
          </a:p>
        </p:txBody>
      </p:sp>
      <p:sp>
        <p:nvSpPr>
          <p:cNvPr id="3" name="Text Placeholder 2"/>
          <p:cNvSpPr>
            <a:spLocks noGrp="1"/>
          </p:cNvSpPr>
          <p:nvPr>
            <p:ph type="body" idx="2"/>
          </p:nvPr>
        </p:nvSpPr>
        <p:spPr>
          <a:xfrm>
            <a:off x="381000" y="3068961"/>
            <a:ext cx="2362200" cy="3057203"/>
          </a:xfrm>
        </p:spPr>
        <p:txBody>
          <a:bodyPr/>
          <a:lstStyle/>
          <a:p>
            <a:endParaRPr lang="fr-FR"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7" y="3212976"/>
            <a:ext cx="235267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7864" y="3068961"/>
            <a:ext cx="1748885" cy="263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descr="C:\Users\lp\Documents\Lis\epep\scansforschool\Tall-tales-books\P1020703-small.jpg">
            <a:hlinkClick r:id="rId6"/>
          </p:cNvPr>
          <p:cNvPicPr>
            <a:picLocks noGrp="1" noChangeAspect="1" noChangeArrowheads="1"/>
          </p:cNvPicPr>
          <p:nvPr>
            <p:ph sz="quarter" idx="1"/>
          </p:nvPr>
        </p:nvPicPr>
        <p:blipFill>
          <a:blip r:embed="rId7">
            <a:extLst>
              <a:ext uri="{28A0092B-C50C-407E-A947-70E740481C1C}">
                <a14:useLocalDpi xmlns:a14="http://schemas.microsoft.com/office/drawing/2010/main" val="0"/>
              </a:ext>
            </a:extLst>
          </a:blip>
          <a:srcRect/>
          <a:stretch>
            <a:fillRect/>
          </a:stretch>
        </p:blipFill>
        <p:spPr bwMode="auto">
          <a:xfrm>
            <a:off x="5508104" y="3389235"/>
            <a:ext cx="3060576" cy="22954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91880" y="796931"/>
            <a:ext cx="5544616" cy="2100575"/>
          </a:xfrm>
          <a:prstGeom prst="rect">
            <a:avLst/>
          </a:prstGeom>
          <a:noFill/>
        </p:spPr>
        <p:txBody>
          <a:bodyPr wrap="square" rtlCol="0">
            <a:spAutoFit/>
          </a:bodyPr>
          <a:lstStyle/>
          <a:p>
            <a:r>
              <a:rPr lang="fr-FR" sz="2800" dirty="0" err="1"/>
              <a:t>Prinzip</a:t>
            </a:r>
            <a:r>
              <a:rPr lang="fr-FR" sz="2800" dirty="0"/>
              <a:t> 5 </a:t>
            </a:r>
          </a:p>
          <a:p>
            <a:endParaRPr lang="fr-FR" sz="2800" dirty="0"/>
          </a:p>
          <a:p>
            <a:r>
              <a:rPr lang="fr-FR" sz="2400" dirty="0" err="1"/>
              <a:t>Erfolgserlebnisse</a:t>
            </a:r>
            <a:r>
              <a:rPr lang="fr-FR" sz="2400" dirty="0"/>
              <a:t> </a:t>
            </a:r>
            <a:r>
              <a:rPr lang="fr-FR" sz="2400" dirty="0" err="1"/>
              <a:t>wirken</a:t>
            </a:r>
            <a:r>
              <a:rPr lang="fr-FR" sz="2400" dirty="0"/>
              <a:t> </a:t>
            </a:r>
            <a:r>
              <a:rPr lang="fr-FR" sz="2400" dirty="0" err="1"/>
              <a:t>motivierend</a:t>
            </a:r>
            <a:endParaRPr lang="fr-FR" sz="2400" dirty="0"/>
          </a:p>
          <a:p>
            <a:r>
              <a:rPr lang="fr-FR" sz="2400" dirty="0"/>
              <a:t>« </a:t>
            </a:r>
            <a:r>
              <a:rPr lang="fr-FR" sz="2400" dirty="0" err="1"/>
              <a:t>Lernen</a:t>
            </a:r>
            <a:r>
              <a:rPr lang="fr-FR" sz="2400" dirty="0"/>
              <a:t> </a:t>
            </a:r>
            <a:r>
              <a:rPr lang="fr-FR" sz="2400" dirty="0" err="1"/>
              <a:t>unter</a:t>
            </a:r>
            <a:r>
              <a:rPr lang="fr-FR" sz="2400" dirty="0"/>
              <a:t> der </a:t>
            </a:r>
            <a:r>
              <a:rPr lang="fr-FR" sz="2400" dirty="0" err="1"/>
              <a:t>Dopamindusche</a:t>
            </a:r>
            <a:r>
              <a:rPr lang="fr-FR" sz="2400" dirty="0"/>
              <a:t> »</a:t>
            </a:r>
          </a:p>
          <a:p>
            <a:endParaRPr lang="fr-FR" sz="2400" dirty="0"/>
          </a:p>
        </p:txBody>
      </p:sp>
      <p:pic>
        <p:nvPicPr>
          <p:cNvPr id="6" name="Picture 5"/>
          <p:cNvPicPr>
            <a:picLocks noChangeAspect="1"/>
          </p:cNvPicPr>
          <p:nvPr/>
        </p:nvPicPr>
        <p:blipFill>
          <a:blip r:embed="rId8"/>
          <a:stretch>
            <a:fillRect/>
          </a:stretch>
        </p:blipFill>
        <p:spPr>
          <a:xfrm>
            <a:off x="1187624" y="163665"/>
            <a:ext cx="762933" cy="758165"/>
          </a:xfrm>
          <a:prstGeom prst="rect">
            <a:avLst/>
          </a:prstGeom>
        </p:spPr>
      </p:pic>
    </p:spTree>
    <p:extLst>
      <p:ext uri="{BB962C8B-B14F-4D97-AF65-F5344CB8AC3E}">
        <p14:creationId xmlns:p14="http://schemas.microsoft.com/office/powerpoint/2010/main" val="2989837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47575"/>
            <a:ext cx="2362200" cy="1887265"/>
          </a:xfrm>
        </p:spPr>
        <p:txBody>
          <a:bodyPr/>
          <a:lstStyle/>
          <a:p>
            <a:r>
              <a:rPr lang="en-US" sz="4400" dirty="0"/>
              <a:t>FIP</a:t>
            </a:r>
            <a:br>
              <a:rPr lang="en-US" dirty="0"/>
            </a:br>
            <a:r>
              <a:rPr lang="en-US" dirty="0"/>
              <a:t>format</a:t>
            </a:r>
            <a:br>
              <a:rPr lang="en-US" dirty="0"/>
            </a:br>
            <a:r>
              <a:rPr lang="en-US" dirty="0"/>
              <a:t>imagination</a:t>
            </a:r>
            <a:br>
              <a:rPr lang="en-US" dirty="0"/>
            </a:br>
            <a:r>
              <a:rPr lang="en-US" dirty="0"/>
              <a:t>pride</a:t>
            </a:r>
          </a:p>
        </p:txBody>
      </p:sp>
      <p:sp>
        <p:nvSpPr>
          <p:cNvPr id="4" name="Content Placeholder 3"/>
          <p:cNvSpPr>
            <a:spLocks noGrp="1"/>
          </p:cNvSpPr>
          <p:nvPr>
            <p:ph sz="quarter" idx="1"/>
          </p:nvPr>
        </p:nvSpPr>
        <p:spPr>
          <a:xfrm>
            <a:off x="3010493" y="620688"/>
            <a:ext cx="5847184" cy="5410200"/>
          </a:xfrm>
        </p:spPr>
        <p:txBody>
          <a:bodyPr/>
          <a:lstStyle/>
          <a:p>
            <a:pPr marL="0" indent="0">
              <a:buNone/>
            </a:pPr>
            <a:r>
              <a:rPr lang="en-US" dirty="0" err="1"/>
              <a:t>Lernen</a:t>
            </a:r>
            <a:r>
              <a:rPr lang="en-US" dirty="0"/>
              <a:t> </a:t>
            </a:r>
            <a:r>
              <a:rPr lang="en-US" dirty="0" err="1"/>
              <a:t>unter</a:t>
            </a:r>
            <a:r>
              <a:rPr lang="en-US" dirty="0"/>
              <a:t> der </a:t>
            </a:r>
            <a:r>
              <a:rPr lang="en-US" dirty="0" err="1"/>
              <a:t>Dopamindusche</a:t>
            </a:r>
            <a:endParaRPr lang="en-US" dirty="0"/>
          </a:p>
        </p:txBody>
      </p:sp>
      <p:pic>
        <p:nvPicPr>
          <p:cNvPr id="5" name="Picture 4"/>
          <p:cNvPicPr>
            <a:picLocks noChangeAspect="1"/>
          </p:cNvPicPr>
          <p:nvPr/>
        </p:nvPicPr>
        <p:blipFill>
          <a:blip r:embed="rId3"/>
          <a:stretch>
            <a:fillRect/>
          </a:stretch>
        </p:blipFill>
        <p:spPr>
          <a:xfrm>
            <a:off x="2060407" y="668454"/>
            <a:ext cx="804096" cy="904087"/>
          </a:xfrm>
          <a:prstGeom prst="rect">
            <a:avLst/>
          </a:prstGeom>
        </p:spPr>
      </p:pic>
      <p:pic>
        <p:nvPicPr>
          <p:cNvPr id="7" name="Picture 6">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0483" y="1550466"/>
            <a:ext cx="5777194" cy="4575698"/>
          </a:xfrm>
          <a:prstGeom prst="rect">
            <a:avLst/>
          </a:prstGeom>
        </p:spPr>
      </p:pic>
      <p:sp>
        <p:nvSpPr>
          <p:cNvPr id="10" name="Explosion 1 9"/>
          <p:cNvSpPr/>
          <p:nvPr/>
        </p:nvSpPr>
        <p:spPr>
          <a:xfrm rot="20667077">
            <a:off x="254423" y="2374484"/>
            <a:ext cx="2944587" cy="3371068"/>
          </a:xfrm>
          <a:prstGeom prst="irregularSeal1">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Our stuff is cool enough to be published</a:t>
            </a:r>
          </a:p>
        </p:txBody>
      </p:sp>
      <p:sp>
        <p:nvSpPr>
          <p:cNvPr id="14" name="Oval Callout 13"/>
          <p:cNvSpPr/>
          <p:nvPr/>
        </p:nvSpPr>
        <p:spPr>
          <a:xfrm>
            <a:off x="3631944" y="1936938"/>
            <a:ext cx="5040560" cy="2088232"/>
          </a:xfrm>
          <a:prstGeom prst="wedgeEllipseCallout">
            <a:avLst>
              <a:gd name="adj1" fmla="val -47276"/>
              <a:gd name="adj2" fmla="val 102823"/>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“Complex learning is enhanced by challenge and inhibited by threat associated with helplessness. (Caine  &amp; Caine 2000)</a:t>
            </a:r>
          </a:p>
        </p:txBody>
      </p:sp>
      <p:sp>
        <p:nvSpPr>
          <p:cNvPr id="15" name="TextBox 14"/>
          <p:cNvSpPr txBox="1"/>
          <p:nvPr/>
        </p:nvSpPr>
        <p:spPr>
          <a:xfrm>
            <a:off x="3666682" y="6422190"/>
            <a:ext cx="5235933" cy="215444"/>
          </a:xfrm>
          <a:prstGeom prst="rect">
            <a:avLst/>
          </a:prstGeom>
          <a:noFill/>
        </p:spPr>
        <p:txBody>
          <a:bodyPr wrap="square" rtlCol="0">
            <a:spAutoFit/>
          </a:bodyPr>
          <a:lstStyle/>
          <a:p>
            <a:r>
              <a:rPr lang="en-US" sz="800" dirty="0"/>
              <a:t>http://www.cainelearning.com/wp-content/uploads/2013/08/Principles-Wheel.png</a:t>
            </a:r>
          </a:p>
        </p:txBody>
      </p:sp>
      <p:sp>
        <p:nvSpPr>
          <p:cNvPr id="11" name="Oval Callout 10"/>
          <p:cNvSpPr/>
          <p:nvPr/>
        </p:nvSpPr>
        <p:spPr>
          <a:xfrm>
            <a:off x="3010493" y="754638"/>
            <a:ext cx="3600400" cy="1298216"/>
          </a:xfrm>
          <a:prstGeom prst="wedgeEllipseCallout">
            <a:avLst>
              <a:gd name="adj1" fmla="val 27102"/>
              <a:gd name="adj2" fmla="val 89555"/>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Challenge  them!</a:t>
            </a:r>
          </a:p>
        </p:txBody>
      </p:sp>
      <p:sp>
        <p:nvSpPr>
          <p:cNvPr id="13" name="Oval Callout 12"/>
          <p:cNvSpPr/>
          <p:nvPr/>
        </p:nvSpPr>
        <p:spPr>
          <a:xfrm>
            <a:off x="6329449" y="784810"/>
            <a:ext cx="2598218" cy="1152128"/>
          </a:xfrm>
          <a:prstGeom prst="wedgeEllipseCallout">
            <a:avLst>
              <a:gd name="adj1" fmla="val -48102"/>
              <a:gd name="adj2" fmla="val 69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Trust them!</a:t>
            </a:r>
          </a:p>
        </p:txBody>
      </p:sp>
      <p:sp>
        <p:nvSpPr>
          <p:cNvPr id="6" name="TextBox 5"/>
          <p:cNvSpPr txBox="1"/>
          <p:nvPr/>
        </p:nvSpPr>
        <p:spPr>
          <a:xfrm>
            <a:off x="107504" y="5809569"/>
            <a:ext cx="2972979" cy="369332"/>
          </a:xfrm>
          <a:prstGeom prst="rect">
            <a:avLst/>
          </a:prstGeom>
          <a:noFill/>
        </p:spPr>
        <p:txBody>
          <a:bodyPr wrap="square" rtlCol="0">
            <a:spAutoFit/>
          </a:bodyPr>
          <a:lstStyle/>
          <a:p>
            <a:r>
              <a:rPr lang="en-US" b="1" dirty="0"/>
              <a:t>www.readingiscool.xyz</a:t>
            </a:r>
          </a:p>
        </p:txBody>
      </p:sp>
    </p:spTree>
    <p:extLst>
      <p:ext uri="{BB962C8B-B14F-4D97-AF65-F5344CB8AC3E}">
        <p14:creationId xmlns:p14="http://schemas.microsoft.com/office/powerpoint/2010/main" val="135435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7824" y="639099"/>
            <a:ext cx="5991038" cy="5638624"/>
          </a:xfrm>
          <a:prstGeom prst="rect">
            <a:avLst/>
          </a:prstGeom>
        </p:spPr>
      </p:pic>
      <p:sp>
        <p:nvSpPr>
          <p:cNvPr id="2" name="Title 1"/>
          <p:cNvSpPr>
            <a:spLocks noGrp="1"/>
          </p:cNvSpPr>
          <p:nvPr>
            <p:ph type="title"/>
          </p:nvPr>
        </p:nvSpPr>
        <p:spPr>
          <a:xfrm>
            <a:off x="358397" y="908720"/>
            <a:ext cx="2362200" cy="990600"/>
          </a:xfrm>
        </p:spPr>
        <p:txBody>
          <a:bodyPr/>
          <a:lstStyle/>
          <a:p>
            <a:r>
              <a:rPr lang="en-US" dirty="0"/>
              <a:t>Spooky Stories</a:t>
            </a:r>
            <a:br>
              <a:rPr lang="en-US" dirty="0"/>
            </a:br>
            <a:endParaRPr lang="en-US" dirty="0"/>
          </a:p>
        </p:txBody>
      </p:sp>
      <p:sp>
        <p:nvSpPr>
          <p:cNvPr id="3" name="Text Placeholder 2"/>
          <p:cNvSpPr>
            <a:spLocks noGrp="1"/>
          </p:cNvSpPr>
          <p:nvPr>
            <p:ph type="body" idx="2"/>
          </p:nvPr>
        </p:nvSpPr>
        <p:spPr/>
        <p:txBody>
          <a:bodyPr/>
          <a:lstStyle/>
          <a:p>
            <a:endParaRPr lang="en-US" dirty="0"/>
          </a:p>
        </p:txBody>
      </p:sp>
      <p:pic>
        <p:nvPicPr>
          <p:cNvPr id="5" name="study-topic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5"/>
          <a:stretch>
            <a:fillRect/>
          </a:stretch>
        </p:blipFill>
        <p:spPr>
          <a:xfrm>
            <a:off x="3059832" y="3861048"/>
            <a:ext cx="5638800" cy="2446338"/>
          </a:xfrm>
        </p:spPr>
      </p:pic>
      <p:pic>
        <p:nvPicPr>
          <p:cNvPr id="7" name="Picture 6"/>
          <p:cNvPicPr>
            <a:picLocks noChangeAspect="1"/>
          </p:cNvPicPr>
          <p:nvPr/>
        </p:nvPicPr>
        <p:blipFill>
          <a:blip r:embed="rId6"/>
          <a:stretch>
            <a:fillRect/>
          </a:stretch>
        </p:blipFill>
        <p:spPr>
          <a:xfrm>
            <a:off x="467544" y="2009575"/>
            <a:ext cx="2240050" cy="2518605"/>
          </a:xfrm>
          <a:prstGeom prst="rect">
            <a:avLst/>
          </a:prstGeom>
        </p:spPr>
      </p:pic>
    </p:spTree>
    <p:extLst>
      <p:ext uri="{BB962C8B-B14F-4D97-AF65-F5344CB8AC3E}">
        <p14:creationId xmlns:p14="http://schemas.microsoft.com/office/powerpoint/2010/main" val="54106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p:cNvSpPr/>
          <p:nvPr/>
        </p:nvSpPr>
        <p:spPr>
          <a:xfrm>
            <a:off x="3574805" y="3815537"/>
            <a:ext cx="286452" cy="290142"/>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1" name="Oval 20"/>
          <p:cNvSpPr/>
          <p:nvPr/>
        </p:nvSpPr>
        <p:spPr>
          <a:xfrm>
            <a:off x="5374374" y="1583323"/>
            <a:ext cx="286452" cy="290142"/>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 name="Title 1"/>
          <p:cNvSpPr>
            <a:spLocks noGrp="1"/>
          </p:cNvSpPr>
          <p:nvPr>
            <p:ph type="title" idx="4294967295"/>
          </p:nvPr>
        </p:nvSpPr>
        <p:spPr>
          <a:xfrm>
            <a:off x="107504" y="90488"/>
            <a:ext cx="8928992" cy="758825"/>
          </a:xfrm>
          <a:solidFill>
            <a:schemeClr val="accent3"/>
          </a:solidFill>
        </p:spPr>
        <p:txBody>
          <a:bodyPr/>
          <a:lstStyle/>
          <a:p>
            <a:r>
              <a:rPr lang="en-US" dirty="0">
                <a:solidFill>
                  <a:schemeClr val="tx1"/>
                </a:solidFill>
              </a:rPr>
              <a:t>Was </a:t>
            </a:r>
            <a:r>
              <a:rPr lang="en-US" dirty="0" err="1">
                <a:solidFill>
                  <a:schemeClr val="tx1"/>
                </a:solidFill>
              </a:rPr>
              <a:t>erwartet</a:t>
            </a:r>
            <a:r>
              <a:rPr lang="en-US" dirty="0">
                <a:solidFill>
                  <a:schemeClr val="tx1"/>
                </a:solidFill>
              </a:rPr>
              <a:t> </a:t>
            </a:r>
            <a:r>
              <a:rPr lang="en-US" dirty="0" err="1">
                <a:solidFill>
                  <a:schemeClr val="tx1"/>
                </a:solidFill>
              </a:rPr>
              <a:t>Sie</a:t>
            </a:r>
            <a:r>
              <a:rPr lang="en-US" dirty="0">
                <a:solidFill>
                  <a:schemeClr val="tx1"/>
                </a:solidFill>
              </a:rPr>
              <a:t> </a:t>
            </a:r>
            <a:r>
              <a:rPr lang="en-US" dirty="0" err="1">
                <a:solidFill>
                  <a:schemeClr val="tx1"/>
                </a:solidFill>
              </a:rPr>
              <a:t>heute</a:t>
            </a:r>
            <a:r>
              <a:rPr lang="en-US" dirty="0">
                <a:solidFill>
                  <a:schemeClr val="tx1"/>
                </a:solidFill>
              </a:rPr>
              <a:t>?</a:t>
            </a:r>
          </a:p>
        </p:txBody>
      </p:sp>
      <p:sp>
        <p:nvSpPr>
          <p:cNvPr id="39" name="TextBox 38"/>
          <p:cNvSpPr txBox="1"/>
          <p:nvPr/>
        </p:nvSpPr>
        <p:spPr>
          <a:xfrm>
            <a:off x="5420573" y="6440997"/>
            <a:ext cx="2535803" cy="369332"/>
          </a:xfrm>
          <a:prstGeom prst="rect">
            <a:avLst/>
          </a:prstGeom>
          <a:noFill/>
        </p:spPr>
        <p:txBody>
          <a:bodyPr wrap="square" rtlCol="0">
            <a:spAutoFit/>
          </a:bodyPr>
          <a:lstStyle/>
          <a:p>
            <a:endParaRPr lang="en-US" dirty="0"/>
          </a:p>
        </p:txBody>
      </p:sp>
      <p:sp>
        <p:nvSpPr>
          <p:cNvPr id="16" name="Oval 15"/>
          <p:cNvSpPr/>
          <p:nvPr/>
        </p:nvSpPr>
        <p:spPr>
          <a:xfrm>
            <a:off x="6943856" y="3410715"/>
            <a:ext cx="286452" cy="290142"/>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7" name="Oval 16"/>
          <p:cNvSpPr/>
          <p:nvPr/>
        </p:nvSpPr>
        <p:spPr>
          <a:xfrm>
            <a:off x="1128756" y="4311280"/>
            <a:ext cx="286452" cy="290142"/>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9" name="Oval 18"/>
          <p:cNvSpPr/>
          <p:nvPr/>
        </p:nvSpPr>
        <p:spPr>
          <a:xfrm>
            <a:off x="1374766" y="1195797"/>
            <a:ext cx="286452" cy="290142"/>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2" name="Oval 21"/>
          <p:cNvSpPr/>
          <p:nvPr/>
        </p:nvSpPr>
        <p:spPr>
          <a:xfrm>
            <a:off x="777012" y="2412707"/>
            <a:ext cx="286452" cy="290142"/>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pic>
        <p:nvPicPr>
          <p:cNvPr id="11" name="Content Placeholder 10"/>
          <p:cNvPicPr>
            <a:picLocks noGrp="1" noChangeAspect="1"/>
          </p:cNvPicPr>
          <p:nvPr>
            <p:ph sz="quarter" idx="4294967295"/>
          </p:nvPr>
        </p:nvPicPr>
        <p:blipFill>
          <a:blip r:embed="rId3"/>
          <a:stretch>
            <a:fillRect/>
          </a:stretch>
        </p:blipFill>
        <p:spPr>
          <a:xfrm>
            <a:off x="7502110" y="2806397"/>
            <a:ext cx="1554480" cy="158416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Rectangle 2"/>
          <p:cNvSpPr/>
          <p:nvPr/>
        </p:nvSpPr>
        <p:spPr>
          <a:xfrm>
            <a:off x="170377" y="1123816"/>
            <a:ext cx="6576760" cy="830997"/>
          </a:xfrm>
          <a:prstGeom prst="rect">
            <a:avLst/>
          </a:prstGeom>
          <a:solidFill>
            <a:schemeClr val="accent1">
              <a:lumMod val="60000"/>
              <a:lumOff val="40000"/>
            </a:schemeClr>
          </a:solidFill>
        </p:spPr>
        <p:txBody>
          <a:bodyPr wrap="square">
            <a:spAutoFit/>
          </a:bodyPr>
          <a:lstStyle/>
          <a:p>
            <a:r>
              <a:rPr lang="en-US" sz="2400" b="1" dirty="0" err="1"/>
              <a:t>Teil</a:t>
            </a:r>
            <a:r>
              <a:rPr lang="en-US" sz="2400" b="1" dirty="0"/>
              <a:t> 1: </a:t>
            </a:r>
            <a:r>
              <a:rPr lang="en-US" sz="2400" b="1" dirty="0" err="1"/>
              <a:t>Lernen</a:t>
            </a:r>
            <a:r>
              <a:rPr lang="en-US" sz="2400" b="1" dirty="0"/>
              <a:t> </a:t>
            </a:r>
            <a:r>
              <a:rPr lang="en-US" sz="2400" b="1" dirty="0" err="1"/>
              <a:t>ist</a:t>
            </a:r>
            <a:r>
              <a:rPr lang="en-US" sz="2400" b="1" dirty="0"/>
              <a:t> </a:t>
            </a:r>
            <a:r>
              <a:rPr lang="en-US" sz="2400" b="1" dirty="0" err="1"/>
              <a:t>ein</a:t>
            </a:r>
            <a:r>
              <a:rPr lang="en-US" sz="2400" b="1" dirty="0"/>
              <a:t> </a:t>
            </a:r>
            <a:r>
              <a:rPr lang="en-US" sz="2400" b="1" dirty="0" err="1"/>
              <a:t>physikalisch</a:t>
            </a:r>
            <a:r>
              <a:rPr lang="en-US" sz="2400" b="1" dirty="0"/>
              <a:t> </a:t>
            </a:r>
            <a:r>
              <a:rPr lang="en-US" sz="2400" b="1" dirty="0" err="1"/>
              <a:t>chemischer</a:t>
            </a:r>
            <a:r>
              <a:rPr lang="en-US" sz="2400" b="1" dirty="0"/>
              <a:t> </a:t>
            </a:r>
            <a:r>
              <a:rPr lang="en-US" sz="2400" b="1" dirty="0" err="1"/>
              <a:t>Vorgang</a:t>
            </a:r>
            <a:r>
              <a:rPr lang="en-US" sz="2400" b="1" dirty="0"/>
              <a:t> </a:t>
            </a:r>
            <a:endParaRPr lang="en-US" sz="2400" dirty="0"/>
          </a:p>
        </p:txBody>
      </p:sp>
      <p:sp>
        <p:nvSpPr>
          <p:cNvPr id="4" name="Rectangle 3"/>
          <p:cNvSpPr/>
          <p:nvPr/>
        </p:nvSpPr>
        <p:spPr>
          <a:xfrm>
            <a:off x="170377" y="3147283"/>
            <a:ext cx="4108817" cy="830997"/>
          </a:xfrm>
          <a:prstGeom prst="rect">
            <a:avLst/>
          </a:prstGeom>
          <a:solidFill>
            <a:schemeClr val="accent1">
              <a:lumMod val="60000"/>
              <a:lumOff val="40000"/>
            </a:schemeClr>
          </a:solidFill>
        </p:spPr>
        <p:txBody>
          <a:bodyPr wrap="none">
            <a:spAutoFit/>
          </a:bodyPr>
          <a:lstStyle/>
          <a:p>
            <a:r>
              <a:rPr lang="en-US" sz="2400" b="1" dirty="0" err="1"/>
              <a:t>Teil</a:t>
            </a:r>
            <a:r>
              <a:rPr lang="en-US" sz="2400" b="1" dirty="0"/>
              <a:t> 2: </a:t>
            </a:r>
          </a:p>
          <a:p>
            <a:r>
              <a:rPr lang="en-US" sz="2400" b="1" dirty="0"/>
              <a:t>Auf </a:t>
            </a:r>
            <a:r>
              <a:rPr lang="en-US" sz="2400" b="1" dirty="0" err="1"/>
              <a:t>Empfang</a:t>
            </a:r>
            <a:r>
              <a:rPr lang="en-US" sz="2400" b="1" dirty="0"/>
              <a:t> </a:t>
            </a:r>
            <a:r>
              <a:rPr lang="en-US" sz="2400" b="1" dirty="0" err="1"/>
              <a:t>schalten</a:t>
            </a:r>
            <a:r>
              <a:rPr lang="en-US" sz="2400" b="1" dirty="0"/>
              <a:t>…  </a:t>
            </a:r>
          </a:p>
        </p:txBody>
      </p:sp>
      <p:sp>
        <p:nvSpPr>
          <p:cNvPr id="7" name="Rectangle 6"/>
          <p:cNvSpPr/>
          <p:nvPr/>
        </p:nvSpPr>
        <p:spPr>
          <a:xfrm>
            <a:off x="170377" y="5170427"/>
            <a:ext cx="4501553" cy="830997"/>
          </a:xfrm>
          <a:prstGeom prst="rect">
            <a:avLst/>
          </a:prstGeom>
          <a:solidFill>
            <a:schemeClr val="accent1">
              <a:lumMod val="60000"/>
              <a:lumOff val="40000"/>
            </a:schemeClr>
          </a:solidFill>
        </p:spPr>
        <p:txBody>
          <a:bodyPr wrap="none">
            <a:spAutoFit/>
          </a:bodyPr>
          <a:lstStyle/>
          <a:p>
            <a:r>
              <a:rPr lang="en-US" sz="2400" b="1" dirty="0" err="1"/>
              <a:t>Teil</a:t>
            </a:r>
            <a:r>
              <a:rPr lang="en-US" sz="2400" b="1" dirty="0"/>
              <a:t> 3: </a:t>
            </a:r>
          </a:p>
          <a:p>
            <a:r>
              <a:rPr lang="en-US" sz="2400" b="1" dirty="0" err="1"/>
              <a:t>Sprache</a:t>
            </a:r>
            <a:r>
              <a:rPr lang="en-US" sz="2400" b="1" dirty="0"/>
              <a:t> </a:t>
            </a:r>
            <a:r>
              <a:rPr lang="en-US" sz="2400" b="1" dirty="0" err="1"/>
              <a:t>aktiv</a:t>
            </a:r>
            <a:r>
              <a:rPr lang="en-US" sz="2400" b="1" dirty="0"/>
              <a:t> </a:t>
            </a:r>
            <a:r>
              <a:rPr lang="en-US" sz="2400" b="1" dirty="0" err="1"/>
              <a:t>konstruieren</a:t>
            </a:r>
            <a:endParaRPr lang="en-US" sz="2400" b="1" dirty="0"/>
          </a:p>
        </p:txBody>
      </p:sp>
      <p:pic>
        <p:nvPicPr>
          <p:cNvPr id="37" name="Picture 36"/>
          <p:cNvPicPr>
            <a:picLocks noChangeAspect="1"/>
          </p:cNvPicPr>
          <p:nvPr/>
        </p:nvPicPr>
        <p:blipFill>
          <a:blip r:embed="rId4"/>
          <a:stretch>
            <a:fillRect/>
          </a:stretch>
        </p:blipFill>
        <p:spPr>
          <a:xfrm>
            <a:off x="5461972" y="900161"/>
            <a:ext cx="1641122" cy="1645920"/>
          </a:xfrm>
          <a:prstGeom prst="rect">
            <a:avLst/>
          </a:prstGeom>
        </p:spPr>
      </p:pic>
      <p:pic>
        <p:nvPicPr>
          <p:cNvPr id="32" name="Picture 31"/>
          <p:cNvPicPr>
            <a:picLocks noChangeAspect="1"/>
          </p:cNvPicPr>
          <p:nvPr/>
        </p:nvPicPr>
        <p:blipFill>
          <a:blip r:embed="rId5"/>
          <a:stretch>
            <a:fillRect/>
          </a:stretch>
        </p:blipFill>
        <p:spPr>
          <a:xfrm>
            <a:off x="4133059" y="2871870"/>
            <a:ext cx="1554480" cy="1505288"/>
          </a:xfrm>
          <a:prstGeom prst="rect">
            <a:avLst/>
          </a:prstGeom>
        </p:spPr>
      </p:pic>
      <p:pic>
        <p:nvPicPr>
          <p:cNvPr id="38" name="Picture 37"/>
          <p:cNvPicPr>
            <a:picLocks noChangeAspect="1"/>
          </p:cNvPicPr>
          <p:nvPr/>
        </p:nvPicPr>
        <p:blipFill>
          <a:blip r:embed="rId6"/>
          <a:stretch>
            <a:fillRect/>
          </a:stretch>
        </p:blipFill>
        <p:spPr>
          <a:xfrm>
            <a:off x="4258025" y="4919170"/>
            <a:ext cx="1554480" cy="1559025"/>
          </a:xfrm>
          <a:prstGeom prst="rect">
            <a:avLst/>
          </a:prstGeom>
        </p:spPr>
      </p:pic>
      <p:pic>
        <p:nvPicPr>
          <p:cNvPr id="15" name="Picture 14"/>
          <p:cNvPicPr>
            <a:picLocks noChangeAspect="1"/>
          </p:cNvPicPr>
          <p:nvPr/>
        </p:nvPicPr>
        <p:blipFill>
          <a:blip r:embed="rId7"/>
          <a:stretch>
            <a:fillRect/>
          </a:stretch>
        </p:blipFill>
        <p:spPr>
          <a:xfrm>
            <a:off x="5420573" y="4910045"/>
            <a:ext cx="1554480" cy="150528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4" name="Picture 33"/>
          <p:cNvPicPr>
            <a:picLocks noChangeAspect="1"/>
          </p:cNvPicPr>
          <p:nvPr/>
        </p:nvPicPr>
        <p:blipFill>
          <a:blip r:embed="rId8"/>
          <a:stretch>
            <a:fillRect/>
          </a:stretch>
        </p:blipFill>
        <p:spPr>
          <a:xfrm>
            <a:off x="6532817" y="4890830"/>
            <a:ext cx="1554480" cy="1505287"/>
          </a:xfrm>
          <a:prstGeom prst="rect">
            <a:avLst/>
          </a:prstGeom>
        </p:spPr>
      </p:pic>
      <p:pic>
        <p:nvPicPr>
          <p:cNvPr id="26" name="Picture 25"/>
          <p:cNvPicPr>
            <a:picLocks noChangeAspect="1"/>
          </p:cNvPicPr>
          <p:nvPr/>
        </p:nvPicPr>
        <p:blipFill>
          <a:blip r:embed="rId9"/>
          <a:stretch>
            <a:fillRect/>
          </a:stretch>
        </p:blipFill>
        <p:spPr>
          <a:xfrm>
            <a:off x="7502110" y="4916339"/>
            <a:ext cx="1554480" cy="150544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5" name="Picture 34"/>
          <p:cNvPicPr>
            <a:picLocks noChangeAspect="1"/>
          </p:cNvPicPr>
          <p:nvPr/>
        </p:nvPicPr>
        <p:blipFill>
          <a:blip r:embed="rId10"/>
          <a:stretch>
            <a:fillRect/>
          </a:stretch>
        </p:blipFill>
        <p:spPr>
          <a:xfrm>
            <a:off x="6482018" y="931502"/>
            <a:ext cx="1605279" cy="1554480"/>
          </a:xfrm>
          <a:prstGeom prst="rect">
            <a:avLst/>
          </a:prstGeom>
        </p:spPr>
      </p:pic>
      <p:sp>
        <p:nvSpPr>
          <p:cNvPr id="30" name="Freeform 29"/>
          <p:cNvSpPr/>
          <p:nvPr/>
        </p:nvSpPr>
        <p:spPr>
          <a:xfrm>
            <a:off x="7513690" y="944252"/>
            <a:ext cx="1463040" cy="1463040"/>
          </a:xfrm>
          <a:custGeom>
            <a:avLst/>
            <a:gdLst>
              <a:gd name="connsiteX0" fmla="*/ 0 w 1441436"/>
              <a:gd name="connsiteY0" fmla="*/ 720800 h 1441600"/>
              <a:gd name="connsiteX1" fmla="*/ 720718 w 1441436"/>
              <a:gd name="connsiteY1" fmla="*/ 0 h 1441600"/>
              <a:gd name="connsiteX2" fmla="*/ 1441436 w 1441436"/>
              <a:gd name="connsiteY2" fmla="*/ 720800 h 1441600"/>
              <a:gd name="connsiteX3" fmla="*/ 720718 w 1441436"/>
              <a:gd name="connsiteY3" fmla="*/ 1441600 h 1441600"/>
              <a:gd name="connsiteX4" fmla="*/ 0 w 1441436"/>
              <a:gd name="connsiteY4" fmla="*/ 720800 h 144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436" h="1441600">
                <a:moveTo>
                  <a:pt x="0" y="720800"/>
                </a:moveTo>
                <a:cubicBezTo>
                  <a:pt x="0" y="322713"/>
                  <a:pt x="322676" y="0"/>
                  <a:pt x="720718" y="0"/>
                </a:cubicBezTo>
                <a:cubicBezTo>
                  <a:pt x="1118760" y="0"/>
                  <a:pt x="1441436" y="322713"/>
                  <a:pt x="1441436" y="720800"/>
                </a:cubicBezTo>
                <a:cubicBezTo>
                  <a:pt x="1441436" y="1118887"/>
                  <a:pt x="1118760" y="1441600"/>
                  <a:pt x="720718" y="1441600"/>
                </a:cubicBezTo>
                <a:cubicBezTo>
                  <a:pt x="322676" y="1441600"/>
                  <a:pt x="0" y="1118887"/>
                  <a:pt x="0" y="720800"/>
                </a:cubicBezTo>
                <a:close/>
              </a:path>
            </a:pathLst>
          </a:custGeom>
          <a:blipFill dpi="0" rotWithShape="1">
            <a:blip r:embed="rId11" cstate="print">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72053" tIns="272077" rIns="272053" bIns="272077" numCol="1" spcCol="1270" anchor="ctr" anchorCtr="0">
            <a:noAutofit/>
          </a:bodyPr>
          <a:lstStyle/>
          <a:p>
            <a:pPr lvl="0" algn="ctr" defTabSz="711200">
              <a:lnSpc>
                <a:spcPct val="90000"/>
              </a:lnSpc>
              <a:spcBef>
                <a:spcPct val="0"/>
              </a:spcBef>
              <a:spcAft>
                <a:spcPct val="35000"/>
              </a:spcAft>
            </a:pPr>
            <a:endParaRPr lang="en-US" sz="1600" dirty="0">
              <a:solidFill>
                <a:schemeClr val="tx1"/>
              </a:solidFill>
            </a:endParaRPr>
          </a:p>
          <a:p>
            <a:pPr lvl="0" algn="ctr" defTabSz="711200">
              <a:lnSpc>
                <a:spcPct val="90000"/>
              </a:lnSpc>
              <a:spcBef>
                <a:spcPct val="0"/>
              </a:spcBef>
              <a:spcAft>
                <a:spcPct val="35000"/>
              </a:spcAft>
            </a:pPr>
            <a:endParaRPr lang="en-US" sz="1600" dirty="0">
              <a:solidFill>
                <a:schemeClr val="tx1"/>
              </a:solidFill>
            </a:endParaRPr>
          </a:p>
          <a:p>
            <a:pPr lvl="0" algn="ctr" defTabSz="711200">
              <a:lnSpc>
                <a:spcPct val="90000"/>
              </a:lnSpc>
              <a:spcBef>
                <a:spcPct val="0"/>
              </a:spcBef>
              <a:spcAft>
                <a:spcPct val="35000"/>
              </a:spcAft>
            </a:pPr>
            <a:r>
              <a:rPr lang="en-US" sz="1400" b="1" dirty="0" err="1">
                <a:solidFill>
                  <a:srgbClr val="FF0000"/>
                </a:solidFill>
              </a:rPr>
              <a:t>Speicherung</a:t>
            </a:r>
            <a:endParaRPr lang="en-US" sz="1400" b="1" kern="1200" dirty="0">
              <a:solidFill>
                <a:srgbClr val="FF0000"/>
              </a:solidFill>
            </a:endParaRPr>
          </a:p>
        </p:txBody>
      </p:sp>
      <p:pic>
        <p:nvPicPr>
          <p:cNvPr id="28" name="Picture 27"/>
          <p:cNvPicPr>
            <a:picLocks noChangeAspect="1"/>
          </p:cNvPicPr>
          <p:nvPr/>
        </p:nvPicPr>
        <p:blipFill>
          <a:blip r:embed="rId12"/>
          <a:stretch>
            <a:fillRect/>
          </a:stretch>
        </p:blipFill>
        <p:spPr>
          <a:xfrm>
            <a:off x="5288299" y="2884286"/>
            <a:ext cx="1605114" cy="15544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Picture 8"/>
          <p:cNvPicPr>
            <a:picLocks noChangeAspect="1"/>
          </p:cNvPicPr>
          <p:nvPr/>
        </p:nvPicPr>
        <p:blipFill>
          <a:blip r:embed="rId13"/>
          <a:stretch>
            <a:fillRect/>
          </a:stretch>
        </p:blipFill>
        <p:spPr>
          <a:xfrm>
            <a:off x="6453068" y="2816551"/>
            <a:ext cx="1554480" cy="154955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373107">
            <a:off x="5170847" y="1510932"/>
            <a:ext cx="3228007" cy="4528358"/>
          </a:xfrm>
          <a:prstGeom prst="rect">
            <a:avLst/>
          </a:prstGeom>
        </p:spPr>
      </p:pic>
    </p:spTree>
    <p:extLst>
      <p:ext uri="{BB962C8B-B14F-4D97-AF65-F5344CB8AC3E}">
        <p14:creationId xmlns:p14="http://schemas.microsoft.com/office/powerpoint/2010/main" val="252365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anim calcmode="lin" valueType="num">
                                      <p:cBhvr>
                                        <p:cTn id="15" dur="1000" fill="hold"/>
                                        <p:tgtEl>
                                          <p:spTgt spid="37"/>
                                        </p:tgtEl>
                                        <p:attrNameLst>
                                          <p:attrName>ppt_x</p:attrName>
                                        </p:attrNameLst>
                                      </p:cBhvr>
                                      <p:tavLst>
                                        <p:tav tm="0">
                                          <p:val>
                                            <p:strVal val="#ppt_x"/>
                                          </p:val>
                                        </p:tav>
                                        <p:tav tm="100000">
                                          <p:val>
                                            <p:strVal val="#ppt_x"/>
                                          </p:val>
                                        </p:tav>
                                      </p:tavLst>
                                    </p:anim>
                                    <p:anim calcmode="lin" valueType="num">
                                      <p:cBhvr>
                                        <p:cTn id="1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000"/>
                                        <p:tgtEl>
                                          <p:spTgt spid="32"/>
                                        </p:tgtEl>
                                      </p:cBhvr>
                                    </p:animEffect>
                                    <p:anim calcmode="lin" valueType="num">
                                      <p:cBhvr>
                                        <p:cTn id="43" dur="1000" fill="hold"/>
                                        <p:tgtEl>
                                          <p:spTgt spid="32"/>
                                        </p:tgtEl>
                                        <p:attrNameLst>
                                          <p:attrName>ppt_x</p:attrName>
                                        </p:attrNameLst>
                                      </p:cBhvr>
                                      <p:tavLst>
                                        <p:tav tm="0">
                                          <p:val>
                                            <p:strVal val="#ppt_x"/>
                                          </p:val>
                                        </p:tav>
                                        <p:tav tm="100000">
                                          <p:val>
                                            <p:strVal val="#ppt_x"/>
                                          </p:val>
                                        </p:tav>
                                      </p:tavLst>
                                    </p:anim>
                                    <p:anim calcmode="lin" valueType="num">
                                      <p:cBhvr>
                                        <p:cTn id="4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80">
                                          <p:stCondLst>
                                            <p:cond delay="0"/>
                                          </p:stCondLst>
                                        </p:cTn>
                                        <p:tgtEl>
                                          <p:spTgt spid="28"/>
                                        </p:tgtEl>
                                      </p:cBhvr>
                                    </p:animEffect>
                                    <p:anim calcmode="lin" valueType="num">
                                      <p:cBhvr>
                                        <p:cTn id="5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5" dur="26">
                                          <p:stCondLst>
                                            <p:cond delay="650"/>
                                          </p:stCondLst>
                                        </p:cTn>
                                        <p:tgtEl>
                                          <p:spTgt spid="28"/>
                                        </p:tgtEl>
                                      </p:cBhvr>
                                      <p:to x="100000" y="60000"/>
                                    </p:animScale>
                                    <p:animScale>
                                      <p:cBhvr>
                                        <p:cTn id="56" dur="166" decel="50000">
                                          <p:stCondLst>
                                            <p:cond delay="676"/>
                                          </p:stCondLst>
                                        </p:cTn>
                                        <p:tgtEl>
                                          <p:spTgt spid="28"/>
                                        </p:tgtEl>
                                      </p:cBhvr>
                                      <p:to x="100000" y="100000"/>
                                    </p:animScale>
                                    <p:animScale>
                                      <p:cBhvr>
                                        <p:cTn id="57" dur="26">
                                          <p:stCondLst>
                                            <p:cond delay="1312"/>
                                          </p:stCondLst>
                                        </p:cTn>
                                        <p:tgtEl>
                                          <p:spTgt spid="28"/>
                                        </p:tgtEl>
                                      </p:cBhvr>
                                      <p:to x="100000" y="80000"/>
                                    </p:animScale>
                                    <p:animScale>
                                      <p:cBhvr>
                                        <p:cTn id="58" dur="166" decel="50000">
                                          <p:stCondLst>
                                            <p:cond delay="1338"/>
                                          </p:stCondLst>
                                        </p:cTn>
                                        <p:tgtEl>
                                          <p:spTgt spid="28"/>
                                        </p:tgtEl>
                                      </p:cBhvr>
                                      <p:to x="100000" y="100000"/>
                                    </p:animScale>
                                    <p:animScale>
                                      <p:cBhvr>
                                        <p:cTn id="59" dur="26">
                                          <p:stCondLst>
                                            <p:cond delay="1642"/>
                                          </p:stCondLst>
                                        </p:cTn>
                                        <p:tgtEl>
                                          <p:spTgt spid="28"/>
                                        </p:tgtEl>
                                      </p:cBhvr>
                                      <p:to x="100000" y="90000"/>
                                    </p:animScale>
                                    <p:animScale>
                                      <p:cBhvr>
                                        <p:cTn id="60" dur="166" decel="50000">
                                          <p:stCondLst>
                                            <p:cond delay="1668"/>
                                          </p:stCondLst>
                                        </p:cTn>
                                        <p:tgtEl>
                                          <p:spTgt spid="28"/>
                                        </p:tgtEl>
                                      </p:cBhvr>
                                      <p:to x="100000" y="100000"/>
                                    </p:animScale>
                                    <p:animScale>
                                      <p:cBhvr>
                                        <p:cTn id="61" dur="26">
                                          <p:stCondLst>
                                            <p:cond delay="1808"/>
                                          </p:stCondLst>
                                        </p:cTn>
                                        <p:tgtEl>
                                          <p:spTgt spid="28"/>
                                        </p:tgtEl>
                                      </p:cBhvr>
                                      <p:to x="100000" y="95000"/>
                                    </p:animScale>
                                    <p:animScale>
                                      <p:cBhvr>
                                        <p:cTn id="62" dur="166" decel="50000">
                                          <p:stCondLst>
                                            <p:cond delay="1834"/>
                                          </p:stCondLst>
                                        </p:cTn>
                                        <p:tgtEl>
                                          <p:spTgt spid="28"/>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1000"/>
                                        <p:tgtEl>
                                          <p:spTgt spid="9"/>
                                        </p:tgtEl>
                                      </p:cBhvr>
                                    </p:animEffect>
                                    <p:anim calcmode="lin" valueType="num">
                                      <p:cBhvr>
                                        <p:cTn id="68" dur="1000" fill="hold"/>
                                        <p:tgtEl>
                                          <p:spTgt spid="9"/>
                                        </p:tgtEl>
                                        <p:attrNameLst>
                                          <p:attrName>ppt_x</p:attrName>
                                        </p:attrNameLst>
                                      </p:cBhvr>
                                      <p:tavLst>
                                        <p:tav tm="0">
                                          <p:val>
                                            <p:strVal val="#ppt_x"/>
                                          </p:val>
                                        </p:tav>
                                        <p:tav tm="100000">
                                          <p:val>
                                            <p:strVal val="#ppt_x"/>
                                          </p:val>
                                        </p:tav>
                                      </p:tavLst>
                                    </p:anim>
                                    <p:anim calcmode="lin" valueType="num">
                                      <p:cBhvr>
                                        <p:cTn id="6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1000"/>
                                        <p:tgtEl>
                                          <p:spTgt spid="11"/>
                                        </p:tgtEl>
                                      </p:cBhvr>
                                    </p:animEffect>
                                    <p:anim calcmode="lin" valueType="num">
                                      <p:cBhvr>
                                        <p:cTn id="75" dur="1000" fill="hold"/>
                                        <p:tgtEl>
                                          <p:spTgt spid="11"/>
                                        </p:tgtEl>
                                        <p:attrNameLst>
                                          <p:attrName>ppt_x</p:attrName>
                                        </p:attrNameLst>
                                      </p:cBhvr>
                                      <p:tavLst>
                                        <p:tav tm="0">
                                          <p:val>
                                            <p:strVal val="#ppt_x"/>
                                          </p:val>
                                        </p:tav>
                                        <p:tav tm="100000">
                                          <p:val>
                                            <p:strVal val="#ppt_x"/>
                                          </p:val>
                                        </p:tav>
                                      </p:tavLst>
                                    </p:anim>
                                    <p:anim calcmode="lin" valueType="num">
                                      <p:cBhvr>
                                        <p:cTn id="7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fade">
                                      <p:cBhvr>
                                        <p:cTn id="81" dur="1000"/>
                                        <p:tgtEl>
                                          <p:spTgt spid="7"/>
                                        </p:tgtEl>
                                      </p:cBhvr>
                                    </p:animEffect>
                                    <p:anim calcmode="lin" valueType="num">
                                      <p:cBhvr>
                                        <p:cTn id="82" dur="1000" fill="hold"/>
                                        <p:tgtEl>
                                          <p:spTgt spid="7"/>
                                        </p:tgtEl>
                                        <p:attrNameLst>
                                          <p:attrName>ppt_x</p:attrName>
                                        </p:attrNameLst>
                                      </p:cBhvr>
                                      <p:tavLst>
                                        <p:tav tm="0">
                                          <p:val>
                                            <p:strVal val="#ppt_x"/>
                                          </p:val>
                                        </p:tav>
                                        <p:tav tm="100000">
                                          <p:val>
                                            <p:strVal val="#ppt_x"/>
                                          </p:val>
                                        </p:tav>
                                      </p:tavLst>
                                    </p:anim>
                                    <p:anim calcmode="lin" valueType="num">
                                      <p:cBhvr>
                                        <p:cTn id="8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1000"/>
                                        <p:tgtEl>
                                          <p:spTgt spid="38"/>
                                        </p:tgtEl>
                                      </p:cBhvr>
                                    </p:animEffect>
                                    <p:anim calcmode="lin" valueType="num">
                                      <p:cBhvr>
                                        <p:cTn id="89" dur="1000" fill="hold"/>
                                        <p:tgtEl>
                                          <p:spTgt spid="38"/>
                                        </p:tgtEl>
                                        <p:attrNameLst>
                                          <p:attrName>ppt_x</p:attrName>
                                        </p:attrNameLst>
                                      </p:cBhvr>
                                      <p:tavLst>
                                        <p:tav tm="0">
                                          <p:val>
                                            <p:strVal val="#ppt_x"/>
                                          </p:val>
                                        </p:tav>
                                        <p:tav tm="100000">
                                          <p:val>
                                            <p:strVal val="#ppt_x"/>
                                          </p:val>
                                        </p:tav>
                                      </p:tavLst>
                                    </p:anim>
                                    <p:anim calcmode="lin" valueType="num">
                                      <p:cBhvr>
                                        <p:cTn id="9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1000"/>
                                        <p:tgtEl>
                                          <p:spTgt spid="15"/>
                                        </p:tgtEl>
                                      </p:cBhvr>
                                    </p:animEffect>
                                    <p:anim calcmode="lin" valueType="num">
                                      <p:cBhvr>
                                        <p:cTn id="96" dur="1000" fill="hold"/>
                                        <p:tgtEl>
                                          <p:spTgt spid="15"/>
                                        </p:tgtEl>
                                        <p:attrNameLst>
                                          <p:attrName>ppt_x</p:attrName>
                                        </p:attrNameLst>
                                      </p:cBhvr>
                                      <p:tavLst>
                                        <p:tav tm="0">
                                          <p:val>
                                            <p:strVal val="#ppt_x"/>
                                          </p:val>
                                        </p:tav>
                                        <p:tav tm="100000">
                                          <p:val>
                                            <p:strVal val="#ppt_x"/>
                                          </p:val>
                                        </p:tav>
                                      </p:tavLst>
                                    </p:anim>
                                    <p:anim calcmode="lin" valueType="num">
                                      <p:cBhvr>
                                        <p:cTn id="9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fade">
                                      <p:cBhvr>
                                        <p:cTn id="102" dur="1000"/>
                                        <p:tgtEl>
                                          <p:spTgt spid="34"/>
                                        </p:tgtEl>
                                      </p:cBhvr>
                                    </p:animEffect>
                                    <p:anim calcmode="lin" valueType="num">
                                      <p:cBhvr>
                                        <p:cTn id="103" dur="1000" fill="hold"/>
                                        <p:tgtEl>
                                          <p:spTgt spid="34"/>
                                        </p:tgtEl>
                                        <p:attrNameLst>
                                          <p:attrName>ppt_x</p:attrName>
                                        </p:attrNameLst>
                                      </p:cBhvr>
                                      <p:tavLst>
                                        <p:tav tm="0">
                                          <p:val>
                                            <p:strVal val="#ppt_x"/>
                                          </p:val>
                                        </p:tav>
                                        <p:tav tm="100000">
                                          <p:val>
                                            <p:strVal val="#ppt_x"/>
                                          </p:val>
                                        </p:tav>
                                      </p:tavLst>
                                    </p:anim>
                                    <p:anim calcmode="lin" valueType="num">
                                      <p:cBhvr>
                                        <p:cTn id="10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5" presetClass="entr" presetSubtype="0" fill="hold" nodeType="clickEffect">
                                  <p:stCondLst>
                                    <p:cond delay="0"/>
                                  </p:stCondLst>
                                  <p:childTnLst>
                                    <p:set>
                                      <p:cBhvr>
                                        <p:cTn id="108" dur="1" fill="hold">
                                          <p:stCondLst>
                                            <p:cond delay="0"/>
                                          </p:stCondLst>
                                        </p:cTn>
                                        <p:tgtEl>
                                          <p:spTgt spid="26"/>
                                        </p:tgtEl>
                                        <p:attrNameLst>
                                          <p:attrName>style.visibility</p:attrName>
                                        </p:attrNameLst>
                                      </p:cBhvr>
                                      <p:to>
                                        <p:strVal val="visible"/>
                                      </p:to>
                                    </p:set>
                                    <p:animEffect transition="in" filter="fade">
                                      <p:cBhvr>
                                        <p:cTn id="109" dur="2000"/>
                                        <p:tgtEl>
                                          <p:spTgt spid="26"/>
                                        </p:tgtEl>
                                      </p:cBhvr>
                                    </p:animEffect>
                                    <p:anim calcmode="lin" valueType="num">
                                      <p:cBhvr>
                                        <p:cTn id="110" dur="2000" fill="hold"/>
                                        <p:tgtEl>
                                          <p:spTgt spid="26"/>
                                        </p:tgtEl>
                                        <p:attrNameLst>
                                          <p:attrName>ppt_w</p:attrName>
                                        </p:attrNameLst>
                                      </p:cBhvr>
                                      <p:tavLst>
                                        <p:tav tm="0" fmla="#ppt_w*sin(2.5*pi*$)">
                                          <p:val>
                                            <p:fltVal val="0"/>
                                          </p:val>
                                        </p:tav>
                                        <p:tav tm="100000">
                                          <p:val>
                                            <p:fltVal val="1"/>
                                          </p:val>
                                        </p:tav>
                                      </p:tavLst>
                                    </p:anim>
                                    <p:anim calcmode="lin" valueType="num">
                                      <p:cBhvr>
                                        <p:cTn id="111" dur="20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6"/>
                                        </p:tgtEl>
                                        <p:attrNameLst>
                                          <p:attrName>style.visibility</p:attrName>
                                        </p:attrNameLst>
                                      </p:cBhvr>
                                      <p:to>
                                        <p:strVal val="visible"/>
                                      </p:to>
                                    </p:set>
                                    <p:animEffect transition="in" filter="fade">
                                      <p:cBhvr>
                                        <p:cTn id="1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03848" y="692697"/>
            <a:ext cx="1728192" cy="504056"/>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title"/>
          </p:nvPr>
        </p:nvSpPr>
        <p:spPr>
          <a:xfrm>
            <a:off x="323528" y="890108"/>
            <a:ext cx="2362200" cy="990600"/>
          </a:xfrm>
        </p:spPr>
        <p:txBody>
          <a:bodyPr/>
          <a:lstStyle/>
          <a:p>
            <a:r>
              <a:rPr lang="fr-FR" dirty="0" err="1">
                <a:solidFill>
                  <a:srgbClr val="FFC000"/>
                </a:solidFill>
              </a:rPr>
              <a:t>Gemeinsam</a:t>
            </a:r>
            <a:r>
              <a:rPr lang="fr-FR" dirty="0">
                <a:solidFill>
                  <a:srgbClr val="FFC000"/>
                </a:solidFill>
              </a:rPr>
              <a:t> </a:t>
            </a:r>
            <a:r>
              <a:rPr lang="fr-FR" dirty="0" err="1">
                <a:solidFill>
                  <a:srgbClr val="FFC000"/>
                </a:solidFill>
              </a:rPr>
              <a:t>sind</a:t>
            </a:r>
            <a:r>
              <a:rPr lang="fr-FR" dirty="0">
                <a:solidFill>
                  <a:srgbClr val="FFC000"/>
                </a:solidFill>
              </a:rPr>
              <a:t> </a:t>
            </a:r>
            <a:r>
              <a:rPr lang="fr-FR" dirty="0" err="1">
                <a:solidFill>
                  <a:srgbClr val="FFC000"/>
                </a:solidFill>
              </a:rPr>
              <a:t>wir</a:t>
            </a:r>
            <a:r>
              <a:rPr lang="fr-FR" dirty="0">
                <a:solidFill>
                  <a:srgbClr val="FFC000"/>
                </a:solidFill>
              </a:rPr>
              <a:t> </a:t>
            </a:r>
            <a:r>
              <a:rPr lang="fr-FR" dirty="0" err="1">
                <a:solidFill>
                  <a:srgbClr val="FFC000"/>
                </a:solidFill>
              </a:rPr>
              <a:t>stark</a:t>
            </a:r>
            <a:r>
              <a:rPr lang="fr-FR" dirty="0">
                <a:solidFill>
                  <a:srgbClr val="FFC000"/>
                </a:solidFill>
              </a:rPr>
              <a:t>!</a:t>
            </a:r>
            <a:br>
              <a:rPr lang="fr-FR" dirty="0">
                <a:solidFill>
                  <a:srgbClr val="FFC000"/>
                </a:solidFill>
              </a:rPr>
            </a:br>
            <a:endParaRPr lang="fr-FR" dirty="0">
              <a:solidFill>
                <a:srgbClr val="FFC000"/>
              </a:solidFill>
            </a:endParaRPr>
          </a:p>
        </p:txBody>
      </p:sp>
      <p:sp>
        <p:nvSpPr>
          <p:cNvPr id="3" name="Text Placeholder 2"/>
          <p:cNvSpPr>
            <a:spLocks noGrp="1"/>
          </p:cNvSpPr>
          <p:nvPr>
            <p:ph type="body" idx="2"/>
          </p:nvPr>
        </p:nvSpPr>
        <p:spPr/>
        <p:txBody>
          <a:bodyPr/>
          <a:lstStyle/>
          <a:p>
            <a:endParaRPr lang="fr-FR" dirty="0"/>
          </a:p>
          <a:p>
            <a:endParaRPr lang="fr-FR" dirty="0"/>
          </a:p>
          <a:p>
            <a:endParaRPr lang="fr-FR" dirty="0"/>
          </a:p>
          <a:p>
            <a:endParaRPr lang="fr-FR" dirty="0"/>
          </a:p>
          <a:p>
            <a:endParaRPr lang="fr-FR" dirty="0"/>
          </a:p>
          <a:p>
            <a:r>
              <a:rPr lang="fr-FR" dirty="0" err="1"/>
              <a:t>Gegenseitige</a:t>
            </a:r>
            <a:r>
              <a:rPr lang="fr-FR" dirty="0"/>
              <a:t> </a:t>
            </a:r>
            <a:r>
              <a:rPr lang="fr-FR" dirty="0" err="1"/>
              <a:t>Wertschätzung</a:t>
            </a:r>
            <a:endParaRPr lang="fr-FR" dirty="0"/>
          </a:p>
          <a:p>
            <a:r>
              <a:rPr lang="fr-FR" dirty="0" err="1"/>
              <a:t>Was</a:t>
            </a:r>
            <a:r>
              <a:rPr lang="fr-FR" dirty="0"/>
              <a:t> </a:t>
            </a:r>
            <a:r>
              <a:rPr lang="fr-FR" dirty="0" err="1"/>
              <a:t>können</a:t>
            </a:r>
            <a:r>
              <a:rPr lang="fr-FR" dirty="0"/>
              <a:t> </a:t>
            </a:r>
            <a:r>
              <a:rPr lang="fr-FR" dirty="0" err="1"/>
              <a:t>wir</a:t>
            </a:r>
            <a:r>
              <a:rPr lang="fr-FR" dirty="0"/>
              <a:t> </a:t>
            </a:r>
            <a:r>
              <a:rPr lang="fr-FR" dirty="0" err="1"/>
              <a:t>voneinander</a:t>
            </a:r>
            <a:r>
              <a:rPr lang="fr-FR" dirty="0"/>
              <a:t> </a:t>
            </a:r>
            <a:r>
              <a:rPr lang="fr-FR" dirty="0" err="1"/>
              <a:t>lernen</a:t>
            </a:r>
            <a:r>
              <a:rPr lang="fr-FR" dirty="0"/>
              <a:t>?</a:t>
            </a:r>
          </a:p>
          <a:p>
            <a:r>
              <a:rPr lang="fr-FR" dirty="0" err="1"/>
              <a:t>Austausch</a:t>
            </a:r>
            <a:r>
              <a:rPr lang="fr-FR" dirty="0"/>
              <a:t> </a:t>
            </a:r>
            <a:r>
              <a:rPr lang="fr-FR" dirty="0" err="1"/>
              <a:t>auf</a:t>
            </a:r>
            <a:r>
              <a:rPr lang="fr-FR" dirty="0"/>
              <a:t> der </a:t>
            </a:r>
            <a:r>
              <a:rPr lang="fr-FR" dirty="0" err="1"/>
              <a:t>Moodle</a:t>
            </a:r>
            <a:r>
              <a:rPr lang="fr-FR" dirty="0"/>
              <a:t> Platform</a:t>
            </a:r>
          </a:p>
          <a:p>
            <a:endParaRPr lang="fr-FR" dirty="0"/>
          </a:p>
          <a:p>
            <a:endParaRPr lang="fr-FR" dirty="0"/>
          </a:p>
          <a:p>
            <a:endParaRPr lang="fr-FR" dirty="0"/>
          </a:p>
          <a:p>
            <a:endParaRPr lang="fr-FR" dirty="0"/>
          </a:p>
          <a:p>
            <a:endParaRPr lang="fr-FR" dirty="0"/>
          </a:p>
          <a:p>
            <a:endParaRPr lang="fr-FR" dirty="0"/>
          </a:p>
        </p:txBody>
      </p:sp>
      <p:sp>
        <p:nvSpPr>
          <p:cNvPr id="4" name="Content Placeholder 3"/>
          <p:cNvSpPr>
            <a:spLocks noGrp="1"/>
          </p:cNvSpPr>
          <p:nvPr>
            <p:ph sz="quarter" idx="1"/>
          </p:nvPr>
        </p:nvSpPr>
        <p:spPr/>
        <p:txBody>
          <a:bodyPr/>
          <a:lstStyle/>
          <a:p>
            <a:pPr marL="0" indent="0">
              <a:buNone/>
            </a:pPr>
            <a:r>
              <a:rPr lang="fr-FR" dirty="0" err="1"/>
              <a:t>Prinzip</a:t>
            </a:r>
            <a:r>
              <a:rPr lang="fr-FR" dirty="0"/>
              <a:t> 6</a:t>
            </a:r>
          </a:p>
          <a:p>
            <a:pPr marL="0" indent="0">
              <a:buNone/>
            </a:pPr>
            <a:r>
              <a:rPr lang="fr-FR" dirty="0" err="1"/>
              <a:t>Lernen</a:t>
            </a:r>
            <a:r>
              <a:rPr lang="fr-FR" dirty="0"/>
              <a:t> </a:t>
            </a:r>
            <a:r>
              <a:rPr lang="fr-FR" dirty="0" err="1"/>
              <a:t>gelingt</a:t>
            </a:r>
            <a:r>
              <a:rPr lang="fr-FR" dirty="0"/>
              <a:t> </a:t>
            </a:r>
            <a:r>
              <a:rPr lang="fr-FR" dirty="0" err="1"/>
              <a:t>am</a:t>
            </a:r>
            <a:r>
              <a:rPr lang="fr-FR" dirty="0"/>
              <a:t> </a:t>
            </a:r>
            <a:r>
              <a:rPr lang="fr-FR" dirty="0" err="1"/>
              <a:t>besten</a:t>
            </a:r>
            <a:r>
              <a:rPr lang="fr-FR" dirty="0"/>
              <a:t> in </a:t>
            </a:r>
            <a:r>
              <a:rPr lang="fr-FR" dirty="0" err="1"/>
              <a:t>sozialer</a:t>
            </a:r>
            <a:r>
              <a:rPr lang="fr-FR" dirty="0"/>
              <a:t> </a:t>
            </a:r>
            <a:r>
              <a:rPr lang="fr-FR" dirty="0" err="1"/>
              <a:t>Interaktion</a:t>
            </a:r>
            <a:endParaRPr lang="fr-FR"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260" y="1760365"/>
            <a:ext cx="2373903" cy="1830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7" y="2060849"/>
            <a:ext cx="2536825" cy="306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872" y="2081096"/>
            <a:ext cx="2541587"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8950" y="4164286"/>
            <a:ext cx="3084513"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8"/>
          <a:stretch>
            <a:fillRect/>
          </a:stretch>
        </p:blipFill>
        <p:spPr>
          <a:xfrm>
            <a:off x="1218393" y="191954"/>
            <a:ext cx="687413" cy="698154"/>
          </a:xfrm>
          <a:prstGeom prst="rect">
            <a:avLst/>
          </a:prstGeom>
        </p:spPr>
      </p:pic>
    </p:spTree>
    <p:extLst>
      <p:ext uri="{BB962C8B-B14F-4D97-AF65-F5344CB8AC3E}">
        <p14:creationId xmlns:p14="http://schemas.microsoft.com/office/powerpoint/2010/main" val="3718132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60000"/>
              <a:lumOff val="40000"/>
            </a:schemeClr>
          </a:solidFill>
        </p:spPr>
        <p:txBody>
          <a:bodyPr/>
          <a:lstStyle/>
          <a:p>
            <a:r>
              <a:rPr lang="en-US" dirty="0" err="1"/>
              <a:t>Teil</a:t>
            </a:r>
            <a:r>
              <a:rPr lang="en-US" dirty="0"/>
              <a:t> 3: </a:t>
            </a:r>
            <a:r>
              <a:rPr lang="en-US" dirty="0" err="1"/>
              <a:t>Sprache</a:t>
            </a:r>
            <a:r>
              <a:rPr lang="en-US" dirty="0"/>
              <a:t> </a:t>
            </a:r>
            <a:r>
              <a:rPr lang="en-US" dirty="0" err="1"/>
              <a:t>aktiv</a:t>
            </a:r>
            <a:r>
              <a:rPr lang="en-US" dirty="0"/>
              <a:t> </a:t>
            </a:r>
            <a:r>
              <a:rPr lang="en-US" dirty="0" err="1"/>
              <a:t>konstruieren</a:t>
            </a:r>
            <a:endParaRPr lang="en-US" dirty="0"/>
          </a:p>
        </p:txBody>
      </p:sp>
      <p:sp>
        <p:nvSpPr>
          <p:cNvPr id="3" name="Content Placeholder 2"/>
          <p:cNvSpPr>
            <a:spLocks noGrp="1"/>
          </p:cNvSpPr>
          <p:nvPr>
            <p:ph sz="quarter" idx="1"/>
          </p:nvPr>
        </p:nvSpPr>
        <p:spPr>
          <a:xfrm>
            <a:off x="293102" y="1556792"/>
            <a:ext cx="8503920" cy="4572000"/>
          </a:xfrm>
        </p:spPr>
        <p:txBody>
          <a:bodyPr/>
          <a:lstStyle/>
          <a:p>
            <a:pPr marL="0" indent="0">
              <a:buNone/>
            </a:pPr>
            <a:endPar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marL="0" indent="0">
              <a:buNone/>
            </a:pPr>
            <a:r>
              <a:rPr lang="en-US"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Wie</a:t>
            </a:r>
            <a:r>
              <a:rPr lang="en-U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en-US"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lernt</a:t>
            </a:r>
            <a:r>
              <a:rPr lang="en-U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das </a:t>
            </a:r>
            <a:r>
              <a:rPr lang="en-US"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Gehirn</a:t>
            </a:r>
            <a:r>
              <a:rPr lang="en-U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en-US"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eine</a:t>
            </a:r>
            <a:r>
              <a:rPr lang="en-U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en-US"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Sprache</a:t>
            </a:r>
            <a:r>
              <a:rPr lang="en-U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p>
          <a:p>
            <a:pPr marL="0" indent="0">
              <a:buNone/>
            </a:pPr>
            <a:endParaRPr lang="en-US" dirty="0"/>
          </a:p>
          <a:p>
            <a:pPr marL="0" indent="0">
              <a:buNone/>
            </a:pPr>
            <a:r>
              <a:rPr lang="en-US"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Wie</a:t>
            </a:r>
            <a:r>
              <a:rPr lang="en-US"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entsteht</a:t>
            </a:r>
            <a:r>
              <a:rPr lang="en-US"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unser</a:t>
            </a:r>
            <a:r>
              <a:rPr lang="en-US"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Wortschatz</a:t>
            </a:r>
            <a:r>
              <a:rPr lang="en-US"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p>
          <a:p>
            <a:r>
              <a:rPr lang="en-US" dirty="0"/>
              <a:t>Sind </a:t>
            </a:r>
            <a:r>
              <a:rPr lang="en-US" dirty="0" err="1"/>
              <a:t>Vokabellisten</a:t>
            </a:r>
            <a:r>
              <a:rPr lang="en-US" dirty="0"/>
              <a:t> </a:t>
            </a:r>
            <a:r>
              <a:rPr lang="en-US" dirty="0" err="1"/>
              <a:t>sinnvoll</a:t>
            </a:r>
            <a:r>
              <a:rPr lang="en-US" dirty="0"/>
              <a:t>?</a:t>
            </a:r>
          </a:p>
          <a:p>
            <a:endParaRPr lang="en-US" dirty="0"/>
          </a:p>
          <a:p>
            <a:pPr marL="0" indent="0">
              <a:buNone/>
            </a:pPr>
            <a:r>
              <a:rPr lang="en-US"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Wie</a:t>
            </a:r>
            <a:r>
              <a:rPr lang="en-US"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lernen</a:t>
            </a:r>
            <a:r>
              <a:rPr lang="en-US"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wir</a:t>
            </a:r>
            <a:r>
              <a:rPr lang="en-US"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Grammatik?</a:t>
            </a:r>
          </a:p>
          <a:p>
            <a:r>
              <a:rPr lang="en-US" dirty="0" err="1"/>
              <a:t>Wie</a:t>
            </a:r>
            <a:r>
              <a:rPr lang="en-US" dirty="0"/>
              <a:t> </a:t>
            </a:r>
            <a:r>
              <a:rPr lang="en-US" dirty="0" err="1"/>
              <a:t>hilfreich</a:t>
            </a:r>
            <a:r>
              <a:rPr lang="en-US" dirty="0"/>
              <a:t> </a:t>
            </a:r>
            <a:r>
              <a:rPr lang="en-US" dirty="0" err="1"/>
              <a:t>sind</a:t>
            </a:r>
            <a:r>
              <a:rPr lang="en-US" dirty="0"/>
              <a:t> die </a:t>
            </a:r>
            <a:r>
              <a:rPr lang="en-US" dirty="0" err="1"/>
              <a:t>Grammatikregeln</a:t>
            </a:r>
            <a:r>
              <a:rPr lang="en-US" dirty="0"/>
              <a:t> der </a:t>
            </a:r>
            <a:r>
              <a:rPr lang="en-US" dirty="0" err="1"/>
              <a:t>Lehrbücher</a:t>
            </a:r>
            <a:r>
              <a:rPr lang="en-US" dirty="0"/>
              <a:t>?</a:t>
            </a:r>
          </a:p>
          <a:p>
            <a:pPr marL="0" indent="0">
              <a:buNone/>
            </a:pPr>
            <a:endPar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marL="0" indent="0">
              <a:buNone/>
            </a:pPr>
            <a:endPar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marL="0" indent="0">
              <a:buNone/>
            </a:pPr>
            <a:endParaRPr lang="en-US" dirty="0"/>
          </a:p>
        </p:txBody>
      </p:sp>
    </p:spTree>
    <p:extLst>
      <p:ext uri="{BB962C8B-B14F-4D97-AF65-F5344CB8AC3E}">
        <p14:creationId xmlns:p14="http://schemas.microsoft.com/office/powerpoint/2010/main" val="1172055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lp\Documents\Lis\epep\images\behavioristhe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21414">
            <a:off x="6387618" y="3408041"/>
            <a:ext cx="1913383" cy="24913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34998" y="4941168"/>
            <a:ext cx="2002758" cy="369332"/>
          </a:xfrm>
          <a:prstGeom prst="rect">
            <a:avLst/>
          </a:prstGeom>
          <a:solidFill>
            <a:schemeClr val="accent3"/>
          </a:solidFill>
        </p:spPr>
        <p:txBody>
          <a:bodyPr wrap="square" rtlCol="0">
            <a:spAutoFit/>
          </a:bodyPr>
          <a:lstStyle/>
          <a:p>
            <a:r>
              <a:rPr lang="en-US" b="1" dirty="0" err="1"/>
              <a:t>Durchmachen</a:t>
            </a:r>
            <a:endParaRPr lang="en-US" b="1" dirty="0"/>
          </a:p>
        </p:txBody>
      </p:sp>
      <p:sp>
        <p:nvSpPr>
          <p:cNvPr id="3" name="Rectangle 2"/>
          <p:cNvSpPr/>
          <p:nvPr/>
        </p:nvSpPr>
        <p:spPr>
          <a:xfrm>
            <a:off x="3203848" y="764705"/>
            <a:ext cx="1584176" cy="36004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le 6"/>
          <p:cNvSpPr>
            <a:spLocks noGrp="1"/>
          </p:cNvSpPr>
          <p:nvPr>
            <p:ph type="title"/>
          </p:nvPr>
        </p:nvSpPr>
        <p:spPr>
          <a:xfrm>
            <a:off x="381000" y="914400"/>
            <a:ext cx="2362200" cy="1002432"/>
          </a:xfrm>
        </p:spPr>
        <p:txBody>
          <a:bodyPr/>
          <a:lstStyle/>
          <a:p>
            <a:r>
              <a:rPr lang="fr-FR" dirty="0" err="1">
                <a:solidFill>
                  <a:srgbClr val="FFC000"/>
                </a:solidFill>
              </a:rPr>
              <a:t>Ganzheitliche</a:t>
            </a:r>
            <a:r>
              <a:rPr lang="fr-FR" dirty="0">
                <a:solidFill>
                  <a:srgbClr val="FFC000"/>
                </a:solidFill>
              </a:rPr>
              <a:t> </a:t>
            </a:r>
            <a:r>
              <a:rPr lang="fr-FR" dirty="0" err="1">
                <a:solidFill>
                  <a:srgbClr val="FFC000"/>
                </a:solidFill>
              </a:rPr>
              <a:t>Lernprozesse</a:t>
            </a:r>
            <a:endParaRPr lang="fr-FR" dirty="0">
              <a:solidFill>
                <a:srgbClr val="FFC000"/>
              </a:solidFill>
            </a:endParaRPr>
          </a:p>
        </p:txBody>
      </p:sp>
      <p:sp>
        <p:nvSpPr>
          <p:cNvPr id="9" name="Text Placeholder 8"/>
          <p:cNvSpPr>
            <a:spLocks noGrp="1"/>
          </p:cNvSpPr>
          <p:nvPr>
            <p:ph type="body" idx="2"/>
          </p:nvPr>
        </p:nvSpPr>
        <p:spPr>
          <a:xfrm>
            <a:off x="381000" y="1988841"/>
            <a:ext cx="2534816" cy="4323446"/>
          </a:xfrm>
        </p:spPr>
        <p:txBody>
          <a:bodyPr>
            <a:noAutofit/>
          </a:bodyPr>
          <a:lstStyle/>
          <a:p>
            <a:r>
              <a:rPr lang="fr-FR" sz="1800" b="1" dirty="0" err="1"/>
              <a:t>bestehen</a:t>
            </a:r>
            <a:r>
              <a:rPr lang="fr-FR" sz="1800" b="1" dirty="0"/>
              <a:t> </a:t>
            </a:r>
            <a:r>
              <a:rPr lang="fr-FR" sz="1800" b="1" dirty="0" err="1"/>
              <a:t>aus</a:t>
            </a:r>
            <a:r>
              <a:rPr lang="fr-FR" sz="1800" b="1" dirty="0"/>
              <a:t> 4 </a:t>
            </a:r>
            <a:r>
              <a:rPr lang="fr-FR" sz="1800" b="1" dirty="0" err="1"/>
              <a:t>Stadien</a:t>
            </a:r>
            <a:r>
              <a:rPr lang="fr-FR" sz="1800" b="1" dirty="0"/>
              <a:t>:</a:t>
            </a:r>
          </a:p>
          <a:p>
            <a:r>
              <a:rPr lang="fr-FR" b="1" dirty="0">
                <a:solidFill>
                  <a:schemeClr val="bg1"/>
                </a:solidFill>
                <a:hlinkClick r:id="rId4"/>
              </a:rPr>
              <a:t>1.konkrete </a:t>
            </a:r>
            <a:r>
              <a:rPr lang="fr-FR" b="1" dirty="0" err="1">
                <a:solidFill>
                  <a:schemeClr val="bg1"/>
                </a:solidFill>
                <a:hlinkClick r:id="rId4"/>
              </a:rPr>
              <a:t>Erfahrung</a:t>
            </a:r>
            <a:endParaRPr lang="fr-FR" b="1" dirty="0">
              <a:solidFill>
                <a:schemeClr val="bg1"/>
              </a:solidFill>
            </a:endParaRPr>
          </a:p>
          <a:p>
            <a:r>
              <a:rPr lang="fr-FR" b="1" dirty="0">
                <a:solidFill>
                  <a:schemeClr val="bg1"/>
                </a:solidFill>
              </a:rPr>
              <a:t>2.reflexive </a:t>
            </a:r>
            <a:r>
              <a:rPr lang="fr-FR" b="1" dirty="0" err="1">
                <a:solidFill>
                  <a:schemeClr val="bg1"/>
                </a:solidFill>
              </a:rPr>
              <a:t>Beobachtung</a:t>
            </a:r>
            <a:r>
              <a:rPr lang="fr-FR" b="1" dirty="0">
                <a:solidFill>
                  <a:schemeClr val="bg1"/>
                </a:solidFill>
              </a:rPr>
              <a:t> (</a:t>
            </a:r>
            <a:r>
              <a:rPr lang="fr-FR" b="1" dirty="0" err="1">
                <a:solidFill>
                  <a:schemeClr val="bg1"/>
                </a:solidFill>
              </a:rPr>
              <a:t>awareness</a:t>
            </a:r>
            <a:r>
              <a:rPr lang="fr-FR" b="1" dirty="0">
                <a:solidFill>
                  <a:schemeClr val="bg1"/>
                </a:solidFill>
              </a:rPr>
              <a:t> </a:t>
            </a:r>
            <a:r>
              <a:rPr lang="fr-FR" b="1" dirty="0" err="1">
                <a:solidFill>
                  <a:schemeClr val="bg1"/>
                </a:solidFill>
              </a:rPr>
              <a:t>raising</a:t>
            </a:r>
            <a:r>
              <a:rPr lang="fr-FR" b="1" dirty="0">
                <a:solidFill>
                  <a:schemeClr val="bg1"/>
                </a:solidFill>
              </a:rPr>
              <a:t>)</a:t>
            </a:r>
          </a:p>
          <a:p>
            <a:r>
              <a:rPr lang="fr-FR" b="1" dirty="0">
                <a:solidFill>
                  <a:schemeClr val="bg1"/>
                </a:solidFill>
              </a:rPr>
              <a:t>3.abstrakte </a:t>
            </a:r>
            <a:r>
              <a:rPr lang="fr-FR" b="1" dirty="0" err="1">
                <a:solidFill>
                  <a:schemeClr val="bg1"/>
                </a:solidFill>
              </a:rPr>
              <a:t>Hypothesen</a:t>
            </a:r>
            <a:endParaRPr lang="fr-FR" b="1" dirty="0">
              <a:solidFill>
                <a:schemeClr val="bg1"/>
              </a:solidFill>
            </a:endParaRPr>
          </a:p>
          <a:p>
            <a:r>
              <a:rPr lang="fr-FR" b="1" dirty="0">
                <a:solidFill>
                  <a:schemeClr val="bg1"/>
                </a:solidFill>
              </a:rPr>
              <a:t>4.aktive </a:t>
            </a:r>
            <a:r>
              <a:rPr lang="fr-FR" b="1" dirty="0" err="1">
                <a:solidFill>
                  <a:schemeClr val="bg1"/>
                </a:solidFill>
              </a:rPr>
              <a:t>Überprüfung</a:t>
            </a:r>
            <a:r>
              <a:rPr lang="fr-FR" b="1" dirty="0">
                <a:solidFill>
                  <a:schemeClr val="bg1"/>
                </a:solidFill>
              </a:rPr>
              <a:t>, </a:t>
            </a:r>
            <a:r>
              <a:rPr lang="fr-FR" b="1" dirty="0" err="1">
                <a:solidFill>
                  <a:schemeClr val="bg1"/>
                </a:solidFill>
              </a:rPr>
              <a:t>Übertragung</a:t>
            </a:r>
            <a:r>
              <a:rPr lang="fr-FR" b="1" dirty="0">
                <a:solidFill>
                  <a:schemeClr val="bg1"/>
                </a:solidFill>
              </a:rPr>
              <a:t> </a:t>
            </a:r>
            <a:r>
              <a:rPr lang="fr-FR" b="1" dirty="0" err="1">
                <a:solidFill>
                  <a:schemeClr val="bg1"/>
                </a:solidFill>
              </a:rPr>
              <a:t>oder</a:t>
            </a:r>
            <a:r>
              <a:rPr lang="fr-FR" b="1" dirty="0">
                <a:solidFill>
                  <a:schemeClr val="bg1"/>
                </a:solidFill>
              </a:rPr>
              <a:t> </a:t>
            </a:r>
            <a:r>
              <a:rPr lang="fr-FR" b="1" dirty="0" err="1">
                <a:solidFill>
                  <a:schemeClr val="bg1"/>
                </a:solidFill>
              </a:rPr>
              <a:t>Anwendung</a:t>
            </a:r>
            <a:endParaRPr lang="fr-FR" b="1" dirty="0">
              <a:solidFill>
                <a:schemeClr val="bg1"/>
              </a:solidFill>
            </a:endParaRPr>
          </a:p>
        </p:txBody>
      </p:sp>
      <p:sp>
        <p:nvSpPr>
          <p:cNvPr id="8" name="Content Placeholder 7"/>
          <p:cNvSpPr>
            <a:spLocks noGrp="1"/>
          </p:cNvSpPr>
          <p:nvPr>
            <p:ph sz="quarter" idx="1"/>
          </p:nvPr>
        </p:nvSpPr>
        <p:spPr/>
        <p:txBody>
          <a:bodyPr/>
          <a:lstStyle/>
          <a:p>
            <a:pPr marL="0" indent="0">
              <a:buNone/>
            </a:pPr>
            <a:r>
              <a:rPr lang="fr-FR" sz="2400" b="1" dirty="0" err="1"/>
              <a:t>Prinzip</a:t>
            </a:r>
            <a:r>
              <a:rPr lang="fr-FR" sz="2400" b="1" dirty="0"/>
              <a:t> 7</a:t>
            </a:r>
            <a:endParaRPr lang="fr-FR" sz="2400" dirty="0"/>
          </a:p>
          <a:p>
            <a:r>
              <a:rPr lang="fr-FR" sz="2400" dirty="0" err="1"/>
              <a:t>Wissen</a:t>
            </a:r>
            <a:r>
              <a:rPr lang="fr-FR" sz="2400" dirty="0"/>
              <a:t> </a:t>
            </a:r>
            <a:r>
              <a:rPr lang="fr-FR" sz="2400" dirty="0" err="1"/>
              <a:t>kann</a:t>
            </a:r>
            <a:r>
              <a:rPr lang="fr-FR" sz="2400" dirty="0"/>
              <a:t> </a:t>
            </a:r>
            <a:r>
              <a:rPr lang="fr-FR" sz="2400" dirty="0" err="1"/>
              <a:t>nicht</a:t>
            </a:r>
            <a:r>
              <a:rPr lang="fr-FR" sz="2400" dirty="0"/>
              <a:t> </a:t>
            </a:r>
            <a:r>
              <a:rPr lang="fr-FR" sz="2400" dirty="0" err="1"/>
              <a:t>vom</a:t>
            </a:r>
            <a:r>
              <a:rPr lang="fr-FR" sz="2400" dirty="0"/>
              <a:t> </a:t>
            </a:r>
            <a:r>
              <a:rPr lang="fr-FR" sz="2400" dirty="0" err="1"/>
              <a:t>Kopf</a:t>
            </a:r>
            <a:r>
              <a:rPr lang="fr-FR" sz="2400" dirty="0"/>
              <a:t> der </a:t>
            </a:r>
            <a:r>
              <a:rPr lang="fr-FR" sz="2400" dirty="0" err="1"/>
              <a:t>Lehrperson</a:t>
            </a:r>
            <a:r>
              <a:rPr lang="fr-FR" sz="2400" dirty="0"/>
              <a:t> in die </a:t>
            </a:r>
            <a:r>
              <a:rPr lang="fr-FR" sz="2400" dirty="0" err="1"/>
              <a:t>Köpfe</a:t>
            </a:r>
            <a:r>
              <a:rPr lang="fr-FR" sz="2400" dirty="0"/>
              <a:t> der </a:t>
            </a:r>
            <a:r>
              <a:rPr lang="fr-FR" sz="2400" dirty="0" err="1"/>
              <a:t>SchülerInnen</a:t>
            </a:r>
            <a:r>
              <a:rPr lang="fr-FR" sz="2400" dirty="0"/>
              <a:t> </a:t>
            </a:r>
            <a:r>
              <a:rPr lang="fr-FR" sz="2400" dirty="0" err="1"/>
              <a:t>übertragen</a:t>
            </a:r>
            <a:r>
              <a:rPr lang="fr-FR" sz="2400" dirty="0"/>
              <a:t> </a:t>
            </a:r>
            <a:r>
              <a:rPr lang="fr-FR" sz="2400" dirty="0" err="1"/>
              <a:t>werden</a:t>
            </a:r>
            <a:r>
              <a:rPr lang="fr-FR" sz="2400" dirty="0"/>
              <a:t>.</a:t>
            </a:r>
          </a:p>
          <a:p>
            <a:r>
              <a:rPr lang="fr-FR" sz="2400" dirty="0" err="1"/>
              <a:t>Jeder</a:t>
            </a:r>
            <a:r>
              <a:rPr lang="fr-FR" sz="2400" dirty="0"/>
              <a:t> </a:t>
            </a:r>
            <a:r>
              <a:rPr lang="fr-FR" sz="2400" dirty="0" err="1"/>
              <a:t>Lernende</a:t>
            </a:r>
            <a:r>
              <a:rPr lang="fr-FR" sz="2400" dirty="0"/>
              <a:t> </a:t>
            </a:r>
            <a:r>
              <a:rPr lang="fr-FR" sz="2400" dirty="0" err="1"/>
              <a:t>muss</a:t>
            </a:r>
            <a:r>
              <a:rPr lang="fr-FR" sz="2400" dirty="0"/>
              <a:t> </a:t>
            </a:r>
            <a:r>
              <a:rPr lang="fr-FR" sz="2400" dirty="0" err="1"/>
              <a:t>neues</a:t>
            </a:r>
            <a:r>
              <a:rPr lang="fr-FR" sz="2400" dirty="0"/>
              <a:t> </a:t>
            </a:r>
            <a:r>
              <a:rPr lang="fr-FR" sz="2400" dirty="0" err="1"/>
              <a:t>Wissen</a:t>
            </a:r>
            <a:r>
              <a:rPr lang="fr-FR" sz="2400" dirty="0"/>
              <a:t> SELBST </a:t>
            </a:r>
            <a:r>
              <a:rPr lang="fr-FR" sz="2400" dirty="0" err="1"/>
              <a:t>konstruieren</a:t>
            </a:r>
            <a:r>
              <a:rPr lang="fr-FR" sz="2400" dirty="0"/>
              <a:t>.</a:t>
            </a:r>
          </a:p>
          <a:p>
            <a:endParaRPr lang="fr-FR" dirty="0"/>
          </a:p>
          <a:p>
            <a:endParaRPr lang="fr-FR"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3447366"/>
            <a:ext cx="2088555" cy="2443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p:cNvCxnSpPr/>
          <p:nvPr/>
        </p:nvCxnSpPr>
        <p:spPr>
          <a:xfrm>
            <a:off x="6361351" y="3161302"/>
            <a:ext cx="1656184" cy="3058873"/>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377256" y="3324946"/>
            <a:ext cx="1993607" cy="273630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6"/>
          <a:stretch>
            <a:fillRect/>
          </a:stretch>
        </p:blipFill>
        <p:spPr>
          <a:xfrm>
            <a:off x="1225722" y="212079"/>
            <a:ext cx="672755" cy="674997"/>
          </a:xfrm>
          <a:prstGeom prst="rect">
            <a:avLst/>
          </a:prstGeom>
        </p:spPr>
      </p:pic>
    </p:spTree>
    <p:extLst>
      <p:ext uri="{BB962C8B-B14F-4D97-AF65-F5344CB8AC3E}">
        <p14:creationId xmlns:p14="http://schemas.microsoft.com/office/powerpoint/2010/main" val="2725221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362200" cy="2802632"/>
          </a:xfrm>
        </p:spPr>
        <p:txBody>
          <a:bodyPr/>
          <a:lstStyle/>
          <a:p>
            <a:r>
              <a:rPr lang="en-US" dirty="0" err="1"/>
              <a:t>Aus</a:t>
            </a:r>
            <a:r>
              <a:rPr lang="en-US" dirty="0"/>
              <a:t> den </a:t>
            </a:r>
            <a:r>
              <a:rPr lang="en-US" dirty="0" err="1"/>
              <a:t>Einzelheiten</a:t>
            </a:r>
            <a:r>
              <a:rPr lang="en-US" dirty="0"/>
              <a:t> </a:t>
            </a:r>
            <a:r>
              <a:rPr lang="en-US" dirty="0" err="1"/>
              <a:t>im</a:t>
            </a:r>
            <a:r>
              <a:rPr lang="en-US" dirty="0"/>
              <a:t> </a:t>
            </a:r>
            <a:r>
              <a:rPr lang="en-US" dirty="0" err="1"/>
              <a:t>Hypocampus</a:t>
            </a:r>
            <a:r>
              <a:rPr lang="en-US" dirty="0"/>
              <a:t> </a:t>
            </a:r>
            <a:r>
              <a:rPr lang="en-US" dirty="0" err="1"/>
              <a:t>werden</a:t>
            </a:r>
            <a:r>
              <a:rPr lang="en-US" dirty="0"/>
              <a:t> </a:t>
            </a:r>
            <a:r>
              <a:rPr lang="en-US" dirty="0" err="1"/>
              <a:t>über</a:t>
            </a:r>
            <a:r>
              <a:rPr lang="en-US" dirty="0"/>
              <a:t> </a:t>
            </a:r>
            <a:r>
              <a:rPr lang="en-US" dirty="0" err="1"/>
              <a:t>Nacht</a:t>
            </a:r>
            <a:r>
              <a:rPr lang="en-US" dirty="0"/>
              <a:t>  MUSTER </a:t>
            </a:r>
            <a:r>
              <a:rPr lang="en-US" dirty="0" err="1"/>
              <a:t>extrahiert</a:t>
            </a:r>
            <a:r>
              <a:rPr lang="en-US" dirty="0"/>
              <a:t>.</a:t>
            </a:r>
          </a:p>
        </p:txBody>
      </p:sp>
      <p:sp>
        <p:nvSpPr>
          <p:cNvPr id="3" name="Text Placeholder 2"/>
          <p:cNvSpPr>
            <a:spLocks noGrp="1"/>
          </p:cNvSpPr>
          <p:nvPr>
            <p:ph type="body" idx="2"/>
          </p:nvPr>
        </p:nvSpPr>
        <p:spPr>
          <a:xfrm>
            <a:off x="381000" y="3933056"/>
            <a:ext cx="2362200" cy="2193108"/>
          </a:xfrm>
        </p:spPr>
        <p:txBody>
          <a:bodyPr/>
          <a:lstStyle/>
          <a:p>
            <a:endParaRPr lang="en-US" dirty="0"/>
          </a:p>
        </p:txBody>
      </p:sp>
      <p:sp>
        <p:nvSpPr>
          <p:cNvPr id="5" name="Rectangle 4"/>
          <p:cNvSpPr/>
          <p:nvPr/>
        </p:nvSpPr>
        <p:spPr>
          <a:xfrm>
            <a:off x="3131840" y="692696"/>
            <a:ext cx="1584176" cy="432048"/>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quarter" idx="1"/>
          </p:nvPr>
        </p:nvSpPr>
        <p:spPr/>
        <p:txBody>
          <a:bodyPr>
            <a:normAutofit fontScale="92500" lnSpcReduction="20000"/>
          </a:bodyPr>
          <a:lstStyle/>
          <a:p>
            <a:pPr marL="0" indent="0">
              <a:buNone/>
            </a:pPr>
            <a:r>
              <a:rPr lang="en-US" b="1" dirty="0" err="1"/>
              <a:t>Prinzip</a:t>
            </a:r>
            <a:r>
              <a:rPr lang="en-US" b="1" dirty="0"/>
              <a:t> 8</a:t>
            </a:r>
            <a:r>
              <a:rPr lang="en-US" dirty="0"/>
              <a:t>:  Von </a:t>
            </a:r>
            <a:r>
              <a:rPr lang="en-US" dirty="0" err="1"/>
              <a:t>Beispielen</a:t>
            </a:r>
            <a:r>
              <a:rPr lang="en-US" dirty="0"/>
              <a:t> </a:t>
            </a:r>
            <a:r>
              <a:rPr lang="en-US" dirty="0" err="1"/>
              <a:t>zu</a:t>
            </a:r>
            <a:r>
              <a:rPr lang="en-US" dirty="0"/>
              <a:t> </a:t>
            </a:r>
            <a:r>
              <a:rPr lang="en-US" dirty="0" err="1"/>
              <a:t>Regeln</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fr-FR" sz="2800" dirty="0"/>
          </a:p>
          <a:p>
            <a:pPr marL="0" indent="0">
              <a:buNone/>
            </a:pPr>
            <a:r>
              <a:rPr lang="fr-FR" sz="2800" dirty="0"/>
              <a:t>« </a:t>
            </a:r>
            <a:r>
              <a:rPr lang="fr-FR" sz="2800" dirty="0" err="1"/>
              <a:t>Gehirne</a:t>
            </a:r>
            <a:r>
              <a:rPr lang="fr-FR" sz="2800" dirty="0"/>
              <a:t> </a:t>
            </a:r>
            <a:r>
              <a:rPr lang="fr-FR" sz="2800" dirty="0" err="1"/>
              <a:t>besitzen</a:t>
            </a:r>
            <a:r>
              <a:rPr lang="fr-FR" sz="2800" dirty="0"/>
              <a:t> </a:t>
            </a:r>
            <a:r>
              <a:rPr lang="fr-FR" sz="2800" dirty="0" err="1"/>
              <a:t>diese</a:t>
            </a:r>
            <a:r>
              <a:rPr lang="fr-FR" sz="2800" dirty="0"/>
              <a:t> </a:t>
            </a:r>
            <a:r>
              <a:rPr lang="fr-FR" sz="2800" dirty="0" err="1"/>
              <a:t>Fähigkeit</a:t>
            </a:r>
            <a:r>
              <a:rPr lang="fr-FR" sz="2800" dirty="0"/>
              <a:t> </a:t>
            </a:r>
            <a:r>
              <a:rPr lang="fr-FR" sz="2800" dirty="0" err="1"/>
              <a:t>zum</a:t>
            </a:r>
            <a:r>
              <a:rPr lang="fr-FR" sz="2800" dirty="0"/>
              <a:t> </a:t>
            </a:r>
            <a:r>
              <a:rPr lang="fr-FR" sz="2800" dirty="0" err="1"/>
              <a:t>spontanen</a:t>
            </a:r>
            <a:r>
              <a:rPr lang="fr-FR" sz="2800" dirty="0"/>
              <a:t> </a:t>
            </a:r>
            <a:r>
              <a:rPr lang="fr-FR" sz="2800" dirty="0" err="1"/>
              <a:t>Generieren</a:t>
            </a:r>
            <a:r>
              <a:rPr lang="fr-FR" sz="2800" dirty="0"/>
              <a:t> </a:t>
            </a:r>
            <a:r>
              <a:rPr lang="fr-FR" sz="2800" dirty="0" err="1"/>
              <a:t>von</a:t>
            </a:r>
            <a:r>
              <a:rPr lang="fr-FR" sz="2800" dirty="0"/>
              <a:t> </a:t>
            </a:r>
            <a:r>
              <a:rPr lang="fr-FR" sz="2800" dirty="0" err="1"/>
              <a:t>Regeln</a:t>
            </a:r>
            <a:r>
              <a:rPr lang="fr-FR" sz="2800" dirty="0"/>
              <a:t> </a:t>
            </a:r>
            <a:r>
              <a:rPr lang="fr-FR" sz="2800" dirty="0" err="1"/>
              <a:t>aufgrund</a:t>
            </a:r>
            <a:r>
              <a:rPr lang="fr-FR" sz="2800" dirty="0"/>
              <a:t> </a:t>
            </a:r>
            <a:r>
              <a:rPr lang="fr-FR" sz="2800" dirty="0" err="1"/>
              <a:t>von</a:t>
            </a:r>
            <a:r>
              <a:rPr lang="fr-FR" sz="2800" dirty="0"/>
              <a:t> </a:t>
            </a:r>
            <a:r>
              <a:rPr lang="fr-FR" sz="2800" dirty="0" err="1"/>
              <a:t>Beispielen</a:t>
            </a:r>
            <a:r>
              <a:rPr lang="fr-FR" sz="2800" dirty="0"/>
              <a:t> «  </a:t>
            </a:r>
            <a:r>
              <a:rPr lang="fr-FR" sz="2800" dirty="0" err="1"/>
              <a:t>Alles</a:t>
            </a:r>
            <a:r>
              <a:rPr lang="fr-FR" sz="2800" dirty="0"/>
              <a:t> </a:t>
            </a:r>
            <a:r>
              <a:rPr lang="fr-FR" sz="2800" dirty="0" err="1"/>
              <a:t>was</a:t>
            </a:r>
            <a:r>
              <a:rPr lang="fr-FR" sz="2800" dirty="0"/>
              <a:t> es </a:t>
            </a:r>
            <a:r>
              <a:rPr lang="fr-FR" sz="2800" dirty="0" err="1"/>
              <a:t>hierzu</a:t>
            </a:r>
            <a:r>
              <a:rPr lang="fr-FR" sz="2800" dirty="0"/>
              <a:t> </a:t>
            </a:r>
            <a:r>
              <a:rPr lang="fr-FR" sz="2800" dirty="0" err="1"/>
              <a:t>braucht</a:t>
            </a:r>
            <a:r>
              <a:rPr lang="fr-FR" sz="2800" dirty="0"/>
              <a:t>, </a:t>
            </a:r>
            <a:r>
              <a:rPr lang="fr-FR" sz="2800" dirty="0" err="1"/>
              <a:t>sind</a:t>
            </a:r>
            <a:r>
              <a:rPr lang="fr-FR" sz="2800" dirty="0"/>
              <a:t> die </a:t>
            </a:r>
            <a:r>
              <a:rPr lang="fr-FR" sz="2800" dirty="0" err="1"/>
              <a:t>richtigen</a:t>
            </a:r>
            <a:r>
              <a:rPr lang="fr-FR" sz="2800" dirty="0"/>
              <a:t> </a:t>
            </a:r>
            <a:r>
              <a:rPr lang="fr-FR" sz="2800" dirty="0" err="1"/>
              <a:t>Beispiele</a:t>
            </a:r>
            <a:r>
              <a:rPr lang="fr-FR" sz="2800" dirty="0"/>
              <a:t>, </a:t>
            </a:r>
            <a:r>
              <a:rPr lang="fr-FR" sz="2800" dirty="0" err="1"/>
              <a:t>und</a:t>
            </a:r>
            <a:r>
              <a:rPr lang="fr-FR" sz="2800" dirty="0"/>
              <a:t> </a:t>
            </a:r>
            <a:r>
              <a:rPr lang="fr-FR" sz="2800" dirty="0" err="1"/>
              <a:t>zwar</a:t>
            </a:r>
            <a:r>
              <a:rPr lang="fr-FR" sz="2800" dirty="0"/>
              <a:t> </a:t>
            </a:r>
            <a:r>
              <a:rPr lang="fr-FR" sz="2800" dirty="0" err="1"/>
              <a:t>viele</a:t>
            </a:r>
            <a:r>
              <a:rPr lang="fr-FR" sz="2800" dirty="0"/>
              <a:t> </a:t>
            </a:r>
            <a:r>
              <a:rPr lang="fr-FR" sz="2800" dirty="0" err="1"/>
              <a:t>davon</a:t>
            </a:r>
            <a:r>
              <a:rPr lang="fr-FR" sz="2800" dirty="0"/>
              <a:t>.</a:t>
            </a:r>
            <a:r>
              <a:rPr lang="fr-FR" sz="1800" dirty="0"/>
              <a:t> </a:t>
            </a:r>
            <a:r>
              <a:rPr lang="fr-FR" sz="1800" dirty="0">
                <a:solidFill>
                  <a:schemeClr val="bg1"/>
                </a:solidFill>
              </a:rPr>
              <a:t> </a:t>
            </a:r>
          </a:p>
          <a:p>
            <a:pPr marL="0" indent="0">
              <a:buNone/>
            </a:pPr>
            <a:r>
              <a:rPr lang="fr-FR" sz="1000" dirty="0"/>
              <a:t>(</a:t>
            </a:r>
            <a:r>
              <a:rPr lang="fr-FR" sz="1000" dirty="0" err="1"/>
              <a:t>Spitzer</a:t>
            </a:r>
            <a:r>
              <a:rPr lang="fr-FR" sz="1000" dirty="0"/>
              <a:t>)</a:t>
            </a:r>
            <a:r>
              <a:rPr lang="fr-FR" sz="1000" dirty="0">
                <a:solidFill>
                  <a:schemeClr val="bg1"/>
                </a:solidFill>
              </a:rPr>
              <a:t>» </a:t>
            </a:r>
            <a:r>
              <a:rPr lang="fr-FR" sz="1800" dirty="0">
                <a:solidFill>
                  <a:schemeClr val="bg1"/>
                </a:solidFill>
              </a:rPr>
              <a:t>(</a:t>
            </a:r>
            <a:r>
              <a:rPr lang="fr-FR" sz="1800" dirty="0" err="1">
                <a:solidFill>
                  <a:schemeClr val="bg1"/>
                </a:solidFill>
              </a:rPr>
              <a:t>Spit</a:t>
            </a:r>
            <a:r>
              <a:rPr lang="fr-FR" sz="1100" dirty="0" err="1">
                <a:solidFill>
                  <a:schemeClr val="bg1"/>
                </a:solidFill>
              </a:rPr>
              <a:t>zer</a:t>
            </a:r>
            <a:r>
              <a:rPr lang="fr-FR" sz="1100" dirty="0">
                <a:solidFill>
                  <a:schemeClr val="bg1"/>
                </a:solidFill>
              </a:rPr>
              <a:t>)</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8991"/>
          <a:stretch/>
        </p:blipFill>
        <p:spPr bwMode="auto">
          <a:xfrm>
            <a:off x="4067944" y="1412776"/>
            <a:ext cx="3562642" cy="1834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a:stretch>
            <a:fillRect/>
          </a:stretch>
        </p:blipFill>
        <p:spPr>
          <a:xfrm>
            <a:off x="1144928" y="166894"/>
            <a:ext cx="789903" cy="763573"/>
          </a:xfrm>
          <a:prstGeom prst="rect">
            <a:avLst/>
          </a:prstGeom>
        </p:spPr>
      </p:pic>
    </p:spTree>
    <p:extLst>
      <p:ext uri="{BB962C8B-B14F-4D97-AF65-F5344CB8AC3E}">
        <p14:creationId xmlns:p14="http://schemas.microsoft.com/office/powerpoint/2010/main" val="2354365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2132" y="1535584"/>
            <a:ext cx="6607968" cy="4674204"/>
          </a:xfrm>
          <a:prstGeom prst="rect">
            <a:avLst/>
          </a:prstGeom>
        </p:spPr>
      </p:pic>
      <p:sp>
        <p:nvSpPr>
          <p:cNvPr id="2" name="Title 1"/>
          <p:cNvSpPr>
            <a:spLocks noGrp="1"/>
          </p:cNvSpPr>
          <p:nvPr>
            <p:ph type="title"/>
          </p:nvPr>
        </p:nvSpPr>
        <p:spPr/>
        <p:txBody>
          <a:bodyPr/>
          <a:lstStyle/>
          <a:p>
            <a:r>
              <a:rPr lang="en-US" dirty="0" err="1"/>
              <a:t>Grammatikalische</a:t>
            </a:r>
            <a:r>
              <a:rPr lang="en-US" dirty="0"/>
              <a:t> </a:t>
            </a:r>
            <a:r>
              <a:rPr lang="en-US" dirty="0" err="1"/>
              <a:t>Konzepte</a:t>
            </a:r>
            <a:r>
              <a:rPr lang="en-US" dirty="0"/>
              <a:t> verstehen</a:t>
            </a:r>
          </a:p>
        </p:txBody>
      </p:sp>
      <p:pic>
        <p:nvPicPr>
          <p:cNvPr id="4" name="Content Placeholder 3"/>
          <p:cNvPicPr>
            <a:picLocks noGrp="1" noChangeAspect="1"/>
          </p:cNvPicPr>
          <p:nvPr>
            <p:ph sz="quarter" idx="1"/>
          </p:nvPr>
        </p:nvPicPr>
        <p:blipFill rotWithShape="1">
          <a:blip r:embed="rId3" cstate="print">
            <a:extLst>
              <a:ext uri="{28A0092B-C50C-407E-A947-70E740481C1C}">
                <a14:useLocalDpi xmlns:a14="http://schemas.microsoft.com/office/drawing/2010/main" val="0"/>
              </a:ext>
            </a:extLst>
          </a:blip>
          <a:srcRect l="4246" t="1575" r="5397"/>
          <a:stretch/>
        </p:blipFill>
        <p:spPr>
          <a:xfrm>
            <a:off x="275567" y="1556792"/>
            <a:ext cx="3648361" cy="4652996"/>
          </a:xfrm>
        </p:spPr>
      </p:pic>
      <p:pic>
        <p:nvPicPr>
          <p:cNvPr id="7" name="Picture 6"/>
          <p:cNvPicPr>
            <a:picLocks noChangeAspect="1"/>
          </p:cNvPicPr>
          <p:nvPr/>
        </p:nvPicPr>
        <p:blipFill>
          <a:blip r:embed="rId4"/>
          <a:stretch>
            <a:fillRect/>
          </a:stretch>
        </p:blipFill>
        <p:spPr>
          <a:xfrm>
            <a:off x="301752" y="421265"/>
            <a:ext cx="672755" cy="674997"/>
          </a:xfrm>
          <a:prstGeom prst="rect">
            <a:avLst/>
          </a:prstGeom>
        </p:spPr>
      </p:pic>
      <p:pic>
        <p:nvPicPr>
          <p:cNvPr id="8" name="Picture 7"/>
          <p:cNvPicPr>
            <a:picLocks noChangeAspect="1"/>
          </p:cNvPicPr>
          <p:nvPr/>
        </p:nvPicPr>
        <p:blipFill>
          <a:blip r:embed="rId5"/>
          <a:stretch>
            <a:fillRect/>
          </a:stretch>
        </p:blipFill>
        <p:spPr>
          <a:xfrm>
            <a:off x="8132948" y="398176"/>
            <a:ext cx="690628" cy="664567"/>
          </a:xfrm>
          <a:prstGeom prst="rect">
            <a:avLst/>
          </a:prstGeom>
        </p:spPr>
      </p:pic>
    </p:spTree>
    <p:extLst>
      <p:ext uri="{BB962C8B-B14F-4D97-AF65-F5344CB8AC3E}">
        <p14:creationId xmlns:p14="http://schemas.microsoft.com/office/powerpoint/2010/main" val="22994907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err="1"/>
              <a:t>Grammatikalisches</a:t>
            </a:r>
            <a:r>
              <a:rPr lang="en-US" sz="2400" dirty="0"/>
              <a:t> </a:t>
            </a:r>
            <a:r>
              <a:rPr lang="en-US" sz="2400" dirty="0" err="1"/>
              <a:t>Konzept</a:t>
            </a:r>
            <a:r>
              <a:rPr lang="en-US" sz="2400" dirty="0"/>
              <a:t> (Notion) : </a:t>
            </a:r>
            <a:br>
              <a:rPr lang="en-US" sz="2400" dirty="0"/>
            </a:br>
            <a:r>
              <a:rPr lang="en-US" sz="2400" dirty="0" err="1"/>
              <a:t>Hintergrund</a:t>
            </a:r>
            <a:r>
              <a:rPr lang="en-US" sz="2400" dirty="0"/>
              <a:t> </a:t>
            </a:r>
            <a:r>
              <a:rPr lang="en-US" sz="2400" dirty="0" err="1"/>
              <a:t>einer</a:t>
            </a:r>
            <a:r>
              <a:rPr lang="en-US" sz="2400" dirty="0"/>
              <a:t> Geschichte  </a:t>
            </a:r>
          </a:p>
        </p:txBody>
      </p:sp>
      <p:pic>
        <p:nvPicPr>
          <p:cNvPr id="4" name="Eyejot-flip-flap-Jakob_x26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5"/>
          <a:stretch>
            <a:fillRect/>
          </a:stretch>
        </p:blipFill>
        <p:spPr>
          <a:xfrm>
            <a:off x="1520952" y="1659784"/>
            <a:ext cx="6096000" cy="4572000"/>
          </a:xfrm>
        </p:spPr>
      </p:pic>
      <p:pic>
        <p:nvPicPr>
          <p:cNvPr id="5" name="Picture 4"/>
          <p:cNvPicPr>
            <a:picLocks noChangeAspect="1"/>
          </p:cNvPicPr>
          <p:nvPr/>
        </p:nvPicPr>
        <p:blipFill>
          <a:blip r:embed="rId6"/>
          <a:stretch>
            <a:fillRect/>
          </a:stretch>
        </p:blipFill>
        <p:spPr>
          <a:xfrm>
            <a:off x="179512" y="473588"/>
            <a:ext cx="616653" cy="618708"/>
          </a:xfrm>
          <a:prstGeom prst="rect">
            <a:avLst/>
          </a:prstGeom>
        </p:spPr>
      </p:pic>
      <p:pic>
        <p:nvPicPr>
          <p:cNvPr id="8" name="Picture 7"/>
          <p:cNvPicPr>
            <a:picLocks noChangeAspect="1"/>
          </p:cNvPicPr>
          <p:nvPr/>
        </p:nvPicPr>
        <p:blipFill>
          <a:blip r:embed="rId7"/>
          <a:stretch>
            <a:fillRect/>
          </a:stretch>
        </p:blipFill>
        <p:spPr>
          <a:xfrm>
            <a:off x="8315158" y="473588"/>
            <a:ext cx="643234" cy="621792"/>
          </a:xfrm>
          <a:prstGeom prst="rect">
            <a:avLst/>
          </a:prstGeom>
        </p:spPr>
      </p:pic>
    </p:spTree>
    <p:extLst>
      <p:ext uri="{BB962C8B-B14F-4D97-AF65-F5344CB8AC3E}">
        <p14:creationId xmlns:p14="http://schemas.microsoft.com/office/powerpoint/2010/main" val="3138473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970913"/>
            <a:ext cx="2362200" cy="2232248"/>
          </a:xfrm>
        </p:spPr>
        <p:txBody>
          <a:bodyPr/>
          <a:lstStyle/>
          <a:p>
            <a:r>
              <a:rPr lang="en-US" sz="2000" dirty="0"/>
              <a:t>Hypothesis  making</a:t>
            </a:r>
            <a:br>
              <a:rPr lang="en-US" sz="2000" dirty="0"/>
            </a:br>
            <a:br>
              <a:rPr lang="en-US" sz="2000" dirty="0"/>
            </a:br>
            <a:r>
              <a:rPr lang="en-US" sz="2000" dirty="0" err="1"/>
              <a:t>Konzepte</a:t>
            </a:r>
            <a:r>
              <a:rPr lang="en-US" sz="2000" dirty="0"/>
              <a:t> </a:t>
            </a:r>
            <a:r>
              <a:rPr lang="en-US" sz="2000" dirty="0" err="1"/>
              <a:t>schärfen</a:t>
            </a:r>
            <a:br>
              <a:rPr lang="en-US" sz="2000" dirty="0"/>
            </a:br>
            <a:r>
              <a:rPr lang="en-US" sz="2000" dirty="0"/>
              <a:t>und </a:t>
            </a:r>
            <a:r>
              <a:rPr lang="en-US" sz="2000" dirty="0" err="1"/>
              <a:t>automatisieren</a:t>
            </a:r>
            <a:endParaRPr lang="en-US" sz="2000" dirty="0"/>
          </a:p>
        </p:txBody>
      </p:sp>
      <p:pic>
        <p:nvPicPr>
          <p:cNvPr id="5" name="Content Placeholder 4"/>
          <p:cNvPicPr>
            <a:picLocks noGrp="1" noChangeAspect="1"/>
          </p:cNvPicPr>
          <p:nvPr>
            <p:ph sz="quarter" idx="1"/>
          </p:nvPr>
        </p:nvPicPr>
        <p:blipFill rotWithShape="1">
          <a:blip r:embed="rId2"/>
          <a:srcRect l="3926" r="8407"/>
          <a:stretch/>
        </p:blipFill>
        <p:spPr>
          <a:xfrm>
            <a:off x="3209703" y="692696"/>
            <a:ext cx="5638800" cy="4864452"/>
          </a:xfrm>
          <a:prstGeom prst="rect">
            <a:avLst/>
          </a:prstGeom>
        </p:spPr>
      </p:pic>
      <p:sp>
        <p:nvSpPr>
          <p:cNvPr id="6" name="Text Placeholder 5"/>
          <p:cNvSpPr txBox="1">
            <a:spLocks noGrp="1"/>
          </p:cNvSpPr>
          <p:nvPr>
            <p:ph type="body" idx="2"/>
          </p:nvPr>
        </p:nvSpPr>
        <p:spPr>
          <a:xfrm>
            <a:off x="251520" y="3861048"/>
            <a:ext cx="2362200" cy="1383969"/>
          </a:xfrm>
          <a:prstGeom prst="rect">
            <a:avLst/>
          </a:prstGeom>
          <a:noFill/>
        </p:spPr>
        <p:txBody>
          <a:bodyPr wrap="square" rtlCol="0">
            <a:spAutoFit/>
          </a:bodyPr>
          <a:lstStyle/>
          <a:p>
            <a:r>
              <a:rPr lang="en-US" sz="1800" b="1" dirty="0"/>
              <a:t>Refugees’ experiences</a:t>
            </a:r>
          </a:p>
          <a:p>
            <a:r>
              <a:rPr lang="en-US" sz="1800" b="1" dirty="0"/>
              <a:t>(present perfect tense)</a:t>
            </a:r>
          </a:p>
        </p:txBody>
      </p:sp>
      <p:pic>
        <p:nvPicPr>
          <p:cNvPr id="7" name="Picture 6"/>
          <p:cNvPicPr>
            <a:picLocks noChangeAspect="1"/>
          </p:cNvPicPr>
          <p:nvPr/>
        </p:nvPicPr>
        <p:blipFill>
          <a:blip r:embed="rId3"/>
          <a:stretch>
            <a:fillRect/>
          </a:stretch>
        </p:blipFill>
        <p:spPr>
          <a:xfrm>
            <a:off x="1279551" y="235714"/>
            <a:ext cx="643234" cy="621792"/>
          </a:xfrm>
          <a:prstGeom prst="rect">
            <a:avLst/>
          </a:prstGeom>
        </p:spPr>
      </p:pic>
      <p:pic>
        <p:nvPicPr>
          <p:cNvPr id="8" name="Picture 7"/>
          <p:cNvPicPr>
            <a:picLocks noChangeAspect="1"/>
          </p:cNvPicPr>
          <p:nvPr/>
        </p:nvPicPr>
        <p:blipFill>
          <a:blip r:embed="rId4"/>
          <a:stretch>
            <a:fillRect/>
          </a:stretch>
        </p:blipFill>
        <p:spPr>
          <a:xfrm>
            <a:off x="683568" y="235714"/>
            <a:ext cx="616653" cy="618708"/>
          </a:xfrm>
          <a:prstGeom prst="rect">
            <a:avLst/>
          </a:prstGeom>
        </p:spPr>
      </p:pic>
      <p:pic>
        <p:nvPicPr>
          <p:cNvPr id="9" name="Picture 8"/>
          <p:cNvPicPr>
            <a:picLocks noChangeAspect="1"/>
          </p:cNvPicPr>
          <p:nvPr/>
        </p:nvPicPr>
        <p:blipFill rotWithShape="1">
          <a:blip r:embed="rId5"/>
          <a:srcRect t="32179"/>
          <a:stretch/>
        </p:blipFill>
        <p:spPr>
          <a:xfrm rot="478209">
            <a:off x="3506350" y="1803577"/>
            <a:ext cx="4853465" cy="3662763"/>
          </a:xfrm>
          <a:prstGeom prst="rect">
            <a:avLst/>
          </a:prstGeom>
        </p:spPr>
      </p:pic>
    </p:spTree>
    <p:extLst>
      <p:ext uri="{BB962C8B-B14F-4D97-AF65-F5344CB8AC3E}">
        <p14:creationId xmlns:p14="http://schemas.microsoft.com/office/powerpoint/2010/main" val="241853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3848" y="692696"/>
            <a:ext cx="1512168" cy="432048"/>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title"/>
          </p:nvPr>
        </p:nvSpPr>
        <p:spPr>
          <a:xfrm>
            <a:off x="381000" y="914400"/>
            <a:ext cx="2534816" cy="2226568"/>
          </a:xfrm>
        </p:spPr>
        <p:txBody>
          <a:bodyPr/>
          <a:lstStyle/>
          <a:p>
            <a:r>
              <a:rPr lang="fr-FR" sz="2800" dirty="0" err="1">
                <a:solidFill>
                  <a:srgbClr val="FFC000"/>
                </a:solidFill>
              </a:rPr>
              <a:t>Sprache</a:t>
            </a:r>
            <a:r>
              <a:rPr lang="fr-FR" sz="2800" dirty="0">
                <a:solidFill>
                  <a:srgbClr val="FFC000"/>
                </a:solidFill>
              </a:rPr>
              <a:t> </a:t>
            </a:r>
            <a:br>
              <a:rPr lang="fr-FR" dirty="0">
                <a:solidFill>
                  <a:srgbClr val="FFC000"/>
                </a:solidFill>
              </a:rPr>
            </a:br>
            <a:r>
              <a:rPr lang="fr-FR" dirty="0" err="1">
                <a:solidFill>
                  <a:srgbClr val="FFC000"/>
                </a:solidFill>
              </a:rPr>
              <a:t>sehen</a:t>
            </a:r>
            <a:r>
              <a:rPr lang="fr-FR" dirty="0">
                <a:solidFill>
                  <a:srgbClr val="FFC000"/>
                </a:solidFill>
              </a:rPr>
              <a:t>, </a:t>
            </a:r>
            <a:br>
              <a:rPr lang="fr-FR" dirty="0">
                <a:solidFill>
                  <a:srgbClr val="FFC000"/>
                </a:solidFill>
              </a:rPr>
            </a:br>
            <a:r>
              <a:rPr lang="fr-FR" dirty="0" err="1">
                <a:solidFill>
                  <a:srgbClr val="FFC000"/>
                </a:solidFill>
              </a:rPr>
              <a:t>hören</a:t>
            </a:r>
            <a:r>
              <a:rPr lang="fr-FR" dirty="0">
                <a:solidFill>
                  <a:srgbClr val="FFC000"/>
                </a:solidFill>
              </a:rPr>
              <a:t>, </a:t>
            </a:r>
            <a:r>
              <a:rPr lang="fr-FR" dirty="0" err="1">
                <a:solidFill>
                  <a:srgbClr val="FFC000"/>
                </a:solidFill>
              </a:rPr>
              <a:t>sprechen</a:t>
            </a:r>
            <a:r>
              <a:rPr lang="fr-FR" dirty="0">
                <a:solidFill>
                  <a:srgbClr val="FFC000"/>
                </a:solidFill>
              </a:rPr>
              <a:t> </a:t>
            </a:r>
            <a:r>
              <a:rPr lang="fr-FR" dirty="0" err="1">
                <a:solidFill>
                  <a:srgbClr val="FFC000"/>
                </a:solidFill>
              </a:rPr>
              <a:t>und</a:t>
            </a:r>
            <a:r>
              <a:rPr lang="fr-FR" dirty="0">
                <a:solidFill>
                  <a:srgbClr val="FFC000"/>
                </a:solidFill>
              </a:rPr>
              <a:t> </a:t>
            </a:r>
            <a:r>
              <a:rPr lang="fr-FR" dirty="0" err="1">
                <a:solidFill>
                  <a:srgbClr val="FFC000"/>
                </a:solidFill>
              </a:rPr>
              <a:t>gestikulieren</a:t>
            </a:r>
            <a:endParaRPr lang="fr-FR" dirty="0">
              <a:solidFill>
                <a:srgbClr val="FFC000"/>
              </a:solidFill>
            </a:endParaRPr>
          </a:p>
        </p:txBody>
      </p:sp>
      <p:sp>
        <p:nvSpPr>
          <p:cNvPr id="3" name="Text Placeholder 2"/>
          <p:cNvSpPr>
            <a:spLocks noGrp="1"/>
          </p:cNvSpPr>
          <p:nvPr>
            <p:ph type="body" idx="2"/>
          </p:nvPr>
        </p:nvSpPr>
        <p:spPr>
          <a:xfrm>
            <a:off x="323528" y="4221089"/>
            <a:ext cx="2362200" cy="1800200"/>
          </a:xfrm>
        </p:spPr>
        <p:txBody>
          <a:bodyPr/>
          <a:lstStyle/>
          <a:p>
            <a:r>
              <a:rPr lang="de-AT" dirty="0"/>
              <a:t>ISM Model von </a:t>
            </a:r>
            <a:r>
              <a:rPr lang="de-AT" dirty="0" err="1"/>
              <a:t>Ahsen</a:t>
            </a:r>
            <a:r>
              <a:rPr lang="de-AT" dirty="0"/>
              <a:t> </a:t>
            </a:r>
          </a:p>
          <a:p>
            <a:pPr marL="285750" indent="-285750">
              <a:buFont typeface="Wingdings" pitchFamily="2" charset="2"/>
              <a:buChar char="Ø"/>
            </a:pPr>
            <a:r>
              <a:rPr lang="de-AT" dirty="0"/>
              <a:t>Images</a:t>
            </a:r>
          </a:p>
          <a:p>
            <a:pPr marL="285750" indent="-285750">
              <a:buFont typeface="Wingdings" pitchFamily="2" charset="2"/>
              <a:buChar char="Ø"/>
            </a:pPr>
            <a:r>
              <a:rPr lang="de-AT" dirty="0" err="1"/>
              <a:t>Somatic</a:t>
            </a:r>
            <a:r>
              <a:rPr lang="de-AT" dirty="0"/>
              <a:t> Markers</a:t>
            </a:r>
          </a:p>
          <a:p>
            <a:pPr marL="285750" indent="-285750">
              <a:buFont typeface="Wingdings" pitchFamily="2" charset="2"/>
              <a:buChar char="Ø"/>
            </a:pPr>
            <a:r>
              <a:rPr lang="de-AT" dirty="0" err="1"/>
              <a:t>Meaning</a:t>
            </a:r>
            <a:endParaRPr lang="de-AT" dirty="0"/>
          </a:p>
        </p:txBody>
      </p:sp>
      <p:sp>
        <p:nvSpPr>
          <p:cNvPr id="6" name="Content Placeholder 5"/>
          <p:cNvSpPr>
            <a:spLocks noGrp="1"/>
          </p:cNvSpPr>
          <p:nvPr>
            <p:ph sz="quarter" idx="1"/>
          </p:nvPr>
        </p:nvSpPr>
        <p:spPr/>
        <p:txBody>
          <a:bodyPr/>
          <a:lstStyle/>
          <a:p>
            <a:pPr marL="0" indent="0">
              <a:buNone/>
            </a:pPr>
            <a:r>
              <a:rPr lang="de-AT" dirty="0"/>
              <a:t>Prinzip 9: </a:t>
            </a:r>
            <a:r>
              <a:rPr lang="de-AT" sz="2400" dirty="0"/>
              <a:t>Das Gehirn kann vieles gleichzeitig tun. Vielfältiger Input wirkt lernfördernd.</a:t>
            </a:r>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78" r="1943"/>
          <a:stretch/>
        </p:blipFill>
        <p:spPr bwMode="auto">
          <a:xfrm>
            <a:off x="2987824" y="1988841"/>
            <a:ext cx="5691341" cy="429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stretch>
            <a:fillRect/>
          </a:stretch>
        </p:blipFill>
        <p:spPr>
          <a:xfrm>
            <a:off x="1259632" y="209230"/>
            <a:ext cx="720080" cy="692116"/>
          </a:xfrm>
          <a:prstGeom prst="rect">
            <a:avLst/>
          </a:prstGeom>
        </p:spPr>
      </p:pic>
    </p:spTree>
    <p:extLst>
      <p:ext uri="{BB962C8B-B14F-4D97-AF65-F5344CB8AC3E}">
        <p14:creationId xmlns:p14="http://schemas.microsoft.com/office/powerpoint/2010/main" val="30504091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362200" cy="2226568"/>
          </a:xfrm>
        </p:spPr>
        <p:txBody>
          <a:bodyPr/>
          <a:lstStyle/>
          <a:p>
            <a:endParaRPr lang="en-US" dirty="0"/>
          </a:p>
        </p:txBody>
      </p:sp>
      <p:sp>
        <p:nvSpPr>
          <p:cNvPr id="3" name="Text Placeholder 2"/>
          <p:cNvSpPr>
            <a:spLocks noGrp="1"/>
          </p:cNvSpPr>
          <p:nvPr>
            <p:ph type="body" idx="2"/>
          </p:nvPr>
        </p:nvSpPr>
        <p:spPr>
          <a:xfrm>
            <a:off x="381000" y="3573016"/>
            <a:ext cx="2362200" cy="2553148"/>
          </a:xfrm>
        </p:spPr>
        <p:txBody>
          <a:bodyPr>
            <a:normAutofit/>
          </a:bodyPr>
          <a:lstStyle/>
          <a:p>
            <a:r>
              <a:rPr lang="en-US" sz="2400" dirty="0"/>
              <a:t>Was </a:t>
            </a:r>
            <a:r>
              <a:rPr lang="en-US" sz="2400" dirty="0" err="1"/>
              <a:t>passiert</a:t>
            </a:r>
            <a:r>
              <a:rPr lang="en-US" sz="2400" dirty="0"/>
              <a:t> in </a:t>
            </a:r>
            <a:r>
              <a:rPr lang="en-US" sz="2400" dirty="0" err="1"/>
              <a:t>diesen</a:t>
            </a:r>
            <a:r>
              <a:rPr lang="en-US" sz="2400" dirty="0"/>
              <a:t> </a:t>
            </a:r>
            <a:r>
              <a:rPr lang="en-US" sz="2400" dirty="0" err="1"/>
              <a:t>Gehirnen</a:t>
            </a:r>
            <a:r>
              <a:rPr lang="en-US" sz="2400" dirty="0"/>
              <a:t>?</a:t>
            </a:r>
          </a:p>
          <a:p>
            <a:endParaRPr lang="en-US" sz="3200" b="1" dirty="0"/>
          </a:p>
          <a:p>
            <a:endParaRPr lang="en-US" sz="3200" b="1" dirty="0"/>
          </a:p>
        </p:txBody>
      </p:sp>
      <p:pic>
        <p:nvPicPr>
          <p:cNvPr id="5" name="Eyejot-irregular-verbs-pilar_x26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3093371" y="1916832"/>
            <a:ext cx="5350768" cy="4013076"/>
          </a:xfrm>
        </p:spPr>
      </p:pic>
      <p:sp>
        <p:nvSpPr>
          <p:cNvPr id="6" name="Oval Callout 5"/>
          <p:cNvSpPr/>
          <p:nvPr/>
        </p:nvSpPr>
        <p:spPr>
          <a:xfrm>
            <a:off x="179512" y="908720"/>
            <a:ext cx="2563688" cy="2016224"/>
          </a:xfrm>
          <a:prstGeom prst="wedgeEllipseCallout">
            <a:avLst>
              <a:gd name="adj1" fmla="val 62017"/>
              <a:gd name="adj2" fmla="val 103563"/>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It sounds right!</a:t>
            </a:r>
          </a:p>
        </p:txBody>
      </p:sp>
      <p:sp>
        <p:nvSpPr>
          <p:cNvPr id="7" name="TextBox 6"/>
          <p:cNvSpPr txBox="1"/>
          <p:nvPr/>
        </p:nvSpPr>
        <p:spPr>
          <a:xfrm>
            <a:off x="3124200" y="692696"/>
            <a:ext cx="5638800" cy="800219"/>
          </a:xfrm>
          <a:prstGeom prst="rect">
            <a:avLst/>
          </a:prstGeom>
          <a:noFill/>
        </p:spPr>
        <p:txBody>
          <a:bodyPr wrap="square" rtlCol="0">
            <a:spAutoFit/>
          </a:bodyPr>
          <a:lstStyle/>
          <a:p>
            <a:r>
              <a:rPr lang="en-US" sz="2800" b="1" dirty="0"/>
              <a:t>Irregular verbs raps… </a:t>
            </a:r>
          </a:p>
          <a:p>
            <a:r>
              <a:rPr lang="en-US" b="1" dirty="0"/>
              <a:t>          …</a:t>
            </a:r>
            <a:r>
              <a:rPr lang="en-US" b="1" dirty="0" err="1"/>
              <a:t>statt</a:t>
            </a:r>
            <a:r>
              <a:rPr lang="en-US" b="1" dirty="0"/>
              <a:t> </a:t>
            </a:r>
            <a:r>
              <a:rPr lang="en-US" b="1" dirty="0" err="1"/>
              <a:t>stilles</a:t>
            </a:r>
            <a:r>
              <a:rPr lang="en-US" b="1" dirty="0"/>
              <a:t> </a:t>
            </a:r>
            <a:r>
              <a:rPr lang="en-US" b="1" dirty="0" err="1"/>
              <a:t>Starren</a:t>
            </a:r>
            <a:r>
              <a:rPr lang="en-US" b="1" dirty="0"/>
              <a:t> auf die </a:t>
            </a:r>
            <a:r>
              <a:rPr lang="en-US" b="1" dirty="0" err="1"/>
              <a:t>Verbtabelle</a:t>
            </a:r>
            <a:r>
              <a:rPr lang="en-US" b="1" dirty="0"/>
              <a:t>.   </a:t>
            </a:r>
          </a:p>
        </p:txBody>
      </p:sp>
    </p:spTree>
    <p:extLst>
      <p:ext uri="{BB962C8B-B14F-4D97-AF65-F5344CB8AC3E}">
        <p14:creationId xmlns:p14="http://schemas.microsoft.com/office/powerpoint/2010/main" val="8457899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fr-FR" dirty="0" err="1"/>
              <a:t>Was</a:t>
            </a:r>
            <a:r>
              <a:rPr lang="fr-FR" dirty="0"/>
              <a:t> </a:t>
            </a:r>
            <a:r>
              <a:rPr lang="fr-FR" dirty="0" err="1"/>
              <a:t>passiert</a:t>
            </a:r>
            <a:r>
              <a:rPr lang="fr-FR" dirty="0"/>
              <a:t> in </a:t>
            </a:r>
            <a:r>
              <a:rPr lang="fr-FR" dirty="0" err="1"/>
              <a:t>diesem</a:t>
            </a:r>
            <a:r>
              <a:rPr lang="fr-FR" dirty="0"/>
              <a:t> </a:t>
            </a:r>
            <a:r>
              <a:rPr lang="fr-FR" dirty="0" err="1"/>
              <a:t>Gehirn</a:t>
            </a:r>
            <a:r>
              <a:rPr lang="fr-FR"/>
              <a:t>?</a:t>
            </a:r>
            <a:endParaRPr lang="fr-FR" dirty="0"/>
          </a:p>
        </p:txBody>
      </p:sp>
      <p:pic>
        <p:nvPicPr>
          <p:cNvPr id="7170" name="Picture 2"/>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tretch>
            <a:fillRect/>
          </a:stretch>
        </p:blipFill>
        <p:spPr bwMode="auto">
          <a:xfrm>
            <a:off x="196602" y="2027023"/>
            <a:ext cx="3943351"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4" y="2027023"/>
            <a:ext cx="4682991"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4579749" y="6471775"/>
            <a:ext cx="4088743" cy="246221"/>
          </a:xfrm>
          <a:prstGeom prst="rect">
            <a:avLst/>
          </a:prstGeom>
          <a:noFill/>
        </p:spPr>
        <p:txBody>
          <a:bodyPr wrap="square" rtlCol="0">
            <a:spAutoFit/>
          </a:bodyPr>
          <a:lstStyle/>
          <a:p>
            <a:r>
              <a:rPr lang="de-AT" sz="1000" dirty="0">
                <a:latin typeface="Arial" pitchFamily="34" charset="0"/>
                <a:cs typeface="Arial" pitchFamily="34" charset="0"/>
              </a:rPr>
              <a:t>http://www.oocities.org/dtmcbride/science/biology/images/brain3.jpg</a:t>
            </a:r>
            <a:endParaRPr lang="fr-FR" sz="1000" dirty="0"/>
          </a:p>
        </p:txBody>
      </p:sp>
      <p:pic>
        <p:nvPicPr>
          <p:cNvPr id="2" name="Picture 1"/>
          <p:cNvPicPr>
            <a:picLocks noChangeAspect="1"/>
          </p:cNvPicPr>
          <p:nvPr/>
        </p:nvPicPr>
        <p:blipFill>
          <a:blip r:embed="rId5"/>
          <a:stretch>
            <a:fillRect/>
          </a:stretch>
        </p:blipFill>
        <p:spPr>
          <a:xfrm>
            <a:off x="467544" y="413682"/>
            <a:ext cx="719390" cy="695004"/>
          </a:xfrm>
          <a:prstGeom prst="rect">
            <a:avLst/>
          </a:prstGeom>
        </p:spPr>
      </p:pic>
    </p:spTree>
    <p:extLst>
      <p:ext uri="{BB962C8B-B14F-4D97-AF65-F5344CB8AC3E}">
        <p14:creationId xmlns:p14="http://schemas.microsoft.com/office/powerpoint/2010/main" val="1601842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2656"/>
            <a:ext cx="8784976" cy="576064"/>
          </a:xfrm>
          <a:solidFill>
            <a:schemeClr val="accent1">
              <a:lumMod val="60000"/>
              <a:lumOff val="40000"/>
            </a:schemeClr>
          </a:solidFill>
        </p:spPr>
        <p:txBody>
          <a:bodyPr>
            <a:noAutofit/>
          </a:bodyPr>
          <a:lstStyle/>
          <a:p>
            <a:r>
              <a:rPr lang="en-US" sz="2400" b="1" dirty="0" err="1">
                <a:solidFill>
                  <a:schemeClr val="accent3">
                    <a:lumMod val="75000"/>
                  </a:schemeClr>
                </a:solidFill>
              </a:rPr>
              <a:t>Teil</a:t>
            </a:r>
            <a:r>
              <a:rPr lang="en-US" sz="2400" b="1" dirty="0">
                <a:solidFill>
                  <a:schemeClr val="accent3">
                    <a:lumMod val="75000"/>
                  </a:schemeClr>
                </a:solidFill>
              </a:rPr>
              <a:t> 1: </a:t>
            </a:r>
            <a:r>
              <a:rPr lang="en-US" sz="2400" b="1" dirty="0" err="1">
                <a:solidFill>
                  <a:schemeClr val="accent3">
                    <a:lumMod val="75000"/>
                  </a:schemeClr>
                </a:solidFill>
              </a:rPr>
              <a:t>Lernen</a:t>
            </a:r>
            <a:r>
              <a:rPr lang="en-US" sz="2400" b="1" dirty="0">
                <a:solidFill>
                  <a:schemeClr val="accent3">
                    <a:lumMod val="75000"/>
                  </a:schemeClr>
                </a:solidFill>
              </a:rPr>
              <a:t> </a:t>
            </a:r>
            <a:r>
              <a:rPr lang="en-US" sz="2400" b="1" dirty="0" err="1">
                <a:solidFill>
                  <a:schemeClr val="accent3">
                    <a:lumMod val="75000"/>
                  </a:schemeClr>
                </a:solidFill>
              </a:rPr>
              <a:t>ist</a:t>
            </a:r>
            <a:r>
              <a:rPr lang="en-US" sz="2400" b="1" dirty="0">
                <a:solidFill>
                  <a:schemeClr val="accent3">
                    <a:lumMod val="75000"/>
                  </a:schemeClr>
                </a:solidFill>
              </a:rPr>
              <a:t> </a:t>
            </a:r>
            <a:r>
              <a:rPr lang="en-US" sz="2400" b="1" dirty="0" err="1">
                <a:solidFill>
                  <a:schemeClr val="accent3">
                    <a:lumMod val="75000"/>
                  </a:schemeClr>
                </a:solidFill>
              </a:rPr>
              <a:t>ein</a:t>
            </a:r>
            <a:r>
              <a:rPr lang="en-US" sz="2400" b="1" dirty="0">
                <a:solidFill>
                  <a:schemeClr val="accent3">
                    <a:lumMod val="75000"/>
                  </a:schemeClr>
                </a:solidFill>
              </a:rPr>
              <a:t> </a:t>
            </a:r>
            <a:r>
              <a:rPr lang="en-US" sz="2400" b="1" dirty="0" err="1">
                <a:solidFill>
                  <a:schemeClr val="accent3">
                    <a:lumMod val="75000"/>
                  </a:schemeClr>
                </a:solidFill>
              </a:rPr>
              <a:t>physikalisch</a:t>
            </a:r>
            <a:r>
              <a:rPr lang="en-US" sz="2400" b="1" dirty="0">
                <a:solidFill>
                  <a:schemeClr val="accent3">
                    <a:lumMod val="75000"/>
                  </a:schemeClr>
                </a:solidFill>
              </a:rPr>
              <a:t> </a:t>
            </a:r>
            <a:r>
              <a:rPr lang="en-US" sz="2400" b="1" dirty="0" err="1">
                <a:solidFill>
                  <a:schemeClr val="accent3">
                    <a:lumMod val="75000"/>
                  </a:schemeClr>
                </a:solidFill>
              </a:rPr>
              <a:t>chemischer</a:t>
            </a:r>
            <a:r>
              <a:rPr lang="en-US" sz="2400" b="1" dirty="0">
                <a:solidFill>
                  <a:schemeClr val="accent3">
                    <a:lumMod val="75000"/>
                  </a:schemeClr>
                </a:solidFill>
              </a:rPr>
              <a:t> </a:t>
            </a:r>
            <a:r>
              <a:rPr lang="en-US" sz="2400" b="1" dirty="0" err="1">
                <a:solidFill>
                  <a:schemeClr val="accent3">
                    <a:lumMod val="75000"/>
                  </a:schemeClr>
                </a:solidFill>
              </a:rPr>
              <a:t>Vorgang</a:t>
            </a:r>
            <a:r>
              <a:rPr lang="en-US" sz="2400" b="1" dirty="0">
                <a:solidFill>
                  <a:schemeClr val="accent3">
                    <a:lumMod val="75000"/>
                  </a:schemeClr>
                </a:solidFill>
              </a:rPr>
              <a:t> </a:t>
            </a:r>
          </a:p>
        </p:txBody>
      </p:sp>
      <p:sp>
        <p:nvSpPr>
          <p:cNvPr id="5" name="TextBox 4"/>
          <p:cNvSpPr txBox="1"/>
          <p:nvPr/>
        </p:nvSpPr>
        <p:spPr>
          <a:xfrm>
            <a:off x="395536" y="1723213"/>
            <a:ext cx="3960440" cy="3877985"/>
          </a:xfrm>
          <a:prstGeom prst="rect">
            <a:avLst/>
          </a:prstGeom>
          <a:solidFill>
            <a:schemeClr val="accent3"/>
          </a:solidFill>
        </p:spPr>
        <p:txBody>
          <a:bodyPr wrap="square" rtlCol="0">
            <a:spAutoFit/>
          </a:bodyPr>
          <a:lstStyle/>
          <a:p>
            <a:r>
              <a:rPr lang="en-US" sz="3200" dirty="0"/>
              <a:t>“Teaching is the art of changing the brain. …. I mean, creating conditions that lead to change in a learner’s brain.”</a:t>
            </a:r>
          </a:p>
          <a:p>
            <a:r>
              <a:rPr lang="en-US" dirty="0"/>
              <a:t>James E. </a:t>
            </a:r>
            <a:r>
              <a:rPr lang="en-US" dirty="0" err="1"/>
              <a:t>Zull</a:t>
            </a:r>
            <a:r>
              <a:rPr lang="en-US" dirty="0"/>
              <a:t>, p.5</a:t>
            </a:r>
          </a:p>
          <a:p>
            <a:endParaRPr lang="en-US" dirty="0"/>
          </a:p>
          <a:p>
            <a:endParaRPr lang="en-US" dirty="0"/>
          </a:p>
        </p:txBody>
      </p:sp>
      <p:pic>
        <p:nvPicPr>
          <p:cNvPr id="8" name="Content Placeholder 7"/>
          <p:cNvPicPr>
            <a:picLocks noGrp="1" noChangeAspect="1"/>
          </p:cNvPicPr>
          <p:nvPr>
            <p:ph sz="quarter" idx="1"/>
          </p:nvPr>
        </p:nvPicPr>
        <p:blipFill rotWithShape="1">
          <a:blip r:embed="rId3"/>
          <a:srcRect r="49674"/>
          <a:stretch/>
        </p:blipFill>
        <p:spPr>
          <a:xfrm>
            <a:off x="4716017" y="1701275"/>
            <a:ext cx="3985788" cy="3959973"/>
          </a:xfrm>
          <a:prstGeom prst="rect">
            <a:avLst/>
          </a:prstGeom>
        </p:spPr>
      </p:pic>
      <p:sp>
        <p:nvSpPr>
          <p:cNvPr id="9" name="TextBox 8"/>
          <p:cNvSpPr txBox="1"/>
          <p:nvPr/>
        </p:nvSpPr>
        <p:spPr>
          <a:xfrm>
            <a:off x="4860032" y="5877272"/>
            <a:ext cx="4104456" cy="338554"/>
          </a:xfrm>
          <a:prstGeom prst="rect">
            <a:avLst/>
          </a:prstGeom>
          <a:noFill/>
        </p:spPr>
        <p:txBody>
          <a:bodyPr wrap="square" rtlCol="0">
            <a:spAutoFit/>
          </a:bodyPr>
          <a:lstStyle/>
          <a:p>
            <a:r>
              <a:rPr lang="en-US" sz="800" dirty="0"/>
              <a:t>© MPI von </a:t>
            </a:r>
            <a:r>
              <a:rPr lang="en-US" sz="800" dirty="0" err="1"/>
              <a:t>Neurobiologie</a:t>
            </a:r>
            <a:r>
              <a:rPr lang="en-US" sz="800" dirty="0"/>
              <a:t> Meyer, in http://www.news-medical.net/news/20140422/791/German.aspx</a:t>
            </a:r>
          </a:p>
        </p:txBody>
      </p:sp>
    </p:spTree>
    <p:extLst>
      <p:ext uri="{BB962C8B-B14F-4D97-AF65-F5344CB8AC3E}">
        <p14:creationId xmlns:p14="http://schemas.microsoft.com/office/powerpoint/2010/main" val="30440477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781050"/>
            <a:ext cx="2506216" cy="1855862"/>
          </a:xfrm>
        </p:spPr>
        <p:txBody>
          <a:bodyPr/>
          <a:lstStyle/>
          <a:p>
            <a:r>
              <a:rPr lang="de-AT" dirty="0">
                <a:solidFill>
                  <a:srgbClr val="FFC000"/>
                </a:solidFill>
              </a:rPr>
              <a:t>Noch mehr Gehirnaktivität durch Bewegung</a:t>
            </a:r>
            <a:endParaRPr lang="de-AT" dirty="0"/>
          </a:p>
        </p:txBody>
      </p:sp>
      <p:sp>
        <p:nvSpPr>
          <p:cNvPr id="3" name="Text Placeholder 2"/>
          <p:cNvSpPr>
            <a:spLocks noGrp="1"/>
          </p:cNvSpPr>
          <p:nvPr>
            <p:ph type="body" idx="2"/>
          </p:nvPr>
        </p:nvSpPr>
        <p:spPr>
          <a:xfrm>
            <a:off x="381000" y="4077073"/>
            <a:ext cx="2362200" cy="2049091"/>
          </a:xfrm>
        </p:spPr>
        <p:txBody>
          <a:bodyPr/>
          <a:lstStyle/>
          <a:p>
            <a:r>
              <a:rPr lang="fr-FR" dirty="0" err="1"/>
              <a:t>Bewegungen</a:t>
            </a:r>
            <a:r>
              <a:rPr lang="fr-FR" dirty="0"/>
              <a:t> </a:t>
            </a:r>
            <a:r>
              <a:rPr lang="fr-FR" dirty="0" err="1"/>
              <a:t>hinterlassen</a:t>
            </a:r>
            <a:r>
              <a:rPr lang="fr-FR" dirty="0"/>
              <a:t> </a:t>
            </a:r>
            <a:r>
              <a:rPr lang="fr-FR" dirty="0" err="1"/>
              <a:t>starke</a:t>
            </a:r>
            <a:r>
              <a:rPr lang="fr-FR" dirty="0"/>
              <a:t> </a:t>
            </a:r>
            <a:r>
              <a:rPr lang="fr-FR" dirty="0" err="1"/>
              <a:t>Spuren</a:t>
            </a:r>
            <a:r>
              <a:rPr lang="fr-FR" dirty="0"/>
              <a:t> </a:t>
            </a:r>
            <a:r>
              <a:rPr lang="fr-FR" dirty="0" err="1"/>
              <a:t>im</a:t>
            </a:r>
            <a:r>
              <a:rPr lang="fr-FR" dirty="0"/>
              <a:t> </a:t>
            </a:r>
            <a:r>
              <a:rPr lang="fr-FR" dirty="0" err="1"/>
              <a:t>Gehirn</a:t>
            </a:r>
            <a:endParaRPr lang="fr-FR" dirty="0"/>
          </a:p>
          <a:p>
            <a:r>
              <a:rPr lang="de-AT" dirty="0"/>
              <a:t>VMI: </a:t>
            </a:r>
            <a:r>
              <a:rPr lang="de-AT" dirty="0">
                <a:hlinkClick r:id="rId3"/>
              </a:rPr>
              <a:t>Manuela </a:t>
            </a:r>
            <a:r>
              <a:rPr lang="de-AT" dirty="0" err="1">
                <a:hlinkClick r:id="rId3"/>
              </a:rPr>
              <a:t>Macedonia</a:t>
            </a:r>
            <a:endParaRPr lang="de-AT" dirty="0"/>
          </a:p>
          <a:p>
            <a:endParaRPr lang="de-AT" dirty="0"/>
          </a:p>
        </p:txBody>
      </p:sp>
      <p:sp>
        <p:nvSpPr>
          <p:cNvPr id="4" name="Content Placeholder 3"/>
          <p:cNvSpPr>
            <a:spLocks noGrp="1"/>
          </p:cNvSpPr>
          <p:nvPr>
            <p:ph sz="quarter" idx="1"/>
          </p:nvPr>
        </p:nvSpPr>
        <p:spPr/>
        <p:txBody>
          <a:bodyPr/>
          <a:lstStyle/>
          <a:p>
            <a:pPr marL="0" indent="0">
              <a:buNone/>
            </a:pPr>
            <a:r>
              <a:rPr lang="de-AT" b="1" dirty="0"/>
              <a:t>Die Rolle von Bewegung</a:t>
            </a: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910" r="9353"/>
          <a:stretch/>
        </p:blipFill>
        <p:spPr bwMode="auto">
          <a:xfrm>
            <a:off x="3541558" y="1196752"/>
            <a:ext cx="4804084" cy="4753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a:stretch>
            <a:fillRect/>
          </a:stretch>
        </p:blipFill>
        <p:spPr>
          <a:xfrm>
            <a:off x="1216941" y="209029"/>
            <a:ext cx="719390" cy="695004"/>
          </a:xfrm>
          <a:prstGeom prst="rect">
            <a:avLst/>
          </a:prstGeom>
        </p:spPr>
      </p:pic>
    </p:spTree>
    <p:extLst>
      <p:ext uri="{BB962C8B-B14F-4D97-AF65-F5344CB8AC3E}">
        <p14:creationId xmlns:p14="http://schemas.microsoft.com/office/powerpoint/2010/main" val="14280841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err="1"/>
              <a:t>Lernen</a:t>
            </a:r>
            <a:r>
              <a:rPr lang="en-US" sz="2800" dirty="0"/>
              <a:t>:      </a:t>
            </a:r>
            <a:r>
              <a:rPr lang="en-US" sz="2800" dirty="0" err="1"/>
              <a:t>simultane</a:t>
            </a:r>
            <a:r>
              <a:rPr lang="en-US" sz="2800" dirty="0"/>
              <a:t> </a:t>
            </a:r>
            <a:r>
              <a:rPr lang="en-US" sz="2800" dirty="0" err="1"/>
              <a:t>Aktivität</a:t>
            </a:r>
            <a:r>
              <a:rPr lang="en-US" sz="2800" dirty="0"/>
              <a:t> von </a:t>
            </a:r>
            <a:r>
              <a:rPr lang="en-US" sz="2800" dirty="0" err="1"/>
              <a:t>Neuronennetzen</a:t>
            </a:r>
            <a:endParaRPr lang="en-US" sz="2800" dirty="0"/>
          </a:p>
        </p:txBody>
      </p:sp>
      <p:pic>
        <p:nvPicPr>
          <p:cNvPr id="4" name="Content Placeholder 3"/>
          <p:cNvPicPr>
            <a:picLocks noGrp="1" noChangeAspect="1"/>
          </p:cNvPicPr>
          <p:nvPr>
            <p:ph sz="quarter" idx="1"/>
          </p:nvPr>
        </p:nvPicPr>
        <p:blipFill>
          <a:blip r:embed="rId2"/>
          <a:stretch>
            <a:fillRect/>
          </a:stretch>
        </p:blipFill>
        <p:spPr>
          <a:xfrm>
            <a:off x="319115" y="1628800"/>
            <a:ext cx="8504238" cy="3771444"/>
          </a:xfrm>
          <a:prstGeom prst="rect">
            <a:avLst/>
          </a:prstGeom>
        </p:spPr>
      </p:pic>
      <p:sp>
        <p:nvSpPr>
          <p:cNvPr id="5" name="Right Arrow 4"/>
          <p:cNvSpPr/>
          <p:nvPr/>
        </p:nvSpPr>
        <p:spPr>
          <a:xfrm>
            <a:off x="1763688" y="617198"/>
            <a:ext cx="432048" cy="288032"/>
          </a:xfrm>
          <a:prstGeom prst="rightArrow">
            <a:avLst>
              <a:gd name="adj1" fmla="val 39284"/>
              <a:gd name="adj2" fmla="val 58037"/>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95536" y="6453336"/>
            <a:ext cx="7704856" cy="338554"/>
          </a:xfrm>
          <a:prstGeom prst="rect">
            <a:avLst/>
          </a:prstGeom>
          <a:noFill/>
        </p:spPr>
        <p:txBody>
          <a:bodyPr wrap="square" rtlCol="0">
            <a:spAutoFit/>
          </a:bodyPr>
          <a:lstStyle/>
          <a:p>
            <a:pPr lvl="0"/>
            <a:r>
              <a:rPr lang="en-US" altLang="en-US" sz="800" dirty="0">
                <a:latin typeface="Calibri" panose="020F0502020204030204" pitchFamily="34" charset="0"/>
                <a:cs typeface="Times New Roman" panose="02020603050405020304" pitchFamily="18" charset="0"/>
              </a:rPr>
              <a:t>Macedonia, Manuela. “</a:t>
            </a:r>
            <a:r>
              <a:rPr lang="en-US" altLang="en-US" sz="800" dirty="0" err="1">
                <a:latin typeface="Calibri" panose="020F0502020204030204" pitchFamily="34" charset="0"/>
                <a:cs typeface="Times New Roman" panose="02020603050405020304" pitchFamily="18" charset="0"/>
              </a:rPr>
              <a:t>Mit</a:t>
            </a:r>
            <a:r>
              <a:rPr lang="en-US" altLang="en-US" sz="800" dirty="0">
                <a:latin typeface="Calibri" panose="020F0502020204030204" pitchFamily="34" charset="0"/>
                <a:cs typeface="Times New Roman" panose="02020603050405020304" pitchFamily="18" charset="0"/>
              </a:rPr>
              <a:t> </a:t>
            </a:r>
            <a:r>
              <a:rPr lang="en-US" altLang="en-US" sz="800" dirty="0" err="1">
                <a:latin typeface="Calibri" panose="020F0502020204030204" pitchFamily="34" charset="0"/>
                <a:cs typeface="Times New Roman" panose="02020603050405020304" pitchFamily="18" charset="0"/>
              </a:rPr>
              <a:t>Händen</a:t>
            </a:r>
            <a:r>
              <a:rPr lang="en-US" altLang="en-US" sz="800" dirty="0">
                <a:latin typeface="Calibri" panose="020F0502020204030204" pitchFamily="34" charset="0"/>
                <a:cs typeface="Times New Roman" panose="02020603050405020304" pitchFamily="18" charset="0"/>
              </a:rPr>
              <a:t> und </a:t>
            </a:r>
            <a:r>
              <a:rPr lang="en-US" altLang="en-US" sz="800" dirty="0" err="1">
                <a:latin typeface="Calibri" panose="020F0502020204030204" pitchFamily="34" charset="0"/>
                <a:cs typeface="Times New Roman" panose="02020603050405020304" pitchFamily="18" charset="0"/>
              </a:rPr>
              <a:t>Füßen</a:t>
            </a:r>
            <a:r>
              <a:rPr lang="en-US" altLang="en-US" sz="800" dirty="0">
                <a:latin typeface="Calibri" panose="020F0502020204030204" pitchFamily="34" charset="0"/>
                <a:cs typeface="Times New Roman" panose="02020603050405020304" pitchFamily="18" charset="0"/>
              </a:rPr>
              <a:t>” in </a:t>
            </a:r>
            <a:r>
              <a:rPr lang="en-US" altLang="en-US" sz="800" i="1" dirty="0" err="1">
                <a:latin typeface="Calibri" panose="020F0502020204030204" pitchFamily="34" charset="0"/>
                <a:cs typeface="Times New Roman" panose="02020603050405020304" pitchFamily="18" charset="0"/>
              </a:rPr>
              <a:t>Gehirn</a:t>
            </a:r>
            <a:r>
              <a:rPr lang="en-US" altLang="en-US" sz="800" i="1" dirty="0">
                <a:latin typeface="Calibri" panose="020F0502020204030204" pitchFamily="34" charset="0"/>
                <a:cs typeface="Times New Roman" panose="02020603050405020304" pitchFamily="18" charset="0"/>
              </a:rPr>
              <a:t> und Geist,  </a:t>
            </a:r>
            <a:r>
              <a:rPr lang="en-US" altLang="en-US" sz="800" i="1" dirty="0" err="1">
                <a:latin typeface="Calibri" panose="020F0502020204030204" pitchFamily="34" charset="0"/>
                <a:cs typeface="Times New Roman" panose="02020603050405020304" pitchFamily="18" charset="0"/>
              </a:rPr>
              <a:t>Spektrum</a:t>
            </a:r>
            <a:r>
              <a:rPr lang="en-US" altLang="en-US" sz="800" i="1" dirty="0">
                <a:latin typeface="Calibri" panose="020F0502020204030204" pitchFamily="34" charset="0"/>
                <a:cs typeface="Times New Roman" panose="02020603050405020304" pitchFamily="18" charset="0"/>
              </a:rPr>
              <a:t>, 12.2. 06.12.2012. </a:t>
            </a:r>
            <a:r>
              <a:rPr lang="en-US" altLang="en-US" sz="800" dirty="0">
                <a:latin typeface="Calibri" panose="020F0502020204030204" pitchFamily="34" charset="0"/>
                <a:cs typeface="Times New Roman" panose="02020603050405020304" pitchFamily="18" charset="0"/>
              </a:rPr>
              <a:t>http://www.macedonia.at/uncategorized/gehirn-und-geist-und-brain-cast/</a:t>
            </a:r>
            <a:endParaRPr lang="en-US" altLang="en-US" sz="800" dirty="0"/>
          </a:p>
          <a:p>
            <a:endParaRPr lang="en-US" sz="800" dirty="0"/>
          </a:p>
        </p:txBody>
      </p:sp>
      <p:pic>
        <p:nvPicPr>
          <p:cNvPr id="7" name="Picture 6"/>
          <p:cNvPicPr>
            <a:picLocks noChangeAspect="1"/>
          </p:cNvPicPr>
          <p:nvPr/>
        </p:nvPicPr>
        <p:blipFill>
          <a:blip r:embed="rId3"/>
          <a:stretch>
            <a:fillRect/>
          </a:stretch>
        </p:blipFill>
        <p:spPr>
          <a:xfrm>
            <a:off x="4241509" y="979869"/>
            <a:ext cx="642167" cy="620399"/>
          </a:xfrm>
          <a:prstGeom prst="rect">
            <a:avLst/>
          </a:prstGeom>
        </p:spPr>
      </p:pic>
    </p:spTree>
    <p:extLst>
      <p:ext uri="{BB962C8B-B14F-4D97-AF65-F5344CB8AC3E}">
        <p14:creationId xmlns:p14="http://schemas.microsoft.com/office/powerpoint/2010/main" val="37124007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Bewegung</a:t>
            </a:r>
            <a:r>
              <a:rPr lang="en-US" dirty="0"/>
              <a:t> – </a:t>
            </a:r>
            <a:r>
              <a:rPr lang="en-US" dirty="0" err="1"/>
              <a:t>Sprechen</a:t>
            </a:r>
            <a:r>
              <a:rPr lang="en-US" dirty="0"/>
              <a:t> – </a:t>
            </a:r>
            <a:r>
              <a:rPr lang="en-US" dirty="0" err="1"/>
              <a:t>Hören</a:t>
            </a:r>
            <a:r>
              <a:rPr lang="en-US" dirty="0"/>
              <a:t> --</a:t>
            </a:r>
            <a:r>
              <a:rPr lang="en-US" dirty="0" err="1"/>
              <a:t>Zeichnen</a:t>
            </a:r>
            <a:endParaRPr lang="en-US" dirty="0"/>
          </a:p>
        </p:txBody>
      </p:sp>
      <p:pic>
        <p:nvPicPr>
          <p:cNvPr id="7"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591131" y="2276872"/>
            <a:ext cx="7955641" cy="2914947"/>
          </a:xfrm>
        </p:spPr>
      </p:pic>
      <p:pic>
        <p:nvPicPr>
          <p:cNvPr id="8" name="Picture 7"/>
          <p:cNvPicPr>
            <a:picLocks noChangeAspect="1"/>
          </p:cNvPicPr>
          <p:nvPr/>
        </p:nvPicPr>
        <p:blipFill>
          <a:blip r:embed="rId4"/>
          <a:stretch>
            <a:fillRect/>
          </a:stretch>
        </p:blipFill>
        <p:spPr>
          <a:xfrm>
            <a:off x="4209256" y="959789"/>
            <a:ext cx="719390" cy="695004"/>
          </a:xfrm>
          <a:prstGeom prst="rect">
            <a:avLst/>
          </a:prstGeom>
        </p:spPr>
      </p:pic>
    </p:spTree>
    <p:extLst>
      <p:ext uri="{BB962C8B-B14F-4D97-AF65-F5344CB8AC3E}">
        <p14:creationId xmlns:p14="http://schemas.microsoft.com/office/powerpoint/2010/main" val="2781166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84903"/>
            <a:ext cx="2362200" cy="1020097"/>
          </a:xfrm>
        </p:spPr>
        <p:txBody>
          <a:bodyPr/>
          <a:lstStyle/>
          <a:p>
            <a:r>
              <a:rPr lang="en-US" sz="3200" dirty="0" err="1"/>
              <a:t>Kennen</a:t>
            </a:r>
            <a:r>
              <a:rPr lang="en-US" sz="3200" dirty="0"/>
              <a:t> </a:t>
            </a:r>
            <a:r>
              <a:rPr lang="en-US" sz="3200" dirty="0" err="1"/>
              <a:t>Sie</a:t>
            </a:r>
            <a:r>
              <a:rPr lang="en-US" sz="3200" dirty="0"/>
              <a:t> das?</a:t>
            </a:r>
          </a:p>
        </p:txBody>
      </p:sp>
      <p:pic>
        <p:nvPicPr>
          <p:cNvPr id="7" name="Picture 6"/>
          <p:cNvPicPr>
            <a:picLocks noChangeAspect="1"/>
          </p:cNvPicPr>
          <p:nvPr/>
        </p:nvPicPr>
        <p:blipFill>
          <a:blip r:embed="rId2"/>
          <a:stretch>
            <a:fillRect/>
          </a:stretch>
        </p:blipFill>
        <p:spPr>
          <a:xfrm>
            <a:off x="683568" y="4376428"/>
            <a:ext cx="1524132" cy="1798476"/>
          </a:xfrm>
          <a:prstGeom prst="rect">
            <a:avLst/>
          </a:prstGeom>
        </p:spPr>
      </p:pic>
      <p:sp>
        <p:nvSpPr>
          <p:cNvPr id="4" name="Content Placeholder 3"/>
          <p:cNvSpPr>
            <a:spLocks noGrp="1"/>
          </p:cNvSpPr>
          <p:nvPr>
            <p:ph sz="quarter" idx="1"/>
          </p:nvPr>
        </p:nvSpPr>
        <p:spPr>
          <a:xfrm>
            <a:off x="3044191" y="692696"/>
            <a:ext cx="5638800" cy="5410200"/>
          </a:xfrm>
          <a:solidFill>
            <a:schemeClr val="bg1"/>
          </a:solidFill>
        </p:spPr>
        <p:txBody>
          <a:bodyPr>
            <a:noAutofit/>
          </a:bodyPr>
          <a:lstStyle/>
          <a:p>
            <a:pPr marL="0" indent="0">
              <a:buNone/>
            </a:pPr>
            <a:r>
              <a:rPr lang="en-US" sz="3200" b="1" dirty="0"/>
              <a:t>Adjectives and Adverbs</a:t>
            </a:r>
          </a:p>
          <a:p>
            <a:pPr marL="0" indent="0">
              <a:buNone/>
            </a:pPr>
            <a:endParaRPr lang="en-US" sz="1800" dirty="0"/>
          </a:p>
          <a:p>
            <a:pPr marL="0" indent="0">
              <a:buNone/>
            </a:pPr>
            <a:r>
              <a:rPr lang="en-US" sz="2000" dirty="0">
                <a:solidFill>
                  <a:schemeClr val="accent1">
                    <a:lumMod val="75000"/>
                  </a:schemeClr>
                </a:solidFill>
              </a:rPr>
              <a:t>An </a:t>
            </a:r>
            <a:r>
              <a:rPr lang="en-US" sz="2000" b="1" dirty="0">
                <a:solidFill>
                  <a:schemeClr val="accent1">
                    <a:lumMod val="75000"/>
                  </a:schemeClr>
                </a:solidFill>
              </a:rPr>
              <a:t>adjective</a:t>
            </a:r>
            <a:r>
              <a:rPr lang="en-US" sz="2000" dirty="0">
                <a:solidFill>
                  <a:schemeClr val="accent1">
                    <a:lumMod val="75000"/>
                  </a:schemeClr>
                </a:solidFill>
              </a:rPr>
              <a:t> is a word or set of words that </a:t>
            </a:r>
            <a:r>
              <a:rPr lang="en-US" sz="2000" b="1" dirty="0">
                <a:solidFill>
                  <a:schemeClr val="accent1">
                    <a:lumMod val="75000"/>
                  </a:schemeClr>
                </a:solidFill>
              </a:rPr>
              <a:t>modifies</a:t>
            </a:r>
            <a:r>
              <a:rPr lang="en-US" sz="2000" dirty="0">
                <a:solidFill>
                  <a:schemeClr val="accent1">
                    <a:lumMod val="75000"/>
                  </a:schemeClr>
                </a:solidFill>
              </a:rPr>
              <a:t>  a noun or pronoun. </a:t>
            </a:r>
          </a:p>
          <a:p>
            <a:pPr marL="0" indent="0">
              <a:buNone/>
            </a:pPr>
            <a:r>
              <a:rPr lang="en-US" sz="2000" b="1" i="1" dirty="0">
                <a:solidFill>
                  <a:schemeClr val="accent1">
                    <a:lumMod val="75000"/>
                  </a:schemeClr>
                </a:solidFill>
              </a:rPr>
              <a:t>Examples:</a:t>
            </a:r>
            <a:br>
              <a:rPr lang="en-US" sz="2000" dirty="0">
                <a:solidFill>
                  <a:schemeClr val="accent1">
                    <a:lumMod val="75000"/>
                  </a:schemeClr>
                </a:solidFill>
              </a:rPr>
            </a:br>
            <a:r>
              <a:rPr lang="en-US" sz="2000" i="1" dirty="0">
                <a:solidFill>
                  <a:schemeClr val="accent1">
                    <a:lumMod val="75000"/>
                  </a:schemeClr>
                </a:solidFill>
              </a:rPr>
              <a:t>That is a </a:t>
            </a:r>
            <a:r>
              <a:rPr lang="en-US" sz="2000" b="1" i="1" dirty="0">
                <a:solidFill>
                  <a:schemeClr val="accent1">
                    <a:lumMod val="75000"/>
                  </a:schemeClr>
                </a:solidFill>
              </a:rPr>
              <a:t>cute</a:t>
            </a:r>
            <a:r>
              <a:rPr lang="en-US" sz="2000" i="1" dirty="0">
                <a:solidFill>
                  <a:schemeClr val="accent1">
                    <a:lumMod val="75000"/>
                  </a:schemeClr>
                </a:solidFill>
              </a:rPr>
              <a:t> puppy.</a:t>
            </a:r>
          </a:p>
          <a:p>
            <a:pPr marL="0" indent="0">
              <a:buNone/>
            </a:pPr>
            <a:r>
              <a:rPr lang="en-US" sz="2000" i="1" dirty="0">
                <a:solidFill>
                  <a:schemeClr val="accent1">
                    <a:lumMod val="75000"/>
                  </a:schemeClr>
                </a:solidFill>
              </a:rPr>
              <a:t>That puppy is </a:t>
            </a:r>
            <a:r>
              <a:rPr lang="en-US" sz="2000" b="1" i="1" dirty="0">
                <a:solidFill>
                  <a:schemeClr val="accent1">
                    <a:lumMod val="75000"/>
                  </a:schemeClr>
                </a:solidFill>
              </a:rPr>
              <a:t>cute.</a:t>
            </a:r>
            <a:br>
              <a:rPr lang="en-US" sz="2000" i="1" dirty="0">
                <a:solidFill>
                  <a:schemeClr val="accent1">
                    <a:lumMod val="75000"/>
                  </a:schemeClr>
                </a:solidFill>
              </a:rPr>
            </a:br>
            <a:r>
              <a:rPr lang="en-US" sz="2000" i="1" dirty="0">
                <a:solidFill>
                  <a:schemeClr val="accent1">
                    <a:lumMod val="75000"/>
                  </a:schemeClr>
                </a:solidFill>
              </a:rPr>
              <a:t>That puppy looks </a:t>
            </a:r>
            <a:r>
              <a:rPr lang="en-US" sz="2000" b="1" i="1" dirty="0">
                <a:solidFill>
                  <a:schemeClr val="accent1">
                    <a:lumMod val="75000"/>
                  </a:schemeClr>
                </a:solidFill>
              </a:rPr>
              <a:t>cute.</a:t>
            </a:r>
            <a:br>
              <a:rPr lang="en-US" sz="2000" i="1" dirty="0">
                <a:solidFill>
                  <a:schemeClr val="accent1">
                    <a:lumMod val="75000"/>
                  </a:schemeClr>
                </a:solidFill>
              </a:rPr>
            </a:br>
            <a:endParaRPr lang="en-US" sz="2000" dirty="0"/>
          </a:p>
          <a:p>
            <a:pPr marL="0" indent="0">
              <a:buNone/>
            </a:pPr>
            <a:r>
              <a:rPr lang="en-US" sz="2000" dirty="0">
                <a:solidFill>
                  <a:schemeClr val="accent2"/>
                </a:solidFill>
              </a:rPr>
              <a:t>An </a:t>
            </a:r>
            <a:r>
              <a:rPr lang="en-US" sz="2000" b="1" dirty="0">
                <a:solidFill>
                  <a:schemeClr val="accent2"/>
                </a:solidFill>
              </a:rPr>
              <a:t>adverb</a:t>
            </a:r>
            <a:r>
              <a:rPr lang="en-US" sz="2000" dirty="0">
                <a:solidFill>
                  <a:schemeClr val="accent2"/>
                </a:solidFill>
              </a:rPr>
              <a:t> is a word or set of words that modifies verbs, adjectives, or other adverbs.</a:t>
            </a:r>
          </a:p>
          <a:p>
            <a:pPr marL="0" indent="0">
              <a:buNone/>
            </a:pPr>
            <a:r>
              <a:rPr lang="en-US" sz="2000" b="1" i="1" dirty="0">
                <a:solidFill>
                  <a:schemeClr val="accent2"/>
                </a:solidFill>
              </a:rPr>
              <a:t>Examples:</a:t>
            </a:r>
            <a:br>
              <a:rPr lang="en-US" sz="2000" dirty="0">
                <a:solidFill>
                  <a:schemeClr val="accent2"/>
                </a:solidFill>
              </a:rPr>
            </a:br>
            <a:r>
              <a:rPr lang="en-US" sz="2000" i="1" dirty="0">
                <a:solidFill>
                  <a:schemeClr val="accent2"/>
                </a:solidFill>
              </a:rPr>
              <a:t>He speaks </a:t>
            </a:r>
            <a:r>
              <a:rPr lang="en-US" sz="2000" b="1" i="1" dirty="0">
                <a:solidFill>
                  <a:schemeClr val="accent2"/>
                </a:solidFill>
              </a:rPr>
              <a:t>slowly</a:t>
            </a:r>
            <a:r>
              <a:rPr lang="en-US" sz="2000" dirty="0">
                <a:solidFill>
                  <a:schemeClr val="accent2"/>
                </a:solidFill>
              </a:rPr>
              <a:t> </a:t>
            </a:r>
          </a:p>
          <a:p>
            <a:pPr marL="0" indent="0">
              <a:buNone/>
            </a:pPr>
            <a:r>
              <a:rPr lang="en-US" sz="2000" dirty="0">
                <a:solidFill>
                  <a:schemeClr val="accent2"/>
                </a:solidFill>
              </a:rPr>
              <a:t>She takes it very </a:t>
            </a:r>
            <a:r>
              <a:rPr lang="en-US" sz="2000" b="1" dirty="0">
                <a:solidFill>
                  <a:schemeClr val="accent2"/>
                </a:solidFill>
              </a:rPr>
              <a:t>seriously</a:t>
            </a:r>
            <a:br>
              <a:rPr lang="en-US" sz="2000" dirty="0">
                <a:solidFill>
                  <a:schemeClr val="accent2"/>
                </a:solidFill>
              </a:rPr>
            </a:br>
            <a:r>
              <a:rPr lang="en-US" sz="2000" i="1" dirty="0">
                <a:solidFill>
                  <a:schemeClr val="accent2"/>
                </a:solidFill>
              </a:rPr>
              <a:t>He is </a:t>
            </a:r>
            <a:r>
              <a:rPr lang="en-US" sz="2000" b="1" i="1" dirty="0">
                <a:solidFill>
                  <a:schemeClr val="accent2"/>
                </a:solidFill>
              </a:rPr>
              <a:t>especially</a:t>
            </a:r>
            <a:r>
              <a:rPr lang="en-US" sz="2000" i="1" dirty="0">
                <a:solidFill>
                  <a:schemeClr val="accent2"/>
                </a:solidFill>
              </a:rPr>
              <a:t> clever</a:t>
            </a:r>
            <a:br>
              <a:rPr lang="en-US" sz="1800" dirty="0">
                <a:solidFill>
                  <a:schemeClr val="accent2"/>
                </a:solidFill>
              </a:rPr>
            </a:br>
            <a:endParaRPr lang="en-US" sz="1800" dirty="0">
              <a:solidFill>
                <a:schemeClr val="accent2"/>
              </a:solidFill>
            </a:endParaRPr>
          </a:p>
        </p:txBody>
      </p:sp>
      <p:sp>
        <p:nvSpPr>
          <p:cNvPr id="5" name="Rectangle 4"/>
          <p:cNvSpPr/>
          <p:nvPr/>
        </p:nvSpPr>
        <p:spPr>
          <a:xfrm>
            <a:off x="3052422" y="1484784"/>
            <a:ext cx="5263994" cy="792088"/>
          </a:xfrm>
          <a:prstGeom prst="rect">
            <a:avLst/>
          </a:prstGeom>
          <a:solidFill>
            <a:schemeClr val="tx2">
              <a:lumMod val="40000"/>
              <a:lumOff val="60000"/>
              <a:alpha val="58000"/>
            </a:schemeClr>
          </a:solidFill>
          <a:ln>
            <a:solidFill>
              <a:schemeClr val="accent1">
                <a:shade val="50000"/>
                <a:alpha val="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60" y="2348880"/>
            <a:ext cx="1855948" cy="172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a:stretch>
            <a:fillRect/>
          </a:stretch>
        </p:blipFill>
        <p:spPr>
          <a:xfrm>
            <a:off x="1225722" y="212079"/>
            <a:ext cx="672755" cy="674997"/>
          </a:xfrm>
          <a:prstGeom prst="rect">
            <a:avLst/>
          </a:prstGeom>
        </p:spPr>
      </p:pic>
      <p:sp>
        <p:nvSpPr>
          <p:cNvPr id="9" name="Rectangle 8"/>
          <p:cNvSpPr/>
          <p:nvPr/>
        </p:nvSpPr>
        <p:spPr>
          <a:xfrm>
            <a:off x="3052422" y="3861048"/>
            <a:ext cx="5336002" cy="720080"/>
          </a:xfrm>
          <a:prstGeom prst="rect">
            <a:avLst/>
          </a:prstGeom>
          <a:solidFill>
            <a:schemeClr val="accent3">
              <a:lumMod val="60000"/>
              <a:lumOff val="40000"/>
              <a:alpha val="3600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Callout 2"/>
          <p:cNvSpPr/>
          <p:nvPr/>
        </p:nvSpPr>
        <p:spPr>
          <a:xfrm>
            <a:off x="3131840" y="850380"/>
            <a:ext cx="5040560" cy="3526047"/>
          </a:xfrm>
          <a:prstGeom prst="wedgeEllipseCallout">
            <a:avLst>
              <a:gd name="adj1" fmla="val -67828"/>
              <a:gd name="adj2" fmla="val 609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Wie</a:t>
            </a:r>
            <a:r>
              <a:rPr lang="en-US" sz="2400" dirty="0"/>
              <a:t> </a:t>
            </a:r>
            <a:r>
              <a:rPr lang="en-US" sz="2400" dirty="0" err="1"/>
              <a:t>können</a:t>
            </a:r>
            <a:r>
              <a:rPr lang="en-US" sz="2400" dirty="0"/>
              <a:t> </a:t>
            </a:r>
            <a:r>
              <a:rPr lang="en-US" sz="2400" dirty="0" err="1"/>
              <a:t>wir</a:t>
            </a:r>
            <a:r>
              <a:rPr lang="en-US" sz="2400" dirty="0"/>
              <a:t> die </a:t>
            </a:r>
            <a:r>
              <a:rPr lang="en-US" sz="2400" dirty="0" err="1"/>
              <a:t>eben</a:t>
            </a:r>
            <a:r>
              <a:rPr lang="en-US" sz="2400" dirty="0"/>
              <a:t> </a:t>
            </a:r>
            <a:r>
              <a:rPr lang="en-US" sz="2400" dirty="0" err="1"/>
              <a:t>genannten</a:t>
            </a:r>
            <a:r>
              <a:rPr lang="en-US" sz="2400" dirty="0"/>
              <a:t> </a:t>
            </a:r>
            <a:r>
              <a:rPr lang="en-US" sz="2400" dirty="0" err="1"/>
              <a:t>Prinzipien</a:t>
            </a:r>
            <a:r>
              <a:rPr lang="en-US" sz="2400" dirty="0"/>
              <a:t> </a:t>
            </a:r>
            <a:r>
              <a:rPr lang="en-US" sz="2400" dirty="0" err="1"/>
              <a:t>im</a:t>
            </a:r>
            <a:r>
              <a:rPr lang="en-US" sz="2400" dirty="0"/>
              <a:t> </a:t>
            </a:r>
            <a:r>
              <a:rPr lang="en-US" sz="2400" dirty="0" err="1"/>
              <a:t>Unterricht</a:t>
            </a:r>
            <a:r>
              <a:rPr lang="en-US" sz="2400" dirty="0"/>
              <a:t> </a:t>
            </a:r>
            <a:r>
              <a:rPr lang="en-US" sz="2400" dirty="0" err="1"/>
              <a:t>umsetzen</a:t>
            </a:r>
            <a:r>
              <a:rPr lang="en-US" sz="2400" dirty="0"/>
              <a:t>?</a:t>
            </a:r>
          </a:p>
        </p:txBody>
      </p:sp>
    </p:spTree>
    <p:extLst>
      <p:ext uri="{BB962C8B-B14F-4D97-AF65-F5344CB8AC3E}">
        <p14:creationId xmlns:p14="http://schemas.microsoft.com/office/powerpoint/2010/main" val="211117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Neues</a:t>
            </a:r>
            <a:r>
              <a:rPr lang="en-US" dirty="0"/>
              <a:t> </a:t>
            </a:r>
            <a:r>
              <a:rPr lang="en-US" dirty="0" err="1"/>
              <a:t>Wahrnehmen</a:t>
            </a:r>
            <a:r>
              <a:rPr lang="en-US" dirty="0"/>
              <a:t> und </a:t>
            </a:r>
            <a:r>
              <a:rPr lang="en-US" dirty="0" err="1"/>
              <a:t>Hypothesen</a:t>
            </a:r>
            <a:r>
              <a:rPr lang="en-US" dirty="0"/>
              <a:t> </a:t>
            </a:r>
            <a:r>
              <a:rPr lang="en-US" dirty="0" err="1"/>
              <a:t>bilden</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450124736"/>
              </p:ext>
            </p:extLst>
          </p:nvPr>
        </p:nvGraphicFramePr>
        <p:xfrm>
          <a:off x="2599606" y="1700808"/>
          <a:ext cx="6209660" cy="4568206"/>
        </p:xfrm>
        <a:graphic>
          <a:graphicData uri="http://schemas.openxmlformats.org/drawingml/2006/table">
            <a:tbl>
              <a:tblPr firstRow="1" firstCol="1" bandRow="1">
                <a:tableStyleId>{BC89EF96-8CEA-46FF-86C4-4CE0E7609802}</a:tableStyleId>
              </a:tblPr>
              <a:tblGrid>
                <a:gridCol w="3104830">
                  <a:extLst>
                    <a:ext uri="{9D8B030D-6E8A-4147-A177-3AD203B41FA5}">
                      <a16:colId xmlns:a16="http://schemas.microsoft.com/office/drawing/2014/main" val="20000"/>
                    </a:ext>
                  </a:extLst>
                </a:gridCol>
                <a:gridCol w="3104830">
                  <a:extLst>
                    <a:ext uri="{9D8B030D-6E8A-4147-A177-3AD203B41FA5}">
                      <a16:colId xmlns:a16="http://schemas.microsoft.com/office/drawing/2014/main" val="20001"/>
                    </a:ext>
                  </a:extLst>
                </a:gridCol>
              </a:tblGrid>
              <a:tr h="869486">
                <a:tc>
                  <a:txBody>
                    <a:bodyPr/>
                    <a:lstStyle/>
                    <a:p>
                      <a:pPr marL="0" marR="0">
                        <a:lnSpc>
                          <a:spcPct val="115000"/>
                        </a:lnSpc>
                        <a:spcBef>
                          <a:spcPts val="0"/>
                        </a:spcBef>
                        <a:spcAft>
                          <a:spcPts val="0"/>
                        </a:spcAft>
                      </a:pPr>
                      <a:r>
                        <a:rPr lang="en-US" sz="1600" dirty="0">
                          <a:effectLst/>
                        </a:rPr>
                        <a:t>Most students of 2b do their homework regularly.</a:t>
                      </a:r>
                      <a:endParaRPr lang="en-US" sz="14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a:effectLst/>
                        </a:rPr>
                        <a:t>Some students are a bit disorganized and forget to hand in their homework.</a:t>
                      </a:r>
                      <a:endParaRPr lang="en-US" sz="14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869486">
                <a:tc>
                  <a:txBody>
                    <a:bodyPr/>
                    <a:lstStyle/>
                    <a:p>
                      <a:pPr marL="0" marR="0">
                        <a:lnSpc>
                          <a:spcPct val="115000"/>
                        </a:lnSpc>
                        <a:spcBef>
                          <a:spcPts val="0"/>
                        </a:spcBef>
                        <a:spcAft>
                          <a:spcPts val="0"/>
                        </a:spcAft>
                      </a:pPr>
                      <a:r>
                        <a:rPr lang="en-US" sz="1600" dirty="0">
                          <a:effectLst/>
                        </a:rPr>
                        <a:t>Most students do their work carefully.</a:t>
                      </a:r>
                      <a:endParaRPr lang="en-US" sz="1400" dirty="0">
                        <a:effectLst/>
                      </a:endParaRPr>
                    </a:p>
                    <a:p>
                      <a:pPr marL="0" marR="0">
                        <a:lnSpc>
                          <a:spcPct val="115000"/>
                        </a:lnSpc>
                        <a:spcBef>
                          <a:spcPts val="0"/>
                        </a:spcBef>
                        <a:spcAft>
                          <a:spcPts val="0"/>
                        </a:spcAft>
                      </a:pPr>
                      <a:r>
                        <a:rPr lang="en-US" sz="1600" dirty="0">
                          <a:effectLst/>
                        </a:rPr>
                        <a:t> </a:t>
                      </a:r>
                      <a:endParaRPr lang="en-US" sz="14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b="1" dirty="0">
                          <a:effectLst/>
                        </a:rPr>
                        <a:t>Some kids hand in sloppy work.</a:t>
                      </a:r>
                      <a:endParaRPr lang="en-US" sz="1400" b="1"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573369">
                <a:tc>
                  <a:txBody>
                    <a:bodyPr/>
                    <a:lstStyle/>
                    <a:p>
                      <a:pPr marL="0" marR="0">
                        <a:lnSpc>
                          <a:spcPct val="115000"/>
                        </a:lnSpc>
                        <a:spcBef>
                          <a:spcPts val="0"/>
                        </a:spcBef>
                        <a:spcAft>
                          <a:spcPts val="0"/>
                        </a:spcAft>
                        <a:tabLst>
                          <a:tab pos="2787650" algn="r"/>
                        </a:tabLst>
                      </a:pPr>
                      <a:r>
                        <a:rPr lang="en-US" sz="1600" dirty="0">
                          <a:effectLst/>
                        </a:rPr>
                        <a:t>Most kids work quietly in class.	</a:t>
                      </a:r>
                      <a:endParaRPr lang="en-US" sz="1400" dirty="0">
                        <a:effectLst/>
                      </a:endParaRPr>
                    </a:p>
                    <a:p>
                      <a:pPr marL="0" marR="0">
                        <a:lnSpc>
                          <a:spcPct val="115000"/>
                        </a:lnSpc>
                        <a:spcBef>
                          <a:spcPts val="0"/>
                        </a:spcBef>
                        <a:spcAft>
                          <a:spcPts val="0"/>
                        </a:spcAft>
                        <a:tabLst>
                          <a:tab pos="2787650" algn="r"/>
                        </a:tabLst>
                      </a:pPr>
                      <a:r>
                        <a:rPr lang="en-US" sz="1600" dirty="0">
                          <a:effectLst/>
                        </a:rPr>
                        <a:t> </a:t>
                      </a:r>
                      <a:endParaRPr lang="en-US" sz="14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b="1" dirty="0">
                          <a:effectLst/>
                        </a:rPr>
                        <a:t>A few kids are very noisy.</a:t>
                      </a:r>
                      <a:endParaRPr lang="en-US" sz="1400" b="1"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573369">
                <a:tc>
                  <a:txBody>
                    <a:bodyPr/>
                    <a:lstStyle/>
                    <a:p>
                      <a:pPr marL="0" marR="0">
                        <a:lnSpc>
                          <a:spcPct val="115000"/>
                        </a:lnSpc>
                        <a:spcBef>
                          <a:spcPts val="0"/>
                        </a:spcBef>
                        <a:spcAft>
                          <a:spcPts val="0"/>
                        </a:spcAft>
                      </a:pPr>
                      <a:r>
                        <a:rPr lang="en-US" sz="1600">
                          <a:effectLst/>
                        </a:rPr>
                        <a:t>Most students work quickly and efficiently in class.</a:t>
                      </a:r>
                      <a:endParaRPr lang="en-US" sz="14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b="1" dirty="0">
                          <a:effectLst/>
                        </a:rPr>
                        <a:t>Many students are nervous during tests.</a:t>
                      </a:r>
                      <a:endParaRPr lang="en-US" sz="1400" b="1"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573369">
                <a:tc>
                  <a:txBody>
                    <a:bodyPr/>
                    <a:lstStyle/>
                    <a:p>
                      <a:pPr marL="0" marR="0">
                        <a:lnSpc>
                          <a:spcPct val="115000"/>
                        </a:lnSpc>
                        <a:spcBef>
                          <a:spcPts val="0"/>
                        </a:spcBef>
                        <a:spcAft>
                          <a:spcPts val="0"/>
                        </a:spcAft>
                      </a:pPr>
                      <a:r>
                        <a:rPr lang="en-US" sz="1600">
                          <a:effectLst/>
                        </a:rPr>
                        <a:t>Some students work slowly but very carefully.</a:t>
                      </a:r>
                      <a:endParaRPr lang="en-US" sz="14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b="1" dirty="0">
                          <a:effectLst/>
                        </a:rPr>
                        <a:t>Some kids are impatient.</a:t>
                      </a:r>
                      <a:endParaRPr lang="en-US" sz="1400" b="1"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573369">
                <a:tc>
                  <a:txBody>
                    <a:bodyPr/>
                    <a:lstStyle/>
                    <a:p>
                      <a:pPr marL="0" marR="0">
                        <a:lnSpc>
                          <a:spcPct val="115000"/>
                        </a:lnSpc>
                        <a:spcBef>
                          <a:spcPts val="0"/>
                        </a:spcBef>
                        <a:spcAft>
                          <a:spcPts val="0"/>
                        </a:spcAft>
                      </a:pPr>
                      <a:r>
                        <a:rPr lang="en-US" sz="1600" dirty="0">
                          <a:effectLst/>
                        </a:rPr>
                        <a:t>The class can sing beautifully.</a:t>
                      </a:r>
                      <a:endParaRPr lang="en-US" sz="1400" dirty="0">
                        <a:effectLst/>
                      </a:endParaRPr>
                    </a:p>
                    <a:p>
                      <a:pPr marL="0" marR="0">
                        <a:lnSpc>
                          <a:spcPct val="115000"/>
                        </a:lnSpc>
                        <a:spcBef>
                          <a:spcPts val="0"/>
                        </a:spcBef>
                        <a:spcAft>
                          <a:spcPts val="0"/>
                        </a:spcAft>
                      </a:pPr>
                      <a:r>
                        <a:rPr lang="en-US" sz="1600" dirty="0">
                          <a:effectLst/>
                        </a:rPr>
                        <a:t> </a:t>
                      </a:r>
                      <a:endParaRPr lang="en-US" sz="14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600" b="1" dirty="0">
                          <a:effectLst/>
                        </a:rPr>
                        <a:t>The reading diaries are really beautiful.</a:t>
                      </a:r>
                      <a:endParaRPr lang="en-US" sz="1400" b="1"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sp>
        <p:nvSpPr>
          <p:cNvPr id="6" name="TextBox 5"/>
          <p:cNvSpPr txBox="1"/>
          <p:nvPr/>
        </p:nvSpPr>
        <p:spPr>
          <a:xfrm>
            <a:off x="301752" y="1772816"/>
            <a:ext cx="2038000" cy="2862322"/>
          </a:xfrm>
          <a:prstGeom prst="rect">
            <a:avLst/>
          </a:prstGeom>
          <a:noFill/>
        </p:spPr>
        <p:txBody>
          <a:bodyPr wrap="square" rtlCol="0">
            <a:spAutoFit/>
          </a:bodyPr>
          <a:lstStyle/>
          <a:p>
            <a:r>
              <a:rPr lang="en-US" sz="2400" b="1" dirty="0"/>
              <a:t>Teachers’ conference:</a:t>
            </a:r>
          </a:p>
          <a:p>
            <a:endParaRPr lang="en-US" dirty="0"/>
          </a:p>
          <a:p>
            <a:endParaRPr lang="en-US" dirty="0"/>
          </a:p>
          <a:p>
            <a:r>
              <a:rPr lang="en-US" sz="2400" dirty="0"/>
              <a:t>This is what your teachers said about your class:</a:t>
            </a:r>
          </a:p>
        </p:txBody>
      </p:sp>
      <p:pic>
        <p:nvPicPr>
          <p:cNvPr id="7" name="Picture 6"/>
          <p:cNvPicPr>
            <a:picLocks noChangeAspect="1"/>
          </p:cNvPicPr>
          <p:nvPr/>
        </p:nvPicPr>
        <p:blipFill>
          <a:blip r:embed="rId3"/>
          <a:stretch>
            <a:fillRect/>
          </a:stretch>
        </p:blipFill>
        <p:spPr>
          <a:xfrm>
            <a:off x="4232574" y="987552"/>
            <a:ext cx="672755" cy="674997"/>
          </a:xfrm>
          <a:prstGeom prst="rect">
            <a:avLst/>
          </a:prstGeom>
        </p:spPr>
      </p:pic>
    </p:spTree>
    <p:extLst>
      <p:ext uri="{BB962C8B-B14F-4D97-AF65-F5344CB8AC3E}">
        <p14:creationId xmlns:p14="http://schemas.microsoft.com/office/powerpoint/2010/main" val="32350472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95536" y="908720"/>
            <a:ext cx="2194750" cy="5450296"/>
          </a:xfrm>
          <a:prstGeom prst="rect">
            <a:avLst/>
          </a:prstGeom>
        </p:spPr>
      </p:pic>
      <p:pic>
        <p:nvPicPr>
          <p:cNvPr id="8" name="Picture 7"/>
          <p:cNvPicPr>
            <a:picLocks noChangeAspect="1"/>
          </p:cNvPicPr>
          <p:nvPr/>
        </p:nvPicPr>
        <p:blipFill>
          <a:blip r:embed="rId4"/>
          <a:stretch>
            <a:fillRect/>
          </a:stretch>
        </p:blipFill>
        <p:spPr>
          <a:xfrm>
            <a:off x="1907704" y="1412776"/>
            <a:ext cx="853514" cy="658425"/>
          </a:xfrm>
          <a:prstGeom prst="rect">
            <a:avLst/>
          </a:prstGeom>
        </p:spPr>
      </p:pic>
      <p:sp>
        <p:nvSpPr>
          <p:cNvPr id="9" name="TextBox 8"/>
          <p:cNvSpPr txBox="1"/>
          <p:nvPr/>
        </p:nvSpPr>
        <p:spPr>
          <a:xfrm>
            <a:off x="3275856" y="836712"/>
            <a:ext cx="5256584" cy="523220"/>
          </a:xfrm>
          <a:prstGeom prst="rect">
            <a:avLst/>
          </a:prstGeom>
          <a:noFill/>
        </p:spPr>
        <p:txBody>
          <a:bodyPr wrap="square" rtlCol="0">
            <a:spAutoFit/>
          </a:bodyPr>
          <a:lstStyle/>
          <a:p>
            <a:r>
              <a:rPr lang="en-US" sz="2800" dirty="0"/>
              <a:t>Oder so? </a:t>
            </a:r>
          </a:p>
        </p:txBody>
      </p:sp>
      <p:pic>
        <p:nvPicPr>
          <p:cNvPr id="7" name="Picture 6"/>
          <p:cNvPicPr>
            <a:picLocks noChangeAspect="1"/>
          </p:cNvPicPr>
          <p:nvPr/>
        </p:nvPicPr>
        <p:blipFill>
          <a:blip r:embed="rId5"/>
          <a:stretch>
            <a:fillRect/>
          </a:stretch>
        </p:blipFill>
        <p:spPr>
          <a:xfrm>
            <a:off x="1225722" y="212079"/>
            <a:ext cx="672755" cy="674997"/>
          </a:xfrm>
          <a:prstGeom prst="rect">
            <a:avLst/>
          </a:prstGeom>
        </p:spPr>
      </p:pic>
      <p:pic>
        <p:nvPicPr>
          <p:cNvPr id="3" name="Picture 2"/>
          <p:cNvPicPr>
            <a:picLocks noChangeAspect="1"/>
          </p:cNvPicPr>
          <p:nvPr/>
        </p:nvPicPr>
        <p:blipFill>
          <a:blip r:embed="rId6"/>
          <a:stretch>
            <a:fillRect/>
          </a:stretch>
        </p:blipFill>
        <p:spPr>
          <a:xfrm>
            <a:off x="1993401" y="231147"/>
            <a:ext cx="626447" cy="605565"/>
          </a:xfrm>
          <a:prstGeom prst="rect">
            <a:avLst/>
          </a:prstGeom>
        </p:spPr>
      </p:pic>
      <p:pic>
        <p:nvPicPr>
          <p:cNvPr id="2" name="Picture 1"/>
          <p:cNvPicPr>
            <a:picLocks noChangeAspect="1"/>
          </p:cNvPicPr>
          <p:nvPr/>
        </p:nvPicPr>
        <p:blipFill>
          <a:blip r:embed="rId7"/>
          <a:stretch>
            <a:fillRect/>
          </a:stretch>
        </p:blipFill>
        <p:spPr>
          <a:xfrm>
            <a:off x="569713" y="223006"/>
            <a:ext cx="712605" cy="685714"/>
          </a:xfrm>
          <a:prstGeom prst="rect">
            <a:avLst/>
          </a:prstGeom>
        </p:spPr>
      </p:pic>
      <p:pic>
        <p:nvPicPr>
          <p:cNvPr id="10" name="Content Placeholder 9"/>
          <p:cNvPicPr>
            <a:picLocks noGrp="1" noChangeAspect="1"/>
          </p:cNvPicPr>
          <p:nvPr>
            <p:ph sz="quarter" idx="1"/>
          </p:nvPr>
        </p:nvPicPr>
        <p:blipFill rotWithShape="1">
          <a:blip r:embed="rId8"/>
          <a:srcRect t="1385" b="3264"/>
          <a:stretch/>
        </p:blipFill>
        <p:spPr>
          <a:xfrm>
            <a:off x="3131840" y="1772816"/>
            <a:ext cx="5638800" cy="403244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3432706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87824" y="764705"/>
            <a:ext cx="1512168" cy="36004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title"/>
          </p:nvPr>
        </p:nvSpPr>
        <p:spPr>
          <a:xfrm>
            <a:off x="381000" y="914400"/>
            <a:ext cx="2362200" cy="1362472"/>
          </a:xfrm>
        </p:spPr>
        <p:txBody>
          <a:bodyPr/>
          <a:lstStyle/>
          <a:p>
            <a:r>
              <a:rPr lang="fr-FR" dirty="0">
                <a:solidFill>
                  <a:srgbClr val="FFC000"/>
                </a:solidFill>
              </a:rPr>
              <a:t> </a:t>
            </a:r>
            <a:br>
              <a:rPr lang="fr-FR" dirty="0">
                <a:solidFill>
                  <a:srgbClr val="FFC000"/>
                </a:solidFill>
              </a:rPr>
            </a:br>
            <a:r>
              <a:rPr lang="fr-FR" dirty="0" err="1">
                <a:solidFill>
                  <a:srgbClr val="FFC000"/>
                </a:solidFill>
              </a:rPr>
              <a:t>Bewusstes</a:t>
            </a:r>
            <a:r>
              <a:rPr lang="fr-FR" dirty="0">
                <a:solidFill>
                  <a:srgbClr val="FFC000"/>
                </a:solidFill>
              </a:rPr>
              <a:t> </a:t>
            </a:r>
            <a:r>
              <a:rPr lang="fr-FR" dirty="0" err="1">
                <a:solidFill>
                  <a:srgbClr val="FFC000"/>
                </a:solidFill>
              </a:rPr>
              <a:t>und</a:t>
            </a:r>
            <a:r>
              <a:rPr lang="fr-FR" dirty="0">
                <a:solidFill>
                  <a:srgbClr val="FFC000"/>
                </a:solidFill>
              </a:rPr>
              <a:t> </a:t>
            </a:r>
            <a:br>
              <a:rPr lang="fr-FR" dirty="0">
                <a:solidFill>
                  <a:srgbClr val="FFC000"/>
                </a:solidFill>
              </a:rPr>
            </a:br>
            <a:r>
              <a:rPr lang="fr-FR" dirty="0" err="1">
                <a:solidFill>
                  <a:srgbClr val="FFC000"/>
                </a:solidFill>
              </a:rPr>
              <a:t>Unbewusstes</a:t>
            </a:r>
            <a:r>
              <a:rPr lang="fr-FR" dirty="0">
                <a:solidFill>
                  <a:srgbClr val="FFC000"/>
                </a:solidFill>
              </a:rPr>
              <a:t> </a:t>
            </a:r>
            <a:br>
              <a:rPr lang="fr-FR" dirty="0">
                <a:solidFill>
                  <a:srgbClr val="FFC000"/>
                </a:solidFill>
              </a:rPr>
            </a:br>
            <a:r>
              <a:rPr lang="fr-FR" dirty="0" err="1">
                <a:solidFill>
                  <a:srgbClr val="FFC000"/>
                </a:solidFill>
              </a:rPr>
              <a:t>Lernen</a:t>
            </a:r>
            <a:endParaRPr lang="fr-FR" dirty="0">
              <a:solidFill>
                <a:srgbClr val="FFC000"/>
              </a:solidFill>
            </a:endParaRPr>
          </a:p>
        </p:txBody>
      </p:sp>
      <p:sp>
        <p:nvSpPr>
          <p:cNvPr id="3" name="Text Placeholder 2"/>
          <p:cNvSpPr>
            <a:spLocks noGrp="1"/>
          </p:cNvSpPr>
          <p:nvPr>
            <p:ph type="body" idx="2"/>
          </p:nvPr>
        </p:nvSpPr>
        <p:spPr>
          <a:xfrm>
            <a:off x="381000" y="3175291"/>
            <a:ext cx="2362200" cy="2950872"/>
          </a:xfrm>
        </p:spPr>
        <p:txBody>
          <a:bodyPr/>
          <a:lstStyle/>
          <a:p>
            <a:endParaRPr lang="fr-FR" dirty="0"/>
          </a:p>
        </p:txBody>
      </p:sp>
      <p:sp>
        <p:nvSpPr>
          <p:cNvPr id="4" name="Content Placeholder 3"/>
          <p:cNvSpPr>
            <a:spLocks noGrp="1"/>
          </p:cNvSpPr>
          <p:nvPr>
            <p:ph sz="quarter" idx="1"/>
          </p:nvPr>
        </p:nvSpPr>
        <p:spPr>
          <a:xfrm>
            <a:off x="2915817" y="692696"/>
            <a:ext cx="6031225" cy="5410200"/>
          </a:xfrm>
        </p:spPr>
        <p:txBody>
          <a:bodyPr/>
          <a:lstStyle/>
          <a:p>
            <a:pPr marL="0" indent="0">
              <a:buNone/>
            </a:pPr>
            <a:r>
              <a:rPr lang="fr-FR" dirty="0" err="1"/>
              <a:t>Prinzip</a:t>
            </a:r>
            <a:r>
              <a:rPr lang="fr-FR" dirty="0"/>
              <a:t> 10: </a:t>
            </a:r>
            <a:r>
              <a:rPr lang="fr-FR" dirty="0" err="1"/>
              <a:t>Wir</a:t>
            </a:r>
            <a:r>
              <a:rPr lang="fr-FR" dirty="0"/>
              <a:t> </a:t>
            </a:r>
            <a:r>
              <a:rPr lang="fr-FR" dirty="0" err="1"/>
              <a:t>lernen</a:t>
            </a:r>
            <a:r>
              <a:rPr lang="fr-FR" dirty="0"/>
              <a:t> </a:t>
            </a:r>
            <a:r>
              <a:rPr lang="fr-FR" dirty="0" err="1"/>
              <a:t>bewusst</a:t>
            </a:r>
            <a:r>
              <a:rPr lang="fr-FR" dirty="0"/>
              <a:t> </a:t>
            </a:r>
            <a:r>
              <a:rPr lang="fr-FR" dirty="0" err="1"/>
              <a:t>und</a:t>
            </a:r>
            <a:r>
              <a:rPr lang="fr-FR" dirty="0"/>
              <a:t> </a:t>
            </a:r>
            <a:r>
              <a:rPr lang="fr-FR" dirty="0" err="1"/>
              <a:t>unbewusst</a:t>
            </a:r>
            <a:endParaRPr lang="fr-FR" dirty="0"/>
          </a:p>
          <a:p>
            <a:r>
              <a:rPr lang="fr-FR" dirty="0" err="1"/>
              <a:t>periferes</a:t>
            </a:r>
            <a:r>
              <a:rPr lang="fr-FR" dirty="0"/>
              <a:t> </a:t>
            </a:r>
            <a:r>
              <a:rPr lang="fr-FR" dirty="0" err="1"/>
              <a:t>Lernen</a:t>
            </a:r>
            <a:r>
              <a:rPr lang="fr-FR" dirty="0"/>
              <a:t> </a:t>
            </a:r>
          </a:p>
          <a:p>
            <a:r>
              <a:rPr lang="fr-FR" dirty="0" err="1"/>
              <a:t>fokusiertes</a:t>
            </a:r>
            <a:r>
              <a:rPr lang="fr-FR" dirty="0"/>
              <a:t> </a:t>
            </a:r>
            <a:r>
              <a:rPr lang="fr-FR" dirty="0" err="1"/>
              <a:t>Lernen</a:t>
            </a:r>
            <a:endParaRPr lang="fr-FR" dirty="0"/>
          </a:p>
          <a:p>
            <a:r>
              <a:rPr lang="fr-FR" dirty="0"/>
              <a:t>Learning/Acquisition </a:t>
            </a:r>
          </a:p>
          <a:p>
            <a:endParaRPr lang="fr-FR" dirty="0"/>
          </a:p>
          <a:p>
            <a:pPr marL="0" indent="0">
              <a:buNone/>
            </a:pPr>
            <a:endParaRPr lang="fr-FR" dirty="0"/>
          </a:p>
          <a:p>
            <a:endParaRPr lang="fr-FR" dirty="0"/>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0885" r="12245"/>
          <a:stretch/>
        </p:blipFill>
        <p:spPr bwMode="auto">
          <a:xfrm>
            <a:off x="381000" y="3146856"/>
            <a:ext cx="2339985" cy="2548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5588" t="22700" r="10626" b="34250"/>
          <a:stretch/>
        </p:blipFill>
        <p:spPr>
          <a:xfrm>
            <a:off x="3275856" y="3144377"/>
            <a:ext cx="5040560" cy="2551395"/>
          </a:xfrm>
          <a:prstGeom prst="rect">
            <a:avLst/>
          </a:prstGeom>
        </p:spPr>
      </p:pic>
      <p:pic>
        <p:nvPicPr>
          <p:cNvPr id="6" name="Picture 5"/>
          <p:cNvPicPr>
            <a:picLocks noChangeAspect="1"/>
          </p:cNvPicPr>
          <p:nvPr/>
        </p:nvPicPr>
        <p:blipFill>
          <a:blip r:embed="rId5"/>
          <a:stretch>
            <a:fillRect/>
          </a:stretch>
        </p:blipFill>
        <p:spPr>
          <a:xfrm>
            <a:off x="1239156" y="260648"/>
            <a:ext cx="645887" cy="624358"/>
          </a:xfrm>
          <a:prstGeom prst="rect">
            <a:avLst/>
          </a:prstGeom>
        </p:spPr>
      </p:pic>
    </p:spTree>
    <p:extLst>
      <p:ext uri="{BB962C8B-B14F-4D97-AF65-F5344CB8AC3E}">
        <p14:creationId xmlns:p14="http://schemas.microsoft.com/office/powerpoint/2010/main" val="19872179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a:t>
            </a:r>
            <a:r>
              <a:rPr lang="en-US" dirty="0" err="1"/>
              <a:t>wächst</a:t>
            </a:r>
            <a:r>
              <a:rPr lang="en-US" dirty="0"/>
              <a:t> </a:t>
            </a:r>
            <a:r>
              <a:rPr lang="en-US" dirty="0" err="1"/>
              <a:t>ein</a:t>
            </a:r>
            <a:r>
              <a:rPr lang="en-US" dirty="0"/>
              <a:t> </a:t>
            </a:r>
            <a:r>
              <a:rPr lang="en-US" dirty="0" err="1"/>
              <a:t>Wort</a:t>
            </a:r>
            <a:br>
              <a:rPr lang="en-US" dirty="0"/>
            </a:br>
            <a:endParaRPr lang="en-US" dirty="0"/>
          </a:p>
        </p:txBody>
      </p:sp>
      <p:sp>
        <p:nvSpPr>
          <p:cNvPr id="3" name="Text Placeholder 2"/>
          <p:cNvSpPr>
            <a:spLocks noGrp="1"/>
          </p:cNvSpPr>
          <p:nvPr>
            <p:ph type="body" idx="2"/>
          </p:nvPr>
        </p:nvSpPr>
        <p:spPr/>
        <p:txBody>
          <a:bodyPr/>
          <a:lstStyle/>
          <a:p>
            <a:endParaRPr lang="en-US" dirty="0"/>
          </a:p>
        </p:txBody>
      </p:sp>
      <p:sp>
        <p:nvSpPr>
          <p:cNvPr id="4" name="Content Placeholder 3"/>
          <p:cNvSpPr>
            <a:spLocks noGrp="1"/>
          </p:cNvSpPr>
          <p:nvPr>
            <p:ph sz="quarter" idx="1"/>
          </p:nvPr>
        </p:nvSpPr>
        <p:spPr/>
        <p:txBody>
          <a:bodyPr>
            <a:normAutofit fontScale="77500" lnSpcReduction="2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err="1"/>
              <a:t>Aaaap</a:t>
            </a:r>
            <a:r>
              <a:rPr lang="en-US" dirty="0"/>
              <a:t>-</a:t>
            </a:r>
          </a:p>
          <a:p>
            <a:pPr marL="0" indent="0">
              <a:buNone/>
            </a:pPr>
            <a:r>
              <a:rPr lang="en-US" dirty="0" err="1"/>
              <a:t>Apfel</a:t>
            </a:r>
            <a:endParaRPr lang="en-US" dirty="0"/>
          </a:p>
          <a:p>
            <a:pPr marL="0" indent="0">
              <a:buNone/>
            </a:pPr>
            <a:r>
              <a:rPr lang="en-US" dirty="0"/>
              <a:t>Der </a:t>
            </a:r>
            <a:r>
              <a:rPr lang="en-US" dirty="0" err="1"/>
              <a:t>Apfel</a:t>
            </a:r>
            <a:r>
              <a:rPr lang="en-US" dirty="0"/>
              <a:t>, die </a:t>
            </a:r>
            <a:r>
              <a:rPr lang="en-US" dirty="0" err="1"/>
              <a:t>Äpfel</a:t>
            </a:r>
            <a:endParaRPr lang="en-US" dirty="0"/>
          </a:p>
          <a:p>
            <a:pPr marL="0" indent="0">
              <a:buNone/>
            </a:pPr>
            <a:r>
              <a:rPr lang="en-US" dirty="0" err="1"/>
              <a:t>Ich</a:t>
            </a:r>
            <a:r>
              <a:rPr lang="en-US" dirty="0"/>
              <a:t> mag </a:t>
            </a:r>
            <a:r>
              <a:rPr lang="en-US" dirty="0" err="1"/>
              <a:t>Äpfel</a:t>
            </a:r>
            <a:r>
              <a:rPr lang="en-US" dirty="0"/>
              <a:t>.</a:t>
            </a:r>
          </a:p>
          <a:p>
            <a:pPr marL="0" indent="0">
              <a:buNone/>
            </a:pPr>
            <a:r>
              <a:rPr lang="en-US" dirty="0" err="1"/>
              <a:t>Ich</a:t>
            </a:r>
            <a:r>
              <a:rPr lang="en-US" dirty="0"/>
              <a:t> </a:t>
            </a:r>
            <a:r>
              <a:rPr lang="en-US" dirty="0" err="1"/>
              <a:t>beiße</a:t>
            </a:r>
            <a:r>
              <a:rPr lang="en-US" dirty="0"/>
              <a:t> in den </a:t>
            </a:r>
            <a:r>
              <a:rPr lang="en-US" dirty="0" err="1"/>
              <a:t>Apfel</a:t>
            </a:r>
            <a:r>
              <a:rPr lang="en-US" dirty="0"/>
              <a:t>. Der </a:t>
            </a:r>
            <a:r>
              <a:rPr lang="en-US" dirty="0" err="1"/>
              <a:t>Apfel</a:t>
            </a:r>
            <a:r>
              <a:rPr lang="en-US" dirty="0"/>
              <a:t> hat </a:t>
            </a:r>
            <a:r>
              <a:rPr lang="en-US" dirty="0" err="1"/>
              <a:t>Kerne</a:t>
            </a:r>
            <a:r>
              <a:rPr lang="en-US" dirty="0"/>
              <a:t>. </a:t>
            </a:r>
            <a:r>
              <a:rPr lang="en-US" dirty="0" err="1"/>
              <a:t>Ein</a:t>
            </a:r>
            <a:r>
              <a:rPr lang="en-US" dirty="0"/>
              <a:t> </a:t>
            </a:r>
            <a:r>
              <a:rPr lang="en-US" dirty="0" err="1"/>
              <a:t>wurmiger</a:t>
            </a:r>
            <a:r>
              <a:rPr lang="en-US" dirty="0"/>
              <a:t>, </a:t>
            </a:r>
            <a:r>
              <a:rPr lang="en-US" dirty="0" err="1"/>
              <a:t>süßer</a:t>
            </a:r>
            <a:r>
              <a:rPr lang="en-US" dirty="0"/>
              <a:t>, </a:t>
            </a:r>
            <a:r>
              <a:rPr lang="en-US" dirty="0" err="1"/>
              <a:t>saurer</a:t>
            </a:r>
            <a:r>
              <a:rPr lang="en-US" dirty="0"/>
              <a:t>, </a:t>
            </a:r>
            <a:r>
              <a:rPr lang="en-US" dirty="0" err="1"/>
              <a:t>reifer</a:t>
            </a:r>
            <a:r>
              <a:rPr lang="en-US" dirty="0"/>
              <a:t>, </a:t>
            </a:r>
            <a:r>
              <a:rPr lang="en-US" dirty="0" err="1"/>
              <a:t>grüner</a:t>
            </a:r>
            <a:r>
              <a:rPr lang="en-US" dirty="0"/>
              <a:t>, </a:t>
            </a:r>
            <a:r>
              <a:rPr lang="en-US" dirty="0" err="1"/>
              <a:t>unreifer</a:t>
            </a:r>
            <a:r>
              <a:rPr lang="en-US" dirty="0"/>
              <a:t> </a:t>
            </a:r>
            <a:r>
              <a:rPr lang="en-US" dirty="0" err="1"/>
              <a:t>Apfel</a:t>
            </a:r>
            <a:r>
              <a:rPr lang="en-US" dirty="0"/>
              <a:t>.</a:t>
            </a:r>
          </a:p>
          <a:p>
            <a:pPr marL="0" indent="0">
              <a:buNone/>
            </a:pPr>
            <a:r>
              <a:rPr lang="en-US" dirty="0"/>
              <a:t>In den </a:t>
            </a:r>
            <a:r>
              <a:rPr lang="en-US" dirty="0" err="1"/>
              <a:t>sauren</a:t>
            </a:r>
            <a:r>
              <a:rPr lang="en-US" dirty="0"/>
              <a:t> </a:t>
            </a:r>
            <a:r>
              <a:rPr lang="en-US" dirty="0" err="1"/>
              <a:t>Apfel</a:t>
            </a:r>
            <a:r>
              <a:rPr lang="en-US" dirty="0"/>
              <a:t> </a:t>
            </a:r>
            <a:r>
              <a:rPr lang="en-US" dirty="0" err="1"/>
              <a:t>beißen</a:t>
            </a:r>
            <a:endParaRPr lang="en-US" dirty="0"/>
          </a:p>
          <a:p>
            <a:pPr marL="0" indent="0">
              <a:buNone/>
            </a:pPr>
            <a:r>
              <a:rPr lang="en-US" dirty="0"/>
              <a:t>…</a:t>
            </a:r>
          </a:p>
          <a:p>
            <a:endParaRPr lang="en-US" dirty="0"/>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856" y="836712"/>
            <a:ext cx="5565722" cy="174319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8231" y="2838366"/>
            <a:ext cx="3139022" cy="2074697"/>
          </a:xfrm>
          <a:prstGeom prst="rect">
            <a:avLst/>
          </a:prstGeom>
        </p:spPr>
      </p:pic>
      <p:pic>
        <p:nvPicPr>
          <p:cNvPr id="7" name="Picture 6"/>
          <p:cNvPicPr>
            <a:picLocks noChangeAspect="1"/>
          </p:cNvPicPr>
          <p:nvPr/>
        </p:nvPicPr>
        <p:blipFill>
          <a:blip r:embed="rId5"/>
          <a:stretch>
            <a:fillRect/>
          </a:stretch>
        </p:blipFill>
        <p:spPr>
          <a:xfrm>
            <a:off x="1238984" y="292554"/>
            <a:ext cx="646232" cy="621846"/>
          </a:xfrm>
          <a:prstGeom prst="rect">
            <a:avLst/>
          </a:prstGeom>
        </p:spPr>
      </p:pic>
      <p:sp>
        <p:nvSpPr>
          <p:cNvPr id="8" name="TextBox 7"/>
          <p:cNvSpPr txBox="1"/>
          <p:nvPr/>
        </p:nvSpPr>
        <p:spPr>
          <a:xfrm>
            <a:off x="305870" y="6406650"/>
            <a:ext cx="8154562" cy="215444"/>
          </a:xfrm>
          <a:prstGeom prst="rect">
            <a:avLst/>
          </a:prstGeom>
          <a:noFill/>
        </p:spPr>
        <p:txBody>
          <a:bodyPr wrap="square" rtlCol="0">
            <a:spAutoFit/>
          </a:bodyPr>
          <a:lstStyle/>
          <a:p>
            <a:r>
              <a:rPr lang="en-US" sz="800" dirty="0"/>
              <a:t>Lee, R. (2011, 10 06). </a:t>
            </a:r>
            <a:r>
              <a:rPr lang="en-US" sz="800" i="1" dirty="0"/>
              <a:t>Flickr.</a:t>
            </a:r>
            <a:r>
              <a:rPr lang="en-US" sz="800" dirty="0"/>
              <a:t> Retrieved 11 06, 2011, from http://dickinsonn.ism-online.org/files/2011/10/Neurons-in-the-brain-illustration-by-Rebecca-Lee-on-flickr.jpg</a:t>
            </a:r>
          </a:p>
        </p:txBody>
      </p:sp>
    </p:spTree>
    <p:extLst>
      <p:ext uri="{BB962C8B-B14F-4D97-AF65-F5344CB8AC3E}">
        <p14:creationId xmlns:p14="http://schemas.microsoft.com/office/powerpoint/2010/main" val="4365437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p:cNvSpPr/>
          <p:nvPr/>
        </p:nvSpPr>
        <p:spPr>
          <a:xfrm>
            <a:off x="3574805" y="3815537"/>
            <a:ext cx="286452" cy="290142"/>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1" name="Oval 20"/>
          <p:cNvSpPr/>
          <p:nvPr/>
        </p:nvSpPr>
        <p:spPr>
          <a:xfrm>
            <a:off x="5374374" y="1583323"/>
            <a:ext cx="286452" cy="290142"/>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 name="Title 1"/>
          <p:cNvSpPr>
            <a:spLocks noGrp="1"/>
          </p:cNvSpPr>
          <p:nvPr>
            <p:ph type="title" idx="4294967295"/>
          </p:nvPr>
        </p:nvSpPr>
        <p:spPr>
          <a:xfrm>
            <a:off x="216456" y="263032"/>
            <a:ext cx="8534400" cy="620788"/>
          </a:xfrm>
        </p:spPr>
        <p:txBody>
          <a:bodyPr>
            <a:normAutofit/>
          </a:bodyPr>
          <a:lstStyle/>
          <a:p>
            <a:r>
              <a:rPr lang="en-US" sz="2800" dirty="0"/>
              <a:t>To cut the long story short… </a:t>
            </a:r>
            <a:r>
              <a:rPr lang="en-US" sz="2800" dirty="0" err="1"/>
              <a:t>Lernen</a:t>
            </a:r>
            <a:r>
              <a:rPr lang="en-US" sz="2800" dirty="0"/>
              <a:t> </a:t>
            </a:r>
            <a:r>
              <a:rPr lang="en-US" sz="2800" dirty="0" err="1"/>
              <a:t>gelingt</a:t>
            </a:r>
            <a:r>
              <a:rPr lang="en-US" sz="2800" dirty="0"/>
              <a:t> </a:t>
            </a:r>
            <a:r>
              <a:rPr lang="en-US" sz="2800" dirty="0" err="1"/>
              <a:t>wenn</a:t>
            </a:r>
            <a:r>
              <a:rPr lang="en-US" sz="2800" dirty="0"/>
              <a:t>…</a:t>
            </a:r>
          </a:p>
        </p:txBody>
      </p:sp>
      <p:pic>
        <p:nvPicPr>
          <p:cNvPr id="35" name="Picture 34"/>
          <p:cNvPicPr>
            <a:picLocks noChangeAspect="1"/>
          </p:cNvPicPr>
          <p:nvPr/>
        </p:nvPicPr>
        <p:blipFill>
          <a:blip r:embed="rId3"/>
          <a:stretch>
            <a:fillRect/>
          </a:stretch>
        </p:blipFill>
        <p:spPr>
          <a:xfrm>
            <a:off x="1683206" y="1658331"/>
            <a:ext cx="1828800" cy="1770927"/>
          </a:xfrm>
          <a:prstGeom prst="rect">
            <a:avLst/>
          </a:prstGeom>
        </p:spPr>
      </p:pic>
      <p:pic>
        <p:nvPicPr>
          <p:cNvPr id="32" name="Picture 31"/>
          <p:cNvPicPr>
            <a:picLocks noChangeAspect="1"/>
          </p:cNvPicPr>
          <p:nvPr/>
        </p:nvPicPr>
        <p:blipFill>
          <a:blip r:embed="rId4"/>
          <a:stretch>
            <a:fillRect/>
          </a:stretch>
        </p:blipFill>
        <p:spPr>
          <a:xfrm>
            <a:off x="2824154" y="890761"/>
            <a:ext cx="1828800" cy="1770927"/>
          </a:xfrm>
          <a:prstGeom prst="rect">
            <a:avLst/>
          </a:prstGeom>
        </p:spPr>
      </p:pic>
      <p:pic>
        <p:nvPicPr>
          <p:cNvPr id="37" name="Picture 36"/>
          <p:cNvPicPr>
            <a:picLocks noChangeAspect="1"/>
          </p:cNvPicPr>
          <p:nvPr/>
        </p:nvPicPr>
        <p:blipFill>
          <a:blip r:embed="rId5"/>
          <a:stretch>
            <a:fillRect/>
          </a:stretch>
        </p:blipFill>
        <p:spPr>
          <a:xfrm>
            <a:off x="2909562" y="2311278"/>
            <a:ext cx="2665856" cy="2673650"/>
          </a:xfrm>
          <a:prstGeom prst="rect">
            <a:avLst/>
          </a:prstGeom>
        </p:spPr>
      </p:pic>
      <p:sp>
        <p:nvSpPr>
          <p:cNvPr id="39" name="TextBox 38"/>
          <p:cNvSpPr txBox="1"/>
          <p:nvPr/>
        </p:nvSpPr>
        <p:spPr>
          <a:xfrm>
            <a:off x="5420573" y="6440997"/>
            <a:ext cx="2535803" cy="369332"/>
          </a:xfrm>
          <a:prstGeom prst="rect">
            <a:avLst/>
          </a:prstGeom>
          <a:noFill/>
        </p:spPr>
        <p:txBody>
          <a:bodyPr wrap="square" rtlCol="0">
            <a:spAutoFit/>
          </a:bodyPr>
          <a:lstStyle/>
          <a:p>
            <a:endParaRPr lang="en-US" dirty="0"/>
          </a:p>
        </p:txBody>
      </p:sp>
      <p:pic>
        <p:nvPicPr>
          <p:cNvPr id="28" name="Picture 27"/>
          <p:cNvPicPr>
            <a:picLocks noChangeAspect="1"/>
          </p:cNvPicPr>
          <p:nvPr/>
        </p:nvPicPr>
        <p:blipFill>
          <a:blip r:embed="rId6"/>
          <a:stretch>
            <a:fillRect/>
          </a:stretch>
        </p:blipFill>
        <p:spPr>
          <a:xfrm>
            <a:off x="4135403" y="962124"/>
            <a:ext cx="1828800" cy="1771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6" name="Picture 25"/>
          <p:cNvPicPr>
            <a:picLocks noChangeAspect="1"/>
          </p:cNvPicPr>
          <p:nvPr/>
        </p:nvPicPr>
        <p:blipFill>
          <a:blip r:embed="rId7"/>
          <a:stretch>
            <a:fillRect/>
          </a:stretch>
        </p:blipFill>
        <p:spPr>
          <a:xfrm>
            <a:off x="1310420" y="2987536"/>
            <a:ext cx="1888370" cy="18288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4" name="Picture 33"/>
          <p:cNvPicPr>
            <a:picLocks noChangeAspect="1"/>
          </p:cNvPicPr>
          <p:nvPr/>
        </p:nvPicPr>
        <p:blipFill>
          <a:blip r:embed="rId8"/>
          <a:stretch>
            <a:fillRect/>
          </a:stretch>
        </p:blipFill>
        <p:spPr>
          <a:xfrm>
            <a:off x="1930371" y="4151250"/>
            <a:ext cx="1828800" cy="1770926"/>
          </a:xfrm>
          <a:prstGeom prst="rect">
            <a:avLst/>
          </a:prstGeom>
        </p:spPr>
      </p:pic>
      <p:pic>
        <p:nvPicPr>
          <p:cNvPr id="15" name="Picture 14"/>
          <p:cNvPicPr>
            <a:picLocks noChangeAspect="1"/>
          </p:cNvPicPr>
          <p:nvPr/>
        </p:nvPicPr>
        <p:blipFill>
          <a:blip r:embed="rId9"/>
          <a:stretch>
            <a:fillRect/>
          </a:stretch>
        </p:blipFill>
        <p:spPr>
          <a:xfrm>
            <a:off x="3203815" y="4409423"/>
            <a:ext cx="1888565" cy="18288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8" name="Picture 37"/>
          <p:cNvPicPr>
            <a:picLocks noChangeAspect="1"/>
          </p:cNvPicPr>
          <p:nvPr/>
        </p:nvPicPr>
        <p:blipFill>
          <a:blip r:embed="rId10"/>
          <a:stretch>
            <a:fillRect/>
          </a:stretch>
        </p:blipFill>
        <p:spPr>
          <a:xfrm>
            <a:off x="4374749" y="4276290"/>
            <a:ext cx="1917799" cy="1923406"/>
          </a:xfrm>
          <a:prstGeom prst="rect">
            <a:avLst/>
          </a:prstGeom>
        </p:spPr>
      </p:pic>
      <p:sp>
        <p:nvSpPr>
          <p:cNvPr id="30" name="Freeform 29"/>
          <p:cNvSpPr/>
          <p:nvPr/>
        </p:nvSpPr>
        <p:spPr>
          <a:xfrm>
            <a:off x="5049803" y="1672009"/>
            <a:ext cx="1595218" cy="1566772"/>
          </a:xfrm>
          <a:custGeom>
            <a:avLst/>
            <a:gdLst>
              <a:gd name="connsiteX0" fmla="*/ 0 w 1441436"/>
              <a:gd name="connsiteY0" fmla="*/ 720800 h 1441600"/>
              <a:gd name="connsiteX1" fmla="*/ 720718 w 1441436"/>
              <a:gd name="connsiteY1" fmla="*/ 0 h 1441600"/>
              <a:gd name="connsiteX2" fmla="*/ 1441436 w 1441436"/>
              <a:gd name="connsiteY2" fmla="*/ 720800 h 1441600"/>
              <a:gd name="connsiteX3" fmla="*/ 720718 w 1441436"/>
              <a:gd name="connsiteY3" fmla="*/ 1441600 h 1441600"/>
              <a:gd name="connsiteX4" fmla="*/ 0 w 1441436"/>
              <a:gd name="connsiteY4" fmla="*/ 720800 h 144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436" h="1441600">
                <a:moveTo>
                  <a:pt x="0" y="720800"/>
                </a:moveTo>
                <a:cubicBezTo>
                  <a:pt x="0" y="322713"/>
                  <a:pt x="322676" y="0"/>
                  <a:pt x="720718" y="0"/>
                </a:cubicBezTo>
                <a:cubicBezTo>
                  <a:pt x="1118760" y="0"/>
                  <a:pt x="1441436" y="322713"/>
                  <a:pt x="1441436" y="720800"/>
                </a:cubicBezTo>
                <a:cubicBezTo>
                  <a:pt x="1441436" y="1118887"/>
                  <a:pt x="1118760" y="1441600"/>
                  <a:pt x="720718" y="1441600"/>
                </a:cubicBezTo>
                <a:cubicBezTo>
                  <a:pt x="322676" y="1441600"/>
                  <a:pt x="0" y="1118887"/>
                  <a:pt x="0" y="720800"/>
                </a:cubicBezTo>
                <a:close/>
              </a:path>
            </a:pathLst>
          </a:custGeom>
          <a:blipFill dpi="0" rotWithShape="1">
            <a:blip r:embed="rId11" cstate="print">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72053" tIns="272077" rIns="272053" bIns="272077" numCol="1" spcCol="1270" anchor="ctr" anchorCtr="0">
            <a:noAutofit/>
          </a:bodyPr>
          <a:lstStyle/>
          <a:p>
            <a:pPr lvl="0" algn="ctr" defTabSz="711200">
              <a:lnSpc>
                <a:spcPct val="90000"/>
              </a:lnSpc>
              <a:spcBef>
                <a:spcPct val="0"/>
              </a:spcBef>
              <a:spcAft>
                <a:spcPct val="35000"/>
              </a:spcAft>
            </a:pPr>
            <a:endParaRPr lang="en-US" sz="1600" dirty="0">
              <a:solidFill>
                <a:schemeClr val="tx1"/>
              </a:solidFill>
            </a:endParaRPr>
          </a:p>
          <a:p>
            <a:pPr lvl="0" algn="ctr" defTabSz="711200">
              <a:lnSpc>
                <a:spcPct val="90000"/>
              </a:lnSpc>
              <a:spcBef>
                <a:spcPct val="0"/>
              </a:spcBef>
              <a:spcAft>
                <a:spcPct val="35000"/>
              </a:spcAft>
            </a:pPr>
            <a:endParaRPr lang="en-US" sz="1600" dirty="0">
              <a:solidFill>
                <a:schemeClr val="tx1"/>
              </a:solidFill>
            </a:endParaRPr>
          </a:p>
          <a:p>
            <a:pPr lvl="0" algn="ctr" defTabSz="711200">
              <a:lnSpc>
                <a:spcPct val="90000"/>
              </a:lnSpc>
              <a:spcBef>
                <a:spcPct val="0"/>
              </a:spcBef>
              <a:spcAft>
                <a:spcPct val="35000"/>
              </a:spcAft>
            </a:pPr>
            <a:r>
              <a:rPr lang="en-US" sz="1400" b="1" dirty="0" err="1">
                <a:solidFill>
                  <a:srgbClr val="FF0000"/>
                </a:solidFill>
              </a:rPr>
              <a:t>Speicherung</a:t>
            </a:r>
            <a:endParaRPr lang="en-US" sz="1400" b="1" kern="1200" dirty="0">
              <a:solidFill>
                <a:srgbClr val="FF0000"/>
              </a:solidFill>
            </a:endParaRPr>
          </a:p>
        </p:txBody>
      </p:sp>
      <p:pic>
        <p:nvPicPr>
          <p:cNvPr id="11" name="Content Placeholder 10"/>
          <p:cNvPicPr>
            <a:picLocks noGrp="1" noChangeAspect="1"/>
          </p:cNvPicPr>
          <p:nvPr>
            <p:ph sz="quarter" idx="4294967295"/>
          </p:nvPr>
        </p:nvPicPr>
        <p:blipFill>
          <a:blip r:embed="rId12"/>
          <a:stretch>
            <a:fillRect/>
          </a:stretch>
        </p:blipFill>
        <p:spPr>
          <a:xfrm>
            <a:off x="5245167" y="2225112"/>
            <a:ext cx="1828800" cy="18637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Picture 8"/>
          <p:cNvPicPr>
            <a:picLocks noChangeAspect="1"/>
          </p:cNvPicPr>
          <p:nvPr/>
        </p:nvPicPr>
        <p:blipFill>
          <a:blip r:embed="rId13"/>
          <a:stretch>
            <a:fillRect/>
          </a:stretch>
        </p:blipFill>
        <p:spPr>
          <a:xfrm>
            <a:off x="5245167" y="3326881"/>
            <a:ext cx="1828800" cy="182301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6" name="Oval 15"/>
          <p:cNvSpPr/>
          <p:nvPr/>
        </p:nvSpPr>
        <p:spPr>
          <a:xfrm>
            <a:off x="6940787" y="1196693"/>
            <a:ext cx="286452" cy="290142"/>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7" name="Oval 16"/>
          <p:cNvSpPr/>
          <p:nvPr/>
        </p:nvSpPr>
        <p:spPr>
          <a:xfrm>
            <a:off x="1128756" y="4311280"/>
            <a:ext cx="286452" cy="290142"/>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8" name="Oval 17"/>
          <p:cNvSpPr/>
          <p:nvPr/>
        </p:nvSpPr>
        <p:spPr>
          <a:xfrm>
            <a:off x="8201320" y="3815537"/>
            <a:ext cx="286452" cy="290142"/>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9" name="Oval 18"/>
          <p:cNvSpPr/>
          <p:nvPr/>
        </p:nvSpPr>
        <p:spPr>
          <a:xfrm>
            <a:off x="1374766" y="1195797"/>
            <a:ext cx="286452" cy="290142"/>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0" name="Oval 19"/>
          <p:cNvSpPr/>
          <p:nvPr/>
        </p:nvSpPr>
        <p:spPr>
          <a:xfrm>
            <a:off x="7227239" y="5376343"/>
            <a:ext cx="286452" cy="290142"/>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2" name="Oval 21"/>
          <p:cNvSpPr/>
          <p:nvPr/>
        </p:nvSpPr>
        <p:spPr>
          <a:xfrm>
            <a:off x="777012" y="2412707"/>
            <a:ext cx="286452" cy="290142"/>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3" name="Oval 22"/>
          <p:cNvSpPr/>
          <p:nvPr/>
        </p:nvSpPr>
        <p:spPr>
          <a:xfrm>
            <a:off x="7669924" y="2371546"/>
            <a:ext cx="286452" cy="290142"/>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156906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80">
                                          <p:stCondLst>
                                            <p:cond delay="0"/>
                                          </p:stCondLst>
                                        </p:cTn>
                                        <p:tgtEl>
                                          <p:spTgt spid="28"/>
                                        </p:tgtEl>
                                      </p:cBhvr>
                                    </p:animEffect>
                                    <p:anim calcmode="lin" valueType="num">
                                      <p:cBhvr>
                                        <p:cTn id="29"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34" dur="26">
                                          <p:stCondLst>
                                            <p:cond delay="650"/>
                                          </p:stCondLst>
                                        </p:cTn>
                                        <p:tgtEl>
                                          <p:spTgt spid="28"/>
                                        </p:tgtEl>
                                      </p:cBhvr>
                                      <p:to x="100000" y="60000"/>
                                    </p:animScale>
                                    <p:animScale>
                                      <p:cBhvr>
                                        <p:cTn id="35" dur="166" decel="50000">
                                          <p:stCondLst>
                                            <p:cond delay="676"/>
                                          </p:stCondLst>
                                        </p:cTn>
                                        <p:tgtEl>
                                          <p:spTgt spid="28"/>
                                        </p:tgtEl>
                                      </p:cBhvr>
                                      <p:to x="100000" y="100000"/>
                                    </p:animScale>
                                    <p:animScale>
                                      <p:cBhvr>
                                        <p:cTn id="36" dur="26">
                                          <p:stCondLst>
                                            <p:cond delay="1312"/>
                                          </p:stCondLst>
                                        </p:cTn>
                                        <p:tgtEl>
                                          <p:spTgt spid="28"/>
                                        </p:tgtEl>
                                      </p:cBhvr>
                                      <p:to x="100000" y="80000"/>
                                    </p:animScale>
                                    <p:animScale>
                                      <p:cBhvr>
                                        <p:cTn id="37" dur="166" decel="50000">
                                          <p:stCondLst>
                                            <p:cond delay="1338"/>
                                          </p:stCondLst>
                                        </p:cTn>
                                        <p:tgtEl>
                                          <p:spTgt spid="28"/>
                                        </p:tgtEl>
                                      </p:cBhvr>
                                      <p:to x="100000" y="100000"/>
                                    </p:animScale>
                                    <p:animScale>
                                      <p:cBhvr>
                                        <p:cTn id="38" dur="26">
                                          <p:stCondLst>
                                            <p:cond delay="1642"/>
                                          </p:stCondLst>
                                        </p:cTn>
                                        <p:tgtEl>
                                          <p:spTgt spid="28"/>
                                        </p:tgtEl>
                                      </p:cBhvr>
                                      <p:to x="100000" y="90000"/>
                                    </p:animScale>
                                    <p:animScale>
                                      <p:cBhvr>
                                        <p:cTn id="39" dur="166" decel="50000">
                                          <p:stCondLst>
                                            <p:cond delay="1668"/>
                                          </p:stCondLst>
                                        </p:cTn>
                                        <p:tgtEl>
                                          <p:spTgt spid="28"/>
                                        </p:tgtEl>
                                      </p:cBhvr>
                                      <p:to x="100000" y="100000"/>
                                    </p:animScale>
                                    <p:animScale>
                                      <p:cBhvr>
                                        <p:cTn id="40" dur="26">
                                          <p:stCondLst>
                                            <p:cond delay="1808"/>
                                          </p:stCondLst>
                                        </p:cTn>
                                        <p:tgtEl>
                                          <p:spTgt spid="28"/>
                                        </p:tgtEl>
                                      </p:cBhvr>
                                      <p:to x="100000" y="95000"/>
                                    </p:animScale>
                                    <p:animScale>
                                      <p:cBhvr>
                                        <p:cTn id="41" dur="166" decel="50000">
                                          <p:stCondLst>
                                            <p:cond delay="1834"/>
                                          </p:stCondLst>
                                        </p:cTn>
                                        <p:tgtEl>
                                          <p:spTgt spid="28"/>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0"/>
                                        <p:tgtEl>
                                          <p:spTgt spid="30"/>
                                        </p:tgtEl>
                                      </p:cBhvr>
                                    </p:animEffect>
                                    <p:anim calcmode="lin" valueType="num">
                                      <p:cBhvr>
                                        <p:cTn id="47" dur="1000" fill="hold"/>
                                        <p:tgtEl>
                                          <p:spTgt spid="30"/>
                                        </p:tgtEl>
                                        <p:attrNameLst>
                                          <p:attrName>ppt_x</p:attrName>
                                        </p:attrNameLst>
                                      </p:cBhvr>
                                      <p:tavLst>
                                        <p:tav tm="0">
                                          <p:val>
                                            <p:strVal val="#ppt_x"/>
                                          </p:val>
                                        </p:tav>
                                        <p:tav tm="100000">
                                          <p:val>
                                            <p:strVal val="#ppt_x"/>
                                          </p:val>
                                        </p:tav>
                                      </p:tavLst>
                                    </p:anim>
                                    <p:anim calcmode="lin" valueType="num">
                                      <p:cBhvr>
                                        <p:cTn id="4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1000"/>
                                        <p:tgtEl>
                                          <p:spTgt spid="15"/>
                                        </p:tgtEl>
                                      </p:cBhvr>
                                    </p:animEffect>
                                    <p:anim calcmode="lin" valueType="num">
                                      <p:cBhvr>
                                        <p:cTn id="75" dur="1000" fill="hold"/>
                                        <p:tgtEl>
                                          <p:spTgt spid="15"/>
                                        </p:tgtEl>
                                        <p:attrNameLst>
                                          <p:attrName>ppt_x</p:attrName>
                                        </p:attrNameLst>
                                      </p:cBhvr>
                                      <p:tavLst>
                                        <p:tav tm="0">
                                          <p:val>
                                            <p:strVal val="#ppt_x"/>
                                          </p:val>
                                        </p:tav>
                                        <p:tav tm="100000">
                                          <p:val>
                                            <p:strVal val="#ppt_x"/>
                                          </p:val>
                                        </p:tav>
                                      </p:tavLst>
                                    </p:anim>
                                    <p:anim calcmode="lin" valueType="num">
                                      <p:cBhvr>
                                        <p:cTn id="7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fade">
                                      <p:cBhvr>
                                        <p:cTn id="81" dur="1000"/>
                                        <p:tgtEl>
                                          <p:spTgt spid="34"/>
                                        </p:tgtEl>
                                      </p:cBhvr>
                                    </p:animEffect>
                                    <p:anim calcmode="lin" valueType="num">
                                      <p:cBhvr>
                                        <p:cTn id="82" dur="1000" fill="hold"/>
                                        <p:tgtEl>
                                          <p:spTgt spid="34"/>
                                        </p:tgtEl>
                                        <p:attrNameLst>
                                          <p:attrName>ppt_x</p:attrName>
                                        </p:attrNameLst>
                                      </p:cBhvr>
                                      <p:tavLst>
                                        <p:tav tm="0">
                                          <p:val>
                                            <p:strVal val="#ppt_x"/>
                                          </p:val>
                                        </p:tav>
                                        <p:tav tm="100000">
                                          <p:val>
                                            <p:strVal val="#ppt_x"/>
                                          </p:val>
                                        </p:tav>
                                      </p:tavLst>
                                    </p:anim>
                                    <p:anim calcmode="lin" valueType="num">
                                      <p:cBhvr>
                                        <p:cTn id="8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5" presetClass="entr" presetSubtype="0" fill="hold" nodeType="click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2000"/>
                                        <p:tgtEl>
                                          <p:spTgt spid="26"/>
                                        </p:tgtEl>
                                      </p:cBhvr>
                                    </p:animEffect>
                                    <p:anim calcmode="lin" valueType="num">
                                      <p:cBhvr>
                                        <p:cTn id="89" dur="2000" fill="hold"/>
                                        <p:tgtEl>
                                          <p:spTgt spid="26"/>
                                        </p:tgtEl>
                                        <p:attrNameLst>
                                          <p:attrName>ppt_w</p:attrName>
                                        </p:attrNameLst>
                                      </p:cBhvr>
                                      <p:tavLst>
                                        <p:tav tm="0" fmla="#ppt_w*sin(2.5*pi*$)">
                                          <p:val>
                                            <p:fltVal val="0"/>
                                          </p:val>
                                        </p:tav>
                                        <p:tav tm="100000">
                                          <p:val>
                                            <p:fltVal val="1"/>
                                          </p:val>
                                        </p:tav>
                                      </p:tavLst>
                                    </p:anim>
                                    <p:anim calcmode="lin" valueType="num">
                                      <p:cBhvr>
                                        <p:cTn id="90" dur="2000" fill="hold"/>
                                        <p:tgtEl>
                                          <p:spTgt spid="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pPr marL="0" indent="0">
              <a:buNone/>
            </a:pPr>
            <a:r>
              <a:rPr lang="en-US" dirty="0" err="1"/>
              <a:t>Weitere</a:t>
            </a:r>
            <a:r>
              <a:rPr lang="en-US" dirty="0"/>
              <a:t> </a:t>
            </a:r>
            <a:r>
              <a:rPr lang="en-US" dirty="0" err="1"/>
              <a:t>Beispiele</a:t>
            </a:r>
            <a:r>
              <a:rPr lang="en-US" dirty="0"/>
              <a:t> und </a:t>
            </a:r>
            <a:r>
              <a:rPr lang="en-US" dirty="0" err="1"/>
              <a:t>Materialien</a:t>
            </a:r>
            <a:r>
              <a:rPr lang="en-US" dirty="0"/>
              <a:t> </a:t>
            </a:r>
            <a:r>
              <a:rPr lang="en-US" dirty="0" err="1"/>
              <a:t>für</a:t>
            </a:r>
            <a:r>
              <a:rPr lang="en-US" dirty="0"/>
              <a:t> </a:t>
            </a:r>
            <a:r>
              <a:rPr lang="en-US" dirty="0" err="1"/>
              <a:t>gehirngerechten</a:t>
            </a:r>
            <a:r>
              <a:rPr lang="en-US" dirty="0"/>
              <a:t> </a:t>
            </a:r>
            <a:r>
              <a:rPr lang="en-US" dirty="0" err="1"/>
              <a:t>Fremdsprachenunterricht</a:t>
            </a:r>
            <a:r>
              <a:rPr lang="en-US" dirty="0"/>
              <a:t> </a:t>
            </a:r>
            <a:r>
              <a:rPr lang="en-US" dirty="0" err="1"/>
              <a:t>finden</a:t>
            </a:r>
            <a:r>
              <a:rPr lang="en-US" dirty="0"/>
              <a:t> </a:t>
            </a:r>
            <a:r>
              <a:rPr lang="en-US" dirty="0" err="1"/>
              <a:t>Sie</a:t>
            </a:r>
            <a:r>
              <a:rPr lang="en-US" dirty="0"/>
              <a:t> auf…</a:t>
            </a:r>
          </a:p>
          <a:p>
            <a:pPr marL="0" indent="0">
              <a:buNone/>
            </a:pPr>
            <a:endParaRPr lang="en-US" dirty="0"/>
          </a:p>
        </p:txBody>
      </p:sp>
      <p:pic>
        <p:nvPicPr>
          <p:cNvPr id="7" name="Picture 6"/>
          <p:cNvPicPr>
            <a:picLocks noChangeAspect="1"/>
          </p:cNvPicPr>
          <p:nvPr/>
        </p:nvPicPr>
        <p:blipFill>
          <a:blip r:embed="rId3"/>
          <a:stretch>
            <a:fillRect/>
          </a:stretch>
        </p:blipFill>
        <p:spPr>
          <a:xfrm>
            <a:off x="179512" y="2392018"/>
            <a:ext cx="2683092" cy="3734146"/>
          </a:xfrm>
          <a:prstGeom prst="rect">
            <a:avLst/>
          </a:prstGeom>
        </p:spPr>
      </p:pic>
      <p:sp>
        <p:nvSpPr>
          <p:cNvPr id="4" name="Text Placeholder 3"/>
          <p:cNvSpPr>
            <a:spLocks noGrp="1"/>
          </p:cNvSpPr>
          <p:nvPr>
            <p:ph type="body" idx="2"/>
          </p:nvPr>
        </p:nvSpPr>
        <p:spPr/>
        <p:txBody>
          <a:bodyPr/>
          <a:lstStyle/>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3636" y="2708920"/>
            <a:ext cx="5457825" cy="2905125"/>
          </a:xfrm>
          <a:prstGeom prst="rect">
            <a:avLst/>
          </a:prstGeom>
        </p:spPr>
      </p:pic>
      <p:sp>
        <p:nvSpPr>
          <p:cNvPr id="5" name="Down Arrow 4"/>
          <p:cNvSpPr/>
          <p:nvPr/>
        </p:nvSpPr>
        <p:spPr>
          <a:xfrm rot="17347920">
            <a:off x="1101996" y="317521"/>
            <a:ext cx="1094543" cy="2274074"/>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000" b="1" dirty="0"/>
              <a:t>Download</a:t>
            </a:r>
          </a:p>
        </p:txBody>
      </p:sp>
    </p:spTree>
    <p:extLst>
      <p:ext uri="{BB962C8B-B14F-4D97-AF65-F5344CB8AC3E}">
        <p14:creationId xmlns:p14="http://schemas.microsoft.com/office/powerpoint/2010/main" val="2008149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1"/>
            <a:ext cx="2362200" cy="642392"/>
          </a:xfrm>
        </p:spPr>
        <p:txBody>
          <a:bodyPr/>
          <a:lstStyle/>
          <a:p>
            <a:r>
              <a:rPr lang="fr-FR" dirty="0" err="1"/>
              <a:t>Das</a:t>
            </a:r>
            <a:r>
              <a:rPr lang="fr-FR" dirty="0"/>
              <a:t> </a:t>
            </a:r>
            <a:r>
              <a:rPr lang="fr-FR" dirty="0" err="1"/>
              <a:t>Gehirn</a:t>
            </a:r>
            <a:endParaRPr lang="fr-FR" dirty="0"/>
          </a:p>
        </p:txBody>
      </p:sp>
      <p:sp>
        <p:nvSpPr>
          <p:cNvPr id="3" name="Text Placeholder 2"/>
          <p:cNvSpPr>
            <a:spLocks noGrp="1"/>
          </p:cNvSpPr>
          <p:nvPr>
            <p:ph type="body" idx="2"/>
          </p:nvPr>
        </p:nvSpPr>
        <p:spPr/>
        <p:txBody>
          <a:bodyPr/>
          <a:lstStyle/>
          <a:p>
            <a:r>
              <a:rPr lang="fr-FR" dirty="0" err="1"/>
              <a:t>Wie</a:t>
            </a:r>
            <a:r>
              <a:rPr lang="fr-FR" dirty="0"/>
              <a:t> </a:t>
            </a:r>
            <a:r>
              <a:rPr lang="fr-FR" dirty="0" err="1"/>
              <a:t>funktionniert</a:t>
            </a:r>
            <a:r>
              <a:rPr lang="fr-FR" dirty="0"/>
              <a:t> </a:t>
            </a:r>
            <a:r>
              <a:rPr lang="fr-FR" dirty="0" err="1"/>
              <a:t>unser</a:t>
            </a:r>
            <a:r>
              <a:rPr lang="fr-FR" dirty="0"/>
              <a:t> </a:t>
            </a:r>
            <a:r>
              <a:rPr lang="fr-FR" dirty="0" err="1"/>
              <a:t>Gehirn</a:t>
            </a:r>
            <a:r>
              <a:rPr lang="fr-FR" dirty="0"/>
              <a:t>?</a:t>
            </a:r>
          </a:p>
        </p:txBody>
      </p:sp>
      <p:pic>
        <p:nvPicPr>
          <p:cNvPr id="1026"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251521" y="2984178"/>
            <a:ext cx="2565779" cy="2904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987824" y="860520"/>
            <a:ext cx="5616624" cy="2031325"/>
          </a:xfrm>
          <a:prstGeom prst="rect">
            <a:avLst/>
          </a:prstGeom>
          <a:noFill/>
        </p:spPr>
        <p:txBody>
          <a:bodyPr wrap="square" rtlCol="0">
            <a:spAutoFit/>
          </a:bodyPr>
          <a:lstStyle/>
          <a:p>
            <a:r>
              <a:rPr lang="fr-FR" b="1" dirty="0" err="1"/>
              <a:t>Unser</a:t>
            </a:r>
            <a:r>
              <a:rPr lang="fr-FR" b="1" dirty="0"/>
              <a:t> </a:t>
            </a:r>
            <a:r>
              <a:rPr lang="fr-FR" b="1" dirty="0" err="1"/>
              <a:t>Gehirn</a:t>
            </a:r>
            <a:r>
              <a:rPr lang="fr-FR" b="1" dirty="0"/>
              <a:t> </a:t>
            </a:r>
            <a:r>
              <a:rPr lang="fr-FR" b="1" dirty="0" err="1"/>
              <a:t>besteht</a:t>
            </a:r>
            <a:r>
              <a:rPr lang="fr-FR" b="1" dirty="0"/>
              <a:t> </a:t>
            </a:r>
            <a:r>
              <a:rPr lang="fr-FR" b="1" dirty="0" err="1"/>
              <a:t>aus</a:t>
            </a:r>
            <a:r>
              <a:rPr lang="fr-FR" b="1" dirty="0"/>
              <a:t>:</a:t>
            </a:r>
          </a:p>
          <a:p>
            <a:endParaRPr lang="fr-FR" b="1" dirty="0"/>
          </a:p>
          <a:p>
            <a:r>
              <a:rPr lang="fr-FR" b="1" dirty="0"/>
              <a:t>ca 100 </a:t>
            </a:r>
            <a:r>
              <a:rPr lang="fr-FR" b="1" dirty="0" err="1"/>
              <a:t>Milliarden</a:t>
            </a:r>
            <a:r>
              <a:rPr lang="fr-FR" b="1" dirty="0"/>
              <a:t> </a:t>
            </a:r>
            <a:r>
              <a:rPr lang="fr-FR" b="1" dirty="0" err="1"/>
              <a:t>Neuronen</a:t>
            </a:r>
            <a:endParaRPr lang="fr-FR" b="1" dirty="0"/>
          </a:p>
          <a:p>
            <a:r>
              <a:rPr lang="fr-FR" b="1" dirty="0"/>
              <a:t>ca 100 </a:t>
            </a:r>
            <a:r>
              <a:rPr lang="fr-FR" b="1" dirty="0" err="1"/>
              <a:t>Trillionen</a:t>
            </a:r>
            <a:r>
              <a:rPr lang="fr-FR" b="1" dirty="0"/>
              <a:t> </a:t>
            </a:r>
            <a:r>
              <a:rPr lang="fr-FR" b="1" dirty="0" err="1"/>
              <a:t>Synapsen</a:t>
            </a:r>
            <a:endParaRPr lang="fr-FR" b="1" dirty="0"/>
          </a:p>
          <a:p>
            <a:endParaRPr lang="fr-FR" b="1" dirty="0"/>
          </a:p>
          <a:p>
            <a:r>
              <a:rPr lang="fr-FR" b="1" dirty="0"/>
              <a:t>2 </a:t>
            </a:r>
            <a:r>
              <a:rPr lang="fr-FR" b="1" dirty="0" err="1"/>
              <a:t>Hemispheren</a:t>
            </a:r>
            <a:r>
              <a:rPr lang="fr-FR" b="1" dirty="0"/>
              <a:t> </a:t>
            </a:r>
            <a:r>
              <a:rPr lang="fr-FR" b="1" dirty="0" err="1"/>
              <a:t>verbunden</a:t>
            </a:r>
            <a:r>
              <a:rPr lang="fr-FR" b="1" dirty="0"/>
              <a:t> </a:t>
            </a:r>
            <a:r>
              <a:rPr lang="fr-FR" b="1" dirty="0" err="1"/>
              <a:t>durch</a:t>
            </a:r>
            <a:r>
              <a:rPr lang="fr-FR" b="1" dirty="0"/>
              <a:t> </a:t>
            </a:r>
            <a:r>
              <a:rPr lang="fr-FR" b="1" dirty="0" err="1"/>
              <a:t>das</a:t>
            </a:r>
            <a:r>
              <a:rPr lang="fr-FR" b="1" dirty="0"/>
              <a:t> Corpus </a:t>
            </a:r>
            <a:r>
              <a:rPr lang="fr-FR" b="1" dirty="0" err="1"/>
              <a:t>Callosum</a:t>
            </a:r>
            <a:r>
              <a:rPr lang="fr-FR" b="1" dirty="0"/>
              <a:t> (</a:t>
            </a:r>
            <a:r>
              <a:rPr lang="fr-FR" b="1" dirty="0" err="1"/>
              <a:t>Balken</a:t>
            </a:r>
            <a:r>
              <a:rPr lang="fr-FR" b="1" dirty="0"/>
              <a:t>)</a:t>
            </a: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5" y="3284984"/>
            <a:ext cx="2266951"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1180" y="5956887"/>
            <a:ext cx="5760640" cy="338554"/>
          </a:xfrm>
          <a:prstGeom prst="rect">
            <a:avLst/>
          </a:prstGeom>
          <a:noFill/>
        </p:spPr>
        <p:txBody>
          <a:bodyPr wrap="square" rtlCol="0">
            <a:spAutoFit/>
          </a:bodyPr>
          <a:lstStyle/>
          <a:p>
            <a:r>
              <a:rPr lang="en-US" sz="800" dirty="0"/>
              <a:t>http://www.ddas.vermont.gov/ddas-policies/policies-tbi/policies-tbi-documents/tbi-trng-modules-workbks/training-module-1-brain-101</a:t>
            </a:r>
          </a:p>
        </p:txBody>
      </p:sp>
      <p:pic>
        <p:nvPicPr>
          <p:cNvPr id="7" name="Picture 6"/>
          <p:cNvPicPr>
            <a:picLocks noChangeAspect="1"/>
          </p:cNvPicPr>
          <p:nvPr/>
        </p:nvPicPr>
        <p:blipFill>
          <a:blip r:embed="rId5"/>
          <a:stretch>
            <a:fillRect/>
          </a:stretch>
        </p:blipFill>
        <p:spPr>
          <a:xfrm>
            <a:off x="1187624" y="177780"/>
            <a:ext cx="754018" cy="756531"/>
          </a:xfrm>
          <a:prstGeom prst="rect">
            <a:avLst/>
          </a:prstGeom>
        </p:spPr>
      </p:pic>
    </p:spTree>
    <p:extLst>
      <p:ext uri="{BB962C8B-B14F-4D97-AF65-F5344CB8AC3E}">
        <p14:creationId xmlns:p14="http://schemas.microsoft.com/office/powerpoint/2010/main" val="28637239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362200" cy="2082552"/>
          </a:xfrm>
        </p:spPr>
        <p:txBody>
          <a:bodyPr/>
          <a:lstStyle/>
          <a:p>
            <a:endParaRPr lang="fr-FR" dirty="0">
              <a:solidFill>
                <a:srgbClr val="FFC000"/>
              </a:solidFill>
            </a:endParaRPr>
          </a:p>
        </p:txBody>
      </p:sp>
      <p:sp>
        <p:nvSpPr>
          <p:cNvPr id="3" name="Text Placeholder 2"/>
          <p:cNvSpPr>
            <a:spLocks noGrp="1"/>
          </p:cNvSpPr>
          <p:nvPr>
            <p:ph type="body" idx="2"/>
          </p:nvPr>
        </p:nvSpPr>
        <p:spPr>
          <a:xfrm>
            <a:off x="381000" y="3212976"/>
            <a:ext cx="2534816" cy="2913188"/>
          </a:xfrm>
        </p:spPr>
        <p:txBody>
          <a:bodyPr>
            <a:normAutofit/>
          </a:bodyPr>
          <a:lstStyle/>
          <a:p>
            <a:endParaRPr lang="fr-FR" sz="1800" dirty="0"/>
          </a:p>
        </p:txBody>
      </p:sp>
      <p:sp>
        <p:nvSpPr>
          <p:cNvPr id="4" name="Content Placeholder 3"/>
          <p:cNvSpPr>
            <a:spLocks noGrp="1"/>
          </p:cNvSpPr>
          <p:nvPr>
            <p:ph sz="quarter" idx="1"/>
          </p:nvPr>
        </p:nvSpPr>
        <p:spPr>
          <a:xfrm>
            <a:off x="3131840" y="685800"/>
            <a:ext cx="5760640" cy="5410200"/>
          </a:xfrm>
          <a:solidFill>
            <a:schemeClr val="accent1">
              <a:lumMod val="75000"/>
            </a:schemeClr>
          </a:solidFill>
        </p:spPr>
        <p:txBody>
          <a:bodyPr/>
          <a:lstStyle/>
          <a:p>
            <a:pPr marL="0" indent="0">
              <a:buNone/>
            </a:pPr>
            <a:endParaRPr lang="fr-FR" dirty="0"/>
          </a:p>
          <a:p>
            <a:pPr marL="0" indent="0" algn="ctr">
              <a:buNone/>
            </a:pPr>
            <a:r>
              <a:rPr lang="fr-FR" dirty="0" err="1"/>
              <a:t>Danke</a:t>
            </a:r>
            <a:r>
              <a:rPr lang="fr-FR" dirty="0"/>
              <a:t> </a:t>
            </a:r>
            <a:r>
              <a:rPr lang="fr-FR" dirty="0" err="1"/>
              <a:t>für</a:t>
            </a:r>
            <a:r>
              <a:rPr lang="fr-FR" dirty="0"/>
              <a:t> </a:t>
            </a:r>
            <a:r>
              <a:rPr lang="fr-FR" dirty="0" err="1"/>
              <a:t>Ihre</a:t>
            </a:r>
            <a:r>
              <a:rPr lang="fr-FR" dirty="0"/>
              <a:t> </a:t>
            </a:r>
            <a:r>
              <a:rPr lang="fr-FR" dirty="0" err="1"/>
              <a:t>Aufmerksamkeit</a:t>
            </a:r>
            <a:r>
              <a:rPr lang="fr-FR" dirty="0"/>
              <a:t>!</a:t>
            </a:r>
          </a:p>
          <a:p>
            <a:pPr marL="0" indent="0" algn="ctr">
              <a:buNone/>
            </a:pPr>
            <a:endParaRPr lang="fr-FR" dirty="0"/>
          </a:p>
          <a:p>
            <a:pPr marL="0" indent="0" algn="ctr">
              <a:buNone/>
            </a:pPr>
            <a:r>
              <a:rPr lang="fr-FR" b="1" dirty="0" err="1"/>
              <a:t>Haben</a:t>
            </a:r>
            <a:r>
              <a:rPr lang="fr-FR" b="1" dirty="0"/>
              <a:t> </a:t>
            </a:r>
            <a:r>
              <a:rPr lang="fr-FR" b="1" dirty="0" err="1"/>
              <a:t>Sie</a:t>
            </a:r>
            <a:r>
              <a:rPr lang="fr-FR" b="1" dirty="0"/>
              <a:t> </a:t>
            </a:r>
            <a:r>
              <a:rPr lang="fr-FR" b="1" dirty="0" err="1"/>
              <a:t>noch</a:t>
            </a:r>
            <a:r>
              <a:rPr lang="fr-FR" b="1" dirty="0"/>
              <a:t> </a:t>
            </a:r>
            <a:r>
              <a:rPr lang="fr-FR" b="1" dirty="0" err="1"/>
              <a:t>Fragen</a:t>
            </a:r>
            <a:r>
              <a:rPr lang="fr-FR" b="1" dirty="0"/>
              <a:t>?</a:t>
            </a:r>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pic>
        <p:nvPicPr>
          <p:cNvPr id="5122" name="Picture 2" descr="C:\Users\lp\Documents\Lis\epep\images\orange-ques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573017"/>
            <a:ext cx="1656184" cy="16561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806" y="3717032"/>
            <a:ext cx="2272722" cy="189568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295" y="1371955"/>
            <a:ext cx="2161743" cy="1329506"/>
          </a:xfrm>
          <a:prstGeom prst="rect">
            <a:avLst/>
          </a:prstGeom>
        </p:spPr>
      </p:pic>
    </p:spTree>
    <p:extLst>
      <p:ext uri="{BB962C8B-B14F-4D97-AF65-F5344CB8AC3E}">
        <p14:creationId xmlns:p14="http://schemas.microsoft.com/office/powerpoint/2010/main" val="19897621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Literatur</a:t>
            </a:r>
            <a:endParaRPr lang="en-US" dirty="0"/>
          </a:p>
        </p:txBody>
      </p:sp>
      <p:sp>
        <p:nvSpPr>
          <p:cNvPr id="3" name="Content Placeholder 2"/>
          <p:cNvSpPr>
            <a:spLocks noGrp="1"/>
          </p:cNvSpPr>
          <p:nvPr>
            <p:ph sz="quarter" idx="1"/>
          </p:nvPr>
        </p:nvSpPr>
        <p:spPr/>
        <p:txBody>
          <a:bodyPr>
            <a:normAutofit fontScale="40000" lnSpcReduction="20000"/>
          </a:bodyPr>
          <a:lstStyle/>
          <a:p>
            <a:pPr marL="0" lvl="0" indent="0" eaLnBrk="0" fontAlgn="base" hangingPunct="0">
              <a:spcBef>
                <a:spcPct val="0"/>
              </a:spcBef>
              <a:spcAft>
                <a:spcPct val="0"/>
              </a:spcAft>
              <a:buClrTx/>
              <a:buSzTx/>
              <a:buNone/>
            </a:pPr>
            <a:r>
              <a:rPr lang="en-US" altLang="en-US" sz="3600" b="1" dirty="0" err="1">
                <a:solidFill>
                  <a:srgbClr val="365F91"/>
                </a:solidFill>
                <a:latin typeface="Cambria" panose="02040503050406030204" pitchFamily="18" charset="0"/>
                <a:ea typeface="Times New Roman" panose="02020603050405020304" pitchFamily="18" charset="0"/>
                <a:cs typeface="Times New Roman" panose="02020603050405020304" pitchFamily="18" charset="0"/>
              </a:rPr>
              <a:t>Literatur</a:t>
            </a:r>
            <a:endParaRPr lang="de-AT" altLang="en-US" sz="3600" b="1" dirty="0">
              <a:solidFill>
                <a:srgbClr val="365F91"/>
              </a:solidFill>
              <a:latin typeface="Cambria" panose="02040503050406030204" pitchFamily="18" charset="0"/>
              <a:ea typeface="Times New Roman" panose="02020603050405020304" pitchFamily="18" charset="0"/>
              <a:cs typeface="Times New Roman" panose="02020603050405020304" pitchFamily="18" charset="0"/>
            </a:endParaRPr>
          </a:p>
          <a:p>
            <a:pPr marL="0" lvl="0" indent="0" eaLnBrk="0" fontAlgn="base" hangingPunct="0">
              <a:spcBef>
                <a:spcPct val="0"/>
              </a:spcBef>
              <a:spcAft>
                <a:spcPct val="0"/>
              </a:spcAft>
              <a:buClrTx/>
              <a:buSzTx/>
              <a:buNone/>
            </a:pPr>
            <a:r>
              <a:rPr lang="en-US" altLang="en-US" sz="2900" dirty="0" err="1">
                <a:latin typeface="Calibri" panose="020F0502020204030204" pitchFamily="34" charset="0"/>
                <a:ea typeface="Calibri" panose="020F0502020204030204" pitchFamily="34" charset="0"/>
                <a:cs typeface="Times New Roman" panose="02020603050405020304" pitchFamily="18" charset="0"/>
              </a:rPr>
              <a:t>Ahsen</a:t>
            </a:r>
            <a:r>
              <a:rPr lang="en-US" altLang="en-US" sz="2900" dirty="0">
                <a:latin typeface="Calibri" panose="020F0502020204030204" pitchFamily="34" charset="0"/>
                <a:ea typeface="Calibri" panose="020F0502020204030204" pitchFamily="34" charset="0"/>
                <a:cs typeface="Times New Roman" panose="02020603050405020304" pitchFamily="18" charset="0"/>
              </a:rPr>
              <a:t>, A. "ISM: The triple code model for imagery and psychophysiology." </a:t>
            </a:r>
            <a:r>
              <a:rPr lang="en-US" altLang="en-US" sz="2900" i="1" dirty="0">
                <a:latin typeface="Calibri" panose="020F0502020204030204" pitchFamily="34" charset="0"/>
                <a:ea typeface="Calibri" panose="020F0502020204030204" pitchFamily="34" charset="0"/>
                <a:cs typeface="Times New Roman" panose="02020603050405020304" pitchFamily="18" charset="0"/>
              </a:rPr>
              <a:t>Journal of Mental Imagery</a:t>
            </a:r>
            <a:r>
              <a:rPr lang="en-US" altLang="en-US" sz="2900" dirty="0">
                <a:latin typeface="Calibri" panose="020F0502020204030204" pitchFamily="34" charset="0"/>
                <a:ea typeface="Calibri" panose="020F0502020204030204" pitchFamily="34" charset="0"/>
                <a:cs typeface="Times New Roman" panose="02020603050405020304" pitchFamily="18" charset="0"/>
              </a:rPr>
              <a:t> 8.4 (1984): 15-43.</a:t>
            </a:r>
            <a:endParaRPr lang="en-US" altLang="en-US" sz="1100" dirty="0"/>
          </a:p>
          <a:p>
            <a:pPr marL="0" lvl="0" indent="0" eaLnBrk="0" fontAlgn="base" hangingPunct="0">
              <a:spcBef>
                <a:spcPct val="0"/>
              </a:spcBef>
              <a:spcAft>
                <a:spcPct val="0"/>
              </a:spcAft>
              <a:buClrTx/>
              <a:buSzTx/>
              <a:buNone/>
            </a:pPr>
            <a:r>
              <a:rPr lang="en-US" altLang="en-US" sz="2900" dirty="0">
                <a:latin typeface="Calibri" panose="020F0502020204030204" pitchFamily="34" charset="0"/>
                <a:ea typeface="Calibri" panose="020F0502020204030204" pitchFamily="34" charset="0"/>
                <a:cs typeface="Times New Roman" panose="02020603050405020304" pitchFamily="18" charset="0"/>
              </a:rPr>
              <a:t>Caine, R.N. and G. Caine. "Understanding a Brain-Based Approach to Learning and Teaching." </a:t>
            </a:r>
            <a:r>
              <a:rPr lang="en-US" altLang="en-US" sz="2900" i="1" dirty="0">
                <a:latin typeface="Calibri" panose="020F0502020204030204" pitchFamily="34" charset="0"/>
                <a:ea typeface="Calibri" panose="020F0502020204030204" pitchFamily="34" charset="0"/>
                <a:cs typeface="Times New Roman" panose="02020603050405020304" pitchFamily="18" charset="0"/>
              </a:rPr>
              <a:t>Educational Leadership</a:t>
            </a:r>
            <a:r>
              <a:rPr lang="en-US" altLang="en-US" sz="2900" dirty="0">
                <a:latin typeface="Calibri" panose="020F0502020204030204" pitchFamily="34" charset="0"/>
                <a:ea typeface="Calibri" panose="020F0502020204030204" pitchFamily="34" charset="0"/>
                <a:cs typeface="Times New Roman" panose="02020603050405020304" pitchFamily="18" charset="0"/>
              </a:rPr>
              <a:t> 48.2 (1990): 66-70. 06 11 2011. &lt;http://www.sedl.org/scimath/compass/v03n02/1.html&gt;.</a:t>
            </a:r>
            <a:endParaRPr lang="en-US" altLang="en-US" sz="1100" dirty="0"/>
          </a:p>
          <a:p>
            <a:pPr marL="0" lvl="0" indent="0" eaLnBrk="0" fontAlgn="base" hangingPunct="0">
              <a:spcBef>
                <a:spcPct val="0"/>
              </a:spcBef>
              <a:spcAft>
                <a:spcPct val="0"/>
              </a:spcAft>
              <a:buClrTx/>
              <a:buSzTx/>
              <a:buNone/>
            </a:pPr>
            <a:r>
              <a:rPr lang="de-AT" altLang="en-US" sz="2900" dirty="0" err="1">
                <a:latin typeface="Calibri" panose="020F0502020204030204" pitchFamily="34" charset="0"/>
                <a:ea typeface="Calibri" panose="020F0502020204030204" pitchFamily="34" charset="0"/>
                <a:cs typeface="Times New Roman" panose="02020603050405020304" pitchFamily="18" charset="0"/>
              </a:rPr>
              <a:t>Caspary</a:t>
            </a:r>
            <a:r>
              <a:rPr lang="de-AT" altLang="en-US" sz="2900" dirty="0">
                <a:latin typeface="Calibri" panose="020F0502020204030204" pitchFamily="34" charset="0"/>
                <a:ea typeface="Calibri" panose="020F0502020204030204" pitchFamily="34" charset="0"/>
                <a:cs typeface="Times New Roman" panose="02020603050405020304" pitchFamily="18" charset="0"/>
              </a:rPr>
              <a:t>, Ralf. "</a:t>
            </a:r>
            <a:r>
              <a:rPr lang="de-AT" altLang="en-US" sz="2900" dirty="0" err="1">
                <a:latin typeface="Calibri" panose="020F0502020204030204" pitchFamily="34" charset="0"/>
                <a:ea typeface="Calibri" panose="020F0502020204030204" pitchFamily="34" charset="0"/>
                <a:cs typeface="Times New Roman" panose="02020603050405020304" pitchFamily="18" charset="0"/>
              </a:rPr>
              <a:t>Dopamindusche</a:t>
            </a:r>
            <a:r>
              <a:rPr lang="de-AT" altLang="en-US" sz="2900" dirty="0">
                <a:latin typeface="Calibri" panose="020F0502020204030204" pitchFamily="34" charset="0"/>
                <a:ea typeface="Calibri" panose="020F0502020204030204" pitchFamily="34" charset="0"/>
                <a:cs typeface="Times New Roman" panose="02020603050405020304" pitchFamily="18" charset="0"/>
              </a:rPr>
              <a:t> im Klassenzimmer." </a:t>
            </a:r>
            <a:r>
              <a:rPr lang="de-AT" altLang="en-US" sz="2900" dirty="0" err="1">
                <a:latin typeface="Calibri" panose="020F0502020204030204" pitchFamily="34" charset="0"/>
                <a:ea typeface="Calibri" panose="020F0502020204030204" pitchFamily="34" charset="0"/>
                <a:cs typeface="Times New Roman" panose="02020603050405020304" pitchFamily="18" charset="0"/>
              </a:rPr>
              <a:t>Caspary</a:t>
            </a:r>
            <a:r>
              <a:rPr lang="de-AT" altLang="en-US" sz="2900" dirty="0">
                <a:latin typeface="Calibri" panose="020F0502020204030204" pitchFamily="34" charset="0"/>
                <a:ea typeface="Calibri" panose="020F0502020204030204" pitchFamily="34" charset="0"/>
                <a:cs typeface="Times New Roman" panose="02020603050405020304" pitchFamily="18" charset="0"/>
              </a:rPr>
              <a:t>, Ralf. </a:t>
            </a:r>
            <a:r>
              <a:rPr lang="de-AT" altLang="en-US" sz="2900" i="1" dirty="0">
                <a:latin typeface="Calibri" panose="020F0502020204030204" pitchFamily="34" charset="0"/>
                <a:ea typeface="Calibri" panose="020F0502020204030204" pitchFamily="34" charset="0"/>
                <a:cs typeface="Times New Roman" panose="02020603050405020304" pitchFamily="18" charset="0"/>
              </a:rPr>
              <a:t>Lernen und Gehirn</a:t>
            </a:r>
            <a:r>
              <a:rPr lang="de-AT" altLang="en-US" sz="2900" dirty="0">
                <a:latin typeface="Calibri" panose="020F0502020204030204" pitchFamily="34" charset="0"/>
                <a:ea typeface="Calibri" panose="020F0502020204030204" pitchFamily="34" charset="0"/>
                <a:cs typeface="Times New Roman" panose="02020603050405020304" pitchFamily="18" charset="0"/>
              </a:rPr>
              <a:t>. </a:t>
            </a:r>
            <a:r>
              <a:rPr lang="en-US" altLang="en-US" sz="2900" dirty="0">
                <a:latin typeface="Calibri" panose="020F0502020204030204" pitchFamily="34" charset="0"/>
                <a:ea typeface="Calibri" panose="020F0502020204030204" pitchFamily="34" charset="0"/>
                <a:cs typeface="Times New Roman" panose="02020603050405020304" pitchFamily="18" charset="0"/>
              </a:rPr>
              <a:t>Freiburg </a:t>
            </a:r>
            <a:r>
              <a:rPr lang="en-US" altLang="en-US" sz="2900" dirty="0" err="1">
                <a:latin typeface="Calibri" panose="020F0502020204030204" pitchFamily="34" charset="0"/>
                <a:ea typeface="Calibri" panose="020F0502020204030204" pitchFamily="34" charset="0"/>
                <a:cs typeface="Times New Roman" panose="02020603050405020304" pitchFamily="18" charset="0"/>
              </a:rPr>
              <a:t>im</a:t>
            </a:r>
            <a:r>
              <a:rPr lang="en-US" altLang="en-US" sz="2900" dirty="0">
                <a:latin typeface="Calibri" panose="020F0502020204030204" pitchFamily="34" charset="0"/>
                <a:ea typeface="Calibri" panose="020F0502020204030204" pitchFamily="34" charset="0"/>
                <a:cs typeface="Times New Roman" panose="02020603050405020304" pitchFamily="18" charset="0"/>
              </a:rPr>
              <a:t> </a:t>
            </a:r>
            <a:r>
              <a:rPr lang="en-US" altLang="en-US" sz="2900" dirty="0" err="1">
                <a:latin typeface="Calibri" panose="020F0502020204030204" pitchFamily="34" charset="0"/>
                <a:ea typeface="Calibri" panose="020F0502020204030204" pitchFamily="34" charset="0"/>
                <a:cs typeface="Times New Roman" panose="02020603050405020304" pitchFamily="18" charset="0"/>
              </a:rPr>
              <a:t>Breisgau</a:t>
            </a:r>
            <a:r>
              <a:rPr lang="en-US" altLang="en-US" sz="2900" dirty="0">
                <a:latin typeface="Calibri" panose="020F0502020204030204" pitchFamily="34" charset="0"/>
                <a:ea typeface="Calibri" panose="020F0502020204030204" pitchFamily="34" charset="0"/>
                <a:cs typeface="Times New Roman" panose="02020603050405020304" pitchFamily="18" charset="0"/>
              </a:rPr>
              <a:t>: Herder, 2006.</a:t>
            </a:r>
            <a:endParaRPr lang="en-US" altLang="en-US" sz="1100" dirty="0"/>
          </a:p>
          <a:p>
            <a:pPr marL="0" lvl="0" indent="0" eaLnBrk="0" fontAlgn="base" hangingPunct="0">
              <a:spcBef>
                <a:spcPct val="0"/>
              </a:spcBef>
              <a:spcAft>
                <a:spcPct val="0"/>
              </a:spcAft>
              <a:buClrTx/>
              <a:buSzTx/>
              <a:buNone/>
            </a:pPr>
            <a:r>
              <a:rPr lang="en-US" altLang="en-US" sz="2900" dirty="0">
                <a:latin typeface="Calibri" panose="020F0502020204030204" pitchFamily="34" charset="0"/>
                <a:ea typeface="Calibri" panose="020F0502020204030204" pitchFamily="34" charset="0"/>
                <a:cs typeface="Times New Roman" panose="02020603050405020304" pitchFamily="18" charset="0"/>
              </a:rPr>
              <a:t>Hannaford, Carla. </a:t>
            </a:r>
            <a:r>
              <a:rPr lang="en-US" altLang="en-US" sz="2900" i="1" dirty="0">
                <a:latin typeface="Calibri" panose="020F0502020204030204" pitchFamily="34" charset="0"/>
                <a:ea typeface="Calibri" panose="020F0502020204030204" pitchFamily="34" charset="0"/>
                <a:cs typeface="Times New Roman" panose="02020603050405020304" pitchFamily="18" charset="0"/>
              </a:rPr>
              <a:t>Smart Moves: Why learning is not all in your head</a:t>
            </a:r>
            <a:r>
              <a:rPr lang="en-US" altLang="en-US" sz="2900" dirty="0">
                <a:latin typeface="Calibri" panose="020F0502020204030204" pitchFamily="34" charset="0"/>
                <a:ea typeface="Calibri" panose="020F0502020204030204" pitchFamily="34" charset="0"/>
                <a:cs typeface="Times New Roman" panose="02020603050405020304" pitchFamily="18" charset="0"/>
              </a:rPr>
              <a:t>. </a:t>
            </a:r>
            <a:r>
              <a:rPr lang="de-AT" altLang="en-US" sz="2900" dirty="0">
                <a:latin typeface="Calibri" panose="020F0502020204030204" pitchFamily="34" charset="0"/>
                <a:ea typeface="Calibri" panose="020F0502020204030204" pitchFamily="34" charset="0"/>
                <a:cs typeface="Times New Roman" panose="02020603050405020304" pitchFamily="18" charset="0"/>
              </a:rPr>
              <a:t>Arlington, Virginia: Great </a:t>
            </a:r>
            <a:r>
              <a:rPr lang="de-AT" altLang="en-US" sz="2900" dirty="0" err="1">
                <a:latin typeface="Calibri" panose="020F0502020204030204" pitchFamily="34" charset="0"/>
                <a:ea typeface="Calibri" panose="020F0502020204030204" pitchFamily="34" charset="0"/>
                <a:cs typeface="Times New Roman" panose="02020603050405020304" pitchFamily="18" charset="0"/>
              </a:rPr>
              <a:t>Ocean</a:t>
            </a:r>
            <a:r>
              <a:rPr lang="de-AT" altLang="en-US" sz="2900" dirty="0">
                <a:latin typeface="Calibri" panose="020F0502020204030204" pitchFamily="34" charset="0"/>
                <a:ea typeface="Calibri" panose="020F0502020204030204" pitchFamily="34" charset="0"/>
                <a:cs typeface="Times New Roman" panose="02020603050405020304" pitchFamily="18" charset="0"/>
              </a:rPr>
              <a:t> Publishers,, 1995.</a:t>
            </a:r>
            <a:endParaRPr lang="en-US" altLang="en-US" sz="1100" dirty="0"/>
          </a:p>
          <a:p>
            <a:pPr marL="0" lvl="0" indent="0" eaLnBrk="0" fontAlgn="base" hangingPunct="0">
              <a:spcBef>
                <a:spcPct val="0"/>
              </a:spcBef>
              <a:spcAft>
                <a:spcPct val="0"/>
              </a:spcAft>
              <a:buClrTx/>
              <a:buSzTx/>
              <a:buNone/>
            </a:pPr>
            <a:r>
              <a:rPr lang="de-AT" altLang="en-US" sz="2900" dirty="0">
                <a:latin typeface="Calibri" panose="020F0502020204030204" pitchFamily="34" charset="0"/>
                <a:ea typeface="Calibri" panose="020F0502020204030204" pitchFamily="34" charset="0"/>
                <a:cs typeface="Times New Roman" panose="02020603050405020304" pitchFamily="18" charset="0"/>
              </a:rPr>
              <a:t>Herrmann, Ulrich. "Gehirnforschung und die neurodidaktische Revision schulisch organisierten Lehrens und Lernens." Herrmann, Ulrich. </a:t>
            </a:r>
            <a:r>
              <a:rPr lang="de-AT" altLang="en-US" sz="2900" i="1" dirty="0">
                <a:latin typeface="Calibri" panose="020F0502020204030204" pitchFamily="34" charset="0"/>
                <a:ea typeface="Calibri" panose="020F0502020204030204" pitchFamily="34" charset="0"/>
                <a:cs typeface="Times New Roman" panose="02020603050405020304" pitchFamily="18" charset="0"/>
              </a:rPr>
              <a:t>Neurodidaktik</a:t>
            </a:r>
            <a:r>
              <a:rPr lang="de-AT" altLang="en-US" sz="2900" dirty="0">
                <a:latin typeface="Calibri" panose="020F0502020204030204" pitchFamily="34" charset="0"/>
                <a:ea typeface="Calibri" panose="020F0502020204030204" pitchFamily="34" charset="0"/>
                <a:cs typeface="Times New Roman" panose="02020603050405020304" pitchFamily="18" charset="0"/>
              </a:rPr>
              <a:t>. Weinheim und Basel: Beltz, 2006.</a:t>
            </a:r>
            <a:endParaRPr lang="en-US" altLang="en-US" sz="1100" dirty="0"/>
          </a:p>
          <a:p>
            <a:pPr marL="0" lvl="0" indent="0" eaLnBrk="0" fontAlgn="base" hangingPunct="0">
              <a:spcBef>
                <a:spcPct val="0"/>
              </a:spcBef>
              <a:spcAft>
                <a:spcPct val="0"/>
              </a:spcAft>
              <a:buClrTx/>
              <a:buSzTx/>
              <a:buNone/>
            </a:pPr>
            <a:r>
              <a:rPr lang="de-AT" altLang="en-US" sz="2900" dirty="0">
                <a:latin typeface="Calibri" panose="020F0502020204030204" pitchFamily="34" charset="0"/>
                <a:ea typeface="Calibri" panose="020F0502020204030204" pitchFamily="34" charset="0"/>
                <a:cs typeface="Times New Roman" panose="02020603050405020304" pitchFamily="18" charset="0"/>
              </a:rPr>
              <a:t>Lewis, Michael. </a:t>
            </a:r>
            <a:r>
              <a:rPr lang="de-AT" altLang="en-US" sz="2900" i="1" dirty="0">
                <a:latin typeface="Calibri" panose="020F0502020204030204" pitchFamily="34" charset="0"/>
                <a:ea typeface="Calibri" panose="020F0502020204030204" pitchFamily="34" charset="0"/>
                <a:cs typeface="Times New Roman" panose="02020603050405020304" pitchFamily="18" charset="0"/>
              </a:rPr>
              <a:t>Teaching </a:t>
            </a:r>
            <a:r>
              <a:rPr lang="de-AT" altLang="en-US" sz="2900" i="1" dirty="0" err="1">
                <a:latin typeface="Calibri" panose="020F0502020204030204" pitchFamily="34" charset="0"/>
                <a:ea typeface="Calibri" panose="020F0502020204030204" pitchFamily="34" charset="0"/>
                <a:cs typeface="Times New Roman" panose="02020603050405020304" pitchFamily="18" charset="0"/>
              </a:rPr>
              <a:t>Collocation</a:t>
            </a:r>
            <a:r>
              <a:rPr lang="de-AT" altLang="en-US" sz="2900" dirty="0">
                <a:latin typeface="Calibri" panose="020F0502020204030204" pitchFamily="34" charset="0"/>
                <a:ea typeface="Calibri" panose="020F0502020204030204" pitchFamily="34" charset="0"/>
                <a:cs typeface="Times New Roman" panose="02020603050405020304" pitchFamily="18" charset="0"/>
              </a:rPr>
              <a:t>. Heine, 2000.</a:t>
            </a:r>
            <a:endParaRPr lang="en-US" altLang="en-US" sz="1100" dirty="0"/>
          </a:p>
          <a:p>
            <a:pPr marL="0" lvl="0" indent="0" eaLnBrk="0" fontAlgn="base" hangingPunct="0">
              <a:spcBef>
                <a:spcPct val="0"/>
              </a:spcBef>
              <a:spcAft>
                <a:spcPct val="0"/>
              </a:spcAft>
              <a:buClrTx/>
              <a:buSzTx/>
              <a:buNone/>
            </a:pPr>
            <a:r>
              <a:rPr lang="de-AT" altLang="en-US" sz="2900" dirty="0" err="1">
                <a:latin typeface="Calibri" panose="020F0502020204030204" pitchFamily="34" charset="0"/>
                <a:ea typeface="Calibri" panose="020F0502020204030204" pitchFamily="34" charset="0"/>
                <a:cs typeface="Times New Roman" panose="02020603050405020304" pitchFamily="18" charset="0"/>
              </a:rPr>
              <a:t>Macedonia</a:t>
            </a:r>
            <a:r>
              <a:rPr lang="de-AT" altLang="en-US" sz="2900" dirty="0">
                <a:latin typeface="Calibri" panose="020F0502020204030204" pitchFamily="34" charset="0"/>
                <a:ea typeface="Calibri" panose="020F0502020204030204" pitchFamily="34" charset="0"/>
                <a:cs typeface="Times New Roman" panose="02020603050405020304" pitchFamily="18" charset="0"/>
              </a:rPr>
              <a:t>, Manuela </a:t>
            </a:r>
            <a:r>
              <a:rPr lang="de-AT" altLang="en-US" sz="2900" dirty="0" err="1">
                <a:latin typeface="Calibri" panose="020F0502020204030204" pitchFamily="34" charset="0"/>
                <a:ea typeface="Calibri" panose="020F0502020204030204" pitchFamily="34" charset="0"/>
                <a:cs typeface="Times New Roman" panose="02020603050405020304" pitchFamily="18" charset="0"/>
              </a:rPr>
              <a:t>and</a:t>
            </a:r>
            <a:r>
              <a:rPr lang="de-AT" altLang="en-US" sz="2900" dirty="0">
                <a:latin typeface="Calibri" panose="020F0502020204030204" pitchFamily="34" charset="0"/>
                <a:ea typeface="Calibri" panose="020F0502020204030204" pitchFamily="34" charset="0"/>
                <a:cs typeface="Times New Roman" panose="02020603050405020304" pitchFamily="18" charset="0"/>
              </a:rPr>
              <a:t> Karsten Müller. </a:t>
            </a:r>
            <a:r>
              <a:rPr lang="en-US" altLang="en-US" sz="2900" dirty="0">
                <a:latin typeface="Calibri" panose="020F0502020204030204" pitchFamily="34" charset="0"/>
                <a:ea typeface="Calibri" panose="020F0502020204030204" pitchFamily="34" charset="0"/>
                <a:cs typeface="Times New Roman" panose="02020603050405020304" pitchFamily="18" charset="0"/>
              </a:rPr>
              <a:t>"The impact of iconic gestures on foreign language word learning and its neural substrate." </a:t>
            </a:r>
            <a:r>
              <a:rPr lang="en-US" altLang="en-US" sz="2900" i="1" dirty="0">
                <a:latin typeface="Calibri" panose="020F0502020204030204" pitchFamily="34" charset="0"/>
                <a:ea typeface="Calibri" panose="020F0502020204030204" pitchFamily="34" charset="0"/>
                <a:cs typeface="Times New Roman" panose="02020603050405020304" pitchFamily="18" charset="0"/>
              </a:rPr>
              <a:t>Human Brain Mapping</a:t>
            </a:r>
            <a:r>
              <a:rPr lang="en-US" altLang="en-US" sz="2900" dirty="0">
                <a:latin typeface="Calibri" panose="020F0502020204030204" pitchFamily="34" charset="0"/>
                <a:ea typeface="Calibri" panose="020F0502020204030204" pitchFamily="34" charset="0"/>
                <a:cs typeface="Times New Roman" panose="02020603050405020304" pitchFamily="18" charset="0"/>
              </a:rPr>
              <a:t> (2011): 982-998.</a:t>
            </a:r>
          </a:p>
          <a:p>
            <a:pPr marL="0" lvl="0" indent="0" eaLnBrk="0" fontAlgn="base" hangingPunct="0">
              <a:spcBef>
                <a:spcPct val="0"/>
              </a:spcBef>
              <a:spcAft>
                <a:spcPct val="0"/>
              </a:spcAft>
              <a:buClrTx/>
              <a:buSzTx/>
              <a:buNone/>
            </a:pPr>
            <a:r>
              <a:rPr lang="en-US" altLang="en-US" sz="2900" dirty="0">
                <a:latin typeface="Calibri" panose="020F0502020204030204" pitchFamily="34" charset="0"/>
                <a:cs typeface="Times New Roman" panose="02020603050405020304" pitchFamily="18" charset="0"/>
              </a:rPr>
              <a:t>Macedonia, Manuela. “</a:t>
            </a:r>
            <a:r>
              <a:rPr lang="en-US" altLang="en-US" sz="2900" dirty="0" err="1">
                <a:latin typeface="Calibri" panose="020F0502020204030204" pitchFamily="34" charset="0"/>
                <a:cs typeface="Times New Roman" panose="02020603050405020304" pitchFamily="18" charset="0"/>
              </a:rPr>
              <a:t>Mit</a:t>
            </a:r>
            <a:r>
              <a:rPr lang="en-US" altLang="en-US" sz="2900" dirty="0">
                <a:latin typeface="Calibri" panose="020F0502020204030204" pitchFamily="34" charset="0"/>
                <a:cs typeface="Times New Roman" panose="02020603050405020304" pitchFamily="18" charset="0"/>
              </a:rPr>
              <a:t> </a:t>
            </a:r>
            <a:r>
              <a:rPr lang="en-US" altLang="en-US" sz="2900" dirty="0" err="1">
                <a:latin typeface="Calibri" panose="020F0502020204030204" pitchFamily="34" charset="0"/>
                <a:cs typeface="Times New Roman" panose="02020603050405020304" pitchFamily="18" charset="0"/>
              </a:rPr>
              <a:t>Händen</a:t>
            </a:r>
            <a:r>
              <a:rPr lang="en-US" altLang="en-US" sz="2900" dirty="0">
                <a:latin typeface="Calibri" panose="020F0502020204030204" pitchFamily="34" charset="0"/>
                <a:cs typeface="Times New Roman" panose="02020603050405020304" pitchFamily="18" charset="0"/>
              </a:rPr>
              <a:t> und </a:t>
            </a:r>
            <a:r>
              <a:rPr lang="en-US" altLang="en-US" sz="2900" dirty="0" err="1">
                <a:latin typeface="Calibri" panose="020F0502020204030204" pitchFamily="34" charset="0"/>
                <a:cs typeface="Times New Roman" panose="02020603050405020304" pitchFamily="18" charset="0"/>
              </a:rPr>
              <a:t>Füßen</a:t>
            </a:r>
            <a:r>
              <a:rPr lang="en-US" altLang="en-US" sz="2900" dirty="0">
                <a:latin typeface="Calibri" panose="020F0502020204030204" pitchFamily="34" charset="0"/>
                <a:cs typeface="Times New Roman" panose="02020603050405020304" pitchFamily="18" charset="0"/>
              </a:rPr>
              <a:t>” in </a:t>
            </a:r>
            <a:r>
              <a:rPr lang="en-US" altLang="en-US" sz="2900" i="1" dirty="0" err="1">
                <a:latin typeface="Calibri" panose="020F0502020204030204" pitchFamily="34" charset="0"/>
                <a:cs typeface="Times New Roman" panose="02020603050405020304" pitchFamily="18" charset="0"/>
              </a:rPr>
              <a:t>Gehirn</a:t>
            </a:r>
            <a:r>
              <a:rPr lang="en-US" altLang="en-US" sz="2900" i="1" dirty="0">
                <a:latin typeface="Calibri" panose="020F0502020204030204" pitchFamily="34" charset="0"/>
                <a:cs typeface="Times New Roman" panose="02020603050405020304" pitchFamily="18" charset="0"/>
              </a:rPr>
              <a:t> und Geist,  </a:t>
            </a:r>
            <a:r>
              <a:rPr lang="en-US" altLang="en-US" sz="2900" i="1" dirty="0" err="1">
                <a:latin typeface="Calibri" panose="020F0502020204030204" pitchFamily="34" charset="0"/>
                <a:cs typeface="Times New Roman" panose="02020603050405020304" pitchFamily="18" charset="0"/>
              </a:rPr>
              <a:t>Spektrum</a:t>
            </a:r>
            <a:r>
              <a:rPr lang="en-US" altLang="en-US" sz="2900" i="1" dirty="0">
                <a:latin typeface="Calibri" panose="020F0502020204030204" pitchFamily="34" charset="0"/>
                <a:cs typeface="Times New Roman" panose="02020603050405020304" pitchFamily="18" charset="0"/>
              </a:rPr>
              <a:t>, 12.2. 06.12.2012. </a:t>
            </a:r>
            <a:r>
              <a:rPr lang="en-US" altLang="en-US" sz="2900" dirty="0">
                <a:latin typeface="Calibri" panose="020F0502020204030204" pitchFamily="34" charset="0"/>
                <a:cs typeface="Times New Roman" panose="02020603050405020304" pitchFamily="18" charset="0"/>
              </a:rPr>
              <a:t>http://www.macedonia.at/uncategorized/gehirn-und-geist-und-brain-cast/</a:t>
            </a:r>
            <a:endParaRPr lang="en-US" altLang="en-US" sz="1100" dirty="0"/>
          </a:p>
          <a:p>
            <a:pPr marL="0" lvl="0" indent="0" eaLnBrk="0" fontAlgn="base" hangingPunct="0">
              <a:spcBef>
                <a:spcPct val="0"/>
              </a:spcBef>
              <a:spcAft>
                <a:spcPct val="0"/>
              </a:spcAft>
              <a:buClrTx/>
              <a:buSzTx/>
              <a:buNone/>
            </a:pPr>
            <a:r>
              <a:rPr lang="en-US" altLang="en-US" sz="2900" dirty="0">
                <a:latin typeface="Calibri" panose="020F0502020204030204" pitchFamily="34" charset="0"/>
                <a:ea typeface="Calibri" panose="020F0502020204030204" pitchFamily="34" charset="0"/>
                <a:cs typeface="Times New Roman" panose="02020603050405020304" pitchFamily="18" charset="0"/>
              </a:rPr>
              <a:t>Mercer, Sarah. "Mindful Use of Praise." </a:t>
            </a:r>
            <a:r>
              <a:rPr lang="en-US" altLang="en-US" sz="2900" i="1" dirty="0" err="1">
                <a:latin typeface="Calibri" panose="020F0502020204030204" pitchFamily="34" charset="0"/>
                <a:ea typeface="Calibri" panose="020F0502020204030204" pitchFamily="34" charset="0"/>
                <a:cs typeface="Times New Roman" panose="02020603050405020304" pitchFamily="18" charset="0"/>
              </a:rPr>
              <a:t>erscheint</a:t>
            </a:r>
            <a:r>
              <a:rPr lang="en-US" altLang="en-US" sz="2900" i="1" dirty="0">
                <a:latin typeface="Calibri" panose="020F0502020204030204" pitchFamily="34" charset="0"/>
                <a:ea typeface="Calibri" panose="020F0502020204030204" pitchFamily="34" charset="0"/>
                <a:cs typeface="Times New Roman" panose="02020603050405020304" pitchFamily="18" charset="0"/>
              </a:rPr>
              <a:t> </a:t>
            </a:r>
            <a:r>
              <a:rPr lang="en-US" altLang="en-US" sz="2900" i="1" dirty="0" err="1">
                <a:latin typeface="Calibri" panose="020F0502020204030204" pitchFamily="34" charset="0"/>
                <a:ea typeface="Calibri" panose="020F0502020204030204" pitchFamily="34" charset="0"/>
                <a:cs typeface="Times New Roman" panose="02020603050405020304" pitchFamily="18" charset="0"/>
              </a:rPr>
              <a:t>demnächst</a:t>
            </a:r>
            <a:r>
              <a:rPr lang="en-US" altLang="en-US" sz="2900" dirty="0">
                <a:latin typeface="Calibri" panose="020F0502020204030204" pitchFamily="34" charset="0"/>
                <a:ea typeface="Calibri" panose="020F0502020204030204" pitchFamily="34" charset="0"/>
                <a:cs typeface="Times New Roman" panose="02020603050405020304" pitchFamily="18" charset="0"/>
              </a:rPr>
              <a:t>. 2011.</a:t>
            </a:r>
            <a:endParaRPr lang="en-US" altLang="en-US" sz="1100" dirty="0"/>
          </a:p>
          <a:p>
            <a:pPr marL="0" lvl="0" indent="0" eaLnBrk="0" fontAlgn="base" hangingPunct="0">
              <a:spcBef>
                <a:spcPct val="0"/>
              </a:spcBef>
              <a:spcAft>
                <a:spcPct val="0"/>
              </a:spcAft>
              <a:buClrTx/>
              <a:buSzTx/>
              <a:buNone/>
            </a:pPr>
            <a:r>
              <a:rPr lang="en-US" altLang="en-US" sz="2900" dirty="0">
                <a:latin typeface="Calibri" panose="020F0502020204030204" pitchFamily="34" charset="0"/>
                <a:ea typeface="Calibri" panose="020F0502020204030204" pitchFamily="34" charset="0"/>
                <a:cs typeface="Times New Roman" panose="02020603050405020304" pitchFamily="18" charset="0"/>
              </a:rPr>
              <a:t>Newby, David. </a:t>
            </a:r>
            <a:r>
              <a:rPr lang="en-US" altLang="en-US" sz="2900" i="1" dirty="0">
                <a:latin typeface="Calibri" panose="020F0502020204030204" pitchFamily="34" charset="0"/>
                <a:ea typeface="Calibri" panose="020F0502020204030204" pitchFamily="34" charset="0"/>
                <a:cs typeface="Times New Roman" panose="02020603050405020304" pitchFamily="18" charset="0"/>
              </a:rPr>
              <a:t>Grammar for Communication</a:t>
            </a:r>
            <a:r>
              <a:rPr lang="en-US" altLang="en-US" sz="2900" dirty="0">
                <a:latin typeface="Calibri" panose="020F0502020204030204" pitchFamily="34" charset="0"/>
                <a:ea typeface="Calibri" panose="020F0502020204030204" pitchFamily="34" charset="0"/>
                <a:cs typeface="Times New Roman" panose="02020603050405020304" pitchFamily="18" charset="0"/>
              </a:rPr>
              <a:t>. </a:t>
            </a:r>
            <a:r>
              <a:rPr lang="de-AT" altLang="en-US" sz="2900" dirty="0">
                <a:latin typeface="Calibri" panose="020F0502020204030204" pitchFamily="34" charset="0"/>
                <a:ea typeface="Calibri" panose="020F0502020204030204" pitchFamily="34" charset="0"/>
                <a:cs typeface="Times New Roman" panose="02020603050405020304" pitchFamily="18" charset="0"/>
              </a:rPr>
              <a:t>Wien: Österreichischer Bundesverlag, 2001.</a:t>
            </a:r>
            <a:endParaRPr lang="en-US" altLang="en-US" sz="1100" dirty="0"/>
          </a:p>
          <a:p>
            <a:pPr marL="0" lvl="0" indent="0" eaLnBrk="0" fontAlgn="base" hangingPunct="0">
              <a:spcBef>
                <a:spcPct val="0"/>
              </a:spcBef>
              <a:spcAft>
                <a:spcPct val="0"/>
              </a:spcAft>
              <a:buClrTx/>
              <a:buSzTx/>
              <a:buNone/>
            </a:pPr>
            <a:r>
              <a:rPr lang="de-AT" altLang="en-US" sz="2900" dirty="0">
                <a:latin typeface="Calibri" panose="020F0502020204030204" pitchFamily="34" charset="0"/>
                <a:ea typeface="Calibri" panose="020F0502020204030204" pitchFamily="34" charset="0"/>
                <a:cs typeface="Times New Roman" panose="02020603050405020304" pitchFamily="18" charset="0"/>
              </a:rPr>
              <a:t>—. </a:t>
            </a:r>
            <a:r>
              <a:rPr lang="de-AT" altLang="en-US" sz="2900" i="1" dirty="0" err="1">
                <a:latin typeface="Calibri" panose="020F0502020204030204" pitchFamily="34" charset="0"/>
                <a:ea typeface="Calibri" panose="020F0502020204030204" pitchFamily="34" charset="0"/>
                <a:cs typeface="Times New Roman" panose="02020603050405020304" pitchFamily="18" charset="0"/>
              </a:rPr>
              <a:t>Grammar</a:t>
            </a:r>
            <a:r>
              <a:rPr lang="de-AT" altLang="en-US" sz="2900" i="1" dirty="0">
                <a:latin typeface="Calibri" panose="020F0502020204030204" pitchFamily="34" charset="0"/>
                <a:ea typeface="Calibri" panose="020F0502020204030204" pitchFamily="34" charset="0"/>
                <a:cs typeface="Times New Roman" panose="02020603050405020304" pitchFamily="18" charset="0"/>
              </a:rPr>
              <a:t> </a:t>
            </a:r>
            <a:r>
              <a:rPr lang="de-AT" altLang="en-US" sz="2900" i="1" dirty="0" err="1">
                <a:latin typeface="Calibri" panose="020F0502020204030204" pitchFamily="34" charset="0"/>
                <a:ea typeface="Calibri" panose="020F0502020204030204" pitchFamily="34" charset="0"/>
                <a:cs typeface="Times New Roman" panose="02020603050405020304" pitchFamily="18" charset="0"/>
              </a:rPr>
              <a:t>for</a:t>
            </a:r>
            <a:r>
              <a:rPr lang="de-AT" altLang="en-US" sz="2900" i="1" dirty="0">
                <a:latin typeface="Calibri" panose="020F0502020204030204" pitchFamily="34" charset="0"/>
                <a:ea typeface="Calibri" panose="020F0502020204030204" pitchFamily="34" charset="0"/>
                <a:cs typeface="Times New Roman" panose="02020603050405020304" pitchFamily="18" charset="0"/>
              </a:rPr>
              <a:t> Communication: </a:t>
            </a:r>
            <a:r>
              <a:rPr lang="de-AT" altLang="en-US" sz="2900" i="1" dirty="0" err="1">
                <a:latin typeface="Calibri" panose="020F0502020204030204" pitchFamily="34" charset="0"/>
                <a:ea typeface="Calibri" panose="020F0502020204030204" pitchFamily="34" charset="0"/>
                <a:cs typeface="Times New Roman" panose="02020603050405020304" pitchFamily="18" charset="0"/>
              </a:rPr>
              <a:t>Exercises</a:t>
            </a:r>
            <a:r>
              <a:rPr lang="de-AT" altLang="en-US" sz="2900" i="1" dirty="0">
                <a:latin typeface="Calibri" panose="020F0502020204030204" pitchFamily="34" charset="0"/>
                <a:ea typeface="Calibri" panose="020F0502020204030204" pitchFamily="34" charset="0"/>
                <a:cs typeface="Times New Roman" panose="02020603050405020304" pitchFamily="18" charset="0"/>
              </a:rPr>
              <a:t> </a:t>
            </a:r>
            <a:r>
              <a:rPr lang="de-AT" altLang="en-US" sz="2900" i="1" dirty="0" err="1">
                <a:latin typeface="Calibri" panose="020F0502020204030204" pitchFamily="34" charset="0"/>
                <a:ea typeface="Calibri" panose="020F0502020204030204" pitchFamily="34" charset="0"/>
                <a:cs typeface="Times New Roman" panose="02020603050405020304" pitchFamily="18" charset="0"/>
              </a:rPr>
              <a:t>and</a:t>
            </a:r>
            <a:r>
              <a:rPr lang="de-AT" altLang="en-US" sz="2900" i="1" dirty="0">
                <a:latin typeface="Calibri" panose="020F0502020204030204" pitchFamily="34" charset="0"/>
                <a:ea typeface="Calibri" panose="020F0502020204030204" pitchFamily="34" charset="0"/>
                <a:cs typeface="Times New Roman" panose="02020603050405020304" pitchFamily="18" charset="0"/>
              </a:rPr>
              <a:t> Creative </a:t>
            </a:r>
            <a:r>
              <a:rPr lang="de-AT" altLang="en-US" sz="2900" i="1" dirty="0" err="1">
                <a:latin typeface="Calibri" panose="020F0502020204030204" pitchFamily="34" charset="0"/>
                <a:ea typeface="Calibri" panose="020F0502020204030204" pitchFamily="34" charset="0"/>
                <a:cs typeface="Times New Roman" panose="02020603050405020304" pitchFamily="18" charset="0"/>
              </a:rPr>
              <a:t>Activities</a:t>
            </a:r>
            <a:r>
              <a:rPr lang="de-AT" altLang="en-US" sz="2900" dirty="0">
                <a:latin typeface="Calibri" panose="020F0502020204030204" pitchFamily="34" charset="0"/>
                <a:ea typeface="Calibri" panose="020F0502020204030204" pitchFamily="34" charset="0"/>
                <a:cs typeface="Times New Roman" panose="02020603050405020304" pitchFamily="18" charset="0"/>
              </a:rPr>
              <a:t>. Wien: Österreichischer Bundesverlag, 2001.</a:t>
            </a:r>
            <a:endParaRPr lang="en-US" altLang="en-US" sz="1100" dirty="0"/>
          </a:p>
          <a:p>
            <a:pPr marL="0" lvl="0" indent="0" eaLnBrk="0" fontAlgn="base" hangingPunct="0">
              <a:spcBef>
                <a:spcPct val="0"/>
              </a:spcBef>
              <a:spcAft>
                <a:spcPct val="0"/>
              </a:spcAft>
              <a:buClrTx/>
              <a:buSzTx/>
              <a:buNone/>
            </a:pPr>
            <a:r>
              <a:rPr lang="de-AT" altLang="en-US" sz="2900" dirty="0">
                <a:latin typeface="Calibri" panose="020F0502020204030204" pitchFamily="34" charset="0"/>
                <a:ea typeface="Calibri" panose="020F0502020204030204" pitchFamily="34" charset="0"/>
                <a:cs typeface="Times New Roman" panose="02020603050405020304" pitchFamily="18" charset="0"/>
              </a:rPr>
              <a:t>Roth, Gerhard. "Warum sind Lehren und Lernen so schwierig?" Herrmann, Ulrich. </a:t>
            </a:r>
            <a:r>
              <a:rPr lang="de-AT" altLang="en-US" sz="2900" i="1" dirty="0">
                <a:latin typeface="Calibri" panose="020F0502020204030204" pitchFamily="34" charset="0"/>
                <a:ea typeface="Calibri" panose="020F0502020204030204" pitchFamily="34" charset="0"/>
                <a:cs typeface="Times New Roman" panose="02020603050405020304" pitchFamily="18" charset="0"/>
              </a:rPr>
              <a:t>Neurodidaktik: Grundlagen und Vorschläge für gehirngerechtes Lehren und Lernen</a:t>
            </a:r>
            <a:r>
              <a:rPr lang="de-AT" altLang="en-US" sz="2900" dirty="0">
                <a:latin typeface="Calibri" panose="020F0502020204030204" pitchFamily="34" charset="0"/>
                <a:ea typeface="Calibri" panose="020F0502020204030204" pitchFamily="34" charset="0"/>
                <a:cs typeface="Times New Roman" panose="02020603050405020304" pitchFamily="18" charset="0"/>
              </a:rPr>
              <a:t>. Weinheim und Basel: Belz, 2006.</a:t>
            </a:r>
            <a:endParaRPr lang="en-US" altLang="en-US" sz="1100" dirty="0"/>
          </a:p>
          <a:p>
            <a:pPr marL="0" lvl="0" indent="0" eaLnBrk="0" fontAlgn="base" hangingPunct="0">
              <a:spcBef>
                <a:spcPct val="0"/>
              </a:spcBef>
              <a:spcAft>
                <a:spcPct val="0"/>
              </a:spcAft>
              <a:buClrTx/>
              <a:buSzTx/>
              <a:buNone/>
            </a:pPr>
            <a:r>
              <a:rPr lang="de-AT" altLang="en-US" sz="2900" dirty="0" err="1">
                <a:latin typeface="Calibri" panose="020F0502020204030204" pitchFamily="34" charset="0"/>
                <a:ea typeface="Calibri" panose="020F0502020204030204" pitchFamily="34" charset="0"/>
                <a:cs typeface="Times New Roman" panose="02020603050405020304" pitchFamily="18" charset="0"/>
              </a:rPr>
              <a:t>Schachl</a:t>
            </a:r>
            <a:r>
              <a:rPr lang="de-AT" altLang="en-US" sz="2900" dirty="0">
                <a:latin typeface="Calibri" panose="020F0502020204030204" pitchFamily="34" charset="0"/>
                <a:ea typeface="Calibri" panose="020F0502020204030204" pitchFamily="34" charset="0"/>
                <a:cs typeface="Times New Roman" panose="02020603050405020304" pitchFamily="18" charset="0"/>
              </a:rPr>
              <a:t>, Hans. </a:t>
            </a:r>
            <a:r>
              <a:rPr lang="de-AT" altLang="en-US" sz="2900" i="1" dirty="0">
                <a:latin typeface="Calibri" panose="020F0502020204030204" pitchFamily="34" charset="0"/>
                <a:ea typeface="Calibri" panose="020F0502020204030204" pitchFamily="34" charset="0"/>
                <a:cs typeface="Times New Roman" panose="02020603050405020304" pitchFamily="18" charset="0"/>
              </a:rPr>
              <a:t>Was haben wir im Kopf? Die Grundlagen für gehirngerechtes Lehren und Lernen</a:t>
            </a:r>
            <a:r>
              <a:rPr lang="de-AT" altLang="en-US" sz="2900" dirty="0">
                <a:latin typeface="Calibri" panose="020F0502020204030204" pitchFamily="34" charset="0"/>
                <a:ea typeface="Calibri" panose="020F0502020204030204" pitchFamily="34" charset="0"/>
                <a:cs typeface="Times New Roman" panose="02020603050405020304" pitchFamily="18" charset="0"/>
              </a:rPr>
              <a:t>. Linz: </a:t>
            </a:r>
            <a:r>
              <a:rPr lang="de-AT" altLang="en-US" sz="2900" dirty="0" err="1">
                <a:latin typeface="Calibri" panose="020F0502020204030204" pitchFamily="34" charset="0"/>
                <a:ea typeface="Calibri" panose="020F0502020204030204" pitchFamily="34" charset="0"/>
                <a:cs typeface="Times New Roman" panose="02020603050405020304" pitchFamily="18" charset="0"/>
              </a:rPr>
              <a:t>Veritas</a:t>
            </a:r>
            <a:r>
              <a:rPr lang="de-AT" altLang="en-US" sz="2900" dirty="0">
                <a:latin typeface="Calibri" panose="020F0502020204030204" pitchFamily="34" charset="0"/>
                <a:ea typeface="Calibri" panose="020F0502020204030204" pitchFamily="34" charset="0"/>
                <a:cs typeface="Times New Roman" panose="02020603050405020304" pitchFamily="18" charset="0"/>
              </a:rPr>
              <a:t>, 2006.</a:t>
            </a:r>
            <a:endParaRPr lang="en-US" altLang="en-US" sz="1100" dirty="0"/>
          </a:p>
          <a:p>
            <a:pPr marL="0" lvl="0" indent="0" eaLnBrk="0" fontAlgn="base" hangingPunct="0">
              <a:spcBef>
                <a:spcPct val="0"/>
              </a:spcBef>
              <a:spcAft>
                <a:spcPct val="0"/>
              </a:spcAft>
              <a:buClrTx/>
              <a:buSzTx/>
              <a:buNone/>
            </a:pPr>
            <a:r>
              <a:rPr lang="de-AT" altLang="en-US" sz="2900" dirty="0">
                <a:latin typeface="Calibri" panose="020F0502020204030204" pitchFamily="34" charset="0"/>
                <a:ea typeface="Calibri" panose="020F0502020204030204" pitchFamily="34" charset="0"/>
                <a:cs typeface="Times New Roman" panose="02020603050405020304" pitchFamily="18" charset="0"/>
              </a:rPr>
              <a:t>Spitzer, Manfred. </a:t>
            </a:r>
            <a:r>
              <a:rPr lang="de-AT" altLang="en-US" sz="2900" i="1" dirty="0">
                <a:latin typeface="Calibri" panose="020F0502020204030204" pitchFamily="34" charset="0"/>
                <a:ea typeface="Calibri" panose="020F0502020204030204" pitchFamily="34" charset="0"/>
                <a:cs typeface="Times New Roman" panose="02020603050405020304" pitchFamily="18" charset="0"/>
              </a:rPr>
              <a:t>Lernen. Gehirnforschung und die Schule des Lebens</a:t>
            </a:r>
            <a:r>
              <a:rPr lang="de-AT" altLang="en-US" sz="2900" dirty="0">
                <a:latin typeface="Calibri" panose="020F0502020204030204" pitchFamily="34" charset="0"/>
                <a:ea typeface="Calibri" panose="020F0502020204030204" pitchFamily="34" charset="0"/>
                <a:cs typeface="Times New Roman" panose="02020603050405020304" pitchFamily="18" charset="0"/>
              </a:rPr>
              <a:t>. Heidelberg/Berlin, 2002.</a:t>
            </a:r>
            <a:endParaRPr lang="en-US" altLang="en-US" sz="1100" dirty="0"/>
          </a:p>
          <a:p>
            <a:pPr marL="0" lvl="0" indent="0" eaLnBrk="0" fontAlgn="base" hangingPunct="0">
              <a:spcBef>
                <a:spcPct val="0"/>
              </a:spcBef>
              <a:spcAft>
                <a:spcPct val="0"/>
              </a:spcAft>
              <a:buClrTx/>
              <a:buSzTx/>
              <a:buNone/>
            </a:pPr>
            <a:r>
              <a:rPr lang="de-AT" altLang="en-US" sz="2900" dirty="0">
                <a:latin typeface="Calibri" panose="020F0502020204030204" pitchFamily="34" charset="0"/>
                <a:ea typeface="Calibri" panose="020F0502020204030204" pitchFamily="34" charset="0"/>
                <a:cs typeface="Times New Roman" panose="02020603050405020304" pitchFamily="18" charset="0"/>
              </a:rPr>
              <a:t>Spitzer, Manfred. "Medizin für die Schule." </a:t>
            </a:r>
            <a:r>
              <a:rPr lang="de-AT" altLang="en-US" sz="2900" dirty="0" err="1">
                <a:latin typeface="Calibri" panose="020F0502020204030204" pitchFamily="34" charset="0"/>
                <a:ea typeface="Calibri" panose="020F0502020204030204" pitchFamily="34" charset="0"/>
                <a:cs typeface="Times New Roman" panose="02020603050405020304" pitchFamily="18" charset="0"/>
              </a:rPr>
              <a:t>Caspary</a:t>
            </a:r>
            <a:r>
              <a:rPr lang="de-AT" altLang="en-US" sz="2900" dirty="0">
                <a:latin typeface="Calibri" panose="020F0502020204030204" pitchFamily="34" charset="0"/>
                <a:ea typeface="Calibri" panose="020F0502020204030204" pitchFamily="34" charset="0"/>
                <a:cs typeface="Times New Roman" panose="02020603050405020304" pitchFamily="18" charset="0"/>
              </a:rPr>
              <a:t>, Ralf. </a:t>
            </a:r>
            <a:r>
              <a:rPr lang="de-AT" altLang="en-US" sz="2900" i="1" dirty="0">
                <a:latin typeface="Calibri" panose="020F0502020204030204" pitchFamily="34" charset="0"/>
                <a:ea typeface="Calibri" panose="020F0502020204030204" pitchFamily="34" charset="0"/>
                <a:cs typeface="Times New Roman" panose="02020603050405020304" pitchFamily="18" charset="0"/>
              </a:rPr>
              <a:t>Lernen und Gehirn</a:t>
            </a:r>
            <a:r>
              <a:rPr lang="de-AT" altLang="en-US" sz="2900" dirty="0">
                <a:latin typeface="Calibri" panose="020F0502020204030204" pitchFamily="34" charset="0"/>
                <a:ea typeface="Calibri" panose="020F0502020204030204" pitchFamily="34" charset="0"/>
                <a:cs typeface="Times New Roman" panose="02020603050405020304" pitchFamily="18" charset="0"/>
              </a:rPr>
              <a:t>. Freiburg im Breisgau: Herder, 2006.</a:t>
            </a:r>
            <a:endParaRPr lang="en-US" altLang="en-US" sz="1100" dirty="0"/>
          </a:p>
          <a:p>
            <a:pPr marL="0" lvl="0" indent="0" eaLnBrk="0" fontAlgn="base" hangingPunct="0">
              <a:spcBef>
                <a:spcPct val="0"/>
              </a:spcBef>
              <a:spcAft>
                <a:spcPct val="0"/>
              </a:spcAft>
              <a:buClrTx/>
              <a:buSzTx/>
              <a:buNone/>
            </a:pPr>
            <a:r>
              <a:rPr lang="en-US" altLang="en-US" sz="2900" dirty="0" err="1">
                <a:latin typeface="Calibri" panose="020F0502020204030204" pitchFamily="34" charset="0"/>
                <a:ea typeface="Calibri" panose="020F0502020204030204" pitchFamily="34" charset="0"/>
                <a:cs typeface="Times New Roman" panose="02020603050405020304" pitchFamily="18" charset="0"/>
              </a:rPr>
              <a:t>Stevick</a:t>
            </a:r>
            <a:r>
              <a:rPr lang="en-US" altLang="en-US" sz="2900" dirty="0">
                <a:latin typeface="Calibri" panose="020F0502020204030204" pitchFamily="34" charset="0"/>
                <a:ea typeface="Calibri" panose="020F0502020204030204" pitchFamily="34" charset="0"/>
                <a:cs typeface="Times New Roman" panose="02020603050405020304" pitchFamily="18" charset="0"/>
              </a:rPr>
              <a:t>, Earl W. </a:t>
            </a:r>
            <a:r>
              <a:rPr lang="en-US" altLang="en-US" sz="2900" i="1" dirty="0">
                <a:latin typeface="Calibri" panose="020F0502020204030204" pitchFamily="34" charset="0"/>
                <a:ea typeface="Calibri" panose="020F0502020204030204" pitchFamily="34" charset="0"/>
                <a:cs typeface="Times New Roman" panose="02020603050405020304" pitchFamily="18" charset="0"/>
              </a:rPr>
              <a:t>Memory, Meaning and Method</a:t>
            </a:r>
            <a:r>
              <a:rPr lang="en-US" altLang="en-US" sz="2900" dirty="0">
                <a:latin typeface="Calibri" panose="020F0502020204030204" pitchFamily="34" charset="0"/>
                <a:ea typeface="Calibri" panose="020F0502020204030204" pitchFamily="34" charset="0"/>
                <a:cs typeface="Times New Roman" panose="02020603050405020304" pitchFamily="18" charset="0"/>
              </a:rPr>
              <a:t>. Boston: </a:t>
            </a:r>
            <a:r>
              <a:rPr lang="en-US" altLang="en-US" sz="2900" dirty="0" err="1">
                <a:latin typeface="Calibri" panose="020F0502020204030204" pitchFamily="34" charset="0"/>
                <a:ea typeface="Calibri" panose="020F0502020204030204" pitchFamily="34" charset="0"/>
                <a:cs typeface="Times New Roman" panose="02020603050405020304" pitchFamily="18" charset="0"/>
              </a:rPr>
              <a:t>Heinle</a:t>
            </a:r>
            <a:r>
              <a:rPr lang="en-US" altLang="en-US" sz="2900" dirty="0">
                <a:latin typeface="Calibri" panose="020F0502020204030204" pitchFamily="34" charset="0"/>
                <a:ea typeface="Calibri" panose="020F0502020204030204" pitchFamily="34" charset="0"/>
                <a:cs typeface="Times New Roman" panose="02020603050405020304" pitchFamily="18" charset="0"/>
              </a:rPr>
              <a:t>, 1996.</a:t>
            </a:r>
            <a:endParaRPr lang="en-US" altLang="en-US" sz="1100" dirty="0"/>
          </a:p>
          <a:p>
            <a:pPr marL="0" lvl="0" indent="0" eaLnBrk="0" fontAlgn="base" hangingPunct="0">
              <a:spcBef>
                <a:spcPct val="0"/>
              </a:spcBef>
              <a:spcAft>
                <a:spcPct val="0"/>
              </a:spcAft>
              <a:buClrTx/>
              <a:buSzTx/>
              <a:buNone/>
            </a:pPr>
            <a:r>
              <a:rPr lang="en-US" altLang="en-US" sz="2900" dirty="0">
                <a:latin typeface="Calibri" panose="020F0502020204030204" pitchFamily="34" charset="0"/>
                <a:ea typeface="Calibri" panose="020F0502020204030204" pitchFamily="34" charset="0"/>
                <a:cs typeface="Times New Roman" panose="02020603050405020304" pitchFamily="18" charset="0"/>
              </a:rPr>
              <a:t>Szabos, Janice and Vanessa </a:t>
            </a:r>
            <a:r>
              <a:rPr lang="en-US" altLang="en-US" sz="2900" dirty="0" err="1">
                <a:latin typeface="Calibri" panose="020F0502020204030204" pitchFamily="34" charset="0"/>
                <a:ea typeface="Calibri" panose="020F0502020204030204" pitchFamily="34" charset="0"/>
                <a:cs typeface="Times New Roman" panose="02020603050405020304" pitchFamily="18" charset="0"/>
              </a:rPr>
              <a:t>Filkins</a:t>
            </a:r>
            <a:r>
              <a:rPr lang="en-US" altLang="en-US" sz="2900" dirty="0">
                <a:latin typeface="Calibri" panose="020F0502020204030204" pitchFamily="34" charset="0"/>
                <a:ea typeface="Calibri" panose="020F0502020204030204" pitchFamily="34" charset="0"/>
                <a:cs typeface="Times New Roman" panose="02020603050405020304" pitchFamily="18" charset="0"/>
              </a:rPr>
              <a:t>. </a:t>
            </a:r>
            <a:r>
              <a:rPr lang="en-US" altLang="en-US" sz="2900" i="1" dirty="0">
                <a:latin typeface="Calibri" panose="020F0502020204030204" pitchFamily="34" charset="0"/>
                <a:ea typeface="Calibri" panose="020F0502020204030204" pitchFamily="34" charset="0"/>
                <a:cs typeface="Times New Roman" panose="02020603050405020304" pitchFamily="18" charset="0"/>
              </a:rPr>
              <a:t>Reading, A Novel Approach</a:t>
            </a:r>
            <a:r>
              <a:rPr lang="en-US" altLang="en-US" sz="2900" dirty="0">
                <a:latin typeface="Calibri" panose="020F0502020204030204" pitchFamily="34" charset="0"/>
                <a:ea typeface="Calibri" panose="020F0502020204030204" pitchFamily="34" charset="0"/>
                <a:cs typeface="Times New Roman" panose="02020603050405020304" pitchFamily="18" charset="0"/>
              </a:rPr>
              <a:t>. Good Apple Inc., 1984.</a:t>
            </a:r>
            <a:endParaRPr lang="en-US" altLang="en-US" sz="1100" dirty="0"/>
          </a:p>
          <a:p>
            <a:pPr marL="0" lvl="0" indent="0" eaLnBrk="0" fontAlgn="base" hangingPunct="0">
              <a:spcBef>
                <a:spcPct val="0"/>
              </a:spcBef>
              <a:spcAft>
                <a:spcPct val="0"/>
              </a:spcAft>
              <a:buClrTx/>
              <a:buSzTx/>
              <a:buNone/>
            </a:pPr>
            <a:r>
              <a:rPr lang="en-US" altLang="en-US" sz="2900" dirty="0" err="1">
                <a:latin typeface="Calibri" panose="020F0502020204030204" pitchFamily="34" charset="0"/>
                <a:ea typeface="Calibri" panose="020F0502020204030204" pitchFamily="34" charset="0"/>
                <a:cs typeface="Times New Roman" panose="02020603050405020304" pitchFamily="18" charset="0"/>
              </a:rPr>
              <a:t>Zull</a:t>
            </a:r>
            <a:r>
              <a:rPr lang="en-US" altLang="en-US" sz="2900" dirty="0">
                <a:latin typeface="Calibri" panose="020F0502020204030204" pitchFamily="34" charset="0"/>
                <a:ea typeface="Calibri" panose="020F0502020204030204" pitchFamily="34" charset="0"/>
                <a:cs typeface="Times New Roman" panose="02020603050405020304" pitchFamily="18" charset="0"/>
              </a:rPr>
              <a:t>, James. </a:t>
            </a:r>
            <a:r>
              <a:rPr lang="en-US" altLang="en-US" sz="2900" i="1" dirty="0">
                <a:latin typeface="Calibri" panose="020F0502020204030204" pitchFamily="34" charset="0"/>
                <a:ea typeface="Calibri" panose="020F0502020204030204" pitchFamily="34" charset="0"/>
                <a:cs typeface="Times New Roman" panose="02020603050405020304" pitchFamily="18" charset="0"/>
              </a:rPr>
              <a:t>The Art of Changing the Brain: enriching teaching by exploring the biology of learning</a:t>
            </a:r>
            <a:r>
              <a:rPr lang="en-US" altLang="en-US" sz="2900" dirty="0">
                <a:latin typeface="Calibri" panose="020F0502020204030204" pitchFamily="34" charset="0"/>
                <a:ea typeface="Calibri" panose="020F0502020204030204" pitchFamily="34" charset="0"/>
                <a:cs typeface="Times New Roman" panose="02020603050405020304" pitchFamily="18" charset="0"/>
              </a:rPr>
              <a:t>. Sterling, Virginia: Stylus Publishing, 2002.</a:t>
            </a:r>
            <a:endParaRPr lang="en-US" altLang="en-US" sz="1100" dirty="0"/>
          </a:p>
          <a:p>
            <a:endParaRPr lang="en-US" dirty="0"/>
          </a:p>
          <a:p>
            <a:endParaRPr lang="en-US" dirty="0"/>
          </a:p>
        </p:txBody>
      </p:sp>
    </p:spTree>
    <p:extLst>
      <p:ext uri="{BB962C8B-B14F-4D97-AF65-F5344CB8AC3E}">
        <p14:creationId xmlns:p14="http://schemas.microsoft.com/office/powerpoint/2010/main" val="1334614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p:txBody>
          <a:bodyPr>
            <a:normAutofit/>
          </a:bodyPr>
          <a:lstStyle/>
          <a:p>
            <a:r>
              <a:rPr lang="fr-FR" b="1" dirty="0" err="1"/>
              <a:t>Gehirnebenen</a:t>
            </a:r>
            <a:endParaRPr lang="fr-FR" b="1" dirty="0"/>
          </a:p>
          <a:p>
            <a:pPr marL="285750" indent="-285750">
              <a:buFont typeface="Arial" pitchFamily="34" charset="0"/>
              <a:buChar char="•"/>
            </a:pPr>
            <a:endParaRPr lang="fr-FR" sz="1800" b="1" dirty="0"/>
          </a:p>
          <a:p>
            <a:pPr marL="285750" indent="-285750">
              <a:buFont typeface="Arial" pitchFamily="34" charset="0"/>
              <a:buChar char="•"/>
            </a:pPr>
            <a:endParaRPr lang="fr-FR" sz="1800" b="1" dirty="0"/>
          </a:p>
          <a:p>
            <a:pPr marL="285750" indent="-285750">
              <a:buFont typeface="Arial" pitchFamily="34" charset="0"/>
              <a:buChar char="•"/>
            </a:pPr>
            <a:endParaRPr lang="fr-FR" sz="1800" b="1" dirty="0"/>
          </a:p>
          <a:p>
            <a:pPr marL="285750" indent="-285750">
              <a:buFont typeface="Arial" pitchFamily="34" charset="0"/>
              <a:buChar char="•"/>
            </a:pPr>
            <a:endParaRPr lang="fr-FR" sz="1800" b="1" dirty="0"/>
          </a:p>
          <a:p>
            <a:endParaRPr lang="fr-FR"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996953"/>
            <a:ext cx="2664296" cy="267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32696" y="620688"/>
            <a:ext cx="2376264" cy="2308324"/>
          </a:xfrm>
          <a:prstGeom prst="rect">
            <a:avLst/>
          </a:prstGeom>
          <a:solidFill>
            <a:schemeClr val="tx2">
              <a:lumMod val="20000"/>
              <a:lumOff val="80000"/>
            </a:schemeClr>
          </a:solidFill>
        </p:spPr>
        <p:txBody>
          <a:bodyPr wrap="square" rtlCol="0">
            <a:spAutoFit/>
          </a:bodyPr>
          <a:lstStyle/>
          <a:p>
            <a:r>
              <a:rPr lang="fr-FR" b="1" dirty="0" err="1"/>
              <a:t>Hirnstamm</a:t>
            </a:r>
            <a:r>
              <a:rPr lang="fr-FR" b="1" dirty="0"/>
              <a:t>/ </a:t>
            </a:r>
            <a:r>
              <a:rPr lang="fr-FR" b="1" dirty="0" err="1"/>
              <a:t>Reptilhirn</a:t>
            </a:r>
            <a:r>
              <a:rPr lang="fr-FR" b="1" dirty="0"/>
              <a:t>: </a:t>
            </a:r>
          </a:p>
          <a:p>
            <a:r>
              <a:rPr lang="fr-FR" dirty="0" err="1"/>
              <a:t>koordiniert</a:t>
            </a:r>
            <a:r>
              <a:rPr lang="fr-FR" dirty="0"/>
              <a:t> </a:t>
            </a:r>
            <a:r>
              <a:rPr lang="fr-FR" dirty="0" err="1"/>
              <a:t>unbewußte</a:t>
            </a:r>
            <a:r>
              <a:rPr lang="fr-FR" dirty="0"/>
              <a:t> </a:t>
            </a:r>
            <a:r>
              <a:rPr lang="fr-FR" dirty="0" err="1"/>
              <a:t>Abläufe</a:t>
            </a:r>
            <a:r>
              <a:rPr lang="fr-FR" dirty="0"/>
              <a:t>: </a:t>
            </a:r>
            <a:r>
              <a:rPr lang="fr-FR" dirty="0" err="1"/>
              <a:t>Augenbewegungen</a:t>
            </a:r>
            <a:r>
              <a:rPr lang="fr-FR" dirty="0"/>
              <a:t>, </a:t>
            </a:r>
            <a:r>
              <a:rPr lang="fr-FR" dirty="0" err="1"/>
              <a:t>Pupillenweite</a:t>
            </a:r>
            <a:r>
              <a:rPr lang="fr-FR" dirty="0"/>
              <a:t>, </a:t>
            </a:r>
          </a:p>
          <a:p>
            <a:r>
              <a:rPr lang="fr-FR" dirty="0" err="1"/>
              <a:t>Atmung</a:t>
            </a:r>
            <a:r>
              <a:rPr lang="fr-FR" dirty="0"/>
              <a:t>, …</a:t>
            </a:r>
          </a:p>
          <a:p>
            <a:endParaRPr lang="fr-FR" dirty="0"/>
          </a:p>
        </p:txBody>
      </p:sp>
      <p:sp>
        <p:nvSpPr>
          <p:cNvPr id="7" name="TextBox 6"/>
          <p:cNvSpPr txBox="1"/>
          <p:nvPr/>
        </p:nvSpPr>
        <p:spPr>
          <a:xfrm>
            <a:off x="3059956" y="2996952"/>
            <a:ext cx="2376264" cy="2862322"/>
          </a:xfrm>
          <a:prstGeom prst="rect">
            <a:avLst/>
          </a:prstGeom>
          <a:solidFill>
            <a:schemeClr val="tx2">
              <a:lumMod val="60000"/>
              <a:lumOff val="40000"/>
            </a:schemeClr>
          </a:solidFill>
        </p:spPr>
        <p:txBody>
          <a:bodyPr wrap="square" rtlCol="0">
            <a:spAutoFit/>
          </a:bodyPr>
          <a:lstStyle/>
          <a:p>
            <a:r>
              <a:rPr lang="fr-FR" b="1" dirty="0" err="1"/>
              <a:t>Kleinhirn</a:t>
            </a:r>
            <a:r>
              <a:rPr lang="fr-FR" b="1" dirty="0"/>
              <a:t>/ </a:t>
            </a:r>
            <a:r>
              <a:rPr lang="fr-FR" b="1" dirty="0" err="1"/>
              <a:t>Cerebellum</a:t>
            </a:r>
            <a:r>
              <a:rPr lang="fr-FR" b="1" dirty="0"/>
              <a:t>:</a:t>
            </a:r>
          </a:p>
          <a:p>
            <a:r>
              <a:rPr lang="fr-FR" dirty="0" err="1"/>
              <a:t>koordiniert</a:t>
            </a:r>
            <a:endParaRPr lang="fr-FR" dirty="0"/>
          </a:p>
          <a:p>
            <a:r>
              <a:rPr lang="fr-FR" dirty="0" err="1"/>
              <a:t>Haltung</a:t>
            </a:r>
            <a:r>
              <a:rPr lang="fr-FR" dirty="0"/>
              <a:t> </a:t>
            </a:r>
            <a:r>
              <a:rPr lang="fr-FR" dirty="0" err="1"/>
              <a:t>und</a:t>
            </a:r>
            <a:r>
              <a:rPr lang="fr-FR" dirty="0"/>
              <a:t> </a:t>
            </a:r>
          </a:p>
          <a:p>
            <a:r>
              <a:rPr lang="fr-FR" dirty="0" err="1"/>
              <a:t>Bewegung</a:t>
            </a:r>
            <a:r>
              <a:rPr lang="fr-FR" dirty="0"/>
              <a:t>, </a:t>
            </a:r>
            <a:r>
              <a:rPr lang="fr-FR" dirty="0" err="1"/>
              <a:t>Gleichgewicht</a:t>
            </a:r>
            <a:r>
              <a:rPr lang="fr-FR" dirty="0"/>
              <a:t>, </a:t>
            </a:r>
            <a:r>
              <a:rPr lang="fr-FR" dirty="0" err="1"/>
              <a:t>Muskeltonus</a:t>
            </a:r>
            <a:r>
              <a:rPr lang="fr-FR" dirty="0"/>
              <a:t>, </a:t>
            </a:r>
            <a:r>
              <a:rPr lang="fr-FR" dirty="0" err="1"/>
              <a:t>Schlucken</a:t>
            </a:r>
            <a:r>
              <a:rPr lang="fr-FR" dirty="0"/>
              <a:t>, </a:t>
            </a:r>
          </a:p>
          <a:p>
            <a:r>
              <a:rPr lang="fr-FR" dirty="0" err="1"/>
              <a:t>Reflexbewegungen</a:t>
            </a:r>
            <a:endParaRPr lang="fr-FR" dirty="0"/>
          </a:p>
          <a:p>
            <a:r>
              <a:rPr lang="fr-FR" dirty="0"/>
              <a:t>…</a:t>
            </a:r>
          </a:p>
        </p:txBody>
      </p:sp>
      <p:sp>
        <p:nvSpPr>
          <p:cNvPr id="8" name="TextBox 7"/>
          <p:cNvSpPr txBox="1"/>
          <p:nvPr/>
        </p:nvSpPr>
        <p:spPr>
          <a:xfrm>
            <a:off x="3131840" y="5301208"/>
            <a:ext cx="1584176" cy="369332"/>
          </a:xfrm>
          <a:prstGeom prst="rect">
            <a:avLst/>
          </a:prstGeom>
          <a:noFill/>
        </p:spPr>
        <p:txBody>
          <a:bodyPr wrap="square" rtlCol="0">
            <a:spAutoFit/>
          </a:bodyPr>
          <a:lstStyle/>
          <a:p>
            <a:endParaRPr lang="fr-FR" dirty="0"/>
          </a:p>
        </p:txBody>
      </p:sp>
      <p:sp>
        <p:nvSpPr>
          <p:cNvPr id="10" name="TextBox 9"/>
          <p:cNvSpPr txBox="1"/>
          <p:nvPr/>
        </p:nvSpPr>
        <p:spPr>
          <a:xfrm>
            <a:off x="5953361" y="4331418"/>
            <a:ext cx="2946028" cy="1523494"/>
          </a:xfrm>
          <a:prstGeom prst="rect">
            <a:avLst/>
          </a:prstGeom>
          <a:solidFill>
            <a:schemeClr val="bg1">
              <a:lumMod val="85000"/>
            </a:schemeClr>
          </a:solidFill>
        </p:spPr>
        <p:txBody>
          <a:bodyPr wrap="square" rtlCol="0">
            <a:spAutoFit/>
          </a:bodyPr>
          <a:lstStyle/>
          <a:p>
            <a:r>
              <a:rPr lang="fr-FR" b="1" dirty="0" err="1"/>
              <a:t>Großhirnrinde</a:t>
            </a:r>
            <a:r>
              <a:rPr lang="fr-FR" b="1" dirty="0"/>
              <a:t>/ Cortex</a:t>
            </a:r>
          </a:p>
          <a:p>
            <a:r>
              <a:rPr lang="fr-FR" dirty="0"/>
              <a:t>4 </a:t>
            </a:r>
            <a:r>
              <a:rPr lang="fr-FR" dirty="0" err="1"/>
              <a:t>Lappen</a:t>
            </a:r>
            <a:r>
              <a:rPr lang="fr-FR" dirty="0"/>
              <a:t> </a:t>
            </a:r>
            <a:r>
              <a:rPr lang="fr-FR" dirty="0" err="1"/>
              <a:t>steuern</a:t>
            </a:r>
            <a:r>
              <a:rPr lang="fr-FR" dirty="0"/>
              <a:t> </a:t>
            </a:r>
            <a:r>
              <a:rPr lang="fr-FR" dirty="0" err="1"/>
              <a:t>Bewegungen</a:t>
            </a:r>
            <a:r>
              <a:rPr lang="fr-FR" dirty="0"/>
              <a:t>, </a:t>
            </a:r>
            <a:r>
              <a:rPr lang="fr-FR" dirty="0" err="1"/>
              <a:t>Empfindungen</a:t>
            </a:r>
            <a:r>
              <a:rPr lang="fr-FR" dirty="0"/>
              <a:t> </a:t>
            </a:r>
            <a:r>
              <a:rPr lang="fr-FR" dirty="0" err="1"/>
              <a:t>und</a:t>
            </a:r>
            <a:r>
              <a:rPr lang="fr-FR" dirty="0"/>
              <a:t> </a:t>
            </a:r>
            <a:r>
              <a:rPr lang="fr-FR" dirty="0" err="1"/>
              <a:t>alle</a:t>
            </a:r>
            <a:r>
              <a:rPr lang="fr-FR" dirty="0"/>
              <a:t> </a:t>
            </a:r>
            <a:r>
              <a:rPr lang="fr-FR" dirty="0" err="1"/>
              <a:t>geistigen</a:t>
            </a:r>
            <a:r>
              <a:rPr lang="fr-FR" dirty="0"/>
              <a:t> </a:t>
            </a:r>
            <a:r>
              <a:rPr lang="fr-FR" dirty="0" err="1"/>
              <a:t>Funktionen</a:t>
            </a:r>
            <a:r>
              <a:rPr lang="fr-FR" dirty="0"/>
              <a:t>.</a:t>
            </a:r>
          </a:p>
        </p:txBody>
      </p:sp>
      <p:sp>
        <p:nvSpPr>
          <p:cNvPr id="11" name="TextBox 10"/>
          <p:cNvSpPr txBox="1"/>
          <p:nvPr/>
        </p:nvSpPr>
        <p:spPr>
          <a:xfrm>
            <a:off x="5937449" y="620687"/>
            <a:ext cx="2952328" cy="2031325"/>
          </a:xfrm>
          <a:prstGeom prst="rect">
            <a:avLst/>
          </a:prstGeom>
          <a:solidFill>
            <a:srgbClr val="FFC000"/>
          </a:solidFill>
        </p:spPr>
        <p:txBody>
          <a:bodyPr wrap="square" rtlCol="0">
            <a:spAutoFit/>
          </a:bodyPr>
          <a:lstStyle/>
          <a:p>
            <a:r>
              <a:rPr lang="fr-FR" b="1" dirty="0" err="1"/>
              <a:t>Zwischenhirn</a:t>
            </a:r>
            <a:r>
              <a:rPr lang="fr-FR" b="1" dirty="0"/>
              <a:t>: </a:t>
            </a:r>
            <a:r>
              <a:rPr lang="fr-FR" dirty="0"/>
              <a:t>Thalamus, </a:t>
            </a:r>
          </a:p>
          <a:p>
            <a:r>
              <a:rPr lang="fr-FR" dirty="0"/>
              <a:t>Hypothalamus, Hypophyse…</a:t>
            </a:r>
          </a:p>
          <a:p>
            <a:r>
              <a:rPr lang="fr-FR" dirty="0" err="1"/>
              <a:t>Welt</a:t>
            </a:r>
            <a:r>
              <a:rPr lang="fr-FR" dirty="0"/>
              <a:t> der </a:t>
            </a:r>
            <a:r>
              <a:rPr lang="fr-FR" dirty="0" err="1"/>
              <a:t>Triebe</a:t>
            </a:r>
            <a:r>
              <a:rPr lang="fr-FR" dirty="0"/>
              <a:t>, </a:t>
            </a:r>
          </a:p>
          <a:p>
            <a:r>
              <a:rPr lang="fr-FR" dirty="0" err="1"/>
              <a:t>Blutdruck</a:t>
            </a:r>
            <a:r>
              <a:rPr lang="fr-FR" dirty="0"/>
              <a:t>, </a:t>
            </a:r>
            <a:r>
              <a:rPr lang="fr-FR" dirty="0" err="1"/>
              <a:t>hormonelle</a:t>
            </a:r>
            <a:r>
              <a:rPr lang="fr-FR" dirty="0"/>
              <a:t> </a:t>
            </a:r>
            <a:r>
              <a:rPr lang="fr-FR" dirty="0" err="1"/>
              <a:t>Vorgänge</a:t>
            </a:r>
            <a:endParaRPr lang="fr-FR" dirty="0"/>
          </a:p>
        </p:txBody>
      </p:sp>
      <p:sp>
        <p:nvSpPr>
          <p:cNvPr id="12" name="TextBox 11"/>
          <p:cNvSpPr txBox="1"/>
          <p:nvPr/>
        </p:nvSpPr>
        <p:spPr>
          <a:xfrm>
            <a:off x="5937449" y="2999240"/>
            <a:ext cx="2946028" cy="1200329"/>
          </a:xfrm>
          <a:prstGeom prst="rect">
            <a:avLst/>
          </a:prstGeom>
          <a:solidFill>
            <a:schemeClr val="accent5">
              <a:lumMod val="60000"/>
              <a:lumOff val="40000"/>
            </a:schemeClr>
          </a:solidFill>
        </p:spPr>
        <p:txBody>
          <a:bodyPr wrap="square" rtlCol="0">
            <a:spAutoFit/>
          </a:bodyPr>
          <a:lstStyle/>
          <a:p>
            <a:r>
              <a:rPr lang="fr-FR" b="1" dirty="0" err="1"/>
              <a:t>Limbische</a:t>
            </a:r>
            <a:r>
              <a:rPr lang="fr-FR" b="1" dirty="0"/>
              <a:t> System: </a:t>
            </a:r>
            <a:r>
              <a:rPr lang="fr-FR" dirty="0"/>
              <a:t>« </a:t>
            </a:r>
            <a:r>
              <a:rPr lang="fr-FR" dirty="0" err="1"/>
              <a:t>Gefühlszentrale</a:t>
            </a:r>
            <a:r>
              <a:rPr lang="fr-FR" dirty="0"/>
              <a:t> »</a:t>
            </a:r>
          </a:p>
          <a:p>
            <a:r>
              <a:rPr lang="fr-FR" dirty="0" err="1"/>
              <a:t>Amygdala</a:t>
            </a:r>
            <a:r>
              <a:rPr lang="fr-FR" dirty="0"/>
              <a:t>, </a:t>
            </a:r>
            <a:r>
              <a:rPr lang="fr-FR" dirty="0" err="1"/>
              <a:t>Hippocampus</a:t>
            </a:r>
            <a:endParaRPr lang="fr-FR" dirty="0"/>
          </a:p>
          <a:p>
            <a:r>
              <a:rPr lang="fr-FR" dirty="0" err="1"/>
              <a:t>Lust</a:t>
            </a:r>
            <a:r>
              <a:rPr lang="fr-FR" dirty="0"/>
              <a:t>, </a:t>
            </a:r>
            <a:r>
              <a:rPr lang="fr-FR" dirty="0" err="1"/>
              <a:t>Sucht</a:t>
            </a:r>
            <a:r>
              <a:rPr lang="fr-FR" dirty="0"/>
              <a:t>, </a:t>
            </a:r>
            <a:r>
              <a:rPr lang="fr-FR" dirty="0" err="1"/>
              <a:t>Angst</a:t>
            </a:r>
            <a:r>
              <a:rPr lang="fr-FR" dirty="0"/>
              <a:t>…</a:t>
            </a:r>
          </a:p>
        </p:txBody>
      </p:sp>
      <p:sp>
        <p:nvSpPr>
          <p:cNvPr id="4" name="Title 3"/>
          <p:cNvSpPr>
            <a:spLocks noGrp="1"/>
          </p:cNvSpPr>
          <p:nvPr>
            <p:ph type="title"/>
          </p:nvPr>
        </p:nvSpPr>
        <p:spPr>
          <a:xfrm>
            <a:off x="330560" y="1000110"/>
            <a:ext cx="2362200" cy="636240"/>
          </a:xfrm>
        </p:spPr>
        <p:txBody>
          <a:bodyPr/>
          <a:lstStyle/>
          <a:p>
            <a:r>
              <a:rPr lang="fr-FR" dirty="0" err="1"/>
              <a:t>Das</a:t>
            </a:r>
            <a:r>
              <a:rPr lang="fr-FR" dirty="0"/>
              <a:t> </a:t>
            </a:r>
            <a:r>
              <a:rPr lang="fr-FR" dirty="0" err="1"/>
              <a:t>Gehirn</a:t>
            </a:r>
            <a:endParaRPr lang="fr-FR" dirty="0"/>
          </a:p>
        </p:txBody>
      </p:sp>
      <p:sp>
        <p:nvSpPr>
          <p:cNvPr id="9" name="Explosion 1 8"/>
          <p:cNvSpPr/>
          <p:nvPr/>
        </p:nvSpPr>
        <p:spPr>
          <a:xfrm>
            <a:off x="8419811" y="3009471"/>
            <a:ext cx="432048" cy="499988"/>
          </a:xfrm>
          <a:prstGeom prst="irregularSeal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xplosion 1 12"/>
          <p:cNvSpPr/>
          <p:nvPr/>
        </p:nvSpPr>
        <p:spPr>
          <a:xfrm>
            <a:off x="8379774" y="4647683"/>
            <a:ext cx="472085" cy="466381"/>
          </a:xfrm>
          <a:prstGeom prst="irregularSeal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059956" y="6126164"/>
            <a:ext cx="5472484" cy="369332"/>
          </a:xfrm>
          <a:prstGeom prst="rect">
            <a:avLst/>
          </a:prstGeom>
          <a:noFill/>
        </p:spPr>
        <p:txBody>
          <a:bodyPr wrap="square" rtlCol="0">
            <a:spAutoFit/>
          </a:bodyPr>
          <a:lstStyle/>
          <a:p>
            <a:endParaRPr lang="en-US" dirty="0"/>
          </a:p>
        </p:txBody>
      </p:sp>
      <p:sp>
        <p:nvSpPr>
          <p:cNvPr id="14" name="TextBox 13"/>
          <p:cNvSpPr txBox="1"/>
          <p:nvPr/>
        </p:nvSpPr>
        <p:spPr>
          <a:xfrm>
            <a:off x="3032696" y="6403164"/>
            <a:ext cx="5760640" cy="338554"/>
          </a:xfrm>
          <a:prstGeom prst="rect">
            <a:avLst/>
          </a:prstGeom>
          <a:noFill/>
        </p:spPr>
        <p:txBody>
          <a:bodyPr wrap="square" rtlCol="0">
            <a:spAutoFit/>
          </a:bodyPr>
          <a:lstStyle/>
          <a:p>
            <a:r>
              <a:rPr lang="en-US" sz="800" dirty="0"/>
              <a:t>http://www.ddas.vermont.gov/ddas-policies/policies-tbi/policies-tbi-documents/tbi-trng-modules-workbks/training-module-1-brain-101</a:t>
            </a:r>
          </a:p>
        </p:txBody>
      </p:sp>
      <p:pic>
        <p:nvPicPr>
          <p:cNvPr id="16" name="Picture 15"/>
          <p:cNvPicPr>
            <a:picLocks noChangeAspect="1"/>
          </p:cNvPicPr>
          <p:nvPr/>
        </p:nvPicPr>
        <p:blipFill>
          <a:blip r:embed="rId4"/>
          <a:stretch>
            <a:fillRect/>
          </a:stretch>
        </p:blipFill>
        <p:spPr>
          <a:xfrm>
            <a:off x="1259632" y="168758"/>
            <a:ext cx="754761" cy="754761"/>
          </a:xfrm>
          <a:prstGeom prst="rect">
            <a:avLst/>
          </a:prstGeom>
        </p:spPr>
      </p:pic>
      <p:sp>
        <p:nvSpPr>
          <p:cNvPr id="17" name="Explosion 1 16"/>
          <p:cNvSpPr/>
          <p:nvPr/>
        </p:nvSpPr>
        <p:spPr>
          <a:xfrm>
            <a:off x="8428460" y="714966"/>
            <a:ext cx="432048" cy="499988"/>
          </a:xfrm>
          <a:prstGeom prst="irregularSeal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117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Die </a:t>
            </a:r>
            <a:r>
              <a:rPr lang="fr-FR" dirty="0" err="1"/>
              <a:t>Großhirnrinde</a:t>
            </a:r>
            <a:endParaRPr lang="fr-FR" dirty="0"/>
          </a:p>
        </p:txBody>
      </p:sp>
      <p:sp>
        <p:nvSpPr>
          <p:cNvPr id="3" name="Text Placeholder 2"/>
          <p:cNvSpPr>
            <a:spLocks noGrp="1"/>
          </p:cNvSpPr>
          <p:nvPr>
            <p:ph type="body" idx="2"/>
          </p:nvPr>
        </p:nvSpPr>
        <p:spPr/>
        <p:txBody>
          <a:bodyPr/>
          <a:lstStyle/>
          <a:p>
            <a:endParaRPr lang="fr-FR" b="1" dirty="0"/>
          </a:p>
          <a:p>
            <a:r>
              <a:rPr lang="fr-FR" b="1" dirty="0" err="1"/>
              <a:t>Hinterhauptlappen</a:t>
            </a:r>
            <a:endParaRPr lang="fr-FR" b="1" dirty="0"/>
          </a:p>
          <a:p>
            <a:r>
              <a:rPr lang="fr-FR" b="1" dirty="0" err="1"/>
              <a:t>Scheitellappen</a:t>
            </a:r>
            <a:endParaRPr lang="fr-FR" b="1" dirty="0"/>
          </a:p>
          <a:p>
            <a:r>
              <a:rPr lang="fr-FR" b="1" dirty="0" err="1"/>
              <a:t>Schläfenlappen</a:t>
            </a:r>
            <a:endParaRPr lang="fr-FR" b="1" dirty="0"/>
          </a:p>
          <a:p>
            <a:r>
              <a:rPr lang="fr-FR" b="1" dirty="0" err="1"/>
              <a:t>Stirnlappen</a:t>
            </a:r>
            <a:endParaRPr lang="fr-FR" b="1" dirty="0"/>
          </a:p>
        </p:txBody>
      </p:sp>
      <p:pic>
        <p:nvPicPr>
          <p:cNvPr id="3074"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447073" y="1494880"/>
            <a:ext cx="4993057" cy="3792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987824" y="6453336"/>
            <a:ext cx="5760640" cy="215444"/>
          </a:xfrm>
          <a:prstGeom prst="rect">
            <a:avLst/>
          </a:prstGeom>
          <a:noFill/>
        </p:spPr>
        <p:txBody>
          <a:bodyPr wrap="square" rtlCol="0">
            <a:spAutoFit/>
          </a:bodyPr>
          <a:lstStyle/>
          <a:p>
            <a:r>
              <a:rPr lang="en-US" sz="800" dirty="0">
                <a:hlinkClick r:id="rId4"/>
              </a:rPr>
              <a:t>http://dickinsonn.ism-online.org/files/2011/10/Neurons-in-the-brain-illustration-by-Rebecca-Lee-on-flickr.jpg</a:t>
            </a:r>
            <a:endParaRPr lang="en-US" sz="800" dirty="0"/>
          </a:p>
        </p:txBody>
      </p:sp>
      <p:pic>
        <p:nvPicPr>
          <p:cNvPr id="5" name="Picture 4"/>
          <p:cNvPicPr>
            <a:picLocks noChangeAspect="1"/>
          </p:cNvPicPr>
          <p:nvPr/>
        </p:nvPicPr>
        <p:blipFill>
          <a:blip r:embed="rId5"/>
          <a:stretch>
            <a:fillRect/>
          </a:stretch>
        </p:blipFill>
        <p:spPr>
          <a:xfrm>
            <a:off x="1259632" y="164801"/>
            <a:ext cx="754761" cy="754761"/>
          </a:xfrm>
          <a:prstGeom prst="rect">
            <a:avLst/>
          </a:prstGeom>
        </p:spPr>
      </p:pic>
    </p:spTree>
    <p:extLst>
      <p:ext uri="{BB962C8B-B14F-4D97-AF65-F5344CB8AC3E}">
        <p14:creationId xmlns:p14="http://schemas.microsoft.com/office/powerpoint/2010/main" val="3785816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362200" cy="1650504"/>
          </a:xfrm>
        </p:spPr>
        <p:txBody>
          <a:bodyPr/>
          <a:lstStyle/>
          <a:p>
            <a:r>
              <a:rPr lang="fr-FR" dirty="0" err="1"/>
              <a:t>Entwicklung</a:t>
            </a:r>
            <a:r>
              <a:rPr lang="fr-FR" dirty="0"/>
              <a:t> der </a:t>
            </a:r>
            <a:r>
              <a:rPr lang="fr-FR" dirty="0" err="1"/>
              <a:t>Synapsen</a:t>
            </a:r>
            <a:r>
              <a:rPr lang="fr-FR" dirty="0"/>
              <a:t>: </a:t>
            </a:r>
            <a:br>
              <a:rPr lang="fr-FR" dirty="0"/>
            </a:br>
            <a:br>
              <a:rPr lang="fr-FR" dirty="0"/>
            </a:br>
            <a:endParaRPr lang="fr-FR" dirty="0"/>
          </a:p>
        </p:txBody>
      </p:sp>
      <p:sp>
        <p:nvSpPr>
          <p:cNvPr id="3" name="Text Placeholder 2"/>
          <p:cNvSpPr>
            <a:spLocks noGrp="1"/>
          </p:cNvSpPr>
          <p:nvPr>
            <p:ph type="body" idx="2"/>
          </p:nvPr>
        </p:nvSpPr>
        <p:spPr>
          <a:xfrm>
            <a:off x="381000" y="3573016"/>
            <a:ext cx="2362200" cy="2553148"/>
          </a:xfrm>
        </p:spPr>
        <p:txBody>
          <a:bodyPr/>
          <a:lstStyle/>
          <a:p>
            <a:br>
              <a:rPr lang="fr-FR" dirty="0"/>
            </a:br>
            <a:endParaRPr lang="fr-FR" dirty="0"/>
          </a:p>
          <a:p>
            <a:endParaRPr lang="fr-FR" dirty="0"/>
          </a:p>
        </p:txBody>
      </p:sp>
      <p:sp>
        <p:nvSpPr>
          <p:cNvPr id="4" name="Content Placeholder 3"/>
          <p:cNvSpPr>
            <a:spLocks noGrp="1"/>
          </p:cNvSpPr>
          <p:nvPr>
            <p:ph sz="quarter" idx="1"/>
          </p:nvPr>
        </p:nvSpPr>
        <p:spPr/>
        <p:txBody>
          <a:bodyPr/>
          <a:lstStyle/>
          <a:p>
            <a:pPr marL="0" indent="0">
              <a:buNone/>
            </a:pPr>
            <a:r>
              <a:rPr lang="fr-FR" dirty="0" err="1"/>
              <a:t>Vom</a:t>
            </a:r>
            <a:r>
              <a:rPr lang="fr-FR" dirty="0"/>
              <a:t> Baby </a:t>
            </a:r>
            <a:r>
              <a:rPr lang="fr-FR" dirty="0" err="1"/>
              <a:t>zum</a:t>
            </a:r>
            <a:r>
              <a:rPr lang="fr-FR" dirty="0"/>
              <a:t> </a:t>
            </a:r>
            <a:r>
              <a:rPr lang="fr-FR" dirty="0" err="1"/>
              <a:t>Erwachsenen</a:t>
            </a:r>
            <a:endParaRPr lang="fr-FR"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9" y="2374665"/>
            <a:ext cx="5473452" cy="3063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203849" y="6453336"/>
            <a:ext cx="5400599" cy="215444"/>
          </a:xfrm>
          <a:prstGeom prst="rect">
            <a:avLst/>
          </a:prstGeom>
          <a:noFill/>
        </p:spPr>
        <p:txBody>
          <a:bodyPr wrap="square" rtlCol="0">
            <a:spAutoFit/>
          </a:bodyPr>
          <a:lstStyle/>
          <a:p>
            <a:r>
              <a:rPr lang="en-US" sz="800" dirty="0"/>
              <a:t>http://www.urbanchildinstitute.org/sites/all/files/databooks/2011/ch1-fg3-synapse-density-over-time.jpg</a:t>
            </a:r>
          </a:p>
        </p:txBody>
      </p:sp>
      <p:pic>
        <p:nvPicPr>
          <p:cNvPr id="6" name="Picture 5"/>
          <p:cNvPicPr>
            <a:picLocks noChangeAspect="1"/>
          </p:cNvPicPr>
          <p:nvPr/>
        </p:nvPicPr>
        <p:blipFill>
          <a:blip r:embed="rId4"/>
          <a:stretch>
            <a:fillRect/>
          </a:stretch>
        </p:blipFill>
        <p:spPr>
          <a:xfrm>
            <a:off x="1231389" y="252979"/>
            <a:ext cx="661421" cy="661421"/>
          </a:xfrm>
          <a:prstGeom prst="rect">
            <a:avLst/>
          </a:prstGeom>
        </p:spPr>
      </p:pic>
    </p:spTree>
    <p:extLst>
      <p:ext uri="{BB962C8B-B14F-4D97-AF65-F5344CB8AC3E}">
        <p14:creationId xmlns:p14="http://schemas.microsoft.com/office/powerpoint/2010/main" val="2087928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01" y="1124744"/>
            <a:ext cx="2362200" cy="1584176"/>
          </a:xfrm>
        </p:spPr>
        <p:txBody>
          <a:bodyPr/>
          <a:lstStyle/>
          <a:p>
            <a:br>
              <a:rPr lang="en-US" dirty="0"/>
            </a:br>
            <a:br>
              <a:rPr lang="en-US" dirty="0"/>
            </a:br>
            <a:endParaRPr lang="en-US" sz="1200" dirty="0"/>
          </a:p>
        </p:txBody>
      </p:sp>
      <p:sp>
        <p:nvSpPr>
          <p:cNvPr id="3" name="Text Placeholder 2"/>
          <p:cNvSpPr>
            <a:spLocks noGrp="1"/>
          </p:cNvSpPr>
          <p:nvPr>
            <p:ph type="body" idx="2"/>
          </p:nvPr>
        </p:nvSpPr>
        <p:spPr>
          <a:xfrm>
            <a:off x="381000" y="2924944"/>
            <a:ext cx="2534816" cy="3201220"/>
          </a:xfrm>
        </p:spPr>
        <p:txBody>
          <a:bodyPr>
            <a:noAutofit/>
          </a:bodyPr>
          <a:lstStyle/>
          <a:p>
            <a:endParaRPr lang="en-US" sz="2000" b="1" dirty="0"/>
          </a:p>
        </p:txBody>
      </p:sp>
      <p:pic>
        <p:nvPicPr>
          <p:cNvPr id="5" name="Content Placeholder 4"/>
          <p:cNvPicPr>
            <a:picLocks noGrp="1" noChangeAspect="1"/>
          </p:cNvPicPr>
          <p:nvPr>
            <p:ph sz="quarter" idx="1"/>
          </p:nvPr>
        </p:nvPicPr>
        <p:blipFill>
          <a:blip r:embed="rId2"/>
          <a:stretch>
            <a:fillRect/>
          </a:stretch>
        </p:blipFill>
        <p:spPr>
          <a:xfrm>
            <a:off x="2915816" y="1596862"/>
            <a:ext cx="4535309" cy="2736303"/>
          </a:xfrm>
          <a:prstGeom prst="rect">
            <a:avLst/>
          </a:prstGeom>
        </p:spPr>
      </p:pic>
      <p:sp>
        <p:nvSpPr>
          <p:cNvPr id="6" name="Rectangle 5"/>
          <p:cNvSpPr/>
          <p:nvPr/>
        </p:nvSpPr>
        <p:spPr>
          <a:xfrm>
            <a:off x="2915816" y="980728"/>
            <a:ext cx="5580374" cy="400110"/>
          </a:xfrm>
          <a:prstGeom prst="rect">
            <a:avLst/>
          </a:prstGeom>
        </p:spPr>
        <p:txBody>
          <a:bodyPr wrap="none">
            <a:spAutoFit/>
          </a:bodyPr>
          <a:lstStyle/>
          <a:p>
            <a:r>
              <a:rPr lang="en-US" sz="2000" b="1" dirty="0" err="1"/>
              <a:t>Übertragungskette</a:t>
            </a:r>
            <a:r>
              <a:rPr lang="en-US" sz="2000" b="1" dirty="0"/>
              <a:t> in </a:t>
            </a:r>
            <a:r>
              <a:rPr lang="en-US" sz="2000" b="1" dirty="0" err="1"/>
              <a:t>neuronalen</a:t>
            </a:r>
            <a:r>
              <a:rPr lang="en-US" sz="2000" b="1" dirty="0"/>
              <a:t> </a:t>
            </a:r>
            <a:r>
              <a:rPr lang="en-US" sz="2000" b="1" dirty="0" err="1"/>
              <a:t>Netzen</a:t>
            </a:r>
            <a:endParaRPr lang="en-US" sz="2000" b="1" dirty="0"/>
          </a:p>
        </p:txBody>
      </p:sp>
      <p:sp>
        <p:nvSpPr>
          <p:cNvPr id="7" name="Right Arrow 6"/>
          <p:cNvSpPr/>
          <p:nvPr/>
        </p:nvSpPr>
        <p:spPr>
          <a:xfrm>
            <a:off x="4211960" y="4581128"/>
            <a:ext cx="2232248" cy="216024"/>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78" y="1942035"/>
            <a:ext cx="3057445" cy="2430975"/>
          </a:xfrm>
          <a:prstGeom prst="rect">
            <a:avLst/>
          </a:prstGeom>
        </p:spPr>
      </p:pic>
      <p:pic>
        <p:nvPicPr>
          <p:cNvPr id="10" name="Picture 9"/>
          <p:cNvPicPr>
            <a:picLocks noChangeAspect="1"/>
          </p:cNvPicPr>
          <p:nvPr/>
        </p:nvPicPr>
        <p:blipFill>
          <a:blip r:embed="rId4"/>
          <a:stretch>
            <a:fillRect/>
          </a:stretch>
        </p:blipFill>
        <p:spPr>
          <a:xfrm>
            <a:off x="1252484" y="224885"/>
            <a:ext cx="791847" cy="791847"/>
          </a:xfrm>
          <a:prstGeom prst="rect">
            <a:avLst/>
          </a:prstGeom>
        </p:spPr>
      </p:pic>
      <p:pic>
        <p:nvPicPr>
          <p:cNvPr id="8" name="Picture 7"/>
          <p:cNvPicPr>
            <a:picLocks noChangeAspect="1"/>
          </p:cNvPicPr>
          <p:nvPr/>
        </p:nvPicPr>
        <p:blipFill rotWithShape="1">
          <a:blip r:embed="rId5"/>
          <a:srcRect l="6250" t="21044" b="7930"/>
          <a:stretch/>
        </p:blipFill>
        <p:spPr>
          <a:xfrm>
            <a:off x="6660232" y="1412776"/>
            <a:ext cx="2160241" cy="1944217"/>
          </a:xfrm>
          <a:prstGeom prst="rect">
            <a:avLst/>
          </a:prstGeom>
        </p:spPr>
      </p:pic>
      <p:sp>
        <p:nvSpPr>
          <p:cNvPr id="9" name="TextBox 8"/>
          <p:cNvSpPr txBox="1"/>
          <p:nvPr/>
        </p:nvSpPr>
        <p:spPr>
          <a:xfrm>
            <a:off x="3059832" y="5373216"/>
            <a:ext cx="5544616" cy="646331"/>
          </a:xfrm>
          <a:prstGeom prst="rect">
            <a:avLst/>
          </a:prstGeom>
          <a:noFill/>
        </p:spPr>
        <p:txBody>
          <a:bodyPr wrap="square" rtlCol="0">
            <a:spAutoFit/>
          </a:bodyPr>
          <a:lstStyle/>
          <a:p>
            <a:r>
              <a:rPr lang="en-US" dirty="0"/>
              <a:t>1 Neuron </a:t>
            </a:r>
            <a:r>
              <a:rPr lang="en-US" dirty="0" err="1"/>
              <a:t>kann</a:t>
            </a:r>
            <a:r>
              <a:rPr lang="en-US" dirty="0"/>
              <a:t> </a:t>
            </a:r>
            <a:r>
              <a:rPr lang="en-US" dirty="0" err="1"/>
              <a:t>bis</a:t>
            </a:r>
            <a:r>
              <a:rPr lang="en-US" dirty="0"/>
              <a:t> </a:t>
            </a:r>
            <a:r>
              <a:rPr lang="en-US" dirty="0" err="1"/>
              <a:t>zu</a:t>
            </a:r>
            <a:r>
              <a:rPr lang="en-US" dirty="0"/>
              <a:t> 10 000 </a:t>
            </a:r>
            <a:r>
              <a:rPr lang="en-US" dirty="0" err="1"/>
              <a:t>synaptische</a:t>
            </a:r>
            <a:r>
              <a:rPr lang="en-US" dirty="0"/>
              <a:t> </a:t>
            </a:r>
            <a:r>
              <a:rPr lang="en-US" dirty="0" err="1"/>
              <a:t>Verbindungen</a:t>
            </a:r>
            <a:r>
              <a:rPr lang="en-US" dirty="0"/>
              <a:t> </a:t>
            </a:r>
            <a:r>
              <a:rPr lang="en-US" dirty="0" err="1"/>
              <a:t>aufbauen</a:t>
            </a:r>
            <a:r>
              <a:rPr lang="en-US" dirty="0"/>
              <a:t>!!!</a:t>
            </a:r>
          </a:p>
        </p:txBody>
      </p:sp>
    </p:spTree>
    <p:extLst>
      <p:ext uri="{BB962C8B-B14F-4D97-AF65-F5344CB8AC3E}">
        <p14:creationId xmlns:p14="http://schemas.microsoft.com/office/powerpoint/2010/main" val="65755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12031</TotalTime>
  <Words>4145</Words>
  <Application>Microsoft Office PowerPoint</Application>
  <PresentationFormat>On-screen Show (4:3)</PresentationFormat>
  <Paragraphs>591</Paragraphs>
  <Slides>51</Slides>
  <Notes>37</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Calibri</vt:lpstr>
      <vt:lpstr>Cambria</vt:lpstr>
      <vt:lpstr>Georgia</vt:lpstr>
      <vt:lpstr>Times New Roman</vt:lpstr>
      <vt:lpstr>Wingdings</vt:lpstr>
      <vt:lpstr>Wingdings 2</vt:lpstr>
      <vt:lpstr>Civic</vt:lpstr>
      <vt:lpstr>PowerPoint Presentation</vt:lpstr>
      <vt:lpstr>Neurodidaktik </vt:lpstr>
      <vt:lpstr>Was erwartet Sie heute?</vt:lpstr>
      <vt:lpstr>Teil 1: Lernen ist ein physikalisch chemischer Vorgang </vt:lpstr>
      <vt:lpstr>Das Gehirn</vt:lpstr>
      <vt:lpstr>Das Gehirn</vt:lpstr>
      <vt:lpstr>Die Großhirnrinde</vt:lpstr>
      <vt:lpstr>Entwicklung der Synapsen:   </vt:lpstr>
      <vt:lpstr>  </vt:lpstr>
      <vt:lpstr>Elektro-chemische Übertragung</vt:lpstr>
      <vt:lpstr>  Was bedeutet das in der Praxis?</vt:lpstr>
      <vt:lpstr>Ein kleines Experiment</vt:lpstr>
      <vt:lpstr>Ein kleines Experiment …</vt:lpstr>
      <vt:lpstr>Ein kleines Experiment…</vt:lpstr>
      <vt:lpstr>  ”   </vt:lpstr>
      <vt:lpstr>  “Neural networks are knowledge” “ Zull, p.92</vt:lpstr>
      <vt:lpstr>   Gedächtnis formen</vt:lpstr>
      <vt:lpstr>Regelmäßige und unregelmäßige  Verbformen </vt:lpstr>
      <vt:lpstr>Teil 2: Auf Empfang schalten…</vt:lpstr>
      <vt:lpstr>Emotionen sind der     zum Gehirn</vt:lpstr>
      <vt:lpstr>HELP!</vt:lpstr>
      <vt:lpstr>ANGST!!!</vt:lpstr>
      <vt:lpstr>Auf Empfang schalten</vt:lpstr>
      <vt:lpstr>Persönliche Relevanz  </vt:lpstr>
      <vt:lpstr>Ist das  bedeutungsvoll?</vt:lpstr>
      <vt:lpstr>How Ketchup is Made</vt:lpstr>
      <vt:lpstr>   Das hab ich gut gemacht!  </vt:lpstr>
      <vt:lpstr>FIP format imagination pride</vt:lpstr>
      <vt:lpstr>Spooky Stories </vt:lpstr>
      <vt:lpstr>Gemeinsam sind wir stark! </vt:lpstr>
      <vt:lpstr>Teil 3: Sprache aktiv konstruieren</vt:lpstr>
      <vt:lpstr>Ganzheitliche Lernprozesse</vt:lpstr>
      <vt:lpstr>Aus den Einzelheiten im Hypocampus werden über Nacht  MUSTER extrahiert.</vt:lpstr>
      <vt:lpstr>Grammatikalische Konzepte verstehen</vt:lpstr>
      <vt:lpstr>Grammatikalisches Konzept (Notion) :  Hintergrund einer Geschichte  </vt:lpstr>
      <vt:lpstr>Hypothesis  making  Konzepte schärfen und automatisieren</vt:lpstr>
      <vt:lpstr>Sprache  sehen,  hören, sprechen und gestikulieren</vt:lpstr>
      <vt:lpstr>PowerPoint Presentation</vt:lpstr>
      <vt:lpstr>Was passiert in diesem Gehirn?</vt:lpstr>
      <vt:lpstr>Noch mehr Gehirnaktivität durch Bewegung</vt:lpstr>
      <vt:lpstr>Lernen:      simultane Aktivität von Neuronennetzen</vt:lpstr>
      <vt:lpstr>Bewegung – Sprechen – Hören --Zeichnen</vt:lpstr>
      <vt:lpstr>Kennen Sie das?</vt:lpstr>
      <vt:lpstr>Neues Wahrnehmen und Hypothesen bilden</vt:lpstr>
      <vt:lpstr>PowerPoint Presentation</vt:lpstr>
      <vt:lpstr>  Bewusstes und  Unbewusstes  Lernen</vt:lpstr>
      <vt:lpstr>So wächst ein Wort </vt:lpstr>
      <vt:lpstr>To cut the long story short… Lernen gelingt wenn…</vt:lpstr>
      <vt:lpstr>PowerPoint Presentation</vt:lpstr>
      <vt:lpstr>PowerPoint Presentation</vt:lpstr>
      <vt:lpstr>Literatur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lp</dc:creator>
  <cp:lastModifiedBy>Poelzleitner Elisabeth</cp:lastModifiedBy>
  <cp:revision>561</cp:revision>
  <cp:lastPrinted>2015-10-09T17:59:07Z</cp:lastPrinted>
  <dcterms:created xsi:type="dcterms:W3CDTF">2012-09-29T09:13:33Z</dcterms:created>
  <dcterms:modified xsi:type="dcterms:W3CDTF">2017-01-24T14:04:14Z</dcterms:modified>
</cp:coreProperties>
</file>