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7CQUj1efqqf2cC6Pbyoc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25" r:id="rId2"/>
  </p:sldMasterIdLst>
  <p:notesMasterIdLst>
    <p:notesMasterId r:id="rId60"/>
  </p:notesMasterIdLst>
  <p:handoutMasterIdLst>
    <p:handoutMasterId r:id="rId61"/>
  </p:handoutMasterIdLst>
  <p:sldIdLst>
    <p:sldId id="343" r:id="rId3"/>
    <p:sldId id="262" r:id="rId4"/>
    <p:sldId id="351" r:id="rId5"/>
    <p:sldId id="614" r:id="rId6"/>
    <p:sldId id="579" r:id="rId7"/>
    <p:sldId id="335" r:id="rId8"/>
    <p:sldId id="304" r:id="rId9"/>
    <p:sldId id="326" r:id="rId10"/>
    <p:sldId id="306" r:id="rId11"/>
    <p:sldId id="345" r:id="rId12"/>
    <p:sldId id="316" r:id="rId13"/>
    <p:sldId id="334" r:id="rId14"/>
    <p:sldId id="265" r:id="rId15"/>
    <p:sldId id="331" r:id="rId16"/>
    <p:sldId id="599" r:id="rId17"/>
    <p:sldId id="606" r:id="rId18"/>
    <p:sldId id="602" r:id="rId19"/>
    <p:sldId id="603" r:id="rId20"/>
    <p:sldId id="613" r:id="rId21"/>
    <p:sldId id="601" r:id="rId22"/>
    <p:sldId id="595" r:id="rId23"/>
    <p:sldId id="596" r:id="rId24"/>
    <p:sldId id="597" r:id="rId25"/>
    <p:sldId id="598" r:id="rId26"/>
    <p:sldId id="611" r:id="rId27"/>
    <p:sldId id="608" r:id="rId28"/>
    <p:sldId id="610" r:id="rId29"/>
    <p:sldId id="609" r:id="rId30"/>
    <p:sldId id="612" r:id="rId31"/>
    <p:sldId id="323" r:id="rId32"/>
    <p:sldId id="288" r:id="rId33"/>
    <p:sldId id="278" r:id="rId34"/>
    <p:sldId id="290" r:id="rId35"/>
    <p:sldId id="283" r:id="rId36"/>
    <p:sldId id="291" r:id="rId37"/>
    <p:sldId id="292" r:id="rId38"/>
    <p:sldId id="275" r:id="rId39"/>
    <p:sldId id="293" r:id="rId40"/>
    <p:sldId id="285" r:id="rId41"/>
    <p:sldId id="294" r:id="rId42"/>
    <p:sldId id="268" r:id="rId43"/>
    <p:sldId id="296" r:id="rId44"/>
    <p:sldId id="297" r:id="rId45"/>
    <p:sldId id="615" r:id="rId46"/>
    <p:sldId id="305" r:id="rId47"/>
    <p:sldId id="299" r:id="rId48"/>
    <p:sldId id="300" r:id="rId49"/>
    <p:sldId id="301" r:id="rId50"/>
    <p:sldId id="302" r:id="rId51"/>
    <p:sldId id="593" r:id="rId52"/>
    <p:sldId id="322" r:id="rId53"/>
    <p:sldId id="330" r:id="rId54"/>
    <p:sldId id="311" r:id="rId55"/>
    <p:sldId id="274" r:id="rId56"/>
    <p:sldId id="337" r:id="rId57"/>
    <p:sldId id="259" r:id="rId58"/>
    <p:sldId id="616" r:id="rId59"/>
  </p:sldIdLst>
  <p:sldSz cx="9144000" cy="6858000" type="screen4x3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E814EC-57B6-4691-BE05-4243290B1E2A}">
          <p14:sldIdLst>
            <p14:sldId id="343"/>
            <p14:sldId id="262"/>
            <p14:sldId id="351"/>
            <p14:sldId id="614"/>
            <p14:sldId id="579"/>
            <p14:sldId id="335"/>
            <p14:sldId id="304"/>
            <p14:sldId id="326"/>
            <p14:sldId id="306"/>
            <p14:sldId id="345"/>
            <p14:sldId id="316"/>
            <p14:sldId id="334"/>
            <p14:sldId id="265"/>
            <p14:sldId id="331"/>
            <p14:sldId id="599"/>
            <p14:sldId id="606"/>
            <p14:sldId id="602"/>
            <p14:sldId id="603"/>
            <p14:sldId id="613"/>
            <p14:sldId id="601"/>
            <p14:sldId id="595"/>
            <p14:sldId id="596"/>
            <p14:sldId id="597"/>
            <p14:sldId id="598"/>
            <p14:sldId id="611"/>
            <p14:sldId id="608"/>
            <p14:sldId id="610"/>
            <p14:sldId id="609"/>
            <p14:sldId id="612"/>
            <p14:sldId id="323"/>
            <p14:sldId id="288"/>
            <p14:sldId id="278"/>
            <p14:sldId id="290"/>
            <p14:sldId id="283"/>
            <p14:sldId id="291"/>
            <p14:sldId id="292"/>
            <p14:sldId id="275"/>
            <p14:sldId id="293"/>
            <p14:sldId id="285"/>
            <p14:sldId id="294"/>
            <p14:sldId id="268"/>
            <p14:sldId id="296"/>
            <p14:sldId id="297"/>
            <p14:sldId id="615"/>
            <p14:sldId id="305"/>
            <p14:sldId id="299"/>
            <p14:sldId id="300"/>
            <p14:sldId id="301"/>
            <p14:sldId id="302"/>
            <p14:sldId id="593"/>
            <p14:sldId id="322"/>
            <p14:sldId id="330"/>
            <p14:sldId id="311"/>
          </p14:sldIdLst>
        </p14:section>
        <p14:section name="Flexi" id="{4E9FF153-261A-4A60-B364-DDACE87A4BA4}">
          <p14:sldIdLst>
            <p14:sldId id="274"/>
            <p14:sldId id="337"/>
            <p14:sldId id="259"/>
            <p14:sldId id="6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8411"/>
    <a:srgbClr val="F79709"/>
    <a:srgbClr val="CAD4B8"/>
    <a:srgbClr val="CC0000"/>
    <a:srgbClr val="F77A0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3" autoAdjust="0"/>
    <p:restoredTop sz="87594" autoAdjust="0"/>
  </p:normalViewPr>
  <p:slideViewPr>
    <p:cSldViewPr>
      <p:cViewPr varScale="1">
        <p:scale>
          <a:sx n="69" d="100"/>
          <a:sy n="69" d="100"/>
        </p:scale>
        <p:origin x="1214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55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830"/>
    </p:cViewPr>
  </p:sorterViewPr>
  <p:notesViewPr>
    <p:cSldViewPr>
      <p:cViewPr varScale="1">
        <p:scale>
          <a:sx n="88" d="100"/>
          <a:sy n="88" d="100"/>
        </p:scale>
        <p:origin x="-1440" y="-96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6D23ED-DE10-416E-BBC4-F128294F97D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BD141C5-730D-44B9-A338-C3B6FB5B7A1A}">
      <dgm:prSet/>
      <dgm:spPr/>
      <dgm:t>
        <a:bodyPr/>
        <a:lstStyle/>
        <a:p>
          <a:r>
            <a:rPr lang="de-DE"/>
            <a:t>„The autonomous learner is one that </a:t>
          </a:r>
          <a:r>
            <a:rPr lang="de-DE" b="1"/>
            <a:t>constructs knowledge from direct experience</a:t>
          </a:r>
          <a:r>
            <a:rPr lang="de-DE"/>
            <a:t>, rather than one who responds to someone‘s instruction“ </a:t>
          </a:r>
          <a:endParaRPr lang="en-US"/>
        </a:p>
      </dgm:t>
    </dgm:pt>
    <dgm:pt modelId="{95BC1D41-AC4C-4D90-AAA1-10EBB64933CC}" type="parTrans" cxnId="{D2C02400-9AC5-4495-BC23-1371F343F2D5}">
      <dgm:prSet/>
      <dgm:spPr/>
      <dgm:t>
        <a:bodyPr/>
        <a:lstStyle/>
        <a:p>
          <a:endParaRPr lang="en-US"/>
        </a:p>
      </dgm:t>
    </dgm:pt>
    <dgm:pt modelId="{789773BE-0311-4B91-BF17-3F7B62943E38}" type="sibTrans" cxnId="{D2C02400-9AC5-4495-BC23-1371F343F2D5}">
      <dgm:prSet/>
      <dgm:spPr/>
      <dgm:t>
        <a:bodyPr/>
        <a:lstStyle/>
        <a:p>
          <a:endParaRPr lang="en-US"/>
        </a:p>
      </dgm:t>
    </dgm:pt>
    <dgm:pt modelId="{A3B8E17A-B2C4-434B-A4D9-199AA4C8FA56}">
      <dgm:prSet/>
      <dgm:spPr/>
      <dgm:t>
        <a:bodyPr/>
        <a:lstStyle/>
        <a:p>
          <a:r>
            <a:rPr lang="de-DE"/>
            <a:t>„Our job is to </a:t>
          </a:r>
          <a:r>
            <a:rPr lang="de-DE" b="1"/>
            <a:t>create learning opportunities</a:t>
          </a:r>
          <a:r>
            <a:rPr lang="de-DE"/>
            <a:t>, not to impose a method“ There‘s more than one way to learn a language.“    (Benson 2001)</a:t>
          </a:r>
          <a:endParaRPr lang="en-US"/>
        </a:p>
      </dgm:t>
    </dgm:pt>
    <dgm:pt modelId="{06AD55B2-613A-414B-984D-7E1E0F94B02C}" type="parTrans" cxnId="{D291B8C7-97B7-4229-B959-77F5498C7AFC}">
      <dgm:prSet/>
      <dgm:spPr/>
      <dgm:t>
        <a:bodyPr/>
        <a:lstStyle/>
        <a:p>
          <a:endParaRPr lang="en-US"/>
        </a:p>
      </dgm:t>
    </dgm:pt>
    <dgm:pt modelId="{9C3A1266-82DB-464A-9353-D995D6019363}" type="sibTrans" cxnId="{D291B8C7-97B7-4229-B959-77F5498C7AFC}">
      <dgm:prSet/>
      <dgm:spPr/>
      <dgm:t>
        <a:bodyPr/>
        <a:lstStyle/>
        <a:p>
          <a:endParaRPr lang="en-US"/>
        </a:p>
      </dgm:t>
    </dgm:pt>
    <dgm:pt modelId="{8AF8428B-F737-40E7-A9C0-1A3C7A62917D}">
      <dgm:prSet/>
      <dgm:spPr/>
      <dgm:t>
        <a:bodyPr/>
        <a:lstStyle/>
        <a:p>
          <a:r>
            <a:rPr lang="de-DE"/>
            <a:t>Effective teachers can navigate between the two poles.</a:t>
          </a:r>
          <a:endParaRPr lang="en-US"/>
        </a:p>
      </dgm:t>
    </dgm:pt>
    <dgm:pt modelId="{9AC3EFF8-AEA6-48CF-88E8-5F26FA4D740B}" type="parTrans" cxnId="{FACA84B8-3364-44A6-9E71-2FB3DDD59D13}">
      <dgm:prSet/>
      <dgm:spPr/>
      <dgm:t>
        <a:bodyPr/>
        <a:lstStyle/>
        <a:p>
          <a:endParaRPr lang="en-US"/>
        </a:p>
      </dgm:t>
    </dgm:pt>
    <dgm:pt modelId="{2560FA97-74AC-4B8A-AB26-1C312185C34F}" type="sibTrans" cxnId="{FACA84B8-3364-44A6-9E71-2FB3DDD59D13}">
      <dgm:prSet/>
      <dgm:spPr/>
      <dgm:t>
        <a:bodyPr/>
        <a:lstStyle/>
        <a:p>
          <a:endParaRPr lang="en-US"/>
        </a:p>
      </dgm:t>
    </dgm:pt>
    <dgm:pt modelId="{1DE4091F-0CA7-4450-92F7-A24EAA53E75F}" type="pres">
      <dgm:prSet presAssocID="{3D6D23ED-DE10-416E-BBC4-F128294F97DB}" presName="vert0" presStyleCnt="0">
        <dgm:presLayoutVars>
          <dgm:dir/>
          <dgm:animOne val="branch"/>
          <dgm:animLvl val="lvl"/>
        </dgm:presLayoutVars>
      </dgm:prSet>
      <dgm:spPr/>
    </dgm:pt>
    <dgm:pt modelId="{574C99DB-61DF-4454-8858-E7933D750CA4}" type="pres">
      <dgm:prSet presAssocID="{DBD141C5-730D-44B9-A338-C3B6FB5B7A1A}" presName="thickLine" presStyleLbl="alignNode1" presStyleIdx="0" presStyleCnt="3"/>
      <dgm:spPr/>
    </dgm:pt>
    <dgm:pt modelId="{5A30950D-6BEC-46AF-9526-1CE5BB422207}" type="pres">
      <dgm:prSet presAssocID="{DBD141C5-730D-44B9-A338-C3B6FB5B7A1A}" presName="horz1" presStyleCnt="0"/>
      <dgm:spPr/>
    </dgm:pt>
    <dgm:pt modelId="{144D11FE-8BDF-41E3-9E2B-A344346B881C}" type="pres">
      <dgm:prSet presAssocID="{DBD141C5-730D-44B9-A338-C3B6FB5B7A1A}" presName="tx1" presStyleLbl="revTx" presStyleIdx="0" presStyleCnt="3"/>
      <dgm:spPr/>
    </dgm:pt>
    <dgm:pt modelId="{51595062-C364-4752-B103-1607DCE02743}" type="pres">
      <dgm:prSet presAssocID="{DBD141C5-730D-44B9-A338-C3B6FB5B7A1A}" presName="vert1" presStyleCnt="0"/>
      <dgm:spPr/>
    </dgm:pt>
    <dgm:pt modelId="{107B82AF-DE3B-4BBF-8691-D3E6EA81C330}" type="pres">
      <dgm:prSet presAssocID="{A3B8E17A-B2C4-434B-A4D9-199AA4C8FA56}" presName="thickLine" presStyleLbl="alignNode1" presStyleIdx="1" presStyleCnt="3"/>
      <dgm:spPr/>
    </dgm:pt>
    <dgm:pt modelId="{E9492B5A-D36B-4495-B364-838B3D4ABC35}" type="pres">
      <dgm:prSet presAssocID="{A3B8E17A-B2C4-434B-A4D9-199AA4C8FA56}" presName="horz1" presStyleCnt="0"/>
      <dgm:spPr/>
    </dgm:pt>
    <dgm:pt modelId="{47FC1ABA-4FF9-4213-AAFE-1FC39D474BB8}" type="pres">
      <dgm:prSet presAssocID="{A3B8E17A-B2C4-434B-A4D9-199AA4C8FA56}" presName="tx1" presStyleLbl="revTx" presStyleIdx="1" presStyleCnt="3"/>
      <dgm:spPr/>
    </dgm:pt>
    <dgm:pt modelId="{429BE444-174D-409E-B190-7EF47A679C63}" type="pres">
      <dgm:prSet presAssocID="{A3B8E17A-B2C4-434B-A4D9-199AA4C8FA56}" presName="vert1" presStyleCnt="0"/>
      <dgm:spPr/>
    </dgm:pt>
    <dgm:pt modelId="{DEA2B4AB-4BBD-4E43-ABBD-0CA0FF5456E7}" type="pres">
      <dgm:prSet presAssocID="{8AF8428B-F737-40E7-A9C0-1A3C7A62917D}" presName="thickLine" presStyleLbl="alignNode1" presStyleIdx="2" presStyleCnt="3"/>
      <dgm:spPr/>
    </dgm:pt>
    <dgm:pt modelId="{DCB08E75-2383-46DF-ADD9-43D45DBFC63E}" type="pres">
      <dgm:prSet presAssocID="{8AF8428B-F737-40E7-A9C0-1A3C7A62917D}" presName="horz1" presStyleCnt="0"/>
      <dgm:spPr/>
    </dgm:pt>
    <dgm:pt modelId="{B9399FC3-BD18-4589-B8D2-29989959FF97}" type="pres">
      <dgm:prSet presAssocID="{8AF8428B-F737-40E7-A9C0-1A3C7A62917D}" presName="tx1" presStyleLbl="revTx" presStyleIdx="2" presStyleCnt="3"/>
      <dgm:spPr/>
    </dgm:pt>
    <dgm:pt modelId="{7C751DB3-0E78-42BC-8095-CE4759440216}" type="pres">
      <dgm:prSet presAssocID="{8AF8428B-F737-40E7-A9C0-1A3C7A62917D}" presName="vert1" presStyleCnt="0"/>
      <dgm:spPr/>
    </dgm:pt>
  </dgm:ptLst>
  <dgm:cxnLst>
    <dgm:cxn modelId="{D2C02400-9AC5-4495-BC23-1371F343F2D5}" srcId="{3D6D23ED-DE10-416E-BBC4-F128294F97DB}" destId="{DBD141C5-730D-44B9-A338-C3B6FB5B7A1A}" srcOrd="0" destOrd="0" parTransId="{95BC1D41-AC4C-4D90-AAA1-10EBB64933CC}" sibTransId="{789773BE-0311-4B91-BF17-3F7B62943E38}"/>
    <dgm:cxn modelId="{55A6A442-1F3F-4D92-8F74-5B030538AD25}" type="presOf" srcId="{8AF8428B-F737-40E7-A9C0-1A3C7A62917D}" destId="{B9399FC3-BD18-4589-B8D2-29989959FF97}" srcOrd="0" destOrd="0" presId="urn:microsoft.com/office/officeart/2008/layout/LinedList"/>
    <dgm:cxn modelId="{BCAADA9F-8605-4B59-A2D6-7B75E01614ED}" type="presOf" srcId="{A3B8E17A-B2C4-434B-A4D9-199AA4C8FA56}" destId="{47FC1ABA-4FF9-4213-AAFE-1FC39D474BB8}" srcOrd="0" destOrd="0" presId="urn:microsoft.com/office/officeart/2008/layout/LinedList"/>
    <dgm:cxn modelId="{FACA84B8-3364-44A6-9E71-2FB3DDD59D13}" srcId="{3D6D23ED-DE10-416E-BBC4-F128294F97DB}" destId="{8AF8428B-F737-40E7-A9C0-1A3C7A62917D}" srcOrd="2" destOrd="0" parTransId="{9AC3EFF8-AEA6-48CF-88E8-5F26FA4D740B}" sibTransId="{2560FA97-74AC-4B8A-AB26-1C312185C34F}"/>
    <dgm:cxn modelId="{D291B8C7-97B7-4229-B959-77F5498C7AFC}" srcId="{3D6D23ED-DE10-416E-BBC4-F128294F97DB}" destId="{A3B8E17A-B2C4-434B-A4D9-199AA4C8FA56}" srcOrd="1" destOrd="0" parTransId="{06AD55B2-613A-414B-984D-7E1E0F94B02C}" sibTransId="{9C3A1266-82DB-464A-9353-D995D6019363}"/>
    <dgm:cxn modelId="{41BB8DCB-CB88-4EC0-95EA-A26012B1B0A9}" type="presOf" srcId="{DBD141C5-730D-44B9-A338-C3B6FB5B7A1A}" destId="{144D11FE-8BDF-41E3-9E2B-A344346B881C}" srcOrd="0" destOrd="0" presId="urn:microsoft.com/office/officeart/2008/layout/LinedList"/>
    <dgm:cxn modelId="{4E847FDD-D543-407D-9C68-5AA5CA6FAC1C}" type="presOf" srcId="{3D6D23ED-DE10-416E-BBC4-F128294F97DB}" destId="{1DE4091F-0CA7-4450-92F7-A24EAA53E75F}" srcOrd="0" destOrd="0" presId="urn:microsoft.com/office/officeart/2008/layout/LinedList"/>
    <dgm:cxn modelId="{3CB9A2D0-8263-467C-BBEF-54F0CE266770}" type="presParOf" srcId="{1DE4091F-0CA7-4450-92F7-A24EAA53E75F}" destId="{574C99DB-61DF-4454-8858-E7933D750CA4}" srcOrd="0" destOrd="0" presId="urn:microsoft.com/office/officeart/2008/layout/LinedList"/>
    <dgm:cxn modelId="{E2328528-D798-4A80-864B-18226F002307}" type="presParOf" srcId="{1DE4091F-0CA7-4450-92F7-A24EAA53E75F}" destId="{5A30950D-6BEC-46AF-9526-1CE5BB422207}" srcOrd="1" destOrd="0" presId="urn:microsoft.com/office/officeart/2008/layout/LinedList"/>
    <dgm:cxn modelId="{E5FBDF89-AB03-48D4-B6FD-5687637EC124}" type="presParOf" srcId="{5A30950D-6BEC-46AF-9526-1CE5BB422207}" destId="{144D11FE-8BDF-41E3-9E2B-A344346B881C}" srcOrd="0" destOrd="0" presId="urn:microsoft.com/office/officeart/2008/layout/LinedList"/>
    <dgm:cxn modelId="{F247D5B6-E7E4-4ACD-B83F-367C6B6423EA}" type="presParOf" srcId="{5A30950D-6BEC-46AF-9526-1CE5BB422207}" destId="{51595062-C364-4752-B103-1607DCE02743}" srcOrd="1" destOrd="0" presId="urn:microsoft.com/office/officeart/2008/layout/LinedList"/>
    <dgm:cxn modelId="{AE91E2C4-C511-47CB-9428-FBF310775F39}" type="presParOf" srcId="{1DE4091F-0CA7-4450-92F7-A24EAA53E75F}" destId="{107B82AF-DE3B-4BBF-8691-D3E6EA81C330}" srcOrd="2" destOrd="0" presId="urn:microsoft.com/office/officeart/2008/layout/LinedList"/>
    <dgm:cxn modelId="{086ADD9C-C24A-4FB2-95A8-587AD062355F}" type="presParOf" srcId="{1DE4091F-0CA7-4450-92F7-A24EAA53E75F}" destId="{E9492B5A-D36B-4495-B364-838B3D4ABC35}" srcOrd="3" destOrd="0" presId="urn:microsoft.com/office/officeart/2008/layout/LinedList"/>
    <dgm:cxn modelId="{637F161A-CC38-4DBC-8544-5469A5EE5329}" type="presParOf" srcId="{E9492B5A-D36B-4495-B364-838B3D4ABC35}" destId="{47FC1ABA-4FF9-4213-AAFE-1FC39D474BB8}" srcOrd="0" destOrd="0" presId="urn:microsoft.com/office/officeart/2008/layout/LinedList"/>
    <dgm:cxn modelId="{30AD9842-B75D-40BA-ABCE-358C005CE0F7}" type="presParOf" srcId="{E9492B5A-D36B-4495-B364-838B3D4ABC35}" destId="{429BE444-174D-409E-B190-7EF47A679C63}" srcOrd="1" destOrd="0" presId="urn:microsoft.com/office/officeart/2008/layout/LinedList"/>
    <dgm:cxn modelId="{D5A1D55D-1354-4289-9942-5D942CE0F2C0}" type="presParOf" srcId="{1DE4091F-0CA7-4450-92F7-A24EAA53E75F}" destId="{DEA2B4AB-4BBD-4E43-ABBD-0CA0FF5456E7}" srcOrd="4" destOrd="0" presId="urn:microsoft.com/office/officeart/2008/layout/LinedList"/>
    <dgm:cxn modelId="{2D6D8AB5-6A07-45A5-9127-F802AEA99A5D}" type="presParOf" srcId="{1DE4091F-0CA7-4450-92F7-A24EAA53E75F}" destId="{DCB08E75-2383-46DF-ADD9-43D45DBFC63E}" srcOrd="5" destOrd="0" presId="urn:microsoft.com/office/officeart/2008/layout/LinedList"/>
    <dgm:cxn modelId="{8993A6E8-35E0-434D-AD31-F5031DD8A40F}" type="presParOf" srcId="{DCB08E75-2383-46DF-ADD9-43D45DBFC63E}" destId="{B9399FC3-BD18-4589-B8D2-29989959FF97}" srcOrd="0" destOrd="0" presId="urn:microsoft.com/office/officeart/2008/layout/LinedList"/>
    <dgm:cxn modelId="{61F33CE4-AA70-43E3-809C-2A4117DFDCE3}" type="presParOf" srcId="{DCB08E75-2383-46DF-ADD9-43D45DBFC63E}" destId="{7C751DB3-0E78-42BC-8095-CE47594402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1C3BDE-1F89-472D-8901-0270852B1082}" type="doc">
      <dgm:prSet loTypeId="urn:microsoft.com/office/officeart/2005/8/layout/venn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AT"/>
        </a:p>
      </dgm:t>
    </dgm:pt>
    <dgm:pt modelId="{D6A06E14-2D4C-4647-B695-4FEFB1A1AA11}">
      <dgm:prSet phldrT="[Text]"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en-US" sz="3600" dirty="0"/>
            <a:t>TBL</a:t>
          </a:r>
        </a:p>
        <a:p>
          <a:r>
            <a:rPr lang="en-US" sz="1800" dirty="0"/>
            <a:t>Task based learning </a:t>
          </a:r>
          <a:endParaRPr lang="en-AT" sz="1800" dirty="0"/>
        </a:p>
      </dgm:t>
    </dgm:pt>
    <dgm:pt modelId="{F194B429-90A1-4E9C-A2B1-12CF12D3CA15}" type="parTrans" cxnId="{D533277D-6AD7-4D1D-B980-49C48948AF13}">
      <dgm:prSet/>
      <dgm:spPr/>
      <dgm:t>
        <a:bodyPr/>
        <a:lstStyle/>
        <a:p>
          <a:endParaRPr lang="en-AT"/>
        </a:p>
      </dgm:t>
    </dgm:pt>
    <dgm:pt modelId="{AEC650DA-F4A1-4989-B539-AD665BA47A1B}" type="sibTrans" cxnId="{D533277D-6AD7-4D1D-B980-49C48948AF13}">
      <dgm:prSet/>
      <dgm:spPr/>
      <dgm:t>
        <a:bodyPr/>
        <a:lstStyle/>
        <a:p>
          <a:endParaRPr lang="en-AT"/>
        </a:p>
      </dgm:t>
    </dgm:pt>
    <dgm:pt modelId="{803D0F3D-7D0B-4318-A760-301603A1C969}">
      <dgm:prSet phldrT="[Text]" custT="1"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US" sz="3200" dirty="0"/>
            <a:t>FIP</a:t>
          </a:r>
        </a:p>
        <a:p>
          <a:r>
            <a:rPr lang="en-US" sz="1800" dirty="0"/>
            <a:t>Format</a:t>
          </a:r>
        </a:p>
        <a:p>
          <a:r>
            <a:rPr lang="en-US" sz="1800" dirty="0"/>
            <a:t>Imagination</a:t>
          </a:r>
        </a:p>
        <a:p>
          <a:r>
            <a:rPr lang="en-US" sz="1800" dirty="0"/>
            <a:t>Pride</a:t>
          </a:r>
          <a:endParaRPr lang="en-AT" sz="1800" dirty="0"/>
        </a:p>
      </dgm:t>
    </dgm:pt>
    <dgm:pt modelId="{A8076668-ABA5-4C57-B677-1176432B8B70}" type="parTrans" cxnId="{E508B1B0-B90B-456B-B420-D28AEDD81CB1}">
      <dgm:prSet/>
      <dgm:spPr/>
      <dgm:t>
        <a:bodyPr/>
        <a:lstStyle/>
        <a:p>
          <a:endParaRPr lang="en-AT"/>
        </a:p>
      </dgm:t>
    </dgm:pt>
    <dgm:pt modelId="{C0E44AC8-A830-4EB6-BE3C-316E81E76A73}" type="sibTrans" cxnId="{E508B1B0-B90B-456B-B420-D28AEDD81CB1}">
      <dgm:prSet/>
      <dgm:spPr/>
      <dgm:t>
        <a:bodyPr/>
        <a:lstStyle/>
        <a:p>
          <a:endParaRPr lang="en-AT"/>
        </a:p>
      </dgm:t>
    </dgm:pt>
    <dgm:pt modelId="{4D652E36-ED1B-47BB-818F-1EE4A67B3607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US" sz="3100" dirty="0"/>
            <a:t>Choice</a:t>
          </a:r>
        </a:p>
        <a:p>
          <a:endParaRPr lang="en-US" sz="1800" dirty="0"/>
        </a:p>
        <a:p>
          <a:r>
            <a:rPr lang="en-US" sz="1800" dirty="0"/>
            <a:t>Autonomy</a:t>
          </a:r>
        </a:p>
        <a:p>
          <a:endParaRPr lang="en-AT" sz="1800" dirty="0"/>
        </a:p>
      </dgm:t>
    </dgm:pt>
    <dgm:pt modelId="{C2AB8660-721A-4A53-BFBE-2E3D21EC3926}" type="parTrans" cxnId="{A58E34D7-A357-4A18-8789-FC9D998D8CB6}">
      <dgm:prSet/>
      <dgm:spPr/>
      <dgm:t>
        <a:bodyPr/>
        <a:lstStyle/>
        <a:p>
          <a:endParaRPr lang="en-AT"/>
        </a:p>
      </dgm:t>
    </dgm:pt>
    <dgm:pt modelId="{CA959476-B7C8-4CB1-9E46-CF053DBB59D4}" type="sibTrans" cxnId="{A58E34D7-A357-4A18-8789-FC9D998D8CB6}">
      <dgm:prSet/>
      <dgm:spPr/>
      <dgm:t>
        <a:bodyPr/>
        <a:lstStyle/>
        <a:p>
          <a:endParaRPr lang="en-AT"/>
        </a:p>
      </dgm:t>
    </dgm:pt>
    <dgm:pt modelId="{220A9B78-0180-4108-9E46-F3507274C83D}" type="pres">
      <dgm:prSet presAssocID="{A51C3BDE-1F89-472D-8901-0270852B1082}" presName="Name0" presStyleCnt="0">
        <dgm:presLayoutVars>
          <dgm:dir/>
          <dgm:resizeHandles val="exact"/>
        </dgm:presLayoutVars>
      </dgm:prSet>
      <dgm:spPr/>
    </dgm:pt>
    <dgm:pt modelId="{1475A3C9-CC02-47C2-BDA2-8C43AF25783E}" type="pres">
      <dgm:prSet presAssocID="{D6A06E14-2D4C-4647-B695-4FEFB1A1AA11}" presName="Name5" presStyleLbl="vennNode1" presStyleIdx="0" presStyleCnt="3">
        <dgm:presLayoutVars>
          <dgm:bulletEnabled val="1"/>
        </dgm:presLayoutVars>
      </dgm:prSet>
      <dgm:spPr/>
    </dgm:pt>
    <dgm:pt modelId="{0C02201B-D658-46F7-9A20-12EC20FCD243}" type="pres">
      <dgm:prSet presAssocID="{AEC650DA-F4A1-4989-B539-AD665BA47A1B}" presName="space" presStyleCnt="0"/>
      <dgm:spPr/>
    </dgm:pt>
    <dgm:pt modelId="{EB355D19-A7D6-40D6-8CF5-DEBBE0CC0310}" type="pres">
      <dgm:prSet presAssocID="{803D0F3D-7D0B-4318-A760-301603A1C969}" presName="Name5" presStyleLbl="vennNode1" presStyleIdx="1" presStyleCnt="3">
        <dgm:presLayoutVars>
          <dgm:bulletEnabled val="1"/>
        </dgm:presLayoutVars>
      </dgm:prSet>
      <dgm:spPr/>
    </dgm:pt>
    <dgm:pt modelId="{F617F837-5DE7-4123-B7C7-1676EA155BB0}" type="pres">
      <dgm:prSet presAssocID="{C0E44AC8-A830-4EB6-BE3C-316E81E76A73}" presName="space" presStyleCnt="0"/>
      <dgm:spPr/>
    </dgm:pt>
    <dgm:pt modelId="{EBB64BB8-CEEE-4D0D-BB15-BE09289D6EB4}" type="pres">
      <dgm:prSet presAssocID="{4D652E36-ED1B-47BB-818F-1EE4A67B3607}" presName="Name5" presStyleLbl="vennNode1" presStyleIdx="2" presStyleCnt="3" custLinFactNeighborX="1026" custLinFactNeighborY="834">
        <dgm:presLayoutVars>
          <dgm:bulletEnabled val="1"/>
        </dgm:presLayoutVars>
      </dgm:prSet>
      <dgm:spPr/>
    </dgm:pt>
  </dgm:ptLst>
  <dgm:cxnLst>
    <dgm:cxn modelId="{1984EC58-06CE-4C8B-AF42-CE6DB2BFAFFB}" type="presOf" srcId="{A51C3BDE-1F89-472D-8901-0270852B1082}" destId="{220A9B78-0180-4108-9E46-F3507274C83D}" srcOrd="0" destOrd="0" presId="urn:microsoft.com/office/officeart/2005/8/layout/venn3"/>
    <dgm:cxn modelId="{D533277D-6AD7-4D1D-B980-49C48948AF13}" srcId="{A51C3BDE-1F89-472D-8901-0270852B1082}" destId="{D6A06E14-2D4C-4647-B695-4FEFB1A1AA11}" srcOrd="0" destOrd="0" parTransId="{F194B429-90A1-4E9C-A2B1-12CF12D3CA15}" sibTransId="{AEC650DA-F4A1-4989-B539-AD665BA47A1B}"/>
    <dgm:cxn modelId="{257CE793-0026-457F-8B2F-7632B9DBFF22}" type="presOf" srcId="{4D652E36-ED1B-47BB-818F-1EE4A67B3607}" destId="{EBB64BB8-CEEE-4D0D-BB15-BE09289D6EB4}" srcOrd="0" destOrd="0" presId="urn:microsoft.com/office/officeart/2005/8/layout/venn3"/>
    <dgm:cxn modelId="{E508B1B0-B90B-456B-B420-D28AEDD81CB1}" srcId="{A51C3BDE-1F89-472D-8901-0270852B1082}" destId="{803D0F3D-7D0B-4318-A760-301603A1C969}" srcOrd="1" destOrd="0" parTransId="{A8076668-ABA5-4C57-B677-1176432B8B70}" sibTransId="{C0E44AC8-A830-4EB6-BE3C-316E81E76A73}"/>
    <dgm:cxn modelId="{F3593BC9-135E-4C5B-AB4E-159FAB4BACEA}" type="presOf" srcId="{803D0F3D-7D0B-4318-A760-301603A1C969}" destId="{EB355D19-A7D6-40D6-8CF5-DEBBE0CC0310}" srcOrd="0" destOrd="0" presId="urn:microsoft.com/office/officeart/2005/8/layout/venn3"/>
    <dgm:cxn modelId="{A58E34D7-A357-4A18-8789-FC9D998D8CB6}" srcId="{A51C3BDE-1F89-472D-8901-0270852B1082}" destId="{4D652E36-ED1B-47BB-818F-1EE4A67B3607}" srcOrd="2" destOrd="0" parTransId="{C2AB8660-721A-4A53-BFBE-2E3D21EC3926}" sibTransId="{CA959476-B7C8-4CB1-9E46-CF053DBB59D4}"/>
    <dgm:cxn modelId="{969D06FA-1CC4-4249-8A96-4C03F3ABB69B}" type="presOf" srcId="{D6A06E14-2D4C-4647-B695-4FEFB1A1AA11}" destId="{1475A3C9-CC02-47C2-BDA2-8C43AF25783E}" srcOrd="0" destOrd="0" presId="urn:microsoft.com/office/officeart/2005/8/layout/venn3"/>
    <dgm:cxn modelId="{F015E58B-C40E-4E24-AAE4-BA25D468A710}" type="presParOf" srcId="{220A9B78-0180-4108-9E46-F3507274C83D}" destId="{1475A3C9-CC02-47C2-BDA2-8C43AF25783E}" srcOrd="0" destOrd="0" presId="urn:microsoft.com/office/officeart/2005/8/layout/venn3"/>
    <dgm:cxn modelId="{177BB1F4-4656-40D0-9F86-3FBB4E67698C}" type="presParOf" srcId="{220A9B78-0180-4108-9E46-F3507274C83D}" destId="{0C02201B-D658-46F7-9A20-12EC20FCD243}" srcOrd="1" destOrd="0" presId="urn:microsoft.com/office/officeart/2005/8/layout/venn3"/>
    <dgm:cxn modelId="{B98A1725-F671-4971-AEFE-46A70BC08D48}" type="presParOf" srcId="{220A9B78-0180-4108-9E46-F3507274C83D}" destId="{EB355D19-A7D6-40D6-8CF5-DEBBE0CC0310}" srcOrd="2" destOrd="0" presId="urn:microsoft.com/office/officeart/2005/8/layout/venn3"/>
    <dgm:cxn modelId="{E8E59D9A-1ED1-4757-9047-A1ED28E5C2ED}" type="presParOf" srcId="{220A9B78-0180-4108-9E46-F3507274C83D}" destId="{F617F837-5DE7-4123-B7C7-1676EA155BB0}" srcOrd="3" destOrd="0" presId="urn:microsoft.com/office/officeart/2005/8/layout/venn3"/>
    <dgm:cxn modelId="{2AAE66A4-E8BD-4379-89B5-19D02393B955}" type="presParOf" srcId="{220A9B78-0180-4108-9E46-F3507274C83D}" destId="{EBB64BB8-CEEE-4D0D-BB15-BE09289D6EB4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C99DB-61DF-4454-8858-E7933D750CA4}">
      <dsp:nvSpPr>
        <dsp:cNvPr id="0" name=""/>
        <dsp:cNvSpPr/>
      </dsp:nvSpPr>
      <dsp:spPr>
        <a:xfrm>
          <a:off x="0" y="2232"/>
          <a:ext cx="850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D11FE-8BDF-41E3-9E2B-A344346B881C}">
      <dsp:nvSpPr>
        <dsp:cNvPr id="0" name=""/>
        <dsp:cNvSpPr/>
      </dsp:nvSpPr>
      <dsp:spPr>
        <a:xfrm>
          <a:off x="0" y="2232"/>
          <a:ext cx="8504238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/>
            <a:t>„The autonomous learner is one that </a:t>
          </a:r>
          <a:r>
            <a:rPr lang="de-DE" sz="2900" b="1" kern="1200"/>
            <a:t>constructs knowledge from direct experience</a:t>
          </a:r>
          <a:r>
            <a:rPr lang="de-DE" sz="2900" kern="1200"/>
            <a:t>, rather than one who responds to someone‘s instruction“ </a:t>
          </a:r>
          <a:endParaRPr lang="en-US" sz="2900" kern="1200"/>
        </a:p>
      </dsp:txBody>
      <dsp:txXfrm>
        <a:off x="0" y="2232"/>
        <a:ext cx="8504238" cy="1522511"/>
      </dsp:txXfrm>
    </dsp:sp>
    <dsp:sp modelId="{107B82AF-DE3B-4BBF-8691-D3E6EA81C330}">
      <dsp:nvSpPr>
        <dsp:cNvPr id="0" name=""/>
        <dsp:cNvSpPr/>
      </dsp:nvSpPr>
      <dsp:spPr>
        <a:xfrm>
          <a:off x="0" y="1524744"/>
          <a:ext cx="850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C1ABA-4FF9-4213-AAFE-1FC39D474BB8}">
      <dsp:nvSpPr>
        <dsp:cNvPr id="0" name=""/>
        <dsp:cNvSpPr/>
      </dsp:nvSpPr>
      <dsp:spPr>
        <a:xfrm>
          <a:off x="0" y="1524744"/>
          <a:ext cx="8504238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/>
            <a:t>„Our job is to </a:t>
          </a:r>
          <a:r>
            <a:rPr lang="de-DE" sz="2900" b="1" kern="1200"/>
            <a:t>create learning opportunities</a:t>
          </a:r>
          <a:r>
            <a:rPr lang="de-DE" sz="2900" kern="1200"/>
            <a:t>, not to impose a method“ There‘s more than one way to learn a language.“    (Benson 2001)</a:t>
          </a:r>
          <a:endParaRPr lang="en-US" sz="2900" kern="1200"/>
        </a:p>
      </dsp:txBody>
      <dsp:txXfrm>
        <a:off x="0" y="1524744"/>
        <a:ext cx="8504238" cy="1522511"/>
      </dsp:txXfrm>
    </dsp:sp>
    <dsp:sp modelId="{DEA2B4AB-4BBD-4E43-ABBD-0CA0FF5456E7}">
      <dsp:nvSpPr>
        <dsp:cNvPr id="0" name=""/>
        <dsp:cNvSpPr/>
      </dsp:nvSpPr>
      <dsp:spPr>
        <a:xfrm>
          <a:off x="0" y="3047255"/>
          <a:ext cx="850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99FC3-BD18-4589-B8D2-29989959FF97}">
      <dsp:nvSpPr>
        <dsp:cNvPr id="0" name=""/>
        <dsp:cNvSpPr/>
      </dsp:nvSpPr>
      <dsp:spPr>
        <a:xfrm>
          <a:off x="0" y="3047255"/>
          <a:ext cx="8504238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900" kern="1200"/>
            <a:t>Effective teachers can navigate between the two poles.</a:t>
          </a:r>
          <a:endParaRPr lang="en-US" sz="2900" kern="1200"/>
        </a:p>
      </dsp:txBody>
      <dsp:txXfrm>
        <a:off x="0" y="3047255"/>
        <a:ext cx="8504238" cy="1522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5A3C9-CC02-47C2-BDA2-8C43AF25783E}">
      <dsp:nvSpPr>
        <dsp:cNvPr id="0" name=""/>
        <dsp:cNvSpPr/>
      </dsp:nvSpPr>
      <dsp:spPr>
        <a:xfrm>
          <a:off x="3544" y="978589"/>
          <a:ext cx="3099156" cy="3099156"/>
        </a:xfrm>
        <a:prstGeom prst="ellipse">
          <a:avLst/>
        </a:prstGeom>
        <a:solidFill>
          <a:srgbClr val="0070C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557" tIns="45720" rIns="170557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TBL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Task based learning </a:t>
          </a:r>
          <a:endParaRPr lang="en-AT" sz="1800" kern="1200" dirty="0"/>
        </a:p>
      </dsp:txBody>
      <dsp:txXfrm>
        <a:off x="457405" y="1432450"/>
        <a:ext cx="2191434" cy="2191434"/>
      </dsp:txXfrm>
    </dsp:sp>
    <dsp:sp modelId="{EB355D19-A7D6-40D6-8CF5-DEBBE0CC0310}">
      <dsp:nvSpPr>
        <dsp:cNvPr id="0" name=""/>
        <dsp:cNvSpPr/>
      </dsp:nvSpPr>
      <dsp:spPr>
        <a:xfrm>
          <a:off x="2482869" y="978589"/>
          <a:ext cx="3099156" cy="3099156"/>
        </a:xfrm>
        <a:prstGeom prst="ellipse">
          <a:avLst/>
        </a:prstGeom>
        <a:solidFill>
          <a:srgbClr val="C000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557" tIns="40640" rIns="170557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FIP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Format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Imagination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Pride</a:t>
          </a:r>
          <a:endParaRPr lang="en-AT" sz="1800" kern="1200" dirty="0"/>
        </a:p>
      </dsp:txBody>
      <dsp:txXfrm>
        <a:off x="2936730" y="1432450"/>
        <a:ext cx="2191434" cy="2191434"/>
      </dsp:txXfrm>
    </dsp:sp>
    <dsp:sp modelId="{EBB64BB8-CEEE-4D0D-BB15-BE09289D6EB4}">
      <dsp:nvSpPr>
        <dsp:cNvPr id="0" name=""/>
        <dsp:cNvSpPr/>
      </dsp:nvSpPr>
      <dsp:spPr>
        <a:xfrm>
          <a:off x="4965739" y="1004436"/>
          <a:ext cx="3099156" cy="3099156"/>
        </a:xfrm>
        <a:prstGeom prst="ellipse">
          <a:avLst/>
        </a:prstGeom>
        <a:solidFill>
          <a:srgbClr val="FFC0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557" tIns="39370" rIns="170557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Choice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Autonomy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T" sz="1800" kern="1200" dirty="0"/>
        </a:p>
      </dsp:txBody>
      <dsp:txXfrm>
        <a:off x="5419600" y="1458297"/>
        <a:ext cx="2191434" cy="2191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AEE9A-C057-41F8-8D24-A6557061405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5FC89-3D49-46AC-9473-8E0C89A8F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8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73B06-6CF1-4BD2-A15B-DE7A7AFB638E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9C2F0-EC85-4936-BFF6-581EE8D6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3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Introduce myself…</a:t>
            </a:r>
          </a:p>
          <a:p>
            <a:r>
              <a:rPr lang="de-DE"/>
              <a:t>Achtung…Folien auf Engl, spreche aber Deutsch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66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Ich </a:t>
            </a:r>
            <a:r>
              <a:rPr lang="en-US" dirty="0" err="1"/>
              <a:t>brauche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interessantes</a:t>
            </a:r>
            <a:r>
              <a:rPr lang="en-US" dirty="0"/>
              <a:t>, </a:t>
            </a:r>
            <a:r>
              <a:rPr lang="en-US" dirty="0" err="1"/>
              <a:t>herausforderndes</a:t>
            </a:r>
            <a:r>
              <a:rPr lang="en-US" dirty="0"/>
              <a:t> TASK – </a:t>
            </a:r>
            <a:r>
              <a:rPr lang="en-US" dirty="0" err="1"/>
              <a:t>aber</a:t>
            </a:r>
            <a:r>
              <a:rPr lang="en-US" dirty="0"/>
              <a:t> 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genug</a:t>
            </a:r>
            <a:r>
              <a:rPr lang="en-US" dirty="0"/>
              <a:t>: -- next slide: FORMAT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4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88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3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principles</a:t>
            </a:r>
            <a:r>
              <a:rPr lang="en-US" baseline="0" dirty="0"/>
              <a:t> of learning Caine and Caine – </a:t>
            </a:r>
            <a:r>
              <a:rPr lang="en-US" baseline="0" dirty="0" err="1"/>
              <a:t>abgeändert</a:t>
            </a:r>
            <a:r>
              <a:rPr lang="en-US" baseline="0" dirty="0"/>
              <a:t> 1990 – 2000 –</a:t>
            </a:r>
          </a:p>
          <a:p>
            <a:r>
              <a:rPr lang="en-US" baseline="0" dirty="0"/>
              <a:t> </a:t>
            </a:r>
            <a:r>
              <a:rPr lang="en-US" baseline="0" dirty="0" err="1"/>
              <a:t>Vergleiche</a:t>
            </a:r>
            <a:r>
              <a:rPr lang="en-US" baseline="0" dirty="0"/>
              <a:t> </a:t>
            </a:r>
            <a:r>
              <a:rPr lang="en-US" baseline="0" dirty="0" err="1"/>
              <a:t>meine</a:t>
            </a:r>
            <a:r>
              <a:rPr lang="en-US" baseline="0" dirty="0"/>
              <a:t> </a:t>
            </a:r>
            <a:r>
              <a:rPr lang="en-US" baseline="0" dirty="0" err="1"/>
              <a:t>Checkliste</a:t>
            </a:r>
            <a:r>
              <a:rPr lang="en-US" baseline="0" dirty="0"/>
              <a:t> </a:t>
            </a:r>
            <a:r>
              <a:rPr lang="en-US" baseline="0" dirty="0" err="1"/>
              <a:t>für</a:t>
            </a:r>
            <a:r>
              <a:rPr lang="en-US" baseline="0" dirty="0"/>
              <a:t> </a:t>
            </a:r>
            <a:r>
              <a:rPr lang="en-US" baseline="0" dirty="0" err="1"/>
              <a:t>gehirngerechten</a:t>
            </a:r>
            <a:r>
              <a:rPr lang="en-US" baseline="0" dirty="0"/>
              <a:t> </a:t>
            </a:r>
            <a:r>
              <a:rPr lang="en-US" baseline="0" dirty="0" err="1"/>
              <a:t>Unterricht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Elisabeth Pölzleitner: Wie kommt die Sprache ins Gehirn?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C0D6D-F693-42DB-8E72-CA63B02C60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14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principles</a:t>
            </a:r>
            <a:r>
              <a:rPr lang="en-US" baseline="0" dirty="0"/>
              <a:t> of learning Caine and Caine – </a:t>
            </a:r>
            <a:r>
              <a:rPr lang="en-US" baseline="0" dirty="0" err="1"/>
              <a:t>abgeändert</a:t>
            </a:r>
            <a:r>
              <a:rPr lang="en-US" baseline="0" dirty="0"/>
              <a:t> 1990 – 2000 –</a:t>
            </a:r>
          </a:p>
          <a:p>
            <a:r>
              <a:rPr lang="en-US" baseline="0" dirty="0"/>
              <a:t> </a:t>
            </a:r>
            <a:r>
              <a:rPr lang="en-US" baseline="0" dirty="0" err="1"/>
              <a:t>Vergleiche</a:t>
            </a:r>
            <a:r>
              <a:rPr lang="en-US" baseline="0" dirty="0"/>
              <a:t> </a:t>
            </a:r>
            <a:r>
              <a:rPr lang="en-US" baseline="0" dirty="0" err="1"/>
              <a:t>meine</a:t>
            </a:r>
            <a:r>
              <a:rPr lang="en-US" baseline="0" dirty="0"/>
              <a:t> </a:t>
            </a:r>
            <a:r>
              <a:rPr lang="en-US" baseline="0" dirty="0" err="1"/>
              <a:t>Checkliste</a:t>
            </a:r>
            <a:r>
              <a:rPr lang="en-US" baseline="0" dirty="0"/>
              <a:t> </a:t>
            </a:r>
            <a:r>
              <a:rPr lang="en-US" baseline="0" dirty="0" err="1"/>
              <a:t>für</a:t>
            </a:r>
            <a:r>
              <a:rPr lang="en-US" baseline="0" dirty="0"/>
              <a:t> </a:t>
            </a:r>
            <a:r>
              <a:rPr lang="en-US" baseline="0" dirty="0" err="1"/>
              <a:t>gehirngerechten</a:t>
            </a:r>
            <a:r>
              <a:rPr lang="en-US" baseline="0" dirty="0"/>
              <a:t> </a:t>
            </a:r>
            <a:r>
              <a:rPr lang="en-US" baseline="0" dirty="0" err="1"/>
              <a:t>Unterricht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Elisabeth Pölzleitner: Wie kommt die Sprache ins Gehirn?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C0D6D-F693-42DB-8E72-CA63B02C606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80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sz="1200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200" b="1" dirty="0">
              <a:solidFill>
                <a:schemeClr val="bg1"/>
              </a:solidFill>
            </a:endParaRPr>
          </a:p>
          <a:p>
            <a:r>
              <a:rPr lang="fr-FR" sz="1200" dirty="0" err="1">
                <a:solidFill>
                  <a:schemeClr val="bg1"/>
                </a:solidFill>
              </a:rPr>
              <a:t>Let’s</a:t>
            </a:r>
            <a:r>
              <a:rPr lang="fr-FR" sz="1200" dirty="0">
                <a:solidFill>
                  <a:schemeClr val="bg1"/>
                </a:solidFill>
              </a:rPr>
              <a:t> follow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along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dirty="0" err="1">
                <a:solidFill>
                  <a:schemeClr val="bg1"/>
                </a:solidFill>
              </a:rPr>
              <a:t>typical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steps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from</a:t>
            </a:r>
            <a:r>
              <a:rPr lang="fr-FR" sz="1200" dirty="0">
                <a:solidFill>
                  <a:schemeClr val="bg1"/>
                </a:solidFill>
              </a:rPr>
              <a:t> input to </a:t>
            </a:r>
            <a:r>
              <a:rPr lang="fr-FR" sz="1200" dirty="0" err="1">
                <a:solidFill>
                  <a:schemeClr val="bg1"/>
                </a:solidFill>
              </a:rPr>
              <a:t>learning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endParaRPr lang="fr-FR" sz="1200" b="1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A stimulus – in </a:t>
            </a:r>
            <a:r>
              <a:rPr lang="fr-FR" sz="1200" dirty="0" err="1">
                <a:solidFill>
                  <a:schemeClr val="bg1"/>
                </a:solidFill>
              </a:rPr>
              <a:t>this</a:t>
            </a:r>
            <a:r>
              <a:rPr lang="fr-FR" sz="1200" dirty="0">
                <a:solidFill>
                  <a:schemeClr val="bg1"/>
                </a:solidFill>
              </a:rPr>
              <a:t> case </a:t>
            </a:r>
            <a:r>
              <a:rPr lang="fr-FR" sz="1200" dirty="0" err="1">
                <a:solidFill>
                  <a:schemeClr val="bg1"/>
                </a:solidFill>
              </a:rPr>
              <a:t>let’s</a:t>
            </a:r>
            <a:r>
              <a:rPr lang="fr-FR" sz="1200" dirty="0">
                <a:solidFill>
                  <a:schemeClr val="bg1"/>
                </a:solidFill>
              </a:rPr>
              <a:t> assume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sound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waves</a:t>
            </a:r>
            <a:r>
              <a:rPr lang="fr-FR" sz="1200" dirty="0">
                <a:solidFill>
                  <a:schemeClr val="bg1"/>
                </a:solidFill>
              </a:rPr>
              <a:t> – the </a:t>
            </a:r>
            <a:r>
              <a:rPr lang="fr-FR" sz="1200" dirty="0" err="1">
                <a:solidFill>
                  <a:schemeClr val="bg1"/>
                </a:solidFill>
              </a:rPr>
              <a:t>teacher’s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voice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enters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reaches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b="1" dirty="0">
                <a:solidFill>
                  <a:schemeClr val="bg1"/>
                </a:solidFill>
              </a:rPr>
              <a:t>(click)  </a:t>
            </a:r>
            <a:r>
              <a:rPr lang="fr-FR" sz="1200" dirty="0">
                <a:solidFill>
                  <a:schemeClr val="bg1"/>
                </a:solidFill>
              </a:rPr>
              <a:t>Thalamus. The Thalamus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an important part of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limbic</a:t>
            </a:r>
            <a:r>
              <a:rPr lang="fr-FR" sz="1200" dirty="0">
                <a:solidFill>
                  <a:schemeClr val="bg1"/>
                </a:solidFill>
              </a:rPr>
              <a:t> system –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emotional</a:t>
            </a:r>
            <a:r>
              <a:rPr lang="fr-FR" sz="1200" dirty="0">
                <a:solidFill>
                  <a:schemeClr val="bg1"/>
                </a:solidFill>
              </a:rPr>
              <a:t> center.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Here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have 2 options: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The Thalamus </a:t>
            </a:r>
            <a:r>
              <a:rPr lang="fr-FR" sz="1200" dirty="0" err="1">
                <a:solidFill>
                  <a:schemeClr val="bg1"/>
                </a:solidFill>
              </a:rPr>
              <a:t>filters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information: if the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signal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marked</a:t>
            </a:r>
            <a:r>
              <a:rPr lang="fr-FR" sz="1200" dirty="0">
                <a:solidFill>
                  <a:schemeClr val="bg1"/>
                </a:solidFill>
              </a:rPr>
              <a:t> as </a:t>
            </a:r>
            <a:r>
              <a:rPr lang="fr-FR" sz="1200" dirty="0" err="1">
                <a:solidFill>
                  <a:schemeClr val="bg1"/>
                </a:solidFill>
              </a:rPr>
              <a:t>irrelevent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will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be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discarded</a:t>
            </a:r>
            <a:r>
              <a:rPr lang="fr-FR" sz="1200" dirty="0">
                <a:solidFill>
                  <a:schemeClr val="bg1"/>
                </a:solidFill>
              </a:rPr>
              <a:t> –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picture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goes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into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bin. This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an important </a:t>
            </a:r>
            <a:r>
              <a:rPr lang="fr-FR" sz="1200" dirty="0" err="1">
                <a:solidFill>
                  <a:schemeClr val="bg1"/>
                </a:solidFill>
              </a:rPr>
              <a:t>filter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do not </a:t>
            </a:r>
            <a:r>
              <a:rPr lang="fr-FR" sz="1200" dirty="0" err="1">
                <a:solidFill>
                  <a:schemeClr val="bg1"/>
                </a:solidFill>
              </a:rPr>
              <a:t>want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worry</a:t>
            </a:r>
            <a:r>
              <a:rPr lang="fr-FR" sz="1200" dirty="0">
                <a:solidFill>
                  <a:schemeClr val="bg1"/>
                </a:solidFill>
              </a:rPr>
              <a:t> about all </a:t>
            </a:r>
            <a:r>
              <a:rPr lang="fr-FR" sz="1200" dirty="0" err="1">
                <a:solidFill>
                  <a:schemeClr val="bg1"/>
                </a:solidFill>
              </a:rPr>
              <a:t>kinds</a:t>
            </a:r>
            <a:r>
              <a:rPr lang="fr-FR" sz="1200" dirty="0">
                <a:solidFill>
                  <a:schemeClr val="bg1"/>
                </a:solidFill>
              </a:rPr>
              <a:t> of background noise, cars passing by and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irrelevant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environment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If the stimulus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perceived</a:t>
            </a:r>
            <a:r>
              <a:rPr lang="fr-FR" sz="1200" dirty="0">
                <a:solidFill>
                  <a:schemeClr val="bg1"/>
                </a:solidFill>
              </a:rPr>
              <a:t> as important –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 or at least </a:t>
            </a:r>
            <a:r>
              <a:rPr lang="fr-FR" sz="1200" dirty="0" err="1">
                <a:solidFill>
                  <a:schemeClr val="bg1"/>
                </a:solidFill>
              </a:rPr>
              <a:t>potentially</a:t>
            </a:r>
            <a:r>
              <a:rPr lang="fr-FR" sz="1200" dirty="0">
                <a:solidFill>
                  <a:schemeClr val="bg1"/>
                </a:solidFill>
              </a:rPr>
              <a:t> important, the Thalamus </a:t>
            </a:r>
            <a:r>
              <a:rPr lang="fr-FR" sz="1200" dirty="0" err="1">
                <a:solidFill>
                  <a:schemeClr val="bg1"/>
                </a:solidFill>
              </a:rPr>
              <a:t>will</a:t>
            </a:r>
            <a:r>
              <a:rPr lang="fr-FR" sz="1200" dirty="0">
                <a:solidFill>
                  <a:schemeClr val="bg1"/>
                </a:solidFill>
              </a:rPr>
              <a:t> let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through</a:t>
            </a:r>
            <a:r>
              <a:rPr lang="fr-FR" sz="1200" dirty="0">
                <a:solidFill>
                  <a:schemeClr val="bg1"/>
                </a:solidFill>
              </a:rPr>
              <a:t> – and </a:t>
            </a:r>
            <a:r>
              <a:rPr lang="fr-FR" sz="1200" dirty="0" err="1">
                <a:solidFill>
                  <a:schemeClr val="bg1"/>
                </a:solidFill>
              </a:rPr>
              <a:t>pass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on to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Amygdala</a:t>
            </a:r>
            <a:r>
              <a:rPr lang="fr-FR" sz="1200" dirty="0">
                <a:solidFill>
                  <a:schemeClr val="bg1"/>
                </a:solidFill>
              </a:rPr>
              <a:t>.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picture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two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these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yellow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almond-shaped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objects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Here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checked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dirty="0" err="1">
                <a:solidFill>
                  <a:schemeClr val="bg1"/>
                </a:solidFill>
              </a:rPr>
              <a:t>their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emotional</a:t>
            </a:r>
            <a:r>
              <a:rPr lang="fr-FR" sz="1200" dirty="0">
                <a:solidFill>
                  <a:schemeClr val="bg1"/>
                </a:solidFill>
              </a:rPr>
              <a:t> content. Is the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stimulus </a:t>
            </a:r>
            <a:r>
              <a:rPr lang="fr-FR" sz="1200" dirty="0" err="1">
                <a:solidFill>
                  <a:schemeClr val="bg1"/>
                </a:solidFill>
              </a:rPr>
              <a:t>associated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danger? … or </a:t>
            </a:r>
            <a:r>
              <a:rPr lang="fr-FR" sz="1200" dirty="0" err="1">
                <a:solidFill>
                  <a:schemeClr val="bg1"/>
                </a:solidFill>
              </a:rPr>
              <a:t>does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seem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harmless</a:t>
            </a:r>
            <a:r>
              <a:rPr lang="fr-FR" sz="1200" dirty="0">
                <a:solidFill>
                  <a:schemeClr val="bg1"/>
                </a:solidFill>
              </a:rPr>
              <a:t>? </a:t>
            </a:r>
            <a:r>
              <a:rPr lang="fr-FR" sz="1200" dirty="0" err="1">
                <a:solidFill>
                  <a:schemeClr val="bg1"/>
                </a:solidFill>
              </a:rPr>
              <a:t>Some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these</a:t>
            </a:r>
            <a:r>
              <a:rPr lang="fr-FR" sz="1200" dirty="0">
                <a:solidFill>
                  <a:schemeClr val="bg1"/>
                </a:solidFill>
              </a:rPr>
              <a:t> « danger »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innate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born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them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Humans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many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animals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afraid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fire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even</a:t>
            </a:r>
            <a:r>
              <a:rPr lang="fr-FR" sz="1200" dirty="0">
                <a:solidFill>
                  <a:schemeClr val="bg1"/>
                </a:solidFill>
              </a:rPr>
              <a:t> if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have not </a:t>
            </a:r>
            <a:r>
              <a:rPr lang="fr-FR" sz="1200" dirty="0" err="1">
                <a:solidFill>
                  <a:schemeClr val="bg1"/>
                </a:solidFill>
              </a:rPr>
              <a:t>yet</a:t>
            </a:r>
            <a:r>
              <a:rPr lang="fr-FR" sz="1200" dirty="0">
                <a:solidFill>
                  <a:schemeClr val="bg1"/>
                </a:solidFill>
              </a:rPr>
              <a:t> been </a:t>
            </a:r>
            <a:r>
              <a:rPr lang="fr-FR" sz="1200" dirty="0" err="1">
                <a:solidFill>
                  <a:schemeClr val="bg1"/>
                </a:solidFill>
              </a:rPr>
              <a:t>burned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dangers </a:t>
            </a:r>
            <a:r>
              <a:rPr lang="fr-FR" sz="1200" dirty="0" err="1">
                <a:solidFill>
                  <a:schemeClr val="bg1"/>
                </a:solidFill>
              </a:rPr>
              <a:t>need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be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learned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acquired</a:t>
            </a:r>
            <a:r>
              <a:rPr lang="fr-FR" sz="1200" dirty="0">
                <a:solidFill>
                  <a:schemeClr val="bg1"/>
                </a:solidFill>
              </a:rPr>
              <a:t> in the course of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lives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Whenever</a:t>
            </a:r>
            <a:r>
              <a:rPr lang="fr-FR" sz="1200" dirty="0">
                <a:solidFill>
                  <a:schemeClr val="bg1"/>
                </a:solidFill>
              </a:rPr>
              <a:t> an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stimulus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marked</a:t>
            </a:r>
            <a:r>
              <a:rPr lang="fr-FR" sz="1200" dirty="0">
                <a:solidFill>
                  <a:schemeClr val="bg1"/>
                </a:solidFill>
              </a:rPr>
              <a:t> as </a:t>
            </a:r>
            <a:r>
              <a:rPr lang="fr-FR" sz="1200" dirty="0" err="1">
                <a:solidFill>
                  <a:schemeClr val="bg1"/>
                </a:solidFill>
              </a:rPr>
              <a:t>dangerous</a:t>
            </a:r>
            <a:r>
              <a:rPr lang="fr-FR" sz="1200" dirty="0">
                <a:solidFill>
                  <a:schemeClr val="bg1"/>
                </a:solidFill>
              </a:rPr>
              <a:t>, the </a:t>
            </a:r>
            <a:r>
              <a:rPr lang="fr-FR" sz="1200" dirty="0" err="1">
                <a:solidFill>
                  <a:schemeClr val="bg1"/>
                </a:solidFill>
              </a:rPr>
              <a:t>amagdala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sends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to the Hypothalamus and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stem and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body </a:t>
            </a:r>
            <a:r>
              <a:rPr lang="fr-FR" sz="1200" dirty="0" err="1">
                <a:solidFill>
                  <a:schemeClr val="bg1"/>
                </a:solidFill>
              </a:rPr>
              <a:t>prepares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flight or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fight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Adrenalin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neurotransmitters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released</a:t>
            </a:r>
            <a:r>
              <a:rPr lang="fr-FR" sz="1200" dirty="0">
                <a:solidFill>
                  <a:schemeClr val="bg1"/>
                </a:solidFill>
              </a:rPr>
              <a:t>, 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blood</a:t>
            </a:r>
            <a:r>
              <a:rPr lang="fr-FR" sz="1200" dirty="0">
                <a:solidFill>
                  <a:schemeClr val="bg1"/>
                </a:solidFill>
              </a:rPr>
              <a:t> pressure and pulse </a:t>
            </a:r>
            <a:r>
              <a:rPr lang="fr-FR" sz="1200" dirty="0" err="1">
                <a:solidFill>
                  <a:schemeClr val="bg1"/>
                </a:solidFill>
              </a:rPr>
              <a:t>frequence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rise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oru</a:t>
            </a:r>
            <a:r>
              <a:rPr lang="fr-FR" sz="1200" dirty="0">
                <a:solidFill>
                  <a:schemeClr val="bg1"/>
                </a:solidFill>
              </a:rPr>
              <a:t> muscle tonus </a:t>
            </a:r>
            <a:r>
              <a:rPr lang="fr-FR" sz="1200" dirty="0" err="1">
                <a:solidFill>
                  <a:schemeClr val="bg1"/>
                </a:solidFill>
              </a:rPr>
              <a:t>rises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As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body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preparing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dirty="0" err="1">
                <a:solidFill>
                  <a:schemeClr val="bg1"/>
                </a:solidFill>
              </a:rPr>
              <a:t>fight</a:t>
            </a:r>
            <a:r>
              <a:rPr lang="fr-FR" sz="1200" dirty="0">
                <a:solidFill>
                  <a:schemeClr val="bg1"/>
                </a:solidFill>
              </a:rPr>
              <a:t> or flight reflexes – </a:t>
            </a:r>
            <a:r>
              <a:rPr lang="fr-FR" sz="1200" dirty="0" err="1">
                <a:solidFill>
                  <a:schemeClr val="bg1"/>
                </a:solidFill>
              </a:rPr>
              <a:t>higher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order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thinking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turned</a:t>
            </a:r>
            <a:r>
              <a:rPr lang="fr-FR" sz="1200" dirty="0">
                <a:solidFill>
                  <a:schemeClr val="bg1"/>
                </a:solidFill>
              </a:rPr>
              <a:t> off.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This cycle </a:t>
            </a:r>
            <a:r>
              <a:rPr lang="fr-FR" sz="1200" dirty="0" err="1">
                <a:solidFill>
                  <a:schemeClr val="bg1"/>
                </a:solidFill>
              </a:rPr>
              <a:t>can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save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lives</a:t>
            </a:r>
            <a:r>
              <a:rPr lang="fr-FR" sz="1200" dirty="0">
                <a:solidFill>
                  <a:schemeClr val="bg1"/>
                </a:solidFill>
              </a:rPr>
              <a:t> (in the </a:t>
            </a:r>
            <a:r>
              <a:rPr lang="fr-FR" sz="1200" dirty="0" err="1">
                <a:solidFill>
                  <a:schemeClr val="bg1"/>
                </a:solidFill>
              </a:rPr>
              <a:t>wild</a:t>
            </a:r>
            <a:r>
              <a:rPr lang="fr-FR" sz="1200" dirty="0">
                <a:solidFill>
                  <a:schemeClr val="bg1"/>
                </a:solidFill>
              </a:rPr>
              <a:t>!!) but </a:t>
            </a:r>
            <a:r>
              <a:rPr lang="fr-FR" sz="1200" dirty="0" err="1">
                <a:solidFill>
                  <a:schemeClr val="bg1"/>
                </a:solidFill>
              </a:rPr>
              <a:t>does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help in exams?</a:t>
            </a:r>
          </a:p>
          <a:p>
            <a:pPr marL="0" indent="0">
              <a:buNone/>
            </a:pPr>
            <a:r>
              <a:rPr lang="fr-FR" sz="1800" b="0" dirty="0"/>
              <a:t>I like to call </a:t>
            </a:r>
            <a:r>
              <a:rPr lang="fr-FR" sz="1800" b="0" dirty="0" err="1"/>
              <a:t>this</a:t>
            </a:r>
            <a:r>
              <a:rPr lang="fr-FR" sz="1800" b="0" dirty="0"/>
              <a:t> the AAA </a:t>
            </a:r>
            <a:r>
              <a:rPr lang="fr-FR" sz="1800" b="0" dirty="0" err="1"/>
              <a:t>reaction</a:t>
            </a:r>
            <a:r>
              <a:rPr lang="fr-FR" sz="1800" b="0" dirty="0"/>
              <a:t>: </a:t>
            </a:r>
            <a:r>
              <a:rPr lang="fr-FR" sz="1400" b="1" dirty="0" err="1"/>
              <a:t>Amygdala-Adrenalin-Anxiety</a:t>
            </a:r>
            <a:endParaRPr lang="fr-FR" sz="1400" b="1" dirty="0"/>
          </a:p>
          <a:p>
            <a:pPr marL="0" indent="0">
              <a:buNone/>
            </a:pPr>
            <a:r>
              <a:rPr lang="fr-FR" sz="1400" b="0" dirty="0"/>
              <a:t>It </a:t>
            </a:r>
            <a:r>
              <a:rPr lang="fr-FR" sz="1400" b="0" dirty="0" err="1"/>
              <a:t>p</a:t>
            </a:r>
            <a:r>
              <a:rPr lang="fr-FR" sz="1200" b="0" dirty="0" err="1"/>
              <a:t>roduces</a:t>
            </a:r>
            <a:r>
              <a:rPr lang="fr-FR" sz="1200" b="0" dirty="0"/>
              <a:t> </a:t>
            </a:r>
            <a:r>
              <a:rPr lang="fr-FR" sz="1200" dirty="0"/>
              <a:t>a cognitive style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facilitates</a:t>
            </a:r>
            <a:r>
              <a:rPr lang="fr-FR" sz="1200" dirty="0"/>
              <a:t> basic, </a:t>
            </a:r>
            <a:r>
              <a:rPr lang="fr-FR" sz="1200" dirty="0" err="1"/>
              <a:t>automatic</a:t>
            </a:r>
            <a:r>
              <a:rPr lang="fr-FR" sz="1200" dirty="0"/>
              <a:t> routines</a:t>
            </a:r>
          </a:p>
          <a:p>
            <a:pPr marL="0" indent="0">
              <a:buNone/>
            </a:pPr>
            <a:r>
              <a:rPr lang="fr-FR" sz="1200" dirty="0"/>
              <a:t>but </a:t>
            </a:r>
            <a:r>
              <a:rPr lang="fr-FR" sz="1200" dirty="0" err="1"/>
              <a:t>prevents</a:t>
            </a:r>
            <a:r>
              <a:rPr lang="fr-FR" sz="1200" dirty="0"/>
              <a:t> free associations and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order</a:t>
            </a:r>
            <a:r>
              <a:rPr lang="fr-FR" sz="1200" dirty="0"/>
              <a:t> </a:t>
            </a:r>
            <a:r>
              <a:rPr lang="fr-FR" sz="1200" dirty="0" err="1"/>
              <a:t>thinking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r>
              <a:rPr lang="fr-FR" sz="1200" dirty="0" err="1"/>
              <a:t>Let’s</a:t>
            </a:r>
            <a:r>
              <a:rPr lang="fr-FR" sz="1200" dirty="0"/>
              <a:t> go back to the </a:t>
            </a:r>
            <a:r>
              <a:rPr lang="fr-FR" sz="1200" dirty="0" err="1"/>
              <a:t>incoming</a:t>
            </a:r>
            <a:r>
              <a:rPr lang="fr-FR" sz="1200" dirty="0"/>
              <a:t> signal and assume </a:t>
            </a:r>
            <a:r>
              <a:rPr lang="fr-FR" sz="1200" dirty="0" err="1"/>
              <a:t>that</a:t>
            </a:r>
            <a:r>
              <a:rPr lang="fr-FR" sz="1200" dirty="0"/>
              <a:t> the </a:t>
            </a:r>
            <a:r>
              <a:rPr lang="fr-FR" sz="1200" dirty="0" err="1"/>
              <a:t>amygdala</a:t>
            </a:r>
            <a:r>
              <a:rPr lang="fr-FR" sz="1200" dirty="0"/>
              <a:t> has </a:t>
            </a:r>
            <a:r>
              <a:rPr lang="fr-FR" sz="1200" dirty="0" err="1"/>
              <a:t>decided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it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/>
              <a:t> </a:t>
            </a:r>
            <a:r>
              <a:rPr lang="fr-FR" sz="1200" dirty="0" err="1"/>
              <a:t>harmless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 err="1"/>
              <a:t>Only</a:t>
            </a:r>
            <a:r>
              <a:rPr lang="fr-FR" sz="1200" dirty="0"/>
              <a:t> </a:t>
            </a:r>
            <a:r>
              <a:rPr lang="fr-FR" sz="1200" dirty="0" err="1"/>
              <a:t>then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the stimulus </a:t>
            </a:r>
            <a:r>
              <a:rPr lang="fr-FR" sz="1200" dirty="0" err="1"/>
              <a:t>passed</a:t>
            </a:r>
            <a:r>
              <a:rPr lang="fr-FR" sz="1200" dirty="0"/>
              <a:t> on to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/>
              <a:t>hippocampus</a:t>
            </a:r>
            <a:r>
              <a:rPr lang="fr-FR" sz="1200" dirty="0"/>
              <a:t> and the cortex and </a:t>
            </a:r>
            <a:r>
              <a:rPr lang="fr-FR" sz="1200" dirty="0" err="1"/>
              <a:t>only</a:t>
            </a:r>
            <a:r>
              <a:rPr lang="fr-FR" sz="1200" dirty="0"/>
              <a:t> </a:t>
            </a:r>
            <a:r>
              <a:rPr lang="fr-FR" sz="1200" dirty="0" err="1"/>
              <a:t>then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any</a:t>
            </a:r>
            <a:r>
              <a:rPr lang="fr-FR" sz="1200" dirty="0"/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order</a:t>
            </a:r>
            <a:r>
              <a:rPr lang="fr-FR" sz="1200" dirty="0"/>
              <a:t> </a:t>
            </a:r>
            <a:r>
              <a:rPr lang="fr-FR" sz="1200" dirty="0" err="1"/>
              <a:t>processing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/>
              <a:t> </a:t>
            </a:r>
            <a:r>
              <a:rPr lang="fr-FR" sz="1200" dirty="0" err="1"/>
              <a:t>take</a:t>
            </a:r>
            <a:r>
              <a:rPr lang="fr-FR" sz="1200" dirty="0"/>
              <a:t> place in the cortex.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/>
          </a:p>
          <a:p>
            <a:pPr marL="0" indent="0">
              <a:buNone/>
            </a:pPr>
            <a:r>
              <a:rPr lang="fr-FR" sz="1200" dirty="0" err="1"/>
              <a:t>What</a:t>
            </a:r>
            <a:r>
              <a:rPr lang="fr-FR" sz="1200" dirty="0"/>
              <a:t> </a:t>
            </a:r>
            <a:r>
              <a:rPr lang="fr-FR" sz="1200" dirty="0" err="1"/>
              <a:t>does</a:t>
            </a:r>
            <a:r>
              <a:rPr lang="fr-FR" sz="1200" dirty="0"/>
              <a:t> </a:t>
            </a:r>
            <a:r>
              <a:rPr lang="fr-FR" sz="1200" dirty="0" err="1"/>
              <a:t>this</a:t>
            </a:r>
            <a:r>
              <a:rPr lang="fr-FR" sz="1200" dirty="0"/>
              <a:t> </a:t>
            </a:r>
            <a:r>
              <a:rPr lang="fr-FR" sz="1200" dirty="0" err="1"/>
              <a:t>mean</a:t>
            </a:r>
            <a:r>
              <a:rPr lang="fr-FR" sz="1200" dirty="0"/>
              <a:t>: </a:t>
            </a:r>
            <a:r>
              <a:rPr lang="fr-FR" sz="1200" dirty="0" err="1"/>
              <a:t>fear</a:t>
            </a:r>
            <a:r>
              <a:rPr lang="fr-FR" sz="1200" dirty="0"/>
              <a:t> and </a:t>
            </a:r>
            <a:r>
              <a:rPr lang="fr-FR" sz="1200" dirty="0" err="1"/>
              <a:t>anxiety</a:t>
            </a:r>
            <a:r>
              <a:rPr lang="fr-FR" sz="1200" dirty="0"/>
              <a:t> </a:t>
            </a:r>
            <a:r>
              <a:rPr lang="fr-FR" sz="1200" dirty="0" err="1"/>
              <a:t>prevent</a:t>
            </a:r>
            <a:r>
              <a:rPr lang="fr-FR" sz="1200" dirty="0"/>
              <a:t> </a:t>
            </a:r>
            <a:r>
              <a:rPr lang="fr-FR" sz="1200" dirty="0" err="1"/>
              <a:t>learning</a:t>
            </a:r>
            <a:r>
              <a:rPr lang="fr-FR" sz="1200" dirty="0"/>
              <a:t> – </a:t>
            </a:r>
            <a:r>
              <a:rPr lang="fr-FR" sz="1200" dirty="0" err="1"/>
              <a:t>we</a:t>
            </a:r>
            <a:r>
              <a:rPr lang="fr-FR" sz="1200" dirty="0"/>
              <a:t> must </a:t>
            </a:r>
            <a:r>
              <a:rPr lang="fr-FR" sz="1200" dirty="0" err="1"/>
              <a:t>create</a:t>
            </a:r>
            <a:r>
              <a:rPr lang="fr-FR" sz="1200" dirty="0"/>
              <a:t> a </a:t>
            </a:r>
            <a:r>
              <a:rPr lang="fr-FR" sz="1200" dirty="0" err="1"/>
              <a:t>relaxed</a:t>
            </a:r>
            <a:r>
              <a:rPr lang="fr-FR" sz="1200" dirty="0"/>
              <a:t>, </a:t>
            </a:r>
            <a:r>
              <a:rPr lang="fr-FR" sz="1200" dirty="0" err="1"/>
              <a:t>safe</a:t>
            </a:r>
            <a:r>
              <a:rPr lang="fr-FR" sz="1200" dirty="0"/>
              <a:t> </a:t>
            </a:r>
            <a:r>
              <a:rPr lang="fr-FR" sz="1200" dirty="0" err="1"/>
              <a:t>atmosphere</a:t>
            </a:r>
            <a:r>
              <a:rPr lang="fr-FR" sz="1200" dirty="0"/>
              <a:t> to open </a:t>
            </a:r>
            <a:r>
              <a:rPr lang="fr-FR" sz="1200" dirty="0" err="1"/>
              <a:t>our</a:t>
            </a:r>
            <a:r>
              <a:rPr lang="fr-FR" sz="1200" dirty="0"/>
              <a:t> </a:t>
            </a:r>
            <a:r>
              <a:rPr lang="fr-FR" sz="1200" dirty="0" err="1"/>
              <a:t>learners</a:t>
            </a:r>
            <a:r>
              <a:rPr lang="fr-FR" sz="1200" dirty="0"/>
              <a:t>’ </a:t>
            </a:r>
            <a:r>
              <a:rPr lang="fr-FR" sz="1200" dirty="0" err="1"/>
              <a:t>brains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This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really</a:t>
            </a:r>
            <a:r>
              <a:rPr lang="fr-FR" sz="1200" dirty="0"/>
              <a:t> important for </a:t>
            </a:r>
            <a:r>
              <a:rPr lang="fr-FR" sz="1200" dirty="0" err="1"/>
              <a:t>speaking</a:t>
            </a:r>
            <a:r>
              <a:rPr lang="fr-FR" sz="1200" dirty="0"/>
              <a:t> </a:t>
            </a:r>
            <a:r>
              <a:rPr lang="fr-FR" sz="1200" dirty="0" err="1"/>
              <a:t>activities</a:t>
            </a:r>
            <a:r>
              <a:rPr lang="fr-FR" sz="1200" dirty="0"/>
              <a:t> – </a:t>
            </a:r>
            <a:r>
              <a:rPr lang="fr-FR" sz="1200" dirty="0" err="1"/>
              <a:t>here</a:t>
            </a:r>
            <a:r>
              <a:rPr lang="fr-FR" sz="1200" dirty="0"/>
              <a:t> danger </a:t>
            </a:r>
            <a:r>
              <a:rPr lang="fr-FR" sz="1200" dirty="0" err="1"/>
              <a:t>may</a:t>
            </a:r>
            <a:r>
              <a:rPr lang="fr-FR" sz="1200" dirty="0"/>
              <a:t> not </a:t>
            </a:r>
            <a:r>
              <a:rPr lang="fr-FR" sz="1200" dirty="0" err="1"/>
              <a:t>only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 a </a:t>
            </a:r>
            <a:r>
              <a:rPr lang="fr-FR" sz="1200" dirty="0" err="1"/>
              <a:t>teacher</a:t>
            </a:r>
            <a:r>
              <a:rPr lang="fr-FR" sz="1200" dirty="0"/>
              <a:t>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penalizes</a:t>
            </a:r>
            <a:r>
              <a:rPr lang="fr-FR" sz="1200" dirty="0"/>
              <a:t> </a:t>
            </a:r>
            <a:r>
              <a:rPr lang="fr-FR" sz="1200" dirty="0" err="1"/>
              <a:t>every</a:t>
            </a:r>
            <a:r>
              <a:rPr lang="fr-FR" sz="1200" dirty="0"/>
              <a:t> </a:t>
            </a:r>
            <a:r>
              <a:rPr lang="fr-FR" sz="1200" dirty="0" err="1"/>
              <a:t>little</a:t>
            </a:r>
            <a:r>
              <a:rPr lang="fr-FR" sz="1200" dirty="0"/>
              <a:t> </a:t>
            </a:r>
            <a:r>
              <a:rPr lang="fr-FR" sz="1200" dirty="0" err="1"/>
              <a:t>mistake</a:t>
            </a:r>
            <a:r>
              <a:rPr lang="fr-FR" sz="1200" dirty="0"/>
              <a:t> – danger </a:t>
            </a:r>
            <a:r>
              <a:rPr lang="fr-FR" sz="1200" dirty="0" err="1"/>
              <a:t>might</a:t>
            </a:r>
            <a:r>
              <a:rPr lang="fr-FR" sz="1200" dirty="0"/>
              <a:t> </a:t>
            </a:r>
            <a:r>
              <a:rPr lang="fr-FR" sz="1200" dirty="0" err="1"/>
              <a:t>also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classmates</a:t>
            </a:r>
            <a:r>
              <a:rPr lang="fr-FR" sz="1200" dirty="0"/>
              <a:t>,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laugh</a:t>
            </a:r>
            <a:r>
              <a:rPr lang="fr-FR" sz="1200" dirty="0"/>
              <a:t> at </a:t>
            </a:r>
            <a:r>
              <a:rPr lang="fr-FR" sz="1200" dirty="0" err="1"/>
              <a:t>you</a:t>
            </a:r>
            <a:r>
              <a:rPr lang="fr-FR" sz="1200" dirty="0"/>
              <a:t> or </a:t>
            </a:r>
            <a:r>
              <a:rPr lang="fr-FR" sz="1200" dirty="0" err="1"/>
              <a:t>find</a:t>
            </a:r>
            <a:r>
              <a:rPr lang="fr-FR" sz="1200" dirty="0"/>
              <a:t> </a:t>
            </a:r>
            <a:r>
              <a:rPr lang="fr-FR" sz="1200" dirty="0" err="1"/>
              <a:t>fault</a:t>
            </a:r>
            <a:r>
              <a:rPr lang="fr-FR" sz="1200" dirty="0"/>
              <a:t> in </a:t>
            </a:r>
            <a:r>
              <a:rPr lang="fr-FR" sz="1200" dirty="0" err="1"/>
              <a:t>your</a:t>
            </a:r>
            <a:r>
              <a:rPr lang="fr-FR" sz="1200" dirty="0"/>
              <a:t> </a:t>
            </a:r>
            <a:r>
              <a:rPr lang="fr-FR" sz="1200" dirty="0" err="1"/>
              <a:t>presentation</a:t>
            </a:r>
            <a:r>
              <a:rPr lang="fr-FR" sz="1200" dirty="0"/>
              <a:t>. In all </a:t>
            </a:r>
            <a:r>
              <a:rPr lang="fr-FR" sz="1200" dirty="0" err="1"/>
              <a:t>these</a:t>
            </a:r>
            <a:r>
              <a:rPr lang="fr-FR" sz="1200" dirty="0"/>
              <a:t> cases no </a:t>
            </a:r>
            <a:r>
              <a:rPr lang="fr-FR" sz="1200" dirty="0" err="1"/>
              <a:t>learning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happen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endParaRPr lang="fr-FR" sz="1200" b="1" dirty="0"/>
          </a:p>
          <a:p>
            <a:pPr marL="0" indent="0">
              <a:buNone/>
            </a:pPr>
            <a:endParaRPr lang="fr-FR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Celebrate success and achievements – dopamine shower!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72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Überblick – wir schauen uns jeden der drei Bereiche genauer an. Alle drei sind psychologisch wichtig und haben aber Folgen auf chemisch – neuronaler Ebene. (Transmitter – Synapsenwachstum… growth cones…)</a:t>
            </a:r>
          </a:p>
          <a:p>
            <a:r>
              <a:rPr lang="de-AT" dirty="0"/>
              <a:t>Intrinsic Motivation: Dopaminspirale!!! Will mehr und mehr von diesem Erfolg.</a:t>
            </a:r>
          </a:p>
          <a:p>
            <a:endParaRPr lang="de-AT" dirty="0"/>
          </a:p>
          <a:p>
            <a:r>
              <a:rPr lang="de-AT" dirty="0"/>
              <a:t>Mastery: Stolz auf den Erfolg</a:t>
            </a:r>
          </a:p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100F-DB2B-499A-AF18-B8464B4F45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42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Ich muss in der Klasse versuchen möglichst viele dieser </a:t>
            </a:r>
            <a:r>
              <a:rPr lang="de-AT" b="1" dirty="0"/>
              <a:t>Bedürfnisse</a:t>
            </a:r>
            <a:r>
              <a:rPr lang="de-AT" dirty="0"/>
              <a:t> zu befriedigen. Sonst findet wenig Lernen statt.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8310F-3F7A-4A9C-892D-242CD6C38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97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79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3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315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4134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5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00503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7" y="2743203"/>
            <a:ext cx="6480175" cy="1673225"/>
          </a:xfrm>
        </p:spPr>
        <p:txBody>
          <a:bodyPr anchor="t"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3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315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923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2" y="1575654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1875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1875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93988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4" y="1524001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1650" b="1" dirty="0" smtClean="0">
                <a:solidFill>
                  <a:srgbClr val="FFFFFF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2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1650" b="1"/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4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9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3151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3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43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5F6EB0-0ACF-47C8-8809-594A32352EA2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324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165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3"/>
            <a:ext cx="2362200" cy="4144963"/>
          </a:xfrm>
        </p:spPr>
        <p:txBody>
          <a:bodyPr/>
          <a:lstStyle>
            <a:lvl1pPr marL="0" indent="0">
              <a:spcAft>
                <a:spcPts val="750"/>
              </a:spcAft>
              <a:buNone/>
              <a:defRPr sz="1200">
                <a:solidFill>
                  <a:srgbClr val="FFFFFF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1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936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1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750"/>
              </a:spcAft>
              <a:buFontTx/>
              <a:buNone/>
              <a:defRPr sz="120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5681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36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9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4"/>
            <a:ext cx="4572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4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6990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AB3A6B3-3709-4169-944B-160C900ACEB0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3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050">
                <a:solidFill>
                  <a:srgbClr val="FFFFFF"/>
                </a:solidFill>
              </a:defRPr>
            </a:lvl1pPr>
          </a:lstStyle>
          <a:p>
            <a:fld id="{C5059103-57EF-4955-B694-EF924D68BCD6}" type="datetimeFigureOut">
              <a:rPr lang="de-AT" smtClean="0"/>
              <a:pPr/>
              <a:t>01.12.2022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90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7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2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183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rtl="0" eaLnBrk="1" latinLnBrk="0" hangingPunct="1">
        <a:spcBef>
          <a:spcPct val="0"/>
        </a:spcBef>
        <a:buNone/>
        <a:defRPr kumimoji="0" sz="2475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20574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617220" indent="-17145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7145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028700" indent="-17145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05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s://epep.at/?page_id=6010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hyperlink" Target="https://online.fliphtml5.com/hzyh/keci/#p=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fliphtml5.com/hzyh/ghxo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hyperlink" Target="http://epep.at/?page_id=1293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prezi.com/tscojz1jg7zb/booklets-pedagogy-of-the-blank-sheet/?auth_key=2a721e94a6fbae325cb72d4cd747749335ea315d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hyperlink" Target="https://epep.at/?page_id=4027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&amp;ehk=7CQUj1efqqf2cC6Pbyoc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read.bookcreator.com/library/-NDWhfwnBw2isPffbdtq" TargetMode="External"/><Relationship Id="rId3" Type="http://schemas.openxmlformats.org/officeDocument/2006/relationships/image" Target="../media/image105.jpeg"/><Relationship Id="rId7" Type="http://schemas.openxmlformats.org/officeDocument/2006/relationships/image" Target="../media/image107.png"/><Relationship Id="rId2" Type="http://schemas.openxmlformats.org/officeDocument/2006/relationships/hyperlink" Target="https://read.bookcreator.com/library/-MYtzjG50X9E-Zcxdw4k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read.bookcreator.com/library/-NDOkMCnTRj5r63W5euS" TargetMode="External"/><Relationship Id="rId5" Type="http://schemas.openxmlformats.org/officeDocument/2006/relationships/image" Target="../media/image106.png"/><Relationship Id="rId4" Type="http://schemas.openxmlformats.org/officeDocument/2006/relationships/hyperlink" Target="https://read.bookcreator.com/3qyZ6z3ut7bUCF11UBibJClvMLF2/CgXlvthyRae8EQRxhdm7GA" TargetMode="External"/><Relationship Id="rId9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gibsters.com/gb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hyperlink" Target="https://readingiscool.xyz/rc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hyperlink" Target="http://epep.at/?page_id=3650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bsters.com/" TargetMode="External"/><Relationship Id="rId7" Type="http://schemas.openxmlformats.org/officeDocument/2006/relationships/image" Target="../media/image120.jpe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hyperlink" Target="https://readingiscool.xyz/rc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ugner.at/files/nachlese/010909/Go_OffUnt_Didaktik_des_weissen_Blattes.pdf" TargetMode="External"/><Relationship Id="rId2" Type="http://schemas.openxmlformats.org/officeDocument/2006/relationships/hyperlink" Target="http://www.finchpark.com/afe/l.htm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950C87E6-1F92-4DD4-A30D-312BEBDDC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35" y="2096815"/>
            <a:ext cx="1424104" cy="3030009"/>
          </a:xfrm>
          <a:prstGeom prst="rect">
            <a:avLst/>
          </a:prstGeom>
        </p:spPr>
      </p:pic>
      <p:pic>
        <p:nvPicPr>
          <p:cNvPr id="7" name="Picture 6" descr="A picture containing toy, doll&#10;&#10;Description generated with high confidence">
            <a:extLst>
              <a:ext uri="{FF2B5EF4-FFF2-40B4-BE49-F238E27FC236}">
                <a16:creationId xmlns:a16="http://schemas.microsoft.com/office/drawing/2014/main" id="{3873D2B5-B2E3-419B-8B3F-199EC7CCE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00" y="2348880"/>
            <a:ext cx="1780130" cy="303000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D0839E8-E01E-4091-A6B7-437B57550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2814" y="3347349"/>
            <a:ext cx="3403330" cy="907473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Ink Free" panose="03080402000500000000" pitchFamily="66" charset="0"/>
              </a:rPr>
              <a:t>… und </a:t>
            </a:r>
            <a:r>
              <a:rPr lang="en-US" sz="2000" b="1" dirty="0" err="1">
                <a:latin typeface="Ink Free" panose="03080402000500000000" pitchFamily="66" charset="0"/>
              </a:rPr>
              <a:t>wie</a:t>
            </a:r>
            <a:r>
              <a:rPr lang="en-US" sz="2000" b="1" dirty="0">
                <a:latin typeface="Ink Free" panose="03080402000500000000" pitchFamily="66" charset="0"/>
              </a:rPr>
              <a:t> es </a:t>
            </a:r>
            <a:r>
              <a:rPr lang="en-US" sz="2000" b="1" dirty="0" err="1">
                <a:latin typeface="Ink Free" panose="03080402000500000000" pitchFamily="66" charset="0"/>
              </a:rPr>
              <a:t>besser</a:t>
            </a:r>
            <a:r>
              <a:rPr lang="en-US" sz="2000" b="1" dirty="0">
                <a:latin typeface="Ink Free" panose="03080402000500000000" pitchFamily="66" charset="0"/>
              </a:rPr>
              <a:t> </a:t>
            </a:r>
            <a:r>
              <a:rPr lang="en-US" sz="2000" b="1" dirty="0" err="1">
                <a:latin typeface="Ink Free" panose="03080402000500000000" pitchFamily="66" charset="0"/>
              </a:rPr>
              <a:t>klappt</a:t>
            </a:r>
            <a:endParaRPr lang="en-US" sz="2000" b="1" dirty="0">
              <a:latin typeface="Ink Free" panose="03080402000500000000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F8F62-D4BA-4B80-A7DD-A3A3C82D1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8280920" cy="648072"/>
          </a:xfrm>
        </p:spPr>
        <p:txBody>
          <a:bodyPr>
            <a:noAutofit/>
          </a:bodyPr>
          <a:lstStyle/>
          <a:p>
            <a:r>
              <a:rPr lang="de-AT" sz="2800" b="1" dirty="0" err="1">
                <a:latin typeface="Ink Free" panose="03080402000500000000" pitchFamily="66" charset="0"/>
              </a:rPr>
              <a:t>Beherzen</a:t>
            </a:r>
            <a:r>
              <a:rPr lang="de-AT" sz="2800" b="1" dirty="0">
                <a:latin typeface="Ink Free" panose="03080402000500000000" pitchFamily="66" charset="0"/>
              </a:rPr>
              <a:t> und </a:t>
            </a:r>
            <a:r>
              <a:rPr lang="de-AT" sz="2800" b="1" dirty="0" err="1">
                <a:latin typeface="Ink Free" panose="03080402000500000000" pitchFamily="66" charset="0"/>
              </a:rPr>
              <a:t>Behirnen</a:t>
            </a:r>
            <a:r>
              <a:rPr lang="de-AT" sz="2800" b="1" dirty="0">
                <a:latin typeface="Ink Free" panose="03080402000500000000" pitchFamily="66" charset="0"/>
              </a:rPr>
              <a:t>: Beispiele aus der Praxis</a:t>
            </a:r>
            <a:br>
              <a:rPr lang="el-GR" sz="2800" b="1" dirty="0">
                <a:latin typeface="Ink Free" panose="03080402000500000000" pitchFamily="66" charset="0"/>
              </a:rPr>
            </a:br>
            <a:br>
              <a:rPr lang="de-AT" sz="2800" b="1" dirty="0">
                <a:latin typeface="Ink Free" panose="03080402000500000000" pitchFamily="66" charset="0"/>
              </a:rPr>
            </a:br>
            <a:r>
              <a:rPr lang="de-AT" sz="2800" b="1" dirty="0">
                <a:latin typeface="Ink Free" panose="03080402000500000000" pitchFamily="66" charset="0"/>
              </a:rPr>
              <a:t>Warum Marionetten nicht gut Sprachen lernen</a:t>
            </a:r>
            <a:endParaRPr lang="en-US" sz="28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9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How</a:t>
            </a:r>
            <a:r>
              <a:rPr lang="de-AT" dirty="0"/>
              <a:t> do </a:t>
            </a:r>
            <a:r>
              <a:rPr lang="de-AT" dirty="0" err="1"/>
              <a:t>we</a:t>
            </a:r>
            <a:r>
              <a:rPr lang="de-AT" dirty="0"/>
              <a:t> do </a:t>
            </a:r>
            <a:r>
              <a:rPr lang="de-AT" dirty="0" err="1"/>
              <a:t>this</a:t>
            </a:r>
            <a:r>
              <a:rPr lang="de-AT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2F52B2D-A315-9DBC-E563-6FD3F9DF4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152545"/>
              </p:ext>
            </p:extLst>
          </p:nvPr>
        </p:nvGraphicFramePr>
        <p:xfrm>
          <a:off x="611560" y="1632491"/>
          <a:ext cx="806489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051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536" y="3958955"/>
            <a:ext cx="3937115" cy="21343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5536" y="1628800"/>
            <a:ext cx="3973855" cy="22322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TBT: Task </a:t>
            </a:r>
            <a:r>
              <a:rPr lang="de-AT" dirty="0" err="1"/>
              <a:t>Based</a:t>
            </a:r>
            <a:r>
              <a:rPr lang="de-AT" dirty="0"/>
              <a:t>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3237" y="1556792"/>
            <a:ext cx="4038600" cy="4681728"/>
          </a:xfrm>
        </p:spPr>
        <p:txBody>
          <a:bodyPr>
            <a:normAutofit fontScale="92500" lnSpcReduction="20000"/>
          </a:bodyPr>
          <a:lstStyle/>
          <a:p>
            <a:endParaRPr lang="de-DE" sz="1700" dirty="0"/>
          </a:p>
          <a:p>
            <a:pPr marL="0" indent="0">
              <a:buNone/>
            </a:pPr>
            <a:r>
              <a:rPr lang="de-DE" sz="1900" b="1" dirty="0"/>
              <a:t>What is a TASK</a:t>
            </a:r>
          </a:p>
          <a:p>
            <a:pPr marL="0" indent="0">
              <a:buNone/>
            </a:pPr>
            <a:r>
              <a:rPr lang="de-DE" sz="1900" dirty="0"/>
              <a:t>„A piece of classroom work which involves learners in comprehending, manipulating, producing, or interacting in the target language while their attention is principally focused on meaning rather than form.“ (Nunan 1989)</a:t>
            </a:r>
          </a:p>
          <a:p>
            <a:pPr marL="0" indent="0">
              <a:buNone/>
            </a:pPr>
            <a:endParaRPr lang="de-AT" sz="2400" b="1" dirty="0"/>
          </a:p>
          <a:p>
            <a:pPr marL="0" indent="0">
              <a:buNone/>
            </a:pPr>
            <a:r>
              <a:rPr lang="de-AT" sz="2000" b="1" dirty="0"/>
              <a:t>Tasks vs Exercises </a:t>
            </a:r>
            <a:r>
              <a:rPr lang="de-DE" sz="2000" dirty="0"/>
              <a:t>(Willis 2007)</a:t>
            </a:r>
          </a:p>
          <a:p>
            <a:pPr lvl="1"/>
            <a:r>
              <a:rPr lang="de-AT" sz="1600" dirty="0" err="1"/>
              <a:t>Does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</a:t>
            </a:r>
            <a:r>
              <a:rPr lang="de-AT" sz="1600" dirty="0" err="1"/>
              <a:t>activity</a:t>
            </a:r>
            <a:r>
              <a:rPr lang="de-AT" sz="1600" dirty="0"/>
              <a:t> </a:t>
            </a:r>
            <a:r>
              <a:rPr lang="de-AT" sz="1600" dirty="0" err="1"/>
              <a:t>engage</a:t>
            </a:r>
            <a:r>
              <a:rPr lang="de-AT" sz="1600" dirty="0"/>
              <a:t> </a:t>
            </a:r>
            <a:r>
              <a:rPr lang="de-AT" sz="1600" dirty="0" err="1"/>
              <a:t>learners</a:t>
            </a:r>
            <a:r>
              <a:rPr lang="de-AT" sz="1600" dirty="0"/>
              <a:t>‘ </a:t>
            </a:r>
            <a:r>
              <a:rPr lang="de-AT" sz="1600" dirty="0" err="1"/>
              <a:t>interest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there</a:t>
            </a:r>
            <a:r>
              <a:rPr lang="de-AT" sz="1600" dirty="0"/>
              <a:t> a </a:t>
            </a:r>
            <a:r>
              <a:rPr lang="de-AT" sz="1600" dirty="0" err="1"/>
              <a:t>primary</a:t>
            </a:r>
            <a:r>
              <a:rPr lang="de-AT" sz="1600" dirty="0"/>
              <a:t> </a:t>
            </a:r>
            <a:r>
              <a:rPr lang="de-AT" sz="1600" dirty="0" err="1"/>
              <a:t>focus</a:t>
            </a:r>
            <a:r>
              <a:rPr lang="de-AT" sz="1600" dirty="0"/>
              <a:t> on </a:t>
            </a:r>
            <a:r>
              <a:rPr lang="de-AT" sz="1600" dirty="0" err="1"/>
              <a:t>meaning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there</a:t>
            </a:r>
            <a:r>
              <a:rPr lang="de-AT" sz="1600" dirty="0"/>
              <a:t> an </a:t>
            </a:r>
            <a:r>
              <a:rPr lang="de-AT" sz="1600" dirty="0" err="1"/>
              <a:t>outcome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success</a:t>
            </a:r>
            <a:r>
              <a:rPr lang="de-AT" sz="1600" dirty="0"/>
              <a:t> </a:t>
            </a:r>
            <a:r>
              <a:rPr lang="de-AT" sz="1600" dirty="0" err="1"/>
              <a:t>judged</a:t>
            </a:r>
            <a:r>
              <a:rPr lang="de-AT" sz="1600" dirty="0"/>
              <a:t> in </a:t>
            </a:r>
            <a:r>
              <a:rPr lang="de-AT" sz="1600" dirty="0" err="1"/>
              <a:t>terms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outcome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completion</a:t>
            </a:r>
            <a:r>
              <a:rPr lang="de-AT" sz="1600" dirty="0"/>
              <a:t> a </a:t>
            </a:r>
            <a:r>
              <a:rPr lang="de-AT" sz="1600" dirty="0" err="1"/>
              <a:t>priority</a:t>
            </a:r>
            <a:r>
              <a:rPr lang="de-AT" sz="1600" dirty="0"/>
              <a:t>?</a:t>
            </a:r>
          </a:p>
          <a:p>
            <a:pPr lvl="1"/>
            <a:r>
              <a:rPr lang="de-AT" sz="1600" dirty="0"/>
              <a:t>Does the activity relate to real world activities?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539" y="1529612"/>
            <a:ext cx="1960800" cy="147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94" y="1531582"/>
            <a:ext cx="1960799" cy="1470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78" y="4716499"/>
            <a:ext cx="1199622" cy="1199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dog, sitting, indoor, person&#10;&#10;Description generated with high confidence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27" y="3133171"/>
            <a:ext cx="3554932" cy="1385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Explosion: 8 Points 15"/>
          <p:cNvSpPr/>
          <p:nvPr/>
        </p:nvSpPr>
        <p:spPr>
          <a:xfrm>
            <a:off x="2843808" y="4787588"/>
            <a:ext cx="504056" cy="441611"/>
          </a:xfrm>
          <a:prstGeom prst="irregularSeal1">
            <a:avLst/>
          </a:prstGeom>
          <a:solidFill>
            <a:srgbClr val="F77A0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282615"/>
            <a:ext cx="784106" cy="885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95FFF6-835A-4381-AF0B-C821D89665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566" y="144765"/>
            <a:ext cx="751773" cy="1235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E49C0F-4CA1-4884-E4B4-7306A75EE1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4565" y="144416"/>
            <a:ext cx="751773" cy="12357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FBB069-9273-D57D-CE1C-4B640D59C75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88024" y="4649982"/>
            <a:ext cx="1533140" cy="1775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FCA859-45DD-54DE-1E9A-406A21215D3A}"/>
              </a:ext>
            </a:extLst>
          </p:cNvPr>
          <p:cNvSpPr txBox="1"/>
          <p:nvPr/>
        </p:nvSpPr>
        <p:spPr>
          <a:xfrm>
            <a:off x="4865397" y="1826442"/>
            <a:ext cx="1728192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Magazine Writing</a:t>
            </a:r>
            <a:endParaRPr lang="en-AT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CB53C5-F1CE-D38B-C672-226CE218E2D6}"/>
              </a:ext>
            </a:extLst>
          </p:cNvPr>
          <p:cNvSpPr txBox="1"/>
          <p:nvPr/>
        </p:nvSpPr>
        <p:spPr>
          <a:xfrm>
            <a:off x="7108283" y="1832216"/>
            <a:ext cx="1512168" cy="73866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My book about Life in the Middle Ages</a:t>
            </a:r>
            <a:endParaRPr lang="en-AT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721A30-C797-E193-18F5-3E9598ADADB6}"/>
              </a:ext>
            </a:extLst>
          </p:cNvPr>
          <p:cNvSpPr txBox="1"/>
          <p:nvPr/>
        </p:nvSpPr>
        <p:spPr>
          <a:xfrm>
            <a:off x="5646375" y="3295072"/>
            <a:ext cx="146190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Blog writing</a:t>
            </a:r>
            <a:endParaRPr lang="en-A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31AD39-7BE6-6278-8C4E-06F3EFA7DF71}"/>
              </a:ext>
            </a:extLst>
          </p:cNvPr>
          <p:cNvSpPr txBox="1"/>
          <p:nvPr/>
        </p:nvSpPr>
        <p:spPr>
          <a:xfrm>
            <a:off x="4826710" y="4826590"/>
            <a:ext cx="1455767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Spooky Stories</a:t>
            </a:r>
            <a:endParaRPr lang="en-AT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031E40-9C09-EC8B-E706-FBAD5AC72351}"/>
              </a:ext>
            </a:extLst>
          </p:cNvPr>
          <p:cNvSpPr txBox="1"/>
          <p:nvPr/>
        </p:nvSpPr>
        <p:spPr>
          <a:xfrm>
            <a:off x="6658254" y="5916121"/>
            <a:ext cx="194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radio show: Aliens have landed in </a:t>
            </a:r>
            <a:r>
              <a:rPr lang="en-US" sz="1200" dirty="0" err="1"/>
              <a:t>Fürstenfeld</a:t>
            </a:r>
            <a:endParaRPr lang="en-AT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C3C8BF-78BD-9DF8-0A42-2F173D2F4741}"/>
              </a:ext>
            </a:extLst>
          </p:cNvPr>
          <p:cNvGrpSpPr/>
          <p:nvPr/>
        </p:nvGrpSpPr>
        <p:grpSpPr>
          <a:xfrm>
            <a:off x="3022422" y="1879422"/>
            <a:ext cx="3099156" cy="3099156"/>
            <a:chOff x="3544" y="978589"/>
            <a:chExt cx="3099156" cy="30991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8CF6711-E614-D831-0FA4-A7CCAB9E4174}"/>
                </a:ext>
              </a:extLst>
            </p:cNvPr>
            <p:cNvSpPr/>
            <p:nvPr/>
          </p:nvSpPr>
          <p:spPr>
            <a:xfrm>
              <a:off x="3544" y="978589"/>
              <a:ext cx="3099156" cy="3099156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5EBA1212-2FDF-CCC6-D9D6-3E10F5905280}"/>
                </a:ext>
              </a:extLst>
            </p:cNvPr>
            <p:cNvSpPr txBox="1"/>
            <p:nvPr/>
          </p:nvSpPr>
          <p:spPr>
            <a:xfrm>
              <a:off x="457405" y="1432450"/>
              <a:ext cx="2191434" cy="21914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0557" tIns="45720" rIns="170557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TBL</a:t>
              </a: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Task based learning </a:t>
              </a:r>
              <a:endParaRPr lang="en-AT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3722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ifferent, bunch, ite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8AFAC72E-7AFC-3201-5D38-9A7331D7D0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4"/>
          <a:stretch/>
        </p:blipFill>
        <p:spPr>
          <a:xfrm>
            <a:off x="467544" y="3784161"/>
            <a:ext cx="3653592" cy="240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AD50E6-B552-9658-C44C-7681050F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880" y="2888785"/>
            <a:ext cx="1228008" cy="1019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1832"/>
            <a:ext cx="8420534" cy="626567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 I P: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b="1" dirty="0"/>
              <a:t>ormat – </a:t>
            </a:r>
            <a:r>
              <a:rPr lang="en-US" b="1" dirty="0">
                <a:solidFill>
                  <a:schemeClr val="accent2"/>
                </a:solidFill>
              </a:rPr>
              <a:t>I</a:t>
            </a:r>
            <a:r>
              <a:rPr lang="en-US" b="1" dirty="0"/>
              <a:t>magination – </a:t>
            </a:r>
            <a:r>
              <a:rPr lang="en-US" b="1" dirty="0">
                <a:solidFill>
                  <a:schemeClr val="accent2"/>
                </a:solidFill>
              </a:rPr>
              <a:t>P</a:t>
            </a:r>
            <a:r>
              <a:rPr lang="en-US" b="1" dirty="0"/>
              <a:t>ride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399869" y="1561900"/>
            <a:ext cx="3871296" cy="15119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736827" y="4168890"/>
            <a:ext cx="3566160" cy="2983230"/>
          </a:xfrm>
        </p:spPr>
        <p:txBody>
          <a:bodyPr/>
          <a:lstStyle/>
          <a:p>
            <a:r>
              <a:rPr lang="en-US" dirty="0"/>
              <a:t>–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637821" y="3109882"/>
            <a:ext cx="1272049" cy="690114"/>
          </a:xfrm>
          <a:prstGeom prst="wedgeEllipseCallout">
            <a:avLst>
              <a:gd name="adj1" fmla="val -79094"/>
              <a:gd name="adj2" fmla="val 35252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dirty="0">
                <a:solidFill>
                  <a:prstClr val="white"/>
                </a:solidFill>
                <a:latin typeface="Trebuchet MS" panose="020B0603020202020204"/>
              </a:rPr>
              <a:t>Trust them!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008" y="4393622"/>
            <a:ext cx="2331625" cy="17487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A picture containing text&#10;&#10;Description generated with very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78" y="4147154"/>
            <a:ext cx="1965581" cy="20074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72" y="1809599"/>
            <a:ext cx="1624079" cy="239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Oval Callout 17"/>
          <p:cNvSpPr/>
          <p:nvPr/>
        </p:nvSpPr>
        <p:spPr>
          <a:xfrm>
            <a:off x="5317589" y="761918"/>
            <a:ext cx="3318387" cy="1252660"/>
          </a:xfrm>
          <a:prstGeom prst="wedgeEllipseCallout">
            <a:avLst>
              <a:gd name="adj1" fmla="val -53903"/>
              <a:gd name="adj2" fmla="val 108704"/>
            </a:avLst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400" b="1" dirty="0">
                <a:solidFill>
                  <a:prstClr val="white"/>
                </a:solidFill>
                <a:latin typeface="Trebuchet MS" panose="020B0603020202020204"/>
              </a:rPr>
              <a:t>“Complex learning is enhanced by challenge and inhibited by threat”</a:t>
            </a:r>
          </a:p>
          <a:p>
            <a:pPr algn="ctr" defTabSz="342900"/>
            <a:r>
              <a:rPr lang="en-US" sz="1400" b="1" dirty="0">
                <a:solidFill>
                  <a:prstClr val="white"/>
                </a:solidFill>
                <a:latin typeface="Trebuchet MS" panose="020B0603020202020204"/>
              </a:rPr>
              <a:t>(Caine  &amp; Caine 2000)</a:t>
            </a:r>
          </a:p>
        </p:txBody>
      </p:sp>
      <p:sp>
        <p:nvSpPr>
          <p:cNvPr id="14" name="Explosion 1 13"/>
          <p:cNvSpPr/>
          <p:nvPr/>
        </p:nvSpPr>
        <p:spPr>
          <a:xfrm>
            <a:off x="179512" y="692696"/>
            <a:ext cx="2016224" cy="1722603"/>
          </a:xfrm>
          <a:prstGeom prst="irregularSeal1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/>
              </a:rPr>
              <a:t>Our stuff is cool enough to be published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A3667-A863-CDCF-5C39-9CD1FD92BE7B}"/>
              </a:ext>
            </a:extLst>
          </p:cNvPr>
          <p:cNvSpPr txBox="1"/>
          <p:nvPr/>
        </p:nvSpPr>
        <p:spPr>
          <a:xfrm>
            <a:off x="539552" y="6345560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Tipp: alle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Beispiele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finden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Sie auf www.epep.at</a:t>
            </a:r>
            <a:endParaRPr lang="en-AT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74A95F-7612-7466-ABFB-8F1CC4A73F3E}"/>
              </a:ext>
            </a:extLst>
          </p:cNvPr>
          <p:cNvGrpSpPr/>
          <p:nvPr/>
        </p:nvGrpSpPr>
        <p:grpSpPr>
          <a:xfrm>
            <a:off x="3286296" y="973198"/>
            <a:ext cx="3099156" cy="3099156"/>
            <a:chOff x="2482869" y="978589"/>
            <a:chExt cx="3099156" cy="30991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8C11AB0-BB52-3E2F-D7ED-DC81B27507F2}"/>
                </a:ext>
              </a:extLst>
            </p:cNvPr>
            <p:cNvSpPr/>
            <p:nvPr/>
          </p:nvSpPr>
          <p:spPr>
            <a:xfrm>
              <a:off x="2482869" y="978589"/>
              <a:ext cx="3099156" cy="3099156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9300841"/>
                <a:satOff val="-3552"/>
                <a:lumOff val="-1079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37D06056-58AA-7476-2D99-7F5563344858}"/>
                </a:ext>
              </a:extLst>
            </p:cNvPr>
            <p:cNvSpPr txBox="1"/>
            <p:nvPr/>
          </p:nvSpPr>
          <p:spPr>
            <a:xfrm>
              <a:off x="2936730" y="1432450"/>
              <a:ext cx="2191434" cy="21914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0557" tIns="40640" rIns="170557" bIns="4064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FIP</a:t>
              </a: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Format</a:t>
              </a: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Imagination</a:t>
              </a:r>
            </a:p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Pride</a:t>
              </a:r>
              <a:endParaRPr lang="en-AT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98104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The </a:t>
            </a:r>
            <a:r>
              <a:rPr lang="de-DE" dirty="0" err="1"/>
              <a:t>pedagogy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blank </a:t>
            </a:r>
            <a:r>
              <a:rPr lang="de-DE" dirty="0" err="1"/>
              <a:t>sheet</a:t>
            </a:r>
            <a:br>
              <a:rPr lang="de-DE" dirty="0"/>
            </a:br>
            <a:r>
              <a:rPr lang="de-DE" sz="2000" dirty="0"/>
              <a:t>Hannelore </a:t>
            </a:r>
            <a:r>
              <a:rPr lang="de-DE" sz="2000" dirty="0" err="1"/>
              <a:t>and</a:t>
            </a:r>
            <a:r>
              <a:rPr lang="de-DE" sz="2000" dirty="0"/>
              <a:t> Helmut Zehnpfennig (2009)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 err="1"/>
              <a:t>Reduction</a:t>
            </a:r>
            <a:r>
              <a:rPr lang="de-DE" sz="2000" dirty="0"/>
              <a:t> of materials and input</a:t>
            </a:r>
          </a:p>
          <a:p>
            <a:r>
              <a:rPr lang="de-DE" sz="2000" dirty="0"/>
              <a:t>Basic </a:t>
            </a:r>
            <a:r>
              <a:rPr lang="de-DE" sz="2000" dirty="0" err="1"/>
              <a:t>reference</a:t>
            </a:r>
            <a:r>
              <a:rPr lang="de-DE" sz="2000" dirty="0"/>
              <a:t> </a:t>
            </a:r>
            <a:r>
              <a:rPr lang="de-DE" sz="2000" dirty="0" err="1"/>
              <a:t>materials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online </a:t>
            </a:r>
            <a:r>
              <a:rPr lang="de-DE" sz="2000" dirty="0" err="1"/>
              <a:t>search</a:t>
            </a:r>
            <a:endParaRPr lang="de-DE" sz="2000" dirty="0"/>
          </a:p>
          <a:p>
            <a:r>
              <a:rPr lang="de-DE" sz="2000" dirty="0"/>
              <a:t>The blank </a:t>
            </a:r>
            <a:r>
              <a:rPr lang="de-DE" sz="2000" dirty="0" err="1"/>
              <a:t>sheet</a:t>
            </a:r>
            <a:r>
              <a:rPr lang="de-DE" sz="2000" dirty="0"/>
              <a:t>: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tasks</a:t>
            </a:r>
            <a:r>
              <a:rPr lang="de-DE" sz="2000" dirty="0"/>
              <a:t>,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questions</a:t>
            </a:r>
            <a:r>
              <a:rPr lang="de-DE" sz="2000" dirty="0"/>
              <a:t>,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instructions</a:t>
            </a:r>
            <a:endParaRPr lang="de-DE" sz="2000" dirty="0"/>
          </a:p>
          <a:p>
            <a:r>
              <a:rPr lang="de-DE" sz="2000" dirty="0"/>
              <a:t>Forces </a:t>
            </a:r>
            <a:r>
              <a:rPr lang="de-DE" sz="2000" dirty="0" err="1"/>
              <a:t>learners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actively</a:t>
            </a:r>
            <a:r>
              <a:rPr lang="de-DE" sz="2000" dirty="0"/>
              <a:t> </a:t>
            </a:r>
            <a:r>
              <a:rPr lang="de-DE" sz="2000" dirty="0" err="1"/>
              <a:t>search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meaning</a:t>
            </a:r>
            <a:r>
              <a:rPr lang="de-DE" sz="2000" dirty="0"/>
              <a:t>, </a:t>
            </a:r>
            <a:r>
              <a:rPr lang="de-DE" sz="2000" dirty="0" err="1"/>
              <a:t>fosters</a:t>
            </a:r>
            <a:r>
              <a:rPr lang="de-DE" sz="2000" dirty="0"/>
              <a:t> </a:t>
            </a:r>
            <a:r>
              <a:rPr lang="de-DE" sz="2000" dirty="0" err="1"/>
              <a:t>learner</a:t>
            </a:r>
            <a:r>
              <a:rPr lang="de-DE" sz="2000" dirty="0"/>
              <a:t> </a:t>
            </a:r>
            <a:r>
              <a:rPr lang="de-DE" sz="2000" dirty="0" err="1"/>
              <a:t>creativity</a:t>
            </a:r>
            <a:r>
              <a:rPr lang="de-DE" sz="2000" dirty="0"/>
              <a:t>, </a:t>
            </a:r>
            <a:r>
              <a:rPr lang="de-DE" sz="2000" dirty="0" err="1"/>
              <a:t>problem</a:t>
            </a:r>
            <a:r>
              <a:rPr lang="de-DE" sz="2000" dirty="0"/>
              <a:t> </a:t>
            </a:r>
            <a:r>
              <a:rPr lang="de-DE" sz="2000" dirty="0" err="1"/>
              <a:t>solving</a:t>
            </a:r>
            <a:r>
              <a:rPr lang="de-DE" sz="2000" dirty="0"/>
              <a:t> and </a:t>
            </a:r>
            <a:r>
              <a:rPr lang="de-DE" sz="2000" dirty="0" err="1"/>
              <a:t>interaction</a:t>
            </a:r>
            <a:r>
              <a:rPr lang="de-DE" sz="2000" dirty="0"/>
              <a:t>, </a:t>
            </a:r>
            <a:r>
              <a:rPr lang="de-DE" sz="2000" dirty="0" err="1"/>
              <a:t>encourages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construction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meanings</a:t>
            </a:r>
            <a:r>
              <a:rPr lang="de-DE" sz="2000" dirty="0"/>
              <a:t> and </a:t>
            </a:r>
            <a:r>
              <a:rPr lang="de-DE" sz="2000" dirty="0" err="1"/>
              <a:t>concepts</a:t>
            </a:r>
            <a:endParaRPr lang="de-DE" sz="2000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753754"/>
            <a:ext cx="2424147" cy="181926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9DD296-FEF0-31EB-0F7A-41212DEF1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85"/>
          <a:stretch/>
        </p:blipFill>
        <p:spPr>
          <a:xfrm>
            <a:off x="5865790" y="836712"/>
            <a:ext cx="260720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21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Examples</a:t>
            </a:r>
            <a:r>
              <a:rPr lang="de-AT" dirty="0"/>
              <a:t>: </a:t>
            </a:r>
            <a:r>
              <a:rPr lang="de-AT" dirty="0" err="1"/>
              <a:t>Pedagogy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blank </a:t>
            </a:r>
            <a:r>
              <a:rPr lang="de-AT" dirty="0" err="1"/>
              <a:t>sheet</a:t>
            </a:r>
            <a:r>
              <a:rPr lang="de-AT" dirty="0"/>
              <a:t> </a:t>
            </a:r>
            <a:endParaRPr lang="en-US" dirty="0"/>
          </a:p>
        </p:txBody>
      </p:sp>
      <p:pic>
        <p:nvPicPr>
          <p:cNvPr id="7" name="Picture 6" descr="A picture containing text, newspaper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28" y="4037641"/>
            <a:ext cx="2842841" cy="2132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icture containing text&#10;&#10;Description generated with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91285"/>
            <a:ext cx="2699792" cy="202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icture containing text&#10;&#10;Description generated with very high confidence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5" y="1427163"/>
            <a:ext cx="1707352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tex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27163"/>
            <a:ext cx="1658521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B7AD33A-684F-4373-E751-F7CC86008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1822"/>
            <a:ext cx="2975992" cy="223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DBD57625-C9FE-C9B8-E619-E0E0CAF0E2AF}"/>
              </a:ext>
            </a:extLst>
          </p:cNvPr>
          <p:cNvSpPr/>
          <p:nvPr/>
        </p:nvSpPr>
        <p:spPr>
          <a:xfrm rot="2728485">
            <a:off x="1763688" y="1196752"/>
            <a:ext cx="260169" cy="50405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5236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 Tales, year 2</a:t>
            </a:r>
            <a:endParaRPr lang="en-AT" dirty="0"/>
          </a:p>
        </p:txBody>
      </p:sp>
      <p:pic>
        <p:nvPicPr>
          <p:cNvPr id="11" name="Content Placeholder 10" descr="Text, letter&#10;&#10;Description automatically generated">
            <a:extLst>
              <a:ext uri="{FF2B5EF4-FFF2-40B4-BE49-F238E27FC236}">
                <a16:creationId xmlns:a16="http://schemas.microsoft.com/office/drawing/2014/main" id="{B45E24C7-4FE3-FB54-59C6-B2B6A83BD42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1" b="15249"/>
          <a:stretch/>
        </p:blipFill>
        <p:spPr>
          <a:xfrm rot="16200000">
            <a:off x="3896826" y="2053643"/>
            <a:ext cx="4560105" cy="364180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AEFDAE-B8DA-306C-85D9-08038E0DF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97" y="1594490"/>
            <a:ext cx="3219061" cy="456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0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 Tales, year 2</a:t>
            </a:r>
            <a:endParaRPr lang="en-A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C750B1-06A6-4162-D089-26867D62FBB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87344" y="1527175"/>
            <a:ext cx="6332800" cy="4572000"/>
          </a:xfrm>
        </p:spPr>
      </p:pic>
    </p:spTree>
    <p:extLst>
      <p:ext uri="{BB962C8B-B14F-4D97-AF65-F5344CB8AC3E}">
        <p14:creationId xmlns:p14="http://schemas.microsoft.com/office/powerpoint/2010/main" val="3632821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6FC-ACFE-E8A5-3AD3-254D3981F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 Tales, year 2</a:t>
            </a:r>
            <a:endParaRPr lang="en-AT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1D340B4-EAC8-8243-B7B1-38CF71C4EE9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72" y="1527175"/>
            <a:ext cx="6471944" cy="4572000"/>
          </a:xfrm>
        </p:spPr>
      </p:pic>
    </p:spTree>
    <p:extLst>
      <p:ext uri="{BB962C8B-B14F-4D97-AF65-F5344CB8AC3E}">
        <p14:creationId xmlns:p14="http://schemas.microsoft.com/office/powerpoint/2010/main" val="66320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 Tales, year 2</a:t>
            </a:r>
            <a:endParaRPr lang="en-AT" dirty="0"/>
          </a:p>
        </p:txBody>
      </p:sp>
      <p:pic>
        <p:nvPicPr>
          <p:cNvPr id="5" name="Content Placeholder 4" descr="Map&#10;&#10;Description automatically generated with low confidence">
            <a:extLst>
              <a:ext uri="{FF2B5EF4-FFF2-40B4-BE49-F238E27FC236}">
                <a16:creationId xmlns:a16="http://schemas.microsoft.com/office/drawing/2014/main" id="{382F8CCD-7833-4EE5-EF46-97EF25D34DD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6"/>
          <a:stretch/>
        </p:blipFill>
        <p:spPr>
          <a:xfrm rot="16200000">
            <a:off x="1070656" y="687231"/>
            <a:ext cx="4176464" cy="595875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D9902-4310-C830-0BCC-584742D1C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032" y="1556849"/>
            <a:ext cx="2963457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32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35C8E7-5815-4D41-E96A-D05AB2DBB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F7FD98C-8A92-FC5F-7F55-ACE02EC4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98147"/>
            <a:ext cx="6432376" cy="48242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0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round a table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35" y="1756167"/>
            <a:ext cx="6248679" cy="4686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Was erwartet Sie in diesem Vortrag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pic>
        <p:nvPicPr>
          <p:cNvPr id="5" name="Picture 4" descr="A picture containing person, boy, young, man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5" y="173241"/>
            <a:ext cx="1383079" cy="1037309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generated with high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8543"/>
            <a:ext cx="1317612" cy="988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71" y="1533169"/>
            <a:ext cx="7591600" cy="4893647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Wer  und wo?</a:t>
            </a:r>
            <a:endParaRPr lang="de-DE" sz="2400" dirty="0"/>
          </a:p>
          <a:p>
            <a:pPr lvl="1"/>
            <a:r>
              <a:rPr lang="de-DE" sz="2400" dirty="0"/>
              <a:t>Beispiele aus AHS und 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Was?</a:t>
            </a:r>
          </a:p>
          <a:p>
            <a:pPr lvl="1"/>
            <a:r>
              <a:rPr lang="de-DE" sz="2400" dirty="0"/>
              <a:t>Was sagt uns die Gehirnforschung über effizientes Sprachenlernen?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Wie?</a:t>
            </a:r>
          </a:p>
          <a:p>
            <a:pPr lvl="1"/>
            <a:r>
              <a:rPr lang="de-DE" sz="2400" dirty="0"/>
              <a:t>Wie können wir das konkret im Unterricht umsetzen? Beispiele aus der Praxis</a:t>
            </a:r>
          </a:p>
          <a:p>
            <a:pPr lvl="1"/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/>
              <a:t>  Fragen und Diskussion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7995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1FBF019C-D5F3-BB16-0CD3-C953F5EAEE6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854408" cy="4782145"/>
          </a:xfrm>
        </p:spPr>
      </p:pic>
    </p:spTree>
    <p:extLst>
      <p:ext uri="{BB962C8B-B14F-4D97-AF65-F5344CB8AC3E}">
        <p14:creationId xmlns:p14="http://schemas.microsoft.com/office/powerpoint/2010/main" val="1119435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396DF9F-A252-8F77-F079-CA66ED735AA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77" y="1527174"/>
            <a:ext cx="6852664" cy="4782145"/>
          </a:xfrm>
        </p:spPr>
      </p:pic>
    </p:spTree>
    <p:extLst>
      <p:ext uri="{BB962C8B-B14F-4D97-AF65-F5344CB8AC3E}">
        <p14:creationId xmlns:p14="http://schemas.microsoft.com/office/powerpoint/2010/main" val="124890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3E8155D-6611-E0AF-EBCC-0CB1A6D556C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37" y="1527174"/>
            <a:ext cx="6851313" cy="4854154"/>
          </a:xfrm>
        </p:spPr>
      </p:pic>
    </p:spTree>
    <p:extLst>
      <p:ext uri="{BB962C8B-B14F-4D97-AF65-F5344CB8AC3E}">
        <p14:creationId xmlns:p14="http://schemas.microsoft.com/office/powerpoint/2010/main" val="126108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DD601624-E7E1-08A2-C9A6-745A429D3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r="9673"/>
          <a:stretch/>
        </p:blipFill>
        <p:spPr>
          <a:xfrm>
            <a:off x="1479113" y="1556792"/>
            <a:ext cx="6185773" cy="487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02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1FED1-F639-7B15-D43E-3CA3C32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 the Middle Ages</a:t>
            </a:r>
            <a:endParaRPr lang="en-A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C81895-1738-7574-A4EC-F413873DE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84784"/>
            <a:ext cx="6956042" cy="50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Jack the Ripper, year 4</a:t>
            </a:r>
            <a:endParaRPr lang="en-AT" dirty="0"/>
          </a:p>
        </p:txBody>
      </p:sp>
      <p:pic>
        <p:nvPicPr>
          <p:cNvPr id="3074" name="Picture 2">
            <a:hlinkClick r:id="rId2"/>
            <a:extLst>
              <a:ext uri="{FF2B5EF4-FFF2-40B4-BE49-F238E27FC236}">
                <a16:creationId xmlns:a16="http://schemas.microsoft.com/office/drawing/2014/main" id="{4174492D-D7D4-BAC6-5AD6-76DC3A6496C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7866"/>
          <a:stretch/>
        </p:blipFill>
        <p:spPr bwMode="auto">
          <a:xfrm>
            <a:off x="1259632" y="1268760"/>
            <a:ext cx="6624736" cy="506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93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/>
              <a:t>Jack the Ripper, year 4</a:t>
            </a:r>
            <a:endParaRPr lang="en-AT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E5801EE-759A-2E4B-667B-BA4C855EAFB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r="3187"/>
          <a:stretch/>
        </p:blipFill>
        <p:spPr bwMode="auto">
          <a:xfrm>
            <a:off x="395536" y="332656"/>
            <a:ext cx="8352928" cy="60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7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/>
              <a:t>Jack the Ripper, year 4</a:t>
            </a:r>
            <a:endParaRPr lang="en-A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A72A97-3BAE-66BF-E636-3542CB94E88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3163" r="3679"/>
          <a:stretch/>
        </p:blipFill>
        <p:spPr>
          <a:xfrm>
            <a:off x="323528" y="255145"/>
            <a:ext cx="8460432" cy="60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2B56-0D6B-82B6-021D-381ED754B5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/>
              <a:t>Jack the Ripper, year 4</a:t>
            </a:r>
            <a:endParaRPr lang="en-A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F4BCA1-C752-D6F8-CB70-699A1325CB6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3163" r="3679"/>
          <a:stretch/>
        </p:blipFill>
        <p:spPr>
          <a:xfrm>
            <a:off x="323528" y="332657"/>
            <a:ext cx="8570472" cy="61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5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02E7ED-4BB0-0CF4-A939-84788FE235E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27238" r="27754"/>
          <a:stretch/>
        </p:blipFill>
        <p:spPr>
          <a:xfrm>
            <a:off x="2628106" y="476672"/>
            <a:ext cx="3887788" cy="574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55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3197012" y="1687842"/>
            <a:ext cx="1196414" cy="1175079"/>
          </a:xfrm>
          <a:custGeom>
            <a:avLst/>
            <a:gdLst>
              <a:gd name="connsiteX0" fmla="*/ 0 w 1441436"/>
              <a:gd name="connsiteY0" fmla="*/ 720800 h 1441600"/>
              <a:gd name="connsiteX1" fmla="*/ 720718 w 1441436"/>
              <a:gd name="connsiteY1" fmla="*/ 0 h 1441600"/>
              <a:gd name="connsiteX2" fmla="*/ 1441436 w 1441436"/>
              <a:gd name="connsiteY2" fmla="*/ 720800 h 1441600"/>
              <a:gd name="connsiteX3" fmla="*/ 720718 w 1441436"/>
              <a:gd name="connsiteY3" fmla="*/ 1441600 h 1441600"/>
              <a:gd name="connsiteX4" fmla="*/ 0 w 1441436"/>
              <a:gd name="connsiteY4" fmla="*/ 720800 h 14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36" h="1441600">
                <a:moveTo>
                  <a:pt x="0" y="720800"/>
                </a:moveTo>
                <a:cubicBezTo>
                  <a:pt x="0" y="322713"/>
                  <a:pt x="322676" y="0"/>
                  <a:pt x="720718" y="0"/>
                </a:cubicBezTo>
                <a:cubicBezTo>
                  <a:pt x="1118760" y="0"/>
                  <a:pt x="1441436" y="322713"/>
                  <a:pt x="1441436" y="720800"/>
                </a:cubicBezTo>
                <a:cubicBezTo>
                  <a:pt x="1441436" y="1118887"/>
                  <a:pt x="1118760" y="1441600"/>
                  <a:pt x="720718" y="1441600"/>
                </a:cubicBezTo>
                <a:cubicBezTo>
                  <a:pt x="322676" y="1441600"/>
                  <a:pt x="0" y="1118887"/>
                  <a:pt x="0" y="72080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040" tIns="204058" rIns="204040" bIns="20405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prstClr val="black"/>
              </a:solidFill>
              <a:latin typeface="Georgia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prstClr val="black"/>
              </a:solidFill>
              <a:latin typeface="Georgia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 err="1">
                <a:solidFill>
                  <a:srgbClr val="FF0000"/>
                </a:solidFill>
                <a:latin typeface="Georgia"/>
              </a:rPr>
              <a:t>Speicherung</a:t>
            </a:r>
            <a:endParaRPr lang="en-US" sz="1050" b="1" dirty="0">
              <a:solidFill>
                <a:srgbClr val="FF0000"/>
              </a:solidFill>
              <a:latin typeface="Georgia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611053"/>
            <a:ext cx="1371600" cy="1328195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3824104" y="3718903"/>
            <a:ext cx="214839" cy="217607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10 Principles of Brain-friendly Learning </a:t>
            </a:r>
            <a:br>
              <a:rPr lang="en-US" sz="2800" dirty="0"/>
            </a:br>
            <a:r>
              <a:rPr lang="en-US" sz="1600" dirty="0"/>
              <a:t>(Caine and Caine)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endParaRPr lang="de-AT" dirty="0">
              <a:latin typeface="Georgia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039" y="2153545"/>
            <a:ext cx="1371600" cy="132819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172" y="2590708"/>
            <a:ext cx="1999392" cy="200523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208431" y="5687998"/>
            <a:ext cx="19018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084" y="2034662"/>
            <a:ext cx="1371600" cy="13283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5815" y="3097902"/>
            <a:ext cx="1416278" cy="1371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778" y="3970687"/>
            <a:ext cx="1371600" cy="1328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5862" y="4164317"/>
            <a:ext cx="1416424" cy="1371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4063" y="4064467"/>
            <a:ext cx="1438349" cy="144255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386464" y="1458130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/>
          <p:cNvSpPr/>
          <p:nvPr/>
        </p:nvSpPr>
        <p:spPr>
          <a:xfrm>
            <a:off x="6556588" y="2943099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6525774" y="4047407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099240" y="2091401"/>
            <a:ext cx="214839" cy="217607"/>
          </a:xfrm>
          <a:prstGeom prst="ellipse">
            <a:avLst/>
          </a:prstGeom>
          <a:solidFill>
            <a:schemeClr val="accent3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12"/>
          <a:stretch>
            <a:fillRect/>
          </a:stretch>
        </p:blipFill>
        <p:spPr>
          <a:xfrm>
            <a:off x="4994715" y="2575392"/>
            <a:ext cx="1371600" cy="13985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6875" y="3352411"/>
            <a:ext cx="1371600" cy="13672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690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Extensive Reading: Booklets about Novels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9744" y="1556792"/>
            <a:ext cx="4099208" cy="24018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577" y="1556792"/>
            <a:ext cx="3882338" cy="29102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71" y="3573016"/>
            <a:ext cx="3672353" cy="26221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992800"/>
            <a:ext cx="2195842" cy="30702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005" y="3671211"/>
            <a:ext cx="3392767" cy="24257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51920" y="2402686"/>
            <a:ext cx="3173411" cy="31393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002060"/>
                </a:solidFill>
              </a:rPr>
              <a:t>Typical text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Letters</a:t>
            </a:r>
            <a:r>
              <a:rPr lang="en-US" dirty="0"/>
              <a:t>, postcards, e-mails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Newspaper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Travel brochures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Diary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Background info, factsheets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Character pages</a:t>
            </a:r>
          </a:p>
          <a:p>
            <a:endParaRPr lang="de-AT" dirty="0"/>
          </a:p>
        </p:txBody>
      </p:sp>
      <p:sp>
        <p:nvSpPr>
          <p:cNvPr id="10" name="Action Button: Go Forward or Next 9">
            <a:hlinkClick r:id="rId7" highlightClick="1"/>
          </p:cNvPr>
          <p:cNvSpPr/>
          <p:nvPr/>
        </p:nvSpPr>
        <p:spPr>
          <a:xfrm>
            <a:off x="6948264" y="6237312"/>
            <a:ext cx="1512168" cy="288032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17363" cy="571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54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contents</a:t>
            </a:r>
            <a:endParaRPr lang="en-US" dirty="0"/>
          </a:p>
        </p:txBody>
      </p:sp>
      <p:pic>
        <p:nvPicPr>
          <p:cNvPr id="3074" name="Picture 2" descr="C:\Users\lp\Documents\Lis\epep\scansforschool\emptybooklets\wilderness\wilderness2-640.jpg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4" y="15271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29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Character</a:t>
            </a:r>
            <a:r>
              <a:rPr lang="de-DE" dirty="0"/>
              <a:t> </a:t>
            </a:r>
            <a:r>
              <a:rPr lang="de-DE" dirty="0" err="1"/>
              <a:t>portraits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1222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5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p\Documents\Lis\epep\scansforschool\emptybooklets\wilderness\wilderness-characters2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688598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p\Documents\Lis\epep\scansforschool\emptybooklets\wilderness\wilderness-characters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36912"/>
            <a:ext cx="5091890" cy="35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35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Newspaper </a:t>
            </a:r>
            <a:r>
              <a:rPr lang="de-DE" dirty="0" err="1"/>
              <a:t>articles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11094"/>
            <a:ext cx="6480720" cy="462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37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Ads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brochures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382078" cy="472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733">
            <a:off x="3517901" y="2085578"/>
            <a:ext cx="5117952" cy="345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818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Letters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postcards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72816"/>
            <a:ext cx="2926334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lp\Documents\Lis\epep\scansforschool\emptybooklets\wilderness\wilderness-postcards3-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2" y="1844824"/>
            <a:ext cx="535425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4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Background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46486" cy="453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307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p\Documents\Lis\epep\scansforschool\emptybooklets\wilderness\wilderness-research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0897"/>
            <a:ext cx="6866542" cy="49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3197012" y="1687842"/>
            <a:ext cx="1196414" cy="1175079"/>
          </a:xfrm>
          <a:custGeom>
            <a:avLst/>
            <a:gdLst>
              <a:gd name="connsiteX0" fmla="*/ 0 w 1441436"/>
              <a:gd name="connsiteY0" fmla="*/ 720800 h 1441600"/>
              <a:gd name="connsiteX1" fmla="*/ 720718 w 1441436"/>
              <a:gd name="connsiteY1" fmla="*/ 0 h 1441600"/>
              <a:gd name="connsiteX2" fmla="*/ 1441436 w 1441436"/>
              <a:gd name="connsiteY2" fmla="*/ 720800 h 1441600"/>
              <a:gd name="connsiteX3" fmla="*/ 720718 w 1441436"/>
              <a:gd name="connsiteY3" fmla="*/ 1441600 h 1441600"/>
              <a:gd name="connsiteX4" fmla="*/ 0 w 1441436"/>
              <a:gd name="connsiteY4" fmla="*/ 720800 h 14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36" h="1441600">
                <a:moveTo>
                  <a:pt x="0" y="720800"/>
                </a:moveTo>
                <a:cubicBezTo>
                  <a:pt x="0" y="322713"/>
                  <a:pt x="322676" y="0"/>
                  <a:pt x="720718" y="0"/>
                </a:cubicBezTo>
                <a:cubicBezTo>
                  <a:pt x="1118760" y="0"/>
                  <a:pt x="1441436" y="322713"/>
                  <a:pt x="1441436" y="720800"/>
                </a:cubicBezTo>
                <a:cubicBezTo>
                  <a:pt x="1441436" y="1118887"/>
                  <a:pt x="1118760" y="1441600"/>
                  <a:pt x="720718" y="1441600"/>
                </a:cubicBezTo>
                <a:cubicBezTo>
                  <a:pt x="322676" y="1441600"/>
                  <a:pt x="0" y="1118887"/>
                  <a:pt x="0" y="72080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4040" tIns="204058" rIns="204040" bIns="20405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prstClr val="black"/>
              </a:solidFill>
              <a:latin typeface="Georgia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prstClr val="black"/>
              </a:solidFill>
              <a:latin typeface="Georgia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 err="1">
                <a:solidFill>
                  <a:srgbClr val="FF0000"/>
                </a:solidFill>
                <a:latin typeface="Georgia"/>
              </a:rPr>
              <a:t>Speicherung</a:t>
            </a:r>
            <a:endParaRPr lang="en-US" sz="1050" b="1" dirty="0">
              <a:solidFill>
                <a:srgbClr val="FF0000"/>
              </a:solidFill>
              <a:latin typeface="Georgia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611053"/>
            <a:ext cx="1371600" cy="1328195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3824104" y="3718903"/>
            <a:ext cx="214839" cy="217607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10 Principles of Brain-friendly Learning </a:t>
            </a:r>
            <a:br>
              <a:rPr lang="en-US" sz="2800" dirty="0"/>
            </a:br>
            <a:r>
              <a:rPr lang="en-US" sz="1600" dirty="0"/>
              <a:t>(Caine and Caine)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endParaRPr lang="de-AT" dirty="0">
              <a:latin typeface="Georgia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039" y="2153545"/>
            <a:ext cx="1371600" cy="132819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172" y="2590708"/>
            <a:ext cx="1999392" cy="200523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208431" y="5687998"/>
            <a:ext cx="19018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084" y="2034662"/>
            <a:ext cx="1371600" cy="13283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5815" y="3097902"/>
            <a:ext cx="1416278" cy="1371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778" y="3970687"/>
            <a:ext cx="1371600" cy="1328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5862" y="4164317"/>
            <a:ext cx="1416424" cy="1371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4063" y="4064467"/>
            <a:ext cx="1438349" cy="144255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386464" y="1458130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/>
          <p:cNvSpPr/>
          <p:nvPr/>
        </p:nvSpPr>
        <p:spPr>
          <a:xfrm>
            <a:off x="6556588" y="2943099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6525774" y="4047407"/>
            <a:ext cx="214839" cy="217607"/>
          </a:xfrm>
          <a:prstGeom prst="ellipse">
            <a:avLst/>
          </a:prstGeom>
          <a:solidFill>
            <a:srgbClr val="F79709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099240" y="2091401"/>
            <a:ext cx="214839" cy="217607"/>
          </a:xfrm>
          <a:prstGeom prst="ellipse">
            <a:avLst/>
          </a:prstGeom>
          <a:solidFill>
            <a:schemeClr val="accent3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12"/>
          <a:stretch>
            <a:fillRect/>
          </a:stretch>
        </p:blipFill>
        <p:spPr>
          <a:xfrm>
            <a:off x="4994715" y="2575392"/>
            <a:ext cx="1371600" cy="13985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6875" y="3352411"/>
            <a:ext cx="1371600" cy="13672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6988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Maps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tavel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649485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931097" cy="316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92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Upper</a:t>
            </a:r>
            <a:r>
              <a:rPr lang="de-DE" dirty="0"/>
              <a:t>-school </a:t>
            </a:r>
            <a:r>
              <a:rPr lang="de-DE" dirty="0" err="1"/>
              <a:t>Examples</a:t>
            </a:r>
            <a:endParaRPr lang="en-US" dirty="0"/>
          </a:p>
        </p:txBody>
      </p:sp>
      <p:pic>
        <p:nvPicPr>
          <p:cNvPr id="1026" name="Picture 2" descr="C:\Users\lp\Documents\Lis\epep\scansforschool\adult-books\booklets\mixedcover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1556793"/>
            <a:ext cx="2808312" cy="21057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628800"/>
            <a:ext cx="3740696" cy="26431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" y="3878573"/>
            <a:ext cx="2916431" cy="17696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99792" y="2852936"/>
            <a:ext cx="2448273" cy="36933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002060"/>
                </a:solidFill>
              </a:rPr>
              <a:t>More text-types</a:t>
            </a:r>
          </a:p>
          <a:p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Alternative endings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Letters to the author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What I would have done…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Plot diagrams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Interesting quotes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Alternative covers and blurbs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7046"/>
          <a:stretch/>
        </p:blipFill>
        <p:spPr>
          <a:xfrm>
            <a:off x="6876256" y="3456034"/>
            <a:ext cx="1862068" cy="2637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937" y="4581128"/>
            <a:ext cx="2184168" cy="16381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Action Button: Go Forward or Next 10">
            <a:hlinkClick r:id="rId7" highlightClick="1"/>
          </p:cNvPr>
          <p:cNvSpPr/>
          <p:nvPr/>
        </p:nvSpPr>
        <p:spPr>
          <a:xfrm>
            <a:off x="7164288" y="6381328"/>
            <a:ext cx="1656184" cy="288032"/>
          </a:xfrm>
          <a:prstGeom prst="actionButtonForwardNext">
            <a:avLst/>
          </a:prstGeom>
          <a:solidFill>
            <a:srgbClr val="F77A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Cover </a:t>
            </a:r>
            <a:r>
              <a:rPr lang="de-DE" dirty="0" err="1"/>
              <a:t>page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letter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author</a:t>
            </a:r>
            <a:endParaRPr lang="en-US" dirty="0"/>
          </a:p>
        </p:txBody>
      </p:sp>
      <p:pic>
        <p:nvPicPr>
          <p:cNvPr id="2050" name="Picture 2" descr="C:\Users\lp\Documents\Lis\epep\scansforschool\adult-books\booklets\amsterdam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7447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84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Author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Plot </a:t>
            </a:r>
            <a:r>
              <a:rPr lang="de-DE" dirty="0" err="1"/>
              <a:t>diagram</a:t>
            </a:r>
            <a:endParaRPr lang="en-US" dirty="0"/>
          </a:p>
        </p:txBody>
      </p:sp>
      <p:pic>
        <p:nvPicPr>
          <p:cNvPr id="3074" name="Picture 2" descr="C:\Users\lp\Documents\Lis\epep\scansforschool\adult-books\booklets\amsterdam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53" y="1527175"/>
            <a:ext cx="65041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21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Plot </a:t>
            </a:r>
            <a:r>
              <a:rPr lang="de-DE" dirty="0" err="1"/>
              <a:t>diagram</a:t>
            </a:r>
            <a:r>
              <a:rPr lang="de-DE" dirty="0"/>
              <a:t> (</a:t>
            </a:r>
            <a:r>
              <a:rPr lang="de-DE" i="1" dirty="0"/>
              <a:t>The Pearl)</a:t>
            </a:r>
            <a:endParaRPr lang="en-US" dirty="0"/>
          </a:p>
        </p:txBody>
      </p:sp>
      <p:pic>
        <p:nvPicPr>
          <p:cNvPr id="10242" name="Picture 2" descr="C:\Users\lp\Documents\Lis\epep\scansforschool\adult-books\booklets\pearl-sca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8" y="1527175"/>
            <a:ext cx="753035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18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Drawings</a:t>
            </a:r>
            <a:r>
              <a:rPr lang="de-DE" dirty="0"/>
              <a:t> </a:t>
            </a:r>
            <a:endParaRPr lang="en-US" dirty="0"/>
          </a:p>
        </p:txBody>
      </p:sp>
      <p:pic>
        <p:nvPicPr>
          <p:cNvPr id="11266" name="Picture 2" descr="C:\Users\lp\Documents\Lis\epep\scansforschool\adult-books\booklets\portnoy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2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Character</a:t>
            </a:r>
            <a:r>
              <a:rPr lang="de-DE" dirty="0"/>
              <a:t> </a:t>
            </a:r>
            <a:r>
              <a:rPr lang="de-DE" dirty="0" err="1"/>
              <a:t>portraits</a:t>
            </a:r>
            <a:endParaRPr lang="en-US" dirty="0"/>
          </a:p>
        </p:txBody>
      </p:sp>
      <p:pic>
        <p:nvPicPr>
          <p:cNvPr id="4098" name="Picture 2" descr="C:\Users\lp\Documents\Lis\epep\scansforschool\adult-books\booklets\amsterdam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628457" cy="4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34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Newspaper </a:t>
            </a:r>
            <a:r>
              <a:rPr lang="de-DE" dirty="0" err="1"/>
              <a:t>article</a:t>
            </a:r>
            <a:endParaRPr lang="en-US" dirty="0"/>
          </a:p>
        </p:txBody>
      </p:sp>
      <p:pic>
        <p:nvPicPr>
          <p:cNvPr id="6146" name="Picture 2" descr="C:\Users\lp\Documents\Lis\epep\scansforschool\adult-books\booklets\amsterdam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6976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5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Diary</a:t>
            </a:r>
            <a:r>
              <a:rPr lang="de-DE" dirty="0"/>
              <a:t> </a:t>
            </a:r>
            <a:r>
              <a:rPr lang="de-DE" dirty="0" err="1"/>
              <a:t>entries</a:t>
            </a:r>
            <a:endParaRPr lang="en-US" dirty="0"/>
          </a:p>
        </p:txBody>
      </p:sp>
      <p:pic>
        <p:nvPicPr>
          <p:cNvPr id="7171" name="Picture 3" descr="C:\Users\lp\Documents\Lis\epep\scansforschool\adult-books\booklets\gatsby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/>
        </p:blipFill>
        <p:spPr bwMode="auto">
          <a:xfrm>
            <a:off x="467544" y="1519943"/>
            <a:ext cx="7348266" cy="50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lp\Documents\Lis\epep\scansforschool\adult-books\booklets\gatsby1-6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20" y="908720"/>
            <a:ext cx="2926080" cy="20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0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Letter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author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drawings</a:t>
            </a:r>
            <a:endParaRPr lang="en-US" dirty="0"/>
          </a:p>
        </p:txBody>
      </p:sp>
      <p:pic>
        <p:nvPicPr>
          <p:cNvPr id="8196" name="Picture 4" descr="C:\Users\lp\Documents\Lis\epep\scansforschool\adult-books\booklets\007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" t="8586" r="483" b="5319"/>
          <a:stretch/>
        </p:blipFill>
        <p:spPr bwMode="auto">
          <a:xfrm>
            <a:off x="899592" y="1772816"/>
            <a:ext cx="7488832" cy="483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84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196" y="2789426"/>
            <a:ext cx="1454401" cy="1186846"/>
          </a:xfrm>
          <a:prstGeom prst="rect">
            <a:avLst/>
          </a:prstGeom>
        </p:spPr>
      </p:pic>
      <p:pic>
        <p:nvPicPr>
          <p:cNvPr id="26" name="Picture 25" descr="The &lt;strong&gt;amygdala&lt;/strong&gt;: a full brain integrator in the face of fear | Knowing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51" y="2804769"/>
            <a:ext cx="1455066" cy="1188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25565"/>
            <a:ext cx="8534400" cy="758952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chemeClr val="bg2">
                    <a:lumMod val="50000"/>
                  </a:schemeClr>
                </a:solidFill>
              </a:rPr>
              <a:t>Hijacking the Brain : Emotions are the key to the brain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972">
            <a:off x="6260565" y="1428895"/>
            <a:ext cx="875069" cy="435932"/>
          </a:xfrm>
          <a:prstGeom prst="rect">
            <a:avLst/>
          </a:prstGeom>
        </p:spPr>
      </p:pic>
      <p:pic>
        <p:nvPicPr>
          <p:cNvPr id="6" name="Picture 5" descr="&lt;strong&gt;Music&lt;/strong&gt; Notes Stock by bassgeisha on DeviantAr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11" y="2785125"/>
            <a:ext cx="1077835" cy="535064"/>
          </a:xfrm>
          <a:prstGeom prst="rect">
            <a:avLst/>
          </a:prstGeom>
        </p:spPr>
      </p:pic>
      <p:pic>
        <p:nvPicPr>
          <p:cNvPr id="14" name="Picture 13" descr="EwwGrosser - &lt;strong&gt;Thalamus&lt;/strong&gt; - Period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00" y="2785127"/>
            <a:ext cx="1195445" cy="11954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70844" y="2523592"/>
            <a:ext cx="857474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1350" dirty="0">
                <a:solidFill>
                  <a:schemeClr val="accent1"/>
                </a:solidFill>
              </a:rPr>
              <a:t>Stimulus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49562" y="2518342"/>
            <a:ext cx="943221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1350" dirty="0">
                <a:solidFill>
                  <a:schemeClr val="accent1"/>
                </a:solidFill>
              </a:rPr>
              <a:t>Thalamus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9482" y="2548756"/>
            <a:ext cx="1114715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1350" dirty="0">
                <a:solidFill>
                  <a:schemeClr val="accent1"/>
                </a:solidFill>
              </a:rPr>
              <a:t>Amygdala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2346" y="2566695"/>
            <a:ext cx="2400926" cy="27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sz="1350" dirty="0">
                <a:solidFill>
                  <a:schemeClr val="accent1"/>
                </a:solidFill>
              </a:rPr>
              <a:t>Hippocampus and Cortex</a:t>
            </a:r>
            <a:endParaRPr lang="en-US" sz="1350" dirty="0">
              <a:solidFill>
                <a:schemeClr val="accent1"/>
              </a:solidFill>
            </a:endParaRPr>
          </a:p>
        </p:txBody>
      </p:sp>
      <p:sp>
        <p:nvSpPr>
          <p:cNvPr id="22" name="Arrow: Right 21"/>
          <p:cNvSpPr/>
          <p:nvPr/>
        </p:nvSpPr>
        <p:spPr>
          <a:xfrm>
            <a:off x="2465602" y="3026535"/>
            <a:ext cx="857474" cy="257242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4" name="Arrow: Right 23"/>
          <p:cNvSpPr/>
          <p:nvPr/>
        </p:nvSpPr>
        <p:spPr>
          <a:xfrm rot="889129">
            <a:off x="3722501" y="3171604"/>
            <a:ext cx="1016160" cy="300116"/>
          </a:xfrm>
          <a:prstGeom prst="rightArrow">
            <a:avLst>
              <a:gd name="adj1" fmla="val 50000"/>
              <a:gd name="adj2" fmla="val 48784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accent5">
                    <a:lumMod val="75000"/>
                  </a:schemeClr>
                </a:solidFill>
              </a:rPr>
              <a:t>Important</a:t>
            </a:r>
            <a:endParaRPr lang="en-US" sz="1013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Arrow: Right 29"/>
          <p:cNvSpPr/>
          <p:nvPr/>
        </p:nvSpPr>
        <p:spPr>
          <a:xfrm rot="3425316">
            <a:off x="3340222" y="3612042"/>
            <a:ext cx="1001583" cy="309250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accent5">
                    <a:lumMod val="75000"/>
                  </a:schemeClr>
                </a:solidFill>
              </a:rPr>
              <a:t>unimportant</a:t>
            </a:r>
            <a:endParaRPr lang="en-US" sz="1013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" name="Picture 35" descr="Ver la imagen en su resolución original ‎ ((Imagen SVG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76" y="4183257"/>
            <a:ext cx="631286" cy="631286"/>
          </a:xfrm>
          <a:prstGeom prst="rect">
            <a:avLst/>
          </a:prstGeom>
        </p:spPr>
      </p:pic>
      <p:sp>
        <p:nvSpPr>
          <p:cNvPr id="37" name="Arrow: Right 36"/>
          <p:cNvSpPr/>
          <p:nvPr/>
        </p:nvSpPr>
        <p:spPr>
          <a:xfrm>
            <a:off x="5215106" y="3468725"/>
            <a:ext cx="1586326" cy="257242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accent5">
                    <a:lumMod val="75000"/>
                  </a:schemeClr>
                </a:solidFill>
              </a:rPr>
              <a:t>Ok, harmless</a:t>
            </a:r>
            <a:endParaRPr lang="en-US" sz="1013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Explosion: 8 Points 39"/>
          <p:cNvSpPr/>
          <p:nvPr/>
        </p:nvSpPr>
        <p:spPr>
          <a:xfrm>
            <a:off x="6547048" y="2904162"/>
            <a:ext cx="302102" cy="296990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Explosion: 8 Points 41"/>
          <p:cNvSpPr/>
          <p:nvPr/>
        </p:nvSpPr>
        <p:spPr>
          <a:xfrm>
            <a:off x="6977521" y="2996614"/>
            <a:ext cx="302102" cy="296990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" name="Explosion: 8 Points 42"/>
          <p:cNvSpPr/>
          <p:nvPr/>
        </p:nvSpPr>
        <p:spPr>
          <a:xfrm>
            <a:off x="6064633" y="3026536"/>
            <a:ext cx="354044" cy="343727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" name="Arrow: Right 43"/>
          <p:cNvSpPr/>
          <p:nvPr/>
        </p:nvSpPr>
        <p:spPr>
          <a:xfrm rot="3221630">
            <a:off x="5004709" y="3895227"/>
            <a:ext cx="935236" cy="257242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1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tx1"/>
                </a:solidFill>
              </a:rPr>
              <a:t>dangerous</a:t>
            </a: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47" name="Arrow: Right 46"/>
          <p:cNvSpPr/>
          <p:nvPr/>
        </p:nvSpPr>
        <p:spPr>
          <a:xfrm rot="21156273">
            <a:off x="6059253" y="4515078"/>
            <a:ext cx="672698" cy="257242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1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tx1"/>
                </a:solidFill>
              </a:rPr>
              <a:t>fight</a:t>
            </a: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48" name="Arrow: Right 47"/>
          <p:cNvSpPr/>
          <p:nvPr/>
        </p:nvSpPr>
        <p:spPr>
          <a:xfrm rot="850794">
            <a:off x="6046324" y="4815847"/>
            <a:ext cx="672698" cy="257242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1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13" dirty="0">
                <a:solidFill>
                  <a:schemeClr val="tx1"/>
                </a:solidFill>
              </a:rPr>
              <a:t>flight</a:t>
            </a:r>
            <a:endParaRPr lang="en-US" sz="1013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1077" y="4398178"/>
            <a:ext cx="834419" cy="845927"/>
          </a:xfrm>
          <a:prstGeom prst="rect">
            <a:avLst/>
          </a:prstGeom>
        </p:spPr>
      </p:pic>
      <p:sp>
        <p:nvSpPr>
          <p:cNvPr id="50" name="Explosion 1 5"/>
          <p:cNvSpPr/>
          <p:nvPr/>
        </p:nvSpPr>
        <p:spPr>
          <a:xfrm rot="752760">
            <a:off x="6647500" y="4256455"/>
            <a:ext cx="1639964" cy="1058786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dirty="0">
                <a:solidFill>
                  <a:schemeClr val="tx1"/>
                </a:solidFill>
              </a:rPr>
              <a:t>Alarm-system!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F1F1A-6131-0D17-A9FC-8DB34CAA6875}"/>
              </a:ext>
            </a:extLst>
          </p:cNvPr>
          <p:cNvSpPr txBox="1"/>
          <p:nvPr/>
        </p:nvSpPr>
        <p:spPr>
          <a:xfrm>
            <a:off x="1792945" y="360213"/>
            <a:ext cx="5184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How learning works</a:t>
            </a:r>
            <a:endParaRPr lang="en-AT" sz="27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54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C193F-46D1-3CA8-42CA-C546064F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formats that wait to be filled creatively</a:t>
            </a:r>
            <a:endParaRPr lang="en-A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0F3730-C14C-DEA4-3D06-5B4ADCB40A6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05400" y="1371600"/>
            <a:ext cx="4038600" cy="46815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A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6B6BF-E9F3-8D94-3235-1D5075558E2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79512" y="1412875"/>
            <a:ext cx="8784976" cy="46402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Digital books and magazines</a:t>
            </a:r>
          </a:p>
          <a:p>
            <a:endParaRPr lang="en-US" dirty="0"/>
          </a:p>
          <a:p>
            <a:endParaRPr lang="en-US" dirty="0"/>
          </a:p>
          <a:p>
            <a:endParaRPr lang="en-AT" dirty="0"/>
          </a:p>
        </p:txBody>
      </p:sp>
      <p:pic>
        <p:nvPicPr>
          <p:cNvPr id="1028" name="Picture 4">
            <a:hlinkClick r:id="rId2"/>
            <a:extLst>
              <a:ext uri="{FF2B5EF4-FFF2-40B4-BE49-F238E27FC236}">
                <a16:creationId xmlns:a16="http://schemas.microsoft.com/office/drawing/2014/main" id="{24EA7E38-1056-C9FE-0851-2B0DF69DF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2" y="2024844"/>
            <a:ext cx="2407866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6E6B97B4-C03F-14FF-3DC5-4E8BE41E0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022" y="2030075"/>
            <a:ext cx="3440782" cy="255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32923E70-5B2E-5298-6304-C07ED812E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022" y="4814961"/>
            <a:ext cx="3440782" cy="142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hlinkClick r:id="rId8"/>
            <a:extLst>
              <a:ext uri="{FF2B5EF4-FFF2-40B4-BE49-F238E27FC236}">
                <a16:creationId xmlns:a16="http://schemas.microsoft.com/office/drawing/2014/main" id="{DEA65977-A376-7B15-DADB-968FB5645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9813" y="2024844"/>
            <a:ext cx="2163636" cy="279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80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Blogs and Book-trailers</a:t>
            </a:r>
            <a:endParaRPr lang="en-US" dirty="0"/>
          </a:p>
        </p:txBody>
      </p:sp>
      <p:pic>
        <p:nvPicPr>
          <p:cNvPr id="7" name="Picture 6" descr="A picture containing dog, sitting, indoor, person&#10;&#10;Description generated with high confidence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06" y="3861048"/>
            <a:ext cx="6383944" cy="2488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Graphical user interface, websit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0B0D4EA-9D87-751C-6E60-45E0306C7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1" y="1412776"/>
            <a:ext cx="3118120" cy="2338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5381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Examples: Ways into autonomous writing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1752" y="1522071"/>
            <a:ext cx="1825780" cy="25731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205" t="8000" r="34732" b="8400"/>
          <a:stretch/>
        </p:blipFill>
        <p:spPr>
          <a:xfrm>
            <a:off x="6804248" y="3429000"/>
            <a:ext cx="1898526" cy="15116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485069"/>
            <a:ext cx="1970534" cy="17575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756" y="1522071"/>
            <a:ext cx="2084021" cy="23596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3429000"/>
            <a:ext cx="4012151" cy="27256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Action Button: Go Forward or Next 10">
            <a:hlinkClick r:id="rId7" highlightClick="1"/>
          </p:cNvPr>
          <p:cNvSpPr/>
          <p:nvPr/>
        </p:nvSpPr>
        <p:spPr>
          <a:xfrm>
            <a:off x="611560" y="5301208"/>
            <a:ext cx="1080120" cy="360040"/>
          </a:xfrm>
          <a:prstGeom prst="actionButtonForwardNext">
            <a:avLst/>
          </a:prstGeom>
          <a:solidFill>
            <a:srgbClr val="F797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27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 all these projects the learners...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4470248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make lots of choices, take decisions</a:t>
            </a:r>
          </a:p>
          <a:p>
            <a:r>
              <a:rPr lang="de-DE" dirty="0"/>
              <a:t>do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relevant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</a:p>
          <a:p>
            <a:r>
              <a:rPr lang="de-DE" dirty="0"/>
              <a:t>are actively involved and use the language </a:t>
            </a:r>
          </a:p>
          <a:p>
            <a:r>
              <a:rPr lang="de-DE" dirty="0"/>
              <a:t>actively cooperate and communicate with others</a:t>
            </a:r>
          </a:p>
          <a:p>
            <a:r>
              <a:rPr lang="de-DE" dirty="0"/>
              <a:t>persue personal goals and group goals</a:t>
            </a:r>
          </a:p>
          <a:p>
            <a:r>
              <a:rPr lang="de-DE" dirty="0"/>
              <a:t>manage time and resources</a:t>
            </a:r>
          </a:p>
          <a:p>
            <a:r>
              <a:rPr lang="de-DE" dirty="0"/>
              <a:t>are proud of their results</a:t>
            </a:r>
          </a:p>
          <a:p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growth-oriented</a:t>
            </a:r>
            <a:r>
              <a:rPr lang="de-DE" dirty="0"/>
              <a:t> </a:t>
            </a:r>
            <a:r>
              <a:rPr lang="de-DE" dirty="0" err="1"/>
              <a:t>mindsets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376" y="420961"/>
            <a:ext cx="822974" cy="776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012" y="3532075"/>
            <a:ext cx="860903" cy="873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281" y="4653136"/>
            <a:ext cx="892613" cy="88612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AA9C7E-19F6-3D4A-FBD9-945916C70F13}"/>
              </a:ext>
            </a:extLst>
          </p:cNvPr>
          <p:cNvSpPr txBox="1">
            <a:spLocks/>
          </p:cNvSpPr>
          <p:nvPr/>
        </p:nvSpPr>
        <p:spPr>
          <a:xfrm>
            <a:off x="323528" y="1628800"/>
            <a:ext cx="850392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pPr marL="0" indent="0">
              <a:buFont typeface="Wingdings 2"/>
              <a:buNone/>
            </a:pPr>
            <a:r>
              <a:rPr lang="de-DE"/>
              <a:t>	</a:t>
            </a:r>
          </a:p>
          <a:p>
            <a:pPr marL="0" indent="0">
              <a:buFont typeface="Wingdings 2"/>
              <a:buNone/>
            </a:pPr>
            <a:endParaRPr lang="de-DE"/>
          </a:p>
          <a:p>
            <a:endParaRPr lang="de-DE"/>
          </a:p>
          <a:p>
            <a:pPr lvl="2"/>
            <a:endParaRPr lang="de-DE"/>
          </a:p>
          <a:p>
            <a:endParaRPr lang="de-DE"/>
          </a:p>
          <a:p>
            <a:pPr marL="0" indent="0">
              <a:buFont typeface="Wingdings 2"/>
              <a:buNone/>
            </a:pPr>
            <a:endParaRPr lang="de-DE"/>
          </a:p>
          <a:p>
            <a:endParaRPr lang="de-DE"/>
          </a:p>
          <a:p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2523D77F-BD51-68BF-646A-02B3C06C9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780" y="2418536"/>
            <a:ext cx="939468" cy="90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53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Thank</a:t>
            </a:r>
            <a:r>
              <a:rPr lang="de-DE" sz="3200" dirty="0"/>
              <a:t> </a:t>
            </a:r>
            <a:r>
              <a:rPr lang="de-DE" sz="3200" dirty="0" err="1"/>
              <a:t>you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your</a:t>
            </a:r>
            <a:r>
              <a:rPr lang="de-DE" sz="3200" dirty="0"/>
              <a:t> </a:t>
            </a:r>
            <a:r>
              <a:rPr lang="de-DE" sz="3200" dirty="0" err="1"/>
              <a:t>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 err="1"/>
              <a:t>For</a:t>
            </a:r>
            <a:r>
              <a:rPr lang="de-DE" dirty="0"/>
              <a:t> more ideas and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visit</a:t>
            </a:r>
            <a:endParaRPr lang="de-DE" dirty="0"/>
          </a:p>
          <a:p>
            <a:pPr marL="0" indent="0">
              <a:buNone/>
            </a:pPr>
            <a:endParaRPr lang="de-DE" dirty="0">
              <a:hlinkClick r:id="rId2"/>
            </a:endParaRPr>
          </a:p>
          <a:p>
            <a:pPr marL="0" indent="0">
              <a:buNone/>
            </a:pPr>
            <a:r>
              <a:rPr lang="de-DE" dirty="0">
                <a:hlinkClick r:id="rId2"/>
              </a:rPr>
              <a:t>https://epep.at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hlinkClick r:id="rId3"/>
            </a:endParaRPr>
          </a:p>
          <a:p>
            <a:pPr marL="0" indent="0">
              <a:buNone/>
            </a:pPr>
            <a:r>
              <a:rPr lang="de-DE" dirty="0">
                <a:hlinkClick r:id="rId3"/>
              </a:rPr>
              <a:t>https://gibsters.com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hlinkClick r:id="rId4"/>
              </a:rPr>
              <a:t>https://readingiscool.xyz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40478D6-6980-4A0B-A73B-D09849FA0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67" y="2142655"/>
            <a:ext cx="2700000" cy="1505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7A0DAFE9-7323-9038-EA1E-46E2C346D9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67" y="3706099"/>
            <a:ext cx="2700000" cy="105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64676E8-8E2A-B8B1-95D7-924A6BFF07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873659"/>
            <a:ext cx="2700000" cy="143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397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Time for 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3852609" y="2420888"/>
            <a:ext cx="1438781" cy="1438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00808"/>
            <a:ext cx="1584176" cy="2538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421" y="4149080"/>
            <a:ext cx="1373157" cy="2200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772816"/>
            <a:ext cx="1372064" cy="21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768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Benson, P. (2001). </a:t>
            </a:r>
            <a:r>
              <a:rPr lang="en-US" i="1" dirty="0"/>
              <a:t>Teaching and Researching Autonomy in Language Learning, </a:t>
            </a:r>
            <a:r>
              <a:rPr lang="en-US" dirty="0"/>
              <a:t>Harlow: Pearson Education</a:t>
            </a:r>
          </a:p>
          <a:p>
            <a:r>
              <a:rPr lang="en-US" dirty="0" err="1"/>
              <a:t>Littlewood</a:t>
            </a:r>
            <a:r>
              <a:rPr lang="en-US" dirty="0"/>
              <a:t>, W. (1996). "Autonomy”: an anatomy and a framework. </a:t>
            </a:r>
            <a:r>
              <a:rPr lang="en-US" i="1" dirty="0"/>
              <a:t>System, </a:t>
            </a:r>
            <a:r>
              <a:rPr lang="en-US" dirty="0"/>
              <a:t>24/4, 427-435. Quoted from: </a:t>
            </a:r>
            <a:r>
              <a:rPr lang="en-US" dirty="0">
                <a:hlinkClick r:id="rId2"/>
              </a:rPr>
              <a:t>http://www.finchpark.com/afe/l.html</a:t>
            </a:r>
            <a:r>
              <a:rPr lang="en-US" dirty="0"/>
              <a:t>, 19.05.2012</a:t>
            </a:r>
          </a:p>
          <a:p>
            <a:r>
              <a:rPr lang="en-US" dirty="0" err="1"/>
              <a:t>Nunan</a:t>
            </a:r>
            <a:r>
              <a:rPr lang="en-US" dirty="0"/>
              <a:t>, D. (1997). Designing and adapting materials to encourage learner autonomy. In P. Benson, &amp; P. </a:t>
            </a:r>
            <a:r>
              <a:rPr lang="en-US" dirty="0" err="1"/>
              <a:t>Voller</a:t>
            </a:r>
            <a:r>
              <a:rPr lang="en-US" dirty="0"/>
              <a:t>. </a:t>
            </a:r>
            <a:r>
              <a:rPr lang="en-US" i="1" dirty="0"/>
              <a:t>Autonomy and Independence in Language Learning</a:t>
            </a:r>
            <a:r>
              <a:rPr lang="en-US" dirty="0"/>
              <a:t>. Harlow: Longman, 192 - 203.</a:t>
            </a:r>
          </a:p>
          <a:p>
            <a:r>
              <a:rPr lang="de-DE" dirty="0"/>
              <a:t>Willis, D. </a:t>
            </a:r>
            <a:r>
              <a:rPr lang="de-DE" dirty="0" err="1"/>
              <a:t>and</a:t>
            </a:r>
            <a:r>
              <a:rPr lang="de-DE" dirty="0"/>
              <a:t> Willis J. 2007. </a:t>
            </a:r>
            <a:r>
              <a:rPr lang="de-DE" i="1" dirty="0" err="1"/>
              <a:t>Doing</a:t>
            </a:r>
            <a:r>
              <a:rPr lang="de-DE" i="1" dirty="0"/>
              <a:t> Task-based Teaching, </a:t>
            </a:r>
            <a:r>
              <a:rPr lang="de-DE" dirty="0"/>
              <a:t>Oxford: Oxford </a:t>
            </a:r>
            <a:r>
              <a:rPr lang="de-DE" dirty="0" err="1"/>
              <a:t>Handbooks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Language </a:t>
            </a:r>
            <a:r>
              <a:rPr lang="de-DE" dirty="0" err="1"/>
              <a:t>Teachers</a:t>
            </a:r>
            <a:endParaRPr lang="de-DE" dirty="0"/>
          </a:p>
          <a:p>
            <a:r>
              <a:rPr lang="de-DE" i="1" dirty="0" err="1"/>
              <a:t>Zehnpfenning</a:t>
            </a:r>
            <a:r>
              <a:rPr lang="de-DE" i="1" dirty="0"/>
              <a:t>, H. und </a:t>
            </a:r>
            <a:r>
              <a:rPr lang="de-DE" i="1" dirty="0" err="1"/>
              <a:t>Zehnpfenning</a:t>
            </a:r>
            <a:r>
              <a:rPr lang="de-DE" i="1" dirty="0"/>
              <a:t> H. 2008. online: </a:t>
            </a:r>
            <a:r>
              <a:rPr lang="de-DE" dirty="0">
                <a:hlinkClick r:id="rId3"/>
              </a:rPr>
              <a:t>http://www.zeugner.at/files/nachlese/010909/Go_OffUnt_Didaktik_des_weissen_Blattes.pdf</a:t>
            </a:r>
            <a:endParaRPr lang="de-DE" dirty="0"/>
          </a:p>
          <a:p>
            <a:endParaRPr lang="de-DE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84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6489-C200-7698-4840-F3BD8FFC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Basisliteratur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A172-F705-7D0C-8A1B-BDFA43A2F61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Caine, R.N. and G. Caine.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"Understanding a Brain-Based Approach to Learning and Teaching."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Educational Leadership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48.2 (1990): 66-70. 06 11 2011. &lt;http://www.sedl.org/scimath/compass/v03n02/1.html&gt;.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Caspary, Ralf. "Dopamindusche im Klassenzimmer." Caspary, Ralf. </a:t>
            </a:r>
            <a:r>
              <a:rPr lang="de-A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Lernen und Gehirn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Freiburg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Breisgau: Herder, 2006.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Herrmann, Ulrich. "Gehirnforschung und die neurodidaktische Revision schulisch organisierten Lehrens und Lernens." Herrmann, Ulrich. </a:t>
            </a:r>
            <a:r>
              <a:rPr lang="de-A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Neurodidaktik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Weinheim und Basel: Beltz, 2006.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Roth, Gerhard. "Warum sind Lehren und Lernen so schwierig?" Herrmann, Ulrich. </a:t>
            </a:r>
            <a:r>
              <a:rPr lang="de-A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Neurodidaktik: Grundlagen und Vorschläge für gehirngerechtes Lehren und Lernen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Weinheim und Basel: Belz, 2006.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Spitzer, Manfred. </a:t>
            </a:r>
            <a:r>
              <a:rPr lang="de-A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Lernen. Gehirnforschung und die Schule des Lebens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Heidelberg/Berlin, 2002.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Spitzer, Manfred. "Medizin für die Schule." Caspary, Ralf. </a:t>
            </a:r>
            <a:r>
              <a:rPr lang="de-A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Lernen und Gehirn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Freiburg im Breisgau: Herder, 2006.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Zull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James.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Art of Changing the Brain: enriching teaching by exploring the biology of learning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Sterling, Virginia: Stylus Publishing, 2002.</a:t>
            </a:r>
            <a:endParaRPr lang="en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952729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39" y="318061"/>
            <a:ext cx="8534400" cy="758952"/>
          </a:xfrm>
          <a:noFill/>
        </p:spPr>
        <p:txBody>
          <a:bodyPr>
            <a:normAutofit fontScale="90000"/>
          </a:bodyPr>
          <a:lstStyle/>
          <a:p>
            <a:br>
              <a:rPr lang="de-AT" dirty="0"/>
            </a:br>
            <a:r>
              <a:rPr lang="de-AT" dirty="0"/>
              <a:t>How learning works</a:t>
            </a:r>
            <a:br>
              <a:rPr lang="de-AT" dirty="0"/>
            </a:br>
            <a:r>
              <a:rPr lang="de-AT" dirty="0"/>
              <a:t>Why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en-US" dirty="0"/>
              <a:t>need more than just workbook exercises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18051" y="1898219"/>
            <a:ext cx="1964178" cy="19004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424" y="4315277"/>
            <a:ext cx="7321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Long-term learning only happens in meaningful contexts</a:t>
            </a:r>
          </a:p>
          <a:p>
            <a:endParaRPr lang="en-US" sz="2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89" y="4774121"/>
            <a:ext cx="1811615" cy="1092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112453"/>
            <a:ext cx="5688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“Importance is physical” : Acetylcholine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364" y="1811053"/>
            <a:ext cx="1943272" cy="1967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493" y="1753761"/>
            <a:ext cx="2041592" cy="20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0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C8D07-7E0C-4383-968C-6F20153602C7}"/>
              </a:ext>
            </a:extLst>
          </p:cNvPr>
          <p:cNvSpPr txBox="1"/>
          <p:nvPr/>
        </p:nvSpPr>
        <p:spPr>
          <a:xfrm>
            <a:off x="6615700" y="2776627"/>
            <a:ext cx="2066718" cy="30008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B7A509C-2232-487B-BDD5-A9B7A6EA8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10" y="2682506"/>
            <a:ext cx="1780427" cy="137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387894-79F1-41EA-AB9D-E17E6721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74" y="373443"/>
            <a:ext cx="8496944" cy="736980"/>
          </a:xfrm>
        </p:spPr>
        <p:txBody>
          <a:bodyPr>
            <a:normAutofit/>
          </a:bodyPr>
          <a:lstStyle/>
          <a:p>
            <a:r>
              <a:rPr lang="de-AT" sz="3200" cap="none" dirty="0">
                <a:latin typeface="Georgia" panose="02040502050405020303" pitchFamily="18" charset="0"/>
              </a:rPr>
              <a:t>In </a:t>
            </a:r>
            <a:r>
              <a:rPr lang="de-AT" sz="3200" cap="none" dirty="0" err="1">
                <a:latin typeface="Georgia" panose="02040502050405020303" pitchFamily="18" charset="0"/>
              </a:rPr>
              <a:t>other</a:t>
            </a:r>
            <a:r>
              <a:rPr lang="de-AT" sz="3200" cap="none" dirty="0">
                <a:latin typeface="Georgia" panose="02040502050405020303" pitchFamily="18" charset="0"/>
              </a:rPr>
              <a:t> </a:t>
            </a:r>
            <a:r>
              <a:rPr lang="de-AT" sz="3200" cap="none" dirty="0" err="1">
                <a:latin typeface="Georgia" panose="02040502050405020303" pitchFamily="18" charset="0"/>
              </a:rPr>
              <a:t>words</a:t>
            </a:r>
            <a:r>
              <a:rPr lang="de-AT" sz="3200" cap="none" dirty="0">
                <a:latin typeface="Georgia" panose="02040502050405020303" pitchFamily="18" charset="0"/>
              </a:rPr>
              <a:t>…</a:t>
            </a:r>
            <a:endParaRPr lang="en-US" sz="3200" cap="none" dirty="0">
              <a:latin typeface="Georgia" panose="02040502050405020303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9876E2-E047-439C-BD1D-2B8E9F6040A6}"/>
              </a:ext>
            </a:extLst>
          </p:cNvPr>
          <p:cNvSpPr/>
          <p:nvPr/>
        </p:nvSpPr>
        <p:spPr>
          <a:xfrm>
            <a:off x="1173334" y="2053673"/>
            <a:ext cx="2009204" cy="66195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Autonomy</a:t>
            </a:r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E7DE84-BC88-47CA-BA3D-7649CA9E2735}"/>
              </a:ext>
            </a:extLst>
          </p:cNvPr>
          <p:cNvSpPr/>
          <p:nvPr/>
        </p:nvSpPr>
        <p:spPr>
          <a:xfrm>
            <a:off x="3868807" y="2053673"/>
            <a:ext cx="2094671" cy="6619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Mastery</a:t>
            </a:r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C2CB96-8C3B-4453-80A3-CDC8F5534743}"/>
              </a:ext>
            </a:extLst>
          </p:cNvPr>
          <p:cNvSpPr/>
          <p:nvPr/>
        </p:nvSpPr>
        <p:spPr>
          <a:xfrm>
            <a:off x="6619565" y="2053673"/>
            <a:ext cx="2066718" cy="6619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Connection</a:t>
            </a:r>
            <a:endParaRPr lang="en-US" sz="1350" b="1" dirty="0"/>
          </a:p>
        </p:txBody>
      </p:sp>
      <p:pic>
        <p:nvPicPr>
          <p:cNvPr id="17" name="Picture 16" descr="A sign on a pole&#10;&#10;Description generated with very high confidence">
            <a:extLst>
              <a:ext uri="{FF2B5EF4-FFF2-40B4-BE49-F238E27FC236}">
                <a16:creationId xmlns:a16="http://schemas.microsoft.com/office/drawing/2014/main" id="{D05310A7-0D65-4031-9E91-6418AFB47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4" y="2739640"/>
            <a:ext cx="2009204" cy="13453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22F8755-55D1-45D3-ADB0-C107C13073B5}"/>
              </a:ext>
            </a:extLst>
          </p:cNvPr>
          <p:cNvSpPr/>
          <p:nvPr/>
        </p:nvSpPr>
        <p:spPr>
          <a:xfrm>
            <a:off x="1173334" y="4602126"/>
            <a:ext cx="2035659" cy="8609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Self-determination</a:t>
            </a:r>
            <a:endParaRPr lang="en-US" sz="13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0BB117-96EE-404C-8174-F9C3DCB3D937}"/>
              </a:ext>
            </a:extLst>
          </p:cNvPr>
          <p:cNvSpPr/>
          <p:nvPr/>
        </p:nvSpPr>
        <p:spPr>
          <a:xfrm>
            <a:off x="3898624" y="4602127"/>
            <a:ext cx="2031310" cy="86097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FIP </a:t>
            </a:r>
          </a:p>
          <a:p>
            <a:pPr algn="ctr"/>
            <a:r>
              <a:rPr lang="de-AT" sz="1350" dirty="0"/>
              <a:t>Format- Imagination- Pride</a:t>
            </a:r>
            <a:endParaRPr lang="en-US" sz="135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F2C4DC-AA26-4D02-A802-25BD9ABF8B38}"/>
              </a:ext>
            </a:extLst>
          </p:cNvPr>
          <p:cNvSpPr/>
          <p:nvPr/>
        </p:nvSpPr>
        <p:spPr>
          <a:xfrm>
            <a:off x="6619565" y="4602127"/>
            <a:ext cx="2066719" cy="86097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Ownership</a:t>
            </a:r>
          </a:p>
          <a:p>
            <a:pPr algn="ctr"/>
            <a:r>
              <a:rPr lang="de-AT" sz="1350" dirty="0"/>
              <a:t>Personal Meaning</a:t>
            </a:r>
            <a:endParaRPr lang="en-US" sz="13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241ECC-1CAB-41BD-AEB6-0E07705D6820}"/>
              </a:ext>
            </a:extLst>
          </p:cNvPr>
          <p:cNvSpPr/>
          <p:nvPr/>
        </p:nvSpPr>
        <p:spPr>
          <a:xfrm>
            <a:off x="3863215" y="4084983"/>
            <a:ext cx="2094671" cy="4584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Challenge</a:t>
            </a:r>
            <a:endParaRPr lang="en-US" sz="135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D72E9F-2E15-43FF-B2BD-68AEC47C1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807" y="2739641"/>
            <a:ext cx="2094671" cy="134534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5FCECA4-029B-4C04-93EB-FE1A1A364C32}"/>
              </a:ext>
            </a:extLst>
          </p:cNvPr>
          <p:cNvSpPr/>
          <p:nvPr/>
        </p:nvSpPr>
        <p:spPr>
          <a:xfrm>
            <a:off x="1173334" y="4084983"/>
            <a:ext cx="2009204" cy="4584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/>
              <a:t>Choice</a:t>
            </a:r>
            <a:endParaRPr lang="en-US" sz="135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FD4D70-07A8-4F36-920E-B20B026CC5B5}"/>
              </a:ext>
            </a:extLst>
          </p:cNvPr>
          <p:cNvSpPr/>
          <p:nvPr/>
        </p:nvSpPr>
        <p:spPr>
          <a:xfrm>
            <a:off x="6615700" y="4084983"/>
            <a:ext cx="2066718" cy="45844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/>
              <a:t>Social  connections, peers</a:t>
            </a:r>
            <a:endParaRPr lang="en-US" sz="1350" dirty="0"/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64234571-A3A4-488D-AC15-13415E413925}"/>
              </a:ext>
            </a:extLst>
          </p:cNvPr>
          <p:cNvSpPr/>
          <p:nvPr/>
        </p:nvSpPr>
        <p:spPr>
          <a:xfrm>
            <a:off x="3019311" y="4494505"/>
            <a:ext cx="1036154" cy="1565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AB65CA0-308C-47C6-AB2D-BAA303214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637" y="4449691"/>
            <a:ext cx="1056224" cy="18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3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72E15A8-06D7-40BB-A527-88017CD53610}"/>
              </a:ext>
            </a:extLst>
          </p:cNvPr>
          <p:cNvSpPr/>
          <p:nvPr/>
        </p:nvSpPr>
        <p:spPr>
          <a:xfrm>
            <a:off x="4969551" y="4899184"/>
            <a:ext cx="1065489" cy="2657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6958BF-4304-4BE7-99E4-EB7B8C420635}"/>
              </a:ext>
            </a:extLst>
          </p:cNvPr>
          <p:cNvSpPr/>
          <p:nvPr/>
        </p:nvSpPr>
        <p:spPr>
          <a:xfrm>
            <a:off x="5829300" y="4423410"/>
            <a:ext cx="1487329" cy="3000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E1FB1D-9504-4E8A-A6DE-11EA97E9362A}"/>
              </a:ext>
            </a:extLst>
          </p:cNvPr>
          <p:cNvSpPr/>
          <p:nvPr/>
        </p:nvSpPr>
        <p:spPr>
          <a:xfrm>
            <a:off x="4969552" y="4063365"/>
            <a:ext cx="2698550" cy="3257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FBE31-D4AE-492A-9CFD-1B4185AC32E3}"/>
              </a:ext>
            </a:extLst>
          </p:cNvPr>
          <p:cNvSpPr/>
          <p:nvPr/>
        </p:nvSpPr>
        <p:spPr>
          <a:xfrm>
            <a:off x="7436644" y="3253264"/>
            <a:ext cx="1225868" cy="2443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E81DB7-86FE-4CE2-8BD1-2EF507129211}"/>
              </a:ext>
            </a:extLst>
          </p:cNvPr>
          <p:cNvSpPr/>
          <p:nvPr/>
        </p:nvSpPr>
        <p:spPr>
          <a:xfrm>
            <a:off x="4969552" y="3253264"/>
            <a:ext cx="1358741" cy="2443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740F1E-DBA5-4361-9E2B-B0199819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Autonomy: Choice theory </a:t>
            </a:r>
            <a:br>
              <a:rPr lang="de-AT" dirty="0"/>
            </a:br>
            <a:r>
              <a:rPr lang="de-AT" sz="1600" dirty="0"/>
              <a:t>(William Glasser)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4934A8-1D5E-42AD-836A-FAF8FC5F8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" y="2355294"/>
            <a:ext cx="4038600" cy="3698034"/>
          </a:xfrm>
          <a:solidFill>
            <a:schemeClr val="accent6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de-AT" cap="none" dirty="0">
                <a:solidFill>
                  <a:schemeClr val="tx1"/>
                </a:solidFill>
              </a:rPr>
              <a:t>Basic survial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belonging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power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freedom</a:t>
            </a:r>
          </a:p>
          <a:p>
            <a:r>
              <a:rPr lang="de-AT" cap="none" dirty="0">
                <a:solidFill>
                  <a:schemeClr val="tx1"/>
                </a:solidFill>
              </a:rPr>
              <a:t>Need for fun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0741EE-30E7-4657-9CAF-80DF30EB6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7552" y="2330901"/>
            <a:ext cx="4038600" cy="405042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r>
              <a:rPr lang="de-AT" sz="2200" cap="none" dirty="0"/>
              <a:t>We address these needs by creating opportunities for the students to </a:t>
            </a:r>
            <a:r>
              <a:rPr lang="de-AT" sz="2200" b="1" cap="none" dirty="0"/>
              <a:t>express themselves individually </a:t>
            </a:r>
            <a:r>
              <a:rPr lang="de-AT" sz="2200" cap="none" dirty="0"/>
              <a:t>or to </a:t>
            </a:r>
            <a:r>
              <a:rPr lang="de-AT" sz="2200" b="1" cap="none" dirty="0"/>
              <a:t>work with others</a:t>
            </a:r>
          </a:p>
          <a:p>
            <a:r>
              <a:rPr lang="de-AT" sz="2200" cap="none" dirty="0"/>
              <a:t>By allowing students to </a:t>
            </a:r>
            <a:r>
              <a:rPr lang="de-AT" sz="2200" b="1" cap="none" dirty="0"/>
              <a:t>choose activities of interest</a:t>
            </a:r>
            <a:r>
              <a:rPr lang="de-AT" sz="2200" cap="none" dirty="0"/>
              <a:t> that are playful yet </a:t>
            </a:r>
            <a:r>
              <a:rPr lang="de-AT" sz="2200" b="1" cap="none" dirty="0"/>
              <a:t>challenging</a:t>
            </a:r>
            <a:r>
              <a:rPr lang="de-AT" sz="2200" cap="none" dirty="0"/>
              <a:t> </a:t>
            </a:r>
          </a:p>
          <a:p>
            <a:r>
              <a:rPr lang="de-AT" sz="2200" cap="none" dirty="0"/>
              <a:t>And by </a:t>
            </a:r>
            <a:r>
              <a:rPr lang="de-AT" sz="2200" b="1" cap="none" dirty="0"/>
              <a:t>empowering</a:t>
            </a:r>
            <a:r>
              <a:rPr lang="de-AT" sz="2200" cap="none" dirty="0"/>
              <a:t> students through active learning and </a:t>
            </a:r>
            <a:r>
              <a:rPr lang="de-AT" sz="2200" b="1" cap="none" dirty="0"/>
              <a:t>decision making</a:t>
            </a:r>
            <a:r>
              <a:rPr lang="de-AT" sz="2200" cap="none" dirty="0"/>
              <a:t>. </a:t>
            </a:r>
          </a:p>
          <a:p>
            <a:pPr marL="0" indent="0">
              <a:buNone/>
            </a:pPr>
            <a:r>
              <a:rPr lang="de-AT" sz="825" dirty="0"/>
              <a:t>(Judith Dodge, Differentiation in Action, p. 51)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96462-E6CC-4065-B2FB-BC9C00C746E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797552" y="1650206"/>
            <a:ext cx="3736975" cy="4810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AT" cap="none" dirty="0">
                <a:solidFill>
                  <a:schemeClr val="tx1"/>
                </a:solidFill>
              </a:rPr>
              <a:t>In an effective classroom…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49864-75AE-4125-9CD0-D98121FBFB7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475656" y="1650206"/>
            <a:ext cx="2888060" cy="733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400" cap="none" dirty="0">
                <a:solidFill>
                  <a:schemeClr val="tx1"/>
                </a:solidFill>
              </a:rPr>
              <a:t>Five basic needs</a:t>
            </a:r>
            <a:endParaRPr lang="en-US" sz="2400" cap="none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1EE4B-F1AF-4FCA-A762-54AC660DEAE7}"/>
              </a:ext>
            </a:extLst>
          </p:cNvPr>
          <p:cNvSpPr/>
          <p:nvPr/>
        </p:nvSpPr>
        <p:spPr>
          <a:xfrm>
            <a:off x="1115616" y="4502706"/>
            <a:ext cx="3017520" cy="10587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de-AT" sz="1350" dirty="0">
                <a:solidFill>
                  <a:schemeClr val="tx1"/>
                </a:solidFill>
                <a:latin typeface="Century Gothic" panose="020B0502020202020204"/>
              </a:rPr>
              <a:t>Our 5 basic needs drive our choices. We choose to behave in a way that will satisfy most of these needs.</a:t>
            </a:r>
            <a:endParaRPr lang="en-US" sz="1350" dirty="0">
              <a:solidFill>
                <a:schemeClr val="tx1"/>
              </a:solidFill>
              <a:latin typeface="Century Gothic" panose="020B0502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BEE5E8-CC9F-4CAB-E7AB-64A715C3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1236828" cy="20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12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de-DE" dirty="0"/>
              <a:t>From the  Neurosciences to  </a:t>
            </a:r>
            <a:br>
              <a:rPr lang="de-DE" dirty="0"/>
            </a:br>
            <a:r>
              <a:rPr lang="de-DE" dirty="0"/>
              <a:t>Autonomous Learning</a:t>
            </a:r>
            <a:endParaRPr lang="en-US" dirty="0"/>
          </a:p>
        </p:txBody>
      </p:sp>
      <p:graphicFrame>
        <p:nvGraphicFramePr>
          <p:cNvPr id="4100" name="Content Placeholder 2">
            <a:extLst>
              <a:ext uri="{FF2B5EF4-FFF2-40B4-BE49-F238E27FC236}">
                <a16:creationId xmlns:a16="http://schemas.microsoft.com/office/drawing/2014/main" id="{C18CE172-8479-6402-B196-B557977761FE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29200"/>
            <a:ext cx="57435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8867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ivic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1978</Words>
  <Application>Microsoft Office PowerPoint</Application>
  <PresentationFormat>On-screen Show (4:3)</PresentationFormat>
  <Paragraphs>274</Paragraphs>
  <Slides>57</Slides>
  <Notes>12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Calibri</vt:lpstr>
      <vt:lpstr>Century Gothic</vt:lpstr>
      <vt:lpstr>Georgia</vt:lpstr>
      <vt:lpstr>Ink Free</vt:lpstr>
      <vt:lpstr>Trebuchet MS</vt:lpstr>
      <vt:lpstr>Wingdings</vt:lpstr>
      <vt:lpstr>Wingdings 2</vt:lpstr>
      <vt:lpstr>Civic</vt:lpstr>
      <vt:lpstr>1_Civic</vt:lpstr>
      <vt:lpstr>Beherzen und Behirnen: Beispiele aus der Praxis  Warum Marionetten nicht gut Sprachen lernen</vt:lpstr>
      <vt:lpstr>Was erwartet Sie in diesem Vortrag?</vt:lpstr>
      <vt:lpstr>10 Principles of Brain-friendly Learning  (Caine and Caine)</vt:lpstr>
      <vt:lpstr>10 Principles of Brain-friendly Learning  (Caine and Caine)</vt:lpstr>
      <vt:lpstr>Hijacking the Brain : Emotions are the key to the brain</vt:lpstr>
      <vt:lpstr> How learning works Why we need more than just workbook exercises</vt:lpstr>
      <vt:lpstr>In other words…</vt:lpstr>
      <vt:lpstr>Autonomy: Choice theory  (William Glasser)</vt:lpstr>
      <vt:lpstr>From the  Neurosciences to   Autonomous Learning</vt:lpstr>
      <vt:lpstr>How do we do this?</vt:lpstr>
      <vt:lpstr>TBT: Task Based Teaching</vt:lpstr>
      <vt:lpstr>F I P: Format – Imagination – Pride</vt:lpstr>
      <vt:lpstr>The pedagogy of the blank sheet Hannelore and Helmut Zehnpfennig (2009)</vt:lpstr>
      <vt:lpstr>Examples: Pedagogy of the blank sheet </vt:lpstr>
      <vt:lpstr>Tall Tales, year 2</vt:lpstr>
      <vt:lpstr>Tall Tales, year 2</vt:lpstr>
      <vt:lpstr>Tall Tales, year 2</vt:lpstr>
      <vt:lpstr>Tall Tales, year 2</vt:lpstr>
      <vt:lpstr>Life in the Middle Ages</vt:lpstr>
      <vt:lpstr>Life in the Middle Ages</vt:lpstr>
      <vt:lpstr>Life in the Middle Ages</vt:lpstr>
      <vt:lpstr>Life in the Middle Ages</vt:lpstr>
      <vt:lpstr>Life in the Middle Ages</vt:lpstr>
      <vt:lpstr>Life in the Middle Ages</vt:lpstr>
      <vt:lpstr>Jack the Ripper, year 4</vt:lpstr>
      <vt:lpstr>Jack the Ripper, year 4</vt:lpstr>
      <vt:lpstr>Jack the Ripper, year 4</vt:lpstr>
      <vt:lpstr>Jack the Ripper, year 4</vt:lpstr>
      <vt:lpstr>PowerPoint Presentation</vt:lpstr>
      <vt:lpstr>Extensive Reading: Booklets about Novels </vt:lpstr>
      <vt:lpstr>PowerPoint Presentation</vt:lpstr>
      <vt:lpstr>Table of contents</vt:lpstr>
      <vt:lpstr>Character portraits</vt:lpstr>
      <vt:lpstr>PowerPoint Presentation</vt:lpstr>
      <vt:lpstr>Newspaper articles and ads</vt:lpstr>
      <vt:lpstr>Ads and brochures</vt:lpstr>
      <vt:lpstr>Letters and postcards</vt:lpstr>
      <vt:lpstr>Background information and research</vt:lpstr>
      <vt:lpstr>PowerPoint Presentation</vt:lpstr>
      <vt:lpstr>Maps and tavel information</vt:lpstr>
      <vt:lpstr>Upper-school Examples</vt:lpstr>
      <vt:lpstr>Cover page and letter to the author</vt:lpstr>
      <vt:lpstr>Author info and Plot diagram</vt:lpstr>
      <vt:lpstr>Plot diagram (The Pearl)</vt:lpstr>
      <vt:lpstr>Drawings </vt:lpstr>
      <vt:lpstr>Character portraits</vt:lpstr>
      <vt:lpstr>Newspaper article</vt:lpstr>
      <vt:lpstr>Diary entries</vt:lpstr>
      <vt:lpstr>Letter to the author and drawings</vt:lpstr>
      <vt:lpstr>Other formats that wait to be filled creatively</vt:lpstr>
      <vt:lpstr>Blogs and Book-trailers</vt:lpstr>
      <vt:lpstr>Examples: Ways into autonomous writing</vt:lpstr>
      <vt:lpstr>In all these projects the learners...</vt:lpstr>
      <vt:lpstr>Thank you for your attention</vt:lpstr>
      <vt:lpstr>Time for questions</vt:lpstr>
      <vt:lpstr>References</vt:lpstr>
      <vt:lpstr>Basisliteratur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Booklets</dc:title>
  <dc:creator>lp</dc:creator>
  <cp:lastModifiedBy>Pölzleitner Elisabeth</cp:lastModifiedBy>
  <cp:revision>234</cp:revision>
  <cp:lastPrinted>2017-05-26T18:29:35Z</cp:lastPrinted>
  <dcterms:created xsi:type="dcterms:W3CDTF">2012-05-17T15:32:52Z</dcterms:created>
  <dcterms:modified xsi:type="dcterms:W3CDTF">2022-12-01T18:32:09Z</dcterms:modified>
</cp:coreProperties>
</file>