
<file path=[Content_Types].xml><?xml version="1.0" encoding="utf-8"?>
<Types xmlns="http://schemas.openxmlformats.org/package/2006/content-types">
  <Default Extension="jpeg" ContentType="image/jpeg"/>
  <Default Extension="jpg" ContentType="image/jpeg"/>
  <Default Extension="jpg&amp;ehk=7CQUj1efqqf2cC6Pbyoc"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xml" ContentType="application/vnd.openxmlformats-officedocument.presentationml.tags+xml"/>
  <Override PartName="/ppt/notesSlides/notesSlide39.xml" ContentType="application/vnd.openxmlformats-officedocument.presentationml.notesSlide+xml"/>
  <Override PartName="/ppt/tags/tag3.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5" r:id="rId1"/>
  </p:sldMasterIdLst>
  <p:notesMasterIdLst>
    <p:notesMasterId r:id="rId51"/>
  </p:notesMasterIdLst>
  <p:sldIdLst>
    <p:sldId id="256" r:id="rId2"/>
    <p:sldId id="583" r:id="rId3"/>
    <p:sldId id="577" r:id="rId4"/>
    <p:sldId id="327" r:id="rId5"/>
    <p:sldId id="581" r:id="rId6"/>
    <p:sldId id="582" r:id="rId7"/>
    <p:sldId id="533" r:id="rId8"/>
    <p:sldId id="578" r:id="rId9"/>
    <p:sldId id="525" r:id="rId10"/>
    <p:sldId id="535" r:id="rId11"/>
    <p:sldId id="571" r:id="rId12"/>
    <p:sldId id="279" r:id="rId13"/>
    <p:sldId id="579" r:id="rId14"/>
    <p:sldId id="278" r:id="rId15"/>
    <p:sldId id="322" r:id="rId16"/>
    <p:sldId id="572" r:id="rId17"/>
    <p:sldId id="294" r:id="rId18"/>
    <p:sldId id="573" r:id="rId19"/>
    <p:sldId id="547" r:id="rId20"/>
    <p:sldId id="550" r:id="rId21"/>
    <p:sldId id="576" r:id="rId22"/>
    <p:sldId id="555" r:id="rId23"/>
    <p:sldId id="580" r:id="rId24"/>
    <p:sldId id="304" r:id="rId25"/>
    <p:sldId id="326" r:id="rId26"/>
    <p:sldId id="563" r:id="rId27"/>
    <p:sldId id="285" r:id="rId28"/>
    <p:sldId id="561" r:id="rId29"/>
    <p:sldId id="589" r:id="rId30"/>
    <p:sldId id="554" r:id="rId31"/>
    <p:sldId id="564" r:id="rId32"/>
    <p:sldId id="557" r:id="rId33"/>
    <p:sldId id="590" r:id="rId34"/>
    <p:sldId id="562" r:id="rId35"/>
    <p:sldId id="556" r:id="rId36"/>
    <p:sldId id="257" r:id="rId37"/>
    <p:sldId id="566" r:id="rId38"/>
    <p:sldId id="259" r:id="rId39"/>
    <p:sldId id="594" r:id="rId40"/>
    <p:sldId id="261" r:id="rId41"/>
    <p:sldId id="258" r:id="rId42"/>
    <p:sldId id="591" r:id="rId43"/>
    <p:sldId id="595" r:id="rId44"/>
    <p:sldId id="587" r:id="rId45"/>
    <p:sldId id="593" r:id="rId46"/>
    <p:sldId id="592" r:id="rId47"/>
    <p:sldId id="264" r:id="rId48"/>
    <p:sldId id="263" r:id="rId49"/>
    <p:sldId id="266" r:id="rId50"/>
  </p:sldIdLst>
  <p:sldSz cx="12192000" cy="6858000"/>
  <p:notesSz cx="9926638"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 Polzleitner" initials="LP" lastIdx="1" clrIdx="0">
    <p:extLst>
      <p:ext uri="{19B8F6BF-5375-455C-9EA6-DF929625EA0E}">
        <p15:presenceInfo xmlns:p15="http://schemas.microsoft.com/office/powerpoint/2012/main" userId="9eb3f2d7bb848fc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FF5F1"/>
    <a:srgbClr val="89C9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9" autoAdjust="0"/>
    <p:restoredTop sz="79329" autoAdjust="0"/>
  </p:normalViewPr>
  <p:slideViewPr>
    <p:cSldViewPr snapToGrid="0" showGuides="1">
      <p:cViewPr varScale="1">
        <p:scale>
          <a:sx n="61" d="100"/>
          <a:sy n="61" d="100"/>
        </p:scale>
        <p:origin x="730" y="31"/>
      </p:cViewPr>
      <p:guideLst>
        <p:guide orient="horz" pos="2160"/>
        <p:guide pos="3840"/>
      </p:guideLst>
    </p:cSldViewPr>
  </p:slideViewPr>
  <p:notesTextViewPr>
    <p:cViewPr>
      <p:scale>
        <a:sx n="1" d="1"/>
        <a:sy n="1" d="1"/>
      </p:scale>
      <p:origin x="0" y="0"/>
    </p:cViewPr>
  </p:notesTextViewPr>
  <p:sorterViewPr>
    <p:cViewPr>
      <p:scale>
        <a:sx n="100" d="100"/>
        <a:sy n="100" d="100"/>
      </p:scale>
      <p:origin x="0" y="-985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256AC0-CF33-4C92-8DD5-5D1688CF4B47}" type="doc">
      <dgm:prSet loTypeId="urn:microsoft.com/office/officeart/2005/8/layout/default" loCatId="list" qsTypeId="urn:microsoft.com/office/officeart/2005/8/quickstyle/simple5" qsCatId="simple" csTypeId="urn:microsoft.com/office/officeart/2005/8/colors/accent6_2" csCatId="accent6" phldr="1"/>
      <dgm:spPr/>
      <dgm:t>
        <a:bodyPr/>
        <a:lstStyle/>
        <a:p>
          <a:endParaRPr lang="en-US"/>
        </a:p>
      </dgm:t>
    </dgm:pt>
    <dgm:pt modelId="{DA29B4A3-5CF8-4F22-A7D1-815133C826CE}">
      <dgm:prSet/>
      <dgm:spPr>
        <a:solidFill>
          <a:schemeClr val="accent1">
            <a:lumMod val="40000"/>
            <a:lumOff val="60000"/>
          </a:schemeClr>
        </a:solidFill>
      </dgm:spPr>
      <dgm:t>
        <a:bodyPr/>
        <a:lstStyle/>
        <a:p>
          <a:r>
            <a:rPr lang="de-AT" baseline="0" dirty="0">
              <a:solidFill>
                <a:schemeClr val="tx1"/>
              </a:solidFill>
            </a:rPr>
            <a:t>all brains are different</a:t>
          </a:r>
          <a:endParaRPr lang="en-US" dirty="0">
            <a:solidFill>
              <a:schemeClr val="tx1"/>
            </a:solidFill>
          </a:endParaRPr>
        </a:p>
      </dgm:t>
    </dgm:pt>
    <dgm:pt modelId="{20A3E564-2898-4CFA-BDA6-3C072DF38AD0}" type="parTrans" cxnId="{525D0C50-6095-4F4F-92E1-0D2653868D54}">
      <dgm:prSet/>
      <dgm:spPr/>
      <dgm:t>
        <a:bodyPr/>
        <a:lstStyle/>
        <a:p>
          <a:endParaRPr lang="en-US"/>
        </a:p>
      </dgm:t>
    </dgm:pt>
    <dgm:pt modelId="{B31206F6-ECEF-40F2-ABEB-90D3BDDA85CA}" type="sibTrans" cxnId="{525D0C50-6095-4F4F-92E1-0D2653868D54}">
      <dgm:prSet/>
      <dgm:spPr/>
      <dgm:t>
        <a:bodyPr/>
        <a:lstStyle/>
        <a:p>
          <a:endParaRPr lang="en-US"/>
        </a:p>
      </dgm:t>
    </dgm:pt>
    <dgm:pt modelId="{2BAB1152-B1F3-4661-AD51-F8D58CFDB1BD}">
      <dgm:prSet/>
      <dgm:spPr>
        <a:solidFill>
          <a:schemeClr val="accent1">
            <a:lumMod val="40000"/>
            <a:lumOff val="60000"/>
          </a:schemeClr>
        </a:solidFill>
      </dgm:spPr>
      <dgm:t>
        <a:bodyPr/>
        <a:lstStyle/>
        <a:p>
          <a:r>
            <a:rPr lang="de-AT" baseline="0" dirty="0">
              <a:solidFill>
                <a:schemeClr val="tx1"/>
              </a:solidFill>
            </a:rPr>
            <a:t>student readiness</a:t>
          </a:r>
          <a:endParaRPr lang="en-US" dirty="0">
            <a:solidFill>
              <a:schemeClr val="tx1"/>
            </a:solidFill>
          </a:endParaRPr>
        </a:p>
      </dgm:t>
    </dgm:pt>
    <dgm:pt modelId="{6B298FAD-0E04-4937-9CA5-4DE96BED0719}" type="parTrans" cxnId="{0094DDDE-73F9-4A95-A1B5-9F07E6DF955B}">
      <dgm:prSet/>
      <dgm:spPr/>
      <dgm:t>
        <a:bodyPr/>
        <a:lstStyle/>
        <a:p>
          <a:endParaRPr lang="en-US"/>
        </a:p>
      </dgm:t>
    </dgm:pt>
    <dgm:pt modelId="{ECBED9CE-B38E-4DD2-A7DA-88F4F55953BA}" type="sibTrans" cxnId="{0094DDDE-73F9-4A95-A1B5-9F07E6DF955B}">
      <dgm:prSet/>
      <dgm:spPr/>
      <dgm:t>
        <a:bodyPr/>
        <a:lstStyle/>
        <a:p>
          <a:endParaRPr lang="en-US"/>
        </a:p>
      </dgm:t>
    </dgm:pt>
    <dgm:pt modelId="{D6273258-6D0A-42D4-8FB5-6942BBE5E73B}">
      <dgm:prSet/>
      <dgm:spPr>
        <a:solidFill>
          <a:schemeClr val="accent1">
            <a:lumMod val="40000"/>
            <a:lumOff val="60000"/>
          </a:schemeClr>
        </a:solidFill>
      </dgm:spPr>
      <dgm:t>
        <a:bodyPr/>
        <a:lstStyle/>
        <a:p>
          <a:r>
            <a:rPr lang="de-AT" baseline="0" dirty="0">
              <a:solidFill>
                <a:schemeClr val="tx1"/>
              </a:solidFill>
            </a:rPr>
            <a:t>student interest</a:t>
          </a:r>
          <a:endParaRPr lang="en-US" dirty="0">
            <a:solidFill>
              <a:schemeClr val="tx1"/>
            </a:solidFill>
          </a:endParaRPr>
        </a:p>
      </dgm:t>
    </dgm:pt>
    <dgm:pt modelId="{02DADFA2-344C-473C-9220-DDF4488FCF5A}" type="parTrans" cxnId="{99B303FF-BB0E-412E-9242-DB1206EFFD4F}">
      <dgm:prSet/>
      <dgm:spPr/>
      <dgm:t>
        <a:bodyPr/>
        <a:lstStyle/>
        <a:p>
          <a:endParaRPr lang="en-US"/>
        </a:p>
      </dgm:t>
    </dgm:pt>
    <dgm:pt modelId="{4A9B982A-5D79-435E-8341-98BE40780929}" type="sibTrans" cxnId="{99B303FF-BB0E-412E-9242-DB1206EFFD4F}">
      <dgm:prSet/>
      <dgm:spPr/>
      <dgm:t>
        <a:bodyPr/>
        <a:lstStyle/>
        <a:p>
          <a:endParaRPr lang="en-US"/>
        </a:p>
      </dgm:t>
    </dgm:pt>
    <dgm:pt modelId="{36922328-8375-4CEB-ABEF-539C456F02B5}">
      <dgm:prSet/>
      <dgm:spPr>
        <a:solidFill>
          <a:schemeClr val="accent1">
            <a:lumMod val="40000"/>
            <a:lumOff val="60000"/>
          </a:schemeClr>
        </a:solidFill>
      </dgm:spPr>
      <dgm:t>
        <a:bodyPr/>
        <a:lstStyle/>
        <a:p>
          <a:r>
            <a:rPr lang="de-AT" baseline="0" dirty="0">
              <a:solidFill>
                <a:schemeClr val="tx1"/>
              </a:solidFill>
            </a:rPr>
            <a:t>learning styles and preferences</a:t>
          </a:r>
          <a:endParaRPr lang="en-US" dirty="0">
            <a:solidFill>
              <a:schemeClr val="tx1"/>
            </a:solidFill>
          </a:endParaRPr>
        </a:p>
      </dgm:t>
    </dgm:pt>
    <dgm:pt modelId="{B7BBF196-1B23-486C-AF4E-1B096A1BB5A3}" type="parTrans" cxnId="{964048EE-6292-4C17-8D61-D28C00657E4D}">
      <dgm:prSet/>
      <dgm:spPr/>
      <dgm:t>
        <a:bodyPr/>
        <a:lstStyle/>
        <a:p>
          <a:endParaRPr lang="en-US"/>
        </a:p>
      </dgm:t>
    </dgm:pt>
    <dgm:pt modelId="{FD74BF1B-A7C2-4810-B1B8-6E9CDC8117B7}" type="sibTrans" cxnId="{964048EE-6292-4C17-8D61-D28C00657E4D}">
      <dgm:prSet/>
      <dgm:spPr/>
      <dgm:t>
        <a:bodyPr/>
        <a:lstStyle/>
        <a:p>
          <a:endParaRPr lang="en-US"/>
        </a:p>
      </dgm:t>
    </dgm:pt>
    <dgm:pt modelId="{C5FAE333-61E0-4AB5-A7B3-9EBC88E3A550}">
      <dgm:prSet/>
      <dgm:spPr>
        <a:solidFill>
          <a:schemeClr val="accent1">
            <a:lumMod val="40000"/>
            <a:lumOff val="60000"/>
          </a:schemeClr>
        </a:solidFill>
      </dgm:spPr>
      <dgm:t>
        <a:bodyPr/>
        <a:lstStyle/>
        <a:p>
          <a:r>
            <a:rPr lang="de-AT" dirty="0">
              <a:solidFill>
                <a:schemeClr val="tx1"/>
              </a:solidFill>
            </a:rPr>
            <a:t>cultural background</a:t>
          </a:r>
          <a:endParaRPr lang="en-US" dirty="0">
            <a:solidFill>
              <a:schemeClr val="tx1"/>
            </a:solidFill>
          </a:endParaRPr>
        </a:p>
      </dgm:t>
    </dgm:pt>
    <dgm:pt modelId="{8B0A187A-A1A8-4499-B441-0D2B364408AF}" type="parTrans" cxnId="{E596459E-98C3-4D7A-B53E-B2393EA8F275}">
      <dgm:prSet/>
      <dgm:spPr/>
      <dgm:t>
        <a:bodyPr/>
        <a:lstStyle/>
        <a:p>
          <a:endParaRPr lang="en-US"/>
        </a:p>
      </dgm:t>
    </dgm:pt>
    <dgm:pt modelId="{59C7E58E-136B-42E2-A465-9106205CB145}" type="sibTrans" cxnId="{E596459E-98C3-4D7A-B53E-B2393EA8F275}">
      <dgm:prSet/>
      <dgm:spPr/>
      <dgm:t>
        <a:bodyPr/>
        <a:lstStyle/>
        <a:p>
          <a:endParaRPr lang="en-US"/>
        </a:p>
      </dgm:t>
    </dgm:pt>
    <dgm:pt modelId="{0F8C32AA-F3D0-43C0-A64E-A38E728B0E03}">
      <dgm:prSet/>
      <dgm:spPr>
        <a:solidFill>
          <a:schemeClr val="accent1">
            <a:lumMod val="40000"/>
            <a:lumOff val="60000"/>
          </a:schemeClr>
        </a:solidFill>
      </dgm:spPr>
      <dgm:t>
        <a:bodyPr/>
        <a:lstStyle/>
        <a:p>
          <a:r>
            <a:rPr lang="de-AT" baseline="0" dirty="0">
              <a:solidFill>
                <a:schemeClr val="tx1"/>
              </a:solidFill>
            </a:rPr>
            <a:t>gender</a:t>
          </a:r>
          <a:endParaRPr lang="en-US" dirty="0">
            <a:solidFill>
              <a:schemeClr val="tx1"/>
            </a:solidFill>
          </a:endParaRPr>
        </a:p>
      </dgm:t>
    </dgm:pt>
    <dgm:pt modelId="{AFDCB892-774A-4D14-860A-35A06AEEFB72}" type="parTrans" cxnId="{0B4C5405-6B99-4B43-A8C9-57A783CB9037}">
      <dgm:prSet/>
      <dgm:spPr/>
      <dgm:t>
        <a:bodyPr/>
        <a:lstStyle/>
        <a:p>
          <a:endParaRPr lang="en-US"/>
        </a:p>
      </dgm:t>
    </dgm:pt>
    <dgm:pt modelId="{395FA1F4-CD44-4E2D-A8DF-A4658341E32E}" type="sibTrans" cxnId="{0B4C5405-6B99-4B43-A8C9-57A783CB9037}">
      <dgm:prSet/>
      <dgm:spPr/>
      <dgm:t>
        <a:bodyPr/>
        <a:lstStyle/>
        <a:p>
          <a:endParaRPr lang="en-US"/>
        </a:p>
      </dgm:t>
    </dgm:pt>
    <dgm:pt modelId="{29993F40-663D-4A9F-B184-8F8890249649}" type="pres">
      <dgm:prSet presAssocID="{86256AC0-CF33-4C92-8DD5-5D1688CF4B47}" presName="diagram" presStyleCnt="0">
        <dgm:presLayoutVars>
          <dgm:dir/>
          <dgm:resizeHandles val="exact"/>
        </dgm:presLayoutVars>
      </dgm:prSet>
      <dgm:spPr/>
    </dgm:pt>
    <dgm:pt modelId="{ACD39E4A-016A-4ED3-A3C4-72766740DC51}" type="pres">
      <dgm:prSet presAssocID="{DA29B4A3-5CF8-4F22-A7D1-815133C826CE}" presName="node" presStyleLbl="node1" presStyleIdx="0" presStyleCnt="6">
        <dgm:presLayoutVars>
          <dgm:bulletEnabled val="1"/>
        </dgm:presLayoutVars>
      </dgm:prSet>
      <dgm:spPr/>
    </dgm:pt>
    <dgm:pt modelId="{2D183DBB-581A-4C87-9171-CBAB80BFDF8F}" type="pres">
      <dgm:prSet presAssocID="{B31206F6-ECEF-40F2-ABEB-90D3BDDA85CA}" presName="sibTrans" presStyleCnt="0"/>
      <dgm:spPr/>
    </dgm:pt>
    <dgm:pt modelId="{09FA8C64-A33B-4FF7-BD9C-B5507FFBB8ED}" type="pres">
      <dgm:prSet presAssocID="{2BAB1152-B1F3-4661-AD51-F8D58CFDB1BD}" presName="node" presStyleLbl="node1" presStyleIdx="1" presStyleCnt="6">
        <dgm:presLayoutVars>
          <dgm:bulletEnabled val="1"/>
        </dgm:presLayoutVars>
      </dgm:prSet>
      <dgm:spPr/>
    </dgm:pt>
    <dgm:pt modelId="{31613859-58CC-4E64-95AB-CFF26BFBB40F}" type="pres">
      <dgm:prSet presAssocID="{ECBED9CE-B38E-4DD2-A7DA-88F4F55953BA}" presName="sibTrans" presStyleCnt="0"/>
      <dgm:spPr/>
    </dgm:pt>
    <dgm:pt modelId="{FB16F3DC-505C-4D37-B8E6-73F754FBACCD}" type="pres">
      <dgm:prSet presAssocID="{D6273258-6D0A-42D4-8FB5-6942BBE5E73B}" presName="node" presStyleLbl="node1" presStyleIdx="2" presStyleCnt="6">
        <dgm:presLayoutVars>
          <dgm:bulletEnabled val="1"/>
        </dgm:presLayoutVars>
      </dgm:prSet>
      <dgm:spPr/>
    </dgm:pt>
    <dgm:pt modelId="{245BC7FF-5CD2-4838-8909-82209FEB24EE}" type="pres">
      <dgm:prSet presAssocID="{4A9B982A-5D79-435E-8341-98BE40780929}" presName="sibTrans" presStyleCnt="0"/>
      <dgm:spPr/>
    </dgm:pt>
    <dgm:pt modelId="{D14200D7-964C-4AFF-8E55-42513F64363F}" type="pres">
      <dgm:prSet presAssocID="{36922328-8375-4CEB-ABEF-539C456F02B5}" presName="node" presStyleLbl="node1" presStyleIdx="3" presStyleCnt="6">
        <dgm:presLayoutVars>
          <dgm:bulletEnabled val="1"/>
        </dgm:presLayoutVars>
      </dgm:prSet>
      <dgm:spPr/>
    </dgm:pt>
    <dgm:pt modelId="{FCCBACD1-EE1E-4A28-B6FD-5E071EFCF558}" type="pres">
      <dgm:prSet presAssocID="{FD74BF1B-A7C2-4810-B1B8-6E9CDC8117B7}" presName="sibTrans" presStyleCnt="0"/>
      <dgm:spPr/>
    </dgm:pt>
    <dgm:pt modelId="{22A91AE4-9D41-49F0-88E5-E5D5F09025FC}" type="pres">
      <dgm:prSet presAssocID="{C5FAE333-61E0-4AB5-A7B3-9EBC88E3A550}" presName="node" presStyleLbl="node1" presStyleIdx="4" presStyleCnt="6">
        <dgm:presLayoutVars>
          <dgm:bulletEnabled val="1"/>
        </dgm:presLayoutVars>
      </dgm:prSet>
      <dgm:spPr/>
    </dgm:pt>
    <dgm:pt modelId="{6CE563B1-1496-450E-81AB-B8080C96DCD3}" type="pres">
      <dgm:prSet presAssocID="{59C7E58E-136B-42E2-A465-9106205CB145}" presName="sibTrans" presStyleCnt="0"/>
      <dgm:spPr/>
    </dgm:pt>
    <dgm:pt modelId="{F2A18A79-09B4-41F7-BB75-34CE46961710}" type="pres">
      <dgm:prSet presAssocID="{0F8C32AA-F3D0-43C0-A64E-A38E728B0E03}" presName="node" presStyleLbl="node1" presStyleIdx="5" presStyleCnt="6">
        <dgm:presLayoutVars>
          <dgm:bulletEnabled val="1"/>
        </dgm:presLayoutVars>
      </dgm:prSet>
      <dgm:spPr/>
    </dgm:pt>
  </dgm:ptLst>
  <dgm:cxnLst>
    <dgm:cxn modelId="{0B4C5405-6B99-4B43-A8C9-57A783CB9037}" srcId="{86256AC0-CF33-4C92-8DD5-5D1688CF4B47}" destId="{0F8C32AA-F3D0-43C0-A64E-A38E728B0E03}" srcOrd="5" destOrd="0" parTransId="{AFDCB892-774A-4D14-860A-35A06AEEFB72}" sibTransId="{395FA1F4-CD44-4E2D-A8DF-A4658341E32E}"/>
    <dgm:cxn modelId="{5069DD21-6E74-4B64-A1C0-21BD8370D86B}" type="presOf" srcId="{C5FAE333-61E0-4AB5-A7B3-9EBC88E3A550}" destId="{22A91AE4-9D41-49F0-88E5-E5D5F09025FC}" srcOrd="0" destOrd="0" presId="urn:microsoft.com/office/officeart/2005/8/layout/default"/>
    <dgm:cxn modelId="{4B45E06E-67D2-469E-9FD3-CBF89780EAF9}" type="presOf" srcId="{DA29B4A3-5CF8-4F22-A7D1-815133C826CE}" destId="{ACD39E4A-016A-4ED3-A3C4-72766740DC51}" srcOrd="0" destOrd="0" presId="urn:microsoft.com/office/officeart/2005/8/layout/default"/>
    <dgm:cxn modelId="{525D0C50-6095-4F4F-92E1-0D2653868D54}" srcId="{86256AC0-CF33-4C92-8DD5-5D1688CF4B47}" destId="{DA29B4A3-5CF8-4F22-A7D1-815133C826CE}" srcOrd="0" destOrd="0" parTransId="{20A3E564-2898-4CFA-BDA6-3C072DF38AD0}" sibTransId="{B31206F6-ECEF-40F2-ABEB-90D3BDDA85CA}"/>
    <dgm:cxn modelId="{06AC1570-BFCC-425B-A882-AA6A44E9F953}" type="presOf" srcId="{36922328-8375-4CEB-ABEF-539C456F02B5}" destId="{D14200D7-964C-4AFF-8E55-42513F64363F}" srcOrd="0" destOrd="0" presId="urn:microsoft.com/office/officeart/2005/8/layout/default"/>
    <dgm:cxn modelId="{902EB870-3245-4B30-A129-AC15D957ED51}" type="presOf" srcId="{86256AC0-CF33-4C92-8DD5-5D1688CF4B47}" destId="{29993F40-663D-4A9F-B184-8F8890249649}" srcOrd="0" destOrd="0" presId="urn:microsoft.com/office/officeart/2005/8/layout/default"/>
    <dgm:cxn modelId="{E596459E-98C3-4D7A-B53E-B2393EA8F275}" srcId="{86256AC0-CF33-4C92-8DD5-5D1688CF4B47}" destId="{C5FAE333-61E0-4AB5-A7B3-9EBC88E3A550}" srcOrd="4" destOrd="0" parTransId="{8B0A187A-A1A8-4499-B441-0D2B364408AF}" sibTransId="{59C7E58E-136B-42E2-A465-9106205CB145}"/>
    <dgm:cxn modelId="{97A5D4A8-53C7-431B-A104-742D977801BB}" type="presOf" srcId="{0F8C32AA-F3D0-43C0-A64E-A38E728B0E03}" destId="{F2A18A79-09B4-41F7-BB75-34CE46961710}" srcOrd="0" destOrd="0" presId="urn:microsoft.com/office/officeart/2005/8/layout/default"/>
    <dgm:cxn modelId="{1F9F1FB5-2456-45AA-B3E2-C5DBD0349B21}" type="presOf" srcId="{D6273258-6D0A-42D4-8FB5-6942BBE5E73B}" destId="{FB16F3DC-505C-4D37-B8E6-73F754FBACCD}" srcOrd="0" destOrd="0" presId="urn:microsoft.com/office/officeart/2005/8/layout/default"/>
    <dgm:cxn modelId="{787CEFB5-B936-40C8-859F-6BC9EBD65E9A}" type="presOf" srcId="{2BAB1152-B1F3-4661-AD51-F8D58CFDB1BD}" destId="{09FA8C64-A33B-4FF7-BD9C-B5507FFBB8ED}" srcOrd="0" destOrd="0" presId="urn:microsoft.com/office/officeart/2005/8/layout/default"/>
    <dgm:cxn modelId="{0094DDDE-73F9-4A95-A1B5-9F07E6DF955B}" srcId="{86256AC0-CF33-4C92-8DD5-5D1688CF4B47}" destId="{2BAB1152-B1F3-4661-AD51-F8D58CFDB1BD}" srcOrd="1" destOrd="0" parTransId="{6B298FAD-0E04-4937-9CA5-4DE96BED0719}" sibTransId="{ECBED9CE-B38E-4DD2-A7DA-88F4F55953BA}"/>
    <dgm:cxn modelId="{964048EE-6292-4C17-8D61-D28C00657E4D}" srcId="{86256AC0-CF33-4C92-8DD5-5D1688CF4B47}" destId="{36922328-8375-4CEB-ABEF-539C456F02B5}" srcOrd="3" destOrd="0" parTransId="{B7BBF196-1B23-486C-AF4E-1B096A1BB5A3}" sibTransId="{FD74BF1B-A7C2-4810-B1B8-6E9CDC8117B7}"/>
    <dgm:cxn modelId="{99B303FF-BB0E-412E-9242-DB1206EFFD4F}" srcId="{86256AC0-CF33-4C92-8DD5-5D1688CF4B47}" destId="{D6273258-6D0A-42D4-8FB5-6942BBE5E73B}" srcOrd="2" destOrd="0" parTransId="{02DADFA2-344C-473C-9220-DDF4488FCF5A}" sibTransId="{4A9B982A-5D79-435E-8341-98BE40780929}"/>
    <dgm:cxn modelId="{605D04A7-7A6C-4373-8F43-FAE9E80DF71D}" type="presParOf" srcId="{29993F40-663D-4A9F-B184-8F8890249649}" destId="{ACD39E4A-016A-4ED3-A3C4-72766740DC51}" srcOrd="0" destOrd="0" presId="urn:microsoft.com/office/officeart/2005/8/layout/default"/>
    <dgm:cxn modelId="{E7A1C008-7373-4242-AE7E-94B3418FC705}" type="presParOf" srcId="{29993F40-663D-4A9F-B184-8F8890249649}" destId="{2D183DBB-581A-4C87-9171-CBAB80BFDF8F}" srcOrd="1" destOrd="0" presId="urn:microsoft.com/office/officeart/2005/8/layout/default"/>
    <dgm:cxn modelId="{98CE6719-7FE2-4E23-9B80-26FBD71406A7}" type="presParOf" srcId="{29993F40-663D-4A9F-B184-8F8890249649}" destId="{09FA8C64-A33B-4FF7-BD9C-B5507FFBB8ED}" srcOrd="2" destOrd="0" presId="urn:microsoft.com/office/officeart/2005/8/layout/default"/>
    <dgm:cxn modelId="{EF1E0E90-01B9-40BB-A387-F6D1A804DAA6}" type="presParOf" srcId="{29993F40-663D-4A9F-B184-8F8890249649}" destId="{31613859-58CC-4E64-95AB-CFF26BFBB40F}" srcOrd="3" destOrd="0" presId="urn:microsoft.com/office/officeart/2005/8/layout/default"/>
    <dgm:cxn modelId="{9BA059E1-EF7F-4A85-B973-7A4DF77C4B9B}" type="presParOf" srcId="{29993F40-663D-4A9F-B184-8F8890249649}" destId="{FB16F3DC-505C-4D37-B8E6-73F754FBACCD}" srcOrd="4" destOrd="0" presId="urn:microsoft.com/office/officeart/2005/8/layout/default"/>
    <dgm:cxn modelId="{EE8D88A8-8B75-4ADA-B697-C0B259539097}" type="presParOf" srcId="{29993F40-663D-4A9F-B184-8F8890249649}" destId="{245BC7FF-5CD2-4838-8909-82209FEB24EE}" srcOrd="5" destOrd="0" presId="urn:microsoft.com/office/officeart/2005/8/layout/default"/>
    <dgm:cxn modelId="{649977C2-1648-408A-B303-135B0475B418}" type="presParOf" srcId="{29993F40-663D-4A9F-B184-8F8890249649}" destId="{D14200D7-964C-4AFF-8E55-42513F64363F}" srcOrd="6" destOrd="0" presId="urn:microsoft.com/office/officeart/2005/8/layout/default"/>
    <dgm:cxn modelId="{1CD54ECA-C684-467D-965E-F0E59ABC5869}" type="presParOf" srcId="{29993F40-663D-4A9F-B184-8F8890249649}" destId="{FCCBACD1-EE1E-4A28-B6FD-5E071EFCF558}" srcOrd="7" destOrd="0" presId="urn:microsoft.com/office/officeart/2005/8/layout/default"/>
    <dgm:cxn modelId="{A13833C1-A2DC-4866-AAE5-F3845389F4DD}" type="presParOf" srcId="{29993F40-663D-4A9F-B184-8F8890249649}" destId="{22A91AE4-9D41-49F0-88E5-E5D5F09025FC}" srcOrd="8" destOrd="0" presId="urn:microsoft.com/office/officeart/2005/8/layout/default"/>
    <dgm:cxn modelId="{9544749B-5EF4-486B-A5A2-F5F6F023A2B2}" type="presParOf" srcId="{29993F40-663D-4A9F-B184-8F8890249649}" destId="{6CE563B1-1496-450E-81AB-B8080C96DCD3}" srcOrd="9" destOrd="0" presId="urn:microsoft.com/office/officeart/2005/8/layout/default"/>
    <dgm:cxn modelId="{655905EB-D519-44AA-A444-B531A8172D41}" type="presParOf" srcId="{29993F40-663D-4A9F-B184-8F8890249649}" destId="{F2A18A79-09B4-41F7-BB75-34CE46961710}"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21691F-513D-4EDF-B1F0-1E8C5F404BE4}" type="doc">
      <dgm:prSet loTypeId="urn:microsoft.com/office/officeart/2005/8/layout/default" loCatId="list" qsTypeId="urn:microsoft.com/office/officeart/2005/8/quickstyle/simple3" qsCatId="simple" csTypeId="urn:microsoft.com/office/officeart/2005/8/colors/colorful2" csCatId="colorful" phldr="1"/>
      <dgm:spPr/>
      <dgm:t>
        <a:bodyPr/>
        <a:lstStyle/>
        <a:p>
          <a:endParaRPr lang="en-US"/>
        </a:p>
      </dgm:t>
    </dgm:pt>
    <dgm:pt modelId="{4E466683-37A7-478D-A37A-BD2B6538E278}">
      <dgm:prSet/>
      <dgm:spPr>
        <a:ln>
          <a:noFill/>
        </a:ln>
      </dgm:spPr>
      <dgm:t>
        <a:bodyPr/>
        <a:lstStyle/>
        <a:p>
          <a:r>
            <a:rPr lang="de-AT" b="1" dirty="0"/>
            <a:t>Themes and topics of interest</a:t>
          </a:r>
          <a:endParaRPr lang="en-US" b="1" dirty="0"/>
        </a:p>
      </dgm:t>
    </dgm:pt>
    <dgm:pt modelId="{2DF41F28-3F10-48C2-9272-412A93C06080}" type="parTrans" cxnId="{00CC33BE-2623-41AA-9B18-8280DFC7CDF4}">
      <dgm:prSet/>
      <dgm:spPr/>
      <dgm:t>
        <a:bodyPr/>
        <a:lstStyle/>
        <a:p>
          <a:endParaRPr lang="en-US"/>
        </a:p>
      </dgm:t>
    </dgm:pt>
    <dgm:pt modelId="{059AA046-E5D7-49A6-B9B5-264748AC0D02}" type="sibTrans" cxnId="{00CC33BE-2623-41AA-9B18-8280DFC7CDF4}">
      <dgm:prSet/>
      <dgm:spPr/>
      <dgm:t>
        <a:bodyPr/>
        <a:lstStyle/>
        <a:p>
          <a:endParaRPr lang="en-US"/>
        </a:p>
      </dgm:t>
    </dgm:pt>
    <dgm:pt modelId="{14E32A8F-30F7-4C83-9709-DB4CFD941DC0}">
      <dgm:prSet/>
      <dgm:spPr/>
      <dgm:t>
        <a:bodyPr/>
        <a:lstStyle/>
        <a:p>
          <a:r>
            <a:rPr lang="de-AT" b="1" dirty="0"/>
            <a:t>Resources and materials</a:t>
          </a:r>
          <a:endParaRPr lang="en-US" b="1" dirty="0"/>
        </a:p>
      </dgm:t>
    </dgm:pt>
    <dgm:pt modelId="{0249F5C2-FCCE-4408-B58B-B9E019B99FDD}" type="parTrans" cxnId="{8F8288D3-BB4D-40EF-8847-D280476CB009}">
      <dgm:prSet/>
      <dgm:spPr/>
      <dgm:t>
        <a:bodyPr/>
        <a:lstStyle/>
        <a:p>
          <a:endParaRPr lang="en-US"/>
        </a:p>
      </dgm:t>
    </dgm:pt>
    <dgm:pt modelId="{61699046-3BAE-4C49-9396-3C486BF23E5F}" type="sibTrans" cxnId="{8F8288D3-BB4D-40EF-8847-D280476CB009}">
      <dgm:prSet/>
      <dgm:spPr/>
      <dgm:t>
        <a:bodyPr/>
        <a:lstStyle/>
        <a:p>
          <a:endParaRPr lang="en-US"/>
        </a:p>
      </dgm:t>
    </dgm:pt>
    <dgm:pt modelId="{34968949-7C7C-4E51-BF64-79452823ED9D}">
      <dgm:prSet/>
      <dgm:spPr/>
      <dgm:t>
        <a:bodyPr/>
        <a:lstStyle/>
        <a:p>
          <a:r>
            <a:rPr lang="de-AT" b="1" dirty="0"/>
            <a:t>Route and strategy: how do you want to learn this? </a:t>
          </a:r>
          <a:endParaRPr lang="en-US" b="1" dirty="0"/>
        </a:p>
      </dgm:t>
    </dgm:pt>
    <dgm:pt modelId="{03C03C53-AA8F-4237-8092-60C4E5E48D4B}" type="parTrans" cxnId="{20394CA3-0B23-4206-B971-042FA7323DE9}">
      <dgm:prSet/>
      <dgm:spPr/>
      <dgm:t>
        <a:bodyPr/>
        <a:lstStyle/>
        <a:p>
          <a:endParaRPr lang="en-US"/>
        </a:p>
      </dgm:t>
    </dgm:pt>
    <dgm:pt modelId="{C8963428-FBE2-4FC0-A00C-20EDC8FD2705}" type="sibTrans" cxnId="{20394CA3-0B23-4206-B971-042FA7323DE9}">
      <dgm:prSet/>
      <dgm:spPr/>
      <dgm:t>
        <a:bodyPr/>
        <a:lstStyle/>
        <a:p>
          <a:endParaRPr lang="en-US"/>
        </a:p>
      </dgm:t>
    </dgm:pt>
    <dgm:pt modelId="{BBD129B8-FDC6-419F-AE05-0B4F740D7E93}">
      <dgm:prSet/>
      <dgm:spPr/>
      <dgm:t>
        <a:bodyPr/>
        <a:lstStyle/>
        <a:p>
          <a:r>
            <a:rPr lang="de-AT" b="1" dirty="0"/>
            <a:t>Real questions: students ask questions based on their own sense of wonder</a:t>
          </a:r>
          <a:endParaRPr lang="en-US" b="1" dirty="0"/>
        </a:p>
      </dgm:t>
    </dgm:pt>
    <dgm:pt modelId="{4B7F8642-0CC9-4664-B77D-11DDC4A08D99}" type="parTrans" cxnId="{EADA5A5B-2EA9-482F-BCA0-16889ACAF2FE}">
      <dgm:prSet/>
      <dgm:spPr/>
      <dgm:t>
        <a:bodyPr/>
        <a:lstStyle/>
        <a:p>
          <a:endParaRPr lang="en-US"/>
        </a:p>
      </dgm:t>
    </dgm:pt>
    <dgm:pt modelId="{B26C9C47-00B3-468E-9D32-1AC3B742B307}" type="sibTrans" cxnId="{EADA5A5B-2EA9-482F-BCA0-16889ACAF2FE}">
      <dgm:prSet/>
      <dgm:spPr/>
      <dgm:t>
        <a:bodyPr/>
        <a:lstStyle/>
        <a:p>
          <a:endParaRPr lang="en-US"/>
        </a:p>
      </dgm:t>
    </dgm:pt>
    <dgm:pt modelId="{4F39AA5C-B9F5-4DCF-B723-2C5920D8EA2A}">
      <dgm:prSet/>
      <dgm:spPr/>
      <dgm:t>
        <a:bodyPr/>
        <a:lstStyle/>
        <a:p>
          <a:r>
            <a:rPr lang="de-AT" b="1" dirty="0"/>
            <a:t>Product: how do you want to show that you have learned it? (Video, audio, texttype, format…)</a:t>
          </a:r>
          <a:endParaRPr lang="en-US" b="1" dirty="0"/>
        </a:p>
      </dgm:t>
    </dgm:pt>
    <dgm:pt modelId="{F0E2654C-AFD0-4C04-99F5-65E679220770}" type="parTrans" cxnId="{48D798DB-5171-4E31-AC2C-DD60E8C155C0}">
      <dgm:prSet/>
      <dgm:spPr/>
      <dgm:t>
        <a:bodyPr/>
        <a:lstStyle/>
        <a:p>
          <a:endParaRPr lang="en-US"/>
        </a:p>
      </dgm:t>
    </dgm:pt>
    <dgm:pt modelId="{F918153F-F36F-44DD-B623-FC25D372F705}" type="sibTrans" cxnId="{48D798DB-5171-4E31-AC2C-DD60E8C155C0}">
      <dgm:prSet/>
      <dgm:spPr/>
      <dgm:t>
        <a:bodyPr/>
        <a:lstStyle/>
        <a:p>
          <a:endParaRPr lang="en-US"/>
        </a:p>
      </dgm:t>
    </dgm:pt>
    <dgm:pt modelId="{472E063D-BB76-40E2-9E8C-3D606567DA87}">
      <dgm:prSet/>
      <dgm:spPr/>
      <dgm:t>
        <a:bodyPr/>
        <a:lstStyle/>
        <a:p>
          <a:r>
            <a:rPr lang="de-AT" b="1" dirty="0"/>
            <a:t>Scaffolding: what kind of help do you need? (Textbook, handout, instruction video, peers, teacher…)</a:t>
          </a:r>
          <a:endParaRPr lang="en-US" b="1" dirty="0"/>
        </a:p>
      </dgm:t>
    </dgm:pt>
    <dgm:pt modelId="{5B48C054-DEFE-4C09-8B4E-EBC76A33F4DF}" type="parTrans" cxnId="{3456932C-F12D-4A15-8A42-7109C81C6D70}">
      <dgm:prSet/>
      <dgm:spPr/>
      <dgm:t>
        <a:bodyPr/>
        <a:lstStyle/>
        <a:p>
          <a:endParaRPr lang="en-US"/>
        </a:p>
      </dgm:t>
    </dgm:pt>
    <dgm:pt modelId="{602F7575-607B-49FA-A4CA-42E9392CD517}" type="sibTrans" cxnId="{3456932C-F12D-4A15-8A42-7109C81C6D70}">
      <dgm:prSet/>
      <dgm:spPr/>
      <dgm:t>
        <a:bodyPr/>
        <a:lstStyle/>
        <a:p>
          <a:endParaRPr lang="en-US"/>
        </a:p>
      </dgm:t>
    </dgm:pt>
    <dgm:pt modelId="{623E5860-4252-4292-A37B-3706CB979D47}">
      <dgm:prSet/>
      <dgm:spPr/>
      <dgm:t>
        <a:bodyPr/>
        <a:lstStyle/>
        <a:p>
          <a:r>
            <a:rPr lang="de-AT" b="1" dirty="0"/>
            <a:t>Setting and social preferences: groupwork, individual work, quiet place, classroom, outside…</a:t>
          </a:r>
          <a:endParaRPr lang="en-US" b="1" dirty="0"/>
        </a:p>
      </dgm:t>
    </dgm:pt>
    <dgm:pt modelId="{AE0A53A3-570D-4CE3-8E5B-873CE288243E}" type="parTrans" cxnId="{4BD244F2-CFBA-41A3-BB84-CFF66FA829A2}">
      <dgm:prSet/>
      <dgm:spPr/>
      <dgm:t>
        <a:bodyPr/>
        <a:lstStyle/>
        <a:p>
          <a:endParaRPr lang="en-US"/>
        </a:p>
      </dgm:t>
    </dgm:pt>
    <dgm:pt modelId="{7F09B9A0-F583-4527-88C8-6F3BC2203BE1}" type="sibTrans" cxnId="{4BD244F2-CFBA-41A3-BB84-CFF66FA829A2}">
      <dgm:prSet/>
      <dgm:spPr/>
      <dgm:t>
        <a:bodyPr/>
        <a:lstStyle/>
        <a:p>
          <a:endParaRPr lang="en-US"/>
        </a:p>
      </dgm:t>
    </dgm:pt>
    <dgm:pt modelId="{6652644B-C7B3-4FBE-BCC5-A26CFBA7E95A}">
      <dgm:prSet/>
      <dgm:spPr/>
      <dgm:t>
        <a:bodyPr/>
        <a:lstStyle/>
        <a:p>
          <a:r>
            <a:rPr lang="de-AT" b="1" dirty="0"/>
            <a:t>Pace: how much time do you need?</a:t>
          </a:r>
          <a:endParaRPr lang="en-US" b="1" dirty="0"/>
        </a:p>
      </dgm:t>
    </dgm:pt>
    <dgm:pt modelId="{2BA07143-D20B-483F-9638-CFF17CD18540}" type="parTrans" cxnId="{AB640E2F-862C-4BBD-9FBD-7BF059F7E2A2}">
      <dgm:prSet/>
      <dgm:spPr/>
      <dgm:t>
        <a:bodyPr/>
        <a:lstStyle/>
        <a:p>
          <a:endParaRPr lang="en-US"/>
        </a:p>
      </dgm:t>
    </dgm:pt>
    <dgm:pt modelId="{8867CAC2-6884-4A0D-AD0B-BD2751EEA027}" type="sibTrans" cxnId="{AB640E2F-862C-4BBD-9FBD-7BF059F7E2A2}">
      <dgm:prSet/>
      <dgm:spPr/>
      <dgm:t>
        <a:bodyPr/>
        <a:lstStyle/>
        <a:p>
          <a:endParaRPr lang="en-US"/>
        </a:p>
      </dgm:t>
    </dgm:pt>
    <dgm:pt modelId="{AF08C271-EDD7-440C-B744-2090E1DD835B}">
      <dgm:prSet/>
      <dgm:spPr/>
      <dgm:t>
        <a:bodyPr/>
        <a:lstStyle/>
        <a:p>
          <a:r>
            <a:rPr lang="de-AT" b="1" dirty="0"/>
            <a:t>Self assessment: where are you? What will be the next step?</a:t>
          </a:r>
          <a:endParaRPr lang="en-US" b="1" dirty="0"/>
        </a:p>
      </dgm:t>
    </dgm:pt>
    <dgm:pt modelId="{7D372AEE-1302-410B-AB94-7B6005E7F1CF}" type="parTrans" cxnId="{76B526E2-ABBE-4602-ADA3-EB8CF0083277}">
      <dgm:prSet/>
      <dgm:spPr/>
      <dgm:t>
        <a:bodyPr/>
        <a:lstStyle/>
        <a:p>
          <a:endParaRPr lang="en-US"/>
        </a:p>
      </dgm:t>
    </dgm:pt>
    <dgm:pt modelId="{D22C9218-6410-4EBB-874D-937AE6E05FB2}" type="sibTrans" cxnId="{76B526E2-ABBE-4602-ADA3-EB8CF0083277}">
      <dgm:prSet/>
      <dgm:spPr/>
      <dgm:t>
        <a:bodyPr/>
        <a:lstStyle/>
        <a:p>
          <a:endParaRPr lang="en-US"/>
        </a:p>
      </dgm:t>
    </dgm:pt>
    <dgm:pt modelId="{64A5C16F-3314-48C5-80FD-169E44A3656D}" type="pres">
      <dgm:prSet presAssocID="{8A21691F-513D-4EDF-B1F0-1E8C5F404BE4}" presName="diagram" presStyleCnt="0">
        <dgm:presLayoutVars>
          <dgm:dir/>
          <dgm:resizeHandles val="exact"/>
        </dgm:presLayoutVars>
      </dgm:prSet>
      <dgm:spPr/>
    </dgm:pt>
    <dgm:pt modelId="{E170C8D9-9593-48AD-A545-DBF7955676D3}" type="pres">
      <dgm:prSet presAssocID="{4E466683-37A7-478D-A37A-BD2B6538E278}" presName="node" presStyleLbl="node1" presStyleIdx="0" presStyleCnt="9">
        <dgm:presLayoutVars>
          <dgm:bulletEnabled val="1"/>
        </dgm:presLayoutVars>
      </dgm:prSet>
      <dgm:spPr/>
    </dgm:pt>
    <dgm:pt modelId="{1E01A0B8-92E7-42F1-B97B-1B9813BE555A}" type="pres">
      <dgm:prSet presAssocID="{059AA046-E5D7-49A6-B9B5-264748AC0D02}" presName="sibTrans" presStyleCnt="0"/>
      <dgm:spPr/>
    </dgm:pt>
    <dgm:pt modelId="{B61ED932-1057-486E-A184-F1477A7CC15C}" type="pres">
      <dgm:prSet presAssocID="{14E32A8F-30F7-4C83-9709-DB4CFD941DC0}" presName="node" presStyleLbl="node1" presStyleIdx="1" presStyleCnt="9">
        <dgm:presLayoutVars>
          <dgm:bulletEnabled val="1"/>
        </dgm:presLayoutVars>
      </dgm:prSet>
      <dgm:spPr/>
    </dgm:pt>
    <dgm:pt modelId="{4BF2F279-6F19-4D6A-A6D3-3430CB93D156}" type="pres">
      <dgm:prSet presAssocID="{61699046-3BAE-4C49-9396-3C486BF23E5F}" presName="sibTrans" presStyleCnt="0"/>
      <dgm:spPr/>
    </dgm:pt>
    <dgm:pt modelId="{B4BF3257-E25F-4DA3-925E-4423A561D621}" type="pres">
      <dgm:prSet presAssocID="{34968949-7C7C-4E51-BF64-79452823ED9D}" presName="node" presStyleLbl="node1" presStyleIdx="2" presStyleCnt="9">
        <dgm:presLayoutVars>
          <dgm:bulletEnabled val="1"/>
        </dgm:presLayoutVars>
      </dgm:prSet>
      <dgm:spPr/>
    </dgm:pt>
    <dgm:pt modelId="{870C53A6-A98F-4CB0-9501-4C20F49F8847}" type="pres">
      <dgm:prSet presAssocID="{C8963428-FBE2-4FC0-A00C-20EDC8FD2705}" presName="sibTrans" presStyleCnt="0"/>
      <dgm:spPr/>
    </dgm:pt>
    <dgm:pt modelId="{FE6C38E9-4A13-4023-8335-4FE9FE98E4F1}" type="pres">
      <dgm:prSet presAssocID="{BBD129B8-FDC6-419F-AE05-0B4F740D7E93}" presName="node" presStyleLbl="node1" presStyleIdx="3" presStyleCnt="9">
        <dgm:presLayoutVars>
          <dgm:bulletEnabled val="1"/>
        </dgm:presLayoutVars>
      </dgm:prSet>
      <dgm:spPr/>
    </dgm:pt>
    <dgm:pt modelId="{79D20E84-4226-4312-B80C-6302284F1062}" type="pres">
      <dgm:prSet presAssocID="{B26C9C47-00B3-468E-9D32-1AC3B742B307}" presName="sibTrans" presStyleCnt="0"/>
      <dgm:spPr/>
    </dgm:pt>
    <dgm:pt modelId="{0B38D74E-F74C-4411-883D-E71A14FBF4D2}" type="pres">
      <dgm:prSet presAssocID="{4F39AA5C-B9F5-4DCF-B723-2C5920D8EA2A}" presName="node" presStyleLbl="node1" presStyleIdx="4" presStyleCnt="9" custLinFactNeighborX="680">
        <dgm:presLayoutVars>
          <dgm:bulletEnabled val="1"/>
        </dgm:presLayoutVars>
      </dgm:prSet>
      <dgm:spPr/>
    </dgm:pt>
    <dgm:pt modelId="{8FAA70CF-8EA5-4988-8C61-3E8C94A58B09}" type="pres">
      <dgm:prSet presAssocID="{F918153F-F36F-44DD-B623-FC25D372F705}" presName="sibTrans" presStyleCnt="0"/>
      <dgm:spPr/>
    </dgm:pt>
    <dgm:pt modelId="{2AE1FE30-5396-41A9-8FB9-30FB1FCB5C93}" type="pres">
      <dgm:prSet presAssocID="{472E063D-BB76-40E2-9E8C-3D606567DA87}" presName="node" presStyleLbl="node1" presStyleIdx="5" presStyleCnt="9">
        <dgm:presLayoutVars>
          <dgm:bulletEnabled val="1"/>
        </dgm:presLayoutVars>
      </dgm:prSet>
      <dgm:spPr/>
    </dgm:pt>
    <dgm:pt modelId="{6980C8A4-D536-4D16-A456-A74D519208A7}" type="pres">
      <dgm:prSet presAssocID="{602F7575-607B-49FA-A4CA-42E9392CD517}" presName="sibTrans" presStyleCnt="0"/>
      <dgm:spPr/>
    </dgm:pt>
    <dgm:pt modelId="{326D3270-E70D-41ED-A48A-3D2FF94B7BCD}" type="pres">
      <dgm:prSet presAssocID="{623E5860-4252-4292-A37B-3706CB979D47}" presName="node" presStyleLbl="node1" presStyleIdx="6" presStyleCnt="9">
        <dgm:presLayoutVars>
          <dgm:bulletEnabled val="1"/>
        </dgm:presLayoutVars>
      </dgm:prSet>
      <dgm:spPr/>
    </dgm:pt>
    <dgm:pt modelId="{3A20ED87-6383-4FE9-8F5E-489308899B86}" type="pres">
      <dgm:prSet presAssocID="{7F09B9A0-F583-4527-88C8-6F3BC2203BE1}" presName="sibTrans" presStyleCnt="0"/>
      <dgm:spPr/>
    </dgm:pt>
    <dgm:pt modelId="{40BF47CB-058D-472D-9224-C922C78B8E31}" type="pres">
      <dgm:prSet presAssocID="{6652644B-C7B3-4FBE-BCC5-A26CFBA7E95A}" presName="node" presStyleLbl="node1" presStyleIdx="7" presStyleCnt="9">
        <dgm:presLayoutVars>
          <dgm:bulletEnabled val="1"/>
        </dgm:presLayoutVars>
      </dgm:prSet>
      <dgm:spPr/>
    </dgm:pt>
    <dgm:pt modelId="{4F1026A9-ACD8-4F30-80E1-FFEBEA47172B}" type="pres">
      <dgm:prSet presAssocID="{8867CAC2-6884-4A0D-AD0B-BD2751EEA027}" presName="sibTrans" presStyleCnt="0"/>
      <dgm:spPr/>
    </dgm:pt>
    <dgm:pt modelId="{1CD2D3C2-1B45-4F43-BAC7-44661C998B4B}" type="pres">
      <dgm:prSet presAssocID="{AF08C271-EDD7-440C-B744-2090E1DD835B}" presName="node" presStyleLbl="node1" presStyleIdx="8" presStyleCnt="9">
        <dgm:presLayoutVars>
          <dgm:bulletEnabled val="1"/>
        </dgm:presLayoutVars>
      </dgm:prSet>
      <dgm:spPr/>
    </dgm:pt>
  </dgm:ptLst>
  <dgm:cxnLst>
    <dgm:cxn modelId="{401DBD07-3F92-4287-9C13-E814CE1E2444}" type="presOf" srcId="{4F39AA5C-B9F5-4DCF-B723-2C5920D8EA2A}" destId="{0B38D74E-F74C-4411-883D-E71A14FBF4D2}" srcOrd="0" destOrd="0" presId="urn:microsoft.com/office/officeart/2005/8/layout/default"/>
    <dgm:cxn modelId="{D5A9CB13-51FA-4DE9-A996-6E0DF8FA8F6F}" type="presOf" srcId="{14E32A8F-30F7-4C83-9709-DB4CFD941DC0}" destId="{B61ED932-1057-486E-A184-F1477A7CC15C}" srcOrd="0" destOrd="0" presId="urn:microsoft.com/office/officeart/2005/8/layout/default"/>
    <dgm:cxn modelId="{3456932C-F12D-4A15-8A42-7109C81C6D70}" srcId="{8A21691F-513D-4EDF-B1F0-1E8C5F404BE4}" destId="{472E063D-BB76-40E2-9E8C-3D606567DA87}" srcOrd="5" destOrd="0" parTransId="{5B48C054-DEFE-4C09-8B4E-EBC76A33F4DF}" sibTransId="{602F7575-607B-49FA-A4CA-42E9392CD517}"/>
    <dgm:cxn modelId="{AB640E2F-862C-4BBD-9FBD-7BF059F7E2A2}" srcId="{8A21691F-513D-4EDF-B1F0-1E8C5F404BE4}" destId="{6652644B-C7B3-4FBE-BCC5-A26CFBA7E95A}" srcOrd="7" destOrd="0" parTransId="{2BA07143-D20B-483F-9638-CFF17CD18540}" sibTransId="{8867CAC2-6884-4A0D-AD0B-BD2751EEA027}"/>
    <dgm:cxn modelId="{EADA5A5B-2EA9-482F-BCA0-16889ACAF2FE}" srcId="{8A21691F-513D-4EDF-B1F0-1E8C5F404BE4}" destId="{BBD129B8-FDC6-419F-AE05-0B4F740D7E93}" srcOrd="3" destOrd="0" parTransId="{4B7F8642-0CC9-4664-B77D-11DDC4A08D99}" sibTransId="{B26C9C47-00B3-468E-9D32-1AC3B742B307}"/>
    <dgm:cxn modelId="{A258E25E-A80E-4BF0-90E3-F5DEFA4BEA05}" type="presOf" srcId="{AF08C271-EDD7-440C-B744-2090E1DD835B}" destId="{1CD2D3C2-1B45-4F43-BAC7-44661C998B4B}" srcOrd="0" destOrd="0" presId="urn:microsoft.com/office/officeart/2005/8/layout/default"/>
    <dgm:cxn modelId="{546D7D45-60B5-4DB6-AE60-D1C074F61574}" type="presOf" srcId="{BBD129B8-FDC6-419F-AE05-0B4F740D7E93}" destId="{FE6C38E9-4A13-4023-8335-4FE9FE98E4F1}" srcOrd="0" destOrd="0" presId="urn:microsoft.com/office/officeart/2005/8/layout/default"/>
    <dgm:cxn modelId="{C8D48474-0446-4EB0-B8CE-EE6E7F7EA81A}" type="presOf" srcId="{472E063D-BB76-40E2-9E8C-3D606567DA87}" destId="{2AE1FE30-5396-41A9-8FB9-30FB1FCB5C93}" srcOrd="0" destOrd="0" presId="urn:microsoft.com/office/officeart/2005/8/layout/default"/>
    <dgm:cxn modelId="{4A723A78-63C4-47D2-A90F-E6552A89E727}" type="presOf" srcId="{8A21691F-513D-4EDF-B1F0-1E8C5F404BE4}" destId="{64A5C16F-3314-48C5-80FD-169E44A3656D}" srcOrd="0" destOrd="0" presId="urn:microsoft.com/office/officeart/2005/8/layout/default"/>
    <dgm:cxn modelId="{30A0008B-7B4B-41F0-8EC5-F7E98DC34B70}" type="presOf" srcId="{6652644B-C7B3-4FBE-BCC5-A26CFBA7E95A}" destId="{40BF47CB-058D-472D-9224-C922C78B8E31}" srcOrd="0" destOrd="0" presId="urn:microsoft.com/office/officeart/2005/8/layout/default"/>
    <dgm:cxn modelId="{20394CA3-0B23-4206-B971-042FA7323DE9}" srcId="{8A21691F-513D-4EDF-B1F0-1E8C5F404BE4}" destId="{34968949-7C7C-4E51-BF64-79452823ED9D}" srcOrd="2" destOrd="0" parTransId="{03C03C53-AA8F-4237-8092-60C4E5E48D4B}" sibTransId="{C8963428-FBE2-4FC0-A00C-20EDC8FD2705}"/>
    <dgm:cxn modelId="{6988F3B9-CC81-4FCE-88AD-37C8CE1E94C2}" type="presOf" srcId="{623E5860-4252-4292-A37B-3706CB979D47}" destId="{326D3270-E70D-41ED-A48A-3D2FF94B7BCD}" srcOrd="0" destOrd="0" presId="urn:microsoft.com/office/officeart/2005/8/layout/default"/>
    <dgm:cxn modelId="{00CC33BE-2623-41AA-9B18-8280DFC7CDF4}" srcId="{8A21691F-513D-4EDF-B1F0-1E8C5F404BE4}" destId="{4E466683-37A7-478D-A37A-BD2B6538E278}" srcOrd="0" destOrd="0" parTransId="{2DF41F28-3F10-48C2-9272-412A93C06080}" sibTransId="{059AA046-E5D7-49A6-B9B5-264748AC0D02}"/>
    <dgm:cxn modelId="{191321C0-BE2E-4DE6-B7A9-2D74717F2DC5}" type="presOf" srcId="{34968949-7C7C-4E51-BF64-79452823ED9D}" destId="{B4BF3257-E25F-4DA3-925E-4423A561D621}" srcOrd="0" destOrd="0" presId="urn:microsoft.com/office/officeart/2005/8/layout/default"/>
    <dgm:cxn modelId="{8F8288D3-BB4D-40EF-8847-D280476CB009}" srcId="{8A21691F-513D-4EDF-B1F0-1E8C5F404BE4}" destId="{14E32A8F-30F7-4C83-9709-DB4CFD941DC0}" srcOrd="1" destOrd="0" parTransId="{0249F5C2-FCCE-4408-B58B-B9E019B99FDD}" sibTransId="{61699046-3BAE-4C49-9396-3C486BF23E5F}"/>
    <dgm:cxn modelId="{48D798DB-5171-4E31-AC2C-DD60E8C155C0}" srcId="{8A21691F-513D-4EDF-B1F0-1E8C5F404BE4}" destId="{4F39AA5C-B9F5-4DCF-B723-2C5920D8EA2A}" srcOrd="4" destOrd="0" parTransId="{F0E2654C-AFD0-4C04-99F5-65E679220770}" sibTransId="{F918153F-F36F-44DD-B623-FC25D372F705}"/>
    <dgm:cxn modelId="{76B526E2-ABBE-4602-ADA3-EB8CF0083277}" srcId="{8A21691F-513D-4EDF-B1F0-1E8C5F404BE4}" destId="{AF08C271-EDD7-440C-B744-2090E1DD835B}" srcOrd="8" destOrd="0" parTransId="{7D372AEE-1302-410B-AB94-7B6005E7F1CF}" sibTransId="{D22C9218-6410-4EBB-874D-937AE6E05FB2}"/>
    <dgm:cxn modelId="{C79C37EB-3D50-42F3-BC47-26952BA252F3}" type="presOf" srcId="{4E466683-37A7-478D-A37A-BD2B6538E278}" destId="{E170C8D9-9593-48AD-A545-DBF7955676D3}" srcOrd="0" destOrd="0" presId="urn:microsoft.com/office/officeart/2005/8/layout/default"/>
    <dgm:cxn modelId="{4BD244F2-CFBA-41A3-BB84-CFF66FA829A2}" srcId="{8A21691F-513D-4EDF-B1F0-1E8C5F404BE4}" destId="{623E5860-4252-4292-A37B-3706CB979D47}" srcOrd="6" destOrd="0" parTransId="{AE0A53A3-570D-4CE3-8E5B-873CE288243E}" sibTransId="{7F09B9A0-F583-4527-88C8-6F3BC2203BE1}"/>
    <dgm:cxn modelId="{EF508BB5-5C41-4576-BFD8-97C1D5C09EA9}" type="presParOf" srcId="{64A5C16F-3314-48C5-80FD-169E44A3656D}" destId="{E170C8D9-9593-48AD-A545-DBF7955676D3}" srcOrd="0" destOrd="0" presId="urn:microsoft.com/office/officeart/2005/8/layout/default"/>
    <dgm:cxn modelId="{D8E481B3-747A-4C9E-8301-1385AF93299D}" type="presParOf" srcId="{64A5C16F-3314-48C5-80FD-169E44A3656D}" destId="{1E01A0B8-92E7-42F1-B97B-1B9813BE555A}" srcOrd="1" destOrd="0" presId="urn:microsoft.com/office/officeart/2005/8/layout/default"/>
    <dgm:cxn modelId="{9ACD4F17-C5D2-470A-9A01-03CB31132C4E}" type="presParOf" srcId="{64A5C16F-3314-48C5-80FD-169E44A3656D}" destId="{B61ED932-1057-486E-A184-F1477A7CC15C}" srcOrd="2" destOrd="0" presId="urn:microsoft.com/office/officeart/2005/8/layout/default"/>
    <dgm:cxn modelId="{E70CB53B-0CE9-47EF-96FF-8A536BEC3B3E}" type="presParOf" srcId="{64A5C16F-3314-48C5-80FD-169E44A3656D}" destId="{4BF2F279-6F19-4D6A-A6D3-3430CB93D156}" srcOrd="3" destOrd="0" presId="urn:microsoft.com/office/officeart/2005/8/layout/default"/>
    <dgm:cxn modelId="{906F6BD7-18F3-4927-9AC5-05768F1D1F99}" type="presParOf" srcId="{64A5C16F-3314-48C5-80FD-169E44A3656D}" destId="{B4BF3257-E25F-4DA3-925E-4423A561D621}" srcOrd="4" destOrd="0" presId="urn:microsoft.com/office/officeart/2005/8/layout/default"/>
    <dgm:cxn modelId="{59F5F58C-4A3F-480D-86AF-97DED4D1FAF3}" type="presParOf" srcId="{64A5C16F-3314-48C5-80FD-169E44A3656D}" destId="{870C53A6-A98F-4CB0-9501-4C20F49F8847}" srcOrd="5" destOrd="0" presId="urn:microsoft.com/office/officeart/2005/8/layout/default"/>
    <dgm:cxn modelId="{8A4E39F3-B30D-4EAD-A9CA-82C65B27B9EA}" type="presParOf" srcId="{64A5C16F-3314-48C5-80FD-169E44A3656D}" destId="{FE6C38E9-4A13-4023-8335-4FE9FE98E4F1}" srcOrd="6" destOrd="0" presId="urn:microsoft.com/office/officeart/2005/8/layout/default"/>
    <dgm:cxn modelId="{52DEB697-D7EC-4113-9661-F702E3AE9663}" type="presParOf" srcId="{64A5C16F-3314-48C5-80FD-169E44A3656D}" destId="{79D20E84-4226-4312-B80C-6302284F1062}" srcOrd="7" destOrd="0" presId="urn:microsoft.com/office/officeart/2005/8/layout/default"/>
    <dgm:cxn modelId="{B7F3FD42-656B-407D-A5C7-A1FECCC64454}" type="presParOf" srcId="{64A5C16F-3314-48C5-80FD-169E44A3656D}" destId="{0B38D74E-F74C-4411-883D-E71A14FBF4D2}" srcOrd="8" destOrd="0" presId="urn:microsoft.com/office/officeart/2005/8/layout/default"/>
    <dgm:cxn modelId="{87559FFC-36FC-47EB-85B6-7B273CAB158C}" type="presParOf" srcId="{64A5C16F-3314-48C5-80FD-169E44A3656D}" destId="{8FAA70CF-8EA5-4988-8C61-3E8C94A58B09}" srcOrd="9" destOrd="0" presId="urn:microsoft.com/office/officeart/2005/8/layout/default"/>
    <dgm:cxn modelId="{0F4EF126-C4C3-4FDB-B840-CE453193D663}" type="presParOf" srcId="{64A5C16F-3314-48C5-80FD-169E44A3656D}" destId="{2AE1FE30-5396-41A9-8FB9-30FB1FCB5C93}" srcOrd="10" destOrd="0" presId="urn:microsoft.com/office/officeart/2005/8/layout/default"/>
    <dgm:cxn modelId="{90C0BFFE-6BDD-434C-AC9B-F241B237451D}" type="presParOf" srcId="{64A5C16F-3314-48C5-80FD-169E44A3656D}" destId="{6980C8A4-D536-4D16-A456-A74D519208A7}" srcOrd="11" destOrd="0" presId="urn:microsoft.com/office/officeart/2005/8/layout/default"/>
    <dgm:cxn modelId="{0430CD0F-0524-49D5-A00C-DCD4A16E89A5}" type="presParOf" srcId="{64A5C16F-3314-48C5-80FD-169E44A3656D}" destId="{326D3270-E70D-41ED-A48A-3D2FF94B7BCD}" srcOrd="12" destOrd="0" presId="urn:microsoft.com/office/officeart/2005/8/layout/default"/>
    <dgm:cxn modelId="{E3760731-98A2-4503-A68D-2E2B08B4C7AE}" type="presParOf" srcId="{64A5C16F-3314-48C5-80FD-169E44A3656D}" destId="{3A20ED87-6383-4FE9-8F5E-489308899B86}" srcOrd="13" destOrd="0" presId="urn:microsoft.com/office/officeart/2005/8/layout/default"/>
    <dgm:cxn modelId="{DB0157AD-9718-436B-BA3E-3E481CCDAE01}" type="presParOf" srcId="{64A5C16F-3314-48C5-80FD-169E44A3656D}" destId="{40BF47CB-058D-472D-9224-C922C78B8E31}" srcOrd="14" destOrd="0" presId="urn:microsoft.com/office/officeart/2005/8/layout/default"/>
    <dgm:cxn modelId="{AF6E8ADA-F9C6-41C8-B4A0-AA146CD16404}" type="presParOf" srcId="{64A5C16F-3314-48C5-80FD-169E44A3656D}" destId="{4F1026A9-ACD8-4F30-80E1-FFEBEA47172B}" srcOrd="15" destOrd="0" presId="urn:microsoft.com/office/officeart/2005/8/layout/default"/>
    <dgm:cxn modelId="{FC04B8C1-F3AA-47A4-A0AB-6619DD8E3555}" type="presParOf" srcId="{64A5C16F-3314-48C5-80FD-169E44A3656D}" destId="{1CD2D3C2-1B45-4F43-BAC7-44661C998B4B}"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D39E4A-016A-4ED3-A3C4-72766740DC51}">
      <dsp:nvSpPr>
        <dsp:cNvPr id="0" name=""/>
        <dsp:cNvSpPr/>
      </dsp:nvSpPr>
      <dsp:spPr>
        <a:xfrm>
          <a:off x="0" y="607299"/>
          <a:ext cx="2051314" cy="1230788"/>
        </a:xfrm>
        <a:prstGeom prst="rect">
          <a:avLst/>
        </a:prstGeom>
        <a:solidFill>
          <a:schemeClr val="accent1">
            <a:lumMod val="40000"/>
            <a:lumOff val="60000"/>
          </a:schemeClr>
        </a:soli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e-AT" sz="2700" kern="1200" baseline="0" dirty="0">
              <a:solidFill>
                <a:schemeClr val="tx1"/>
              </a:solidFill>
            </a:rPr>
            <a:t>all brains are different</a:t>
          </a:r>
          <a:endParaRPr lang="en-US" sz="2700" kern="1200" dirty="0">
            <a:solidFill>
              <a:schemeClr val="tx1"/>
            </a:solidFill>
          </a:endParaRPr>
        </a:p>
      </dsp:txBody>
      <dsp:txXfrm>
        <a:off x="0" y="607299"/>
        <a:ext cx="2051314" cy="1230788"/>
      </dsp:txXfrm>
    </dsp:sp>
    <dsp:sp modelId="{09FA8C64-A33B-4FF7-BD9C-B5507FFBB8ED}">
      <dsp:nvSpPr>
        <dsp:cNvPr id="0" name=""/>
        <dsp:cNvSpPr/>
      </dsp:nvSpPr>
      <dsp:spPr>
        <a:xfrm>
          <a:off x="2256446" y="607299"/>
          <a:ext cx="2051314" cy="1230788"/>
        </a:xfrm>
        <a:prstGeom prst="rect">
          <a:avLst/>
        </a:prstGeom>
        <a:solidFill>
          <a:schemeClr val="accent1">
            <a:lumMod val="40000"/>
            <a:lumOff val="60000"/>
          </a:schemeClr>
        </a:soli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e-AT" sz="2700" kern="1200" baseline="0" dirty="0">
              <a:solidFill>
                <a:schemeClr val="tx1"/>
              </a:solidFill>
            </a:rPr>
            <a:t>student readiness</a:t>
          </a:r>
          <a:endParaRPr lang="en-US" sz="2700" kern="1200" dirty="0">
            <a:solidFill>
              <a:schemeClr val="tx1"/>
            </a:solidFill>
          </a:endParaRPr>
        </a:p>
      </dsp:txBody>
      <dsp:txXfrm>
        <a:off x="2256446" y="607299"/>
        <a:ext cx="2051314" cy="1230788"/>
      </dsp:txXfrm>
    </dsp:sp>
    <dsp:sp modelId="{FB16F3DC-505C-4D37-B8E6-73F754FBACCD}">
      <dsp:nvSpPr>
        <dsp:cNvPr id="0" name=""/>
        <dsp:cNvSpPr/>
      </dsp:nvSpPr>
      <dsp:spPr>
        <a:xfrm>
          <a:off x="4512892" y="607299"/>
          <a:ext cx="2051314" cy="1230788"/>
        </a:xfrm>
        <a:prstGeom prst="rect">
          <a:avLst/>
        </a:prstGeom>
        <a:solidFill>
          <a:schemeClr val="accent1">
            <a:lumMod val="40000"/>
            <a:lumOff val="60000"/>
          </a:schemeClr>
        </a:soli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e-AT" sz="2700" kern="1200" baseline="0" dirty="0">
              <a:solidFill>
                <a:schemeClr val="tx1"/>
              </a:solidFill>
            </a:rPr>
            <a:t>student interest</a:t>
          </a:r>
          <a:endParaRPr lang="en-US" sz="2700" kern="1200" dirty="0">
            <a:solidFill>
              <a:schemeClr val="tx1"/>
            </a:solidFill>
          </a:endParaRPr>
        </a:p>
      </dsp:txBody>
      <dsp:txXfrm>
        <a:off x="4512892" y="607299"/>
        <a:ext cx="2051314" cy="1230788"/>
      </dsp:txXfrm>
    </dsp:sp>
    <dsp:sp modelId="{D14200D7-964C-4AFF-8E55-42513F64363F}">
      <dsp:nvSpPr>
        <dsp:cNvPr id="0" name=""/>
        <dsp:cNvSpPr/>
      </dsp:nvSpPr>
      <dsp:spPr>
        <a:xfrm>
          <a:off x="0" y="2043220"/>
          <a:ext cx="2051314" cy="1230788"/>
        </a:xfrm>
        <a:prstGeom prst="rect">
          <a:avLst/>
        </a:prstGeom>
        <a:solidFill>
          <a:schemeClr val="accent1">
            <a:lumMod val="40000"/>
            <a:lumOff val="60000"/>
          </a:schemeClr>
        </a:soli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e-AT" sz="2700" kern="1200" baseline="0" dirty="0">
              <a:solidFill>
                <a:schemeClr val="tx1"/>
              </a:solidFill>
            </a:rPr>
            <a:t>learning styles and preferences</a:t>
          </a:r>
          <a:endParaRPr lang="en-US" sz="2700" kern="1200" dirty="0">
            <a:solidFill>
              <a:schemeClr val="tx1"/>
            </a:solidFill>
          </a:endParaRPr>
        </a:p>
      </dsp:txBody>
      <dsp:txXfrm>
        <a:off x="0" y="2043220"/>
        <a:ext cx="2051314" cy="1230788"/>
      </dsp:txXfrm>
    </dsp:sp>
    <dsp:sp modelId="{22A91AE4-9D41-49F0-88E5-E5D5F09025FC}">
      <dsp:nvSpPr>
        <dsp:cNvPr id="0" name=""/>
        <dsp:cNvSpPr/>
      </dsp:nvSpPr>
      <dsp:spPr>
        <a:xfrm>
          <a:off x="2256446" y="2043220"/>
          <a:ext cx="2051314" cy="1230788"/>
        </a:xfrm>
        <a:prstGeom prst="rect">
          <a:avLst/>
        </a:prstGeom>
        <a:solidFill>
          <a:schemeClr val="accent1">
            <a:lumMod val="40000"/>
            <a:lumOff val="60000"/>
          </a:schemeClr>
        </a:soli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e-AT" sz="2700" kern="1200" dirty="0">
              <a:solidFill>
                <a:schemeClr val="tx1"/>
              </a:solidFill>
            </a:rPr>
            <a:t>cultural background</a:t>
          </a:r>
          <a:endParaRPr lang="en-US" sz="2700" kern="1200" dirty="0">
            <a:solidFill>
              <a:schemeClr val="tx1"/>
            </a:solidFill>
          </a:endParaRPr>
        </a:p>
      </dsp:txBody>
      <dsp:txXfrm>
        <a:off x="2256446" y="2043220"/>
        <a:ext cx="2051314" cy="1230788"/>
      </dsp:txXfrm>
    </dsp:sp>
    <dsp:sp modelId="{F2A18A79-09B4-41F7-BB75-34CE46961710}">
      <dsp:nvSpPr>
        <dsp:cNvPr id="0" name=""/>
        <dsp:cNvSpPr/>
      </dsp:nvSpPr>
      <dsp:spPr>
        <a:xfrm>
          <a:off x="4512892" y="2043220"/>
          <a:ext cx="2051314" cy="1230788"/>
        </a:xfrm>
        <a:prstGeom prst="rect">
          <a:avLst/>
        </a:prstGeom>
        <a:solidFill>
          <a:schemeClr val="accent1">
            <a:lumMod val="40000"/>
            <a:lumOff val="60000"/>
          </a:schemeClr>
        </a:soli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e-AT" sz="2700" kern="1200" baseline="0" dirty="0">
              <a:solidFill>
                <a:schemeClr val="tx1"/>
              </a:solidFill>
            </a:rPr>
            <a:t>gender</a:t>
          </a:r>
          <a:endParaRPr lang="en-US" sz="2700" kern="1200" dirty="0">
            <a:solidFill>
              <a:schemeClr val="tx1"/>
            </a:solidFill>
          </a:endParaRPr>
        </a:p>
      </dsp:txBody>
      <dsp:txXfrm>
        <a:off x="4512892" y="2043220"/>
        <a:ext cx="2051314" cy="12307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0C8D9-9593-48AD-A545-DBF7955676D3}">
      <dsp:nvSpPr>
        <dsp:cNvPr id="0" name=""/>
        <dsp:cNvSpPr/>
      </dsp:nvSpPr>
      <dsp:spPr>
        <a:xfrm>
          <a:off x="4070" y="491820"/>
          <a:ext cx="2203989" cy="1322393"/>
        </a:xfrm>
        <a:prstGeom prst="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AT" sz="1700" b="1" kern="1200" dirty="0"/>
            <a:t>Themes and topics of interest</a:t>
          </a:r>
          <a:endParaRPr lang="en-US" sz="1700" b="1" kern="1200" dirty="0"/>
        </a:p>
      </dsp:txBody>
      <dsp:txXfrm>
        <a:off x="4070" y="491820"/>
        <a:ext cx="2203989" cy="1322393"/>
      </dsp:txXfrm>
    </dsp:sp>
    <dsp:sp modelId="{B61ED932-1057-486E-A184-F1477A7CC15C}">
      <dsp:nvSpPr>
        <dsp:cNvPr id="0" name=""/>
        <dsp:cNvSpPr/>
      </dsp:nvSpPr>
      <dsp:spPr>
        <a:xfrm>
          <a:off x="2428459" y="491820"/>
          <a:ext cx="2203989" cy="1322393"/>
        </a:xfrm>
        <a:prstGeom prst="rect">
          <a:avLst/>
        </a:prstGeom>
        <a:solidFill>
          <a:schemeClr val="accent2">
            <a:hueOff val="343292"/>
            <a:satOff val="-6101"/>
            <a:lumOff val="196"/>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AT" sz="1700" b="1" kern="1200" dirty="0"/>
            <a:t>Resources and materials</a:t>
          </a:r>
          <a:endParaRPr lang="en-US" sz="1700" b="1" kern="1200" dirty="0"/>
        </a:p>
      </dsp:txBody>
      <dsp:txXfrm>
        <a:off x="2428459" y="491820"/>
        <a:ext cx="2203989" cy="1322393"/>
      </dsp:txXfrm>
    </dsp:sp>
    <dsp:sp modelId="{B4BF3257-E25F-4DA3-925E-4423A561D621}">
      <dsp:nvSpPr>
        <dsp:cNvPr id="0" name=""/>
        <dsp:cNvSpPr/>
      </dsp:nvSpPr>
      <dsp:spPr>
        <a:xfrm>
          <a:off x="4852847" y="491820"/>
          <a:ext cx="2203989" cy="1322393"/>
        </a:xfrm>
        <a:prstGeom prst="rect">
          <a:avLst/>
        </a:prstGeom>
        <a:solidFill>
          <a:schemeClr val="accent2">
            <a:hueOff val="686585"/>
            <a:satOff val="-12202"/>
            <a:lumOff val="392"/>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AT" sz="1700" b="1" kern="1200" dirty="0"/>
            <a:t>Route and strategy: how do you want to learn this? </a:t>
          </a:r>
          <a:endParaRPr lang="en-US" sz="1700" b="1" kern="1200" dirty="0"/>
        </a:p>
      </dsp:txBody>
      <dsp:txXfrm>
        <a:off x="4852847" y="491820"/>
        <a:ext cx="2203989" cy="1322393"/>
      </dsp:txXfrm>
    </dsp:sp>
    <dsp:sp modelId="{FE6C38E9-4A13-4023-8335-4FE9FE98E4F1}">
      <dsp:nvSpPr>
        <dsp:cNvPr id="0" name=""/>
        <dsp:cNvSpPr/>
      </dsp:nvSpPr>
      <dsp:spPr>
        <a:xfrm>
          <a:off x="7277236" y="491820"/>
          <a:ext cx="2203989" cy="1322393"/>
        </a:xfrm>
        <a:prstGeom prst="rect">
          <a:avLst/>
        </a:prstGeom>
        <a:solidFill>
          <a:schemeClr val="accent2">
            <a:hueOff val="1029877"/>
            <a:satOff val="-18303"/>
            <a:lumOff val="588"/>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AT" sz="1700" b="1" kern="1200" dirty="0"/>
            <a:t>Real questions: students ask questions based on their own sense of wonder</a:t>
          </a:r>
          <a:endParaRPr lang="en-US" sz="1700" b="1" kern="1200" dirty="0"/>
        </a:p>
      </dsp:txBody>
      <dsp:txXfrm>
        <a:off x="7277236" y="491820"/>
        <a:ext cx="2203989" cy="1322393"/>
      </dsp:txXfrm>
    </dsp:sp>
    <dsp:sp modelId="{0B38D74E-F74C-4411-883D-E71A14FBF4D2}">
      <dsp:nvSpPr>
        <dsp:cNvPr id="0" name=""/>
        <dsp:cNvSpPr/>
      </dsp:nvSpPr>
      <dsp:spPr>
        <a:xfrm>
          <a:off x="9705695" y="491820"/>
          <a:ext cx="2203989" cy="1322393"/>
        </a:xfrm>
        <a:prstGeom prst="rect">
          <a:avLst/>
        </a:prstGeom>
        <a:solidFill>
          <a:schemeClr val="accent2">
            <a:hueOff val="1373170"/>
            <a:satOff val="-24404"/>
            <a:lumOff val="785"/>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AT" sz="1700" b="1" kern="1200" dirty="0"/>
            <a:t>Product: how do you want to show that you have learned it? (Video, audio, texttype, format…)</a:t>
          </a:r>
          <a:endParaRPr lang="en-US" sz="1700" b="1" kern="1200" dirty="0"/>
        </a:p>
      </dsp:txBody>
      <dsp:txXfrm>
        <a:off x="9705695" y="491820"/>
        <a:ext cx="2203989" cy="1322393"/>
      </dsp:txXfrm>
    </dsp:sp>
    <dsp:sp modelId="{2AE1FE30-5396-41A9-8FB9-30FB1FCB5C93}">
      <dsp:nvSpPr>
        <dsp:cNvPr id="0" name=""/>
        <dsp:cNvSpPr/>
      </dsp:nvSpPr>
      <dsp:spPr>
        <a:xfrm>
          <a:off x="1216264" y="2034612"/>
          <a:ext cx="2203989" cy="1322393"/>
        </a:xfrm>
        <a:prstGeom prst="rect">
          <a:avLst/>
        </a:prstGeom>
        <a:solidFill>
          <a:schemeClr val="accent2">
            <a:hueOff val="1716462"/>
            <a:satOff val="-30505"/>
            <a:lumOff val="981"/>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AT" sz="1700" b="1" kern="1200" dirty="0"/>
            <a:t>Scaffolding: what kind of help do you need? (Textbook, handout, instruction video, peers, teacher…)</a:t>
          </a:r>
          <a:endParaRPr lang="en-US" sz="1700" b="1" kern="1200" dirty="0"/>
        </a:p>
      </dsp:txBody>
      <dsp:txXfrm>
        <a:off x="1216264" y="2034612"/>
        <a:ext cx="2203989" cy="1322393"/>
      </dsp:txXfrm>
    </dsp:sp>
    <dsp:sp modelId="{326D3270-E70D-41ED-A48A-3D2FF94B7BCD}">
      <dsp:nvSpPr>
        <dsp:cNvPr id="0" name=""/>
        <dsp:cNvSpPr/>
      </dsp:nvSpPr>
      <dsp:spPr>
        <a:xfrm>
          <a:off x="3640653" y="2034612"/>
          <a:ext cx="2203989" cy="1322393"/>
        </a:xfrm>
        <a:prstGeom prst="rect">
          <a:avLst/>
        </a:prstGeom>
        <a:solidFill>
          <a:schemeClr val="accent2">
            <a:hueOff val="2059755"/>
            <a:satOff val="-36606"/>
            <a:lumOff val="1177"/>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AT" sz="1700" b="1" kern="1200" dirty="0"/>
            <a:t>Setting and social preferences: groupwork, individual work, quiet place, classroom, outside…</a:t>
          </a:r>
          <a:endParaRPr lang="en-US" sz="1700" b="1" kern="1200" dirty="0"/>
        </a:p>
      </dsp:txBody>
      <dsp:txXfrm>
        <a:off x="3640653" y="2034612"/>
        <a:ext cx="2203989" cy="1322393"/>
      </dsp:txXfrm>
    </dsp:sp>
    <dsp:sp modelId="{40BF47CB-058D-472D-9224-C922C78B8E31}">
      <dsp:nvSpPr>
        <dsp:cNvPr id="0" name=""/>
        <dsp:cNvSpPr/>
      </dsp:nvSpPr>
      <dsp:spPr>
        <a:xfrm>
          <a:off x="6065041" y="2034612"/>
          <a:ext cx="2203989" cy="1322393"/>
        </a:xfrm>
        <a:prstGeom prst="rect">
          <a:avLst/>
        </a:prstGeom>
        <a:solidFill>
          <a:schemeClr val="accent2">
            <a:hueOff val="2403047"/>
            <a:satOff val="-42707"/>
            <a:lumOff val="1373"/>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AT" sz="1700" b="1" kern="1200" dirty="0"/>
            <a:t>Pace: how much time do you need?</a:t>
          </a:r>
          <a:endParaRPr lang="en-US" sz="1700" b="1" kern="1200" dirty="0"/>
        </a:p>
      </dsp:txBody>
      <dsp:txXfrm>
        <a:off x="6065041" y="2034612"/>
        <a:ext cx="2203989" cy="1322393"/>
      </dsp:txXfrm>
    </dsp:sp>
    <dsp:sp modelId="{1CD2D3C2-1B45-4F43-BAC7-44661C998B4B}">
      <dsp:nvSpPr>
        <dsp:cNvPr id="0" name=""/>
        <dsp:cNvSpPr/>
      </dsp:nvSpPr>
      <dsp:spPr>
        <a:xfrm>
          <a:off x="8489430" y="2034612"/>
          <a:ext cx="2203989" cy="1322393"/>
        </a:xfrm>
        <a:prstGeom prst="rect">
          <a:avLst/>
        </a:prstGeom>
        <a:solidFill>
          <a:schemeClr val="accent2">
            <a:hueOff val="2746340"/>
            <a:satOff val="-48808"/>
            <a:lumOff val="1569"/>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AT" sz="1700" b="1" kern="1200" dirty="0"/>
            <a:t>Self assessment: where are you? What will be the next step?</a:t>
          </a:r>
          <a:endParaRPr lang="en-US" sz="1700" b="1" kern="1200" dirty="0"/>
        </a:p>
      </dsp:txBody>
      <dsp:txXfrm>
        <a:off x="8489430" y="2034612"/>
        <a:ext cx="2203989" cy="132239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1543"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22798" y="1"/>
            <a:ext cx="4301543" cy="344091"/>
          </a:xfrm>
          <a:prstGeom prst="rect">
            <a:avLst/>
          </a:prstGeom>
        </p:spPr>
        <p:txBody>
          <a:bodyPr vert="horz" lIns="91440" tIns="45720" rIns="91440" bIns="45720" rtlCol="0"/>
          <a:lstStyle>
            <a:lvl1pPr algn="r">
              <a:defRPr sz="1200"/>
            </a:lvl1pPr>
          </a:lstStyle>
          <a:p>
            <a:fld id="{1A025A4E-E91B-4136-80AD-FE4241DE7070}" type="datetimeFigureOut">
              <a:rPr lang="en-US" smtClean="0"/>
              <a:t>18-May-19</a:t>
            </a:fld>
            <a:endParaRPr lang="en-US"/>
          </a:p>
        </p:txBody>
      </p:sp>
      <p:sp>
        <p:nvSpPr>
          <p:cNvPr id="4" name="Slide Image Placeholder 3"/>
          <p:cNvSpPr>
            <a:spLocks noGrp="1" noRot="1" noChangeAspect="1"/>
          </p:cNvSpPr>
          <p:nvPr>
            <p:ph type="sldImg" idx="2"/>
          </p:nvPr>
        </p:nvSpPr>
        <p:spPr>
          <a:xfrm>
            <a:off x="2905125" y="857250"/>
            <a:ext cx="4116388"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92664" y="3300412"/>
            <a:ext cx="794131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4301543"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22798" y="6513910"/>
            <a:ext cx="4301543" cy="344090"/>
          </a:xfrm>
          <a:prstGeom prst="rect">
            <a:avLst/>
          </a:prstGeom>
        </p:spPr>
        <p:txBody>
          <a:bodyPr vert="horz" lIns="91440" tIns="45720" rIns="91440" bIns="45720" rtlCol="0" anchor="b"/>
          <a:lstStyle>
            <a:lvl1pPr algn="r">
              <a:defRPr sz="1200"/>
            </a:lvl1pPr>
          </a:lstStyle>
          <a:p>
            <a:fld id="{1D81100F-DB2B-499A-AF18-B8464B4F4564}" type="slidenum">
              <a:rPr lang="en-US" smtClean="0"/>
              <a:t>‹#›</a:t>
            </a:fld>
            <a:endParaRPr lang="en-US"/>
          </a:p>
        </p:txBody>
      </p:sp>
    </p:spTree>
    <p:extLst>
      <p:ext uri="{BB962C8B-B14F-4D97-AF65-F5344CB8AC3E}">
        <p14:creationId xmlns:p14="http://schemas.microsoft.com/office/powerpoint/2010/main" val="43069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Introduce myself…</a:t>
            </a:r>
          </a:p>
          <a:p>
            <a:r>
              <a:rPr lang="de-DE"/>
              <a:t>Achtung…Folien auf Engl, spreche aber Deutsch </a:t>
            </a:r>
          </a:p>
          <a:p>
            <a:endParaRPr lang="en-US"/>
          </a:p>
        </p:txBody>
      </p:sp>
      <p:sp>
        <p:nvSpPr>
          <p:cNvPr id="4" name="Slide Number Placeholder 3"/>
          <p:cNvSpPr>
            <a:spLocks noGrp="1"/>
          </p:cNvSpPr>
          <p:nvPr>
            <p:ph type="sldNum" sz="quarter" idx="5"/>
          </p:nvPr>
        </p:nvSpPr>
        <p:spPr/>
        <p:txBody>
          <a:bodyPr/>
          <a:lstStyle/>
          <a:p>
            <a:fld id="{1D81100F-DB2B-499A-AF18-B8464B4F4564}" type="slidenum">
              <a:rPr lang="en-US" smtClean="0"/>
              <a:t>1</a:t>
            </a:fld>
            <a:endParaRPr lang="en-US"/>
          </a:p>
        </p:txBody>
      </p:sp>
    </p:spTree>
    <p:extLst>
      <p:ext uri="{BB962C8B-B14F-4D97-AF65-F5344CB8AC3E}">
        <p14:creationId xmlns:p14="http://schemas.microsoft.com/office/powerpoint/2010/main" val="1417366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Ich möchte in diesem Vortrag erklären warum WAHLmöglichkeiten so essenziell f. das Lernen sind.</a:t>
            </a:r>
          </a:p>
          <a:p>
            <a:r>
              <a:rPr lang="de-AT" dirty="0"/>
              <a:t>Im Großen und Ganzen (in a nutshell) geht es um folgende </a:t>
            </a:r>
          </a:p>
          <a:p>
            <a:r>
              <a:rPr lang="de-AT" dirty="0"/>
              <a:t>Jedes Gehirn ist einzigartig  -- organisiert nach den Eindrücken und Erlebnissen…hat andere Assoziationen, Vorlieben, Zugänge – Wenn wir alle Schüler gleich unterrichten, wenn alle das selbe tun, lernen aber nicht alle das selbe.</a:t>
            </a:r>
          </a:p>
          <a:p>
            <a:r>
              <a:rPr lang="de-AT" dirty="0"/>
              <a:t>Wichtig ist nicht die Zahl der Neuronen, sondern deren Verbindungen:  Wie bringe ich die Gehirnzellen dazu zu „feuern“ und neue Verknüpfungen zu bauen.</a:t>
            </a:r>
          </a:p>
          <a:p>
            <a:r>
              <a:rPr lang="de-AT" b="1" dirty="0"/>
              <a:t>James Zull: Teaching is the art of changing the brain. </a:t>
            </a:r>
          </a:p>
          <a:p>
            <a:r>
              <a:rPr lang="de-AT" dirty="0"/>
              <a:t>Um das Lernen (also die Kommunikation zwischen den Synapsen) zu fördern spielt WAHL – CHOICE – eine gewisse Freiheit und Empowerment (Ermächtigung) eine wichtige Rolle – werden wir später noch sehen.</a:t>
            </a:r>
            <a:endParaRPr lang="en-US" dirty="0"/>
          </a:p>
        </p:txBody>
      </p:sp>
      <p:sp>
        <p:nvSpPr>
          <p:cNvPr id="4" name="Slide Number Placeholder 3"/>
          <p:cNvSpPr>
            <a:spLocks noGrp="1"/>
          </p:cNvSpPr>
          <p:nvPr>
            <p:ph type="sldNum" sz="quarter" idx="10"/>
          </p:nvPr>
        </p:nvSpPr>
        <p:spPr/>
        <p:txBody>
          <a:bodyPr/>
          <a:lstStyle/>
          <a:p>
            <a:fld id="{1D81100F-DB2B-499A-AF18-B8464B4F4564}" type="slidenum">
              <a:rPr lang="en-US" smtClean="0"/>
              <a:t>10</a:t>
            </a:fld>
            <a:endParaRPr lang="en-US"/>
          </a:p>
        </p:txBody>
      </p:sp>
    </p:spTree>
    <p:extLst>
      <p:ext uri="{BB962C8B-B14F-4D97-AF65-F5344CB8AC3E}">
        <p14:creationId xmlns:p14="http://schemas.microsoft.com/office/powerpoint/2010/main" val="3246910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Wie kommen wir jetzt ins Hirn hinein um es zu verändern. </a:t>
            </a:r>
          </a:p>
          <a:p>
            <a:r>
              <a:rPr lang="de-AT" dirty="0"/>
              <a:t>2 Ways in: Pain or Pleasure:</a:t>
            </a:r>
          </a:p>
          <a:p>
            <a:r>
              <a:rPr lang="de-AT" dirty="0"/>
              <a:t>Pain is stronger: if the s suffers from stress, fear, emotional distress, the PAIN will hold their attention.</a:t>
            </a:r>
          </a:p>
          <a:p>
            <a:r>
              <a:rPr lang="de-AT" dirty="0"/>
              <a:t>Pleasure: every student needs a stress-free, safe, pleasurable environment.</a:t>
            </a:r>
          </a:p>
          <a:p>
            <a:r>
              <a:rPr lang="de-AT" dirty="0"/>
              <a:t>Schauen wir uns das etwas genauer an was da passiert.</a:t>
            </a:r>
          </a:p>
          <a:p>
            <a:r>
              <a:rPr lang="de-AT" dirty="0"/>
              <a:t>Ich muss also dafür sorgen, dass die kids ihre „Kaputzen“ herunternehmen können und sich sicher fühlen auch Fehler machen zu dürfen.</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11</a:t>
            </a:fld>
            <a:endParaRPr lang="en-US"/>
          </a:p>
        </p:txBody>
      </p:sp>
    </p:spTree>
    <p:extLst>
      <p:ext uri="{BB962C8B-B14F-4D97-AF65-F5344CB8AC3E}">
        <p14:creationId xmlns:p14="http://schemas.microsoft.com/office/powerpoint/2010/main" val="3282897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sz="1200" b="1" dirty="0">
                <a:solidFill>
                  <a:schemeClr val="bg1"/>
                </a:solidFill>
              </a:rPr>
              <a:t>click</a:t>
            </a:r>
            <a:endParaRPr lang="fr-FR" dirty="0"/>
          </a:p>
          <a:p>
            <a:r>
              <a:rPr lang="fr-FR" sz="1200" dirty="0" err="1">
                <a:solidFill>
                  <a:schemeClr val="bg1"/>
                </a:solidFill>
              </a:rPr>
              <a:t>Let’s</a:t>
            </a:r>
            <a:r>
              <a:rPr lang="fr-FR" sz="1200" dirty="0">
                <a:solidFill>
                  <a:schemeClr val="bg1"/>
                </a:solidFill>
              </a:rPr>
              <a:t> follow the </a:t>
            </a:r>
            <a:r>
              <a:rPr lang="fr-FR" sz="1200" dirty="0" err="1">
                <a:solidFill>
                  <a:schemeClr val="bg1"/>
                </a:solidFill>
              </a:rPr>
              <a:t>brain</a:t>
            </a:r>
            <a:r>
              <a:rPr lang="fr-FR" sz="1200" dirty="0">
                <a:solidFill>
                  <a:schemeClr val="bg1"/>
                </a:solidFill>
              </a:rPr>
              <a:t> </a:t>
            </a:r>
            <a:r>
              <a:rPr lang="fr-FR" sz="1200" dirty="0" err="1">
                <a:solidFill>
                  <a:schemeClr val="bg1"/>
                </a:solidFill>
              </a:rPr>
              <a:t>along</a:t>
            </a:r>
            <a:r>
              <a:rPr lang="fr-FR" sz="1200" dirty="0">
                <a:solidFill>
                  <a:schemeClr val="bg1"/>
                </a:solidFill>
              </a:rPr>
              <a:t> the </a:t>
            </a:r>
            <a:r>
              <a:rPr lang="fr-FR" sz="1200" dirty="0" err="1">
                <a:solidFill>
                  <a:schemeClr val="bg1"/>
                </a:solidFill>
              </a:rPr>
              <a:t>typical</a:t>
            </a:r>
            <a:r>
              <a:rPr lang="fr-FR" sz="1200" dirty="0">
                <a:solidFill>
                  <a:schemeClr val="bg1"/>
                </a:solidFill>
              </a:rPr>
              <a:t> </a:t>
            </a:r>
            <a:r>
              <a:rPr lang="fr-FR" sz="1200" dirty="0" err="1">
                <a:solidFill>
                  <a:schemeClr val="bg1"/>
                </a:solidFill>
              </a:rPr>
              <a:t>steps</a:t>
            </a:r>
            <a:r>
              <a:rPr lang="fr-FR" sz="1200" dirty="0">
                <a:solidFill>
                  <a:schemeClr val="bg1"/>
                </a:solidFill>
              </a:rPr>
              <a:t> </a:t>
            </a:r>
            <a:r>
              <a:rPr lang="fr-FR" sz="1200" dirty="0" err="1">
                <a:solidFill>
                  <a:schemeClr val="bg1"/>
                </a:solidFill>
              </a:rPr>
              <a:t>from</a:t>
            </a:r>
            <a:r>
              <a:rPr lang="fr-FR" sz="1200" dirty="0">
                <a:solidFill>
                  <a:schemeClr val="bg1"/>
                </a:solidFill>
              </a:rPr>
              <a:t> input to </a:t>
            </a:r>
            <a:r>
              <a:rPr lang="fr-FR" sz="1200" dirty="0" err="1">
                <a:solidFill>
                  <a:schemeClr val="bg1"/>
                </a:solidFill>
              </a:rPr>
              <a:t>learning</a:t>
            </a:r>
            <a:r>
              <a:rPr lang="fr-FR" sz="1200" dirty="0">
                <a:solidFill>
                  <a:schemeClr val="bg1"/>
                </a:solidFill>
              </a:rPr>
              <a:t>. </a:t>
            </a:r>
            <a:endParaRPr lang="fr-FR" sz="1200" b="1" dirty="0">
              <a:solidFill>
                <a:schemeClr val="bg1"/>
              </a:solidFill>
            </a:endParaRPr>
          </a:p>
          <a:p>
            <a:r>
              <a:rPr lang="fr-FR" sz="1200" dirty="0">
                <a:solidFill>
                  <a:schemeClr val="bg1"/>
                </a:solidFill>
              </a:rPr>
              <a:t>A stimulus – in </a:t>
            </a:r>
            <a:r>
              <a:rPr lang="fr-FR" sz="1200" dirty="0" err="1">
                <a:solidFill>
                  <a:schemeClr val="bg1"/>
                </a:solidFill>
              </a:rPr>
              <a:t>this</a:t>
            </a:r>
            <a:r>
              <a:rPr lang="fr-FR" sz="1200" dirty="0">
                <a:solidFill>
                  <a:schemeClr val="bg1"/>
                </a:solidFill>
              </a:rPr>
              <a:t> case </a:t>
            </a:r>
            <a:r>
              <a:rPr lang="fr-FR" sz="1200" dirty="0" err="1">
                <a:solidFill>
                  <a:schemeClr val="bg1"/>
                </a:solidFill>
              </a:rPr>
              <a:t>let’s</a:t>
            </a:r>
            <a:r>
              <a:rPr lang="fr-FR" sz="1200" dirty="0">
                <a:solidFill>
                  <a:schemeClr val="bg1"/>
                </a:solidFill>
              </a:rPr>
              <a:t> assume </a:t>
            </a:r>
            <a:r>
              <a:rPr lang="fr-FR" sz="1200" dirty="0" err="1">
                <a:solidFill>
                  <a:schemeClr val="bg1"/>
                </a:solidFill>
              </a:rPr>
              <a:t>it</a:t>
            </a:r>
            <a:r>
              <a:rPr lang="fr-FR" sz="1200" dirty="0">
                <a:solidFill>
                  <a:schemeClr val="bg1"/>
                </a:solidFill>
              </a:rPr>
              <a:t> </a:t>
            </a:r>
            <a:r>
              <a:rPr lang="fr-FR" sz="1200" dirty="0" err="1">
                <a:solidFill>
                  <a:schemeClr val="bg1"/>
                </a:solidFill>
              </a:rPr>
              <a:t>is</a:t>
            </a:r>
            <a:r>
              <a:rPr lang="fr-FR" sz="1200" dirty="0">
                <a:solidFill>
                  <a:schemeClr val="bg1"/>
                </a:solidFill>
              </a:rPr>
              <a:t> </a:t>
            </a:r>
            <a:r>
              <a:rPr lang="fr-FR" sz="1200" dirty="0" err="1">
                <a:solidFill>
                  <a:schemeClr val="bg1"/>
                </a:solidFill>
              </a:rPr>
              <a:t>sound</a:t>
            </a:r>
            <a:r>
              <a:rPr lang="fr-FR" sz="1200" dirty="0">
                <a:solidFill>
                  <a:schemeClr val="bg1"/>
                </a:solidFill>
              </a:rPr>
              <a:t> </a:t>
            </a:r>
            <a:r>
              <a:rPr lang="fr-FR" sz="1200" dirty="0" err="1">
                <a:solidFill>
                  <a:schemeClr val="bg1"/>
                </a:solidFill>
              </a:rPr>
              <a:t>waves</a:t>
            </a:r>
            <a:r>
              <a:rPr lang="fr-FR" sz="1200" dirty="0">
                <a:solidFill>
                  <a:schemeClr val="bg1"/>
                </a:solidFill>
              </a:rPr>
              <a:t> – the </a:t>
            </a:r>
            <a:r>
              <a:rPr lang="fr-FR" sz="1200" dirty="0" err="1">
                <a:solidFill>
                  <a:schemeClr val="bg1"/>
                </a:solidFill>
              </a:rPr>
              <a:t>teacher’s</a:t>
            </a:r>
            <a:r>
              <a:rPr lang="fr-FR" sz="1200" dirty="0">
                <a:solidFill>
                  <a:schemeClr val="bg1"/>
                </a:solidFill>
              </a:rPr>
              <a:t> </a:t>
            </a:r>
            <a:r>
              <a:rPr lang="fr-FR" sz="1200" dirty="0" err="1">
                <a:solidFill>
                  <a:schemeClr val="bg1"/>
                </a:solidFill>
              </a:rPr>
              <a:t>voice</a:t>
            </a:r>
            <a:r>
              <a:rPr lang="fr-FR" sz="1200" dirty="0">
                <a:solidFill>
                  <a:schemeClr val="bg1"/>
                </a:solidFill>
              </a:rPr>
              <a:t> – </a:t>
            </a:r>
            <a:r>
              <a:rPr lang="fr-FR" sz="1200" dirty="0" err="1">
                <a:solidFill>
                  <a:schemeClr val="bg1"/>
                </a:solidFill>
              </a:rPr>
              <a:t>enters</a:t>
            </a:r>
            <a:r>
              <a:rPr lang="fr-FR" sz="1200" dirty="0">
                <a:solidFill>
                  <a:schemeClr val="bg1"/>
                </a:solidFill>
              </a:rPr>
              <a:t> the </a:t>
            </a:r>
            <a:r>
              <a:rPr lang="fr-FR" sz="1200" dirty="0" err="1">
                <a:solidFill>
                  <a:schemeClr val="bg1"/>
                </a:solidFill>
              </a:rPr>
              <a:t>brain</a:t>
            </a:r>
            <a:r>
              <a:rPr lang="fr-FR" sz="1200" dirty="0">
                <a:solidFill>
                  <a:schemeClr val="bg1"/>
                </a:solidFill>
              </a:rPr>
              <a:t> and </a:t>
            </a:r>
            <a:r>
              <a:rPr lang="fr-FR" sz="1200" dirty="0" err="1">
                <a:solidFill>
                  <a:schemeClr val="bg1"/>
                </a:solidFill>
              </a:rPr>
              <a:t>reaches</a:t>
            </a:r>
            <a:r>
              <a:rPr lang="fr-FR" sz="1200" dirty="0">
                <a:solidFill>
                  <a:schemeClr val="bg1"/>
                </a:solidFill>
              </a:rPr>
              <a:t> the </a:t>
            </a:r>
            <a:r>
              <a:rPr lang="fr-FR" sz="1200" b="1" dirty="0">
                <a:solidFill>
                  <a:schemeClr val="bg1"/>
                </a:solidFill>
              </a:rPr>
              <a:t>(click)  </a:t>
            </a:r>
            <a:r>
              <a:rPr lang="fr-FR" sz="1200" dirty="0">
                <a:solidFill>
                  <a:schemeClr val="bg1"/>
                </a:solidFill>
              </a:rPr>
              <a:t>Thalamus. The Thalamus </a:t>
            </a:r>
            <a:r>
              <a:rPr lang="fr-FR" sz="1200" dirty="0" err="1">
                <a:solidFill>
                  <a:schemeClr val="bg1"/>
                </a:solidFill>
              </a:rPr>
              <a:t>is</a:t>
            </a:r>
            <a:r>
              <a:rPr lang="fr-FR" sz="1200" dirty="0">
                <a:solidFill>
                  <a:schemeClr val="bg1"/>
                </a:solidFill>
              </a:rPr>
              <a:t> an important part of </a:t>
            </a:r>
            <a:r>
              <a:rPr lang="fr-FR" sz="1200" dirty="0" err="1">
                <a:solidFill>
                  <a:schemeClr val="bg1"/>
                </a:solidFill>
              </a:rPr>
              <a:t>our</a:t>
            </a:r>
            <a:r>
              <a:rPr lang="fr-FR" sz="1200" dirty="0">
                <a:solidFill>
                  <a:schemeClr val="bg1"/>
                </a:solidFill>
              </a:rPr>
              <a:t> </a:t>
            </a:r>
            <a:r>
              <a:rPr lang="fr-FR" sz="1200" dirty="0" err="1">
                <a:solidFill>
                  <a:schemeClr val="bg1"/>
                </a:solidFill>
              </a:rPr>
              <a:t>limbic</a:t>
            </a:r>
            <a:r>
              <a:rPr lang="fr-FR" sz="1200" dirty="0">
                <a:solidFill>
                  <a:schemeClr val="bg1"/>
                </a:solidFill>
              </a:rPr>
              <a:t> system – </a:t>
            </a:r>
            <a:r>
              <a:rPr lang="fr-FR" sz="1200" dirty="0" err="1">
                <a:solidFill>
                  <a:schemeClr val="bg1"/>
                </a:solidFill>
              </a:rPr>
              <a:t>our</a:t>
            </a:r>
            <a:r>
              <a:rPr lang="fr-FR" sz="1200" dirty="0">
                <a:solidFill>
                  <a:schemeClr val="bg1"/>
                </a:solidFill>
              </a:rPr>
              <a:t> </a:t>
            </a:r>
            <a:r>
              <a:rPr lang="fr-FR" sz="1200" dirty="0" err="1">
                <a:solidFill>
                  <a:schemeClr val="bg1"/>
                </a:solidFill>
              </a:rPr>
              <a:t>emotional</a:t>
            </a:r>
            <a:r>
              <a:rPr lang="fr-FR" sz="1200" dirty="0">
                <a:solidFill>
                  <a:schemeClr val="bg1"/>
                </a:solidFill>
              </a:rPr>
              <a:t> center.</a:t>
            </a:r>
          </a:p>
          <a:p>
            <a:r>
              <a:rPr lang="fr-FR" sz="1200" dirty="0" err="1">
                <a:solidFill>
                  <a:schemeClr val="bg1"/>
                </a:solidFill>
              </a:rPr>
              <a:t>Here</a:t>
            </a:r>
            <a:r>
              <a:rPr lang="fr-FR" sz="1200" dirty="0">
                <a:solidFill>
                  <a:schemeClr val="bg1"/>
                </a:solidFill>
              </a:rPr>
              <a:t> </a:t>
            </a:r>
            <a:r>
              <a:rPr lang="fr-FR" sz="1200" dirty="0" err="1">
                <a:solidFill>
                  <a:schemeClr val="bg1"/>
                </a:solidFill>
              </a:rPr>
              <a:t>we</a:t>
            </a:r>
            <a:r>
              <a:rPr lang="fr-FR" sz="1200" dirty="0">
                <a:solidFill>
                  <a:schemeClr val="bg1"/>
                </a:solidFill>
              </a:rPr>
              <a:t> have 2 options: </a:t>
            </a:r>
            <a:r>
              <a:rPr lang="fr-FR" sz="1200" b="1" dirty="0">
                <a:solidFill>
                  <a:schemeClr val="bg1"/>
                </a:solidFill>
              </a:rPr>
              <a:t>(click) </a:t>
            </a:r>
            <a:r>
              <a:rPr lang="fr-FR" sz="1200" dirty="0">
                <a:solidFill>
                  <a:schemeClr val="bg1"/>
                </a:solidFill>
              </a:rPr>
              <a:t>The Thalamus </a:t>
            </a:r>
            <a:r>
              <a:rPr lang="fr-FR" sz="1200" dirty="0" err="1">
                <a:solidFill>
                  <a:schemeClr val="bg1"/>
                </a:solidFill>
              </a:rPr>
              <a:t>filters</a:t>
            </a:r>
            <a:r>
              <a:rPr lang="fr-FR" sz="1200" dirty="0">
                <a:solidFill>
                  <a:schemeClr val="bg1"/>
                </a:solidFill>
              </a:rPr>
              <a:t> </a:t>
            </a:r>
            <a:r>
              <a:rPr lang="fr-FR" sz="1200" dirty="0" err="1">
                <a:solidFill>
                  <a:schemeClr val="bg1"/>
                </a:solidFill>
              </a:rPr>
              <a:t>incoming</a:t>
            </a:r>
            <a:r>
              <a:rPr lang="fr-FR" sz="1200" dirty="0">
                <a:solidFill>
                  <a:schemeClr val="bg1"/>
                </a:solidFill>
              </a:rPr>
              <a:t> information: if the </a:t>
            </a:r>
            <a:r>
              <a:rPr lang="fr-FR" sz="1200" dirty="0" err="1">
                <a:solidFill>
                  <a:schemeClr val="bg1"/>
                </a:solidFill>
              </a:rPr>
              <a:t>incoming</a:t>
            </a:r>
            <a:r>
              <a:rPr lang="fr-FR" sz="1200" dirty="0">
                <a:solidFill>
                  <a:schemeClr val="bg1"/>
                </a:solidFill>
              </a:rPr>
              <a:t> signal </a:t>
            </a:r>
            <a:r>
              <a:rPr lang="fr-FR" sz="1200" dirty="0" err="1">
                <a:solidFill>
                  <a:schemeClr val="bg1"/>
                </a:solidFill>
              </a:rPr>
              <a:t>is</a:t>
            </a:r>
            <a:r>
              <a:rPr lang="fr-FR" sz="1200" dirty="0">
                <a:solidFill>
                  <a:schemeClr val="bg1"/>
                </a:solidFill>
              </a:rPr>
              <a:t> </a:t>
            </a:r>
            <a:r>
              <a:rPr lang="fr-FR" sz="1200" dirty="0" err="1">
                <a:solidFill>
                  <a:schemeClr val="bg1"/>
                </a:solidFill>
              </a:rPr>
              <a:t>marked</a:t>
            </a:r>
            <a:r>
              <a:rPr lang="fr-FR" sz="1200" dirty="0">
                <a:solidFill>
                  <a:schemeClr val="bg1"/>
                </a:solidFill>
              </a:rPr>
              <a:t> as </a:t>
            </a:r>
            <a:r>
              <a:rPr lang="fr-FR" sz="1200" dirty="0" err="1">
                <a:solidFill>
                  <a:schemeClr val="bg1"/>
                </a:solidFill>
              </a:rPr>
              <a:t>irrelevent</a:t>
            </a:r>
            <a:r>
              <a:rPr lang="fr-FR" sz="1200" dirty="0">
                <a:solidFill>
                  <a:schemeClr val="bg1"/>
                </a:solidFill>
              </a:rPr>
              <a:t>, </a:t>
            </a:r>
            <a:r>
              <a:rPr lang="fr-FR" sz="1200" dirty="0" err="1">
                <a:solidFill>
                  <a:schemeClr val="bg1"/>
                </a:solidFill>
              </a:rPr>
              <a:t>it</a:t>
            </a:r>
            <a:r>
              <a:rPr lang="fr-FR" sz="1200" dirty="0">
                <a:solidFill>
                  <a:schemeClr val="bg1"/>
                </a:solidFill>
              </a:rPr>
              <a:t> </a:t>
            </a:r>
            <a:r>
              <a:rPr lang="fr-FR" sz="1200" dirty="0" err="1">
                <a:solidFill>
                  <a:schemeClr val="bg1"/>
                </a:solidFill>
              </a:rPr>
              <a:t>will</a:t>
            </a:r>
            <a:r>
              <a:rPr lang="fr-FR" sz="1200" dirty="0">
                <a:solidFill>
                  <a:schemeClr val="bg1"/>
                </a:solidFill>
              </a:rPr>
              <a:t> </a:t>
            </a:r>
            <a:r>
              <a:rPr lang="fr-FR" sz="1200" dirty="0" err="1">
                <a:solidFill>
                  <a:schemeClr val="bg1"/>
                </a:solidFill>
              </a:rPr>
              <a:t>be</a:t>
            </a:r>
            <a:r>
              <a:rPr lang="fr-FR" sz="1200" dirty="0">
                <a:solidFill>
                  <a:schemeClr val="bg1"/>
                </a:solidFill>
              </a:rPr>
              <a:t> </a:t>
            </a:r>
            <a:r>
              <a:rPr lang="fr-FR" sz="1200" dirty="0" err="1">
                <a:solidFill>
                  <a:schemeClr val="bg1"/>
                </a:solidFill>
              </a:rPr>
              <a:t>discarded</a:t>
            </a:r>
            <a:r>
              <a:rPr lang="fr-FR" sz="1200" dirty="0">
                <a:solidFill>
                  <a:schemeClr val="bg1"/>
                </a:solidFill>
              </a:rPr>
              <a:t> – in </a:t>
            </a:r>
            <a:r>
              <a:rPr lang="fr-FR" sz="1200" dirty="0" err="1">
                <a:solidFill>
                  <a:schemeClr val="bg1"/>
                </a:solidFill>
              </a:rPr>
              <a:t>our</a:t>
            </a:r>
            <a:r>
              <a:rPr lang="fr-FR" sz="1200" dirty="0">
                <a:solidFill>
                  <a:schemeClr val="bg1"/>
                </a:solidFill>
              </a:rPr>
              <a:t> </a:t>
            </a:r>
            <a:r>
              <a:rPr lang="fr-FR" sz="1200" dirty="0" err="1">
                <a:solidFill>
                  <a:schemeClr val="bg1"/>
                </a:solidFill>
              </a:rPr>
              <a:t>picture</a:t>
            </a:r>
            <a:r>
              <a:rPr lang="fr-FR" sz="1200" dirty="0">
                <a:solidFill>
                  <a:schemeClr val="bg1"/>
                </a:solidFill>
              </a:rPr>
              <a:t> </a:t>
            </a:r>
            <a:r>
              <a:rPr lang="fr-FR" sz="1200" dirty="0" err="1">
                <a:solidFill>
                  <a:schemeClr val="bg1"/>
                </a:solidFill>
              </a:rPr>
              <a:t>it</a:t>
            </a:r>
            <a:r>
              <a:rPr lang="fr-FR" sz="1200" dirty="0">
                <a:solidFill>
                  <a:schemeClr val="bg1"/>
                </a:solidFill>
              </a:rPr>
              <a:t> </a:t>
            </a:r>
            <a:r>
              <a:rPr lang="fr-FR" sz="1200" dirty="0" err="1">
                <a:solidFill>
                  <a:schemeClr val="bg1"/>
                </a:solidFill>
              </a:rPr>
              <a:t>goes</a:t>
            </a:r>
            <a:r>
              <a:rPr lang="fr-FR" sz="1200" dirty="0">
                <a:solidFill>
                  <a:schemeClr val="bg1"/>
                </a:solidFill>
              </a:rPr>
              <a:t> </a:t>
            </a:r>
            <a:r>
              <a:rPr lang="fr-FR" sz="1200" dirty="0" err="1">
                <a:solidFill>
                  <a:schemeClr val="bg1"/>
                </a:solidFill>
              </a:rPr>
              <a:t>into</a:t>
            </a:r>
            <a:r>
              <a:rPr lang="fr-FR" sz="1200" dirty="0">
                <a:solidFill>
                  <a:schemeClr val="bg1"/>
                </a:solidFill>
              </a:rPr>
              <a:t> the </a:t>
            </a:r>
            <a:r>
              <a:rPr lang="fr-FR" sz="1200" b="1" dirty="0">
                <a:solidFill>
                  <a:schemeClr val="bg1"/>
                </a:solidFill>
              </a:rPr>
              <a:t>(click) </a:t>
            </a:r>
            <a:r>
              <a:rPr lang="fr-FR" sz="1200" dirty="0">
                <a:solidFill>
                  <a:schemeClr val="bg1"/>
                </a:solidFill>
              </a:rPr>
              <a:t>bin. This </a:t>
            </a:r>
            <a:r>
              <a:rPr lang="fr-FR" sz="1200" dirty="0" err="1">
                <a:solidFill>
                  <a:schemeClr val="bg1"/>
                </a:solidFill>
              </a:rPr>
              <a:t>is</a:t>
            </a:r>
            <a:r>
              <a:rPr lang="fr-FR" sz="1200" dirty="0">
                <a:solidFill>
                  <a:schemeClr val="bg1"/>
                </a:solidFill>
              </a:rPr>
              <a:t> an important </a:t>
            </a:r>
            <a:r>
              <a:rPr lang="fr-FR" sz="1200" dirty="0" err="1">
                <a:solidFill>
                  <a:schemeClr val="bg1"/>
                </a:solidFill>
              </a:rPr>
              <a:t>filter</a:t>
            </a:r>
            <a:r>
              <a:rPr lang="fr-FR" sz="1200" dirty="0">
                <a:solidFill>
                  <a:schemeClr val="bg1"/>
                </a:solidFill>
              </a:rPr>
              <a:t> – </a:t>
            </a:r>
            <a:r>
              <a:rPr lang="fr-FR" sz="1200" dirty="0" err="1">
                <a:solidFill>
                  <a:schemeClr val="bg1"/>
                </a:solidFill>
              </a:rPr>
              <a:t>we</a:t>
            </a:r>
            <a:r>
              <a:rPr lang="fr-FR" sz="1200" dirty="0">
                <a:solidFill>
                  <a:schemeClr val="bg1"/>
                </a:solidFill>
              </a:rPr>
              <a:t> do not </a:t>
            </a:r>
            <a:r>
              <a:rPr lang="fr-FR" sz="1200" dirty="0" err="1">
                <a:solidFill>
                  <a:schemeClr val="bg1"/>
                </a:solidFill>
              </a:rPr>
              <a:t>want</a:t>
            </a:r>
            <a:r>
              <a:rPr lang="fr-FR" sz="1200" dirty="0">
                <a:solidFill>
                  <a:schemeClr val="bg1"/>
                </a:solidFill>
              </a:rPr>
              <a:t> to </a:t>
            </a:r>
            <a:r>
              <a:rPr lang="fr-FR" sz="1200" dirty="0" err="1">
                <a:solidFill>
                  <a:schemeClr val="bg1"/>
                </a:solidFill>
              </a:rPr>
              <a:t>worry</a:t>
            </a:r>
            <a:r>
              <a:rPr lang="fr-FR" sz="1200" dirty="0">
                <a:solidFill>
                  <a:schemeClr val="bg1"/>
                </a:solidFill>
              </a:rPr>
              <a:t> about all </a:t>
            </a:r>
            <a:r>
              <a:rPr lang="fr-FR" sz="1200" dirty="0" err="1">
                <a:solidFill>
                  <a:schemeClr val="bg1"/>
                </a:solidFill>
              </a:rPr>
              <a:t>kinds</a:t>
            </a:r>
            <a:r>
              <a:rPr lang="fr-FR" sz="1200" dirty="0">
                <a:solidFill>
                  <a:schemeClr val="bg1"/>
                </a:solidFill>
              </a:rPr>
              <a:t> of background noise, cars passing by and </a:t>
            </a:r>
            <a:r>
              <a:rPr lang="fr-FR" sz="1200" dirty="0" err="1">
                <a:solidFill>
                  <a:schemeClr val="bg1"/>
                </a:solidFill>
              </a:rPr>
              <a:t>other</a:t>
            </a:r>
            <a:r>
              <a:rPr lang="fr-FR" sz="1200" dirty="0">
                <a:solidFill>
                  <a:schemeClr val="bg1"/>
                </a:solidFill>
              </a:rPr>
              <a:t> </a:t>
            </a:r>
            <a:r>
              <a:rPr lang="fr-FR" sz="1200" dirty="0" err="1">
                <a:solidFill>
                  <a:schemeClr val="bg1"/>
                </a:solidFill>
              </a:rPr>
              <a:t>irrelevant</a:t>
            </a:r>
            <a:r>
              <a:rPr lang="fr-FR" sz="1200" dirty="0">
                <a:solidFill>
                  <a:schemeClr val="bg1"/>
                </a:solidFill>
              </a:rPr>
              <a:t> </a:t>
            </a:r>
            <a:r>
              <a:rPr lang="fr-FR" sz="1200" dirty="0" err="1">
                <a:solidFill>
                  <a:schemeClr val="bg1"/>
                </a:solidFill>
              </a:rPr>
              <a:t>signals</a:t>
            </a:r>
            <a:r>
              <a:rPr lang="fr-FR" sz="1200" dirty="0">
                <a:solidFill>
                  <a:schemeClr val="bg1"/>
                </a:solidFill>
              </a:rPr>
              <a:t> in </a:t>
            </a:r>
            <a:r>
              <a:rPr lang="fr-FR" sz="1200" dirty="0" err="1">
                <a:solidFill>
                  <a:schemeClr val="bg1"/>
                </a:solidFill>
              </a:rPr>
              <a:t>our</a:t>
            </a:r>
            <a:r>
              <a:rPr lang="fr-FR" sz="1200" dirty="0">
                <a:solidFill>
                  <a:schemeClr val="bg1"/>
                </a:solidFill>
              </a:rPr>
              <a:t> </a:t>
            </a:r>
            <a:r>
              <a:rPr lang="fr-FR" sz="1200" dirty="0" err="1">
                <a:solidFill>
                  <a:schemeClr val="bg1"/>
                </a:solidFill>
              </a:rPr>
              <a:t>environment</a:t>
            </a:r>
            <a:r>
              <a:rPr lang="fr-FR" sz="1200" dirty="0">
                <a:solidFill>
                  <a:schemeClr val="bg1"/>
                </a:solidFill>
              </a:rPr>
              <a:t>.</a:t>
            </a:r>
          </a:p>
          <a:p>
            <a:r>
              <a:rPr lang="fr-FR" sz="1200" b="1" dirty="0">
                <a:solidFill>
                  <a:schemeClr val="bg1"/>
                </a:solidFill>
              </a:rPr>
              <a:t>(click) </a:t>
            </a:r>
            <a:endParaRPr lang="fr-FR" sz="1200" dirty="0">
              <a:solidFill>
                <a:schemeClr val="bg1"/>
              </a:solidFill>
            </a:endParaRPr>
          </a:p>
          <a:p>
            <a:r>
              <a:rPr lang="fr-FR" sz="1200" dirty="0">
                <a:solidFill>
                  <a:schemeClr val="bg1"/>
                </a:solidFill>
              </a:rPr>
              <a:t>If the stimulus </a:t>
            </a:r>
            <a:r>
              <a:rPr lang="fr-FR" sz="1200" dirty="0" err="1">
                <a:solidFill>
                  <a:schemeClr val="bg1"/>
                </a:solidFill>
              </a:rPr>
              <a:t>is</a:t>
            </a:r>
            <a:r>
              <a:rPr lang="fr-FR" sz="1200" dirty="0">
                <a:solidFill>
                  <a:schemeClr val="bg1"/>
                </a:solidFill>
              </a:rPr>
              <a:t> </a:t>
            </a:r>
            <a:r>
              <a:rPr lang="fr-FR" sz="1200" dirty="0" err="1">
                <a:solidFill>
                  <a:schemeClr val="bg1"/>
                </a:solidFill>
              </a:rPr>
              <a:t>perceived</a:t>
            </a:r>
            <a:r>
              <a:rPr lang="fr-FR" sz="1200" dirty="0">
                <a:solidFill>
                  <a:schemeClr val="bg1"/>
                </a:solidFill>
              </a:rPr>
              <a:t> as important –</a:t>
            </a:r>
            <a:r>
              <a:rPr lang="fr-FR" sz="1200" b="1" dirty="0">
                <a:solidFill>
                  <a:schemeClr val="bg1"/>
                </a:solidFill>
              </a:rPr>
              <a:t>(click) </a:t>
            </a:r>
            <a:r>
              <a:rPr lang="fr-FR" sz="1200" dirty="0">
                <a:solidFill>
                  <a:schemeClr val="bg1"/>
                </a:solidFill>
              </a:rPr>
              <a:t> or at least </a:t>
            </a:r>
            <a:r>
              <a:rPr lang="fr-FR" sz="1200" dirty="0" err="1">
                <a:solidFill>
                  <a:schemeClr val="bg1"/>
                </a:solidFill>
              </a:rPr>
              <a:t>potentially</a:t>
            </a:r>
            <a:r>
              <a:rPr lang="fr-FR" sz="1200" dirty="0">
                <a:solidFill>
                  <a:schemeClr val="bg1"/>
                </a:solidFill>
              </a:rPr>
              <a:t> important, the Thalamus </a:t>
            </a:r>
            <a:r>
              <a:rPr lang="fr-FR" sz="1200" dirty="0" err="1">
                <a:solidFill>
                  <a:schemeClr val="bg1"/>
                </a:solidFill>
              </a:rPr>
              <a:t>will</a:t>
            </a:r>
            <a:r>
              <a:rPr lang="fr-FR" sz="1200" dirty="0">
                <a:solidFill>
                  <a:schemeClr val="bg1"/>
                </a:solidFill>
              </a:rPr>
              <a:t> let </a:t>
            </a:r>
            <a:r>
              <a:rPr lang="fr-FR" sz="1200" dirty="0" err="1">
                <a:solidFill>
                  <a:schemeClr val="bg1"/>
                </a:solidFill>
              </a:rPr>
              <a:t>it</a:t>
            </a:r>
            <a:r>
              <a:rPr lang="fr-FR" sz="1200" dirty="0">
                <a:solidFill>
                  <a:schemeClr val="bg1"/>
                </a:solidFill>
              </a:rPr>
              <a:t> </a:t>
            </a:r>
            <a:r>
              <a:rPr lang="fr-FR" sz="1200" dirty="0" err="1">
                <a:solidFill>
                  <a:schemeClr val="bg1"/>
                </a:solidFill>
              </a:rPr>
              <a:t>through</a:t>
            </a:r>
            <a:r>
              <a:rPr lang="fr-FR" sz="1200" dirty="0">
                <a:solidFill>
                  <a:schemeClr val="bg1"/>
                </a:solidFill>
              </a:rPr>
              <a:t> – and </a:t>
            </a:r>
            <a:r>
              <a:rPr lang="fr-FR" sz="1200" dirty="0" err="1">
                <a:solidFill>
                  <a:schemeClr val="bg1"/>
                </a:solidFill>
              </a:rPr>
              <a:t>pass</a:t>
            </a:r>
            <a:r>
              <a:rPr lang="fr-FR" sz="1200" dirty="0">
                <a:solidFill>
                  <a:schemeClr val="bg1"/>
                </a:solidFill>
              </a:rPr>
              <a:t> </a:t>
            </a:r>
            <a:r>
              <a:rPr lang="fr-FR" sz="1200" dirty="0" err="1">
                <a:solidFill>
                  <a:schemeClr val="bg1"/>
                </a:solidFill>
              </a:rPr>
              <a:t>it</a:t>
            </a:r>
            <a:r>
              <a:rPr lang="fr-FR" sz="1200" dirty="0">
                <a:solidFill>
                  <a:schemeClr val="bg1"/>
                </a:solidFill>
              </a:rPr>
              <a:t> on to the </a:t>
            </a:r>
            <a:r>
              <a:rPr lang="fr-FR" sz="1200" b="1" dirty="0">
                <a:solidFill>
                  <a:schemeClr val="bg1"/>
                </a:solidFill>
              </a:rPr>
              <a:t>(click) </a:t>
            </a:r>
            <a:r>
              <a:rPr lang="fr-FR" sz="1200" dirty="0" err="1">
                <a:solidFill>
                  <a:schemeClr val="bg1"/>
                </a:solidFill>
              </a:rPr>
              <a:t>Amygdala</a:t>
            </a:r>
            <a:r>
              <a:rPr lang="fr-FR" sz="1200" dirty="0">
                <a:solidFill>
                  <a:schemeClr val="bg1"/>
                </a:solidFill>
              </a:rPr>
              <a:t>. In </a:t>
            </a:r>
            <a:r>
              <a:rPr lang="fr-FR" sz="1200" dirty="0" err="1">
                <a:solidFill>
                  <a:schemeClr val="bg1"/>
                </a:solidFill>
              </a:rPr>
              <a:t>our</a:t>
            </a:r>
            <a:r>
              <a:rPr lang="fr-FR" sz="1200" dirty="0">
                <a:solidFill>
                  <a:schemeClr val="bg1"/>
                </a:solidFill>
              </a:rPr>
              <a:t> </a:t>
            </a:r>
            <a:r>
              <a:rPr lang="fr-FR" sz="1200" dirty="0" err="1">
                <a:solidFill>
                  <a:schemeClr val="bg1"/>
                </a:solidFill>
              </a:rPr>
              <a:t>picture</a:t>
            </a:r>
            <a:r>
              <a:rPr lang="fr-FR" sz="1200" dirty="0">
                <a:solidFill>
                  <a:schemeClr val="bg1"/>
                </a:solidFill>
              </a:rPr>
              <a:t> </a:t>
            </a:r>
            <a:r>
              <a:rPr lang="fr-FR" sz="1200" dirty="0" err="1">
                <a:solidFill>
                  <a:schemeClr val="bg1"/>
                </a:solidFill>
              </a:rPr>
              <a:t>we</a:t>
            </a:r>
            <a:r>
              <a:rPr lang="fr-FR" sz="1200" dirty="0">
                <a:solidFill>
                  <a:schemeClr val="bg1"/>
                </a:solidFill>
              </a:rPr>
              <a:t> </a:t>
            </a:r>
            <a:r>
              <a:rPr lang="fr-FR" sz="1200" dirty="0" err="1">
                <a:solidFill>
                  <a:schemeClr val="bg1"/>
                </a:solidFill>
              </a:rPr>
              <a:t>see</a:t>
            </a:r>
            <a:r>
              <a:rPr lang="fr-FR" sz="1200" dirty="0">
                <a:solidFill>
                  <a:schemeClr val="bg1"/>
                </a:solidFill>
              </a:rPr>
              <a:t> </a:t>
            </a:r>
            <a:r>
              <a:rPr lang="fr-FR" sz="1200" dirty="0" err="1">
                <a:solidFill>
                  <a:schemeClr val="bg1"/>
                </a:solidFill>
              </a:rPr>
              <a:t>two</a:t>
            </a:r>
            <a:r>
              <a:rPr lang="fr-FR" sz="1200" dirty="0">
                <a:solidFill>
                  <a:schemeClr val="bg1"/>
                </a:solidFill>
              </a:rPr>
              <a:t> of </a:t>
            </a:r>
            <a:r>
              <a:rPr lang="fr-FR" sz="1200" dirty="0" err="1">
                <a:solidFill>
                  <a:schemeClr val="bg1"/>
                </a:solidFill>
              </a:rPr>
              <a:t>these</a:t>
            </a:r>
            <a:r>
              <a:rPr lang="fr-FR" sz="1200" dirty="0">
                <a:solidFill>
                  <a:schemeClr val="bg1"/>
                </a:solidFill>
              </a:rPr>
              <a:t> </a:t>
            </a:r>
            <a:r>
              <a:rPr lang="fr-FR" sz="1200" dirty="0" err="1">
                <a:solidFill>
                  <a:schemeClr val="bg1"/>
                </a:solidFill>
              </a:rPr>
              <a:t>yellow</a:t>
            </a:r>
            <a:r>
              <a:rPr lang="fr-FR" sz="1200" dirty="0">
                <a:solidFill>
                  <a:schemeClr val="bg1"/>
                </a:solidFill>
              </a:rPr>
              <a:t>, </a:t>
            </a:r>
            <a:r>
              <a:rPr lang="fr-FR" sz="1200" dirty="0" err="1">
                <a:solidFill>
                  <a:schemeClr val="bg1"/>
                </a:solidFill>
              </a:rPr>
              <a:t>almond-shaped</a:t>
            </a:r>
            <a:r>
              <a:rPr lang="fr-FR" sz="1200" dirty="0">
                <a:solidFill>
                  <a:schemeClr val="bg1"/>
                </a:solidFill>
              </a:rPr>
              <a:t> </a:t>
            </a:r>
            <a:r>
              <a:rPr lang="fr-FR" sz="1200" dirty="0" err="1">
                <a:solidFill>
                  <a:schemeClr val="bg1"/>
                </a:solidFill>
              </a:rPr>
              <a:t>objects</a:t>
            </a:r>
            <a:r>
              <a:rPr lang="fr-FR" sz="1200" dirty="0">
                <a:solidFill>
                  <a:schemeClr val="bg1"/>
                </a:solidFill>
              </a:rPr>
              <a:t>. </a:t>
            </a:r>
            <a:r>
              <a:rPr lang="fr-FR" sz="1200" dirty="0" err="1">
                <a:solidFill>
                  <a:schemeClr val="bg1"/>
                </a:solidFill>
              </a:rPr>
              <a:t>Here</a:t>
            </a:r>
            <a:r>
              <a:rPr lang="fr-FR" sz="1200" dirty="0">
                <a:solidFill>
                  <a:schemeClr val="bg1"/>
                </a:solidFill>
              </a:rPr>
              <a:t> </a:t>
            </a:r>
            <a:r>
              <a:rPr lang="fr-FR" sz="1200" dirty="0" err="1">
                <a:solidFill>
                  <a:schemeClr val="bg1"/>
                </a:solidFill>
              </a:rPr>
              <a:t>incoming</a:t>
            </a:r>
            <a:r>
              <a:rPr lang="fr-FR" sz="1200" dirty="0">
                <a:solidFill>
                  <a:schemeClr val="bg1"/>
                </a:solidFill>
              </a:rPr>
              <a:t> </a:t>
            </a:r>
            <a:r>
              <a:rPr lang="fr-FR" sz="1200" dirty="0" err="1">
                <a:solidFill>
                  <a:schemeClr val="bg1"/>
                </a:solidFill>
              </a:rPr>
              <a:t>signals</a:t>
            </a:r>
            <a:r>
              <a:rPr lang="fr-FR" sz="1200" dirty="0">
                <a:solidFill>
                  <a:schemeClr val="bg1"/>
                </a:solidFill>
              </a:rPr>
              <a:t> are </a:t>
            </a:r>
            <a:r>
              <a:rPr lang="fr-FR" sz="1200" dirty="0" err="1">
                <a:solidFill>
                  <a:schemeClr val="bg1"/>
                </a:solidFill>
              </a:rPr>
              <a:t>checked</a:t>
            </a:r>
            <a:r>
              <a:rPr lang="fr-FR" sz="1200" dirty="0">
                <a:solidFill>
                  <a:schemeClr val="bg1"/>
                </a:solidFill>
              </a:rPr>
              <a:t> for </a:t>
            </a:r>
            <a:r>
              <a:rPr lang="fr-FR" sz="1200" dirty="0" err="1">
                <a:solidFill>
                  <a:schemeClr val="bg1"/>
                </a:solidFill>
              </a:rPr>
              <a:t>their</a:t>
            </a:r>
            <a:r>
              <a:rPr lang="fr-FR" sz="1200" dirty="0">
                <a:solidFill>
                  <a:schemeClr val="bg1"/>
                </a:solidFill>
              </a:rPr>
              <a:t> </a:t>
            </a:r>
            <a:r>
              <a:rPr lang="fr-FR" sz="1200" dirty="0" err="1">
                <a:solidFill>
                  <a:schemeClr val="bg1"/>
                </a:solidFill>
              </a:rPr>
              <a:t>emotional</a:t>
            </a:r>
            <a:r>
              <a:rPr lang="fr-FR" sz="1200" dirty="0">
                <a:solidFill>
                  <a:schemeClr val="bg1"/>
                </a:solidFill>
              </a:rPr>
              <a:t> content. Is the </a:t>
            </a:r>
            <a:r>
              <a:rPr lang="fr-FR" sz="1200" dirty="0" err="1">
                <a:solidFill>
                  <a:schemeClr val="bg1"/>
                </a:solidFill>
              </a:rPr>
              <a:t>incoming</a:t>
            </a:r>
            <a:r>
              <a:rPr lang="fr-FR" sz="1200" dirty="0">
                <a:solidFill>
                  <a:schemeClr val="bg1"/>
                </a:solidFill>
              </a:rPr>
              <a:t> stimulus </a:t>
            </a:r>
            <a:r>
              <a:rPr lang="fr-FR" sz="1200" dirty="0" err="1">
                <a:solidFill>
                  <a:schemeClr val="bg1"/>
                </a:solidFill>
              </a:rPr>
              <a:t>associated</a:t>
            </a:r>
            <a:r>
              <a:rPr lang="fr-FR" sz="1200" dirty="0">
                <a:solidFill>
                  <a:schemeClr val="bg1"/>
                </a:solidFill>
              </a:rPr>
              <a:t> </a:t>
            </a:r>
            <a:r>
              <a:rPr lang="fr-FR" sz="1200" dirty="0" err="1">
                <a:solidFill>
                  <a:schemeClr val="bg1"/>
                </a:solidFill>
              </a:rPr>
              <a:t>with</a:t>
            </a:r>
            <a:r>
              <a:rPr lang="fr-FR" sz="1200" dirty="0">
                <a:solidFill>
                  <a:schemeClr val="bg1"/>
                </a:solidFill>
              </a:rPr>
              <a:t> </a:t>
            </a:r>
            <a:r>
              <a:rPr lang="fr-FR" sz="1200" b="1" dirty="0">
                <a:solidFill>
                  <a:schemeClr val="bg1"/>
                </a:solidFill>
              </a:rPr>
              <a:t>(click) </a:t>
            </a:r>
            <a:r>
              <a:rPr lang="fr-FR" sz="1200" dirty="0">
                <a:solidFill>
                  <a:schemeClr val="bg1"/>
                </a:solidFill>
              </a:rPr>
              <a:t>danger? … or </a:t>
            </a:r>
            <a:r>
              <a:rPr lang="fr-FR" sz="1200" dirty="0" err="1">
                <a:solidFill>
                  <a:schemeClr val="bg1"/>
                </a:solidFill>
              </a:rPr>
              <a:t>does</a:t>
            </a:r>
            <a:r>
              <a:rPr lang="fr-FR" sz="1200" dirty="0">
                <a:solidFill>
                  <a:schemeClr val="bg1"/>
                </a:solidFill>
              </a:rPr>
              <a:t> </a:t>
            </a:r>
            <a:r>
              <a:rPr lang="fr-FR" sz="1200" dirty="0" err="1">
                <a:solidFill>
                  <a:schemeClr val="bg1"/>
                </a:solidFill>
              </a:rPr>
              <a:t>it</a:t>
            </a:r>
            <a:r>
              <a:rPr lang="fr-FR" sz="1200" dirty="0">
                <a:solidFill>
                  <a:schemeClr val="bg1"/>
                </a:solidFill>
              </a:rPr>
              <a:t> </a:t>
            </a:r>
            <a:r>
              <a:rPr lang="fr-FR" sz="1200" dirty="0" err="1">
                <a:solidFill>
                  <a:schemeClr val="bg1"/>
                </a:solidFill>
              </a:rPr>
              <a:t>seem</a:t>
            </a:r>
            <a:r>
              <a:rPr lang="fr-FR" sz="1200" dirty="0">
                <a:solidFill>
                  <a:schemeClr val="bg1"/>
                </a:solidFill>
              </a:rPr>
              <a:t> </a:t>
            </a:r>
            <a:r>
              <a:rPr lang="fr-FR" sz="1200" b="1" dirty="0">
                <a:solidFill>
                  <a:schemeClr val="bg1"/>
                </a:solidFill>
              </a:rPr>
              <a:t>(click) </a:t>
            </a:r>
            <a:r>
              <a:rPr lang="fr-FR" sz="1200" dirty="0" err="1">
                <a:solidFill>
                  <a:schemeClr val="bg1"/>
                </a:solidFill>
              </a:rPr>
              <a:t>harmless</a:t>
            </a:r>
            <a:r>
              <a:rPr lang="fr-FR" sz="1200" dirty="0">
                <a:solidFill>
                  <a:schemeClr val="bg1"/>
                </a:solidFill>
              </a:rPr>
              <a:t>? </a:t>
            </a:r>
            <a:r>
              <a:rPr lang="fr-FR" sz="1200" dirty="0" err="1">
                <a:solidFill>
                  <a:schemeClr val="bg1"/>
                </a:solidFill>
              </a:rPr>
              <a:t>Some</a:t>
            </a:r>
            <a:r>
              <a:rPr lang="fr-FR" sz="1200" dirty="0">
                <a:solidFill>
                  <a:schemeClr val="bg1"/>
                </a:solidFill>
              </a:rPr>
              <a:t> of </a:t>
            </a:r>
            <a:r>
              <a:rPr lang="fr-FR" sz="1200" dirty="0" err="1">
                <a:solidFill>
                  <a:schemeClr val="bg1"/>
                </a:solidFill>
              </a:rPr>
              <a:t>these</a:t>
            </a:r>
            <a:r>
              <a:rPr lang="fr-FR" sz="1200" dirty="0">
                <a:solidFill>
                  <a:schemeClr val="bg1"/>
                </a:solidFill>
              </a:rPr>
              <a:t> « danger » </a:t>
            </a:r>
            <a:r>
              <a:rPr lang="fr-FR" sz="1200" dirty="0" err="1">
                <a:solidFill>
                  <a:schemeClr val="bg1"/>
                </a:solidFill>
              </a:rPr>
              <a:t>signals</a:t>
            </a:r>
            <a:r>
              <a:rPr lang="fr-FR" sz="1200" dirty="0">
                <a:solidFill>
                  <a:schemeClr val="bg1"/>
                </a:solidFill>
              </a:rPr>
              <a:t> are </a:t>
            </a:r>
            <a:r>
              <a:rPr lang="fr-FR" sz="1200" dirty="0" err="1">
                <a:solidFill>
                  <a:schemeClr val="bg1"/>
                </a:solidFill>
              </a:rPr>
              <a:t>innate</a:t>
            </a:r>
            <a:r>
              <a:rPr lang="fr-FR" sz="1200" dirty="0">
                <a:solidFill>
                  <a:schemeClr val="bg1"/>
                </a:solidFill>
              </a:rPr>
              <a:t> – </a:t>
            </a:r>
            <a:r>
              <a:rPr lang="fr-FR" sz="1200" dirty="0" err="1">
                <a:solidFill>
                  <a:schemeClr val="bg1"/>
                </a:solidFill>
              </a:rPr>
              <a:t>we</a:t>
            </a:r>
            <a:r>
              <a:rPr lang="fr-FR" sz="1200" dirty="0">
                <a:solidFill>
                  <a:schemeClr val="bg1"/>
                </a:solidFill>
              </a:rPr>
              <a:t> are </a:t>
            </a:r>
            <a:r>
              <a:rPr lang="fr-FR" sz="1200" dirty="0" err="1">
                <a:solidFill>
                  <a:schemeClr val="bg1"/>
                </a:solidFill>
              </a:rPr>
              <a:t>born</a:t>
            </a:r>
            <a:r>
              <a:rPr lang="fr-FR" sz="1200" dirty="0">
                <a:solidFill>
                  <a:schemeClr val="bg1"/>
                </a:solidFill>
              </a:rPr>
              <a:t> </a:t>
            </a:r>
            <a:r>
              <a:rPr lang="fr-FR" sz="1200" dirty="0" err="1">
                <a:solidFill>
                  <a:schemeClr val="bg1"/>
                </a:solidFill>
              </a:rPr>
              <a:t>with</a:t>
            </a:r>
            <a:r>
              <a:rPr lang="fr-FR" sz="1200" dirty="0">
                <a:solidFill>
                  <a:schemeClr val="bg1"/>
                </a:solidFill>
              </a:rPr>
              <a:t> </a:t>
            </a:r>
            <a:r>
              <a:rPr lang="fr-FR" sz="1200" dirty="0" err="1">
                <a:solidFill>
                  <a:schemeClr val="bg1"/>
                </a:solidFill>
              </a:rPr>
              <a:t>them</a:t>
            </a:r>
            <a:r>
              <a:rPr lang="fr-FR" sz="1200" dirty="0">
                <a:solidFill>
                  <a:schemeClr val="bg1"/>
                </a:solidFill>
              </a:rPr>
              <a:t>. </a:t>
            </a:r>
            <a:r>
              <a:rPr lang="fr-FR" sz="1200" dirty="0" err="1">
                <a:solidFill>
                  <a:schemeClr val="bg1"/>
                </a:solidFill>
              </a:rPr>
              <a:t>Humans</a:t>
            </a:r>
            <a:r>
              <a:rPr lang="fr-FR" sz="1200" dirty="0">
                <a:solidFill>
                  <a:schemeClr val="bg1"/>
                </a:solidFill>
              </a:rPr>
              <a:t> and </a:t>
            </a:r>
            <a:r>
              <a:rPr lang="fr-FR" sz="1200" dirty="0" err="1">
                <a:solidFill>
                  <a:schemeClr val="bg1"/>
                </a:solidFill>
              </a:rPr>
              <a:t>many</a:t>
            </a:r>
            <a:r>
              <a:rPr lang="fr-FR" sz="1200" dirty="0">
                <a:solidFill>
                  <a:schemeClr val="bg1"/>
                </a:solidFill>
              </a:rPr>
              <a:t> </a:t>
            </a:r>
            <a:r>
              <a:rPr lang="fr-FR" sz="1200" dirty="0" err="1">
                <a:solidFill>
                  <a:schemeClr val="bg1"/>
                </a:solidFill>
              </a:rPr>
              <a:t>animals</a:t>
            </a:r>
            <a:r>
              <a:rPr lang="fr-FR" sz="1200" dirty="0">
                <a:solidFill>
                  <a:schemeClr val="bg1"/>
                </a:solidFill>
              </a:rPr>
              <a:t> are </a:t>
            </a:r>
            <a:r>
              <a:rPr lang="fr-FR" sz="1200" dirty="0" err="1">
                <a:solidFill>
                  <a:schemeClr val="bg1"/>
                </a:solidFill>
              </a:rPr>
              <a:t>afraid</a:t>
            </a:r>
            <a:r>
              <a:rPr lang="fr-FR" sz="1200" dirty="0">
                <a:solidFill>
                  <a:schemeClr val="bg1"/>
                </a:solidFill>
              </a:rPr>
              <a:t> of </a:t>
            </a:r>
            <a:r>
              <a:rPr lang="fr-FR" sz="1200" dirty="0" err="1">
                <a:solidFill>
                  <a:schemeClr val="bg1"/>
                </a:solidFill>
              </a:rPr>
              <a:t>fire</a:t>
            </a:r>
            <a:r>
              <a:rPr lang="fr-FR" sz="1200" dirty="0">
                <a:solidFill>
                  <a:schemeClr val="bg1"/>
                </a:solidFill>
              </a:rPr>
              <a:t> – </a:t>
            </a:r>
            <a:r>
              <a:rPr lang="fr-FR" sz="1200" dirty="0" err="1">
                <a:solidFill>
                  <a:schemeClr val="bg1"/>
                </a:solidFill>
              </a:rPr>
              <a:t>even</a:t>
            </a:r>
            <a:r>
              <a:rPr lang="fr-FR" sz="1200" dirty="0">
                <a:solidFill>
                  <a:schemeClr val="bg1"/>
                </a:solidFill>
              </a:rPr>
              <a:t> if </a:t>
            </a:r>
            <a:r>
              <a:rPr lang="fr-FR" sz="1200" dirty="0" err="1">
                <a:solidFill>
                  <a:schemeClr val="bg1"/>
                </a:solidFill>
              </a:rPr>
              <a:t>we</a:t>
            </a:r>
            <a:r>
              <a:rPr lang="fr-FR" sz="1200" dirty="0">
                <a:solidFill>
                  <a:schemeClr val="bg1"/>
                </a:solidFill>
              </a:rPr>
              <a:t> have not </a:t>
            </a:r>
            <a:r>
              <a:rPr lang="fr-FR" sz="1200" dirty="0" err="1">
                <a:solidFill>
                  <a:schemeClr val="bg1"/>
                </a:solidFill>
              </a:rPr>
              <a:t>yet</a:t>
            </a:r>
            <a:r>
              <a:rPr lang="fr-FR" sz="1200" dirty="0">
                <a:solidFill>
                  <a:schemeClr val="bg1"/>
                </a:solidFill>
              </a:rPr>
              <a:t> been </a:t>
            </a:r>
            <a:r>
              <a:rPr lang="fr-FR" sz="1200" dirty="0" err="1">
                <a:solidFill>
                  <a:schemeClr val="bg1"/>
                </a:solidFill>
              </a:rPr>
              <a:t>burned</a:t>
            </a:r>
            <a:r>
              <a:rPr lang="fr-FR" sz="1200" dirty="0">
                <a:solidFill>
                  <a:schemeClr val="bg1"/>
                </a:solidFill>
              </a:rPr>
              <a:t>. </a:t>
            </a:r>
            <a:r>
              <a:rPr lang="fr-FR" sz="1200" dirty="0" err="1">
                <a:solidFill>
                  <a:schemeClr val="bg1"/>
                </a:solidFill>
              </a:rPr>
              <a:t>Other</a:t>
            </a:r>
            <a:r>
              <a:rPr lang="fr-FR" sz="1200" dirty="0">
                <a:solidFill>
                  <a:schemeClr val="bg1"/>
                </a:solidFill>
              </a:rPr>
              <a:t> dangers </a:t>
            </a:r>
            <a:r>
              <a:rPr lang="fr-FR" sz="1200" dirty="0" err="1">
                <a:solidFill>
                  <a:schemeClr val="bg1"/>
                </a:solidFill>
              </a:rPr>
              <a:t>need</a:t>
            </a:r>
            <a:r>
              <a:rPr lang="fr-FR" sz="1200" dirty="0">
                <a:solidFill>
                  <a:schemeClr val="bg1"/>
                </a:solidFill>
              </a:rPr>
              <a:t> to </a:t>
            </a:r>
            <a:r>
              <a:rPr lang="fr-FR" sz="1200" dirty="0" err="1">
                <a:solidFill>
                  <a:schemeClr val="bg1"/>
                </a:solidFill>
              </a:rPr>
              <a:t>be</a:t>
            </a:r>
            <a:r>
              <a:rPr lang="fr-FR" sz="1200" dirty="0">
                <a:solidFill>
                  <a:schemeClr val="bg1"/>
                </a:solidFill>
              </a:rPr>
              <a:t> </a:t>
            </a:r>
            <a:r>
              <a:rPr lang="fr-FR" sz="1200" dirty="0" err="1">
                <a:solidFill>
                  <a:schemeClr val="bg1"/>
                </a:solidFill>
              </a:rPr>
              <a:t>learned</a:t>
            </a:r>
            <a:r>
              <a:rPr lang="fr-FR" sz="1200" dirty="0">
                <a:solidFill>
                  <a:schemeClr val="bg1"/>
                </a:solidFill>
              </a:rPr>
              <a:t> and </a:t>
            </a:r>
            <a:r>
              <a:rPr lang="fr-FR" sz="1200" dirty="0" err="1">
                <a:solidFill>
                  <a:schemeClr val="bg1"/>
                </a:solidFill>
              </a:rPr>
              <a:t>acquired</a:t>
            </a:r>
            <a:r>
              <a:rPr lang="fr-FR" sz="1200" dirty="0">
                <a:solidFill>
                  <a:schemeClr val="bg1"/>
                </a:solidFill>
              </a:rPr>
              <a:t> in the course of </a:t>
            </a:r>
            <a:r>
              <a:rPr lang="fr-FR" sz="1200" dirty="0" err="1">
                <a:solidFill>
                  <a:schemeClr val="bg1"/>
                </a:solidFill>
              </a:rPr>
              <a:t>our</a:t>
            </a:r>
            <a:r>
              <a:rPr lang="fr-FR" sz="1200" dirty="0">
                <a:solidFill>
                  <a:schemeClr val="bg1"/>
                </a:solidFill>
              </a:rPr>
              <a:t> </a:t>
            </a:r>
            <a:r>
              <a:rPr lang="fr-FR" sz="1200" dirty="0" err="1">
                <a:solidFill>
                  <a:schemeClr val="bg1"/>
                </a:solidFill>
              </a:rPr>
              <a:t>lives</a:t>
            </a:r>
            <a:r>
              <a:rPr lang="fr-FR" sz="1200" dirty="0">
                <a:solidFill>
                  <a:schemeClr val="bg1"/>
                </a:solidFill>
              </a:rPr>
              <a:t>.</a:t>
            </a:r>
          </a:p>
          <a:p>
            <a:r>
              <a:rPr lang="fr-FR" sz="1200" dirty="0" err="1">
                <a:solidFill>
                  <a:schemeClr val="bg1"/>
                </a:solidFill>
              </a:rPr>
              <a:t>Whenever</a:t>
            </a:r>
            <a:r>
              <a:rPr lang="fr-FR" sz="1200" dirty="0">
                <a:solidFill>
                  <a:schemeClr val="bg1"/>
                </a:solidFill>
              </a:rPr>
              <a:t> an </a:t>
            </a:r>
            <a:r>
              <a:rPr lang="fr-FR" sz="1200" dirty="0" err="1">
                <a:solidFill>
                  <a:schemeClr val="bg1"/>
                </a:solidFill>
              </a:rPr>
              <a:t>incoming</a:t>
            </a:r>
            <a:r>
              <a:rPr lang="fr-FR" sz="1200" dirty="0">
                <a:solidFill>
                  <a:schemeClr val="bg1"/>
                </a:solidFill>
              </a:rPr>
              <a:t> stimulus </a:t>
            </a:r>
            <a:r>
              <a:rPr lang="fr-FR" sz="1200" dirty="0" err="1">
                <a:solidFill>
                  <a:schemeClr val="bg1"/>
                </a:solidFill>
              </a:rPr>
              <a:t>is</a:t>
            </a:r>
            <a:r>
              <a:rPr lang="fr-FR" sz="1200" dirty="0">
                <a:solidFill>
                  <a:schemeClr val="bg1"/>
                </a:solidFill>
              </a:rPr>
              <a:t> </a:t>
            </a:r>
            <a:r>
              <a:rPr lang="fr-FR" sz="1200" dirty="0" err="1">
                <a:solidFill>
                  <a:schemeClr val="bg1"/>
                </a:solidFill>
              </a:rPr>
              <a:t>marked</a:t>
            </a:r>
            <a:r>
              <a:rPr lang="fr-FR" sz="1200" dirty="0">
                <a:solidFill>
                  <a:schemeClr val="bg1"/>
                </a:solidFill>
              </a:rPr>
              <a:t> as </a:t>
            </a:r>
            <a:r>
              <a:rPr lang="fr-FR" sz="1200" dirty="0" err="1">
                <a:solidFill>
                  <a:schemeClr val="bg1"/>
                </a:solidFill>
              </a:rPr>
              <a:t>dangerous</a:t>
            </a:r>
            <a:r>
              <a:rPr lang="fr-FR" sz="1200" dirty="0">
                <a:solidFill>
                  <a:schemeClr val="bg1"/>
                </a:solidFill>
              </a:rPr>
              <a:t>, the </a:t>
            </a:r>
            <a:r>
              <a:rPr lang="fr-FR" sz="1200" dirty="0" err="1">
                <a:solidFill>
                  <a:schemeClr val="bg1"/>
                </a:solidFill>
              </a:rPr>
              <a:t>amagdala</a:t>
            </a:r>
            <a:r>
              <a:rPr lang="fr-FR" sz="1200" dirty="0">
                <a:solidFill>
                  <a:schemeClr val="bg1"/>
                </a:solidFill>
              </a:rPr>
              <a:t> </a:t>
            </a:r>
            <a:r>
              <a:rPr lang="fr-FR" sz="1200" dirty="0" err="1">
                <a:solidFill>
                  <a:schemeClr val="bg1"/>
                </a:solidFill>
              </a:rPr>
              <a:t>sends</a:t>
            </a:r>
            <a:r>
              <a:rPr lang="fr-FR" sz="1200" dirty="0">
                <a:solidFill>
                  <a:schemeClr val="bg1"/>
                </a:solidFill>
              </a:rPr>
              <a:t> </a:t>
            </a:r>
            <a:r>
              <a:rPr lang="fr-FR" sz="1200" dirty="0" err="1">
                <a:solidFill>
                  <a:schemeClr val="bg1"/>
                </a:solidFill>
              </a:rPr>
              <a:t>signals</a:t>
            </a:r>
            <a:r>
              <a:rPr lang="fr-FR" sz="1200" dirty="0">
                <a:solidFill>
                  <a:schemeClr val="bg1"/>
                </a:solidFill>
              </a:rPr>
              <a:t> to the Hypothalamus and the </a:t>
            </a:r>
            <a:r>
              <a:rPr lang="fr-FR" sz="1200" dirty="0" err="1">
                <a:solidFill>
                  <a:schemeClr val="bg1"/>
                </a:solidFill>
              </a:rPr>
              <a:t>brain</a:t>
            </a:r>
            <a:r>
              <a:rPr lang="fr-FR" sz="1200" dirty="0">
                <a:solidFill>
                  <a:schemeClr val="bg1"/>
                </a:solidFill>
              </a:rPr>
              <a:t> stem and </a:t>
            </a:r>
            <a:r>
              <a:rPr lang="fr-FR" sz="1200" dirty="0" err="1">
                <a:solidFill>
                  <a:schemeClr val="bg1"/>
                </a:solidFill>
              </a:rPr>
              <a:t>our</a:t>
            </a:r>
            <a:r>
              <a:rPr lang="fr-FR" sz="1200" dirty="0">
                <a:solidFill>
                  <a:schemeClr val="bg1"/>
                </a:solidFill>
              </a:rPr>
              <a:t> body </a:t>
            </a:r>
            <a:r>
              <a:rPr lang="fr-FR" sz="1200" dirty="0" err="1">
                <a:solidFill>
                  <a:schemeClr val="bg1"/>
                </a:solidFill>
              </a:rPr>
              <a:t>prepares</a:t>
            </a:r>
            <a:r>
              <a:rPr lang="fr-FR" sz="1200" dirty="0">
                <a:solidFill>
                  <a:schemeClr val="bg1"/>
                </a:solidFill>
              </a:rPr>
              <a:t> for </a:t>
            </a:r>
            <a:r>
              <a:rPr lang="fr-FR" sz="1200" b="1" dirty="0">
                <a:solidFill>
                  <a:schemeClr val="bg1"/>
                </a:solidFill>
              </a:rPr>
              <a:t>(click) </a:t>
            </a:r>
            <a:r>
              <a:rPr lang="fr-FR" sz="1200" dirty="0">
                <a:solidFill>
                  <a:schemeClr val="bg1"/>
                </a:solidFill>
              </a:rPr>
              <a:t>flight or </a:t>
            </a:r>
            <a:r>
              <a:rPr lang="fr-FR" sz="1200" b="1" dirty="0">
                <a:solidFill>
                  <a:schemeClr val="bg1"/>
                </a:solidFill>
              </a:rPr>
              <a:t>(click) </a:t>
            </a:r>
            <a:r>
              <a:rPr lang="fr-FR" sz="1200" dirty="0" err="1">
                <a:solidFill>
                  <a:schemeClr val="bg1"/>
                </a:solidFill>
              </a:rPr>
              <a:t>fight</a:t>
            </a:r>
            <a:r>
              <a:rPr lang="fr-FR" sz="1200" dirty="0">
                <a:solidFill>
                  <a:schemeClr val="bg1"/>
                </a:solidFill>
              </a:rPr>
              <a:t>. </a:t>
            </a:r>
            <a:r>
              <a:rPr lang="fr-FR" sz="1200" dirty="0" err="1">
                <a:solidFill>
                  <a:schemeClr val="bg1"/>
                </a:solidFill>
              </a:rPr>
              <a:t>Adrenalin</a:t>
            </a:r>
            <a:r>
              <a:rPr lang="fr-FR" sz="1200" dirty="0">
                <a:solidFill>
                  <a:schemeClr val="bg1"/>
                </a:solidFill>
              </a:rPr>
              <a:t> and </a:t>
            </a:r>
            <a:r>
              <a:rPr lang="fr-FR" sz="1200" dirty="0" err="1">
                <a:solidFill>
                  <a:schemeClr val="bg1"/>
                </a:solidFill>
              </a:rPr>
              <a:t>other</a:t>
            </a:r>
            <a:r>
              <a:rPr lang="fr-FR" sz="1200" dirty="0">
                <a:solidFill>
                  <a:schemeClr val="bg1"/>
                </a:solidFill>
              </a:rPr>
              <a:t> </a:t>
            </a:r>
            <a:r>
              <a:rPr lang="fr-FR" sz="1200" dirty="0" err="1">
                <a:solidFill>
                  <a:schemeClr val="bg1"/>
                </a:solidFill>
              </a:rPr>
              <a:t>neurotransmitters</a:t>
            </a:r>
            <a:r>
              <a:rPr lang="fr-FR" sz="1200" dirty="0">
                <a:solidFill>
                  <a:schemeClr val="bg1"/>
                </a:solidFill>
              </a:rPr>
              <a:t> are </a:t>
            </a:r>
            <a:r>
              <a:rPr lang="fr-FR" sz="1200" dirty="0" err="1">
                <a:solidFill>
                  <a:schemeClr val="bg1"/>
                </a:solidFill>
              </a:rPr>
              <a:t>released</a:t>
            </a:r>
            <a:r>
              <a:rPr lang="fr-FR" sz="1200" dirty="0">
                <a:solidFill>
                  <a:schemeClr val="bg1"/>
                </a:solidFill>
              </a:rPr>
              <a:t>,  </a:t>
            </a:r>
            <a:r>
              <a:rPr lang="fr-FR" sz="1200" dirty="0" err="1">
                <a:solidFill>
                  <a:schemeClr val="bg1"/>
                </a:solidFill>
              </a:rPr>
              <a:t>our</a:t>
            </a:r>
            <a:r>
              <a:rPr lang="fr-FR" sz="1200" dirty="0">
                <a:solidFill>
                  <a:schemeClr val="bg1"/>
                </a:solidFill>
              </a:rPr>
              <a:t> </a:t>
            </a:r>
            <a:r>
              <a:rPr lang="fr-FR" sz="1200" dirty="0" err="1">
                <a:solidFill>
                  <a:schemeClr val="bg1"/>
                </a:solidFill>
              </a:rPr>
              <a:t>blood</a:t>
            </a:r>
            <a:r>
              <a:rPr lang="fr-FR" sz="1200" dirty="0">
                <a:solidFill>
                  <a:schemeClr val="bg1"/>
                </a:solidFill>
              </a:rPr>
              <a:t> pressure and pulse </a:t>
            </a:r>
            <a:r>
              <a:rPr lang="fr-FR" sz="1200" dirty="0" err="1">
                <a:solidFill>
                  <a:schemeClr val="bg1"/>
                </a:solidFill>
              </a:rPr>
              <a:t>frequence</a:t>
            </a:r>
            <a:r>
              <a:rPr lang="fr-FR" sz="1200" dirty="0">
                <a:solidFill>
                  <a:schemeClr val="bg1"/>
                </a:solidFill>
              </a:rPr>
              <a:t> </a:t>
            </a:r>
            <a:r>
              <a:rPr lang="fr-FR" sz="1200" dirty="0" err="1">
                <a:solidFill>
                  <a:schemeClr val="bg1"/>
                </a:solidFill>
              </a:rPr>
              <a:t>rise</a:t>
            </a:r>
            <a:r>
              <a:rPr lang="fr-FR" sz="1200" dirty="0">
                <a:solidFill>
                  <a:schemeClr val="bg1"/>
                </a:solidFill>
              </a:rPr>
              <a:t>, </a:t>
            </a:r>
            <a:r>
              <a:rPr lang="fr-FR" sz="1200" dirty="0" err="1">
                <a:solidFill>
                  <a:schemeClr val="bg1"/>
                </a:solidFill>
              </a:rPr>
              <a:t>oru</a:t>
            </a:r>
            <a:r>
              <a:rPr lang="fr-FR" sz="1200" dirty="0">
                <a:solidFill>
                  <a:schemeClr val="bg1"/>
                </a:solidFill>
              </a:rPr>
              <a:t> muscle tonus </a:t>
            </a:r>
            <a:r>
              <a:rPr lang="fr-FR" sz="1200" dirty="0" err="1">
                <a:solidFill>
                  <a:schemeClr val="bg1"/>
                </a:solidFill>
              </a:rPr>
              <a:t>rises</a:t>
            </a:r>
            <a:r>
              <a:rPr lang="fr-FR" sz="1200" dirty="0">
                <a:solidFill>
                  <a:schemeClr val="bg1"/>
                </a:solidFill>
              </a:rPr>
              <a:t>. </a:t>
            </a:r>
            <a:r>
              <a:rPr lang="fr-FR" sz="1200" b="1" dirty="0">
                <a:solidFill>
                  <a:schemeClr val="bg1"/>
                </a:solidFill>
              </a:rPr>
              <a:t>(click) </a:t>
            </a:r>
            <a:endParaRPr lang="fr-FR" sz="1200" dirty="0">
              <a:solidFill>
                <a:schemeClr val="bg1"/>
              </a:solidFill>
            </a:endParaRPr>
          </a:p>
          <a:p>
            <a:endParaRPr lang="fr-FR" sz="1200" dirty="0">
              <a:solidFill>
                <a:schemeClr val="bg1"/>
              </a:solidFill>
            </a:endParaRPr>
          </a:p>
          <a:p>
            <a:r>
              <a:rPr lang="fr-FR" sz="1200" dirty="0">
                <a:solidFill>
                  <a:schemeClr val="bg1"/>
                </a:solidFill>
              </a:rPr>
              <a:t>As </a:t>
            </a:r>
            <a:r>
              <a:rPr lang="fr-FR" sz="1200" dirty="0" err="1">
                <a:solidFill>
                  <a:schemeClr val="bg1"/>
                </a:solidFill>
              </a:rPr>
              <a:t>our</a:t>
            </a:r>
            <a:r>
              <a:rPr lang="fr-FR" sz="1200" dirty="0">
                <a:solidFill>
                  <a:schemeClr val="bg1"/>
                </a:solidFill>
              </a:rPr>
              <a:t> body </a:t>
            </a:r>
            <a:r>
              <a:rPr lang="fr-FR" sz="1200" dirty="0" err="1">
                <a:solidFill>
                  <a:schemeClr val="bg1"/>
                </a:solidFill>
              </a:rPr>
              <a:t>is</a:t>
            </a:r>
            <a:r>
              <a:rPr lang="fr-FR" sz="1200" dirty="0">
                <a:solidFill>
                  <a:schemeClr val="bg1"/>
                </a:solidFill>
              </a:rPr>
              <a:t> </a:t>
            </a:r>
            <a:r>
              <a:rPr lang="fr-FR" sz="1200" dirty="0" err="1">
                <a:solidFill>
                  <a:schemeClr val="bg1"/>
                </a:solidFill>
              </a:rPr>
              <a:t>preparing</a:t>
            </a:r>
            <a:r>
              <a:rPr lang="fr-FR" sz="1200" dirty="0">
                <a:solidFill>
                  <a:schemeClr val="bg1"/>
                </a:solidFill>
              </a:rPr>
              <a:t> for </a:t>
            </a:r>
            <a:r>
              <a:rPr lang="fr-FR" sz="1200" dirty="0" err="1">
                <a:solidFill>
                  <a:schemeClr val="bg1"/>
                </a:solidFill>
              </a:rPr>
              <a:t>fight</a:t>
            </a:r>
            <a:r>
              <a:rPr lang="fr-FR" sz="1200" dirty="0">
                <a:solidFill>
                  <a:schemeClr val="bg1"/>
                </a:solidFill>
              </a:rPr>
              <a:t> or flight reflexes – </a:t>
            </a:r>
            <a:r>
              <a:rPr lang="fr-FR" sz="1200" dirty="0" err="1">
                <a:solidFill>
                  <a:schemeClr val="bg1"/>
                </a:solidFill>
              </a:rPr>
              <a:t>higher</a:t>
            </a:r>
            <a:r>
              <a:rPr lang="fr-FR" sz="1200" dirty="0">
                <a:solidFill>
                  <a:schemeClr val="bg1"/>
                </a:solidFill>
              </a:rPr>
              <a:t> </a:t>
            </a:r>
            <a:r>
              <a:rPr lang="fr-FR" sz="1200" dirty="0" err="1">
                <a:solidFill>
                  <a:schemeClr val="bg1"/>
                </a:solidFill>
              </a:rPr>
              <a:t>order</a:t>
            </a:r>
            <a:r>
              <a:rPr lang="fr-FR" sz="1200" dirty="0">
                <a:solidFill>
                  <a:schemeClr val="bg1"/>
                </a:solidFill>
              </a:rPr>
              <a:t> </a:t>
            </a:r>
            <a:r>
              <a:rPr lang="fr-FR" sz="1200" dirty="0" err="1">
                <a:solidFill>
                  <a:schemeClr val="bg1"/>
                </a:solidFill>
              </a:rPr>
              <a:t>thinking</a:t>
            </a:r>
            <a:r>
              <a:rPr lang="fr-FR" sz="1200" dirty="0">
                <a:solidFill>
                  <a:schemeClr val="bg1"/>
                </a:solidFill>
              </a:rPr>
              <a:t> </a:t>
            </a:r>
            <a:r>
              <a:rPr lang="fr-FR" sz="1200" dirty="0" err="1">
                <a:solidFill>
                  <a:schemeClr val="bg1"/>
                </a:solidFill>
              </a:rPr>
              <a:t>is</a:t>
            </a:r>
            <a:r>
              <a:rPr lang="fr-FR" sz="1200" dirty="0">
                <a:solidFill>
                  <a:schemeClr val="bg1"/>
                </a:solidFill>
              </a:rPr>
              <a:t> </a:t>
            </a:r>
            <a:r>
              <a:rPr lang="fr-FR" sz="1200" dirty="0" err="1">
                <a:solidFill>
                  <a:schemeClr val="bg1"/>
                </a:solidFill>
              </a:rPr>
              <a:t>turned</a:t>
            </a:r>
            <a:r>
              <a:rPr lang="fr-FR" sz="1200" dirty="0">
                <a:solidFill>
                  <a:schemeClr val="bg1"/>
                </a:solidFill>
              </a:rPr>
              <a:t> off.</a:t>
            </a:r>
          </a:p>
          <a:p>
            <a:endParaRPr lang="fr-FR" sz="1200" dirty="0">
              <a:solidFill>
                <a:schemeClr val="bg1"/>
              </a:solidFill>
            </a:endParaRPr>
          </a:p>
          <a:p>
            <a:r>
              <a:rPr lang="fr-FR" sz="1200" dirty="0">
                <a:solidFill>
                  <a:schemeClr val="bg1"/>
                </a:solidFill>
              </a:rPr>
              <a:t>This cycle </a:t>
            </a:r>
            <a:r>
              <a:rPr lang="fr-FR" sz="1200" dirty="0" err="1">
                <a:solidFill>
                  <a:schemeClr val="bg1"/>
                </a:solidFill>
              </a:rPr>
              <a:t>can</a:t>
            </a:r>
            <a:r>
              <a:rPr lang="fr-FR" sz="1200" dirty="0">
                <a:solidFill>
                  <a:schemeClr val="bg1"/>
                </a:solidFill>
              </a:rPr>
              <a:t> </a:t>
            </a:r>
            <a:r>
              <a:rPr lang="fr-FR" sz="1200" dirty="0" err="1">
                <a:solidFill>
                  <a:schemeClr val="bg1"/>
                </a:solidFill>
              </a:rPr>
              <a:t>save</a:t>
            </a:r>
            <a:r>
              <a:rPr lang="fr-FR" sz="1200" dirty="0">
                <a:solidFill>
                  <a:schemeClr val="bg1"/>
                </a:solidFill>
              </a:rPr>
              <a:t> </a:t>
            </a:r>
            <a:r>
              <a:rPr lang="fr-FR" sz="1200" dirty="0" err="1">
                <a:solidFill>
                  <a:schemeClr val="bg1"/>
                </a:solidFill>
              </a:rPr>
              <a:t>lives</a:t>
            </a:r>
            <a:r>
              <a:rPr lang="fr-FR" sz="1200" dirty="0">
                <a:solidFill>
                  <a:schemeClr val="bg1"/>
                </a:solidFill>
              </a:rPr>
              <a:t> (in the </a:t>
            </a:r>
            <a:r>
              <a:rPr lang="fr-FR" sz="1200" dirty="0" err="1">
                <a:solidFill>
                  <a:schemeClr val="bg1"/>
                </a:solidFill>
              </a:rPr>
              <a:t>wild</a:t>
            </a:r>
            <a:r>
              <a:rPr lang="fr-FR" sz="1200" dirty="0">
                <a:solidFill>
                  <a:schemeClr val="bg1"/>
                </a:solidFill>
              </a:rPr>
              <a:t>!!) but </a:t>
            </a:r>
            <a:r>
              <a:rPr lang="fr-FR" sz="1200" dirty="0" err="1">
                <a:solidFill>
                  <a:schemeClr val="bg1"/>
                </a:solidFill>
              </a:rPr>
              <a:t>does</a:t>
            </a:r>
            <a:r>
              <a:rPr lang="fr-FR" sz="1200" dirty="0">
                <a:solidFill>
                  <a:schemeClr val="bg1"/>
                </a:solidFill>
              </a:rPr>
              <a:t> </a:t>
            </a:r>
            <a:r>
              <a:rPr lang="fr-FR" sz="1200" dirty="0" err="1">
                <a:solidFill>
                  <a:schemeClr val="bg1"/>
                </a:solidFill>
              </a:rPr>
              <a:t>it</a:t>
            </a:r>
            <a:r>
              <a:rPr lang="fr-FR" sz="1200" dirty="0">
                <a:solidFill>
                  <a:schemeClr val="bg1"/>
                </a:solidFill>
              </a:rPr>
              <a:t> help in exams?</a:t>
            </a:r>
          </a:p>
          <a:p>
            <a:pPr marL="0" indent="0">
              <a:buNone/>
            </a:pPr>
            <a:r>
              <a:rPr lang="fr-FR" sz="1800" b="0" dirty="0"/>
              <a:t>I like to call </a:t>
            </a:r>
            <a:r>
              <a:rPr lang="fr-FR" sz="1800" b="0" dirty="0" err="1"/>
              <a:t>this</a:t>
            </a:r>
            <a:r>
              <a:rPr lang="fr-FR" sz="1800" b="0" dirty="0"/>
              <a:t> the AAA </a:t>
            </a:r>
            <a:r>
              <a:rPr lang="fr-FR" sz="1800" b="0" dirty="0" err="1"/>
              <a:t>reaction</a:t>
            </a:r>
            <a:r>
              <a:rPr lang="fr-FR" sz="1800" b="0" dirty="0"/>
              <a:t>: </a:t>
            </a:r>
            <a:r>
              <a:rPr lang="fr-FR" sz="1400" b="1" dirty="0" err="1"/>
              <a:t>Amygdala-Adrenalin-Anxiety</a:t>
            </a:r>
            <a:endParaRPr lang="fr-FR" sz="1400" b="1" dirty="0"/>
          </a:p>
          <a:p>
            <a:pPr marL="0" indent="0">
              <a:buNone/>
            </a:pPr>
            <a:r>
              <a:rPr lang="fr-FR" sz="1400" b="0" dirty="0"/>
              <a:t>It </a:t>
            </a:r>
            <a:r>
              <a:rPr lang="fr-FR" sz="1400" b="0" dirty="0" err="1"/>
              <a:t>p</a:t>
            </a:r>
            <a:r>
              <a:rPr lang="fr-FR" sz="1200" b="0" dirty="0" err="1"/>
              <a:t>roduces</a:t>
            </a:r>
            <a:r>
              <a:rPr lang="fr-FR" sz="1200" b="0" dirty="0"/>
              <a:t> </a:t>
            </a:r>
            <a:r>
              <a:rPr lang="fr-FR" sz="1200" dirty="0"/>
              <a:t>a cognitive style </a:t>
            </a:r>
            <a:r>
              <a:rPr lang="fr-FR" sz="1200" dirty="0" err="1"/>
              <a:t>that</a:t>
            </a:r>
            <a:r>
              <a:rPr lang="fr-FR" sz="1200" dirty="0"/>
              <a:t> </a:t>
            </a:r>
            <a:r>
              <a:rPr lang="fr-FR" sz="1200" dirty="0" err="1"/>
              <a:t>facilitates</a:t>
            </a:r>
            <a:r>
              <a:rPr lang="fr-FR" sz="1200" dirty="0"/>
              <a:t> basic, </a:t>
            </a:r>
            <a:r>
              <a:rPr lang="fr-FR" sz="1200" dirty="0" err="1"/>
              <a:t>automatic</a:t>
            </a:r>
            <a:r>
              <a:rPr lang="fr-FR" sz="1200" dirty="0"/>
              <a:t> routines</a:t>
            </a:r>
          </a:p>
          <a:p>
            <a:pPr marL="0" indent="0">
              <a:buNone/>
            </a:pPr>
            <a:r>
              <a:rPr lang="fr-FR" sz="1200" dirty="0"/>
              <a:t>but </a:t>
            </a:r>
            <a:r>
              <a:rPr lang="fr-FR" sz="1200" dirty="0" err="1"/>
              <a:t>prevents</a:t>
            </a:r>
            <a:r>
              <a:rPr lang="fr-FR" sz="1200" dirty="0"/>
              <a:t> free associations and </a:t>
            </a:r>
            <a:r>
              <a:rPr lang="fr-FR" sz="1200" dirty="0" err="1"/>
              <a:t>higher</a:t>
            </a:r>
            <a:r>
              <a:rPr lang="fr-FR" sz="1200" dirty="0"/>
              <a:t> </a:t>
            </a:r>
            <a:r>
              <a:rPr lang="fr-FR" sz="1200" dirty="0" err="1"/>
              <a:t>order</a:t>
            </a:r>
            <a:r>
              <a:rPr lang="fr-FR" sz="1200" dirty="0"/>
              <a:t> </a:t>
            </a:r>
            <a:r>
              <a:rPr lang="fr-FR" sz="1200" dirty="0" err="1"/>
              <a:t>thinking</a:t>
            </a:r>
            <a:r>
              <a:rPr lang="fr-FR" sz="1200" dirty="0"/>
              <a:t>.</a:t>
            </a:r>
          </a:p>
          <a:p>
            <a:pPr marL="0" indent="0">
              <a:buNone/>
            </a:pPr>
            <a:endParaRPr lang="fr-FR" sz="1200" dirty="0"/>
          </a:p>
          <a:p>
            <a:pPr marL="0" indent="0">
              <a:buNone/>
            </a:pPr>
            <a:r>
              <a:rPr lang="fr-FR" sz="1200" dirty="0" err="1"/>
              <a:t>Let’s</a:t>
            </a:r>
            <a:r>
              <a:rPr lang="fr-FR" sz="1200" dirty="0"/>
              <a:t> go back to the </a:t>
            </a:r>
            <a:r>
              <a:rPr lang="fr-FR" sz="1200" dirty="0" err="1"/>
              <a:t>incoming</a:t>
            </a:r>
            <a:r>
              <a:rPr lang="fr-FR" sz="1200" dirty="0"/>
              <a:t> signal and assume </a:t>
            </a:r>
            <a:r>
              <a:rPr lang="fr-FR" sz="1200" dirty="0" err="1"/>
              <a:t>that</a:t>
            </a:r>
            <a:r>
              <a:rPr lang="fr-FR" sz="1200" dirty="0"/>
              <a:t> the </a:t>
            </a:r>
            <a:r>
              <a:rPr lang="fr-FR" sz="1200" dirty="0" err="1"/>
              <a:t>amygdala</a:t>
            </a:r>
            <a:r>
              <a:rPr lang="fr-FR" sz="1200" dirty="0"/>
              <a:t> has </a:t>
            </a:r>
            <a:r>
              <a:rPr lang="fr-FR" sz="1200" dirty="0" err="1"/>
              <a:t>decided</a:t>
            </a:r>
            <a:r>
              <a:rPr lang="fr-FR" sz="1200" dirty="0"/>
              <a:t> </a:t>
            </a:r>
            <a:r>
              <a:rPr lang="fr-FR" sz="1200" dirty="0" err="1"/>
              <a:t>that</a:t>
            </a:r>
            <a:r>
              <a:rPr lang="fr-FR" sz="1200" dirty="0"/>
              <a:t> </a:t>
            </a:r>
            <a:r>
              <a:rPr lang="fr-FR" sz="1200" dirty="0" err="1"/>
              <a:t>it</a:t>
            </a:r>
            <a:r>
              <a:rPr lang="fr-FR" sz="1200" dirty="0"/>
              <a:t> </a:t>
            </a:r>
            <a:r>
              <a:rPr lang="fr-FR" sz="1200" dirty="0" err="1"/>
              <a:t>is</a:t>
            </a:r>
            <a:r>
              <a:rPr lang="fr-FR" sz="1200" b="1" dirty="0">
                <a:solidFill>
                  <a:schemeClr val="bg1"/>
                </a:solidFill>
              </a:rPr>
              <a:t>(click) </a:t>
            </a:r>
            <a:r>
              <a:rPr lang="fr-FR" sz="1200" dirty="0"/>
              <a:t> </a:t>
            </a:r>
            <a:r>
              <a:rPr lang="fr-FR" sz="1200" dirty="0" err="1"/>
              <a:t>harmless</a:t>
            </a:r>
            <a:r>
              <a:rPr lang="fr-FR" sz="1200" dirty="0"/>
              <a:t>.</a:t>
            </a:r>
          </a:p>
          <a:p>
            <a:pPr marL="0" indent="0">
              <a:buNone/>
            </a:pPr>
            <a:r>
              <a:rPr lang="fr-FR" sz="1200" dirty="0" err="1"/>
              <a:t>Only</a:t>
            </a:r>
            <a:r>
              <a:rPr lang="fr-FR" sz="1200" dirty="0"/>
              <a:t> </a:t>
            </a:r>
            <a:r>
              <a:rPr lang="fr-FR" sz="1200" dirty="0" err="1"/>
              <a:t>then</a:t>
            </a:r>
            <a:r>
              <a:rPr lang="fr-FR" sz="1200" dirty="0"/>
              <a:t> </a:t>
            </a:r>
            <a:r>
              <a:rPr lang="fr-FR" sz="1200" dirty="0" err="1"/>
              <a:t>is</a:t>
            </a:r>
            <a:r>
              <a:rPr lang="fr-FR" sz="1200" dirty="0"/>
              <a:t> the stimulus </a:t>
            </a:r>
            <a:r>
              <a:rPr lang="fr-FR" sz="1200" dirty="0" err="1"/>
              <a:t>passed</a:t>
            </a:r>
            <a:r>
              <a:rPr lang="fr-FR" sz="1200" dirty="0"/>
              <a:t> on to the </a:t>
            </a:r>
            <a:r>
              <a:rPr lang="fr-FR" sz="1200" b="1" dirty="0">
                <a:solidFill>
                  <a:schemeClr val="bg1"/>
                </a:solidFill>
              </a:rPr>
              <a:t>(click) </a:t>
            </a:r>
            <a:r>
              <a:rPr lang="fr-FR" sz="1200" dirty="0" err="1"/>
              <a:t>hippocampus</a:t>
            </a:r>
            <a:r>
              <a:rPr lang="fr-FR" sz="1200" dirty="0"/>
              <a:t> and the cortex and </a:t>
            </a:r>
            <a:r>
              <a:rPr lang="fr-FR" sz="1200" dirty="0" err="1"/>
              <a:t>only</a:t>
            </a:r>
            <a:r>
              <a:rPr lang="fr-FR" sz="1200" dirty="0"/>
              <a:t> </a:t>
            </a:r>
            <a:r>
              <a:rPr lang="fr-FR" sz="1200" dirty="0" err="1"/>
              <a:t>then</a:t>
            </a:r>
            <a:r>
              <a:rPr lang="fr-FR" sz="1200" dirty="0"/>
              <a:t> </a:t>
            </a:r>
            <a:r>
              <a:rPr lang="fr-FR" sz="1200" dirty="0" err="1"/>
              <a:t>will</a:t>
            </a:r>
            <a:r>
              <a:rPr lang="fr-FR" sz="1200" dirty="0"/>
              <a:t> </a:t>
            </a:r>
            <a:r>
              <a:rPr lang="fr-FR" sz="1200" dirty="0" err="1"/>
              <a:t>any</a:t>
            </a:r>
            <a:r>
              <a:rPr lang="fr-FR" sz="1200" dirty="0"/>
              <a:t> </a:t>
            </a:r>
            <a:r>
              <a:rPr lang="fr-FR" sz="1200" b="1" dirty="0">
                <a:solidFill>
                  <a:schemeClr val="bg1"/>
                </a:solidFill>
              </a:rPr>
              <a:t>(click) </a:t>
            </a:r>
            <a:r>
              <a:rPr lang="fr-FR" sz="1200" dirty="0" err="1"/>
              <a:t>higher</a:t>
            </a:r>
            <a:r>
              <a:rPr lang="fr-FR" sz="1200" dirty="0"/>
              <a:t> </a:t>
            </a:r>
            <a:r>
              <a:rPr lang="fr-FR" sz="1200" dirty="0" err="1"/>
              <a:t>order</a:t>
            </a:r>
            <a:r>
              <a:rPr lang="fr-FR" sz="1200" dirty="0"/>
              <a:t> </a:t>
            </a:r>
            <a:r>
              <a:rPr lang="fr-FR" sz="1200" dirty="0" err="1"/>
              <a:t>processing</a:t>
            </a:r>
            <a:r>
              <a:rPr lang="fr-FR" sz="1200" b="1" dirty="0">
                <a:solidFill>
                  <a:schemeClr val="bg1"/>
                </a:solidFill>
              </a:rPr>
              <a:t>(click) </a:t>
            </a:r>
            <a:r>
              <a:rPr lang="fr-FR" sz="1200" dirty="0"/>
              <a:t> </a:t>
            </a:r>
            <a:r>
              <a:rPr lang="fr-FR" sz="1200" dirty="0" err="1"/>
              <a:t>take</a:t>
            </a:r>
            <a:r>
              <a:rPr lang="fr-FR" sz="1200" dirty="0"/>
              <a:t> place in the cortex. </a:t>
            </a:r>
            <a:r>
              <a:rPr lang="fr-FR" sz="1200" b="1" dirty="0">
                <a:solidFill>
                  <a:schemeClr val="bg1"/>
                </a:solidFill>
              </a:rPr>
              <a:t>(click) </a:t>
            </a:r>
            <a:endParaRPr lang="fr-FR" sz="1200" dirty="0"/>
          </a:p>
          <a:p>
            <a:pPr marL="0" indent="0">
              <a:buNone/>
            </a:pPr>
            <a:r>
              <a:rPr lang="fr-FR" sz="1200" dirty="0" err="1"/>
              <a:t>What</a:t>
            </a:r>
            <a:r>
              <a:rPr lang="fr-FR" sz="1200" dirty="0"/>
              <a:t> </a:t>
            </a:r>
            <a:r>
              <a:rPr lang="fr-FR" sz="1200" dirty="0" err="1"/>
              <a:t>does</a:t>
            </a:r>
            <a:r>
              <a:rPr lang="fr-FR" sz="1200" dirty="0"/>
              <a:t> </a:t>
            </a:r>
            <a:r>
              <a:rPr lang="fr-FR" sz="1200" dirty="0" err="1"/>
              <a:t>this</a:t>
            </a:r>
            <a:r>
              <a:rPr lang="fr-FR" sz="1200" dirty="0"/>
              <a:t> </a:t>
            </a:r>
            <a:r>
              <a:rPr lang="fr-FR" sz="1200" dirty="0" err="1"/>
              <a:t>mean</a:t>
            </a:r>
            <a:r>
              <a:rPr lang="fr-FR" sz="1200" dirty="0"/>
              <a:t>: </a:t>
            </a:r>
            <a:r>
              <a:rPr lang="fr-FR" sz="1200" dirty="0" err="1"/>
              <a:t>fear</a:t>
            </a:r>
            <a:r>
              <a:rPr lang="fr-FR" sz="1200" dirty="0"/>
              <a:t> and </a:t>
            </a:r>
            <a:r>
              <a:rPr lang="fr-FR" sz="1200" dirty="0" err="1"/>
              <a:t>anxiety</a:t>
            </a:r>
            <a:r>
              <a:rPr lang="fr-FR" sz="1200" dirty="0"/>
              <a:t> </a:t>
            </a:r>
            <a:r>
              <a:rPr lang="fr-FR" sz="1200" dirty="0" err="1"/>
              <a:t>prevent</a:t>
            </a:r>
            <a:r>
              <a:rPr lang="fr-FR" sz="1200" dirty="0"/>
              <a:t> </a:t>
            </a:r>
            <a:r>
              <a:rPr lang="fr-FR" sz="1200" dirty="0" err="1"/>
              <a:t>learning</a:t>
            </a:r>
            <a:r>
              <a:rPr lang="fr-FR" sz="1200" dirty="0"/>
              <a:t> – </a:t>
            </a:r>
            <a:r>
              <a:rPr lang="fr-FR" sz="1200" dirty="0" err="1"/>
              <a:t>we</a:t>
            </a:r>
            <a:r>
              <a:rPr lang="fr-FR" sz="1200" dirty="0"/>
              <a:t> must </a:t>
            </a:r>
            <a:r>
              <a:rPr lang="fr-FR" sz="1200" dirty="0" err="1"/>
              <a:t>create</a:t>
            </a:r>
            <a:r>
              <a:rPr lang="fr-FR" sz="1200" dirty="0"/>
              <a:t> a </a:t>
            </a:r>
            <a:r>
              <a:rPr lang="fr-FR" sz="1200" dirty="0" err="1"/>
              <a:t>relaxed</a:t>
            </a:r>
            <a:r>
              <a:rPr lang="fr-FR" sz="1200" dirty="0"/>
              <a:t>, </a:t>
            </a:r>
            <a:r>
              <a:rPr lang="fr-FR" sz="1200" dirty="0" err="1"/>
              <a:t>safe</a:t>
            </a:r>
            <a:r>
              <a:rPr lang="fr-FR" sz="1200" dirty="0"/>
              <a:t> </a:t>
            </a:r>
            <a:r>
              <a:rPr lang="fr-FR" sz="1200" dirty="0" err="1"/>
              <a:t>atmosphere</a:t>
            </a:r>
            <a:r>
              <a:rPr lang="fr-FR" sz="1200" dirty="0"/>
              <a:t> to open </a:t>
            </a:r>
            <a:r>
              <a:rPr lang="fr-FR" sz="1200" dirty="0" err="1"/>
              <a:t>our</a:t>
            </a:r>
            <a:r>
              <a:rPr lang="fr-FR" sz="1200" dirty="0"/>
              <a:t> </a:t>
            </a:r>
            <a:r>
              <a:rPr lang="fr-FR" sz="1200" dirty="0" err="1"/>
              <a:t>learners</a:t>
            </a:r>
            <a:r>
              <a:rPr lang="fr-FR" sz="1200" dirty="0"/>
              <a:t>’ </a:t>
            </a:r>
            <a:r>
              <a:rPr lang="fr-FR" sz="1200" dirty="0" err="1"/>
              <a:t>brains</a:t>
            </a:r>
            <a:r>
              <a:rPr lang="fr-FR" sz="1200" dirty="0"/>
              <a:t>.</a:t>
            </a:r>
          </a:p>
          <a:p>
            <a:pPr marL="0" indent="0">
              <a:buNone/>
            </a:pPr>
            <a:r>
              <a:rPr lang="fr-FR" sz="1200" dirty="0"/>
              <a:t>This </a:t>
            </a:r>
            <a:r>
              <a:rPr lang="fr-FR" sz="1200" dirty="0" err="1"/>
              <a:t>is</a:t>
            </a:r>
            <a:r>
              <a:rPr lang="fr-FR" sz="1200" dirty="0"/>
              <a:t> </a:t>
            </a:r>
            <a:r>
              <a:rPr lang="fr-FR" sz="1200" dirty="0" err="1"/>
              <a:t>really</a:t>
            </a:r>
            <a:r>
              <a:rPr lang="fr-FR" sz="1200" dirty="0"/>
              <a:t> important for </a:t>
            </a:r>
            <a:r>
              <a:rPr lang="fr-FR" sz="1200" dirty="0" err="1"/>
              <a:t>speaking</a:t>
            </a:r>
            <a:r>
              <a:rPr lang="fr-FR" sz="1200" dirty="0"/>
              <a:t> </a:t>
            </a:r>
            <a:r>
              <a:rPr lang="fr-FR" sz="1200" dirty="0" err="1"/>
              <a:t>activities</a:t>
            </a:r>
            <a:r>
              <a:rPr lang="fr-FR" sz="1200" dirty="0"/>
              <a:t> – </a:t>
            </a:r>
            <a:r>
              <a:rPr lang="fr-FR" sz="1200" dirty="0" err="1"/>
              <a:t>here</a:t>
            </a:r>
            <a:r>
              <a:rPr lang="fr-FR" sz="1200" dirty="0"/>
              <a:t> danger </a:t>
            </a:r>
            <a:r>
              <a:rPr lang="fr-FR" sz="1200" dirty="0" err="1"/>
              <a:t>may</a:t>
            </a:r>
            <a:r>
              <a:rPr lang="fr-FR" sz="1200" dirty="0"/>
              <a:t> not </a:t>
            </a:r>
            <a:r>
              <a:rPr lang="fr-FR" sz="1200" dirty="0" err="1"/>
              <a:t>only</a:t>
            </a:r>
            <a:r>
              <a:rPr lang="fr-FR" sz="1200" dirty="0"/>
              <a:t> come </a:t>
            </a:r>
            <a:r>
              <a:rPr lang="fr-FR" sz="1200" dirty="0" err="1"/>
              <a:t>from</a:t>
            </a:r>
            <a:r>
              <a:rPr lang="fr-FR" sz="1200" dirty="0"/>
              <a:t> a </a:t>
            </a:r>
            <a:r>
              <a:rPr lang="fr-FR" sz="1200" dirty="0" err="1"/>
              <a:t>teacher</a:t>
            </a:r>
            <a:r>
              <a:rPr lang="fr-FR" sz="1200" dirty="0"/>
              <a:t> </a:t>
            </a:r>
            <a:r>
              <a:rPr lang="fr-FR" sz="1200" dirty="0" err="1"/>
              <a:t>who</a:t>
            </a:r>
            <a:r>
              <a:rPr lang="fr-FR" sz="1200" dirty="0"/>
              <a:t> </a:t>
            </a:r>
            <a:r>
              <a:rPr lang="fr-FR" sz="1200" dirty="0" err="1"/>
              <a:t>penalizes</a:t>
            </a:r>
            <a:r>
              <a:rPr lang="fr-FR" sz="1200" dirty="0"/>
              <a:t> </a:t>
            </a:r>
            <a:r>
              <a:rPr lang="fr-FR" sz="1200" dirty="0" err="1"/>
              <a:t>every</a:t>
            </a:r>
            <a:r>
              <a:rPr lang="fr-FR" sz="1200" dirty="0"/>
              <a:t> </a:t>
            </a:r>
            <a:r>
              <a:rPr lang="fr-FR" sz="1200" dirty="0" err="1"/>
              <a:t>little</a:t>
            </a:r>
            <a:r>
              <a:rPr lang="fr-FR" sz="1200" dirty="0"/>
              <a:t> </a:t>
            </a:r>
            <a:r>
              <a:rPr lang="fr-FR" sz="1200" dirty="0" err="1"/>
              <a:t>mistake</a:t>
            </a:r>
            <a:r>
              <a:rPr lang="fr-FR" sz="1200" dirty="0"/>
              <a:t> – danger </a:t>
            </a:r>
            <a:r>
              <a:rPr lang="fr-FR" sz="1200" dirty="0" err="1"/>
              <a:t>might</a:t>
            </a:r>
            <a:r>
              <a:rPr lang="fr-FR" sz="1200" dirty="0"/>
              <a:t> </a:t>
            </a:r>
            <a:r>
              <a:rPr lang="fr-FR" sz="1200" dirty="0" err="1"/>
              <a:t>also</a:t>
            </a:r>
            <a:r>
              <a:rPr lang="fr-FR" sz="1200" dirty="0"/>
              <a:t> come </a:t>
            </a:r>
            <a:r>
              <a:rPr lang="fr-FR" sz="1200" dirty="0" err="1"/>
              <a:t>from</a:t>
            </a:r>
            <a:r>
              <a:rPr lang="fr-FR" sz="1200" dirty="0"/>
              <a:t> </a:t>
            </a:r>
            <a:r>
              <a:rPr lang="fr-FR" sz="1200" dirty="0" err="1"/>
              <a:t>classmates</a:t>
            </a:r>
            <a:r>
              <a:rPr lang="fr-FR" sz="1200" dirty="0"/>
              <a:t>, </a:t>
            </a:r>
            <a:r>
              <a:rPr lang="fr-FR" sz="1200" dirty="0" err="1"/>
              <a:t>who</a:t>
            </a:r>
            <a:r>
              <a:rPr lang="fr-FR" sz="1200" dirty="0"/>
              <a:t> </a:t>
            </a:r>
            <a:r>
              <a:rPr lang="fr-FR" sz="1200" dirty="0" err="1"/>
              <a:t>laugh</a:t>
            </a:r>
            <a:r>
              <a:rPr lang="fr-FR" sz="1200" dirty="0"/>
              <a:t> at </a:t>
            </a:r>
            <a:r>
              <a:rPr lang="fr-FR" sz="1200" dirty="0" err="1"/>
              <a:t>you</a:t>
            </a:r>
            <a:r>
              <a:rPr lang="fr-FR" sz="1200" dirty="0"/>
              <a:t> or </a:t>
            </a:r>
            <a:r>
              <a:rPr lang="fr-FR" sz="1200" dirty="0" err="1"/>
              <a:t>find</a:t>
            </a:r>
            <a:r>
              <a:rPr lang="fr-FR" sz="1200" dirty="0"/>
              <a:t> </a:t>
            </a:r>
            <a:r>
              <a:rPr lang="fr-FR" sz="1200" dirty="0" err="1"/>
              <a:t>fault</a:t>
            </a:r>
            <a:r>
              <a:rPr lang="fr-FR" sz="1200" dirty="0"/>
              <a:t> in </a:t>
            </a:r>
            <a:r>
              <a:rPr lang="fr-FR" sz="1200" dirty="0" err="1"/>
              <a:t>your</a:t>
            </a:r>
            <a:r>
              <a:rPr lang="fr-FR" sz="1200" dirty="0"/>
              <a:t> </a:t>
            </a:r>
            <a:r>
              <a:rPr lang="fr-FR" sz="1200" dirty="0" err="1"/>
              <a:t>presentation</a:t>
            </a:r>
            <a:r>
              <a:rPr lang="fr-FR" sz="1200" dirty="0"/>
              <a:t>. In all </a:t>
            </a:r>
            <a:r>
              <a:rPr lang="fr-FR" sz="1200" dirty="0" err="1"/>
              <a:t>these</a:t>
            </a:r>
            <a:r>
              <a:rPr lang="fr-FR" sz="1200" dirty="0"/>
              <a:t> cases no </a:t>
            </a:r>
            <a:r>
              <a:rPr lang="fr-FR" sz="1200" dirty="0" err="1"/>
              <a:t>learning</a:t>
            </a:r>
            <a:r>
              <a:rPr lang="fr-FR" sz="1200" dirty="0"/>
              <a:t> </a:t>
            </a:r>
            <a:r>
              <a:rPr lang="fr-FR" sz="1200" dirty="0" err="1"/>
              <a:t>will</a:t>
            </a:r>
            <a:r>
              <a:rPr lang="fr-FR" sz="1200" dirty="0"/>
              <a:t> </a:t>
            </a:r>
            <a:r>
              <a:rPr lang="fr-FR" sz="1200" dirty="0" err="1"/>
              <a:t>happen</a:t>
            </a:r>
            <a:r>
              <a:rPr lang="fr-FR" sz="1200" dirty="0"/>
              <a:t>.</a:t>
            </a:r>
          </a:p>
          <a:p>
            <a:pPr marL="0" indent="0">
              <a:buNone/>
            </a:pPr>
            <a:endParaRPr lang="fr-FR" sz="1200" b="1" dirty="0"/>
          </a:p>
          <a:p>
            <a:pPr marL="0" indent="0">
              <a:buNone/>
            </a:pPr>
            <a:endParaRPr lang="fr-FR" sz="1200" b="1" dirty="0"/>
          </a:p>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12</a:t>
            </a:fld>
            <a:endParaRPr lang="en-US"/>
          </a:p>
        </p:txBody>
      </p:sp>
    </p:spTree>
    <p:extLst>
      <p:ext uri="{BB962C8B-B14F-4D97-AF65-F5344CB8AC3E}">
        <p14:creationId xmlns:p14="http://schemas.microsoft.com/office/powerpoint/2010/main" val="1655431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fr-FR" sz="1200" b="1" dirty="0">
              <a:solidFill>
                <a:schemeClr val="bg1"/>
              </a:solidFill>
            </a:endParaRPr>
          </a:p>
          <a:p>
            <a:pPr marL="0" indent="0">
              <a:buFont typeface="Arial" panose="020B0604020202020204" pitchFamily="34" charset="0"/>
              <a:buNone/>
            </a:pPr>
            <a:endParaRPr lang="fr-FR" sz="1200" b="1" dirty="0">
              <a:solidFill>
                <a:schemeClr val="bg1"/>
              </a:solidFill>
            </a:endParaRPr>
          </a:p>
          <a:p>
            <a:r>
              <a:rPr lang="fr-FR" sz="1200" dirty="0" err="1">
                <a:solidFill>
                  <a:schemeClr val="bg1"/>
                </a:solidFill>
              </a:rPr>
              <a:t>Let’s</a:t>
            </a:r>
            <a:r>
              <a:rPr lang="fr-FR" sz="1200" dirty="0">
                <a:solidFill>
                  <a:schemeClr val="bg1"/>
                </a:solidFill>
              </a:rPr>
              <a:t> follow the </a:t>
            </a:r>
            <a:r>
              <a:rPr lang="fr-FR" sz="1200" dirty="0" err="1">
                <a:solidFill>
                  <a:schemeClr val="bg1"/>
                </a:solidFill>
              </a:rPr>
              <a:t>brain</a:t>
            </a:r>
            <a:r>
              <a:rPr lang="fr-FR" sz="1200" dirty="0">
                <a:solidFill>
                  <a:schemeClr val="bg1"/>
                </a:solidFill>
              </a:rPr>
              <a:t> </a:t>
            </a:r>
            <a:r>
              <a:rPr lang="fr-FR" sz="1200" dirty="0" err="1">
                <a:solidFill>
                  <a:schemeClr val="bg1"/>
                </a:solidFill>
              </a:rPr>
              <a:t>along</a:t>
            </a:r>
            <a:r>
              <a:rPr lang="fr-FR" sz="1200" dirty="0">
                <a:solidFill>
                  <a:schemeClr val="bg1"/>
                </a:solidFill>
              </a:rPr>
              <a:t> the </a:t>
            </a:r>
            <a:r>
              <a:rPr lang="fr-FR" sz="1200" dirty="0" err="1">
                <a:solidFill>
                  <a:schemeClr val="bg1"/>
                </a:solidFill>
              </a:rPr>
              <a:t>typical</a:t>
            </a:r>
            <a:r>
              <a:rPr lang="fr-FR" sz="1200" dirty="0">
                <a:solidFill>
                  <a:schemeClr val="bg1"/>
                </a:solidFill>
              </a:rPr>
              <a:t> </a:t>
            </a:r>
            <a:r>
              <a:rPr lang="fr-FR" sz="1200" dirty="0" err="1">
                <a:solidFill>
                  <a:schemeClr val="bg1"/>
                </a:solidFill>
              </a:rPr>
              <a:t>steps</a:t>
            </a:r>
            <a:r>
              <a:rPr lang="fr-FR" sz="1200" dirty="0">
                <a:solidFill>
                  <a:schemeClr val="bg1"/>
                </a:solidFill>
              </a:rPr>
              <a:t> </a:t>
            </a:r>
            <a:r>
              <a:rPr lang="fr-FR" sz="1200" dirty="0" err="1">
                <a:solidFill>
                  <a:schemeClr val="bg1"/>
                </a:solidFill>
              </a:rPr>
              <a:t>from</a:t>
            </a:r>
            <a:r>
              <a:rPr lang="fr-FR" sz="1200" dirty="0">
                <a:solidFill>
                  <a:schemeClr val="bg1"/>
                </a:solidFill>
              </a:rPr>
              <a:t> input to </a:t>
            </a:r>
            <a:r>
              <a:rPr lang="fr-FR" sz="1200" dirty="0" err="1">
                <a:solidFill>
                  <a:schemeClr val="bg1"/>
                </a:solidFill>
              </a:rPr>
              <a:t>learning</a:t>
            </a:r>
            <a:r>
              <a:rPr lang="fr-FR" sz="1200" dirty="0">
                <a:solidFill>
                  <a:schemeClr val="bg1"/>
                </a:solidFill>
              </a:rPr>
              <a:t>. </a:t>
            </a:r>
            <a:endParaRPr lang="fr-FR" sz="1200" b="1" dirty="0">
              <a:solidFill>
                <a:schemeClr val="bg1"/>
              </a:solidFill>
            </a:endParaRPr>
          </a:p>
          <a:p>
            <a:r>
              <a:rPr lang="fr-FR" sz="1200" dirty="0">
                <a:solidFill>
                  <a:schemeClr val="bg1"/>
                </a:solidFill>
              </a:rPr>
              <a:t>A stimulus – in </a:t>
            </a:r>
            <a:r>
              <a:rPr lang="fr-FR" sz="1200" dirty="0" err="1">
                <a:solidFill>
                  <a:schemeClr val="bg1"/>
                </a:solidFill>
              </a:rPr>
              <a:t>this</a:t>
            </a:r>
            <a:r>
              <a:rPr lang="fr-FR" sz="1200" dirty="0">
                <a:solidFill>
                  <a:schemeClr val="bg1"/>
                </a:solidFill>
              </a:rPr>
              <a:t> case </a:t>
            </a:r>
            <a:r>
              <a:rPr lang="fr-FR" sz="1200" dirty="0" err="1">
                <a:solidFill>
                  <a:schemeClr val="bg1"/>
                </a:solidFill>
              </a:rPr>
              <a:t>let’s</a:t>
            </a:r>
            <a:r>
              <a:rPr lang="fr-FR" sz="1200" dirty="0">
                <a:solidFill>
                  <a:schemeClr val="bg1"/>
                </a:solidFill>
              </a:rPr>
              <a:t> assume </a:t>
            </a:r>
            <a:r>
              <a:rPr lang="fr-FR" sz="1200" dirty="0" err="1">
                <a:solidFill>
                  <a:schemeClr val="bg1"/>
                </a:solidFill>
              </a:rPr>
              <a:t>it</a:t>
            </a:r>
            <a:r>
              <a:rPr lang="fr-FR" sz="1200" dirty="0">
                <a:solidFill>
                  <a:schemeClr val="bg1"/>
                </a:solidFill>
              </a:rPr>
              <a:t> </a:t>
            </a:r>
            <a:r>
              <a:rPr lang="fr-FR" sz="1200" dirty="0" err="1">
                <a:solidFill>
                  <a:schemeClr val="bg1"/>
                </a:solidFill>
              </a:rPr>
              <a:t>is</a:t>
            </a:r>
            <a:r>
              <a:rPr lang="fr-FR" sz="1200" dirty="0">
                <a:solidFill>
                  <a:schemeClr val="bg1"/>
                </a:solidFill>
              </a:rPr>
              <a:t> </a:t>
            </a:r>
            <a:r>
              <a:rPr lang="fr-FR" sz="1200" dirty="0" err="1">
                <a:solidFill>
                  <a:schemeClr val="bg1"/>
                </a:solidFill>
              </a:rPr>
              <a:t>sound</a:t>
            </a:r>
            <a:r>
              <a:rPr lang="fr-FR" sz="1200" dirty="0">
                <a:solidFill>
                  <a:schemeClr val="bg1"/>
                </a:solidFill>
              </a:rPr>
              <a:t> </a:t>
            </a:r>
            <a:r>
              <a:rPr lang="fr-FR" sz="1200" dirty="0" err="1">
                <a:solidFill>
                  <a:schemeClr val="bg1"/>
                </a:solidFill>
              </a:rPr>
              <a:t>waves</a:t>
            </a:r>
            <a:r>
              <a:rPr lang="fr-FR" sz="1200" dirty="0">
                <a:solidFill>
                  <a:schemeClr val="bg1"/>
                </a:solidFill>
              </a:rPr>
              <a:t> – the </a:t>
            </a:r>
            <a:r>
              <a:rPr lang="fr-FR" sz="1200" dirty="0" err="1">
                <a:solidFill>
                  <a:schemeClr val="bg1"/>
                </a:solidFill>
              </a:rPr>
              <a:t>teacher’s</a:t>
            </a:r>
            <a:r>
              <a:rPr lang="fr-FR" sz="1200" dirty="0">
                <a:solidFill>
                  <a:schemeClr val="bg1"/>
                </a:solidFill>
              </a:rPr>
              <a:t> </a:t>
            </a:r>
            <a:r>
              <a:rPr lang="fr-FR" sz="1200" dirty="0" err="1">
                <a:solidFill>
                  <a:schemeClr val="bg1"/>
                </a:solidFill>
              </a:rPr>
              <a:t>voice</a:t>
            </a:r>
            <a:r>
              <a:rPr lang="fr-FR" sz="1200" dirty="0">
                <a:solidFill>
                  <a:schemeClr val="bg1"/>
                </a:solidFill>
              </a:rPr>
              <a:t> – </a:t>
            </a:r>
            <a:r>
              <a:rPr lang="fr-FR" sz="1200" dirty="0" err="1">
                <a:solidFill>
                  <a:schemeClr val="bg1"/>
                </a:solidFill>
              </a:rPr>
              <a:t>enters</a:t>
            </a:r>
            <a:r>
              <a:rPr lang="fr-FR" sz="1200" dirty="0">
                <a:solidFill>
                  <a:schemeClr val="bg1"/>
                </a:solidFill>
              </a:rPr>
              <a:t> the </a:t>
            </a:r>
            <a:r>
              <a:rPr lang="fr-FR" sz="1200" dirty="0" err="1">
                <a:solidFill>
                  <a:schemeClr val="bg1"/>
                </a:solidFill>
              </a:rPr>
              <a:t>brain</a:t>
            </a:r>
            <a:r>
              <a:rPr lang="fr-FR" sz="1200" dirty="0">
                <a:solidFill>
                  <a:schemeClr val="bg1"/>
                </a:solidFill>
              </a:rPr>
              <a:t> and </a:t>
            </a:r>
            <a:r>
              <a:rPr lang="fr-FR" sz="1200" dirty="0" err="1">
                <a:solidFill>
                  <a:schemeClr val="bg1"/>
                </a:solidFill>
              </a:rPr>
              <a:t>reaches</a:t>
            </a:r>
            <a:r>
              <a:rPr lang="fr-FR" sz="1200" dirty="0">
                <a:solidFill>
                  <a:schemeClr val="bg1"/>
                </a:solidFill>
              </a:rPr>
              <a:t> the </a:t>
            </a:r>
            <a:r>
              <a:rPr lang="fr-FR" sz="1200" b="1" dirty="0">
                <a:solidFill>
                  <a:schemeClr val="bg1"/>
                </a:solidFill>
              </a:rPr>
              <a:t>(click)  </a:t>
            </a:r>
            <a:r>
              <a:rPr lang="fr-FR" sz="1200" dirty="0">
                <a:solidFill>
                  <a:schemeClr val="bg1"/>
                </a:solidFill>
              </a:rPr>
              <a:t>Thalamus. The Thalamus </a:t>
            </a:r>
            <a:r>
              <a:rPr lang="fr-FR" sz="1200" dirty="0" err="1">
                <a:solidFill>
                  <a:schemeClr val="bg1"/>
                </a:solidFill>
              </a:rPr>
              <a:t>is</a:t>
            </a:r>
            <a:r>
              <a:rPr lang="fr-FR" sz="1200" dirty="0">
                <a:solidFill>
                  <a:schemeClr val="bg1"/>
                </a:solidFill>
              </a:rPr>
              <a:t> an important part of </a:t>
            </a:r>
            <a:r>
              <a:rPr lang="fr-FR" sz="1200" dirty="0" err="1">
                <a:solidFill>
                  <a:schemeClr val="bg1"/>
                </a:solidFill>
              </a:rPr>
              <a:t>our</a:t>
            </a:r>
            <a:r>
              <a:rPr lang="fr-FR" sz="1200" dirty="0">
                <a:solidFill>
                  <a:schemeClr val="bg1"/>
                </a:solidFill>
              </a:rPr>
              <a:t> </a:t>
            </a:r>
            <a:r>
              <a:rPr lang="fr-FR" sz="1200" dirty="0" err="1">
                <a:solidFill>
                  <a:schemeClr val="bg1"/>
                </a:solidFill>
              </a:rPr>
              <a:t>limbic</a:t>
            </a:r>
            <a:r>
              <a:rPr lang="fr-FR" sz="1200" dirty="0">
                <a:solidFill>
                  <a:schemeClr val="bg1"/>
                </a:solidFill>
              </a:rPr>
              <a:t> system – </a:t>
            </a:r>
            <a:r>
              <a:rPr lang="fr-FR" sz="1200" dirty="0" err="1">
                <a:solidFill>
                  <a:schemeClr val="bg1"/>
                </a:solidFill>
              </a:rPr>
              <a:t>our</a:t>
            </a:r>
            <a:r>
              <a:rPr lang="fr-FR" sz="1200" dirty="0">
                <a:solidFill>
                  <a:schemeClr val="bg1"/>
                </a:solidFill>
              </a:rPr>
              <a:t> </a:t>
            </a:r>
            <a:r>
              <a:rPr lang="fr-FR" sz="1200" dirty="0" err="1">
                <a:solidFill>
                  <a:schemeClr val="bg1"/>
                </a:solidFill>
              </a:rPr>
              <a:t>emotional</a:t>
            </a:r>
            <a:r>
              <a:rPr lang="fr-FR" sz="1200" dirty="0">
                <a:solidFill>
                  <a:schemeClr val="bg1"/>
                </a:solidFill>
              </a:rPr>
              <a:t> center.</a:t>
            </a:r>
          </a:p>
          <a:p>
            <a:r>
              <a:rPr lang="fr-FR" sz="1200" dirty="0" err="1">
                <a:solidFill>
                  <a:schemeClr val="bg1"/>
                </a:solidFill>
              </a:rPr>
              <a:t>Here</a:t>
            </a:r>
            <a:r>
              <a:rPr lang="fr-FR" sz="1200" dirty="0">
                <a:solidFill>
                  <a:schemeClr val="bg1"/>
                </a:solidFill>
              </a:rPr>
              <a:t> </a:t>
            </a:r>
            <a:r>
              <a:rPr lang="fr-FR" sz="1200" dirty="0" err="1">
                <a:solidFill>
                  <a:schemeClr val="bg1"/>
                </a:solidFill>
              </a:rPr>
              <a:t>we</a:t>
            </a:r>
            <a:r>
              <a:rPr lang="fr-FR" sz="1200" dirty="0">
                <a:solidFill>
                  <a:schemeClr val="bg1"/>
                </a:solidFill>
              </a:rPr>
              <a:t> have 2 options: </a:t>
            </a:r>
            <a:r>
              <a:rPr lang="fr-FR" sz="1200" b="1" dirty="0">
                <a:solidFill>
                  <a:schemeClr val="bg1"/>
                </a:solidFill>
              </a:rPr>
              <a:t>(click) </a:t>
            </a:r>
            <a:r>
              <a:rPr lang="fr-FR" sz="1200" dirty="0">
                <a:solidFill>
                  <a:schemeClr val="bg1"/>
                </a:solidFill>
              </a:rPr>
              <a:t>The Thalamus </a:t>
            </a:r>
            <a:r>
              <a:rPr lang="fr-FR" sz="1200" dirty="0" err="1">
                <a:solidFill>
                  <a:schemeClr val="bg1"/>
                </a:solidFill>
              </a:rPr>
              <a:t>filters</a:t>
            </a:r>
            <a:r>
              <a:rPr lang="fr-FR" sz="1200" dirty="0">
                <a:solidFill>
                  <a:schemeClr val="bg1"/>
                </a:solidFill>
              </a:rPr>
              <a:t> </a:t>
            </a:r>
            <a:r>
              <a:rPr lang="fr-FR" sz="1200" dirty="0" err="1">
                <a:solidFill>
                  <a:schemeClr val="bg1"/>
                </a:solidFill>
              </a:rPr>
              <a:t>incoming</a:t>
            </a:r>
            <a:r>
              <a:rPr lang="fr-FR" sz="1200" dirty="0">
                <a:solidFill>
                  <a:schemeClr val="bg1"/>
                </a:solidFill>
              </a:rPr>
              <a:t> information: if the </a:t>
            </a:r>
            <a:r>
              <a:rPr lang="fr-FR" sz="1200" dirty="0" err="1">
                <a:solidFill>
                  <a:schemeClr val="bg1"/>
                </a:solidFill>
              </a:rPr>
              <a:t>incoming</a:t>
            </a:r>
            <a:r>
              <a:rPr lang="fr-FR" sz="1200" dirty="0">
                <a:solidFill>
                  <a:schemeClr val="bg1"/>
                </a:solidFill>
              </a:rPr>
              <a:t> signal </a:t>
            </a:r>
            <a:r>
              <a:rPr lang="fr-FR" sz="1200" dirty="0" err="1">
                <a:solidFill>
                  <a:schemeClr val="bg1"/>
                </a:solidFill>
              </a:rPr>
              <a:t>is</a:t>
            </a:r>
            <a:r>
              <a:rPr lang="fr-FR" sz="1200" dirty="0">
                <a:solidFill>
                  <a:schemeClr val="bg1"/>
                </a:solidFill>
              </a:rPr>
              <a:t> </a:t>
            </a:r>
            <a:r>
              <a:rPr lang="fr-FR" sz="1200" dirty="0" err="1">
                <a:solidFill>
                  <a:schemeClr val="bg1"/>
                </a:solidFill>
              </a:rPr>
              <a:t>marked</a:t>
            </a:r>
            <a:r>
              <a:rPr lang="fr-FR" sz="1200" dirty="0">
                <a:solidFill>
                  <a:schemeClr val="bg1"/>
                </a:solidFill>
              </a:rPr>
              <a:t> as </a:t>
            </a:r>
            <a:r>
              <a:rPr lang="fr-FR" sz="1200" dirty="0" err="1">
                <a:solidFill>
                  <a:schemeClr val="bg1"/>
                </a:solidFill>
              </a:rPr>
              <a:t>irrelevent</a:t>
            </a:r>
            <a:r>
              <a:rPr lang="fr-FR" sz="1200" dirty="0">
                <a:solidFill>
                  <a:schemeClr val="bg1"/>
                </a:solidFill>
              </a:rPr>
              <a:t>, </a:t>
            </a:r>
            <a:r>
              <a:rPr lang="fr-FR" sz="1200" dirty="0" err="1">
                <a:solidFill>
                  <a:schemeClr val="bg1"/>
                </a:solidFill>
              </a:rPr>
              <a:t>it</a:t>
            </a:r>
            <a:r>
              <a:rPr lang="fr-FR" sz="1200" dirty="0">
                <a:solidFill>
                  <a:schemeClr val="bg1"/>
                </a:solidFill>
              </a:rPr>
              <a:t> </a:t>
            </a:r>
            <a:r>
              <a:rPr lang="fr-FR" sz="1200" dirty="0" err="1">
                <a:solidFill>
                  <a:schemeClr val="bg1"/>
                </a:solidFill>
              </a:rPr>
              <a:t>will</a:t>
            </a:r>
            <a:r>
              <a:rPr lang="fr-FR" sz="1200" dirty="0">
                <a:solidFill>
                  <a:schemeClr val="bg1"/>
                </a:solidFill>
              </a:rPr>
              <a:t> </a:t>
            </a:r>
            <a:r>
              <a:rPr lang="fr-FR" sz="1200" dirty="0" err="1">
                <a:solidFill>
                  <a:schemeClr val="bg1"/>
                </a:solidFill>
              </a:rPr>
              <a:t>be</a:t>
            </a:r>
            <a:r>
              <a:rPr lang="fr-FR" sz="1200" dirty="0">
                <a:solidFill>
                  <a:schemeClr val="bg1"/>
                </a:solidFill>
              </a:rPr>
              <a:t> </a:t>
            </a:r>
            <a:r>
              <a:rPr lang="fr-FR" sz="1200" dirty="0" err="1">
                <a:solidFill>
                  <a:schemeClr val="bg1"/>
                </a:solidFill>
              </a:rPr>
              <a:t>discarded</a:t>
            </a:r>
            <a:r>
              <a:rPr lang="fr-FR" sz="1200" dirty="0">
                <a:solidFill>
                  <a:schemeClr val="bg1"/>
                </a:solidFill>
              </a:rPr>
              <a:t> – in </a:t>
            </a:r>
            <a:r>
              <a:rPr lang="fr-FR" sz="1200" dirty="0" err="1">
                <a:solidFill>
                  <a:schemeClr val="bg1"/>
                </a:solidFill>
              </a:rPr>
              <a:t>our</a:t>
            </a:r>
            <a:r>
              <a:rPr lang="fr-FR" sz="1200" dirty="0">
                <a:solidFill>
                  <a:schemeClr val="bg1"/>
                </a:solidFill>
              </a:rPr>
              <a:t> </a:t>
            </a:r>
            <a:r>
              <a:rPr lang="fr-FR" sz="1200" dirty="0" err="1">
                <a:solidFill>
                  <a:schemeClr val="bg1"/>
                </a:solidFill>
              </a:rPr>
              <a:t>picture</a:t>
            </a:r>
            <a:r>
              <a:rPr lang="fr-FR" sz="1200" dirty="0">
                <a:solidFill>
                  <a:schemeClr val="bg1"/>
                </a:solidFill>
              </a:rPr>
              <a:t> </a:t>
            </a:r>
            <a:r>
              <a:rPr lang="fr-FR" sz="1200" dirty="0" err="1">
                <a:solidFill>
                  <a:schemeClr val="bg1"/>
                </a:solidFill>
              </a:rPr>
              <a:t>it</a:t>
            </a:r>
            <a:r>
              <a:rPr lang="fr-FR" sz="1200" dirty="0">
                <a:solidFill>
                  <a:schemeClr val="bg1"/>
                </a:solidFill>
              </a:rPr>
              <a:t> </a:t>
            </a:r>
            <a:r>
              <a:rPr lang="fr-FR" sz="1200" dirty="0" err="1">
                <a:solidFill>
                  <a:schemeClr val="bg1"/>
                </a:solidFill>
              </a:rPr>
              <a:t>goes</a:t>
            </a:r>
            <a:r>
              <a:rPr lang="fr-FR" sz="1200" dirty="0">
                <a:solidFill>
                  <a:schemeClr val="bg1"/>
                </a:solidFill>
              </a:rPr>
              <a:t> </a:t>
            </a:r>
            <a:r>
              <a:rPr lang="fr-FR" sz="1200" dirty="0" err="1">
                <a:solidFill>
                  <a:schemeClr val="bg1"/>
                </a:solidFill>
              </a:rPr>
              <a:t>into</a:t>
            </a:r>
            <a:r>
              <a:rPr lang="fr-FR" sz="1200" dirty="0">
                <a:solidFill>
                  <a:schemeClr val="bg1"/>
                </a:solidFill>
              </a:rPr>
              <a:t> the </a:t>
            </a:r>
            <a:r>
              <a:rPr lang="fr-FR" sz="1200" b="1" dirty="0">
                <a:solidFill>
                  <a:schemeClr val="bg1"/>
                </a:solidFill>
              </a:rPr>
              <a:t>(click) </a:t>
            </a:r>
            <a:r>
              <a:rPr lang="fr-FR" sz="1200" dirty="0">
                <a:solidFill>
                  <a:schemeClr val="bg1"/>
                </a:solidFill>
              </a:rPr>
              <a:t>bin. This </a:t>
            </a:r>
            <a:r>
              <a:rPr lang="fr-FR" sz="1200" dirty="0" err="1">
                <a:solidFill>
                  <a:schemeClr val="bg1"/>
                </a:solidFill>
              </a:rPr>
              <a:t>is</a:t>
            </a:r>
            <a:r>
              <a:rPr lang="fr-FR" sz="1200" dirty="0">
                <a:solidFill>
                  <a:schemeClr val="bg1"/>
                </a:solidFill>
              </a:rPr>
              <a:t> an important </a:t>
            </a:r>
            <a:r>
              <a:rPr lang="fr-FR" sz="1200" dirty="0" err="1">
                <a:solidFill>
                  <a:schemeClr val="bg1"/>
                </a:solidFill>
              </a:rPr>
              <a:t>filter</a:t>
            </a:r>
            <a:r>
              <a:rPr lang="fr-FR" sz="1200" dirty="0">
                <a:solidFill>
                  <a:schemeClr val="bg1"/>
                </a:solidFill>
              </a:rPr>
              <a:t> – </a:t>
            </a:r>
            <a:r>
              <a:rPr lang="fr-FR" sz="1200" dirty="0" err="1">
                <a:solidFill>
                  <a:schemeClr val="bg1"/>
                </a:solidFill>
              </a:rPr>
              <a:t>we</a:t>
            </a:r>
            <a:r>
              <a:rPr lang="fr-FR" sz="1200" dirty="0">
                <a:solidFill>
                  <a:schemeClr val="bg1"/>
                </a:solidFill>
              </a:rPr>
              <a:t> do not </a:t>
            </a:r>
            <a:r>
              <a:rPr lang="fr-FR" sz="1200" dirty="0" err="1">
                <a:solidFill>
                  <a:schemeClr val="bg1"/>
                </a:solidFill>
              </a:rPr>
              <a:t>want</a:t>
            </a:r>
            <a:r>
              <a:rPr lang="fr-FR" sz="1200" dirty="0">
                <a:solidFill>
                  <a:schemeClr val="bg1"/>
                </a:solidFill>
              </a:rPr>
              <a:t> to </a:t>
            </a:r>
            <a:r>
              <a:rPr lang="fr-FR" sz="1200" dirty="0" err="1">
                <a:solidFill>
                  <a:schemeClr val="bg1"/>
                </a:solidFill>
              </a:rPr>
              <a:t>worry</a:t>
            </a:r>
            <a:r>
              <a:rPr lang="fr-FR" sz="1200" dirty="0">
                <a:solidFill>
                  <a:schemeClr val="bg1"/>
                </a:solidFill>
              </a:rPr>
              <a:t> about all </a:t>
            </a:r>
            <a:r>
              <a:rPr lang="fr-FR" sz="1200" dirty="0" err="1">
                <a:solidFill>
                  <a:schemeClr val="bg1"/>
                </a:solidFill>
              </a:rPr>
              <a:t>kinds</a:t>
            </a:r>
            <a:r>
              <a:rPr lang="fr-FR" sz="1200" dirty="0">
                <a:solidFill>
                  <a:schemeClr val="bg1"/>
                </a:solidFill>
              </a:rPr>
              <a:t> of background noise, cars passing by and </a:t>
            </a:r>
            <a:r>
              <a:rPr lang="fr-FR" sz="1200" dirty="0" err="1">
                <a:solidFill>
                  <a:schemeClr val="bg1"/>
                </a:solidFill>
              </a:rPr>
              <a:t>other</a:t>
            </a:r>
            <a:r>
              <a:rPr lang="fr-FR" sz="1200" dirty="0">
                <a:solidFill>
                  <a:schemeClr val="bg1"/>
                </a:solidFill>
              </a:rPr>
              <a:t> </a:t>
            </a:r>
            <a:r>
              <a:rPr lang="fr-FR" sz="1200" dirty="0" err="1">
                <a:solidFill>
                  <a:schemeClr val="bg1"/>
                </a:solidFill>
              </a:rPr>
              <a:t>irrelevant</a:t>
            </a:r>
            <a:r>
              <a:rPr lang="fr-FR" sz="1200" dirty="0">
                <a:solidFill>
                  <a:schemeClr val="bg1"/>
                </a:solidFill>
              </a:rPr>
              <a:t> </a:t>
            </a:r>
            <a:r>
              <a:rPr lang="fr-FR" sz="1200" dirty="0" err="1">
                <a:solidFill>
                  <a:schemeClr val="bg1"/>
                </a:solidFill>
              </a:rPr>
              <a:t>signals</a:t>
            </a:r>
            <a:r>
              <a:rPr lang="fr-FR" sz="1200" dirty="0">
                <a:solidFill>
                  <a:schemeClr val="bg1"/>
                </a:solidFill>
              </a:rPr>
              <a:t> in </a:t>
            </a:r>
            <a:r>
              <a:rPr lang="fr-FR" sz="1200" dirty="0" err="1">
                <a:solidFill>
                  <a:schemeClr val="bg1"/>
                </a:solidFill>
              </a:rPr>
              <a:t>our</a:t>
            </a:r>
            <a:r>
              <a:rPr lang="fr-FR" sz="1200" dirty="0">
                <a:solidFill>
                  <a:schemeClr val="bg1"/>
                </a:solidFill>
              </a:rPr>
              <a:t> </a:t>
            </a:r>
            <a:r>
              <a:rPr lang="fr-FR" sz="1200" dirty="0" err="1">
                <a:solidFill>
                  <a:schemeClr val="bg1"/>
                </a:solidFill>
              </a:rPr>
              <a:t>environment</a:t>
            </a:r>
            <a:r>
              <a:rPr lang="fr-FR" sz="1200" dirty="0">
                <a:solidFill>
                  <a:schemeClr val="bg1"/>
                </a:solidFill>
              </a:rPr>
              <a:t>.</a:t>
            </a:r>
          </a:p>
          <a:p>
            <a:r>
              <a:rPr lang="fr-FR" sz="1200" b="1" dirty="0">
                <a:solidFill>
                  <a:schemeClr val="bg1"/>
                </a:solidFill>
              </a:rPr>
              <a:t>(click) </a:t>
            </a:r>
            <a:endParaRPr lang="fr-FR" sz="1200" dirty="0">
              <a:solidFill>
                <a:schemeClr val="bg1"/>
              </a:solidFill>
            </a:endParaRPr>
          </a:p>
          <a:p>
            <a:r>
              <a:rPr lang="fr-FR" sz="1200" dirty="0">
                <a:solidFill>
                  <a:schemeClr val="bg1"/>
                </a:solidFill>
              </a:rPr>
              <a:t>If the stimulus </a:t>
            </a:r>
            <a:r>
              <a:rPr lang="fr-FR" sz="1200" dirty="0" err="1">
                <a:solidFill>
                  <a:schemeClr val="bg1"/>
                </a:solidFill>
              </a:rPr>
              <a:t>is</a:t>
            </a:r>
            <a:r>
              <a:rPr lang="fr-FR" sz="1200" dirty="0">
                <a:solidFill>
                  <a:schemeClr val="bg1"/>
                </a:solidFill>
              </a:rPr>
              <a:t> </a:t>
            </a:r>
            <a:r>
              <a:rPr lang="fr-FR" sz="1200" dirty="0" err="1">
                <a:solidFill>
                  <a:schemeClr val="bg1"/>
                </a:solidFill>
              </a:rPr>
              <a:t>perceived</a:t>
            </a:r>
            <a:r>
              <a:rPr lang="fr-FR" sz="1200" dirty="0">
                <a:solidFill>
                  <a:schemeClr val="bg1"/>
                </a:solidFill>
              </a:rPr>
              <a:t> as important –</a:t>
            </a:r>
            <a:r>
              <a:rPr lang="fr-FR" sz="1200" b="1" dirty="0">
                <a:solidFill>
                  <a:schemeClr val="bg1"/>
                </a:solidFill>
              </a:rPr>
              <a:t>(click) </a:t>
            </a:r>
            <a:r>
              <a:rPr lang="fr-FR" sz="1200" dirty="0">
                <a:solidFill>
                  <a:schemeClr val="bg1"/>
                </a:solidFill>
              </a:rPr>
              <a:t> or at least </a:t>
            </a:r>
            <a:r>
              <a:rPr lang="fr-FR" sz="1200" dirty="0" err="1">
                <a:solidFill>
                  <a:schemeClr val="bg1"/>
                </a:solidFill>
              </a:rPr>
              <a:t>potentially</a:t>
            </a:r>
            <a:r>
              <a:rPr lang="fr-FR" sz="1200" dirty="0">
                <a:solidFill>
                  <a:schemeClr val="bg1"/>
                </a:solidFill>
              </a:rPr>
              <a:t> important, the Thalamus </a:t>
            </a:r>
            <a:r>
              <a:rPr lang="fr-FR" sz="1200" dirty="0" err="1">
                <a:solidFill>
                  <a:schemeClr val="bg1"/>
                </a:solidFill>
              </a:rPr>
              <a:t>will</a:t>
            </a:r>
            <a:r>
              <a:rPr lang="fr-FR" sz="1200" dirty="0">
                <a:solidFill>
                  <a:schemeClr val="bg1"/>
                </a:solidFill>
              </a:rPr>
              <a:t> let </a:t>
            </a:r>
            <a:r>
              <a:rPr lang="fr-FR" sz="1200" dirty="0" err="1">
                <a:solidFill>
                  <a:schemeClr val="bg1"/>
                </a:solidFill>
              </a:rPr>
              <a:t>it</a:t>
            </a:r>
            <a:r>
              <a:rPr lang="fr-FR" sz="1200" dirty="0">
                <a:solidFill>
                  <a:schemeClr val="bg1"/>
                </a:solidFill>
              </a:rPr>
              <a:t> </a:t>
            </a:r>
            <a:r>
              <a:rPr lang="fr-FR" sz="1200" dirty="0" err="1">
                <a:solidFill>
                  <a:schemeClr val="bg1"/>
                </a:solidFill>
              </a:rPr>
              <a:t>through</a:t>
            </a:r>
            <a:r>
              <a:rPr lang="fr-FR" sz="1200" dirty="0">
                <a:solidFill>
                  <a:schemeClr val="bg1"/>
                </a:solidFill>
              </a:rPr>
              <a:t> – and </a:t>
            </a:r>
            <a:r>
              <a:rPr lang="fr-FR" sz="1200" dirty="0" err="1">
                <a:solidFill>
                  <a:schemeClr val="bg1"/>
                </a:solidFill>
              </a:rPr>
              <a:t>pass</a:t>
            </a:r>
            <a:r>
              <a:rPr lang="fr-FR" sz="1200" dirty="0">
                <a:solidFill>
                  <a:schemeClr val="bg1"/>
                </a:solidFill>
              </a:rPr>
              <a:t> </a:t>
            </a:r>
            <a:r>
              <a:rPr lang="fr-FR" sz="1200" dirty="0" err="1">
                <a:solidFill>
                  <a:schemeClr val="bg1"/>
                </a:solidFill>
              </a:rPr>
              <a:t>it</a:t>
            </a:r>
            <a:r>
              <a:rPr lang="fr-FR" sz="1200" dirty="0">
                <a:solidFill>
                  <a:schemeClr val="bg1"/>
                </a:solidFill>
              </a:rPr>
              <a:t> on to the </a:t>
            </a:r>
            <a:r>
              <a:rPr lang="fr-FR" sz="1200" b="1" dirty="0">
                <a:solidFill>
                  <a:schemeClr val="bg1"/>
                </a:solidFill>
              </a:rPr>
              <a:t>(click) </a:t>
            </a:r>
            <a:r>
              <a:rPr lang="fr-FR" sz="1200" dirty="0" err="1">
                <a:solidFill>
                  <a:schemeClr val="bg1"/>
                </a:solidFill>
              </a:rPr>
              <a:t>Amygdala</a:t>
            </a:r>
            <a:r>
              <a:rPr lang="fr-FR" sz="1200" dirty="0">
                <a:solidFill>
                  <a:schemeClr val="bg1"/>
                </a:solidFill>
              </a:rPr>
              <a:t>. In </a:t>
            </a:r>
            <a:r>
              <a:rPr lang="fr-FR" sz="1200" dirty="0" err="1">
                <a:solidFill>
                  <a:schemeClr val="bg1"/>
                </a:solidFill>
              </a:rPr>
              <a:t>our</a:t>
            </a:r>
            <a:r>
              <a:rPr lang="fr-FR" sz="1200" dirty="0">
                <a:solidFill>
                  <a:schemeClr val="bg1"/>
                </a:solidFill>
              </a:rPr>
              <a:t> </a:t>
            </a:r>
            <a:r>
              <a:rPr lang="fr-FR" sz="1200" dirty="0" err="1">
                <a:solidFill>
                  <a:schemeClr val="bg1"/>
                </a:solidFill>
              </a:rPr>
              <a:t>picture</a:t>
            </a:r>
            <a:r>
              <a:rPr lang="fr-FR" sz="1200" dirty="0">
                <a:solidFill>
                  <a:schemeClr val="bg1"/>
                </a:solidFill>
              </a:rPr>
              <a:t> </a:t>
            </a:r>
            <a:r>
              <a:rPr lang="fr-FR" sz="1200" dirty="0" err="1">
                <a:solidFill>
                  <a:schemeClr val="bg1"/>
                </a:solidFill>
              </a:rPr>
              <a:t>we</a:t>
            </a:r>
            <a:r>
              <a:rPr lang="fr-FR" sz="1200" dirty="0">
                <a:solidFill>
                  <a:schemeClr val="bg1"/>
                </a:solidFill>
              </a:rPr>
              <a:t> </a:t>
            </a:r>
            <a:r>
              <a:rPr lang="fr-FR" sz="1200" dirty="0" err="1">
                <a:solidFill>
                  <a:schemeClr val="bg1"/>
                </a:solidFill>
              </a:rPr>
              <a:t>see</a:t>
            </a:r>
            <a:r>
              <a:rPr lang="fr-FR" sz="1200" dirty="0">
                <a:solidFill>
                  <a:schemeClr val="bg1"/>
                </a:solidFill>
              </a:rPr>
              <a:t> </a:t>
            </a:r>
            <a:r>
              <a:rPr lang="fr-FR" sz="1200" dirty="0" err="1">
                <a:solidFill>
                  <a:schemeClr val="bg1"/>
                </a:solidFill>
              </a:rPr>
              <a:t>two</a:t>
            </a:r>
            <a:r>
              <a:rPr lang="fr-FR" sz="1200" dirty="0">
                <a:solidFill>
                  <a:schemeClr val="bg1"/>
                </a:solidFill>
              </a:rPr>
              <a:t> of </a:t>
            </a:r>
            <a:r>
              <a:rPr lang="fr-FR" sz="1200" dirty="0" err="1">
                <a:solidFill>
                  <a:schemeClr val="bg1"/>
                </a:solidFill>
              </a:rPr>
              <a:t>these</a:t>
            </a:r>
            <a:r>
              <a:rPr lang="fr-FR" sz="1200" dirty="0">
                <a:solidFill>
                  <a:schemeClr val="bg1"/>
                </a:solidFill>
              </a:rPr>
              <a:t> </a:t>
            </a:r>
            <a:r>
              <a:rPr lang="fr-FR" sz="1200" dirty="0" err="1">
                <a:solidFill>
                  <a:schemeClr val="bg1"/>
                </a:solidFill>
              </a:rPr>
              <a:t>yellow</a:t>
            </a:r>
            <a:r>
              <a:rPr lang="fr-FR" sz="1200" dirty="0">
                <a:solidFill>
                  <a:schemeClr val="bg1"/>
                </a:solidFill>
              </a:rPr>
              <a:t>, </a:t>
            </a:r>
            <a:r>
              <a:rPr lang="fr-FR" sz="1200" dirty="0" err="1">
                <a:solidFill>
                  <a:schemeClr val="bg1"/>
                </a:solidFill>
              </a:rPr>
              <a:t>almond-shaped</a:t>
            </a:r>
            <a:r>
              <a:rPr lang="fr-FR" sz="1200" dirty="0">
                <a:solidFill>
                  <a:schemeClr val="bg1"/>
                </a:solidFill>
              </a:rPr>
              <a:t> </a:t>
            </a:r>
            <a:r>
              <a:rPr lang="fr-FR" sz="1200" dirty="0" err="1">
                <a:solidFill>
                  <a:schemeClr val="bg1"/>
                </a:solidFill>
              </a:rPr>
              <a:t>objects</a:t>
            </a:r>
            <a:r>
              <a:rPr lang="fr-FR" sz="1200" dirty="0">
                <a:solidFill>
                  <a:schemeClr val="bg1"/>
                </a:solidFill>
              </a:rPr>
              <a:t>. </a:t>
            </a:r>
            <a:r>
              <a:rPr lang="fr-FR" sz="1200" dirty="0" err="1">
                <a:solidFill>
                  <a:schemeClr val="bg1"/>
                </a:solidFill>
              </a:rPr>
              <a:t>Here</a:t>
            </a:r>
            <a:r>
              <a:rPr lang="fr-FR" sz="1200" dirty="0">
                <a:solidFill>
                  <a:schemeClr val="bg1"/>
                </a:solidFill>
              </a:rPr>
              <a:t> </a:t>
            </a:r>
            <a:r>
              <a:rPr lang="fr-FR" sz="1200" dirty="0" err="1">
                <a:solidFill>
                  <a:schemeClr val="bg1"/>
                </a:solidFill>
              </a:rPr>
              <a:t>incoming</a:t>
            </a:r>
            <a:r>
              <a:rPr lang="fr-FR" sz="1200" dirty="0">
                <a:solidFill>
                  <a:schemeClr val="bg1"/>
                </a:solidFill>
              </a:rPr>
              <a:t> </a:t>
            </a:r>
            <a:r>
              <a:rPr lang="fr-FR" sz="1200" dirty="0" err="1">
                <a:solidFill>
                  <a:schemeClr val="bg1"/>
                </a:solidFill>
              </a:rPr>
              <a:t>signals</a:t>
            </a:r>
            <a:r>
              <a:rPr lang="fr-FR" sz="1200" dirty="0">
                <a:solidFill>
                  <a:schemeClr val="bg1"/>
                </a:solidFill>
              </a:rPr>
              <a:t> are </a:t>
            </a:r>
            <a:r>
              <a:rPr lang="fr-FR" sz="1200" dirty="0" err="1">
                <a:solidFill>
                  <a:schemeClr val="bg1"/>
                </a:solidFill>
              </a:rPr>
              <a:t>checked</a:t>
            </a:r>
            <a:r>
              <a:rPr lang="fr-FR" sz="1200" dirty="0">
                <a:solidFill>
                  <a:schemeClr val="bg1"/>
                </a:solidFill>
              </a:rPr>
              <a:t> for </a:t>
            </a:r>
            <a:r>
              <a:rPr lang="fr-FR" sz="1200" dirty="0" err="1">
                <a:solidFill>
                  <a:schemeClr val="bg1"/>
                </a:solidFill>
              </a:rPr>
              <a:t>their</a:t>
            </a:r>
            <a:r>
              <a:rPr lang="fr-FR" sz="1200" dirty="0">
                <a:solidFill>
                  <a:schemeClr val="bg1"/>
                </a:solidFill>
              </a:rPr>
              <a:t> </a:t>
            </a:r>
            <a:r>
              <a:rPr lang="fr-FR" sz="1200" dirty="0" err="1">
                <a:solidFill>
                  <a:schemeClr val="bg1"/>
                </a:solidFill>
              </a:rPr>
              <a:t>emotional</a:t>
            </a:r>
            <a:r>
              <a:rPr lang="fr-FR" sz="1200" dirty="0">
                <a:solidFill>
                  <a:schemeClr val="bg1"/>
                </a:solidFill>
              </a:rPr>
              <a:t> content. Is the </a:t>
            </a:r>
            <a:r>
              <a:rPr lang="fr-FR" sz="1200" dirty="0" err="1">
                <a:solidFill>
                  <a:schemeClr val="bg1"/>
                </a:solidFill>
              </a:rPr>
              <a:t>incoming</a:t>
            </a:r>
            <a:r>
              <a:rPr lang="fr-FR" sz="1200" dirty="0">
                <a:solidFill>
                  <a:schemeClr val="bg1"/>
                </a:solidFill>
              </a:rPr>
              <a:t> stimulus </a:t>
            </a:r>
            <a:r>
              <a:rPr lang="fr-FR" sz="1200" dirty="0" err="1">
                <a:solidFill>
                  <a:schemeClr val="bg1"/>
                </a:solidFill>
              </a:rPr>
              <a:t>associated</a:t>
            </a:r>
            <a:r>
              <a:rPr lang="fr-FR" sz="1200" dirty="0">
                <a:solidFill>
                  <a:schemeClr val="bg1"/>
                </a:solidFill>
              </a:rPr>
              <a:t> </a:t>
            </a:r>
            <a:r>
              <a:rPr lang="fr-FR" sz="1200" dirty="0" err="1">
                <a:solidFill>
                  <a:schemeClr val="bg1"/>
                </a:solidFill>
              </a:rPr>
              <a:t>with</a:t>
            </a:r>
            <a:r>
              <a:rPr lang="fr-FR" sz="1200" dirty="0">
                <a:solidFill>
                  <a:schemeClr val="bg1"/>
                </a:solidFill>
              </a:rPr>
              <a:t> </a:t>
            </a:r>
            <a:r>
              <a:rPr lang="fr-FR" sz="1200" b="1" dirty="0">
                <a:solidFill>
                  <a:schemeClr val="bg1"/>
                </a:solidFill>
              </a:rPr>
              <a:t>(click) </a:t>
            </a:r>
            <a:r>
              <a:rPr lang="fr-FR" sz="1200" dirty="0">
                <a:solidFill>
                  <a:schemeClr val="bg1"/>
                </a:solidFill>
              </a:rPr>
              <a:t>danger? … or </a:t>
            </a:r>
            <a:r>
              <a:rPr lang="fr-FR" sz="1200" dirty="0" err="1">
                <a:solidFill>
                  <a:schemeClr val="bg1"/>
                </a:solidFill>
              </a:rPr>
              <a:t>does</a:t>
            </a:r>
            <a:r>
              <a:rPr lang="fr-FR" sz="1200" dirty="0">
                <a:solidFill>
                  <a:schemeClr val="bg1"/>
                </a:solidFill>
              </a:rPr>
              <a:t> </a:t>
            </a:r>
            <a:r>
              <a:rPr lang="fr-FR" sz="1200" dirty="0" err="1">
                <a:solidFill>
                  <a:schemeClr val="bg1"/>
                </a:solidFill>
              </a:rPr>
              <a:t>it</a:t>
            </a:r>
            <a:r>
              <a:rPr lang="fr-FR" sz="1200" dirty="0">
                <a:solidFill>
                  <a:schemeClr val="bg1"/>
                </a:solidFill>
              </a:rPr>
              <a:t> </a:t>
            </a:r>
            <a:r>
              <a:rPr lang="fr-FR" sz="1200" dirty="0" err="1">
                <a:solidFill>
                  <a:schemeClr val="bg1"/>
                </a:solidFill>
              </a:rPr>
              <a:t>seem</a:t>
            </a:r>
            <a:r>
              <a:rPr lang="fr-FR" sz="1200" dirty="0">
                <a:solidFill>
                  <a:schemeClr val="bg1"/>
                </a:solidFill>
              </a:rPr>
              <a:t> </a:t>
            </a:r>
            <a:r>
              <a:rPr lang="fr-FR" sz="1200" b="1" dirty="0">
                <a:solidFill>
                  <a:schemeClr val="bg1"/>
                </a:solidFill>
              </a:rPr>
              <a:t>(click) </a:t>
            </a:r>
            <a:r>
              <a:rPr lang="fr-FR" sz="1200" dirty="0" err="1">
                <a:solidFill>
                  <a:schemeClr val="bg1"/>
                </a:solidFill>
              </a:rPr>
              <a:t>harmless</a:t>
            </a:r>
            <a:r>
              <a:rPr lang="fr-FR" sz="1200" dirty="0">
                <a:solidFill>
                  <a:schemeClr val="bg1"/>
                </a:solidFill>
              </a:rPr>
              <a:t>? </a:t>
            </a:r>
            <a:r>
              <a:rPr lang="fr-FR" sz="1200" dirty="0" err="1">
                <a:solidFill>
                  <a:schemeClr val="bg1"/>
                </a:solidFill>
              </a:rPr>
              <a:t>Some</a:t>
            </a:r>
            <a:r>
              <a:rPr lang="fr-FR" sz="1200" dirty="0">
                <a:solidFill>
                  <a:schemeClr val="bg1"/>
                </a:solidFill>
              </a:rPr>
              <a:t> of </a:t>
            </a:r>
            <a:r>
              <a:rPr lang="fr-FR" sz="1200" dirty="0" err="1">
                <a:solidFill>
                  <a:schemeClr val="bg1"/>
                </a:solidFill>
              </a:rPr>
              <a:t>these</a:t>
            </a:r>
            <a:r>
              <a:rPr lang="fr-FR" sz="1200" dirty="0">
                <a:solidFill>
                  <a:schemeClr val="bg1"/>
                </a:solidFill>
              </a:rPr>
              <a:t> « danger » </a:t>
            </a:r>
            <a:r>
              <a:rPr lang="fr-FR" sz="1200" dirty="0" err="1">
                <a:solidFill>
                  <a:schemeClr val="bg1"/>
                </a:solidFill>
              </a:rPr>
              <a:t>signals</a:t>
            </a:r>
            <a:r>
              <a:rPr lang="fr-FR" sz="1200" dirty="0">
                <a:solidFill>
                  <a:schemeClr val="bg1"/>
                </a:solidFill>
              </a:rPr>
              <a:t> are </a:t>
            </a:r>
            <a:r>
              <a:rPr lang="fr-FR" sz="1200" dirty="0" err="1">
                <a:solidFill>
                  <a:schemeClr val="bg1"/>
                </a:solidFill>
              </a:rPr>
              <a:t>innate</a:t>
            </a:r>
            <a:r>
              <a:rPr lang="fr-FR" sz="1200" dirty="0">
                <a:solidFill>
                  <a:schemeClr val="bg1"/>
                </a:solidFill>
              </a:rPr>
              <a:t> – </a:t>
            </a:r>
            <a:r>
              <a:rPr lang="fr-FR" sz="1200" dirty="0" err="1">
                <a:solidFill>
                  <a:schemeClr val="bg1"/>
                </a:solidFill>
              </a:rPr>
              <a:t>we</a:t>
            </a:r>
            <a:r>
              <a:rPr lang="fr-FR" sz="1200" dirty="0">
                <a:solidFill>
                  <a:schemeClr val="bg1"/>
                </a:solidFill>
              </a:rPr>
              <a:t> are </a:t>
            </a:r>
            <a:r>
              <a:rPr lang="fr-FR" sz="1200" dirty="0" err="1">
                <a:solidFill>
                  <a:schemeClr val="bg1"/>
                </a:solidFill>
              </a:rPr>
              <a:t>born</a:t>
            </a:r>
            <a:r>
              <a:rPr lang="fr-FR" sz="1200" dirty="0">
                <a:solidFill>
                  <a:schemeClr val="bg1"/>
                </a:solidFill>
              </a:rPr>
              <a:t> </a:t>
            </a:r>
            <a:r>
              <a:rPr lang="fr-FR" sz="1200" dirty="0" err="1">
                <a:solidFill>
                  <a:schemeClr val="bg1"/>
                </a:solidFill>
              </a:rPr>
              <a:t>with</a:t>
            </a:r>
            <a:r>
              <a:rPr lang="fr-FR" sz="1200" dirty="0">
                <a:solidFill>
                  <a:schemeClr val="bg1"/>
                </a:solidFill>
              </a:rPr>
              <a:t> </a:t>
            </a:r>
            <a:r>
              <a:rPr lang="fr-FR" sz="1200" dirty="0" err="1">
                <a:solidFill>
                  <a:schemeClr val="bg1"/>
                </a:solidFill>
              </a:rPr>
              <a:t>them</a:t>
            </a:r>
            <a:r>
              <a:rPr lang="fr-FR" sz="1200" dirty="0">
                <a:solidFill>
                  <a:schemeClr val="bg1"/>
                </a:solidFill>
              </a:rPr>
              <a:t>. </a:t>
            </a:r>
            <a:r>
              <a:rPr lang="fr-FR" sz="1200" dirty="0" err="1">
                <a:solidFill>
                  <a:schemeClr val="bg1"/>
                </a:solidFill>
              </a:rPr>
              <a:t>Humans</a:t>
            </a:r>
            <a:r>
              <a:rPr lang="fr-FR" sz="1200" dirty="0">
                <a:solidFill>
                  <a:schemeClr val="bg1"/>
                </a:solidFill>
              </a:rPr>
              <a:t> and </a:t>
            </a:r>
            <a:r>
              <a:rPr lang="fr-FR" sz="1200" dirty="0" err="1">
                <a:solidFill>
                  <a:schemeClr val="bg1"/>
                </a:solidFill>
              </a:rPr>
              <a:t>many</a:t>
            </a:r>
            <a:r>
              <a:rPr lang="fr-FR" sz="1200" dirty="0">
                <a:solidFill>
                  <a:schemeClr val="bg1"/>
                </a:solidFill>
              </a:rPr>
              <a:t> </a:t>
            </a:r>
            <a:r>
              <a:rPr lang="fr-FR" sz="1200" dirty="0" err="1">
                <a:solidFill>
                  <a:schemeClr val="bg1"/>
                </a:solidFill>
              </a:rPr>
              <a:t>animals</a:t>
            </a:r>
            <a:r>
              <a:rPr lang="fr-FR" sz="1200" dirty="0">
                <a:solidFill>
                  <a:schemeClr val="bg1"/>
                </a:solidFill>
              </a:rPr>
              <a:t> are </a:t>
            </a:r>
            <a:r>
              <a:rPr lang="fr-FR" sz="1200" dirty="0" err="1">
                <a:solidFill>
                  <a:schemeClr val="bg1"/>
                </a:solidFill>
              </a:rPr>
              <a:t>afraid</a:t>
            </a:r>
            <a:r>
              <a:rPr lang="fr-FR" sz="1200" dirty="0">
                <a:solidFill>
                  <a:schemeClr val="bg1"/>
                </a:solidFill>
              </a:rPr>
              <a:t> of </a:t>
            </a:r>
            <a:r>
              <a:rPr lang="fr-FR" sz="1200" dirty="0" err="1">
                <a:solidFill>
                  <a:schemeClr val="bg1"/>
                </a:solidFill>
              </a:rPr>
              <a:t>fire</a:t>
            </a:r>
            <a:r>
              <a:rPr lang="fr-FR" sz="1200" dirty="0">
                <a:solidFill>
                  <a:schemeClr val="bg1"/>
                </a:solidFill>
              </a:rPr>
              <a:t> – </a:t>
            </a:r>
            <a:r>
              <a:rPr lang="fr-FR" sz="1200" dirty="0" err="1">
                <a:solidFill>
                  <a:schemeClr val="bg1"/>
                </a:solidFill>
              </a:rPr>
              <a:t>even</a:t>
            </a:r>
            <a:r>
              <a:rPr lang="fr-FR" sz="1200" dirty="0">
                <a:solidFill>
                  <a:schemeClr val="bg1"/>
                </a:solidFill>
              </a:rPr>
              <a:t> if </a:t>
            </a:r>
            <a:r>
              <a:rPr lang="fr-FR" sz="1200" dirty="0" err="1">
                <a:solidFill>
                  <a:schemeClr val="bg1"/>
                </a:solidFill>
              </a:rPr>
              <a:t>we</a:t>
            </a:r>
            <a:r>
              <a:rPr lang="fr-FR" sz="1200" dirty="0">
                <a:solidFill>
                  <a:schemeClr val="bg1"/>
                </a:solidFill>
              </a:rPr>
              <a:t> have not </a:t>
            </a:r>
            <a:r>
              <a:rPr lang="fr-FR" sz="1200" dirty="0" err="1">
                <a:solidFill>
                  <a:schemeClr val="bg1"/>
                </a:solidFill>
              </a:rPr>
              <a:t>yet</a:t>
            </a:r>
            <a:r>
              <a:rPr lang="fr-FR" sz="1200" dirty="0">
                <a:solidFill>
                  <a:schemeClr val="bg1"/>
                </a:solidFill>
              </a:rPr>
              <a:t> been </a:t>
            </a:r>
            <a:r>
              <a:rPr lang="fr-FR" sz="1200" dirty="0" err="1">
                <a:solidFill>
                  <a:schemeClr val="bg1"/>
                </a:solidFill>
              </a:rPr>
              <a:t>burned</a:t>
            </a:r>
            <a:r>
              <a:rPr lang="fr-FR" sz="1200" dirty="0">
                <a:solidFill>
                  <a:schemeClr val="bg1"/>
                </a:solidFill>
              </a:rPr>
              <a:t>. </a:t>
            </a:r>
            <a:r>
              <a:rPr lang="fr-FR" sz="1200" dirty="0" err="1">
                <a:solidFill>
                  <a:schemeClr val="bg1"/>
                </a:solidFill>
              </a:rPr>
              <a:t>Other</a:t>
            </a:r>
            <a:r>
              <a:rPr lang="fr-FR" sz="1200" dirty="0">
                <a:solidFill>
                  <a:schemeClr val="bg1"/>
                </a:solidFill>
              </a:rPr>
              <a:t> dangers </a:t>
            </a:r>
            <a:r>
              <a:rPr lang="fr-FR" sz="1200" dirty="0" err="1">
                <a:solidFill>
                  <a:schemeClr val="bg1"/>
                </a:solidFill>
              </a:rPr>
              <a:t>need</a:t>
            </a:r>
            <a:r>
              <a:rPr lang="fr-FR" sz="1200" dirty="0">
                <a:solidFill>
                  <a:schemeClr val="bg1"/>
                </a:solidFill>
              </a:rPr>
              <a:t> to </a:t>
            </a:r>
            <a:r>
              <a:rPr lang="fr-FR" sz="1200" dirty="0" err="1">
                <a:solidFill>
                  <a:schemeClr val="bg1"/>
                </a:solidFill>
              </a:rPr>
              <a:t>be</a:t>
            </a:r>
            <a:r>
              <a:rPr lang="fr-FR" sz="1200" dirty="0">
                <a:solidFill>
                  <a:schemeClr val="bg1"/>
                </a:solidFill>
              </a:rPr>
              <a:t> </a:t>
            </a:r>
            <a:r>
              <a:rPr lang="fr-FR" sz="1200" dirty="0" err="1">
                <a:solidFill>
                  <a:schemeClr val="bg1"/>
                </a:solidFill>
              </a:rPr>
              <a:t>learned</a:t>
            </a:r>
            <a:r>
              <a:rPr lang="fr-FR" sz="1200" dirty="0">
                <a:solidFill>
                  <a:schemeClr val="bg1"/>
                </a:solidFill>
              </a:rPr>
              <a:t> and </a:t>
            </a:r>
            <a:r>
              <a:rPr lang="fr-FR" sz="1200" dirty="0" err="1">
                <a:solidFill>
                  <a:schemeClr val="bg1"/>
                </a:solidFill>
              </a:rPr>
              <a:t>acquired</a:t>
            </a:r>
            <a:r>
              <a:rPr lang="fr-FR" sz="1200" dirty="0">
                <a:solidFill>
                  <a:schemeClr val="bg1"/>
                </a:solidFill>
              </a:rPr>
              <a:t> in the course of </a:t>
            </a:r>
            <a:r>
              <a:rPr lang="fr-FR" sz="1200" dirty="0" err="1">
                <a:solidFill>
                  <a:schemeClr val="bg1"/>
                </a:solidFill>
              </a:rPr>
              <a:t>our</a:t>
            </a:r>
            <a:r>
              <a:rPr lang="fr-FR" sz="1200" dirty="0">
                <a:solidFill>
                  <a:schemeClr val="bg1"/>
                </a:solidFill>
              </a:rPr>
              <a:t> </a:t>
            </a:r>
            <a:r>
              <a:rPr lang="fr-FR" sz="1200" dirty="0" err="1">
                <a:solidFill>
                  <a:schemeClr val="bg1"/>
                </a:solidFill>
              </a:rPr>
              <a:t>lives</a:t>
            </a:r>
            <a:r>
              <a:rPr lang="fr-FR" sz="1200" dirty="0">
                <a:solidFill>
                  <a:schemeClr val="bg1"/>
                </a:solidFill>
              </a:rPr>
              <a:t>.</a:t>
            </a:r>
          </a:p>
          <a:p>
            <a:r>
              <a:rPr lang="fr-FR" sz="1200" dirty="0" err="1">
                <a:solidFill>
                  <a:schemeClr val="bg1"/>
                </a:solidFill>
              </a:rPr>
              <a:t>Whenever</a:t>
            </a:r>
            <a:r>
              <a:rPr lang="fr-FR" sz="1200" dirty="0">
                <a:solidFill>
                  <a:schemeClr val="bg1"/>
                </a:solidFill>
              </a:rPr>
              <a:t> an </a:t>
            </a:r>
            <a:r>
              <a:rPr lang="fr-FR" sz="1200" dirty="0" err="1">
                <a:solidFill>
                  <a:schemeClr val="bg1"/>
                </a:solidFill>
              </a:rPr>
              <a:t>incoming</a:t>
            </a:r>
            <a:r>
              <a:rPr lang="fr-FR" sz="1200" dirty="0">
                <a:solidFill>
                  <a:schemeClr val="bg1"/>
                </a:solidFill>
              </a:rPr>
              <a:t> stimulus </a:t>
            </a:r>
            <a:r>
              <a:rPr lang="fr-FR" sz="1200" dirty="0" err="1">
                <a:solidFill>
                  <a:schemeClr val="bg1"/>
                </a:solidFill>
              </a:rPr>
              <a:t>is</a:t>
            </a:r>
            <a:r>
              <a:rPr lang="fr-FR" sz="1200" dirty="0">
                <a:solidFill>
                  <a:schemeClr val="bg1"/>
                </a:solidFill>
              </a:rPr>
              <a:t> </a:t>
            </a:r>
            <a:r>
              <a:rPr lang="fr-FR" sz="1200" dirty="0" err="1">
                <a:solidFill>
                  <a:schemeClr val="bg1"/>
                </a:solidFill>
              </a:rPr>
              <a:t>marked</a:t>
            </a:r>
            <a:r>
              <a:rPr lang="fr-FR" sz="1200" dirty="0">
                <a:solidFill>
                  <a:schemeClr val="bg1"/>
                </a:solidFill>
              </a:rPr>
              <a:t> as </a:t>
            </a:r>
            <a:r>
              <a:rPr lang="fr-FR" sz="1200" dirty="0" err="1">
                <a:solidFill>
                  <a:schemeClr val="bg1"/>
                </a:solidFill>
              </a:rPr>
              <a:t>dangerous</a:t>
            </a:r>
            <a:r>
              <a:rPr lang="fr-FR" sz="1200" dirty="0">
                <a:solidFill>
                  <a:schemeClr val="bg1"/>
                </a:solidFill>
              </a:rPr>
              <a:t>, the </a:t>
            </a:r>
            <a:r>
              <a:rPr lang="fr-FR" sz="1200" dirty="0" err="1">
                <a:solidFill>
                  <a:schemeClr val="bg1"/>
                </a:solidFill>
              </a:rPr>
              <a:t>amagdala</a:t>
            </a:r>
            <a:r>
              <a:rPr lang="fr-FR" sz="1200" dirty="0">
                <a:solidFill>
                  <a:schemeClr val="bg1"/>
                </a:solidFill>
              </a:rPr>
              <a:t> </a:t>
            </a:r>
            <a:r>
              <a:rPr lang="fr-FR" sz="1200" dirty="0" err="1">
                <a:solidFill>
                  <a:schemeClr val="bg1"/>
                </a:solidFill>
              </a:rPr>
              <a:t>sends</a:t>
            </a:r>
            <a:r>
              <a:rPr lang="fr-FR" sz="1200" dirty="0">
                <a:solidFill>
                  <a:schemeClr val="bg1"/>
                </a:solidFill>
              </a:rPr>
              <a:t> </a:t>
            </a:r>
            <a:r>
              <a:rPr lang="fr-FR" sz="1200" dirty="0" err="1">
                <a:solidFill>
                  <a:schemeClr val="bg1"/>
                </a:solidFill>
              </a:rPr>
              <a:t>signals</a:t>
            </a:r>
            <a:r>
              <a:rPr lang="fr-FR" sz="1200" dirty="0">
                <a:solidFill>
                  <a:schemeClr val="bg1"/>
                </a:solidFill>
              </a:rPr>
              <a:t> to the Hypothalamus and the </a:t>
            </a:r>
            <a:r>
              <a:rPr lang="fr-FR" sz="1200" dirty="0" err="1">
                <a:solidFill>
                  <a:schemeClr val="bg1"/>
                </a:solidFill>
              </a:rPr>
              <a:t>brain</a:t>
            </a:r>
            <a:r>
              <a:rPr lang="fr-FR" sz="1200" dirty="0">
                <a:solidFill>
                  <a:schemeClr val="bg1"/>
                </a:solidFill>
              </a:rPr>
              <a:t> stem and </a:t>
            </a:r>
            <a:r>
              <a:rPr lang="fr-FR" sz="1200" dirty="0" err="1">
                <a:solidFill>
                  <a:schemeClr val="bg1"/>
                </a:solidFill>
              </a:rPr>
              <a:t>our</a:t>
            </a:r>
            <a:r>
              <a:rPr lang="fr-FR" sz="1200" dirty="0">
                <a:solidFill>
                  <a:schemeClr val="bg1"/>
                </a:solidFill>
              </a:rPr>
              <a:t> body </a:t>
            </a:r>
            <a:r>
              <a:rPr lang="fr-FR" sz="1200" dirty="0" err="1">
                <a:solidFill>
                  <a:schemeClr val="bg1"/>
                </a:solidFill>
              </a:rPr>
              <a:t>prepares</a:t>
            </a:r>
            <a:r>
              <a:rPr lang="fr-FR" sz="1200" dirty="0">
                <a:solidFill>
                  <a:schemeClr val="bg1"/>
                </a:solidFill>
              </a:rPr>
              <a:t> for </a:t>
            </a:r>
            <a:r>
              <a:rPr lang="fr-FR" sz="1200" b="1" dirty="0">
                <a:solidFill>
                  <a:schemeClr val="bg1"/>
                </a:solidFill>
              </a:rPr>
              <a:t>(click) </a:t>
            </a:r>
            <a:r>
              <a:rPr lang="fr-FR" sz="1200" dirty="0">
                <a:solidFill>
                  <a:schemeClr val="bg1"/>
                </a:solidFill>
              </a:rPr>
              <a:t>flight or </a:t>
            </a:r>
            <a:r>
              <a:rPr lang="fr-FR" sz="1200" b="1" dirty="0">
                <a:solidFill>
                  <a:schemeClr val="bg1"/>
                </a:solidFill>
              </a:rPr>
              <a:t>(click) </a:t>
            </a:r>
            <a:r>
              <a:rPr lang="fr-FR" sz="1200" dirty="0" err="1">
                <a:solidFill>
                  <a:schemeClr val="bg1"/>
                </a:solidFill>
              </a:rPr>
              <a:t>fight</a:t>
            </a:r>
            <a:r>
              <a:rPr lang="fr-FR" sz="1200" dirty="0">
                <a:solidFill>
                  <a:schemeClr val="bg1"/>
                </a:solidFill>
              </a:rPr>
              <a:t>. </a:t>
            </a:r>
            <a:r>
              <a:rPr lang="fr-FR" sz="1200" dirty="0" err="1">
                <a:solidFill>
                  <a:schemeClr val="bg1"/>
                </a:solidFill>
              </a:rPr>
              <a:t>Adrenalin</a:t>
            </a:r>
            <a:r>
              <a:rPr lang="fr-FR" sz="1200" dirty="0">
                <a:solidFill>
                  <a:schemeClr val="bg1"/>
                </a:solidFill>
              </a:rPr>
              <a:t> and </a:t>
            </a:r>
            <a:r>
              <a:rPr lang="fr-FR" sz="1200" dirty="0" err="1">
                <a:solidFill>
                  <a:schemeClr val="bg1"/>
                </a:solidFill>
              </a:rPr>
              <a:t>other</a:t>
            </a:r>
            <a:r>
              <a:rPr lang="fr-FR" sz="1200" dirty="0">
                <a:solidFill>
                  <a:schemeClr val="bg1"/>
                </a:solidFill>
              </a:rPr>
              <a:t> </a:t>
            </a:r>
            <a:r>
              <a:rPr lang="fr-FR" sz="1200" dirty="0" err="1">
                <a:solidFill>
                  <a:schemeClr val="bg1"/>
                </a:solidFill>
              </a:rPr>
              <a:t>neurotransmitters</a:t>
            </a:r>
            <a:r>
              <a:rPr lang="fr-FR" sz="1200" dirty="0">
                <a:solidFill>
                  <a:schemeClr val="bg1"/>
                </a:solidFill>
              </a:rPr>
              <a:t> are </a:t>
            </a:r>
            <a:r>
              <a:rPr lang="fr-FR" sz="1200" dirty="0" err="1">
                <a:solidFill>
                  <a:schemeClr val="bg1"/>
                </a:solidFill>
              </a:rPr>
              <a:t>released</a:t>
            </a:r>
            <a:r>
              <a:rPr lang="fr-FR" sz="1200" dirty="0">
                <a:solidFill>
                  <a:schemeClr val="bg1"/>
                </a:solidFill>
              </a:rPr>
              <a:t>,  </a:t>
            </a:r>
            <a:r>
              <a:rPr lang="fr-FR" sz="1200" dirty="0" err="1">
                <a:solidFill>
                  <a:schemeClr val="bg1"/>
                </a:solidFill>
              </a:rPr>
              <a:t>our</a:t>
            </a:r>
            <a:r>
              <a:rPr lang="fr-FR" sz="1200" dirty="0">
                <a:solidFill>
                  <a:schemeClr val="bg1"/>
                </a:solidFill>
              </a:rPr>
              <a:t> </a:t>
            </a:r>
            <a:r>
              <a:rPr lang="fr-FR" sz="1200" dirty="0" err="1">
                <a:solidFill>
                  <a:schemeClr val="bg1"/>
                </a:solidFill>
              </a:rPr>
              <a:t>blood</a:t>
            </a:r>
            <a:r>
              <a:rPr lang="fr-FR" sz="1200" dirty="0">
                <a:solidFill>
                  <a:schemeClr val="bg1"/>
                </a:solidFill>
              </a:rPr>
              <a:t> pressure and pulse </a:t>
            </a:r>
            <a:r>
              <a:rPr lang="fr-FR" sz="1200" dirty="0" err="1">
                <a:solidFill>
                  <a:schemeClr val="bg1"/>
                </a:solidFill>
              </a:rPr>
              <a:t>frequence</a:t>
            </a:r>
            <a:r>
              <a:rPr lang="fr-FR" sz="1200" dirty="0">
                <a:solidFill>
                  <a:schemeClr val="bg1"/>
                </a:solidFill>
              </a:rPr>
              <a:t> </a:t>
            </a:r>
            <a:r>
              <a:rPr lang="fr-FR" sz="1200" dirty="0" err="1">
                <a:solidFill>
                  <a:schemeClr val="bg1"/>
                </a:solidFill>
              </a:rPr>
              <a:t>rise</a:t>
            </a:r>
            <a:r>
              <a:rPr lang="fr-FR" sz="1200" dirty="0">
                <a:solidFill>
                  <a:schemeClr val="bg1"/>
                </a:solidFill>
              </a:rPr>
              <a:t>, </a:t>
            </a:r>
            <a:r>
              <a:rPr lang="fr-FR" sz="1200" dirty="0" err="1">
                <a:solidFill>
                  <a:schemeClr val="bg1"/>
                </a:solidFill>
              </a:rPr>
              <a:t>oru</a:t>
            </a:r>
            <a:r>
              <a:rPr lang="fr-FR" sz="1200" dirty="0">
                <a:solidFill>
                  <a:schemeClr val="bg1"/>
                </a:solidFill>
              </a:rPr>
              <a:t> muscle tonus </a:t>
            </a:r>
            <a:r>
              <a:rPr lang="fr-FR" sz="1200" dirty="0" err="1">
                <a:solidFill>
                  <a:schemeClr val="bg1"/>
                </a:solidFill>
              </a:rPr>
              <a:t>rises</a:t>
            </a:r>
            <a:r>
              <a:rPr lang="fr-FR" sz="1200" dirty="0">
                <a:solidFill>
                  <a:schemeClr val="bg1"/>
                </a:solidFill>
              </a:rPr>
              <a:t>. </a:t>
            </a:r>
            <a:r>
              <a:rPr lang="fr-FR" sz="1200" b="1" dirty="0">
                <a:solidFill>
                  <a:schemeClr val="bg1"/>
                </a:solidFill>
              </a:rPr>
              <a:t>(click) </a:t>
            </a:r>
            <a:endParaRPr lang="fr-FR" sz="1200" dirty="0">
              <a:solidFill>
                <a:schemeClr val="bg1"/>
              </a:solidFill>
            </a:endParaRPr>
          </a:p>
          <a:p>
            <a:endParaRPr lang="fr-FR" sz="1200" dirty="0">
              <a:solidFill>
                <a:schemeClr val="bg1"/>
              </a:solidFill>
            </a:endParaRPr>
          </a:p>
          <a:p>
            <a:r>
              <a:rPr lang="fr-FR" sz="1200" dirty="0">
                <a:solidFill>
                  <a:schemeClr val="bg1"/>
                </a:solidFill>
              </a:rPr>
              <a:t>As </a:t>
            </a:r>
            <a:r>
              <a:rPr lang="fr-FR" sz="1200" dirty="0" err="1">
                <a:solidFill>
                  <a:schemeClr val="bg1"/>
                </a:solidFill>
              </a:rPr>
              <a:t>our</a:t>
            </a:r>
            <a:r>
              <a:rPr lang="fr-FR" sz="1200" dirty="0">
                <a:solidFill>
                  <a:schemeClr val="bg1"/>
                </a:solidFill>
              </a:rPr>
              <a:t> body </a:t>
            </a:r>
            <a:r>
              <a:rPr lang="fr-FR" sz="1200" dirty="0" err="1">
                <a:solidFill>
                  <a:schemeClr val="bg1"/>
                </a:solidFill>
              </a:rPr>
              <a:t>is</a:t>
            </a:r>
            <a:r>
              <a:rPr lang="fr-FR" sz="1200" dirty="0">
                <a:solidFill>
                  <a:schemeClr val="bg1"/>
                </a:solidFill>
              </a:rPr>
              <a:t> </a:t>
            </a:r>
            <a:r>
              <a:rPr lang="fr-FR" sz="1200" dirty="0" err="1">
                <a:solidFill>
                  <a:schemeClr val="bg1"/>
                </a:solidFill>
              </a:rPr>
              <a:t>preparing</a:t>
            </a:r>
            <a:r>
              <a:rPr lang="fr-FR" sz="1200" dirty="0">
                <a:solidFill>
                  <a:schemeClr val="bg1"/>
                </a:solidFill>
              </a:rPr>
              <a:t> for </a:t>
            </a:r>
            <a:r>
              <a:rPr lang="fr-FR" sz="1200" dirty="0" err="1">
                <a:solidFill>
                  <a:schemeClr val="bg1"/>
                </a:solidFill>
              </a:rPr>
              <a:t>fight</a:t>
            </a:r>
            <a:r>
              <a:rPr lang="fr-FR" sz="1200" dirty="0">
                <a:solidFill>
                  <a:schemeClr val="bg1"/>
                </a:solidFill>
              </a:rPr>
              <a:t> or flight reflexes – </a:t>
            </a:r>
            <a:r>
              <a:rPr lang="fr-FR" sz="1200" dirty="0" err="1">
                <a:solidFill>
                  <a:schemeClr val="bg1"/>
                </a:solidFill>
              </a:rPr>
              <a:t>higher</a:t>
            </a:r>
            <a:r>
              <a:rPr lang="fr-FR" sz="1200" dirty="0">
                <a:solidFill>
                  <a:schemeClr val="bg1"/>
                </a:solidFill>
              </a:rPr>
              <a:t> </a:t>
            </a:r>
            <a:r>
              <a:rPr lang="fr-FR" sz="1200" dirty="0" err="1">
                <a:solidFill>
                  <a:schemeClr val="bg1"/>
                </a:solidFill>
              </a:rPr>
              <a:t>order</a:t>
            </a:r>
            <a:r>
              <a:rPr lang="fr-FR" sz="1200" dirty="0">
                <a:solidFill>
                  <a:schemeClr val="bg1"/>
                </a:solidFill>
              </a:rPr>
              <a:t> </a:t>
            </a:r>
            <a:r>
              <a:rPr lang="fr-FR" sz="1200" dirty="0" err="1">
                <a:solidFill>
                  <a:schemeClr val="bg1"/>
                </a:solidFill>
              </a:rPr>
              <a:t>thinking</a:t>
            </a:r>
            <a:r>
              <a:rPr lang="fr-FR" sz="1200" dirty="0">
                <a:solidFill>
                  <a:schemeClr val="bg1"/>
                </a:solidFill>
              </a:rPr>
              <a:t> </a:t>
            </a:r>
            <a:r>
              <a:rPr lang="fr-FR" sz="1200" dirty="0" err="1">
                <a:solidFill>
                  <a:schemeClr val="bg1"/>
                </a:solidFill>
              </a:rPr>
              <a:t>is</a:t>
            </a:r>
            <a:r>
              <a:rPr lang="fr-FR" sz="1200" dirty="0">
                <a:solidFill>
                  <a:schemeClr val="bg1"/>
                </a:solidFill>
              </a:rPr>
              <a:t> </a:t>
            </a:r>
            <a:r>
              <a:rPr lang="fr-FR" sz="1200" dirty="0" err="1">
                <a:solidFill>
                  <a:schemeClr val="bg1"/>
                </a:solidFill>
              </a:rPr>
              <a:t>turned</a:t>
            </a:r>
            <a:r>
              <a:rPr lang="fr-FR" sz="1200" dirty="0">
                <a:solidFill>
                  <a:schemeClr val="bg1"/>
                </a:solidFill>
              </a:rPr>
              <a:t> off.</a:t>
            </a:r>
          </a:p>
          <a:p>
            <a:endParaRPr lang="fr-FR" sz="1200" dirty="0">
              <a:solidFill>
                <a:schemeClr val="bg1"/>
              </a:solidFill>
            </a:endParaRPr>
          </a:p>
          <a:p>
            <a:r>
              <a:rPr lang="fr-FR" sz="1200" dirty="0">
                <a:solidFill>
                  <a:schemeClr val="bg1"/>
                </a:solidFill>
              </a:rPr>
              <a:t>This cycle </a:t>
            </a:r>
            <a:r>
              <a:rPr lang="fr-FR" sz="1200" dirty="0" err="1">
                <a:solidFill>
                  <a:schemeClr val="bg1"/>
                </a:solidFill>
              </a:rPr>
              <a:t>can</a:t>
            </a:r>
            <a:r>
              <a:rPr lang="fr-FR" sz="1200" dirty="0">
                <a:solidFill>
                  <a:schemeClr val="bg1"/>
                </a:solidFill>
              </a:rPr>
              <a:t> </a:t>
            </a:r>
            <a:r>
              <a:rPr lang="fr-FR" sz="1200" dirty="0" err="1">
                <a:solidFill>
                  <a:schemeClr val="bg1"/>
                </a:solidFill>
              </a:rPr>
              <a:t>save</a:t>
            </a:r>
            <a:r>
              <a:rPr lang="fr-FR" sz="1200" dirty="0">
                <a:solidFill>
                  <a:schemeClr val="bg1"/>
                </a:solidFill>
              </a:rPr>
              <a:t> </a:t>
            </a:r>
            <a:r>
              <a:rPr lang="fr-FR" sz="1200" dirty="0" err="1">
                <a:solidFill>
                  <a:schemeClr val="bg1"/>
                </a:solidFill>
              </a:rPr>
              <a:t>lives</a:t>
            </a:r>
            <a:r>
              <a:rPr lang="fr-FR" sz="1200" dirty="0">
                <a:solidFill>
                  <a:schemeClr val="bg1"/>
                </a:solidFill>
              </a:rPr>
              <a:t> (in the </a:t>
            </a:r>
            <a:r>
              <a:rPr lang="fr-FR" sz="1200" dirty="0" err="1">
                <a:solidFill>
                  <a:schemeClr val="bg1"/>
                </a:solidFill>
              </a:rPr>
              <a:t>wild</a:t>
            </a:r>
            <a:r>
              <a:rPr lang="fr-FR" sz="1200" dirty="0">
                <a:solidFill>
                  <a:schemeClr val="bg1"/>
                </a:solidFill>
              </a:rPr>
              <a:t>!!) but </a:t>
            </a:r>
            <a:r>
              <a:rPr lang="fr-FR" sz="1200" dirty="0" err="1">
                <a:solidFill>
                  <a:schemeClr val="bg1"/>
                </a:solidFill>
              </a:rPr>
              <a:t>does</a:t>
            </a:r>
            <a:r>
              <a:rPr lang="fr-FR" sz="1200" dirty="0">
                <a:solidFill>
                  <a:schemeClr val="bg1"/>
                </a:solidFill>
              </a:rPr>
              <a:t> </a:t>
            </a:r>
            <a:r>
              <a:rPr lang="fr-FR" sz="1200" dirty="0" err="1">
                <a:solidFill>
                  <a:schemeClr val="bg1"/>
                </a:solidFill>
              </a:rPr>
              <a:t>it</a:t>
            </a:r>
            <a:r>
              <a:rPr lang="fr-FR" sz="1200" dirty="0">
                <a:solidFill>
                  <a:schemeClr val="bg1"/>
                </a:solidFill>
              </a:rPr>
              <a:t> help in exams?</a:t>
            </a:r>
          </a:p>
          <a:p>
            <a:pPr marL="0" indent="0">
              <a:buNone/>
            </a:pPr>
            <a:r>
              <a:rPr lang="fr-FR" sz="1800" b="0" dirty="0"/>
              <a:t>I like to call </a:t>
            </a:r>
            <a:r>
              <a:rPr lang="fr-FR" sz="1800" b="0" dirty="0" err="1"/>
              <a:t>this</a:t>
            </a:r>
            <a:r>
              <a:rPr lang="fr-FR" sz="1800" b="0" dirty="0"/>
              <a:t> the AAA </a:t>
            </a:r>
            <a:r>
              <a:rPr lang="fr-FR" sz="1800" b="0" dirty="0" err="1"/>
              <a:t>reaction</a:t>
            </a:r>
            <a:r>
              <a:rPr lang="fr-FR" sz="1800" b="0" dirty="0"/>
              <a:t>: </a:t>
            </a:r>
            <a:r>
              <a:rPr lang="fr-FR" sz="1400" b="1" dirty="0" err="1"/>
              <a:t>Amygdala-Adrenalin-Anxiety</a:t>
            </a:r>
            <a:endParaRPr lang="fr-FR" sz="1400" b="1" dirty="0"/>
          </a:p>
          <a:p>
            <a:pPr marL="0" indent="0">
              <a:buNone/>
            </a:pPr>
            <a:r>
              <a:rPr lang="fr-FR" sz="1400" b="0" dirty="0"/>
              <a:t>It </a:t>
            </a:r>
            <a:r>
              <a:rPr lang="fr-FR" sz="1400" b="0" dirty="0" err="1"/>
              <a:t>p</a:t>
            </a:r>
            <a:r>
              <a:rPr lang="fr-FR" sz="1200" b="0" dirty="0" err="1"/>
              <a:t>roduces</a:t>
            </a:r>
            <a:r>
              <a:rPr lang="fr-FR" sz="1200" b="0" dirty="0"/>
              <a:t> </a:t>
            </a:r>
            <a:r>
              <a:rPr lang="fr-FR" sz="1200" dirty="0"/>
              <a:t>a cognitive style </a:t>
            </a:r>
            <a:r>
              <a:rPr lang="fr-FR" sz="1200" dirty="0" err="1"/>
              <a:t>that</a:t>
            </a:r>
            <a:r>
              <a:rPr lang="fr-FR" sz="1200" dirty="0"/>
              <a:t> </a:t>
            </a:r>
            <a:r>
              <a:rPr lang="fr-FR" sz="1200" dirty="0" err="1"/>
              <a:t>facilitates</a:t>
            </a:r>
            <a:r>
              <a:rPr lang="fr-FR" sz="1200" dirty="0"/>
              <a:t> basic, </a:t>
            </a:r>
            <a:r>
              <a:rPr lang="fr-FR" sz="1200" dirty="0" err="1"/>
              <a:t>automatic</a:t>
            </a:r>
            <a:r>
              <a:rPr lang="fr-FR" sz="1200" dirty="0"/>
              <a:t> routines</a:t>
            </a:r>
          </a:p>
          <a:p>
            <a:pPr marL="0" indent="0">
              <a:buNone/>
            </a:pPr>
            <a:r>
              <a:rPr lang="fr-FR" sz="1200" dirty="0"/>
              <a:t>but </a:t>
            </a:r>
            <a:r>
              <a:rPr lang="fr-FR" sz="1200" dirty="0" err="1"/>
              <a:t>prevents</a:t>
            </a:r>
            <a:r>
              <a:rPr lang="fr-FR" sz="1200" dirty="0"/>
              <a:t> free associations and </a:t>
            </a:r>
            <a:r>
              <a:rPr lang="fr-FR" sz="1200" dirty="0" err="1"/>
              <a:t>higher</a:t>
            </a:r>
            <a:r>
              <a:rPr lang="fr-FR" sz="1200" dirty="0"/>
              <a:t> </a:t>
            </a:r>
            <a:r>
              <a:rPr lang="fr-FR" sz="1200" dirty="0" err="1"/>
              <a:t>order</a:t>
            </a:r>
            <a:r>
              <a:rPr lang="fr-FR" sz="1200" dirty="0"/>
              <a:t> </a:t>
            </a:r>
            <a:r>
              <a:rPr lang="fr-FR" sz="1200" dirty="0" err="1"/>
              <a:t>thinking</a:t>
            </a:r>
            <a:r>
              <a:rPr lang="fr-FR" sz="1200" dirty="0"/>
              <a:t>.</a:t>
            </a:r>
          </a:p>
          <a:p>
            <a:pPr marL="0" indent="0">
              <a:buNone/>
            </a:pPr>
            <a:endParaRPr lang="fr-FR" sz="1200" dirty="0"/>
          </a:p>
          <a:p>
            <a:pPr marL="0" indent="0">
              <a:buNone/>
            </a:pPr>
            <a:r>
              <a:rPr lang="fr-FR" sz="1200" dirty="0" err="1"/>
              <a:t>Let’s</a:t>
            </a:r>
            <a:r>
              <a:rPr lang="fr-FR" sz="1200" dirty="0"/>
              <a:t> go back to the </a:t>
            </a:r>
            <a:r>
              <a:rPr lang="fr-FR" sz="1200" dirty="0" err="1"/>
              <a:t>incoming</a:t>
            </a:r>
            <a:r>
              <a:rPr lang="fr-FR" sz="1200" dirty="0"/>
              <a:t> signal and assume </a:t>
            </a:r>
            <a:r>
              <a:rPr lang="fr-FR" sz="1200" dirty="0" err="1"/>
              <a:t>that</a:t>
            </a:r>
            <a:r>
              <a:rPr lang="fr-FR" sz="1200" dirty="0"/>
              <a:t> the </a:t>
            </a:r>
            <a:r>
              <a:rPr lang="fr-FR" sz="1200" dirty="0" err="1"/>
              <a:t>amygdala</a:t>
            </a:r>
            <a:r>
              <a:rPr lang="fr-FR" sz="1200" dirty="0"/>
              <a:t> has </a:t>
            </a:r>
            <a:r>
              <a:rPr lang="fr-FR" sz="1200" dirty="0" err="1"/>
              <a:t>decided</a:t>
            </a:r>
            <a:r>
              <a:rPr lang="fr-FR" sz="1200" dirty="0"/>
              <a:t> </a:t>
            </a:r>
            <a:r>
              <a:rPr lang="fr-FR" sz="1200" dirty="0" err="1"/>
              <a:t>that</a:t>
            </a:r>
            <a:r>
              <a:rPr lang="fr-FR" sz="1200" dirty="0"/>
              <a:t> </a:t>
            </a:r>
            <a:r>
              <a:rPr lang="fr-FR" sz="1200" dirty="0" err="1"/>
              <a:t>it</a:t>
            </a:r>
            <a:r>
              <a:rPr lang="fr-FR" sz="1200" dirty="0"/>
              <a:t> </a:t>
            </a:r>
            <a:r>
              <a:rPr lang="fr-FR" sz="1200" dirty="0" err="1"/>
              <a:t>is</a:t>
            </a:r>
            <a:r>
              <a:rPr lang="fr-FR" sz="1200" b="1" dirty="0">
                <a:solidFill>
                  <a:schemeClr val="bg1"/>
                </a:solidFill>
              </a:rPr>
              <a:t>(click) </a:t>
            </a:r>
            <a:r>
              <a:rPr lang="fr-FR" sz="1200" dirty="0"/>
              <a:t> </a:t>
            </a:r>
            <a:r>
              <a:rPr lang="fr-FR" sz="1200" dirty="0" err="1"/>
              <a:t>harmless</a:t>
            </a:r>
            <a:r>
              <a:rPr lang="fr-FR" sz="1200" dirty="0"/>
              <a:t>.</a:t>
            </a:r>
          </a:p>
          <a:p>
            <a:pPr marL="0" indent="0">
              <a:buNone/>
            </a:pPr>
            <a:r>
              <a:rPr lang="fr-FR" sz="1200" dirty="0" err="1"/>
              <a:t>Only</a:t>
            </a:r>
            <a:r>
              <a:rPr lang="fr-FR" sz="1200" dirty="0"/>
              <a:t> </a:t>
            </a:r>
            <a:r>
              <a:rPr lang="fr-FR" sz="1200" dirty="0" err="1"/>
              <a:t>then</a:t>
            </a:r>
            <a:r>
              <a:rPr lang="fr-FR" sz="1200" dirty="0"/>
              <a:t> </a:t>
            </a:r>
            <a:r>
              <a:rPr lang="fr-FR" sz="1200" dirty="0" err="1"/>
              <a:t>is</a:t>
            </a:r>
            <a:r>
              <a:rPr lang="fr-FR" sz="1200" dirty="0"/>
              <a:t> the stimulus </a:t>
            </a:r>
            <a:r>
              <a:rPr lang="fr-FR" sz="1200" dirty="0" err="1"/>
              <a:t>passed</a:t>
            </a:r>
            <a:r>
              <a:rPr lang="fr-FR" sz="1200" dirty="0"/>
              <a:t> on to the </a:t>
            </a:r>
            <a:r>
              <a:rPr lang="fr-FR" sz="1200" b="1" dirty="0">
                <a:solidFill>
                  <a:schemeClr val="bg1"/>
                </a:solidFill>
              </a:rPr>
              <a:t>(click) </a:t>
            </a:r>
            <a:r>
              <a:rPr lang="fr-FR" sz="1200" dirty="0" err="1"/>
              <a:t>hippocampus</a:t>
            </a:r>
            <a:r>
              <a:rPr lang="fr-FR" sz="1200" dirty="0"/>
              <a:t> and the cortex and </a:t>
            </a:r>
            <a:r>
              <a:rPr lang="fr-FR" sz="1200" dirty="0" err="1"/>
              <a:t>only</a:t>
            </a:r>
            <a:r>
              <a:rPr lang="fr-FR" sz="1200" dirty="0"/>
              <a:t> </a:t>
            </a:r>
            <a:r>
              <a:rPr lang="fr-FR" sz="1200" dirty="0" err="1"/>
              <a:t>then</a:t>
            </a:r>
            <a:r>
              <a:rPr lang="fr-FR" sz="1200" dirty="0"/>
              <a:t> </a:t>
            </a:r>
            <a:r>
              <a:rPr lang="fr-FR" sz="1200" dirty="0" err="1"/>
              <a:t>will</a:t>
            </a:r>
            <a:r>
              <a:rPr lang="fr-FR" sz="1200" dirty="0"/>
              <a:t> </a:t>
            </a:r>
            <a:r>
              <a:rPr lang="fr-FR" sz="1200" dirty="0" err="1"/>
              <a:t>any</a:t>
            </a:r>
            <a:r>
              <a:rPr lang="fr-FR" sz="1200" dirty="0"/>
              <a:t> </a:t>
            </a:r>
            <a:r>
              <a:rPr lang="fr-FR" sz="1200" b="1" dirty="0">
                <a:solidFill>
                  <a:schemeClr val="bg1"/>
                </a:solidFill>
              </a:rPr>
              <a:t>(click) </a:t>
            </a:r>
            <a:r>
              <a:rPr lang="fr-FR" sz="1200" dirty="0" err="1"/>
              <a:t>higher</a:t>
            </a:r>
            <a:r>
              <a:rPr lang="fr-FR" sz="1200" dirty="0"/>
              <a:t> </a:t>
            </a:r>
            <a:r>
              <a:rPr lang="fr-FR" sz="1200" dirty="0" err="1"/>
              <a:t>order</a:t>
            </a:r>
            <a:r>
              <a:rPr lang="fr-FR" sz="1200" dirty="0"/>
              <a:t> </a:t>
            </a:r>
            <a:r>
              <a:rPr lang="fr-FR" sz="1200" dirty="0" err="1"/>
              <a:t>processing</a:t>
            </a:r>
            <a:r>
              <a:rPr lang="fr-FR" sz="1200" b="1" dirty="0">
                <a:solidFill>
                  <a:schemeClr val="bg1"/>
                </a:solidFill>
              </a:rPr>
              <a:t>(click) </a:t>
            </a:r>
            <a:r>
              <a:rPr lang="fr-FR" sz="1200" dirty="0"/>
              <a:t> </a:t>
            </a:r>
            <a:r>
              <a:rPr lang="fr-FR" sz="1200" dirty="0" err="1"/>
              <a:t>take</a:t>
            </a:r>
            <a:r>
              <a:rPr lang="fr-FR" sz="1200" dirty="0"/>
              <a:t> place in the cortex. </a:t>
            </a:r>
            <a:r>
              <a:rPr lang="fr-FR" sz="1200" b="1" dirty="0">
                <a:solidFill>
                  <a:schemeClr val="bg1"/>
                </a:solidFill>
              </a:rPr>
              <a:t>(click) </a:t>
            </a:r>
            <a:endParaRPr lang="fr-FR" sz="1200" dirty="0"/>
          </a:p>
          <a:p>
            <a:pPr marL="0" indent="0">
              <a:buNone/>
            </a:pPr>
            <a:r>
              <a:rPr lang="fr-FR" sz="1200" dirty="0" err="1"/>
              <a:t>What</a:t>
            </a:r>
            <a:r>
              <a:rPr lang="fr-FR" sz="1200" dirty="0"/>
              <a:t> </a:t>
            </a:r>
            <a:r>
              <a:rPr lang="fr-FR" sz="1200" dirty="0" err="1"/>
              <a:t>does</a:t>
            </a:r>
            <a:r>
              <a:rPr lang="fr-FR" sz="1200" dirty="0"/>
              <a:t> </a:t>
            </a:r>
            <a:r>
              <a:rPr lang="fr-FR" sz="1200" dirty="0" err="1"/>
              <a:t>this</a:t>
            </a:r>
            <a:r>
              <a:rPr lang="fr-FR" sz="1200" dirty="0"/>
              <a:t> </a:t>
            </a:r>
            <a:r>
              <a:rPr lang="fr-FR" sz="1200" dirty="0" err="1"/>
              <a:t>mean</a:t>
            </a:r>
            <a:r>
              <a:rPr lang="fr-FR" sz="1200" dirty="0"/>
              <a:t>: </a:t>
            </a:r>
            <a:r>
              <a:rPr lang="fr-FR" sz="1200" dirty="0" err="1"/>
              <a:t>fear</a:t>
            </a:r>
            <a:r>
              <a:rPr lang="fr-FR" sz="1200" dirty="0"/>
              <a:t> and </a:t>
            </a:r>
            <a:r>
              <a:rPr lang="fr-FR" sz="1200" dirty="0" err="1"/>
              <a:t>anxiety</a:t>
            </a:r>
            <a:r>
              <a:rPr lang="fr-FR" sz="1200" dirty="0"/>
              <a:t> </a:t>
            </a:r>
            <a:r>
              <a:rPr lang="fr-FR" sz="1200" dirty="0" err="1"/>
              <a:t>prevent</a:t>
            </a:r>
            <a:r>
              <a:rPr lang="fr-FR" sz="1200" dirty="0"/>
              <a:t> </a:t>
            </a:r>
            <a:r>
              <a:rPr lang="fr-FR" sz="1200" dirty="0" err="1"/>
              <a:t>learning</a:t>
            </a:r>
            <a:r>
              <a:rPr lang="fr-FR" sz="1200" dirty="0"/>
              <a:t> – </a:t>
            </a:r>
            <a:r>
              <a:rPr lang="fr-FR" sz="1200" dirty="0" err="1"/>
              <a:t>we</a:t>
            </a:r>
            <a:r>
              <a:rPr lang="fr-FR" sz="1200" dirty="0"/>
              <a:t> must </a:t>
            </a:r>
            <a:r>
              <a:rPr lang="fr-FR" sz="1200" dirty="0" err="1"/>
              <a:t>create</a:t>
            </a:r>
            <a:r>
              <a:rPr lang="fr-FR" sz="1200" dirty="0"/>
              <a:t> a </a:t>
            </a:r>
            <a:r>
              <a:rPr lang="fr-FR" sz="1200" dirty="0" err="1"/>
              <a:t>relaxed</a:t>
            </a:r>
            <a:r>
              <a:rPr lang="fr-FR" sz="1200" dirty="0"/>
              <a:t>, </a:t>
            </a:r>
            <a:r>
              <a:rPr lang="fr-FR" sz="1200" dirty="0" err="1"/>
              <a:t>safe</a:t>
            </a:r>
            <a:r>
              <a:rPr lang="fr-FR" sz="1200" dirty="0"/>
              <a:t> </a:t>
            </a:r>
            <a:r>
              <a:rPr lang="fr-FR" sz="1200" dirty="0" err="1"/>
              <a:t>atmosphere</a:t>
            </a:r>
            <a:r>
              <a:rPr lang="fr-FR" sz="1200" dirty="0"/>
              <a:t> to open </a:t>
            </a:r>
            <a:r>
              <a:rPr lang="fr-FR" sz="1200" dirty="0" err="1"/>
              <a:t>our</a:t>
            </a:r>
            <a:r>
              <a:rPr lang="fr-FR" sz="1200" dirty="0"/>
              <a:t> </a:t>
            </a:r>
            <a:r>
              <a:rPr lang="fr-FR" sz="1200" dirty="0" err="1"/>
              <a:t>learners</a:t>
            </a:r>
            <a:r>
              <a:rPr lang="fr-FR" sz="1200" dirty="0"/>
              <a:t>’ </a:t>
            </a:r>
            <a:r>
              <a:rPr lang="fr-FR" sz="1200" dirty="0" err="1"/>
              <a:t>brains</a:t>
            </a:r>
            <a:r>
              <a:rPr lang="fr-FR" sz="1200" dirty="0"/>
              <a:t>.</a:t>
            </a:r>
          </a:p>
          <a:p>
            <a:pPr marL="0" indent="0">
              <a:buNone/>
            </a:pPr>
            <a:r>
              <a:rPr lang="fr-FR" sz="1200" dirty="0"/>
              <a:t>This </a:t>
            </a:r>
            <a:r>
              <a:rPr lang="fr-FR" sz="1200" dirty="0" err="1"/>
              <a:t>is</a:t>
            </a:r>
            <a:r>
              <a:rPr lang="fr-FR" sz="1200" dirty="0"/>
              <a:t> </a:t>
            </a:r>
            <a:r>
              <a:rPr lang="fr-FR" sz="1200" dirty="0" err="1"/>
              <a:t>really</a:t>
            </a:r>
            <a:r>
              <a:rPr lang="fr-FR" sz="1200" dirty="0"/>
              <a:t> important for </a:t>
            </a:r>
            <a:r>
              <a:rPr lang="fr-FR" sz="1200" dirty="0" err="1"/>
              <a:t>speaking</a:t>
            </a:r>
            <a:r>
              <a:rPr lang="fr-FR" sz="1200" dirty="0"/>
              <a:t> </a:t>
            </a:r>
            <a:r>
              <a:rPr lang="fr-FR" sz="1200" dirty="0" err="1"/>
              <a:t>activities</a:t>
            </a:r>
            <a:r>
              <a:rPr lang="fr-FR" sz="1200" dirty="0"/>
              <a:t> – </a:t>
            </a:r>
            <a:r>
              <a:rPr lang="fr-FR" sz="1200" dirty="0" err="1"/>
              <a:t>here</a:t>
            </a:r>
            <a:r>
              <a:rPr lang="fr-FR" sz="1200" dirty="0"/>
              <a:t> danger </a:t>
            </a:r>
            <a:r>
              <a:rPr lang="fr-FR" sz="1200" dirty="0" err="1"/>
              <a:t>may</a:t>
            </a:r>
            <a:r>
              <a:rPr lang="fr-FR" sz="1200" dirty="0"/>
              <a:t> not </a:t>
            </a:r>
            <a:r>
              <a:rPr lang="fr-FR" sz="1200" dirty="0" err="1"/>
              <a:t>only</a:t>
            </a:r>
            <a:r>
              <a:rPr lang="fr-FR" sz="1200" dirty="0"/>
              <a:t> come </a:t>
            </a:r>
            <a:r>
              <a:rPr lang="fr-FR" sz="1200" dirty="0" err="1"/>
              <a:t>from</a:t>
            </a:r>
            <a:r>
              <a:rPr lang="fr-FR" sz="1200" dirty="0"/>
              <a:t> a </a:t>
            </a:r>
            <a:r>
              <a:rPr lang="fr-FR" sz="1200" dirty="0" err="1"/>
              <a:t>teacher</a:t>
            </a:r>
            <a:r>
              <a:rPr lang="fr-FR" sz="1200" dirty="0"/>
              <a:t> </a:t>
            </a:r>
            <a:r>
              <a:rPr lang="fr-FR" sz="1200" dirty="0" err="1"/>
              <a:t>who</a:t>
            </a:r>
            <a:r>
              <a:rPr lang="fr-FR" sz="1200" dirty="0"/>
              <a:t> </a:t>
            </a:r>
            <a:r>
              <a:rPr lang="fr-FR" sz="1200" dirty="0" err="1"/>
              <a:t>penalizes</a:t>
            </a:r>
            <a:r>
              <a:rPr lang="fr-FR" sz="1200" dirty="0"/>
              <a:t> </a:t>
            </a:r>
            <a:r>
              <a:rPr lang="fr-FR" sz="1200" dirty="0" err="1"/>
              <a:t>every</a:t>
            </a:r>
            <a:r>
              <a:rPr lang="fr-FR" sz="1200" dirty="0"/>
              <a:t> </a:t>
            </a:r>
            <a:r>
              <a:rPr lang="fr-FR" sz="1200" dirty="0" err="1"/>
              <a:t>little</a:t>
            </a:r>
            <a:r>
              <a:rPr lang="fr-FR" sz="1200" dirty="0"/>
              <a:t> </a:t>
            </a:r>
            <a:r>
              <a:rPr lang="fr-FR" sz="1200" dirty="0" err="1"/>
              <a:t>mistake</a:t>
            </a:r>
            <a:r>
              <a:rPr lang="fr-FR" sz="1200" dirty="0"/>
              <a:t> – danger </a:t>
            </a:r>
            <a:r>
              <a:rPr lang="fr-FR" sz="1200" dirty="0" err="1"/>
              <a:t>might</a:t>
            </a:r>
            <a:r>
              <a:rPr lang="fr-FR" sz="1200" dirty="0"/>
              <a:t> </a:t>
            </a:r>
            <a:r>
              <a:rPr lang="fr-FR" sz="1200" dirty="0" err="1"/>
              <a:t>also</a:t>
            </a:r>
            <a:r>
              <a:rPr lang="fr-FR" sz="1200" dirty="0"/>
              <a:t> come </a:t>
            </a:r>
            <a:r>
              <a:rPr lang="fr-FR" sz="1200" dirty="0" err="1"/>
              <a:t>from</a:t>
            </a:r>
            <a:r>
              <a:rPr lang="fr-FR" sz="1200" dirty="0"/>
              <a:t> </a:t>
            </a:r>
            <a:r>
              <a:rPr lang="fr-FR" sz="1200" dirty="0" err="1"/>
              <a:t>classmates</a:t>
            </a:r>
            <a:r>
              <a:rPr lang="fr-FR" sz="1200" dirty="0"/>
              <a:t>, </a:t>
            </a:r>
            <a:r>
              <a:rPr lang="fr-FR" sz="1200" dirty="0" err="1"/>
              <a:t>who</a:t>
            </a:r>
            <a:r>
              <a:rPr lang="fr-FR" sz="1200" dirty="0"/>
              <a:t> </a:t>
            </a:r>
            <a:r>
              <a:rPr lang="fr-FR" sz="1200" dirty="0" err="1"/>
              <a:t>laugh</a:t>
            </a:r>
            <a:r>
              <a:rPr lang="fr-FR" sz="1200" dirty="0"/>
              <a:t> at </a:t>
            </a:r>
            <a:r>
              <a:rPr lang="fr-FR" sz="1200" dirty="0" err="1"/>
              <a:t>you</a:t>
            </a:r>
            <a:r>
              <a:rPr lang="fr-FR" sz="1200" dirty="0"/>
              <a:t> or </a:t>
            </a:r>
            <a:r>
              <a:rPr lang="fr-FR" sz="1200" dirty="0" err="1"/>
              <a:t>find</a:t>
            </a:r>
            <a:r>
              <a:rPr lang="fr-FR" sz="1200" dirty="0"/>
              <a:t> </a:t>
            </a:r>
            <a:r>
              <a:rPr lang="fr-FR" sz="1200" dirty="0" err="1"/>
              <a:t>fault</a:t>
            </a:r>
            <a:r>
              <a:rPr lang="fr-FR" sz="1200" dirty="0"/>
              <a:t> in </a:t>
            </a:r>
            <a:r>
              <a:rPr lang="fr-FR" sz="1200" dirty="0" err="1"/>
              <a:t>your</a:t>
            </a:r>
            <a:r>
              <a:rPr lang="fr-FR" sz="1200" dirty="0"/>
              <a:t> </a:t>
            </a:r>
            <a:r>
              <a:rPr lang="fr-FR" sz="1200" dirty="0" err="1"/>
              <a:t>presentation</a:t>
            </a:r>
            <a:r>
              <a:rPr lang="fr-FR" sz="1200" dirty="0"/>
              <a:t>. In all </a:t>
            </a:r>
            <a:r>
              <a:rPr lang="fr-FR" sz="1200" dirty="0" err="1"/>
              <a:t>these</a:t>
            </a:r>
            <a:r>
              <a:rPr lang="fr-FR" sz="1200" dirty="0"/>
              <a:t> cases no </a:t>
            </a:r>
            <a:r>
              <a:rPr lang="fr-FR" sz="1200" dirty="0" err="1"/>
              <a:t>learning</a:t>
            </a:r>
            <a:r>
              <a:rPr lang="fr-FR" sz="1200" dirty="0"/>
              <a:t> </a:t>
            </a:r>
            <a:r>
              <a:rPr lang="fr-FR" sz="1200" dirty="0" err="1"/>
              <a:t>will</a:t>
            </a:r>
            <a:r>
              <a:rPr lang="fr-FR" sz="1200" dirty="0"/>
              <a:t> </a:t>
            </a:r>
            <a:r>
              <a:rPr lang="fr-FR" sz="1200" dirty="0" err="1"/>
              <a:t>happen</a:t>
            </a:r>
            <a:r>
              <a:rPr lang="fr-FR" sz="1200" dirty="0"/>
              <a:t>.</a:t>
            </a:r>
          </a:p>
          <a:p>
            <a:pPr marL="0" indent="0">
              <a:buNone/>
            </a:pPr>
            <a:endParaRPr lang="fr-FR" sz="1200" b="1" dirty="0"/>
          </a:p>
          <a:p>
            <a:pPr marL="0" indent="0">
              <a:buNone/>
            </a:pPr>
            <a:endParaRPr lang="fr-FR" sz="1200" b="1" dirty="0"/>
          </a:p>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13</a:t>
            </a:fld>
            <a:endParaRPr lang="en-US"/>
          </a:p>
        </p:txBody>
      </p:sp>
    </p:spTree>
    <p:extLst>
      <p:ext uri="{BB962C8B-B14F-4D97-AF65-F5344CB8AC3E}">
        <p14:creationId xmlns:p14="http://schemas.microsoft.com/office/powerpoint/2010/main" val="1526817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a:p>
            <a:r>
              <a:rPr lang="fr-FR" dirty="0"/>
              <a:t>For </a:t>
            </a:r>
            <a:r>
              <a:rPr lang="fr-FR" dirty="0" err="1"/>
              <a:t>learning</a:t>
            </a:r>
            <a:r>
              <a:rPr lang="fr-FR" dirty="0"/>
              <a:t> to </a:t>
            </a:r>
            <a:r>
              <a:rPr lang="fr-FR" dirty="0" err="1"/>
              <a:t>happen</a:t>
            </a:r>
            <a:r>
              <a:rPr lang="fr-FR" dirty="0"/>
              <a:t>, </a:t>
            </a:r>
          </a:p>
          <a:p>
            <a:r>
              <a:rPr lang="fr-FR" dirty="0" err="1"/>
              <a:t>Children</a:t>
            </a:r>
            <a:r>
              <a:rPr lang="fr-FR" dirty="0"/>
              <a:t> </a:t>
            </a:r>
            <a:r>
              <a:rPr lang="fr-FR" dirty="0" err="1"/>
              <a:t>decide</a:t>
            </a:r>
            <a:r>
              <a:rPr lang="fr-FR" dirty="0"/>
              <a:t> </a:t>
            </a:r>
            <a:r>
              <a:rPr lang="fr-FR" dirty="0" err="1"/>
              <a:t>quickly</a:t>
            </a:r>
            <a:r>
              <a:rPr lang="fr-FR" dirty="0"/>
              <a:t> and </a:t>
            </a:r>
            <a:r>
              <a:rPr lang="fr-FR" dirty="0" err="1"/>
              <a:t>unconsciously</a:t>
            </a:r>
            <a:r>
              <a:rPr lang="fr-FR" dirty="0"/>
              <a:t> </a:t>
            </a:r>
            <a:r>
              <a:rPr lang="fr-FR" dirty="0" err="1"/>
              <a:t>whether</a:t>
            </a:r>
            <a:r>
              <a:rPr lang="fr-FR" dirty="0"/>
              <a:t> to </a:t>
            </a:r>
            <a:r>
              <a:rPr lang="fr-FR" dirty="0" err="1"/>
              <a:t>turn</a:t>
            </a:r>
            <a:r>
              <a:rPr lang="fr-FR" dirty="0"/>
              <a:t> </a:t>
            </a:r>
            <a:r>
              <a:rPr lang="fr-FR" dirty="0" err="1"/>
              <a:t>their</a:t>
            </a:r>
            <a:r>
              <a:rPr lang="fr-FR" dirty="0"/>
              <a:t> </a:t>
            </a:r>
            <a:r>
              <a:rPr lang="fr-FR" dirty="0" err="1"/>
              <a:t>brains</a:t>
            </a:r>
            <a:r>
              <a:rPr lang="fr-FR" dirty="0"/>
              <a:t> </a:t>
            </a:r>
            <a:r>
              <a:rPr lang="fr-FR" b="1" dirty="0"/>
              <a:t>click</a:t>
            </a:r>
            <a:r>
              <a:rPr lang="fr-FR" dirty="0"/>
              <a:t> « on » or </a:t>
            </a:r>
            <a:r>
              <a:rPr lang="fr-FR" dirty="0" err="1"/>
              <a:t>stay</a:t>
            </a:r>
            <a:r>
              <a:rPr lang="fr-FR" dirty="0"/>
              <a:t> in standby mode. </a:t>
            </a:r>
            <a:r>
              <a:rPr lang="fr-FR" b="1" dirty="0"/>
              <a:t>click</a:t>
            </a:r>
          </a:p>
          <a:p>
            <a:endParaRPr lang="fr-FR" dirty="0"/>
          </a:p>
          <a:p>
            <a:r>
              <a:rPr lang="fr-FR" dirty="0" err="1"/>
              <a:t>Within</a:t>
            </a:r>
            <a:r>
              <a:rPr lang="fr-FR" dirty="0"/>
              <a:t> seconds, </a:t>
            </a:r>
            <a:r>
              <a:rPr lang="fr-FR" dirty="0" err="1"/>
              <a:t>their</a:t>
            </a:r>
            <a:r>
              <a:rPr lang="fr-FR" dirty="0"/>
              <a:t> </a:t>
            </a:r>
            <a:r>
              <a:rPr lang="fr-FR" dirty="0" err="1"/>
              <a:t>brains</a:t>
            </a:r>
            <a:r>
              <a:rPr lang="fr-FR" dirty="0"/>
              <a:t>’ </a:t>
            </a:r>
            <a:r>
              <a:rPr lang="fr-FR" dirty="0" err="1"/>
              <a:t>emotional</a:t>
            </a:r>
            <a:r>
              <a:rPr lang="fr-FR" dirty="0"/>
              <a:t> center – </a:t>
            </a:r>
            <a:r>
              <a:rPr lang="fr-FR" b="1" dirty="0"/>
              <a:t>click</a:t>
            </a:r>
            <a:r>
              <a:rPr lang="fr-FR" dirty="0"/>
              <a:t> </a:t>
            </a:r>
            <a:r>
              <a:rPr lang="fr-FR" dirty="0" err="1"/>
              <a:t>that</a:t>
            </a:r>
            <a:r>
              <a:rPr lang="fr-FR" dirty="0"/>
              <a:t> </a:t>
            </a:r>
            <a:r>
              <a:rPr lang="fr-FR" dirty="0" err="1"/>
              <a:t>is</a:t>
            </a:r>
            <a:r>
              <a:rPr lang="fr-FR" dirty="0"/>
              <a:t> the </a:t>
            </a:r>
            <a:r>
              <a:rPr lang="fr-FR" dirty="0" err="1"/>
              <a:t>limbic</a:t>
            </a:r>
            <a:r>
              <a:rPr lang="fr-FR" dirty="0"/>
              <a:t> system </a:t>
            </a:r>
            <a:r>
              <a:rPr lang="fr-FR" dirty="0" err="1"/>
              <a:t>will</a:t>
            </a:r>
            <a:r>
              <a:rPr lang="fr-FR" dirty="0"/>
              <a:t> </a:t>
            </a:r>
            <a:r>
              <a:rPr lang="fr-FR" dirty="0" err="1"/>
              <a:t>decide</a:t>
            </a:r>
            <a:endParaRPr lang="fr-FR" dirty="0"/>
          </a:p>
          <a:p>
            <a:pPr marL="171450" indent="-171450">
              <a:buFont typeface="Arial" panose="020B0604020202020204" pitchFamily="34" charset="0"/>
              <a:buChar char="•"/>
            </a:pPr>
            <a:r>
              <a:rPr lang="fr-FR" dirty="0"/>
              <a:t> </a:t>
            </a:r>
            <a:r>
              <a:rPr lang="fr-FR" dirty="0" err="1"/>
              <a:t>Whether</a:t>
            </a:r>
            <a:r>
              <a:rPr lang="fr-FR" dirty="0"/>
              <a:t> the </a:t>
            </a:r>
            <a:r>
              <a:rPr lang="fr-FR" dirty="0" err="1"/>
              <a:t>teacher’s</a:t>
            </a:r>
            <a:r>
              <a:rPr lang="fr-FR" dirty="0"/>
              <a:t> </a:t>
            </a:r>
            <a:r>
              <a:rPr lang="fr-FR" dirty="0" err="1"/>
              <a:t>words</a:t>
            </a:r>
            <a:r>
              <a:rPr lang="fr-FR" dirty="0"/>
              <a:t>, </a:t>
            </a:r>
            <a:r>
              <a:rPr lang="fr-FR" dirty="0" err="1"/>
              <a:t>voice</a:t>
            </a:r>
            <a:r>
              <a:rPr lang="fr-FR" dirty="0"/>
              <a:t> and body-</a:t>
            </a:r>
            <a:r>
              <a:rPr lang="fr-FR" dirty="0" err="1"/>
              <a:t>language</a:t>
            </a:r>
            <a:r>
              <a:rPr lang="fr-FR" dirty="0"/>
              <a:t> match and </a:t>
            </a:r>
            <a:r>
              <a:rPr lang="fr-FR" dirty="0" err="1"/>
              <a:t>therefore</a:t>
            </a:r>
            <a:r>
              <a:rPr lang="fr-FR" dirty="0"/>
              <a:t> </a:t>
            </a:r>
            <a:r>
              <a:rPr lang="fr-FR" dirty="0" err="1"/>
              <a:t>seem</a:t>
            </a:r>
            <a:r>
              <a:rPr lang="fr-FR" dirty="0"/>
              <a:t>  </a:t>
            </a:r>
            <a:r>
              <a:rPr lang="fr-FR" dirty="0" err="1"/>
              <a:t>authentic</a:t>
            </a:r>
            <a:r>
              <a:rPr lang="fr-FR" dirty="0"/>
              <a:t> and reliable </a:t>
            </a:r>
          </a:p>
          <a:p>
            <a:pPr marL="171450" indent="-171450">
              <a:buFont typeface="Arial" panose="020B0604020202020204" pitchFamily="34" charset="0"/>
              <a:buChar char="•"/>
            </a:pPr>
            <a:r>
              <a:rPr lang="fr-FR" dirty="0" err="1"/>
              <a:t>Whether</a:t>
            </a:r>
            <a:r>
              <a:rPr lang="fr-FR" dirty="0"/>
              <a:t> the topic </a:t>
            </a:r>
            <a:r>
              <a:rPr lang="fr-FR" dirty="0" err="1"/>
              <a:t>is</a:t>
            </a:r>
            <a:r>
              <a:rPr lang="fr-FR" dirty="0"/>
              <a:t> relevant and </a:t>
            </a:r>
            <a:r>
              <a:rPr lang="fr-FR" dirty="0" err="1"/>
              <a:t>interesting</a:t>
            </a:r>
            <a:endParaRPr lang="fr-FR" dirty="0"/>
          </a:p>
          <a:p>
            <a:pPr marL="171450" indent="-171450">
              <a:buFont typeface="Arial" panose="020B0604020202020204" pitchFamily="34" charset="0"/>
              <a:buChar char="•"/>
            </a:pPr>
            <a:r>
              <a:rPr lang="fr-FR" b="1" dirty="0"/>
              <a:t> </a:t>
            </a:r>
            <a:r>
              <a:rPr lang="fr-FR" dirty="0" err="1"/>
              <a:t>whether</a:t>
            </a:r>
            <a:r>
              <a:rPr lang="fr-FR" dirty="0"/>
              <a:t> the situation in the </a:t>
            </a:r>
            <a:r>
              <a:rPr lang="fr-FR" dirty="0" err="1"/>
              <a:t>classroom</a:t>
            </a:r>
            <a:r>
              <a:rPr lang="fr-FR" dirty="0"/>
              <a:t> </a:t>
            </a:r>
            <a:r>
              <a:rPr lang="fr-FR" dirty="0" err="1"/>
              <a:t>is</a:t>
            </a:r>
            <a:r>
              <a:rPr lang="fr-FR" dirty="0"/>
              <a:t> </a:t>
            </a:r>
            <a:r>
              <a:rPr lang="fr-FR" dirty="0" err="1"/>
              <a:t>relaxed</a:t>
            </a:r>
            <a:r>
              <a:rPr lang="fr-FR" dirty="0"/>
              <a:t> or </a:t>
            </a:r>
            <a:r>
              <a:rPr lang="fr-FR" dirty="0" err="1"/>
              <a:t>threatening</a:t>
            </a:r>
            <a:r>
              <a:rPr lang="fr-FR" dirty="0"/>
              <a:t>…</a:t>
            </a:r>
          </a:p>
          <a:p>
            <a:endParaRPr lang="de-AT" dirty="0"/>
          </a:p>
          <a:p>
            <a:endParaRPr lang="de-AT" dirty="0"/>
          </a:p>
          <a:p>
            <a:r>
              <a:rPr lang="de-AT" dirty="0"/>
              <a:t> …………………………………….(extra, for me)</a:t>
            </a:r>
            <a:endParaRPr lang="en-US" dirty="0"/>
          </a:p>
          <a:p>
            <a:endParaRPr lang="en-US" dirty="0"/>
          </a:p>
          <a:p>
            <a:r>
              <a:rPr lang="en-US" sz="900" dirty="0"/>
              <a:t>Neocortex:</a:t>
            </a:r>
            <a:r>
              <a:rPr lang="en-US" sz="900" baseline="0" dirty="0"/>
              <a:t> </a:t>
            </a:r>
            <a:r>
              <a:rPr lang="en-US" sz="900" baseline="0" dirty="0" err="1"/>
              <a:t>höheres</a:t>
            </a:r>
            <a:r>
              <a:rPr lang="en-US" sz="900" baseline="0" dirty="0"/>
              <a:t> </a:t>
            </a:r>
            <a:r>
              <a:rPr lang="en-US" sz="900" baseline="0" dirty="0" err="1"/>
              <a:t>Denken</a:t>
            </a:r>
            <a:r>
              <a:rPr lang="en-US" sz="900" baseline="0" dirty="0"/>
              <a:t>, </a:t>
            </a:r>
            <a:r>
              <a:rPr lang="en-US" sz="900" baseline="0" dirty="0" err="1"/>
              <a:t>kann</a:t>
            </a:r>
            <a:r>
              <a:rPr lang="en-US" sz="900" baseline="0" dirty="0"/>
              <a:t> </a:t>
            </a:r>
            <a:r>
              <a:rPr lang="en-US" sz="900" baseline="0" dirty="0" err="1"/>
              <a:t>Sprache</a:t>
            </a:r>
            <a:r>
              <a:rPr lang="en-US" sz="900" baseline="0" dirty="0"/>
              <a:t> </a:t>
            </a:r>
            <a:r>
              <a:rPr lang="en-US" sz="900" baseline="0" dirty="0" err="1"/>
              <a:t>verarbeiten</a:t>
            </a:r>
            <a:r>
              <a:rPr lang="en-US" sz="900" baseline="0" dirty="0"/>
              <a:t>.</a:t>
            </a:r>
          </a:p>
          <a:p>
            <a:r>
              <a:rPr lang="en-US" sz="900" baseline="0" dirty="0" err="1"/>
              <a:t>Limbisches</a:t>
            </a:r>
            <a:r>
              <a:rPr lang="en-US" sz="900" baseline="0" dirty="0"/>
              <a:t> System: </a:t>
            </a:r>
            <a:r>
              <a:rPr lang="en-US" sz="900" baseline="0" dirty="0" err="1"/>
              <a:t>kann</a:t>
            </a:r>
            <a:r>
              <a:rPr lang="en-US" sz="900" baseline="0" dirty="0"/>
              <a:t> </a:t>
            </a:r>
            <a:r>
              <a:rPr lang="en-US" sz="900" baseline="0" dirty="0" err="1"/>
              <a:t>nur</a:t>
            </a:r>
            <a:r>
              <a:rPr lang="en-US" sz="900" baseline="0" dirty="0"/>
              <a:t> </a:t>
            </a:r>
            <a:r>
              <a:rPr lang="en-US" sz="900" baseline="0" dirty="0" err="1"/>
              <a:t>Gefühle</a:t>
            </a:r>
            <a:r>
              <a:rPr lang="en-US" sz="900" baseline="0" dirty="0"/>
              <a:t> verstehen – </a:t>
            </a:r>
            <a:r>
              <a:rPr lang="en-US" sz="900" baseline="0" dirty="0" err="1"/>
              <a:t>über</a:t>
            </a:r>
            <a:r>
              <a:rPr lang="en-US" sz="900" baseline="0" dirty="0"/>
              <a:t> </a:t>
            </a:r>
            <a:r>
              <a:rPr lang="en-US" sz="900" baseline="0" dirty="0" err="1"/>
              <a:t>verbale</a:t>
            </a:r>
            <a:r>
              <a:rPr lang="en-US" sz="900" baseline="0" dirty="0"/>
              <a:t> Impulse </a:t>
            </a:r>
            <a:r>
              <a:rPr lang="en-US" sz="900" baseline="0" dirty="0" err="1"/>
              <a:t>nicht</a:t>
            </a:r>
            <a:r>
              <a:rPr lang="en-US" sz="900" baseline="0" dirty="0"/>
              <a:t> </a:t>
            </a:r>
            <a:r>
              <a:rPr lang="en-US" sz="900" baseline="0" dirty="0" err="1"/>
              <a:t>erreichbar</a:t>
            </a:r>
            <a:r>
              <a:rPr lang="en-US" sz="900" baseline="0" dirty="0"/>
              <a:t>. (It doesn’t feel right – </a:t>
            </a:r>
            <a:r>
              <a:rPr lang="en-US" sz="900" baseline="0" dirty="0" err="1"/>
              <a:t>kann</a:t>
            </a:r>
            <a:r>
              <a:rPr lang="en-US" sz="900" baseline="0" dirty="0"/>
              <a:t> </a:t>
            </a:r>
            <a:r>
              <a:rPr lang="en-US" sz="900" baseline="0" dirty="0" err="1"/>
              <a:t>es</a:t>
            </a:r>
            <a:r>
              <a:rPr lang="en-US" sz="900" baseline="0" dirty="0"/>
              <a:t> </a:t>
            </a:r>
            <a:r>
              <a:rPr lang="en-US" sz="900" baseline="0" dirty="0" err="1"/>
              <a:t>aber</a:t>
            </a:r>
            <a:r>
              <a:rPr lang="en-US" sz="900" baseline="0" dirty="0"/>
              <a:t> </a:t>
            </a:r>
            <a:r>
              <a:rPr lang="en-US" sz="900" baseline="0" dirty="0" err="1"/>
              <a:t>nicht</a:t>
            </a:r>
            <a:r>
              <a:rPr lang="en-US" sz="900" baseline="0" dirty="0"/>
              <a:t> </a:t>
            </a:r>
            <a:r>
              <a:rPr lang="en-US" sz="900" baseline="0" dirty="0" err="1"/>
              <a:t>erklären</a:t>
            </a:r>
            <a:r>
              <a:rPr lang="en-US" sz="900" baseline="0" dirty="0"/>
              <a:t>)</a:t>
            </a:r>
          </a:p>
          <a:p>
            <a:r>
              <a:rPr lang="en-US" sz="900" baseline="0" dirty="0" err="1"/>
              <a:t>Gute</a:t>
            </a:r>
            <a:r>
              <a:rPr lang="en-US" sz="900" baseline="0" dirty="0"/>
              <a:t> Info: https://www.youtube.com/watch?v=59VT8FCA66o&amp;t=36s</a:t>
            </a:r>
            <a:endParaRPr lang="en-US" dirty="0"/>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14</a:t>
            </a:fld>
            <a:endParaRPr lang="fr-FR"/>
          </a:p>
        </p:txBody>
      </p:sp>
    </p:spTree>
    <p:extLst>
      <p:ext uri="{BB962C8B-B14F-4D97-AF65-F5344CB8AC3E}">
        <p14:creationId xmlns:p14="http://schemas.microsoft.com/office/powerpoint/2010/main" val="670955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Sense: Verstehen – ich verstehe den Text…</a:t>
            </a:r>
          </a:p>
          <a:p>
            <a:r>
              <a:rPr lang="de-AT" dirty="0"/>
              <a:t>Meaning: es ist für mich bedeutsam</a:t>
            </a:r>
          </a:p>
          <a:p>
            <a:r>
              <a:rPr lang="de-AT" dirty="0"/>
              <a:t>Nur wenn etwas verständlich ist UND als  bedeutsam erlebt wird, wird Acetylcholine ausgeschüttet. </a:t>
            </a:r>
          </a:p>
          <a:p>
            <a:r>
              <a:rPr lang="fr-FR" dirty="0" err="1"/>
              <a:t>Beispiel</a:t>
            </a:r>
            <a:r>
              <a:rPr lang="fr-FR" dirty="0"/>
              <a:t>: </a:t>
            </a:r>
          </a:p>
          <a:p>
            <a:r>
              <a:rPr lang="de-DE" sz="1200" b="0" i="0" kern="1200" dirty="0">
                <a:solidFill>
                  <a:schemeClr val="tx1"/>
                </a:solidFill>
                <a:effectLst/>
                <a:latin typeface="+mn-lt"/>
                <a:ea typeface="+mn-ea"/>
                <a:cs typeface="+mn-cs"/>
              </a:rPr>
              <a:t>Für das Lernen ist eine hohe Acetylcholinkonzentration wichtig. Dadurch wird eine Nervenzelle stärker und länger angesprochen, als dies sonst der Fall ist. Eine abzuspeichernde Information wird so für die Nervenzelle viel wichtiger, so dass die Information besser behalten wird.</a:t>
            </a:r>
          </a:p>
          <a:p>
            <a:r>
              <a:rPr lang="fr-FR" dirty="0" err="1"/>
              <a:t>Ratten</a:t>
            </a:r>
            <a:r>
              <a:rPr lang="fr-FR" dirty="0"/>
              <a:t> </a:t>
            </a:r>
            <a:r>
              <a:rPr lang="fr-FR" dirty="0" err="1"/>
              <a:t>werden</a:t>
            </a:r>
            <a:r>
              <a:rPr lang="fr-FR" dirty="0"/>
              <a:t> </a:t>
            </a:r>
            <a:r>
              <a:rPr lang="fr-FR" dirty="0" err="1"/>
              <a:t>hohen</a:t>
            </a:r>
            <a:r>
              <a:rPr lang="fr-FR" dirty="0"/>
              <a:t> </a:t>
            </a:r>
            <a:r>
              <a:rPr lang="fr-FR" dirty="0" err="1"/>
              <a:t>Tönen</a:t>
            </a:r>
            <a:r>
              <a:rPr lang="fr-FR" dirty="0"/>
              <a:t> </a:t>
            </a:r>
            <a:r>
              <a:rPr lang="fr-FR" dirty="0" err="1"/>
              <a:t>ausgesetzt</a:t>
            </a:r>
            <a:r>
              <a:rPr lang="fr-FR" dirty="0"/>
              <a:t>. (James </a:t>
            </a:r>
            <a:r>
              <a:rPr lang="fr-FR" dirty="0" err="1"/>
              <a:t>Zull</a:t>
            </a:r>
            <a:r>
              <a:rPr lang="fr-FR" dirty="0"/>
              <a:t>). Im </a:t>
            </a:r>
            <a:r>
              <a:rPr lang="fr-FR" dirty="0" err="1"/>
              <a:t>auditory</a:t>
            </a:r>
            <a:r>
              <a:rPr lang="fr-FR" dirty="0"/>
              <a:t> cortex</a:t>
            </a:r>
            <a:r>
              <a:rPr lang="fr-FR" baseline="0" dirty="0"/>
              <a:t> </a:t>
            </a:r>
            <a:r>
              <a:rPr lang="fr-FR" baseline="0" dirty="0" err="1"/>
              <a:t>vermehrte</a:t>
            </a:r>
            <a:r>
              <a:rPr lang="fr-FR" baseline="0" dirty="0"/>
              <a:t> </a:t>
            </a:r>
            <a:r>
              <a:rPr lang="fr-FR" baseline="0" dirty="0" err="1"/>
              <a:t>Bildung</a:t>
            </a:r>
            <a:r>
              <a:rPr lang="fr-FR" baseline="0" dirty="0"/>
              <a:t> von </a:t>
            </a:r>
            <a:r>
              <a:rPr lang="fr-FR" baseline="0" dirty="0" err="1"/>
              <a:t>Zellverbindungen</a:t>
            </a:r>
            <a:r>
              <a:rPr lang="fr-FR" baseline="0" dirty="0"/>
              <a:t>– </a:t>
            </a:r>
            <a:r>
              <a:rPr lang="fr-FR" baseline="0" dirty="0" err="1"/>
              <a:t>allerdings</a:t>
            </a:r>
            <a:r>
              <a:rPr lang="fr-FR" baseline="0" dirty="0"/>
              <a:t> </a:t>
            </a:r>
            <a:r>
              <a:rPr lang="fr-FR" baseline="0" dirty="0" err="1"/>
              <a:t>nur</a:t>
            </a:r>
            <a:r>
              <a:rPr lang="fr-FR" baseline="0" dirty="0"/>
              <a:t> </a:t>
            </a:r>
            <a:r>
              <a:rPr lang="fr-FR" baseline="0" dirty="0" err="1"/>
              <a:t>dann</a:t>
            </a:r>
            <a:r>
              <a:rPr lang="fr-FR" baseline="0" dirty="0"/>
              <a:t> </a:t>
            </a:r>
            <a:r>
              <a:rPr lang="fr-FR" baseline="0" dirty="0" err="1"/>
              <a:t>wenn</a:t>
            </a:r>
            <a:r>
              <a:rPr lang="fr-FR" baseline="0" dirty="0"/>
              <a:t> die </a:t>
            </a:r>
            <a:r>
              <a:rPr lang="fr-FR" baseline="0" dirty="0" err="1"/>
              <a:t>hohen</a:t>
            </a:r>
            <a:r>
              <a:rPr lang="fr-FR" baseline="0" dirty="0"/>
              <a:t> </a:t>
            </a:r>
            <a:r>
              <a:rPr lang="fr-FR" baseline="0" dirty="0" err="1"/>
              <a:t>Töne</a:t>
            </a:r>
            <a:r>
              <a:rPr lang="fr-FR" baseline="0" dirty="0"/>
              <a:t> mit </a:t>
            </a:r>
            <a:r>
              <a:rPr lang="fr-FR" baseline="0" dirty="0" err="1"/>
              <a:t>Futter</a:t>
            </a:r>
            <a:r>
              <a:rPr lang="fr-FR" baseline="0" dirty="0"/>
              <a:t> </a:t>
            </a:r>
            <a:r>
              <a:rPr lang="fr-FR" baseline="0" dirty="0" err="1"/>
              <a:t>assoziiert</a:t>
            </a:r>
            <a:r>
              <a:rPr lang="fr-FR" baseline="0" dirty="0"/>
              <a:t> </a:t>
            </a:r>
            <a:r>
              <a:rPr lang="fr-FR" baseline="0" dirty="0" err="1"/>
              <a:t>werden</a:t>
            </a:r>
            <a:r>
              <a:rPr lang="fr-FR" baseline="0" dirty="0"/>
              <a:t>. </a:t>
            </a:r>
            <a:r>
              <a:rPr lang="fr-FR" baseline="0" dirty="0" err="1"/>
              <a:t>Sonst</a:t>
            </a:r>
            <a:r>
              <a:rPr lang="fr-FR" baseline="0" dirty="0"/>
              <a:t> </a:t>
            </a:r>
            <a:r>
              <a:rPr lang="fr-FR" baseline="0" dirty="0" err="1"/>
              <a:t>kaum</a:t>
            </a:r>
            <a:r>
              <a:rPr lang="fr-FR" baseline="0" dirty="0"/>
              <a:t> </a:t>
            </a:r>
            <a:r>
              <a:rPr lang="fr-FR" baseline="0" dirty="0" err="1"/>
              <a:t>Zuwachs</a:t>
            </a:r>
            <a:r>
              <a:rPr lang="fr-FR" baseline="0" dirty="0"/>
              <a:t>.</a:t>
            </a:r>
            <a:endParaRPr lang="fr-FR" dirty="0"/>
          </a:p>
          <a:p>
            <a:r>
              <a:rPr lang="fr-FR" dirty="0" err="1"/>
              <a:t>Passiv</a:t>
            </a:r>
            <a:endParaRPr lang="fr-FR" dirty="0"/>
          </a:p>
          <a:p>
            <a:r>
              <a:rPr lang="fr-FR" dirty="0" err="1"/>
              <a:t>Aus</a:t>
            </a:r>
            <a:r>
              <a:rPr lang="fr-FR" baseline="0" dirty="0"/>
              <a:t> </a:t>
            </a:r>
            <a:r>
              <a:rPr lang="fr-FR" baseline="0" dirty="0" err="1"/>
              <a:t>dem</a:t>
            </a:r>
            <a:r>
              <a:rPr lang="fr-FR" baseline="0" dirty="0"/>
              <a:t> </a:t>
            </a:r>
            <a:r>
              <a:rPr lang="fr-FR" baseline="0" dirty="0" err="1"/>
              <a:t>Zusammenhang</a:t>
            </a:r>
            <a:r>
              <a:rPr lang="fr-FR" baseline="0" dirty="0"/>
              <a:t> </a:t>
            </a:r>
            <a:r>
              <a:rPr lang="fr-FR" baseline="0" dirty="0" err="1"/>
              <a:t>gerissene</a:t>
            </a:r>
            <a:r>
              <a:rPr lang="fr-FR" baseline="0" dirty="0"/>
              <a:t> </a:t>
            </a:r>
            <a:r>
              <a:rPr lang="fr-FR" baseline="0" dirty="0" err="1"/>
              <a:t>Konstruktion</a:t>
            </a:r>
            <a:r>
              <a:rPr lang="fr-FR" baseline="0" dirty="0"/>
              <a:t> von </a:t>
            </a:r>
            <a:r>
              <a:rPr lang="fr-FR" baseline="0" dirty="0" err="1"/>
              <a:t>Sätzen</a:t>
            </a:r>
            <a:r>
              <a:rPr lang="fr-FR" baseline="0" dirty="0"/>
              <a:t> </a:t>
            </a:r>
            <a:r>
              <a:rPr lang="fr-FR" baseline="0" dirty="0" err="1"/>
              <a:t>oder</a:t>
            </a:r>
            <a:r>
              <a:rPr lang="fr-FR" baseline="0" dirty="0"/>
              <a:t> </a:t>
            </a:r>
            <a:r>
              <a:rPr lang="fr-FR" baseline="0" dirty="0" err="1"/>
              <a:t>Umwandlung</a:t>
            </a:r>
            <a:r>
              <a:rPr lang="fr-FR" baseline="0" dirty="0"/>
              <a:t> von </a:t>
            </a:r>
            <a:r>
              <a:rPr lang="fr-FR" baseline="0" dirty="0" err="1"/>
              <a:t>aktiv</a:t>
            </a:r>
            <a:r>
              <a:rPr lang="fr-FR" baseline="0" dirty="0"/>
              <a:t> ins passive </a:t>
            </a:r>
            <a:r>
              <a:rPr lang="fr-FR" baseline="0" dirty="0" err="1"/>
              <a:t>ist</a:t>
            </a:r>
            <a:r>
              <a:rPr lang="fr-FR" baseline="0" dirty="0"/>
              <a:t> </a:t>
            </a:r>
            <a:r>
              <a:rPr lang="fr-FR" baseline="0" dirty="0" err="1"/>
              <a:t>kontraproduktiv</a:t>
            </a:r>
            <a:r>
              <a:rPr lang="fr-FR" baseline="0" dirty="0"/>
              <a:t>:</a:t>
            </a:r>
          </a:p>
          <a:p>
            <a:r>
              <a:rPr lang="fr-FR" baseline="0" dirty="0" err="1"/>
              <a:t>zB</a:t>
            </a:r>
            <a:r>
              <a:rPr lang="fr-FR" baseline="0" dirty="0"/>
              <a:t>: el </a:t>
            </a:r>
            <a:r>
              <a:rPr lang="fr-FR" baseline="0" dirty="0" err="1"/>
              <a:t>fuego</a:t>
            </a:r>
            <a:r>
              <a:rPr lang="fr-FR" baseline="0" dirty="0"/>
              <a:t>/ </a:t>
            </a:r>
            <a:r>
              <a:rPr lang="fr-FR" baseline="0" dirty="0" err="1"/>
              <a:t>destruir</a:t>
            </a:r>
            <a:r>
              <a:rPr lang="fr-FR" baseline="0" dirty="0"/>
              <a:t>/ </a:t>
            </a:r>
            <a:r>
              <a:rPr lang="fr-FR" baseline="0" dirty="0" err="1"/>
              <a:t>bibliotheka</a:t>
            </a:r>
            <a:endParaRPr lang="fr-FR" baseline="0" dirty="0"/>
          </a:p>
          <a:p>
            <a:r>
              <a:rPr lang="fr-FR" baseline="0" dirty="0"/>
              <a:t>the </a:t>
            </a:r>
            <a:r>
              <a:rPr lang="fr-FR" baseline="0" dirty="0" err="1"/>
              <a:t>fire</a:t>
            </a:r>
            <a:r>
              <a:rPr lang="fr-FR" baseline="0" dirty="0"/>
              <a:t> / </a:t>
            </a:r>
            <a:r>
              <a:rPr lang="fr-FR" baseline="0" dirty="0" err="1"/>
              <a:t>destruct</a:t>
            </a:r>
            <a:r>
              <a:rPr lang="fr-FR" baseline="0" dirty="0"/>
              <a:t> / </a:t>
            </a:r>
            <a:r>
              <a:rPr lang="fr-FR" baseline="0" dirty="0" err="1"/>
              <a:t>library</a:t>
            </a:r>
            <a:endParaRPr lang="fr-FR" baseline="0" dirty="0"/>
          </a:p>
          <a:p>
            <a:r>
              <a:rPr lang="fr-FR" baseline="0" dirty="0"/>
              <a:t>http://necessarysufficient.net/standard/cgi-bin/shop.pl/sciencemath/necessarysufficient.577221390</a:t>
            </a:r>
          </a:p>
          <a:p>
            <a:endParaRPr lang="fr-FR" baseline="0" dirty="0"/>
          </a:p>
          <a:p>
            <a:r>
              <a:rPr lang="fr-FR" baseline="0" dirty="0" err="1"/>
              <a:t>Bedeutungen</a:t>
            </a:r>
            <a:r>
              <a:rPr lang="fr-FR" baseline="0" dirty="0"/>
              <a:t> </a:t>
            </a:r>
            <a:r>
              <a:rPr lang="fr-FR" baseline="0" dirty="0" err="1"/>
              <a:t>können</a:t>
            </a:r>
            <a:r>
              <a:rPr lang="fr-FR" baseline="0" dirty="0"/>
              <a:t> </a:t>
            </a:r>
            <a:r>
              <a:rPr lang="fr-FR" baseline="0" dirty="0" err="1"/>
              <a:t>sogar</a:t>
            </a:r>
            <a:r>
              <a:rPr lang="fr-FR" baseline="0" dirty="0"/>
              <a:t> in </a:t>
            </a:r>
            <a:r>
              <a:rPr lang="fr-FR" baseline="0" dirty="0" err="1"/>
              <a:t>ganz</a:t>
            </a:r>
            <a:r>
              <a:rPr lang="fr-FR" baseline="0" dirty="0"/>
              <a:t> </a:t>
            </a:r>
            <a:r>
              <a:rPr lang="fr-FR" baseline="0" dirty="0" err="1"/>
              <a:t>kleinen</a:t>
            </a:r>
            <a:r>
              <a:rPr lang="fr-FR" baseline="0" dirty="0"/>
              <a:t> </a:t>
            </a:r>
            <a:r>
              <a:rPr lang="fr-FR" baseline="0" dirty="0" err="1"/>
              <a:t>Grammatikübungen</a:t>
            </a:r>
            <a:r>
              <a:rPr lang="fr-FR" baseline="0" dirty="0"/>
              <a:t> von den </a:t>
            </a:r>
            <a:r>
              <a:rPr lang="fr-FR" baseline="0" dirty="0" err="1"/>
              <a:t>SchülerInnen</a:t>
            </a:r>
            <a:r>
              <a:rPr lang="fr-FR" baseline="0" dirty="0"/>
              <a:t> </a:t>
            </a:r>
            <a:r>
              <a:rPr lang="fr-FR" baseline="0" dirty="0" err="1"/>
              <a:t>sinnvoll</a:t>
            </a:r>
            <a:r>
              <a:rPr lang="fr-FR" baseline="0" dirty="0"/>
              <a:t> </a:t>
            </a:r>
            <a:r>
              <a:rPr lang="fr-FR" baseline="0" dirty="0" err="1"/>
              <a:t>konstruiert</a:t>
            </a:r>
            <a:r>
              <a:rPr lang="fr-FR" baseline="0" dirty="0"/>
              <a:t> </a:t>
            </a:r>
            <a:r>
              <a:rPr lang="fr-FR" baseline="0" dirty="0" err="1"/>
              <a:t>werden</a:t>
            </a:r>
            <a:r>
              <a:rPr lang="fr-FR" baseline="0" dirty="0"/>
              <a:t>.</a:t>
            </a:r>
          </a:p>
          <a:p>
            <a:r>
              <a:rPr lang="fr-FR" baseline="0" dirty="0" err="1"/>
              <a:t>Beispiel</a:t>
            </a:r>
            <a:r>
              <a:rPr lang="fr-FR" baseline="0" dirty="0"/>
              <a:t>: Passive Bricks </a:t>
            </a:r>
            <a:r>
              <a:rPr lang="fr-FR" baseline="0" dirty="0" err="1"/>
              <a:t>oder</a:t>
            </a:r>
            <a:r>
              <a:rPr lang="fr-FR" baseline="0" dirty="0"/>
              <a:t> Passive Pairs</a:t>
            </a:r>
          </a:p>
          <a:p>
            <a:endParaRPr lang="fr-FR" baseline="0" dirty="0"/>
          </a:p>
          <a:p>
            <a:r>
              <a:rPr lang="fr-FR" b="1" baseline="0" dirty="0"/>
              <a:t>Si-</a:t>
            </a:r>
            <a:r>
              <a:rPr lang="fr-FR" b="1" baseline="0" dirty="0" err="1"/>
              <a:t>Sätze</a:t>
            </a:r>
            <a:r>
              <a:rPr lang="fr-FR" b="1" baseline="0" dirty="0"/>
              <a:t> // If-clauses</a:t>
            </a:r>
          </a:p>
          <a:p>
            <a:endParaRPr lang="en-US" dirty="0"/>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15</a:t>
            </a:fld>
            <a:endParaRPr lang="fr-FR"/>
          </a:p>
        </p:txBody>
      </p:sp>
    </p:spTree>
    <p:extLst>
      <p:ext uri="{BB962C8B-B14F-4D97-AF65-F5344CB8AC3E}">
        <p14:creationId xmlns:p14="http://schemas.microsoft.com/office/powerpoint/2010/main" val="985233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Jetzt sind wir „drinnen“ -- Active learning vs. passive learning</a:t>
            </a:r>
          </a:p>
          <a:p>
            <a:r>
              <a:rPr lang="de-AT" dirty="0"/>
              <a:t>Passive learning– S. dreht Hirn bald wieder ab, es passiert nicht viel. Wir wollen ACTIVE Learning: d.h. unter anderem, möglichst  viele Bereiche aktivieren</a:t>
            </a:r>
          </a:p>
          <a:p>
            <a:r>
              <a:rPr lang="de-AT" dirty="0"/>
              <a:t>dann gleich weiter zur nächsten Folie – let‘s look what‘s happening inside</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16</a:t>
            </a:fld>
            <a:endParaRPr lang="en-US"/>
          </a:p>
        </p:txBody>
      </p:sp>
    </p:spTree>
    <p:extLst>
      <p:ext uri="{BB962C8B-B14F-4D97-AF65-F5344CB8AC3E}">
        <p14:creationId xmlns:p14="http://schemas.microsoft.com/office/powerpoint/2010/main" val="2839408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1" dirty="0"/>
              <a:t>Aktive learning heißt einerseits</a:t>
            </a:r>
            <a:r>
              <a:rPr lang="de-AT" dirty="0"/>
              <a:t>: Alle Bereiche gleichzeitig…. talk about examples: Walk and talk, irregular verbs raps, speaking activities with props or pictures. Meaningful sentences: He is flying above the roofs. vs. Santa Claus is flying above the roofs.</a:t>
            </a:r>
          </a:p>
          <a:p>
            <a:r>
              <a:rPr lang="de-AT" dirty="0"/>
              <a:t>Active learning ist also ganz anders als Ausfüllen von Lücken in einem Text oder „put active into passive“. Um das im Unterricht zu tun, müssen wir schon von den Sesseln aufstehen, das Lehrbuch schließen und da und dort neue Wege gehen.</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17</a:t>
            </a:fld>
            <a:endParaRPr lang="en-US"/>
          </a:p>
        </p:txBody>
      </p:sp>
    </p:spTree>
    <p:extLst>
      <p:ext uri="{BB962C8B-B14F-4D97-AF65-F5344CB8AC3E}">
        <p14:creationId xmlns:p14="http://schemas.microsoft.com/office/powerpoint/2010/main" val="279788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Langristiges, effizientes Lernen braucht auch DEEP LEARNING </a:t>
            </a:r>
          </a:p>
          <a:p>
            <a:r>
              <a:rPr lang="de-AT" dirty="0"/>
              <a:t>heißt sich wirklich damit auseinandersetzen, damit kämpfen, um eine Lösung ringen.</a:t>
            </a:r>
          </a:p>
          <a:p>
            <a:r>
              <a:rPr lang="de-AT" dirty="0"/>
              <a:t>Example: Grammar: schon von Anfang an aus Beispielen selbst Muster erkennen (a/an… Zeitenverwendung…awareness raising)</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18</a:t>
            </a:fld>
            <a:endParaRPr lang="en-US"/>
          </a:p>
        </p:txBody>
      </p:sp>
    </p:spTree>
    <p:extLst>
      <p:ext uri="{BB962C8B-B14F-4D97-AF65-F5344CB8AC3E}">
        <p14:creationId xmlns:p14="http://schemas.microsoft.com/office/powerpoint/2010/main" val="4176149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Beim DEEP LEARNING kommt es unweigerlich zu Cognitive Conflict – D.h. geistiger Anstrengung – CHALLENGE – aber ohne Stress.</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19</a:t>
            </a:fld>
            <a:endParaRPr lang="en-US"/>
          </a:p>
        </p:txBody>
      </p:sp>
    </p:spTree>
    <p:extLst>
      <p:ext uri="{BB962C8B-B14F-4D97-AF65-F5344CB8AC3E}">
        <p14:creationId xmlns:p14="http://schemas.microsoft.com/office/powerpoint/2010/main" val="3486981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1" dirty="0"/>
              <a:t>Mein Ziel: </a:t>
            </a:r>
            <a:r>
              <a:rPr lang="de-AT" dirty="0"/>
              <a:t>ich will Sie überzeugen, dass CHOICE – Wahlmöglichkeiten – etwas Freiheit  und Lernerautonomie nicht nur Ihren Beliebtheitsgrad als LehrerIn steigert…</a:t>
            </a:r>
            <a:r>
              <a:rPr lang="de-AT" dirty="0">
                <a:sym typeface="Wingdings" panose="05000000000000000000" pitchFamily="2" charset="2"/>
              </a:rPr>
              <a:t> sondern ganz große Auswirkungen in den Gehirnen Ihrer SchülerInnen hat und zu besserem Lernzuwachs führt. </a:t>
            </a:r>
          </a:p>
          <a:p>
            <a:r>
              <a:rPr lang="de-AT" dirty="0">
                <a:sym typeface="Wingdings" panose="05000000000000000000" pitchFamily="2" charset="2"/>
              </a:rPr>
              <a:t>Ich werde erklären WARUM das so ist und </a:t>
            </a:r>
          </a:p>
          <a:p>
            <a:r>
              <a:rPr lang="de-AT" dirty="0">
                <a:sym typeface="Wingdings" panose="05000000000000000000" pitchFamily="2" charset="2"/>
              </a:rPr>
              <a:t>WIE sie das in der Praxis relativ einfach umsetzen können</a:t>
            </a:r>
          </a:p>
          <a:p>
            <a:r>
              <a:rPr lang="de-AT" dirty="0">
                <a:sym typeface="Wingdings" panose="05000000000000000000" pitchFamily="2" charset="2"/>
              </a:rPr>
              <a:t>Lernen wird dadurch wesentlich effizienter.</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2</a:t>
            </a:fld>
            <a:endParaRPr lang="en-US"/>
          </a:p>
        </p:txBody>
      </p:sp>
    </p:spTree>
    <p:extLst>
      <p:ext uri="{BB962C8B-B14F-4D97-AF65-F5344CB8AC3E}">
        <p14:creationId xmlns:p14="http://schemas.microsoft.com/office/powerpoint/2010/main" val="1201043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81100F-DB2B-499A-AF18-B8464B4F4564}" type="slidenum">
              <a:rPr lang="en-US" smtClean="0"/>
              <a:t>20</a:t>
            </a:fld>
            <a:endParaRPr lang="en-US"/>
          </a:p>
        </p:txBody>
      </p:sp>
    </p:spTree>
    <p:extLst>
      <p:ext uri="{BB962C8B-B14F-4D97-AF65-F5344CB8AC3E}">
        <p14:creationId xmlns:p14="http://schemas.microsoft.com/office/powerpoint/2010/main" val="424558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Um diese CHALLENGE diese Herausforderung anzunehmen und eine Aufgabe zu Lösen, muss ich unterschiedliche Zugänge – Lösungswege und auch unterschiedlichen Input  ermöglichen bzw zur Verfügung stellen.</a:t>
            </a:r>
          </a:p>
          <a:p>
            <a:endParaRPr lang="de-AT" dirty="0"/>
          </a:p>
          <a:p>
            <a:r>
              <a:rPr lang="de-AT" dirty="0"/>
              <a:t>Jedes Hirn ist anders – andere Vorkenntnisse, Erlebnisse… – andere Muster vorhanden auf die der S. aufbauen kann. Andere Interessen, andere Bedingungen… andere Zugänge</a:t>
            </a:r>
          </a:p>
          <a:p>
            <a:r>
              <a:rPr lang="de-AT" dirty="0"/>
              <a:t>Spätestens jetzt wird klar, dass der „one size“ oder „one fits all“ Unterricht nicht funktionieren kann.</a:t>
            </a:r>
          </a:p>
          <a:p>
            <a:r>
              <a:rPr lang="de-AT" dirty="0"/>
              <a:t>Wir sehen dann später noch genauer, warum multiple paths so wichtig sind.</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21</a:t>
            </a:fld>
            <a:endParaRPr lang="en-US"/>
          </a:p>
        </p:txBody>
      </p:sp>
    </p:spTree>
    <p:extLst>
      <p:ext uri="{BB962C8B-B14F-4D97-AF65-F5344CB8AC3E}">
        <p14:creationId xmlns:p14="http://schemas.microsoft.com/office/powerpoint/2010/main" val="2797058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22</a:t>
            </a:fld>
            <a:endParaRPr lang="en-US"/>
          </a:p>
        </p:txBody>
      </p:sp>
    </p:spTree>
    <p:extLst>
      <p:ext uri="{BB962C8B-B14F-4D97-AF65-F5344CB8AC3E}">
        <p14:creationId xmlns:p14="http://schemas.microsoft.com/office/powerpoint/2010/main" val="2224994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a:p>
            <a:r>
              <a:rPr lang="de-DE"/>
              <a:t>Ganz kurz, komm</a:t>
            </a:r>
            <a:r>
              <a:rPr lang="de-AT"/>
              <a:t>Um </a:t>
            </a:r>
            <a:r>
              <a:rPr lang="de-AT" dirty="0"/>
              <a:t>längerfristiges ACTIVE Learning zu ermöglichen ist außerdem unbedingt intrinsische Motivation notwendig.</a:t>
            </a:r>
          </a:p>
          <a:p>
            <a:r>
              <a:rPr lang="de-AT" dirty="0"/>
              <a:t>Dazu braucht es 3 Aspekte: Autonomy, Mastery (dazu gehören Erfolgserlebnisse, Stolz etwas geschafft zu haben…) und Connection (Zugehörigkeit zur Klasse, Freunde, Gesellschaft --</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23</a:t>
            </a:fld>
            <a:endParaRPr lang="en-US"/>
          </a:p>
        </p:txBody>
      </p:sp>
    </p:spTree>
    <p:extLst>
      <p:ext uri="{BB962C8B-B14F-4D97-AF65-F5344CB8AC3E}">
        <p14:creationId xmlns:p14="http://schemas.microsoft.com/office/powerpoint/2010/main" val="236572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Überblick – wir schauen uns jeden der drei Bereiche genauer an. Alle drei sind psychologisch wichtig und haben aber Folgen auf chemisch – neuronaler Ebene. (Transmitter – Synapsenwachstum… growth cones…)</a:t>
            </a:r>
          </a:p>
          <a:p>
            <a:r>
              <a:rPr lang="de-AT" dirty="0"/>
              <a:t>Intrinsic Motivation: Dopaminspirale!!! Will mehr und mehr von diesem Erfolg.</a:t>
            </a:r>
          </a:p>
          <a:p>
            <a:endParaRPr lang="de-AT" dirty="0"/>
          </a:p>
          <a:p>
            <a:r>
              <a:rPr lang="de-AT" dirty="0"/>
              <a:t>Mastery: Stolz auf den Erfolg</a:t>
            </a:r>
          </a:p>
          <a:p>
            <a:endParaRPr lang="de-AT" dirty="0"/>
          </a:p>
        </p:txBody>
      </p:sp>
      <p:sp>
        <p:nvSpPr>
          <p:cNvPr id="4" name="Slide Number Placeholder 3"/>
          <p:cNvSpPr>
            <a:spLocks noGrp="1"/>
          </p:cNvSpPr>
          <p:nvPr>
            <p:ph type="sldNum" sz="quarter" idx="5"/>
          </p:nvPr>
        </p:nvSpPr>
        <p:spPr/>
        <p:txBody>
          <a:bodyPr/>
          <a:lstStyle/>
          <a:p>
            <a:fld id="{1D81100F-DB2B-499A-AF18-B8464B4F4564}" type="slidenum">
              <a:rPr lang="en-US" smtClean="0"/>
              <a:t>24</a:t>
            </a:fld>
            <a:endParaRPr lang="en-US"/>
          </a:p>
        </p:txBody>
      </p:sp>
    </p:spTree>
    <p:extLst>
      <p:ext uri="{BB962C8B-B14F-4D97-AF65-F5344CB8AC3E}">
        <p14:creationId xmlns:p14="http://schemas.microsoft.com/office/powerpoint/2010/main" val="2210242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Ich muss in der Klasse versuchen möglichst viele dieser Bedürfnisse zu befriedigen. Sonst findet wenig Lernen statt.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8310F-3F7A-4A9C-892D-242CD6C3803D}"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65797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Dieses Empowerment / Ermächtigung – kann schon im Anfangsunterricht stattfinden: zB: Wir lernen uns selbst vorzustellen. Statt eine fertige Vocab Liste auszuteilen kann ich fragen: Was willst du über dich selbst sagen können. Wie willst du dich vorstellen? Was ist dir wichtig?</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26</a:t>
            </a:fld>
            <a:endParaRPr lang="en-US"/>
          </a:p>
        </p:txBody>
      </p:sp>
    </p:spTree>
    <p:extLst>
      <p:ext uri="{BB962C8B-B14F-4D97-AF65-F5344CB8AC3E}">
        <p14:creationId xmlns:p14="http://schemas.microsoft.com/office/powerpoint/2010/main" val="1918702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200" b="0" i="0" u="none" strike="noStrike" kern="1200" cap="none" spc="0" normalizeH="0" baseline="0" noProof="0">
                <a:ln>
                  <a:noFill/>
                </a:ln>
                <a:solidFill>
                  <a:prstClr val="black"/>
                </a:solidFill>
                <a:effectLst/>
                <a:uLnTx/>
                <a:uFillTx/>
                <a:latin typeface="Century Gothic" panose="020B0502020202020204"/>
                <a:ea typeface="+mn-ea"/>
                <a:cs typeface="+mn-cs"/>
              </a:rPr>
              <a:t>Elisabeth Pölzleitner: Wie kommt die Sprache ins Gehirn?</a:t>
            </a:r>
            <a:endParaRPr kumimoji="0" lang="fr-FR"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8C0D6D-F693-42DB-8E72-CA63B02C6068}" type="slidenum">
              <a:rPr kumimoji="0" lang="fr-FR"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42987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Wie können die 3 Bedürfnisse: Autonomy, Mastery und Connection in der Klasse befriedigt werden.</a:t>
            </a:r>
          </a:p>
          <a:p>
            <a:r>
              <a:rPr lang="de-AT" dirty="0"/>
              <a:t>Mastery: Stolz! Coole Produkte --- das löst eine Dopaminausschüttung aus – und verlangt nach MEHR – also Motivationsspirale nach oben.</a:t>
            </a:r>
          </a:p>
          <a:p>
            <a:r>
              <a:rPr lang="de-AT" dirty="0"/>
              <a:t>Connection: Group projects, making work visible (flipgrid)</a:t>
            </a:r>
          </a:p>
        </p:txBody>
      </p:sp>
      <p:sp>
        <p:nvSpPr>
          <p:cNvPr id="4" name="Slide Number Placeholder 3"/>
          <p:cNvSpPr>
            <a:spLocks noGrp="1"/>
          </p:cNvSpPr>
          <p:nvPr>
            <p:ph type="sldNum" sz="quarter" idx="5"/>
          </p:nvPr>
        </p:nvSpPr>
        <p:spPr/>
        <p:txBody>
          <a:bodyPr/>
          <a:lstStyle/>
          <a:p>
            <a:fld id="{1D81100F-DB2B-499A-AF18-B8464B4F4564}" type="slidenum">
              <a:rPr lang="en-US" smtClean="0"/>
              <a:t>28</a:t>
            </a:fld>
            <a:endParaRPr lang="en-US"/>
          </a:p>
        </p:txBody>
      </p:sp>
    </p:spTree>
    <p:extLst>
      <p:ext uri="{BB962C8B-B14F-4D97-AF65-F5344CB8AC3E}">
        <p14:creationId xmlns:p14="http://schemas.microsoft.com/office/powerpoint/2010/main" val="826999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Connection – Belonging- Sharing extrem wichtig: Meine eigene Schulzeit: Null  davon – immer nur Heft an Lehrer – nie gesehen was andere tun.</a:t>
            </a:r>
          </a:p>
          <a:p>
            <a:r>
              <a:rPr lang="de-AT" dirty="0"/>
              <a:t>Gegenbeispiel: Flipgrid: -- in den FERIEN kamen 55 englische videos zusammen – in einer 1. Klasse NMS!!!</a:t>
            </a:r>
          </a:p>
          <a:p>
            <a:r>
              <a:rPr lang="de-AT" dirty="0"/>
              <a:t>Der schwächste Schüler hat noch am Weg in die Schule eine engl. message gepostet.</a:t>
            </a:r>
          </a:p>
          <a:p>
            <a:r>
              <a:rPr lang="de-AT" dirty="0"/>
              <a:t>Angstfrei in der Fremdsprache mit Freunden kommunizieren -- == LERNEN</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29</a:t>
            </a:fld>
            <a:endParaRPr lang="en-US"/>
          </a:p>
        </p:txBody>
      </p:sp>
    </p:spTree>
    <p:extLst>
      <p:ext uri="{BB962C8B-B14F-4D97-AF65-F5344CB8AC3E}">
        <p14:creationId xmlns:p14="http://schemas.microsoft.com/office/powerpoint/2010/main" val="655687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und dann kommt das heraus: Stress f. die Lehrerin, but not much learning --</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3</a:t>
            </a:fld>
            <a:endParaRPr lang="en-US"/>
          </a:p>
        </p:txBody>
      </p:sp>
    </p:spTree>
    <p:extLst>
      <p:ext uri="{BB962C8B-B14F-4D97-AF65-F5344CB8AC3E}">
        <p14:creationId xmlns:p14="http://schemas.microsoft.com/office/powerpoint/2010/main" val="3204843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30</a:t>
            </a:fld>
            <a:endParaRPr lang="en-US"/>
          </a:p>
        </p:txBody>
      </p:sp>
    </p:spTree>
    <p:extLst>
      <p:ext uri="{BB962C8B-B14F-4D97-AF65-F5344CB8AC3E}">
        <p14:creationId xmlns:p14="http://schemas.microsoft.com/office/powerpoint/2010/main" val="1863244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81100F-DB2B-499A-AF18-B8464B4F4564}" type="slidenum">
              <a:rPr lang="en-US" smtClean="0"/>
              <a:t>31</a:t>
            </a:fld>
            <a:endParaRPr lang="en-US"/>
          </a:p>
        </p:txBody>
      </p:sp>
    </p:spTree>
    <p:extLst>
      <p:ext uri="{BB962C8B-B14F-4D97-AF65-F5344CB8AC3E}">
        <p14:creationId xmlns:p14="http://schemas.microsoft.com/office/powerpoint/2010/main" val="33151444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81100F-DB2B-499A-AF18-B8464B4F4564}" type="slidenum">
              <a:rPr lang="en-US" smtClean="0"/>
              <a:t>32</a:t>
            </a:fld>
            <a:endParaRPr lang="en-US"/>
          </a:p>
        </p:txBody>
      </p:sp>
    </p:spTree>
    <p:extLst>
      <p:ext uri="{BB962C8B-B14F-4D97-AF65-F5344CB8AC3E}">
        <p14:creationId xmlns:p14="http://schemas.microsoft.com/office/powerpoint/2010/main" val="1722918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81100F-DB2B-499A-AF18-B8464B4F4564}" type="slidenum">
              <a:rPr lang="en-US" smtClean="0"/>
              <a:t>33</a:t>
            </a:fld>
            <a:endParaRPr lang="en-US"/>
          </a:p>
        </p:txBody>
      </p:sp>
    </p:spTree>
    <p:extLst>
      <p:ext uri="{BB962C8B-B14F-4D97-AF65-F5344CB8AC3E}">
        <p14:creationId xmlns:p14="http://schemas.microsoft.com/office/powerpoint/2010/main" val="59255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81100F-DB2B-499A-AF18-B8464B4F4564}" type="slidenum">
              <a:rPr lang="en-US" smtClean="0"/>
              <a:t>34</a:t>
            </a:fld>
            <a:endParaRPr lang="en-US"/>
          </a:p>
        </p:txBody>
      </p:sp>
    </p:spTree>
    <p:extLst>
      <p:ext uri="{BB962C8B-B14F-4D97-AF65-F5344CB8AC3E}">
        <p14:creationId xmlns:p14="http://schemas.microsoft.com/office/powerpoint/2010/main" val="8722957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81100F-DB2B-499A-AF18-B8464B4F4564}" type="slidenum">
              <a:rPr lang="en-US" smtClean="0"/>
              <a:t>35</a:t>
            </a:fld>
            <a:endParaRPr lang="en-US"/>
          </a:p>
        </p:txBody>
      </p:sp>
    </p:spTree>
    <p:extLst>
      <p:ext uri="{BB962C8B-B14F-4D97-AF65-F5344CB8AC3E}">
        <p14:creationId xmlns:p14="http://schemas.microsoft.com/office/powerpoint/2010/main" val="1319071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81100F-DB2B-499A-AF18-B8464B4F4564}" type="slidenum">
              <a:rPr lang="en-US" smtClean="0"/>
              <a:t>37</a:t>
            </a:fld>
            <a:endParaRPr lang="en-US"/>
          </a:p>
        </p:txBody>
      </p:sp>
    </p:spTree>
    <p:extLst>
      <p:ext uri="{BB962C8B-B14F-4D97-AF65-F5344CB8AC3E}">
        <p14:creationId xmlns:p14="http://schemas.microsoft.com/office/powerpoint/2010/main" val="36475040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81100F-DB2B-499A-AF18-B8464B4F4564}" type="slidenum">
              <a:rPr lang="en-US" smtClean="0"/>
              <a:t>42</a:t>
            </a:fld>
            <a:endParaRPr lang="en-US"/>
          </a:p>
        </p:txBody>
      </p:sp>
    </p:spTree>
    <p:extLst>
      <p:ext uri="{BB962C8B-B14F-4D97-AF65-F5344CB8AC3E}">
        <p14:creationId xmlns:p14="http://schemas.microsoft.com/office/powerpoint/2010/main" val="3611905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81100F-DB2B-499A-AF18-B8464B4F4564}" type="slidenum">
              <a:rPr lang="en-US" smtClean="0"/>
              <a:t>43</a:t>
            </a:fld>
            <a:endParaRPr lang="en-US"/>
          </a:p>
        </p:txBody>
      </p:sp>
    </p:spTree>
    <p:extLst>
      <p:ext uri="{BB962C8B-B14F-4D97-AF65-F5344CB8AC3E}">
        <p14:creationId xmlns:p14="http://schemas.microsoft.com/office/powerpoint/2010/main" val="26332251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Which of the ideas presented seem most relevant for your own teaching? You can vote on the ideas submitted.
https://www.polleverywhere.com/discourses/p1wuYXeUylHiVvm</a:t>
            </a:r>
          </a:p>
        </p:txBody>
      </p:sp>
      <p:sp>
        <p:nvSpPr>
          <p:cNvPr id="4" name="Slide Number Placeholder 3"/>
          <p:cNvSpPr>
            <a:spLocks noGrp="1"/>
          </p:cNvSpPr>
          <p:nvPr>
            <p:ph type="sldNum" sz="quarter" idx="5"/>
          </p:nvPr>
        </p:nvSpPr>
        <p:spPr/>
        <p:txBody>
          <a:bodyPr/>
          <a:lstStyle/>
          <a:p>
            <a:fld id="{1D81100F-DB2B-499A-AF18-B8464B4F4564}" type="slidenum">
              <a:rPr lang="en-US" smtClean="0"/>
              <a:t>44</a:t>
            </a:fld>
            <a:endParaRPr lang="en-US"/>
          </a:p>
        </p:txBody>
      </p:sp>
      <p:sp>
        <p:nvSpPr>
          <p:cNvPr id="5" name="TextBox 4">
            <a:extLst>
              <a:ext uri="{FF2B5EF4-FFF2-40B4-BE49-F238E27FC236}">
                <a16:creationId xmlns:a16="http://schemas.microsoft.com/office/drawing/2014/main" id="{A52EF4C2-B511-42E3-9DD3-5D05CB0FABC4}"/>
              </a:ext>
            </a:extLst>
          </p:cNvPr>
          <p:cNvSpPr txBox="1"/>
          <p:nvPr/>
        </p:nvSpPr>
        <p:spPr>
          <a:xfrm>
            <a:off x="0" y="0"/>
            <a:ext cx="5514799"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339778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Hier sollen sich die Teilnehmer selbst einschätzen. Ev. Liste mit Unterfragen vorbereiten – oder einblenden, dann vielleicht ein pollev.com einfügen.</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4</a:t>
            </a:fld>
            <a:endParaRPr lang="en-US"/>
          </a:p>
        </p:txBody>
      </p:sp>
    </p:spTree>
    <p:extLst>
      <p:ext uri="{BB962C8B-B14F-4D97-AF65-F5344CB8AC3E}">
        <p14:creationId xmlns:p14="http://schemas.microsoft.com/office/powerpoint/2010/main" val="2342167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you have any questions?
https://www.polleverywhere.com/free_text_polls/kCdHjCGywtGNVey</a:t>
            </a:r>
          </a:p>
        </p:txBody>
      </p:sp>
      <p:sp>
        <p:nvSpPr>
          <p:cNvPr id="4" name="Slide Number Placeholder 3"/>
          <p:cNvSpPr>
            <a:spLocks noGrp="1"/>
          </p:cNvSpPr>
          <p:nvPr>
            <p:ph type="sldNum" sz="quarter" idx="5"/>
          </p:nvPr>
        </p:nvSpPr>
        <p:spPr/>
        <p:txBody>
          <a:bodyPr/>
          <a:lstStyle/>
          <a:p>
            <a:fld id="{1D81100F-DB2B-499A-AF18-B8464B4F4564}" type="slidenum">
              <a:rPr lang="en-US" smtClean="0"/>
              <a:t>45</a:t>
            </a:fld>
            <a:endParaRPr lang="en-US"/>
          </a:p>
        </p:txBody>
      </p:sp>
      <p:sp>
        <p:nvSpPr>
          <p:cNvPr id="5" name="TextBox 4">
            <a:extLst>
              <a:ext uri="{FF2B5EF4-FFF2-40B4-BE49-F238E27FC236}">
                <a16:creationId xmlns:a16="http://schemas.microsoft.com/office/drawing/2014/main" id="{36C5C589-8157-412C-894A-46E22B499C93}"/>
              </a:ext>
            </a:extLst>
          </p:cNvPr>
          <p:cNvSpPr txBox="1"/>
          <p:nvPr/>
        </p:nvSpPr>
        <p:spPr>
          <a:xfrm>
            <a:off x="0" y="0"/>
            <a:ext cx="5514799"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534195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81100F-DB2B-499A-AF18-B8464B4F4564}" type="slidenum">
              <a:rPr lang="en-US" smtClean="0"/>
              <a:t>46</a:t>
            </a:fld>
            <a:endParaRPr lang="en-US"/>
          </a:p>
        </p:txBody>
      </p:sp>
    </p:spTree>
    <p:extLst>
      <p:ext uri="{BB962C8B-B14F-4D97-AF65-F5344CB8AC3E}">
        <p14:creationId xmlns:p14="http://schemas.microsoft.com/office/powerpoint/2010/main" val="2955702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Stimmungsbild im Raum erheben. Wo sind wir jetzt – was ist unser starting point?</a:t>
            </a:r>
          </a:p>
          <a:p>
            <a:endParaRPr lang="de-AT" dirty="0"/>
          </a:p>
          <a:p>
            <a:r>
              <a:rPr lang="de-AT" dirty="0"/>
              <a:t>Auf Handout: answer these questions for yourself– take a minute.</a:t>
            </a:r>
          </a:p>
          <a:p>
            <a:r>
              <a:rPr lang="de-AT" dirty="0"/>
              <a:t>Then poll</a:t>
            </a:r>
          </a:p>
          <a:p>
            <a:r>
              <a:rPr lang="de-AT" dirty="0"/>
              <a:t>Poll is anonymous, do not enter your name (click Skip)</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5</a:t>
            </a:fld>
            <a:endParaRPr lang="en-US"/>
          </a:p>
        </p:txBody>
      </p:sp>
    </p:spTree>
    <p:extLst>
      <p:ext uri="{BB962C8B-B14F-4D97-AF65-F5344CB8AC3E}">
        <p14:creationId xmlns:p14="http://schemas.microsoft.com/office/powerpoint/2010/main" val="3175506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How much freedom do your students have?
https://www.polleverywhere.com/clickable_images/cqmXpTaWWnKUK5b</a:t>
            </a:r>
          </a:p>
        </p:txBody>
      </p:sp>
      <p:sp>
        <p:nvSpPr>
          <p:cNvPr id="4" name="Slide Number Placeholder 3"/>
          <p:cNvSpPr>
            <a:spLocks noGrp="1"/>
          </p:cNvSpPr>
          <p:nvPr>
            <p:ph type="sldNum" sz="quarter" idx="5"/>
          </p:nvPr>
        </p:nvSpPr>
        <p:spPr/>
        <p:txBody>
          <a:bodyPr/>
          <a:lstStyle/>
          <a:p>
            <a:fld id="{1D81100F-DB2B-499A-AF18-B8464B4F4564}" type="slidenum">
              <a:rPr lang="en-US" smtClean="0"/>
              <a:t>6</a:t>
            </a:fld>
            <a:endParaRPr lang="en-US"/>
          </a:p>
        </p:txBody>
      </p:sp>
      <p:sp>
        <p:nvSpPr>
          <p:cNvPr id="5" name="TextBox 4">
            <a:extLst>
              <a:ext uri="{FF2B5EF4-FFF2-40B4-BE49-F238E27FC236}">
                <a16:creationId xmlns:a16="http://schemas.microsoft.com/office/drawing/2014/main" id="{386A62FB-B63F-4B9B-ABC5-D4E305E24897}"/>
              </a:ext>
            </a:extLst>
          </p:cNvPr>
          <p:cNvSpPr txBox="1"/>
          <p:nvPr/>
        </p:nvSpPr>
        <p:spPr>
          <a:xfrm>
            <a:off x="0" y="0"/>
            <a:ext cx="5514799"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48358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a:p>
            <a:r>
              <a:rPr lang="de-AT" dirty="0"/>
              <a:t>Stimmungsbild deckt sich // deckt sich nicht --- mit Hattie‘s Einschätzungen.</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7</a:t>
            </a:fld>
            <a:endParaRPr lang="en-US"/>
          </a:p>
        </p:txBody>
      </p:sp>
    </p:spTree>
    <p:extLst>
      <p:ext uri="{BB962C8B-B14F-4D97-AF65-F5344CB8AC3E}">
        <p14:creationId xmlns:p14="http://schemas.microsoft.com/office/powerpoint/2010/main" val="4169073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81100F-DB2B-499A-AF18-B8464B4F4564}" type="slidenum">
              <a:rPr lang="en-US" smtClean="0"/>
              <a:t>8</a:t>
            </a:fld>
            <a:endParaRPr lang="en-US"/>
          </a:p>
        </p:txBody>
      </p:sp>
    </p:spTree>
    <p:extLst>
      <p:ext uri="{BB962C8B-B14F-4D97-AF65-F5344CB8AC3E}">
        <p14:creationId xmlns:p14="http://schemas.microsoft.com/office/powerpoint/2010/main" val="1557794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„Man lernt eine Sprache um sie dann SPÄTER zu verwenden“ – ok – aber so LERNT man sie nicht wirklich. Man LERNT sie durchs Benützen! Learning by doing.</a:t>
            </a:r>
          </a:p>
          <a:p>
            <a:endParaRPr lang="de-AT" dirty="0"/>
          </a:p>
          <a:p>
            <a:r>
              <a:rPr lang="de-AT" dirty="0"/>
              <a:t>Fehlerkultur: Mistakes are stepping stones in learning – wenn wir nur true-false zulassen oder auf Satzebene arbeiten, kann sich keine echte Unwrap your voice:  </a:t>
            </a:r>
          </a:p>
          <a:p>
            <a:r>
              <a:rPr lang="de-AT" dirty="0"/>
              <a:t>Sprachkompetenz entwickeln. Experimentieren, Versuch mit Händen und Füßen zu kommunizieren, aus einigen Brocken einen Sinn zu erzeugen – sind ganz wichtig um letztlich eine Sprache zu beherrschen. Die ersten Seile, die wir durchschneiden müssen sind die, die uns suggerieren dass Fehler um jeden Preis zu vermeiden sind.</a:t>
            </a:r>
          </a:p>
          <a:p>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9</a:t>
            </a:fld>
            <a:endParaRPr lang="en-US"/>
          </a:p>
        </p:txBody>
      </p:sp>
    </p:spTree>
    <p:extLst>
      <p:ext uri="{BB962C8B-B14F-4D97-AF65-F5344CB8AC3E}">
        <p14:creationId xmlns:p14="http://schemas.microsoft.com/office/powerpoint/2010/main" val="15895169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99361B-06B2-462D-8EB4-C29DBF42320E}" type="datetimeFigureOut">
              <a:rPr lang="en-US" smtClean="0"/>
              <a:t>18-May-19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3457610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99361B-06B2-462D-8EB4-C29DBF42320E}" type="datetimeFigureOut">
              <a:rPr lang="en-US" smtClean="0"/>
              <a:t>18-May-19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717631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99361B-06B2-462D-8EB4-C29DBF42320E}" type="datetimeFigureOut">
              <a:rPr lang="en-US" smtClean="0"/>
              <a:t>18-May-19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3499080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99361B-06B2-462D-8EB4-C29DBF42320E}" type="datetimeFigureOut">
              <a:rPr lang="en-US" smtClean="0"/>
              <a:t>18-May-19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02F00-6829-409E-A094-B3975AA3038A}"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73222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99361B-06B2-462D-8EB4-C29DBF42320E}" type="datetimeFigureOut">
              <a:rPr lang="en-US" smtClean="0"/>
              <a:t>18-May-19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3360752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999361B-06B2-462D-8EB4-C29DBF42320E}" type="datetimeFigureOut">
              <a:rPr lang="en-US" smtClean="0"/>
              <a:t>18-May-19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3498286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999361B-06B2-462D-8EB4-C29DBF42320E}" type="datetimeFigureOut">
              <a:rPr lang="en-US" smtClean="0"/>
              <a:t>18-May-19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308646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99361B-06B2-462D-8EB4-C29DBF42320E}" type="datetimeFigureOut">
              <a:rPr lang="en-US" smtClean="0"/>
              <a:t>18-May-19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1537185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99361B-06B2-462D-8EB4-C29DBF42320E}" type="datetimeFigureOut">
              <a:rPr lang="en-US" smtClean="0"/>
              <a:t>18-May-19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864839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773D7-4D9D-4BBB-A2BA-12879644D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789F4F-1C02-4080-85AC-CFE8130D093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21F12A-998A-469F-AE61-B8C540638E2F}"/>
              </a:ext>
            </a:extLst>
          </p:cNvPr>
          <p:cNvSpPr>
            <a:spLocks noGrp="1"/>
          </p:cNvSpPr>
          <p:nvPr>
            <p:ph type="dt" sz="half" idx="10"/>
          </p:nvPr>
        </p:nvSpPr>
        <p:spPr/>
        <p:txBody>
          <a:bodyPr/>
          <a:lstStyle/>
          <a:p>
            <a:fld id="{7999361B-06B2-462D-8EB4-C29DBF42320E}" type="datetimeFigureOut">
              <a:rPr lang="en-US" smtClean="0"/>
              <a:t>18-May-19</a:t>
            </a:fld>
            <a:endParaRPr lang="en-US"/>
          </a:p>
        </p:txBody>
      </p:sp>
      <p:sp>
        <p:nvSpPr>
          <p:cNvPr id="5" name="Footer Placeholder 4">
            <a:extLst>
              <a:ext uri="{FF2B5EF4-FFF2-40B4-BE49-F238E27FC236}">
                <a16:creationId xmlns:a16="http://schemas.microsoft.com/office/drawing/2014/main" id="{16C380CB-3AC8-41CC-A310-4E080E7982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846D77-EB66-46D9-B54C-78BE96DE9C29}"/>
              </a:ext>
            </a:extLst>
          </p:cNvPr>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3611869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201B03B3-DEE5-43F8-925B-912AA65DCD81}" type="datetime1">
              <a:rPr lang="en-US" smtClean="0"/>
              <a:t>18-May-19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2422B5-12DA-40CC-AE4D-EB9F472458FF}" type="slidenum">
              <a:rPr lang="en-US" smtClean="0"/>
              <a:t>‹#›</a:t>
            </a:fld>
            <a:endParaRPr lang="en-US"/>
          </a:p>
        </p:txBody>
      </p:sp>
      <p:sp>
        <p:nvSpPr>
          <p:cNvPr id="6" name="Content Placeholder 5"/>
          <p:cNvSpPr>
            <a:spLocks noGrp="1"/>
          </p:cNvSpPr>
          <p:nvPr>
            <p:ph sz="quarter" idx="4"/>
          </p:nvPr>
        </p:nvSpPr>
        <p:spPr>
          <a:xfrm>
            <a:off x="6369832" y="2193925"/>
            <a:ext cx="498348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9832" y="1489075"/>
            <a:ext cx="4983480" cy="641350"/>
          </a:xfrm>
        </p:spPr>
        <p:txBody>
          <a:bodyPr anchor="b"/>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24454" y="2193925"/>
            <a:ext cx="498348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1224454" y="1489075"/>
            <a:ext cx="4983480" cy="641350"/>
          </a:xfrm>
        </p:spPr>
        <p:txBody>
          <a:bodyPr anchor="b"/>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a:xfrm>
            <a:off x="1224454" y="274638"/>
            <a:ext cx="10122996" cy="1143000"/>
          </a:xfrm>
        </p:spPr>
        <p:txBody>
          <a:bodyPr/>
          <a:lstStyle/>
          <a:p>
            <a:r>
              <a:rPr lang="en-US"/>
              <a:t>Click to edit Master title style</a:t>
            </a:r>
          </a:p>
        </p:txBody>
      </p:sp>
    </p:spTree>
    <p:extLst>
      <p:ext uri="{BB962C8B-B14F-4D97-AF65-F5344CB8AC3E}">
        <p14:creationId xmlns:p14="http://schemas.microsoft.com/office/powerpoint/2010/main" val="225495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99361B-06B2-462D-8EB4-C29DBF42320E}" type="datetimeFigureOut">
              <a:rPr lang="en-US" smtClean="0"/>
              <a:t>18-May-19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3169205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83499" y="2564905"/>
            <a:ext cx="9121013" cy="1717125"/>
          </a:xfrm>
        </p:spPr>
        <p:txBody>
          <a:bodyPr anchor="ctr" anchorCtr="0">
            <a:normAutofit/>
          </a:bodyPr>
          <a:lstStyle>
            <a:lvl1pPr algn="ctr">
              <a:defRPr sz="5400" cap="none" baseline="0"/>
            </a:lvl1pPr>
          </a:lstStyle>
          <a:p>
            <a:r>
              <a:rPr lang="da-DK" dirty="0"/>
              <a:t>Klik for at redigere i master</a:t>
            </a:r>
            <a:endParaRPr lang="en-US" dirty="0"/>
          </a:p>
        </p:txBody>
      </p:sp>
    </p:spTree>
    <p:extLst>
      <p:ext uri="{BB962C8B-B14F-4D97-AF65-F5344CB8AC3E}">
        <p14:creationId xmlns:p14="http://schemas.microsoft.com/office/powerpoint/2010/main" val="3455633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61A623-65B9-4F6A-A6C1-36BA0C1EDEEF}" type="datetimeFigureOut">
              <a:rPr lang="en-US" smtClean="0"/>
              <a:t>18-May-19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0E81A0-2CA2-403C-86FC-1994C26524BD}" type="slidenum">
              <a:rPr lang="en-US" smtClean="0"/>
              <a:t>‹#›</a:t>
            </a:fld>
            <a:endParaRPr lang="en-US"/>
          </a:p>
        </p:txBody>
      </p:sp>
    </p:spTree>
    <p:extLst>
      <p:ext uri="{BB962C8B-B14F-4D97-AF65-F5344CB8AC3E}">
        <p14:creationId xmlns:p14="http://schemas.microsoft.com/office/powerpoint/2010/main" val="1401283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99361B-06B2-462D-8EB4-C29DBF42320E}" type="datetimeFigureOut">
              <a:rPr lang="en-US" smtClean="0"/>
              <a:t>18-May-19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284051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99361B-06B2-462D-8EB4-C29DBF42320E}" type="datetimeFigureOut">
              <a:rPr lang="en-US" smtClean="0"/>
              <a:t>18-May-19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1102385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99361B-06B2-462D-8EB4-C29DBF42320E}" type="datetimeFigureOut">
              <a:rPr lang="en-US" smtClean="0"/>
              <a:t>18-May-19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3601066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99361B-06B2-462D-8EB4-C29DBF42320E}" type="datetimeFigureOut">
              <a:rPr lang="en-US" smtClean="0"/>
              <a:t>18-May-19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1092808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7999361B-06B2-462D-8EB4-C29DBF42320E}" type="datetimeFigureOut">
              <a:rPr lang="en-US" smtClean="0"/>
              <a:t>18-May-19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2814262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99361B-06B2-462D-8EB4-C29DBF42320E}" type="datetimeFigureOut">
              <a:rPr lang="en-US" smtClean="0"/>
              <a:t>18-May-19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952151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99361B-06B2-462D-8EB4-C29DBF42320E}" type="datetimeFigureOut">
              <a:rPr lang="en-US" smtClean="0"/>
              <a:t>18-May-19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4161691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BA1D2796-4D6E-461B-B455-9083E3CF6E66}" type="datetimeFigureOut">
              <a:rPr lang="da-DK" smtClean="0"/>
              <a:pPr/>
              <a:t>18-05-2019</a:t>
            </a:fld>
            <a:endParaRPr lang="da-DK"/>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da-DK"/>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F3C018D4-611D-4B88-9CE6-39AC4B440C68}" type="slidenum">
              <a:rPr lang="da-DK" smtClean="0"/>
              <a:pPr/>
              <a:t>‹#›</a:t>
            </a:fld>
            <a:endParaRPr lang="da-DK"/>
          </a:p>
        </p:txBody>
      </p:sp>
    </p:spTree>
    <p:extLst>
      <p:ext uri="{BB962C8B-B14F-4D97-AF65-F5344CB8AC3E}">
        <p14:creationId xmlns:p14="http://schemas.microsoft.com/office/powerpoint/2010/main" val="3361006451"/>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 id="2147484032" r:id="rId17"/>
    <p:sldLayoutId id="2147484033" r:id="rId18"/>
    <p:sldLayoutId id="2147484034" r:id="rId19"/>
    <p:sldLayoutId id="2147483661" r:id="rId20"/>
    <p:sldLayoutId id="2147484035" r:id="rId21"/>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8" Type="http://schemas.openxmlformats.org/officeDocument/2006/relationships/hyperlink" Target="http://profslusos.blogspot.com/2013/08/para-quando-publicitacao-das-listas-de.html" TargetMode="External"/><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ottawamindfulnessclinic.wordpress.com/2010/05/06/neural-pruning/" TargetMode="External"/><Relationship Id="rId4" Type="http://schemas.openxmlformats.org/officeDocument/2006/relationships/image" Target="../media/image19.jp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7.png"/><Relationship Id="rId3" Type="http://schemas.openxmlformats.org/officeDocument/2006/relationships/image" Target="../media/image17.JPG"/><Relationship Id="rId7" Type="http://schemas.openxmlformats.org/officeDocument/2006/relationships/image" Target="../media/image25.png"/><Relationship Id="rId12" Type="http://schemas.openxmlformats.org/officeDocument/2006/relationships/hyperlink" Target="http://openclipart.org/detail/26555/stop-sign-by-raemi" TargetMode="External"/><Relationship Id="rId2" Type="http://schemas.openxmlformats.org/officeDocument/2006/relationships/notesSlide" Target="../notesSlides/notesSlide11.xml"/><Relationship Id="rId16"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4.jpg"/><Relationship Id="rId11" Type="http://schemas.microsoft.com/office/2007/relationships/hdphoto" Target="../media/hdphoto2.wdp"/><Relationship Id="rId5" Type="http://schemas.openxmlformats.org/officeDocument/2006/relationships/image" Target="../media/image20.png"/><Relationship Id="rId15" Type="http://schemas.openxmlformats.org/officeDocument/2006/relationships/hyperlink" Target="http://en.wikipedia.org/wiki/File:16_1_go-sign.jpg" TargetMode="External"/><Relationship Id="rId10" Type="http://schemas.openxmlformats.org/officeDocument/2006/relationships/image" Target="../media/image26.png"/><Relationship Id="rId4" Type="http://schemas.openxmlformats.org/officeDocument/2006/relationships/image" Target="../media/image23.jpg"/><Relationship Id="rId9" Type="http://schemas.openxmlformats.org/officeDocument/2006/relationships/hyperlink" Target="http://openclipart.org/detail/167242/country-road-by-mi_brami" TargetMode="External"/><Relationship Id="rId1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g&amp;ehk=7CQUj1efqqf2cC6Pbyoc"/><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jp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g&amp;ehk=7CQUj1efqqf2cC6Pbyoc"/><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9.png"/><Relationship Id="rId5" Type="http://schemas.microsoft.com/office/2007/relationships/hdphoto" Target="../media/hdphoto4.wdp"/><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hyperlink" Target="http://hyo-cloud.tistory.com/224" TargetMode="External"/><Relationship Id="rId3" Type="http://schemas.openxmlformats.org/officeDocument/2006/relationships/image" Target="../media/image20.png"/><Relationship Id="rId7"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hyperlink" Target="http://openclipart.org/detail/167242/country-road-by-mi_brami" TargetMode="External"/><Relationship Id="rId5" Type="http://schemas.microsoft.com/office/2007/relationships/hdphoto" Target="../media/hdphoto1.wdp"/><Relationship Id="rId4" Type="http://schemas.openxmlformats.org/officeDocument/2006/relationships/image" Target="../media/image25.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hyperlink" Target="http://openclipart.org/detail/167242/country-road-by-mi_brami" TargetMode="External"/><Relationship Id="rId13" Type="http://schemas.openxmlformats.org/officeDocument/2006/relationships/hyperlink" Target="http://hyo-cloud.tistory.com/224" TargetMode="External"/><Relationship Id="rId3" Type="http://schemas.openxmlformats.org/officeDocument/2006/relationships/image" Target="../media/image47.jpg"/><Relationship Id="rId7" Type="http://schemas.microsoft.com/office/2007/relationships/hdphoto" Target="../media/hdphoto1.wdp"/><Relationship Id="rId12"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hyperlink" Target="http://en.wikipedia.org/wiki/File:16_1_go-sign.jpg" TargetMode="External"/><Relationship Id="rId5" Type="http://schemas.openxmlformats.org/officeDocument/2006/relationships/image" Target="../media/image20.png"/><Relationship Id="rId15" Type="http://schemas.openxmlformats.org/officeDocument/2006/relationships/hyperlink" Target="https://www.techzim.co.zw/2010/06/information-security-career-advice-part1/" TargetMode="External"/><Relationship Id="rId10" Type="http://schemas.microsoft.com/office/2007/relationships/hdphoto" Target="../media/hdphoto3.wdp"/><Relationship Id="rId4" Type="http://schemas.openxmlformats.org/officeDocument/2006/relationships/hyperlink" Target="http://educandoaemma.blogspot.com/2014/01/autoeducacion-un-metodo-realista-para.html" TargetMode="External"/><Relationship Id="rId9" Type="http://schemas.openxmlformats.org/officeDocument/2006/relationships/image" Target="../media/image27.png"/><Relationship Id="rId14" Type="http://schemas.openxmlformats.org/officeDocument/2006/relationships/image" Target="../media/image48.jp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image" Target="../media/image3.png"/><Relationship Id="rId4" Type="http://schemas.openxmlformats.org/officeDocument/2006/relationships/hyperlink" Target="http://www.justintarte.com/2015/01/leadership-if-everyone-is-happy-then.html#link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openclipart.org/detail/167242/country-road-by-mi_brami" TargetMode="External"/><Relationship Id="rId3" Type="http://schemas.openxmlformats.org/officeDocument/2006/relationships/image" Target="../media/image47.jpg"/><Relationship Id="rId7" Type="http://schemas.microsoft.com/office/2007/relationships/hdphoto" Target="../media/hdphoto1.wdp"/><Relationship Id="rId12" Type="http://schemas.openxmlformats.org/officeDocument/2006/relationships/hyperlink" Target="https://www.techzim.co.zw/2010/06/information-security-career-advice-part1/"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48.jpg"/><Relationship Id="rId5" Type="http://schemas.openxmlformats.org/officeDocument/2006/relationships/image" Target="../media/image20.png"/><Relationship Id="rId10" Type="http://schemas.openxmlformats.org/officeDocument/2006/relationships/hyperlink" Target="http://hyo-cloud.tistory.com/224" TargetMode="External"/><Relationship Id="rId4" Type="http://schemas.openxmlformats.org/officeDocument/2006/relationships/hyperlink" Target="http://educandoaemma.blogspot.com/2014/01/autoeducacion-un-metodo-realista-para.html" TargetMode="External"/><Relationship Id="rId9" Type="http://schemas.openxmlformats.org/officeDocument/2006/relationships/image" Target="../media/image43.jpeg"/></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1.png"/><Relationship Id="rId7" Type="http://schemas.openxmlformats.org/officeDocument/2006/relationships/diagramColors" Target="../diagrams/colors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8" Type="http://schemas.openxmlformats.org/officeDocument/2006/relationships/hyperlink" Target="http://openclipart.org/detail/167242/country-road-by-mi_brami" TargetMode="External"/><Relationship Id="rId3" Type="http://schemas.openxmlformats.org/officeDocument/2006/relationships/image" Target="../media/image47.jpg"/><Relationship Id="rId7" Type="http://schemas.microsoft.com/office/2007/relationships/hdphoto" Target="../media/hdphoto1.wdp"/><Relationship Id="rId12" Type="http://schemas.openxmlformats.org/officeDocument/2006/relationships/hyperlink" Target="https://www.techzim.co.zw/2010/06/information-security-career-advice-part1/"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48.jpg"/><Relationship Id="rId5" Type="http://schemas.openxmlformats.org/officeDocument/2006/relationships/image" Target="../media/image20.png"/><Relationship Id="rId10" Type="http://schemas.openxmlformats.org/officeDocument/2006/relationships/hyperlink" Target="http://hyo-cloud.tistory.com/224" TargetMode="External"/><Relationship Id="rId4" Type="http://schemas.openxmlformats.org/officeDocument/2006/relationships/hyperlink" Target="http://educandoaemma.blogspot.com/2014/01/autoeducacion-un-metodo-realista-para.html" TargetMode="External"/><Relationship Id="rId9"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hyperlink" Target="https://flipgrid.com/1113d7"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hyperlink" Target="http://gibsters.com/gb/"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0.jpg"/></Relationships>
</file>

<file path=ppt/slides/_rels/slide34.xml.rels><?xml version="1.0" encoding="UTF-8" standalone="yes"?>
<Relationships xmlns="http://schemas.openxmlformats.org/package/2006/relationships"><Relationship Id="rId3" Type="http://schemas.openxmlformats.org/officeDocument/2006/relationships/hyperlink" Target="https://www.symbaloo.com/home/mix/13ePBgY6B4"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8.xml"/><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8" Type="http://schemas.openxmlformats.org/officeDocument/2006/relationships/hyperlink" Target="http://profslusos.blogspot.com/2013/08/para-quando-publicitacao-das-listas-de.html" TargetMode="External"/><Relationship Id="rId3" Type="http://schemas.openxmlformats.org/officeDocument/2006/relationships/image" Target="../media/image83.jpg"/><Relationship Id="rId7"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image" Target="../media/image3.png"/><Relationship Id="rId4" Type="http://schemas.openxmlformats.org/officeDocument/2006/relationships/hyperlink" Target="http://babousrini.blogspot.com.au/2012/02/thought-provoking-cartoon-which-step.html" TargetMode="External"/><Relationship Id="rId9" Type="http://schemas.openxmlformats.org/officeDocument/2006/relationships/hyperlink" Target="https://creativecommons.org/licenses/by-sa/3.0/" TargetMode="Externa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84.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hyperlink" Target="http://www.epep.at/" TargetMode="External"/><Relationship Id="rId7" Type="http://schemas.openxmlformats.org/officeDocument/2006/relationships/hyperlink" Target="http://www.portalhr.ro/cand-ai-spus-multumesc-ultima-data/"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6.jpg"/><Relationship Id="rId5" Type="http://schemas.openxmlformats.org/officeDocument/2006/relationships/hyperlink" Target="http://www.readingiscool.xyz/" TargetMode="External"/><Relationship Id="rId4" Type="http://schemas.openxmlformats.org/officeDocument/2006/relationships/hyperlink" Target="http://www.gibsters.co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symbaloo.com/home/mix/13ePBgY6B4" TargetMode="External"/><Relationship Id="rId1" Type="http://schemas.openxmlformats.org/officeDocument/2006/relationships/slideLayout" Target="../slideLayouts/slideLayout18.xml"/><Relationship Id="rId5" Type="http://schemas.openxmlformats.org/officeDocument/2006/relationships/image" Target="../media/image88.png"/><Relationship Id="rId4" Type="http://schemas.openxmlformats.org/officeDocument/2006/relationships/hyperlink" Target="https://tinyurl.com/choiceboard-recources"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www.mrscienceshow.com/2010/06/bring-us-your-burning-science-questions.html" TargetMode="External"/><Relationship Id="rId7" Type="http://schemas.openxmlformats.org/officeDocument/2006/relationships/hyperlink" Target="https://creativecommons.org/licenses/by-nc-sa/3.0/" TargetMode="External"/><Relationship Id="rId2" Type="http://schemas.openxmlformats.org/officeDocument/2006/relationships/image" Target="../media/image89.jpg"/><Relationship Id="rId1" Type="http://schemas.openxmlformats.org/officeDocument/2006/relationships/slideLayout" Target="../slideLayouts/slideLayout21.xml"/><Relationship Id="rId6" Type="http://schemas.openxmlformats.org/officeDocument/2006/relationships/hyperlink" Target="http://www.eoi.es/blogs/lauraambros/2011/11/28/what-about-managerial-skills/" TargetMode="External"/><Relationship Id="rId5" Type="http://schemas.openxmlformats.org/officeDocument/2006/relationships/image" Target="../media/image90.jpg"/><Relationship Id="rId4" Type="http://schemas.openxmlformats.org/officeDocument/2006/relationships/hyperlink" Target="https://creativecommons.org/licenses/by-sa/3.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qkrrudwls.tistory.com/43" TargetMode="External"/><Relationship Id="rId5" Type="http://schemas.openxmlformats.org/officeDocument/2006/relationships/image" Target="../media/image15.jpeg"/><Relationship Id="rId4" Type="http://schemas.openxmlformats.org/officeDocument/2006/relationships/hyperlink" Target="https://pixabay.com/en/teacher-teach-learn-improvement-101373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hyperlink" Target="https://creativecommons.org/licenses/by-nc-nd/3.0/" TargetMode="External"/><Relationship Id="rId4" Type="http://schemas.openxmlformats.org/officeDocument/2006/relationships/hyperlink" Target="https://ifitshipitshere.blogspot.com/2013/06/ricolas-unwrap-your-voice-packaging-ad.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 name="Picture 4" descr="A picture containing clothing&#10;&#10;Description generated with very high confidence">
            <a:extLst>
              <a:ext uri="{FF2B5EF4-FFF2-40B4-BE49-F238E27FC236}">
                <a16:creationId xmlns:a16="http://schemas.microsoft.com/office/drawing/2014/main" id="{950C87E6-1F92-4DD4-A30D-312BEBDDC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579" y="1652753"/>
            <a:ext cx="1898805" cy="4040012"/>
          </a:xfrm>
          <a:prstGeom prst="rect">
            <a:avLst/>
          </a:prstGeom>
        </p:spPr>
      </p:pic>
      <p:pic>
        <p:nvPicPr>
          <p:cNvPr id="7" name="Picture 6" descr="A picture containing toy, doll&#10;&#10;Description generated with high confidence">
            <a:extLst>
              <a:ext uri="{FF2B5EF4-FFF2-40B4-BE49-F238E27FC236}">
                <a16:creationId xmlns:a16="http://schemas.microsoft.com/office/drawing/2014/main" id="{3873D2B5-B2E3-419B-8B3F-199EC7CCE1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1480" y="1652753"/>
            <a:ext cx="2373507" cy="4040012"/>
          </a:xfrm>
          <a:prstGeom prst="rect">
            <a:avLst/>
          </a:prstGeom>
        </p:spPr>
      </p:pic>
      <p:sp>
        <p:nvSpPr>
          <p:cNvPr id="2" name="Title 1">
            <a:extLst>
              <a:ext uri="{FF2B5EF4-FFF2-40B4-BE49-F238E27FC236}">
                <a16:creationId xmlns:a16="http://schemas.microsoft.com/office/drawing/2014/main" id="{1A4F8F62-D4BA-4B80-A7DD-A3A3C82D19F0}"/>
              </a:ext>
            </a:extLst>
          </p:cNvPr>
          <p:cNvSpPr>
            <a:spLocks noGrp="1"/>
          </p:cNvSpPr>
          <p:nvPr>
            <p:ph type="ctrTitle"/>
          </p:nvPr>
        </p:nvSpPr>
        <p:spPr>
          <a:xfrm>
            <a:off x="6892477" y="1215212"/>
            <a:ext cx="5241189" cy="1717675"/>
          </a:xfrm>
        </p:spPr>
        <p:txBody>
          <a:bodyPr>
            <a:normAutofit/>
          </a:bodyPr>
          <a:lstStyle/>
          <a:p>
            <a:br>
              <a:rPr lang="de-AT" sz="3700" b="1" dirty="0">
                <a:latin typeface="Ink Free" panose="03080402000500000000" pitchFamily="66" charset="0"/>
              </a:rPr>
            </a:br>
            <a:r>
              <a:rPr lang="de-AT" sz="3700" b="1" cap="none" dirty="0">
                <a:latin typeface="Ink Free" panose="03080402000500000000" pitchFamily="66" charset="0"/>
              </a:rPr>
              <a:t>Warum Marionetten schlecht Sprachen lernen</a:t>
            </a:r>
            <a:endParaRPr lang="en-US" sz="3700" b="1" dirty="0">
              <a:latin typeface="Ink Free" panose="03080402000500000000" pitchFamily="66" charset="0"/>
            </a:endParaRPr>
          </a:p>
        </p:txBody>
      </p:sp>
      <p:sp>
        <p:nvSpPr>
          <p:cNvPr id="3" name="Subtitle 2">
            <a:extLst>
              <a:ext uri="{FF2B5EF4-FFF2-40B4-BE49-F238E27FC236}">
                <a16:creationId xmlns:a16="http://schemas.microsoft.com/office/drawing/2014/main" id="{4D0839E8-E01E-4091-A6B7-437B575505A9}"/>
              </a:ext>
            </a:extLst>
          </p:cNvPr>
          <p:cNvSpPr>
            <a:spLocks noGrp="1"/>
          </p:cNvSpPr>
          <p:nvPr>
            <p:ph type="subTitle" idx="1"/>
          </p:nvPr>
        </p:nvSpPr>
        <p:spPr>
          <a:xfrm>
            <a:off x="7687013" y="3320132"/>
            <a:ext cx="3707844" cy="1209964"/>
          </a:xfrm>
        </p:spPr>
        <p:txBody>
          <a:bodyPr>
            <a:normAutofit/>
          </a:bodyPr>
          <a:lstStyle/>
          <a:p>
            <a:endParaRPr lang="en-US" b="1" dirty="0">
              <a:latin typeface="Ink Free" panose="03080402000500000000" pitchFamily="66" charset="0"/>
            </a:endParaRPr>
          </a:p>
        </p:txBody>
      </p:sp>
    </p:spTree>
    <p:extLst>
      <p:ext uri="{BB962C8B-B14F-4D97-AF65-F5344CB8AC3E}">
        <p14:creationId xmlns:p14="http://schemas.microsoft.com/office/powerpoint/2010/main" val="1733598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95D5F-0749-4A04-BE50-81E0BA1F18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7479" y="4314916"/>
            <a:ext cx="1559412" cy="1559412"/>
          </a:xfrm>
          <a:prstGeom prst="rect">
            <a:avLst/>
          </a:prstGeom>
        </p:spPr>
      </p:pic>
      <p:pic>
        <p:nvPicPr>
          <p:cNvPr id="9" name="Picture 8" descr="A picture containing invertebrate, animal, basket star, echinoderm&#10;&#10;Description generated with very high confidence">
            <a:extLst>
              <a:ext uri="{FF2B5EF4-FFF2-40B4-BE49-F238E27FC236}">
                <a16:creationId xmlns:a16="http://schemas.microsoft.com/office/drawing/2014/main" id="{BCC7F5B6-C961-4AF4-8C44-12859F07633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267978" y="4187747"/>
            <a:ext cx="2982091" cy="19832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a:extLst>
              <a:ext uri="{FF2B5EF4-FFF2-40B4-BE49-F238E27FC236}">
                <a16:creationId xmlns:a16="http://schemas.microsoft.com/office/drawing/2014/main" id="{7C91EE82-C315-46EE-B1F1-7E60FB102B16}"/>
              </a:ext>
            </a:extLst>
          </p:cNvPr>
          <p:cNvPicPr>
            <a:picLocks noChangeAspect="1"/>
          </p:cNvPicPr>
          <p:nvPr/>
        </p:nvPicPr>
        <p:blipFill rotWithShape="1">
          <a:blip r:embed="rId6">
            <a:extLst>
              <a:ext uri="{28A0092B-C50C-407E-A947-70E740481C1C}">
                <a14:useLocalDpi xmlns:a14="http://schemas.microsoft.com/office/drawing/2010/main" val="0"/>
              </a:ext>
            </a:extLst>
          </a:blip>
          <a:srcRect t="18278" r="16619" b="36555"/>
          <a:stretch/>
        </p:blipFill>
        <p:spPr>
          <a:xfrm>
            <a:off x="3871418" y="3719328"/>
            <a:ext cx="4185913" cy="3101887"/>
          </a:xfrm>
          <a:prstGeom prst="rect">
            <a:avLst/>
          </a:prstGeom>
        </p:spPr>
      </p:pic>
      <p:sp>
        <p:nvSpPr>
          <p:cNvPr id="11" name="Title 10">
            <a:extLst>
              <a:ext uri="{FF2B5EF4-FFF2-40B4-BE49-F238E27FC236}">
                <a16:creationId xmlns:a16="http://schemas.microsoft.com/office/drawing/2014/main" id="{89C9EF5B-0286-4129-85D8-617DDF10ECF3}"/>
              </a:ext>
            </a:extLst>
          </p:cNvPr>
          <p:cNvSpPr>
            <a:spLocks noGrp="1"/>
          </p:cNvSpPr>
          <p:nvPr>
            <p:ph type="title"/>
          </p:nvPr>
        </p:nvSpPr>
        <p:spPr>
          <a:xfrm>
            <a:off x="617728" y="620382"/>
            <a:ext cx="10364451" cy="554424"/>
          </a:xfrm>
        </p:spPr>
        <p:txBody>
          <a:bodyPr>
            <a:normAutofit fontScale="90000"/>
          </a:bodyPr>
          <a:lstStyle/>
          <a:p>
            <a:r>
              <a:rPr lang="de-AT" b="1" cap="none" dirty="0">
                <a:latin typeface="Ink Free" panose="03080402000500000000" pitchFamily="66" charset="0"/>
              </a:rPr>
              <a:t>How do we learn? Why do we need choice?</a:t>
            </a:r>
            <a:endParaRPr lang="en-US" b="1" cap="none" dirty="0">
              <a:latin typeface="Ink Free" panose="03080402000500000000" pitchFamily="66" charset="0"/>
            </a:endParaRPr>
          </a:p>
        </p:txBody>
      </p:sp>
      <p:pic>
        <p:nvPicPr>
          <p:cNvPr id="14" name="Picture 13" descr="A picture containing vector graphics&#10;&#10;Description generated with high confidence">
            <a:extLst>
              <a:ext uri="{FF2B5EF4-FFF2-40B4-BE49-F238E27FC236}">
                <a16:creationId xmlns:a16="http://schemas.microsoft.com/office/drawing/2014/main" id="{8FD86AB7-3362-4FA8-A038-3DD15CA1AB6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520248" y="3858861"/>
            <a:ext cx="1308931" cy="1396193"/>
          </a:xfrm>
          <a:prstGeom prst="rect">
            <a:avLst/>
          </a:prstGeom>
        </p:spPr>
      </p:pic>
      <p:sp>
        <p:nvSpPr>
          <p:cNvPr id="16" name="TextBox 15">
            <a:extLst>
              <a:ext uri="{FF2B5EF4-FFF2-40B4-BE49-F238E27FC236}">
                <a16:creationId xmlns:a16="http://schemas.microsoft.com/office/drawing/2014/main" id="{C9272BB6-D6B8-46E5-A2B8-6F555950CACD}"/>
              </a:ext>
            </a:extLst>
          </p:cNvPr>
          <p:cNvSpPr txBox="1"/>
          <p:nvPr/>
        </p:nvSpPr>
        <p:spPr>
          <a:xfrm>
            <a:off x="971075" y="1193931"/>
            <a:ext cx="9909710" cy="1200329"/>
          </a:xfrm>
          <a:prstGeom prst="rect">
            <a:avLst/>
          </a:prstGeom>
          <a:solidFill>
            <a:schemeClr val="accent5">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marL="285750" indent="-285750">
              <a:buFont typeface="Arial" panose="020B0604020202020204" pitchFamily="34" charset="0"/>
              <a:buChar char="•"/>
            </a:pPr>
            <a:r>
              <a:rPr lang="de-AT" dirty="0"/>
              <a:t>every brain is unique</a:t>
            </a:r>
          </a:p>
          <a:p>
            <a:pPr marL="285750" indent="-285750">
              <a:buFont typeface="Arial" panose="020B0604020202020204" pitchFamily="34" charset="0"/>
              <a:buChar char="•"/>
            </a:pPr>
            <a:r>
              <a:rPr lang="de-AT" dirty="0"/>
              <a:t>our existing networks determine what we notice and how we learn new things: interests, gender, readiness levels,  learning preferences…</a:t>
            </a:r>
          </a:p>
          <a:p>
            <a:pPr marL="285750" indent="-285750">
              <a:buFont typeface="Arial" panose="020B0604020202020204" pitchFamily="34" charset="0"/>
              <a:buChar char="•"/>
            </a:pPr>
            <a:r>
              <a:rPr lang="de-AT" dirty="0"/>
              <a:t>choice triggers an exciting chain reaction on a psychological AND chemical level</a:t>
            </a:r>
            <a:endParaRPr lang="en-US" dirty="0"/>
          </a:p>
        </p:txBody>
      </p:sp>
      <p:sp>
        <p:nvSpPr>
          <p:cNvPr id="18" name="TextBox 17">
            <a:extLst>
              <a:ext uri="{FF2B5EF4-FFF2-40B4-BE49-F238E27FC236}">
                <a16:creationId xmlns:a16="http://schemas.microsoft.com/office/drawing/2014/main" id="{BCFF5761-4920-4DF5-AFF5-BA14D921CF24}"/>
              </a:ext>
            </a:extLst>
          </p:cNvPr>
          <p:cNvSpPr txBox="1"/>
          <p:nvPr/>
        </p:nvSpPr>
        <p:spPr>
          <a:xfrm>
            <a:off x="1126232" y="4449904"/>
            <a:ext cx="1632621" cy="369332"/>
          </a:xfrm>
          <a:prstGeom prst="rect">
            <a:avLst/>
          </a:prstGeom>
          <a:noFill/>
        </p:spPr>
        <p:txBody>
          <a:bodyPr wrap="square" rtlCol="0">
            <a:spAutoFit/>
          </a:bodyPr>
          <a:lstStyle/>
          <a:p>
            <a:endParaRPr lang="en-US" dirty="0"/>
          </a:p>
        </p:txBody>
      </p:sp>
      <p:sp>
        <p:nvSpPr>
          <p:cNvPr id="19" name="TextBox 18">
            <a:extLst>
              <a:ext uri="{FF2B5EF4-FFF2-40B4-BE49-F238E27FC236}">
                <a16:creationId xmlns:a16="http://schemas.microsoft.com/office/drawing/2014/main" id="{9112E0B8-A0A9-4AF9-9FC2-F9C9DA80934F}"/>
              </a:ext>
            </a:extLst>
          </p:cNvPr>
          <p:cNvSpPr txBox="1"/>
          <p:nvPr/>
        </p:nvSpPr>
        <p:spPr>
          <a:xfrm>
            <a:off x="360453" y="5847789"/>
            <a:ext cx="3638145" cy="646331"/>
          </a:xfrm>
          <a:prstGeom prst="rect">
            <a:avLst/>
          </a:prstGeom>
          <a:noFill/>
        </p:spPr>
        <p:txBody>
          <a:bodyPr wrap="square" rtlCol="0">
            <a:spAutoFit/>
          </a:bodyPr>
          <a:lstStyle/>
          <a:p>
            <a:r>
              <a:rPr lang="de-AT" dirty="0"/>
              <a:t>Learning = making new connections or strengthening existing ones</a:t>
            </a:r>
            <a:endParaRPr lang="en-US" dirty="0"/>
          </a:p>
        </p:txBody>
      </p:sp>
      <p:sp>
        <p:nvSpPr>
          <p:cNvPr id="2" name="Rectangle 1">
            <a:extLst>
              <a:ext uri="{FF2B5EF4-FFF2-40B4-BE49-F238E27FC236}">
                <a16:creationId xmlns:a16="http://schemas.microsoft.com/office/drawing/2014/main" id="{9AE754CF-881D-4CAE-84B6-B253FC7AD6C5}"/>
              </a:ext>
            </a:extLst>
          </p:cNvPr>
          <p:cNvSpPr/>
          <p:nvPr/>
        </p:nvSpPr>
        <p:spPr>
          <a:xfrm>
            <a:off x="971075" y="4556957"/>
            <a:ext cx="1942934" cy="1240971"/>
          </a:xfrm>
          <a:prstGeom prst="rect">
            <a:avLst/>
          </a:prstGeom>
          <a:blipFill dpi="0" rotWithShape="1">
            <a:blip r:embed="rId9">
              <a:extLst>
                <a:ext uri="{28A0092B-C50C-407E-A947-70E740481C1C}">
                  <a14:useLocalDpi xmlns:a14="http://schemas.microsoft.com/office/drawing/2010/main" val="0"/>
                </a:ext>
              </a:extLst>
            </a:blip>
            <a:srcRect/>
            <a:stretch>
              <a:fillRect/>
            </a:stretch>
          </a:blipFill>
          <a:effectLst>
            <a:glow rad="228600">
              <a:schemeClr val="bg1">
                <a:lumMod val="8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bg1"/>
                </a:solidFill>
              </a:rPr>
              <a:t>Neurons that fire together </a:t>
            </a:r>
          </a:p>
          <a:p>
            <a:pPr algn="ctr"/>
            <a:r>
              <a:rPr lang="de-AT" b="1" dirty="0">
                <a:solidFill>
                  <a:schemeClr val="bg1"/>
                </a:solidFill>
              </a:rPr>
              <a:t>wire together</a:t>
            </a:r>
            <a:endParaRPr lang="en-US" b="1" dirty="0">
              <a:solidFill>
                <a:schemeClr val="bg1"/>
              </a:solidFill>
            </a:endParaRPr>
          </a:p>
        </p:txBody>
      </p:sp>
      <p:sp>
        <p:nvSpPr>
          <p:cNvPr id="5" name="TextBox 4">
            <a:extLst>
              <a:ext uri="{FF2B5EF4-FFF2-40B4-BE49-F238E27FC236}">
                <a16:creationId xmlns:a16="http://schemas.microsoft.com/office/drawing/2014/main" id="{1B8E9816-48F0-4351-9A20-EB31874F906B}"/>
              </a:ext>
            </a:extLst>
          </p:cNvPr>
          <p:cNvSpPr txBox="1"/>
          <p:nvPr/>
        </p:nvSpPr>
        <p:spPr>
          <a:xfrm>
            <a:off x="498819" y="2350619"/>
            <a:ext cx="10870986" cy="1182631"/>
          </a:xfrm>
          <a:prstGeom prst="rect">
            <a:avLst/>
          </a:prstGeom>
          <a:noFill/>
        </p:spPr>
        <p:txBody>
          <a:bodyPr wrap="square" rtlCol="0">
            <a:spAutoFit/>
          </a:bodyPr>
          <a:lstStyle/>
          <a:p>
            <a:pPr lvl="1">
              <a:lnSpc>
                <a:spcPct val="200000"/>
              </a:lnSpc>
            </a:pPr>
            <a:r>
              <a:rPr lang="de-AT" dirty="0">
                <a:highlight>
                  <a:srgbClr val="BFF5F1"/>
                </a:highlight>
              </a:rPr>
              <a:t>choice</a:t>
            </a:r>
            <a:r>
              <a:rPr lang="de-AT" dirty="0"/>
              <a:t> </a:t>
            </a:r>
            <a:r>
              <a:rPr lang="de-AT" sz="2000" b="1" dirty="0">
                <a:solidFill>
                  <a:schemeClr val="accent2">
                    <a:lumMod val="75000"/>
                  </a:schemeClr>
                </a:solidFill>
              </a:rPr>
              <a:t>=</a:t>
            </a:r>
            <a:r>
              <a:rPr lang="de-AT" dirty="0"/>
              <a:t> </a:t>
            </a:r>
            <a:r>
              <a:rPr lang="de-AT" dirty="0">
                <a:highlight>
                  <a:srgbClr val="BFF5F1"/>
                </a:highlight>
              </a:rPr>
              <a:t>freedom</a:t>
            </a:r>
            <a:r>
              <a:rPr lang="de-AT" dirty="0"/>
              <a:t> </a:t>
            </a:r>
            <a:r>
              <a:rPr lang="de-AT" sz="2000" b="1" dirty="0">
                <a:solidFill>
                  <a:schemeClr val="accent2">
                    <a:lumMod val="75000"/>
                  </a:schemeClr>
                </a:solidFill>
              </a:rPr>
              <a:t>=</a:t>
            </a:r>
            <a:r>
              <a:rPr lang="de-AT" dirty="0"/>
              <a:t> </a:t>
            </a:r>
            <a:r>
              <a:rPr lang="de-AT" dirty="0">
                <a:highlight>
                  <a:srgbClr val="BFF5F1"/>
                </a:highlight>
              </a:rPr>
              <a:t>a strong motivating factor</a:t>
            </a:r>
            <a:r>
              <a:rPr lang="de-AT" dirty="0"/>
              <a:t>               </a:t>
            </a:r>
            <a:r>
              <a:rPr lang="de-AT" dirty="0">
                <a:highlight>
                  <a:srgbClr val="BFF5F1"/>
                </a:highlight>
              </a:rPr>
              <a:t>engagement and empowerment  </a:t>
            </a:r>
            <a:r>
              <a:rPr lang="de-AT" dirty="0"/>
              <a:t>                 </a:t>
            </a:r>
          </a:p>
          <a:p>
            <a:pPr lvl="1">
              <a:lnSpc>
                <a:spcPct val="200000"/>
              </a:lnSpc>
            </a:pPr>
            <a:r>
              <a:rPr lang="de-AT" dirty="0"/>
              <a:t>             </a:t>
            </a:r>
            <a:r>
              <a:rPr lang="de-AT" dirty="0">
                <a:highlight>
                  <a:srgbClr val="BFF5F1"/>
                </a:highlight>
              </a:rPr>
              <a:t>  acetylcholine </a:t>
            </a:r>
            <a:r>
              <a:rPr lang="de-AT" dirty="0"/>
              <a:t>                   </a:t>
            </a:r>
            <a:r>
              <a:rPr lang="de-AT" dirty="0">
                <a:highlight>
                  <a:srgbClr val="BFF5F1"/>
                </a:highlight>
              </a:rPr>
              <a:t>improves synapse communication </a:t>
            </a:r>
            <a:r>
              <a:rPr lang="de-AT" dirty="0"/>
              <a:t>and </a:t>
            </a:r>
            <a:r>
              <a:rPr lang="de-AT" dirty="0">
                <a:highlight>
                  <a:srgbClr val="BFF5F1"/>
                </a:highlight>
              </a:rPr>
              <a:t>growth of new connections</a:t>
            </a:r>
            <a:r>
              <a:rPr lang="de-AT" dirty="0"/>
              <a:t>.</a:t>
            </a:r>
          </a:p>
        </p:txBody>
      </p:sp>
      <p:sp>
        <p:nvSpPr>
          <p:cNvPr id="6" name="Arrow: Striped Right 5">
            <a:extLst>
              <a:ext uri="{FF2B5EF4-FFF2-40B4-BE49-F238E27FC236}">
                <a16:creationId xmlns:a16="http://schemas.microsoft.com/office/drawing/2014/main" id="{D2BA78C2-2220-4DEB-90ED-0D570BCA3C9E}"/>
              </a:ext>
            </a:extLst>
          </p:cNvPr>
          <p:cNvSpPr/>
          <p:nvPr/>
        </p:nvSpPr>
        <p:spPr>
          <a:xfrm>
            <a:off x="5425439" y="2583447"/>
            <a:ext cx="749030" cy="375022"/>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Arrow: Striped Right 16">
            <a:extLst>
              <a:ext uri="{FF2B5EF4-FFF2-40B4-BE49-F238E27FC236}">
                <a16:creationId xmlns:a16="http://schemas.microsoft.com/office/drawing/2014/main" id="{AD712051-6A5D-49FE-893D-0ABBEF8D6811}"/>
              </a:ext>
            </a:extLst>
          </p:cNvPr>
          <p:cNvSpPr/>
          <p:nvPr/>
        </p:nvSpPr>
        <p:spPr>
          <a:xfrm>
            <a:off x="9377138" y="2623379"/>
            <a:ext cx="749030" cy="375022"/>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Arrow: Striped Right 19">
            <a:extLst>
              <a:ext uri="{FF2B5EF4-FFF2-40B4-BE49-F238E27FC236}">
                <a16:creationId xmlns:a16="http://schemas.microsoft.com/office/drawing/2014/main" id="{6E4BF46E-EBEB-437C-8733-65CEC6C189B4}"/>
              </a:ext>
            </a:extLst>
          </p:cNvPr>
          <p:cNvSpPr/>
          <p:nvPr/>
        </p:nvSpPr>
        <p:spPr>
          <a:xfrm>
            <a:off x="3461898" y="3175926"/>
            <a:ext cx="878412" cy="375022"/>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AT" dirty="0"/>
              <a:t>          </a:t>
            </a:r>
            <a:endParaRPr lang="en-US" dirty="0"/>
          </a:p>
        </p:txBody>
      </p:sp>
      <p:sp>
        <p:nvSpPr>
          <p:cNvPr id="21" name="Arrow: Striped Right 20">
            <a:extLst>
              <a:ext uri="{FF2B5EF4-FFF2-40B4-BE49-F238E27FC236}">
                <a16:creationId xmlns:a16="http://schemas.microsoft.com/office/drawing/2014/main" id="{D7835788-4CA7-49AE-B9BC-E67D4DBB0456}"/>
              </a:ext>
            </a:extLst>
          </p:cNvPr>
          <p:cNvSpPr/>
          <p:nvPr/>
        </p:nvSpPr>
        <p:spPr>
          <a:xfrm>
            <a:off x="1126232" y="3133523"/>
            <a:ext cx="722023" cy="375022"/>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2045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alpha val="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0CECC1B-3760-49CC-8CDD-3D946F2FE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5021" y="289765"/>
            <a:ext cx="2646979" cy="2267289"/>
          </a:xfrm>
          <a:prstGeom prst="rect">
            <a:avLst/>
          </a:prstGeom>
        </p:spPr>
      </p:pic>
      <p:pic>
        <p:nvPicPr>
          <p:cNvPr id="11" name="Picture 10">
            <a:extLst>
              <a:ext uri="{FF2B5EF4-FFF2-40B4-BE49-F238E27FC236}">
                <a16:creationId xmlns:a16="http://schemas.microsoft.com/office/drawing/2014/main" id="{7AFDE06D-CF49-48F0-A41F-79DDDCA8DD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5317" y="524514"/>
            <a:ext cx="2000250" cy="2000250"/>
          </a:xfrm>
          <a:prstGeom prst="rect">
            <a:avLst/>
          </a:prstGeom>
          <a:ln>
            <a:noFill/>
          </a:ln>
          <a:effectLst>
            <a:softEdge rad="112500"/>
          </a:effectLst>
        </p:spPr>
      </p:pic>
      <p:pic>
        <p:nvPicPr>
          <p:cNvPr id="2" name="Picture 1">
            <a:extLst>
              <a:ext uri="{FF2B5EF4-FFF2-40B4-BE49-F238E27FC236}">
                <a16:creationId xmlns:a16="http://schemas.microsoft.com/office/drawing/2014/main" id="{D74F4CF8-E007-4BF8-B9B6-DC75A80E171A}"/>
              </a:ext>
            </a:extLst>
          </p:cNvPr>
          <p:cNvPicPr>
            <a:picLocks noChangeAspect="1"/>
          </p:cNvPicPr>
          <p:nvPr/>
        </p:nvPicPr>
        <p:blipFill rotWithShape="1">
          <a:blip r:embed="rId5">
            <a:extLst>
              <a:ext uri="{28A0092B-C50C-407E-A947-70E740481C1C}">
                <a14:useLocalDpi xmlns:a14="http://schemas.microsoft.com/office/drawing/2010/main" val="0"/>
              </a:ext>
            </a:extLst>
          </a:blip>
          <a:srcRect t="18278" r="16619" b="36555"/>
          <a:stretch/>
        </p:blipFill>
        <p:spPr>
          <a:xfrm>
            <a:off x="3135442" y="1423410"/>
            <a:ext cx="5412979" cy="4011180"/>
          </a:xfrm>
          <a:prstGeom prst="rect">
            <a:avLst/>
          </a:prstGeom>
        </p:spPr>
      </p:pic>
      <p:pic>
        <p:nvPicPr>
          <p:cNvPr id="4" name="Picture 3" descr="A picture containing person, outdoor, building, boy&#10;&#10;Description generated with very high confidence">
            <a:extLst>
              <a:ext uri="{FF2B5EF4-FFF2-40B4-BE49-F238E27FC236}">
                <a16:creationId xmlns:a16="http://schemas.microsoft.com/office/drawing/2014/main" id="{6C428A61-2262-410C-8A66-8971174A4DC3}"/>
              </a:ext>
            </a:extLst>
          </p:cNvPr>
          <p:cNvPicPr>
            <a:picLocks noChangeAspect="1"/>
          </p:cNvPicPr>
          <p:nvPr/>
        </p:nvPicPr>
        <p:blipFill rotWithShape="1">
          <a:blip r:embed="rId6">
            <a:extLst>
              <a:ext uri="{28A0092B-C50C-407E-A947-70E740481C1C}">
                <a14:useLocalDpi xmlns:a14="http://schemas.microsoft.com/office/drawing/2010/main" val="0"/>
              </a:ext>
            </a:extLst>
          </a:blip>
          <a:srcRect l="22267" t="16582" r="15143" b="35770"/>
          <a:stretch/>
        </p:blipFill>
        <p:spPr>
          <a:xfrm>
            <a:off x="2796494" y="1736034"/>
            <a:ext cx="6184950" cy="353139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Picture 5">
            <a:extLst>
              <a:ext uri="{FF2B5EF4-FFF2-40B4-BE49-F238E27FC236}">
                <a16:creationId xmlns:a16="http://schemas.microsoft.com/office/drawing/2014/main" id="{C2239C86-C47C-44A5-B44E-F8FCF48156EF}"/>
              </a:ext>
            </a:extLst>
          </p:cNvPr>
          <p:cNvPicPr>
            <a:picLocks noChangeAspect="1"/>
          </p:cNvPicPr>
          <p:nvPr/>
        </p:nvPicPr>
        <p:blipFill>
          <a:blip r:embed="rId7">
            <a:extLst>
              <a:ext uri="{BEBA8EAE-BF5A-486C-A8C5-ECC9F3942E4B}">
                <a14:imgProps xmlns:a14="http://schemas.microsoft.com/office/drawing/2010/main">
                  <a14:imgLayer r:embed="rId8">
                    <a14:imgEffect>
                      <a14:artisticChalkSketch/>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45943" y="4333236"/>
            <a:ext cx="7438743" cy="2584963"/>
          </a:xfrm>
          <a:prstGeom prst="rect">
            <a:avLst/>
          </a:prstGeom>
          <a:effectLst>
            <a:glow>
              <a:schemeClr val="bg1"/>
            </a:glow>
          </a:effectLst>
        </p:spPr>
      </p:pic>
      <p:pic>
        <p:nvPicPr>
          <p:cNvPr id="8" name="Picture 7" descr="A red stop sign sitting on the ground&#10;&#10;Description generated with very high confidence">
            <a:extLst>
              <a:ext uri="{FF2B5EF4-FFF2-40B4-BE49-F238E27FC236}">
                <a16:creationId xmlns:a16="http://schemas.microsoft.com/office/drawing/2014/main" id="{14C6EFDA-A462-4A89-8F73-EE153434D660}"/>
              </a:ext>
            </a:extLst>
          </p:cNvPr>
          <p:cNvPicPr>
            <a:picLocks noChangeAspect="1"/>
          </p:cNvPicPr>
          <p:nvPr/>
        </p:nvPicPr>
        <p:blipFill rotWithShape="1">
          <a:blip r:embed="rId10">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rcRect b="-5124"/>
          <a:stretch/>
        </p:blipFill>
        <p:spPr>
          <a:xfrm>
            <a:off x="2276556" y="3981467"/>
            <a:ext cx="519938" cy="1172471"/>
          </a:xfrm>
          <a:prstGeom prst="rect">
            <a:avLst/>
          </a:prstGeom>
        </p:spPr>
      </p:pic>
      <p:pic>
        <p:nvPicPr>
          <p:cNvPr id="10" name="Picture 9" descr="A stop sign&#10;&#10;Description generated with very high confidence">
            <a:extLst>
              <a:ext uri="{FF2B5EF4-FFF2-40B4-BE49-F238E27FC236}">
                <a16:creationId xmlns:a16="http://schemas.microsoft.com/office/drawing/2014/main" id="{F07DA50C-4D3E-4863-AF32-7B2B09CC8EDC}"/>
              </a:ext>
            </a:extLst>
          </p:cNvPr>
          <p:cNvPicPr>
            <a:picLocks noChangeAspect="1"/>
          </p:cNvPicPr>
          <p:nvPr/>
        </p:nvPicPr>
        <p:blipFill>
          <a:blip r:embed="rId13">
            <a:extLst>
              <a:ext uri="{BEBA8EAE-BF5A-486C-A8C5-ECC9F3942E4B}">
                <a14:imgProps xmlns:a14="http://schemas.microsoft.com/office/drawing/2010/main">
                  <a14:imgLayer r:embed="rId14">
                    <a14:imgEffect>
                      <a14:artisticPhotocopy/>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4044676" y="3981467"/>
            <a:ext cx="540905" cy="540905"/>
          </a:xfrm>
          <a:prstGeom prst="rect">
            <a:avLst/>
          </a:prstGeom>
        </p:spPr>
      </p:pic>
      <p:sp>
        <p:nvSpPr>
          <p:cNvPr id="3" name="Title 2">
            <a:extLst>
              <a:ext uri="{FF2B5EF4-FFF2-40B4-BE49-F238E27FC236}">
                <a16:creationId xmlns:a16="http://schemas.microsoft.com/office/drawing/2014/main" id="{43684584-BD74-4AC2-98F9-5B85CD1D3C64}"/>
              </a:ext>
            </a:extLst>
          </p:cNvPr>
          <p:cNvSpPr>
            <a:spLocks noGrp="1"/>
          </p:cNvSpPr>
          <p:nvPr>
            <p:ph type="title"/>
          </p:nvPr>
        </p:nvSpPr>
        <p:spPr>
          <a:xfrm>
            <a:off x="816593" y="209787"/>
            <a:ext cx="10364451" cy="901066"/>
          </a:xfrm>
        </p:spPr>
        <p:txBody>
          <a:bodyPr/>
          <a:lstStyle/>
          <a:p>
            <a:r>
              <a:rPr lang="de-AT" b="1" cap="none" dirty="0">
                <a:latin typeface="Ink Free" panose="03080402000500000000" pitchFamily="66" charset="0"/>
              </a:rPr>
              <a:t>How to get in…</a:t>
            </a:r>
            <a:endParaRPr lang="en-US" b="1" cap="none" dirty="0">
              <a:latin typeface="Ink Free" panose="03080402000500000000" pitchFamily="66" charset="0"/>
            </a:endParaRPr>
          </a:p>
        </p:txBody>
      </p:sp>
      <p:pic>
        <p:nvPicPr>
          <p:cNvPr id="7" name="Picture 6">
            <a:extLst>
              <a:ext uri="{FF2B5EF4-FFF2-40B4-BE49-F238E27FC236}">
                <a16:creationId xmlns:a16="http://schemas.microsoft.com/office/drawing/2014/main" id="{8647D5C9-1DCF-4E31-93B4-BCF21D7FFE93}"/>
              </a:ext>
            </a:extLst>
          </p:cNvPr>
          <p:cNvPicPr>
            <a:picLocks noChangeAspect="1"/>
          </p:cNvPicPr>
          <p:nvPr/>
        </p:nvPicPr>
        <p:blipFill>
          <a:blip r:embed="rId16"/>
          <a:stretch>
            <a:fillRect/>
          </a:stretch>
        </p:blipFill>
        <p:spPr>
          <a:xfrm>
            <a:off x="107101" y="1905303"/>
            <a:ext cx="2651929" cy="1498220"/>
          </a:xfrm>
          <a:prstGeom prst="rect">
            <a:avLst/>
          </a:prstGeom>
        </p:spPr>
      </p:pic>
      <p:sp>
        <p:nvSpPr>
          <p:cNvPr id="15" name="Speech Bubble: Oval 14">
            <a:extLst>
              <a:ext uri="{FF2B5EF4-FFF2-40B4-BE49-F238E27FC236}">
                <a16:creationId xmlns:a16="http://schemas.microsoft.com/office/drawing/2014/main" id="{F39A031D-2879-4F34-9278-1294327E5656}"/>
              </a:ext>
            </a:extLst>
          </p:cNvPr>
          <p:cNvSpPr/>
          <p:nvPr/>
        </p:nvSpPr>
        <p:spPr>
          <a:xfrm>
            <a:off x="7645307" y="1174814"/>
            <a:ext cx="2000250" cy="1318278"/>
          </a:xfrm>
          <a:prstGeom prst="wedgeEllipseCallout">
            <a:avLst>
              <a:gd name="adj1" fmla="val 64633"/>
              <a:gd name="adj2" fmla="val -80750"/>
            </a:avLst>
          </a:prstGeom>
          <a:solidFill>
            <a:schemeClr val="accent5">
              <a:lumMod val="40000"/>
              <a:lumOff val="60000"/>
              <a:alpha val="50000"/>
            </a:schemeClr>
          </a:solidFill>
          <a:ln>
            <a:solidFill>
              <a:schemeClr val="accent6">
                <a:lumMod val="50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dirty="0">
                <a:solidFill>
                  <a:schemeClr val="tx1"/>
                </a:solidFill>
              </a:rPr>
              <a:t>Cut STRESS !</a:t>
            </a:r>
          </a:p>
          <a:p>
            <a:pPr algn="ctr"/>
            <a:r>
              <a:rPr lang="de-AT" dirty="0">
                <a:solidFill>
                  <a:schemeClr val="tx1"/>
                </a:solidFill>
              </a:rPr>
              <a:t>Making mistakes is ok.</a:t>
            </a:r>
            <a:endParaRPr lang="en-US" dirty="0">
              <a:solidFill>
                <a:schemeClr val="tx1"/>
              </a:solidFill>
            </a:endParaRPr>
          </a:p>
        </p:txBody>
      </p:sp>
      <p:sp>
        <p:nvSpPr>
          <p:cNvPr id="16" name="Speech Bubble: Oval 15">
            <a:extLst>
              <a:ext uri="{FF2B5EF4-FFF2-40B4-BE49-F238E27FC236}">
                <a16:creationId xmlns:a16="http://schemas.microsoft.com/office/drawing/2014/main" id="{E433C83C-8435-4FF1-8C4D-132A9694868D}"/>
              </a:ext>
            </a:extLst>
          </p:cNvPr>
          <p:cNvSpPr/>
          <p:nvPr/>
        </p:nvSpPr>
        <p:spPr>
          <a:xfrm>
            <a:off x="8742809" y="2593955"/>
            <a:ext cx="2646979" cy="1815548"/>
          </a:xfrm>
          <a:prstGeom prst="wedgeEllipseCallout">
            <a:avLst>
              <a:gd name="adj1" fmla="val 36742"/>
              <a:gd name="adj2" fmla="val -131661"/>
            </a:avLst>
          </a:prstGeom>
          <a:solidFill>
            <a:schemeClr val="accent5">
              <a:lumMod val="40000"/>
              <a:lumOff val="60000"/>
              <a:alpha val="50000"/>
            </a:schemeClr>
          </a:solidFill>
          <a:ln>
            <a:solidFill>
              <a:schemeClr val="accent6">
                <a:lumMod val="50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dirty="0">
                <a:solidFill>
                  <a:schemeClr val="tx1"/>
                </a:solidFill>
              </a:rPr>
              <a:t>Create a safe and pleasurable  environment.</a:t>
            </a:r>
            <a:endParaRPr lang="en-US" dirty="0">
              <a:solidFill>
                <a:schemeClr val="tx1"/>
              </a:solidFill>
            </a:endParaRPr>
          </a:p>
        </p:txBody>
      </p:sp>
    </p:spTree>
    <p:extLst>
      <p:ext uri="{BB962C8B-B14F-4D97-AF65-F5344CB8AC3E}">
        <p14:creationId xmlns:p14="http://schemas.microsoft.com/office/powerpoint/2010/main" val="365631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0"/>
                                        <p:tgtEl>
                                          <p:spTgt spid="11"/>
                                        </p:tgtEl>
                                      </p:cBhvr>
                                    </p:animEffect>
                                    <p:set>
                                      <p:cBhvr>
                                        <p:cTn id="7" dur="1" fill="hold">
                                          <p:stCondLst>
                                            <p:cond delay="2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7"/>
                                        </p:tgtEl>
                                      </p:cBhvr>
                                    </p:animEffect>
                                    <p:set>
                                      <p:cBhvr>
                                        <p:cTn id="12" dur="1" fill="hold">
                                          <p:stCondLst>
                                            <p:cond delay="4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mph" presetSubtype="0" nodeType="clickEffect">
                                  <p:stCondLst>
                                    <p:cond delay="0"/>
                                  </p:stCondLst>
                                  <p:childTnLst>
                                    <p:set>
                                      <p:cBhvr>
                                        <p:cTn id="16" dur="indefinite"/>
                                        <p:tgtEl>
                                          <p:spTgt spid="4"/>
                                        </p:tgtEl>
                                        <p:attrNameLst>
                                          <p:attrName>style.opacity</p:attrName>
                                        </p:attrNameLst>
                                      </p:cBhvr>
                                      <p:to>
                                        <p:strVal val="0.25"/>
                                      </p:to>
                                    </p:set>
                                    <p:animEffect filter="image" prLst="opacity: 0.25">
                                      <p:cBhvr rctx="IE">
                                        <p:cTn id="17" dur="indefinite"/>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9" name="Picture 38"/>
          <p:cNvPicPr>
            <a:picLocks noChangeAspect="1"/>
          </p:cNvPicPr>
          <p:nvPr/>
        </p:nvPicPr>
        <p:blipFill>
          <a:blip r:embed="rId3"/>
          <a:stretch>
            <a:fillRect/>
          </a:stretch>
        </p:blipFill>
        <p:spPr>
          <a:xfrm>
            <a:off x="8017442" y="2597892"/>
            <a:ext cx="1939201" cy="1582461"/>
          </a:xfrm>
          <a:prstGeom prst="rect">
            <a:avLst/>
          </a:prstGeom>
        </p:spPr>
      </p:pic>
      <p:pic>
        <p:nvPicPr>
          <p:cNvPr id="26" name="Picture 25" descr="The &lt;strong&gt;amygdala&lt;/strong&gt;: a full brain integrator in the face of fear | Knowing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1935" y="2596692"/>
            <a:ext cx="1940088" cy="1584861"/>
          </a:xfrm>
          <a:prstGeom prst="rect">
            <a:avLst/>
          </a:prstGeom>
        </p:spPr>
      </p:pic>
      <p:sp>
        <p:nvSpPr>
          <p:cNvPr id="2" name="Title 1"/>
          <p:cNvSpPr>
            <a:spLocks noGrp="1"/>
          </p:cNvSpPr>
          <p:nvPr>
            <p:ph type="title" idx="4294967295"/>
          </p:nvPr>
        </p:nvSpPr>
        <p:spPr>
          <a:xfrm>
            <a:off x="1287482" y="458687"/>
            <a:ext cx="9793288" cy="1325563"/>
          </a:xfrm>
        </p:spPr>
        <p:txBody>
          <a:bodyPr>
            <a:normAutofit/>
          </a:bodyPr>
          <a:lstStyle/>
          <a:p>
            <a:pPr algn="l"/>
            <a:r>
              <a:rPr lang="en-US" b="1" cap="none" dirty="0">
                <a:latin typeface="Ink Free" panose="03080402000500000000" pitchFamily="66" charset="0"/>
              </a:rPr>
              <a:t>Hijacking the brain : </a:t>
            </a:r>
            <a:br>
              <a:rPr lang="en-US" b="1" cap="none" dirty="0">
                <a:latin typeface="Ink Free" panose="03080402000500000000" pitchFamily="66" charset="0"/>
              </a:rPr>
            </a:br>
            <a:r>
              <a:rPr lang="en-US" b="1" cap="none" dirty="0">
                <a:latin typeface="Ink Free" panose="03080402000500000000" pitchFamily="66" charset="0"/>
              </a:rPr>
              <a:t>Emotions are the key to the brain</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95972">
            <a:off x="6836567" y="563771"/>
            <a:ext cx="1166759" cy="541370"/>
          </a:xfrm>
          <a:prstGeom prst="rect">
            <a:avLst/>
          </a:prstGeom>
        </p:spPr>
      </p:pic>
      <p:pic>
        <p:nvPicPr>
          <p:cNvPr id="6" name="Picture 5" descr="&lt;strong&gt;Music&lt;/strong&gt; Notes Stock by bassgeisha on DeviantAr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2414" y="2570500"/>
            <a:ext cx="1437113" cy="713418"/>
          </a:xfrm>
          <a:prstGeom prst="rect">
            <a:avLst/>
          </a:prstGeom>
        </p:spPr>
      </p:pic>
      <p:pic>
        <p:nvPicPr>
          <p:cNvPr id="14" name="Picture 13" descr="EwwGrosser - &lt;strong&gt;Thalamus&lt;/strong&gt; - Period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0132" y="2570502"/>
            <a:ext cx="1593927" cy="1593927"/>
          </a:xfrm>
          <a:prstGeom prst="rect">
            <a:avLst/>
          </a:prstGeom>
        </p:spPr>
      </p:pic>
      <p:sp>
        <p:nvSpPr>
          <p:cNvPr id="17" name="TextBox 16"/>
          <p:cNvSpPr txBox="1"/>
          <p:nvPr/>
        </p:nvSpPr>
        <p:spPr>
          <a:xfrm>
            <a:off x="2094459" y="2221789"/>
            <a:ext cx="1143298" cy="341632"/>
          </a:xfrm>
          <a:prstGeom prst="rect">
            <a:avLst/>
          </a:prstGeom>
          <a:noFill/>
        </p:spPr>
        <p:txBody>
          <a:bodyPr wrap="square" rtlCol="0">
            <a:spAutoFit/>
          </a:bodyPr>
          <a:lstStyle/>
          <a:p>
            <a:pPr>
              <a:lnSpc>
                <a:spcPct val="90000"/>
              </a:lnSpc>
            </a:pPr>
            <a:r>
              <a:rPr lang="de-AT" dirty="0">
                <a:solidFill>
                  <a:schemeClr val="accent1"/>
                </a:solidFill>
              </a:rPr>
              <a:t>Stimulus</a:t>
            </a:r>
            <a:endParaRPr lang="en-US" dirty="0">
              <a:solidFill>
                <a:schemeClr val="accent1"/>
              </a:solidFill>
            </a:endParaRPr>
          </a:p>
        </p:txBody>
      </p:sp>
      <p:sp>
        <p:nvSpPr>
          <p:cNvPr id="18" name="TextBox 17"/>
          <p:cNvSpPr txBox="1"/>
          <p:nvPr/>
        </p:nvSpPr>
        <p:spPr>
          <a:xfrm>
            <a:off x="3799416" y="2214788"/>
            <a:ext cx="1257628" cy="341632"/>
          </a:xfrm>
          <a:prstGeom prst="rect">
            <a:avLst/>
          </a:prstGeom>
          <a:noFill/>
        </p:spPr>
        <p:txBody>
          <a:bodyPr wrap="square" rtlCol="0">
            <a:spAutoFit/>
          </a:bodyPr>
          <a:lstStyle/>
          <a:p>
            <a:pPr>
              <a:lnSpc>
                <a:spcPct val="90000"/>
              </a:lnSpc>
            </a:pPr>
            <a:r>
              <a:rPr lang="de-AT" dirty="0">
                <a:solidFill>
                  <a:schemeClr val="accent1"/>
                </a:solidFill>
              </a:rPr>
              <a:t>Thalamus</a:t>
            </a:r>
            <a:endParaRPr lang="en-US" dirty="0">
              <a:solidFill>
                <a:schemeClr val="accent1"/>
              </a:solidFill>
            </a:endParaRPr>
          </a:p>
        </p:txBody>
      </p:sp>
      <p:sp>
        <p:nvSpPr>
          <p:cNvPr id="19" name="TextBox 18"/>
          <p:cNvSpPr txBox="1"/>
          <p:nvPr/>
        </p:nvSpPr>
        <p:spPr>
          <a:xfrm>
            <a:off x="5799309" y="2255340"/>
            <a:ext cx="1486287" cy="341632"/>
          </a:xfrm>
          <a:prstGeom prst="rect">
            <a:avLst/>
          </a:prstGeom>
          <a:noFill/>
        </p:spPr>
        <p:txBody>
          <a:bodyPr wrap="square" rtlCol="0">
            <a:spAutoFit/>
          </a:bodyPr>
          <a:lstStyle/>
          <a:p>
            <a:pPr>
              <a:lnSpc>
                <a:spcPct val="90000"/>
              </a:lnSpc>
            </a:pPr>
            <a:r>
              <a:rPr lang="de-AT" dirty="0">
                <a:solidFill>
                  <a:schemeClr val="accent1"/>
                </a:solidFill>
              </a:rPr>
              <a:t>Amygdala</a:t>
            </a:r>
            <a:endParaRPr lang="en-US" dirty="0">
              <a:solidFill>
                <a:schemeClr val="accent1"/>
              </a:solidFill>
            </a:endParaRPr>
          </a:p>
        </p:txBody>
      </p:sp>
      <p:sp>
        <p:nvSpPr>
          <p:cNvPr id="20" name="TextBox 19"/>
          <p:cNvSpPr txBox="1"/>
          <p:nvPr/>
        </p:nvSpPr>
        <p:spPr>
          <a:xfrm>
            <a:off x="7296462" y="2279259"/>
            <a:ext cx="3201234" cy="341632"/>
          </a:xfrm>
          <a:prstGeom prst="rect">
            <a:avLst/>
          </a:prstGeom>
          <a:noFill/>
        </p:spPr>
        <p:txBody>
          <a:bodyPr wrap="square" rtlCol="0">
            <a:spAutoFit/>
          </a:bodyPr>
          <a:lstStyle/>
          <a:p>
            <a:pPr>
              <a:lnSpc>
                <a:spcPct val="90000"/>
              </a:lnSpc>
            </a:pPr>
            <a:r>
              <a:rPr lang="de-AT" dirty="0">
                <a:solidFill>
                  <a:schemeClr val="accent1"/>
                </a:solidFill>
              </a:rPr>
              <a:t>Hippocampus and Cortex</a:t>
            </a:r>
            <a:endParaRPr lang="en-US" dirty="0">
              <a:solidFill>
                <a:schemeClr val="accent1"/>
              </a:solidFill>
            </a:endParaRPr>
          </a:p>
        </p:txBody>
      </p:sp>
      <p:sp>
        <p:nvSpPr>
          <p:cNvPr id="22" name="Arrow: Right 21"/>
          <p:cNvSpPr/>
          <p:nvPr/>
        </p:nvSpPr>
        <p:spPr>
          <a:xfrm>
            <a:off x="3287469" y="2892380"/>
            <a:ext cx="1143298" cy="342989"/>
          </a:xfrm>
          <a:prstGeom prst="rightArrow">
            <a:avLst>
              <a:gd name="adj1" fmla="val 52837"/>
              <a:gd name="adj2" fmla="val 50000"/>
            </a:avLst>
          </a:prstGeom>
          <a:solidFill>
            <a:srgbClr val="A7EA52"/>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Arrow: Right 23"/>
          <p:cNvSpPr/>
          <p:nvPr/>
        </p:nvSpPr>
        <p:spPr>
          <a:xfrm rot="889129">
            <a:off x="4963335" y="3085805"/>
            <a:ext cx="1354880" cy="400154"/>
          </a:xfrm>
          <a:prstGeom prst="rightArrow">
            <a:avLst>
              <a:gd name="adj1" fmla="val 50000"/>
              <a:gd name="adj2" fmla="val 48784"/>
            </a:avLst>
          </a:prstGeom>
          <a:solidFill>
            <a:srgbClr val="A7EA52"/>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dirty="0">
                <a:solidFill>
                  <a:schemeClr val="accent5">
                    <a:lumMod val="75000"/>
                  </a:schemeClr>
                </a:solidFill>
              </a:rPr>
              <a:t>Important</a:t>
            </a:r>
            <a:endParaRPr lang="en-US" sz="1350" dirty="0">
              <a:solidFill>
                <a:schemeClr val="accent5">
                  <a:lumMod val="75000"/>
                </a:schemeClr>
              </a:solidFill>
            </a:endParaRPr>
          </a:p>
        </p:txBody>
      </p:sp>
      <p:sp>
        <p:nvSpPr>
          <p:cNvPr id="30" name="Arrow: Right 29"/>
          <p:cNvSpPr/>
          <p:nvPr/>
        </p:nvSpPr>
        <p:spPr>
          <a:xfrm rot="3425316">
            <a:off x="4453629" y="3673056"/>
            <a:ext cx="1335444" cy="412333"/>
          </a:xfrm>
          <a:prstGeom prst="rightArrow">
            <a:avLst>
              <a:gd name="adj1" fmla="val 52837"/>
              <a:gd name="adj2" fmla="val 50000"/>
            </a:avLst>
          </a:prstGeom>
          <a:solidFill>
            <a:srgbClr val="A7EA52"/>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dirty="0">
                <a:solidFill>
                  <a:schemeClr val="accent5">
                    <a:lumMod val="75000"/>
                  </a:schemeClr>
                </a:solidFill>
              </a:rPr>
              <a:t>unimportant</a:t>
            </a:r>
            <a:endParaRPr lang="en-US" sz="1350" dirty="0">
              <a:solidFill>
                <a:schemeClr val="accent5">
                  <a:lumMod val="75000"/>
                </a:schemeClr>
              </a:solidFill>
            </a:endParaRPr>
          </a:p>
        </p:txBody>
      </p:sp>
      <p:pic>
        <p:nvPicPr>
          <p:cNvPr id="36" name="Picture 35" descr="Ver la imagen en su resolución original ‎ ((Imagen SVG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7034" y="4434675"/>
            <a:ext cx="841715" cy="841715"/>
          </a:xfrm>
          <a:prstGeom prst="rect">
            <a:avLst/>
          </a:prstGeom>
        </p:spPr>
      </p:pic>
      <p:sp>
        <p:nvSpPr>
          <p:cNvPr id="37" name="Arrow: Right 36"/>
          <p:cNvSpPr/>
          <p:nvPr/>
        </p:nvSpPr>
        <p:spPr>
          <a:xfrm>
            <a:off x="6953474" y="3481966"/>
            <a:ext cx="2115101" cy="342989"/>
          </a:xfrm>
          <a:prstGeom prst="rightArrow">
            <a:avLst>
              <a:gd name="adj1" fmla="val 52837"/>
              <a:gd name="adj2" fmla="val 50000"/>
            </a:avLst>
          </a:prstGeom>
          <a:solidFill>
            <a:srgbClr val="A7EA52"/>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dirty="0">
                <a:solidFill>
                  <a:schemeClr val="accent5">
                    <a:lumMod val="75000"/>
                  </a:schemeClr>
                </a:solidFill>
              </a:rPr>
              <a:t>Ok, harmless</a:t>
            </a:r>
            <a:endParaRPr lang="en-US" sz="1350" dirty="0">
              <a:solidFill>
                <a:schemeClr val="accent5">
                  <a:lumMod val="75000"/>
                </a:schemeClr>
              </a:solidFill>
            </a:endParaRPr>
          </a:p>
        </p:txBody>
      </p:sp>
      <p:sp>
        <p:nvSpPr>
          <p:cNvPr id="40" name="Explosion: 8 Points 39"/>
          <p:cNvSpPr/>
          <p:nvPr/>
        </p:nvSpPr>
        <p:spPr>
          <a:xfrm>
            <a:off x="8729397" y="2729216"/>
            <a:ext cx="402803" cy="395986"/>
          </a:xfrm>
          <a:prstGeom prst="irregularSeal1">
            <a:avLst/>
          </a:prstGeom>
          <a:solidFill>
            <a:srgbClr val="A7EA52"/>
          </a:solidFill>
          <a:ln>
            <a:solidFill>
              <a:srgbClr val="D269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Explosion: 8 Points 41"/>
          <p:cNvSpPr/>
          <p:nvPr/>
        </p:nvSpPr>
        <p:spPr>
          <a:xfrm>
            <a:off x="9303360" y="2852485"/>
            <a:ext cx="402803" cy="395986"/>
          </a:xfrm>
          <a:prstGeom prst="irregularSeal1">
            <a:avLst/>
          </a:prstGeom>
          <a:solidFill>
            <a:srgbClr val="A7EA52"/>
          </a:solidFill>
          <a:ln>
            <a:solidFill>
              <a:srgbClr val="D269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Explosion: 8 Points 42"/>
          <p:cNvSpPr/>
          <p:nvPr/>
        </p:nvSpPr>
        <p:spPr>
          <a:xfrm>
            <a:off x="8086178" y="2892380"/>
            <a:ext cx="472058" cy="458303"/>
          </a:xfrm>
          <a:prstGeom prst="irregularSeal1">
            <a:avLst/>
          </a:prstGeom>
          <a:solidFill>
            <a:srgbClr val="A7EA52"/>
          </a:solidFill>
          <a:ln>
            <a:solidFill>
              <a:srgbClr val="D269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Arrow: Right 43"/>
          <p:cNvSpPr/>
          <p:nvPr/>
        </p:nvSpPr>
        <p:spPr>
          <a:xfrm rot="3221630">
            <a:off x="6672945" y="4050635"/>
            <a:ext cx="1246981" cy="342989"/>
          </a:xfrm>
          <a:prstGeom prst="rightArrow">
            <a:avLst>
              <a:gd name="adj1" fmla="val 52837"/>
              <a:gd name="adj2" fmla="val 50000"/>
            </a:avLst>
          </a:prstGeom>
          <a:solidFill>
            <a:schemeClr val="accent1"/>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dirty="0">
                <a:solidFill>
                  <a:schemeClr val="tx1"/>
                </a:solidFill>
              </a:rPr>
              <a:t>dangerous</a:t>
            </a:r>
            <a:endParaRPr lang="en-US" sz="1350" dirty="0">
              <a:solidFill>
                <a:schemeClr val="tx1"/>
              </a:solidFill>
            </a:endParaRPr>
          </a:p>
        </p:txBody>
      </p:sp>
      <p:sp>
        <p:nvSpPr>
          <p:cNvPr id="47" name="Arrow: Right 46"/>
          <p:cNvSpPr/>
          <p:nvPr/>
        </p:nvSpPr>
        <p:spPr>
          <a:xfrm rot="21156273">
            <a:off x="8079004" y="4877103"/>
            <a:ext cx="896930" cy="342989"/>
          </a:xfrm>
          <a:prstGeom prst="rightArrow">
            <a:avLst>
              <a:gd name="adj1" fmla="val 52837"/>
              <a:gd name="adj2" fmla="val 50000"/>
            </a:avLst>
          </a:prstGeom>
          <a:solidFill>
            <a:schemeClr val="accent1"/>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dirty="0">
                <a:solidFill>
                  <a:schemeClr val="tx1"/>
                </a:solidFill>
              </a:rPr>
              <a:t>fight</a:t>
            </a:r>
            <a:endParaRPr lang="en-US" sz="1350" dirty="0">
              <a:solidFill>
                <a:schemeClr val="tx1"/>
              </a:solidFill>
            </a:endParaRPr>
          </a:p>
        </p:txBody>
      </p:sp>
      <p:sp>
        <p:nvSpPr>
          <p:cNvPr id="48" name="Arrow: Right 47"/>
          <p:cNvSpPr/>
          <p:nvPr/>
        </p:nvSpPr>
        <p:spPr>
          <a:xfrm rot="850794">
            <a:off x="8061766" y="5278129"/>
            <a:ext cx="896930" cy="342989"/>
          </a:xfrm>
          <a:prstGeom prst="rightArrow">
            <a:avLst>
              <a:gd name="adj1" fmla="val 52837"/>
              <a:gd name="adj2" fmla="val 50000"/>
            </a:avLst>
          </a:prstGeom>
          <a:solidFill>
            <a:schemeClr val="accent1"/>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dirty="0">
                <a:solidFill>
                  <a:schemeClr val="tx1"/>
                </a:solidFill>
              </a:rPr>
              <a:t>flight</a:t>
            </a:r>
            <a:endParaRPr lang="en-US" sz="1350" dirty="0">
              <a:solidFill>
                <a:schemeClr val="tx1"/>
              </a:solidFill>
            </a:endParaRPr>
          </a:p>
        </p:txBody>
      </p:sp>
      <p:pic>
        <p:nvPicPr>
          <p:cNvPr id="49" name="Picture 48"/>
          <p:cNvPicPr>
            <a:picLocks noChangeAspect="1"/>
          </p:cNvPicPr>
          <p:nvPr/>
        </p:nvPicPr>
        <p:blipFill>
          <a:blip r:embed="rId9"/>
          <a:stretch>
            <a:fillRect/>
          </a:stretch>
        </p:blipFill>
        <p:spPr>
          <a:xfrm>
            <a:off x="6948103" y="4721237"/>
            <a:ext cx="1112558" cy="1127903"/>
          </a:xfrm>
          <a:prstGeom prst="rect">
            <a:avLst/>
          </a:prstGeom>
        </p:spPr>
      </p:pic>
      <p:sp>
        <p:nvSpPr>
          <p:cNvPr id="50" name="Explosion 1 5"/>
          <p:cNvSpPr/>
          <p:nvPr/>
        </p:nvSpPr>
        <p:spPr>
          <a:xfrm rot="752760">
            <a:off x="8867044" y="4498523"/>
            <a:ext cx="1875876" cy="1411714"/>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rPr>
              <a:t>Alarm-system!</a:t>
            </a:r>
          </a:p>
        </p:txBody>
      </p:sp>
      <p:pic>
        <p:nvPicPr>
          <p:cNvPr id="7" name="Picture 6" descr="A close up of a logo&#10;&#10;Description generated with high confidence">
            <a:extLst>
              <a:ext uri="{FF2B5EF4-FFF2-40B4-BE49-F238E27FC236}">
                <a16:creationId xmlns:a16="http://schemas.microsoft.com/office/drawing/2014/main" id="{5AFDD8D3-A55F-4642-A0C2-138ED08BB43A}"/>
              </a:ext>
            </a:extLst>
          </p:cNvPr>
          <p:cNvPicPr>
            <a:picLocks noChangeAspect="1"/>
          </p:cNvPicPr>
          <p:nvPr/>
        </p:nvPicPr>
        <p:blipFill rotWithShape="1">
          <a:blip r:embed="rId10">
            <a:extLst>
              <a:ext uri="{28A0092B-C50C-407E-A947-70E740481C1C}">
                <a14:useLocalDpi xmlns:a14="http://schemas.microsoft.com/office/drawing/2010/main" val="0"/>
              </a:ext>
            </a:extLst>
          </a:blip>
          <a:srcRect l="-1474" t="21828" r="9207" b="38766"/>
          <a:stretch/>
        </p:blipFill>
        <p:spPr>
          <a:xfrm>
            <a:off x="1358520" y="1558252"/>
            <a:ext cx="9384245" cy="5244201"/>
          </a:xfrm>
          <a:prstGeom prst="rect">
            <a:avLst/>
          </a:prstGeom>
          <a:gradFill>
            <a:gsLst>
              <a:gs pos="0">
                <a:schemeClr val="bg1">
                  <a:tint val="90000"/>
                  <a:lumMod val="110000"/>
                </a:schemeClr>
              </a:gs>
              <a:gs pos="100000">
                <a:schemeClr val="bg1">
                  <a:shade val="64000"/>
                  <a:lumMod val="88000"/>
                </a:schemeClr>
              </a:gs>
            </a:gsLst>
            <a:lin ang="5400000" scaled="0"/>
          </a:gradFill>
        </p:spPr>
      </p:pic>
    </p:spTree>
    <p:extLst>
      <p:ext uri="{BB962C8B-B14F-4D97-AF65-F5344CB8AC3E}">
        <p14:creationId xmlns:p14="http://schemas.microsoft.com/office/powerpoint/2010/main" val="9377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0"/>
                                        <p:tgtEl>
                                          <p:spTgt spid="7"/>
                                        </p:tgtEl>
                                      </p:cBhvr>
                                    </p:animEffect>
                                    <p:set>
                                      <p:cBhvr>
                                        <p:cTn id="7" dur="1" fill="hold">
                                          <p:stCondLst>
                                            <p:cond delay="2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randombar(horizontal)">
                                      <p:cBhvr>
                                        <p:cTn id="62" dur="5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randombar(horizontal)">
                                      <p:cBhvr>
                                        <p:cTn id="67" dur="1000"/>
                                        <p:tgtEl>
                                          <p:spTgt spid="47"/>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randombar(horizontal)">
                                      <p:cBhvr>
                                        <p:cTn id="72" dur="1000"/>
                                        <p:tgtEl>
                                          <p:spTgt spid="4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 calcmode="lin" valueType="num">
                                      <p:cBhvr>
                                        <p:cTn id="77" dur="500" fill="hold"/>
                                        <p:tgtEl>
                                          <p:spTgt spid="50"/>
                                        </p:tgtEl>
                                        <p:attrNameLst>
                                          <p:attrName>ppt_w</p:attrName>
                                        </p:attrNameLst>
                                      </p:cBhvr>
                                      <p:tavLst>
                                        <p:tav tm="0">
                                          <p:val>
                                            <p:fltVal val="0"/>
                                          </p:val>
                                        </p:tav>
                                        <p:tav tm="100000">
                                          <p:val>
                                            <p:strVal val="#ppt_w"/>
                                          </p:val>
                                        </p:tav>
                                      </p:tavLst>
                                    </p:anim>
                                    <p:anim calcmode="lin" valueType="num">
                                      <p:cBhvr>
                                        <p:cTn id="78" dur="500" fill="hold"/>
                                        <p:tgtEl>
                                          <p:spTgt spid="50"/>
                                        </p:tgtEl>
                                        <p:attrNameLst>
                                          <p:attrName>ppt_h</p:attrName>
                                        </p:attrNameLst>
                                      </p:cBhvr>
                                      <p:tavLst>
                                        <p:tav tm="0">
                                          <p:val>
                                            <p:fltVal val="0"/>
                                          </p:val>
                                        </p:tav>
                                        <p:tav tm="100000">
                                          <p:val>
                                            <p:strVal val="#ppt_h"/>
                                          </p:val>
                                        </p:tav>
                                      </p:tavLst>
                                    </p:anim>
                                    <p:animEffect transition="in" filter="fade">
                                      <p:cBhvr>
                                        <p:cTn id="79" dur="500"/>
                                        <p:tgtEl>
                                          <p:spTgt spid="50"/>
                                        </p:tgtEl>
                                      </p:cBhvr>
                                    </p:animEffect>
                                  </p:childTnLst>
                                </p:cTn>
                              </p:par>
                            </p:childTnLst>
                          </p:cTn>
                        </p:par>
                      </p:childTnLst>
                    </p:cTn>
                  </p:par>
                  <p:par>
                    <p:cTn id="80" fill="hold">
                      <p:stCondLst>
                        <p:cond delay="indefinite"/>
                      </p:stCondLst>
                      <p:childTnLst>
                        <p:par>
                          <p:cTn id="81" fill="hold">
                            <p:stCondLst>
                              <p:cond delay="0"/>
                            </p:stCondLst>
                            <p:childTnLst>
                              <p:par>
                                <p:cTn id="82" presetID="45" presetClass="entr" presetSubtype="0" fill="hold" grpId="1" nodeType="click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2000"/>
                                        <p:tgtEl>
                                          <p:spTgt spid="37"/>
                                        </p:tgtEl>
                                      </p:cBhvr>
                                    </p:animEffect>
                                    <p:anim calcmode="lin" valueType="num">
                                      <p:cBhvr>
                                        <p:cTn id="85" dur="2000" fill="hold"/>
                                        <p:tgtEl>
                                          <p:spTgt spid="37"/>
                                        </p:tgtEl>
                                        <p:attrNameLst>
                                          <p:attrName>ppt_w</p:attrName>
                                        </p:attrNameLst>
                                      </p:cBhvr>
                                      <p:tavLst>
                                        <p:tav tm="0" fmla="#ppt_w*sin(2.5*pi*$)">
                                          <p:val>
                                            <p:fltVal val="0"/>
                                          </p:val>
                                        </p:tav>
                                        <p:tav tm="100000">
                                          <p:val>
                                            <p:fltVal val="1"/>
                                          </p:val>
                                        </p:tav>
                                      </p:tavLst>
                                    </p:anim>
                                    <p:anim calcmode="lin" valueType="num">
                                      <p:cBhvr>
                                        <p:cTn id="86" dur="20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fade">
                                      <p:cBhvr>
                                        <p:cTn id="91" dur="2000"/>
                                        <p:tgtEl>
                                          <p:spTgt spid="39"/>
                                        </p:tgtEl>
                                      </p:cBhvr>
                                    </p:animEffect>
                                  </p:childTnLst>
                                </p:cTn>
                              </p:par>
                              <p:par>
                                <p:cTn id="92" presetID="1" presetClass="entr" presetSubtype="0" fill="hold" grpId="0" nodeType="withEffect">
                                  <p:stCondLst>
                                    <p:cond delay="0"/>
                                  </p:stCondLst>
                                  <p:childTnLst>
                                    <p:set>
                                      <p:cBhvr>
                                        <p:cTn id="93" dur="1" fill="hold">
                                          <p:stCondLst>
                                            <p:cond delay="0"/>
                                          </p:stCondLst>
                                        </p:cTn>
                                        <p:tgtEl>
                                          <p:spTgt spid="20"/>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p:cTn id="98" dur="500" fill="hold"/>
                                        <p:tgtEl>
                                          <p:spTgt spid="42"/>
                                        </p:tgtEl>
                                        <p:attrNameLst>
                                          <p:attrName>ppt_w</p:attrName>
                                        </p:attrNameLst>
                                      </p:cBhvr>
                                      <p:tavLst>
                                        <p:tav tm="0">
                                          <p:val>
                                            <p:fltVal val="0"/>
                                          </p:val>
                                        </p:tav>
                                        <p:tav tm="100000">
                                          <p:val>
                                            <p:strVal val="#ppt_w"/>
                                          </p:val>
                                        </p:tav>
                                      </p:tavLst>
                                    </p:anim>
                                    <p:anim calcmode="lin" valueType="num">
                                      <p:cBhvr>
                                        <p:cTn id="99" dur="500" fill="hold"/>
                                        <p:tgtEl>
                                          <p:spTgt spid="42"/>
                                        </p:tgtEl>
                                        <p:attrNameLst>
                                          <p:attrName>ppt_h</p:attrName>
                                        </p:attrNameLst>
                                      </p:cBhvr>
                                      <p:tavLst>
                                        <p:tav tm="0">
                                          <p:val>
                                            <p:fltVal val="0"/>
                                          </p:val>
                                        </p:tav>
                                        <p:tav tm="100000">
                                          <p:val>
                                            <p:strVal val="#ppt_h"/>
                                          </p:val>
                                        </p:tav>
                                      </p:tavLst>
                                    </p:anim>
                                    <p:animEffect transition="in" filter="fade">
                                      <p:cBhvr>
                                        <p:cTn id="100" dur="500"/>
                                        <p:tgtEl>
                                          <p:spTgt spid="42"/>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 calcmode="lin" valueType="num">
                                      <p:cBhvr>
                                        <p:cTn id="105" dur="500" fill="hold"/>
                                        <p:tgtEl>
                                          <p:spTgt spid="40"/>
                                        </p:tgtEl>
                                        <p:attrNameLst>
                                          <p:attrName>ppt_w</p:attrName>
                                        </p:attrNameLst>
                                      </p:cBhvr>
                                      <p:tavLst>
                                        <p:tav tm="0">
                                          <p:val>
                                            <p:fltVal val="0"/>
                                          </p:val>
                                        </p:tav>
                                        <p:tav tm="100000">
                                          <p:val>
                                            <p:strVal val="#ppt_w"/>
                                          </p:val>
                                        </p:tav>
                                      </p:tavLst>
                                    </p:anim>
                                    <p:anim calcmode="lin" valueType="num">
                                      <p:cBhvr>
                                        <p:cTn id="106" dur="500" fill="hold"/>
                                        <p:tgtEl>
                                          <p:spTgt spid="40"/>
                                        </p:tgtEl>
                                        <p:attrNameLst>
                                          <p:attrName>ppt_h</p:attrName>
                                        </p:attrNameLst>
                                      </p:cBhvr>
                                      <p:tavLst>
                                        <p:tav tm="0">
                                          <p:val>
                                            <p:fltVal val="0"/>
                                          </p:val>
                                        </p:tav>
                                        <p:tav tm="100000">
                                          <p:val>
                                            <p:strVal val="#ppt_h"/>
                                          </p:val>
                                        </p:tav>
                                      </p:tavLst>
                                    </p:anim>
                                    <p:animEffect transition="in" filter="fade">
                                      <p:cBhvr>
                                        <p:cTn id="107" dur="500"/>
                                        <p:tgtEl>
                                          <p:spTgt spid="40"/>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43"/>
                                        </p:tgtEl>
                                        <p:attrNameLst>
                                          <p:attrName>style.visibility</p:attrName>
                                        </p:attrNameLst>
                                      </p:cBhvr>
                                      <p:to>
                                        <p:strVal val="visible"/>
                                      </p:to>
                                    </p:set>
                                    <p:anim calcmode="lin" valueType="num">
                                      <p:cBhvr>
                                        <p:cTn id="112" dur="500" fill="hold"/>
                                        <p:tgtEl>
                                          <p:spTgt spid="43"/>
                                        </p:tgtEl>
                                        <p:attrNameLst>
                                          <p:attrName>ppt_w</p:attrName>
                                        </p:attrNameLst>
                                      </p:cBhvr>
                                      <p:tavLst>
                                        <p:tav tm="0">
                                          <p:val>
                                            <p:fltVal val="0"/>
                                          </p:val>
                                        </p:tav>
                                        <p:tav tm="100000">
                                          <p:val>
                                            <p:strVal val="#ppt_w"/>
                                          </p:val>
                                        </p:tav>
                                      </p:tavLst>
                                    </p:anim>
                                    <p:anim calcmode="lin" valueType="num">
                                      <p:cBhvr>
                                        <p:cTn id="113" dur="500" fill="hold"/>
                                        <p:tgtEl>
                                          <p:spTgt spid="43"/>
                                        </p:tgtEl>
                                        <p:attrNameLst>
                                          <p:attrName>ppt_h</p:attrName>
                                        </p:attrNameLst>
                                      </p:cBhvr>
                                      <p:tavLst>
                                        <p:tav tm="0">
                                          <p:val>
                                            <p:fltVal val="0"/>
                                          </p:val>
                                        </p:tav>
                                        <p:tav tm="100000">
                                          <p:val>
                                            <p:strVal val="#ppt_h"/>
                                          </p:val>
                                        </p:tav>
                                      </p:tavLst>
                                    </p:anim>
                                    <p:animEffect transition="in" filter="fade">
                                      <p:cBhvr>
                                        <p:cTn id="1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2" grpId="0" animBg="1"/>
      <p:bldP spid="24" grpId="0" animBg="1"/>
      <p:bldP spid="30" grpId="0" animBg="1"/>
      <p:bldP spid="37" grpId="0" animBg="1"/>
      <p:bldP spid="37" grpId="1" animBg="1"/>
      <p:bldP spid="40" grpId="0" animBg="1"/>
      <p:bldP spid="42" grpId="0" animBg="1"/>
      <p:bldP spid="43" grpId="0" animBg="1"/>
      <p:bldP spid="44" grpId="0" animBg="1"/>
      <p:bldP spid="47" grpId="0" animBg="1"/>
      <p:bldP spid="48" grpId="0" animBg="1"/>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gradFill>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9" name="Picture 38"/>
          <p:cNvPicPr>
            <a:picLocks noChangeAspect="1"/>
          </p:cNvPicPr>
          <p:nvPr/>
        </p:nvPicPr>
        <p:blipFill>
          <a:blip r:embed="rId3"/>
          <a:stretch>
            <a:fillRect/>
          </a:stretch>
        </p:blipFill>
        <p:spPr>
          <a:xfrm>
            <a:off x="8017442" y="2597892"/>
            <a:ext cx="1939201" cy="1582461"/>
          </a:xfrm>
          <a:prstGeom prst="rect">
            <a:avLst/>
          </a:prstGeom>
        </p:spPr>
      </p:pic>
      <p:pic>
        <p:nvPicPr>
          <p:cNvPr id="26" name="Picture 25" descr="The &lt;strong&gt;amygdala&lt;/strong&gt;: a full brain integrator in the face of fear | Knowing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1935" y="2596692"/>
            <a:ext cx="1940088" cy="1584861"/>
          </a:xfrm>
          <a:prstGeom prst="rect">
            <a:avLst/>
          </a:prstGeom>
        </p:spPr>
      </p:pic>
      <p:sp>
        <p:nvSpPr>
          <p:cNvPr id="2" name="Title 1"/>
          <p:cNvSpPr>
            <a:spLocks noGrp="1"/>
          </p:cNvSpPr>
          <p:nvPr>
            <p:ph type="title" idx="4294967295"/>
          </p:nvPr>
        </p:nvSpPr>
        <p:spPr>
          <a:xfrm>
            <a:off x="3022600" y="365125"/>
            <a:ext cx="9169400" cy="1325563"/>
          </a:xfrm>
        </p:spPr>
        <p:txBody>
          <a:bodyPr>
            <a:normAutofit/>
          </a:bodyPr>
          <a:lstStyle/>
          <a:p>
            <a:pPr algn="l"/>
            <a:r>
              <a:rPr lang="en-US" dirty="0">
                <a:solidFill>
                  <a:schemeClr val="accent1"/>
                </a:solidFill>
              </a:rPr>
              <a:t>Hijacking the Brain : </a:t>
            </a:r>
            <a:br>
              <a:rPr lang="en-US" dirty="0">
                <a:solidFill>
                  <a:schemeClr val="accent1"/>
                </a:solidFill>
              </a:rPr>
            </a:br>
            <a:r>
              <a:rPr lang="en-US" dirty="0" err="1">
                <a:solidFill>
                  <a:schemeClr val="accent1"/>
                </a:solidFill>
              </a:rPr>
              <a:t>Emotionen</a:t>
            </a:r>
            <a:r>
              <a:rPr lang="en-US" dirty="0">
                <a:solidFill>
                  <a:schemeClr val="accent1"/>
                </a:solidFill>
              </a:rPr>
              <a:t> </a:t>
            </a:r>
            <a:r>
              <a:rPr lang="en-US" dirty="0" err="1">
                <a:solidFill>
                  <a:schemeClr val="accent1"/>
                </a:solidFill>
              </a:rPr>
              <a:t>sind</a:t>
            </a:r>
            <a:r>
              <a:rPr lang="en-US" dirty="0">
                <a:solidFill>
                  <a:schemeClr val="accent1"/>
                </a:solidFill>
              </a:rPr>
              <a:t> der </a:t>
            </a:r>
            <a:r>
              <a:rPr lang="en-US" dirty="0" err="1">
                <a:solidFill>
                  <a:schemeClr val="accent1"/>
                </a:solidFill>
              </a:rPr>
              <a:t>Schlüssel</a:t>
            </a:r>
            <a:r>
              <a:rPr lang="en-US" dirty="0">
                <a:solidFill>
                  <a:schemeClr val="accent1"/>
                </a:solidFill>
              </a:rPr>
              <a:t> </a:t>
            </a:r>
            <a:r>
              <a:rPr lang="en-US" dirty="0" err="1">
                <a:solidFill>
                  <a:schemeClr val="accent1"/>
                </a:solidFill>
              </a:rPr>
              <a:t>zum</a:t>
            </a:r>
            <a:r>
              <a:rPr lang="en-US" dirty="0">
                <a:solidFill>
                  <a:schemeClr val="accent1"/>
                </a:solidFill>
              </a:rPr>
              <a:t> </a:t>
            </a:r>
            <a:r>
              <a:rPr lang="en-US" dirty="0" err="1">
                <a:solidFill>
                  <a:schemeClr val="accent1"/>
                </a:solidFill>
              </a:rPr>
              <a:t>Gehirn</a:t>
            </a:r>
            <a:endParaRPr lang="en-US" dirty="0">
              <a:solidFill>
                <a:schemeClr val="accent1"/>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95972">
            <a:off x="6921003" y="315006"/>
            <a:ext cx="1166759" cy="581242"/>
          </a:xfrm>
          <a:prstGeom prst="rect">
            <a:avLst/>
          </a:prstGeom>
        </p:spPr>
      </p:pic>
      <p:pic>
        <p:nvPicPr>
          <p:cNvPr id="6" name="Picture 5" descr="&lt;strong&gt;Music&lt;/strong&gt; Notes Stock by bassgeisha on DeviantAr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2414" y="2570500"/>
            <a:ext cx="1437113" cy="713418"/>
          </a:xfrm>
          <a:prstGeom prst="rect">
            <a:avLst/>
          </a:prstGeom>
        </p:spPr>
      </p:pic>
      <p:pic>
        <p:nvPicPr>
          <p:cNvPr id="14" name="Picture 13" descr="EwwGrosser - &lt;strong&gt;Thalamus&lt;/strong&gt; - Period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0132" y="2570502"/>
            <a:ext cx="1593927" cy="1593927"/>
          </a:xfrm>
          <a:prstGeom prst="rect">
            <a:avLst/>
          </a:prstGeom>
        </p:spPr>
      </p:pic>
      <p:sp>
        <p:nvSpPr>
          <p:cNvPr id="17" name="TextBox 16"/>
          <p:cNvSpPr txBox="1"/>
          <p:nvPr/>
        </p:nvSpPr>
        <p:spPr>
          <a:xfrm>
            <a:off x="2094459" y="2221789"/>
            <a:ext cx="1143298" cy="341632"/>
          </a:xfrm>
          <a:prstGeom prst="rect">
            <a:avLst/>
          </a:prstGeom>
          <a:noFill/>
        </p:spPr>
        <p:txBody>
          <a:bodyPr wrap="square" rtlCol="0">
            <a:spAutoFit/>
          </a:bodyPr>
          <a:lstStyle/>
          <a:p>
            <a:pPr>
              <a:lnSpc>
                <a:spcPct val="90000"/>
              </a:lnSpc>
            </a:pPr>
            <a:r>
              <a:rPr lang="de-AT" dirty="0">
                <a:solidFill>
                  <a:schemeClr val="accent1"/>
                </a:solidFill>
              </a:rPr>
              <a:t>Stimulus</a:t>
            </a:r>
            <a:endParaRPr lang="en-US" dirty="0">
              <a:solidFill>
                <a:schemeClr val="accent1"/>
              </a:solidFill>
            </a:endParaRPr>
          </a:p>
        </p:txBody>
      </p:sp>
      <p:sp>
        <p:nvSpPr>
          <p:cNvPr id="18" name="TextBox 17"/>
          <p:cNvSpPr txBox="1"/>
          <p:nvPr/>
        </p:nvSpPr>
        <p:spPr>
          <a:xfrm>
            <a:off x="3799416" y="2214788"/>
            <a:ext cx="1257628" cy="341632"/>
          </a:xfrm>
          <a:prstGeom prst="rect">
            <a:avLst/>
          </a:prstGeom>
          <a:noFill/>
        </p:spPr>
        <p:txBody>
          <a:bodyPr wrap="square" rtlCol="0">
            <a:spAutoFit/>
          </a:bodyPr>
          <a:lstStyle/>
          <a:p>
            <a:pPr>
              <a:lnSpc>
                <a:spcPct val="90000"/>
              </a:lnSpc>
            </a:pPr>
            <a:r>
              <a:rPr lang="de-AT" dirty="0">
                <a:solidFill>
                  <a:schemeClr val="accent1"/>
                </a:solidFill>
              </a:rPr>
              <a:t>Thalamus</a:t>
            </a:r>
            <a:endParaRPr lang="en-US" dirty="0">
              <a:solidFill>
                <a:schemeClr val="accent1"/>
              </a:solidFill>
            </a:endParaRPr>
          </a:p>
        </p:txBody>
      </p:sp>
      <p:sp>
        <p:nvSpPr>
          <p:cNvPr id="19" name="TextBox 18"/>
          <p:cNvSpPr txBox="1"/>
          <p:nvPr/>
        </p:nvSpPr>
        <p:spPr>
          <a:xfrm>
            <a:off x="5799309" y="2255340"/>
            <a:ext cx="1486287" cy="341632"/>
          </a:xfrm>
          <a:prstGeom prst="rect">
            <a:avLst/>
          </a:prstGeom>
          <a:noFill/>
        </p:spPr>
        <p:txBody>
          <a:bodyPr wrap="square" rtlCol="0">
            <a:spAutoFit/>
          </a:bodyPr>
          <a:lstStyle/>
          <a:p>
            <a:pPr>
              <a:lnSpc>
                <a:spcPct val="90000"/>
              </a:lnSpc>
            </a:pPr>
            <a:r>
              <a:rPr lang="de-AT" dirty="0">
                <a:solidFill>
                  <a:schemeClr val="accent1"/>
                </a:solidFill>
              </a:rPr>
              <a:t>Amygdala</a:t>
            </a:r>
            <a:endParaRPr lang="en-US" dirty="0">
              <a:solidFill>
                <a:schemeClr val="accent1"/>
              </a:solidFill>
            </a:endParaRPr>
          </a:p>
        </p:txBody>
      </p:sp>
      <p:sp>
        <p:nvSpPr>
          <p:cNvPr id="20" name="TextBox 19"/>
          <p:cNvSpPr txBox="1"/>
          <p:nvPr/>
        </p:nvSpPr>
        <p:spPr>
          <a:xfrm>
            <a:off x="7296462" y="2279259"/>
            <a:ext cx="3201234" cy="341632"/>
          </a:xfrm>
          <a:prstGeom prst="rect">
            <a:avLst/>
          </a:prstGeom>
          <a:noFill/>
        </p:spPr>
        <p:txBody>
          <a:bodyPr wrap="square" rtlCol="0">
            <a:spAutoFit/>
          </a:bodyPr>
          <a:lstStyle/>
          <a:p>
            <a:pPr>
              <a:lnSpc>
                <a:spcPct val="90000"/>
              </a:lnSpc>
            </a:pPr>
            <a:r>
              <a:rPr lang="de-AT" dirty="0">
                <a:solidFill>
                  <a:schemeClr val="accent1"/>
                </a:solidFill>
              </a:rPr>
              <a:t>Hippocampus and Cortex</a:t>
            </a:r>
            <a:endParaRPr lang="en-US" dirty="0">
              <a:solidFill>
                <a:schemeClr val="accent1"/>
              </a:solidFill>
            </a:endParaRPr>
          </a:p>
        </p:txBody>
      </p:sp>
      <p:sp>
        <p:nvSpPr>
          <p:cNvPr id="22" name="Arrow: Right 21"/>
          <p:cNvSpPr/>
          <p:nvPr/>
        </p:nvSpPr>
        <p:spPr>
          <a:xfrm>
            <a:off x="3287469" y="2892380"/>
            <a:ext cx="1143298" cy="342989"/>
          </a:xfrm>
          <a:prstGeom prst="rightArrow">
            <a:avLst>
              <a:gd name="adj1" fmla="val 52837"/>
              <a:gd name="adj2" fmla="val 50000"/>
            </a:avLst>
          </a:prstGeom>
          <a:solidFill>
            <a:srgbClr val="A7EA52"/>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Arrow: Right 23"/>
          <p:cNvSpPr/>
          <p:nvPr/>
        </p:nvSpPr>
        <p:spPr>
          <a:xfrm rot="889129">
            <a:off x="4963335" y="3085805"/>
            <a:ext cx="1354880" cy="400154"/>
          </a:xfrm>
          <a:prstGeom prst="rightArrow">
            <a:avLst>
              <a:gd name="adj1" fmla="val 50000"/>
              <a:gd name="adj2" fmla="val 48784"/>
            </a:avLst>
          </a:prstGeom>
          <a:solidFill>
            <a:srgbClr val="A7EA52"/>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dirty="0">
                <a:solidFill>
                  <a:schemeClr val="accent5">
                    <a:lumMod val="75000"/>
                  </a:schemeClr>
                </a:solidFill>
              </a:rPr>
              <a:t>Important</a:t>
            </a:r>
            <a:endParaRPr lang="en-US" sz="1350" dirty="0">
              <a:solidFill>
                <a:schemeClr val="accent5">
                  <a:lumMod val="75000"/>
                </a:schemeClr>
              </a:solidFill>
            </a:endParaRPr>
          </a:p>
        </p:txBody>
      </p:sp>
      <p:sp>
        <p:nvSpPr>
          <p:cNvPr id="30" name="Arrow: Right 29"/>
          <p:cNvSpPr/>
          <p:nvPr/>
        </p:nvSpPr>
        <p:spPr>
          <a:xfrm rot="3425316">
            <a:off x="4453629" y="3673056"/>
            <a:ext cx="1335444" cy="412333"/>
          </a:xfrm>
          <a:prstGeom prst="rightArrow">
            <a:avLst>
              <a:gd name="adj1" fmla="val 52837"/>
              <a:gd name="adj2" fmla="val 50000"/>
            </a:avLst>
          </a:prstGeom>
          <a:solidFill>
            <a:srgbClr val="A7EA52"/>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dirty="0">
                <a:solidFill>
                  <a:schemeClr val="accent5">
                    <a:lumMod val="75000"/>
                  </a:schemeClr>
                </a:solidFill>
              </a:rPr>
              <a:t>unimportant</a:t>
            </a:r>
            <a:endParaRPr lang="en-US" sz="1350" dirty="0">
              <a:solidFill>
                <a:schemeClr val="accent5">
                  <a:lumMod val="75000"/>
                </a:schemeClr>
              </a:solidFill>
            </a:endParaRPr>
          </a:p>
        </p:txBody>
      </p:sp>
      <p:pic>
        <p:nvPicPr>
          <p:cNvPr id="36" name="Picture 35" descr="Ver la imagen en su resolución original ‎ ((Imagen SVG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7034" y="4434675"/>
            <a:ext cx="841715" cy="841715"/>
          </a:xfrm>
          <a:prstGeom prst="rect">
            <a:avLst/>
          </a:prstGeom>
        </p:spPr>
      </p:pic>
      <p:sp>
        <p:nvSpPr>
          <p:cNvPr id="37" name="Arrow: Right 36"/>
          <p:cNvSpPr/>
          <p:nvPr/>
        </p:nvSpPr>
        <p:spPr>
          <a:xfrm>
            <a:off x="6953474" y="3481966"/>
            <a:ext cx="2115101" cy="342989"/>
          </a:xfrm>
          <a:prstGeom prst="rightArrow">
            <a:avLst>
              <a:gd name="adj1" fmla="val 52837"/>
              <a:gd name="adj2" fmla="val 50000"/>
            </a:avLst>
          </a:prstGeom>
          <a:solidFill>
            <a:srgbClr val="A7EA52"/>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dirty="0">
                <a:solidFill>
                  <a:schemeClr val="accent5">
                    <a:lumMod val="75000"/>
                  </a:schemeClr>
                </a:solidFill>
              </a:rPr>
              <a:t>Ok, harmless</a:t>
            </a:r>
            <a:endParaRPr lang="en-US" sz="1350" dirty="0">
              <a:solidFill>
                <a:schemeClr val="accent5">
                  <a:lumMod val="75000"/>
                </a:schemeClr>
              </a:solidFill>
            </a:endParaRPr>
          </a:p>
        </p:txBody>
      </p:sp>
      <p:sp>
        <p:nvSpPr>
          <p:cNvPr id="40" name="Explosion: 8 Points 39"/>
          <p:cNvSpPr/>
          <p:nvPr/>
        </p:nvSpPr>
        <p:spPr>
          <a:xfrm>
            <a:off x="8729397" y="2729216"/>
            <a:ext cx="402803" cy="395986"/>
          </a:xfrm>
          <a:prstGeom prst="irregularSeal1">
            <a:avLst/>
          </a:prstGeom>
          <a:solidFill>
            <a:srgbClr val="A7EA52"/>
          </a:solidFill>
          <a:ln>
            <a:solidFill>
              <a:srgbClr val="D269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Explosion: 8 Points 41"/>
          <p:cNvSpPr/>
          <p:nvPr/>
        </p:nvSpPr>
        <p:spPr>
          <a:xfrm>
            <a:off x="9303360" y="2852485"/>
            <a:ext cx="402803" cy="395986"/>
          </a:xfrm>
          <a:prstGeom prst="irregularSeal1">
            <a:avLst/>
          </a:prstGeom>
          <a:solidFill>
            <a:srgbClr val="A7EA52"/>
          </a:solidFill>
          <a:ln>
            <a:solidFill>
              <a:srgbClr val="D269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Explosion: 8 Points 42"/>
          <p:cNvSpPr/>
          <p:nvPr/>
        </p:nvSpPr>
        <p:spPr>
          <a:xfrm>
            <a:off x="8086178" y="2892380"/>
            <a:ext cx="472058" cy="458303"/>
          </a:xfrm>
          <a:prstGeom prst="irregularSeal1">
            <a:avLst/>
          </a:prstGeom>
          <a:solidFill>
            <a:srgbClr val="A7EA52"/>
          </a:solidFill>
          <a:ln>
            <a:solidFill>
              <a:srgbClr val="D269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Arrow: Right 43"/>
          <p:cNvSpPr/>
          <p:nvPr/>
        </p:nvSpPr>
        <p:spPr>
          <a:xfrm rot="3221630">
            <a:off x="6672945" y="4050635"/>
            <a:ext cx="1246981" cy="342989"/>
          </a:xfrm>
          <a:prstGeom prst="rightArrow">
            <a:avLst>
              <a:gd name="adj1" fmla="val 52837"/>
              <a:gd name="adj2" fmla="val 50000"/>
            </a:avLst>
          </a:prstGeom>
          <a:solidFill>
            <a:schemeClr val="accent1"/>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dirty="0">
                <a:solidFill>
                  <a:schemeClr val="tx1"/>
                </a:solidFill>
              </a:rPr>
              <a:t>dangerous</a:t>
            </a:r>
            <a:endParaRPr lang="en-US" sz="1350" dirty="0">
              <a:solidFill>
                <a:schemeClr val="tx1"/>
              </a:solidFill>
            </a:endParaRPr>
          </a:p>
        </p:txBody>
      </p:sp>
      <p:sp>
        <p:nvSpPr>
          <p:cNvPr id="47" name="Arrow: Right 46"/>
          <p:cNvSpPr/>
          <p:nvPr/>
        </p:nvSpPr>
        <p:spPr>
          <a:xfrm rot="21156273">
            <a:off x="8079004" y="4877103"/>
            <a:ext cx="896930" cy="342989"/>
          </a:xfrm>
          <a:prstGeom prst="rightArrow">
            <a:avLst>
              <a:gd name="adj1" fmla="val 52837"/>
              <a:gd name="adj2" fmla="val 50000"/>
            </a:avLst>
          </a:prstGeom>
          <a:solidFill>
            <a:schemeClr val="accent1"/>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dirty="0">
                <a:solidFill>
                  <a:schemeClr val="tx1"/>
                </a:solidFill>
              </a:rPr>
              <a:t>fight</a:t>
            </a:r>
            <a:endParaRPr lang="en-US" sz="1350" dirty="0">
              <a:solidFill>
                <a:schemeClr val="tx1"/>
              </a:solidFill>
            </a:endParaRPr>
          </a:p>
        </p:txBody>
      </p:sp>
      <p:sp>
        <p:nvSpPr>
          <p:cNvPr id="48" name="Arrow: Right 47"/>
          <p:cNvSpPr/>
          <p:nvPr/>
        </p:nvSpPr>
        <p:spPr>
          <a:xfrm rot="850794">
            <a:off x="8061766" y="5278129"/>
            <a:ext cx="896930" cy="342989"/>
          </a:xfrm>
          <a:prstGeom prst="rightArrow">
            <a:avLst>
              <a:gd name="adj1" fmla="val 52837"/>
              <a:gd name="adj2" fmla="val 50000"/>
            </a:avLst>
          </a:prstGeom>
          <a:solidFill>
            <a:schemeClr val="accent1"/>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dirty="0">
                <a:solidFill>
                  <a:schemeClr val="tx1"/>
                </a:solidFill>
              </a:rPr>
              <a:t>flight</a:t>
            </a:r>
            <a:endParaRPr lang="en-US" sz="1350" dirty="0">
              <a:solidFill>
                <a:schemeClr val="tx1"/>
              </a:solidFill>
            </a:endParaRPr>
          </a:p>
        </p:txBody>
      </p:sp>
      <p:pic>
        <p:nvPicPr>
          <p:cNvPr id="49" name="Picture 48"/>
          <p:cNvPicPr>
            <a:picLocks noChangeAspect="1"/>
          </p:cNvPicPr>
          <p:nvPr/>
        </p:nvPicPr>
        <p:blipFill>
          <a:blip r:embed="rId9"/>
          <a:stretch>
            <a:fillRect/>
          </a:stretch>
        </p:blipFill>
        <p:spPr>
          <a:xfrm>
            <a:off x="6948103" y="4721237"/>
            <a:ext cx="1112558" cy="1127903"/>
          </a:xfrm>
          <a:prstGeom prst="rect">
            <a:avLst/>
          </a:prstGeom>
        </p:spPr>
      </p:pic>
      <p:sp>
        <p:nvSpPr>
          <p:cNvPr id="50" name="Explosion 1 5"/>
          <p:cNvSpPr/>
          <p:nvPr/>
        </p:nvSpPr>
        <p:spPr>
          <a:xfrm rot="752760">
            <a:off x="8863334" y="4532273"/>
            <a:ext cx="2186618" cy="1411714"/>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rPr>
              <a:t>Alarm-system!</a:t>
            </a:r>
          </a:p>
        </p:txBody>
      </p:sp>
    </p:spTree>
    <p:extLst>
      <p:ext uri="{BB962C8B-B14F-4D97-AF65-F5344CB8AC3E}">
        <p14:creationId xmlns:p14="http://schemas.microsoft.com/office/powerpoint/2010/main" val="59544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randombar(horizontal)">
                                      <p:cBhvr>
                                        <p:cTn id="62" dur="10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randombar(horizontal)">
                                      <p:cBhvr>
                                        <p:cTn id="67" dur="10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50"/>
                                        </p:tgtEl>
                                        <p:attrNameLst>
                                          <p:attrName>style.visibility</p:attrName>
                                        </p:attrNameLst>
                                      </p:cBhvr>
                                      <p:to>
                                        <p:strVal val="visible"/>
                                      </p:to>
                                    </p:set>
                                    <p:anim calcmode="lin" valueType="num">
                                      <p:cBhvr>
                                        <p:cTn id="72" dur="500" fill="hold"/>
                                        <p:tgtEl>
                                          <p:spTgt spid="50"/>
                                        </p:tgtEl>
                                        <p:attrNameLst>
                                          <p:attrName>ppt_w</p:attrName>
                                        </p:attrNameLst>
                                      </p:cBhvr>
                                      <p:tavLst>
                                        <p:tav tm="0">
                                          <p:val>
                                            <p:fltVal val="0"/>
                                          </p:val>
                                        </p:tav>
                                        <p:tav tm="100000">
                                          <p:val>
                                            <p:strVal val="#ppt_w"/>
                                          </p:val>
                                        </p:tav>
                                      </p:tavLst>
                                    </p:anim>
                                    <p:anim calcmode="lin" valueType="num">
                                      <p:cBhvr>
                                        <p:cTn id="73" dur="500" fill="hold"/>
                                        <p:tgtEl>
                                          <p:spTgt spid="50"/>
                                        </p:tgtEl>
                                        <p:attrNameLst>
                                          <p:attrName>ppt_h</p:attrName>
                                        </p:attrNameLst>
                                      </p:cBhvr>
                                      <p:tavLst>
                                        <p:tav tm="0">
                                          <p:val>
                                            <p:fltVal val="0"/>
                                          </p:val>
                                        </p:tav>
                                        <p:tav tm="100000">
                                          <p:val>
                                            <p:strVal val="#ppt_h"/>
                                          </p:val>
                                        </p:tav>
                                      </p:tavLst>
                                    </p:anim>
                                    <p:animEffect transition="in" filter="fade">
                                      <p:cBhvr>
                                        <p:cTn id="74" dur="500"/>
                                        <p:tgtEl>
                                          <p:spTgt spid="50"/>
                                        </p:tgtEl>
                                      </p:cBhvr>
                                    </p:animEffect>
                                  </p:childTnLst>
                                </p:cTn>
                              </p:par>
                            </p:childTnLst>
                          </p:cTn>
                        </p:par>
                      </p:childTnLst>
                    </p:cTn>
                  </p:par>
                  <p:par>
                    <p:cTn id="75" fill="hold">
                      <p:stCondLst>
                        <p:cond delay="indefinite"/>
                      </p:stCondLst>
                      <p:childTnLst>
                        <p:par>
                          <p:cTn id="76" fill="hold">
                            <p:stCondLst>
                              <p:cond delay="0"/>
                            </p:stCondLst>
                            <p:childTnLst>
                              <p:par>
                                <p:cTn id="77" presetID="45" presetClass="entr" presetSubtype="0" fill="hold" grpId="1"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2000"/>
                                        <p:tgtEl>
                                          <p:spTgt spid="37"/>
                                        </p:tgtEl>
                                      </p:cBhvr>
                                    </p:animEffect>
                                    <p:anim calcmode="lin" valueType="num">
                                      <p:cBhvr>
                                        <p:cTn id="80" dur="2000" fill="hold"/>
                                        <p:tgtEl>
                                          <p:spTgt spid="37"/>
                                        </p:tgtEl>
                                        <p:attrNameLst>
                                          <p:attrName>ppt_w</p:attrName>
                                        </p:attrNameLst>
                                      </p:cBhvr>
                                      <p:tavLst>
                                        <p:tav tm="0" fmla="#ppt_w*sin(2.5*pi*$)">
                                          <p:val>
                                            <p:fltVal val="0"/>
                                          </p:val>
                                        </p:tav>
                                        <p:tav tm="100000">
                                          <p:val>
                                            <p:fltVal val="1"/>
                                          </p:val>
                                        </p:tav>
                                      </p:tavLst>
                                    </p:anim>
                                    <p:anim calcmode="lin" valueType="num">
                                      <p:cBhvr>
                                        <p:cTn id="81" dur="20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fade">
                                      <p:cBhvr>
                                        <p:cTn id="86" dur="2000"/>
                                        <p:tgtEl>
                                          <p:spTgt spid="39"/>
                                        </p:tgtEl>
                                      </p:cBhvr>
                                    </p:animEffect>
                                  </p:childTnLst>
                                </p:cTn>
                              </p:par>
                              <p:par>
                                <p:cTn id="87" presetID="1" presetClass="entr" presetSubtype="0"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anim calcmode="lin" valueType="num">
                                      <p:cBhvr>
                                        <p:cTn id="93" dur="500" fill="hold"/>
                                        <p:tgtEl>
                                          <p:spTgt spid="42"/>
                                        </p:tgtEl>
                                        <p:attrNameLst>
                                          <p:attrName>ppt_w</p:attrName>
                                        </p:attrNameLst>
                                      </p:cBhvr>
                                      <p:tavLst>
                                        <p:tav tm="0">
                                          <p:val>
                                            <p:fltVal val="0"/>
                                          </p:val>
                                        </p:tav>
                                        <p:tav tm="100000">
                                          <p:val>
                                            <p:strVal val="#ppt_w"/>
                                          </p:val>
                                        </p:tav>
                                      </p:tavLst>
                                    </p:anim>
                                    <p:anim calcmode="lin" valueType="num">
                                      <p:cBhvr>
                                        <p:cTn id="94" dur="500" fill="hold"/>
                                        <p:tgtEl>
                                          <p:spTgt spid="42"/>
                                        </p:tgtEl>
                                        <p:attrNameLst>
                                          <p:attrName>ppt_h</p:attrName>
                                        </p:attrNameLst>
                                      </p:cBhvr>
                                      <p:tavLst>
                                        <p:tav tm="0">
                                          <p:val>
                                            <p:fltVal val="0"/>
                                          </p:val>
                                        </p:tav>
                                        <p:tav tm="100000">
                                          <p:val>
                                            <p:strVal val="#ppt_h"/>
                                          </p:val>
                                        </p:tav>
                                      </p:tavLst>
                                    </p:anim>
                                    <p:animEffect transition="in" filter="fade">
                                      <p:cBhvr>
                                        <p:cTn id="95" dur="500"/>
                                        <p:tgtEl>
                                          <p:spTgt spid="42"/>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40"/>
                                        </p:tgtEl>
                                        <p:attrNameLst>
                                          <p:attrName>style.visibility</p:attrName>
                                        </p:attrNameLst>
                                      </p:cBhvr>
                                      <p:to>
                                        <p:strVal val="visible"/>
                                      </p:to>
                                    </p:set>
                                    <p:anim calcmode="lin" valueType="num">
                                      <p:cBhvr>
                                        <p:cTn id="100" dur="500" fill="hold"/>
                                        <p:tgtEl>
                                          <p:spTgt spid="40"/>
                                        </p:tgtEl>
                                        <p:attrNameLst>
                                          <p:attrName>ppt_w</p:attrName>
                                        </p:attrNameLst>
                                      </p:cBhvr>
                                      <p:tavLst>
                                        <p:tav tm="0">
                                          <p:val>
                                            <p:fltVal val="0"/>
                                          </p:val>
                                        </p:tav>
                                        <p:tav tm="100000">
                                          <p:val>
                                            <p:strVal val="#ppt_w"/>
                                          </p:val>
                                        </p:tav>
                                      </p:tavLst>
                                    </p:anim>
                                    <p:anim calcmode="lin" valueType="num">
                                      <p:cBhvr>
                                        <p:cTn id="101" dur="500" fill="hold"/>
                                        <p:tgtEl>
                                          <p:spTgt spid="40"/>
                                        </p:tgtEl>
                                        <p:attrNameLst>
                                          <p:attrName>ppt_h</p:attrName>
                                        </p:attrNameLst>
                                      </p:cBhvr>
                                      <p:tavLst>
                                        <p:tav tm="0">
                                          <p:val>
                                            <p:fltVal val="0"/>
                                          </p:val>
                                        </p:tav>
                                        <p:tav tm="100000">
                                          <p:val>
                                            <p:strVal val="#ppt_h"/>
                                          </p:val>
                                        </p:tav>
                                      </p:tavLst>
                                    </p:anim>
                                    <p:animEffect transition="in" filter="fade">
                                      <p:cBhvr>
                                        <p:cTn id="102" dur="500"/>
                                        <p:tgtEl>
                                          <p:spTgt spid="40"/>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anim calcmode="lin" valueType="num">
                                      <p:cBhvr>
                                        <p:cTn id="107" dur="500" fill="hold"/>
                                        <p:tgtEl>
                                          <p:spTgt spid="43"/>
                                        </p:tgtEl>
                                        <p:attrNameLst>
                                          <p:attrName>ppt_w</p:attrName>
                                        </p:attrNameLst>
                                      </p:cBhvr>
                                      <p:tavLst>
                                        <p:tav tm="0">
                                          <p:val>
                                            <p:fltVal val="0"/>
                                          </p:val>
                                        </p:tav>
                                        <p:tav tm="100000">
                                          <p:val>
                                            <p:strVal val="#ppt_w"/>
                                          </p:val>
                                        </p:tav>
                                      </p:tavLst>
                                    </p:anim>
                                    <p:anim calcmode="lin" valueType="num">
                                      <p:cBhvr>
                                        <p:cTn id="108" dur="500" fill="hold"/>
                                        <p:tgtEl>
                                          <p:spTgt spid="43"/>
                                        </p:tgtEl>
                                        <p:attrNameLst>
                                          <p:attrName>ppt_h</p:attrName>
                                        </p:attrNameLst>
                                      </p:cBhvr>
                                      <p:tavLst>
                                        <p:tav tm="0">
                                          <p:val>
                                            <p:fltVal val="0"/>
                                          </p:val>
                                        </p:tav>
                                        <p:tav tm="100000">
                                          <p:val>
                                            <p:strVal val="#ppt_h"/>
                                          </p:val>
                                        </p:tav>
                                      </p:tavLst>
                                    </p:anim>
                                    <p:animEffect transition="in" filter="fade">
                                      <p:cBhvr>
                                        <p:cTn id="10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2" grpId="0" animBg="1"/>
      <p:bldP spid="24" grpId="0" animBg="1"/>
      <p:bldP spid="30" grpId="0" animBg="1"/>
      <p:bldP spid="37" grpId="0" animBg="1"/>
      <p:bldP spid="37" grpId="1" animBg="1"/>
      <p:bldP spid="40" grpId="0" animBg="1"/>
      <p:bldP spid="42" grpId="0" animBg="1"/>
      <p:bldP spid="43" grpId="0" animBg="1"/>
      <p:bldP spid="44" grpId="0" animBg="1"/>
      <p:bldP spid="47" grpId="0" animBg="1"/>
      <p:bldP spid="48" grpId="0" animBg="1"/>
      <p:bldP spid="5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7E8CB8A-9474-433B-842B-06FB1A77FF52}"/>
              </a:ext>
            </a:extLst>
          </p:cNvPr>
          <p:cNvSpPr/>
          <p:nvPr/>
        </p:nvSpPr>
        <p:spPr>
          <a:xfrm>
            <a:off x="6433113" y="3354741"/>
            <a:ext cx="4698086" cy="1529382"/>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de-AT" sz="2400" dirty="0">
                <a:solidFill>
                  <a:schemeClr val="tx1"/>
                </a:solidFill>
              </a:rPr>
              <a:t>authentic and reliable</a:t>
            </a:r>
          </a:p>
          <a:p>
            <a:pPr marL="342900" indent="-342900">
              <a:buFont typeface="Arial" panose="020B0604020202020204" pitchFamily="34" charset="0"/>
              <a:buChar char="•"/>
            </a:pPr>
            <a:r>
              <a:rPr lang="de-AT" sz="2400" dirty="0">
                <a:solidFill>
                  <a:schemeClr val="tx1"/>
                </a:solidFill>
              </a:rPr>
              <a:t>relevant and interesting</a:t>
            </a:r>
          </a:p>
          <a:p>
            <a:pPr marL="342900" indent="-342900">
              <a:buFont typeface="Arial" panose="020B0604020202020204" pitchFamily="34" charset="0"/>
              <a:buChar char="•"/>
            </a:pPr>
            <a:r>
              <a:rPr lang="de-AT" sz="2400" dirty="0">
                <a:solidFill>
                  <a:schemeClr val="tx1"/>
                </a:solidFill>
              </a:rPr>
              <a:t>relaxed and non-threatening</a:t>
            </a:r>
            <a:endParaRPr lang="en-US" sz="2400" dirty="0">
              <a:solidFill>
                <a:schemeClr val="tx1"/>
              </a:solidFill>
            </a:endParaRPr>
          </a:p>
        </p:txBody>
      </p:sp>
      <p:sp>
        <p:nvSpPr>
          <p:cNvPr id="6" name="Slide Number Placeholder 5"/>
          <p:cNvSpPr>
            <a:spLocks noGrp="1"/>
          </p:cNvSpPr>
          <p:nvPr>
            <p:ph type="sldNum" sz="quarter" idx="12"/>
          </p:nvPr>
        </p:nvSpPr>
        <p:spPr/>
        <p:txBody>
          <a:bodyPr/>
          <a:lstStyle/>
          <a:p>
            <a:fld id="{6A5F6EB0-0ACF-47C8-8809-594A32352EA2}" type="slidenum">
              <a:rPr lang="de-AT" smtClean="0"/>
              <a:t>14</a:t>
            </a:fld>
            <a:endParaRPr lang="de-AT"/>
          </a:p>
        </p:txBody>
      </p:sp>
      <p:sp>
        <p:nvSpPr>
          <p:cNvPr id="8" name="Title 7"/>
          <p:cNvSpPr>
            <a:spLocks noGrp="1"/>
          </p:cNvSpPr>
          <p:nvPr>
            <p:ph type="title" idx="4294967295"/>
          </p:nvPr>
        </p:nvSpPr>
        <p:spPr>
          <a:xfrm>
            <a:off x="2298700" y="365125"/>
            <a:ext cx="9893300" cy="1325563"/>
          </a:xfrm>
        </p:spPr>
        <p:txBody>
          <a:bodyPr/>
          <a:lstStyle/>
          <a:p>
            <a:pPr algn="l"/>
            <a:r>
              <a:rPr lang="de-AT" b="1" cap="none" dirty="0">
                <a:latin typeface="Ink Free" panose="03080402000500000000" pitchFamily="66" charset="0"/>
              </a:rPr>
              <a:t>Turning the brain on</a:t>
            </a:r>
            <a:endParaRPr lang="en-US" b="1" cap="none" dirty="0">
              <a:latin typeface="Ink Free" panose="03080402000500000000" pitchFamily="66" charset="0"/>
            </a:endParaRPr>
          </a:p>
        </p:txBody>
      </p:sp>
      <p:pic>
        <p:nvPicPr>
          <p:cNvPr id="4" name="Content Placeholder 3"/>
          <p:cNvPicPr>
            <a:picLocks noGrp="1" noChangeAspect="1"/>
          </p:cNvPicPr>
          <p:nvPr>
            <p:ph idx="4294967295"/>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525419" y="122574"/>
            <a:ext cx="1439862" cy="1438275"/>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artisticChalkSketch/>
                    </a14:imgEffect>
                  </a14:imgLayer>
                </a14:imgProps>
              </a:ext>
              <a:ext uri="{28A0092B-C50C-407E-A947-70E740481C1C}">
                <a14:useLocalDpi xmlns:a14="http://schemas.microsoft.com/office/drawing/2010/main" val="0"/>
              </a:ext>
            </a:extLst>
          </a:blip>
          <a:stretch>
            <a:fillRect/>
          </a:stretch>
        </p:blipFill>
        <p:spPr>
          <a:xfrm rot="1195972">
            <a:off x="6674907" y="574035"/>
            <a:ext cx="1343147" cy="669113"/>
          </a:xfrm>
          <a:prstGeom prst="rect">
            <a:avLst/>
          </a:prstGeom>
        </p:spPr>
      </p:pic>
      <p:pic>
        <p:nvPicPr>
          <p:cNvPr id="14" name="Picture 13">
            <a:extLst>
              <a:ext uri="{FF2B5EF4-FFF2-40B4-BE49-F238E27FC236}">
                <a16:creationId xmlns:a16="http://schemas.microsoft.com/office/drawing/2014/main" id="{E63774AA-2593-4C1E-A6B1-5F609A29AF82}"/>
              </a:ext>
            </a:extLst>
          </p:cNvPr>
          <p:cNvPicPr>
            <a:picLocks noChangeAspect="1"/>
          </p:cNvPicPr>
          <p:nvPr/>
        </p:nvPicPr>
        <p:blipFill>
          <a:blip r:embed="rId6">
            <a:duotone>
              <a:schemeClr val="accent1">
                <a:shade val="45000"/>
                <a:satMod val="135000"/>
              </a:schemeClr>
              <a:prstClr val="white"/>
            </a:duotone>
          </a:blip>
          <a:stretch>
            <a:fillRect/>
          </a:stretch>
        </p:blipFill>
        <p:spPr>
          <a:xfrm>
            <a:off x="2451680" y="1768835"/>
            <a:ext cx="2517866" cy="424318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 name="Speech Bubble: Oval 8">
            <a:extLst>
              <a:ext uri="{FF2B5EF4-FFF2-40B4-BE49-F238E27FC236}">
                <a16:creationId xmlns:a16="http://schemas.microsoft.com/office/drawing/2014/main" id="{FB41B7A4-6007-4D8C-9B8E-74A47913B3D5}"/>
              </a:ext>
            </a:extLst>
          </p:cNvPr>
          <p:cNvSpPr/>
          <p:nvPr/>
        </p:nvSpPr>
        <p:spPr>
          <a:xfrm>
            <a:off x="8747007" y="1849407"/>
            <a:ext cx="2593854" cy="1215225"/>
          </a:xfrm>
          <a:prstGeom prst="wedgeEllipseCallout">
            <a:avLst>
              <a:gd name="adj1" fmla="val -63368"/>
              <a:gd name="adj2" fmla="val 89475"/>
            </a:avLst>
          </a:pr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dirty="0">
                <a:solidFill>
                  <a:schemeClr val="tx1"/>
                </a:solidFill>
              </a:rPr>
              <a:t>meaningful</a:t>
            </a:r>
            <a:endParaRPr lang="en-US" sz="2800" dirty="0">
              <a:solidFill>
                <a:schemeClr val="tx1"/>
              </a:solidFill>
            </a:endParaRPr>
          </a:p>
        </p:txBody>
      </p:sp>
    </p:spTree>
    <p:extLst>
      <p:ext uri="{BB962C8B-B14F-4D97-AF65-F5344CB8AC3E}">
        <p14:creationId xmlns:p14="http://schemas.microsoft.com/office/powerpoint/2010/main" val="251179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9BBB03-688D-4FC2-81BD-5623A810E084}"/>
              </a:ext>
            </a:extLst>
          </p:cNvPr>
          <p:cNvSpPr>
            <a:spLocks noGrp="1"/>
          </p:cNvSpPr>
          <p:nvPr>
            <p:ph type="title"/>
          </p:nvPr>
        </p:nvSpPr>
        <p:spPr>
          <a:xfrm>
            <a:off x="851139" y="326594"/>
            <a:ext cx="9753600" cy="1325563"/>
          </a:xfrm>
        </p:spPr>
        <p:txBody>
          <a:bodyPr/>
          <a:lstStyle/>
          <a:p>
            <a:r>
              <a:rPr lang="de-AT" b="1" cap="none" dirty="0">
                <a:latin typeface="Ink Free" panose="03080402000500000000" pitchFamily="66" charset="0"/>
              </a:rPr>
              <a:t>Why is engagement so important?</a:t>
            </a:r>
            <a:br>
              <a:rPr lang="de-AT" b="1" cap="none" dirty="0">
                <a:latin typeface="Ink Free" panose="03080402000500000000" pitchFamily="66" charset="0"/>
              </a:rPr>
            </a:br>
            <a:r>
              <a:rPr lang="de-AT" b="1" cap="none" dirty="0">
                <a:latin typeface="Ink Free" panose="03080402000500000000" pitchFamily="66" charset="0"/>
              </a:rPr>
              <a:t>Sense and Meaning</a:t>
            </a:r>
            <a:endParaRPr lang="en-US" b="1" cap="none" dirty="0">
              <a:latin typeface="Ink Free" panose="03080402000500000000" pitchFamily="66" charset="0"/>
            </a:endParaRPr>
          </a:p>
        </p:txBody>
      </p:sp>
      <p:pic>
        <p:nvPicPr>
          <p:cNvPr id="8" name="Content Placeholder 7"/>
          <p:cNvPicPr>
            <a:picLocks noGrp="1" noChangeAspect="1"/>
          </p:cNvPicPr>
          <p:nvPr>
            <p:ph idx="1"/>
          </p:nvPr>
        </p:nvPicPr>
        <p:blipFill rotWithShape="1">
          <a:blip r:embed="rId3"/>
          <a:srcRect r="50314"/>
          <a:stretch/>
        </p:blipFill>
        <p:spPr>
          <a:xfrm>
            <a:off x="2359610" y="3722144"/>
            <a:ext cx="2399664" cy="2414809"/>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6A5F6EB0-0ACF-47C8-8809-594A32352EA2}" type="slidenum">
              <a:rPr lang="de-AT" smtClean="0"/>
              <a:t>15</a:t>
            </a:fld>
            <a:endParaRPr lang="de-AT"/>
          </a:p>
        </p:txBody>
      </p:sp>
      <p:sp>
        <p:nvSpPr>
          <p:cNvPr id="9" name="TextBox 8"/>
          <p:cNvSpPr txBox="1"/>
          <p:nvPr/>
        </p:nvSpPr>
        <p:spPr>
          <a:xfrm>
            <a:off x="1219200" y="6356350"/>
            <a:ext cx="5497852" cy="215444"/>
          </a:xfrm>
          <a:prstGeom prst="rect">
            <a:avLst/>
          </a:prstGeom>
          <a:noFill/>
        </p:spPr>
        <p:txBody>
          <a:bodyPr wrap="square" rtlCol="0">
            <a:spAutoFit/>
          </a:bodyPr>
          <a:lstStyle/>
          <a:p>
            <a:r>
              <a:rPr lang="en-US" sz="800" dirty="0">
                <a:solidFill>
                  <a:schemeClr val="accent4"/>
                </a:solidFill>
              </a:rPr>
              <a:t>© MPI von </a:t>
            </a:r>
            <a:r>
              <a:rPr lang="en-US" sz="800" dirty="0" err="1">
                <a:solidFill>
                  <a:schemeClr val="accent4"/>
                </a:solidFill>
              </a:rPr>
              <a:t>Neurobiologie</a:t>
            </a:r>
            <a:r>
              <a:rPr lang="en-US" sz="800" dirty="0">
                <a:solidFill>
                  <a:schemeClr val="accent4"/>
                </a:solidFill>
              </a:rPr>
              <a:t> Meyer, in http://www.news-medical.net/news/20140422/791/German.aspx</a:t>
            </a:r>
          </a:p>
        </p:txBody>
      </p:sp>
      <p:sp>
        <p:nvSpPr>
          <p:cNvPr id="7" name="Rectangle 6">
            <a:extLst>
              <a:ext uri="{FF2B5EF4-FFF2-40B4-BE49-F238E27FC236}">
                <a16:creationId xmlns:a16="http://schemas.microsoft.com/office/drawing/2014/main" id="{95614751-DDB4-424C-980B-688C0AE4A68D}"/>
              </a:ext>
            </a:extLst>
          </p:cNvPr>
          <p:cNvSpPr/>
          <p:nvPr/>
        </p:nvSpPr>
        <p:spPr>
          <a:xfrm>
            <a:off x="2359610" y="1871532"/>
            <a:ext cx="6045603" cy="1631216"/>
          </a:xfrm>
          <a:prstGeom prst="rect">
            <a:avLst/>
          </a:prstGeom>
          <a:solidFill>
            <a:schemeClr val="bg1">
              <a:lumMod val="85000"/>
            </a:schemeClr>
          </a:solidFill>
        </p:spPr>
        <p:txBody>
          <a:bodyPr wrap="square">
            <a:spAutoFit/>
          </a:bodyPr>
          <a:lstStyle/>
          <a:p>
            <a:r>
              <a:rPr lang="en-US" sz="2000" dirty="0"/>
              <a:t>“Teaching is the art of changing the brain. …. I mean, creating conditions that lead to change in a learner’s brain.”</a:t>
            </a:r>
          </a:p>
          <a:p>
            <a:endParaRPr lang="en-US" sz="2000" dirty="0"/>
          </a:p>
          <a:p>
            <a:r>
              <a:rPr lang="en-US" sz="2000" dirty="0"/>
              <a:t>James E. </a:t>
            </a:r>
            <a:r>
              <a:rPr lang="en-US" sz="2000" dirty="0" err="1"/>
              <a:t>Zull</a:t>
            </a:r>
            <a:r>
              <a:rPr lang="en-US" sz="2000" dirty="0"/>
              <a:t>, p.5</a:t>
            </a:r>
          </a:p>
        </p:txBody>
      </p:sp>
      <p:pic>
        <p:nvPicPr>
          <p:cNvPr id="10" name="Picture 9">
            <a:extLst>
              <a:ext uri="{FF2B5EF4-FFF2-40B4-BE49-F238E27FC236}">
                <a16:creationId xmlns:a16="http://schemas.microsoft.com/office/drawing/2014/main" id="{47A2BD59-E435-44F1-86BC-F0F093AAE226}"/>
              </a:ext>
            </a:extLst>
          </p:cNvPr>
          <p:cNvPicPr>
            <a:picLocks noChangeAspect="1"/>
          </p:cNvPicPr>
          <p:nvPr/>
        </p:nvPicPr>
        <p:blipFill>
          <a:blip r:embed="rId4"/>
          <a:stretch>
            <a:fillRect/>
          </a:stretch>
        </p:blipFill>
        <p:spPr>
          <a:xfrm>
            <a:off x="4931146" y="3722144"/>
            <a:ext cx="3474067" cy="2414810"/>
          </a:xfrm>
          <a:prstGeom prst="rect">
            <a:avLst/>
          </a:prstGeom>
        </p:spPr>
      </p:pic>
      <p:pic>
        <p:nvPicPr>
          <p:cNvPr id="13" name="Picture 12">
            <a:extLst>
              <a:ext uri="{FF2B5EF4-FFF2-40B4-BE49-F238E27FC236}">
                <a16:creationId xmlns:a16="http://schemas.microsoft.com/office/drawing/2014/main" id="{B1E8745A-058E-48DD-B301-0EA144B89B0E}"/>
              </a:ext>
            </a:extLst>
          </p:cNvPr>
          <p:cNvPicPr>
            <a:picLocks noChangeAspect="1"/>
          </p:cNvPicPr>
          <p:nvPr/>
        </p:nvPicPr>
        <p:blipFill>
          <a:blip r:embed="rId5"/>
          <a:stretch>
            <a:fillRect/>
          </a:stretch>
        </p:blipFill>
        <p:spPr>
          <a:xfrm>
            <a:off x="9440520" y="2216796"/>
            <a:ext cx="1365502" cy="1388614"/>
          </a:xfrm>
          <a:prstGeom prst="rect">
            <a:avLst/>
          </a:prstGeom>
        </p:spPr>
      </p:pic>
      <p:sp>
        <p:nvSpPr>
          <p:cNvPr id="14" name="TextBox 13">
            <a:extLst>
              <a:ext uri="{FF2B5EF4-FFF2-40B4-BE49-F238E27FC236}">
                <a16:creationId xmlns:a16="http://schemas.microsoft.com/office/drawing/2014/main" id="{56203B79-C45E-479A-8A3E-36AF6C373832}"/>
              </a:ext>
            </a:extLst>
          </p:cNvPr>
          <p:cNvSpPr txBox="1"/>
          <p:nvPr/>
        </p:nvSpPr>
        <p:spPr>
          <a:xfrm>
            <a:off x="9232794" y="3749629"/>
            <a:ext cx="1780954" cy="369332"/>
          </a:xfrm>
          <a:prstGeom prst="rect">
            <a:avLst/>
          </a:prstGeom>
          <a:solidFill>
            <a:schemeClr val="accent1">
              <a:lumMod val="40000"/>
              <a:lumOff val="60000"/>
            </a:schemeClr>
          </a:solidFill>
          <a:ln>
            <a:noFill/>
          </a:ln>
        </p:spPr>
        <p:txBody>
          <a:bodyPr wrap="square" rtlCol="0" anchor="ctr" anchorCtr="1">
            <a:spAutoFit/>
          </a:bodyPr>
          <a:lstStyle/>
          <a:p>
            <a:r>
              <a:rPr lang="de-AT" b="1" dirty="0">
                <a:solidFill>
                  <a:schemeClr val="accent1"/>
                </a:solidFill>
              </a:rPr>
              <a:t>Acetylcholine</a:t>
            </a:r>
            <a:endParaRPr lang="en-US" b="1" dirty="0">
              <a:solidFill>
                <a:schemeClr val="accent1"/>
              </a:solidFill>
            </a:endParaRPr>
          </a:p>
        </p:txBody>
      </p:sp>
    </p:spTree>
    <p:extLst>
      <p:ext uri="{BB962C8B-B14F-4D97-AF65-F5344CB8AC3E}">
        <p14:creationId xmlns:p14="http://schemas.microsoft.com/office/powerpoint/2010/main" val="314565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4F4CF8-E007-4BF8-B9B6-DC75A80E171A}"/>
              </a:ext>
            </a:extLst>
          </p:cNvPr>
          <p:cNvPicPr>
            <a:picLocks noChangeAspect="1"/>
          </p:cNvPicPr>
          <p:nvPr/>
        </p:nvPicPr>
        <p:blipFill rotWithShape="1">
          <a:blip r:embed="rId3">
            <a:extLst>
              <a:ext uri="{28A0092B-C50C-407E-A947-70E740481C1C}">
                <a14:useLocalDpi xmlns:a14="http://schemas.microsoft.com/office/drawing/2010/main" val="0"/>
              </a:ext>
            </a:extLst>
          </a:blip>
          <a:srcRect t="18278" r="16619" b="36555"/>
          <a:stretch/>
        </p:blipFill>
        <p:spPr>
          <a:xfrm>
            <a:off x="3529888" y="982725"/>
            <a:ext cx="5412979" cy="4011180"/>
          </a:xfrm>
          <a:prstGeom prst="rect">
            <a:avLst/>
          </a:prstGeom>
        </p:spPr>
      </p:pic>
      <p:pic>
        <p:nvPicPr>
          <p:cNvPr id="6" name="Picture 5">
            <a:extLst>
              <a:ext uri="{FF2B5EF4-FFF2-40B4-BE49-F238E27FC236}">
                <a16:creationId xmlns:a16="http://schemas.microsoft.com/office/drawing/2014/main" id="{C2239C86-C47C-44A5-B44E-F8FCF48156EF}"/>
              </a:ext>
            </a:extLst>
          </p:cNvPr>
          <p:cNvPicPr>
            <a:picLocks noChangeAspect="1"/>
          </p:cNvPicPr>
          <p:nvPr/>
        </p:nvPicPr>
        <p:blipFill>
          <a:blip r:embed="rId4">
            <a:extLst>
              <a:ext uri="{BEBA8EAE-BF5A-486C-A8C5-ECC9F3942E4B}">
                <a14:imgProps xmlns:a14="http://schemas.microsoft.com/office/drawing/2010/main">
                  <a14:imgLayer r:embed="rId5">
                    <a14:imgEffect>
                      <a14:artisticChalkSketch/>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92686" y="4251920"/>
            <a:ext cx="7519023" cy="2612860"/>
          </a:xfrm>
          <a:prstGeom prst="rect">
            <a:avLst/>
          </a:prstGeom>
        </p:spPr>
      </p:pic>
      <p:pic>
        <p:nvPicPr>
          <p:cNvPr id="17" name="Picture 16" descr="A picture containing person&#10;&#10;Description generated with very high confidence">
            <a:extLst>
              <a:ext uri="{FF2B5EF4-FFF2-40B4-BE49-F238E27FC236}">
                <a16:creationId xmlns:a16="http://schemas.microsoft.com/office/drawing/2014/main" id="{8C0EE825-3807-4E7B-8211-E544379A7CC0}"/>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001000" y="351742"/>
            <a:ext cx="2428466" cy="2437329"/>
          </a:xfrm>
          <a:prstGeom prst="rect">
            <a:avLst/>
          </a:prstGeom>
          <a:ln>
            <a:noFill/>
          </a:ln>
          <a:effectLst>
            <a:softEdge rad="112500"/>
          </a:effectLst>
        </p:spPr>
      </p:pic>
      <p:sp>
        <p:nvSpPr>
          <p:cNvPr id="4" name="Title 3">
            <a:extLst>
              <a:ext uri="{FF2B5EF4-FFF2-40B4-BE49-F238E27FC236}">
                <a16:creationId xmlns:a16="http://schemas.microsoft.com/office/drawing/2014/main" id="{ABC5CA3E-F289-4E3B-950C-A721A6D0D55A}"/>
              </a:ext>
            </a:extLst>
          </p:cNvPr>
          <p:cNvSpPr>
            <a:spLocks noGrp="1"/>
          </p:cNvSpPr>
          <p:nvPr>
            <p:ph type="title"/>
          </p:nvPr>
        </p:nvSpPr>
        <p:spPr>
          <a:xfrm>
            <a:off x="794505" y="152498"/>
            <a:ext cx="10364451" cy="804893"/>
          </a:xfrm>
        </p:spPr>
        <p:txBody>
          <a:bodyPr/>
          <a:lstStyle/>
          <a:p>
            <a:r>
              <a:rPr lang="de-AT" b="1" cap="none" dirty="0">
                <a:latin typeface="Ink Free" panose="03080402000500000000" pitchFamily="66" charset="0"/>
              </a:rPr>
              <a:t>Active learning </a:t>
            </a:r>
            <a:endParaRPr lang="en-US" b="1" cap="none" dirty="0">
              <a:latin typeface="Ink Free" panose="03080402000500000000" pitchFamily="66" charset="0"/>
            </a:endParaRPr>
          </a:p>
        </p:txBody>
      </p:sp>
      <p:pic>
        <p:nvPicPr>
          <p:cNvPr id="8" name="Picture 7">
            <a:extLst>
              <a:ext uri="{FF2B5EF4-FFF2-40B4-BE49-F238E27FC236}">
                <a16:creationId xmlns:a16="http://schemas.microsoft.com/office/drawing/2014/main" id="{1A70E008-AAFC-408C-B99A-EC11C92E2C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8415" y="716268"/>
            <a:ext cx="5148873" cy="4451464"/>
          </a:xfrm>
          <a:prstGeom prst="rect">
            <a:avLst/>
          </a:prstGeom>
        </p:spPr>
      </p:pic>
    </p:spTree>
    <p:extLst>
      <p:ext uri="{BB962C8B-B14F-4D97-AF65-F5344CB8AC3E}">
        <p14:creationId xmlns:p14="http://schemas.microsoft.com/office/powerpoint/2010/main" val="2564828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5F6EB0-0ACF-47C8-8809-594A32352EA2}" type="slidenum">
              <a:rPr lang="de-AT" smtClean="0"/>
              <a:t>17</a:t>
            </a:fld>
            <a:endParaRPr lang="de-AT"/>
          </a:p>
        </p:txBody>
      </p:sp>
      <p:pic>
        <p:nvPicPr>
          <p:cNvPr id="4" name="Content Placeholder 3"/>
          <p:cNvPicPr>
            <a:picLocks noGrp="1" noChangeAspect="1"/>
          </p:cNvPicPr>
          <p:nvPr>
            <p:ph sz="quarter" idx="4294967295"/>
          </p:nvPr>
        </p:nvPicPr>
        <p:blipFill>
          <a:blip r:embed="rId3"/>
          <a:stretch>
            <a:fillRect/>
          </a:stretch>
        </p:blipFill>
        <p:spPr>
          <a:xfrm>
            <a:off x="1265207" y="1837798"/>
            <a:ext cx="8504238" cy="3770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idx="4294967295"/>
          </p:nvPr>
        </p:nvSpPr>
        <p:spPr>
          <a:xfrm>
            <a:off x="509366" y="842696"/>
            <a:ext cx="11226800" cy="814388"/>
          </a:xfrm>
        </p:spPr>
        <p:txBody>
          <a:bodyPr>
            <a:normAutofit/>
          </a:bodyPr>
          <a:lstStyle/>
          <a:p>
            <a:r>
              <a:rPr lang="en-US" sz="2800" b="1" cap="none" dirty="0">
                <a:solidFill>
                  <a:schemeClr val="bg1">
                    <a:lumMod val="65000"/>
                  </a:schemeClr>
                </a:solidFill>
                <a:latin typeface="Ink Free" panose="03080402000500000000" pitchFamily="66" charset="0"/>
              </a:rPr>
              <a:t>Active</a:t>
            </a:r>
            <a:r>
              <a:rPr lang="en-US" sz="2800" b="1" cap="none" dirty="0">
                <a:latin typeface="Ink Free" panose="03080402000500000000" pitchFamily="66" charset="0"/>
              </a:rPr>
              <a:t> Learning = simultaneous activation of neural networks</a:t>
            </a:r>
          </a:p>
        </p:txBody>
      </p:sp>
      <p:sp>
        <p:nvSpPr>
          <p:cNvPr id="6" name="TextBox 5"/>
          <p:cNvSpPr txBox="1"/>
          <p:nvPr/>
        </p:nvSpPr>
        <p:spPr>
          <a:xfrm>
            <a:off x="1919536" y="6453336"/>
            <a:ext cx="7704856" cy="338554"/>
          </a:xfrm>
          <a:prstGeom prst="rect">
            <a:avLst/>
          </a:prstGeom>
          <a:noFill/>
        </p:spPr>
        <p:txBody>
          <a:bodyPr wrap="square" rtlCol="0">
            <a:spAutoFit/>
          </a:bodyPr>
          <a:lstStyle/>
          <a:p>
            <a:pPr lvl="0"/>
            <a:r>
              <a:rPr lang="en-US" altLang="en-US" sz="800" dirty="0">
                <a:solidFill>
                  <a:schemeClr val="accent1"/>
                </a:solidFill>
                <a:latin typeface="Calibri" panose="020F0502020204030204" pitchFamily="34" charset="0"/>
                <a:cs typeface="Times New Roman" panose="02020603050405020304" pitchFamily="18" charset="0"/>
              </a:rPr>
              <a:t>Macedonia, Manuela. “</a:t>
            </a:r>
            <a:r>
              <a:rPr lang="en-US" altLang="en-US" sz="800" dirty="0" err="1">
                <a:solidFill>
                  <a:schemeClr val="accent1"/>
                </a:solidFill>
                <a:latin typeface="Calibri" panose="020F0502020204030204" pitchFamily="34" charset="0"/>
                <a:cs typeface="Times New Roman" panose="02020603050405020304" pitchFamily="18" charset="0"/>
              </a:rPr>
              <a:t>Mit</a:t>
            </a:r>
            <a:r>
              <a:rPr lang="en-US" altLang="en-US" sz="800" dirty="0">
                <a:solidFill>
                  <a:schemeClr val="accent1"/>
                </a:solidFill>
                <a:latin typeface="Calibri" panose="020F0502020204030204" pitchFamily="34" charset="0"/>
                <a:cs typeface="Times New Roman" panose="02020603050405020304" pitchFamily="18" charset="0"/>
              </a:rPr>
              <a:t> </a:t>
            </a:r>
            <a:r>
              <a:rPr lang="en-US" altLang="en-US" sz="800" dirty="0" err="1">
                <a:solidFill>
                  <a:schemeClr val="accent1"/>
                </a:solidFill>
                <a:latin typeface="Calibri" panose="020F0502020204030204" pitchFamily="34" charset="0"/>
                <a:cs typeface="Times New Roman" panose="02020603050405020304" pitchFamily="18" charset="0"/>
              </a:rPr>
              <a:t>Händen</a:t>
            </a:r>
            <a:r>
              <a:rPr lang="en-US" altLang="en-US" sz="800" dirty="0">
                <a:solidFill>
                  <a:schemeClr val="accent1"/>
                </a:solidFill>
                <a:latin typeface="Calibri" panose="020F0502020204030204" pitchFamily="34" charset="0"/>
                <a:cs typeface="Times New Roman" panose="02020603050405020304" pitchFamily="18" charset="0"/>
              </a:rPr>
              <a:t> und </a:t>
            </a:r>
            <a:r>
              <a:rPr lang="en-US" altLang="en-US" sz="800" dirty="0" err="1">
                <a:solidFill>
                  <a:schemeClr val="accent1"/>
                </a:solidFill>
                <a:latin typeface="Calibri" panose="020F0502020204030204" pitchFamily="34" charset="0"/>
                <a:cs typeface="Times New Roman" panose="02020603050405020304" pitchFamily="18" charset="0"/>
              </a:rPr>
              <a:t>Füßen</a:t>
            </a:r>
            <a:r>
              <a:rPr lang="en-US" altLang="en-US" sz="800" dirty="0">
                <a:solidFill>
                  <a:schemeClr val="accent1"/>
                </a:solidFill>
                <a:latin typeface="Calibri" panose="020F0502020204030204" pitchFamily="34" charset="0"/>
                <a:cs typeface="Times New Roman" panose="02020603050405020304" pitchFamily="18" charset="0"/>
              </a:rPr>
              <a:t>” in </a:t>
            </a:r>
            <a:r>
              <a:rPr lang="en-US" altLang="en-US" sz="800" i="1" dirty="0" err="1">
                <a:solidFill>
                  <a:schemeClr val="accent1"/>
                </a:solidFill>
                <a:latin typeface="Calibri" panose="020F0502020204030204" pitchFamily="34" charset="0"/>
                <a:cs typeface="Times New Roman" panose="02020603050405020304" pitchFamily="18" charset="0"/>
              </a:rPr>
              <a:t>Gehirn</a:t>
            </a:r>
            <a:r>
              <a:rPr lang="en-US" altLang="en-US" sz="800" i="1" dirty="0">
                <a:solidFill>
                  <a:schemeClr val="accent1"/>
                </a:solidFill>
                <a:latin typeface="Calibri" panose="020F0502020204030204" pitchFamily="34" charset="0"/>
                <a:cs typeface="Times New Roman" panose="02020603050405020304" pitchFamily="18" charset="0"/>
              </a:rPr>
              <a:t> und Geist,  </a:t>
            </a:r>
            <a:r>
              <a:rPr lang="en-US" altLang="en-US" sz="800" i="1" dirty="0" err="1">
                <a:solidFill>
                  <a:schemeClr val="accent1"/>
                </a:solidFill>
                <a:latin typeface="Calibri" panose="020F0502020204030204" pitchFamily="34" charset="0"/>
                <a:cs typeface="Times New Roman" panose="02020603050405020304" pitchFamily="18" charset="0"/>
              </a:rPr>
              <a:t>Spektrum</a:t>
            </a:r>
            <a:r>
              <a:rPr lang="en-US" altLang="en-US" sz="800" i="1" dirty="0">
                <a:solidFill>
                  <a:schemeClr val="accent1"/>
                </a:solidFill>
                <a:latin typeface="Calibri" panose="020F0502020204030204" pitchFamily="34" charset="0"/>
                <a:cs typeface="Times New Roman" panose="02020603050405020304" pitchFamily="18" charset="0"/>
              </a:rPr>
              <a:t>, 12.2. 06.12.2012. </a:t>
            </a:r>
            <a:r>
              <a:rPr lang="en-US" altLang="en-US" sz="800" dirty="0">
                <a:solidFill>
                  <a:schemeClr val="accent1"/>
                </a:solidFill>
                <a:latin typeface="Calibri" panose="020F0502020204030204" pitchFamily="34" charset="0"/>
                <a:cs typeface="Times New Roman" panose="02020603050405020304" pitchFamily="18" charset="0"/>
              </a:rPr>
              <a:t>http://www.macedonia.at/uncategorized/gehirn-und-geist-und-brain-cast/</a:t>
            </a:r>
            <a:endParaRPr lang="en-US" altLang="en-US" sz="800" dirty="0">
              <a:solidFill>
                <a:schemeClr val="accent1"/>
              </a:solidFill>
            </a:endParaRPr>
          </a:p>
          <a:p>
            <a:endParaRPr lang="en-US" sz="800" dirty="0"/>
          </a:p>
        </p:txBody>
      </p:sp>
      <p:pic>
        <p:nvPicPr>
          <p:cNvPr id="7" name="Picture 6"/>
          <p:cNvPicPr>
            <a:picLocks noChangeAspect="1"/>
          </p:cNvPicPr>
          <p:nvPr/>
        </p:nvPicPr>
        <p:blipFill>
          <a:blip r:embed="rId4"/>
          <a:stretch>
            <a:fillRect/>
          </a:stretch>
        </p:blipFill>
        <p:spPr>
          <a:xfrm>
            <a:off x="10056070" y="2951639"/>
            <a:ext cx="1680096" cy="1623144"/>
          </a:xfrm>
          <a:prstGeom prst="rect">
            <a:avLst/>
          </a:prstGeom>
        </p:spPr>
      </p:pic>
    </p:spTree>
    <p:extLst>
      <p:ext uri="{BB962C8B-B14F-4D97-AF65-F5344CB8AC3E}">
        <p14:creationId xmlns:p14="http://schemas.microsoft.com/office/powerpoint/2010/main" val="371240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ll, sky&#10;&#10;Description generated with high confidence">
            <a:extLst>
              <a:ext uri="{FF2B5EF4-FFF2-40B4-BE49-F238E27FC236}">
                <a16:creationId xmlns:a16="http://schemas.microsoft.com/office/drawing/2014/main" id="{478A85C2-78FC-4135-A60B-FA3388D1301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76543" y="1310298"/>
            <a:ext cx="2034747" cy="2028883"/>
          </a:xfrm>
          <a:prstGeom prst="rect">
            <a:avLst/>
          </a:prstGeom>
          <a:ln>
            <a:noFill/>
          </a:ln>
          <a:effectLst>
            <a:softEdge rad="112500"/>
          </a:effectLst>
        </p:spPr>
      </p:pic>
      <p:pic>
        <p:nvPicPr>
          <p:cNvPr id="2" name="Picture 1">
            <a:extLst>
              <a:ext uri="{FF2B5EF4-FFF2-40B4-BE49-F238E27FC236}">
                <a16:creationId xmlns:a16="http://schemas.microsoft.com/office/drawing/2014/main" id="{D74F4CF8-E007-4BF8-B9B6-DC75A80E171A}"/>
              </a:ext>
            </a:extLst>
          </p:cNvPr>
          <p:cNvPicPr>
            <a:picLocks noChangeAspect="1"/>
          </p:cNvPicPr>
          <p:nvPr/>
        </p:nvPicPr>
        <p:blipFill rotWithShape="1">
          <a:blip r:embed="rId5">
            <a:extLst>
              <a:ext uri="{28A0092B-C50C-407E-A947-70E740481C1C}">
                <a14:useLocalDpi xmlns:a14="http://schemas.microsoft.com/office/drawing/2010/main" val="0"/>
              </a:ext>
            </a:extLst>
          </a:blip>
          <a:srcRect t="18278" r="16619" b="36555"/>
          <a:stretch/>
        </p:blipFill>
        <p:spPr>
          <a:xfrm>
            <a:off x="3135442" y="1423410"/>
            <a:ext cx="5412979" cy="4011180"/>
          </a:xfrm>
          <a:prstGeom prst="rect">
            <a:avLst/>
          </a:prstGeom>
        </p:spPr>
      </p:pic>
      <p:pic>
        <p:nvPicPr>
          <p:cNvPr id="6" name="Picture 5">
            <a:extLst>
              <a:ext uri="{FF2B5EF4-FFF2-40B4-BE49-F238E27FC236}">
                <a16:creationId xmlns:a16="http://schemas.microsoft.com/office/drawing/2014/main" id="{C2239C86-C47C-44A5-B44E-F8FCF48156EF}"/>
              </a:ext>
            </a:extLst>
          </p:cNvPr>
          <p:cNvPicPr>
            <a:picLocks noChangeAspect="1"/>
          </p:cNvPicPr>
          <p:nvPr/>
        </p:nvPicPr>
        <p:blipFill>
          <a:blip r:embed="rId6">
            <a:extLst>
              <a:ext uri="{BEBA8EAE-BF5A-486C-A8C5-ECC9F3942E4B}">
                <a14:imgProps xmlns:a14="http://schemas.microsoft.com/office/drawing/2010/main">
                  <a14:imgLayer r:embed="rId7">
                    <a14:imgEffect>
                      <a14:artisticChalkSketch/>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92686" y="4251920"/>
            <a:ext cx="7519023" cy="2612860"/>
          </a:xfrm>
          <a:prstGeom prst="rect">
            <a:avLst/>
          </a:prstGeom>
        </p:spPr>
      </p:pic>
      <p:pic>
        <p:nvPicPr>
          <p:cNvPr id="10" name="Picture 9" descr="A stop sign&#10;&#10;Description generated with very high confidence">
            <a:extLst>
              <a:ext uri="{FF2B5EF4-FFF2-40B4-BE49-F238E27FC236}">
                <a16:creationId xmlns:a16="http://schemas.microsoft.com/office/drawing/2014/main" id="{F07DA50C-4D3E-4863-AF32-7B2B09CC8EDC}"/>
              </a:ext>
            </a:extLst>
          </p:cNvPr>
          <p:cNvPicPr>
            <a:picLocks noChangeAspect="1"/>
          </p:cNvPicPr>
          <p:nvPr/>
        </p:nvPicPr>
        <p:blipFill>
          <a:blip r:embed="rId9">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3922643" y="4251920"/>
            <a:ext cx="540905" cy="540905"/>
          </a:xfrm>
          <a:prstGeom prst="rect">
            <a:avLst/>
          </a:prstGeom>
        </p:spPr>
      </p:pic>
      <p:pic>
        <p:nvPicPr>
          <p:cNvPr id="17" name="Picture 16" descr="A picture containing person&#10;&#10;Description generated with very high confidence">
            <a:extLst>
              <a:ext uri="{FF2B5EF4-FFF2-40B4-BE49-F238E27FC236}">
                <a16:creationId xmlns:a16="http://schemas.microsoft.com/office/drawing/2014/main" id="{8C0EE825-3807-4E7B-8211-E544379A7CC0}"/>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8083106" y="1357216"/>
            <a:ext cx="1890035" cy="1896933"/>
          </a:xfrm>
          <a:prstGeom prst="rect">
            <a:avLst/>
          </a:prstGeom>
          <a:ln>
            <a:noFill/>
          </a:ln>
          <a:effectLst>
            <a:softEdge rad="112500"/>
          </a:effectLst>
        </p:spPr>
      </p:pic>
      <p:sp>
        <p:nvSpPr>
          <p:cNvPr id="3" name="Explosion: 14 Points 2">
            <a:extLst>
              <a:ext uri="{FF2B5EF4-FFF2-40B4-BE49-F238E27FC236}">
                <a16:creationId xmlns:a16="http://schemas.microsoft.com/office/drawing/2014/main" id="{5BDF65BD-7023-49FF-80A6-0F3C6CFF0BFA}"/>
              </a:ext>
            </a:extLst>
          </p:cNvPr>
          <p:cNvSpPr/>
          <p:nvPr/>
        </p:nvSpPr>
        <p:spPr>
          <a:xfrm>
            <a:off x="3922643" y="2007196"/>
            <a:ext cx="3537757" cy="2287590"/>
          </a:xfrm>
          <a:prstGeom prst="irregularSeal2">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rPr>
              <a:t>Students must be allowed to struggle.</a:t>
            </a:r>
            <a:endParaRPr lang="en-US" b="1" dirty="0">
              <a:solidFill>
                <a:schemeClr val="tx1"/>
              </a:solidFill>
            </a:endParaRPr>
          </a:p>
        </p:txBody>
      </p:sp>
      <p:pic>
        <p:nvPicPr>
          <p:cNvPr id="11" name="Picture 10">
            <a:extLst>
              <a:ext uri="{FF2B5EF4-FFF2-40B4-BE49-F238E27FC236}">
                <a16:creationId xmlns:a16="http://schemas.microsoft.com/office/drawing/2014/main" id="{679686C1-4F3D-49EE-BC26-68514CF7F5A5}"/>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5437795" y="1063527"/>
            <a:ext cx="2336316" cy="1745723"/>
          </a:xfrm>
          <a:prstGeom prst="rect">
            <a:avLst/>
          </a:prstGeom>
          <a:ln>
            <a:noFill/>
          </a:ln>
          <a:effectLst>
            <a:softEdge rad="112500"/>
          </a:effectLst>
        </p:spPr>
      </p:pic>
      <p:sp>
        <p:nvSpPr>
          <p:cNvPr id="4" name="Title 3">
            <a:extLst>
              <a:ext uri="{FF2B5EF4-FFF2-40B4-BE49-F238E27FC236}">
                <a16:creationId xmlns:a16="http://schemas.microsoft.com/office/drawing/2014/main" id="{BE117F26-6337-4271-99CF-34E67374DA95}"/>
              </a:ext>
            </a:extLst>
          </p:cNvPr>
          <p:cNvSpPr>
            <a:spLocks noGrp="1"/>
          </p:cNvSpPr>
          <p:nvPr>
            <p:ph type="title"/>
          </p:nvPr>
        </p:nvSpPr>
        <p:spPr>
          <a:xfrm>
            <a:off x="831348" y="562101"/>
            <a:ext cx="10364451" cy="861309"/>
          </a:xfrm>
        </p:spPr>
        <p:txBody>
          <a:bodyPr>
            <a:normAutofit/>
          </a:bodyPr>
          <a:lstStyle/>
          <a:p>
            <a:r>
              <a:rPr lang="de-AT" b="1" cap="none" dirty="0">
                <a:latin typeface="Ink Free" panose="03080402000500000000" pitchFamily="66" charset="0"/>
              </a:rPr>
              <a:t>Deep learning needs cognitive conflict</a:t>
            </a:r>
            <a:endParaRPr lang="en-US" b="1" cap="none" dirty="0">
              <a:latin typeface="Ink Free" panose="03080402000500000000" pitchFamily="66" charset="0"/>
            </a:endParaRPr>
          </a:p>
        </p:txBody>
      </p:sp>
    </p:spTree>
    <p:extLst>
      <p:ext uri="{BB962C8B-B14F-4D97-AF65-F5344CB8AC3E}">
        <p14:creationId xmlns:p14="http://schemas.microsoft.com/office/powerpoint/2010/main" val="3553041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5C7C73-F172-4F4A-8EFB-93C1E4152CE4}"/>
              </a:ext>
            </a:extLst>
          </p:cNvPr>
          <p:cNvSpPr>
            <a:spLocks noGrp="1"/>
          </p:cNvSpPr>
          <p:nvPr>
            <p:ph type="title"/>
          </p:nvPr>
        </p:nvSpPr>
        <p:spPr>
          <a:xfrm>
            <a:off x="1244554" y="616672"/>
            <a:ext cx="10364451" cy="997268"/>
          </a:xfrm>
        </p:spPr>
        <p:txBody>
          <a:bodyPr/>
          <a:lstStyle/>
          <a:p>
            <a:r>
              <a:rPr lang="de-AT" b="1" cap="none" dirty="0">
                <a:latin typeface="Ink Free" panose="03080402000500000000" pitchFamily="66" charset="0"/>
              </a:rPr>
              <a:t>Cognitive conflict</a:t>
            </a:r>
            <a:endParaRPr lang="en-US" b="1" cap="none" dirty="0">
              <a:latin typeface="Ink Free" panose="03080402000500000000" pitchFamily="66" charset="0"/>
            </a:endParaRPr>
          </a:p>
        </p:txBody>
      </p:sp>
      <p:sp>
        <p:nvSpPr>
          <p:cNvPr id="6" name="Oval Callout 13">
            <a:extLst>
              <a:ext uri="{FF2B5EF4-FFF2-40B4-BE49-F238E27FC236}">
                <a16:creationId xmlns:a16="http://schemas.microsoft.com/office/drawing/2014/main" id="{31B990AE-1289-44D2-8D8E-DE31A6A0417E}"/>
              </a:ext>
            </a:extLst>
          </p:cNvPr>
          <p:cNvSpPr/>
          <p:nvPr/>
        </p:nvSpPr>
        <p:spPr>
          <a:xfrm>
            <a:off x="1342320" y="3190966"/>
            <a:ext cx="5040560" cy="2088232"/>
          </a:xfrm>
          <a:prstGeom prst="wedgeEllipseCallout">
            <a:avLst>
              <a:gd name="adj1" fmla="val 45663"/>
              <a:gd name="adj2" fmla="val -88195"/>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“Complex learning is enhanced by challenge and inhibited by threat associated with helplessness. (Caine  &amp; Caine 2000)</a:t>
            </a:r>
          </a:p>
        </p:txBody>
      </p:sp>
      <p:sp>
        <p:nvSpPr>
          <p:cNvPr id="8" name="Oval Callout 10">
            <a:extLst>
              <a:ext uri="{FF2B5EF4-FFF2-40B4-BE49-F238E27FC236}">
                <a16:creationId xmlns:a16="http://schemas.microsoft.com/office/drawing/2014/main" id="{5D6737E3-962A-44DB-B64F-4CAA4A210EE0}"/>
              </a:ext>
            </a:extLst>
          </p:cNvPr>
          <p:cNvSpPr/>
          <p:nvPr/>
        </p:nvSpPr>
        <p:spPr>
          <a:xfrm>
            <a:off x="940692" y="1627182"/>
            <a:ext cx="3600400" cy="1298216"/>
          </a:xfrm>
          <a:prstGeom prst="wedgeEllipseCallout">
            <a:avLst>
              <a:gd name="adj1" fmla="val 55812"/>
              <a:gd name="adj2" fmla="val 40046"/>
            </a:avLst>
          </a:prstGeom>
          <a:solidFill>
            <a:schemeClr val="accent1">
              <a:lumMod val="40000"/>
              <a:lumOff val="6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Challenge  them!</a:t>
            </a:r>
          </a:p>
        </p:txBody>
      </p:sp>
      <p:pic>
        <p:nvPicPr>
          <p:cNvPr id="9" name="Picture 8">
            <a:extLst>
              <a:ext uri="{FF2B5EF4-FFF2-40B4-BE49-F238E27FC236}">
                <a16:creationId xmlns:a16="http://schemas.microsoft.com/office/drawing/2014/main" id="{C166E431-AEB0-401F-8658-DE23F21694C0}"/>
              </a:ext>
            </a:extLst>
          </p:cNvPr>
          <p:cNvPicPr/>
          <p:nvPr/>
        </p:nvPicPr>
        <p:blipFill rotWithShape="1">
          <a:blip r:embed="rId3" cstate="print">
            <a:extLst>
              <a:ext uri="{28A0092B-C50C-407E-A947-70E740481C1C}">
                <a14:useLocalDpi xmlns:a14="http://schemas.microsoft.com/office/drawing/2010/main" val="0"/>
              </a:ext>
            </a:extLst>
          </a:blip>
          <a:srcRect r="12333"/>
          <a:stretch/>
        </p:blipFill>
        <p:spPr>
          <a:xfrm>
            <a:off x="6792784" y="1627182"/>
            <a:ext cx="3785161" cy="41754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0887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928B170-B7BC-4BDA-AF69-28A89C4F89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E185EEA-4D85-4754-8A73-CDEB8441E78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121445" y="2481958"/>
            <a:ext cx="3427091" cy="2921595"/>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20" name="Picture 19">
            <a:extLst>
              <a:ext uri="{FF2B5EF4-FFF2-40B4-BE49-F238E27FC236}">
                <a16:creationId xmlns:a16="http://schemas.microsoft.com/office/drawing/2014/main" id="{2E1E8C82-833C-4573-807A-A01BED3757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970B37-F5B2-484C-A40E-24E4CBD6354F}"/>
              </a:ext>
            </a:extLst>
          </p:cNvPr>
          <p:cNvSpPr>
            <a:spLocks noGrp="1"/>
          </p:cNvSpPr>
          <p:nvPr>
            <p:ph type="title"/>
          </p:nvPr>
        </p:nvSpPr>
        <p:spPr>
          <a:xfrm>
            <a:off x="913776" y="640831"/>
            <a:ext cx="6564205" cy="1573863"/>
          </a:xfrm>
        </p:spPr>
        <p:txBody>
          <a:bodyPr>
            <a:normAutofit/>
          </a:bodyPr>
          <a:lstStyle/>
          <a:p>
            <a:r>
              <a:rPr lang="de-AT" sz="3300" b="1" cap="none" dirty="0">
                <a:latin typeface="Ink Free" panose="03080402000500000000" pitchFamily="66" charset="0"/>
              </a:rPr>
              <a:t>The importance of choice</a:t>
            </a:r>
            <a:br>
              <a:rPr lang="de-AT" sz="3300" b="1" cap="none" dirty="0">
                <a:latin typeface="Ink Free" panose="03080402000500000000" pitchFamily="66" charset="0"/>
              </a:rPr>
            </a:br>
            <a:r>
              <a:rPr lang="de-AT" sz="3300" b="1" cap="none" dirty="0">
                <a:latin typeface="Ink Free" panose="03080402000500000000" pitchFamily="66" charset="0"/>
              </a:rPr>
              <a:t>what to expect…</a:t>
            </a:r>
            <a:endParaRPr lang="en-US" sz="3300" b="1" cap="none" dirty="0">
              <a:latin typeface="Ink Free" panose="03080402000500000000" pitchFamily="66" charset="0"/>
            </a:endParaRPr>
          </a:p>
        </p:txBody>
      </p:sp>
      <p:sp>
        <p:nvSpPr>
          <p:cNvPr id="3" name="Content Placeholder 2">
            <a:extLst>
              <a:ext uri="{FF2B5EF4-FFF2-40B4-BE49-F238E27FC236}">
                <a16:creationId xmlns:a16="http://schemas.microsoft.com/office/drawing/2014/main" id="{2F8313D2-134E-4C89-BEF8-DCB4EC2D31D7}"/>
              </a:ext>
            </a:extLst>
          </p:cNvPr>
          <p:cNvSpPr>
            <a:spLocks noGrp="1"/>
          </p:cNvSpPr>
          <p:nvPr>
            <p:ph sz="quarter" idx="13"/>
          </p:nvPr>
        </p:nvSpPr>
        <p:spPr>
          <a:xfrm>
            <a:off x="913774" y="2367092"/>
            <a:ext cx="6564207" cy="3881309"/>
          </a:xfrm>
        </p:spPr>
        <p:txBody>
          <a:bodyPr>
            <a:normAutofit/>
          </a:bodyPr>
          <a:lstStyle/>
          <a:p>
            <a:r>
              <a:rPr lang="de-AT" cap="none" dirty="0"/>
              <a:t>Status quo</a:t>
            </a:r>
            <a:r>
              <a:rPr lang="en-US" cap="none" dirty="0"/>
              <a:t> and problems</a:t>
            </a:r>
          </a:p>
          <a:p>
            <a:r>
              <a:rPr lang="de-AT" cap="none" dirty="0"/>
              <a:t>I</a:t>
            </a:r>
            <a:r>
              <a:rPr lang="en-US" cap="none" dirty="0"/>
              <a:t>n a nutshell: why do we need choice?</a:t>
            </a:r>
          </a:p>
          <a:p>
            <a:r>
              <a:rPr lang="de-AT" cap="none" dirty="0"/>
              <a:t>H</a:t>
            </a:r>
            <a:r>
              <a:rPr lang="en-US" cap="none" dirty="0"/>
              <a:t>ow we learn</a:t>
            </a:r>
          </a:p>
          <a:p>
            <a:pPr lvl="1"/>
            <a:r>
              <a:rPr lang="de-AT" cap="none" dirty="0"/>
              <a:t>Turning the brain on: sense and meaning</a:t>
            </a:r>
          </a:p>
          <a:p>
            <a:pPr lvl="1"/>
            <a:r>
              <a:rPr lang="en-US" cap="none" dirty="0"/>
              <a:t>Active learning</a:t>
            </a:r>
          </a:p>
          <a:p>
            <a:pPr lvl="1"/>
            <a:r>
              <a:rPr lang="en-US" cap="none" dirty="0"/>
              <a:t>Deep learning and cognitive conflict</a:t>
            </a:r>
          </a:p>
          <a:p>
            <a:pPr lvl="1"/>
            <a:r>
              <a:rPr lang="en-US" cap="none" dirty="0"/>
              <a:t>Intrinsic motivation: autonomy – mastery – connection</a:t>
            </a:r>
          </a:p>
          <a:p>
            <a:r>
              <a:rPr lang="de-AT" cap="none" dirty="0"/>
              <a:t>How to engage students with choice: practical examples</a:t>
            </a:r>
            <a:endParaRPr lang="en-US" cap="none"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a:p>
            <a:endParaRPr lang="de-AT" dirty="0"/>
          </a:p>
        </p:txBody>
      </p:sp>
      <p:sp>
        <p:nvSpPr>
          <p:cNvPr id="6" name="TextBox 5">
            <a:extLst>
              <a:ext uri="{FF2B5EF4-FFF2-40B4-BE49-F238E27FC236}">
                <a16:creationId xmlns:a16="http://schemas.microsoft.com/office/drawing/2014/main" id="{DF9C183A-7A33-4251-BC54-3426A39F8C5B}"/>
              </a:ext>
            </a:extLst>
          </p:cNvPr>
          <p:cNvSpPr txBox="1"/>
          <p:nvPr/>
        </p:nvSpPr>
        <p:spPr>
          <a:xfrm>
            <a:off x="10072509" y="6870700"/>
            <a:ext cx="21194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justintarte.com/2015/01/leadership-if-everyone-is-happy-then.html#link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88318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3A5AAB-4947-4797-A8D7-204023C12D23}"/>
              </a:ext>
            </a:extLst>
          </p:cNvPr>
          <p:cNvPicPr>
            <a:picLocks noChangeAspect="1"/>
          </p:cNvPicPr>
          <p:nvPr/>
        </p:nvPicPr>
        <p:blipFill>
          <a:blip r:embed="rId3"/>
          <a:stretch>
            <a:fillRect/>
          </a:stretch>
        </p:blipFill>
        <p:spPr>
          <a:xfrm>
            <a:off x="457236" y="1416605"/>
            <a:ext cx="1505843" cy="2145978"/>
          </a:xfrm>
          <a:prstGeom prst="rect">
            <a:avLst/>
          </a:prstGeom>
        </p:spPr>
      </p:pic>
      <p:sp>
        <p:nvSpPr>
          <p:cNvPr id="2" name="Title 1">
            <a:extLst>
              <a:ext uri="{FF2B5EF4-FFF2-40B4-BE49-F238E27FC236}">
                <a16:creationId xmlns:a16="http://schemas.microsoft.com/office/drawing/2014/main" id="{945E032E-BEF5-4566-BD73-A84103342103}"/>
              </a:ext>
            </a:extLst>
          </p:cNvPr>
          <p:cNvSpPr>
            <a:spLocks noGrp="1"/>
          </p:cNvSpPr>
          <p:nvPr>
            <p:ph type="title"/>
          </p:nvPr>
        </p:nvSpPr>
        <p:spPr>
          <a:xfrm>
            <a:off x="2178983" y="653163"/>
            <a:ext cx="6982270" cy="732102"/>
          </a:xfrm>
        </p:spPr>
        <p:txBody>
          <a:bodyPr/>
          <a:lstStyle/>
          <a:p>
            <a:pPr algn="l"/>
            <a:r>
              <a:rPr lang="de-AT" b="1" cap="none" dirty="0">
                <a:latin typeface="Ink Free" panose="03080402000500000000" pitchFamily="66" charset="0"/>
              </a:rPr>
              <a:t>Challenge: find the rule</a:t>
            </a:r>
            <a:endParaRPr lang="en-US" b="1" cap="none" dirty="0">
              <a:latin typeface="Ink Free" panose="03080402000500000000" pitchFamily="66" charset="0"/>
            </a:endParaRPr>
          </a:p>
        </p:txBody>
      </p:sp>
      <p:sp>
        <p:nvSpPr>
          <p:cNvPr id="5" name="Speech Bubble: Oval 4">
            <a:extLst>
              <a:ext uri="{FF2B5EF4-FFF2-40B4-BE49-F238E27FC236}">
                <a16:creationId xmlns:a16="http://schemas.microsoft.com/office/drawing/2014/main" id="{B9D93956-0582-40B7-8BF2-EF6801EE3BEB}"/>
              </a:ext>
            </a:extLst>
          </p:cNvPr>
          <p:cNvSpPr/>
          <p:nvPr/>
        </p:nvSpPr>
        <p:spPr>
          <a:xfrm>
            <a:off x="548004" y="3111500"/>
            <a:ext cx="5757545" cy="3651250"/>
          </a:xfrm>
          <a:prstGeom prst="wedgeEllipseCallout">
            <a:avLst>
              <a:gd name="adj1" fmla="val -33570"/>
              <a:gd name="adj2" fmla="val -54685"/>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0000"/>
              </a:lnSpc>
              <a:spcAft>
                <a:spcPts val="600"/>
              </a:spcAft>
            </a:pPr>
            <a:r>
              <a:rPr lang="en-US" dirty="0">
                <a:effectLst/>
                <a:ea typeface="Times New Roman" panose="02020603050405020304" pitchFamily="18" charset="0"/>
                <a:cs typeface="Times New Roman" panose="02020603050405020304" pitchFamily="18" charset="0"/>
              </a:rPr>
              <a:t>Hello, I am Mrs. </a:t>
            </a:r>
            <a:r>
              <a:rPr lang="en-US" dirty="0" err="1">
                <a:effectLst/>
                <a:ea typeface="Times New Roman" panose="02020603050405020304" pitchFamily="18" charset="0"/>
                <a:cs typeface="Times New Roman" panose="02020603050405020304" pitchFamily="18" charset="0"/>
              </a:rPr>
              <a:t>Pölzleitner</a:t>
            </a:r>
            <a:r>
              <a:rPr lang="en-US" dirty="0">
                <a:effectLst/>
                <a:ea typeface="Times New Roman" panose="02020603050405020304" pitchFamily="18" charset="0"/>
                <a:cs typeface="Times New Roman" panose="02020603050405020304" pitchFamily="18" charset="0"/>
              </a:rPr>
              <a:t>.</a:t>
            </a:r>
          </a:p>
          <a:p>
            <a:pPr algn="ctr">
              <a:lnSpc>
                <a:spcPct val="110000"/>
              </a:lnSpc>
              <a:spcAft>
                <a:spcPts val="600"/>
              </a:spcAft>
            </a:pPr>
            <a:r>
              <a:rPr lang="en-US" dirty="0">
                <a:effectLst/>
                <a:ea typeface="Times New Roman" panose="02020603050405020304" pitchFamily="18" charset="0"/>
                <a:cs typeface="Times New Roman" panose="02020603050405020304" pitchFamily="18" charset="0"/>
              </a:rPr>
              <a:t>I live in a blue house in Graz. I am an English teacher. I love reading books and learning languages.  I speak English, German, French, Italian and Greek. I also like sports. In winter I go skiing and in summer I go jogging. I ride my bike to school every day. My favorite food is Indian curry. I am vegetarian, so I do not eat meat.</a:t>
            </a:r>
          </a:p>
          <a:p>
            <a:pPr algn="ctr">
              <a:lnSpc>
                <a:spcPct val="110000"/>
              </a:lnSpc>
              <a:spcAft>
                <a:spcPts val="600"/>
              </a:spcAft>
            </a:pPr>
            <a:r>
              <a:rPr lang="en-US" sz="1100" dirty="0">
                <a:effectLst/>
                <a:ea typeface="Times New Roman" panose="02020603050405020304" pitchFamily="18" charset="0"/>
                <a:cs typeface="Times New Roman" panose="02020603050405020304" pitchFamily="18" charset="0"/>
              </a:rPr>
              <a:t> </a:t>
            </a:r>
          </a:p>
        </p:txBody>
      </p:sp>
      <p:sp>
        <p:nvSpPr>
          <p:cNvPr id="6" name="Text Box 3">
            <a:extLst>
              <a:ext uri="{FF2B5EF4-FFF2-40B4-BE49-F238E27FC236}">
                <a16:creationId xmlns:a16="http://schemas.microsoft.com/office/drawing/2014/main" id="{EFBEF1DC-9367-449F-BE6D-61D428E7C012}"/>
              </a:ext>
            </a:extLst>
          </p:cNvPr>
          <p:cNvSpPr txBox="1"/>
          <p:nvPr/>
        </p:nvSpPr>
        <p:spPr>
          <a:xfrm>
            <a:off x="6705564" y="2489594"/>
            <a:ext cx="4324386" cy="3454006"/>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0000"/>
              </a:lnSpc>
              <a:spcAft>
                <a:spcPts val="600"/>
              </a:spcAft>
            </a:pPr>
            <a:r>
              <a:rPr lang="en-US" dirty="0">
                <a:effectLst/>
                <a:ea typeface="Times New Roman" panose="02020603050405020304" pitchFamily="18" charset="0"/>
                <a:cs typeface="Times New Roman" panose="02020603050405020304" pitchFamily="18" charset="0"/>
              </a:rPr>
              <a:t>This is Mrs. </a:t>
            </a:r>
            <a:r>
              <a:rPr lang="en-US" dirty="0" err="1">
                <a:effectLst/>
                <a:ea typeface="Times New Roman" panose="02020603050405020304" pitchFamily="18" charset="0"/>
                <a:cs typeface="Times New Roman" panose="02020603050405020304" pitchFamily="18" charset="0"/>
              </a:rPr>
              <a:t>Pölzleitner</a:t>
            </a:r>
            <a:r>
              <a:rPr lang="en-US" dirty="0">
                <a:effectLst/>
                <a:ea typeface="Times New Roman" panose="02020603050405020304" pitchFamily="18" charset="0"/>
                <a:cs typeface="Times New Roman" panose="02020603050405020304" pitchFamily="18" charset="0"/>
              </a:rPr>
              <a:t>.</a:t>
            </a:r>
          </a:p>
          <a:p>
            <a:pPr>
              <a:lnSpc>
                <a:spcPct val="110000"/>
              </a:lnSpc>
              <a:spcAft>
                <a:spcPts val="600"/>
              </a:spcAft>
            </a:pPr>
            <a:r>
              <a:rPr lang="en-US" dirty="0">
                <a:effectLst/>
                <a:ea typeface="Times New Roman" panose="02020603050405020304" pitchFamily="18" charset="0"/>
                <a:cs typeface="Times New Roman" panose="02020603050405020304" pitchFamily="18" charset="0"/>
              </a:rPr>
              <a:t>She lives in a blue house in Graz. She is an English teacher. She loves reading books and learning languages. She speaks English, German, French, Italian and Greek. She also likes sports. In winter she goes skiing and in summer she goes jogging. She rides her bike to school every day. Her favorite food is Indian curry. She is vegetarian, so she does not eat meat.</a:t>
            </a:r>
          </a:p>
        </p:txBody>
      </p:sp>
      <p:sp>
        <p:nvSpPr>
          <p:cNvPr id="8" name="Thought Bubble: Cloud 7">
            <a:extLst>
              <a:ext uri="{FF2B5EF4-FFF2-40B4-BE49-F238E27FC236}">
                <a16:creationId xmlns:a16="http://schemas.microsoft.com/office/drawing/2014/main" id="{F8C7A820-16E0-4B70-8648-A677C5F1B1A6}"/>
              </a:ext>
            </a:extLst>
          </p:cNvPr>
          <p:cNvSpPr/>
          <p:nvPr/>
        </p:nvSpPr>
        <p:spPr>
          <a:xfrm>
            <a:off x="8748394" y="618517"/>
            <a:ext cx="3286126" cy="1688465"/>
          </a:xfrm>
          <a:prstGeom prst="cloudCallout">
            <a:avLst>
              <a:gd name="adj1" fmla="val -49414"/>
              <a:gd name="adj2" fmla="val 80376"/>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0000"/>
              </a:lnSpc>
              <a:spcAft>
                <a:spcPts val="600"/>
              </a:spcAft>
            </a:pPr>
            <a:r>
              <a:rPr lang="de-AT" sz="1400" b="1" dirty="0">
                <a:effectLst/>
                <a:ea typeface="Times New Roman" panose="02020603050405020304" pitchFamily="18" charset="0"/>
                <a:cs typeface="Times New Roman" panose="02020603050405020304" pitchFamily="18" charset="0"/>
              </a:rPr>
              <a:t>What do you notice?</a:t>
            </a:r>
            <a:endParaRPr lang="en-US" sz="1100" dirty="0">
              <a:effectLst/>
              <a:ea typeface="Times New Roman" panose="02020603050405020304" pitchFamily="18" charset="0"/>
              <a:cs typeface="Times New Roman" panose="02020603050405020304" pitchFamily="18" charset="0"/>
            </a:endParaRPr>
          </a:p>
        </p:txBody>
      </p:sp>
      <p:sp>
        <p:nvSpPr>
          <p:cNvPr id="12" name="Speech Bubble: Oval 11">
            <a:extLst>
              <a:ext uri="{FF2B5EF4-FFF2-40B4-BE49-F238E27FC236}">
                <a16:creationId xmlns:a16="http://schemas.microsoft.com/office/drawing/2014/main" id="{9747692A-F063-42F8-89AD-0EF5717BFCFC}"/>
              </a:ext>
            </a:extLst>
          </p:cNvPr>
          <p:cNvSpPr/>
          <p:nvPr/>
        </p:nvSpPr>
        <p:spPr>
          <a:xfrm>
            <a:off x="9438288" y="1731328"/>
            <a:ext cx="359410" cy="194945"/>
          </a:xfrm>
          <a:prstGeom prst="wedgeEllipseCallout">
            <a:avLst>
              <a:gd name="adj1" fmla="val -52201"/>
              <a:gd name="adj2" fmla="val 100530"/>
            </a:avLst>
          </a:prstGeom>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0000"/>
              </a:lnSpc>
              <a:spcAft>
                <a:spcPts val="600"/>
              </a:spcAft>
            </a:pPr>
            <a:r>
              <a:rPr lang="en-US" sz="1100">
                <a:effectLst/>
                <a:ea typeface="Times New Roman" panose="020206030504050203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BA5C7078-D2B9-46D3-AB85-11293DA99536}"/>
              </a:ext>
            </a:extLst>
          </p:cNvPr>
          <p:cNvSpPr/>
          <p:nvPr/>
        </p:nvSpPr>
        <p:spPr>
          <a:xfrm>
            <a:off x="10086109" y="1648199"/>
            <a:ext cx="650991" cy="427195"/>
          </a:xfrm>
          <a:prstGeom prst="rect">
            <a:avLst/>
          </a:prstGeom>
          <a:solidFill>
            <a:schemeClr val="accent1">
              <a:lumMod val="60000"/>
              <a:lumOff val="40000"/>
            </a:schemeClr>
          </a:solidFill>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080390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7" name="Picture 6" descr="A picture containing wall, sky&#10;&#10;Description generated with high confidence">
            <a:extLst>
              <a:ext uri="{FF2B5EF4-FFF2-40B4-BE49-F238E27FC236}">
                <a16:creationId xmlns:a16="http://schemas.microsoft.com/office/drawing/2014/main" id="{478A85C2-78FC-4135-A60B-FA3388D1301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16844" y="1971155"/>
            <a:ext cx="1615268" cy="1610613"/>
          </a:xfrm>
          <a:prstGeom prst="rect">
            <a:avLst/>
          </a:prstGeom>
          <a:ln>
            <a:noFill/>
          </a:ln>
          <a:effectLst>
            <a:softEdge rad="112500"/>
          </a:effectLst>
        </p:spPr>
      </p:pic>
      <p:pic>
        <p:nvPicPr>
          <p:cNvPr id="2" name="Picture 1">
            <a:extLst>
              <a:ext uri="{FF2B5EF4-FFF2-40B4-BE49-F238E27FC236}">
                <a16:creationId xmlns:a16="http://schemas.microsoft.com/office/drawing/2014/main" id="{D74F4CF8-E007-4BF8-B9B6-DC75A80E171A}"/>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t="18278" r="16619" b="36555"/>
          <a:stretch/>
        </p:blipFill>
        <p:spPr>
          <a:xfrm>
            <a:off x="3389510" y="1722883"/>
            <a:ext cx="5412979" cy="4011180"/>
          </a:xfrm>
          <a:prstGeom prst="rect">
            <a:avLst/>
          </a:prstGeom>
        </p:spPr>
      </p:pic>
      <p:pic>
        <p:nvPicPr>
          <p:cNvPr id="6" name="Picture 5">
            <a:extLst>
              <a:ext uri="{FF2B5EF4-FFF2-40B4-BE49-F238E27FC236}">
                <a16:creationId xmlns:a16="http://schemas.microsoft.com/office/drawing/2014/main" id="{C2239C86-C47C-44A5-B44E-F8FCF48156EF}"/>
              </a:ext>
            </a:extLst>
          </p:cNvPr>
          <p:cNvPicPr>
            <a:picLocks noChangeAspect="1"/>
          </p:cNvPicPr>
          <p:nvPr/>
        </p:nvPicPr>
        <p:blipFill>
          <a:blip r:embed="rId6">
            <a:extLst>
              <a:ext uri="{BEBA8EAE-BF5A-486C-A8C5-ECC9F3942E4B}">
                <a14:imgProps xmlns:a14="http://schemas.microsoft.com/office/drawing/2010/main">
                  <a14:imgLayer r:embed="rId7">
                    <a14:imgEffect>
                      <a14:artisticChalkSketch/>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94140" y="4806955"/>
            <a:ext cx="7519023" cy="2051046"/>
          </a:xfrm>
          <a:prstGeom prst="rect">
            <a:avLst/>
          </a:prstGeom>
        </p:spPr>
      </p:pic>
      <p:pic>
        <p:nvPicPr>
          <p:cNvPr id="17" name="Picture 16" descr="A picture containing person&#10;&#10;Description generated with very high confidence">
            <a:extLst>
              <a:ext uri="{FF2B5EF4-FFF2-40B4-BE49-F238E27FC236}">
                <a16:creationId xmlns:a16="http://schemas.microsoft.com/office/drawing/2014/main" id="{8C0EE825-3807-4E7B-8211-E544379A7CC0}"/>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581723" y="1722883"/>
            <a:ext cx="1890035" cy="1896933"/>
          </a:xfrm>
          <a:prstGeom prst="rect">
            <a:avLst/>
          </a:prstGeom>
          <a:ln>
            <a:noFill/>
          </a:ln>
          <a:effectLst>
            <a:softEdge rad="112500"/>
          </a:effectLst>
        </p:spPr>
      </p:pic>
      <p:pic>
        <p:nvPicPr>
          <p:cNvPr id="11" name="Picture 10">
            <a:extLst>
              <a:ext uri="{FF2B5EF4-FFF2-40B4-BE49-F238E27FC236}">
                <a16:creationId xmlns:a16="http://schemas.microsoft.com/office/drawing/2014/main" id="{679686C1-4F3D-49EE-BC26-68514CF7F5A5}"/>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6072543" y="1573402"/>
            <a:ext cx="2159607" cy="1613684"/>
          </a:xfrm>
          <a:prstGeom prst="rect">
            <a:avLst/>
          </a:prstGeom>
          <a:ln>
            <a:noFill/>
          </a:ln>
          <a:effectLst>
            <a:softEdge rad="112500"/>
          </a:effectLst>
        </p:spPr>
      </p:pic>
      <p:sp>
        <p:nvSpPr>
          <p:cNvPr id="4" name="Title 3">
            <a:extLst>
              <a:ext uri="{FF2B5EF4-FFF2-40B4-BE49-F238E27FC236}">
                <a16:creationId xmlns:a16="http://schemas.microsoft.com/office/drawing/2014/main" id="{BE117F26-6337-4271-99CF-34E67374DA95}"/>
              </a:ext>
            </a:extLst>
          </p:cNvPr>
          <p:cNvSpPr>
            <a:spLocks noGrp="1"/>
          </p:cNvSpPr>
          <p:nvPr>
            <p:ph type="title"/>
          </p:nvPr>
        </p:nvSpPr>
        <p:spPr>
          <a:xfrm>
            <a:off x="968212" y="670758"/>
            <a:ext cx="10364451" cy="861309"/>
          </a:xfrm>
        </p:spPr>
        <p:txBody>
          <a:bodyPr>
            <a:normAutofit fontScale="90000"/>
          </a:bodyPr>
          <a:lstStyle/>
          <a:p>
            <a:r>
              <a:rPr lang="de-AT" b="1" cap="none" dirty="0">
                <a:latin typeface="Ink Free" panose="03080402000500000000" pitchFamily="66" charset="0"/>
              </a:rPr>
              <a:t>Active learning needs multiple paths </a:t>
            </a:r>
            <a:br>
              <a:rPr lang="de-AT" b="1" cap="none" dirty="0">
                <a:latin typeface="Ink Free" panose="03080402000500000000" pitchFamily="66" charset="0"/>
              </a:rPr>
            </a:br>
            <a:r>
              <a:rPr lang="de-AT" b="1" cap="none" dirty="0">
                <a:latin typeface="Ink Free" panose="03080402000500000000" pitchFamily="66" charset="0"/>
              </a:rPr>
              <a:t>in and out</a:t>
            </a:r>
            <a:endParaRPr lang="en-US" b="1" cap="none" dirty="0">
              <a:latin typeface="Ink Free" panose="03080402000500000000" pitchFamily="66" charset="0"/>
            </a:endParaRPr>
          </a:p>
        </p:txBody>
      </p:sp>
      <p:sp>
        <p:nvSpPr>
          <p:cNvPr id="26" name="Arrow: Striped Right 25">
            <a:extLst>
              <a:ext uri="{FF2B5EF4-FFF2-40B4-BE49-F238E27FC236}">
                <a16:creationId xmlns:a16="http://schemas.microsoft.com/office/drawing/2014/main" id="{E020B37E-D320-4967-A9ED-4FA83C63E154}"/>
              </a:ext>
            </a:extLst>
          </p:cNvPr>
          <p:cNvSpPr/>
          <p:nvPr/>
        </p:nvSpPr>
        <p:spPr>
          <a:xfrm rot="3439810">
            <a:off x="3751424" y="2047786"/>
            <a:ext cx="1464365" cy="437322"/>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Arrow: Striped Right 26">
            <a:extLst>
              <a:ext uri="{FF2B5EF4-FFF2-40B4-BE49-F238E27FC236}">
                <a16:creationId xmlns:a16="http://schemas.microsoft.com/office/drawing/2014/main" id="{67FE965B-5967-4E4A-B61F-2B279354B780}"/>
              </a:ext>
            </a:extLst>
          </p:cNvPr>
          <p:cNvSpPr/>
          <p:nvPr/>
        </p:nvSpPr>
        <p:spPr>
          <a:xfrm rot="20465535">
            <a:off x="2408594" y="3736640"/>
            <a:ext cx="1464365" cy="437322"/>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Arrow: Striped Right 27">
            <a:extLst>
              <a:ext uri="{FF2B5EF4-FFF2-40B4-BE49-F238E27FC236}">
                <a16:creationId xmlns:a16="http://schemas.microsoft.com/office/drawing/2014/main" id="{C0575623-4E96-4411-BE32-92700B787D4A}"/>
              </a:ext>
            </a:extLst>
          </p:cNvPr>
          <p:cNvSpPr/>
          <p:nvPr/>
        </p:nvSpPr>
        <p:spPr>
          <a:xfrm rot="13182513">
            <a:off x="6121224" y="4384529"/>
            <a:ext cx="1464365" cy="437322"/>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2250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096CB-FCEE-4FC9-860C-F20273A838EB}"/>
              </a:ext>
            </a:extLst>
          </p:cNvPr>
          <p:cNvPicPr>
            <a:picLocks noChangeAspect="1"/>
          </p:cNvPicPr>
          <p:nvPr/>
        </p:nvPicPr>
        <p:blipFill>
          <a:blip r:embed="rId3"/>
          <a:stretch>
            <a:fillRect/>
          </a:stretch>
        </p:blipFill>
        <p:spPr>
          <a:xfrm>
            <a:off x="8030573" y="1217974"/>
            <a:ext cx="3427091" cy="4422052"/>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3616F881-A554-4D89-BE4A-D486D69ACB3C}"/>
              </a:ext>
            </a:extLst>
          </p:cNvPr>
          <p:cNvSpPr>
            <a:spLocks noGrp="1"/>
          </p:cNvSpPr>
          <p:nvPr>
            <p:ph type="title"/>
          </p:nvPr>
        </p:nvSpPr>
        <p:spPr>
          <a:xfrm>
            <a:off x="913776" y="640831"/>
            <a:ext cx="6564205" cy="1573863"/>
          </a:xfrm>
        </p:spPr>
        <p:txBody>
          <a:bodyPr>
            <a:normAutofit/>
          </a:bodyPr>
          <a:lstStyle/>
          <a:p>
            <a:r>
              <a:rPr lang="de-AT" b="1" cap="none" dirty="0">
                <a:latin typeface="Ink Free" panose="03080402000500000000" pitchFamily="66" charset="0"/>
              </a:rPr>
              <a:t>Why we need choice</a:t>
            </a:r>
            <a:endParaRPr lang="en-US" b="1" cap="none" dirty="0">
              <a:latin typeface="Ink Free" panose="03080402000500000000" pitchFamily="66" charset="0"/>
            </a:endParaRPr>
          </a:p>
        </p:txBody>
      </p:sp>
      <p:graphicFrame>
        <p:nvGraphicFramePr>
          <p:cNvPr id="6" name="Content Placeholder 2">
            <a:extLst>
              <a:ext uri="{FF2B5EF4-FFF2-40B4-BE49-F238E27FC236}">
                <a16:creationId xmlns:a16="http://schemas.microsoft.com/office/drawing/2014/main" id="{093CE260-9801-4785-8629-22C6A502025D}"/>
              </a:ext>
            </a:extLst>
          </p:cNvPr>
          <p:cNvGraphicFramePr>
            <a:graphicFrameLocks noGrp="1"/>
          </p:cNvGraphicFramePr>
          <p:nvPr>
            <p:ph sz="quarter" idx="13"/>
            <p:extLst>
              <p:ext uri="{D42A27DB-BD31-4B8C-83A1-F6EECF244321}">
                <p14:modId xmlns:p14="http://schemas.microsoft.com/office/powerpoint/2010/main" val="166909184"/>
              </p:ext>
            </p:extLst>
          </p:nvPr>
        </p:nvGraphicFramePr>
        <p:xfrm>
          <a:off x="913774" y="2367092"/>
          <a:ext cx="6564207" cy="38813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35849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7" name="Picture 6" descr="A picture containing wall, sky&#10;&#10;Description generated with high confidence">
            <a:extLst>
              <a:ext uri="{FF2B5EF4-FFF2-40B4-BE49-F238E27FC236}">
                <a16:creationId xmlns:a16="http://schemas.microsoft.com/office/drawing/2014/main" id="{478A85C2-78FC-4135-A60B-FA3388D1301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14840" y="2297415"/>
            <a:ext cx="1615268" cy="1610613"/>
          </a:xfrm>
          <a:prstGeom prst="rect">
            <a:avLst/>
          </a:prstGeom>
          <a:ln>
            <a:noFill/>
          </a:ln>
          <a:effectLst>
            <a:softEdge rad="112500"/>
          </a:effectLst>
        </p:spPr>
      </p:pic>
      <p:pic>
        <p:nvPicPr>
          <p:cNvPr id="2" name="Picture 1">
            <a:extLst>
              <a:ext uri="{FF2B5EF4-FFF2-40B4-BE49-F238E27FC236}">
                <a16:creationId xmlns:a16="http://schemas.microsoft.com/office/drawing/2014/main" id="{D74F4CF8-E007-4BF8-B9B6-DC75A80E171A}"/>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t="18278" r="16619" b="36555"/>
          <a:stretch/>
        </p:blipFill>
        <p:spPr>
          <a:xfrm>
            <a:off x="2940385" y="1904975"/>
            <a:ext cx="5412979" cy="4011180"/>
          </a:xfrm>
          <a:prstGeom prst="rect">
            <a:avLst/>
          </a:prstGeom>
        </p:spPr>
      </p:pic>
      <p:pic>
        <p:nvPicPr>
          <p:cNvPr id="6" name="Picture 5">
            <a:extLst>
              <a:ext uri="{FF2B5EF4-FFF2-40B4-BE49-F238E27FC236}">
                <a16:creationId xmlns:a16="http://schemas.microsoft.com/office/drawing/2014/main" id="{C2239C86-C47C-44A5-B44E-F8FCF48156EF}"/>
              </a:ext>
            </a:extLst>
          </p:cNvPr>
          <p:cNvPicPr>
            <a:picLocks noChangeAspect="1"/>
          </p:cNvPicPr>
          <p:nvPr/>
        </p:nvPicPr>
        <p:blipFill>
          <a:blip r:embed="rId6">
            <a:extLst>
              <a:ext uri="{BEBA8EAE-BF5A-486C-A8C5-ECC9F3942E4B}">
                <a14:imgProps xmlns:a14="http://schemas.microsoft.com/office/drawing/2010/main">
                  <a14:imgLayer r:embed="rId7">
                    <a14:imgEffect>
                      <a14:artisticChalkSketch/>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6303" y="5114069"/>
            <a:ext cx="7519023" cy="1796940"/>
          </a:xfrm>
          <a:prstGeom prst="rect">
            <a:avLst/>
          </a:prstGeom>
        </p:spPr>
      </p:pic>
      <p:pic>
        <p:nvPicPr>
          <p:cNvPr id="17" name="Picture 16" descr="A picture containing person&#10;&#10;Description generated with very high confidence">
            <a:extLst>
              <a:ext uri="{FF2B5EF4-FFF2-40B4-BE49-F238E27FC236}">
                <a16:creationId xmlns:a16="http://schemas.microsoft.com/office/drawing/2014/main" id="{8C0EE825-3807-4E7B-8211-E544379A7CC0}"/>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418467" y="1989375"/>
            <a:ext cx="1890035" cy="1896933"/>
          </a:xfrm>
          <a:prstGeom prst="rect">
            <a:avLst/>
          </a:prstGeom>
          <a:ln>
            <a:noFill/>
          </a:ln>
          <a:effectLst>
            <a:softEdge rad="112500"/>
          </a:effectLst>
        </p:spPr>
      </p:pic>
      <p:pic>
        <p:nvPicPr>
          <p:cNvPr id="11" name="Picture 10">
            <a:extLst>
              <a:ext uri="{FF2B5EF4-FFF2-40B4-BE49-F238E27FC236}">
                <a16:creationId xmlns:a16="http://schemas.microsoft.com/office/drawing/2014/main" id="{679686C1-4F3D-49EE-BC26-68514CF7F5A5}"/>
              </a:ext>
            </a:extLst>
          </p:cNvPr>
          <p:cNvPicPr>
            <a:picLocks noChangeAspect="1"/>
          </p:cNvPicPr>
          <p:nvPr/>
        </p:nvPicPr>
        <p:blipFill>
          <a:blip r:embed="rId11">
            <a:grayscl/>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5647064" y="1490573"/>
            <a:ext cx="2159607" cy="1613684"/>
          </a:xfrm>
          <a:prstGeom prst="rect">
            <a:avLst/>
          </a:prstGeom>
          <a:ln>
            <a:noFill/>
          </a:ln>
          <a:effectLst>
            <a:softEdge rad="112500"/>
          </a:effectLst>
        </p:spPr>
      </p:pic>
      <p:sp>
        <p:nvSpPr>
          <p:cNvPr id="4" name="Title 3">
            <a:extLst>
              <a:ext uri="{FF2B5EF4-FFF2-40B4-BE49-F238E27FC236}">
                <a16:creationId xmlns:a16="http://schemas.microsoft.com/office/drawing/2014/main" id="{BE117F26-6337-4271-99CF-34E67374DA95}"/>
              </a:ext>
            </a:extLst>
          </p:cNvPr>
          <p:cNvSpPr>
            <a:spLocks noGrp="1"/>
          </p:cNvSpPr>
          <p:nvPr>
            <p:ph type="title"/>
          </p:nvPr>
        </p:nvSpPr>
        <p:spPr>
          <a:xfrm>
            <a:off x="1033917" y="531594"/>
            <a:ext cx="10364451" cy="861309"/>
          </a:xfrm>
        </p:spPr>
        <p:txBody>
          <a:bodyPr>
            <a:normAutofit/>
          </a:bodyPr>
          <a:lstStyle/>
          <a:p>
            <a:r>
              <a:rPr lang="de-AT" b="1" cap="none" dirty="0">
                <a:latin typeface="Ink Free" panose="03080402000500000000" pitchFamily="66" charset="0"/>
              </a:rPr>
              <a:t>Long-term learning needs intrinsic motivation</a:t>
            </a:r>
            <a:endParaRPr lang="en-US" b="1" cap="none" dirty="0">
              <a:latin typeface="Ink Free" panose="03080402000500000000" pitchFamily="66" charset="0"/>
            </a:endParaRPr>
          </a:p>
        </p:txBody>
      </p:sp>
      <p:sp>
        <p:nvSpPr>
          <p:cNvPr id="26" name="Arrow: Striped Right 25">
            <a:extLst>
              <a:ext uri="{FF2B5EF4-FFF2-40B4-BE49-F238E27FC236}">
                <a16:creationId xmlns:a16="http://schemas.microsoft.com/office/drawing/2014/main" id="{E020B37E-D320-4967-A9ED-4FA83C63E154}"/>
              </a:ext>
            </a:extLst>
          </p:cNvPr>
          <p:cNvSpPr/>
          <p:nvPr/>
        </p:nvSpPr>
        <p:spPr>
          <a:xfrm rot="3439810">
            <a:off x="3284857" y="1822101"/>
            <a:ext cx="1464365" cy="437322"/>
          </a:xfrm>
          <a:prstGeom prst="stripedRightArrow">
            <a:avLst/>
          </a:prstGeom>
          <a:solidFill>
            <a:schemeClr val="bg1">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Arrow: Striped Right 26">
            <a:extLst>
              <a:ext uri="{FF2B5EF4-FFF2-40B4-BE49-F238E27FC236}">
                <a16:creationId xmlns:a16="http://schemas.microsoft.com/office/drawing/2014/main" id="{67FE965B-5967-4E4A-B61F-2B279354B780}"/>
              </a:ext>
            </a:extLst>
          </p:cNvPr>
          <p:cNvSpPr/>
          <p:nvPr/>
        </p:nvSpPr>
        <p:spPr>
          <a:xfrm rot="20465535">
            <a:off x="1915803" y="4344676"/>
            <a:ext cx="1464365" cy="437322"/>
          </a:xfrm>
          <a:prstGeom prst="stripedRightArrow">
            <a:avLst/>
          </a:prstGeom>
          <a:solidFill>
            <a:schemeClr val="bg1">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Arrow: Striped Right 27">
            <a:extLst>
              <a:ext uri="{FF2B5EF4-FFF2-40B4-BE49-F238E27FC236}">
                <a16:creationId xmlns:a16="http://schemas.microsoft.com/office/drawing/2014/main" id="{C0575623-4E96-4411-BE32-92700B787D4A}"/>
              </a:ext>
            </a:extLst>
          </p:cNvPr>
          <p:cNvSpPr/>
          <p:nvPr/>
        </p:nvSpPr>
        <p:spPr>
          <a:xfrm rot="13182513">
            <a:off x="6525519" y="4733760"/>
            <a:ext cx="1464365" cy="437322"/>
          </a:xfrm>
          <a:prstGeom prst="stripedRightArrow">
            <a:avLst/>
          </a:prstGeom>
          <a:solidFill>
            <a:schemeClr val="bg1">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019B9D9-EAA4-4708-91C0-F4BF792E614A}"/>
              </a:ext>
            </a:extLst>
          </p:cNvPr>
          <p:cNvSpPr/>
          <p:nvPr/>
        </p:nvSpPr>
        <p:spPr>
          <a:xfrm>
            <a:off x="3448831" y="2770631"/>
            <a:ext cx="1615268" cy="1558598"/>
          </a:xfrm>
          <a:prstGeom prst="ellipse">
            <a:avLst/>
          </a:prstGeom>
          <a:ln>
            <a:solidFill>
              <a:schemeClr val="accent2">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de-AT" dirty="0"/>
              <a:t>Autonomy</a:t>
            </a:r>
            <a:endParaRPr lang="en-US" dirty="0"/>
          </a:p>
        </p:txBody>
      </p:sp>
      <p:sp>
        <p:nvSpPr>
          <p:cNvPr id="16" name="Oval 15">
            <a:extLst>
              <a:ext uri="{FF2B5EF4-FFF2-40B4-BE49-F238E27FC236}">
                <a16:creationId xmlns:a16="http://schemas.microsoft.com/office/drawing/2014/main" id="{AD09D33A-FAFA-4A35-A7C9-618F0B280A14}"/>
              </a:ext>
            </a:extLst>
          </p:cNvPr>
          <p:cNvSpPr/>
          <p:nvPr/>
        </p:nvSpPr>
        <p:spPr>
          <a:xfrm>
            <a:off x="4939463" y="2750772"/>
            <a:ext cx="1615268" cy="1558597"/>
          </a:xfrm>
          <a:prstGeom prst="ellipse">
            <a:avLst/>
          </a:prstGeom>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AT" dirty="0"/>
              <a:t>Mastery</a:t>
            </a:r>
            <a:endParaRPr lang="en-US" dirty="0"/>
          </a:p>
        </p:txBody>
      </p:sp>
      <p:sp>
        <p:nvSpPr>
          <p:cNvPr id="18" name="Oval 17">
            <a:extLst>
              <a:ext uri="{FF2B5EF4-FFF2-40B4-BE49-F238E27FC236}">
                <a16:creationId xmlns:a16="http://schemas.microsoft.com/office/drawing/2014/main" id="{5B087ED9-FEBB-4DAE-BF6C-22B961BF5AC9}"/>
              </a:ext>
            </a:extLst>
          </p:cNvPr>
          <p:cNvSpPr/>
          <p:nvPr/>
        </p:nvSpPr>
        <p:spPr>
          <a:xfrm>
            <a:off x="4176462" y="3811484"/>
            <a:ext cx="1705978" cy="1581025"/>
          </a:xfrm>
          <a:prstGeom prst="ellipse">
            <a:avLst/>
          </a:prstGeom>
          <a:ln>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de-AT" dirty="0"/>
              <a:t>Connection</a:t>
            </a:r>
            <a:endParaRPr lang="en-US" dirty="0"/>
          </a:p>
        </p:txBody>
      </p:sp>
    </p:spTree>
    <p:extLst>
      <p:ext uri="{BB962C8B-B14F-4D97-AF65-F5344CB8AC3E}">
        <p14:creationId xmlns:p14="http://schemas.microsoft.com/office/powerpoint/2010/main" val="3250064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C8D07-7E0C-4383-968C-6F20153602C7}"/>
              </a:ext>
            </a:extLst>
          </p:cNvPr>
          <p:cNvSpPr txBox="1"/>
          <p:nvPr/>
        </p:nvSpPr>
        <p:spPr>
          <a:xfrm>
            <a:off x="8820933" y="2559170"/>
            <a:ext cx="2755624" cy="1705339"/>
          </a:xfrm>
          <a:prstGeom prst="rect">
            <a:avLst/>
          </a:prstGeom>
          <a:solidFill>
            <a:schemeClr val="accent3">
              <a:lumMod val="50000"/>
            </a:schemeClr>
          </a:solidFill>
        </p:spPr>
        <p:txBody>
          <a:bodyPr wrap="square" rtlCol="0">
            <a:spAutoFit/>
          </a:bodyPr>
          <a:lstStyle/>
          <a:p>
            <a:endParaRPr lang="en-US" dirty="0"/>
          </a:p>
        </p:txBody>
      </p:sp>
      <p:pic>
        <p:nvPicPr>
          <p:cNvPr id="36" name="Picture 2">
            <a:extLst>
              <a:ext uri="{FF2B5EF4-FFF2-40B4-BE49-F238E27FC236}">
                <a16:creationId xmlns:a16="http://schemas.microsoft.com/office/drawing/2014/main" id="{FB7A509C-2232-487B-BDD5-A9B7A6EA8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6946" y="2433675"/>
            <a:ext cx="2373903" cy="1830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a:extLst>
              <a:ext uri="{FF2B5EF4-FFF2-40B4-BE49-F238E27FC236}">
                <a16:creationId xmlns:a16="http://schemas.microsoft.com/office/drawing/2014/main" id="{05387894-79F1-41EA-AB9D-E17E67210CC8}"/>
              </a:ext>
            </a:extLst>
          </p:cNvPr>
          <p:cNvSpPr>
            <a:spLocks noGrp="1"/>
          </p:cNvSpPr>
          <p:nvPr>
            <p:ph type="title"/>
          </p:nvPr>
        </p:nvSpPr>
        <p:spPr>
          <a:xfrm>
            <a:off x="1564446" y="365126"/>
            <a:ext cx="9789353" cy="982640"/>
          </a:xfrm>
        </p:spPr>
        <p:txBody>
          <a:bodyPr>
            <a:normAutofit/>
          </a:bodyPr>
          <a:lstStyle/>
          <a:p>
            <a:r>
              <a:rPr lang="de-AT" b="1" cap="none" dirty="0">
                <a:latin typeface="Ink Free" panose="03080402000500000000" pitchFamily="66" charset="0"/>
              </a:rPr>
              <a:t>Factors leading to intrinsic motivation</a:t>
            </a:r>
            <a:endParaRPr lang="en-US" b="1" cap="none" dirty="0">
              <a:latin typeface="Ink Free" panose="03080402000500000000" pitchFamily="66" charset="0"/>
            </a:endParaRPr>
          </a:p>
        </p:txBody>
      </p:sp>
      <p:sp>
        <p:nvSpPr>
          <p:cNvPr id="19" name="Rectangle 18">
            <a:extLst>
              <a:ext uri="{FF2B5EF4-FFF2-40B4-BE49-F238E27FC236}">
                <a16:creationId xmlns:a16="http://schemas.microsoft.com/office/drawing/2014/main" id="{069876E2-E047-439C-BD1D-2B8E9F6040A6}"/>
              </a:ext>
            </a:extLst>
          </p:cNvPr>
          <p:cNvSpPr/>
          <p:nvPr/>
        </p:nvSpPr>
        <p:spPr>
          <a:xfrm>
            <a:off x="1564446" y="1595230"/>
            <a:ext cx="2678938" cy="882604"/>
          </a:xfrm>
          <a:prstGeom prst="rect">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AT" b="1" dirty="0"/>
              <a:t>Autonomy</a:t>
            </a:r>
            <a:endParaRPr lang="en-US" b="1" dirty="0"/>
          </a:p>
        </p:txBody>
      </p:sp>
      <p:sp>
        <p:nvSpPr>
          <p:cNvPr id="20" name="Rectangle 19">
            <a:extLst>
              <a:ext uri="{FF2B5EF4-FFF2-40B4-BE49-F238E27FC236}">
                <a16:creationId xmlns:a16="http://schemas.microsoft.com/office/drawing/2014/main" id="{9FE7DE84-BC88-47CA-BA3D-7649CA9E2735}"/>
              </a:ext>
            </a:extLst>
          </p:cNvPr>
          <p:cNvSpPr/>
          <p:nvPr/>
        </p:nvSpPr>
        <p:spPr>
          <a:xfrm>
            <a:off x="5158408" y="1595230"/>
            <a:ext cx="2792895" cy="882604"/>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AT" b="1" dirty="0"/>
              <a:t>Mastery</a:t>
            </a:r>
            <a:endParaRPr lang="en-US" b="1" dirty="0"/>
          </a:p>
        </p:txBody>
      </p:sp>
      <p:sp>
        <p:nvSpPr>
          <p:cNvPr id="21" name="Rectangle 20">
            <a:extLst>
              <a:ext uri="{FF2B5EF4-FFF2-40B4-BE49-F238E27FC236}">
                <a16:creationId xmlns:a16="http://schemas.microsoft.com/office/drawing/2014/main" id="{36C2CB96-8C3B-4453-80A3-CDC8F5534743}"/>
              </a:ext>
            </a:extLst>
          </p:cNvPr>
          <p:cNvSpPr/>
          <p:nvPr/>
        </p:nvSpPr>
        <p:spPr>
          <a:xfrm>
            <a:off x="8826086" y="1595230"/>
            <a:ext cx="2755624" cy="882604"/>
          </a:xfrm>
          <a:prstGeom prst="rect">
            <a:avLst/>
          </a:prstGeom>
          <a:solidFill>
            <a:schemeClr val="accent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AT" b="1" dirty="0"/>
              <a:t>Connection</a:t>
            </a:r>
            <a:endParaRPr lang="en-US" b="1" dirty="0"/>
          </a:p>
        </p:txBody>
      </p:sp>
      <p:pic>
        <p:nvPicPr>
          <p:cNvPr id="17" name="Picture 16" descr="A sign on a pole&#10;&#10;Description generated with very high confidence">
            <a:extLst>
              <a:ext uri="{FF2B5EF4-FFF2-40B4-BE49-F238E27FC236}">
                <a16:creationId xmlns:a16="http://schemas.microsoft.com/office/drawing/2014/main" id="{D05310A7-0D65-4031-9E91-6418AFB47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4445" y="2509853"/>
            <a:ext cx="2678938" cy="1793789"/>
          </a:xfrm>
          <a:prstGeom prst="rect">
            <a:avLst/>
          </a:prstGeom>
        </p:spPr>
      </p:pic>
      <p:sp>
        <p:nvSpPr>
          <p:cNvPr id="22" name="Rectangle 21">
            <a:extLst>
              <a:ext uri="{FF2B5EF4-FFF2-40B4-BE49-F238E27FC236}">
                <a16:creationId xmlns:a16="http://schemas.microsoft.com/office/drawing/2014/main" id="{C22F8755-55D1-45D3-ADB0-C107C13073B5}"/>
              </a:ext>
            </a:extLst>
          </p:cNvPr>
          <p:cNvSpPr/>
          <p:nvPr/>
        </p:nvSpPr>
        <p:spPr>
          <a:xfrm>
            <a:off x="1564445" y="4993168"/>
            <a:ext cx="2714212" cy="1147969"/>
          </a:xfrm>
          <a:prstGeom prst="rect">
            <a:avLst/>
          </a:prstGeom>
          <a:solidFill>
            <a:schemeClr val="accent1">
              <a:lumMod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AT" dirty="0"/>
              <a:t>Self-determination</a:t>
            </a:r>
            <a:endParaRPr lang="en-US" dirty="0"/>
          </a:p>
        </p:txBody>
      </p:sp>
      <p:sp>
        <p:nvSpPr>
          <p:cNvPr id="23" name="Rectangle 22">
            <a:extLst>
              <a:ext uri="{FF2B5EF4-FFF2-40B4-BE49-F238E27FC236}">
                <a16:creationId xmlns:a16="http://schemas.microsoft.com/office/drawing/2014/main" id="{640BB117-96EE-404C-8174-F9C3DCB3D937}"/>
              </a:ext>
            </a:extLst>
          </p:cNvPr>
          <p:cNvSpPr/>
          <p:nvPr/>
        </p:nvSpPr>
        <p:spPr>
          <a:xfrm>
            <a:off x="5198165" y="4993169"/>
            <a:ext cx="2708413" cy="1147969"/>
          </a:xfrm>
          <a:prstGeom prst="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AT" dirty="0"/>
              <a:t>FIP </a:t>
            </a:r>
          </a:p>
          <a:p>
            <a:pPr algn="ctr"/>
            <a:r>
              <a:rPr lang="de-AT" dirty="0"/>
              <a:t>Format- Imagination- Pride</a:t>
            </a:r>
            <a:endParaRPr lang="en-US" dirty="0"/>
          </a:p>
        </p:txBody>
      </p:sp>
      <p:sp>
        <p:nvSpPr>
          <p:cNvPr id="24" name="Rectangle 23">
            <a:extLst>
              <a:ext uri="{FF2B5EF4-FFF2-40B4-BE49-F238E27FC236}">
                <a16:creationId xmlns:a16="http://schemas.microsoft.com/office/drawing/2014/main" id="{6CF2C4DC-AA26-4D02-A802-25BD9ABF8B38}"/>
              </a:ext>
            </a:extLst>
          </p:cNvPr>
          <p:cNvSpPr/>
          <p:nvPr/>
        </p:nvSpPr>
        <p:spPr>
          <a:xfrm>
            <a:off x="8826086" y="4993169"/>
            <a:ext cx="2755625" cy="1147968"/>
          </a:xfrm>
          <a:prstGeom prst="rect">
            <a:avLst/>
          </a:prstGeom>
          <a:solidFill>
            <a:schemeClr val="accent3">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AT" dirty="0"/>
              <a:t>Ownership</a:t>
            </a:r>
          </a:p>
          <a:p>
            <a:pPr algn="ctr"/>
            <a:r>
              <a:rPr lang="de-AT" dirty="0"/>
              <a:t>Personal Meaning</a:t>
            </a:r>
            <a:endParaRPr lang="en-US" dirty="0"/>
          </a:p>
        </p:txBody>
      </p:sp>
      <p:sp>
        <p:nvSpPr>
          <p:cNvPr id="25" name="Rectangle 24">
            <a:extLst>
              <a:ext uri="{FF2B5EF4-FFF2-40B4-BE49-F238E27FC236}">
                <a16:creationId xmlns:a16="http://schemas.microsoft.com/office/drawing/2014/main" id="{10241ECC-1CAB-41BD-AEB6-0E07705D6820}"/>
              </a:ext>
            </a:extLst>
          </p:cNvPr>
          <p:cNvSpPr/>
          <p:nvPr/>
        </p:nvSpPr>
        <p:spPr>
          <a:xfrm>
            <a:off x="5150953" y="4303643"/>
            <a:ext cx="2792895" cy="611257"/>
          </a:xfrm>
          <a:prstGeom prst="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AT" dirty="0"/>
              <a:t>Challenge</a:t>
            </a:r>
            <a:endParaRPr lang="en-US" dirty="0"/>
          </a:p>
        </p:txBody>
      </p:sp>
      <p:pic>
        <p:nvPicPr>
          <p:cNvPr id="26" name="Picture 25">
            <a:extLst>
              <a:ext uri="{FF2B5EF4-FFF2-40B4-BE49-F238E27FC236}">
                <a16:creationId xmlns:a16="http://schemas.microsoft.com/office/drawing/2014/main" id="{83D72E9F-2E15-43FF-B2BD-68AEC47C1C61}"/>
              </a:ext>
            </a:extLst>
          </p:cNvPr>
          <p:cNvPicPr>
            <a:picLocks noChangeAspect="1"/>
          </p:cNvPicPr>
          <p:nvPr/>
        </p:nvPicPr>
        <p:blipFill>
          <a:blip r:embed="rId5"/>
          <a:stretch>
            <a:fillRect/>
          </a:stretch>
        </p:blipFill>
        <p:spPr>
          <a:xfrm>
            <a:off x="5158408" y="2509854"/>
            <a:ext cx="2792895" cy="1793789"/>
          </a:xfrm>
          <a:prstGeom prst="rect">
            <a:avLst/>
          </a:prstGeom>
        </p:spPr>
      </p:pic>
      <p:sp>
        <p:nvSpPr>
          <p:cNvPr id="27" name="Rectangle 26">
            <a:extLst>
              <a:ext uri="{FF2B5EF4-FFF2-40B4-BE49-F238E27FC236}">
                <a16:creationId xmlns:a16="http://schemas.microsoft.com/office/drawing/2014/main" id="{75FCECA4-029B-4C04-93EB-FE1A1A364C32}"/>
              </a:ext>
            </a:extLst>
          </p:cNvPr>
          <p:cNvSpPr/>
          <p:nvPr/>
        </p:nvSpPr>
        <p:spPr>
          <a:xfrm>
            <a:off x="1564445" y="4303643"/>
            <a:ext cx="2678938" cy="611257"/>
          </a:xfrm>
          <a:prstGeom prst="rect">
            <a:avLst/>
          </a:prstGeom>
          <a:solidFill>
            <a:schemeClr val="accent1">
              <a:lumMod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AT" b="1" dirty="0"/>
              <a:t>Choice</a:t>
            </a:r>
            <a:endParaRPr lang="en-US" b="1" dirty="0"/>
          </a:p>
        </p:txBody>
      </p:sp>
      <p:sp>
        <p:nvSpPr>
          <p:cNvPr id="32" name="Rectangle 31">
            <a:extLst>
              <a:ext uri="{FF2B5EF4-FFF2-40B4-BE49-F238E27FC236}">
                <a16:creationId xmlns:a16="http://schemas.microsoft.com/office/drawing/2014/main" id="{67FD4D70-07A8-4F36-920E-B20B026CC5B5}"/>
              </a:ext>
            </a:extLst>
          </p:cNvPr>
          <p:cNvSpPr/>
          <p:nvPr/>
        </p:nvSpPr>
        <p:spPr>
          <a:xfrm>
            <a:off x="8820933" y="4303643"/>
            <a:ext cx="2755624" cy="611257"/>
          </a:xfrm>
          <a:prstGeom prst="rect">
            <a:avLst/>
          </a:prstGeom>
          <a:solidFill>
            <a:schemeClr val="accent3">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AT" dirty="0"/>
              <a:t>Social  connections, peers</a:t>
            </a:r>
            <a:endParaRPr lang="en-US" dirty="0"/>
          </a:p>
        </p:txBody>
      </p:sp>
      <p:sp>
        <p:nvSpPr>
          <p:cNvPr id="33" name="Arrow: Left-Right 32">
            <a:extLst>
              <a:ext uri="{FF2B5EF4-FFF2-40B4-BE49-F238E27FC236}">
                <a16:creationId xmlns:a16="http://schemas.microsoft.com/office/drawing/2014/main" id="{64234571-A3A4-488D-AC15-13415E413925}"/>
              </a:ext>
            </a:extLst>
          </p:cNvPr>
          <p:cNvSpPr/>
          <p:nvPr/>
        </p:nvSpPr>
        <p:spPr>
          <a:xfrm>
            <a:off x="4025747" y="4849674"/>
            <a:ext cx="1381539" cy="20872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8AB65CA0-308C-47C6-AB2D-BAA3032147BA}"/>
              </a:ext>
            </a:extLst>
          </p:cNvPr>
          <p:cNvPicPr>
            <a:picLocks noChangeAspect="1"/>
          </p:cNvPicPr>
          <p:nvPr/>
        </p:nvPicPr>
        <p:blipFill>
          <a:blip r:embed="rId6"/>
          <a:stretch>
            <a:fillRect/>
          </a:stretch>
        </p:blipFill>
        <p:spPr>
          <a:xfrm>
            <a:off x="7662183" y="4789921"/>
            <a:ext cx="1408298" cy="249958"/>
          </a:xfrm>
          <a:prstGeom prst="rect">
            <a:avLst/>
          </a:prstGeom>
        </p:spPr>
      </p:pic>
    </p:spTree>
    <p:extLst>
      <p:ext uri="{BB962C8B-B14F-4D97-AF65-F5344CB8AC3E}">
        <p14:creationId xmlns:p14="http://schemas.microsoft.com/office/powerpoint/2010/main" val="381253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D72E15A8-06D7-40BB-A527-88017CD53610}"/>
              </a:ext>
            </a:extLst>
          </p:cNvPr>
          <p:cNvSpPr/>
          <p:nvPr/>
        </p:nvSpPr>
        <p:spPr>
          <a:xfrm>
            <a:off x="6626068" y="5389245"/>
            <a:ext cx="1420652" cy="3543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Rectangle: Rounded Corners 12">
            <a:extLst>
              <a:ext uri="{FF2B5EF4-FFF2-40B4-BE49-F238E27FC236}">
                <a16:creationId xmlns:a16="http://schemas.microsoft.com/office/drawing/2014/main" id="{896958BF-4304-4BE7-99E4-EB7B8C420635}"/>
              </a:ext>
            </a:extLst>
          </p:cNvPr>
          <p:cNvSpPr/>
          <p:nvPr/>
        </p:nvSpPr>
        <p:spPr>
          <a:xfrm>
            <a:off x="7772400" y="4754880"/>
            <a:ext cx="1983105" cy="40005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Rectangle: Rounded Corners 11">
            <a:extLst>
              <a:ext uri="{FF2B5EF4-FFF2-40B4-BE49-F238E27FC236}">
                <a16:creationId xmlns:a16="http://schemas.microsoft.com/office/drawing/2014/main" id="{FFE1FB1D-9504-4E8A-A6DE-11EA97E9362A}"/>
              </a:ext>
            </a:extLst>
          </p:cNvPr>
          <p:cNvSpPr/>
          <p:nvPr/>
        </p:nvSpPr>
        <p:spPr>
          <a:xfrm>
            <a:off x="6626068" y="4274820"/>
            <a:ext cx="3598067" cy="43434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Rounded Corners 9">
            <a:extLst>
              <a:ext uri="{FF2B5EF4-FFF2-40B4-BE49-F238E27FC236}">
                <a16:creationId xmlns:a16="http://schemas.microsoft.com/office/drawing/2014/main" id="{294FBE31-D4AE-492A-9CFD-1B4185AC32E3}"/>
              </a:ext>
            </a:extLst>
          </p:cNvPr>
          <p:cNvSpPr/>
          <p:nvPr/>
        </p:nvSpPr>
        <p:spPr>
          <a:xfrm>
            <a:off x="9915525" y="3194685"/>
            <a:ext cx="1634490" cy="32575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 name="Rectangle: Rounded Corners 8">
            <a:extLst>
              <a:ext uri="{FF2B5EF4-FFF2-40B4-BE49-F238E27FC236}">
                <a16:creationId xmlns:a16="http://schemas.microsoft.com/office/drawing/2014/main" id="{E4E81DB7-86FE-4CE2-8BD1-2EF507129211}"/>
              </a:ext>
            </a:extLst>
          </p:cNvPr>
          <p:cNvSpPr/>
          <p:nvPr/>
        </p:nvSpPr>
        <p:spPr>
          <a:xfrm>
            <a:off x="6626068" y="3194685"/>
            <a:ext cx="1811655" cy="32575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Content Placeholder 5">
            <a:extLst>
              <a:ext uri="{FF2B5EF4-FFF2-40B4-BE49-F238E27FC236}">
                <a16:creationId xmlns:a16="http://schemas.microsoft.com/office/drawing/2014/main" id="{BC0741EE-30E7-4657-9CAF-80DF30EB6013}"/>
              </a:ext>
            </a:extLst>
          </p:cNvPr>
          <p:cNvSpPr>
            <a:spLocks noGrp="1"/>
          </p:cNvSpPr>
          <p:nvPr>
            <p:ph sz="quarter" idx="4"/>
          </p:nvPr>
        </p:nvSpPr>
        <p:spPr>
          <a:xfrm>
            <a:off x="6451286" y="2201862"/>
            <a:ext cx="5477363" cy="3978275"/>
          </a:xfrm>
          <a:solidFill>
            <a:schemeClr val="accent1">
              <a:lumMod val="60000"/>
              <a:lumOff val="40000"/>
            </a:schemeClr>
          </a:solidFill>
        </p:spPr>
        <p:txBody>
          <a:bodyPr>
            <a:normAutofit fontScale="92500"/>
          </a:bodyPr>
          <a:lstStyle/>
          <a:p>
            <a:r>
              <a:rPr lang="de-AT" cap="none" dirty="0"/>
              <a:t>We address these needs by creating opportunities for the students to express themselves individually or to work with others</a:t>
            </a:r>
          </a:p>
          <a:p>
            <a:r>
              <a:rPr lang="de-AT" cap="none" dirty="0"/>
              <a:t>By allowing students to choose activities of interest that are playful yet challenging </a:t>
            </a:r>
          </a:p>
          <a:p>
            <a:r>
              <a:rPr lang="de-AT" cap="none" dirty="0"/>
              <a:t>And by empowering students through active learning and decision making. </a:t>
            </a:r>
          </a:p>
          <a:p>
            <a:pPr marL="0" indent="0">
              <a:buNone/>
            </a:pPr>
            <a:r>
              <a:rPr lang="de-AT" sz="1100" cap="none" dirty="0"/>
              <a:t>(Judith Dodge, Differentiation in Action, p. </a:t>
            </a:r>
            <a:r>
              <a:rPr lang="de-AT" sz="1100" dirty="0"/>
              <a:t>51)</a:t>
            </a:r>
            <a:endParaRPr lang="en-US" dirty="0"/>
          </a:p>
        </p:txBody>
      </p:sp>
      <p:sp>
        <p:nvSpPr>
          <p:cNvPr id="5" name="Text Placeholder 4">
            <a:extLst>
              <a:ext uri="{FF2B5EF4-FFF2-40B4-BE49-F238E27FC236}">
                <a16:creationId xmlns:a16="http://schemas.microsoft.com/office/drawing/2014/main" id="{EAB96462-E6CC-4065-B2FB-BC9C00C746E5}"/>
              </a:ext>
            </a:extLst>
          </p:cNvPr>
          <p:cNvSpPr>
            <a:spLocks noGrp="1"/>
          </p:cNvSpPr>
          <p:nvPr>
            <p:ph type="body" sz="quarter" idx="3"/>
          </p:nvPr>
        </p:nvSpPr>
        <p:spPr>
          <a:xfrm>
            <a:off x="6285952" y="1503997"/>
            <a:ext cx="4983480" cy="641350"/>
          </a:xfrm>
        </p:spPr>
        <p:txBody>
          <a:bodyPr>
            <a:normAutofit/>
          </a:bodyPr>
          <a:lstStyle/>
          <a:p>
            <a:r>
              <a:rPr lang="de-AT" cap="none" dirty="0">
                <a:solidFill>
                  <a:schemeClr val="tx1"/>
                </a:solidFill>
              </a:rPr>
              <a:t>In an effective classroom…</a:t>
            </a:r>
            <a:endParaRPr lang="en-US" cap="none" dirty="0">
              <a:solidFill>
                <a:schemeClr val="tx1"/>
              </a:solidFill>
            </a:endParaRPr>
          </a:p>
        </p:txBody>
      </p:sp>
      <p:sp>
        <p:nvSpPr>
          <p:cNvPr id="2" name="Content Placeholder 1">
            <a:extLst>
              <a:ext uri="{FF2B5EF4-FFF2-40B4-BE49-F238E27FC236}">
                <a16:creationId xmlns:a16="http://schemas.microsoft.com/office/drawing/2014/main" id="{074934A8-1D5E-42AD-836A-FAF8FC5F89F1}"/>
              </a:ext>
            </a:extLst>
          </p:cNvPr>
          <p:cNvSpPr>
            <a:spLocks noGrp="1"/>
          </p:cNvSpPr>
          <p:nvPr>
            <p:ph sz="half" idx="2"/>
          </p:nvPr>
        </p:nvSpPr>
        <p:spPr>
          <a:xfrm>
            <a:off x="1212509" y="2123440"/>
            <a:ext cx="4496766" cy="3978275"/>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2500"/>
          </a:bodyPr>
          <a:lstStyle/>
          <a:p>
            <a:r>
              <a:rPr lang="de-AT" cap="none" dirty="0">
                <a:solidFill>
                  <a:schemeClr val="tx1"/>
                </a:solidFill>
              </a:rPr>
              <a:t>Basic survial</a:t>
            </a:r>
          </a:p>
          <a:p>
            <a:r>
              <a:rPr lang="de-AT" cap="none" dirty="0">
                <a:solidFill>
                  <a:schemeClr val="tx1"/>
                </a:solidFill>
              </a:rPr>
              <a:t>Need for belonging</a:t>
            </a:r>
          </a:p>
          <a:p>
            <a:r>
              <a:rPr lang="de-AT" cap="none" dirty="0">
                <a:solidFill>
                  <a:schemeClr val="tx1"/>
                </a:solidFill>
              </a:rPr>
              <a:t>Need for power</a:t>
            </a:r>
          </a:p>
          <a:p>
            <a:r>
              <a:rPr lang="de-AT" cap="none" dirty="0">
                <a:solidFill>
                  <a:schemeClr val="tx1"/>
                </a:solidFill>
              </a:rPr>
              <a:t>Need for freedom</a:t>
            </a:r>
          </a:p>
          <a:p>
            <a:r>
              <a:rPr lang="de-AT" cap="none" dirty="0">
                <a:solidFill>
                  <a:schemeClr val="tx1"/>
                </a:solidFill>
              </a:rPr>
              <a:t>Need for fun</a:t>
            </a:r>
            <a:endParaRPr lang="en-US" cap="none" dirty="0">
              <a:solidFill>
                <a:schemeClr val="tx1"/>
              </a:solidFill>
            </a:endParaRPr>
          </a:p>
        </p:txBody>
      </p:sp>
      <p:sp>
        <p:nvSpPr>
          <p:cNvPr id="4" name="Text Placeholder 3">
            <a:extLst>
              <a:ext uri="{FF2B5EF4-FFF2-40B4-BE49-F238E27FC236}">
                <a16:creationId xmlns:a16="http://schemas.microsoft.com/office/drawing/2014/main" id="{B1F49864-75AE-4125-9CD0-D98121FBFB78}"/>
              </a:ext>
            </a:extLst>
          </p:cNvPr>
          <p:cNvSpPr>
            <a:spLocks noGrp="1"/>
          </p:cNvSpPr>
          <p:nvPr>
            <p:ph type="body" idx="1"/>
          </p:nvPr>
        </p:nvSpPr>
        <p:spPr/>
        <p:txBody>
          <a:bodyPr/>
          <a:lstStyle/>
          <a:p>
            <a:r>
              <a:rPr lang="de-AT" cap="none" dirty="0">
                <a:solidFill>
                  <a:schemeClr val="tx1"/>
                </a:solidFill>
              </a:rPr>
              <a:t>Five basic needs</a:t>
            </a:r>
            <a:endParaRPr lang="en-US" cap="none" dirty="0">
              <a:solidFill>
                <a:schemeClr val="tx1"/>
              </a:solidFill>
            </a:endParaRPr>
          </a:p>
        </p:txBody>
      </p:sp>
      <p:sp>
        <p:nvSpPr>
          <p:cNvPr id="3" name="Title 2">
            <a:extLst>
              <a:ext uri="{FF2B5EF4-FFF2-40B4-BE49-F238E27FC236}">
                <a16:creationId xmlns:a16="http://schemas.microsoft.com/office/drawing/2014/main" id="{5B740F1E-DBA5-4361-9E2B-B0199819C9C4}"/>
              </a:ext>
            </a:extLst>
          </p:cNvPr>
          <p:cNvSpPr>
            <a:spLocks noGrp="1"/>
          </p:cNvSpPr>
          <p:nvPr>
            <p:ph type="title"/>
          </p:nvPr>
        </p:nvSpPr>
        <p:spPr/>
        <p:txBody>
          <a:bodyPr>
            <a:normAutofit/>
          </a:bodyPr>
          <a:lstStyle/>
          <a:p>
            <a:r>
              <a:rPr lang="de-AT" sz="4000" b="1" cap="none" dirty="0">
                <a:latin typeface="Ink Free" panose="03080402000500000000" pitchFamily="66" charset="0"/>
              </a:rPr>
              <a:t>Autonomy: Choice theory </a:t>
            </a:r>
            <a:br>
              <a:rPr lang="de-AT" sz="4000" b="1" cap="none" dirty="0">
                <a:latin typeface="Ink Free" panose="03080402000500000000" pitchFamily="66" charset="0"/>
              </a:rPr>
            </a:br>
            <a:r>
              <a:rPr lang="de-AT" sz="3100" b="1" cap="none" dirty="0">
                <a:latin typeface="Ink Free" panose="03080402000500000000" pitchFamily="66" charset="0"/>
              </a:rPr>
              <a:t>(William Glasser)</a:t>
            </a:r>
            <a:endParaRPr lang="en-US" sz="4000" b="1" cap="none" dirty="0">
              <a:latin typeface="Ink Free" panose="03080402000500000000" pitchFamily="66" charset="0"/>
            </a:endParaRPr>
          </a:p>
        </p:txBody>
      </p:sp>
      <p:sp>
        <p:nvSpPr>
          <p:cNvPr id="7" name="Rectangle: Rounded Corners 6">
            <a:extLst>
              <a:ext uri="{FF2B5EF4-FFF2-40B4-BE49-F238E27FC236}">
                <a16:creationId xmlns:a16="http://schemas.microsoft.com/office/drawing/2014/main" id="{6161EE4B-F1AF-4FCA-A762-54AC660DEAE7}"/>
              </a:ext>
            </a:extLst>
          </p:cNvPr>
          <p:cNvSpPr/>
          <p:nvPr/>
        </p:nvSpPr>
        <p:spPr>
          <a:xfrm>
            <a:off x="2072640" y="4860607"/>
            <a:ext cx="4023360" cy="1411605"/>
          </a:xfrm>
          <a:prstGeom prst="roundRect">
            <a:avLst/>
          </a:prstGeom>
          <a:solidFill>
            <a:schemeClr val="accent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800" b="0" i="0" u="none" strike="noStrike" kern="1200" cap="none" spc="0" normalizeH="0" baseline="0" noProof="0" dirty="0">
                <a:ln>
                  <a:noFill/>
                </a:ln>
                <a:solidFill>
                  <a:schemeClr val="tx1"/>
                </a:solidFill>
                <a:effectLst/>
                <a:uLnTx/>
                <a:uFillTx/>
                <a:latin typeface="Century Gothic" panose="020B0502020202020204"/>
                <a:ea typeface="+mn-ea"/>
                <a:cs typeface="+mn-cs"/>
              </a:rPr>
              <a:t>Our 5 basic needs drive our choices. We choose to behave in a way that will satisfy most of these needs.</a:t>
            </a:r>
            <a:endPar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1181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P spid="10"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9" descr="A close up of a necklace&#10;&#10;Description generated with high confidence">
            <a:extLst>
              <a:ext uri="{FF2B5EF4-FFF2-40B4-BE49-F238E27FC236}">
                <a16:creationId xmlns:a16="http://schemas.microsoft.com/office/drawing/2014/main" id="{A4956700-BDA9-4C97-BF98-95547F6FD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304" y="1048088"/>
            <a:ext cx="2199131" cy="3066815"/>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8" name="Picture 7" descr="A close up of a necklace&#10;&#10;Description generated with high confidence">
            <a:extLst>
              <a:ext uri="{FF2B5EF4-FFF2-40B4-BE49-F238E27FC236}">
                <a16:creationId xmlns:a16="http://schemas.microsoft.com/office/drawing/2014/main" id="{35C8AA84-EBD9-4012-BB13-3C728F7803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563" y="1003393"/>
            <a:ext cx="2199131" cy="3066816"/>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18" name="Title 1">
            <a:extLst>
              <a:ext uri="{FF2B5EF4-FFF2-40B4-BE49-F238E27FC236}">
                <a16:creationId xmlns:a16="http://schemas.microsoft.com/office/drawing/2014/main" id="{E4ABC40E-EFE0-4922-8036-F6AB1AC022C5}"/>
              </a:ext>
            </a:extLst>
          </p:cNvPr>
          <p:cNvSpPr txBox="1">
            <a:spLocks/>
          </p:cNvSpPr>
          <p:nvPr/>
        </p:nvSpPr>
        <p:spPr>
          <a:xfrm>
            <a:off x="5984979" y="4685843"/>
            <a:ext cx="5322912" cy="18813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endParaRPr lang="en-US" sz="2400" b="1" dirty="0">
              <a:solidFill>
                <a:schemeClr val="accent2">
                  <a:lumMod val="75000"/>
                </a:schemeClr>
              </a:solidFill>
              <a:latin typeface="Ink Free" panose="03080402000500000000" pitchFamily="66" charset="0"/>
            </a:endParaRPr>
          </a:p>
        </p:txBody>
      </p:sp>
      <p:sp>
        <p:nvSpPr>
          <p:cNvPr id="11" name="Rectangle 10">
            <a:extLst>
              <a:ext uri="{FF2B5EF4-FFF2-40B4-BE49-F238E27FC236}">
                <a16:creationId xmlns:a16="http://schemas.microsoft.com/office/drawing/2014/main" id="{B29D5308-3329-4D7D-83CF-F793A57FB375}"/>
              </a:ext>
            </a:extLst>
          </p:cNvPr>
          <p:cNvSpPr/>
          <p:nvPr/>
        </p:nvSpPr>
        <p:spPr>
          <a:xfrm>
            <a:off x="6048670" y="4277416"/>
            <a:ext cx="4645571" cy="523220"/>
          </a:xfrm>
          <a:prstGeom prst="rect">
            <a:avLst/>
          </a:prstGeom>
        </p:spPr>
        <p:txBody>
          <a:bodyPr wrap="square">
            <a:spAutoFit/>
          </a:bodyPr>
          <a:lstStyle/>
          <a:p>
            <a:r>
              <a:rPr lang="en-US" sz="2800" b="1" dirty="0">
                <a:latin typeface="Ink Free" panose="03080402000500000000" pitchFamily="66" charset="0"/>
              </a:rPr>
              <a:t>Empowering students means </a:t>
            </a:r>
            <a:endParaRPr lang="en-US" sz="2800" dirty="0"/>
          </a:p>
        </p:txBody>
      </p:sp>
      <p:sp>
        <p:nvSpPr>
          <p:cNvPr id="12" name="Rectangle 11">
            <a:extLst>
              <a:ext uri="{FF2B5EF4-FFF2-40B4-BE49-F238E27FC236}">
                <a16:creationId xmlns:a16="http://schemas.microsoft.com/office/drawing/2014/main" id="{49E62946-7961-46BB-957D-9C63DB9EC816}"/>
              </a:ext>
            </a:extLst>
          </p:cNvPr>
          <p:cNvSpPr/>
          <p:nvPr/>
        </p:nvSpPr>
        <p:spPr>
          <a:xfrm>
            <a:off x="6093393" y="5102536"/>
            <a:ext cx="5078655" cy="1384995"/>
          </a:xfrm>
          <a:prstGeom prst="rect">
            <a:avLst/>
          </a:prstGeom>
        </p:spPr>
        <p:txBody>
          <a:bodyPr wrap="square">
            <a:spAutoFit/>
          </a:bodyPr>
          <a:lstStyle/>
          <a:p>
            <a:r>
              <a:rPr lang="en-US" sz="2800" b="1" dirty="0">
                <a:latin typeface="Ink Free" panose="03080402000500000000" pitchFamily="66" charset="0"/>
              </a:rPr>
              <a:t>giving them the skills and knowledge to pursue </a:t>
            </a:r>
            <a:r>
              <a:rPr lang="en-US" sz="2800" b="1" dirty="0">
                <a:solidFill>
                  <a:schemeClr val="accent2">
                    <a:lumMod val="75000"/>
                  </a:schemeClr>
                </a:solidFill>
                <a:latin typeface="Ink Free" panose="03080402000500000000" pitchFamily="66" charset="0"/>
              </a:rPr>
              <a:t>their own interests, passions and future</a:t>
            </a:r>
          </a:p>
        </p:txBody>
      </p:sp>
      <p:sp>
        <p:nvSpPr>
          <p:cNvPr id="13" name="Rectangle 12">
            <a:extLst>
              <a:ext uri="{FF2B5EF4-FFF2-40B4-BE49-F238E27FC236}">
                <a16:creationId xmlns:a16="http://schemas.microsoft.com/office/drawing/2014/main" id="{F3FE5773-8481-409A-AB08-0D16595FA6B7}"/>
              </a:ext>
            </a:extLst>
          </p:cNvPr>
          <p:cNvSpPr/>
          <p:nvPr/>
        </p:nvSpPr>
        <p:spPr>
          <a:xfrm>
            <a:off x="956789" y="5149448"/>
            <a:ext cx="5005829" cy="954107"/>
          </a:xfrm>
          <a:prstGeom prst="rect">
            <a:avLst/>
          </a:prstGeom>
        </p:spPr>
        <p:txBody>
          <a:bodyPr wrap="square">
            <a:spAutoFit/>
          </a:bodyPr>
          <a:lstStyle/>
          <a:p>
            <a:r>
              <a:rPr lang="en-US" sz="2800" b="1" dirty="0">
                <a:latin typeface="Ink Free" panose="03080402000500000000" pitchFamily="66" charset="0"/>
              </a:rPr>
              <a:t>getting them excited about </a:t>
            </a:r>
            <a:r>
              <a:rPr lang="en-US" sz="2800" b="1" dirty="0">
                <a:solidFill>
                  <a:schemeClr val="accent2">
                    <a:lumMod val="75000"/>
                  </a:schemeClr>
                </a:solidFill>
                <a:latin typeface="Ink Free" panose="03080402000500000000" pitchFamily="66" charset="0"/>
              </a:rPr>
              <a:t>OUR topics, interests, content</a:t>
            </a:r>
            <a:endParaRPr lang="en-US" sz="2800" dirty="0"/>
          </a:p>
        </p:txBody>
      </p:sp>
      <p:sp>
        <p:nvSpPr>
          <p:cNvPr id="14" name="Rectangle 13">
            <a:extLst>
              <a:ext uri="{FF2B5EF4-FFF2-40B4-BE49-F238E27FC236}">
                <a16:creationId xmlns:a16="http://schemas.microsoft.com/office/drawing/2014/main" id="{9C79526C-A387-438D-993A-B9EFAD65751E}"/>
              </a:ext>
            </a:extLst>
          </p:cNvPr>
          <p:cNvSpPr/>
          <p:nvPr/>
        </p:nvSpPr>
        <p:spPr>
          <a:xfrm>
            <a:off x="884109" y="4277139"/>
            <a:ext cx="4420621" cy="523220"/>
          </a:xfrm>
          <a:prstGeom prst="rect">
            <a:avLst/>
          </a:prstGeom>
        </p:spPr>
        <p:txBody>
          <a:bodyPr wrap="square">
            <a:spAutoFit/>
          </a:bodyPr>
          <a:lstStyle/>
          <a:p>
            <a:r>
              <a:rPr lang="en-US" sz="2800" b="1" dirty="0">
                <a:latin typeface="Ink Free" panose="03080402000500000000" pitchFamily="66" charset="0"/>
              </a:rPr>
              <a:t>Engaging students means</a:t>
            </a:r>
            <a:endParaRPr lang="en-US" sz="2800" dirty="0"/>
          </a:p>
        </p:txBody>
      </p:sp>
      <p:sp>
        <p:nvSpPr>
          <p:cNvPr id="2" name="TextBox 1">
            <a:extLst>
              <a:ext uri="{FF2B5EF4-FFF2-40B4-BE49-F238E27FC236}">
                <a16:creationId xmlns:a16="http://schemas.microsoft.com/office/drawing/2014/main" id="{BFFB6B82-7AE0-4740-8D82-7D4EFEC8D613}"/>
              </a:ext>
            </a:extLst>
          </p:cNvPr>
          <p:cNvSpPr txBox="1"/>
          <p:nvPr/>
        </p:nvSpPr>
        <p:spPr>
          <a:xfrm>
            <a:off x="3662968" y="173731"/>
            <a:ext cx="5350816" cy="707886"/>
          </a:xfrm>
          <a:prstGeom prst="rect">
            <a:avLst/>
          </a:prstGeom>
          <a:noFill/>
        </p:spPr>
        <p:txBody>
          <a:bodyPr wrap="square" rtlCol="0">
            <a:spAutoFit/>
          </a:bodyPr>
          <a:lstStyle/>
          <a:p>
            <a:r>
              <a:rPr lang="de-AT" sz="4000" b="1" dirty="0">
                <a:latin typeface="Ink Free" panose="03080402000500000000" pitchFamily="66" charset="0"/>
              </a:rPr>
              <a:t>Autonomy and Choice</a:t>
            </a:r>
            <a:endParaRPr lang="en-US" sz="1600" b="1" dirty="0">
              <a:latin typeface="Ink Free" panose="03080402000500000000" pitchFamily="66" charset="0"/>
            </a:endParaRPr>
          </a:p>
        </p:txBody>
      </p:sp>
    </p:spTree>
    <p:extLst>
      <p:ext uri="{BB962C8B-B14F-4D97-AF65-F5344CB8AC3E}">
        <p14:creationId xmlns:p14="http://schemas.microsoft.com/office/powerpoint/2010/main" val="1512836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F6EB0-0ACF-47C8-8809-594A32352EA2}" type="slidenum">
              <a:rPr kumimoji="0" lang="de-AT" sz="1200" b="0" i="0" u="none" strike="noStrike" kern="1200" cap="none" spc="0" normalizeH="0" baseline="0" noProof="0" smtClean="0">
                <a:ln>
                  <a:noFill/>
                </a:ln>
                <a:solidFill>
                  <a:srgbClr val="C19859">
                    <a:lumMod val="20000"/>
                    <a:lumOff val="8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AT" sz="1200" b="0" i="0" u="none" strike="noStrike" kern="1200" cap="none" spc="0" normalizeH="0" baseline="0" noProof="0">
              <a:ln>
                <a:noFill/>
              </a:ln>
              <a:solidFill>
                <a:srgbClr val="C19859">
                  <a:lumMod val="20000"/>
                  <a:lumOff val="80000"/>
                </a:srgbClr>
              </a:solidFill>
              <a:effectLst/>
              <a:uLnTx/>
              <a:uFillTx/>
              <a:latin typeface="Century Gothic" panose="020B0502020202020204"/>
              <a:ea typeface="+mn-ea"/>
              <a:cs typeface="+mn-cs"/>
            </a:endParaRPr>
          </a:p>
        </p:txBody>
      </p:sp>
      <p:sp>
        <p:nvSpPr>
          <p:cNvPr id="10" name="Explosion 1 9"/>
          <p:cNvSpPr/>
          <p:nvPr/>
        </p:nvSpPr>
        <p:spPr>
          <a:xfrm rot="20667077">
            <a:off x="629314" y="1317339"/>
            <a:ext cx="3139059" cy="3512292"/>
          </a:xfrm>
          <a:prstGeom prst="irregularSeal1">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entury Gothic" panose="020B0502020202020204"/>
                <a:ea typeface="+mn-ea"/>
                <a:cs typeface="+mn-cs"/>
              </a:rPr>
              <a:t>Our stuff is cool enough to be published</a:t>
            </a:r>
          </a:p>
        </p:txBody>
      </p:sp>
      <p:sp>
        <p:nvSpPr>
          <p:cNvPr id="14" name="Oval Callout 13"/>
          <p:cNvSpPr/>
          <p:nvPr/>
        </p:nvSpPr>
        <p:spPr>
          <a:xfrm>
            <a:off x="3813994" y="3338510"/>
            <a:ext cx="5040560" cy="2088232"/>
          </a:xfrm>
          <a:prstGeom prst="wedgeEllipseCallout">
            <a:avLst>
              <a:gd name="adj1" fmla="val -44315"/>
              <a:gd name="adj2" fmla="val 54243"/>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entury Gothic" panose="020B0502020202020204"/>
                <a:ea typeface="+mn-ea"/>
                <a:cs typeface="+mn-cs"/>
              </a:rPr>
              <a:t>“Complex learning is enhanced by challenge and inhibited by threat associated with helplessness. (Caine  &amp; Caine 2000)</a:t>
            </a:r>
          </a:p>
        </p:txBody>
      </p:sp>
      <p:sp>
        <p:nvSpPr>
          <p:cNvPr id="15" name="TextBox 14"/>
          <p:cNvSpPr txBox="1"/>
          <p:nvPr/>
        </p:nvSpPr>
        <p:spPr>
          <a:xfrm>
            <a:off x="5190683" y="6422190"/>
            <a:ext cx="523593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http://www.cainelearning.com/wp-content/uploads/2013/08/Principles-Wheel.png</a:t>
            </a:r>
          </a:p>
        </p:txBody>
      </p:sp>
      <p:sp>
        <p:nvSpPr>
          <p:cNvPr id="11" name="Oval Callout 10"/>
          <p:cNvSpPr/>
          <p:nvPr/>
        </p:nvSpPr>
        <p:spPr>
          <a:xfrm>
            <a:off x="4046693" y="1595257"/>
            <a:ext cx="3600400" cy="1298216"/>
          </a:xfrm>
          <a:prstGeom prst="wedgeEllipseCallout">
            <a:avLst>
              <a:gd name="adj1" fmla="val 27102"/>
              <a:gd name="adj2" fmla="val 89555"/>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entury Gothic" panose="020B0502020202020204"/>
                <a:ea typeface="+mn-ea"/>
                <a:cs typeface="+mn-cs"/>
              </a:rPr>
              <a:t>Challenge  them!</a:t>
            </a:r>
          </a:p>
        </p:txBody>
      </p:sp>
      <p:sp>
        <p:nvSpPr>
          <p:cNvPr id="13" name="Oval Callout 12"/>
          <p:cNvSpPr/>
          <p:nvPr/>
        </p:nvSpPr>
        <p:spPr>
          <a:xfrm>
            <a:off x="8010321" y="1830052"/>
            <a:ext cx="2598218" cy="1152128"/>
          </a:xfrm>
          <a:prstGeom prst="wedgeEllipseCallout">
            <a:avLst>
              <a:gd name="adj1" fmla="val -48102"/>
              <a:gd name="adj2" fmla="val 69333"/>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entury Gothic" panose="020B0502020202020204"/>
                <a:ea typeface="+mn-ea"/>
                <a:cs typeface="+mn-cs"/>
              </a:rPr>
              <a:t>Trust them!</a:t>
            </a:r>
          </a:p>
        </p:txBody>
      </p:sp>
      <p:sp>
        <p:nvSpPr>
          <p:cNvPr id="9" name="Speech Bubble: Oval 8">
            <a:extLst>
              <a:ext uri="{FF2B5EF4-FFF2-40B4-BE49-F238E27FC236}">
                <a16:creationId xmlns:a16="http://schemas.microsoft.com/office/drawing/2014/main" id="{247DE21C-B13A-4028-B421-7E236A562B42}"/>
              </a:ext>
            </a:extLst>
          </p:cNvPr>
          <p:cNvSpPr/>
          <p:nvPr/>
        </p:nvSpPr>
        <p:spPr>
          <a:xfrm>
            <a:off x="8673864" y="4136792"/>
            <a:ext cx="2886075" cy="1554480"/>
          </a:xfrm>
          <a:prstGeom prst="wedgeEllipseCallout">
            <a:avLst>
              <a:gd name="adj1" fmla="val -44825"/>
              <a:gd name="adj2" fmla="val -78634"/>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1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entury Gothic" panose="020B0502020202020204"/>
                <a:ea typeface="+mn-ea"/>
                <a:cs typeface="+mn-cs"/>
              </a:rPr>
              <a:t>Create opportunities  for success</a:t>
            </a:r>
            <a:endParaRPr kumimoji="0" lang="en-US" sz="1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entury Gothic" panose="020B0502020202020204"/>
              <a:ea typeface="+mn-ea"/>
              <a:cs typeface="+mn-cs"/>
            </a:endParaRPr>
          </a:p>
        </p:txBody>
      </p:sp>
      <p:sp>
        <p:nvSpPr>
          <p:cNvPr id="18" name="Speech Bubble: Oval 17">
            <a:extLst>
              <a:ext uri="{FF2B5EF4-FFF2-40B4-BE49-F238E27FC236}">
                <a16:creationId xmlns:a16="http://schemas.microsoft.com/office/drawing/2014/main" id="{8B565096-459E-47D3-8B78-E4089F4560E3}"/>
              </a:ext>
            </a:extLst>
          </p:cNvPr>
          <p:cNvSpPr/>
          <p:nvPr/>
        </p:nvSpPr>
        <p:spPr>
          <a:xfrm>
            <a:off x="216005" y="5119078"/>
            <a:ext cx="3965677" cy="1205070"/>
          </a:xfrm>
          <a:prstGeom prst="wedgeEllipseCallout">
            <a:avLst>
              <a:gd name="adj1" fmla="val 28734"/>
              <a:gd name="adj2" fmla="val -89667"/>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ln w="0"/>
                <a:solidFill>
                  <a:schemeClr val="tx1"/>
                </a:solidFill>
                <a:effectLst>
                  <a:outerShdw blurRad="38100" dist="19050" dir="2700000" algn="tl" rotWithShape="0">
                    <a:schemeClr val="dk1">
                      <a:alpha val="40000"/>
                    </a:schemeClr>
                  </a:outerShdw>
                </a:effectLst>
              </a:rPr>
              <a:t>FIP</a:t>
            </a:r>
          </a:p>
          <a:p>
            <a:pPr algn="ctr"/>
            <a:r>
              <a:rPr lang="de-AT" dirty="0">
                <a:ln w="0"/>
                <a:solidFill>
                  <a:schemeClr val="tx1"/>
                </a:solidFill>
                <a:effectLst>
                  <a:outerShdw blurRad="38100" dist="19050" dir="2700000" algn="tl" rotWithShape="0">
                    <a:schemeClr val="dk1">
                      <a:alpha val="40000"/>
                    </a:schemeClr>
                  </a:outerShdw>
                </a:effectLst>
              </a:rPr>
              <a:t>Format – Imagination - Pride</a:t>
            </a:r>
            <a:endParaRPr lang="en-US" dirty="0">
              <a:ln w="0"/>
              <a:solidFill>
                <a:schemeClr val="tx1"/>
              </a:solidFill>
              <a:effectLst>
                <a:outerShdw blurRad="38100" dist="19050" dir="2700000" algn="tl" rotWithShape="0">
                  <a:schemeClr val="dk1">
                    <a:alpha val="40000"/>
                  </a:schemeClr>
                </a:outerShdw>
              </a:effectLst>
            </a:endParaRPr>
          </a:p>
        </p:txBody>
      </p:sp>
      <p:sp>
        <p:nvSpPr>
          <p:cNvPr id="12" name="Title 1">
            <a:extLst>
              <a:ext uri="{FF2B5EF4-FFF2-40B4-BE49-F238E27FC236}">
                <a16:creationId xmlns:a16="http://schemas.microsoft.com/office/drawing/2014/main" id="{80C1680B-FCDA-4CE2-9254-9F531E0066AA}"/>
              </a:ext>
            </a:extLst>
          </p:cNvPr>
          <p:cNvSpPr txBox="1">
            <a:spLocks/>
          </p:cNvSpPr>
          <p:nvPr/>
        </p:nvSpPr>
        <p:spPr>
          <a:xfrm>
            <a:off x="1362686" y="324162"/>
            <a:ext cx="10076225" cy="1573863"/>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4000" b="1" cap="none" dirty="0">
                <a:solidFill>
                  <a:schemeClr val="bg1">
                    <a:lumMod val="85000"/>
                  </a:schemeClr>
                </a:solidFill>
                <a:latin typeface="Ink Free" panose="03080402000500000000" pitchFamily="66" charset="0"/>
              </a:rPr>
              <a:t>Autonomy</a:t>
            </a:r>
            <a:r>
              <a:rPr lang="en-US" sz="4000" b="1" cap="none" dirty="0">
                <a:latin typeface="Ink Free" panose="03080402000500000000" pitchFamily="66" charset="0"/>
              </a:rPr>
              <a:t> – Mastery - </a:t>
            </a:r>
            <a:r>
              <a:rPr lang="en-US" sz="4000" b="1" cap="none" dirty="0">
                <a:solidFill>
                  <a:schemeClr val="bg1">
                    <a:lumMod val="85000"/>
                  </a:schemeClr>
                </a:solidFill>
                <a:latin typeface="Ink Free" panose="03080402000500000000" pitchFamily="66" charset="0"/>
              </a:rPr>
              <a:t>Connection</a:t>
            </a:r>
            <a:br>
              <a:rPr lang="en-US" sz="4000" b="1" cap="none" dirty="0">
                <a:latin typeface="Ink Free" panose="03080402000500000000" pitchFamily="66" charset="0"/>
              </a:rPr>
            </a:br>
            <a:r>
              <a:rPr lang="en-US" sz="2800" b="1" cap="none" dirty="0" err="1">
                <a:latin typeface="Ink Free" panose="03080402000500000000" pitchFamily="66" charset="0"/>
              </a:rPr>
              <a:t>Lernen</a:t>
            </a:r>
            <a:r>
              <a:rPr lang="en-US" sz="2800" b="1" cap="none" dirty="0">
                <a:latin typeface="Ink Free" panose="03080402000500000000" pitchFamily="66" charset="0"/>
              </a:rPr>
              <a:t> </a:t>
            </a:r>
            <a:r>
              <a:rPr lang="en-US" sz="2800" b="1" cap="none" dirty="0" err="1">
                <a:latin typeface="Ink Free" panose="03080402000500000000" pitchFamily="66" charset="0"/>
              </a:rPr>
              <a:t>unter</a:t>
            </a:r>
            <a:r>
              <a:rPr lang="en-US" sz="2800" b="1" cap="none" dirty="0">
                <a:latin typeface="Ink Free" panose="03080402000500000000" pitchFamily="66" charset="0"/>
              </a:rPr>
              <a:t> der </a:t>
            </a:r>
            <a:r>
              <a:rPr lang="en-US" sz="2800" b="1" cap="none" dirty="0" err="1">
                <a:latin typeface="Ink Free" panose="03080402000500000000" pitchFamily="66" charset="0"/>
              </a:rPr>
              <a:t>Dopamindusche</a:t>
            </a:r>
            <a:endParaRPr lang="en-US" sz="4000" b="1" cap="none" dirty="0">
              <a:latin typeface="Ink Free" panose="03080402000500000000" pitchFamily="66" charset="0"/>
            </a:endParaRPr>
          </a:p>
        </p:txBody>
      </p:sp>
    </p:spTree>
    <p:extLst>
      <p:ext uri="{BB962C8B-B14F-4D97-AF65-F5344CB8AC3E}">
        <p14:creationId xmlns:p14="http://schemas.microsoft.com/office/powerpoint/2010/main" val="1354352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0146A46-F694-4B91-A1FA-13DA5EAF5461}"/>
              </a:ext>
            </a:extLst>
          </p:cNvPr>
          <p:cNvPicPr>
            <a:picLocks noChangeAspect="1"/>
          </p:cNvPicPr>
          <p:nvPr/>
        </p:nvPicPr>
        <p:blipFill>
          <a:blip r:embed="rId3"/>
          <a:stretch>
            <a:fillRect/>
          </a:stretch>
        </p:blipFill>
        <p:spPr>
          <a:xfrm>
            <a:off x="7757840" y="4211336"/>
            <a:ext cx="2416184" cy="186479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Picture 11">
            <a:extLst>
              <a:ext uri="{FF2B5EF4-FFF2-40B4-BE49-F238E27FC236}">
                <a16:creationId xmlns:a16="http://schemas.microsoft.com/office/drawing/2014/main" id="{7E89C1E8-CE10-4218-A6AE-2BB253BECF03}"/>
              </a:ext>
            </a:extLst>
          </p:cNvPr>
          <p:cNvPicPr>
            <a:picLocks noChangeAspect="1"/>
          </p:cNvPicPr>
          <p:nvPr/>
        </p:nvPicPr>
        <p:blipFill>
          <a:blip r:embed="rId4"/>
          <a:stretch>
            <a:fillRect/>
          </a:stretch>
        </p:blipFill>
        <p:spPr>
          <a:xfrm>
            <a:off x="4023449" y="1798814"/>
            <a:ext cx="2110512" cy="2214510"/>
          </a:xfrm>
          <a:prstGeom prst="roundRect">
            <a:avLst>
              <a:gd name="adj" fmla="val 5301"/>
            </a:avLst>
          </a:prstGeom>
          <a:ln w="82550" cap="sq">
            <a:noFill/>
            <a:miter lim="800000"/>
          </a:ln>
          <a:effectLst/>
        </p:spPr>
      </p:pic>
      <p:sp>
        <p:nvSpPr>
          <p:cNvPr id="2" name="Title 1">
            <a:extLst>
              <a:ext uri="{FF2B5EF4-FFF2-40B4-BE49-F238E27FC236}">
                <a16:creationId xmlns:a16="http://schemas.microsoft.com/office/drawing/2014/main" id="{9E948AB5-72FB-4D86-B0E3-BAC76B5E2C37}"/>
              </a:ext>
            </a:extLst>
          </p:cNvPr>
          <p:cNvSpPr>
            <a:spLocks noGrp="1"/>
          </p:cNvSpPr>
          <p:nvPr>
            <p:ph type="title"/>
          </p:nvPr>
        </p:nvSpPr>
        <p:spPr>
          <a:xfrm>
            <a:off x="1362686" y="324162"/>
            <a:ext cx="10076225" cy="1573863"/>
          </a:xfrm>
        </p:spPr>
        <p:txBody>
          <a:bodyPr vert="horz" lIns="91440" tIns="45720" rIns="91440" bIns="45720" rtlCol="0">
            <a:normAutofit/>
          </a:bodyPr>
          <a:lstStyle/>
          <a:p>
            <a:r>
              <a:rPr lang="en-US" sz="2400" b="1" cap="none" dirty="0">
                <a:latin typeface="Ink Free" panose="03080402000500000000" pitchFamily="66" charset="0"/>
              </a:rPr>
              <a:t>Examples</a:t>
            </a:r>
            <a:br>
              <a:rPr lang="en-US" sz="4000" b="1" cap="none" dirty="0">
                <a:latin typeface="Ink Free" panose="03080402000500000000" pitchFamily="66" charset="0"/>
              </a:rPr>
            </a:br>
            <a:r>
              <a:rPr lang="en-US" sz="4000" b="1" cap="none" dirty="0">
                <a:latin typeface="Ink Free" panose="03080402000500000000" pitchFamily="66" charset="0"/>
              </a:rPr>
              <a:t>Autonomy – Mastery - Connection</a:t>
            </a:r>
            <a:br>
              <a:rPr lang="en-US" sz="4000" b="1" cap="none" dirty="0">
                <a:latin typeface="Ink Free" panose="03080402000500000000" pitchFamily="66" charset="0"/>
              </a:rPr>
            </a:br>
            <a:r>
              <a:rPr lang="en-US" sz="2400" b="1" cap="none" dirty="0" err="1">
                <a:latin typeface="Ink Free" panose="03080402000500000000" pitchFamily="66" charset="0"/>
              </a:rPr>
              <a:t>Lernen</a:t>
            </a:r>
            <a:r>
              <a:rPr lang="en-US" sz="2400" b="1" cap="none" dirty="0">
                <a:latin typeface="Ink Free" panose="03080402000500000000" pitchFamily="66" charset="0"/>
              </a:rPr>
              <a:t> </a:t>
            </a:r>
            <a:r>
              <a:rPr lang="en-US" sz="2400" b="1" cap="none" dirty="0" err="1">
                <a:latin typeface="Ink Free" panose="03080402000500000000" pitchFamily="66" charset="0"/>
              </a:rPr>
              <a:t>unter</a:t>
            </a:r>
            <a:r>
              <a:rPr lang="en-US" sz="2400" b="1" cap="none" dirty="0">
                <a:latin typeface="Ink Free" panose="03080402000500000000" pitchFamily="66" charset="0"/>
              </a:rPr>
              <a:t> der </a:t>
            </a:r>
            <a:r>
              <a:rPr lang="en-US" sz="2400" b="1" cap="none" dirty="0" err="1">
                <a:latin typeface="Ink Free" panose="03080402000500000000" pitchFamily="66" charset="0"/>
              </a:rPr>
              <a:t>Dopamindusche</a:t>
            </a:r>
            <a:endParaRPr lang="en-US" sz="4000" b="1" cap="none" dirty="0">
              <a:latin typeface="Ink Free" panose="03080402000500000000" pitchFamily="66" charset="0"/>
            </a:endParaRPr>
          </a:p>
        </p:txBody>
      </p:sp>
      <p:pic>
        <p:nvPicPr>
          <p:cNvPr id="7" name="Picture 6" descr="A picture containing photo, showing&#10;&#10;Description generated with very high confidence">
            <a:extLst>
              <a:ext uri="{FF2B5EF4-FFF2-40B4-BE49-F238E27FC236}">
                <a16:creationId xmlns:a16="http://schemas.microsoft.com/office/drawing/2014/main" id="{4855E4DD-AA23-4204-969A-C0CFB452D6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8705" y="4214241"/>
            <a:ext cx="2466083" cy="1861892"/>
          </a:xfrm>
          <a:prstGeom prst="roundRect">
            <a:avLst>
              <a:gd name="adj" fmla="val 5301"/>
            </a:avLst>
          </a:prstGeom>
          <a:ln w="82550" cap="sq">
            <a:noFill/>
            <a:miter lim="800000"/>
          </a:ln>
          <a:effectLst/>
        </p:spPr>
      </p:pic>
      <p:pic>
        <p:nvPicPr>
          <p:cNvPr id="11" name="Picture 10" descr="A picture containing book, shelf&#10;&#10;Description generated with very high confidence">
            <a:extLst>
              <a:ext uri="{FF2B5EF4-FFF2-40B4-BE49-F238E27FC236}">
                <a16:creationId xmlns:a16="http://schemas.microsoft.com/office/drawing/2014/main" id="{3125872A-D013-4B2C-B518-89A57B0D12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3087" y="4243829"/>
            <a:ext cx="2515041" cy="1832303"/>
          </a:xfrm>
          <a:prstGeom prst="roundRect">
            <a:avLst>
              <a:gd name="adj" fmla="val 5301"/>
            </a:avLst>
          </a:prstGeom>
          <a:ln w="82550" cap="sq">
            <a:noFill/>
            <a:miter lim="800000"/>
          </a:ln>
          <a:effectLst/>
        </p:spPr>
      </p:pic>
      <p:pic>
        <p:nvPicPr>
          <p:cNvPr id="19" name="Picture 18">
            <a:extLst>
              <a:ext uri="{FF2B5EF4-FFF2-40B4-BE49-F238E27FC236}">
                <a16:creationId xmlns:a16="http://schemas.microsoft.com/office/drawing/2014/main" id="{0E89DCE8-FFD9-41D5-919C-7CDF68619B92}"/>
              </a:ext>
            </a:extLst>
          </p:cNvPr>
          <p:cNvPicPr>
            <a:picLocks noChangeAspect="1"/>
          </p:cNvPicPr>
          <p:nvPr/>
        </p:nvPicPr>
        <p:blipFill>
          <a:blip r:embed="rId7"/>
          <a:stretch>
            <a:fillRect/>
          </a:stretch>
        </p:blipFill>
        <p:spPr>
          <a:xfrm>
            <a:off x="6400798" y="1798813"/>
            <a:ext cx="1663315" cy="2214511"/>
          </a:xfrm>
          <a:prstGeom prst="rect">
            <a:avLst/>
          </a:prstGeom>
        </p:spPr>
      </p:pic>
    </p:spTree>
    <p:extLst>
      <p:ext uri="{BB962C8B-B14F-4D97-AF65-F5344CB8AC3E}">
        <p14:creationId xmlns:p14="http://schemas.microsoft.com/office/powerpoint/2010/main" val="2442654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3"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7" name="Rectangle 26">
            <a:extLst>
              <a:ext uri="{FF2B5EF4-FFF2-40B4-BE49-F238E27FC236}">
                <a16:creationId xmlns:a16="http://schemas.microsoft.com/office/drawing/2014/main" id="{7E2BA2D5-46A3-46C0-98C9-A072D543B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hlinkClick r:id="rId5"/>
            <a:extLst>
              <a:ext uri="{FF2B5EF4-FFF2-40B4-BE49-F238E27FC236}">
                <a16:creationId xmlns:a16="http://schemas.microsoft.com/office/drawing/2014/main" id="{A27CE184-120F-4365-B710-BDBB522C7022}"/>
              </a:ext>
            </a:extLst>
          </p:cNvPr>
          <p:cNvPicPr>
            <a:picLocks noChangeAspect="1"/>
          </p:cNvPicPr>
          <p:nvPr/>
        </p:nvPicPr>
        <p:blipFill rotWithShape="1">
          <a:blip r:embed="rId6"/>
          <a:srcRect l="5479" r="31476" b="2"/>
          <a:stretch/>
        </p:blipFill>
        <p:spPr>
          <a:xfrm>
            <a:off x="960120" y="1035614"/>
            <a:ext cx="6002432" cy="4784138"/>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29" name="Picture 28">
            <a:extLst>
              <a:ext uri="{FF2B5EF4-FFF2-40B4-BE49-F238E27FC236}">
                <a16:creationId xmlns:a16="http://schemas.microsoft.com/office/drawing/2014/main" id="{3573895B-DA42-4260-AE1E-182BA41232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3A67B2-F806-4EE3-B6C7-955C3D84F3C2}"/>
              </a:ext>
            </a:extLst>
          </p:cNvPr>
          <p:cNvSpPr>
            <a:spLocks noGrp="1"/>
          </p:cNvSpPr>
          <p:nvPr>
            <p:ph type="title"/>
          </p:nvPr>
        </p:nvSpPr>
        <p:spPr>
          <a:xfrm>
            <a:off x="7570382" y="957486"/>
            <a:ext cx="3707844" cy="3131913"/>
          </a:xfrm>
        </p:spPr>
        <p:txBody>
          <a:bodyPr vert="horz" lIns="91440" tIns="45720" rIns="91440" bIns="45720" rtlCol="0" anchor="b">
            <a:normAutofit/>
          </a:bodyPr>
          <a:lstStyle/>
          <a:p>
            <a:r>
              <a:rPr lang="en-US" sz="4400" b="1" cap="none" dirty="0">
                <a:latin typeface="Ink Free" panose="03080402000500000000" pitchFamily="66" charset="0"/>
              </a:rPr>
              <a:t>Connection Belonging Sharing</a:t>
            </a:r>
            <a:br>
              <a:rPr lang="en-US" sz="4400" b="1" dirty="0"/>
            </a:br>
            <a:endParaRPr lang="en-US" sz="4400" b="1" dirty="0"/>
          </a:p>
        </p:txBody>
      </p:sp>
    </p:spTree>
    <p:extLst>
      <p:ext uri="{BB962C8B-B14F-4D97-AF65-F5344CB8AC3E}">
        <p14:creationId xmlns:p14="http://schemas.microsoft.com/office/powerpoint/2010/main" val="1735706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C16E81-0F02-4715-8676-869D45B9FDC0}"/>
              </a:ext>
            </a:extLst>
          </p:cNvPr>
          <p:cNvPicPr>
            <a:picLocks noChangeAspect="1"/>
          </p:cNvPicPr>
          <p:nvPr/>
        </p:nvPicPr>
        <p:blipFill>
          <a:blip r:embed="rId3"/>
          <a:stretch>
            <a:fillRect/>
          </a:stretch>
        </p:blipFill>
        <p:spPr>
          <a:xfrm>
            <a:off x="965202" y="2390169"/>
            <a:ext cx="10261596" cy="333502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3368BA03-7099-4FA1-BCE5-C914EC56FDF4}"/>
              </a:ext>
            </a:extLst>
          </p:cNvPr>
          <p:cNvPicPr>
            <a:picLocks noChangeAspect="1"/>
          </p:cNvPicPr>
          <p:nvPr/>
        </p:nvPicPr>
        <p:blipFill rotWithShape="1">
          <a:blip r:embed="rId4"/>
          <a:srcRect b="10066"/>
          <a:stretch/>
        </p:blipFill>
        <p:spPr>
          <a:xfrm>
            <a:off x="8562448" y="538719"/>
            <a:ext cx="2566638" cy="15297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0176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0A0FD-8AA6-4546-AC6D-F7D9D6EDCA02}"/>
              </a:ext>
            </a:extLst>
          </p:cNvPr>
          <p:cNvSpPr>
            <a:spLocks noGrp="1"/>
          </p:cNvSpPr>
          <p:nvPr>
            <p:ph type="title"/>
          </p:nvPr>
        </p:nvSpPr>
        <p:spPr>
          <a:xfrm>
            <a:off x="913775" y="618517"/>
            <a:ext cx="10364451" cy="1596177"/>
          </a:xfrm>
        </p:spPr>
        <p:txBody>
          <a:bodyPr>
            <a:normAutofit/>
          </a:bodyPr>
          <a:lstStyle/>
          <a:p>
            <a:r>
              <a:rPr lang="de-AT" b="1" cap="none">
                <a:latin typeface="Ink Free" panose="03080402000500000000" pitchFamily="66" charset="0"/>
              </a:rPr>
              <a:t>How can this work? </a:t>
            </a:r>
            <a:br>
              <a:rPr lang="de-AT" b="1" cap="none">
                <a:latin typeface="Ink Free" panose="03080402000500000000" pitchFamily="66" charset="0"/>
              </a:rPr>
            </a:br>
            <a:r>
              <a:rPr lang="de-AT" b="1" cap="none">
                <a:latin typeface="Ink Free" panose="03080402000500000000" pitchFamily="66" charset="0"/>
              </a:rPr>
              <a:t>Where can we give students choice?</a:t>
            </a:r>
            <a:endParaRPr lang="en-US" b="1" cap="none" dirty="0">
              <a:latin typeface="Ink Free" panose="03080402000500000000" pitchFamily="66" charset="0"/>
            </a:endParaRPr>
          </a:p>
        </p:txBody>
      </p:sp>
      <p:graphicFrame>
        <p:nvGraphicFramePr>
          <p:cNvPr id="5" name="Content Placeholder 2">
            <a:extLst>
              <a:ext uri="{FF2B5EF4-FFF2-40B4-BE49-F238E27FC236}">
                <a16:creationId xmlns:a16="http://schemas.microsoft.com/office/drawing/2014/main" id="{7DC9358B-B639-42C5-9C69-D8DD2F195049}"/>
              </a:ext>
            </a:extLst>
          </p:cNvPr>
          <p:cNvGraphicFramePr>
            <a:graphicFrameLocks noGrp="1"/>
          </p:cNvGraphicFramePr>
          <p:nvPr>
            <p:ph sz="quarter" idx="13"/>
            <p:extLst>
              <p:ext uri="{D42A27DB-BD31-4B8C-83A1-F6EECF244321}">
                <p14:modId xmlns:p14="http://schemas.microsoft.com/office/powerpoint/2010/main" val="2520021849"/>
              </p:ext>
            </p:extLst>
          </p:nvPr>
        </p:nvGraphicFramePr>
        <p:xfrm>
          <a:off x="104931" y="2214694"/>
          <a:ext cx="11909685" cy="3848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8075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BDC94-1376-451F-AEFB-0AED294F2BD2}"/>
              </a:ext>
            </a:extLst>
          </p:cNvPr>
          <p:cNvSpPr>
            <a:spLocks noGrp="1"/>
          </p:cNvSpPr>
          <p:nvPr>
            <p:ph type="title"/>
          </p:nvPr>
        </p:nvSpPr>
        <p:spPr/>
        <p:txBody>
          <a:bodyPr/>
          <a:lstStyle/>
          <a:p>
            <a:r>
              <a:rPr lang="de-AT" b="1" cap="none" dirty="0">
                <a:latin typeface="Ink Free" panose="03080402000500000000" pitchFamily="66" charset="0"/>
              </a:rPr>
              <a:t>Questions: students ask questions based on their own sense of wonder</a:t>
            </a:r>
            <a:endParaRPr lang="en-US" b="1" cap="none" dirty="0">
              <a:latin typeface="Ink Free" panose="03080402000500000000" pitchFamily="66" charset="0"/>
            </a:endParaRPr>
          </a:p>
        </p:txBody>
      </p:sp>
      <p:pic>
        <p:nvPicPr>
          <p:cNvPr id="3" name="Picture 2">
            <a:extLst>
              <a:ext uri="{FF2B5EF4-FFF2-40B4-BE49-F238E27FC236}">
                <a16:creationId xmlns:a16="http://schemas.microsoft.com/office/drawing/2014/main" id="{33624F27-41C1-4DB2-82E1-D29ABBCCE8B4}"/>
              </a:ext>
            </a:extLst>
          </p:cNvPr>
          <p:cNvPicPr>
            <a:picLocks noChangeAspect="1"/>
          </p:cNvPicPr>
          <p:nvPr/>
        </p:nvPicPr>
        <p:blipFill>
          <a:blip r:embed="rId3"/>
          <a:stretch>
            <a:fillRect/>
          </a:stretch>
        </p:blipFill>
        <p:spPr>
          <a:xfrm>
            <a:off x="677808" y="2642116"/>
            <a:ext cx="3684423" cy="3297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screenshot of a person&#10;&#10;Description generated with very high confidence">
            <a:extLst>
              <a:ext uri="{FF2B5EF4-FFF2-40B4-BE49-F238E27FC236}">
                <a16:creationId xmlns:a16="http://schemas.microsoft.com/office/drawing/2014/main" id="{AE724B68-7DF4-48F1-A58B-9484CF5AD9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5703" y="3983157"/>
            <a:ext cx="2941068" cy="24691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FD89E8ED-5A13-433F-BEED-98BE988FD9D1}"/>
              </a:ext>
            </a:extLst>
          </p:cNvPr>
          <p:cNvPicPr>
            <a:picLocks noChangeAspect="1"/>
          </p:cNvPicPr>
          <p:nvPr/>
        </p:nvPicPr>
        <p:blipFill>
          <a:blip r:embed="rId5"/>
          <a:stretch>
            <a:fillRect/>
          </a:stretch>
        </p:blipFill>
        <p:spPr>
          <a:xfrm>
            <a:off x="3015703" y="5326355"/>
            <a:ext cx="1618335" cy="926320"/>
          </a:xfrm>
          <a:prstGeom prst="rect">
            <a:avLst/>
          </a:prstGeom>
        </p:spPr>
      </p:pic>
      <p:pic>
        <p:nvPicPr>
          <p:cNvPr id="4" name="Picture 3">
            <a:extLst>
              <a:ext uri="{FF2B5EF4-FFF2-40B4-BE49-F238E27FC236}">
                <a16:creationId xmlns:a16="http://schemas.microsoft.com/office/drawing/2014/main" id="{33D25470-4CA4-4BE1-870A-95D0AE4D5E2C}"/>
              </a:ext>
            </a:extLst>
          </p:cNvPr>
          <p:cNvPicPr>
            <a:picLocks noChangeAspect="1"/>
          </p:cNvPicPr>
          <p:nvPr/>
        </p:nvPicPr>
        <p:blipFill>
          <a:blip r:embed="rId6"/>
          <a:stretch>
            <a:fillRect/>
          </a:stretch>
        </p:blipFill>
        <p:spPr>
          <a:xfrm>
            <a:off x="6496258" y="2075536"/>
            <a:ext cx="2861432" cy="3815242"/>
          </a:xfrm>
          <a:prstGeom prst="rect">
            <a:avLst/>
          </a:prstGeom>
        </p:spPr>
      </p:pic>
      <p:sp>
        <p:nvSpPr>
          <p:cNvPr id="8" name="TextBox 7">
            <a:extLst>
              <a:ext uri="{FF2B5EF4-FFF2-40B4-BE49-F238E27FC236}">
                <a16:creationId xmlns:a16="http://schemas.microsoft.com/office/drawing/2014/main" id="{188E76DE-BAF5-450F-A778-8FEB2FE77177}"/>
              </a:ext>
            </a:extLst>
          </p:cNvPr>
          <p:cNvSpPr txBox="1"/>
          <p:nvPr/>
        </p:nvSpPr>
        <p:spPr>
          <a:xfrm>
            <a:off x="9435402" y="2014695"/>
            <a:ext cx="2301073" cy="3693319"/>
          </a:xfrm>
          <a:prstGeom prst="rect">
            <a:avLst/>
          </a:prstGeom>
          <a:noFill/>
        </p:spPr>
        <p:txBody>
          <a:bodyPr wrap="square" rtlCol="0">
            <a:spAutoFit/>
          </a:bodyPr>
          <a:lstStyle/>
          <a:p>
            <a:pPr marL="285750" indent="-285750">
              <a:buFont typeface="Arial" panose="020B0604020202020204" pitchFamily="34" charset="0"/>
              <a:buChar char="•"/>
            </a:pPr>
            <a:r>
              <a:rPr lang="de-AT" dirty="0"/>
              <a:t>Choose an article that interests you.</a:t>
            </a:r>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r>
              <a:rPr lang="de-AT" dirty="0"/>
              <a:t>What are the most interesting facts in this text?</a:t>
            </a:r>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r>
              <a:rPr lang="de-AT" dirty="0"/>
              <a:t>Write 5 questions about these facts.</a:t>
            </a:r>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r>
              <a:rPr lang="de-AT" dirty="0"/>
              <a:t>Ask another student to answer your questions.</a:t>
            </a:r>
            <a:endParaRPr lang="en-US" dirty="0"/>
          </a:p>
        </p:txBody>
      </p:sp>
    </p:spTree>
    <p:extLst>
      <p:ext uri="{BB962C8B-B14F-4D97-AF65-F5344CB8AC3E}">
        <p14:creationId xmlns:p14="http://schemas.microsoft.com/office/powerpoint/2010/main" val="493984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FC3999-68E0-415F-99C5-2FB68D8314CB}"/>
              </a:ext>
            </a:extLst>
          </p:cNvPr>
          <p:cNvPicPr>
            <a:picLocks noChangeAspect="1"/>
          </p:cNvPicPr>
          <p:nvPr/>
        </p:nvPicPr>
        <p:blipFill rotWithShape="1">
          <a:blip r:embed="rId3"/>
          <a:srcRect l="1907" t="1859"/>
          <a:stretch/>
        </p:blipFill>
        <p:spPr>
          <a:xfrm>
            <a:off x="1140663" y="2294415"/>
            <a:ext cx="2324404" cy="3298814"/>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B014A028-8D61-42A8-89D3-7DC2B4751A6F}"/>
              </a:ext>
            </a:extLst>
          </p:cNvPr>
          <p:cNvPicPr>
            <a:picLocks noChangeAspect="1"/>
          </p:cNvPicPr>
          <p:nvPr/>
        </p:nvPicPr>
        <p:blipFill rotWithShape="1">
          <a:blip r:embed="rId4"/>
          <a:srcRect l="2351" t="1480" r="1890"/>
          <a:stretch/>
        </p:blipFill>
        <p:spPr>
          <a:xfrm>
            <a:off x="8761129" y="2294415"/>
            <a:ext cx="2290208" cy="3272565"/>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1D51FDFF-00B9-41CC-92D2-02B02E63CC8F}"/>
              </a:ext>
            </a:extLst>
          </p:cNvPr>
          <p:cNvSpPr>
            <a:spLocks noGrp="1"/>
          </p:cNvSpPr>
          <p:nvPr>
            <p:ph type="title"/>
          </p:nvPr>
        </p:nvSpPr>
        <p:spPr>
          <a:xfrm>
            <a:off x="569285" y="146469"/>
            <a:ext cx="10916365" cy="1137554"/>
          </a:xfrm>
        </p:spPr>
        <p:txBody>
          <a:bodyPr vert="horz" lIns="91440" tIns="45720" rIns="91440" bIns="45720" rtlCol="0" anchor="b">
            <a:normAutofit/>
          </a:bodyPr>
          <a:lstStyle/>
          <a:p>
            <a:r>
              <a:rPr lang="en-US" sz="4800" b="1" cap="none" dirty="0">
                <a:latin typeface="Ink Free" panose="03080402000500000000" pitchFamily="66" charset="0"/>
              </a:rPr>
              <a:t>Choice of topic</a:t>
            </a:r>
          </a:p>
        </p:txBody>
      </p:sp>
      <p:pic>
        <p:nvPicPr>
          <p:cNvPr id="12" name="Content Placeholder 11">
            <a:extLst>
              <a:ext uri="{FF2B5EF4-FFF2-40B4-BE49-F238E27FC236}">
                <a16:creationId xmlns:a16="http://schemas.microsoft.com/office/drawing/2014/main" id="{0139983E-8394-47BA-9003-3CB52E4250E2}"/>
              </a:ext>
            </a:extLst>
          </p:cNvPr>
          <p:cNvPicPr>
            <a:picLocks noGrp="1" noChangeAspect="1"/>
          </p:cNvPicPr>
          <p:nvPr>
            <p:ph sz="quarter" idx="13"/>
          </p:nvPr>
        </p:nvPicPr>
        <p:blipFill rotWithShape="1">
          <a:blip r:embed="rId5"/>
          <a:srcRect l="2231" t="1866" b="-1"/>
          <a:stretch/>
        </p:blipFill>
        <p:spPr>
          <a:xfrm>
            <a:off x="6270486" y="2294415"/>
            <a:ext cx="2335404" cy="328587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FF2576D-451F-4E28-B5DC-400FECE2FCB0}"/>
              </a:ext>
            </a:extLst>
          </p:cNvPr>
          <p:cNvPicPr>
            <a:picLocks noChangeAspect="1"/>
          </p:cNvPicPr>
          <p:nvPr/>
        </p:nvPicPr>
        <p:blipFill rotWithShape="1">
          <a:blip r:embed="rId6"/>
          <a:srcRect l="2246" t="1859"/>
          <a:stretch/>
        </p:blipFill>
        <p:spPr>
          <a:xfrm>
            <a:off x="3708087" y="2294415"/>
            <a:ext cx="2319379" cy="32988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2320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7">
            <a:hlinkClick r:id="rId3"/>
            <a:extLst>
              <a:ext uri="{FF2B5EF4-FFF2-40B4-BE49-F238E27FC236}">
                <a16:creationId xmlns:a16="http://schemas.microsoft.com/office/drawing/2014/main" id="{2792F4A2-08C6-4B36-A771-C61DCB988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465" y="825131"/>
            <a:ext cx="6909479" cy="5216656"/>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8" name="Picture 17">
            <a:extLst>
              <a:ext uri="{FF2B5EF4-FFF2-40B4-BE49-F238E27FC236}">
                <a16:creationId xmlns:a16="http://schemas.microsoft.com/office/drawing/2014/main" id="{E3265C2A-0A58-43AD-A406-8F4478E287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1FDFF-00B9-41CC-92D2-02B02E63CC8F}"/>
              </a:ext>
            </a:extLst>
          </p:cNvPr>
          <p:cNvSpPr>
            <a:spLocks noGrp="1"/>
          </p:cNvSpPr>
          <p:nvPr>
            <p:ph type="title"/>
          </p:nvPr>
        </p:nvSpPr>
        <p:spPr>
          <a:xfrm>
            <a:off x="8196408" y="640831"/>
            <a:ext cx="3352128" cy="1573863"/>
          </a:xfrm>
        </p:spPr>
        <p:txBody>
          <a:bodyPr vert="horz" lIns="91440" tIns="45720" rIns="91440" bIns="45720" rtlCol="0">
            <a:normAutofit/>
          </a:bodyPr>
          <a:lstStyle/>
          <a:p>
            <a:pPr algn="l"/>
            <a:r>
              <a:rPr lang="en-US" b="1" cap="none">
                <a:latin typeface="Ink Free" panose="03080402000500000000" pitchFamily="66" charset="0"/>
              </a:rPr>
              <a:t>Choice of topic</a:t>
            </a:r>
          </a:p>
        </p:txBody>
      </p:sp>
      <p:sp>
        <p:nvSpPr>
          <p:cNvPr id="13" name="Content Placeholder 12">
            <a:extLst>
              <a:ext uri="{FF2B5EF4-FFF2-40B4-BE49-F238E27FC236}">
                <a16:creationId xmlns:a16="http://schemas.microsoft.com/office/drawing/2014/main" id="{B7BAD613-B449-47D2-A1B9-6EAA5314400D}"/>
              </a:ext>
            </a:extLst>
          </p:cNvPr>
          <p:cNvSpPr>
            <a:spLocks noGrp="1"/>
          </p:cNvSpPr>
          <p:nvPr>
            <p:ph sz="quarter" idx="13"/>
          </p:nvPr>
        </p:nvSpPr>
        <p:spPr>
          <a:xfrm>
            <a:off x="8196408" y="2367092"/>
            <a:ext cx="3352128" cy="3881309"/>
          </a:xfrm>
        </p:spPr>
        <p:txBody>
          <a:bodyPr>
            <a:normAutofit/>
          </a:bodyPr>
          <a:lstStyle/>
          <a:p>
            <a:pPr marL="0" indent="0">
              <a:buNone/>
            </a:pPr>
            <a:r>
              <a:rPr lang="de-AT" sz="2800" cap="none" dirty="0"/>
              <a:t>Blogging</a:t>
            </a:r>
          </a:p>
          <a:p>
            <a:pPr marL="0" indent="0">
              <a:buNone/>
            </a:pPr>
            <a:r>
              <a:rPr lang="de-AT" sz="2800" cap="none" dirty="0"/>
              <a:t>www.gibsters.com</a:t>
            </a:r>
            <a:endParaRPr lang="en-US" sz="2800" cap="none" dirty="0"/>
          </a:p>
        </p:txBody>
      </p:sp>
    </p:spTree>
    <p:extLst>
      <p:ext uri="{BB962C8B-B14F-4D97-AF65-F5344CB8AC3E}">
        <p14:creationId xmlns:p14="http://schemas.microsoft.com/office/powerpoint/2010/main" val="2276719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4CABB-DCCD-4C53-9B2B-F648DC6AFFDE}"/>
              </a:ext>
            </a:extLst>
          </p:cNvPr>
          <p:cNvSpPr>
            <a:spLocks noGrp="1"/>
          </p:cNvSpPr>
          <p:nvPr>
            <p:ph type="title"/>
          </p:nvPr>
        </p:nvSpPr>
        <p:spPr>
          <a:xfrm>
            <a:off x="7582493" y="1447992"/>
            <a:ext cx="3707844" cy="3131913"/>
          </a:xfrm>
        </p:spPr>
        <p:txBody>
          <a:bodyPr vert="horz" lIns="91440" tIns="45720" rIns="91440" bIns="45720" rtlCol="0" anchor="b">
            <a:normAutofit/>
          </a:bodyPr>
          <a:lstStyle/>
          <a:p>
            <a:r>
              <a:rPr lang="en-US" sz="4400" b="1" cap="none" dirty="0">
                <a:latin typeface="Ink Free" panose="03080402000500000000" pitchFamily="66" charset="0"/>
              </a:rPr>
              <a:t>Choice of resources and materials</a:t>
            </a:r>
          </a:p>
        </p:txBody>
      </p:sp>
      <p:pic>
        <p:nvPicPr>
          <p:cNvPr id="3" name="Picture 2">
            <a:hlinkClick r:id="rId3"/>
            <a:extLst>
              <a:ext uri="{FF2B5EF4-FFF2-40B4-BE49-F238E27FC236}">
                <a16:creationId xmlns:a16="http://schemas.microsoft.com/office/drawing/2014/main" id="{BA6A8FF2-545E-4527-BC6A-94193A547500}"/>
              </a:ext>
            </a:extLst>
          </p:cNvPr>
          <p:cNvPicPr>
            <a:picLocks noChangeAspect="1"/>
          </p:cNvPicPr>
          <p:nvPr/>
        </p:nvPicPr>
        <p:blipFill>
          <a:blip r:embed="rId4"/>
          <a:stretch>
            <a:fillRect/>
          </a:stretch>
        </p:blipFill>
        <p:spPr>
          <a:xfrm>
            <a:off x="960120" y="1386856"/>
            <a:ext cx="6002432" cy="4081653"/>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839879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AA255A-64C3-40F0-9365-6B765578B83D}"/>
              </a:ext>
            </a:extLst>
          </p:cNvPr>
          <p:cNvPicPr>
            <a:picLocks noChangeAspect="1"/>
          </p:cNvPicPr>
          <p:nvPr/>
        </p:nvPicPr>
        <p:blipFill>
          <a:blip r:embed="rId3"/>
          <a:stretch>
            <a:fillRect/>
          </a:stretch>
        </p:blipFill>
        <p:spPr>
          <a:xfrm>
            <a:off x="1565692" y="1105382"/>
            <a:ext cx="8178982" cy="4948285"/>
          </a:xfrm>
          <a:prstGeom prst="roundRect">
            <a:avLst>
              <a:gd name="adj" fmla="val 5301"/>
            </a:avLst>
          </a:prstGeom>
          <a:ln w="1905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14" name="Title 1">
            <a:extLst>
              <a:ext uri="{FF2B5EF4-FFF2-40B4-BE49-F238E27FC236}">
                <a16:creationId xmlns:a16="http://schemas.microsoft.com/office/drawing/2014/main" id="{285977D4-4D61-420D-9F8C-6C26A3D0B15A}"/>
              </a:ext>
            </a:extLst>
          </p:cNvPr>
          <p:cNvSpPr txBox="1">
            <a:spLocks/>
          </p:cNvSpPr>
          <p:nvPr/>
        </p:nvSpPr>
        <p:spPr>
          <a:xfrm>
            <a:off x="338485" y="199836"/>
            <a:ext cx="10916365" cy="825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4800" b="1" cap="none" dirty="0">
                <a:latin typeface="Ink Free" panose="03080402000500000000" pitchFamily="66" charset="0"/>
              </a:rPr>
              <a:t>Choice of product</a:t>
            </a:r>
          </a:p>
        </p:txBody>
      </p:sp>
    </p:spTree>
    <p:extLst>
      <p:ext uri="{BB962C8B-B14F-4D97-AF65-F5344CB8AC3E}">
        <p14:creationId xmlns:p14="http://schemas.microsoft.com/office/powerpoint/2010/main" val="3372302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0433F-9894-4769-AB86-EF586764CD77}"/>
              </a:ext>
            </a:extLst>
          </p:cNvPr>
          <p:cNvSpPr>
            <a:spLocks noGrp="1"/>
          </p:cNvSpPr>
          <p:nvPr>
            <p:ph type="title"/>
          </p:nvPr>
        </p:nvSpPr>
        <p:spPr>
          <a:xfrm>
            <a:off x="1069848" y="343047"/>
            <a:ext cx="10058400" cy="807327"/>
          </a:xfrm>
        </p:spPr>
        <p:txBody>
          <a:bodyPr>
            <a:normAutofit/>
          </a:bodyPr>
          <a:lstStyle/>
          <a:p>
            <a:r>
              <a:rPr lang="de-AT" b="1" cap="none" dirty="0">
                <a:latin typeface="Ink Free" panose="03080402000500000000" pitchFamily="66" charset="0"/>
              </a:rPr>
              <a:t>Choice boards, menus and tic-tac-toe</a:t>
            </a:r>
            <a:endParaRPr lang="en-US" b="1" cap="none" dirty="0">
              <a:latin typeface="Ink Free" panose="03080402000500000000" pitchFamily="66" charset="0"/>
            </a:endParaRPr>
          </a:p>
        </p:txBody>
      </p:sp>
      <p:sp>
        <p:nvSpPr>
          <p:cNvPr id="3" name="Content Placeholder 2">
            <a:extLst>
              <a:ext uri="{FF2B5EF4-FFF2-40B4-BE49-F238E27FC236}">
                <a16:creationId xmlns:a16="http://schemas.microsoft.com/office/drawing/2014/main" id="{6545E082-E0FD-47A6-BDF1-AE4EC47D8536}"/>
              </a:ext>
            </a:extLst>
          </p:cNvPr>
          <p:cNvSpPr>
            <a:spLocks noGrp="1"/>
          </p:cNvSpPr>
          <p:nvPr>
            <p:ph idx="1"/>
          </p:nvPr>
        </p:nvSpPr>
        <p:spPr>
          <a:xfrm>
            <a:off x="1069848" y="1466578"/>
            <a:ext cx="10058400" cy="4810335"/>
          </a:xfrm>
        </p:spPr>
        <p:txBody>
          <a:bodyPr>
            <a:normAutofit fontScale="92500" lnSpcReduction="10000"/>
          </a:bodyPr>
          <a:lstStyle/>
          <a:p>
            <a:pPr>
              <a:buFont typeface="Wingdings" panose="05000000000000000000" pitchFamily="2" charset="2"/>
              <a:buChar char="ü"/>
            </a:pPr>
            <a:r>
              <a:rPr lang="de-AT" cap="none" dirty="0"/>
              <a:t>Different work, not more or less</a:t>
            </a:r>
          </a:p>
          <a:p>
            <a:pPr>
              <a:buFont typeface="Wingdings" panose="05000000000000000000" pitchFamily="2" charset="2"/>
              <a:buChar char="ü"/>
            </a:pPr>
            <a:r>
              <a:rPr lang="de-AT" cap="none" dirty="0"/>
              <a:t>Same learning goals for all – different paths</a:t>
            </a:r>
          </a:p>
          <a:p>
            <a:pPr>
              <a:buFont typeface="Wingdings" panose="05000000000000000000" pitchFamily="2" charset="2"/>
              <a:buChar char="ü"/>
            </a:pPr>
            <a:r>
              <a:rPr lang="de-AT" cap="none" dirty="0"/>
              <a:t>More motivating</a:t>
            </a:r>
            <a:r>
              <a:rPr lang="en-US" cap="none" dirty="0"/>
              <a:t> – choice = empowerment</a:t>
            </a:r>
          </a:p>
          <a:p>
            <a:pPr>
              <a:buFont typeface="Wingdings" panose="05000000000000000000" pitchFamily="2" charset="2"/>
              <a:buChar char="ü"/>
            </a:pPr>
            <a:r>
              <a:rPr lang="de-AT" cap="none" dirty="0"/>
              <a:t>Cater for different interests and preferances</a:t>
            </a:r>
          </a:p>
          <a:p>
            <a:pPr>
              <a:buFont typeface="Wingdings" panose="05000000000000000000" pitchFamily="2" charset="2"/>
              <a:buChar char="ü"/>
            </a:pPr>
            <a:r>
              <a:rPr lang="de-AT" cap="none" dirty="0"/>
              <a:t>Allow choice for different readiness levels (easier tasks, more challenging tasks -- or choiceboards at different levels)</a:t>
            </a:r>
          </a:p>
          <a:p>
            <a:pPr>
              <a:buFont typeface="Wingdings" panose="05000000000000000000" pitchFamily="2" charset="2"/>
              <a:buChar char="ü"/>
            </a:pPr>
            <a:r>
              <a:rPr lang="de-AT" cap="none" dirty="0"/>
              <a:t>All tasks must be equally interesting and meaningful. No mindless exercises.</a:t>
            </a:r>
          </a:p>
          <a:p>
            <a:pPr>
              <a:buFont typeface="Wingdings" panose="05000000000000000000" pitchFamily="2" charset="2"/>
              <a:buChar char="ü"/>
            </a:pPr>
            <a:r>
              <a:rPr lang="de-AT" cap="none" dirty="0"/>
              <a:t>Maintain teacher control and give students some freedom within a given framework</a:t>
            </a:r>
          </a:p>
          <a:p>
            <a:pPr>
              <a:buFont typeface="Wingdings" panose="05000000000000000000" pitchFamily="2" charset="2"/>
              <a:buChar char="ü"/>
            </a:pPr>
            <a:r>
              <a:rPr lang="de-AT" cap="none" dirty="0"/>
              <a:t>Can be used for a single task or a whole project (where students choose 3 or 4 tasks and cover different skills)</a:t>
            </a:r>
          </a:p>
          <a:p>
            <a:pPr>
              <a:buFont typeface="Wingdings" panose="05000000000000000000" pitchFamily="2" charset="2"/>
              <a:buChar char="ü"/>
            </a:pPr>
            <a:r>
              <a:rPr lang="de-AT" cap="none" dirty="0"/>
              <a:t>Can be used at all levels and for all subjects</a:t>
            </a:r>
          </a:p>
          <a:p>
            <a:pPr>
              <a:buFont typeface="Wingdings" panose="05000000000000000000" pitchFamily="2" charset="2"/>
              <a:buChar char="ü"/>
            </a:pPr>
            <a:endParaRPr lang="de-AT" dirty="0"/>
          </a:p>
          <a:p>
            <a:pPr>
              <a:buFont typeface="Wingdings" panose="05000000000000000000" pitchFamily="2" charset="2"/>
              <a:buChar char="ü"/>
            </a:pPr>
            <a:endParaRPr lang="de-AT" dirty="0"/>
          </a:p>
        </p:txBody>
      </p:sp>
    </p:spTree>
    <p:extLst>
      <p:ext uri="{BB962C8B-B14F-4D97-AF65-F5344CB8AC3E}">
        <p14:creationId xmlns:p14="http://schemas.microsoft.com/office/powerpoint/2010/main" val="2453435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0B1EC8-7890-4773-A94C-9DFB245E472D}"/>
              </a:ext>
            </a:extLst>
          </p:cNvPr>
          <p:cNvPicPr>
            <a:picLocks noChangeAspect="1"/>
          </p:cNvPicPr>
          <p:nvPr/>
        </p:nvPicPr>
        <p:blipFill>
          <a:blip r:embed="rId3"/>
          <a:stretch>
            <a:fillRect/>
          </a:stretch>
        </p:blipFill>
        <p:spPr>
          <a:xfrm>
            <a:off x="2718371" y="0"/>
            <a:ext cx="6625465" cy="6726233"/>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7254850C-3F45-4E7F-B2B6-FBC57DCF2F11}"/>
              </a:ext>
            </a:extLst>
          </p:cNvPr>
          <p:cNvSpPr txBox="1"/>
          <p:nvPr/>
        </p:nvSpPr>
        <p:spPr>
          <a:xfrm>
            <a:off x="498266" y="1971162"/>
            <a:ext cx="1817849" cy="1754326"/>
          </a:xfrm>
          <a:prstGeom prst="rect">
            <a:avLst/>
          </a:prstGeom>
          <a:noFill/>
        </p:spPr>
        <p:txBody>
          <a:bodyPr wrap="square" rtlCol="0">
            <a:spAutoFit/>
          </a:bodyPr>
          <a:lstStyle/>
          <a:p>
            <a:r>
              <a:rPr lang="de-AT" sz="3600" b="1" dirty="0">
                <a:latin typeface="Ink Free" panose="03080402000500000000" pitchFamily="66" charset="0"/>
              </a:rPr>
              <a:t>Choice of product</a:t>
            </a:r>
            <a:endParaRPr lang="en-US" sz="3600" b="1" dirty="0">
              <a:latin typeface="Ink Free" panose="03080402000500000000" pitchFamily="66" charset="0"/>
            </a:endParaRPr>
          </a:p>
        </p:txBody>
      </p:sp>
    </p:spTree>
    <p:extLst>
      <p:ext uri="{BB962C8B-B14F-4D97-AF65-F5344CB8AC3E}">
        <p14:creationId xmlns:p14="http://schemas.microsoft.com/office/powerpoint/2010/main" val="21851414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06B56-AAF3-47A6-A961-059A91CB4DF4}"/>
              </a:ext>
            </a:extLst>
          </p:cNvPr>
          <p:cNvSpPr>
            <a:spLocks noGrp="1"/>
          </p:cNvSpPr>
          <p:nvPr>
            <p:ph type="title"/>
          </p:nvPr>
        </p:nvSpPr>
        <p:spPr>
          <a:xfrm>
            <a:off x="904666" y="295853"/>
            <a:ext cx="10058400" cy="760132"/>
          </a:xfrm>
        </p:spPr>
        <p:txBody>
          <a:bodyPr>
            <a:normAutofit/>
          </a:bodyPr>
          <a:lstStyle/>
          <a:p>
            <a:r>
              <a:rPr lang="de-AT" b="1" dirty="0">
                <a:latin typeface="Ink Free" panose="03080402000500000000" pitchFamily="66" charset="0"/>
              </a:rPr>
              <a:t>Examples</a:t>
            </a:r>
            <a:endParaRPr lang="en-US" b="1" dirty="0">
              <a:latin typeface="Ink Free" panose="03080402000500000000" pitchFamily="66" charset="0"/>
            </a:endParaRPr>
          </a:p>
        </p:txBody>
      </p:sp>
      <p:pic>
        <p:nvPicPr>
          <p:cNvPr id="4" name="Content Placeholder 3">
            <a:extLst>
              <a:ext uri="{FF2B5EF4-FFF2-40B4-BE49-F238E27FC236}">
                <a16:creationId xmlns:a16="http://schemas.microsoft.com/office/drawing/2014/main" id="{AC38D550-7F22-491C-A37A-F77F5EFC0DBB}"/>
              </a:ext>
            </a:extLst>
          </p:cNvPr>
          <p:cNvPicPr>
            <a:picLocks noGrp="1" noChangeAspect="1"/>
          </p:cNvPicPr>
          <p:nvPr>
            <p:ph idx="1"/>
          </p:nvPr>
        </p:nvPicPr>
        <p:blipFill>
          <a:blip r:embed="rId2"/>
          <a:stretch>
            <a:fillRect/>
          </a:stretch>
        </p:blipFill>
        <p:spPr>
          <a:xfrm>
            <a:off x="6201782" y="813127"/>
            <a:ext cx="3919053" cy="5231746"/>
          </a:xfrm>
          <a:prstGeom prst="rect">
            <a:avLst/>
          </a:prstGeom>
        </p:spPr>
      </p:pic>
      <p:pic>
        <p:nvPicPr>
          <p:cNvPr id="5" name="Picture 4">
            <a:extLst>
              <a:ext uri="{FF2B5EF4-FFF2-40B4-BE49-F238E27FC236}">
                <a16:creationId xmlns:a16="http://schemas.microsoft.com/office/drawing/2014/main" id="{B56E9AFE-B8DA-442F-9006-3C6D012BC544}"/>
              </a:ext>
            </a:extLst>
          </p:cNvPr>
          <p:cNvPicPr>
            <a:picLocks noChangeAspect="1"/>
          </p:cNvPicPr>
          <p:nvPr/>
        </p:nvPicPr>
        <p:blipFill>
          <a:blip r:embed="rId3"/>
          <a:stretch>
            <a:fillRect/>
          </a:stretch>
        </p:blipFill>
        <p:spPr>
          <a:xfrm>
            <a:off x="731550" y="1209368"/>
            <a:ext cx="4235707" cy="5430394"/>
          </a:xfrm>
          <a:prstGeom prst="rect">
            <a:avLst/>
          </a:prstGeom>
        </p:spPr>
      </p:pic>
      <p:sp>
        <p:nvSpPr>
          <p:cNvPr id="6" name="TextBox 5">
            <a:extLst>
              <a:ext uri="{FF2B5EF4-FFF2-40B4-BE49-F238E27FC236}">
                <a16:creationId xmlns:a16="http://schemas.microsoft.com/office/drawing/2014/main" id="{B3DC2C77-7BD6-4D0A-93A6-ADB1072AE78A}"/>
              </a:ext>
            </a:extLst>
          </p:cNvPr>
          <p:cNvSpPr txBox="1"/>
          <p:nvPr/>
        </p:nvSpPr>
        <p:spPr>
          <a:xfrm>
            <a:off x="5717690" y="6438452"/>
            <a:ext cx="4572000" cy="261610"/>
          </a:xfrm>
          <a:prstGeom prst="rect">
            <a:avLst/>
          </a:prstGeom>
          <a:noFill/>
        </p:spPr>
        <p:txBody>
          <a:bodyPr wrap="square" rtlCol="0">
            <a:spAutoFit/>
          </a:bodyPr>
          <a:lstStyle/>
          <a:p>
            <a:r>
              <a:rPr lang="en-US" sz="1100" dirty="0"/>
              <a:t>https://www.smore.com/z12ay-tic-tac-toe-choice-boards-menus</a:t>
            </a:r>
          </a:p>
        </p:txBody>
      </p:sp>
      <p:sp>
        <p:nvSpPr>
          <p:cNvPr id="7" name="Oval 6">
            <a:extLst>
              <a:ext uri="{FF2B5EF4-FFF2-40B4-BE49-F238E27FC236}">
                <a16:creationId xmlns:a16="http://schemas.microsoft.com/office/drawing/2014/main" id="{FC28E077-865B-451C-B7DC-4CEC3195215D}"/>
              </a:ext>
            </a:extLst>
          </p:cNvPr>
          <p:cNvSpPr/>
          <p:nvPr/>
        </p:nvSpPr>
        <p:spPr>
          <a:xfrm>
            <a:off x="10088119" y="378189"/>
            <a:ext cx="1749893" cy="59546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e-AT" dirty="0"/>
              <a:t>examples</a:t>
            </a:r>
            <a:endParaRPr lang="en-US" dirty="0"/>
          </a:p>
        </p:txBody>
      </p:sp>
    </p:spTree>
    <p:extLst>
      <p:ext uri="{BB962C8B-B14F-4D97-AF65-F5344CB8AC3E}">
        <p14:creationId xmlns:p14="http://schemas.microsoft.com/office/powerpoint/2010/main" val="20266040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19D7A-71B8-40AE-A4C9-A493BF63966B}"/>
              </a:ext>
            </a:extLst>
          </p:cNvPr>
          <p:cNvSpPr>
            <a:spLocks noGrp="1"/>
          </p:cNvSpPr>
          <p:nvPr>
            <p:ph type="title"/>
          </p:nvPr>
        </p:nvSpPr>
        <p:spPr>
          <a:xfrm>
            <a:off x="1069848" y="362999"/>
            <a:ext cx="10058400" cy="686009"/>
          </a:xfrm>
          <a:solidFill>
            <a:schemeClr val="accent5">
              <a:lumMod val="20000"/>
              <a:lumOff val="80000"/>
            </a:schemeClr>
          </a:solidFill>
        </p:spPr>
        <p:txBody>
          <a:bodyPr>
            <a:normAutofit fontScale="90000"/>
          </a:bodyPr>
          <a:lstStyle/>
          <a:p>
            <a:br>
              <a:rPr lang="en-US" altLang="en-US" sz="800" cap="none" dirty="0">
                <a:solidFill>
                  <a:schemeClr val="tx1"/>
                </a:solidFill>
              </a:rPr>
            </a:br>
            <a:r>
              <a:rPr lang="en-US" altLang="en-US" sz="4900" b="1" cap="none" dirty="0">
                <a:solidFill>
                  <a:schemeClr val="tx1"/>
                </a:solidFill>
                <a:latin typeface="Kristen ITC" panose="03050502040202030202" pitchFamily="66" charset="0"/>
                <a:ea typeface="Calibri" panose="020F0502020204030204" pitchFamily="34" charset="0"/>
                <a:cs typeface="Times New Roman" panose="02020603050405020304" pitchFamily="18" charset="0"/>
              </a:rPr>
              <a:t>My Home</a:t>
            </a:r>
            <a:endParaRPr lang="en-US" dirty="0"/>
          </a:p>
        </p:txBody>
      </p:sp>
      <p:graphicFrame>
        <p:nvGraphicFramePr>
          <p:cNvPr id="4" name="Content Placeholder 3">
            <a:extLst>
              <a:ext uri="{FF2B5EF4-FFF2-40B4-BE49-F238E27FC236}">
                <a16:creationId xmlns:a16="http://schemas.microsoft.com/office/drawing/2014/main" id="{D59E2B5D-89F7-4FF1-BD10-97CEBD61DC33}"/>
              </a:ext>
            </a:extLst>
          </p:cNvPr>
          <p:cNvGraphicFramePr>
            <a:graphicFrameLocks noGrp="1"/>
          </p:cNvGraphicFramePr>
          <p:nvPr>
            <p:ph idx="1"/>
            <p:extLst/>
          </p:nvPr>
        </p:nvGraphicFramePr>
        <p:xfrm>
          <a:off x="1063752" y="1373921"/>
          <a:ext cx="10153234" cy="4945634"/>
        </p:xfrm>
        <a:graphic>
          <a:graphicData uri="http://schemas.openxmlformats.org/drawingml/2006/table">
            <a:tbl>
              <a:tblPr firstRow="1" firstCol="1" bandRow="1">
                <a:tableStyleId>{68D230F3-CF80-4859-8CE7-A43EE81993B5}</a:tableStyleId>
              </a:tblPr>
              <a:tblGrid>
                <a:gridCol w="2459443">
                  <a:extLst>
                    <a:ext uri="{9D8B030D-6E8A-4147-A177-3AD203B41FA5}">
                      <a16:colId xmlns:a16="http://schemas.microsoft.com/office/drawing/2014/main" val="732647731"/>
                    </a:ext>
                  </a:extLst>
                </a:gridCol>
                <a:gridCol w="4184209">
                  <a:extLst>
                    <a:ext uri="{9D8B030D-6E8A-4147-A177-3AD203B41FA5}">
                      <a16:colId xmlns:a16="http://schemas.microsoft.com/office/drawing/2014/main" val="431425224"/>
                    </a:ext>
                  </a:extLst>
                </a:gridCol>
                <a:gridCol w="3509582">
                  <a:extLst>
                    <a:ext uri="{9D8B030D-6E8A-4147-A177-3AD203B41FA5}">
                      <a16:colId xmlns:a16="http://schemas.microsoft.com/office/drawing/2014/main" val="140935221"/>
                    </a:ext>
                  </a:extLst>
                </a:gridCol>
              </a:tblGrid>
              <a:tr h="963370">
                <a:tc>
                  <a:txBody>
                    <a:bodyPr/>
                    <a:lstStyle/>
                    <a:p>
                      <a:pPr algn="ctr">
                        <a:lnSpc>
                          <a:spcPct val="107000"/>
                        </a:lnSpc>
                        <a:spcAft>
                          <a:spcPts val="0"/>
                        </a:spcAft>
                      </a:pPr>
                      <a:r>
                        <a:rPr lang="en-US" sz="1200" dirty="0">
                          <a:effectLst/>
                        </a:rPr>
                        <a:t>Soup or salad</a:t>
                      </a:r>
                    </a:p>
                    <a:p>
                      <a:pPr algn="ctr">
                        <a:lnSpc>
                          <a:spcPct val="107000"/>
                        </a:lnSpc>
                        <a:spcAft>
                          <a:spcPts val="0"/>
                        </a:spcAft>
                      </a:pPr>
                      <a:endParaRPr lang="de-AT"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endParaRPr lang="de-AT"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016" marR="44016" marT="0" marB="0"/>
                </a:tc>
                <a:tc>
                  <a:txBody>
                    <a:bodyPr/>
                    <a:lstStyle/>
                    <a:p>
                      <a:pPr>
                        <a:lnSpc>
                          <a:spcPct val="107000"/>
                        </a:lnSpc>
                        <a:spcAft>
                          <a:spcPts val="800"/>
                        </a:spcAft>
                      </a:pPr>
                      <a:r>
                        <a:rPr lang="en-US" sz="1100" dirty="0" err="1">
                          <a:effectLst/>
                        </a:rPr>
                        <a:t>Mindmap</a:t>
                      </a:r>
                      <a:endParaRPr lang="en-US" sz="1000" dirty="0">
                        <a:effectLst/>
                      </a:endParaRPr>
                    </a:p>
                    <a:p>
                      <a:pPr>
                        <a:lnSpc>
                          <a:spcPct val="107000"/>
                        </a:lnSpc>
                        <a:spcAft>
                          <a:spcPts val="800"/>
                        </a:spcAft>
                      </a:pPr>
                      <a:r>
                        <a:rPr lang="en-US" sz="1200" b="0" dirty="0">
                          <a:effectLst/>
                        </a:rPr>
                        <a:t>Make a </a:t>
                      </a:r>
                      <a:r>
                        <a:rPr lang="en-US" sz="1200" b="0" dirty="0" err="1">
                          <a:effectLst/>
                        </a:rPr>
                        <a:t>mindmap</a:t>
                      </a:r>
                      <a:r>
                        <a:rPr lang="en-US" sz="1200" b="0" dirty="0">
                          <a:effectLst/>
                        </a:rPr>
                        <a:t> of all the new vocabulary for describing your home. Make good categories.</a:t>
                      </a: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016" marR="44016" marT="0" marB="0"/>
                </a:tc>
                <a:tc>
                  <a:txBody>
                    <a:bodyPr/>
                    <a:lstStyle/>
                    <a:p>
                      <a:pPr>
                        <a:lnSpc>
                          <a:spcPct val="107000"/>
                        </a:lnSpc>
                        <a:spcAft>
                          <a:spcPts val="800"/>
                        </a:spcAft>
                      </a:pPr>
                      <a:r>
                        <a:rPr lang="en-US" sz="1100" dirty="0">
                          <a:effectLst/>
                        </a:rPr>
                        <a:t>Drawing</a:t>
                      </a:r>
                      <a:endParaRPr lang="en-US" sz="1000" dirty="0">
                        <a:effectLst/>
                      </a:endParaRPr>
                    </a:p>
                    <a:p>
                      <a:pPr>
                        <a:lnSpc>
                          <a:spcPct val="107000"/>
                        </a:lnSpc>
                        <a:spcAft>
                          <a:spcPts val="800"/>
                        </a:spcAft>
                      </a:pPr>
                      <a:r>
                        <a:rPr lang="en-US" sz="1200" b="0" dirty="0">
                          <a:effectLst/>
                        </a:rPr>
                        <a:t>Draw a plan or picture of your apartment. Label all the rooms and the furniture in the rooms.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016" marR="44016" marT="0" marB="0"/>
                </a:tc>
                <a:extLst>
                  <a:ext uri="{0D108BD9-81ED-4DB2-BD59-A6C34878D82A}">
                    <a16:rowId xmlns:a16="http://schemas.microsoft.com/office/drawing/2014/main" val="984151271"/>
                  </a:ext>
                </a:extLst>
              </a:tr>
              <a:tr h="1833629">
                <a:tc>
                  <a:txBody>
                    <a:bodyPr/>
                    <a:lstStyle/>
                    <a:p>
                      <a:pPr algn="ctr">
                        <a:lnSpc>
                          <a:spcPct val="107000"/>
                        </a:lnSpc>
                        <a:spcAft>
                          <a:spcPts val="0"/>
                        </a:spcAft>
                      </a:pPr>
                      <a:r>
                        <a:rPr lang="en-US" sz="1200" dirty="0">
                          <a:effectLst/>
                        </a:rPr>
                        <a:t> </a:t>
                      </a:r>
                      <a:endParaRPr lang="en-US" sz="1000" dirty="0">
                        <a:effectLst/>
                      </a:endParaRPr>
                    </a:p>
                    <a:p>
                      <a:pPr algn="ctr">
                        <a:lnSpc>
                          <a:spcPct val="107000"/>
                        </a:lnSpc>
                        <a:spcAft>
                          <a:spcPts val="0"/>
                        </a:spcAft>
                      </a:pPr>
                      <a:r>
                        <a:rPr lang="en-US" sz="1200" dirty="0">
                          <a:effectLst/>
                        </a:rPr>
                        <a:t>Main Course</a:t>
                      </a:r>
                      <a:endParaRPr lang="en-US" sz="1000" dirty="0">
                        <a:effectLst/>
                      </a:endParaRPr>
                    </a:p>
                    <a:p>
                      <a:pPr>
                        <a:lnSpc>
                          <a:spcPct val="107000"/>
                        </a:lnSpc>
                        <a:spcAft>
                          <a:spcPts val="0"/>
                        </a:spcAft>
                      </a:pPr>
                      <a:r>
                        <a:rPr lang="en-US" sz="12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016" marR="44016" marT="0" marB="0"/>
                </a:tc>
                <a:tc>
                  <a:txBody>
                    <a:bodyPr/>
                    <a:lstStyle/>
                    <a:p>
                      <a:pPr>
                        <a:lnSpc>
                          <a:spcPct val="107000"/>
                        </a:lnSpc>
                        <a:spcAft>
                          <a:spcPts val="800"/>
                        </a:spcAft>
                      </a:pPr>
                      <a:r>
                        <a:rPr lang="en-US" sz="1100" b="1" dirty="0">
                          <a:effectLst/>
                        </a:rPr>
                        <a:t>Video message on </a:t>
                      </a:r>
                      <a:r>
                        <a:rPr lang="en-US" sz="1100" b="1" dirty="0" err="1">
                          <a:effectLst/>
                        </a:rPr>
                        <a:t>Flipgrid</a:t>
                      </a:r>
                      <a:endParaRPr lang="en-US" sz="1000" b="1" dirty="0">
                        <a:effectLst/>
                      </a:endParaRPr>
                    </a:p>
                    <a:p>
                      <a:pPr>
                        <a:lnSpc>
                          <a:spcPct val="107000"/>
                        </a:lnSpc>
                        <a:spcAft>
                          <a:spcPts val="800"/>
                        </a:spcAft>
                      </a:pPr>
                      <a:r>
                        <a:rPr lang="en-US" sz="1200" dirty="0">
                          <a:effectLst/>
                        </a:rPr>
                        <a:t>Make a </a:t>
                      </a:r>
                      <a:r>
                        <a:rPr lang="en-US" sz="1200" dirty="0" err="1">
                          <a:effectLst/>
                        </a:rPr>
                        <a:t>flipgrid</a:t>
                      </a:r>
                      <a:r>
                        <a:rPr lang="en-US" sz="1200" dirty="0">
                          <a:effectLst/>
                        </a:rPr>
                        <a:t> video where you describe your home to the class.</a:t>
                      </a:r>
                    </a:p>
                    <a:p>
                      <a:pPr>
                        <a:lnSpc>
                          <a:spcPct val="100000"/>
                        </a:lnSpc>
                        <a:spcAft>
                          <a:spcPts val="800"/>
                        </a:spcAft>
                      </a:pPr>
                      <a:r>
                        <a:rPr lang="en-US" sz="1200" dirty="0">
                          <a:effectLst/>
                        </a:rPr>
                        <a:t>You can show us your floorplan or drawing and describe all the rooms.</a:t>
                      </a:r>
                    </a:p>
                    <a:p>
                      <a:pPr>
                        <a:lnSpc>
                          <a:spcPct val="100000"/>
                        </a:lnSpc>
                        <a:spcAft>
                          <a:spcPts val="800"/>
                        </a:spcAft>
                      </a:pPr>
                      <a:r>
                        <a:rPr lang="en-US" sz="1200" dirty="0">
                          <a:effectLst/>
                        </a:rPr>
                        <a:t>or</a:t>
                      </a:r>
                    </a:p>
                    <a:p>
                      <a:pPr>
                        <a:lnSpc>
                          <a:spcPct val="100000"/>
                        </a:lnSpc>
                        <a:spcAft>
                          <a:spcPts val="800"/>
                        </a:spcAft>
                      </a:pPr>
                      <a:r>
                        <a:rPr lang="en-US" sz="1200" dirty="0">
                          <a:effectLst/>
                        </a:rPr>
                        <a:t>You can walk around your home and describe the rooms you are in.</a:t>
                      </a:r>
                    </a:p>
                    <a:p>
                      <a:pPr>
                        <a:lnSpc>
                          <a:spcPct val="107000"/>
                        </a:lnSpc>
                        <a:spcAft>
                          <a:spcPts val="800"/>
                        </a:spcAft>
                      </a:pPr>
                      <a:r>
                        <a:rPr lang="en-US" sz="1200" dirty="0">
                          <a:effectLst/>
                        </a:rPr>
                        <a:t>Tip: Stand still while you are talking and do not move the camera too much.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016" marR="44016" marT="0" marB="0"/>
                </a:tc>
                <a:tc>
                  <a:txBody>
                    <a:bodyPr/>
                    <a:lstStyle/>
                    <a:p>
                      <a:pPr>
                        <a:lnSpc>
                          <a:spcPct val="107000"/>
                        </a:lnSpc>
                        <a:spcAft>
                          <a:spcPts val="0"/>
                        </a:spcAft>
                      </a:pPr>
                      <a:r>
                        <a:rPr lang="en-US" sz="1100" b="1" dirty="0">
                          <a:effectLst/>
                        </a:rPr>
                        <a:t>Tea and Talk: Sharing photos</a:t>
                      </a:r>
                      <a:endParaRPr lang="en-US" sz="1000" b="1" dirty="0">
                        <a:effectLst/>
                      </a:endParaRPr>
                    </a:p>
                    <a:p>
                      <a:pPr>
                        <a:lnSpc>
                          <a:spcPct val="107000"/>
                        </a:lnSpc>
                        <a:spcAft>
                          <a:spcPts val="0"/>
                        </a:spcAft>
                      </a:pPr>
                      <a:r>
                        <a:rPr lang="en-US" sz="1000" dirty="0">
                          <a:effectLst/>
                        </a:rPr>
                        <a:t> </a:t>
                      </a:r>
                    </a:p>
                    <a:p>
                      <a:pPr>
                        <a:lnSpc>
                          <a:spcPct val="107000"/>
                        </a:lnSpc>
                        <a:spcAft>
                          <a:spcPts val="0"/>
                        </a:spcAft>
                      </a:pPr>
                      <a:r>
                        <a:rPr lang="en-US" sz="1200" dirty="0">
                          <a:effectLst/>
                        </a:rPr>
                        <a:t>Bring 2-3 photos of your home to “Tea and Talk”.</a:t>
                      </a:r>
                    </a:p>
                    <a:p>
                      <a:pPr>
                        <a:lnSpc>
                          <a:spcPct val="107000"/>
                        </a:lnSpc>
                        <a:spcAft>
                          <a:spcPts val="0"/>
                        </a:spcAft>
                      </a:pPr>
                      <a:r>
                        <a:rPr lang="en-US" sz="1200" dirty="0">
                          <a:effectLst/>
                        </a:rPr>
                        <a:t>Practice describing them in detail.</a:t>
                      </a:r>
                    </a:p>
                    <a:p>
                      <a:pPr>
                        <a:lnSpc>
                          <a:spcPct val="107000"/>
                        </a:lnSpc>
                        <a:spcAft>
                          <a:spcPts val="0"/>
                        </a:spcAft>
                      </a:pPr>
                      <a:r>
                        <a:rPr lang="en-US" sz="1200" dirty="0">
                          <a:effectLst/>
                        </a:rPr>
                        <a:t>Then present your home to your friends.</a:t>
                      </a:r>
                    </a:p>
                    <a:p>
                      <a:pPr>
                        <a:lnSpc>
                          <a:spcPct val="107000"/>
                        </a:lnSpc>
                        <a:spcAft>
                          <a:spcPts val="0"/>
                        </a:spcAft>
                      </a:pPr>
                      <a:r>
                        <a:rPr lang="en-US" sz="1200" dirty="0">
                          <a:effectLst/>
                        </a:rPr>
                        <a:t>Tell us what you like and don’t like about the rooms.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016" marR="44016" marT="0" marB="0"/>
                </a:tc>
                <a:extLst>
                  <a:ext uri="{0D108BD9-81ED-4DB2-BD59-A6C34878D82A}">
                    <a16:rowId xmlns:a16="http://schemas.microsoft.com/office/drawing/2014/main" val="3807318092"/>
                  </a:ext>
                </a:extLst>
              </a:tr>
              <a:tr h="1985125">
                <a:tc>
                  <a:txBody>
                    <a:bodyPr/>
                    <a:lstStyle/>
                    <a:p>
                      <a:pPr algn="ctr">
                        <a:lnSpc>
                          <a:spcPct val="107000"/>
                        </a:lnSpc>
                        <a:spcAft>
                          <a:spcPts val="0"/>
                        </a:spcAft>
                      </a:pPr>
                      <a:r>
                        <a:rPr lang="en-US" sz="1200" dirty="0">
                          <a:effectLst/>
                        </a:rPr>
                        <a:t> </a:t>
                      </a:r>
                      <a:endParaRPr lang="en-US" sz="1000" dirty="0">
                        <a:effectLst/>
                      </a:endParaRPr>
                    </a:p>
                    <a:p>
                      <a:pPr algn="ctr">
                        <a:lnSpc>
                          <a:spcPct val="107000"/>
                        </a:lnSpc>
                        <a:spcAft>
                          <a:spcPts val="0"/>
                        </a:spcAft>
                      </a:pPr>
                      <a:r>
                        <a:rPr lang="en-US" sz="1200" dirty="0">
                          <a:effectLst/>
                        </a:rPr>
                        <a:t>Dessert</a:t>
                      </a:r>
                      <a:endParaRPr lang="en-US" sz="1000" dirty="0">
                        <a:effectLst/>
                      </a:endParaRPr>
                    </a:p>
                    <a:p>
                      <a:pPr>
                        <a:lnSpc>
                          <a:spcPct val="107000"/>
                        </a:lnSpc>
                        <a:spcAft>
                          <a:spcPts val="0"/>
                        </a:spcAft>
                      </a:pPr>
                      <a:r>
                        <a:rPr lang="en-US" sz="12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016" marR="44016" marT="0" marB="0"/>
                </a:tc>
                <a:tc>
                  <a:txBody>
                    <a:bodyPr/>
                    <a:lstStyle/>
                    <a:p>
                      <a:pPr>
                        <a:lnSpc>
                          <a:spcPct val="107000"/>
                        </a:lnSpc>
                        <a:spcAft>
                          <a:spcPts val="800"/>
                        </a:spcAft>
                      </a:pPr>
                      <a:r>
                        <a:rPr lang="en-US" sz="1100" b="1" dirty="0">
                          <a:effectLst/>
                        </a:rPr>
                        <a:t>A short letter to your </a:t>
                      </a:r>
                      <a:r>
                        <a:rPr lang="en-US" sz="1100" b="1" dirty="0" err="1">
                          <a:effectLst/>
                        </a:rPr>
                        <a:t>penfriend</a:t>
                      </a:r>
                      <a:endParaRPr lang="en-US" sz="1000" b="1" dirty="0">
                        <a:effectLst/>
                      </a:endParaRPr>
                    </a:p>
                    <a:p>
                      <a:pPr>
                        <a:lnSpc>
                          <a:spcPct val="107000"/>
                        </a:lnSpc>
                        <a:spcAft>
                          <a:spcPts val="800"/>
                        </a:spcAft>
                      </a:pPr>
                      <a:r>
                        <a:rPr lang="en-US" sz="1200" dirty="0">
                          <a:effectLst/>
                        </a:rPr>
                        <a:t>Tell your new </a:t>
                      </a:r>
                      <a:r>
                        <a:rPr lang="en-US" sz="1200" dirty="0" err="1">
                          <a:effectLst/>
                        </a:rPr>
                        <a:t>penfriend</a:t>
                      </a:r>
                      <a:r>
                        <a:rPr lang="en-US" sz="1200" dirty="0">
                          <a:effectLst/>
                        </a:rPr>
                        <a:t> about your home. Describe the rooms and furniture and say what you like and don’t like about your home. Start like this: </a:t>
                      </a:r>
                    </a:p>
                    <a:p>
                      <a:pPr>
                        <a:lnSpc>
                          <a:spcPct val="107000"/>
                        </a:lnSpc>
                        <a:spcAft>
                          <a:spcPts val="800"/>
                        </a:spcAft>
                      </a:pPr>
                      <a:r>
                        <a:rPr lang="en-US" sz="1200" dirty="0">
                          <a:effectLst/>
                        </a:rPr>
                        <a:t>Dear xx,</a:t>
                      </a:r>
                    </a:p>
                    <a:p>
                      <a:pPr>
                        <a:lnSpc>
                          <a:spcPct val="107000"/>
                        </a:lnSpc>
                        <a:spcAft>
                          <a:spcPts val="800"/>
                        </a:spcAft>
                      </a:pPr>
                      <a:r>
                        <a:rPr lang="en-US" sz="1200" dirty="0">
                          <a:effectLst/>
                        </a:rPr>
                        <a:t>Thank you for your long letter. Now I know a lot about your home. Your room is really cool.</a:t>
                      </a:r>
                    </a:p>
                    <a:p>
                      <a:pPr>
                        <a:lnSpc>
                          <a:spcPct val="107000"/>
                        </a:lnSpc>
                        <a:spcAft>
                          <a:spcPts val="800"/>
                        </a:spcAft>
                      </a:pPr>
                      <a:r>
                        <a:rPr lang="en-US" sz="1200" dirty="0">
                          <a:effectLst/>
                        </a:rPr>
                        <a:t>Now, I am going to describe my home to you:</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016" marR="44016" marT="0" marB="0"/>
                </a:tc>
                <a:tc>
                  <a:txBody>
                    <a:bodyPr/>
                    <a:lstStyle/>
                    <a:p>
                      <a:pPr>
                        <a:lnSpc>
                          <a:spcPct val="107000"/>
                        </a:lnSpc>
                        <a:spcAft>
                          <a:spcPts val="800"/>
                        </a:spcAft>
                      </a:pPr>
                      <a:r>
                        <a:rPr lang="en-US" sz="1100" b="1" dirty="0">
                          <a:effectLst/>
                        </a:rPr>
                        <a:t>Matching pictures and text</a:t>
                      </a:r>
                      <a:endParaRPr lang="en-US" sz="1000" b="1" dirty="0">
                        <a:effectLst/>
                      </a:endParaRPr>
                    </a:p>
                    <a:p>
                      <a:pPr>
                        <a:lnSpc>
                          <a:spcPct val="107000"/>
                        </a:lnSpc>
                        <a:spcAft>
                          <a:spcPts val="800"/>
                        </a:spcAft>
                      </a:pPr>
                      <a:r>
                        <a:rPr lang="en-US" sz="1200" dirty="0">
                          <a:effectLst/>
                        </a:rPr>
                        <a:t>Bring a picture of your room or another room in your home.</a:t>
                      </a:r>
                    </a:p>
                    <a:p>
                      <a:pPr>
                        <a:lnSpc>
                          <a:spcPct val="107000"/>
                        </a:lnSpc>
                        <a:spcAft>
                          <a:spcPts val="800"/>
                        </a:spcAft>
                      </a:pPr>
                      <a:r>
                        <a:rPr lang="en-US" sz="1200" dirty="0">
                          <a:effectLst/>
                        </a:rPr>
                        <a:t>On an extra sheet describe the room in detail. Do not write your name on the sheet.</a:t>
                      </a:r>
                    </a:p>
                    <a:p>
                      <a:pPr>
                        <a:lnSpc>
                          <a:spcPct val="107000"/>
                        </a:lnSpc>
                        <a:spcAft>
                          <a:spcPts val="800"/>
                        </a:spcAft>
                      </a:pPr>
                      <a:r>
                        <a:rPr lang="en-US" sz="1200" dirty="0">
                          <a:effectLst/>
                        </a:rPr>
                        <a:t>We will then post all the pictures and all the texts on the wall. Your classmates will have to find the matching pairs.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016" marR="44016" marT="0" marB="0"/>
                </a:tc>
                <a:extLst>
                  <a:ext uri="{0D108BD9-81ED-4DB2-BD59-A6C34878D82A}">
                    <a16:rowId xmlns:a16="http://schemas.microsoft.com/office/drawing/2014/main" val="1432900477"/>
                  </a:ext>
                </a:extLst>
              </a:tr>
            </a:tbl>
          </a:graphicData>
        </a:graphic>
      </p:graphicFrame>
      <p:pic>
        <p:nvPicPr>
          <p:cNvPr id="1028" name="Picture 1">
            <a:extLst>
              <a:ext uri="{FF2B5EF4-FFF2-40B4-BE49-F238E27FC236}">
                <a16:creationId xmlns:a16="http://schemas.microsoft.com/office/drawing/2014/main" id="{2397274A-FF12-4BAB-A286-CAC496C85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858" y="1611793"/>
            <a:ext cx="674688" cy="56356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 small salad on a plate&#10;&#10;Description generated with very high confidence">
            <a:extLst>
              <a:ext uri="{FF2B5EF4-FFF2-40B4-BE49-F238E27FC236}">
                <a16:creationId xmlns:a16="http://schemas.microsoft.com/office/drawing/2014/main" id="{A3A7C47E-5D75-4D5C-A41A-1A1974538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7073" y="1683787"/>
            <a:ext cx="750146" cy="4025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4" descr="A plate of food&#10;&#10;Description generated with very high confidence">
            <a:extLst>
              <a:ext uri="{FF2B5EF4-FFF2-40B4-BE49-F238E27FC236}">
                <a16:creationId xmlns:a16="http://schemas.microsoft.com/office/drawing/2014/main" id="{A6379F0F-B4C8-49BB-BABA-5A6F869E51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1748" y="3162377"/>
            <a:ext cx="1390650" cy="1143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E06D604E-496C-4E31-89D3-25DCCEEFD732}"/>
              </a:ext>
            </a:extLst>
          </p:cNvPr>
          <p:cNvSpPr>
            <a:spLocks noChangeArrowheads="1"/>
          </p:cNvSpPr>
          <p:nvPr/>
        </p:nvSpPr>
        <p:spPr bwMode="auto">
          <a:xfrm>
            <a:off x="1063752" y="1051097"/>
            <a:ext cx="600414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Choose one option from each course: 1 soup or salad, 1 main course, 1 dessert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608F3C33-AB55-4B15-88F0-B8ABDF800E7A}"/>
              </a:ext>
            </a:extLst>
          </p:cNvPr>
          <p:cNvPicPr>
            <a:picLocks noChangeAspect="1"/>
          </p:cNvPicPr>
          <p:nvPr/>
        </p:nvPicPr>
        <p:blipFill>
          <a:blip r:embed="rId5"/>
          <a:stretch>
            <a:fillRect/>
          </a:stretch>
        </p:blipFill>
        <p:spPr>
          <a:xfrm>
            <a:off x="1818663" y="5149943"/>
            <a:ext cx="573074" cy="816935"/>
          </a:xfrm>
          <a:prstGeom prst="rect">
            <a:avLst/>
          </a:prstGeom>
        </p:spPr>
      </p:pic>
      <p:sp>
        <p:nvSpPr>
          <p:cNvPr id="7" name="Oval 6">
            <a:extLst>
              <a:ext uri="{FF2B5EF4-FFF2-40B4-BE49-F238E27FC236}">
                <a16:creationId xmlns:a16="http://schemas.microsoft.com/office/drawing/2014/main" id="{D0C9A55C-E8DF-43CD-B2D2-30D998C7DAD9}"/>
              </a:ext>
            </a:extLst>
          </p:cNvPr>
          <p:cNvSpPr/>
          <p:nvPr/>
        </p:nvSpPr>
        <p:spPr>
          <a:xfrm>
            <a:off x="9570378" y="289033"/>
            <a:ext cx="1945493" cy="83394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e-AT" dirty="0"/>
              <a:t>examples</a:t>
            </a:r>
            <a:endParaRPr lang="en-US" dirty="0"/>
          </a:p>
        </p:txBody>
      </p:sp>
    </p:spTree>
    <p:extLst>
      <p:ext uri="{BB962C8B-B14F-4D97-AF65-F5344CB8AC3E}">
        <p14:creationId xmlns:p14="http://schemas.microsoft.com/office/powerpoint/2010/main" val="1562667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4FBE65-1FBD-4A1D-92D7-5886F2FD3719}"/>
              </a:ext>
            </a:extLst>
          </p:cNvPr>
          <p:cNvSpPr>
            <a:spLocks noGrp="1"/>
          </p:cNvSpPr>
          <p:nvPr>
            <p:ph type="title"/>
          </p:nvPr>
        </p:nvSpPr>
        <p:spPr>
          <a:xfrm>
            <a:off x="518731" y="413570"/>
            <a:ext cx="9759315" cy="920750"/>
          </a:xfrm>
        </p:spPr>
        <p:txBody>
          <a:bodyPr>
            <a:normAutofit/>
          </a:bodyPr>
          <a:lstStyle/>
          <a:p>
            <a:pPr algn="l"/>
            <a:r>
              <a:rPr lang="de-AT" sz="4000" b="1" cap="none" dirty="0">
                <a:latin typeface="Ink Free" panose="03080402000500000000" pitchFamily="66" charset="0"/>
              </a:rPr>
              <a:t>Porter‘s continuum</a:t>
            </a:r>
            <a:endParaRPr lang="en-US" sz="4000" b="1" cap="none" dirty="0">
              <a:latin typeface="Ink Free" panose="03080402000500000000" pitchFamily="66" charset="0"/>
            </a:endParaRPr>
          </a:p>
        </p:txBody>
      </p:sp>
      <p:pic>
        <p:nvPicPr>
          <p:cNvPr id="4" name="Content Placeholder 3">
            <a:extLst>
              <a:ext uri="{FF2B5EF4-FFF2-40B4-BE49-F238E27FC236}">
                <a16:creationId xmlns:a16="http://schemas.microsoft.com/office/drawing/2014/main" id="{67415562-5FAB-43B1-BCA3-DDD5BD1A433D}"/>
              </a:ext>
            </a:extLst>
          </p:cNvPr>
          <p:cNvPicPr>
            <a:picLocks noGrp="1" noChangeAspect="1"/>
          </p:cNvPicPr>
          <p:nvPr>
            <p:ph idx="1"/>
          </p:nvPr>
        </p:nvPicPr>
        <p:blipFill>
          <a:blip r:embed="rId3"/>
          <a:stretch>
            <a:fillRect/>
          </a:stretch>
        </p:blipFill>
        <p:spPr>
          <a:xfrm>
            <a:off x="518731" y="1881456"/>
            <a:ext cx="8486093" cy="43513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Rectangle 11">
            <a:extLst>
              <a:ext uri="{FF2B5EF4-FFF2-40B4-BE49-F238E27FC236}">
                <a16:creationId xmlns:a16="http://schemas.microsoft.com/office/drawing/2014/main" id="{C895D30F-F104-4288-9238-6D230971523A}"/>
              </a:ext>
            </a:extLst>
          </p:cNvPr>
          <p:cNvSpPr/>
          <p:nvPr/>
        </p:nvSpPr>
        <p:spPr>
          <a:xfrm>
            <a:off x="1005840" y="6406316"/>
            <a:ext cx="11064240" cy="369332"/>
          </a:xfrm>
          <a:prstGeom prst="rect">
            <a:avLst/>
          </a:prstGeom>
        </p:spPr>
        <p:txBody>
          <a:bodyPr wrap="square">
            <a:spAutoFit/>
          </a:bodyPr>
          <a:lstStyle/>
          <a:p>
            <a:r>
              <a:rPr lang="de-AT" sz="900" dirty="0">
                <a:solidFill>
                  <a:schemeClr val="bg1"/>
                </a:solidFill>
              </a:rPr>
              <a:t>Porter, L. (2000) </a:t>
            </a:r>
            <a:r>
              <a:rPr lang="de-AT" sz="900" i="1" dirty="0">
                <a:solidFill>
                  <a:schemeClr val="bg1"/>
                </a:solidFill>
              </a:rPr>
              <a:t>Student behaviour: Theory and practice for teachers, </a:t>
            </a:r>
            <a:r>
              <a:rPr lang="de-AT" sz="900" dirty="0">
                <a:solidFill>
                  <a:schemeClr val="bg1"/>
                </a:solidFill>
              </a:rPr>
              <a:t>2nd Editioon, Sydney: Allen &amp; Unwin.</a:t>
            </a:r>
            <a:endParaRPr lang="en-US" sz="900" dirty="0">
              <a:solidFill>
                <a:schemeClr val="bg1"/>
              </a:solidFill>
            </a:endParaRPr>
          </a:p>
          <a:p>
            <a:r>
              <a:rPr lang="en-US" sz="900" dirty="0">
                <a:solidFill>
                  <a:schemeClr val="bg1"/>
                </a:solidFill>
              </a:rPr>
              <a:t>http://slideplayer.com/slide/6836578/23/images/5/Porter%E2%80%99s+Continuum+Source:+Lane,+J.+(2009).+EDU+4205+Lecture+2.+Retrieved+on+26+August+2009+from+ECU+Blackboard:.jpg</a:t>
            </a:r>
          </a:p>
        </p:txBody>
      </p:sp>
      <p:sp>
        <p:nvSpPr>
          <p:cNvPr id="15" name="Thought Bubble: Cloud 14">
            <a:extLst>
              <a:ext uri="{FF2B5EF4-FFF2-40B4-BE49-F238E27FC236}">
                <a16:creationId xmlns:a16="http://schemas.microsoft.com/office/drawing/2014/main" id="{91EAF6E0-B94E-425D-9E3D-BE33F91D388F}"/>
              </a:ext>
            </a:extLst>
          </p:cNvPr>
          <p:cNvSpPr/>
          <p:nvPr/>
        </p:nvSpPr>
        <p:spPr>
          <a:xfrm>
            <a:off x="8548777" y="705612"/>
            <a:ext cx="3368993" cy="1728788"/>
          </a:xfrm>
          <a:prstGeom prst="cloudCallout">
            <a:avLst>
              <a:gd name="adj1" fmla="val -78982"/>
              <a:gd name="adj2" fmla="val 107009"/>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AT" dirty="0"/>
              <a:t>Where are you and your students now?</a:t>
            </a:r>
            <a:endParaRPr lang="en-US" dirty="0"/>
          </a:p>
        </p:txBody>
      </p:sp>
    </p:spTree>
    <p:extLst>
      <p:ext uri="{BB962C8B-B14F-4D97-AF65-F5344CB8AC3E}">
        <p14:creationId xmlns:p14="http://schemas.microsoft.com/office/powerpoint/2010/main" val="367718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7DAA6-B05E-47DC-BA68-3E01853001BF}"/>
              </a:ext>
            </a:extLst>
          </p:cNvPr>
          <p:cNvSpPr>
            <a:spLocks noGrp="1"/>
          </p:cNvSpPr>
          <p:nvPr>
            <p:ph type="title"/>
          </p:nvPr>
        </p:nvSpPr>
        <p:spPr>
          <a:xfrm>
            <a:off x="1069848" y="484632"/>
            <a:ext cx="10058400" cy="755137"/>
          </a:xfrm>
          <a:solidFill>
            <a:schemeClr val="bg1">
              <a:lumMod val="95000"/>
            </a:schemeClr>
          </a:solidFill>
        </p:spPr>
        <p:txBody>
          <a:bodyPr>
            <a:noAutofit/>
          </a:bodyPr>
          <a:lstStyle/>
          <a:p>
            <a:r>
              <a:rPr lang="de-AT" sz="2800" dirty="0"/>
              <a:t>A choice board for students of PPS 2: </a:t>
            </a:r>
            <a:br>
              <a:rPr lang="de-AT" sz="2800" dirty="0"/>
            </a:br>
            <a:r>
              <a:rPr lang="de-AT" sz="2800" dirty="0"/>
              <a:t>Communicative language teaching in Practice II</a:t>
            </a:r>
            <a:endParaRPr lang="en-US" sz="2800" dirty="0"/>
          </a:p>
        </p:txBody>
      </p:sp>
      <p:pic>
        <p:nvPicPr>
          <p:cNvPr id="4" name="Content Placeholder 3">
            <a:extLst>
              <a:ext uri="{FF2B5EF4-FFF2-40B4-BE49-F238E27FC236}">
                <a16:creationId xmlns:a16="http://schemas.microsoft.com/office/drawing/2014/main" id="{46238FC7-2773-4ADE-8C2D-EE2761CCFE80}"/>
              </a:ext>
            </a:extLst>
          </p:cNvPr>
          <p:cNvPicPr>
            <a:picLocks noGrp="1" noChangeAspect="1"/>
          </p:cNvPicPr>
          <p:nvPr>
            <p:ph idx="1"/>
          </p:nvPr>
        </p:nvPicPr>
        <p:blipFill>
          <a:blip r:embed="rId2"/>
          <a:stretch>
            <a:fillRect/>
          </a:stretch>
        </p:blipFill>
        <p:spPr>
          <a:xfrm>
            <a:off x="2170999" y="1431395"/>
            <a:ext cx="5452741" cy="5203985"/>
          </a:xfrm>
          <a:prstGeom prst="rect">
            <a:avLst/>
          </a:prstGeom>
        </p:spPr>
      </p:pic>
      <p:sp>
        <p:nvSpPr>
          <p:cNvPr id="5" name="Oval 4">
            <a:extLst>
              <a:ext uri="{FF2B5EF4-FFF2-40B4-BE49-F238E27FC236}">
                <a16:creationId xmlns:a16="http://schemas.microsoft.com/office/drawing/2014/main" id="{5519609C-438F-4EA4-9947-98841DFB80FF}"/>
              </a:ext>
            </a:extLst>
          </p:cNvPr>
          <p:cNvSpPr/>
          <p:nvPr/>
        </p:nvSpPr>
        <p:spPr>
          <a:xfrm>
            <a:off x="9251879" y="442392"/>
            <a:ext cx="1870273" cy="84187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e-AT" dirty="0"/>
              <a:t>examples</a:t>
            </a:r>
            <a:endParaRPr lang="en-US" dirty="0"/>
          </a:p>
        </p:txBody>
      </p:sp>
    </p:spTree>
    <p:extLst>
      <p:ext uri="{BB962C8B-B14F-4D97-AF65-F5344CB8AC3E}">
        <p14:creationId xmlns:p14="http://schemas.microsoft.com/office/powerpoint/2010/main" val="2661027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E2B7-61C5-406D-9C53-3AAA0BCD267D}"/>
              </a:ext>
            </a:extLst>
          </p:cNvPr>
          <p:cNvSpPr>
            <a:spLocks noGrp="1"/>
          </p:cNvSpPr>
          <p:nvPr>
            <p:ph type="title"/>
          </p:nvPr>
        </p:nvSpPr>
        <p:spPr>
          <a:xfrm>
            <a:off x="1069848" y="484632"/>
            <a:ext cx="10058400" cy="1609344"/>
          </a:xfrm>
        </p:spPr>
        <p:txBody>
          <a:bodyPr>
            <a:normAutofit/>
          </a:bodyPr>
          <a:lstStyle/>
          <a:p>
            <a:r>
              <a:rPr lang="de-AT" b="1" dirty="0">
                <a:latin typeface="Ink Free" panose="03080402000500000000" pitchFamily="66" charset="0"/>
              </a:rPr>
              <a:t>How to get started</a:t>
            </a:r>
            <a:endParaRPr lang="en-US" b="1" dirty="0">
              <a:latin typeface="Ink Free" panose="03080402000500000000" pitchFamily="66" charset="0"/>
            </a:endParaRPr>
          </a:p>
        </p:txBody>
      </p:sp>
      <p:sp>
        <p:nvSpPr>
          <p:cNvPr id="3" name="Content Placeholder 2">
            <a:extLst>
              <a:ext uri="{FF2B5EF4-FFF2-40B4-BE49-F238E27FC236}">
                <a16:creationId xmlns:a16="http://schemas.microsoft.com/office/drawing/2014/main" id="{A497571B-D76C-4111-AF32-C11C3A264377}"/>
              </a:ext>
            </a:extLst>
          </p:cNvPr>
          <p:cNvSpPr>
            <a:spLocks noGrp="1"/>
          </p:cNvSpPr>
          <p:nvPr>
            <p:ph idx="1"/>
          </p:nvPr>
        </p:nvSpPr>
        <p:spPr>
          <a:xfrm>
            <a:off x="1069848" y="2320412"/>
            <a:ext cx="10058400" cy="3851787"/>
          </a:xfrm>
        </p:spPr>
        <p:txBody>
          <a:bodyPr>
            <a:normAutofit/>
          </a:bodyPr>
          <a:lstStyle/>
          <a:p>
            <a:r>
              <a:rPr lang="de-AT" cap="none" dirty="0"/>
              <a:t>Define your learning goal: what should your learners be able to DO? How can this be shown?</a:t>
            </a:r>
          </a:p>
          <a:p>
            <a:r>
              <a:rPr lang="de-AT" cap="none" dirty="0"/>
              <a:t>Provide different resources: textbook, other texts, videos, audio material, web-sites, learning games…</a:t>
            </a:r>
          </a:p>
          <a:p>
            <a:r>
              <a:rPr lang="de-AT" cap="none" dirty="0"/>
              <a:t>Create a set of tasks where the learners can SHOW that they have achieved the goal(s)</a:t>
            </a:r>
          </a:p>
          <a:p>
            <a:r>
              <a:rPr lang="de-AT" cap="none" dirty="0"/>
              <a:t>Make sure your tasks cover different skills: reading and listening (resources) and speaking and writing (for the products)</a:t>
            </a:r>
          </a:p>
          <a:p>
            <a:r>
              <a:rPr lang="de-AT" cap="none" dirty="0"/>
              <a:t>Make sure you cater for different interests, skills, learning preferences (visual learners will like mindmaps, auditive learners will prefer videos and audio input and tasks… </a:t>
            </a:r>
            <a:endParaRPr lang="en-US" cap="none" dirty="0"/>
          </a:p>
        </p:txBody>
      </p:sp>
    </p:spTree>
    <p:extLst>
      <p:ext uri="{BB962C8B-B14F-4D97-AF65-F5344CB8AC3E}">
        <p14:creationId xmlns:p14="http://schemas.microsoft.com/office/powerpoint/2010/main" val="80846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10D21FCB-56CB-4EFA-A79A-A9A8EC0F72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13">
            <a:extLst>
              <a:ext uri="{FF2B5EF4-FFF2-40B4-BE49-F238E27FC236}">
                <a16:creationId xmlns:a16="http://schemas.microsoft.com/office/drawing/2014/main" id="{B1027BD9-272C-4CC4-9396-1708F8B1F4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7B5770F8-7CB0-48B6-A04A-0FB2C8EBA7B8}"/>
              </a:ext>
            </a:extLst>
          </p:cNvPr>
          <p:cNvSpPr>
            <a:spLocks noGrp="1"/>
          </p:cNvSpPr>
          <p:nvPr>
            <p:ph type="title"/>
          </p:nvPr>
        </p:nvSpPr>
        <p:spPr>
          <a:xfrm>
            <a:off x="913776" y="618517"/>
            <a:ext cx="5265960" cy="1014340"/>
          </a:xfrm>
        </p:spPr>
        <p:txBody>
          <a:bodyPr anchor="b">
            <a:normAutofit/>
          </a:bodyPr>
          <a:lstStyle/>
          <a:p>
            <a:pPr algn="l"/>
            <a:r>
              <a:rPr lang="de-AT" sz="3200" b="1" cap="none" dirty="0">
                <a:latin typeface="Ink Free" panose="03080402000500000000" pitchFamily="66" charset="0"/>
              </a:rPr>
              <a:t>Let‘s take a first step…</a:t>
            </a:r>
            <a:br>
              <a:rPr lang="de-AT" sz="3200" b="1" cap="none" dirty="0">
                <a:latin typeface="Ink Free" panose="03080402000500000000" pitchFamily="66" charset="0"/>
              </a:rPr>
            </a:br>
            <a:r>
              <a:rPr lang="de-AT" sz="2000" cap="none" dirty="0">
                <a:latin typeface="Ink Free" panose="03080402000500000000" pitchFamily="66" charset="0"/>
              </a:rPr>
              <a:t>Plan a choiceboard for one of your classes.</a:t>
            </a:r>
            <a:endParaRPr lang="en-US" sz="3200" cap="none" dirty="0">
              <a:latin typeface="Ink Free" panose="03080402000500000000" pitchFamily="66" charset="0"/>
            </a:endParaRPr>
          </a:p>
        </p:txBody>
      </p:sp>
      <p:sp>
        <p:nvSpPr>
          <p:cNvPr id="2" name="Rectangle: Rounded Corners 1">
            <a:extLst>
              <a:ext uri="{FF2B5EF4-FFF2-40B4-BE49-F238E27FC236}">
                <a16:creationId xmlns:a16="http://schemas.microsoft.com/office/drawing/2014/main" id="{F8515821-C7FB-46BF-83EC-BDFF0BF5A881}"/>
              </a:ext>
            </a:extLst>
          </p:cNvPr>
          <p:cNvSpPr/>
          <p:nvPr/>
        </p:nvSpPr>
        <p:spPr>
          <a:xfrm>
            <a:off x="379542" y="1868992"/>
            <a:ext cx="2969288" cy="22960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rPr>
              <a:t>Audio tasks</a:t>
            </a:r>
            <a:endParaRPr lang="de-AT" dirty="0">
              <a:solidFill>
                <a:schemeClr val="tx1"/>
              </a:solidFill>
            </a:endParaRPr>
          </a:p>
          <a:p>
            <a:pPr marL="285750" indent="-285750">
              <a:buFont typeface="Arial" panose="020B0604020202020204" pitchFamily="34" charset="0"/>
              <a:buChar char="•"/>
            </a:pPr>
            <a:r>
              <a:rPr lang="de-AT" dirty="0">
                <a:solidFill>
                  <a:schemeClr val="tx1"/>
                </a:solidFill>
              </a:rPr>
              <a:t>2-minute radio program</a:t>
            </a:r>
          </a:p>
          <a:p>
            <a:pPr marL="285750" indent="-285750">
              <a:buFont typeface="Arial" panose="020B0604020202020204" pitchFamily="34" charset="0"/>
              <a:buChar char="•"/>
            </a:pPr>
            <a:r>
              <a:rPr lang="de-AT" dirty="0">
                <a:solidFill>
                  <a:schemeClr val="tx1"/>
                </a:solidFill>
              </a:rPr>
              <a:t>telphone conversation</a:t>
            </a:r>
          </a:p>
          <a:p>
            <a:pPr marL="285750" indent="-285750">
              <a:buFont typeface="Arial" panose="020B0604020202020204" pitchFamily="34" charset="0"/>
              <a:buChar char="•"/>
            </a:pPr>
            <a:r>
              <a:rPr lang="de-AT" dirty="0">
                <a:solidFill>
                  <a:schemeClr val="tx1"/>
                </a:solidFill>
              </a:rPr>
              <a:t>interview</a:t>
            </a:r>
          </a:p>
          <a:p>
            <a:pPr marL="285750" indent="-285750">
              <a:buFont typeface="Arial" panose="020B0604020202020204" pitchFamily="34" charset="0"/>
              <a:buChar char="•"/>
            </a:pPr>
            <a:r>
              <a:rPr lang="de-AT" dirty="0">
                <a:solidFill>
                  <a:schemeClr val="tx1"/>
                </a:solidFill>
              </a:rPr>
              <a:t>radio commercial</a:t>
            </a:r>
          </a:p>
          <a:p>
            <a:pPr marL="285750" indent="-285750">
              <a:buFont typeface="Arial" panose="020B0604020202020204" pitchFamily="34" charset="0"/>
              <a:buChar char="•"/>
            </a:pPr>
            <a:r>
              <a:rPr lang="de-AT" dirty="0">
                <a:solidFill>
                  <a:schemeClr val="tx1"/>
                </a:solidFill>
              </a:rPr>
              <a:t>act out a dialog</a:t>
            </a:r>
          </a:p>
          <a:p>
            <a:pPr marL="285750" indent="-285750">
              <a:buFont typeface="Arial" panose="020B0604020202020204" pitchFamily="34" charset="0"/>
              <a:buChar char="•"/>
            </a:pPr>
            <a:r>
              <a:rPr lang="de-AT" dirty="0">
                <a:solidFill>
                  <a:schemeClr val="tx1"/>
                </a:solidFill>
              </a:rPr>
              <a:t>…</a:t>
            </a:r>
            <a:endParaRPr lang="en-US" dirty="0">
              <a:solidFill>
                <a:schemeClr val="tx1"/>
              </a:solidFill>
            </a:endParaRPr>
          </a:p>
        </p:txBody>
      </p:sp>
      <p:sp>
        <p:nvSpPr>
          <p:cNvPr id="5" name="Rectangle: Rounded Corners 4">
            <a:extLst>
              <a:ext uri="{FF2B5EF4-FFF2-40B4-BE49-F238E27FC236}">
                <a16:creationId xmlns:a16="http://schemas.microsoft.com/office/drawing/2014/main" id="{383A709A-EB4E-4A1A-A056-8D1731439DAC}"/>
              </a:ext>
            </a:extLst>
          </p:cNvPr>
          <p:cNvSpPr/>
          <p:nvPr/>
        </p:nvSpPr>
        <p:spPr>
          <a:xfrm>
            <a:off x="379542" y="4401176"/>
            <a:ext cx="2969288" cy="22056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rPr>
              <a:t>Video tasks (Flipgrid)</a:t>
            </a:r>
          </a:p>
          <a:p>
            <a:pPr marL="285750" indent="-285750">
              <a:buFont typeface="Arial" panose="020B0604020202020204" pitchFamily="34" charset="0"/>
              <a:buChar char="•"/>
            </a:pPr>
            <a:r>
              <a:rPr lang="de-AT" dirty="0">
                <a:solidFill>
                  <a:schemeClr val="tx1"/>
                </a:solidFill>
              </a:rPr>
              <a:t>act out a scene</a:t>
            </a:r>
          </a:p>
          <a:p>
            <a:pPr marL="285750" indent="-285750">
              <a:buFont typeface="Arial" panose="020B0604020202020204" pitchFamily="34" charset="0"/>
              <a:buChar char="•"/>
            </a:pPr>
            <a:r>
              <a:rPr lang="de-AT" dirty="0">
                <a:solidFill>
                  <a:schemeClr val="tx1"/>
                </a:solidFill>
              </a:rPr>
              <a:t>interview</a:t>
            </a:r>
          </a:p>
          <a:p>
            <a:pPr marL="285750" indent="-285750">
              <a:buFont typeface="Arial" panose="020B0604020202020204" pitchFamily="34" charset="0"/>
              <a:buChar char="•"/>
            </a:pPr>
            <a:r>
              <a:rPr lang="de-AT" dirty="0">
                <a:solidFill>
                  <a:schemeClr val="tx1"/>
                </a:solidFill>
              </a:rPr>
              <a:t>TV commercial</a:t>
            </a:r>
          </a:p>
          <a:p>
            <a:pPr marL="285750" indent="-285750">
              <a:buFont typeface="Arial" panose="020B0604020202020204" pitchFamily="34" charset="0"/>
              <a:buChar char="•"/>
            </a:pPr>
            <a:r>
              <a:rPr lang="de-AT" dirty="0">
                <a:solidFill>
                  <a:schemeClr val="tx1"/>
                </a:solidFill>
              </a:rPr>
              <a:t>how to: instructions video</a:t>
            </a:r>
          </a:p>
          <a:p>
            <a:pPr marL="285750" indent="-285750">
              <a:buFont typeface="Arial" panose="020B0604020202020204" pitchFamily="34" charset="0"/>
              <a:buChar char="•"/>
            </a:pPr>
            <a:r>
              <a:rPr lang="de-AT" dirty="0">
                <a:solidFill>
                  <a:schemeClr val="tx1"/>
                </a:solidFill>
              </a:rPr>
              <a:t>…</a:t>
            </a:r>
          </a:p>
          <a:p>
            <a:pPr algn="ctr"/>
            <a:endParaRPr lang="de-AT" dirty="0"/>
          </a:p>
        </p:txBody>
      </p:sp>
      <p:sp>
        <p:nvSpPr>
          <p:cNvPr id="8" name="Rectangle: Rounded Corners 7">
            <a:extLst>
              <a:ext uri="{FF2B5EF4-FFF2-40B4-BE49-F238E27FC236}">
                <a16:creationId xmlns:a16="http://schemas.microsoft.com/office/drawing/2014/main" id="{61C76A3F-41F6-41B3-8AA8-F95981E6B83B}"/>
              </a:ext>
            </a:extLst>
          </p:cNvPr>
          <p:cNvSpPr/>
          <p:nvPr/>
        </p:nvSpPr>
        <p:spPr>
          <a:xfrm>
            <a:off x="3481753" y="1855983"/>
            <a:ext cx="2969288" cy="327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rPr>
              <a:t>Writing tasks</a:t>
            </a:r>
          </a:p>
          <a:p>
            <a:pPr marL="285750" indent="-285750">
              <a:buFont typeface="Arial" panose="020B0604020202020204" pitchFamily="34" charset="0"/>
              <a:buChar char="•"/>
            </a:pPr>
            <a:r>
              <a:rPr lang="de-AT" dirty="0">
                <a:solidFill>
                  <a:schemeClr val="tx1"/>
                </a:solidFill>
              </a:rPr>
              <a:t>letter</a:t>
            </a:r>
          </a:p>
          <a:p>
            <a:pPr marL="285750" indent="-285750">
              <a:buFont typeface="Arial" panose="020B0604020202020204" pitchFamily="34" charset="0"/>
              <a:buChar char="•"/>
            </a:pPr>
            <a:r>
              <a:rPr lang="de-AT" dirty="0">
                <a:solidFill>
                  <a:schemeClr val="tx1"/>
                </a:solidFill>
              </a:rPr>
              <a:t>postcard</a:t>
            </a:r>
          </a:p>
          <a:p>
            <a:pPr marL="285750" indent="-285750">
              <a:buFont typeface="Arial" panose="020B0604020202020204" pitchFamily="34" charset="0"/>
              <a:buChar char="•"/>
            </a:pPr>
            <a:r>
              <a:rPr lang="de-AT" dirty="0">
                <a:solidFill>
                  <a:schemeClr val="tx1"/>
                </a:solidFill>
              </a:rPr>
              <a:t>diary</a:t>
            </a:r>
          </a:p>
          <a:p>
            <a:pPr marL="285750" indent="-285750">
              <a:buFont typeface="Arial" panose="020B0604020202020204" pitchFamily="34" charset="0"/>
              <a:buChar char="•"/>
            </a:pPr>
            <a:r>
              <a:rPr lang="de-AT" dirty="0">
                <a:solidFill>
                  <a:schemeClr val="tx1"/>
                </a:solidFill>
              </a:rPr>
              <a:t>e-mail</a:t>
            </a:r>
          </a:p>
          <a:p>
            <a:pPr marL="285750" indent="-285750">
              <a:buFont typeface="Arial" panose="020B0604020202020204" pitchFamily="34" charset="0"/>
              <a:buChar char="•"/>
            </a:pPr>
            <a:r>
              <a:rPr lang="de-AT" dirty="0">
                <a:solidFill>
                  <a:schemeClr val="tx1"/>
                </a:solidFill>
              </a:rPr>
              <a:t>blog-comment</a:t>
            </a:r>
          </a:p>
          <a:p>
            <a:pPr marL="285750" indent="-285750">
              <a:buFont typeface="Arial" panose="020B0604020202020204" pitchFamily="34" charset="0"/>
              <a:buChar char="•"/>
            </a:pPr>
            <a:r>
              <a:rPr lang="de-AT" dirty="0">
                <a:solidFill>
                  <a:schemeClr val="tx1"/>
                </a:solidFill>
              </a:rPr>
              <a:t>article</a:t>
            </a:r>
          </a:p>
          <a:p>
            <a:pPr marL="285750" indent="-285750">
              <a:buFont typeface="Arial" panose="020B0604020202020204" pitchFamily="34" charset="0"/>
              <a:buChar char="•"/>
            </a:pPr>
            <a:r>
              <a:rPr lang="de-AT" dirty="0">
                <a:solidFill>
                  <a:schemeClr val="tx1"/>
                </a:solidFill>
              </a:rPr>
              <a:t>how-to instructions</a:t>
            </a:r>
          </a:p>
          <a:p>
            <a:pPr marL="285750" indent="-285750">
              <a:buFont typeface="Arial" panose="020B0604020202020204" pitchFamily="34" charset="0"/>
              <a:buChar char="•"/>
            </a:pPr>
            <a:r>
              <a:rPr lang="de-AT" dirty="0">
                <a:solidFill>
                  <a:schemeClr val="tx1"/>
                </a:solidFill>
              </a:rPr>
              <a:t>quiz: 5 questions for your partner</a:t>
            </a:r>
          </a:p>
          <a:p>
            <a:pPr marL="285750" indent="-285750">
              <a:buFont typeface="Arial" panose="020B0604020202020204" pitchFamily="34" charset="0"/>
              <a:buChar char="•"/>
            </a:pPr>
            <a:r>
              <a:rPr lang="de-AT" dirty="0">
                <a:solidFill>
                  <a:schemeClr val="tx1"/>
                </a:solidFill>
              </a:rPr>
              <a:t>…</a:t>
            </a:r>
            <a:endParaRPr lang="en-US" dirty="0">
              <a:solidFill>
                <a:schemeClr val="tx1"/>
              </a:solidFill>
            </a:endParaRPr>
          </a:p>
        </p:txBody>
      </p:sp>
      <p:sp>
        <p:nvSpPr>
          <p:cNvPr id="9" name="Rectangle: Rounded Corners 8">
            <a:extLst>
              <a:ext uri="{FF2B5EF4-FFF2-40B4-BE49-F238E27FC236}">
                <a16:creationId xmlns:a16="http://schemas.microsoft.com/office/drawing/2014/main" id="{224B234E-1D44-4349-AC39-6B85B6188B44}"/>
              </a:ext>
            </a:extLst>
          </p:cNvPr>
          <p:cNvSpPr/>
          <p:nvPr/>
        </p:nvSpPr>
        <p:spPr>
          <a:xfrm>
            <a:off x="6727891" y="1855983"/>
            <a:ext cx="1552470" cy="32284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b="1" dirty="0">
              <a:solidFill>
                <a:schemeClr val="tx1"/>
              </a:solidFill>
            </a:endParaRPr>
          </a:p>
          <a:p>
            <a:pPr algn="ctr"/>
            <a:r>
              <a:rPr lang="de-AT" b="1" dirty="0">
                <a:solidFill>
                  <a:schemeClr val="tx1"/>
                </a:solidFill>
              </a:rPr>
              <a:t>Visual tasks</a:t>
            </a:r>
          </a:p>
          <a:p>
            <a:pPr marL="285750" indent="-285750">
              <a:buFont typeface="Arial" panose="020B0604020202020204" pitchFamily="34" charset="0"/>
              <a:buChar char="•"/>
            </a:pPr>
            <a:r>
              <a:rPr lang="de-AT" dirty="0">
                <a:solidFill>
                  <a:schemeClr val="tx1"/>
                </a:solidFill>
              </a:rPr>
              <a:t>mindmap</a:t>
            </a:r>
          </a:p>
          <a:p>
            <a:pPr marL="285750" indent="-285750">
              <a:buFont typeface="Arial" panose="020B0604020202020204" pitchFamily="34" charset="0"/>
              <a:buChar char="•"/>
            </a:pPr>
            <a:r>
              <a:rPr lang="de-AT" dirty="0">
                <a:solidFill>
                  <a:schemeClr val="tx1"/>
                </a:solidFill>
              </a:rPr>
              <a:t>checklist</a:t>
            </a:r>
          </a:p>
          <a:p>
            <a:pPr marL="285750" indent="-285750">
              <a:buFont typeface="Arial" panose="020B0604020202020204" pitchFamily="34" charset="0"/>
              <a:buChar char="•"/>
            </a:pPr>
            <a:r>
              <a:rPr lang="de-AT" dirty="0">
                <a:solidFill>
                  <a:schemeClr val="tx1"/>
                </a:solidFill>
              </a:rPr>
              <a:t>diagram</a:t>
            </a:r>
          </a:p>
          <a:p>
            <a:pPr marL="285750" indent="-285750">
              <a:buFont typeface="Arial" panose="020B0604020202020204" pitchFamily="34" charset="0"/>
              <a:buChar char="•"/>
            </a:pPr>
            <a:r>
              <a:rPr lang="de-AT" dirty="0">
                <a:solidFill>
                  <a:schemeClr val="tx1"/>
                </a:solidFill>
              </a:rPr>
              <a:t>timeline</a:t>
            </a:r>
          </a:p>
          <a:p>
            <a:pPr marL="285750" indent="-285750">
              <a:buFont typeface="Arial" panose="020B0604020202020204" pitchFamily="34" charset="0"/>
              <a:buChar char="•"/>
            </a:pPr>
            <a:endParaRPr lang="de-AT" dirty="0">
              <a:solidFill>
                <a:schemeClr val="tx1"/>
              </a:solidFill>
            </a:endParaRPr>
          </a:p>
          <a:p>
            <a:pPr marL="285750" indent="-285750">
              <a:buFont typeface="Arial" panose="020B0604020202020204" pitchFamily="34" charset="0"/>
              <a:buChar char="•"/>
            </a:pPr>
            <a:r>
              <a:rPr lang="de-AT" dirty="0">
                <a:solidFill>
                  <a:schemeClr val="tx1"/>
                </a:solidFill>
              </a:rPr>
              <a:t>…</a:t>
            </a:r>
          </a:p>
          <a:p>
            <a:pPr algn="ctr"/>
            <a:endParaRPr lang="de-AT" dirty="0"/>
          </a:p>
          <a:p>
            <a:pPr algn="ctr"/>
            <a:endParaRPr lang="en-US" dirty="0"/>
          </a:p>
        </p:txBody>
      </p:sp>
      <p:pic>
        <p:nvPicPr>
          <p:cNvPr id="11" name="Picture 10">
            <a:extLst>
              <a:ext uri="{FF2B5EF4-FFF2-40B4-BE49-F238E27FC236}">
                <a16:creationId xmlns:a16="http://schemas.microsoft.com/office/drawing/2014/main" id="{41774B56-8BE9-472C-A335-193A0D0CAC8B}"/>
              </a:ext>
            </a:extLst>
          </p:cNvPr>
          <p:cNvPicPr>
            <a:picLocks noChangeAspect="1"/>
          </p:cNvPicPr>
          <p:nvPr/>
        </p:nvPicPr>
        <p:blipFill>
          <a:blip r:embed="rId4"/>
          <a:stretch>
            <a:fillRect/>
          </a:stretch>
        </p:blipFill>
        <p:spPr>
          <a:xfrm>
            <a:off x="8557212" y="1326382"/>
            <a:ext cx="2978915" cy="44306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15203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10D21FCB-56CB-4EFA-A79A-A9A8EC0F72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text on a white background&#10;&#10;Description generated with very high confidence">
            <a:extLst>
              <a:ext uri="{FF2B5EF4-FFF2-40B4-BE49-F238E27FC236}">
                <a16:creationId xmlns:a16="http://schemas.microsoft.com/office/drawing/2014/main" id="{7697B2F9-FF94-4571-B342-02A6E39B424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78061" y="1007092"/>
            <a:ext cx="6200163" cy="4658822"/>
          </a:xfrm>
          <a:prstGeom prst="roundRect">
            <a:avLst>
              <a:gd name="adj" fmla="val 2392"/>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21" name="Picture 13">
            <a:extLst>
              <a:ext uri="{FF2B5EF4-FFF2-40B4-BE49-F238E27FC236}">
                <a16:creationId xmlns:a16="http://schemas.microsoft.com/office/drawing/2014/main" id="{B1027BD9-272C-4CC4-9396-1708F8B1F4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7B5770F8-7CB0-48B6-A04A-0FB2C8EBA7B8}"/>
              </a:ext>
            </a:extLst>
          </p:cNvPr>
          <p:cNvSpPr>
            <a:spLocks noGrp="1"/>
          </p:cNvSpPr>
          <p:nvPr>
            <p:ph type="title"/>
          </p:nvPr>
        </p:nvSpPr>
        <p:spPr>
          <a:xfrm>
            <a:off x="913776" y="618517"/>
            <a:ext cx="3893976" cy="1596177"/>
          </a:xfrm>
        </p:spPr>
        <p:txBody>
          <a:bodyPr anchor="b">
            <a:normAutofit/>
          </a:bodyPr>
          <a:lstStyle/>
          <a:p>
            <a:pPr algn="l"/>
            <a:r>
              <a:rPr lang="de-AT" sz="3200" b="1" cap="none">
                <a:latin typeface="Ink Free" panose="03080402000500000000" pitchFamily="66" charset="0"/>
              </a:rPr>
              <a:t>Let‘s take a first step…</a:t>
            </a:r>
            <a:endParaRPr lang="en-US" sz="3200" b="1" cap="none">
              <a:latin typeface="Ink Free" panose="03080402000500000000" pitchFamily="66" charset="0"/>
            </a:endParaRPr>
          </a:p>
        </p:txBody>
      </p:sp>
      <p:sp>
        <p:nvSpPr>
          <p:cNvPr id="4" name="Content Placeholder 3">
            <a:extLst>
              <a:ext uri="{FF2B5EF4-FFF2-40B4-BE49-F238E27FC236}">
                <a16:creationId xmlns:a16="http://schemas.microsoft.com/office/drawing/2014/main" id="{CE7B1CB4-9515-4A27-9D0A-EDA6B8770630}"/>
              </a:ext>
            </a:extLst>
          </p:cNvPr>
          <p:cNvSpPr>
            <a:spLocks noGrp="1"/>
          </p:cNvSpPr>
          <p:nvPr>
            <p:ph sz="quarter" idx="13"/>
          </p:nvPr>
        </p:nvSpPr>
        <p:spPr>
          <a:xfrm>
            <a:off x="840475" y="3234801"/>
            <a:ext cx="3893978" cy="2618153"/>
          </a:xfrm>
        </p:spPr>
        <p:txBody>
          <a:bodyPr>
            <a:normAutofit/>
          </a:bodyPr>
          <a:lstStyle/>
          <a:p>
            <a:r>
              <a:rPr lang="de-AT" cap="none" dirty="0"/>
              <a:t>Which of the ideas in this presentation seem most relevant for your own teaching?</a:t>
            </a:r>
          </a:p>
          <a:p>
            <a:r>
              <a:rPr lang="de-AT" cap="none" dirty="0"/>
              <a:t>Plan one first step to give your students more choice: what is it going to be?</a:t>
            </a:r>
          </a:p>
        </p:txBody>
      </p:sp>
      <p:sp>
        <p:nvSpPr>
          <p:cNvPr id="7" name="TextBox 6">
            <a:extLst>
              <a:ext uri="{FF2B5EF4-FFF2-40B4-BE49-F238E27FC236}">
                <a16:creationId xmlns:a16="http://schemas.microsoft.com/office/drawing/2014/main" id="{3A47D622-A695-44B3-88F0-4EA63C4D5045}"/>
              </a:ext>
            </a:extLst>
          </p:cNvPr>
          <p:cNvSpPr txBox="1"/>
          <p:nvPr/>
        </p:nvSpPr>
        <p:spPr>
          <a:xfrm>
            <a:off x="8870194" y="5547070"/>
            <a:ext cx="2408030" cy="200055"/>
          </a:xfrm>
          <a:prstGeom prst="rect">
            <a:avLst/>
          </a:prstGeom>
          <a:noFill/>
        </p:spPr>
        <p:txBody>
          <a:bodyPr wrap="none" rtlCol="0">
            <a:spAutoFit/>
          </a:bodyPr>
          <a:lstStyle/>
          <a:p>
            <a:pPr algn="r">
              <a:spcAft>
                <a:spcPts val="600"/>
              </a:spcAft>
            </a:pPr>
            <a:r>
              <a:rPr lang="en-US" sz="700">
                <a:solidFill>
                  <a:srgbClr val="FFFFFF"/>
                </a:solidFill>
                <a:hlinkClick r:id="rId4" tooltip="http://babousrini.blogspot.com.au/2012/02/thought-provoking-cartoon-which-step.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pic>
        <p:nvPicPr>
          <p:cNvPr id="17" name="Picture 16" descr="A picture containing vector graphics&#10;&#10;Description generated with high confidence">
            <a:extLst>
              <a:ext uri="{FF2B5EF4-FFF2-40B4-BE49-F238E27FC236}">
                <a16:creationId xmlns:a16="http://schemas.microsoft.com/office/drawing/2014/main" id="{D1A0CAB2-3456-4857-B862-0B96D3C3C39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246490" y="2026052"/>
            <a:ext cx="1228548" cy="1310451"/>
          </a:xfrm>
          <a:prstGeom prst="rect">
            <a:avLst/>
          </a:prstGeom>
        </p:spPr>
      </p:pic>
      <p:sp>
        <p:nvSpPr>
          <p:cNvPr id="19" name="TextBox 18">
            <a:extLst>
              <a:ext uri="{FF2B5EF4-FFF2-40B4-BE49-F238E27FC236}">
                <a16:creationId xmlns:a16="http://schemas.microsoft.com/office/drawing/2014/main" id="{4E6C00A3-4664-42FB-AA45-1DD0289A1CA9}"/>
              </a:ext>
            </a:extLst>
          </p:cNvPr>
          <p:cNvSpPr txBox="1"/>
          <p:nvPr/>
        </p:nvSpPr>
        <p:spPr>
          <a:xfrm>
            <a:off x="1032926" y="6170811"/>
            <a:ext cx="2198328" cy="369332"/>
          </a:xfrm>
          <a:prstGeom prst="rect">
            <a:avLst/>
          </a:prstGeom>
          <a:noFill/>
        </p:spPr>
        <p:txBody>
          <a:bodyPr wrap="square" rtlCol="0">
            <a:spAutoFit/>
          </a:bodyPr>
          <a:lstStyle/>
          <a:p>
            <a:r>
              <a:rPr lang="en-US" sz="900" dirty="0">
                <a:hlinkClick r:id="rId8" tooltip="http://profslusos.blogspot.com/2013/08/para-quando-publicitacao-das-listas-de.html"/>
              </a:rPr>
              <a:t>This Photo</a:t>
            </a:r>
            <a:r>
              <a:rPr lang="en-US" sz="900" dirty="0"/>
              <a:t> by Unknown Author is licensed under </a:t>
            </a:r>
            <a:r>
              <a:rPr lang="en-US" sz="900" dirty="0">
                <a:hlinkClick r:id="rId9" tooltip="https://creativecommons.org/licenses/by-sa/3.0/"/>
              </a:rPr>
              <a:t>CC BY-SA</a:t>
            </a:r>
            <a:endParaRPr lang="en-US" sz="900" dirty="0"/>
          </a:p>
        </p:txBody>
      </p:sp>
    </p:spTree>
    <p:extLst>
      <p:ext uri="{BB962C8B-B14F-4D97-AF65-F5344CB8AC3E}">
        <p14:creationId xmlns:p14="http://schemas.microsoft.com/office/powerpoint/2010/main" val="19133354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935250F-9475-4A7C-BD20-F3DD2BCA32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1">
            <a:extLst>
              <a:ext uri="{FF2B5EF4-FFF2-40B4-BE49-F238E27FC236}">
                <a16:creationId xmlns:a16="http://schemas.microsoft.com/office/drawing/2014/main" id="{CCE9F723-9A0F-4D08-A318-9BECBA07D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11548531" cy="6214534"/>
          </a:xfrm>
          <a:prstGeom prst="roundRect">
            <a:avLst>
              <a:gd name="adj" fmla="val 8642"/>
            </a:avLst>
          </a:pr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C751CDD-D58E-46E4-9537-5DD051D62B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D5E09F5-2BBC-4602-A660-1EF57BA984BD}"/>
              </a:ext>
            </a:extLst>
          </p:cNvPr>
          <p:cNvPicPr>
            <a:picLocks/>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724377" y="965201"/>
            <a:ext cx="8743243" cy="4918074"/>
          </a:xfrm>
          <a:prstGeom prst="rect">
            <a:avLst/>
          </a:prstGeom>
        </p:spPr>
      </p:pic>
    </p:spTree>
    <p:extLst>
      <p:ext uri="{BB962C8B-B14F-4D97-AF65-F5344CB8AC3E}">
        <p14:creationId xmlns:p14="http://schemas.microsoft.com/office/powerpoint/2010/main" val="786262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0D0D41-A57E-4309-8000-A8D6196C1EA2}"/>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40746839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C6869-705E-42F0-B91C-FF7E2787F692}"/>
              </a:ext>
            </a:extLst>
          </p:cNvPr>
          <p:cNvSpPr>
            <a:spLocks noGrp="1"/>
          </p:cNvSpPr>
          <p:nvPr>
            <p:ph type="title"/>
          </p:nvPr>
        </p:nvSpPr>
        <p:spPr/>
        <p:txBody>
          <a:bodyPr/>
          <a:lstStyle/>
          <a:p>
            <a:r>
              <a:rPr lang="de-AT" b="1" cap="none" dirty="0">
                <a:latin typeface="Ink Free" panose="03080402000500000000" pitchFamily="66" charset="0"/>
              </a:rPr>
              <a:t>Thanks for your attention</a:t>
            </a:r>
            <a:endParaRPr lang="en-US" b="1" cap="none" dirty="0">
              <a:latin typeface="Ink Free" panose="03080402000500000000" pitchFamily="66" charset="0"/>
            </a:endParaRPr>
          </a:p>
        </p:txBody>
      </p:sp>
      <p:sp>
        <p:nvSpPr>
          <p:cNvPr id="3" name="Content Placeholder 2">
            <a:extLst>
              <a:ext uri="{FF2B5EF4-FFF2-40B4-BE49-F238E27FC236}">
                <a16:creationId xmlns:a16="http://schemas.microsoft.com/office/drawing/2014/main" id="{197EC96F-E196-4E92-AAC0-C16F03CBAFE7}"/>
              </a:ext>
            </a:extLst>
          </p:cNvPr>
          <p:cNvSpPr>
            <a:spLocks noGrp="1"/>
          </p:cNvSpPr>
          <p:nvPr>
            <p:ph sz="quarter" idx="13"/>
          </p:nvPr>
        </p:nvSpPr>
        <p:spPr/>
        <p:txBody>
          <a:bodyPr/>
          <a:lstStyle/>
          <a:p>
            <a:r>
              <a:rPr lang="de-AT" dirty="0"/>
              <a:t>Find out more on</a:t>
            </a:r>
          </a:p>
          <a:p>
            <a:r>
              <a:rPr lang="de-AT" dirty="0">
                <a:hlinkClick r:id="rId3"/>
              </a:rPr>
              <a:t>www.epep.at</a:t>
            </a:r>
            <a:endParaRPr lang="de-AT" dirty="0"/>
          </a:p>
          <a:p>
            <a:r>
              <a:rPr lang="de-AT" dirty="0">
                <a:hlinkClick r:id="rId4"/>
              </a:rPr>
              <a:t>www.gibsters.com</a:t>
            </a:r>
            <a:endParaRPr lang="de-AT" dirty="0"/>
          </a:p>
          <a:p>
            <a:r>
              <a:rPr lang="de-AT" dirty="0">
                <a:hlinkClick r:id="rId5"/>
              </a:rPr>
              <a:t>www.readingiscool.xyz</a:t>
            </a:r>
            <a:endParaRPr lang="de-AT" dirty="0"/>
          </a:p>
          <a:p>
            <a:endParaRPr lang="de-AT" dirty="0"/>
          </a:p>
          <a:p>
            <a:endParaRPr lang="de-AT" dirty="0"/>
          </a:p>
          <a:p>
            <a:endParaRPr lang="en-US" dirty="0"/>
          </a:p>
        </p:txBody>
      </p:sp>
      <p:pic>
        <p:nvPicPr>
          <p:cNvPr id="5" name="Picture 4" descr="A close up of a sign&#10;&#10;Description generated with very high confidence">
            <a:extLst>
              <a:ext uri="{FF2B5EF4-FFF2-40B4-BE49-F238E27FC236}">
                <a16:creationId xmlns:a16="http://schemas.microsoft.com/office/drawing/2014/main" id="{FC059E80-8288-4059-9889-895EB0D4708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977482" y="1523481"/>
            <a:ext cx="3064968" cy="3062756"/>
          </a:xfrm>
          <a:prstGeom prst="rect">
            <a:avLst/>
          </a:prstGeom>
          <a:ln>
            <a:noFill/>
          </a:ln>
          <a:effectLst>
            <a:softEdge rad="112500"/>
          </a:effectLst>
        </p:spPr>
      </p:pic>
      <p:sp>
        <p:nvSpPr>
          <p:cNvPr id="6" name="TextBox 5">
            <a:extLst>
              <a:ext uri="{FF2B5EF4-FFF2-40B4-BE49-F238E27FC236}">
                <a16:creationId xmlns:a16="http://schemas.microsoft.com/office/drawing/2014/main" id="{FDFEC30B-C071-4C1D-B6DE-8A84A41243D4}"/>
              </a:ext>
            </a:extLst>
          </p:cNvPr>
          <p:cNvSpPr txBox="1"/>
          <p:nvPr/>
        </p:nvSpPr>
        <p:spPr>
          <a:xfrm>
            <a:off x="7023490" y="5828181"/>
            <a:ext cx="3064968" cy="230832"/>
          </a:xfrm>
          <a:prstGeom prst="rect">
            <a:avLst/>
          </a:prstGeom>
          <a:noFill/>
        </p:spPr>
        <p:txBody>
          <a:bodyPr wrap="square" rtlCol="0">
            <a:spAutoFit/>
          </a:bodyPr>
          <a:lstStyle/>
          <a:p>
            <a:r>
              <a:rPr lang="en-US" sz="900">
                <a:hlinkClick r:id="rId7" tooltip="http://www.portalhr.ro/cand-ai-spus-multumesc-ultima-data/"/>
              </a:rPr>
              <a:t>This Photo</a:t>
            </a:r>
            <a:r>
              <a:rPr lang="en-US" sz="900"/>
              <a:t> by Unknown Author is licensed under </a:t>
            </a:r>
            <a:r>
              <a:rPr lang="en-US" sz="900">
                <a:hlinkClick r:id="rId8" tooltip="https://creativecommons.org/licenses/by-nc-nd/3.0/"/>
              </a:rPr>
              <a:t>CC BY-NC-ND</a:t>
            </a:r>
            <a:endParaRPr lang="en-US" sz="900"/>
          </a:p>
        </p:txBody>
      </p:sp>
    </p:spTree>
    <p:extLst>
      <p:ext uri="{BB962C8B-B14F-4D97-AF65-F5344CB8AC3E}">
        <p14:creationId xmlns:p14="http://schemas.microsoft.com/office/powerpoint/2010/main" val="17698963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91F8-51EE-4C3A-B0C4-72EA6879947F}"/>
              </a:ext>
            </a:extLst>
          </p:cNvPr>
          <p:cNvSpPr>
            <a:spLocks noGrp="1"/>
          </p:cNvSpPr>
          <p:nvPr>
            <p:ph type="title"/>
          </p:nvPr>
        </p:nvSpPr>
        <p:spPr>
          <a:xfrm>
            <a:off x="1066800" y="545523"/>
            <a:ext cx="10058400" cy="701386"/>
          </a:xfrm>
          <a:solidFill>
            <a:schemeClr val="bg1">
              <a:lumMod val="95000"/>
            </a:schemeClr>
          </a:solidFill>
        </p:spPr>
        <p:txBody>
          <a:bodyPr>
            <a:normAutofit/>
          </a:bodyPr>
          <a:lstStyle/>
          <a:p>
            <a:r>
              <a:rPr lang="de-AT" b="1" cap="none" dirty="0">
                <a:latin typeface="Ink Free" panose="03080402000500000000" pitchFamily="66" charset="0"/>
              </a:rPr>
              <a:t>Resources</a:t>
            </a:r>
            <a:endParaRPr lang="en-US" b="1" cap="none" dirty="0">
              <a:latin typeface="Ink Free" panose="03080402000500000000" pitchFamily="66" charset="0"/>
            </a:endParaRPr>
          </a:p>
        </p:txBody>
      </p:sp>
      <p:pic>
        <p:nvPicPr>
          <p:cNvPr id="4" name="Content Placeholder 3">
            <a:hlinkClick r:id="rId2"/>
            <a:extLst>
              <a:ext uri="{FF2B5EF4-FFF2-40B4-BE49-F238E27FC236}">
                <a16:creationId xmlns:a16="http://schemas.microsoft.com/office/drawing/2014/main" id="{1C44CCBB-03BC-4C38-8CF1-4BBBE824A4E1}"/>
              </a:ext>
            </a:extLst>
          </p:cNvPr>
          <p:cNvPicPr>
            <a:picLocks noGrp="1" noChangeAspect="1"/>
          </p:cNvPicPr>
          <p:nvPr>
            <p:ph idx="1"/>
          </p:nvPr>
        </p:nvPicPr>
        <p:blipFill>
          <a:blip r:embed="rId3"/>
          <a:stretch>
            <a:fillRect/>
          </a:stretch>
        </p:blipFill>
        <p:spPr>
          <a:xfrm>
            <a:off x="1174227" y="1742607"/>
            <a:ext cx="7341474" cy="4855939"/>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750C25A4-9D35-43AC-B4DF-D8CCBA3FF189}"/>
              </a:ext>
            </a:extLst>
          </p:cNvPr>
          <p:cNvSpPr txBox="1"/>
          <p:nvPr/>
        </p:nvSpPr>
        <p:spPr>
          <a:xfrm>
            <a:off x="3529421" y="1214652"/>
            <a:ext cx="6619584" cy="738664"/>
          </a:xfrm>
          <a:prstGeom prst="rect">
            <a:avLst/>
          </a:prstGeom>
          <a:noFill/>
        </p:spPr>
        <p:txBody>
          <a:bodyPr wrap="square" rtlCol="0">
            <a:spAutoFit/>
          </a:bodyPr>
          <a:lstStyle/>
          <a:p>
            <a:r>
              <a:rPr lang="de-AT" sz="2400" dirty="0">
                <a:hlinkClick r:id="rId4"/>
              </a:rPr>
              <a:t>https://tinyurl.com/choiceboard-recources</a:t>
            </a:r>
            <a:endParaRPr lang="de-AT" sz="2400" dirty="0"/>
          </a:p>
          <a:p>
            <a:endParaRPr lang="en-US" dirty="0"/>
          </a:p>
        </p:txBody>
      </p:sp>
      <p:pic>
        <p:nvPicPr>
          <p:cNvPr id="6" name="Picture 5" descr="A close up of a black background&#10;&#10;Description generated with high confidence">
            <a:extLst>
              <a:ext uri="{FF2B5EF4-FFF2-40B4-BE49-F238E27FC236}">
                <a16:creationId xmlns:a16="http://schemas.microsoft.com/office/drawing/2014/main" id="{453F739E-AFE3-4163-BE37-67A1C0C579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5675" y="1594757"/>
            <a:ext cx="1676666" cy="1676666"/>
          </a:xfrm>
          <a:prstGeom prst="rect">
            <a:avLst/>
          </a:prstGeom>
        </p:spPr>
      </p:pic>
    </p:spTree>
    <p:extLst>
      <p:ext uri="{BB962C8B-B14F-4D97-AF65-F5344CB8AC3E}">
        <p14:creationId xmlns:p14="http://schemas.microsoft.com/office/powerpoint/2010/main" val="39343576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DC8B7AA-730C-4F2E-B2B8-53A35FC866DE}"/>
              </a:ext>
            </a:extLst>
          </p:cNvPr>
          <p:cNvGraphicFramePr>
            <a:graphicFrameLocks noGrp="1"/>
          </p:cNvGraphicFramePr>
          <p:nvPr>
            <p:extLst/>
          </p:nvPr>
        </p:nvGraphicFramePr>
        <p:xfrm>
          <a:off x="950769" y="1233477"/>
          <a:ext cx="10417334" cy="4897799"/>
        </p:xfrm>
        <a:graphic>
          <a:graphicData uri="http://schemas.openxmlformats.org/drawingml/2006/table">
            <a:tbl>
              <a:tblPr firstRow="1" firstCol="1" bandRow="1">
                <a:tableStyleId>{8A107856-5554-42FB-B03E-39F5DBC370BA}</a:tableStyleId>
              </a:tblPr>
              <a:tblGrid>
                <a:gridCol w="2425849">
                  <a:extLst>
                    <a:ext uri="{9D8B030D-6E8A-4147-A177-3AD203B41FA5}">
                      <a16:colId xmlns:a16="http://schemas.microsoft.com/office/drawing/2014/main" val="3606500535"/>
                    </a:ext>
                  </a:extLst>
                </a:gridCol>
                <a:gridCol w="3697361">
                  <a:extLst>
                    <a:ext uri="{9D8B030D-6E8A-4147-A177-3AD203B41FA5}">
                      <a16:colId xmlns:a16="http://schemas.microsoft.com/office/drawing/2014/main" val="3661573908"/>
                    </a:ext>
                  </a:extLst>
                </a:gridCol>
                <a:gridCol w="4294124">
                  <a:extLst>
                    <a:ext uri="{9D8B030D-6E8A-4147-A177-3AD203B41FA5}">
                      <a16:colId xmlns:a16="http://schemas.microsoft.com/office/drawing/2014/main" val="1509112553"/>
                    </a:ext>
                  </a:extLst>
                </a:gridCol>
              </a:tblGrid>
              <a:tr h="1937621">
                <a:tc>
                  <a:txBody>
                    <a:bodyPr/>
                    <a:lstStyle/>
                    <a:p>
                      <a:pPr>
                        <a:lnSpc>
                          <a:spcPct val="107000"/>
                        </a:lnSpc>
                        <a:spcAft>
                          <a:spcPts val="0"/>
                        </a:spcAft>
                      </a:pPr>
                      <a:r>
                        <a:rPr lang="en-US" sz="1400" dirty="0">
                          <a:effectLst/>
                        </a:rPr>
                        <a:t>Poster</a:t>
                      </a:r>
                      <a:endParaRPr lang="en-US" sz="1200" dirty="0">
                        <a:effectLst/>
                      </a:endParaRPr>
                    </a:p>
                    <a:p>
                      <a:pPr>
                        <a:lnSpc>
                          <a:spcPct val="107000"/>
                        </a:lnSpc>
                        <a:spcAft>
                          <a:spcPts val="0"/>
                        </a:spcAft>
                      </a:pPr>
                      <a:r>
                        <a:rPr lang="en-US" sz="1400" b="0" dirty="0">
                          <a:effectLst/>
                        </a:rPr>
                        <a:t>Make a poster that presents the advantages of choice-boards to your colleagues in school. You can then show the poster to your colleagues during the next pedagogical conference or subject teacher meeting</a:t>
                      </a:r>
                      <a:r>
                        <a:rPr lang="en-US" sz="1050" b="0" dirty="0">
                          <a:effectLst/>
                        </a:rPr>
                        <a:t>.</a:t>
                      </a:r>
                      <a:endParaRPr lang="en-US"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4882" marR="54882" marT="0" marB="0"/>
                </a:tc>
                <a:tc>
                  <a:txBody>
                    <a:bodyPr/>
                    <a:lstStyle/>
                    <a:p>
                      <a:pPr>
                        <a:lnSpc>
                          <a:spcPct val="107000"/>
                        </a:lnSpc>
                        <a:spcAft>
                          <a:spcPts val="0"/>
                        </a:spcAft>
                      </a:pPr>
                      <a:r>
                        <a:rPr lang="en-US" sz="1400" dirty="0">
                          <a:effectLst/>
                        </a:rPr>
                        <a:t>Video message on </a:t>
                      </a:r>
                      <a:r>
                        <a:rPr lang="en-US" sz="1400" dirty="0" err="1">
                          <a:effectLst/>
                        </a:rPr>
                        <a:t>Flipgrid</a:t>
                      </a:r>
                      <a:endParaRPr lang="en-US" sz="1400" dirty="0">
                        <a:effectLst/>
                      </a:endParaRPr>
                    </a:p>
                    <a:p>
                      <a:pPr>
                        <a:lnSpc>
                          <a:spcPct val="107000"/>
                        </a:lnSpc>
                        <a:spcAft>
                          <a:spcPts val="0"/>
                        </a:spcAft>
                      </a:pPr>
                      <a:r>
                        <a:rPr lang="en-US" sz="1400" b="0" dirty="0">
                          <a:effectLst/>
                        </a:rPr>
                        <a:t>Record a short video message  explaining the benefits of choice-boards to other teachers. Record the message on </a:t>
                      </a:r>
                      <a:r>
                        <a:rPr lang="en-US" sz="1400" b="0" dirty="0" err="1">
                          <a:effectLst/>
                        </a:rPr>
                        <a:t>flipgrid</a:t>
                      </a:r>
                      <a:r>
                        <a:rPr lang="en-US" sz="1400" b="0" dirty="0">
                          <a:effectLst/>
                        </a:rPr>
                        <a:t>. You can also do this with a partner in form of an interview or a questions- answer session.</a:t>
                      </a:r>
                    </a:p>
                    <a:p>
                      <a:pPr>
                        <a:lnSpc>
                          <a:spcPct val="107000"/>
                        </a:lnSpc>
                        <a:spcAft>
                          <a:spcPts val="0"/>
                        </a:spcAft>
                      </a:pPr>
                      <a:r>
                        <a:rPr lang="en-US" sz="1600" b="0" dirty="0" err="1">
                          <a:solidFill>
                            <a:schemeClr val="tx1"/>
                          </a:solidFill>
                          <a:effectLst/>
                        </a:rPr>
                        <a:t>Flipgrid</a:t>
                      </a:r>
                      <a:r>
                        <a:rPr lang="en-US" sz="1600" b="0" dirty="0">
                          <a:effectLst/>
                        </a:rPr>
                        <a:t>: https://flipgrid.com/fcff38f6</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4882" marR="54882" marT="0" marB="0"/>
                </a:tc>
                <a:tc>
                  <a:txBody>
                    <a:bodyPr/>
                    <a:lstStyle/>
                    <a:p>
                      <a:pPr>
                        <a:lnSpc>
                          <a:spcPct val="107000"/>
                        </a:lnSpc>
                        <a:spcAft>
                          <a:spcPts val="0"/>
                        </a:spcAft>
                      </a:pPr>
                      <a:r>
                        <a:rPr lang="en-US" sz="1400" dirty="0">
                          <a:effectLst/>
                        </a:rPr>
                        <a:t>Explain to your students</a:t>
                      </a:r>
                    </a:p>
                    <a:p>
                      <a:pPr>
                        <a:lnSpc>
                          <a:spcPct val="107000"/>
                        </a:lnSpc>
                        <a:spcAft>
                          <a:spcPts val="0"/>
                        </a:spcAft>
                      </a:pPr>
                      <a:r>
                        <a:rPr lang="en-US" sz="1400" b="0" dirty="0">
                          <a:effectLst/>
                        </a:rPr>
                        <a:t>Explain the idea of choice-boards to your students in school. Think of a specific class that you are teaching at the moment. Do this in the language you are teaching.</a:t>
                      </a:r>
                    </a:p>
                    <a:p>
                      <a:pPr>
                        <a:lnSpc>
                          <a:spcPct val="107000"/>
                        </a:lnSpc>
                        <a:spcAft>
                          <a:spcPts val="0"/>
                        </a:spcAft>
                      </a:pPr>
                      <a:r>
                        <a:rPr lang="en-US" sz="1400" b="0" dirty="0">
                          <a:effectLst/>
                        </a:rPr>
                        <a:t>Prepare 3-5 </a:t>
                      </a:r>
                      <a:r>
                        <a:rPr lang="en-US" sz="1400" b="0" dirty="0" err="1">
                          <a:effectLst/>
                        </a:rPr>
                        <a:t>powerpoint</a:t>
                      </a:r>
                      <a:r>
                        <a:rPr lang="en-US" sz="1400" b="0" dirty="0">
                          <a:effectLst/>
                        </a:rPr>
                        <a:t> slides (or sketch them on paper if you did not bring your computer).</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4882" marR="54882" marT="0" marB="0"/>
                </a:tc>
                <a:extLst>
                  <a:ext uri="{0D108BD9-81ED-4DB2-BD59-A6C34878D82A}">
                    <a16:rowId xmlns:a16="http://schemas.microsoft.com/office/drawing/2014/main" val="2489828405"/>
                  </a:ext>
                </a:extLst>
              </a:tr>
              <a:tr h="1583735">
                <a:tc>
                  <a:txBody>
                    <a:bodyPr/>
                    <a:lstStyle/>
                    <a:p>
                      <a:pPr>
                        <a:lnSpc>
                          <a:spcPct val="107000"/>
                        </a:lnSpc>
                        <a:spcAft>
                          <a:spcPts val="0"/>
                        </a:spcAft>
                      </a:pPr>
                      <a:r>
                        <a:rPr lang="en-US" sz="1400" dirty="0">
                          <a:effectLst/>
                        </a:rPr>
                        <a:t>E-mail to a colleague</a:t>
                      </a:r>
                    </a:p>
                    <a:p>
                      <a:pPr>
                        <a:lnSpc>
                          <a:spcPct val="107000"/>
                        </a:lnSpc>
                        <a:spcAft>
                          <a:spcPts val="0"/>
                        </a:spcAft>
                      </a:pPr>
                      <a:r>
                        <a:rPr lang="en-US" sz="1400" b="0" dirty="0">
                          <a:effectLst/>
                        </a:rPr>
                        <a:t>Write an e-mail to a colleague of yours. (Maybe the colleague who is teaching a parallel group.) Explain the benefits of choice-boards and invite him/her to try it out with you. </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4882" marR="54882" marT="0" marB="0"/>
                </a:tc>
                <a:tc>
                  <a:txBody>
                    <a:bodyPr/>
                    <a:lstStyle/>
                    <a:p>
                      <a:pPr>
                        <a:lnSpc>
                          <a:spcPct val="107000"/>
                        </a:lnSpc>
                        <a:spcAft>
                          <a:spcPts val="0"/>
                        </a:spcAft>
                      </a:pPr>
                      <a:r>
                        <a:rPr lang="en-US" sz="1400" b="1" dirty="0">
                          <a:effectLst/>
                        </a:rPr>
                        <a:t>Letter to the editor</a:t>
                      </a:r>
                    </a:p>
                    <a:p>
                      <a:pPr>
                        <a:lnSpc>
                          <a:spcPct val="107000"/>
                        </a:lnSpc>
                        <a:spcAft>
                          <a:spcPts val="0"/>
                        </a:spcAft>
                      </a:pPr>
                      <a:r>
                        <a:rPr lang="en-US" sz="1400" dirty="0">
                          <a:effectLst/>
                        </a:rPr>
                        <a:t>Write a short letter to the editor of your local newspaper. Explain the importance of differentiation and choice for effective learning and argue for inclusion and against early segregation in schools.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882" marR="54882" marT="0" marB="0"/>
                </a:tc>
                <a:tc>
                  <a:txBody>
                    <a:bodyPr/>
                    <a:lstStyle/>
                    <a:p>
                      <a:pPr>
                        <a:lnSpc>
                          <a:spcPct val="107000"/>
                        </a:lnSpc>
                        <a:spcAft>
                          <a:spcPts val="0"/>
                        </a:spcAft>
                      </a:pPr>
                      <a:r>
                        <a:rPr lang="en-US" sz="1400" b="1" dirty="0">
                          <a:effectLst/>
                        </a:rPr>
                        <a:t>Design your first choice board</a:t>
                      </a:r>
                    </a:p>
                    <a:p>
                      <a:pPr>
                        <a:lnSpc>
                          <a:spcPct val="107000"/>
                        </a:lnSpc>
                        <a:spcAft>
                          <a:spcPts val="0"/>
                        </a:spcAft>
                      </a:pPr>
                      <a:r>
                        <a:rPr lang="en-US" sz="1400" dirty="0">
                          <a:effectLst/>
                        </a:rPr>
                        <a:t>Design a  basic choice board for one of your classes. </a:t>
                      </a:r>
                      <a:endParaRPr lang="en-US" sz="1200" dirty="0">
                        <a:effectLst/>
                      </a:endParaRPr>
                    </a:p>
                    <a:p>
                      <a:pPr>
                        <a:lnSpc>
                          <a:spcPct val="107000"/>
                        </a:lnSpc>
                        <a:spcAft>
                          <a:spcPts val="0"/>
                        </a:spcAft>
                      </a:pPr>
                      <a:r>
                        <a:rPr lang="en-US" sz="1400" dirty="0">
                          <a:effectLst/>
                        </a:rPr>
                        <a:t>Define your learning objectives.</a:t>
                      </a:r>
                      <a:endParaRPr lang="en-US" sz="1200" dirty="0">
                        <a:effectLst/>
                      </a:endParaRPr>
                    </a:p>
                    <a:p>
                      <a:pPr>
                        <a:lnSpc>
                          <a:spcPct val="107000"/>
                        </a:lnSpc>
                        <a:spcAft>
                          <a:spcPts val="0"/>
                        </a:spcAft>
                      </a:pPr>
                      <a:r>
                        <a:rPr lang="en-US" sz="1400" dirty="0">
                          <a:effectLst/>
                        </a:rPr>
                        <a:t>Then offer options for students to choose from.</a:t>
                      </a:r>
                      <a:endParaRPr lang="en-US" sz="1200" dirty="0">
                        <a:effectLst/>
                      </a:endParaRPr>
                    </a:p>
                    <a:p>
                      <a:pPr>
                        <a:lnSpc>
                          <a:spcPct val="107000"/>
                        </a:lnSpc>
                        <a:spcAft>
                          <a:spcPts val="0"/>
                        </a:spcAft>
                      </a:pPr>
                      <a:r>
                        <a:rPr lang="en-US" sz="1400" dirty="0">
                          <a:effectLst/>
                        </a:rPr>
                        <a:t>Consider: different language skills,</a:t>
                      </a:r>
                      <a:endParaRPr lang="en-US" sz="1200" dirty="0">
                        <a:effectLst/>
                      </a:endParaRPr>
                    </a:p>
                    <a:p>
                      <a:pPr>
                        <a:lnSpc>
                          <a:spcPct val="107000"/>
                        </a:lnSpc>
                        <a:spcAft>
                          <a:spcPts val="0"/>
                        </a:spcAft>
                      </a:pPr>
                      <a:r>
                        <a:rPr lang="en-US" sz="1400" dirty="0">
                          <a:effectLst/>
                        </a:rPr>
                        <a:t>interests, readiness levels, learning preferences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882" marR="54882" marT="0" marB="0"/>
                </a:tc>
                <a:extLst>
                  <a:ext uri="{0D108BD9-81ED-4DB2-BD59-A6C34878D82A}">
                    <a16:rowId xmlns:a16="http://schemas.microsoft.com/office/drawing/2014/main" val="2695315410"/>
                  </a:ext>
                </a:extLst>
              </a:tr>
              <a:tr h="1372551">
                <a:tc>
                  <a:txBody>
                    <a:bodyPr/>
                    <a:lstStyle/>
                    <a:p>
                      <a:pPr>
                        <a:lnSpc>
                          <a:spcPct val="107000"/>
                        </a:lnSpc>
                        <a:spcAft>
                          <a:spcPts val="0"/>
                        </a:spcAft>
                      </a:pPr>
                      <a:r>
                        <a:rPr lang="en-US" sz="1400" dirty="0" err="1">
                          <a:effectLst/>
                        </a:rPr>
                        <a:t>Mindmap</a:t>
                      </a:r>
                      <a:endParaRPr lang="en-US" sz="1400" dirty="0">
                        <a:effectLst/>
                      </a:endParaRPr>
                    </a:p>
                    <a:p>
                      <a:pPr>
                        <a:lnSpc>
                          <a:spcPct val="107000"/>
                        </a:lnSpc>
                        <a:spcAft>
                          <a:spcPts val="0"/>
                        </a:spcAft>
                      </a:pPr>
                      <a:r>
                        <a:rPr lang="en-US" sz="1400" b="0" dirty="0">
                          <a:effectLst/>
                        </a:rPr>
                        <a:t>Make a detailed mind map about choice boards: benefits and how-to-tips.</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4882" marR="54882" marT="0" marB="0"/>
                </a:tc>
                <a:tc>
                  <a:txBody>
                    <a:bodyPr/>
                    <a:lstStyle/>
                    <a:p>
                      <a:pPr>
                        <a:lnSpc>
                          <a:spcPct val="107000"/>
                        </a:lnSpc>
                        <a:spcAft>
                          <a:spcPts val="0"/>
                        </a:spcAft>
                      </a:pPr>
                      <a:r>
                        <a:rPr lang="en-US" sz="1400" b="1" dirty="0">
                          <a:effectLst/>
                        </a:rPr>
                        <a:t>Questions</a:t>
                      </a:r>
                    </a:p>
                    <a:p>
                      <a:pPr>
                        <a:lnSpc>
                          <a:spcPct val="107000"/>
                        </a:lnSpc>
                        <a:spcAft>
                          <a:spcPts val="0"/>
                        </a:spcAft>
                      </a:pPr>
                      <a:r>
                        <a:rPr lang="en-US" sz="1400" dirty="0">
                          <a:effectLst/>
                        </a:rPr>
                        <a:t>Write a set of meaningful comprehension and discussion  questions for one of the texts or videos about choice-boards.</a:t>
                      </a:r>
                    </a:p>
                    <a:p>
                      <a:pPr>
                        <a:lnSpc>
                          <a:spcPct val="107000"/>
                        </a:lnSpc>
                        <a:spcAft>
                          <a:spcPts val="0"/>
                        </a:spcAft>
                      </a:pPr>
                      <a:r>
                        <a:rPr lang="en-US" sz="1400" dirty="0">
                          <a:effectLst/>
                        </a:rPr>
                        <a:t>Provide an answer sheet (in keywords).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882" marR="54882" marT="0" marB="0"/>
                </a:tc>
                <a:tc>
                  <a:txBody>
                    <a:bodyPr/>
                    <a:lstStyle/>
                    <a:p>
                      <a:pPr>
                        <a:lnSpc>
                          <a:spcPct val="107000"/>
                        </a:lnSpc>
                        <a:spcAft>
                          <a:spcPts val="0"/>
                        </a:spcAft>
                      </a:pPr>
                      <a:r>
                        <a:rPr lang="en-US" sz="1400" b="1" dirty="0">
                          <a:effectLst/>
                        </a:rPr>
                        <a:t>Why I do NOT like choice boards</a:t>
                      </a:r>
                    </a:p>
                    <a:p>
                      <a:pPr>
                        <a:lnSpc>
                          <a:spcPct val="107000"/>
                        </a:lnSpc>
                        <a:spcAft>
                          <a:spcPts val="0"/>
                        </a:spcAft>
                      </a:pPr>
                      <a:r>
                        <a:rPr lang="en-US" sz="1400" dirty="0">
                          <a:effectLst/>
                        </a:rPr>
                        <a:t>Explain why you do NOT want to use choice-boards in your classes. What are the disadvantages for you and your leaners?</a:t>
                      </a:r>
                      <a:endParaRPr lang="en-US" sz="1200" dirty="0">
                        <a:effectLst/>
                      </a:endParaRPr>
                    </a:p>
                    <a:p>
                      <a:pPr>
                        <a:lnSpc>
                          <a:spcPct val="107000"/>
                        </a:lnSpc>
                        <a:spcAft>
                          <a:spcPts val="0"/>
                        </a:spcAft>
                      </a:pPr>
                      <a:r>
                        <a:rPr lang="en-US" sz="1400" dirty="0">
                          <a:effectLst/>
                        </a:rPr>
                        <a:t>Choose any format: video, e-mail, mind map of disadvantages, checklist of disadvantages…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882" marR="54882" marT="0" marB="0"/>
                </a:tc>
                <a:extLst>
                  <a:ext uri="{0D108BD9-81ED-4DB2-BD59-A6C34878D82A}">
                    <a16:rowId xmlns:a16="http://schemas.microsoft.com/office/drawing/2014/main" val="2712652079"/>
                  </a:ext>
                </a:extLst>
              </a:tr>
            </a:tbl>
          </a:graphicData>
        </a:graphic>
      </p:graphicFrame>
      <p:sp>
        <p:nvSpPr>
          <p:cNvPr id="3" name="Rectangle 1">
            <a:extLst>
              <a:ext uri="{FF2B5EF4-FFF2-40B4-BE49-F238E27FC236}">
                <a16:creationId xmlns:a16="http://schemas.microsoft.com/office/drawing/2014/main" id="{700071FA-546A-4093-8F4E-9AB4C839E1C8}"/>
              </a:ext>
            </a:extLst>
          </p:cNvPr>
          <p:cNvSpPr>
            <a:spLocks noChangeArrowheads="1"/>
          </p:cNvSpPr>
          <p:nvPr/>
        </p:nvSpPr>
        <p:spPr bwMode="auto">
          <a:xfrm>
            <a:off x="950769" y="279983"/>
            <a:ext cx="10453702" cy="892552"/>
          </a:xfrm>
          <a:prstGeom prst="rect">
            <a:avLst/>
          </a:prstGeom>
          <a:solidFill>
            <a:schemeClr val="bg1">
              <a:lumMod val="95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Kristen ITC" panose="03050502040202030202" pitchFamily="66" charset="0"/>
                <a:ea typeface="Times New Roman" panose="02020603050405020304" pitchFamily="18" charset="0"/>
              </a:rPr>
              <a:t>A mini choice board for this session</a:t>
            </a:r>
            <a:endParaRPr kumimoji="0" lang="en-US" altLang="en-US" sz="2400" b="1"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Do one of the  tasks from the choice board. </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Be prepared to present your product to the group in the last 15 minutes of this session.</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4" name="Oval 3">
            <a:extLst>
              <a:ext uri="{FF2B5EF4-FFF2-40B4-BE49-F238E27FC236}">
                <a16:creationId xmlns:a16="http://schemas.microsoft.com/office/drawing/2014/main" id="{521BBF7F-56C4-48B0-A41F-332C22C4A688}"/>
              </a:ext>
            </a:extLst>
          </p:cNvPr>
          <p:cNvSpPr/>
          <p:nvPr/>
        </p:nvSpPr>
        <p:spPr>
          <a:xfrm>
            <a:off x="9537112" y="244210"/>
            <a:ext cx="1867359" cy="92832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AT" dirty="0"/>
              <a:t>Now it‘s your turn</a:t>
            </a:r>
            <a:endParaRPr lang="en-US" dirty="0"/>
          </a:p>
        </p:txBody>
      </p:sp>
    </p:spTree>
    <p:extLst>
      <p:ext uri="{BB962C8B-B14F-4D97-AF65-F5344CB8AC3E}">
        <p14:creationId xmlns:p14="http://schemas.microsoft.com/office/powerpoint/2010/main" val="3655372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1927B-D02F-4E08-92A7-23FD85EF1140}"/>
              </a:ext>
            </a:extLst>
          </p:cNvPr>
          <p:cNvSpPr>
            <a:spLocks noGrp="1"/>
          </p:cNvSpPr>
          <p:nvPr>
            <p:ph type="title"/>
          </p:nvPr>
        </p:nvSpPr>
        <p:spPr/>
        <p:txBody>
          <a:bodyPr/>
          <a:lstStyle/>
          <a:p>
            <a:r>
              <a:rPr lang="de-AT" dirty="0"/>
              <a:t>Let‘s share…</a:t>
            </a:r>
            <a:endParaRPr lang="en-US" dirty="0"/>
          </a:p>
        </p:txBody>
      </p:sp>
      <p:sp>
        <p:nvSpPr>
          <p:cNvPr id="4" name="Content Placeholder 3">
            <a:extLst>
              <a:ext uri="{FF2B5EF4-FFF2-40B4-BE49-F238E27FC236}">
                <a16:creationId xmlns:a16="http://schemas.microsoft.com/office/drawing/2014/main" id="{DAF777C0-39B7-4202-9565-4C3E6C131B63}"/>
              </a:ext>
            </a:extLst>
          </p:cNvPr>
          <p:cNvSpPr>
            <a:spLocks noGrp="1"/>
          </p:cNvSpPr>
          <p:nvPr>
            <p:ph sz="half" idx="1"/>
          </p:nvPr>
        </p:nvSpPr>
        <p:spPr/>
        <p:txBody>
          <a:bodyPr>
            <a:normAutofit fontScale="92500" lnSpcReduction="20000"/>
          </a:bodyPr>
          <a:lstStyle/>
          <a:p>
            <a:r>
              <a:rPr lang="de-AT" sz="3600" dirty="0"/>
              <a:t>Results and products</a:t>
            </a:r>
          </a:p>
        </p:txBody>
      </p:sp>
      <p:sp>
        <p:nvSpPr>
          <p:cNvPr id="5" name="Content Placeholder 4">
            <a:extLst>
              <a:ext uri="{FF2B5EF4-FFF2-40B4-BE49-F238E27FC236}">
                <a16:creationId xmlns:a16="http://schemas.microsoft.com/office/drawing/2014/main" id="{B823D830-74B8-4B55-B46E-4A551D684129}"/>
              </a:ext>
            </a:extLst>
          </p:cNvPr>
          <p:cNvSpPr>
            <a:spLocks noGrp="1"/>
          </p:cNvSpPr>
          <p:nvPr>
            <p:ph sz="half" idx="2"/>
          </p:nvPr>
        </p:nvSpPr>
        <p:spPr/>
        <p:txBody>
          <a:bodyPr>
            <a:normAutofit fontScale="92500" lnSpcReduction="20000"/>
          </a:bodyPr>
          <a:lstStyle/>
          <a:p>
            <a:r>
              <a:rPr lang="de-AT" sz="3200" dirty="0"/>
              <a:t>Any further questions</a:t>
            </a:r>
          </a:p>
          <a:p>
            <a:endParaRPr lang="de-AT" sz="3200" dirty="0"/>
          </a:p>
          <a:p>
            <a:endParaRPr lang="de-AT" sz="3200" dirty="0"/>
          </a:p>
          <a:p>
            <a:endParaRPr lang="de-AT" sz="3200" dirty="0"/>
          </a:p>
          <a:p>
            <a:r>
              <a:rPr lang="de-AT" sz="3200" dirty="0"/>
              <a:t>Where else could you give choice to your learers?</a:t>
            </a:r>
          </a:p>
          <a:p>
            <a:endParaRPr lang="en-US" sz="3200" dirty="0"/>
          </a:p>
        </p:txBody>
      </p:sp>
      <p:pic>
        <p:nvPicPr>
          <p:cNvPr id="7" name="Picture 6" descr="A close up of a toy&#10;&#10;Description generated with high confidence">
            <a:extLst>
              <a:ext uri="{FF2B5EF4-FFF2-40B4-BE49-F238E27FC236}">
                <a16:creationId xmlns:a16="http://schemas.microsoft.com/office/drawing/2014/main" id="{DF5D465C-7236-4C74-990D-4CDDFC9FA61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92500" y="2788891"/>
            <a:ext cx="1723336" cy="1723336"/>
          </a:xfrm>
          <a:prstGeom prst="rect">
            <a:avLst/>
          </a:prstGeom>
        </p:spPr>
      </p:pic>
      <p:sp>
        <p:nvSpPr>
          <p:cNvPr id="8" name="TextBox 7">
            <a:extLst>
              <a:ext uri="{FF2B5EF4-FFF2-40B4-BE49-F238E27FC236}">
                <a16:creationId xmlns:a16="http://schemas.microsoft.com/office/drawing/2014/main" id="{E2DBD795-DFA2-417A-9E9F-258C73827873}"/>
              </a:ext>
            </a:extLst>
          </p:cNvPr>
          <p:cNvSpPr txBox="1"/>
          <p:nvPr/>
        </p:nvSpPr>
        <p:spPr>
          <a:xfrm>
            <a:off x="7489135" y="5920498"/>
            <a:ext cx="3040269" cy="184666"/>
          </a:xfrm>
          <a:prstGeom prst="rect">
            <a:avLst/>
          </a:prstGeom>
          <a:noFill/>
        </p:spPr>
        <p:txBody>
          <a:bodyPr wrap="square" rtlCol="0">
            <a:spAutoFit/>
          </a:bodyPr>
          <a:lstStyle/>
          <a:p>
            <a:r>
              <a:rPr lang="en-US" sz="600" dirty="0">
                <a:hlinkClick r:id="rId3" tooltip="http://www.mrscienceshow.com/2010/06/bring-us-your-burning-science-questions.html"/>
              </a:rPr>
              <a:t>This Photo</a:t>
            </a:r>
            <a:r>
              <a:rPr lang="en-US" sz="600" dirty="0"/>
              <a:t> by Unknown Author is licensed under </a:t>
            </a:r>
            <a:r>
              <a:rPr lang="en-US" sz="600" dirty="0">
                <a:hlinkClick r:id="rId4" tooltip="https://creativecommons.org/licenses/by-sa/3.0/"/>
              </a:rPr>
              <a:t>CC BY-SA</a:t>
            </a:r>
            <a:endParaRPr lang="en-US" sz="600" dirty="0"/>
          </a:p>
        </p:txBody>
      </p:sp>
      <p:pic>
        <p:nvPicPr>
          <p:cNvPr id="10" name="Picture 9">
            <a:extLst>
              <a:ext uri="{FF2B5EF4-FFF2-40B4-BE49-F238E27FC236}">
                <a16:creationId xmlns:a16="http://schemas.microsoft.com/office/drawing/2014/main" id="{914005B0-917B-4C43-A992-DA9CB286CDB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032552" y="2839279"/>
            <a:ext cx="1795254" cy="1795254"/>
          </a:xfrm>
          <a:prstGeom prst="rect">
            <a:avLst/>
          </a:prstGeom>
        </p:spPr>
      </p:pic>
      <p:sp>
        <p:nvSpPr>
          <p:cNvPr id="11" name="TextBox 10">
            <a:extLst>
              <a:ext uri="{FF2B5EF4-FFF2-40B4-BE49-F238E27FC236}">
                <a16:creationId xmlns:a16="http://schemas.microsoft.com/office/drawing/2014/main" id="{58FD9A3B-D26A-4AFB-BB1D-EE2B1CFFCC6A}"/>
              </a:ext>
            </a:extLst>
          </p:cNvPr>
          <p:cNvSpPr txBox="1"/>
          <p:nvPr/>
        </p:nvSpPr>
        <p:spPr>
          <a:xfrm>
            <a:off x="1709529" y="5963478"/>
            <a:ext cx="2549387" cy="175507"/>
          </a:xfrm>
          <a:prstGeom prst="rect">
            <a:avLst/>
          </a:prstGeom>
          <a:noFill/>
        </p:spPr>
        <p:txBody>
          <a:bodyPr wrap="square" rtlCol="0">
            <a:spAutoFit/>
          </a:bodyPr>
          <a:lstStyle/>
          <a:p>
            <a:r>
              <a:rPr lang="en-US" sz="500" dirty="0">
                <a:hlinkClick r:id="rId6" tooltip="http://www.eoi.es/blogs/lauraambros/2011/11/28/what-about-managerial-skills/"/>
              </a:rPr>
              <a:t>This Photo</a:t>
            </a:r>
            <a:r>
              <a:rPr lang="en-US" sz="500" dirty="0"/>
              <a:t> by Unknown Author is licensed under </a:t>
            </a:r>
            <a:r>
              <a:rPr lang="en-US" sz="500" dirty="0">
                <a:hlinkClick r:id="rId7" tooltip="https://creativecommons.org/licenses/by-nc-sa/3.0/"/>
              </a:rPr>
              <a:t>CC BY-SA-NC</a:t>
            </a:r>
            <a:endParaRPr lang="en-US" sz="500" dirty="0"/>
          </a:p>
        </p:txBody>
      </p:sp>
    </p:spTree>
    <p:extLst>
      <p:ext uri="{BB962C8B-B14F-4D97-AF65-F5344CB8AC3E}">
        <p14:creationId xmlns:p14="http://schemas.microsoft.com/office/powerpoint/2010/main" val="4261530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D25FD29-96BF-45C9-B137-B79146A9E1F0}"/>
              </a:ext>
            </a:extLst>
          </p:cNvPr>
          <p:cNvPicPr>
            <a:picLocks noChangeAspect="1"/>
          </p:cNvPicPr>
          <p:nvPr/>
        </p:nvPicPr>
        <p:blipFill>
          <a:blip r:embed="rId3"/>
          <a:stretch>
            <a:fillRect/>
          </a:stretch>
        </p:blipFill>
        <p:spPr>
          <a:xfrm>
            <a:off x="9523379" y="534"/>
            <a:ext cx="1699130" cy="1453752"/>
          </a:xfrm>
          <a:prstGeom prst="rect">
            <a:avLst/>
          </a:prstGeom>
        </p:spPr>
      </p:pic>
      <p:graphicFrame>
        <p:nvGraphicFramePr>
          <p:cNvPr id="9" name="Table 8">
            <a:extLst>
              <a:ext uri="{FF2B5EF4-FFF2-40B4-BE49-F238E27FC236}">
                <a16:creationId xmlns:a16="http://schemas.microsoft.com/office/drawing/2014/main" id="{718C2407-C37E-413F-879A-A8579EEFC9A5}"/>
              </a:ext>
            </a:extLst>
          </p:cNvPr>
          <p:cNvGraphicFramePr>
            <a:graphicFrameLocks noGrp="1"/>
          </p:cNvGraphicFramePr>
          <p:nvPr>
            <p:extLst>
              <p:ext uri="{D42A27DB-BD31-4B8C-83A1-F6EECF244321}">
                <p14:modId xmlns:p14="http://schemas.microsoft.com/office/powerpoint/2010/main" val="2256334372"/>
              </p:ext>
            </p:extLst>
          </p:nvPr>
        </p:nvGraphicFramePr>
        <p:xfrm>
          <a:off x="5938740" y="1532107"/>
          <a:ext cx="5339486" cy="5125720"/>
        </p:xfrm>
        <a:graphic>
          <a:graphicData uri="http://schemas.openxmlformats.org/drawingml/2006/table">
            <a:tbl>
              <a:tblPr firstRow="1" bandRow="1">
                <a:tableStyleId>{BC89EF96-8CEA-46FF-86C4-4CE0E7609802}</a:tableStyleId>
              </a:tblPr>
              <a:tblGrid>
                <a:gridCol w="1240273">
                  <a:extLst>
                    <a:ext uri="{9D8B030D-6E8A-4147-A177-3AD203B41FA5}">
                      <a16:colId xmlns:a16="http://schemas.microsoft.com/office/drawing/2014/main" val="2568615532"/>
                    </a:ext>
                  </a:extLst>
                </a:gridCol>
                <a:gridCol w="1502923">
                  <a:extLst>
                    <a:ext uri="{9D8B030D-6E8A-4147-A177-3AD203B41FA5}">
                      <a16:colId xmlns:a16="http://schemas.microsoft.com/office/drawing/2014/main" val="3878321694"/>
                    </a:ext>
                  </a:extLst>
                </a:gridCol>
                <a:gridCol w="1357009">
                  <a:extLst>
                    <a:ext uri="{9D8B030D-6E8A-4147-A177-3AD203B41FA5}">
                      <a16:colId xmlns:a16="http://schemas.microsoft.com/office/drawing/2014/main" val="3722193572"/>
                    </a:ext>
                  </a:extLst>
                </a:gridCol>
                <a:gridCol w="1239281">
                  <a:extLst>
                    <a:ext uri="{9D8B030D-6E8A-4147-A177-3AD203B41FA5}">
                      <a16:colId xmlns:a16="http://schemas.microsoft.com/office/drawing/2014/main" val="1052917794"/>
                    </a:ext>
                  </a:extLst>
                </a:gridCol>
              </a:tblGrid>
              <a:tr h="370840">
                <a:tc>
                  <a:txBody>
                    <a:bodyPr/>
                    <a:lstStyle/>
                    <a:p>
                      <a:r>
                        <a:rPr lang="de-AT" dirty="0"/>
                        <a:t>always </a:t>
                      </a:r>
                    </a:p>
                    <a:p>
                      <a:r>
                        <a:rPr lang="de-AT" dirty="0"/>
                        <a:t>the teacher</a:t>
                      </a:r>
                      <a:endParaRPr lang="en-US" dirty="0"/>
                    </a:p>
                  </a:txBody>
                  <a:tcPr/>
                </a:tc>
                <a:tc>
                  <a:txBody>
                    <a:bodyPr/>
                    <a:lstStyle/>
                    <a:p>
                      <a:r>
                        <a:rPr lang="de-AT" dirty="0"/>
                        <a:t>sometimes the students</a:t>
                      </a:r>
                      <a:endParaRPr lang="en-US" dirty="0"/>
                    </a:p>
                  </a:txBody>
                  <a:tcPr/>
                </a:tc>
                <a:tc>
                  <a:txBody>
                    <a:bodyPr/>
                    <a:lstStyle/>
                    <a:p>
                      <a:r>
                        <a:rPr lang="de-AT" dirty="0"/>
                        <a:t>often </a:t>
                      </a:r>
                    </a:p>
                    <a:p>
                      <a:r>
                        <a:rPr lang="de-AT" dirty="0"/>
                        <a:t>the students</a:t>
                      </a:r>
                      <a:endParaRPr lang="en-US" dirty="0"/>
                    </a:p>
                  </a:txBody>
                  <a:tcPr/>
                </a:tc>
                <a:tc>
                  <a:txBody>
                    <a:bodyPr/>
                    <a:lstStyle/>
                    <a:p>
                      <a:r>
                        <a:rPr lang="de-AT" dirty="0"/>
                        <a:t>usually the students</a:t>
                      </a:r>
                    </a:p>
                    <a:p>
                      <a:endParaRPr lang="en-US" dirty="0"/>
                    </a:p>
                  </a:txBody>
                  <a:tcPr/>
                </a:tc>
                <a:extLst>
                  <a:ext uri="{0D108BD9-81ED-4DB2-BD59-A6C34878D82A}">
                    <a16:rowId xmlns:a16="http://schemas.microsoft.com/office/drawing/2014/main" val="1030220511"/>
                  </a:ext>
                </a:extLst>
              </a:tr>
              <a:tr h="370840">
                <a:tc>
                  <a:txBody>
                    <a:bodyPr/>
                    <a:lstStyle/>
                    <a:p>
                      <a:endParaRPr lang="de-AT" dirty="0"/>
                    </a:p>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231976363"/>
                  </a:ext>
                </a:extLst>
              </a:tr>
              <a:tr h="370840">
                <a:tc>
                  <a:txBody>
                    <a:bodyPr/>
                    <a:lstStyle/>
                    <a:p>
                      <a:endParaRPr lang="de-AT" dirty="0"/>
                    </a:p>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595654120"/>
                  </a:ext>
                </a:extLst>
              </a:tr>
              <a:tr h="370840">
                <a:tc>
                  <a:txBody>
                    <a:bodyPr/>
                    <a:lstStyle/>
                    <a:p>
                      <a:endParaRPr lang="de-AT" dirty="0"/>
                    </a:p>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124213340"/>
                  </a:ext>
                </a:extLst>
              </a:tr>
              <a:tr h="370840">
                <a:tc>
                  <a:txBody>
                    <a:bodyPr/>
                    <a:lstStyle/>
                    <a:p>
                      <a:endParaRPr lang="de-AT" dirty="0"/>
                    </a:p>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05396400"/>
                  </a:ext>
                </a:extLst>
              </a:tr>
              <a:tr h="370840">
                <a:tc>
                  <a:txBody>
                    <a:bodyPr/>
                    <a:lstStyle/>
                    <a:p>
                      <a:endParaRPr lang="de-AT" dirty="0"/>
                    </a:p>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86791965"/>
                  </a:ext>
                </a:extLst>
              </a:tr>
              <a:tr h="370840">
                <a:tc>
                  <a:txBody>
                    <a:bodyPr/>
                    <a:lstStyle/>
                    <a:p>
                      <a:endParaRPr lang="de-AT" dirty="0"/>
                    </a:p>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4983099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93506607"/>
                  </a:ext>
                </a:extLst>
              </a:tr>
            </a:tbl>
          </a:graphicData>
        </a:graphic>
      </p:graphicFrame>
      <p:graphicFrame>
        <p:nvGraphicFramePr>
          <p:cNvPr id="4" name="Table 3">
            <a:extLst>
              <a:ext uri="{FF2B5EF4-FFF2-40B4-BE49-F238E27FC236}">
                <a16:creationId xmlns:a16="http://schemas.microsoft.com/office/drawing/2014/main" id="{74861DBA-8B71-4144-830D-E86021016BBB}"/>
              </a:ext>
            </a:extLst>
          </p:cNvPr>
          <p:cNvGraphicFramePr>
            <a:graphicFrameLocks noGrp="1"/>
          </p:cNvGraphicFramePr>
          <p:nvPr>
            <p:extLst>
              <p:ext uri="{D42A27DB-BD31-4B8C-83A1-F6EECF244321}">
                <p14:modId xmlns:p14="http://schemas.microsoft.com/office/powerpoint/2010/main" val="1682084400"/>
              </p:ext>
            </p:extLst>
          </p:nvPr>
        </p:nvGraphicFramePr>
        <p:xfrm>
          <a:off x="628153" y="1532107"/>
          <a:ext cx="5241182" cy="5125720"/>
        </p:xfrm>
        <a:graphic>
          <a:graphicData uri="http://schemas.openxmlformats.org/drawingml/2006/table">
            <a:tbl>
              <a:tblPr firstRow="1" bandRow="1">
                <a:tableStyleId>{BC89EF96-8CEA-46FF-86C4-4CE0E7609802}</a:tableStyleId>
              </a:tblPr>
              <a:tblGrid>
                <a:gridCol w="5241182">
                  <a:extLst>
                    <a:ext uri="{9D8B030D-6E8A-4147-A177-3AD203B41FA5}">
                      <a16:colId xmlns:a16="http://schemas.microsoft.com/office/drawing/2014/main" val="3819042332"/>
                    </a:ext>
                  </a:extLst>
                </a:gridCol>
              </a:tblGrid>
              <a:tr h="370840">
                <a:tc>
                  <a:txBody>
                    <a:bodyPr/>
                    <a:lstStyle/>
                    <a:p>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How much freedom do your students have?</a:t>
                      </a:r>
                    </a:p>
                    <a:p>
                      <a:endParaRPr lang="en-US" dirty="0"/>
                    </a:p>
                  </a:txBody>
                  <a:tcPr/>
                </a:tc>
                <a:extLst>
                  <a:ext uri="{0D108BD9-81ED-4DB2-BD59-A6C34878D82A}">
                    <a16:rowId xmlns:a16="http://schemas.microsoft.com/office/drawing/2014/main" val="21196057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Who chooses the topics?</a:t>
                      </a:r>
                    </a:p>
                    <a:p>
                      <a:endParaRPr lang="en-US" dirty="0"/>
                    </a:p>
                  </a:txBody>
                  <a:tcPr/>
                </a:tc>
                <a:extLst>
                  <a:ext uri="{0D108BD9-81ED-4DB2-BD59-A6C34878D82A}">
                    <a16:rowId xmlns:a16="http://schemas.microsoft.com/office/drawing/2014/main" val="21627578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Who chooses the activities / exercises/ tasks?</a:t>
                      </a:r>
                    </a:p>
                    <a:p>
                      <a:endParaRPr lang="en-US" dirty="0"/>
                    </a:p>
                  </a:txBody>
                  <a:tcPr/>
                </a:tc>
                <a:extLst>
                  <a:ext uri="{0D108BD9-81ED-4DB2-BD59-A6C34878D82A}">
                    <a16:rowId xmlns:a16="http://schemas.microsoft.com/office/drawing/2014/main" val="284755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Who chooses the products?  (assignments, homework…)</a:t>
                      </a:r>
                    </a:p>
                    <a:p>
                      <a:endParaRPr lang="en-US" dirty="0"/>
                    </a:p>
                  </a:txBody>
                  <a:tcPr/>
                </a:tc>
                <a:extLst>
                  <a:ext uri="{0D108BD9-81ED-4DB2-BD59-A6C34878D82A}">
                    <a16:rowId xmlns:a16="http://schemas.microsoft.com/office/drawing/2014/main" val="4880655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Who writes or chooses comprehension questions?</a:t>
                      </a:r>
                    </a:p>
                    <a:p>
                      <a:endParaRPr lang="en-US" dirty="0"/>
                    </a:p>
                  </a:txBody>
                  <a:tcPr/>
                </a:tc>
                <a:extLst>
                  <a:ext uri="{0D108BD9-81ED-4DB2-BD59-A6C34878D82A}">
                    <a16:rowId xmlns:a16="http://schemas.microsoft.com/office/drawing/2014/main" val="24156985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Who chooses the resources (texts, books, videos…)</a:t>
                      </a:r>
                    </a:p>
                    <a:p>
                      <a:endParaRPr lang="en-US" dirty="0"/>
                    </a:p>
                  </a:txBody>
                  <a:tcPr/>
                </a:tc>
                <a:extLst>
                  <a:ext uri="{0D108BD9-81ED-4DB2-BD59-A6C34878D82A}">
                    <a16:rowId xmlns:a16="http://schemas.microsoft.com/office/drawing/2014/main" val="28882704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Who selects vocabulary?</a:t>
                      </a:r>
                    </a:p>
                    <a:p>
                      <a:endParaRPr lang="en-US" dirty="0"/>
                    </a:p>
                  </a:txBody>
                  <a:tcPr/>
                </a:tc>
                <a:extLst>
                  <a:ext uri="{0D108BD9-81ED-4DB2-BD59-A6C34878D82A}">
                    <a16:rowId xmlns:a16="http://schemas.microsoft.com/office/drawing/2014/main" val="172697080"/>
                  </a:ext>
                </a:extLst>
              </a:tr>
              <a:tr h="370840">
                <a:tc>
                  <a:txBody>
                    <a:bodyPr/>
                    <a:lstStyle/>
                    <a:p>
                      <a:r>
                        <a:rPr lang="de-AT" dirty="0"/>
                        <a:t>Who checks the students‘ work?</a:t>
                      </a:r>
                      <a:endParaRPr lang="en-US" dirty="0"/>
                    </a:p>
                  </a:txBody>
                  <a:tcPr/>
                </a:tc>
                <a:extLst>
                  <a:ext uri="{0D108BD9-81ED-4DB2-BD59-A6C34878D82A}">
                    <a16:rowId xmlns:a16="http://schemas.microsoft.com/office/drawing/2014/main" val="1246149997"/>
                  </a:ext>
                </a:extLst>
              </a:tr>
            </a:tbl>
          </a:graphicData>
        </a:graphic>
      </p:graphicFrame>
      <p:sp>
        <p:nvSpPr>
          <p:cNvPr id="7" name="Title 6">
            <a:extLst>
              <a:ext uri="{FF2B5EF4-FFF2-40B4-BE49-F238E27FC236}">
                <a16:creationId xmlns:a16="http://schemas.microsoft.com/office/drawing/2014/main" id="{581C9A26-C59D-4CDA-BB29-E1004B6A5CDC}"/>
              </a:ext>
            </a:extLst>
          </p:cNvPr>
          <p:cNvSpPr>
            <a:spLocks noGrp="1"/>
          </p:cNvSpPr>
          <p:nvPr>
            <p:ph type="title"/>
          </p:nvPr>
        </p:nvSpPr>
        <p:spPr>
          <a:xfrm>
            <a:off x="913775" y="618517"/>
            <a:ext cx="10364451" cy="757947"/>
          </a:xfrm>
        </p:spPr>
        <p:txBody>
          <a:bodyPr/>
          <a:lstStyle/>
          <a:p>
            <a:r>
              <a:rPr lang="de-AT" b="1" cap="none" dirty="0">
                <a:latin typeface="Ink Free" panose="03080402000500000000" pitchFamily="66" charset="0"/>
              </a:rPr>
              <a:t>Choice in your classroom</a:t>
            </a:r>
            <a:endParaRPr lang="en-US" b="1" cap="none" dirty="0">
              <a:latin typeface="Ink Free" panose="03080402000500000000" pitchFamily="66" charset="0"/>
            </a:endParaRPr>
          </a:p>
        </p:txBody>
      </p:sp>
    </p:spTree>
    <p:extLst>
      <p:ext uri="{BB962C8B-B14F-4D97-AF65-F5344CB8AC3E}">
        <p14:creationId xmlns:p14="http://schemas.microsoft.com/office/powerpoint/2010/main" val="2696884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FBD599-86A5-45A1-BED8-77881BDFE9A0}"/>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4246796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6717" y="670942"/>
            <a:ext cx="10364451" cy="738706"/>
          </a:xfrm>
        </p:spPr>
        <p:txBody>
          <a:bodyPr/>
          <a:lstStyle/>
          <a:p>
            <a:r>
              <a:rPr lang="da-DK" b="1" cap="none" dirty="0">
                <a:latin typeface="Ink Free" panose="03080402000500000000" pitchFamily="66" charset="0"/>
              </a:rPr>
              <a:t>John Hattie on teacher talk</a:t>
            </a:r>
            <a:endParaRPr lang="en-GB" b="1" cap="none" dirty="0">
              <a:latin typeface="Ink Free" panose="03080402000500000000" pitchFamily="66" charset="0"/>
            </a:endParaRPr>
          </a:p>
        </p:txBody>
      </p:sp>
      <p:sp>
        <p:nvSpPr>
          <p:cNvPr id="4" name="TextBox 3">
            <a:extLst>
              <a:ext uri="{FF2B5EF4-FFF2-40B4-BE49-F238E27FC236}">
                <a16:creationId xmlns:a16="http://schemas.microsoft.com/office/drawing/2014/main" id="{9AE660F0-45BA-4F59-8220-6A60DB68CE03}"/>
              </a:ext>
            </a:extLst>
          </p:cNvPr>
          <p:cNvSpPr txBox="1"/>
          <p:nvPr/>
        </p:nvSpPr>
        <p:spPr>
          <a:xfrm>
            <a:off x="846587" y="4547623"/>
            <a:ext cx="10364451" cy="1446550"/>
          </a:xfrm>
          <a:prstGeom prst="rect">
            <a:avLst/>
          </a:prstGeom>
          <a:solidFill>
            <a:schemeClr val="accent1">
              <a:lumMod val="60000"/>
              <a:lumOff val="40000"/>
            </a:schemeClr>
          </a:solidFill>
        </p:spPr>
        <p:txBody>
          <a:bodyPr wrap="square" rtlCol="0">
            <a:spAutoFit/>
          </a:bodyPr>
          <a:lstStyle/>
          <a:p>
            <a:pPr marL="46038" indent="0">
              <a:buNone/>
            </a:pPr>
            <a:r>
              <a:rPr lang="en-GB" sz="2200" dirty="0"/>
              <a:t>“The current dominance of monologue may cause </a:t>
            </a:r>
            <a:r>
              <a:rPr lang="en-GB" sz="2200" dirty="0">
                <a:solidFill>
                  <a:schemeClr val="bg1"/>
                </a:solidFill>
              </a:rPr>
              <a:t>less damage for brighter students</a:t>
            </a:r>
            <a:r>
              <a:rPr lang="en-GB" sz="2200" dirty="0"/>
              <a:t>, who can engage in learning with their typically greater access to learning strategies and self-talk about the learning. Monologue is less satisfactory for the struggling students, the disengaged, and the confused.”</a:t>
            </a:r>
          </a:p>
        </p:txBody>
      </p:sp>
      <p:sp>
        <p:nvSpPr>
          <p:cNvPr id="6" name="TextBox 5">
            <a:extLst>
              <a:ext uri="{FF2B5EF4-FFF2-40B4-BE49-F238E27FC236}">
                <a16:creationId xmlns:a16="http://schemas.microsoft.com/office/drawing/2014/main" id="{5384123F-9DE0-478C-A2AF-616A53363E6A}"/>
              </a:ext>
            </a:extLst>
          </p:cNvPr>
          <p:cNvSpPr txBox="1"/>
          <p:nvPr/>
        </p:nvSpPr>
        <p:spPr>
          <a:xfrm>
            <a:off x="846586" y="2249880"/>
            <a:ext cx="10363827" cy="461665"/>
          </a:xfrm>
          <a:prstGeom prst="rect">
            <a:avLst/>
          </a:prstGeom>
          <a:solidFill>
            <a:schemeClr val="accent1">
              <a:lumMod val="40000"/>
              <a:lumOff val="60000"/>
            </a:schemeClr>
          </a:solidFill>
        </p:spPr>
        <p:txBody>
          <a:bodyPr wrap="square" rtlCol="0">
            <a:spAutoFit/>
          </a:bodyPr>
          <a:lstStyle/>
          <a:p>
            <a:pPr marL="46038" indent="0" algn="just">
              <a:lnSpc>
                <a:spcPct val="100000"/>
              </a:lnSpc>
              <a:buNone/>
            </a:pPr>
            <a:r>
              <a:rPr lang="en-GB" sz="2400" dirty="0"/>
              <a:t>“Students seem to come to school to watch teachers working!”</a:t>
            </a:r>
          </a:p>
        </p:txBody>
      </p:sp>
      <p:sp>
        <p:nvSpPr>
          <p:cNvPr id="7" name="TextBox 6">
            <a:extLst>
              <a:ext uri="{FF2B5EF4-FFF2-40B4-BE49-F238E27FC236}">
                <a16:creationId xmlns:a16="http://schemas.microsoft.com/office/drawing/2014/main" id="{44CD6D52-7CA7-4685-9E29-FBBBF823DBE0}"/>
              </a:ext>
            </a:extLst>
          </p:cNvPr>
          <p:cNvSpPr txBox="1"/>
          <p:nvPr/>
        </p:nvSpPr>
        <p:spPr>
          <a:xfrm>
            <a:off x="894303" y="6320413"/>
            <a:ext cx="3647552" cy="369332"/>
          </a:xfrm>
          <a:prstGeom prst="rect">
            <a:avLst/>
          </a:prstGeom>
          <a:noFill/>
        </p:spPr>
        <p:txBody>
          <a:bodyPr wrap="square" rtlCol="0">
            <a:spAutoFit/>
          </a:bodyPr>
          <a:lstStyle/>
          <a:p>
            <a:r>
              <a:rPr lang="de-AT" dirty="0"/>
              <a:t>John Hattie, Visible Learning</a:t>
            </a:r>
            <a:endParaRPr lang="en-US" dirty="0"/>
          </a:p>
        </p:txBody>
      </p:sp>
      <p:pic>
        <p:nvPicPr>
          <p:cNvPr id="9" name="Picture 8">
            <a:extLst>
              <a:ext uri="{FF2B5EF4-FFF2-40B4-BE49-F238E27FC236}">
                <a16:creationId xmlns:a16="http://schemas.microsoft.com/office/drawing/2014/main" id="{F8BFA1B0-BDFF-49F2-B17F-3D42D9B5EDD7}"/>
              </a:ext>
            </a:extLst>
          </p:cNvPr>
          <p:cNvPicPr>
            <a:picLocks noChangeAspect="1"/>
          </p:cNvPicPr>
          <p:nvPr/>
        </p:nvPicPr>
        <p:blipFill>
          <a:blip r:embed="rId3"/>
          <a:stretch>
            <a:fillRect/>
          </a:stretch>
        </p:blipFill>
        <p:spPr>
          <a:xfrm>
            <a:off x="9523541" y="82031"/>
            <a:ext cx="2315255" cy="204642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TextBox 9">
            <a:extLst>
              <a:ext uri="{FF2B5EF4-FFF2-40B4-BE49-F238E27FC236}">
                <a16:creationId xmlns:a16="http://schemas.microsoft.com/office/drawing/2014/main" id="{E4A69411-7159-48FA-B3C8-B80F30C2C8A0}"/>
              </a:ext>
            </a:extLst>
          </p:cNvPr>
          <p:cNvSpPr txBox="1"/>
          <p:nvPr/>
        </p:nvSpPr>
        <p:spPr>
          <a:xfrm>
            <a:off x="846587" y="2858219"/>
            <a:ext cx="10363827" cy="1446550"/>
          </a:xfrm>
          <a:prstGeom prst="rect">
            <a:avLst/>
          </a:prstGeom>
          <a:solidFill>
            <a:schemeClr val="accent1">
              <a:lumMod val="60000"/>
              <a:lumOff val="40000"/>
            </a:schemeClr>
          </a:solidFill>
        </p:spPr>
        <p:txBody>
          <a:bodyPr wrap="square" rtlCol="0">
            <a:spAutoFit/>
          </a:bodyPr>
          <a:lstStyle/>
          <a:p>
            <a:pPr marL="46038"/>
            <a:r>
              <a:rPr lang="de-AT" sz="2200" dirty="0"/>
              <a:t>„One of the difficulties of so much teacher talk is that it demonstrates that teachers are the </a:t>
            </a:r>
            <a:r>
              <a:rPr lang="de-AT" sz="2200" dirty="0">
                <a:solidFill>
                  <a:schemeClr val="bg1"/>
                </a:solidFill>
              </a:rPr>
              <a:t>owners of suject content</a:t>
            </a:r>
            <a:r>
              <a:rPr lang="de-AT" sz="2200" dirty="0"/>
              <a:t>, and controllers of the pacing and sequencing of learning, andit reduces opportunities for students to impose their own prior achievement, understanding, sequencing, and questions.“</a:t>
            </a:r>
            <a:endParaRPr lang="en-US" sz="2200" dirty="0"/>
          </a:p>
        </p:txBody>
      </p:sp>
    </p:spTree>
    <p:extLst>
      <p:ext uri="{BB962C8B-B14F-4D97-AF65-F5344CB8AC3E}">
        <p14:creationId xmlns:p14="http://schemas.microsoft.com/office/powerpoint/2010/main" val="1314290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7" name="Picture 6" descr="A picture containing object&#10;&#10;Description generated with high confidence">
            <a:extLst>
              <a:ext uri="{FF2B5EF4-FFF2-40B4-BE49-F238E27FC236}">
                <a16:creationId xmlns:a16="http://schemas.microsoft.com/office/drawing/2014/main" id="{679374F7-344C-4BB1-9A06-464C7A2F7DF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73106" y="1000550"/>
            <a:ext cx="2332607" cy="2332607"/>
          </a:xfrm>
          <a:prstGeom prst="roundRect">
            <a:avLst>
              <a:gd name="adj" fmla="val 5301"/>
            </a:avLst>
          </a:prstGeom>
          <a:ln w="82550" cap="sq">
            <a:noFill/>
            <a:miter lim="800000"/>
          </a:ln>
          <a:effectLst/>
        </p:spPr>
      </p:pic>
      <p:pic>
        <p:nvPicPr>
          <p:cNvPr id="16" name="Picture 15" descr="A picture containing indoor&#10;&#10;Description generated with very high confidence">
            <a:extLst>
              <a:ext uri="{FF2B5EF4-FFF2-40B4-BE49-F238E27FC236}">
                <a16:creationId xmlns:a16="http://schemas.microsoft.com/office/drawing/2014/main" id="{FD8D46B1-F5F9-4AFB-AAEE-D57247F8845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867669" y="3751155"/>
            <a:ext cx="2160707" cy="2323342"/>
          </a:xfrm>
          <a:prstGeom prst="roundRect">
            <a:avLst>
              <a:gd name="adj" fmla="val 5301"/>
            </a:avLst>
          </a:prstGeom>
          <a:ln w="82550" cap="sq">
            <a:noFill/>
            <a:miter lim="800000"/>
          </a:ln>
          <a:effectLst/>
        </p:spPr>
      </p:pic>
      <p:sp>
        <p:nvSpPr>
          <p:cNvPr id="4" name="Titel 1">
            <a:extLst>
              <a:ext uri="{FF2B5EF4-FFF2-40B4-BE49-F238E27FC236}">
                <a16:creationId xmlns:a16="http://schemas.microsoft.com/office/drawing/2014/main" id="{B9014185-663B-433E-9D8C-16A453DF2938}"/>
              </a:ext>
            </a:extLst>
          </p:cNvPr>
          <p:cNvSpPr>
            <a:spLocks noGrp="1"/>
          </p:cNvSpPr>
          <p:nvPr>
            <p:ph type="title"/>
          </p:nvPr>
        </p:nvSpPr>
        <p:spPr>
          <a:xfrm>
            <a:off x="1086287" y="713456"/>
            <a:ext cx="7563132" cy="1055539"/>
          </a:xfrm>
        </p:spPr>
        <p:txBody>
          <a:bodyPr>
            <a:normAutofit/>
          </a:bodyPr>
          <a:lstStyle/>
          <a:p>
            <a:r>
              <a:rPr lang="en-GB" b="1" cap="none" dirty="0">
                <a:effectLst/>
                <a:latin typeface="Ink Free" panose="03080402000500000000" pitchFamily="66" charset="0"/>
              </a:rPr>
              <a:t>John Hattie: Visible Learning</a:t>
            </a:r>
            <a:endParaRPr lang="en-GB" b="1" cap="none" dirty="0">
              <a:latin typeface="Ink Free" panose="03080402000500000000" pitchFamily="66" charset="0"/>
            </a:endParaRPr>
          </a:p>
        </p:txBody>
      </p:sp>
      <p:sp>
        <p:nvSpPr>
          <p:cNvPr id="3" name="Content Placeholder 2">
            <a:extLst>
              <a:ext uri="{FF2B5EF4-FFF2-40B4-BE49-F238E27FC236}">
                <a16:creationId xmlns:a16="http://schemas.microsoft.com/office/drawing/2014/main" id="{3D7028D1-7225-4C01-8F8A-9939EEE2BB3B}"/>
              </a:ext>
            </a:extLst>
          </p:cNvPr>
          <p:cNvSpPr>
            <a:spLocks noGrp="1"/>
          </p:cNvSpPr>
          <p:nvPr>
            <p:ph sz="quarter" idx="13"/>
          </p:nvPr>
        </p:nvSpPr>
        <p:spPr>
          <a:xfrm>
            <a:off x="1434682" y="1951310"/>
            <a:ext cx="6564207" cy="1254108"/>
          </a:xfrm>
          <a:solidFill>
            <a:schemeClr val="accent1">
              <a:lumMod val="40000"/>
              <a:lumOff val="60000"/>
            </a:schemeClr>
          </a:solidFill>
          <a:effectLst>
            <a:outerShdw blurRad="50800" dist="38100" dir="2700000" algn="tl" rotWithShape="0">
              <a:prstClr val="black">
                <a:alpha val="40000"/>
              </a:prstClr>
            </a:outerShdw>
          </a:effectLst>
        </p:spPr>
        <p:txBody>
          <a:bodyPr>
            <a:normAutofit/>
          </a:bodyPr>
          <a:lstStyle/>
          <a:p>
            <a:pPr marL="0" indent="0">
              <a:buNone/>
            </a:pPr>
            <a:r>
              <a:rPr lang="en-GB" sz="2400" cap="none" dirty="0"/>
              <a:t>“Often we have been much more concerned with teaching rather than learning.”</a:t>
            </a:r>
          </a:p>
          <a:p>
            <a:pPr marL="0" indent="0">
              <a:buNone/>
            </a:pPr>
            <a:endParaRPr lang="en-GB" sz="2800" dirty="0"/>
          </a:p>
          <a:p>
            <a:pPr marL="0" indent="0">
              <a:buNone/>
            </a:pPr>
            <a:endParaRPr lang="en-GB" dirty="0"/>
          </a:p>
          <a:p>
            <a:pPr marL="0" indent="0">
              <a:buNone/>
            </a:pPr>
            <a:endParaRPr lang="en-US" dirty="0"/>
          </a:p>
          <a:p>
            <a:endParaRPr lang="en-US" dirty="0"/>
          </a:p>
          <a:p>
            <a:endParaRPr lang="en-US" dirty="0"/>
          </a:p>
        </p:txBody>
      </p:sp>
      <p:sp>
        <p:nvSpPr>
          <p:cNvPr id="22" name="Content Placeholder 2">
            <a:extLst>
              <a:ext uri="{FF2B5EF4-FFF2-40B4-BE49-F238E27FC236}">
                <a16:creationId xmlns:a16="http://schemas.microsoft.com/office/drawing/2014/main" id="{577DE7B3-75ED-4110-A498-BE86C0BD649F}"/>
              </a:ext>
            </a:extLst>
          </p:cNvPr>
          <p:cNvSpPr txBox="1">
            <a:spLocks/>
          </p:cNvSpPr>
          <p:nvPr/>
        </p:nvSpPr>
        <p:spPr>
          <a:xfrm>
            <a:off x="1434681" y="3692840"/>
            <a:ext cx="6564207" cy="1713024"/>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ormAutofit fontScale="325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200" kern="1200" cap="none"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22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2200" kern="1200" cap="none"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22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2200" kern="1200" cap="none"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Font typeface="Arial" panose="020B0604020202020204" pitchFamily="34" charset="0"/>
              <a:buNone/>
            </a:pPr>
            <a:endParaRPr lang="en-GB" sz="2800" dirty="0"/>
          </a:p>
          <a:p>
            <a:pPr marL="0" indent="0">
              <a:lnSpc>
                <a:spcPct val="140000"/>
              </a:lnSpc>
              <a:buNone/>
            </a:pPr>
            <a:r>
              <a:rPr lang="en-GB" sz="7400" dirty="0"/>
              <a:t>“The key is what is going on in each student’s mind - because influencing these minds is the point of the lesson.”</a:t>
            </a:r>
          </a:p>
          <a:p>
            <a:pPr marL="0" indent="0">
              <a:buFont typeface="Arial" panose="020B0604020202020204" pitchFamily="34" charset="0"/>
              <a:buNone/>
            </a:pPr>
            <a:endParaRPr lang="en-GB" dirty="0"/>
          </a:p>
          <a:p>
            <a:pPr marL="0" indent="0">
              <a:buFont typeface="Arial" panose="020B0604020202020204" pitchFamily="34" charset="0"/>
              <a:buNone/>
            </a:pPr>
            <a:endParaRPr lang="en-US" dirty="0"/>
          </a:p>
          <a:p>
            <a:endParaRPr lang="en-US" dirty="0"/>
          </a:p>
          <a:p>
            <a:endParaRPr lang="en-US" dirty="0"/>
          </a:p>
        </p:txBody>
      </p:sp>
    </p:spTree>
    <p:extLst>
      <p:ext uri="{BB962C8B-B14F-4D97-AF65-F5344CB8AC3E}">
        <p14:creationId xmlns:p14="http://schemas.microsoft.com/office/powerpoint/2010/main" val="1804805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3235086B-6A36-4666-B3C0-8CF2570F3EF1}"/>
              </a:ext>
            </a:extLst>
          </p:cNvPr>
          <p:cNvSpPr/>
          <p:nvPr/>
        </p:nvSpPr>
        <p:spPr>
          <a:xfrm>
            <a:off x="1033349" y="649410"/>
            <a:ext cx="4334186" cy="2569796"/>
          </a:xfrm>
          <a:prstGeom prst="wedgeEllipseCallout">
            <a:avLst>
              <a:gd name="adj1" fmla="val 28275"/>
              <a:gd name="adj2" fmla="val 62249"/>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r>
              <a:rPr lang="en-GB"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Some people think you learn a language to use a language</a:t>
            </a:r>
          </a:p>
          <a:p>
            <a:pPr algn="ctr"/>
            <a:endParaRPr lang="en-US" dirty="0"/>
          </a:p>
        </p:txBody>
      </p:sp>
      <p:sp>
        <p:nvSpPr>
          <p:cNvPr id="4" name="Pladsholder til indhold 2"/>
          <p:cNvSpPr txBox="1">
            <a:spLocks/>
          </p:cNvSpPr>
          <p:nvPr/>
        </p:nvSpPr>
        <p:spPr>
          <a:xfrm>
            <a:off x="8544075" y="1934308"/>
            <a:ext cx="526612" cy="205992"/>
          </a:xfrm>
          <a:prstGeom prst="rect">
            <a:avLst/>
          </a:prstGeom>
        </p:spPr>
        <p:txBody>
          <a:bodyPr vert="horz" lIns="91440" tIns="45720" rIns="91440" bIns="45720" rtlCol="0">
            <a:noAutofit/>
          </a:bodyPr>
          <a:lstStyle>
            <a:lvl1pPr marL="452438" indent="-406400" algn="l" defTabSz="914400" rtl="0" eaLnBrk="1" latinLnBrk="0" hangingPunct="1">
              <a:spcBef>
                <a:spcPct val="20000"/>
              </a:spcBef>
              <a:spcAft>
                <a:spcPts val="300"/>
              </a:spcAft>
              <a:buClr>
                <a:schemeClr val="tx1"/>
              </a:buClr>
              <a:buSzPct val="110000"/>
              <a:buFont typeface="Trebuchet MS" pitchFamily="34" charset="0"/>
              <a:buChar char="•"/>
              <a:defRPr sz="3000" kern="1200" baseline="0">
                <a:solidFill>
                  <a:schemeClr val="tx1">
                    <a:lumMod val="75000"/>
                    <a:lumOff val="25000"/>
                  </a:schemeClr>
                </a:solidFill>
                <a:latin typeface="Calibri" pitchFamily="34" charset="0"/>
                <a:ea typeface="+mn-ea"/>
                <a:cs typeface="+mn-cs"/>
              </a:defRPr>
            </a:lvl1pPr>
            <a:lvl2pPr marL="720725" indent="-355600" algn="l" defTabSz="914400" rtl="0" eaLnBrk="1" latinLnBrk="0" hangingPunct="1">
              <a:spcBef>
                <a:spcPct val="20000"/>
              </a:spcBef>
              <a:spcAft>
                <a:spcPts val="300"/>
              </a:spcAft>
              <a:buClr>
                <a:schemeClr val="tx1"/>
              </a:buClr>
              <a:buSzPct val="130000"/>
              <a:buFont typeface="Trebuchet MS" pitchFamily="34" charset="0"/>
              <a:buChar char="•"/>
              <a:defRPr sz="2000" kern="1200" baseline="0">
                <a:solidFill>
                  <a:schemeClr val="tx1">
                    <a:lumMod val="75000"/>
                    <a:lumOff val="25000"/>
                  </a:schemeClr>
                </a:solidFill>
                <a:latin typeface="Calibri" pitchFamily="34" charset="0"/>
                <a:ea typeface="+mn-ea"/>
                <a:cs typeface="+mn-cs"/>
              </a:defRPr>
            </a:lvl2pPr>
            <a:lvl3pPr marL="892175" indent="-252413" algn="l" defTabSz="914400" rtl="0" eaLnBrk="1" latinLnBrk="0" hangingPunct="1">
              <a:spcBef>
                <a:spcPct val="20000"/>
              </a:spcBef>
              <a:spcAft>
                <a:spcPts val="300"/>
              </a:spcAft>
              <a:buClr>
                <a:schemeClr val="tx1"/>
              </a:buClr>
              <a:buSzPct val="130000"/>
              <a:buFont typeface="Trebuchet MS" pitchFamily="34" charset="0"/>
              <a:buChar char="•"/>
              <a:defRPr sz="1800" kern="1200" baseline="0">
                <a:solidFill>
                  <a:schemeClr val="tx1">
                    <a:lumMod val="75000"/>
                    <a:lumOff val="25000"/>
                  </a:schemeClr>
                </a:solidFill>
                <a:latin typeface="Calibri" pitchFamily="34" charset="0"/>
                <a:ea typeface="+mn-ea"/>
                <a:cs typeface="+mn-cs"/>
              </a:defRPr>
            </a:lvl3pPr>
            <a:lvl4pPr marL="1097280" indent="-182880" algn="l" defTabSz="914400" rtl="0" eaLnBrk="1" latinLnBrk="0" hangingPunct="1">
              <a:spcBef>
                <a:spcPct val="20000"/>
              </a:spcBef>
              <a:spcAft>
                <a:spcPts val="300"/>
              </a:spcAft>
              <a:buClr>
                <a:schemeClr val="tx1"/>
              </a:buClr>
              <a:buSzPct val="130000"/>
              <a:buFont typeface="Trebuchet MS" pitchFamily="34" charset="0"/>
              <a:buChar char="•"/>
              <a:defRPr sz="1600" kern="1200" baseline="0">
                <a:solidFill>
                  <a:schemeClr val="tx1">
                    <a:lumMod val="75000"/>
                    <a:lumOff val="25000"/>
                  </a:schemeClr>
                </a:solidFill>
                <a:latin typeface="Calibri" pitchFamily="34" charset="0"/>
                <a:ea typeface="+mn-ea"/>
                <a:cs typeface="+mn-cs"/>
              </a:defRPr>
            </a:lvl4pPr>
            <a:lvl5pPr marL="1389888" indent="-182880" algn="l" defTabSz="914400" rtl="0" eaLnBrk="1" latinLnBrk="0" hangingPunct="1">
              <a:spcBef>
                <a:spcPct val="20000"/>
              </a:spcBef>
              <a:spcAft>
                <a:spcPts val="300"/>
              </a:spcAft>
              <a:buClr>
                <a:schemeClr val="tx1"/>
              </a:buClr>
              <a:buSzPct val="130000"/>
              <a:buFont typeface="Trebuchet MS" pitchFamily="34" charset="0"/>
              <a:buChar char="•"/>
              <a:defRPr sz="1400" kern="1200" baseline="0">
                <a:solidFill>
                  <a:schemeClr val="tx1">
                    <a:lumMod val="75000"/>
                    <a:lumOff val="25000"/>
                  </a:schemeClr>
                </a:solidFill>
                <a:latin typeface="Calibri" pitchFamily="34" charset="0"/>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6038" indent="0" algn="ctr">
              <a:buClr>
                <a:prstClr val="black"/>
              </a:buClr>
              <a:buNone/>
            </a:pPr>
            <a:endParaRPr lang="en-GB" sz="8000" dirty="0">
              <a:solidFill>
                <a:prstClr val="black">
                  <a:lumMod val="75000"/>
                  <a:lumOff val="25000"/>
                </a:prstClr>
              </a:solidFill>
            </a:endParaRPr>
          </a:p>
        </p:txBody>
      </p:sp>
      <p:sp>
        <p:nvSpPr>
          <p:cNvPr id="10" name="Speech Bubble: Oval 9">
            <a:extLst>
              <a:ext uri="{FF2B5EF4-FFF2-40B4-BE49-F238E27FC236}">
                <a16:creationId xmlns:a16="http://schemas.microsoft.com/office/drawing/2014/main" id="{B72C8DE4-C5E0-4256-99D2-CF9DE7C8C1CB}"/>
              </a:ext>
            </a:extLst>
          </p:cNvPr>
          <p:cNvSpPr/>
          <p:nvPr/>
        </p:nvSpPr>
        <p:spPr>
          <a:xfrm>
            <a:off x="1515018" y="3521948"/>
            <a:ext cx="4938765" cy="2337398"/>
          </a:xfrm>
          <a:prstGeom prst="wedgeEllipseCallout">
            <a:avLst>
              <a:gd name="adj1" fmla="val 77097"/>
              <a:gd name="adj2" fmla="val -57548"/>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r>
              <a:rPr lang="en-GB"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You </a:t>
            </a:r>
            <a:r>
              <a:rPr lang="en-GB" sz="3600" b="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use</a:t>
            </a:r>
            <a:r>
              <a:rPr lang="en-GB"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 language to learn a language</a:t>
            </a:r>
          </a:p>
          <a:p>
            <a:pPr algn="ctr"/>
            <a:endParaRPr lang="en-US" dirty="0"/>
          </a:p>
        </p:txBody>
      </p:sp>
      <p:sp>
        <p:nvSpPr>
          <p:cNvPr id="9" name="Speech Bubble: Oval 8">
            <a:extLst>
              <a:ext uri="{FF2B5EF4-FFF2-40B4-BE49-F238E27FC236}">
                <a16:creationId xmlns:a16="http://schemas.microsoft.com/office/drawing/2014/main" id="{BEBF3A2E-4C1E-4C2E-ADBE-FA369F06EB9F}"/>
              </a:ext>
            </a:extLst>
          </p:cNvPr>
          <p:cNvSpPr/>
          <p:nvPr/>
        </p:nvSpPr>
        <p:spPr>
          <a:xfrm>
            <a:off x="4649245" y="205683"/>
            <a:ext cx="3313655" cy="1585941"/>
          </a:xfrm>
          <a:prstGeom prst="wedgeEllipseCallout">
            <a:avLst>
              <a:gd name="adj1" fmla="val -48373"/>
              <a:gd name="adj2" fmla="val 70449"/>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r>
              <a:rPr lang="en-GB"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You don’t</a:t>
            </a:r>
          </a:p>
          <a:p>
            <a:pPr algn="ctr"/>
            <a:endParaRPr lang="en-US" dirty="0"/>
          </a:p>
        </p:txBody>
      </p:sp>
      <p:pic>
        <p:nvPicPr>
          <p:cNvPr id="12" name="Picture 11" descr="A picture containing clothing&#10;&#10;Description generated with high confidence">
            <a:extLst>
              <a:ext uri="{FF2B5EF4-FFF2-40B4-BE49-F238E27FC236}">
                <a16:creationId xmlns:a16="http://schemas.microsoft.com/office/drawing/2014/main" id="{45944043-95FF-4819-AD5F-4066493806D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62900" y="2333269"/>
            <a:ext cx="2433543" cy="344042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3" name="TextBox 12">
            <a:extLst>
              <a:ext uri="{FF2B5EF4-FFF2-40B4-BE49-F238E27FC236}">
                <a16:creationId xmlns:a16="http://schemas.microsoft.com/office/drawing/2014/main" id="{AD5E9294-F8E1-4EDF-BA29-CC3505994E87}"/>
              </a:ext>
            </a:extLst>
          </p:cNvPr>
          <p:cNvSpPr txBox="1"/>
          <p:nvPr/>
        </p:nvSpPr>
        <p:spPr>
          <a:xfrm>
            <a:off x="65313" y="6439028"/>
            <a:ext cx="2899411" cy="369332"/>
          </a:xfrm>
          <a:prstGeom prst="rect">
            <a:avLst/>
          </a:prstGeom>
          <a:noFill/>
        </p:spPr>
        <p:txBody>
          <a:bodyPr wrap="square" rtlCol="0">
            <a:spAutoFit/>
          </a:bodyPr>
          <a:lstStyle/>
          <a:p>
            <a:r>
              <a:rPr lang="en-US" sz="900">
                <a:hlinkClick r:id="rId4" tooltip="https://ifitshipitshere.blogspot.com/2013/06/ricolas-unwrap-your-voice-packaging-ad.html"/>
              </a:rPr>
              <a:t>This Photo</a:t>
            </a:r>
            <a:r>
              <a:rPr lang="en-US" sz="900"/>
              <a:t> by Unknown Author is licensed under </a:t>
            </a:r>
            <a:r>
              <a:rPr lang="en-US" sz="900">
                <a:hlinkClick r:id="rId5" tooltip="https://creativecommons.org/licenses/by-nc-nd/3.0/"/>
              </a:rPr>
              <a:t>CC BY-NC-ND</a:t>
            </a:r>
            <a:endParaRPr lang="en-US" sz="900"/>
          </a:p>
        </p:txBody>
      </p:sp>
      <p:pic>
        <p:nvPicPr>
          <p:cNvPr id="15" name="Picture 14">
            <a:extLst>
              <a:ext uri="{FF2B5EF4-FFF2-40B4-BE49-F238E27FC236}">
                <a16:creationId xmlns:a16="http://schemas.microsoft.com/office/drawing/2014/main" id="{95BCDFCC-5167-4ABA-9427-07793BE810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7231" y="322168"/>
            <a:ext cx="2075679" cy="177793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5087608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f9312f63-eca8-480d-ab83-6cef8755d553"/>
</p:tagLst>
</file>

<file path=ppt/tags/tag2.xml><?xml version="1.0" encoding="utf-8"?>
<p:tagLst xmlns:a="http://schemas.openxmlformats.org/drawingml/2006/main" xmlns:r="http://schemas.openxmlformats.org/officeDocument/2006/relationships" xmlns:p="http://schemas.openxmlformats.org/presentationml/2006/main">
  <p:tag name="__PE_POLL_EMBED_ID" val="aef27f72-4676-4b6d-a283-b9374054c489"/>
</p:tagLst>
</file>

<file path=ppt/tags/tag3.xml><?xml version="1.0" encoding="utf-8"?>
<p:tagLst xmlns:a="http://schemas.openxmlformats.org/drawingml/2006/main" xmlns:r="http://schemas.openxmlformats.org/officeDocument/2006/relationships" xmlns:p="http://schemas.openxmlformats.org/presentationml/2006/main">
  <p:tag name="__PE_POLL_EMBED_ID" val="398d4f59-76f7-462e-89bc-6562bb99c4e4"/>
</p:tagLst>
</file>

<file path=ppt/theme/theme1.xml><?xml version="1.0" encoding="utf-8"?>
<a:theme xmlns:a="http://schemas.openxmlformats.org/drawingml/2006/main" name="Droplet">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1236</TotalTime>
  <Words>4326</Words>
  <Application>Microsoft Office PowerPoint</Application>
  <PresentationFormat>Widescreen</PresentationFormat>
  <Paragraphs>524</Paragraphs>
  <Slides>49</Slides>
  <Notes>41</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Arial</vt:lpstr>
      <vt:lpstr>Calibri</vt:lpstr>
      <vt:lpstr>Century Gothic</vt:lpstr>
      <vt:lpstr>Ink Free</vt:lpstr>
      <vt:lpstr>Kristen ITC</vt:lpstr>
      <vt:lpstr>Trebuchet MS</vt:lpstr>
      <vt:lpstr>Tw Cen MT</vt:lpstr>
      <vt:lpstr>Wingdings</vt:lpstr>
      <vt:lpstr>Droplet</vt:lpstr>
      <vt:lpstr> Warum Marionetten schlecht Sprachen lernen</vt:lpstr>
      <vt:lpstr>The importance of choice what to expect…</vt:lpstr>
      <vt:lpstr>PowerPoint Presentation</vt:lpstr>
      <vt:lpstr>Porter‘s continuum</vt:lpstr>
      <vt:lpstr>Choice in your classroom</vt:lpstr>
      <vt:lpstr>PowerPoint Presentation</vt:lpstr>
      <vt:lpstr>John Hattie on teacher talk</vt:lpstr>
      <vt:lpstr>John Hattie: Visible Learning</vt:lpstr>
      <vt:lpstr>PowerPoint Presentation</vt:lpstr>
      <vt:lpstr>How do we learn? Why do we need choice?</vt:lpstr>
      <vt:lpstr>How to get in…</vt:lpstr>
      <vt:lpstr>Hijacking the brain :  Emotions are the key to the brain</vt:lpstr>
      <vt:lpstr>Hijacking the Brain :  Emotionen sind der Schlüssel zum Gehirn</vt:lpstr>
      <vt:lpstr>Turning the brain on</vt:lpstr>
      <vt:lpstr>Why is engagement so important? Sense and Meaning</vt:lpstr>
      <vt:lpstr>Active learning </vt:lpstr>
      <vt:lpstr>Active Learning = simultaneous activation of neural networks</vt:lpstr>
      <vt:lpstr>Deep learning needs cognitive conflict</vt:lpstr>
      <vt:lpstr>Cognitive conflict</vt:lpstr>
      <vt:lpstr>Challenge: find the rule</vt:lpstr>
      <vt:lpstr>Active learning needs multiple paths  in and out</vt:lpstr>
      <vt:lpstr>Why we need choice</vt:lpstr>
      <vt:lpstr>Long-term learning needs intrinsic motivation</vt:lpstr>
      <vt:lpstr>Factors leading to intrinsic motivation</vt:lpstr>
      <vt:lpstr>Autonomy: Choice theory  (William Glasser)</vt:lpstr>
      <vt:lpstr>PowerPoint Presentation</vt:lpstr>
      <vt:lpstr>PowerPoint Presentation</vt:lpstr>
      <vt:lpstr>Examples Autonomy – Mastery - Connection Lernen unter der Dopamindusche</vt:lpstr>
      <vt:lpstr>Connection Belonging Sharing </vt:lpstr>
      <vt:lpstr>How can this work?  Where can we give students choice?</vt:lpstr>
      <vt:lpstr>Questions: students ask questions based on their own sense of wonder</vt:lpstr>
      <vt:lpstr>Choice of topic</vt:lpstr>
      <vt:lpstr>Choice of topic</vt:lpstr>
      <vt:lpstr>Choice of resources and materials</vt:lpstr>
      <vt:lpstr>PowerPoint Presentation</vt:lpstr>
      <vt:lpstr>Choice boards, menus and tic-tac-toe</vt:lpstr>
      <vt:lpstr>PowerPoint Presentation</vt:lpstr>
      <vt:lpstr>Examples</vt:lpstr>
      <vt:lpstr> My Home</vt:lpstr>
      <vt:lpstr>A choice board for students of PPS 2:  Communicative language teaching in Practice II</vt:lpstr>
      <vt:lpstr>How to get started</vt:lpstr>
      <vt:lpstr>Let‘s take a first step… Plan a choiceboard for one of your classes.</vt:lpstr>
      <vt:lpstr>Let‘s take a first step…</vt:lpstr>
      <vt:lpstr>PowerPoint Presentation</vt:lpstr>
      <vt:lpstr>PowerPoint Presentation</vt:lpstr>
      <vt:lpstr>Thanks for your attention</vt:lpstr>
      <vt:lpstr>Resources</vt:lpstr>
      <vt:lpstr>PowerPoint Presentation</vt:lpstr>
      <vt:lpstr>Let‘s share…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Warum Marionetten schlecht Sprachen Lernen</dc:title>
  <dc:creator>Lis Polzleitner</dc:creator>
  <cp:lastModifiedBy>Lis Poelzleitner</cp:lastModifiedBy>
  <cp:revision>29</cp:revision>
  <cp:lastPrinted>2018-10-07T15:00:01Z</cp:lastPrinted>
  <dcterms:created xsi:type="dcterms:W3CDTF">2018-10-07T11:41:39Z</dcterms:created>
  <dcterms:modified xsi:type="dcterms:W3CDTF">2019-05-19T10:00:02Z</dcterms:modified>
</cp:coreProperties>
</file>