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4" r:id="rId1"/>
    <p:sldMasterId id="2147483696" r:id="rId2"/>
    <p:sldMasterId id="2147483708" r:id="rId3"/>
    <p:sldMasterId id="2147483720" r:id="rId4"/>
  </p:sldMasterIdLst>
  <p:notesMasterIdLst>
    <p:notesMasterId r:id="rId81"/>
  </p:notesMasterIdLst>
  <p:handoutMasterIdLst>
    <p:handoutMasterId r:id="rId82"/>
  </p:handoutMasterIdLst>
  <p:sldIdLst>
    <p:sldId id="256" r:id="rId5"/>
    <p:sldId id="261" r:id="rId6"/>
    <p:sldId id="312" r:id="rId7"/>
    <p:sldId id="389" r:id="rId8"/>
    <p:sldId id="292" r:id="rId9"/>
    <p:sldId id="394" r:id="rId10"/>
    <p:sldId id="391" r:id="rId11"/>
    <p:sldId id="264" r:id="rId12"/>
    <p:sldId id="259" r:id="rId13"/>
    <p:sldId id="392" r:id="rId14"/>
    <p:sldId id="401" r:id="rId15"/>
    <p:sldId id="400" r:id="rId16"/>
    <p:sldId id="396" r:id="rId17"/>
    <p:sldId id="265" r:id="rId18"/>
    <p:sldId id="397" r:id="rId19"/>
    <p:sldId id="398" r:id="rId20"/>
    <p:sldId id="262" r:id="rId21"/>
    <p:sldId id="399" r:id="rId22"/>
    <p:sldId id="395" r:id="rId23"/>
    <p:sldId id="393" r:id="rId24"/>
    <p:sldId id="257" r:id="rId25"/>
    <p:sldId id="273" r:id="rId26"/>
    <p:sldId id="267" r:id="rId27"/>
    <p:sldId id="266" r:id="rId28"/>
    <p:sldId id="326" r:id="rId29"/>
    <p:sldId id="301" r:id="rId30"/>
    <p:sldId id="328" r:id="rId31"/>
    <p:sldId id="331" r:id="rId32"/>
    <p:sldId id="333" r:id="rId33"/>
    <p:sldId id="329" r:id="rId34"/>
    <p:sldId id="330" r:id="rId35"/>
    <p:sldId id="332" r:id="rId36"/>
    <p:sldId id="334" r:id="rId37"/>
    <p:sldId id="320" r:id="rId38"/>
    <p:sldId id="319" r:id="rId39"/>
    <p:sldId id="321" r:id="rId40"/>
    <p:sldId id="258" r:id="rId41"/>
    <p:sldId id="293" r:id="rId42"/>
    <p:sldId id="274" r:id="rId43"/>
    <p:sldId id="271" r:id="rId44"/>
    <p:sldId id="270" r:id="rId45"/>
    <p:sldId id="335" r:id="rId46"/>
    <p:sldId id="276" r:id="rId47"/>
    <p:sldId id="337" r:id="rId48"/>
    <p:sldId id="303" r:id="rId49"/>
    <p:sldId id="304" r:id="rId50"/>
    <p:sldId id="305" r:id="rId51"/>
    <p:sldId id="306" r:id="rId52"/>
    <p:sldId id="307" r:id="rId53"/>
    <p:sldId id="308" r:id="rId54"/>
    <p:sldId id="260" r:id="rId55"/>
    <p:sldId id="322" r:id="rId56"/>
    <p:sldId id="323" r:id="rId57"/>
    <p:sldId id="275" r:id="rId58"/>
    <p:sldId id="284" r:id="rId59"/>
    <p:sldId id="324" r:id="rId60"/>
    <p:sldId id="338" r:id="rId61"/>
    <p:sldId id="339" r:id="rId62"/>
    <p:sldId id="286" r:id="rId63"/>
    <p:sldId id="340" r:id="rId64"/>
    <p:sldId id="325" r:id="rId65"/>
    <p:sldId id="341" r:id="rId66"/>
    <p:sldId id="385" r:id="rId67"/>
    <p:sldId id="291" r:id="rId68"/>
    <p:sldId id="388" r:id="rId69"/>
    <p:sldId id="285" r:id="rId70"/>
    <p:sldId id="309" r:id="rId71"/>
    <p:sldId id="287" r:id="rId72"/>
    <p:sldId id="288" r:id="rId73"/>
    <p:sldId id="311" r:id="rId74"/>
    <p:sldId id="289" r:id="rId75"/>
    <p:sldId id="302" r:id="rId76"/>
    <p:sldId id="386" r:id="rId77"/>
    <p:sldId id="290" r:id="rId78"/>
    <p:sldId id="281" r:id="rId79"/>
    <p:sldId id="300" r:id="rId80"/>
  </p:sldIdLst>
  <p:sldSz cx="9144000" cy="6858000" type="screen4x3"/>
  <p:notesSz cx="6794500" cy="9931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7" autoAdjust="0"/>
    <p:restoredTop sz="94660"/>
  </p:normalViewPr>
  <p:slideViewPr>
    <p:cSldViewPr>
      <p:cViewPr varScale="1">
        <p:scale>
          <a:sx n="60" d="100"/>
          <a:sy n="60" d="100"/>
        </p:scale>
        <p:origin x="1390" y="3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513"/>
    </p:cViewPr>
  </p:sorterViewPr>
  <p:notesViewPr>
    <p:cSldViewPr>
      <p:cViewPr varScale="1">
        <p:scale>
          <a:sx n="71" d="100"/>
          <a:sy n="71" d="100"/>
        </p:scale>
        <p:origin x="-612" y="-96"/>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6B432C-9CB8-48EF-BE0C-098F13D0668C}"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3B64CFFD-23BD-4641-BA42-34466DACB4D4}">
      <dgm:prSet/>
      <dgm:spPr/>
      <dgm:t>
        <a:bodyPr/>
        <a:lstStyle/>
        <a:p>
          <a:r>
            <a:rPr lang="de-AT" dirty="0"/>
            <a:t>1. </a:t>
          </a:r>
          <a:r>
            <a:rPr lang="de-AT" b="1" dirty="0"/>
            <a:t>Think:</a:t>
          </a:r>
          <a:r>
            <a:rPr lang="de-AT" dirty="0"/>
            <a:t> find your own answer</a:t>
          </a:r>
          <a:endParaRPr lang="en-US" dirty="0"/>
        </a:p>
      </dgm:t>
    </dgm:pt>
    <dgm:pt modelId="{6D2B50AC-8559-4050-8FD0-6AD49A4459E7}" type="parTrans" cxnId="{F395356B-2D71-45ED-9A85-CDB230AE42F0}">
      <dgm:prSet/>
      <dgm:spPr/>
      <dgm:t>
        <a:bodyPr/>
        <a:lstStyle/>
        <a:p>
          <a:endParaRPr lang="en-US"/>
        </a:p>
      </dgm:t>
    </dgm:pt>
    <dgm:pt modelId="{EDD37FB3-4754-4967-8517-6CB982CD75AC}" type="sibTrans" cxnId="{F395356B-2D71-45ED-9A85-CDB230AE42F0}">
      <dgm:prSet phldrT="1"/>
      <dgm:spPr/>
      <dgm:t>
        <a:bodyPr/>
        <a:lstStyle/>
        <a:p>
          <a:endParaRPr lang="en-US"/>
        </a:p>
      </dgm:t>
    </dgm:pt>
    <dgm:pt modelId="{BDD1C5CD-E146-4136-B15A-E6AFD2704DB3}">
      <dgm:prSet/>
      <dgm:spPr/>
      <dgm:t>
        <a:bodyPr/>
        <a:lstStyle/>
        <a:p>
          <a:r>
            <a:rPr lang="de-AT"/>
            <a:t>2. </a:t>
          </a:r>
          <a:r>
            <a:rPr lang="de-AT" b="1"/>
            <a:t>Share</a:t>
          </a:r>
          <a:r>
            <a:rPr lang="de-AT"/>
            <a:t> it with your group and explain your movement. </a:t>
          </a:r>
          <a:r>
            <a:rPr lang="en-US"/>
            <a:t> You </a:t>
          </a:r>
          <a:r>
            <a:rPr lang="en-US" b="1"/>
            <a:t>must </a:t>
          </a:r>
          <a:r>
            <a:rPr lang="en-US"/>
            <a:t> use the new word in each of your sentences.  </a:t>
          </a:r>
          <a:endParaRPr lang="en-US" dirty="0"/>
        </a:p>
      </dgm:t>
    </dgm:pt>
    <dgm:pt modelId="{02DABB43-B6E5-44C4-95C0-EF71364D9CBD}" type="parTrans" cxnId="{117F364B-E318-44A0-B7C0-F9DC8C9CF4DD}">
      <dgm:prSet/>
      <dgm:spPr/>
      <dgm:t>
        <a:bodyPr/>
        <a:lstStyle/>
        <a:p>
          <a:endParaRPr lang="en-US"/>
        </a:p>
      </dgm:t>
    </dgm:pt>
    <dgm:pt modelId="{82D95862-CFBA-47C4-9707-4E2DC36A139D}" type="sibTrans" cxnId="{117F364B-E318-44A0-B7C0-F9DC8C9CF4DD}">
      <dgm:prSet phldrT="2"/>
      <dgm:spPr/>
      <dgm:t>
        <a:bodyPr/>
        <a:lstStyle/>
        <a:p>
          <a:endParaRPr lang="en-US"/>
        </a:p>
      </dgm:t>
    </dgm:pt>
    <dgm:pt modelId="{D8E06D4D-011C-45DE-9DD0-D63952774222}" type="pres">
      <dgm:prSet presAssocID="{236B432C-9CB8-48EF-BE0C-098F13D0668C}" presName="linear" presStyleCnt="0">
        <dgm:presLayoutVars>
          <dgm:animLvl val="lvl"/>
          <dgm:resizeHandles val="exact"/>
        </dgm:presLayoutVars>
      </dgm:prSet>
      <dgm:spPr/>
    </dgm:pt>
    <dgm:pt modelId="{251D9F52-8750-4225-87D1-EE7AF8FD49B3}" type="pres">
      <dgm:prSet presAssocID="{3B64CFFD-23BD-4641-BA42-34466DACB4D4}" presName="parentText" presStyleLbl="node1" presStyleIdx="0" presStyleCnt="2">
        <dgm:presLayoutVars>
          <dgm:chMax val="0"/>
          <dgm:bulletEnabled val="1"/>
        </dgm:presLayoutVars>
      </dgm:prSet>
      <dgm:spPr/>
    </dgm:pt>
    <dgm:pt modelId="{F96D0A74-B3A0-4B71-9444-A8883FC23EE6}" type="pres">
      <dgm:prSet presAssocID="{EDD37FB3-4754-4967-8517-6CB982CD75AC}" presName="spacer" presStyleCnt="0"/>
      <dgm:spPr/>
    </dgm:pt>
    <dgm:pt modelId="{D1CBFCF9-0228-4C0F-A7D9-749C140641A6}" type="pres">
      <dgm:prSet presAssocID="{BDD1C5CD-E146-4136-B15A-E6AFD2704DB3}" presName="parentText" presStyleLbl="node1" presStyleIdx="1" presStyleCnt="2">
        <dgm:presLayoutVars>
          <dgm:chMax val="0"/>
          <dgm:bulletEnabled val="1"/>
        </dgm:presLayoutVars>
      </dgm:prSet>
      <dgm:spPr/>
    </dgm:pt>
  </dgm:ptLst>
  <dgm:cxnLst>
    <dgm:cxn modelId="{46BE971F-E14A-4DE4-BCF4-93A77970A6B3}" type="presOf" srcId="{3B64CFFD-23BD-4641-BA42-34466DACB4D4}" destId="{251D9F52-8750-4225-87D1-EE7AF8FD49B3}" srcOrd="0" destOrd="0" presId="urn:microsoft.com/office/officeart/2005/8/layout/vList2"/>
    <dgm:cxn modelId="{F395356B-2D71-45ED-9A85-CDB230AE42F0}" srcId="{236B432C-9CB8-48EF-BE0C-098F13D0668C}" destId="{3B64CFFD-23BD-4641-BA42-34466DACB4D4}" srcOrd="0" destOrd="0" parTransId="{6D2B50AC-8559-4050-8FD0-6AD49A4459E7}" sibTransId="{EDD37FB3-4754-4967-8517-6CB982CD75AC}"/>
    <dgm:cxn modelId="{117F364B-E318-44A0-B7C0-F9DC8C9CF4DD}" srcId="{236B432C-9CB8-48EF-BE0C-098F13D0668C}" destId="{BDD1C5CD-E146-4136-B15A-E6AFD2704DB3}" srcOrd="1" destOrd="0" parTransId="{02DABB43-B6E5-44C4-95C0-EF71364D9CBD}" sibTransId="{82D95862-CFBA-47C4-9707-4E2DC36A139D}"/>
    <dgm:cxn modelId="{45C52DE8-3C35-4C1B-ACDD-237C733BBA75}" type="presOf" srcId="{236B432C-9CB8-48EF-BE0C-098F13D0668C}" destId="{D8E06D4D-011C-45DE-9DD0-D63952774222}" srcOrd="0" destOrd="0" presId="urn:microsoft.com/office/officeart/2005/8/layout/vList2"/>
    <dgm:cxn modelId="{D24C73E9-1BF1-470B-8548-DADDA0102553}" type="presOf" srcId="{BDD1C5CD-E146-4136-B15A-E6AFD2704DB3}" destId="{D1CBFCF9-0228-4C0F-A7D9-749C140641A6}" srcOrd="0" destOrd="0" presId="urn:microsoft.com/office/officeart/2005/8/layout/vList2"/>
    <dgm:cxn modelId="{602C1002-2F50-4D84-9849-67AF899EA200}" type="presParOf" srcId="{D8E06D4D-011C-45DE-9DD0-D63952774222}" destId="{251D9F52-8750-4225-87D1-EE7AF8FD49B3}" srcOrd="0" destOrd="0" presId="urn:microsoft.com/office/officeart/2005/8/layout/vList2"/>
    <dgm:cxn modelId="{582BE44D-0E23-4AD3-A8BA-AD33D08CA8C5}" type="presParOf" srcId="{D8E06D4D-011C-45DE-9DD0-D63952774222}" destId="{F96D0A74-B3A0-4B71-9444-A8883FC23EE6}" srcOrd="1" destOrd="0" presId="urn:microsoft.com/office/officeart/2005/8/layout/vList2"/>
    <dgm:cxn modelId="{869F300C-D601-4097-80B8-33B66FF8C87F}" type="presParOf" srcId="{D8E06D4D-011C-45DE-9DD0-D63952774222}" destId="{D1CBFCF9-0228-4C0F-A7D9-749C140641A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D9F52-8750-4225-87D1-EE7AF8FD49B3}">
      <dsp:nvSpPr>
        <dsp:cNvPr id="0" name=""/>
        <dsp:cNvSpPr/>
      </dsp:nvSpPr>
      <dsp:spPr>
        <a:xfrm>
          <a:off x="0" y="56815"/>
          <a:ext cx="4945856" cy="1972766"/>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AT" sz="2800" kern="1200" dirty="0"/>
            <a:t>1. </a:t>
          </a:r>
          <a:r>
            <a:rPr lang="de-AT" sz="2800" b="1" kern="1200" dirty="0"/>
            <a:t>Think:</a:t>
          </a:r>
          <a:r>
            <a:rPr lang="de-AT" sz="2800" kern="1200" dirty="0"/>
            <a:t> find your own answer</a:t>
          </a:r>
          <a:endParaRPr lang="en-US" sz="2800" kern="1200" dirty="0"/>
        </a:p>
      </dsp:txBody>
      <dsp:txXfrm>
        <a:off x="96302" y="153117"/>
        <a:ext cx="4753252" cy="1780162"/>
      </dsp:txXfrm>
    </dsp:sp>
    <dsp:sp modelId="{D1CBFCF9-0228-4C0F-A7D9-749C140641A6}">
      <dsp:nvSpPr>
        <dsp:cNvPr id="0" name=""/>
        <dsp:cNvSpPr/>
      </dsp:nvSpPr>
      <dsp:spPr>
        <a:xfrm>
          <a:off x="0" y="2110221"/>
          <a:ext cx="4945856" cy="1972766"/>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de-AT" sz="2800" kern="1200"/>
            <a:t>2. </a:t>
          </a:r>
          <a:r>
            <a:rPr lang="de-AT" sz="2800" b="1" kern="1200"/>
            <a:t>Share</a:t>
          </a:r>
          <a:r>
            <a:rPr lang="de-AT" sz="2800" kern="1200"/>
            <a:t> it with your group and explain your movement. </a:t>
          </a:r>
          <a:r>
            <a:rPr lang="en-US" sz="2800" kern="1200"/>
            <a:t> You </a:t>
          </a:r>
          <a:r>
            <a:rPr lang="en-US" sz="2800" b="1" kern="1200"/>
            <a:t>must </a:t>
          </a:r>
          <a:r>
            <a:rPr lang="en-US" sz="2800" kern="1200"/>
            <a:t> use the new word in each of your sentences.  </a:t>
          </a:r>
          <a:endParaRPr lang="en-US" sz="2800" kern="1200" dirty="0"/>
        </a:p>
      </dsp:txBody>
      <dsp:txXfrm>
        <a:off x="96302" y="2206523"/>
        <a:ext cx="4753252" cy="17801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6D42B502-9CFA-4A99-A8EE-E5461E1C01B6}" type="datetimeFigureOut">
              <a:rPr lang="fr-FR" smtClean="0"/>
              <a:t>09/12/2020</a:t>
            </a:fld>
            <a:endParaRPr lang="fr-FR"/>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9A6DE4D4-8D0F-4E91-A579-B532A8B73917}" type="slidenum">
              <a:rPr lang="fr-FR" smtClean="0"/>
              <a:t>‹#›</a:t>
            </a:fld>
            <a:endParaRPr lang="fr-FR"/>
          </a:p>
        </p:txBody>
      </p:sp>
    </p:spTree>
    <p:extLst>
      <p:ext uri="{BB962C8B-B14F-4D97-AF65-F5344CB8AC3E}">
        <p14:creationId xmlns:p14="http://schemas.microsoft.com/office/powerpoint/2010/main" val="2753857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C2D70105-3350-4E68-9D6C-69330AB5F77D}" type="datetimeFigureOut">
              <a:rPr lang="fr-FR" smtClean="0"/>
              <a:t>09/12/2020</a:t>
            </a:fld>
            <a:endParaRPr lang="fr-FR"/>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AA98F6BD-52A9-4C14-82A3-18B846ECB6E3}" type="slidenum">
              <a:rPr lang="fr-FR" smtClean="0"/>
              <a:t>‹#›</a:t>
            </a:fld>
            <a:endParaRPr lang="fr-FR"/>
          </a:p>
        </p:txBody>
      </p:sp>
    </p:spTree>
    <p:extLst>
      <p:ext uri="{BB962C8B-B14F-4D97-AF65-F5344CB8AC3E}">
        <p14:creationId xmlns:p14="http://schemas.microsoft.com/office/powerpoint/2010/main" val="7207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3</a:t>
            </a:fld>
            <a:endParaRPr lang="fr-FR"/>
          </a:p>
        </p:txBody>
      </p:sp>
    </p:spTree>
    <p:extLst>
      <p:ext uri="{BB962C8B-B14F-4D97-AF65-F5344CB8AC3E}">
        <p14:creationId xmlns:p14="http://schemas.microsoft.com/office/powerpoint/2010/main" val="2941505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25</a:t>
            </a:fld>
            <a:endParaRPr lang="fr-FR"/>
          </a:p>
        </p:txBody>
      </p:sp>
    </p:spTree>
    <p:extLst>
      <p:ext uri="{BB962C8B-B14F-4D97-AF65-F5344CB8AC3E}">
        <p14:creationId xmlns:p14="http://schemas.microsoft.com/office/powerpoint/2010/main" val="498903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27</a:t>
            </a:fld>
            <a:endParaRPr lang="fr-FR"/>
          </a:p>
        </p:txBody>
      </p:sp>
    </p:spTree>
    <p:extLst>
      <p:ext uri="{BB962C8B-B14F-4D97-AF65-F5344CB8AC3E}">
        <p14:creationId xmlns:p14="http://schemas.microsoft.com/office/powerpoint/2010/main" val="1327816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1B8C0D6D-F693-42DB-8E72-CA63B02C6068}" type="slidenum">
              <a:rPr lang="fr-FR" smtClean="0"/>
              <a:t>38</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3484704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a:t>Vor </a:t>
            </a:r>
            <a:r>
              <a:rPr lang="fr-FR" dirty="0" err="1"/>
              <a:t>allem</a:t>
            </a:r>
            <a:r>
              <a:rPr lang="fr-FR" dirty="0"/>
              <a:t> </a:t>
            </a:r>
            <a:r>
              <a:rPr lang="fr-FR" dirty="0" err="1"/>
              <a:t>Procedurales</a:t>
            </a:r>
            <a:r>
              <a:rPr lang="fr-FR" dirty="0"/>
              <a:t> </a:t>
            </a:r>
            <a:r>
              <a:rPr lang="fr-FR" dirty="0" err="1"/>
              <a:t>und</a:t>
            </a:r>
            <a:r>
              <a:rPr lang="fr-FR" baseline="0" dirty="0"/>
              <a:t> </a:t>
            </a:r>
            <a:r>
              <a:rPr lang="fr-FR" baseline="0" dirty="0" err="1"/>
              <a:t>Deklaratives</a:t>
            </a:r>
            <a:r>
              <a:rPr lang="fr-FR" baseline="0" dirty="0"/>
              <a:t> </a:t>
            </a:r>
            <a:r>
              <a:rPr lang="fr-FR" baseline="0" dirty="0" err="1"/>
              <a:t>Ged</a:t>
            </a:r>
            <a:r>
              <a:rPr lang="fr-FR" baseline="0" dirty="0"/>
              <a:t>. </a:t>
            </a:r>
            <a:r>
              <a:rPr lang="fr-FR" baseline="0" dirty="0" err="1"/>
              <a:t>Erklären</a:t>
            </a:r>
            <a:endParaRPr lang="fr-FR" baseline="0" dirty="0"/>
          </a:p>
          <a:p>
            <a:endParaRPr lang="fr-FR" baseline="0" dirty="0"/>
          </a:p>
          <a:p>
            <a:r>
              <a:rPr lang="fr-FR" dirty="0"/>
              <a:t>Werner </a:t>
            </a:r>
            <a:r>
              <a:rPr lang="fr-FR" dirty="0" err="1"/>
              <a:t>Stangls</a:t>
            </a:r>
            <a:r>
              <a:rPr lang="fr-FR" dirty="0"/>
              <a:t> </a:t>
            </a:r>
            <a:r>
              <a:rPr lang="fr-FR" dirty="0" err="1"/>
              <a:t>Arbeitsblätter</a:t>
            </a:r>
            <a:r>
              <a:rPr lang="fr-FR" dirty="0"/>
              <a:t> :, http://arbeitsblaetter.stangl-taller.at/GEDAECHTNIS/ModelleSpeicher.shtml</a:t>
            </a:r>
          </a:p>
        </p:txBody>
      </p:sp>
      <p:sp>
        <p:nvSpPr>
          <p:cNvPr id="4" name="Slide Number Placeholder 3"/>
          <p:cNvSpPr>
            <a:spLocks noGrp="1"/>
          </p:cNvSpPr>
          <p:nvPr>
            <p:ph type="sldNum" sz="quarter" idx="10"/>
          </p:nvPr>
        </p:nvSpPr>
        <p:spPr/>
        <p:txBody>
          <a:bodyPr/>
          <a:lstStyle/>
          <a:p>
            <a:fld id="{1B8C0D6D-F693-42DB-8E72-CA63B02C6068}" type="slidenum">
              <a:rPr lang="fr-FR" smtClean="0"/>
              <a:t>43</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142947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Wer</a:t>
            </a:r>
            <a:r>
              <a:rPr lang="fr-FR" dirty="0"/>
              <a:t> </a:t>
            </a:r>
            <a:r>
              <a:rPr lang="fr-FR" dirty="0" err="1"/>
              <a:t>kennt</a:t>
            </a:r>
            <a:r>
              <a:rPr lang="fr-FR" dirty="0"/>
              <a:t> die Regel? </a:t>
            </a:r>
            <a:r>
              <a:rPr lang="fr-FR" dirty="0" err="1"/>
              <a:t>Wer</a:t>
            </a:r>
            <a:r>
              <a:rPr lang="fr-FR" dirty="0"/>
              <a:t> </a:t>
            </a:r>
            <a:r>
              <a:rPr lang="fr-FR" dirty="0" err="1"/>
              <a:t>könnte</a:t>
            </a:r>
            <a:r>
              <a:rPr lang="fr-FR" baseline="0" dirty="0"/>
              <a:t> </a:t>
            </a:r>
            <a:r>
              <a:rPr lang="fr-FR" baseline="0" dirty="0" err="1"/>
              <a:t>das</a:t>
            </a:r>
            <a:r>
              <a:rPr lang="fr-FR" baseline="0" dirty="0"/>
              <a:t> </a:t>
            </a:r>
            <a:r>
              <a:rPr lang="fr-FR" baseline="0" dirty="0" err="1"/>
              <a:t>erklären</a:t>
            </a:r>
            <a:r>
              <a:rPr lang="fr-FR" baseline="0" dirty="0"/>
              <a:t>? Hand </a:t>
            </a:r>
            <a:r>
              <a:rPr lang="fr-FR" baseline="0" dirty="0" err="1"/>
              <a:t>heben</a:t>
            </a:r>
            <a:r>
              <a:rPr lang="fr-FR" baseline="0" dirty="0"/>
              <a:t>?</a:t>
            </a:r>
          </a:p>
          <a:p>
            <a:r>
              <a:rPr lang="fr-FR" baseline="0" dirty="0" err="1"/>
              <a:t>Wer</a:t>
            </a:r>
            <a:r>
              <a:rPr lang="fr-FR" baseline="0" dirty="0"/>
              <a:t> </a:t>
            </a:r>
            <a:r>
              <a:rPr lang="fr-FR" baseline="0" dirty="0" err="1"/>
              <a:t>kann</a:t>
            </a:r>
            <a:r>
              <a:rPr lang="fr-FR" baseline="0" dirty="0"/>
              <a:t> die </a:t>
            </a:r>
            <a:r>
              <a:rPr lang="fr-FR" baseline="0" dirty="0" err="1"/>
              <a:t>Formen</a:t>
            </a:r>
            <a:r>
              <a:rPr lang="fr-FR" baseline="0" dirty="0"/>
              <a:t> </a:t>
            </a:r>
            <a:r>
              <a:rPr lang="fr-FR" baseline="0" dirty="0" err="1"/>
              <a:t>bilden</a:t>
            </a:r>
            <a:r>
              <a:rPr lang="fr-FR" baseline="0" dirty="0"/>
              <a:t>…. </a:t>
            </a:r>
            <a:r>
              <a:rPr lang="fr-FR" baseline="0" dirty="0" err="1"/>
              <a:t>Ohne</a:t>
            </a:r>
            <a:r>
              <a:rPr lang="fr-FR" baseline="0" dirty="0"/>
              <a:t> die Regel </a:t>
            </a:r>
            <a:r>
              <a:rPr lang="fr-FR" baseline="0" dirty="0" err="1"/>
              <a:t>zu</a:t>
            </a:r>
            <a:r>
              <a:rPr lang="fr-FR" baseline="0" dirty="0"/>
              <a:t> </a:t>
            </a:r>
            <a:r>
              <a:rPr lang="fr-FR" baseline="0" dirty="0" err="1"/>
              <a:t>kennen</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44</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218666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1: Swartz Center for Computational</a:t>
            </a:r>
            <a:r>
              <a:rPr lang="en-US" baseline="0" dirty="0"/>
              <a:t> Neuroscience, 2014)http://cognitrn.psych.indiana.edu/busey/temp/eeglabtutorial4.301/maintut/ERP_image_plotting.html (3.10.</a:t>
            </a:r>
            <a:endParaRPr lang="en-US" dirty="0"/>
          </a:p>
          <a:p>
            <a:r>
              <a:rPr lang="en-US" dirty="0"/>
              <a:t>image 2: Jewish General Hospital, Clinical Neuroscience and Applied Cognition Laboratory:</a:t>
            </a:r>
            <a:r>
              <a:rPr lang="en-US" baseline="0" dirty="0"/>
              <a:t> </a:t>
            </a:r>
            <a:r>
              <a:rPr lang="en-US" dirty="0"/>
              <a:t>        http://jgh.ca/en/EEG-ERP  (3.10.2014)</a:t>
            </a:r>
          </a:p>
          <a:p>
            <a:r>
              <a:rPr lang="de-AT" dirty="0" err="1"/>
              <a:t>image</a:t>
            </a:r>
            <a:r>
              <a:rPr lang="de-AT" dirty="0"/>
              <a:t> 3: Steven A. </a:t>
            </a:r>
            <a:r>
              <a:rPr lang="de-AT" dirty="0" err="1"/>
              <a:t>Hillyard</a:t>
            </a:r>
            <a:r>
              <a:rPr lang="de-AT" dirty="0"/>
              <a:t> </a:t>
            </a:r>
            <a:r>
              <a:rPr lang="de-AT" dirty="0" err="1"/>
              <a:t>and</a:t>
            </a:r>
            <a:r>
              <a:rPr lang="de-AT" dirty="0"/>
              <a:t> Lourdes </a:t>
            </a:r>
            <a:r>
              <a:rPr lang="de-AT" dirty="0" err="1"/>
              <a:t>Anllo-Vento</a:t>
            </a:r>
            <a:r>
              <a:rPr lang="de-AT" dirty="0"/>
              <a:t>, „Event-</a:t>
            </a:r>
            <a:r>
              <a:rPr lang="de-AT" dirty="0" err="1"/>
              <a:t>related</a:t>
            </a:r>
            <a:r>
              <a:rPr lang="de-AT" dirty="0"/>
              <a:t> </a:t>
            </a:r>
            <a:r>
              <a:rPr lang="de-AT" dirty="0" err="1"/>
              <a:t>brain</a:t>
            </a:r>
            <a:r>
              <a:rPr lang="de-AT" dirty="0"/>
              <a:t> </a:t>
            </a:r>
            <a:r>
              <a:rPr lang="de-AT" dirty="0" err="1"/>
              <a:t>potentials</a:t>
            </a:r>
            <a:r>
              <a:rPr lang="de-AT" dirty="0"/>
              <a:t> in </a:t>
            </a:r>
            <a:r>
              <a:rPr lang="de-AT" dirty="0" err="1"/>
              <a:t>the</a:t>
            </a:r>
            <a:r>
              <a:rPr lang="de-AT" dirty="0"/>
              <a:t> </a:t>
            </a:r>
            <a:r>
              <a:rPr lang="de-AT" dirty="0" err="1"/>
              <a:t>study</a:t>
            </a:r>
            <a:r>
              <a:rPr lang="de-AT" dirty="0"/>
              <a:t> </a:t>
            </a:r>
            <a:r>
              <a:rPr lang="de-AT" dirty="0" err="1"/>
              <a:t>of</a:t>
            </a:r>
            <a:r>
              <a:rPr lang="de-AT" dirty="0"/>
              <a:t>  </a:t>
            </a:r>
            <a:r>
              <a:rPr lang="de-AT" dirty="0" err="1"/>
              <a:t>visual</a:t>
            </a:r>
            <a:r>
              <a:rPr lang="de-AT" dirty="0"/>
              <a:t> </a:t>
            </a:r>
            <a:r>
              <a:rPr lang="de-AT" dirty="0" err="1"/>
              <a:t>selective</a:t>
            </a:r>
            <a:r>
              <a:rPr lang="de-AT" dirty="0"/>
              <a:t> </a:t>
            </a:r>
            <a:r>
              <a:rPr lang="de-AT" dirty="0" err="1"/>
              <a:t>attention</a:t>
            </a:r>
            <a:r>
              <a:rPr lang="de-AT" dirty="0"/>
              <a:t>“ , </a:t>
            </a:r>
            <a:r>
              <a:rPr lang="de-AT" dirty="0" err="1"/>
              <a:t>Proceedings</a:t>
            </a:r>
            <a:r>
              <a:rPr lang="de-AT" dirty="0"/>
              <a:t> </a:t>
            </a:r>
            <a:r>
              <a:rPr lang="de-AT" dirty="0" err="1"/>
              <a:t>of</a:t>
            </a:r>
            <a:r>
              <a:rPr lang="de-AT" dirty="0"/>
              <a:t> </a:t>
            </a:r>
            <a:r>
              <a:rPr lang="de-AT" dirty="0" err="1"/>
              <a:t>the</a:t>
            </a:r>
            <a:r>
              <a:rPr lang="de-AT" dirty="0"/>
              <a:t> National Academy </a:t>
            </a:r>
            <a:r>
              <a:rPr lang="de-AT" dirty="0" err="1"/>
              <a:t>of</a:t>
            </a:r>
            <a:r>
              <a:rPr lang="de-AT" dirty="0"/>
              <a:t> </a:t>
            </a:r>
            <a:r>
              <a:rPr lang="de-AT" dirty="0" err="1"/>
              <a:t>Sciences</a:t>
            </a:r>
            <a:r>
              <a:rPr lang="de-AT" dirty="0"/>
              <a:t> </a:t>
            </a:r>
            <a:r>
              <a:rPr lang="de-AT" dirty="0" err="1"/>
              <a:t>of</a:t>
            </a:r>
            <a:r>
              <a:rPr lang="de-AT" dirty="0"/>
              <a:t> </a:t>
            </a:r>
            <a:r>
              <a:rPr lang="de-AT" dirty="0" err="1"/>
              <a:t>the</a:t>
            </a:r>
            <a:r>
              <a:rPr lang="de-AT" dirty="0"/>
              <a:t> USA,  vol. 95 no.3, 781 – 787 , http://www.pnas.org/content/95/3/781.figures-only (3.10.2014)</a:t>
            </a:r>
            <a:endParaRPr lang="en-US" dirty="0"/>
          </a:p>
        </p:txBody>
      </p:sp>
      <p:sp>
        <p:nvSpPr>
          <p:cNvPr id="4" name="Slide Number Placeholder 3"/>
          <p:cNvSpPr>
            <a:spLocks noGrp="1"/>
          </p:cNvSpPr>
          <p:nvPr>
            <p:ph type="sldNum" sz="quarter" idx="10"/>
          </p:nvPr>
        </p:nvSpPr>
        <p:spPr/>
        <p:txBody>
          <a:bodyPr/>
          <a:lstStyle/>
          <a:p>
            <a:fld id="{74ECF42A-BFCA-48CD-927F-61C04D2650D9}" type="slidenum">
              <a:rPr lang="en-US" smtClean="0"/>
              <a:t>47</a:t>
            </a:fld>
            <a:endParaRPr lang="en-US"/>
          </a:p>
        </p:txBody>
      </p:sp>
    </p:spTree>
    <p:extLst>
      <p:ext uri="{BB962C8B-B14F-4D97-AF65-F5344CB8AC3E}">
        <p14:creationId xmlns:p14="http://schemas.microsoft.com/office/powerpoint/2010/main" val="3090614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at </a:t>
            </a:r>
            <a:r>
              <a:rPr lang="de-AT" dirty="0" err="1"/>
              <a:t>low</a:t>
            </a:r>
            <a:r>
              <a:rPr lang="de-AT" dirty="0"/>
              <a:t> </a:t>
            </a:r>
            <a:r>
              <a:rPr lang="de-AT" dirty="0" err="1"/>
              <a:t>proficiency</a:t>
            </a:r>
            <a:r>
              <a:rPr lang="de-AT" dirty="0"/>
              <a:t> </a:t>
            </a:r>
            <a:r>
              <a:rPr lang="de-AT" dirty="0" err="1"/>
              <a:t>the</a:t>
            </a:r>
            <a:r>
              <a:rPr lang="de-AT" dirty="0"/>
              <a:t> explicit </a:t>
            </a:r>
            <a:r>
              <a:rPr lang="de-AT" dirty="0" err="1"/>
              <a:t>group</a:t>
            </a:r>
            <a:r>
              <a:rPr lang="de-AT" baseline="0" dirty="0"/>
              <a:t> </a:t>
            </a:r>
            <a:r>
              <a:rPr lang="de-AT" baseline="0" dirty="0" err="1"/>
              <a:t>has</a:t>
            </a:r>
            <a:r>
              <a:rPr lang="de-AT" baseline="0" dirty="0"/>
              <a:t> </a:t>
            </a:r>
            <a:r>
              <a:rPr lang="de-AT" baseline="0" dirty="0" err="1"/>
              <a:t>learned</a:t>
            </a:r>
            <a:r>
              <a:rPr lang="de-AT" baseline="0" dirty="0"/>
              <a:t> a </a:t>
            </a:r>
            <a:r>
              <a:rPr lang="de-AT" baseline="0" dirty="0" err="1"/>
              <a:t>bit</a:t>
            </a:r>
            <a:r>
              <a:rPr lang="de-AT" baseline="0" dirty="0"/>
              <a:t> </a:t>
            </a:r>
            <a:r>
              <a:rPr lang="de-AT" baseline="0" dirty="0" err="1"/>
              <a:t>faster</a:t>
            </a:r>
            <a:r>
              <a:rPr lang="de-AT" baseline="0" dirty="0"/>
              <a:t> – but at end </a:t>
            </a:r>
            <a:r>
              <a:rPr lang="de-AT" baseline="0" dirty="0" err="1"/>
              <a:t>of</a:t>
            </a:r>
            <a:r>
              <a:rPr lang="de-AT" baseline="0" dirty="0"/>
              <a:t> </a:t>
            </a:r>
            <a:r>
              <a:rPr lang="de-AT" baseline="0" dirty="0" err="1"/>
              <a:t>training</a:t>
            </a:r>
            <a:r>
              <a:rPr lang="de-AT" baseline="0" dirty="0"/>
              <a:t> (high </a:t>
            </a:r>
            <a:r>
              <a:rPr lang="de-AT" baseline="0" dirty="0" err="1"/>
              <a:t>proficiency</a:t>
            </a:r>
            <a:r>
              <a:rPr lang="de-AT" baseline="0" dirty="0"/>
              <a:t>) </a:t>
            </a:r>
            <a:r>
              <a:rPr lang="de-AT" baseline="0" dirty="0" err="1"/>
              <a:t>the</a:t>
            </a:r>
            <a:r>
              <a:rPr lang="de-AT" baseline="0" dirty="0"/>
              <a:t> </a:t>
            </a:r>
            <a:r>
              <a:rPr lang="de-AT" baseline="0" dirty="0" err="1"/>
              <a:t>implicit</a:t>
            </a:r>
            <a:r>
              <a:rPr lang="de-AT" baseline="0" dirty="0"/>
              <a:t> </a:t>
            </a:r>
            <a:r>
              <a:rPr lang="de-AT" baseline="0" dirty="0" err="1"/>
              <a:t>goup</a:t>
            </a:r>
            <a:r>
              <a:rPr lang="de-AT" baseline="0" dirty="0"/>
              <a:t> </a:t>
            </a:r>
            <a:r>
              <a:rPr lang="de-AT" baseline="0" dirty="0" err="1"/>
              <a:t>had</a:t>
            </a:r>
            <a:r>
              <a:rPr lang="de-AT" baseline="0" dirty="0"/>
              <a:t> </a:t>
            </a:r>
            <a:r>
              <a:rPr lang="de-AT" baseline="0" dirty="0" err="1"/>
              <a:t>passed</a:t>
            </a:r>
            <a:r>
              <a:rPr lang="de-AT" baseline="0" dirty="0"/>
              <a:t> </a:t>
            </a:r>
            <a:r>
              <a:rPr lang="de-AT" baseline="0" dirty="0" err="1"/>
              <a:t>the</a:t>
            </a:r>
            <a:r>
              <a:rPr lang="de-AT" baseline="0" dirty="0"/>
              <a:t> explicit </a:t>
            </a:r>
            <a:r>
              <a:rPr lang="de-AT" baseline="0" dirty="0" err="1"/>
              <a:t>group</a:t>
            </a:r>
            <a:r>
              <a:rPr lang="de-AT" baseline="0" dirty="0"/>
              <a:t>. – </a:t>
            </a:r>
            <a:endParaRPr lang="en-US" dirty="0"/>
          </a:p>
        </p:txBody>
      </p:sp>
      <p:sp>
        <p:nvSpPr>
          <p:cNvPr id="4" name="Slide Number Placeholder 3"/>
          <p:cNvSpPr>
            <a:spLocks noGrp="1"/>
          </p:cNvSpPr>
          <p:nvPr>
            <p:ph type="sldNum" sz="quarter" idx="10"/>
          </p:nvPr>
        </p:nvSpPr>
        <p:spPr/>
        <p:txBody>
          <a:bodyPr/>
          <a:lstStyle/>
          <a:p>
            <a:fld id="{74ECF42A-BFCA-48CD-927F-61C04D2650D9}" type="slidenum">
              <a:rPr lang="en-US" smtClean="0"/>
              <a:t>48</a:t>
            </a:fld>
            <a:endParaRPr lang="en-US"/>
          </a:p>
        </p:txBody>
      </p:sp>
    </p:spTree>
    <p:extLst>
      <p:ext uri="{BB962C8B-B14F-4D97-AF65-F5344CB8AC3E}">
        <p14:creationId xmlns:p14="http://schemas.microsoft.com/office/powerpoint/2010/main" val="710779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ERP</a:t>
            </a:r>
            <a:r>
              <a:rPr lang="de-AT" baseline="0" dirty="0"/>
              <a:t> </a:t>
            </a:r>
            <a:r>
              <a:rPr lang="de-AT" baseline="0" dirty="0" err="1"/>
              <a:t>image</a:t>
            </a:r>
            <a:r>
              <a:rPr lang="de-AT" baseline="0" dirty="0"/>
              <a:t>: p. 941</a:t>
            </a:r>
          </a:p>
          <a:p>
            <a:r>
              <a:rPr lang="de-AT" baseline="0" dirty="0" err="1"/>
              <a:t>quotes</a:t>
            </a:r>
            <a:r>
              <a:rPr lang="de-AT" baseline="0" dirty="0"/>
              <a:t>: p. 942 – 943</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err="1"/>
              <a:t>effect</a:t>
            </a:r>
            <a:r>
              <a:rPr lang="de-AT" baseline="0" dirty="0"/>
              <a:t> </a:t>
            </a:r>
            <a:r>
              <a:rPr lang="de-AT" baseline="0" dirty="0" err="1"/>
              <a:t>stronger</a:t>
            </a:r>
            <a:r>
              <a:rPr lang="de-AT" baseline="0" dirty="0"/>
              <a:t> after </a:t>
            </a:r>
            <a:r>
              <a:rPr lang="de-AT" baseline="0" dirty="0" err="1"/>
              <a:t>months</a:t>
            </a:r>
            <a:r>
              <a:rPr lang="de-AT" baseline="0" dirty="0"/>
              <a:t> </a:t>
            </a:r>
            <a:r>
              <a:rPr lang="de-AT" baseline="0" dirty="0" err="1"/>
              <a:t>of</a:t>
            </a:r>
            <a:r>
              <a:rPr lang="de-AT" baseline="0" dirty="0"/>
              <a:t> </a:t>
            </a:r>
            <a:r>
              <a:rPr lang="de-AT" baseline="0" dirty="0" err="1"/>
              <a:t>no</a:t>
            </a:r>
            <a:r>
              <a:rPr lang="de-AT" baseline="0" dirty="0"/>
              <a:t> </a:t>
            </a:r>
            <a:r>
              <a:rPr lang="de-AT" baseline="0" dirty="0" err="1"/>
              <a:t>exposure</a:t>
            </a:r>
            <a:r>
              <a:rPr lang="de-AT" baseline="0" dirty="0"/>
              <a:t>: </a:t>
            </a:r>
            <a:r>
              <a:rPr lang="en-US" sz="1200" kern="1200" dirty="0">
                <a:solidFill>
                  <a:schemeClr val="tx1"/>
                </a:solidFill>
                <a:effectLst/>
                <a:latin typeface="+mn-lt"/>
                <a:ea typeface="+mn-ea"/>
                <a:cs typeface="+mn-cs"/>
              </a:rPr>
              <a:t>Morgan-Short K, Finger I, Grey S, Ullman MT (2012) </a:t>
            </a:r>
            <a:r>
              <a:rPr lang="en-US" sz="1200" b="1" kern="1200" dirty="0">
                <a:solidFill>
                  <a:schemeClr val="tx1"/>
                </a:solidFill>
                <a:effectLst/>
                <a:latin typeface="+mn-lt"/>
                <a:ea typeface="+mn-ea"/>
                <a:cs typeface="+mn-cs"/>
              </a:rPr>
              <a:t>Second Language Processing Shows Increased Native-Like Neural Responses after Months of No Exposure</a:t>
            </a:r>
            <a:r>
              <a:rPr lang="en-US"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PLoS</a:t>
            </a:r>
            <a:r>
              <a:rPr lang="fr-FR" sz="1200" kern="1200" dirty="0">
                <a:solidFill>
                  <a:schemeClr val="tx1"/>
                </a:solidFill>
                <a:effectLst/>
                <a:latin typeface="+mn-lt"/>
                <a:ea typeface="+mn-ea"/>
                <a:cs typeface="+mn-cs"/>
              </a:rPr>
              <a:t> ONE 7(3): e32974. doi:10.1371/journal.pone.0032974</a:t>
            </a:r>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ECF42A-BFCA-48CD-927F-61C04D2650D9}" type="slidenum">
              <a:rPr lang="en-US" smtClean="0"/>
              <a:t>49</a:t>
            </a:fld>
            <a:endParaRPr lang="en-US"/>
          </a:p>
        </p:txBody>
      </p:sp>
    </p:spTree>
    <p:extLst>
      <p:ext uri="{BB962C8B-B14F-4D97-AF65-F5344CB8AC3E}">
        <p14:creationId xmlns:p14="http://schemas.microsoft.com/office/powerpoint/2010/main" val="194198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52</a:t>
            </a:fld>
            <a:endParaRPr lang="fr-FR"/>
          </a:p>
        </p:txBody>
      </p:sp>
    </p:spTree>
    <p:extLst>
      <p:ext uri="{BB962C8B-B14F-4D97-AF65-F5344CB8AC3E}">
        <p14:creationId xmlns:p14="http://schemas.microsoft.com/office/powerpoint/2010/main" val="570239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56</a:t>
            </a:fld>
            <a:endParaRPr lang="fr-FR"/>
          </a:p>
        </p:txBody>
      </p:sp>
    </p:spTree>
    <p:extLst>
      <p:ext uri="{BB962C8B-B14F-4D97-AF65-F5344CB8AC3E}">
        <p14:creationId xmlns:p14="http://schemas.microsoft.com/office/powerpoint/2010/main" val="393478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Unbewusst</a:t>
            </a:r>
            <a:r>
              <a:rPr lang="fr-FR" dirty="0"/>
              <a:t>: </a:t>
            </a:r>
            <a:r>
              <a:rPr lang="fr-FR" dirty="0" err="1"/>
              <a:t>wie</a:t>
            </a:r>
            <a:r>
              <a:rPr lang="fr-FR" baseline="0" dirty="0"/>
              <a:t> </a:t>
            </a:r>
            <a:r>
              <a:rPr lang="fr-FR" baseline="0" dirty="0" err="1"/>
              <a:t>glaubhaft</a:t>
            </a:r>
            <a:r>
              <a:rPr lang="fr-FR" baseline="0" dirty="0"/>
              <a:t> </a:t>
            </a:r>
            <a:r>
              <a:rPr lang="fr-FR" baseline="0" dirty="0" err="1"/>
              <a:t>ist</a:t>
            </a:r>
            <a:r>
              <a:rPr lang="fr-FR" baseline="0" dirty="0"/>
              <a:t> die </a:t>
            </a:r>
            <a:r>
              <a:rPr lang="fr-FR" baseline="0" dirty="0" err="1"/>
              <a:t>Lehrperson</a:t>
            </a:r>
            <a:r>
              <a:rPr lang="fr-FR" baseline="0" dirty="0"/>
              <a:t>, …</a:t>
            </a:r>
          </a:p>
          <a:p>
            <a:r>
              <a:rPr lang="fr-FR" baseline="0" dirty="0" err="1"/>
              <a:t>wie</a:t>
            </a:r>
            <a:r>
              <a:rPr lang="fr-FR" baseline="0" dirty="0"/>
              <a:t> </a:t>
            </a:r>
            <a:r>
              <a:rPr lang="fr-FR" baseline="0" dirty="0" err="1"/>
              <a:t>wichtig</a:t>
            </a:r>
            <a:r>
              <a:rPr lang="fr-FR" baseline="0" dirty="0"/>
              <a:t> </a:t>
            </a:r>
            <a:r>
              <a:rPr lang="fr-FR" baseline="0" dirty="0" err="1"/>
              <a:t>ist</a:t>
            </a:r>
            <a:r>
              <a:rPr lang="fr-FR" baseline="0" dirty="0"/>
              <a:t> </a:t>
            </a:r>
            <a:r>
              <a:rPr lang="fr-FR" baseline="0" dirty="0" err="1"/>
              <a:t>das</a:t>
            </a:r>
            <a:r>
              <a:rPr lang="fr-FR" baseline="0" dirty="0"/>
              <a:t> </a:t>
            </a:r>
            <a:r>
              <a:rPr lang="fr-FR" baseline="0" dirty="0" err="1"/>
              <a:t>für</a:t>
            </a:r>
            <a:r>
              <a:rPr lang="fr-FR" baseline="0" dirty="0"/>
              <a:t> uns </a:t>
            </a:r>
            <a:r>
              <a:rPr lang="fr-FR" baseline="0" dirty="0" err="1"/>
              <a:t>alle</a:t>
            </a:r>
            <a:r>
              <a:rPr lang="fr-FR" baseline="0" dirty="0"/>
              <a:t> (</a:t>
            </a:r>
            <a:r>
              <a:rPr lang="fr-FR" baseline="0" dirty="0" err="1"/>
              <a:t>peer</a:t>
            </a:r>
            <a:r>
              <a:rPr lang="fr-FR" baseline="0" dirty="0"/>
              <a:t>-group)</a:t>
            </a:r>
          </a:p>
          <a:p>
            <a:r>
              <a:rPr lang="fr-FR" baseline="0" dirty="0" err="1"/>
              <a:t>unbewusstes</a:t>
            </a:r>
            <a:r>
              <a:rPr lang="fr-FR" baseline="0" dirty="0"/>
              <a:t> </a:t>
            </a:r>
            <a:r>
              <a:rPr lang="fr-FR" baseline="0" dirty="0" err="1"/>
              <a:t>Wahrnehmen</a:t>
            </a:r>
            <a:r>
              <a:rPr lang="fr-FR" baseline="0" dirty="0"/>
              <a:t> (</a:t>
            </a:r>
            <a:r>
              <a:rPr lang="fr-FR" baseline="0" dirty="0" err="1"/>
              <a:t>vocab</a:t>
            </a:r>
            <a:r>
              <a:rPr lang="fr-FR" baseline="0" dirty="0"/>
              <a:t> </a:t>
            </a:r>
            <a:r>
              <a:rPr lang="fr-FR" baseline="0" dirty="0" err="1"/>
              <a:t>quilt</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5</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5543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65</a:t>
            </a:fld>
            <a:endParaRPr lang="fr-FR"/>
          </a:p>
        </p:txBody>
      </p:sp>
    </p:spTree>
    <p:extLst>
      <p:ext uri="{BB962C8B-B14F-4D97-AF65-F5344CB8AC3E}">
        <p14:creationId xmlns:p14="http://schemas.microsoft.com/office/powerpoint/2010/main" val="298313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Konzept</a:t>
            </a:r>
            <a:r>
              <a:rPr lang="en-US" dirty="0"/>
              <a:t> von background /</a:t>
            </a:r>
            <a:r>
              <a:rPr lang="en-US" dirty="0" err="1"/>
              <a:t>circumstanes</a:t>
            </a:r>
            <a:r>
              <a:rPr lang="en-US" dirty="0"/>
              <a:t> verstehen</a:t>
            </a:r>
          </a:p>
          <a:p>
            <a:r>
              <a:rPr lang="en-US" dirty="0"/>
              <a:t>Past</a:t>
            </a:r>
            <a:r>
              <a:rPr lang="en-US" baseline="0" dirty="0"/>
              <a:t> progressive --- </a:t>
            </a:r>
            <a:r>
              <a:rPr lang="en-US" baseline="0" dirty="0" err="1"/>
              <a:t>imparfait</a:t>
            </a:r>
            <a:r>
              <a:rPr lang="en-US" baseline="0" dirty="0"/>
              <a:t> – </a:t>
            </a:r>
            <a:r>
              <a:rPr lang="en-US" baseline="0" dirty="0" err="1"/>
              <a:t>imperfetto</a:t>
            </a:r>
            <a:r>
              <a:rPr lang="en-US" baseline="0" dirty="0"/>
              <a:t>….</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67</a:t>
            </a:fld>
            <a:endParaRPr lang="fr-FR"/>
          </a:p>
        </p:txBody>
      </p:sp>
    </p:spTree>
    <p:extLst>
      <p:ext uri="{BB962C8B-B14F-4D97-AF65-F5344CB8AC3E}">
        <p14:creationId xmlns:p14="http://schemas.microsoft.com/office/powerpoint/2010/main" val="3863546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AA98F6BD-52A9-4C14-82A3-18B846ECB6E3}" type="slidenum">
              <a:rPr lang="fr-FR" smtClean="0"/>
              <a:t>68</a:t>
            </a:fld>
            <a:endParaRPr lang="fr-FR"/>
          </a:p>
        </p:txBody>
      </p:sp>
    </p:spTree>
    <p:extLst>
      <p:ext uri="{BB962C8B-B14F-4D97-AF65-F5344CB8AC3E}">
        <p14:creationId xmlns:p14="http://schemas.microsoft.com/office/powerpoint/2010/main" val="379764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6</a:t>
            </a:fld>
            <a:endParaRPr lang="fr-FR"/>
          </a:p>
        </p:txBody>
      </p:sp>
    </p:spTree>
    <p:extLst>
      <p:ext uri="{BB962C8B-B14F-4D97-AF65-F5344CB8AC3E}">
        <p14:creationId xmlns:p14="http://schemas.microsoft.com/office/powerpoint/2010/main" val="3653984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a:t>p. 147 </a:t>
            </a:r>
            <a:r>
              <a:rPr lang="fr-FR" dirty="0" err="1"/>
              <a:t>Neurodidaktik</a:t>
            </a:r>
            <a:r>
              <a:rPr lang="fr-FR" dirty="0"/>
              <a:t>:</a:t>
            </a:r>
            <a:r>
              <a:rPr lang="fr-FR" baseline="0" dirty="0"/>
              <a:t> </a:t>
            </a:r>
            <a:r>
              <a:rPr lang="fr-FR" baseline="0" dirty="0" err="1"/>
              <a:t>Aufgabe</a:t>
            </a:r>
            <a:r>
              <a:rPr lang="fr-FR" baseline="0" dirty="0"/>
              <a:t> des </a:t>
            </a:r>
            <a:r>
              <a:rPr lang="fr-FR" baseline="0" dirty="0" err="1"/>
              <a:t>präfrontalen</a:t>
            </a:r>
            <a:r>
              <a:rPr lang="fr-FR" baseline="0" dirty="0"/>
              <a:t> </a:t>
            </a:r>
            <a:r>
              <a:rPr lang="fr-FR" baseline="0" dirty="0" err="1"/>
              <a:t>Kortex</a:t>
            </a:r>
            <a:r>
              <a:rPr lang="fr-FR" baseline="0" dirty="0"/>
              <a:t>:…</a:t>
            </a:r>
            <a:endParaRPr lang="fr-FR" dirty="0"/>
          </a:p>
        </p:txBody>
      </p:sp>
      <p:sp>
        <p:nvSpPr>
          <p:cNvPr id="4" name="Slide Number Placeholder 3"/>
          <p:cNvSpPr>
            <a:spLocks noGrp="1"/>
          </p:cNvSpPr>
          <p:nvPr>
            <p:ph type="sldNum" sz="quarter" idx="10"/>
          </p:nvPr>
        </p:nvSpPr>
        <p:spPr/>
        <p:txBody>
          <a:bodyPr/>
          <a:lstStyle/>
          <a:p>
            <a:fld id="{1B8C0D6D-F693-42DB-8E72-CA63B02C6068}" type="slidenum">
              <a:rPr lang="fr-FR" smtClean="0"/>
              <a:t>7</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426636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9613" y="514350"/>
            <a:ext cx="3427412" cy="2571750"/>
          </a:xfrm>
        </p:spPr>
      </p:sp>
      <p:sp>
        <p:nvSpPr>
          <p:cNvPr id="3" name="Notes Placeholder 2"/>
          <p:cNvSpPr>
            <a:spLocks noGrp="1"/>
          </p:cNvSpPr>
          <p:nvPr>
            <p:ph type="body" idx="1"/>
          </p:nvPr>
        </p:nvSpPr>
        <p:spPr/>
        <p:txBody>
          <a:bodyPr/>
          <a:lstStyle/>
          <a:p>
            <a:r>
              <a:rPr lang="fr-FR" dirty="0" err="1"/>
              <a:t>Bewegungen</a:t>
            </a:r>
            <a:r>
              <a:rPr lang="fr-FR" baseline="0" dirty="0"/>
              <a:t> aller Art </a:t>
            </a:r>
            <a:r>
              <a:rPr lang="fr-FR" baseline="0" dirty="0" err="1"/>
              <a:t>fördern</a:t>
            </a:r>
            <a:r>
              <a:rPr lang="fr-FR" baseline="0" dirty="0"/>
              <a:t> </a:t>
            </a:r>
            <a:r>
              <a:rPr lang="fr-FR" baseline="0" dirty="0" err="1"/>
              <a:t>das</a:t>
            </a:r>
            <a:r>
              <a:rPr lang="fr-FR" baseline="0" dirty="0"/>
              <a:t> </a:t>
            </a:r>
            <a:r>
              <a:rPr lang="fr-FR" baseline="0" dirty="0" err="1"/>
              <a:t>Lernen</a:t>
            </a:r>
            <a:r>
              <a:rPr lang="fr-FR" baseline="0" dirty="0"/>
              <a:t>:</a:t>
            </a:r>
          </a:p>
          <a:p>
            <a:r>
              <a:rPr lang="fr-FR" baseline="0" dirty="0" err="1"/>
              <a:t>nicht</a:t>
            </a:r>
            <a:r>
              <a:rPr lang="fr-FR" baseline="0" dirty="0"/>
              <a:t> </a:t>
            </a:r>
            <a:r>
              <a:rPr lang="fr-FR" baseline="0" dirty="0" err="1"/>
              <a:t>nur</a:t>
            </a:r>
            <a:r>
              <a:rPr lang="fr-FR" baseline="0" dirty="0"/>
              <a:t> « </a:t>
            </a:r>
            <a:r>
              <a:rPr lang="fr-FR" baseline="0" dirty="0" err="1"/>
              <a:t>iconic</a:t>
            </a:r>
            <a:r>
              <a:rPr lang="fr-FR" baseline="0" dirty="0"/>
              <a:t> </a:t>
            </a:r>
            <a:r>
              <a:rPr lang="fr-FR" baseline="0" dirty="0" err="1"/>
              <a:t>gestures</a:t>
            </a:r>
            <a:r>
              <a:rPr lang="fr-FR" baseline="0" dirty="0"/>
              <a:t> » </a:t>
            </a:r>
            <a:r>
              <a:rPr lang="fr-FR" baseline="0" dirty="0" err="1"/>
              <a:t>wie</a:t>
            </a:r>
            <a:r>
              <a:rPr lang="fr-FR" baseline="0" dirty="0"/>
              <a:t> hier, </a:t>
            </a:r>
            <a:r>
              <a:rPr lang="fr-FR" baseline="0" dirty="0" err="1"/>
              <a:t>sondern</a:t>
            </a:r>
            <a:r>
              <a:rPr lang="fr-FR" baseline="0" dirty="0"/>
              <a:t> </a:t>
            </a:r>
            <a:r>
              <a:rPr lang="fr-FR" baseline="0" dirty="0" err="1"/>
              <a:t>alle</a:t>
            </a:r>
            <a:r>
              <a:rPr lang="fr-FR" baseline="0" dirty="0"/>
              <a:t> </a:t>
            </a:r>
            <a:r>
              <a:rPr lang="fr-FR" baseline="0" dirty="0" err="1"/>
              <a:t>Bewegungen</a:t>
            </a:r>
            <a:r>
              <a:rPr lang="fr-FR" baseline="0" dirty="0"/>
              <a:t> (</a:t>
            </a:r>
            <a:r>
              <a:rPr lang="fr-FR" baseline="0" dirty="0" err="1"/>
              <a:t>siehe</a:t>
            </a:r>
            <a:r>
              <a:rPr lang="fr-FR" baseline="0" dirty="0"/>
              <a:t> </a:t>
            </a:r>
            <a:r>
              <a:rPr lang="fr-FR" baseline="0" dirty="0" err="1"/>
              <a:t>Diagramm</a:t>
            </a:r>
            <a:r>
              <a:rPr lang="fr-FR" baseline="0" dirty="0"/>
              <a:t>). Auch </a:t>
            </a:r>
            <a:r>
              <a:rPr lang="fr-FR" baseline="0" dirty="0" err="1"/>
              <a:t>kleine</a:t>
            </a:r>
            <a:r>
              <a:rPr lang="fr-FR" baseline="0" dirty="0"/>
              <a:t> </a:t>
            </a:r>
            <a:r>
              <a:rPr lang="fr-FR" baseline="0" dirty="0" err="1"/>
              <a:t>unbewusste</a:t>
            </a:r>
            <a:r>
              <a:rPr lang="fr-FR" baseline="0" dirty="0"/>
              <a:t> </a:t>
            </a:r>
            <a:r>
              <a:rPr lang="fr-FR" baseline="0" dirty="0" err="1"/>
              <a:t>Bewegungen</a:t>
            </a:r>
            <a:r>
              <a:rPr lang="fr-FR" baseline="0" dirty="0"/>
              <a:t> </a:t>
            </a:r>
            <a:r>
              <a:rPr lang="fr-FR" baseline="0" dirty="0" err="1"/>
              <a:t>wie</a:t>
            </a:r>
            <a:r>
              <a:rPr lang="fr-FR" baseline="0" dirty="0"/>
              <a:t> </a:t>
            </a:r>
            <a:r>
              <a:rPr lang="fr-FR" baseline="0" dirty="0" err="1"/>
              <a:t>das</a:t>
            </a:r>
            <a:r>
              <a:rPr lang="fr-FR" baseline="0" dirty="0"/>
              <a:t> </a:t>
            </a:r>
            <a:r>
              <a:rPr lang="fr-FR" baseline="0" dirty="0" err="1"/>
              <a:t>Angreifen</a:t>
            </a:r>
            <a:r>
              <a:rPr lang="fr-FR" baseline="0" dirty="0"/>
              <a:t> </a:t>
            </a:r>
            <a:r>
              <a:rPr lang="fr-FR" baseline="0" dirty="0" err="1"/>
              <a:t>von</a:t>
            </a:r>
            <a:r>
              <a:rPr lang="fr-FR" baseline="0" dirty="0"/>
              <a:t> </a:t>
            </a:r>
            <a:r>
              <a:rPr lang="fr-FR" baseline="0" dirty="0" err="1"/>
              <a:t>Kärtchen</a:t>
            </a:r>
            <a:r>
              <a:rPr lang="fr-FR" baseline="0" dirty="0"/>
              <a:t>, </a:t>
            </a:r>
            <a:r>
              <a:rPr lang="fr-FR" baseline="0" dirty="0" err="1"/>
              <a:t>Spielfiguren</a:t>
            </a:r>
            <a:r>
              <a:rPr lang="fr-FR" baseline="0" dirty="0"/>
              <a:t> … </a:t>
            </a:r>
            <a:r>
              <a:rPr lang="fr-FR" baseline="0" dirty="0" err="1"/>
              <a:t>sendet</a:t>
            </a:r>
            <a:r>
              <a:rPr lang="fr-FR" baseline="0" dirty="0"/>
              <a:t> </a:t>
            </a:r>
            <a:r>
              <a:rPr lang="fr-FR" baseline="0" dirty="0" err="1"/>
              <a:t>Reize</a:t>
            </a:r>
            <a:r>
              <a:rPr lang="fr-FR" baseline="0" dirty="0"/>
              <a:t> ans </a:t>
            </a:r>
            <a:r>
              <a:rPr lang="fr-FR" baseline="0" dirty="0" err="1"/>
              <a:t>Gehirn</a:t>
            </a:r>
            <a:r>
              <a:rPr lang="fr-FR" baseline="0" dirty="0"/>
              <a:t>. </a:t>
            </a:r>
            <a:r>
              <a:rPr lang="fr-FR" baseline="0" dirty="0" err="1"/>
              <a:t>Stricken</a:t>
            </a:r>
            <a:r>
              <a:rPr lang="fr-FR" baseline="0" dirty="0"/>
              <a:t> – </a:t>
            </a:r>
            <a:r>
              <a:rPr lang="fr-FR" baseline="0" dirty="0" err="1"/>
              <a:t>alle</a:t>
            </a:r>
            <a:r>
              <a:rPr lang="fr-FR" baseline="0" dirty="0"/>
              <a:t> « </a:t>
            </a:r>
            <a:r>
              <a:rPr lang="fr-FR" baseline="0" dirty="0" err="1"/>
              <a:t>runden</a:t>
            </a:r>
            <a:r>
              <a:rPr lang="fr-FR" baseline="0" dirty="0"/>
              <a:t> </a:t>
            </a:r>
            <a:r>
              <a:rPr lang="fr-FR" baseline="0" dirty="0" err="1"/>
              <a:t>Bewegungen</a:t>
            </a:r>
            <a:r>
              <a:rPr lang="fr-FR" baseline="0" dirty="0"/>
              <a:t> » </a:t>
            </a:r>
            <a:r>
              <a:rPr lang="fr-FR" baseline="0" dirty="0" err="1"/>
              <a:t>sind</a:t>
            </a:r>
            <a:r>
              <a:rPr lang="fr-FR" baseline="0" dirty="0"/>
              <a:t> </a:t>
            </a:r>
            <a:r>
              <a:rPr lang="fr-FR" baseline="0" dirty="0" err="1"/>
              <a:t>besonders</a:t>
            </a:r>
            <a:r>
              <a:rPr lang="fr-FR" baseline="0" dirty="0"/>
              <a:t> </a:t>
            </a:r>
            <a:r>
              <a:rPr lang="fr-FR" baseline="0" dirty="0" err="1"/>
              <a:t>hilfreich</a:t>
            </a:r>
            <a:r>
              <a:rPr lang="fr-FR" baseline="0" dirty="0"/>
              <a:t> </a:t>
            </a:r>
            <a:r>
              <a:rPr lang="fr-FR" baseline="0" dirty="0" err="1"/>
              <a:t>und</a:t>
            </a:r>
            <a:r>
              <a:rPr lang="fr-FR" baseline="0" dirty="0"/>
              <a:t> </a:t>
            </a:r>
            <a:r>
              <a:rPr lang="fr-FR" baseline="0" dirty="0" err="1"/>
              <a:t>aktivieren</a:t>
            </a:r>
            <a:r>
              <a:rPr lang="fr-FR" baseline="0" dirty="0"/>
              <a:t> </a:t>
            </a:r>
            <a:r>
              <a:rPr lang="fr-FR" baseline="0" dirty="0" err="1"/>
              <a:t>das</a:t>
            </a:r>
            <a:r>
              <a:rPr lang="fr-FR" baseline="0" dirty="0"/>
              <a:t> </a:t>
            </a:r>
            <a:r>
              <a:rPr lang="fr-FR" baseline="0" dirty="0" err="1"/>
              <a:t>Gehirn</a:t>
            </a:r>
            <a:r>
              <a:rPr lang="fr-FR" baseline="0" dirty="0"/>
              <a:t>: </a:t>
            </a:r>
            <a:r>
              <a:rPr lang="fr-FR" baseline="0" dirty="0" err="1"/>
              <a:t>Gehen</a:t>
            </a:r>
            <a:r>
              <a:rPr lang="fr-FR" baseline="0" dirty="0"/>
              <a:t>, </a:t>
            </a:r>
            <a:r>
              <a:rPr lang="fr-FR" baseline="0" dirty="0" err="1"/>
              <a:t>Radfahren</a:t>
            </a:r>
            <a:r>
              <a:rPr lang="fr-FR" baseline="0" dirty="0"/>
              <a:t> (</a:t>
            </a:r>
            <a:r>
              <a:rPr lang="fr-FR" baseline="0" dirty="0" err="1"/>
              <a:t>Studie</a:t>
            </a:r>
            <a:r>
              <a:rPr lang="fr-FR" baseline="0" dirty="0"/>
              <a:t> </a:t>
            </a:r>
            <a:r>
              <a:rPr lang="fr-FR" baseline="0" dirty="0" err="1"/>
              <a:t>am</a:t>
            </a:r>
            <a:r>
              <a:rPr lang="fr-FR" baseline="0" dirty="0"/>
              <a:t> Max </a:t>
            </a:r>
            <a:r>
              <a:rPr lang="fr-FR" baseline="0" dirty="0" err="1"/>
              <a:t>Plank</a:t>
            </a:r>
            <a:r>
              <a:rPr lang="fr-FR" baseline="0" dirty="0"/>
              <a:t> Institut, Leipzig)…</a:t>
            </a:r>
          </a:p>
          <a:p>
            <a:endParaRPr lang="fr-FR" baseline="0" dirty="0"/>
          </a:p>
          <a:p>
            <a:r>
              <a:rPr lang="fr-FR" baseline="0" dirty="0" err="1"/>
              <a:t>Walk</a:t>
            </a:r>
            <a:r>
              <a:rPr lang="fr-FR" baseline="0" dirty="0"/>
              <a:t> and Talk and </a:t>
            </a:r>
            <a:r>
              <a:rPr lang="fr-FR" baseline="0" dirty="0" err="1"/>
              <a:t>write</a:t>
            </a:r>
            <a:r>
              <a:rPr lang="fr-FR" baseline="0" dirty="0"/>
              <a:t> and check</a:t>
            </a:r>
          </a:p>
          <a:p>
            <a:endParaRPr lang="fr-FR" dirty="0"/>
          </a:p>
          <a:p>
            <a:r>
              <a:rPr lang="fr-FR" dirty="0"/>
              <a:t>Watch </a:t>
            </a:r>
            <a:r>
              <a:rPr lang="fr-FR" dirty="0" err="1"/>
              <a:t>Macedonia</a:t>
            </a:r>
            <a:r>
              <a:rPr lang="fr-FR" dirty="0"/>
              <a:t> on </a:t>
            </a:r>
            <a:r>
              <a:rPr lang="fr-FR" dirty="0" err="1"/>
              <a:t>youtube</a:t>
            </a:r>
            <a:r>
              <a:rPr lang="fr-FR" dirty="0"/>
              <a:t>!</a:t>
            </a:r>
          </a:p>
        </p:txBody>
      </p:sp>
      <p:sp>
        <p:nvSpPr>
          <p:cNvPr id="4" name="Slide Number Placeholder 3"/>
          <p:cNvSpPr>
            <a:spLocks noGrp="1"/>
          </p:cNvSpPr>
          <p:nvPr>
            <p:ph type="sldNum" sz="quarter" idx="10"/>
          </p:nvPr>
        </p:nvSpPr>
        <p:spPr/>
        <p:txBody>
          <a:bodyPr/>
          <a:lstStyle/>
          <a:p>
            <a:fld id="{1B8C0D6D-F693-42DB-8E72-CA63B02C6068}" type="slidenum">
              <a:rPr lang="fr-FR" smtClean="0"/>
              <a:t>8</a:t>
            </a:fld>
            <a:endParaRPr lang="fr-FR"/>
          </a:p>
        </p:txBody>
      </p:sp>
      <p:sp>
        <p:nvSpPr>
          <p:cNvPr id="5" name="Footer Placeholder 4"/>
          <p:cNvSpPr>
            <a:spLocks noGrp="1"/>
          </p:cNvSpPr>
          <p:nvPr>
            <p:ph type="ftr" sz="quarter" idx="11"/>
          </p:nvPr>
        </p:nvSpPr>
        <p:spPr/>
        <p:txBody>
          <a:bodyPr/>
          <a:lstStyle/>
          <a:p>
            <a:r>
              <a:rPr lang="de-AT"/>
              <a:t>Elisabeth Pölzleitner: Wie kommt die Sprache ins Gehirn?</a:t>
            </a:r>
            <a:endParaRPr lang="fr-FR"/>
          </a:p>
        </p:txBody>
      </p:sp>
    </p:spTree>
    <p:extLst>
      <p:ext uri="{BB962C8B-B14F-4D97-AF65-F5344CB8AC3E}">
        <p14:creationId xmlns:p14="http://schemas.microsoft.com/office/powerpoint/2010/main" val="151301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Praktischen</a:t>
            </a:r>
            <a:r>
              <a:rPr lang="en-US" dirty="0"/>
              <a:t> </a:t>
            </a:r>
            <a:r>
              <a:rPr lang="en-US" dirty="0" err="1"/>
              <a:t>Teil</a:t>
            </a:r>
            <a:r>
              <a:rPr lang="en-US" dirty="0"/>
              <a:t> </a:t>
            </a:r>
            <a:r>
              <a:rPr lang="en-US" dirty="0" err="1"/>
              <a:t>einschieben</a:t>
            </a:r>
            <a:r>
              <a:rPr lang="en-US" dirty="0"/>
              <a:t> </a:t>
            </a:r>
            <a:r>
              <a:rPr lang="en-US" dirty="0" err="1"/>
              <a:t>für</a:t>
            </a:r>
            <a:r>
              <a:rPr lang="en-US" dirty="0"/>
              <a:t> </a:t>
            </a:r>
            <a:r>
              <a:rPr lang="en-US" dirty="0" err="1"/>
              <a:t>diese</a:t>
            </a:r>
            <a:r>
              <a:rPr lang="en-US" dirty="0"/>
              <a:t> </a:t>
            </a:r>
            <a:r>
              <a:rPr lang="en-US" dirty="0" err="1"/>
              <a:t>Übungen</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10</a:t>
            </a:fld>
            <a:endParaRPr lang="fr-FR"/>
          </a:p>
        </p:txBody>
      </p:sp>
    </p:spTree>
    <p:extLst>
      <p:ext uri="{BB962C8B-B14F-4D97-AF65-F5344CB8AC3E}">
        <p14:creationId xmlns:p14="http://schemas.microsoft.com/office/powerpoint/2010/main" val="3183165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8F6BD-52A9-4C14-82A3-18B846ECB6E3}" type="slidenum">
              <a:rPr lang="fr-FR" smtClean="0"/>
              <a:t>13</a:t>
            </a:fld>
            <a:endParaRPr lang="fr-FR"/>
          </a:p>
        </p:txBody>
      </p:sp>
    </p:spTree>
    <p:extLst>
      <p:ext uri="{BB962C8B-B14F-4D97-AF65-F5344CB8AC3E}">
        <p14:creationId xmlns:p14="http://schemas.microsoft.com/office/powerpoint/2010/main" val="2121600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20</a:t>
            </a:fld>
            <a:endParaRPr lang="fr-FR"/>
          </a:p>
        </p:txBody>
      </p:sp>
    </p:spTree>
    <p:extLst>
      <p:ext uri="{BB962C8B-B14F-4D97-AF65-F5344CB8AC3E}">
        <p14:creationId xmlns:p14="http://schemas.microsoft.com/office/powerpoint/2010/main" val="3737585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By </a:t>
            </a:r>
            <a:r>
              <a:rPr lang="fr-FR" sz="1200" dirty="0" err="1"/>
              <a:t>seeing</a:t>
            </a:r>
            <a:r>
              <a:rPr lang="fr-FR" sz="1200" dirty="0"/>
              <a:t> </a:t>
            </a:r>
            <a:r>
              <a:rPr lang="fr-FR" sz="1200" dirty="0" err="1"/>
              <a:t>grammar</a:t>
            </a:r>
            <a:r>
              <a:rPr lang="fr-FR" sz="1200" dirty="0"/>
              <a:t> as part of a communicative system, </a:t>
            </a:r>
            <a:r>
              <a:rPr lang="fr-FR" sz="1200" dirty="0" err="1"/>
              <a:t>we</a:t>
            </a:r>
            <a:r>
              <a:rPr lang="fr-FR" sz="1200" dirty="0"/>
              <a:t> </a:t>
            </a:r>
            <a:r>
              <a:rPr lang="fr-FR" sz="1200" dirty="0" err="1"/>
              <a:t>recognise</a:t>
            </a:r>
            <a:r>
              <a:rPr lang="fr-FR" sz="1200" dirty="0"/>
              <a:t> </a:t>
            </a:r>
            <a:r>
              <a:rPr lang="fr-FR" sz="1200" dirty="0" err="1"/>
              <a:t>that</a:t>
            </a:r>
            <a:r>
              <a:rPr lang="fr-FR" sz="1200" dirty="0"/>
              <a:t> in </a:t>
            </a:r>
            <a:r>
              <a:rPr lang="fr-FR" sz="1200" dirty="0" err="1"/>
              <a:t>actual</a:t>
            </a:r>
            <a:r>
              <a:rPr lang="fr-FR" sz="1200" dirty="0"/>
              <a:t> </a:t>
            </a:r>
            <a:r>
              <a:rPr lang="fr-FR" sz="1200" dirty="0" err="1"/>
              <a:t>language</a:t>
            </a:r>
            <a:r>
              <a:rPr lang="fr-FR" sz="1200" dirty="0"/>
              <a:t> use </a:t>
            </a:r>
            <a:r>
              <a:rPr lang="fr-FR" sz="1200" dirty="0" err="1"/>
              <a:t>meanings</a:t>
            </a:r>
            <a:r>
              <a:rPr lang="fr-FR" sz="1200" dirty="0"/>
              <a:t> </a:t>
            </a:r>
            <a:r>
              <a:rPr lang="fr-FR" sz="1200" dirty="0" err="1"/>
              <a:t>give</a:t>
            </a:r>
            <a:r>
              <a:rPr lang="fr-FR" sz="1200" dirty="0"/>
              <a:t> </a:t>
            </a:r>
            <a:r>
              <a:rPr lang="fr-FR" sz="1200" dirty="0" err="1"/>
              <a:t>rise</a:t>
            </a:r>
            <a:r>
              <a:rPr lang="fr-FR" sz="1200" dirty="0"/>
              <a:t> to </a:t>
            </a:r>
            <a:r>
              <a:rPr lang="fr-FR" sz="1200" dirty="0" err="1"/>
              <a:t>forms</a:t>
            </a:r>
            <a:r>
              <a:rPr lang="fr-FR" sz="1200" dirty="0"/>
              <a:t> and not vice-versa.</a:t>
            </a:r>
          </a:p>
          <a:p>
            <a:endParaRPr lang="fr-FR" dirty="0"/>
          </a:p>
          <a:p>
            <a:endParaRPr lang="fr-FR" dirty="0"/>
          </a:p>
        </p:txBody>
      </p:sp>
      <p:sp>
        <p:nvSpPr>
          <p:cNvPr id="4" name="Slide Number Placeholder 3"/>
          <p:cNvSpPr>
            <a:spLocks noGrp="1"/>
          </p:cNvSpPr>
          <p:nvPr>
            <p:ph type="sldNum" sz="quarter" idx="10"/>
          </p:nvPr>
        </p:nvSpPr>
        <p:spPr/>
        <p:txBody>
          <a:bodyPr/>
          <a:lstStyle/>
          <a:p>
            <a:fld id="{AA98F6BD-52A9-4C14-82A3-18B846ECB6E3}" type="slidenum">
              <a:rPr lang="fr-FR" smtClean="0"/>
              <a:t>22</a:t>
            </a:fld>
            <a:endParaRPr lang="fr-FR"/>
          </a:p>
        </p:txBody>
      </p:sp>
    </p:spTree>
    <p:extLst>
      <p:ext uri="{BB962C8B-B14F-4D97-AF65-F5344CB8AC3E}">
        <p14:creationId xmlns:p14="http://schemas.microsoft.com/office/powerpoint/2010/main" val="2643062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8124A5EA-3D9A-4716-BD0D-90D4A8E979AE}" type="datetimeFigureOut">
              <a:rPr lang="fr-FR" smtClean="0"/>
              <a:t>09/12/2020</a:t>
            </a:fld>
            <a:endParaRPr lang="fr-FR"/>
          </a:p>
        </p:txBody>
      </p:sp>
      <p:sp>
        <p:nvSpPr>
          <p:cNvPr id="17" name="Footer Placeholder 16"/>
          <p:cNvSpPr>
            <a:spLocks noGrp="1"/>
          </p:cNvSpPr>
          <p:nvPr>
            <p:ph type="ftr" sz="quarter" idx="11"/>
          </p:nvPr>
        </p:nvSpPr>
        <p:spPr/>
        <p:txBody>
          <a:bodyPr/>
          <a:lstStyle/>
          <a:p>
            <a:endParaRPr lang="fr-F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t>09/12/2020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A1C02E4-8068-4771-BDBC-4ACA236B0F07}" type="slidenum">
              <a:rPr lang="fr-FR" smtClean="0"/>
              <a:t>‹#›</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EA1C02E4-8068-4771-BDBC-4ACA236B0F07}" type="slidenum">
              <a:rPr lang="fr-FR" smtClean="0"/>
              <a:t>‹#›</a:t>
            </a:fld>
            <a:endParaRPr lang="fr-F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124A5EA-3D9A-4716-BD0D-90D4A8E979AE}" type="datetimeFigureOut">
              <a:rPr lang="fr-FR" smtClean="0"/>
              <a:t>09/12/2020</a:t>
            </a:fld>
            <a:endParaRPr lang="fr-FR"/>
          </a:p>
        </p:txBody>
      </p:sp>
      <p:sp>
        <p:nvSpPr>
          <p:cNvPr id="5" name="Footer Placeholder 4"/>
          <p:cNvSpPr>
            <a:spLocks noGrp="1"/>
          </p:cNvSpPr>
          <p:nvPr>
            <p:ph type="ftr" sz="quarter" idx="11"/>
          </p:nvPr>
        </p:nvSpPr>
        <p:spPr/>
        <p:txBody>
          <a:bodyPr/>
          <a:lstStyle/>
          <a:p>
            <a:endParaRPr lang="fr-FR"/>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C8BC5E5E-B548-4472-BF5D-2F24D6B8117F}" type="datetimeFigureOut">
              <a:rPr lang="en-US" smtClean="0">
                <a:solidFill>
                  <a:srgbClr val="A63212"/>
                </a:solidFill>
              </a:rPr>
              <a:pPr/>
              <a:t>09-Dec-20</a:t>
            </a:fld>
            <a:endParaRPr lang="en-US">
              <a:solidFill>
                <a:srgbClr val="A63212"/>
              </a:solidFill>
            </a:endParaRPr>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a:solidFill>
                <a:srgbClr val="4E66B2">
                  <a:lumMod val="50000"/>
                </a:srgbClr>
              </a:solidFill>
            </a:endParaRPr>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CC522537-B3D0-49E8-B9FA-AF7E3866CE3C}" type="slidenum">
              <a:rPr lang="en-US" smtClean="0">
                <a:solidFill>
                  <a:srgbClr val="A63212">
                    <a:lumMod val="75000"/>
                  </a:srgbClr>
                </a:solidFill>
              </a:rPr>
              <a:pPr/>
              <a:t>‹#›</a:t>
            </a:fld>
            <a:endParaRPr lang="en-US">
              <a:solidFill>
                <a:srgbClr val="A63212">
                  <a:lumMod val="75000"/>
                </a:srgbClr>
              </a:solidFill>
            </a:endParaRPr>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1822882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09-Dec-20</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08183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09-Dec-20</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204382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09-Dec-20</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Content Placeholder 8"/>
          <p:cNvSpPr>
            <a:spLocks noGrp="1"/>
          </p:cNvSpPr>
          <p:nvPr>
            <p:ph sz="quarter" idx="13"/>
          </p:nvPr>
        </p:nvSpPr>
        <p:spPr>
          <a:xfrm>
            <a:off x="841248"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1404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09-Dec-20</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Content Placeholder 12"/>
          <p:cNvSpPr>
            <a:spLocks noGrp="1"/>
          </p:cNvSpPr>
          <p:nvPr>
            <p:ph sz="quarter" idx="13"/>
          </p:nvPr>
        </p:nvSpPr>
        <p:spPr>
          <a:xfrm>
            <a:off x="841248" y="2743199"/>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3734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09-Dec-20</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624501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09-Dec-20</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64842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09-Dec-20</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72797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8124A5EA-3D9A-4716-BD0D-90D4A8E979AE}" type="datetimeFigureOut">
              <a:rPr lang="fr-FR" smtClean="0"/>
              <a:t>09/12/2020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4361688" y="1026372"/>
            <a:ext cx="457200" cy="441325"/>
          </a:xfrm>
        </p:spPr>
        <p:txBody>
          <a:bodyPr/>
          <a:lstStyle/>
          <a:p>
            <a:fld id="{EA1C02E4-8068-4771-BDBC-4ACA236B0F07}" type="slidenum">
              <a:rPr lang="fr-FR" smtClean="0"/>
              <a:t>‹#›</a:t>
            </a:fld>
            <a:endParaRPr lang="fr-F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09-Dec-20</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9980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09-Dec-20</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687209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C5E5E-B548-4472-BF5D-2F24D6B8117F}" type="datetimeFigureOut">
              <a:rPr lang="en-US" smtClean="0">
                <a:solidFill>
                  <a:prstClr val="black">
                    <a:lumMod val="50000"/>
                    <a:lumOff val="50000"/>
                  </a:prstClr>
                </a:solidFill>
              </a:rPr>
              <a:pPr/>
              <a:t>09-Dec-20</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072249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686E23E8-7269-420E-BFE2-5DDAAFC098A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A785747-4F39-417A-BCDD-4DC2C68D67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254AB5-F3DE-42C8-9DDF-3A943AD27438}"/>
              </a:ext>
            </a:extLst>
          </p:cNvPr>
          <p:cNvSpPr>
            <a:spLocks noGrp="1"/>
          </p:cNvSpPr>
          <p:nvPr>
            <p:ph type="sldNum" sz="quarter" idx="12"/>
          </p:nvPr>
        </p:nvSpPr>
        <p:spPr/>
        <p:txBody>
          <a:bodyPr/>
          <a:lstStyle>
            <a:lvl1pPr>
              <a:defRPr/>
            </a:lvl1pPr>
          </a:lstStyle>
          <a:p>
            <a:fld id="{C14FFD98-C273-4663-989B-0F06FC54CD13}" type="slidenum">
              <a:rPr lang="en-US" altLang="en-US"/>
              <a:pPr/>
              <a:t>‹#›</a:t>
            </a:fld>
            <a:endParaRPr lang="en-US" altLang="en-US"/>
          </a:p>
        </p:txBody>
      </p:sp>
    </p:spTree>
    <p:extLst>
      <p:ext uri="{BB962C8B-B14F-4D97-AF65-F5344CB8AC3E}">
        <p14:creationId xmlns:p14="http://schemas.microsoft.com/office/powerpoint/2010/main" val="1325244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5921807-4107-46D8-AAAC-399C1388069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F0E7602-8D26-42C0-930D-D76BAAC809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971588-E714-44F8-921B-54280A91ED4A}"/>
              </a:ext>
            </a:extLst>
          </p:cNvPr>
          <p:cNvSpPr>
            <a:spLocks noGrp="1"/>
          </p:cNvSpPr>
          <p:nvPr>
            <p:ph type="sldNum" sz="quarter" idx="12"/>
          </p:nvPr>
        </p:nvSpPr>
        <p:spPr/>
        <p:txBody>
          <a:bodyPr/>
          <a:lstStyle>
            <a:lvl1pPr>
              <a:defRPr/>
            </a:lvl1pPr>
          </a:lstStyle>
          <a:p>
            <a:fld id="{F2FB576D-963D-4528-A49C-30F86765FFBC}" type="slidenum">
              <a:rPr lang="en-US" altLang="en-US"/>
              <a:pPr/>
              <a:t>‹#›</a:t>
            </a:fld>
            <a:endParaRPr lang="en-US" altLang="en-US"/>
          </a:p>
        </p:txBody>
      </p:sp>
    </p:spTree>
    <p:extLst>
      <p:ext uri="{BB962C8B-B14F-4D97-AF65-F5344CB8AC3E}">
        <p14:creationId xmlns:p14="http://schemas.microsoft.com/office/powerpoint/2010/main" val="864403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C9AF8-8578-47E9-BA27-8FABD7426BE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AE36836-D65B-4883-9334-1C3BB94563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0CB995-F462-4879-9BE6-3F7C5E4EA19F}"/>
              </a:ext>
            </a:extLst>
          </p:cNvPr>
          <p:cNvSpPr>
            <a:spLocks noGrp="1"/>
          </p:cNvSpPr>
          <p:nvPr>
            <p:ph type="sldNum" sz="quarter" idx="12"/>
          </p:nvPr>
        </p:nvSpPr>
        <p:spPr/>
        <p:txBody>
          <a:bodyPr/>
          <a:lstStyle>
            <a:lvl1pPr>
              <a:defRPr/>
            </a:lvl1pPr>
          </a:lstStyle>
          <a:p>
            <a:fld id="{1A4A1763-09C1-4443-8DB6-DD2AB91DC418}" type="slidenum">
              <a:rPr lang="en-US" altLang="en-US"/>
              <a:pPr/>
              <a:t>‹#›</a:t>
            </a:fld>
            <a:endParaRPr lang="en-US" altLang="en-US"/>
          </a:p>
        </p:txBody>
      </p:sp>
    </p:spTree>
    <p:extLst>
      <p:ext uri="{BB962C8B-B14F-4D97-AF65-F5344CB8AC3E}">
        <p14:creationId xmlns:p14="http://schemas.microsoft.com/office/powerpoint/2010/main" val="450159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3">
            <a:extLst>
              <a:ext uri="{FF2B5EF4-FFF2-40B4-BE49-F238E27FC236}">
                <a16:creationId xmlns:a16="http://schemas.microsoft.com/office/drawing/2014/main" id="{9F71EB94-330D-41BB-A90F-7607198798A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D4E2C0B-8463-4339-990E-B065AC2A83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7E6351-CC35-4448-AAED-D721D25D46C0}"/>
              </a:ext>
            </a:extLst>
          </p:cNvPr>
          <p:cNvSpPr>
            <a:spLocks noGrp="1"/>
          </p:cNvSpPr>
          <p:nvPr>
            <p:ph type="sldNum" sz="quarter" idx="12"/>
          </p:nvPr>
        </p:nvSpPr>
        <p:spPr/>
        <p:txBody>
          <a:bodyPr/>
          <a:lstStyle>
            <a:lvl1pPr>
              <a:defRPr/>
            </a:lvl1pPr>
          </a:lstStyle>
          <a:p>
            <a:fld id="{6C2571F9-EA78-4803-BF4F-1F74560FB8FE}" type="slidenum">
              <a:rPr lang="en-US" altLang="en-US"/>
              <a:pPr/>
              <a:t>‹#›</a:t>
            </a:fld>
            <a:endParaRPr lang="en-US" altLang="en-US"/>
          </a:p>
        </p:txBody>
      </p:sp>
    </p:spTree>
    <p:extLst>
      <p:ext uri="{BB962C8B-B14F-4D97-AF65-F5344CB8AC3E}">
        <p14:creationId xmlns:p14="http://schemas.microsoft.com/office/powerpoint/2010/main" val="3508461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3">
            <a:extLst>
              <a:ext uri="{FF2B5EF4-FFF2-40B4-BE49-F238E27FC236}">
                <a16:creationId xmlns:a16="http://schemas.microsoft.com/office/drawing/2014/main" id="{0206E891-36E0-4C55-8C50-0BD0D8B7249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71B24C4-EA16-44B2-8677-615A9EECCEF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F542D0B-0644-42C6-9448-E391635F6A7A}"/>
              </a:ext>
            </a:extLst>
          </p:cNvPr>
          <p:cNvSpPr>
            <a:spLocks noGrp="1"/>
          </p:cNvSpPr>
          <p:nvPr>
            <p:ph type="sldNum" sz="quarter" idx="12"/>
          </p:nvPr>
        </p:nvSpPr>
        <p:spPr/>
        <p:txBody>
          <a:bodyPr/>
          <a:lstStyle>
            <a:lvl1pPr>
              <a:defRPr/>
            </a:lvl1pPr>
          </a:lstStyle>
          <a:p>
            <a:fld id="{76500042-3809-4EF9-943A-611C189C0CE9}" type="slidenum">
              <a:rPr lang="en-US" altLang="en-US"/>
              <a:pPr/>
              <a:t>‹#›</a:t>
            </a:fld>
            <a:endParaRPr lang="en-US" altLang="en-US"/>
          </a:p>
        </p:txBody>
      </p:sp>
    </p:spTree>
    <p:extLst>
      <p:ext uri="{BB962C8B-B14F-4D97-AF65-F5344CB8AC3E}">
        <p14:creationId xmlns:p14="http://schemas.microsoft.com/office/powerpoint/2010/main" val="2567733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3">
            <a:extLst>
              <a:ext uri="{FF2B5EF4-FFF2-40B4-BE49-F238E27FC236}">
                <a16:creationId xmlns:a16="http://schemas.microsoft.com/office/drawing/2014/main" id="{57AA5FCA-8058-4BE4-99E1-1C6715A6640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A6028111-9F21-47DD-BB3E-1EB465E265A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822C324-4646-4507-9EC9-598A19F3EF99}"/>
              </a:ext>
            </a:extLst>
          </p:cNvPr>
          <p:cNvSpPr>
            <a:spLocks noGrp="1"/>
          </p:cNvSpPr>
          <p:nvPr>
            <p:ph type="sldNum" sz="quarter" idx="12"/>
          </p:nvPr>
        </p:nvSpPr>
        <p:spPr/>
        <p:txBody>
          <a:bodyPr/>
          <a:lstStyle>
            <a:lvl1pPr>
              <a:defRPr/>
            </a:lvl1pPr>
          </a:lstStyle>
          <a:p>
            <a:fld id="{C4D7DB2C-8FA1-46E5-A326-ADCBCC285766}" type="slidenum">
              <a:rPr lang="en-US" altLang="en-US"/>
              <a:pPr/>
              <a:t>‹#›</a:t>
            </a:fld>
            <a:endParaRPr lang="en-US" altLang="en-US"/>
          </a:p>
        </p:txBody>
      </p:sp>
    </p:spTree>
    <p:extLst>
      <p:ext uri="{BB962C8B-B14F-4D97-AF65-F5344CB8AC3E}">
        <p14:creationId xmlns:p14="http://schemas.microsoft.com/office/powerpoint/2010/main" val="2705963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F98A677-26CA-42DF-AADD-7BBC01B73B2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F3738C9F-2FC9-4C0C-9370-84905F2F9F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E64C19-4232-425F-A51F-C19F6FB58257}"/>
              </a:ext>
            </a:extLst>
          </p:cNvPr>
          <p:cNvSpPr>
            <a:spLocks noGrp="1"/>
          </p:cNvSpPr>
          <p:nvPr>
            <p:ph type="sldNum" sz="quarter" idx="12"/>
          </p:nvPr>
        </p:nvSpPr>
        <p:spPr/>
        <p:txBody>
          <a:bodyPr/>
          <a:lstStyle>
            <a:lvl1pPr>
              <a:defRPr/>
            </a:lvl1pPr>
          </a:lstStyle>
          <a:p>
            <a:fld id="{7584B7FA-AEC6-4AD0-9C9E-789CCD437A4C}" type="slidenum">
              <a:rPr lang="en-US" altLang="en-US"/>
              <a:pPr/>
              <a:t>‹#›</a:t>
            </a:fld>
            <a:endParaRPr lang="en-US" altLang="en-US"/>
          </a:p>
        </p:txBody>
      </p:sp>
    </p:spTree>
    <p:extLst>
      <p:ext uri="{BB962C8B-B14F-4D97-AF65-F5344CB8AC3E}">
        <p14:creationId xmlns:p14="http://schemas.microsoft.com/office/powerpoint/2010/main" val="856245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fr-FR"/>
          </a:p>
        </p:txBody>
      </p:sp>
      <p:sp>
        <p:nvSpPr>
          <p:cNvPr id="4" name="Date Placeholder 3"/>
          <p:cNvSpPr>
            <a:spLocks noGrp="1"/>
          </p:cNvSpPr>
          <p:nvPr>
            <p:ph type="dt" sz="half" idx="10"/>
          </p:nvPr>
        </p:nvSpPr>
        <p:spPr/>
        <p:txBody>
          <a:bodyPr/>
          <a:lstStyle/>
          <a:p>
            <a:fld id="{8124A5EA-3D9A-4716-BD0D-90D4A8E979AE}" type="datetimeFigureOut">
              <a:rPr lang="fr-FR" smtClean="0"/>
              <a:t>09/12/2020</a:t>
            </a:fld>
            <a:endParaRPr lang="fr-F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CD5B52-EFAC-45ED-8E85-25B30D1EE48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9A7D6B6-E614-4F28-82E5-616944BBF8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FCD6FF7-8EBC-4712-9905-AB79395FE4D2}"/>
              </a:ext>
            </a:extLst>
          </p:cNvPr>
          <p:cNvSpPr>
            <a:spLocks noGrp="1"/>
          </p:cNvSpPr>
          <p:nvPr>
            <p:ph type="sldNum" sz="quarter" idx="12"/>
          </p:nvPr>
        </p:nvSpPr>
        <p:spPr/>
        <p:txBody>
          <a:bodyPr/>
          <a:lstStyle>
            <a:lvl1pPr>
              <a:defRPr/>
            </a:lvl1pPr>
          </a:lstStyle>
          <a:p>
            <a:fld id="{A318D9E4-1667-4D87-818C-602A860FEF5E}" type="slidenum">
              <a:rPr lang="en-US" altLang="en-US"/>
              <a:pPr/>
              <a:t>‹#›</a:t>
            </a:fld>
            <a:endParaRPr lang="en-US" altLang="en-US"/>
          </a:p>
        </p:txBody>
      </p:sp>
    </p:spTree>
    <p:extLst>
      <p:ext uri="{BB962C8B-B14F-4D97-AF65-F5344CB8AC3E}">
        <p14:creationId xmlns:p14="http://schemas.microsoft.com/office/powerpoint/2010/main" val="987694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7AD3DF-0F46-4FFB-B3F6-46262AFD7F2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8F823F9-D734-468A-973D-65ABFBCC81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C20B1C8-3A30-49F0-9910-EA1AC8CC011F}"/>
              </a:ext>
            </a:extLst>
          </p:cNvPr>
          <p:cNvSpPr>
            <a:spLocks noGrp="1"/>
          </p:cNvSpPr>
          <p:nvPr>
            <p:ph type="sldNum" sz="quarter" idx="12"/>
          </p:nvPr>
        </p:nvSpPr>
        <p:spPr/>
        <p:txBody>
          <a:bodyPr/>
          <a:lstStyle>
            <a:lvl1pPr>
              <a:defRPr/>
            </a:lvl1pPr>
          </a:lstStyle>
          <a:p>
            <a:fld id="{EFE49194-23E4-4567-BD0E-3FF78305D496}" type="slidenum">
              <a:rPr lang="en-US" altLang="en-US"/>
              <a:pPr/>
              <a:t>‹#›</a:t>
            </a:fld>
            <a:endParaRPr lang="en-US" altLang="en-US"/>
          </a:p>
        </p:txBody>
      </p:sp>
    </p:spTree>
    <p:extLst>
      <p:ext uri="{BB962C8B-B14F-4D97-AF65-F5344CB8AC3E}">
        <p14:creationId xmlns:p14="http://schemas.microsoft.com/office/powerpoint/2010/main" val="911456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73B0811-1E0B-4593-BE01-DE6ECB20D5E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25CFA0B-1FB9-4176-A029-AA23983CDE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CE32DC-68CC-48EB-AF4F-EE37681FBD76}"/>
              </a:ext>
            </a:extLst>
          </p:cNvPr>
          <p:cNvSpPr>
            <a:spLocks noGrp="1"/>
          </p:cNvSpPr>
          <p:nvPr>
            <p:ph type="sldNum" sz="quarter" idx="12"/>
          </p:nvPr>
        </p:nvSpPr>
        <p:spPr/>
        <p:txBody>
          <a:bodyPr/>
          <a:lstStyle>
            <a:lvl1pPr>
              <a:defRPr/>
            </a:lvl1pPr>
          </a:lstStyle>
          <a:p>
            <a:fld id="{1D403ED4-59AE-4F02-BFAC-467E9228E234}" type="slidenum">
              <a:rPr lang="en-US" altLang="en-US"/>
              <a:pPr/>
              <a:t>‹#›</a:t>
            </a:fld>
            <a:endParaRPr lang="en-US" altLang="en-US"/>
          </a:p>
        </p:txBody>
      </p:sp>
    </p:spTree>
    <p:extLst>
      <p:ext uri="{BB962C8B-B14F-4D97-AF65-F5344CB8AC3E}">
        <p14:creationId xmlns:p14="http://schemas.microsoft.com/office/powerpoint/2010/main" val="283096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9CEC4CD7-E9E6-498F-A089-6580F81517E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C9E3CEC-3C7A-43CB-A443-E9896AC289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202E9C-BDC1-47CC-8BCB-35636205E330}"/>
              </a:ext>
            </a:extLst>
          </p:cNvPr>
          <p:cNvSpPr>
            <a:spLocks noGrp="1"/>
          </p:cNvSpPr>
          <p:nvPr>
            <p:ph type="sldNum" sz="quarter" idx="12"/>
          </p:nvPr>
        </p:nvSpPr>
        <p:spPr/>
        <p:txBody>
          <a:bodyPr/>
          <a:lstStyle>
            <a:lvl1pPr>
              <a:defRPr/>
            </a:lvl1pPr>
          </a:lstStyle>
          <a:p>
            <a:fld id="{6665135C-1923-4CF7-9CE9-F71EA93A8A22}" type="slidenum">
              <a:rPr lang="en-US" altLang="en-US"/>
              <a:pPr/>
              <a:t>‹#›</a:t>
            </a:fld>
            <a:endParaRPr lang="en-US" altLang="en-US"/>
          </a:p>
        </p:txBody>
      </p:sp>
    </p:spTree>
    <p:extLst>
      <p:ext uri="{BB962C8B-B14F-4D97-AF65-F5344CB8AC3E}">
        <p14:creationId xmlns:p14="http://schemas.microsoft.com/office/powerpoint/2010/main" val="245271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3A754-10D6-4ACF-913B-347BF05F75C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C4BC457-A54C-4EDE-A54D-75B88BD258F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B38F2A3-09BC-4F8C-9071-2F32FF7D99CD}"/>
              </a:ext>
            </a:extLst>
          </p:cNvPr>
          <p:cNvSpPr>
            <a:spLocks noGrp="1"/>
          </p:cNvSpPr>
          <p:nvPr>
            <p:ph type="dt" sz="half" idx="10"/>
          </p:nvPr>
        </p:nvSpPr>
        <p:spPr/>
        <p:txBody>
          <a:bodyPr/>
          <a:lstStyle/>
          <a:p>
            <a:fld id="{02AC24A9-CCB6-4F8D-B8DB-C2F3692CFA5A}" type="datetimeFigureOut">
              <a:rPr lang="en-US" smtClean="0"/>
              <a:t>09-Dec-20</a:t>
            </a:fld>
            <a:endParaRPr lang="en-US" dirty="0"/>
          </a:p>
        </p:txBody>
      </p:sp>
      <p:sp>
        <p:nvSpPr>
          <p:cNvPr id="5" name="Footer Placeholder 4">
            <a:extLst>
              <a:ext uri="{FF2B5EF4-FFF2-40B4-BE49-F238E27FC236}">
                <a16:creationId xmlns:a16="http://schemas.microsoft.com/office/drawing/2014/main" id="{F8A75D38-7D8B-4538-9EA2-194AA30A97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C95738-65CB-46C5-B6C0-1DE5A9DB6638}"/>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40628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5BD0-CB8C-4A4F-B1E9-8CF8DE36B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6A3511-79E2-40E5-B0C0-97086A495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9D35B-A676-446A-BD41-FF8EA803551B}"/>
              </a:ext>
            </a:extLst>
          </p:cNvPr>
          <p:cNvSpPr>
            <a:spLocks noGrp="1"/>
          </p:cNvSpPr>
          <p:nvPr>
            <p:ph type="dt" sz="half" idx="10"/>
          </p:nvPr>
        </p:nvSpPr>
        <p:spPr/>
        <p:txBody>
          <a:bodyPr/>
          <a:lstStyle/>
          <a:p>
            <a:fld id="{02AC24A9-CCB6-4F8D-B8DB-C2F3692CFA5A}" type="datetimeFigureOut">
              <a:rPr lang="en-US" smtClean="0"/>
              <a:t>09-Dec-20</a:t>
            </a:fld>
            <a:endParaRPr lang="en-US"/>
          </a:p>
        </p:txBody>
      </p:sp>
      <p:sp>
        <p:nvSpPr>
          <p:cNvPr id="5" name="Footer Placeholder 4">
            <a:extLst>
              <a:ext uri="{FF2B5EF4-FFF2-40B4-BE49-F238E27FC236}">
                <a16:creationId xmlns:a16="http://schemas.microsoft.com/office/drawing/2014/main" id="{99CE30A1-C08A-4E3A-8BA3-4C40641A4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1DC3F-FE86-42DD-82ED-C4A78DAF2324}"/>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04025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A1A9A-9B6F-409C-A7A0-ED0948B45C2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872293D-D53A-416E-ADDB-BD12337F58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2398B8-B7ED-42A5-A939-38EF27DFBE7C}"/>
              </a:ext>
            </a:extLst>
          </p:cNvPr>
          <p:cNvSpPr>
            <a:spLocks noGrp="1"/>
          </p:cNvSpPr>
          <p:nvPr>
            <p:ph type="dt" sz="half" idx="10"/>
          </p:nvPr>
        </p:nvSpPr>
        <p:spPr/>
        <p:txBody>
          <a:bodyPr/>
          <a:lstStyle/>
          <a:p>
            <a:fld id="{02AC24A9-CCB6-4F8D-B8DB-C2F3692CFA5A}" type="datetimeFigureOut">
              <a:rPr lang="en-US" smtClean="0"/>
              <a:t>09-Dec-20</a:t>
            </a:fld>
            <a:endParaRPr lang="en-US"/>
          </a:p>
        </p:txBody>
      </p:sp>
      <p:sp>
        <p:nvSpPr>
          <p:cNvPr id="5" name="Footer Placeholder 4">
            <a:extLst>
              <a:ext uri="{FF2B5EF4-FFF2-40B4-BE49-F238E27FC236}">
                <a16:creationId xmlns:a16="http://schemas.microsoft.com/office/drawing/2014/main" id="{7B0BBA25-06AF-4A17-8240-7CB111F34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28653-2FEF-4B5A-B27F-ED554FBF6EC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05996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950F7-EAE1-423D-91FF-8A89155EE5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BF3A18-9F86-4D95-895B-2028611618D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4D958-F621-435B-B122-DC63648CFBB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6B6304-95E5-4EED-8F63-BA264586E141}"/>
              </a:ext>
            </a:extLst>
          </p:cNvPr>
          <p:cNvSpPr>
            <a:spLocks noGrp="1"/>
          </p:cNvSpPr>
          <p:nvPr>
            <p:ph type="dt" sz="half" idx="10"/>
          </p:nvPr>
        </p:nvSpPr>
        <p:spPr/>
        <p:txBody>
          <a:bodyPr/>
          <a:lstStyle/>
          <a:p>
            <a:fld id="{02AC24A9-CCB6-4F8D-B8DB-C2F3692CFA5A}" type="datetimeFigureOut">
              <a:rPr lang="en-US" smtClean="0"/>
              <a:t>09-Dec-20</a:t>
            </a:fld>
            <a:endParaRPr lang="en-US"/>
          </a:p>
        </p:txBody>
      </p:sp>
      <p:sp>
        <p:nvSpPr>
          <p:cNvPr id="6" name="Footer Placeholder 5">
            <a:extLst>
              <a:ext uri="{FF2B5EF4-FFF2-40B4-BE49-F238E27FC236}">
                <a16:creationId xmlns:a16="http://schemas.microsoft.com/office/drawing/2014/main" id="{4707B5C3-565B-4B59-B60E-B765C866A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B7889-426A-4B82-9F60-87E9A225DA0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49405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81C6-7BC2-459C-8C09-525048EB3FD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B8B917-8AB8-4A58-BE96-7D74CA08121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9E38F24-71CD-47A5-9CED-F7380DB75BC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709287-EA1B-4F15-97A5-CDEB8D72A57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903F1BE-978C-4F75-B9E9-564D2962E0B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54C14-E0FC-4498-BE0F-1A0F278A5D0A}"/>
              </a:ext>
            </a:extLst>
          </p:cNvPr>
          <p:cNvSpPr>
            <a:spLocks noGrp="1"/>
          </p:cNvSpPr>
          <p:nvPr>
            <p:ph type="dt" sz="half" idx="10"/>
          </p:nvPr>
        </p:nvSpPr>
        <p:spPr/>
        <p:txBody>
          <a:bodyPr/>
          <a:lstStyle/>
          <a:p>
            <a:fld id="{02AC24A9-CCB6-4F8D-B8DB-C2F3692CFA5A}" type="datetimeFigureOut">
              <a:rPr lang="en-US" smtClean="0"/>
              <a:t>09-Dec-20</a:t>
            </a:fld>
            <a:endParaRPr lang="en-US"/>
          </a:p>
        </p:txBody>
      </p:sp>
      <p:sp>
        <p:nvSpPr>
          <p:cNvPr id="8" name="Footer Placeholder 7">
            <a:extLst>
              <a:ext uri="{FF2B5EF4-FFF2-40B4-BE49-F238E27FC236}">
                <a16:creationId xmlns:a16="http://schemas.microsoft.com/office/drawing/2014/main" id="{214A03F7-227F-4061-BEC8-6D2114A4FB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70731C-A09E-4CBF-A00D-2BFAA3DAC26F}"/>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24124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5E8BB-FEF1-455C-84B0-0C91F5ED86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A2414D-12A3-43A2-AF8A-D52AE89C0742}"/>
              </a:ext>
            </a:extLst>
          </p:cNvPr>
          <p:cNvSpPr>
            <a:spLocks noGrp="1"/>
          </p:cNvSpPr>
          <p:nvPr>
            <p:ph type="dt" sz="half" idx="10"/>
          </p:nvPr>
        </p:nvSpPr>
        <p:spPr/>
        <p:txBody>
          <a:bodyPr/>
          <a:lstStyle/>
          <a:p>
            <a:fld id="{02AC24A9-CCB6-4F8D-B8DB-C2F3692CFA5A}" type="datetimeFigureOut">
              <a:rPr lang="en-US" smtClean="0"/>
              <a:t>09-Dec-20</a:t>
            </a:fld>
            <a:endParaRPr lang="en-US"/>
          </a:p>
        </p:txBody>
      </p:sp>
      <p:sp>
        <p:nvSpPr>
          <p:cNvPr id="4" name="Footer Placeholder 3">
            <a:extLst>
              <a:ext uri="{FF2B5EF4-FFF2-40B4-BE49-F238E27FC236}">
                <a16:creationId xmlns:a16="http://schemas.microsoft.com/office/drawing/2014/main" id="{2567BB74-263B-497B-97EA-6F9AFE8274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1C7380-5F3D-45D7-8502-BB42ABA7782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73682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8124A5EA-3D9A-4716-BD0D-90D4A8E979AE}" type="datetimeFigureOut">
              <a:rPr lang="fr-FR" smtClean="0"/>
              <a:t>09/12/2020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A1C02E4-8068-4771-BDBC-4ACA236B0F07}" type="slidenum">
              <a:rPr lang="fr-FR" smtClean="0"/>
              <a:t>‹#›</a:t>
            </a:fld>
            <a:endParaRPr lang="fr-F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B3973-C70E-460E-9A71-9F69E4FC3F5C}"/>
              </a:ext>
            </a:extLst>
          </p:cNvPr>
          <p:cNvSpPr>
            <a:spLocks noGrp="1"/>
          </p:cNvSpPr>
          <p:nvPr>
            <p:ph type="dt" sz="half" idx="10"/>
          </p:nvPr>
        </p:nvSpPr>
        <p:spPr/>
        <p:txBody>
          <a:bodyPr/>
          <a:lstStyle/>
          <a:p>
            <a:fld id="{02AC24A9-CCB6-4F8D-B8DB-C2F3692CFA5A}" type="datetimeFigureOut">
              <a:rPr lang="en-US" smtClean="0"/>
              <a:t>09-Dec-20</a:t>
            </a:fld>
            <a:endParaRPr lang="en-US"/>
          </a:p>
        </p:txBody>
      </p:sp>
      <p:sp>
        <p:nvSpPr>
          <p:cNvPr id="3" name="Footer Placeholder 2">
            <a:extLst>
              <a:ext uri="{FF2B5EF4-FFF2-40B4-BE49-F238E27FC236}">
                <a16:creationId xmlns:a16="http://schemas.microsoft.com/office/drawing/2014/main" id="{9FCE8E23-FC7F-4C4D-8515-2C9CD569B6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B1632A-13E3-40B3-B83E-9B0A540F996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94650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090C-E803-4F03-9C08-F68AD1039C4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852478B-9AC4-4809-B262-4B8138F0070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8CE7B0-0519-4E6B-AC65-B0BC40F79E1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088D03D-6D97-4F42-9F52-205D1194C365}"/>
              </a:ext>
            </a:extLst>
          </p:cNvPr>
          <p:cNvSpPr>
            <a:spLocks noGrp="1"/>
          </p:cNvSpPr>
          <p:nvPr>
            <p:ph type="dt" sz="half" idx="10"/>
          </p:nvPr>
        </p:nvSpPr>
        <p:spPr/>
        <p:txBody>
          <a:bodyPr/>
          <a:lstStyle/>
          <a:p>
            <a:fld id="{02AC24A9-CCB6-4F8D-B8DB-C2F3692CFA5A}" type="datetimeFigureOut">
              <a:rPr lang="en-US" smtClean="0"/>
              <a:t>09-Dec-20</a:t>
            </a:fld>
            <a:endParaRPr lang="en-US" dirty="0"/>
          </a:p>
        </p:txBody>
      </p:sp>
      <p:sp>
        <p:nvSpPr>
          <p:cNvPr id="6" name="Footer Placeholder 5">
            <a:extLst>
              <a:ext uri="{FF2B5EF4-FFF2-40B4-BE49-F238E27FC236}">
                <a16:creationId xmlns:a16="http://schemas.microsoft.com/office/drawing/2014/main" id="{920C536C-5C32-4211-9C65-30655313A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32725-D2DC-4B4D-A5FF-08D9BB6CD28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75751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FA77-3B4C-473A-ADC7-4189B518810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D414C5-658F-4FD0-8D25-E034443183D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567AE6C-BDF0-4CAD-B72E-3A78615669B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EBAFFBF-58B3-4F1D-BC62-7C8B4998FFE1}"/>
              </a:ext>
            </a:extLst>
          </p:cNvPr>
          <p:cNvSpPr>
            <a:spLocks noGrp="1"/>
          </p:cNvSpPr>
          <p:nvPr>
            <p:ph type="dt" sz="half" idx="10"/>
          </p:nvPr>
        </p:nvSpPr>
        <p:spPr/>
        <p:txBody>
          <a:bodyPr/>
          <a:lstStyle/>
          <a:p>
            <a:fld id="{02AC24A9-CCB6-4F8D-B8DB-C2F3692CFA5A}" type="datetimeFigureOut">
              <a:rPr lang="en-US" smtClean="0"/>
              <a:t>09-Dec-20</a:t>
            </a:fld>
            <a:endParaRPr lang="en-US"/>
          </a:p>
        </p:txBody>
      </p:sp>
      <p:sp>
        <p:nvSpPr>
          <p:cNvPr id="6" name="Footer Placeholder 5">
            <a:extLst>
              <a:ext uri="{FF2B5EF4-FFF2-40B4-BE49-F238E27FC236}">
                <a16:creationId xmlns:a16="http://schemas.microsoft.com/office/drawing/2014/main" id="{1CF3E16A-C5F6-4306-A0A1-72399FC41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BBEC9-27C2-4338-84F7-731ABCFBC3F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34875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CEAB-AFCF-4BAF-94C7-1E37CE142E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5CF5A4-D7A0-4314-80AE-3EA94E2E6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4F371-266E-4109-A846-7106649981AA}"/>
              </a:ext>
            </a:extLst>
          </p:cNvPr>
          <p:cNvSpPr>
            <a:spLocks noGrp="1"/>
          </p:cNvSpPr>
          <p:nvPr>
            <p:ph type="dt" sz="half" idx="10"/>
          </p:nvPr>
        </p:nvSpPr>
        <p:spPr/>
        <p:txBody>
          <a:bodyPr/>
          <a:lstStyle/>
          <a:p>
            <a:fld id="{02AC24A9-CCB6-4F8D-B8DB-C2F3692CFA5A}" type="datetimeFigureOut">
              <a:rPr lang="en-US" smtClean="0"/>
              <a:t>09-Dec-20</a:t>
            </a:fld>
            <a:endParaRPr lang="en-US"/>
          </a:p>
        </p:txBody>
      </p:sp>
      <p:sp>
        <p:nvSpPr>
          <p:cNvPr id="5" name="Footer Placeholder 4">
            <a:extLst>
              <a:ext uri="{FF2B5EF4-FFF2-40B4-BE49-F238E27FC236}">
                <a16:creationId xmlns:a16="http://schemas.microsoft.com/office/drawing/2014/main" id="{063578CB-5B5F-48A1-AC2B-0A3E75402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B2F5B-7686-48D1-95E9-276225EA936D}"/>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30280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C6E8FC-3167-4AAC-88E9-46FCE44218A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3363DD-D61D-4E6D-BC29-7F8B188AEAB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CB059-8661-47E4-AE20-6A91B1B2CB49}"/>
              </a:ext>
            </a:extLst>
          </p:cNvPr>
          <p:cNvSpPr>
            <a:spLocks noGrp="1"/>
          </p:cNvSpPr>
          <p:nvPr>
            <p:ph type="dt" sz="half" idx="10"/>
          </p:nvPr>
        </p:nvSpPr>
        <p:spPr/>
        <p:txBody>
          <a:bodyPr/>
          <a:lstStyle/>
          <a:p>
            <a:fld id="{02AC24A9-CCB6-4F8D-B8DB-C2F3692CFA5A}" type="datetimeFigureOut">
              <a:rPr lang="en-US" smtClean="0"/>
              <a:t>09-Dec-20</a:t>
            </a:fld>
            <a:endParaRPr lang="en-US"/>
          </a:p>
        </p:txBody>
      </p:sp>
      <p:sp>
        <p:nvSpPr>
          <p:cNvPr id="5" name="Footer Placeholder 4">
            <a:extLst>
              <a:ext uri="{FF2B5EF4-FFF2-40B4-BE49-F238E27FC236}">
                <a16:creationId xmlns:a16="http://schemas.microsoft.com/office/drawing/2014/main" id="{166A3492-19A6-4D5D-82E2-4466FF948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238B2-51B8-4909-8A7E-FBAA1B80603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3240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8124A5EA-3D9A-4716-BD0D-90D4A8E979AE}" type="datetimeFigureOut">
              <a:rPr lang="fr-FR" smtClean="0"/>
              <a:t>09/12/2020</a:t>
            </a:fld>
            <a:endParaRPr lang="fr-FR"/>
          </a:p>
        </p:txBody>
      </p:sp>
      <p:sp>
        <p:nvSpPr>
          <p:cNvPr id="8" name="Footer Placeholder 7"/>
          <p:cNvSpPr>
            <a:spLocks noGrp="1"/>
          </p:cNvSpPr>
          <p:nvPr>
            <p:ph type="ftr" sz="quarter" idx="11"/>
          </p:nvPr>
        </p:nvSpPr>
        <p:spPr>
          <a:xfrm>
            <a:off x="304800" y="6409944"/>
            <a:ext cx="3581400" cy="365760"/>
          </a:xfrm>
        </p:spPr>
        <p:txBody>
          <a:bodyPr/>
          <a:lstStyle/>
          <a:p>
            <a:endParaRPr lang="fr-F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EA1C02E4-8068-4771-BDBC-4ACA236B0F07}" type="slidenum">
              <a:rPr lang="fr-FR" smtClean="0"/>
              <a:t>‹#›</a:t>
            </a:fld>
            <a:endParaRPr lang="fr-FR"/>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124A5EA-3D9A-4716-BD0D-90D4A8E979AE}" type="datetimeFigureOut">
              <a:rPr lang="fr-FR" smtClean="0"/>
              <a:t>09/12/2020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a:xfrm>
            <a:off x="4343400" y="1036020"/>
            <a:ext cx="457200" cy="441325"/>
          </a:xfrm>
        </p:spPr>
        <p:txBody>
          <a:bodyPr/>
          <a:lstStyle/>
          <a:p>
            <a:fld id="{EA1C02E4-8068-4771-BDBC-4ACA236B0F07}"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8124A5EA-3D9A-4716-BD0D-90D4A8E979AE}" type="datetimeFigureOut">
              <a:rPr lang="fr-FR" smtClean="0"/>
              <a:t>09/12/2020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EA1C02E4-8068-4771-BDBC-4ACA236B0F07}"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EA1C02E4-8068-4771-BDBC-4ACA236B0F07}" type="slidenum">
              <a:rPr lang="fr-FR" smtClean="0"/>
              <a:t>‹#›</a:t>
            </a:fld>
            <a:endParaRPr lang="fr-F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8124A5EA-3D9A-4716-BD0D-90D4A8E979AE}" type="datetimeFigureOut">
              <a:rPr lang="fr-FR" smtClean="0"/>
              <a:t>09/12/2020</a:t>
            </a:fld>
            <a:endParaRPr lang="fr-FR"/>
          </a:p>
        </p:txBody>
      </p:sp>
      <p:sp>
        <p:nvSpPr>
          <p:cNvPr id="6" name="Footer Placeholder 5"/>
          <p:cNvSpPr>
            <a:spLocks noGrp="1"/>
          </p:cNvSpPr>
          <p:nvPr>
            <p:ph type="ftr" sz="quarter" idx="11"/>
          </p:nvPr>
        </p:nvSpPr>
        <p:spPr>
          <a:xfrm>
            <a:off x="301752" y="6410848"/>
            <a:ext cx="3383280" cy="365760"/>
          </a:xfrm>
        </p:spPr>
        <p:txBody>
          <a:bodyPr/>
          <a:lstStyle/>
          <a:p>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EA1C02E4-8068-4771-BDBC-4ACA236B0F07}" type="slidenum">
              <a:rPr lang="fr-FR" smtClean="0"/>
              <a:t>‹#›</a:t>
            </a:fld>
            <a:endParaRPr lang="fr-F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8124A5EA-3D9A-4716-BD0D-90D4A8E979AE}" type="datetimeFigureOut">
              <a:rPr lang="fr-FR" smtClean="0"/>
              <a:t>09/12/2020</a:t>
            </a:fld>
            <a:endParaRPr lang="fr-FR"/>
          </a:p>
        </p:txBody>
      </p:sp>
      <p:sp>
        <p:nvSpPr>
          <p:cNvPr id="6" name="Footer Placeholder 5"/>
          <p:cNvSpPr>
            <a:spLocks noGrp="1"/>
          </p:cNvSpPr>
          <p:nvPr>
            <p:ph type="ftr" sz="quarter" idx="11"/>
          </p:nvPr>
        </p:nvSpPr>
        <p:spPr>
          <a:xfrm>
            <a:off x="301752" y="6410848"/>
            <a:ext cx="3584448" cy="365760"/>
          </a:xfrm>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8124A5EA-3D9A-4716-BD0D-90D4A8E979AE}" type="datetimeFigureOut">
              <a:rPr lang="fr-FR" smtClean="0"/>
              <a:t>09/12/2020</a:t>
            </a:fld>
            <a:endParaRPr lang="fr-F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r-F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A1C02E4-8068-4771-BDBC-4ACA236B0F07}" type="slidenum">
              <a:rPr lang="fr-FR" smtClean="0"/>
              <a:t>‹#›</a:t>
            </a:fld>
            <a:endParaRPr lang="fr-F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C8BC5E5E-B548-4472-BF5D-2F24D6B8117F}" type="datetimeFigureOut">
              <a:rPr lang="en-US" smtClean="0">
                <a:solidFill>
                  <a:prstClr val="black">
                    <a:lumMod val="50000"/>
                    <a:lumOff val="50000"/>
                  </a:prstClr>
                </a:solidFill>
              </a:rPr>
              <a:pPr/>
              <a:t>09-Dec-20</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CC522537-B3D0-49E8-B9FA-AF7E3866CE3C}"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332675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FAE428-72C3-4133-845A-A22189A9BC6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fr-FR" altLang="en-US"/>
          </a:p>
        </p:txBody>
      </p:sp>
      <p:sp>
        <p:nvSpPr>
          <p:cNvPr id="1027" name="Text Placeholder 2">
            <a:extLst>
              <a:ext uri="{FF2B5EF4-FFF2-40B4-BE49-F238E27FC236}">
                <a16:creationId xmlns:a16="http://schemas.microsoft.com/office/drawing/2014/main" id="{C4E8F469-9250-413D-A029-14512530AD9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fr-FR" altLang="en-US"/>
          </a:p>
        </p:txBody>
      </p:sp>
      <p:sp>
        <p:nvSpPr>
          <p:cNvPr id="4" name="Date Placeholder 3">
            <a:extLst>
              <a:ext uri="{FF2B5EF4-FFF2-40B4-BE49-F238E27FC236}">
                <a16:creationId xmlns:a16="http://schemas.microsoft.com/office/drawing/2014/main" id="{AA0A0548-2DF8-4591-A658-F6AE7DBFAB2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65DC8DC1-934C-4D0A-B921-FC2E26F4388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74B0E38-D7CF-4F4D-B166-C4B410CAF3A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46A808F-0F6B-48D8-9703-74597A58D714}" type="slidenum">
              <a:rPr lang="en-US" altLang="en-US"/>
              <a:pPr/>
              <a:t>‹#›</a:t>
            </a:fld>
            <a:endParaRPr lang="en-US" altLang="en-US"/>
          </a:p>
        </p:txBody>
      </p:sp>
    </p:spTree>
    <p:extLst>
      <p:ext uri="{BB962C8B-B14F-4D97-AF65-F5344CB8AC3E}">
        <p14:creationId xmlns:p14="http://schemas.microsoft.com/office/powerpoint/2010/main" val="22859786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6F2065-12B6-4D9B-B460-B258AE9FBB6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BDDA25-4B24-409B-8ECF-5F16073D37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67887-74B5-4183-9BB7-EE74B3EF7EA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AC24A9-CCB6-4F8D-B8DB-C2F3692CFA5A}" type="datetimeFigureOut">
              <a:rPr lang="en-US" smtClean="0"/>
              <a:t>09-Dec-20</a:t>
            </a:fld>
            <a:endParaRPr lang="en-US"/>
          </a:p>
        </p:txBody>
      </p:sp>
      <p:sp>
        <p:nvSpPr>
          <p:cNvPr id="5" name="Footer Placeholder 4">
            <a:extLst>
              <a:ext uri="{FF2B5EF4-FFF2-40B4-BE49-F238E27FC236}">
                <a16:creationId xmlns:a16="http://schemas.microsoft.com/office/drawing/2014/main" id="{1FCBFDDE-4E82-46D6-8F0C-B13DAA5E184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1FDC3-E1B2-45E3-899A-0B26C27F448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882502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wmf"/><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www.polzleitner.com/epep/0-NMS/LisandLaura/04-Klasse/Extraordinary-lives/vocab-extraordinary-people.xls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hyperlink" Target="http://www.tagxedo.com/artful/2d4efd96393946dd" TargetMode="External"/><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hyperlink" Target="http://www.tagxedo.com/artful/75c92688b920450b" TargetMode="External"/><Relationship Id="rId1" Type="http://schemas.openxmlformats.org/officeDocument/2006/relationships/slideLayout" Target="../slideLayouts/slideLayout2.xml"/><Relationship Id="rId6" Type="http://schemas.openxmlformats.org/officeDocument/2006/relationships/hyperlink" Target="http://www.tagxedo.com/artful/17b5bbddb38c4bac" TargetMode="External"/><Relationship Id="rId5" Type="http://schemas.openxmlformats.org/officeDocument/2006/relationships/image" Target="../media/image37.png"/><Relationship Id="rId4" Type="http://schemas.openxmlformats.org/officeDocument/2006/relationships/hyperlink" Target="http://www.tagxedo.com/artful/cff6627a3c384bc5" TargetMode="External"/><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s://padlet.com/lispolzleitner/6ij61ghkhrq0" TargetMode="Externa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washingtonpost.com/graphics/politics/trump-claims/" TargetMode="Externa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32.xml.rels><?xml version="1.0" encoding="UTF-8" standalone="yes"?>
<Relationships xmlns="http://schemas.openxmlformats.org/package/2006/relationships"><Relationship Id="rId3" Type="http://schemas.openxmlformats.org/officeDocument/2006/relationships/hyperlink" Target="https://www.forbes.com/sites/stuartanderson/2020/10/26/fact-checkers-say-trump-built-a-wall-of-false-claims-on-immigration/?sh=7858cdb57d73" TargetMode="External"/><Relationship Id="rId2" Type="http://schemas.openxmlformats.org/officeDocument/2006/relationships/hyperlink" Target="https://www.polzleitner.com/epep/Grammar/reporting-trumps29-statements.docx"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hyperlink" Target="http://www.youtube.com/watch?v=90cj4NX87Yk&amp;feature=youtu.b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www.starbase118.net/2013/poll-of-the-week-square-eyes-are-only-the-half-of-it/" TargetMode="External"/><Relationship Id="rId5" Type="http://schemas.openxmlformats.org/officeDocument/2006/relationships/image" Target="../media/image21.jpeg"/><Relationship Id="rId4" Type="http://schemas.openxmlformats.org/officeDocument/2006/relationships/hyperlink" Target="https://pixnio.com/objects/books/woman-reading-book-coast"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polzleitner.com/epep/0-NMS/LisandLaura/2018-Flexi/GRAMMAR/GRAMMAR-book-part2.pdf" TargetMode="Externa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hyperlink" Target="http://epep.at/?page_id=2473" TargetMode="External"/><Relationship Id="rId2"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epep.at/" TargetMode="Externa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80.png"/><Relationship Id="rId4" Type="http://schemas.openxmlformats.org/officeDocument/2006/relationships/image" Target="../media/image79.wm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7.wmf"/><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youtube.com/watch?v=nP84fiuKfw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pep.at/?page_id=2366" TargetMode="External"/><Relationship Id="rId2" Type="http://schemas.openxmlformats.org/officeDocument/2006/relationships/hyperlink" Target="http://www.polzleitner.com/epep/Uni/Grammar/logos-collection/TenseNotions_Steinwender.pdf" TargetMode="External"/><Relationship Id="rId1" Type="http://schemas.openxmlformats.org/officeDocument/2006/relationships/slideLayout" Target="../slideLayouts/slideLayout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epep.at/?page_id=2229" TargetMode="External"/><Relationship Id="rId5" Type="http://schemas.openxmlformats.org/officeDocument/2006/relationships/hyperlink" Target="http://www.polzleitner.com/epep/Uni/Grammar/logos-collection/TenseNotions_Steinwender.pdf" TargetMode="External"/><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epep.at/?page_id=2490" TargetMode="Externa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notesSlide" Target="../notesSlides/notesSlide21.xml"/></Relationships>
</file>

<file path=ppt/slides/_rels/slide68.xml.rels><?xml version="1.0" encoding="UTF-8" standalone="yes"?>
<Relationships xmlns="http://schemas.openxmlformats.org/package/2006/relationships"><Relationship Id="rId3" Type="http://schemas.openxmlformats.org/officeDocument/2006/relationships/hyperlink" Target="http://epep.at/?page_id=2260"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80.png"/><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4.wmf"/><Relationship Id="rId1" Type="http://schemas.openxmlformats.org/officeDocument/2006/relationships/slideLayout" Target="../slideLayouts/slideLayout8.xml"/><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percepp.com/macedonia.pdf"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www.nea.org/teachexperience/braik030925.html" TargetMode="External"/><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_nFnLJocZSk"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lnSpc>
                <a:spcPct val="200000"/>
              </a:lnSpc>
            </a:pPr>
            <a:r>
              <a:rPr lang="fr-FR" dirty="0"/>
              <a:t>Creative  </a:t>
            </a:r>
            <a:r>
              <a:rPr lang="fr-FR" dirty="0" err="1"/>
              <a:t>Approaches</a:t>
            </a:r>
            <a:r>
              <a:rPr lang="fr-FR" dirty="0"/>
              <a:t> to </a:t>
            </a:r>
            <a:r>
              <a:rPr lang="fr-FR" dirty="0" err="1"/>
              <a:t>teaching</a:t>
            </a:r>
            <a:r>
              <a:rPr lang="fr-FR" dirty="0"/>
              <a:t> Communicative </a:t>
            </a:r>
            <a:r>
              <a:rPr lang="fr-FR" dirty="0" err="1"/>
              <a:t>Grammar</a:t>
            </a:r>
            <a:r>
              <a:rPr lang="fr-FR" dirty="0"/>
              <a:t> and </a:t>
            </a:r>
            <a:r>
              <a:rPr lang="fr-FR" dirty="0" err="1"/>
              <a:t>Vocabulary</a:t>
            </a:r>
            <a:endParaRPr lang="fr-FR" dirty="0"/>
          </a:p>
        </p:txBody>
      </p:sp>
      <p:sp>
        <p:nvSpPr>
          <p:cNvPr id="2" name="Title 1"/>
          <p:cNvSpPr>
            <a:spLocks noGrp="1"/>
          </p:cNvSpPr>
          <p:nvPr>
            <p:ph type="ctrTitle"/>
          </p:nvPr>
        </p:nvSpPr>
        <p:spPr>
          <a:xfrm>
            <a:off x="323528" y="381000"/>
            <a:ext cx="8280920" cy="1607840"/>
          </a:xfrm>
        </p:spPr>
        <p:txBody>
          <a:bodyPr>
            <a:noAutofit/>
          </a:bodyPr>
          <a:lstStyle/>
          <a:p>
            <a:pPr algn="l"/>
            <a:r>
              <a:rPr lang="fr-FR" sz="4000" dirty="0" err="1"/>
              <a:t>Teaching</a:t>
            </a:r>
            <a:r>
              <a:rPr lang="fr-FR" sz="4000" dirty="0"/>
              <a:t> </a:t>
            </a:r>
            <a:r>
              <a:rPr lang="fr-FR" sz="4000" dirty="0" err="1"/>
              <a:t>Vocabulary</a:t>
            </a:r>
            <a:r>
              <a:rPr lang="fr-FR" sz="4000" dirty="0"/>
              <a:t> and </a:t>
            </a:r>
            <a:r>
              <a:rPr lang="fr-FR" sz="4000" dirty="0" err="1"/>
              <a:t>Grammar</a:t>
            </a:r>
            <a:endParaRPr lang="fr-FR" sz="4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63608">
            <a:off x="825699" y="3645024"/>
            <a:ext cx="1122412" cy="263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4005064"/>
            <a:ext cx="156210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073" y="3897510"/>
            <a:ext cx="16097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C:\Users\lp\AppData\Local\Microsoft\Windows\Temporary Internet Files\Content.IE5\NVUPZAL7\dglxasset[2].asp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4274455"/>
            <a:ext cx="2232248" cy="173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717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1794520"/>
          </a:xfrm>
        </p:spPr>
        <p:txBody>
          <a:bodyPr/>
          <a:lstStyle/>
          <a:p>
            <a:r>
              <a:rPr lang="en-US" dirty="0" err="1"/>
              <a:t>Praktische</a:t>
            </a:r>
            <a:r>
              <a:rPr lang="en-US" dirty="0"/>
              <a:t> </a:t>
            </a:r>
            <a:r>
              <a:rPr lang="en-US" dirty="0" err="1"/>
              <a:t>Anwendung</a:t>
            </a:r>
            <a:r>
              <a:rPr lang="en-US" dirty="0"/>
              <a:t> der </a:t>
            </a:r>
            <a:r>
              <a:rPr lang="en-US" dirty="0" err="1"/>
              <a:t>Prinzipien</a:t>
            </a:r>
            <a:r>
              <a:rPr lang="en-US" dirty="0"/>
              <a:t> 1 - 4</a:t>
            </a:r>
          </a:p>
        </p:txBody>
      </p:sp>
      <p:sp>
        <p:nvSpPr>
          <p:cNvPr id="3" name="Text Placeholder 2"/>
          <p:cNvSpPr>
            <a:spLocks noGrp="1"/>
          </p:cNvSpPr>
          <p:nvPr>
            <p:ph type="body" idx="2"/>
          </p:nvPr>
        </p:nvSpPr>
        <p:spPr>
          <a:xfrm>
            <a:off x="381000" y="3212976"/>
            <a:ext cx="2362200" cy="2913188"/>
          </a:xfrm>
        </p:spPr>
        <p:txBody>
          <a:bodyPr/>
          <a:lstStyle/>
          <a:p>
            <a:endParaRPr lang="en-US" dirty="0"/>
          </a:p>
        </p:txBody>
      </p:sp>
      <p:sp>
        <p:nvSpPr>
          <p:cNvPr id="4" name="Content Placeholder 3"/>
          <p:cNvSpPr>
            <a:spLocks noGrp="1"/>
          </p:cNvSpPr>
          <p:nvPr>
            <p:ph sz="quarter" idx="1"/>
          </p:nvPr>
        </p:nvSpPr>
        <p:spPr/>
        <p:txBody>
          <a:bodyPr/>
          <a:lstStyle/>
          <a:p>
            <a:pPr marL="0" indent="0">
              <a:buNone/>
            </a:pPr>
            <a:r>
              <a:rPr lang="en-US" b="1" dirty="0"/>
              <a:t>What does this mean for learning and teaching?</a:t>
            </a:r>
          </a:p>
          <a:p>
            <a:endParaRPr lang="en-US" dirty="0"/>
          </a:p>
          <a:p>
            <a:pPr lvl="1"/>
            <a:r>
              <a:rPr lang="en-US" dirty="0"/>
              <a:t>the ISM M0del</a:t>
            </a:r>
          </a:p>
          <a:p>
            <a:pPr lvl="1"/>
            <a:r>
              <a:rPr lang="en-US" dirty="0"/>
              <a:t>VMIs</a:t>
            </a:r>
          </a:p>
          <a:p>
            <a:pPr lvl="1"/>
            <a:r>
              <a:rPr lang="en-US" dirty="0"/>
              <a:t>Doodling</a:t>
            </a:r>
          </a:p>
          <a:p>
            <a:pPr lvl="1"/>
            <a:r>
              <a:rPr lang="en-US" dirty="0"/>
              <a:t>Colors</a:t>
            </a:r>
          </a:p>
          <a:p>
            <a:pPr lvl="1"/>
            <a:r>
              <a:rPr lang="en-US" dirty="0"/>
              <a:t>Sounds</a:t>
            </a:r>
          </a:p>
          <a:p>
            <a:pPr lvl="1"/>
            <a:r>
              <a:rPr lang="en-US" dirty="0"/>
              <a:t>Diagonal opposites</a:t>
            </a:r>
          </a:p>
          <a:p>
            <a:pPr lvl="1"/>
            <a:r>
              <a:rPr lang="en-US" dirty="0"/>
              <a:t>Lexical Furniture </a:t>
            </a:r>
          </a:p>
          <a:p>
            <a:pPr lvl="1"/>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12" y="3212976"/>
            <a:ext cx="2466975" cy="1847850"/>
          </a:xfrm>
          <a:prstGeom prst="rect">
            <a:avLst/>
          </a:prstGeom>
        </p:spPr>
      </p:pic>
    </p:spTree>
    <p:extLst>
      <p:ext uri="{BB962C8B-B14F-4D97-AF65-F5344CB8AC3E}">
        <p14:creationId xmlns:p14="http://schemas.microsoft.com/office/powerpoint/2010/main" val="3268227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E845BA-4E63-4646-B2DC-0FD2C5C07EEA}"/>
              </a:ext>
            </a:extLst>
          </p:cNvPr>
          <p:cNvPicPr>
            <a:picLocks noChangeAspect="1"/>
          </p:cNvPicPr>
          <p:nvPr/>
        </p:nvPicPr>
        <p:blipFill>
          <a:blip r:embed="rId2"/>
          <a:stretch>
            <a:fillRect/>
          </a:stretch>
        </p:blipFill>
        <p:spPr>
          <a:xfrm>
            <a:off x="683568" y="1297526"/>
            <a:ext cx="7668344" cy="5365847"/>
          </a:xfrm>
          <a:prstGeom prst="rect">
            <a:avLst/>
          </a:prstGeom>
        </p:spPr>
      </p:pic>
      <p:sp>
        <p:nvSpPr>
          <p:cNvPr id="4" name="TextBox 3">
            <a:extLst>
              <a:ext uri="{FF2B5EF4-FFF2-40B4-BE49-F238E27FC236}">
                <a16:creationId xmlns:a16="http://schemas.microsoft.com/office/drawing/2014/main" id="{02D60B56-2872-4771-8677-1254DF811423}"/>
              </a:ext>
            </a:extLst>
          </p:cNvPr>
          <p:cNvSpPr txBox="1"/>
          <p:nvPr/>
        </p:nvSpPr>
        <p:spPr>
          <a:xfrm>
            <a:off x="683568" y="118612"/>
            <a:ext cx="7776864" cy="1200329"/>
          </a:xfrm>
          <a:prstGeom prst="rect">
            <a:avLst/>
          </a:prstGeom>
          <a:noFill/>
        </p:spPr>
        <p:txBody>
          <a:bodyPr wrap="square" rtlCol="0">
            <a:spAutoFit/>
          </a:bodyPr>
          <a:lstStyle/>
          <a:p>
            <a:r>
              <a:rPr lang="de-AT" dirty="0"/>
              <a:t>A fun activity: </a:t>
            </a:r>
          </a:p>
          <a:p>
            <a:r>
              <a:rPr lang="de-AT" dirty="0"/>
              <a:t>1. highlight 3 words that your students might not know.</a:t>
            </a:r>
          </a:p>
          <a:p>
            <a:r>
              <a:rPr lang="de-AT" dirty="0"/>
              <a:t>2. find VMIs and colors for these words. </a:t>
            </a:r>
          </a:p>
          <a:p>
            <a:r>
              <a:rPr lang="de-AT" dirty="0"/>
              <a:t>3. Share your ideas with your partners.</a:t>
            </a:r>
            <a:endParaRPr lang="en-US" dirty="0"/>
          </a:p>
        </p:txBody>
      </p:sp>
    </p:spTree>
    <p:extLst>
      <p:ext uri="{BB962C8B-B14F-4D97-AF65-F5344CB8AC3E}">
        <p14:creationId xmlns:p14="http://schemas.microsoft.com/office/powerpoint/2010/main" val="1958572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4" name="Picture 3">
            <a:extLst>
              <a:ext uri="{FF2B5EF4-FFF2-40B4-BE49-F238E27FC236}">
                <a16:creationId xmlns:a16="http://schemas.microsoft.com/office/drawing/2014/main" id="{BBD18D83-155A-4784-873C-70F9653A9C5C}"/>
              </a:ext>
            </a:extLst>
          </p:cNvPr>
          <p:cNvPicPr>
            <a:picLocks noChangeAspect="1"/>
          </p:cNvPicPr>
          <p:nvPr/>
        </p:nvPicPr>
        <p:blipFill rotWithShape="1">
          <a:blip r:embed="rId2">
            <a:alphaModFix amt="50000"/>
          </a:blip>
          <a:srcRect/>
          <a:stretch/>
        </p:blipFill>
        <p:spPr>
          <a:xfrm>
            <a:off x="15" y="857257"/>
            <a:ext cx="9143985" cy="5143493"/>
          </a:xfrm>
          <a:prstGeom prst="rect">
            <a:avLst/>
          </a:prstGeom>
        </p:spPr>
      </p:pic>
      <p:sp>
        <p:nvSpPr>
          <p:cNvPr id="2" name="Title 1">
            <a:extLst>
              <a:ext uri="{FF2B5EF4-FFF2-40B4-BE49-F238E27FC236}">
                <a16:creationId xmlns:a16="http://schemas.microsoft.com/office/drawing/2014/main" id="{976C20BF-CAAC-4071-A62A-E107ED805A8D}"/>
              </a:ext>
            </a:extLst>
          </p:cNvPr>
          <p:cNvSpPr>
            <a:spLocks noGrp="1"/>
          </p:cNvSpPr>
          <p:nvPr>
            <p:ph type="ctrTitle"/>
          </p:nvPr>
        </p:nvSpPr>
        <p:spPr>
          <a:xfrm>
            <a:off x="1143000" y="1699021"/>
            <a:ext cx="6858000" cy="2175389"/>
          </a:xfrm>
        </p:spPr>
        <p:txBody>
          <a:bodyPr>
            <a:normAutofit/>
          </a:bodyPr>
          <a:lstStyle/>
          <a:p>
            <a:r>
              <a:rPr lang="de-AT">
                <a:solidFill>
                  <a:srgbClr val="FFFFFF"/>
                </a:solidFill>
              </a:rPr>
              <a:t>Let‘s fly high…</a:t>
            </a:r>
            <a:endParaRPr lang="en-US">
              <a:solidFill>
                <a:srgbClr val="FFFFFF"/>
              </a:solidFill>
            </a:endParaRPr>
          </a:p>
        </p:txBody>
      </p:sp>
      <p:sp>
        <p:nvSpPr>
          <p:cNvPr id="3" name="Subtitle 2">
            <a:extLst>
              <a:ext uri="{FF2B5EF4-FFF2-40B4-BE49-F238E27FC236}">
                <a16:creationId xmlns:a16="http://schemas.microsoft.com/office/drawing/2014/main" id="{EDA312B4-3C4A-4E19-A997-F159D4A90FFB}"/>
              </a:ext>
            </a:extLst>
          </p:cNvPr>
          <p:cNvSpPr>
            <a:spLocks noGrp="1"/>
          </p:cNvSpPr>
          <p:nvPr>
            <p:ph type="subTitle" idx="1"/>
          </p:nvPr>
        </p:nvSpPr>
        <p:spPr>
          <a:xfrm>
            <a:off x="1143000" y="3976804"/>
            <a:ext cx="6858000" cy="823796"/>
          </a:xfrm>
        </p:spPr>
        <p:txBody>
          <a:bodyPr>
            <a:normAutofit/>
          </a:bodyPr>
          <a:lstStyle/>
          <a:p>
            <a:r>
              <a:rPr lang="de-AT">
                <a:solidFill>
                  <a:srgbClr val="FFFFFF"/>
                </a:solidFill>
              </a:rPr>
              <a:t>and learn some new words and expressions</a:t>
            </a:r>
            <a:endParaRPr lang="en-US">
              <a:solidFill>
                <a:srgbClr val="FFFFFF"/>
              </a:solidFill>
            </a:endParaRPr>
          </a:p>
        </p:txBody>
      </p:sp>
    </p:spTree>
    <p:extLst>
      <p:ext uri="{BB962C8B-B14F-4D97-AF65-F5344CB8AC3E}">
        <p14:creationId xmlns:p14="http://schemas.microsoft.com/office/powerpoint/2010/main" val="29233040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1098549"/>
            <a:ext cx="3106572" cy="4660069"/>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B7E3166A-B999-499E-841F-4D8F7850AAA9}"/>
              </a:ext>
            </a:extLst>
          </p:cNvPr>
          <p:cNvSpPr>
            <a:spLocks noGrp="1"/>
          </p:cNvSpPr>
          <p:nvPr>
            <p:ph type="title"/>
          </p:nvPr>
        </p:nvSpPr>
        <p:spPr>
          <a:xfrm>
            <a:off x="393192" y="1294770"/>
            <a:ext cx="2791606" cy="4140434"/>
          </a:xfrm>
        </p:spPr>
        <p:txBody>
          <a:bodyPr>
            <a:normAutofit/>
          </a:bodyPr>
          <a:lstStyle/>
          <a:p>
            <a:r>
              <a:rPr lang="de-AT" dirty="0">
                <a:solidFill>
                  <a:srgbClr val="FFFFFF"/>
                </a:solidFill>
              </a:rPr>
              <a:t>For all the following slides, follow these 3 steps:</a:t>
            </a:r>
            <a:endParaRPr lang="en-US" dirty="0">
              <a:solidFill>
                <a:srgbClr val="FFFFFF"/>
              </a:solidFill>
            </a:endParaRPr>
          </a:p>
        </p:txBody>
      </p:sp>
      <p:sp>
        <p:nvSpPr>
          <p:cNvPr id="26" name="Rectangle 2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128" y="1098549"/>
            <a:ext cx="5430574" cy="466090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aphicFrame>
        <p:nvGraphicFramePr>
          <p:cNvPr id="19" name="Content Placeholder 2">
            <a:extLst>
              <a:ext uri="{FF2B5EF4-FFF2-40B4-BE49-F238E27FC236}">
                <a16:creationId xmlns:a16="http://schemas.microsoft.com/office/drawing/2014/main" id="{FEB346B8-37C8-4FC8-9B39-EA7553393216}"/>
              </a:ext>
            </a:extLst>
          </p:cNvPr>
          <p:cNvGraphicFramePr>
            <a:graphicFrameLocks noGrp="1"/>
          </p:cNvGraphicFramePr>
          <p:nvPr>
            <p:ph idx="1"/>
          </p:nvPr>
        </p:nvGraphicFramePr>
        <p:xfrm>
          <a:off x="3700463" y="1295400"/>
          <a:ext cx="4945856" cy="4139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6400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gradFill>
          <a:gsLst>
            <a:gs pos="1000">
              <a:schemeClr val="accent1">
                <a:lumMod val="5000"/>
                <a:lumOff val="95000"/>
              </a:schemeClr>
            </a:gs>
            <a:gs pos="69000">
              <a:schemeClr val="accent1">
                <a:lumMod val="45000"/>
                <a:lumOff val="55000"/>
              </a:schemeClr>
            </a:gs>
            <a:gs pos="8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87B1F5C-FA72-46E5-A168-16DECD512B54}"/>
              </a:ext>
            </a:extLst>
          </p:cNvPr>
          <p:cNvSpPr/>
          <p:nvPr/>
        </p:nvSpPr>
        <p:spPr>
          <a:xfrm>
            <a:off x="1115834" y="3547175"/>
            <a:ext cx="1905000" cy="291353"/>
          </a:xfrm>
          <a:prstGeom prst="roundRect">
            <a:avLst/>
          </a:prstGeom>
          <a:solidFill>
            <a:schemeClr val="accent1">
              <a:lumMod val="20000"/>
              <a:lumOff val="80000"/>
            </a:schemeClr>
          </a:solidFill>
          <a:ln w="1905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
        <p:nvSpPr>
          <p:cNvPr id="2" name="Title 1">
            <a:extLst>
              <a:ext uri="{FF2B5EF4-FFF2-40B4-BE49-F238E27FC236}">
                <a16:creationId xmlns:a16="http://schemas.microsoft.com/office/drawing/2014/main" id="{BEAF0DC0-211B-4233-A399-1416372849F7}"/>
              </a:ext>
            </a:extLst>
          </p:cNvPr>
          <p:cNvSpPr>
            <a:spLocks noGrp="1"/>
          </p:cNvSpPr>
          <p:nvPr>
            <p:ph type="title"/>
          </p:nvPr>
        </p:nvSpPr>
        <p:spPr>
          <a:solidFill>
            <a:schemeClr val="bg2"/>
          </a:solidFill>
        </p:spPr>
        <p:txBody>
          <a:bodyPr/>
          <a:lstStyle/>
          <a:p>
            <a:r>
              <a:rPr lang="de-AT" dirty="0"/>
              <a:t>VMI: </a:t>
            </a:r>
            <a:br>
              <a:rPr lang="de-AT" dirty="0"/>
            </a:br>
            <a:r>
              <a:rPr lang="de-AT" dirty="0"/>
              <a:t>Find a fitting gesture for each of these words.</a:t>
            </a:r>
            <a:endParaRPr lang="en-US" dirty="0"/>
          </a:p>
        </p:txBody>
      </p:sp>
      <p:sp>
        <p:nvSpPr>
          <p:cNvPr id="8" name="Rectangle: Rounded Corners 7">
            <a:extLst>
              <a:ext uri="{FF2B5EF4-FFF2-40B4-BE49-F238E27FC236}">
                <a16:creationId xmlns:a16="http://schemas.microsoft.com/office/drawing/2014/main" id="{C045E791-AA13-4DF9-8414-59D5B0F68CBE}"/>
              </a:ext>
            </a:extLst>
          </p:cNvPr>
          <p:cNvSpPr/>
          <p:nvPr/>
        </p:nvSpPr>
        <p:spPr>
          <a:xfrm>
            <a:off x="2249555" y="2828772"/>
            <a:ext cx="1990478" cy="291353"/>
          </a:xfrm>
          <a:prstGeom prst="roundRect">
            <a:avLst/>
          </a:prstGeom>
          <a:solidFill>
            <a:schemeClr val="accent1">
              <a:lumMod val="20000"/>
              <a:lumOff val="80000"/>
            </a:schemeClr>
          </a:solidFill>
          <a:ln w="190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685800"/>
            <a:endParaRPr lang="en-US" sz="1350">
              <a:solidFill>
                <a:srgbClr val="4472C4"/>
              </a:solidFill>
              <a:latin typeface="Calibri" panose="020F0502020204030204"/>
            </a:endParaRPr>
          </a:p>
        </p:txBody>
      </p:sp>
      <p:sp>
        <p:nvSpPr>
          <p:cNvPr id="7" name="Content Placeholder 2">
            <a:extLst>
              <a:ext uri="{FF2B5EF4-FFF2-40B4-BE49-F238E27FC236}">
                <a16:creationId xmlns:a16="http://schemas.microsoft.com/office/drawing/2014/main" id="{06313AAA-53A2-4EFD-859B-B3FF72460C60}"/>
              </a:ext>
            </a:extLst>
          </p:cNvPr>
          <p:cNvSpPr>
            <a:spLocks noGrp="1"/>
          </p:cNvSpPr>
          <p:nvPr>
            <p:ph idx="1"/>
          </p:nvPr>
        </p:nvSpPr>
        <p:spPr>
          <a:xfrm>
            <a:off x="410135" y="2433099"/>
            <a:ext cx="8323730" cy="3402106"/>
          </a:xfrm>
        </p:spPr>
        <p:txBody>
          <a:bodyPr>
            <a:normAutofit fontScale="47500" lnSpcReduction="20000"/>
          </a:bodyPr>
          <a:lstStyle/>
          <a:p>
            <a:pPr marL="0" indent="0">
              <a:buNone/>
            </a:pPr>
            <a:r>
              <a:rPr lang="en-US" b="1" dirty="0"/>
              <a:t>Abstract</a:t>
            </a:r>
          </a:p>
          <a:p>
            <a:pPr marL="0" indent="0">
              <a:buNone/>
            </a:pPr>
            <a:r>
              <a:rPr lang="en-US" sz="3000" dirty="0"/>
              <a:t>Second language (L2) instruction greatly differs from natural input during native language (L1) acquisition.</a:t>
            </a:r>
          </a:p>
          <a:p>
            <a:pPr marL="0" indent="0">
              <a:buNone/>
            </a:pPr>
            <a:r>
              <a:rPr lang="en-US" sz="3000" dirty="0"/>
              <a:t>Whereas a child collects </a:t>
            </a:r>
            <a:r>
              <a:rPr lang="en-US" sz="3000" b="1" dirty="0"/>
              <a:t>sensorimotor experience </a:t>
            </a:r>
            <a:r>
              <a:rPr lang="en-US" sz="3000" dirty="0"/>
              <a:t>while learning novel words, L2 employs </a:t>
            </a:r>
            <a:r>
              <a:rPr lang="en-US" sz="3000" b="1" dirty="0"/>
              <a:t>primarily </a:t>
            </a:r>
            <a:r>
              <a:rPr lang="en-US" sz="3000" dirty="0"/>
              <a:t>reading,</a:t>
            </a:r>
          </a:p>
          <a:p>
            <a:pPr marL="0" indent="0">
              <a:buNone/>
            </a:pPr>
            <a:r>
              <a:rPr lang="en-US" sz="3000" dirty="0"/>
              <a:t>writing and listening and comprehension. We describe an alternative proposal that integrates the body into the</a:t>
            </a:r>
          </a:p>
          <a:p>
            <a:pPr marL="0" indent="0">
              <a:buNone/>
            </a:pPr>
            <a:r>
              <a:rPr lang="en-US" sz="3000" dirty="0"/>
              <a:t>learning process: the Voice Movement Icon (VMI) approach. A VMI consists of a word that is read and spoken</a:t>
            </a:r>
          </a:p>
          <a:p>
            <a:pPr marL="0" indent="0">
              <a:buNone/>
            </a:pPr>
            <a:r>
              <a:rPr lang="en-US" sz="3000" dirty="0"/>
              <a:t>in L2 and </a:t>
            </a:r>
            <a:r>
              <a:rPr lang="en-US" sz="3000" b="1" dirty="0"/>
              <a:t>synchronously paired </a:t>
            </a:r>
            <a:r>
              <a:rPr lang="en-US" sz="3000" dirty="0"/>
              <a:t>with an action or a gesture. A VMI is first performed by the language trainer and</a:t>
            </a:r>
          </a:p>
          <a:p>
            <a:pPr marL="0" indent="0">
              <a:buNone/>
            </a:pPr>
            <a:r>
              <a:rPr lang="en-US" sz="3000" dirty="0"/>
              <a:t>then imitated by the learners. Behavioral experiments demonstrate that words encoded through VMIs are easier</a:t>
            </a:r>
          </a:p>
          <a:p>
            <a:pPr marL="0" indent="0">
              <a:buNone/>
            </a:pPr>
            <a:r>
              <a:rPr lang="en-US" sz="3000" dirty="0"/>
              <a:t>to memorize than </a:t>
            </a:r>
            <a:r>
              <a:rPr lang="en-US" sz="3000" b="1" dirty="0"/>
              <a:t>audio-visually encoded words </a:t>
            </a:r>
            <a:r>
              <a:rPr lang="en-US" sz="3000" dirty="0"/>
              <a:t>and that they </a:t>
            </a:r>
            <a:r>
              <a:rPr lang="en-US" sz="3000" b="1" dirty="0"/>
              <a:t>are better retained </a:t>
            </a:r>
            <a:r>
              <a:rPr lang="en-US" sz="3000" dirty="0"/>
              <a:t>over time. The reasons why</a:t>
            </a:r>
          </a:p>
          <a:p>
            <a:pPr marL="0" indent="0">
              <a:buNone/>
            </a:pPr>
            <a:r>
              <a:rPr lang="en-US" sz="3000" dirty="0"/>
              <a:t>gestures promote language learning are </a:t>
            </a:r>
            <a:r>
              <a:rPr lang="en-US" sz="3000" b="1" dirty="0"/>
              <a:t>manifold</a:t>
            </a:r>
            <a:r>
              <a:rPr lang="en-US" sz="3000" dirty="0"/>
              <a:t>. First, we focus on language as </a:t>
            </a:r>
            <a:r>
              <a:rPr lang="en-US" sz="3000" b="1" dirty="0"/>
              <a:t>an embodied phenomenon </a:t>
            </a:r>
            <a:r>
              <a:rPr lang="en-US" sz="3000" dirty="0"/>
              <a:t>of</a:t>
            </a:r>
          </a:p>
          <a:p>
            <a:pPr marL="0" indent="0">
              <a:buNone/>
            </a:pPr>
            <a:r>
              <a:rPr lang="en-US" sz="3000" dirty="0"/>
              <a:t>cognition. Then we review evidence that </a:t>
            </a:r>
            <a:r>
              <a:rPr lang="en-US" sz="3000" b="1" dirty="0"/>
              <a:t>gestures scaffold the acquisition of L1</a:t>
            </a:r>
            <a:r>
              <a:rPr lang="en-US" sz="3000" dirty="0"/>
              <a:t>. Because VMIs reconnect</a:t>
            </a:r>
          </a:p>
          <a:p>
            <a:pPr marL="0" indent="0">
              <a:buNone/>
            </a:pPr>
            <a:r>
              <a:rPr lang="en-US" sz="3000" dirty="0"/>
              <a:t>language learning with the body, they can be considered as a more natural tool for language instruction than</a:t>
            </a:r>
          </a:p>
          <a:p>
            <a:pPr marL="0" indent="0">
              <a:buNone/>
            </a:pPr>
            <a:r>
              <a:rPr lang="en-US" sz="3000" dirty="0"/>
              <a:t>audio-visual activities.</a:t>
            </a:r>
          </a:p>
        </p:txBody>
      </p:sp>
    </p:spTree>
    <p:extLst>
      <p:ext uri="{BB962C8B-B14F-4D97-AF65-F5344CB8AC3E}">
        <p14:creationId xmlns:p14="http://schemas.microsoft.com/office/powerpoint/2010/main" val="420838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gradFill>
          <a:gsLst>
            <a:gs pos="1000">
              <a:schemeClr val="accent1">
                <a:lumMod val="5000"/>
                <a:lumOff val="95000"/>
              </a:schemeClr>
            </a:gs>
            <a:gs pos="69000">
              <a:schemeClr val="accent1">
                <a:lumMod val="45000"/>
                <a:lumOff val="55000"/>
              </a:schemeClr>
            </a:gs>
            <a:gs pos="8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87B1F5C-FA72-46E5-A168-16DECD512B54}"/>
              </a:ext>
            </a:extLst>
          </p:cNvPr>
          <p:cNvSpPr/>
          <p:nvPr/>
        </p:nvSpPr>
        <p:spPr>
          <a:xfrm>
            <a:off x="2362201" y="2869749"/>
            <a:ext cx="1905000" cy="291353"/>
          </a:xfrm>
          <a:prstGeom prst="roundRect">
            <a:avLst/>
          </a:prstGeom>
          <a:solidFill>
            <a:schemeClr val="accent1">
              <a:lumMod val="20000"/>
              <a:lumOff val="80000"/>
            </a:schemeClr>
          </a:solidFill>
          <a:ln w="1905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
        <p:nvSpPr>
          <p:cNvPr id="2" name="Title 1">
            <a:extLst>
              <a:ext uri="{FF2B5EF4-FFF2-40B4-BE49-F238E27FC236}">
                <a16:creationId xmlns:a16="http://schemas.microsoft.com/office/drawing/2014/main" id="{BEAF0DC0-211B-4233-A399-1416372849F7}"/>
              </a:ext>
            </a:extLst>
          </p:cNvPr>
          <p:cNvSpPr>
            <a:spLocks noGrp="1"/>
          </p:cNvSpPr>
          <p:nvPr>
            <p:ph type="title"/>
          </p:nvPr>
        </p:nvSpPr>
        <p:spPr>
          <a:solidFill>
            <a:schemeClr val="bg2"/>
          </a:solidFill>
        </p:spPr>
        <p:txBody>
          <a:bodyPr/>
          <a:lstStyle/>
          <a:p>
            <a:r>
              <a:rPr lang="de-AT" dirty="0"/>
              <a:t>What </a:t>
            </a:r>
            <a:r>
              <a:rPr lang="de-AT" b="1" dirty="0"/>
              <a:t>color</a:t>
            </a:r>
            <a:r>
              <a:rPr lang="de-AT" dirty="0"/>
              <a:t> are these words in your mind?</a:t>
            </a:r>
            <a:endParaRPr lang="en-US" dirty="0"/>
          </a:p>
        </p:txBody>
      </p:sp>
      <p:sp>
        <p:nvSpPr>
          <p:cNvPr id="8" name="Rectangle: Rounded Corners 7">
            <a:extLst>
              <a:ext uri="{FF2B5EF4-FFF2-40B4-BE49-F238E27FC236}">
                <a16:creationId xmlns:a16="http://schemas.microsoft.com/office/drawing/2014/main" id="{C045E791-AA13-4DF9-8414-59D5B0F68CBE}"/>
              </a:ext>
            </a:extLst>
          </p:cNvPr>
          <p:cNvSpPr/>
          <p:nvPr/>
        </p:nvSpPr>
        <p:spPr>
          <a:xfrm>
            <a:off x="7085937" y="2854060"/>
            <a:ext cx="883024" cy="322730"/>
          </a:xfrm>
          <a:prstGeom prst="roundRect">
            <a:avLst/>
          </a:prstGeom>
          <a:solidFill>
            <a:schemeClr val="accent1">
              <a:lumMod val="20000"/>
              <a:lumOff val="80000"/>
            </a:schemeClr>
          </a:solidFill>
          <a:ln w="190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685800"/>
            <a:endParaRPr lang="en-US" sz="1350">
              <a:solidFill>
                <a:srgbClr val="4472C4"/>
              </a:solidFill>
              <a:latin typeface="Calibri" panose="020F0502020204030204"/>
            </a:endParaRPr>
          </a:p>
        </p:txBody>
      </p:sp>
      <p:sp>
        <p:nvSpPr>
          <p:cNvPr id="7" name="Content Placeholder 2">
            <a:extLst>
              <a:ext uri="{FF2B5EF4-FFF2-40B4-BE49-F238E27FC236}">
                <a16:creationId xmlns:a16="http://schemas.microsoft.com/office/drawing/2014/main" id="{06313AAA-53A2-4EFD-859B-B3FF72460C60}"/>
              </a:ext>
            </a:extLst>
          </p:cNvPr>
          <p:cNvSpPr>
            <a:spLocks noGrp="1"/>
          </p:cNvSpPr>
          <p:nvPr>
            <p:ph idx="1"/>
          </p:nvPr>
        </p:nvSpPr>
        <p:spPr>
          <a:xfrm>
            <a:off x="487859" y="2439063"/>
            <a:ext cx="8323730" cy="3402106"/>
          </a:xfrm>
        </p:spPr>
        <p:txBody>
          <a:bodyPr>
            <a:normAutofit fontScale="47500" lnSpcReduction="20000"/>
          </a:bodyPr>
          <a:lstStyle/>
          <a:p>
            <a:pPr marL="0" indent="0">
              <a:buNone/>
            </a:pPr>
            <a:r>
              <a:rPr lang="en-US" b="1" dirty="0"/>
              <a:t>Abstract</a:t>
            </a:r>
          </a:p>
          <a:p>
            <a:pPr marL="0" indent="0">
              <a:buNone/>
            </a:pPr>
            <a:r>
              <a:rPr lang="en-US" sz="3000" dirty="0"/>
              <a:t>Second language (L2) instruction greatly differs from natural input during native language (L1) acquisition.</a:t>
            </a:r>
          </a:p>
          <a:p>
            <a:pPr marL="0" indent="0">
              <a:buNone/>
            </a:pPr>
            <a:r>
              <a:rPr lang="en-US" sz="3000" dirty="0"/>
              <a:t>Whereas a child collects </a:t>
            </a:r>
            <a:r>
              <a:rPr lang="en-US" sz="3000" b="1" dirty="0"/>
              <a:t>sensorimotor experience </a:t>
            </a:r>
            <a:r>
              <a:rPr lang="en-US" sz="3000" dirty="0"/>
              <a:t>while learning novel words, L2 employs </a:t>
            </a:r>
            <a:r>
              <a:rPr lang="en-US" sz="3000" b="1" dirty="0"/>
              <a:t>primarily </a:t>
            </a:r>
            <a:r>
              <a:rPr lang="en-US" sz="3000" dirty="0"/>
              <a:t>reading,</a:t>
            </a:r>
          </a:p>
          <a:p>
            <a:pPr marL="0" indent="0">
              <a:buNone/>
            </a:pPr>
            <a:r>
              <a:rPr lang="en-US" sz="3000" dirty="0"/>
              <a:t>writing and listening and comprehension. We describe an alternative proposal that integrates the body into the</a:t>
            </a:r>
          </a:p>
          <a:p>
            <a:pPr marL="0" indent="0">
              <a:buNone/>
            </a:pPr>
            <a:r>
              <a:rPr lang="en-US" sz="3000" dirty="0"/>
              <a:t>learning process: the Voice Movement Icon (VMI) approach. A VMI consists of a word that is read and spoken</a:t>
            </a:r>
          </a:p>
          <a:p>
            <a:pPr marL="0" indent="0">
              <a:buNone/>
            </a:pPr>
            <a:r>
              <a:rPr lang="en-US" sz="3000" dirty="0"/>
              <a:t>in L2 and </a:t>
            </a:r>
            <a:r>
              <a:rPr lang="en-US" sz="3000" b="1" dirty="0"/>
              <a:t>synchronously paired </a:t>
            </a:r>
            <a:r>
              <a:rPr lang="en-US" sz="3000" dirty="0"/>
              <a:t>with an action or a gesture. A VMI is first performed by the language trainer and</a:t>
            </a:r>
          </a:p>
          <a:p>
            <a:pPr marL="0" indent="0">
              <a:buNone/>
            </a:pPr>
            <a:r>
              <a:rPr lang="en-US" sz="3000" dirty="0"/>
              <a:t>then imitated by the learners. Behavioral experiments demonstrate that words encoded through VMIs are easier</a:t>
            </a:r>
          </a:p>
          <a:p>
            <a:pPr marL="0" indent="0">
              <a:buNone/>
            </a:pPr>
            <a:r>
              <a:rPr lang="en-US" sz="3000" dirty="0"/>
              <a:t>to memorize than </a:t>
            </a:r>
            <a:r>
              <a:rPr lang="en-US" sz="3000" b="1" dirty="0"/>
              <a:t>audio-visually encoded words </a:t>
            </a:r>
            <a:r>
              <a:rPr lang="en-US" sz="3000" dirty="0"/>
              <a:t>and that they </a:t>
            </a:r>
            <a:r>
              <a:rPr lang="en-US" sz="3000" b="1" dirty="0"/>
              <a:t>are better retained </a:t>
            </a:r>
            <a:r>
              <a:rPr lang="en-US" sz="3000" dirty="0"/>
              <a:t>over time. The reasons why</a:t>
            </a:r>
          </a:p>
          <a:p>
            <a:pPr marL="0" indent="0">
              <a:buNone/>
            </a:pPr>
            <a:r>
              <a:rPr lang="en-US" sz="3000" dirty="0"/>
              <a:t>gestures promote language learning are </a:t>
            </a:r>
            <a:r>
              <a:rPr lang="en-US" sz="3000" b="1" dirty="0"/>
              <a:t>manifold</a:t>
            </a:r>
            <a:r>
              <a:rPr lang="en-US" sz="3000" dirty="0"/>
              <a:t>. First, we focus on language as </a:t>
            </a:r>
            <a:r>
              <a:rPr lang="en-US" sz="3000" b="1" dirty="0"/>
              <a:t>an embodied phenomenon </a:t>
            </a:r>
            <a:r>
              <a:rPr lang="en-US" sz="3000" dirty="0"/>
              <a:t>of</a:t>
            </a:r>
          </a:p>
          <a:p>
            <a:pPr marL="0" indent="0">
              <a:buNone/>
            </a:pPr>
            <a:r>
              <a:rPr lang="en-US" sz="3000" dirty="0"/>
              <a:t>cognition. Then we review evidence that </a:t>
            </a:r>
            <a:r>
              <a:rPr lang="en-US" sz="3000" b="1" dirty="0"/>
              <a:t>gestures scaffold the acquisition of L1</a:t>
            </a:r>
            <a:r>
              <a:rPr lang="en-US" sz="3000" dirty="0"/>
              <a:t>. Because VMIs reconnect</a:t>
            </a:r>
          </a:p>
          <a:p>
            <a:pPr marL="0" indent="0">
              <a:buNone/>
            </a:pPr>
            <a:r>
              <a:rPr lang="en-US" sz="3000" dirty="0"/>
              <a:t>language learning with the body, they can be considered as a more natural tool for language instruction than</a:t>
            </a:r>
          </a:p>
          <a:p>
            <a:pPr marL="0" indent="0">
              <a:buNone/>
            </a:pPr>
            <a:r>
              <a:rPr lang="en-US" sz="3000" dirty="0"/>
              <a:t>audio-visual activities.</a:t>
            </a:r>
          </a:p>
        </p:txBody>
      </p:sp>
    </p:spTree>
    <p:extLst>
      <p:ext uri="{BB962C8B-B14F-4D97-AF65-F5344CB8AC3E}">
        <p14:creationId xmlns:p14="http://schemas.microsoft.com/office/powerpoint/2010/main" val="950720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gradFill>
          <a:gsLst>
            <a:gs pos="1000">
              <a:schemeClr val="accent1">
                <a:lumMod val="5000"/>
                <a:lumOff val="95000"/>
              </a:schemeClr>
            </a:gs>
            <a:gs pos="69000">
              <a:schemeClr val="accent1">
                <a:lumMod val="45000"/>
                <a:lumOff val="55000"/>
              </a:schemeClr>
            </a:gs>
            <a:gs pos="8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FDD6-67B0-4F6E-A01C-DD5A8B6FE632}"/>
              </a:ext>
            </a:extLst>
          </p:cNvPr>
          <p:cNvSpPr>
            <a:spLocks noGrp="1"/>
          </p:cNvSpPr>
          <p:nvPr>
            <p:ph type="title"/>
          </p:nvPr>
        </p:nvSpPr>
        <p:spPr>
          <a:solidFill>
            <a:schemeClr val="bg2"/>
          </a:solidFill>
        </p:spPr>
        <p:txBody>
          <a:bodyPr>
            <a:normAutofit/>
          </a:bodyPr>
          <a:lstStyle/>
          <a:p>
            <a:r>
              <a:rPr lang="de-AT" dirty="0"/>
              <a:t>What </a:t>
            </a:r>
            <a:r>
              <a:rPr lang="de-AT" b="1" dirty="0"/>
              <a:t>sounds</a:t>
            </a:r>
            <a:r>
              <a:rPr lang="de-AT" dirty="0"/>
              <a:t> do you hear for these words?</a:t>
            </a:r>
            <a:endParaRPr lang="en-US" dirty="0"/>
          </a:p>
        </p:txBody>
      </p:sp>
      <p:sp>
        <p:nvSpPr>
          <p:cNvPr id="3" name="Content Placeholder 2">
            <a:extLst>
              <a:ext uri="{FF2B5EF4-FFF2-40B4-BE49-F238E27FC236}">
                <a16:creationId xmlns:a16="http://schemas.microsoft.com/office/drawing/2014/main" id="{F979BDA2-25DD-4597-87E4-9E4E1FFB9D77}"/>
              </a:ext>
            </a:extLst>
          </p:cNvPr>
          <p:cNvSpPr>
            <a:spLocks noGrp="1"/>
          </p:cNvSpPr>
          <p:nvPr>
            <p:ph idx="1"/>
          </p:nvPr>
        </p:nvSpPr>
        <p:spPr>
          <a:xfrm>
            <a:off x="457200" y="2426074"/>
            <a:ext cx="8323730" cy="3402106"/>
          </a:xfrm>
        </p:spPr>
        <p:txBody>
          <a:bodyPr>
            <a:normAutofit fontScale="47500" lnSpcReduction="20000"/>
          </a:bodyPr>
          <a:lstStyle/>
          <a:p>
            <a:pPr marL="0" indent="0">
              <a:buNone/>
            </a:pPr>
            <a:r>
              <a:rPr lang="en-US" b="1" dirty="0"/>
              <a:t>Abstract</a:t>
            </a:r>
          </a:p>
          <a:p>
            <a:pPr marL="0" indent="0">
              <a:buNone/>
            </a:pPr>
            <a:r>
              <a:rPr lang="en-US" sz="3000" dirty="0"/>
              <a:t>Second language (L2) instruction greatly differs from natural input during native language (L1) acquisition.</a:t>
            </a:r>
          </a:p>
          <a:p>
            <a:pPr marL="0" indent="0">
              <a:buNone/>
            </a:pPr>
            <a:r>
              <a:rPr lang="en-US" sz="3000" dirty="0"/>
              <a:t>Whereas a child collects </a:t>
            </a:r>
            <a:r>
              <a:rPr lang="en-US" sz="3000" b="1" dirty="0"/>
              <a:t>sensorimotor experience </a:t>
            </a:r>
            <a:r>
              <a:rPr lang="en-US" sz="3000" dirty="0"/>
              <a:t>while learning novel words, L2 employs </a:t>
            </a:r>
            <a:r>
              <a:rPr lang="en-US" sz="3000" b="1" dirty="0"/>
              <a:t>primarily </a:t>
            </a:r>
            <a:r>
              <a:rPr lang="en-US" sz="3000" dirty="0"/>
              <a:t>reading,</a:t>
            </a:r>
          </a:p>
          <a:p>
            <a:pPr marL="0" indent="0">
              <a:buNone/>
            </a:pPr>
            <a:r>
              <a:rPr lang="en-US" sz="3000" dirty="0"/>
              <a:t>writing and listening and comprehension. We describe an alternative proposal that integrates the body into the</a:t>
            </a:r>
          </a:p>
          <a:p>
            <a:pPr marL="0" indent="0">
              <a:buNone/>
            </a:pPr>
            <a:r>
              <a:rPr lang="en-US" sz="3000" dirty="0"/>
              <a:t>learning process: the Voice Movement Icon (VMI) approach. A VMI consists of a word that is read and spoken</a:t>
            </a:r>
          </a:p>
          <a:p>
            <a:pPr marL="0" indent="0">
              <a:buNone/>
            </a:pPr>
            <a:r>
              <a:rPr lang="en-US" sz="3000" dirty="0"/>
              <a:t>in L2 and </a:t>
            </a:r>
            <a:r>
              <a:rPr lang="en-US" sz="3000" b="1" dirty="0"/>
              <a:t>synchronously paired </a:t>
            </a:r>
            <a:r>
              <a:rPr lang="en-US" sz="3000" dirty="0"/>
              <a:t>with an action or a gesture. A VMI is first performed by the language trainer and</a:t>
            </a:r>
          </a:p>
          <a:p>
            <a:pPr marL="0" indent="0">
              <a:buNone/>
            </a:pPr>
            <a:r>
              <a:rPr lang="en-US" sz="3000" dirty="0"/>
              <a:t>then imitated by the learners. Behavioral experiments demonstrate that words encoded through VMIs are easier</a:t>
            </a:r>
          </a:p>
          <a:p>
            <a:pPr marL="0" indent="0">
              <a:buNone/>
            </a:pPr>
            <a:r>
              <a:rPr lang="en-US" sz="3000" dirty="0"/>
              <a:t>to memorize than </a:t>
            </a:r>
            <a:r>
              <a:rPr lang="en-US" sz="3000" b="1" dirty="0"/>
              <a:t>audio-visually encoded words </a:t>
            </a:r>
            <a:r>
              <a:rPr lang="en-US" sz="3000" dirty="0"/>
              <a:t>and that they </a:t>
            </a:r>
            <a:r>
              <a:rPr lang="en-US" sz="3000" b="1" dirty="0"/>
              <a:t>are better retained </a:t>
            </a:r>
            <a:r>
              <a:rPr lang="en-US" sz="3000" dirty="0"/>
              <a:t>over time. The reasons why</a:t>
            </a:r>
          </a:p>
          <a:p>
            <a:pPr marL="0" indent="0">
              <a:buNone/>
            </a:pPr>
            <a:r>
              <a:rPr lang="en-US" sz="3000" dirty="0"/>
              <a:t>gestures promote language learning are </a:t>
            </a:r>
            <a:r>
              <a:rPr lang="en-US" sz="3000" b="1" dirty="0"/>
              <a:t>manifold</a:t>
            </a:r>
            <a:r>
              <a:rPr lang="en-US" sz="3000" dirty="0"/>
              <a:t>. First, we focus on language as </a:t>
            </a:r>
            <a:r>
              <a:rPr lang="en-US" sz="3000" b="1" dirty="0"/>
              <a:t>an embodied phenomenon </a:t>
            </a:r>
            <a:r>
              <a:rPr lang="en-US" sz="3000" dirty="0"/>
              <a:t>of</a:t>
            </a:r>
          </a:p>
          <a:p>
            <a:pPr marL="0" indent="0">
              <a:buNone/>
            </a:pPr>
            <a:r>
              <a:rPr lang="en-US" sz="3000" dirty="0"/>
              <a:t>cognition. Then we review evidence that </a:t>
            </a:r>
            <a:r>
              <a:rPr lang="en-US" sz="3000" b="1" dirty="0"/>
              <a:t>gestures scaffold the acquisition of L1</a:t>
            </a:r>
            <a:r>
              <a:rPr lang="en-US" sz="3000" dirty="0"/>
              <a:t>. Because VMIs reconnect</a:t>
            </a:r>
          </a:p>
          <a:p>
            <a:pPr marL="0" indent="0">
              <a:buNone/>
            </a:pPr>
            <a:r>
              <a:rPr lang="en-US" sz="3000" dirty="0"/>
              <a:t>language learning with the body, they can be considered as a more natural tool for language instruction than</a:t>
            </a:r>
          </a:p>
          <a:p>
            <a:pPr marL="0" indent="0">
              <a:buNone/>
            </a:pPr>
            <a:r>
              <a:rPr lang="en-US" sz="3000" dirty="0"/>
              <a:t>audio-visual activities.</a:t>
            </a:r>
          </a:p>
        </p:txBody>
      </p:sp>
      <p:sp>
        <p:nvSpPr>
          <p:cNvPr id="4" name="Rectangle: Rounded Corners 3">
            <a:extLst>
              <a:ext uri="{FF2B5EF4-FFF2-40B4-BE49-F238E27FC236}">
                <a16:creationId xmlns:a16="http://schemas.microsoft.com/office/drawing/2014/main" id="{938C3FCA-9263-4869-AAA7-B7FE0BCB2B2A}"/>
              </a:ext>
            </a:extLst>
          </p:cNvPr>
          <p:cNvSpPr/>
          <p:nvPr/>
        </p:nvSpPr>
        <p:spPr>
          <a:xfrm>
            <a:off x="1174806" y="3558706"/>
            <a:ext cx="1747299" cy="345882"/>
          </a:xfrm>
          <a:prstGeom prst="roundRect">
            <a:avLst/>
          </a:prstGeom>
          <a:solidFill>
            <a:schemeClr val="bg2">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A62EA8E8-AAE4-4681-A583-2AEF38A8062C}"/>
              </a:ext>
            </a:extLst>
          </p:cNvPr>
          <p:cNvSpPr/>
          <p:nvPr/>
        </p:nvSpPr>
        <p:spPr>
          <a:xfrm>
            <a:off x="4139952" y="4581128"/>
            <a:ext cx="685800" cy="316064"/>
          </a:xfrm>
          <a:prstGeom prst="roundRect">
            <a:avLst/>
          </a:prstGeom>
          <a:solidFill>
            <a:schemeClr val="accent1">
              <a:lumMod val="20000"/>
              <a:lumOff val="8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2218432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gradFill>
          <a:gsLst>
            <a:gs pos="1000">
              <a:schemeClr val="accent1">
                <a:lumMod val="5000"/>
                <a:lumOff val="95000"/>
              </a:schemeClr>
            </a:gs>
            <a:gs pos="69000">
              <a:schemeClr val="accent1">
                <a:lumMod val="45000"/>
                <a:lumOff val="55000"/>
              </a:schemeClr>
            </a:gs>
            <a:gs pos="8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FDD6-67B0-4F6E-A01C-DD5A8B6FE632}"/>
              </a:ext>
            </a:extLst>
          </p:cNvPr>
          <p:cNvSpPr>
            <a:spLocks noGrp="1"/>
          </p:cNvSpPr>
          <p:nvPr>
            <p:ph type="title"/>
          </p:nvPr>
        </p:nvSpPr>
        <p:spPr>
          <a:solidFill>
            <a:schemeClr val="bg2"/>
          </a:solidFill>
        </p:spPr>
        <p:txBody>
          <a:bodyPr>
            <a:normAutofit/>
          </a:bodyPr>
          <a:lstStyle/>
          <a:p>
            <a:r>
              <a:rPr lang="de-AT" dirty="0"/>
              <a:t>Find diagonal opposites:</a:t>
            </a:r>
            <a:endParaRPr lang="en-US" dirty="0"/>
          </a:p>
        </p:txBody>
      </p:sp>
      <p:sp>
        <p:nvSpPr>
          <p:cNvPr id="3" name="Content Placeholder 2">
            <a:extLst>
              <a:ext uri="{FF2B5EF4-FFF2-40B4-BE49-F238E27FC236}">
                <a16:creationId xmlns:a16="http://schemas.microsoft.com/office/drawing/2014/main" id="{F979BDA2-25DD-4597-87E4-9E4E1FFB9D77}"/>
              </a:ext>
            </a:extLst>
          </p:cNvPr>
          <p:cNvSpPr>
            <a:spLocks noGrp="1"/>
          </p:cNvSpPr>
          <p:nvPr>
            <p:ph idx="1"/>
          </p:nvPr>
        </p:nvSpPr>
        <p:spPr>
          <a:xfrm>
            <a:off x="457200" y="2426074"/>
            <a:ext cx="8323730" cy="3402106"/>
          </a:xfrm>
        </p:spPr>
        <p:txBody>
          <a:bodyPr>
            <a:normAutofit fontScale="47500" lnSpcReduction="20000"/>
          </a:bodyPr>
          <a:lstStyle/>
          <a:p>
            <a:pPr marL="0" indent="0">
              <a:buNone/>
            </a:pPr>
            <a:r>
              <a:rPr lang="en-US" b="1" dirty="0"/>
              <a:t>Abstract</a:t>
            </a:r>
          </a:p>
          <a:p>
            <a:pPr marL="0" indent="0">
              <a:buNone/>
            </a:pPr>
            <a:r>
              <a:rPr lang="en-US" sz="3000" dirty="0"/>
              <a:t>Second language (L2) instruction greatly differs from natural input during native language (L1) acquisition.</a:t>
            </a:r>
          </a:p>
          <a:p>
            <a:pPr marL="0" indent="0">
              <a:buNone/>
            </a:pPr>
            <a:r>
              <a:rPr lang="en-US" sz="3000" dirty="0"/>
              <a:t>Whereas a child collects </a:t>
            </a:r>
            <a:r>
              <a:rPr lang="en-US" sz="3000" b="1" dirty="0"/>
              <a:t>sensorimotor experience </a:t>
            </a:r>
            <a:r>
              <a:rPr lang="en-US" sz="3000" dirty="0"/>
              <a:t>while learning novel words, L2 employs </a:t>
            </a:r>
            <a:r>
              <a:rPr lang="en-US" sz="3000" b="1" dirty="0"/>
              <a:t>primarily </a:t>
            </a:r>
            <a:r>
              <a:rPr lang="en-US" sz="3000" dirty="0"/>
              <a:t>reading,</a:t>
            </a:r>
          </a:p>
          <a:p>
            <a:pPr marL="0" indent="0">
              <a:buNone/>
            </a:pPr>
            <a:r>
              <a:rPr lang="en-US" sz="3000" dirty="0"/>
              <a:t>writing and listening and comprehension. We describe an alternative proposal that integrates the body into the</a:t>
            </a:r>
          </a:p>
          <a:p>
            <a:pPr marL="0" indent="0">
              <a:buNone/>
            </a:pPr>
            <a:r>
              <a:rPr lang="en-US" sz="3000" dirty="0"/>
              <a:t>learning process: the Voice Movement Icon (VMI) approach. A VMI consists of a word that is read and spoken</a:t>
            </a:r>
          </a:p>
          <a:p>
            <a:pPr marL="0" indent="0">
              <a:buNone/>
            </a:pPr>
            <a:r>
              <a:rPr lang="en-US" sz="3000" dirty="0"/>
              <a:t>in L2 and </a:t>
            </a:r>
            <a:r>
              <a:rPr lang="en-US" sz="3000" b="1" dirty="0"/>
              <a:t>synchronously paired </a:t>
            </a:r>
            <a:r>
              <a:rPr lang="en-US" sz="3000" dirty="0"/>
              <a:t>with an action or a gesture. A VMI is first performed by the language trainer and</a:t>
            </a:r>
          </a:p>
          <a:p>
            <a:pPr marL="0" indent="0">
              <a:buNone/>
            </a:pPr>
            <a:r>
              <a:rPr lang="en-US" sz="3000" dirty="0"/>
              <a:t>then imitated by the learners. Behavioral experiments demonstrate that words encoded through VMIs are easier</a:t>
            </a:r>
          </a:p>
          <a:p>
            <a:pPr marL="0" indent="0">
              <a:buNone/>
            </a:pPr>
            <a:r>
              <a:rPr lang="en-US" sz="3000" dirty="0"/>
              <a:t>to memorize than </a:t>
            </a:r>
            <a:r>
              <a:rPr lang="en-US" sz="3000" b="1" dirty="0"/>
              <a:t>audio-visually encoded words </a:t>
            </a:r>
            <a:r>
              <a:rPr lang="en-US" sz="3000" dirty="0"/>
              <a:t>and that they </a:t>
            </a:r>
            <a:r>
              <a:rPr lang="en-US" sz="3000" b="1" dirty="0"/>
              <a:t>are better retained </a:t>
            </a:r>
            <a:r>
              <a:rPr lang="en-US" sz="3000" dirty="0"/>
              <a:t>over time. The reasons why</a:t>
            </a:r>
          </a:p>
          <a:p>
            <a:pPr marL="0" indent="0">
              <a:buNone/>
            </a:pPr>
            <a:r>
              <a:rPr lang="en-US" sz="3000" dirty="0"/>
              <a:t>gestures promote language learning are </a:t>
            </a:r>
            <a:r>
              <a:rPr lang="en-US" sz="3000" b="1" dirty="0"/>
              <a:t>manifold</a:t>
            </a:r>
            <a:r>
              <a:rPr lang="en-US" sz="3000" dirty="0"/>
              <a:t>. First, we focus on language as </a:t>
            </a:r>
            <a:r>
              <a:rPr lang="en-US" sz="3000" b="1" dirty="0"/>
              <a:t>an embodied phenomenon </a:t>
            </a:r>
            <a:r>
              <a:rPr lang="en-US" sz="3000" dirty="0"/>
              <a:t>of</a:t>
            </a:r>
          </a:p>
          <a:p>
            <a:pPr marL="0" indent="0">
              <a:buNone/>
            </a:pPr>
            <a:r>
              <a:rPr lang="en-US" sz="3000" dirty="0"/>
              <a:t>cognition. Then we review evidence that </a:t>
            </a:r>
            <a:r>
              <a:rPr lang="en-US" sz="3000" b="1" dirty="0"/>
              <a:t>gestures scaffold the acquisition of L1</a:t>
            </a:r>
            <a:r>
              <a:rPr lang="en-US" sz="3000" dirty="0"/>
              <a:t>. Because VMIs reconnect</a:t>
            </a:r>
          </a:p>
          <a:p>
            <a:pPr marL="0" indent="0">
              <a:buNone/>
            </a:pPr>
            <a:r>
              <a:rPr lang="en-US" sz="3000" dirty="0"/>
              <a:t>language learning with the body, they can be considered as a more natural tool for language instruction than</a:t>
            </a:r>
          </a:p>
          <a:p>
            <a:pPr marL="0" indent="0">
              <a:buNone/>
            </a:pPr>
            <a:r>
              <a:rPr lang="en-US" sz="3000" dirty="0"/>
              <a:t>audio-visual activities.</a:t>
            </a:r>
          </a:p>
        </p:txBody>
      </p:sp>
      <p:sp>
        <p:nvSpPr>
          <p:cNvPr id="4" name="Rectangle: Rounded Corners 3">
            <a:extLst>
              <a:ext uri="{FF2B5EF4-FFF2-40B4-BE49-F238E27FC236}">
                <a16:creationId xmlns:a16="http://schemas.microsoft.com/office/drawing/2014/main" id="{51FE6FAD-72B4-480F-89C0-8D0C1C7CA24E}"/>
              </a:ext>
            </a:extLst>
          </p:cNvPr>
          <p:cNvSpPr/>
          <p:nvPr/>
        </p:nvSpPr>
        <p:spPr>
          <a:xfrm>
            <a:off x="5364088" y="4077072"/>
            <a:ext cx="1152128" cy="351845"/>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77763201-702A-4443-ABEE-3D77F9FBF9EA}"/>
              </a:ext>
            </a:extLst>
          </p:cNvPr>
          <p:cNvSpPr/>
          <p:nvPr/>
        </p:nvSpPr>
        <p:spPr>
          <a:xfrm>
            <a:off x="4038482" y="4609953"/>
            <a:ext cx="803080" cy="304138"/>
          </a:xfrm>
          <a:prstGeom prst="round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1349262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gradFill>
          <a:gsLst>
            <a:gs pos="1000">
              <a:schemeClr val="accent1">
                <a:lumMod val="5000"/>
                <a:lumOff val="95000"/>
              </a:schemeClr>
            </a:gs>
            <a:gs pos="63000">
              <a:schemeClr val="accent1">
                <a:lumMod val="45000"/>
                <a:lumOff val="55000"/>
              </a:schemeClr>
            </a:gs>
            <a:gs pos="8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FDD6-67B0-4F6E-A01C-DD5A8B6FE632}"/>
              </a:ext>
            </a:extLst>
          </p:cNvPr>
          <p:cNvSpPr>
            <a:spLocks noGrp="1"/>
          </p:cNvSpPr>
          <p:nvPr>
            <p:ph type="title"/>
          </p:nvPr>
        </p:nvSpPr>
        <p:spPr>
          <a:xfrm>
            <a:off x="457200" y="1250840"/>
            <a:ext cx="8005572" cy="884682"/>
          </a:xfrm>
          <a:solidFill>
            <a:schemeClr val="bg2"/>
          </a:solidFill>
        </p:spPr>
        <p:txBody>
          <a:bodyPr>
            <a:normAutofit fontScale="90000"/>
          </a:bodyPr>
          <a:lstStyle/>
          <a:p>
            <a:r>
              <a:rPr lang="de-AT" dirty="0"/>
              <a:t>Sort the highlighted words into these categories:</a:t>
            </a:r>
            <a:br>
              <a:rPr lang="de-AT" dirty="0"/>
            </a:br>
            <a:endParaRPr lang="en-US" dirty="0"/>
          </a:p>
        </p:txBody>
      </p:sp>
      <p:sp>
        <p:nvSpPr>
          <p:cNvPr id="3" name="Content Placeholder 2">
            <a:extLst>
              <a:ext uri="{FF2B5EF4-FFF2-40B4-BE49-F238E27FC236}">
                <a16:creationId xmlns:a16="http://schemas.microsoft.com/office/drawing/2014/main" id="{F979BDA2-25DD-4597-87E4-9E4E1FFB9D77}"/>
              </a:ext>
            </a:extLst>
          </p:cNvPr>
          <p:cNvSpPr>
            <a:spLocks noGrp="1"/>
          </p:cNvSpPr>
          <p:nvPr>
            <p:ph idx="1"/>
          </p:nvPr>
        </p:nvSpPr>
        <p:spPr>
          <a:xfrm>
            <a:off x="457200" y="2426074"/>
            <a:ext cx="8323730" cy="3402106"/>
          </a:xfrm>
        </p:spPr>
        <p:txBody>
          <a:bodyPr>
            <a:normAutofit fontScale="47500" lnSpcReduction="20000"/>
          </a:bodyPr>
          <a:lstStyle/>
          <a:p>
            <a:pPr marL="0" indent="0">
              <a:buNone/>
            </a:pPr>
            <a:r>
              <a:rPr lang="en-US" b="1" dirty="0"/>
              <a:t>Abstract</a:t>
            </a:r>
          </a:p>
          <a:p>
            <a:pPr marL="0" indent="0">
              <a:buNone/>
            </a:pPr>
            <a:r>
              <a:rPr lang="en-US" sz="3000" dirty="0"/>
              <a:t>Second language (L2) instruction greatly differs from natural input during native language (L1) acquisition.</a:t>
            </a:r>
          </a:p>
          <a:p>
            <a:pPr marL="0" indent="0">
              <a:buNone/>
            </a:pPr>
            <a:r>
              <a:rPr lang="en-US" sz="3000" dirty="0"/>
              <a:t>Whereas a child collects </a:t>
            </a:r>
            <a:r>
              <a:rPr lang="en-US" sz="3000" b="1" dirty="0">
                <a:highlight>
                  <a:srgbClr val="FFFF00"/>
                </a:highlight>
              </a:rPr>
              <a:t>sensorimotor experience </a:t>
            </a:r>
            <a:r>
              <a:rPr lang="en-US" sz="3000" dirty="0"/>
              <a:t>while learning novel words, L2 employs </a:t>
            </a:r>
            <a:r>
              <a:rPr lang="en-US" sz="3000" b="1" dirty="0">
                <a:highlight>
                  <a:srgbClr val="FFFF00"/>
                </a:highlight>
              </a:rPr>
              <a:t>primarily</a:t>
            </a:r>
            <a:r>
              <a:rPr lang="en-US" sz="3000" b="1" dirty="0"/>
              <a:t> </a:t>
            </a:r>
            <a:r>
              <a:rPr lang="en-US" sz="3000" dirty="0"/>
              <a:t>reading,</a:t>
            </a:r>
          </a:p>
          <a:p>
            <a:pPr marL="0" indent="0">
              <a:buNone/>
            </a:pPr>
            <a:r>
              <a:rPr lang="en-US" sz="3000" dirty="0"/>
              <a:t>writing and listening and comprehension. We describe an alternative proposal that integrates the body into the</a:t>
            </a:r>
          </a:p>
          <a:p>
            <a:pPr marL="0" indent="0">
              <a:buNone/>
            </a:pPr>
            <a:r>
              <a:rPr lang="en-US" sz="3000" dirty="0"/>
              <a:t>learning process: the Voice Movement Icon (VMI) approach. A VMI consists of a word that is read and spoken</a:t>
            </a:r>
          </a:p>
          <a:p>
            <a:pPr marL="0" indent="0">
              <a:buNone/>
            </a:pPr>
            <a:r>
              <a:rPr lang="en-US" sz="3000" dirty="0"/>
              <a:t>in L2 and </a:t>
            </a:r>
            <a:r>
              <a:rPr lang="en-US" sz="3000" b="1" dirty="0">
                <a:highlight>
                  <a:srgbClr val="FFFF00"/>
                </a:highlight>
              </a:rPr>
              <a:t>synchronously paired </a:t>
            </a:r>
            <a:r>
              <a:rPr lang="en-US" sz="3000" dirty="0"/>
              <a:t>with an action or a gesture. A VMI is first performed by the language trainer and</a:t>
            </a:r>
          </a:p>
          <a:p>
            <a:pPr marL="0" indent="0">
              <a:buNone/>
            </a:pPr>
            <a:r>
              <a:rPr lang="en-US" sz="3000" dirty="0"/>
              <a:t>then imitated by the learners. Behavioral experiments demonstrate that words encoded through VMIs are easier</a:t>
            </a:r>
          </a:p>
          <a:p>
            <a:pPr marL="0" indent="0">
              <a:buNone/>
            </a:pPr>
            <a:r>
              <a:rPr lang="en-US" sz="3000" dirty="0"/>
              <a:t>to memorize than </a:t>
            </a:r>
            <a:r>
              <a:rPr lang="en-US" sz="3000" b="1" dirty="0">
                <a:highlight>
                  <a:srgbClr val="FFFF00"/>
                </a:highlight>
              </a:rPr>
              <a:t>audio-visually encoded words </a:t>
            </a:r>
            <a:r>
              <a:rPr lang="en-US" sz="3000" dirty="0"/>
              <a:t>and that they </a:t>
            </a:r>
            <a:r>
              <a:rPr lang="en-US" sz="3000" b="1" dirty="0"/>
              <a:t>are better retained </a:t>
            </a:r>
            <a:r>
              <a:rPr lang="en-US" sz="3000" dirty="0"/>
              <a:t>over time. The reasons why</a:t>
            </a:r>
          </a:p>
          <a:p>
            <a:pPr marL="0" indent="0">
              <a:buNone/>
            </a:pPr>
            <a:r>
              <a:rPr lang="en-US" sz="3000" dirty="0"/>
              <a:t>gestures promote language learning are </a:t>
            </a:r>
            <a:r>
              <a:rPr lang="en-US" sz="3000" b="1" dirty="0">
                <a:highlight>
                  <a:srgbClr val="FFFF00"/>
                </a:highlight>
              </a:rPr>
              <a:t>manifold</a:t>
            </a:r>
            <a:r>
              <a:rPr lang="en-US" sz="3000" dirty="0"/>
              <a:t>. First, we focus on language as </a:t>
            </a:r>
            <a:r>
              <a:rPr lang="en-US" sz="3000" b="1" dirty="0"/>
              <a:t>an embodied phenomenon </a:t>
            </a:r>
            <a:r>
              <a:rPr lang="en-US" sz="3000" dirty="0"/>
              <a:t>of</a:t>
            </a:r>
          </a:p>
          <a:p>
            <a:pPr marL="0" indent="0">
              <a:buNone/>
            </a:pPr>
            <a:r>
              <a:rPr lang="en-US" sz="3000" dirty="0"/>
              <a:t>cognition. Then we review evidence that gestures </a:t>
            </a:r>
            <a:r>
              <a:rPr lang="en-US" sz="3000" b="1" dirty="0"/>
              <a:t>scaffold</a:t>
            </a:r>
            <a:r>
              <a:rPr lang="en-US" sz="3000" dirty="0"/>
              <a:t> the acquisition of L1. Because VMIs reconnect</a:t>
            </a:r>
          </a:p>
          <a:p>
            <a:pPr marL="0" indent="0">
              <a:buNone/>
            </a:pPr>
            <a:r>
              <a:rPr lang="en-US" sz="3000" dirty="0"/>
              <a:t>language learning with the body, they can be considered as a more natural tool for language instruction than</a:t>
            </a:r>
          </a:p>
          <a:p>
            <a:pPr marL="0" indent="0">
              <a:buNone/>
            </a:pPr>
            <a:r>
              <a:rPr lang="en-US" sz="3000" dirty="0"/>
              <a:t>audio-visual activities.</a:t>
            </a:r>
          </a:p>
        </p:txBody>
      </p:sp>
      <p:sp>
        <p:nvSpPr>
          <p:cNvPr id="4" name="Oval 3">
            <a:extLst>
              <a:ext uri="{FF2B5EF4-FFF2-40B4-BE49-F238E27FC236}">
                <a16:creationId xmlns:a16="http://schemas.microsoft.com/office/drawing/2014/main" id="{D215D953-84EF-44E3-957D-AF66D4D252E2}"/>
              </a:ext>
            </a:extLst>
          </p:cNvPr>
          <p:cNvSpPr/>
          <p:nvPr/>
        </p:nvSpPr>
        <p:spPr>
          <a:xfrm>
            <a:off x="983974" y="1775626"/>
            <a:ext cx="918376" cy="650448"/>
          </a:xfrm>
          <a:prstGeom prst="ellipse">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80414E11-A882-49E2-8F85-4401811FD2B7}"/>
              </a:ext>
            </a:extLst>
          </p:cNvPr>
          <p:cNvSpPr/>
          <p:nvPr/>
        </p:nvSpPr>
        <p:spPr>
          <a:xfrm>
            <a:off x="3809967" y="1802676"/>
            <a:ext cx="1300038" cy="596348"/>
          </a:xfrm>
          <a:prstGeom prst="rect">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Explosion: 14 Points 5">
            <a:extLst>
              <a:ext uri="{FF2B5EF4-FFF2-40B4-BE49-F238E27FC236}">
                <a16:creationId xmlns:a16="http://schemas.microsoft.com/office/drawing/2014/main" id="{8CE7881A-36D4-4E44-952F-F44823CACB21}"/>
              </a:ext>
            </a:extLst>
          </p:cNvPr>
          <p:cNvSpPr/>
          <p:nvPr/>
        </p:nvSpPr>
        <p:spPr>
          <a:xfrm rot="583265">
            <a:off x="6418046" y="1564444"/>
            <a:ext cx="1561088" cy="987104"/>
          </a:xfrm>
          <a:prstGeom prst="irregularSeal2">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2584179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92D7-6213-4C2D-8EA3-A1D4D7D9A3DD}"/>
              </a:ext>
            </a:extLst>
          </p:cNvPr>
          <p:cNvSpPr>
            <a:spLocks noGrp="1"/>
          </p:cNvSpPr>
          <p:nvPr>
            <p:ph type="title"/>
          </p:nvPr>
        </p:nvSpPr>
        <p:spPr/>
        <p:txBody>
          <a:bodyPr/>
          <a:lstStyle/>
          <a:p>
            <a:r>
              <a:rPr lang="de-AT" dirty="0"/>
              <a:t>Working with the vocab box</a:t>
            </a:r>
            <a:endParaRPr lang="en-US" dirty="0"/>
          </a:p>
        </p:txBody>
      </p:sp>
      <p:pic>
        <p:nvPicPr>
          <p:cNvPr id="5" name="Content Placeholder 4">
            <a:extLst>
              <a:ext uri="{FF2B5EF4-FFF2-40B4-BE49-F238E27FC236}">
                <a16:creationId xmlns:a16="http://schemas.microsoft.com/office/drawing/2014/main" id="{41C6B834-5DED-40C4-A57B-7E69866E93D6}"/>
              </a:ext>
            </a:extLst>
          </p:cNvPr>
          <p:cNvPicPr>
            <a:picLocks noGrp="1" noChangeAspect="1"/>
          </p:cNvPicPr>
          <p:nvPr>
            <p:ph sz="quarter" idx="1"/>
          </p:nvPr>
        </p:nvPicPr>
        <p:blipFill>
          <a:blip r:embed="rId2"/>
          <a:stretch>
            <a:fillRect/>
          </a:stretch>
        </p:blipFill>
        <p:spPr>
          <a:xfrm>
            <a:off x="557130" y="1556792"/>
            <a:ext cx="5246825" cy="444665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7DBEABC-00B7-4758-860A-51B67F0A096D}"/>
              </a:ext>
            </a:extLst>
          </p:cNvPr>
          <p:cNvPicPr>
            <a:picLocks noChangeAspect="1"/>
          </p:cNvPicPr>
          <p:nvPr/>
        </p:nvPicPr>
        <p:blipFill>
          <a:blip r:embed="rId3"/>
          <a:stretch>
            <a:fillRect/>
          </a:stretch>
        </p:blipFill>
        <p:spPr>
          <a:xfrm rot="585294">
            <a:off x="4753117" y="3088598"/>
            <a:ext cx="3873624" cy="283460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63EBA5F-3E65-4F77-81F3-8C40C6CC108C}"/>
              </a:ext>
            </a:extLst>
          </p:cNvPr>
          <p:cNvSpPr txBox="1"/>
          <p:nvPr/>
        </p:nvSpPr>
        <p:spPr>
          <a:xfrm>
            <a:off x="683568" y="6309320"/>
            <a:ext cx="3168352" cy="369332"/>
          </a:xfrm>
          <a:prstGeom prst="rect">
            <a:avLst/>
          </a:prstGeom>
          <a:noFill/>
        </p:spPr>
        <p:txBody>
          <a:bodyPr wrap="square" rtlCol="0">
            <a:spAutoFit/>
          </a:bodyPr>
          <a:lstStyle/>
          <a:p>
            <a:r>
              <a:rPr lang="de-AT" dirty="0">
                <a:hlinkClick r:id="rId4"/>
              </a:rPr>
              <a:t>vocab: extraordinary lives 4F</a:t>
            </a:r>
            <a:endParaRPr lang="en-US" dirty="0"/>
          </a:p>
        </p:txBody>
      </p:sp>
    </p:spTree>
    <p:extLst>
      <p:ext uri="{BB962C8B-B14F-4D97-AF65-F5344CB8AC3E}">
        <p14:creationId xmlns:p14="http://schemas.microsoft.com/office/powerpoint/2010/main" val="2089696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Teaching</a:t>
            </a:r>
            <a:r>
              <a:rPr lang="fr-FR" dirty="0"/>
              <a:t> and </a:t>
            </a:r>
            <a:r>
              <a:rPr lang="fr-FR" dirty="0" err="1"/>
              <a:t>learning</a:t>
            </a:r>
            <a:r>
              <a:rPr lang="fr-FR" dirty="0"/>
              <a:t> </a:t>
            </a:r>
            <a:r>
              <a:rPr lang="fr-FR" dirty="0" err="1"/>
              <a:t>grammar</a:t>
            </a:r>
            <a:endParaRPr lang="fr-FR" dirty="0"/>
          </a:p>
        </p:txBody>
      </p:sp>
      <p:sp>
        <p:nvSpPr>
          <p:cNvPr id="3" name="Content Placeholder 2"/>
          <p:cNvSpPr>
            <a:spLocks noGrp="1"/>
          </p:cNvSpPr>
          <p:nvPr>
            <p:ph sz="half" idx="1"/>
          </p:nvPr>
        </p:nvSpPr>
        <p:spPr/>
        <p:txBody>
          <a:bodyPr/>
          <a:lstStyle/>
          <a:p>
            <a:r>
              <a:rPr lang="fr-FR" dirty="0" err="1"/>
              <a:t>What</a:t>
            </a:r>
            <a:r>
              <a:rPr lang="fr-FR" dirty="0"/>
              <a:t> </a:t>
            </a:r>
            <a:r>
              <a:rPr lang="fr-FR" dirty="0" err="1"/>
              <a:t>works</a:t>
            </a:r>
            <a:r>
              <a:rPr lang="fr-FR" dirty="0"/>
              <a:t> </a:t>
            </a:r>
            <a:r>
              <a:rPr lang="fr-FR" dirty="0" err="1"/>
              <a:t>well</a:t>
            </a:r>
            <a:r>
              <a:rPr lang="fr-FR" dirty="0"/>
              <a:t>?</a:t>
            </a:r>
          </a:p>
          <a:p>
            <a:pPr marL="0" indent="0">
              <a:buNone/>
            </a:pPr>
            <a:endParaRPr lang="fr-FR" dirty="0"/>
          </a:p>
        </p:txBody>
      </p:sp>
      <p:sp>
        <p:nvSpPr>
          <p:cNvPr id="4" name="Content Placeholder 3"/>
          <p:cNvSpPr>
            <a:spLocks noGrp="1"/>
          </p:cNvSpPr>
          <p:nvPr>
            <p:ph sz="half" idx="2"/>
          </p:nvPr>
        </p:nvSpPr>
        <p:spPr/>
        <p:txBody>
          <a:bodyPr/>
          <a:lstStyle/>
          <a:p>
            <a:r>
              <a:rPr lang="fr-FR" dirty="0" err="1"/>
              <a:t>What</a:t>
            </a:r>
            <a:r>
              <a:rPr lang="fr-FR" dirty="0"/>
              <a:t> are the </a:t>
            </a:r>
            <a:r>
              <a:rPr lang="fr-FR" dirty="0" err="1"/>
              <a:t>problems</a:t>
            </a:r>
            <a:r>
              <a:rPr lang="fr-FR" dirty="0"/>
              <a:t>? </a:t>
            </a:r>
          </a:p>
        </p:txBody>
      </p:sp>
      <p:pic>
        <p:nvPicPr>
          <p:cNvPr id="3075" name="Picture 3" descr="C:\Users\lp\AppData\Local\Microsoft\Windows\Temporary Internet Files\Content.IE5\NVUPZAL7\dglxasset[1].asp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2251446"/>
            <a:ext cx="2187447" cy="390548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lp\AppData\Local\Microsoft\Windows\Temporary Internet Files\Content.IE5\CIBDOBLQ\MC90038355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564904"/>
            <a:ext cx="2933684" cy="3592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022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92" y="990601"/>
            <a:ext cx="2362200" cy="710207"/>
          </a:xfrm>
        </p:spPr>
        <p:txBody>
          <a:bodyPr/>
          <a:lstStyle/>
          <a:p>
            <a:r>
              <a:rPr lang="en-US" dirty="0" err="1"/>
              <a:t>Pairwork</a:t>
            </a:r>
            <a:endParaRPr lang="en-US" dirty="0"/>
          </a:p>
        </p:txBody>
      </p:sp>
      <p:sp>
        <p:nvSpPr>
          <p:cNvPr id="3" name="Text Placeholder 2"/>
          <p:cNvSpPr>
            <a:spLocks noGrp="1"/>
          </p:cNvSpPr>
          <p:nvPr>
            <p:ph type="body" idx="2"/>
          </p:nvPr>
        </p:nvSpPr>
        <p:spPr/>
        <p:txBody>
          <a:bodyPr>
            <a:normAutofit/>
          </a:bodyPr>
          <a:lstStyle/>
          <a:p>
            <a:r>
              <a:rPr lang="en-US" b="1" dirty="0"/>
              <a:t>Read the text with your partner</a:t>
            </a:r>
          </a:p>
          <a:p>
            <a:r>
              <a:rPr lang="en-US" b="1" dirty="0"/>
              <a:t>Black out more and more parts and reread the text.</a:t>
            </a:r>
          </a:p>
          <a:p>
            <a:r>
              <a:rPr lang="en-US" b="1" dirty="0"/>
              <a:t>How much can you delete and still read the whole text?</a:t>
            </a:r>
          </a:p>
          <a:p>
            <a:endParaRPr lang="en-US" b="1" dirty="0"/>
          </a:p>
        </p:txBody>
      </p:sp>
      <p:sp>
        <p:nvSpPr>
          <p:cNvPr id="4" name="Content Placeholder 3"/>
          <p:cNvSpPr>
            <a:spLocks noGrp="1"/>
          </p:cNvSpPr>
          <p:nvPr>
            <p:ph sz="quarter" idx="1"/>
          </p:nvPr>
        </p:nvSpPr>
        <p:spPr/>
        <p:txBody>
          <a:bodyPr/>
          <a:lstStyle/>
          <a:p>
            <a:pPr marL="0" indent="0">
              <a:buNone/>
            </a:pPr>
            <a:r>
              <a:rPr lang="en-US" dirty="0"/>
              <a:t>Vocabulary in context</a:t>
            </a:r>
          </a:p>
          <a:p>
            <a:pPr marL="0" indent="0">
              <a:buNone/>
            </a:pPr>
            <a:endParaRPr lang="en-US" dirty="0"/>
          </a:p>
          <a:p>
            <a:pPr marL="0" indent="0">
              <a:buNone/>
            </a:pPr>
            <a:r>
              <a:rPr lang="en-US" dirty="0"/>
              <a:t>“Blackout”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7" name="Picture 6"/>
          <p:cNvPicPr>
            <a:picLocks noChangeAspect="1"/>
          </p:cNvPicPr>
          <p:nvPr/>
        </p:nvPicPr>
        <p:blipFill>
          <a:blip r:embed="rId3"/>
          <a:stretch>
            <a:fillRect/>
          </a:stretch>
        </p:blipFill>
        <p:spPr>
          <a:xfrm>
            <a:off x="3275856" y="2462585"/>
            <a:ext cx="4972970" cy="3606495"/>
          </a:xfrm>
          <a:prstGeom prst="rect">
            <a:avLst/>
          </a:prstGeom>
        </p:spPr>
      </p:pic>
    </p:spTree>
    <p:extLst>
      <p:ext uri="{BB962C8B-B14F-4D97-AF65-F5344CB8AC3E}">
        <p14:creationId xmlns:p14="http://schemas.microsoft.com/office/powerpoint/2010/main" val="4231838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Approaches</a:t>
            </a:r>
            <a:r>
              <a:rPr lang="fr-FR" dirty="0"/>
              <a:t> to </a:t>
            </a:r>
            <a:r>
              <a:rPr lang="fr-FR" dirty="0" err="1"/>
              <a:t>teaching</a:t>
            </a:r>
            <a:r>
              <a:rPr lang="fr-FR" dirty="0"/>
              <a:t> </a:t>
            </a:r>
            <a:r>
              <a:rPr lang="fr-FR" dirty="0" err="1"/>
              <a:t>grammar</a:t>
            </a:r>
            <a:endParaRPr lang="fr-FR" dirty="0"/>
          </a:p>
        </p:txBody>
      </p:sp>
      <p:sp>
        <p:nvSpPr>
          <p:cNvPr id="3" name="Content Placeholder 2"/>
          <p:cNvSpPr>
            <a:spLocks noGrp="1"/>
          </p:cNvSpPr>
          <p:nvPr>
            <p:ph sz="quarter" idx="1"/>
          </p:nvPr>
        </p:nvSpPr>
        <p:spPr/>
        <p:txBody>
          <a:bodyPr/>
          <a:lstStyle/>
          <a:p>
            <a:r>
              <a:rPr lang="fr-FR" dirty="0" err="1"/>
              <a:t>Traditional</a:t>
            </a:r>
            <a:r>
              <a:rPr lang="fr-FR" dirty="0"/>
              <a:t> </a:t>
            </a:r>
            <a:r>
              <a:rPr lang="fr-FR" dirty="0" err="1"/>
              <a:t>grammar</a:t>
            </a:r>
            <a:endParaRPr lang="fr-FR" dirty="0"/>
          </a:p>
          <a:p>
            <a:endParaRPr lang="fr-FR" dirty="0"/>
          </a:p>
          <a:p>
            <a:r>
              <a:rPr lang="fr-FR" dirty="0"/>
              <a:t>Communicative </a:t>
            </a:r>
            <a:r>
              <a:rPr lang="fr-FR" dirty="0" err="1"/>
              <a:t>grammar</a:t>
            </a:r>
            <a:endParaRPr lang="fr-FR" dirty="0"/>
          </a:p>
          <a:p>
            <a:endParaRPr lang="fr-FR" dirty="0"/>
          </a:p>
          <a:p>
            <a:r>
              <a:rPr lang="fr-FR" dirty="0"/>
              <a:t>Acquisition-</a:t>
            </a:r>
            <a:r>
              <a:rPr lang="fr-FR" dirty="0" err="1"/>
              <a:t>based</a:t>
            </a:r>
            <a:r>
              <a:rPr lang="fr-FR" dirty="0"/>
              <a:t> </a:t>
            </a:r>
            <a:r>
              <a:rPr lang="fr-FR" dirty="0" err="1"/>
              <a:t>grammar</a:t>
            </a:r>
            <a:endParaRPr lang="fr-FR" dirty="0"/>
          </a:p>
          <a:p>
            <a:endParaRPr lang="fr-FR" dirty="0"/>
          </a:p>
          <a:p>
            <a:r>
              <a:rPr lang="fr-FR" dirty="0"/>
              <a:t>Cognitive </a:t>
            </a:r>
            <a:r>
              <a:rPr lang="fr-FR" dirty="0" err="1"/>
              <a:t>grammar</a:t>
            </a:r>
            <a:endParaRPr lang="fr-FR" dirty="0"/>
          </a:p>
          <a:p>
            <a:endParaRPr lang="fr-FR" dirty="0"/>
          </a:p>
        </p:txBody>
      </p:sp>
      <p:pic>
        <p:nvPicPr>
          <p:cNvPr id="102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98" b="25742"/>
          <a:stretch/>
        </p:blipFill>
        <p:spPr bwMode="auto">
          <a:xfrm>
            <a:off x="6999520" y="1453952"/>
            <a:ext cx="1905000" cy="96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440" b="24560"/>
          <a:stretch/>
        </p:blipFill>
        <p:spPr bwMode="auto">
          <a:xfrm>
            <a:off x="6990040" y="2462800"/>
            <a:ext cx="1905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861" b="23920"/>
          <a:stretch/>
        </p:blipFill>
        <p:spPr bwMode="auto">
          <a:xfrm>
            <a:off x="6990040" y="3467072"/>
            <a:ext cx="1905000" cy="975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719" b="32598"/>
          <a:stretch/>
        </p:blipFill>
        <p:spPr bwMode="auto">
          <a:xfrm>
            <a:off x="6990040" y="4509120"/>
            <a:ext cx="1905000" cy="104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795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Grammar</a:t>
            </a:r>
            <a:r>
              <a:rPr lang="fr-FR" dirty="0"/>
              <a:t> as a communicative </a:t>
            </a:r>
            <a:r>
              <a:rPr lang="fr-FR" dirty="0" err="1"/>
              <a:t>event</a:t>
            </a:r>
            <a:endParaRPr lang="fr-FR" dirty="0"/>
          </a:p>
        </p:txBody>
      </p:sp>
      <p:sp>
        <p:nvSpPr>
          <p:cNvPr id="3" name="Content Placeholder 2"/>
          <p:cNvSpPr>
            <a:spLocks noGrp="1"/>
          </p:cNvSpPr>
          <p:nvPr>
            <p:ph sz="quarter" idx="1"/>
          </p:nvPr>
        </p:nvSpPr>
        <p:spPr/>
        <p:txBody>
          <a:bodyPr/>
          <a:lstStyle/>
          <a:p>
            <a:r>
              <a:rPr lang="fr-FR" b="1" dirty="0" err="1"/>
              <a:t>Meanings</a:t>
            </a:r>
            <a:r>
              <a:rPr lang="fr-FR" dirty="0"/>
              <a:t> </a:t>
            </a:r>
            <a:r>
              <a:rPr lang="fr-FR" dirty="0" err="1"/>
              <a:t>give</a:t>
            </a:r>
            <a:r>
              <a:rPr lang="fr-FR" dirty="0"/>
              <a:t> </a:t>
            </a:r>
            <a:r>
              <a:rPr lang="fr-FR" dirty="0" err="1"/>
              <a:t>rise</a:t>
            </a:r>
            <a:r>
              <a:rPr lang="fr-FR" dirty="0"/>
              <a:t> to </a:t>
            </a:r>
            <a:r>
              <a:rPr lang="fr-FR" dirty="0" err="1"/>
              <a:t>forms</a:t>
            </a:r>
            <a:endParaRPr lang="fr-FR" dirty="0"/>
          </a:p>
          <a:p>
            <a:r>
              <a:rPr lang="fr-FR" dirty="0" err="1"/>
              <a:t>These</a:t>
            </a:r>
            <a:r>
              <a:rPr lang="fr-FR" dirty="0"/>
              <a:t> </a:t>
            </a:r>
            <a:r>
              <a:rPr lang="fr-FR" b="1" dirty="0" err="1"/>
              <a:t>meanings</a:t>
            </a:r>
            <a:r>
              <a:rPr lang="fr-FR" b="1" dirty="0"/>
              <a:t> are </a:t>
            </a:r>
            <a:r>
              <a:rPr lang="fr-FR" b="1" dirty="0" err="1"/>
              <a:t>defined</a:t>
            </a:r>
            <a:r>
              <a:rPr lang="fr-FR" b="1" dirty="0"/>
              <a:t> as notions </a:t>
            </a:r>
            <a:r>
              <a:rPr lang="fr-FR" dirty="0" err="1"/>
              <a:t>that</a:t>
            </a:r>
            <a:r>
              <a:rPr lang="fr-FR" dirty="0"/>
              <a:t> are </a:t>
            </a:r>
            <a:r>
              <a:rPr lang="fr-FR" dirty="0" err="1"/>
              <a:t>expressed</a:t>
            </a:r>
            <a:r>
              <a:rPr lang="fr-FR" dirty="0"/>
              <a:t> </a:t>
            </a:r>
            <a:r>
              <a:rPr lang="fr-FR" dirty="0" err="1"/>
              <a:t>through</a:t>
            </a:r>
            <a:r>
              <a:rPr lang="fr-FR" dirty="0"/>
              <a:t> </a:t>
            </a:r>
            <a:r>
              <a:rPr lang="fr-FR" dirty="0" err="1"/>
              <a:t>forms</a:t>
            </a:r>
            <a:r>
              <a:rPr lang="fr-FR" dirty="0"/>
              <a:t>.</a:t>
            </a:r>
          </a:p>
          <a:p>
            <a:pPr marL="0" indent="0">
              <a:buNone/>
            </a:pPr>
            <a:endParaRPr lang="fr-FR"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007771"/>
            <a:ext cx="5710754" cy="326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828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200" dirty="0" err="1"/>
              <a:t>Where</a:t>
            </a:r>
            <a:r>
              <a:rPr lang="fr-FR" sz="3200" dirty="0"/>
              <a:t> do </a:t>
            </a:r>
            <a:r>
              <a:rPr lang="fr-FR" sz="3200" dirty="0" err="1"/>
              <a:t>grammar</a:t>
            </a:r>
            <a:r>
              <a:rPr lang="fr-FR" sz="3200" dirty="0"/>
              <a:t> </a:t>
            </a:r>
            <a:r>
              <a:rPr lang="fr-FR" sz="3200" dirty="0" err="1"/>
              <a:t>rules</a:t>
            </a:r>
            <a:r>
              <a:rPr lang="fr-FR" sz="3200" dirty="0"/>
              <a:t> come </a:t>
            </a:r>
            <a:r>
              <a:rPr lang="fr-FR" sz="3200" dirty="0" err="1"/>
              <a:t>from</a:t>
            </a:r>
            <a:r>
              <a:rPr lang="fr-FR" sz="3200" dirty="0"/>
              <a:t>?</a:t>
            </a:r>
          </a:p>
        </p:txBody>
      </p:sp>
      <p:pic>
        <p:nvPicPr>
          <p:cNvPr id="6147" name="Picture 3" descr="C:\Users\lp\AppData\Local\Microsoft\Windows\Temporary Internet Files\Content.IE5\FZ3V86Z8\MC90041494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04669"/>
            <a:ext cx="1189767" cy="112651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
          </p:nvPr>
        </p:nvSpPr>
        <p:spPr>
          <a:xfrm>
            <a:off x="288873" y="1501290"/>
            <a:ext cx="8503920" cy="4572000"/>
          </a:xfrm>
        </p:spPr>
        <p:txBody>
          <a:bodyPr/>
          <a:lstStyle/>
          <a:p>
            <a:endParaRPr lang="fr-FR" dirty="0"/>
          </a:p>
          <a:p>
            <a:pPr marL="0" indent="0">
              <a:buNone/>
            </a:pPr>
            <a:endParaRPr lang="fr-FR" dirty="0"/>
          </a:p>
          <a:p>
            <a:pPr marL="0" indent="0">
              <a:buNone/>
            </a:pPr>
            <a:r>
              <a:rPr lang="fr-FR" dirty="0" err="1"/>
              <a:t>Remember</a:t>
            </a:r>
            <a:r>
              <a:rPr lang="fr-FR" dirty="0"/>
              <a:t>: </a:t>
            </a:r>
          </a:p>
          <a:p>
            <a:r>
              <a:rPr lang="fr-FR" dirty="0" err="1"/>
              <a:t>Grammar</a:t>
            </a:r>
            <a:r>
              <a:rPr lang="fr-FR" dirty="0"/>
              <a:t> </a:t>
            </a:r>
            <a:r>
              <a:rPr lang="fr-FR" dirty="0" err="1"/>
              <a:t>rules</a:t>
            </a:r>
            <a:r>
              <a:rPr lang="fr-FR" dirty="0"/>
              <a:t> </a:t>
            </a:r>
            <a:r>
              <a:rPr lang="fr-FR" dirty="0" err="1"/>
              <a:t>found</a:t>
            </a:r>
            <a:r>
              <a:rPr lang="fr-FR" dirty="0"/>
              <a:t> in </a:t>
            </a:r>
            <a:r>
              <a:rPr lang="fr-FR" dirty="0" err="1"/>
              <a:t>textbooks</a:t>
            </a:r>
            <a:r>
              <a:rPr lang="fr-FR" dirty="0"/>
              <a:t> or </a:t>
            </a:r>
            <a:r>
              <a:rPr lang="fr-FR" dirty="0" err="1"/>
              <a:t>grammar</a:t>
            </a:r>
            <a:r>
              <a:rPr lang="fr-FR" dirty="0"/>
              <a:t> books do not come </a:t>
            </a:r>
            <a:r>
              <a:rPr lang="fr-FR" dirty="0" err="1"/>
              <a:t>from</a:t>
            </a:r>
            <a:r>
              <a:rPr lang="fr-FR" dirty="0"/>
              <a:t> </a:t>
            </a:r>
            <a:r>
              <a:rPr lang="fr-FR" dirty="0" err="1"/>
              <a:t>God</a:t>
            </a:r>
            <a:r>
              <a:rPr lang="fr-FR" dirty="0"/>
              <a:t> but are </a:t>
            </a:r>
            <a:r>
              <a:rPr lang="fr-FR" dirty="0" err="1"/>
              <a:t>formulated</a:t>
            </a:r>
            <a:r>
              <a:rPr lang="fr-FR" dirty="0"/>
              <a:t> by </a:t>
            </a:r>
            <a:r>
              <a:rPr lang="fr-FR" dirty="0" err="1"/>
              <a:t>human</a:t>
            </a:r>
            <a:r>
              <a:rPr lang="fr-FR" dirty="0"/>
              <a:t> </a:t>
            </a:r>
            <a:r>
              <a:rPr lang="fr-FR" dirty="0" err="1"/>
              <a:t>beings</a:t>
            </a:r>
            <a:r>
              <a:rPr lang="fr-FR" dirty="0"/>
              <a:t>.</a:t>
            </a:r>
          </a:p>
          <a:p>
            <a:endParaRPr lang="fr-FR" dirty="0"/>
          </a:p>
          <a:p>
            <a:r>
              <a:rPr lang="fr-FR" dirty="0" err="1"/>
              <a:t>Many</a:t>
            </a:r>
            <a:r>
              <a:rPr lang="fr-FR" dirty="0"/>
              <a:t> </a:t>
            </a:r>
            <a:r>
              <a:rPr lang="fr-FR" dirty="0" err="1"/>
              <a:t>rules</a:t>
            </a:r>
            <a:r>
              <a:rPr lang="fr-FR" dirty="0"/>
              <a:t> </a:t>
            </a:r>
            <a:r>
              <a:rPr lang="fr-FR" dirty="0" err="1"/>
              <a:t>found</a:t>
            </a:r>
            <a:r>
              <a:rPr lang="fr-FR" dirty="0"/>
              <a:t> in </a:t>
            </a:r>
            <a:r>
              <a:rPr lang="fr-FR" dirty="0" err="1"/>
              <a:t>traditional</a:t>
            </a:r>
            <a:r>
              <a:rPr lang="fr-FR" dirty="0"/>
              <a:t> </a:t>
            </a:r>
            <a:r>
              <a:rPr lang="fr-FR" dirty="0" err="1"/>
              <a:t>grammar</a:t>
            </a:r>
            <a:r>
              <a:rPr lang="fr-FR" dirty="0"/>
              <a:t> books </a:t>
            </a:r>
            <a:r>
              <a:rPr lang="fr-FR" dirty="0" err="1"/>
              <a:t>can</a:t>
            </a:r>
            <a:r>
              <a:rPr lang="fr-FR" dirty="0"/>
              <a:t> </a:t>
            </a:r>
            <a:r>
              <a:rPr lang="fr-FR" dirty="0" err="1"/>
              <a:t>be</a:t>
            </a:r>
            <a:r>
              <a:rPr lang="fr-FR" dirty="0"/>
              <a:t> </a:t>
            </a:r>
            <a:r>
              <a:rPr lang="fr-FR" i="1" dirty="0"/>
              <a:t>de-</a:t>
            </a:r>
            <a:r>
              <a:rPr lang="fr-FR" i="1" dirty="0" err="1"/>
              <a:t>verified</a:t>
            </a:r>
            <a:r>
              <a:rPr lang="fr-FR" dirty="0"/>
              <a:t> and </a:t>
            </a:r>
            <a:r>
              <a:rPr lang="fr-FR" dirty="0" err="1"/>
              <a:t>prove</a:t>
            </a:r>
            <a:r>
              <a:rPr lang="fr-FR" dirty="0"/>
              <a:t> </a:t>
            </a:r>
            <a:r>
              <a:rPr lang="fr-FR" i="1" dirty="0" err="1"/>
              <a:t>unreliable</a:t>
            </a:r>
            <a:r>
              <a:rPr lang="fr-FR" i="1" dirty="0"/>
              <a:t>.</a:t>
            </a:r>
          </a:p>
        </p:txBody>
      </p:sp>
      <p:pic>
        <p:nvPicPr>
          <p:cNvPr id="6148" name="Picture 4" descr="C:\Users\lp\AppData\Local\Microsoft\Windows\Temporary Internet Files\Content.IE5\Y7VHPNNB\MC90043663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204669"/>
            <a:ext cx="933064" cy="207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4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fr-FR" dirty="0"/>
          </a:p>
          <a:p>
            <a:r>
              <a:rPr lang="fr-FR" dirty="0" err="1">
                <a:solidFill>
                  <a:schemeClr val="accent3"/>
                </a:solidFill>
              </a:rPr>
              <a:t>valid</a:t>
            </a:r>
            <a:r>
              <a:rPr lang="fr-FR" dirty="0">
                <a:solidFill>
                  <a:schemeClr val="accent3"/>
                </a:solidFill>
              </a:rPr>
              <a:t> or </a:t>
            </a:r>
            <a:r>
              <a:rPr lang="fr-FR" dirty="0" err="1">
                <a:solidFill>
                  <a:schemeClr val="accent3"/>
                </a:solidFill>
              </a:rPr>
              <a:t>true</a:t>
            </a:r>
            <a:r>
              <a:rPr lang="fr-FR" dirty="0">
                <a:solidFill>
                  <a:schemeClr val="accent3"/>
                </a:solidFill>
              </a:rPr>
              <a:t>: </a:t>
            </a:r>
            <a:r>
              <a:rPr lang="fr-FR" dirty="0"/>
              <a:t>	</a:t>
            </a:r>
            <a:r>
              <a:rPr lang="fr-FR" dirty="0" err="1"/>
              <a:t>they</a:t>
            </a:r>
            <a:r>
              <a:rPr lang="fr-FR" dirty="0"/>
              <a:t> </a:t>
            </a:r>
            <a:r>
              <a:rPr lang="fr-FR" dirty="0" err="1"/>
              <a:t>cannot</a:t>
            </a:r>
            <a:r>
              <a:rPr lang="fr-FR" dirty="0"/>
              <a:t> </a:t>
            </a:r>
            <a:r>
              <a:rPr lang="fr-FR" dirty="0" err="1"/>
              <a:t>be</a:t>
            </a:r>
            <a:r>
              <a:rPr lang="fr-FR" dirty="0"/>
              <a:t> de-</a:t>
            </a:r>
            <a:r>
              <a:rPr lang="fr-FR" dirty="0" err="1"/>
              <a:t>verified</a:t>
            </a:r>
            <a:r>
              <a:rPr lang="fr-FR" dirty="0"/>
              <a:t> by 					</a:t>
            </a:r>
            <a:r>
              <a:rPr lang="fr-FR" dirty="0" err="1"/>
              <a:t>examples</a:t>
            </a:r>
            <a:endParaRPr lang="fr-FR" dirty="0"/>
          </a:p>
          <a:p>
            <a:r>
              <a:rPr lang="fr-FR" dirty="0"/>
              <a:t>transparent :	</a:t>
            </a:r>
            <a:r>
              <a:rPr lang="fr-FR" dirty="0" err="1"/>
              <a:t>understandable</a:t>
            </a:r>
            <a:r>
              <a:rPr lang="fr-FR" dirty="0"/>
              <a:t> by </a:t>
            </a:r>
            <a:r>
              <a:rPr lang="fr-FR" dirty="0" err="1"/>
              <a:t>learners</a:t>
            </a:r>
            <a:endParaRPr lang="fr-FR" dirty="0"/>
          </a:p>
          <a:p>
            <a:endParaRPr lang="fr-FR" dirty="0"/>
          </a:p>
          <a:p>
            <a:r>
              <a:rPr lang="fr-FR" dirty="0" err="1"/>
              <a:t>systematic</a:t>
            </a:r>
            <a:r>
              <a:rPr lang="fr-FR" dirty="0"/>
              <a:t>:	</a:t>
            </a:r>
            <a:r>
              <a:rPr lang="fr-FR" dirty="0" err="1"/>
              <a:t>e.g</a:t>
            </a:r>
            <a:r>
              <a:rPr lang="fr-FR" dirty="0"/>
              <a:t>. in the use of </a:t>
            </a:r>
            <a:r>
              <a:rPr lang="fr-FR" dirty="0" err="1"/>
              <a:t>terminology</a:t>
            </a:r>
            <a:endParaRPr lang="fr-FR" dirty="0"/>
          </a:p>
          <a:p>
            <a:endParaRPr lang="fr-FR" dirty="0"/>
          </a:p>
          <a:p>
            <a:r>
              <a:rPr lang="fr-FR" dirty="0" err="1"/>
              <a:t>economic</a:t>
            </a:r>
            <a:r>
              <a:rPr lang="fr-FR" dirty="0"/>
              <a:t>:	not </a:t>
            </a:r>
            <a:r>
              <a:rPr lang="fr-FR" dirty="0" err="1"/>
              <a:t>contain</a:t>
            </a:r>
            <a:r>
              <a:rPr lang="fr-FR" dirty="0"/>
              <a:t> </a:t>
            </a:r>
            <a:r>
              <a:rPr lang="fr-FR" dirty="0" err="1"/>
              <a:t>unnecessary</a:t>
            </a:r>
            <a:r>
              <a:rPr lang="fr-FR" dirty="0"/>
              <a:t> information</a:t>
            </a:r>
          </a:p>
          <a:p>
            <a:endParaRPr lang="fr-FR" dirty="0"/>
          </a:p>
        </p:txBody>
      </p:sp>
      <p:sp>
        <p:nvSpPr>
          <p:cNvPr id="4" name="Title 3"/>
          <p:cNvSpPr>
            <a:spLocks noGrp="1"/>
          </p:cNvSpPr>
          <p:nvPr>
            <p:ph type="title"/>
          </p:nvPr>
        </p:nvSpPr>
        <p:spPr/>
        <p:txBody>
          <a:bodyPr/>
          <a:lstStyle/>
          <a:p>
            <a:r>
              <a:rPr lang="fr-FR" dirty="0" err="1"/>
              <a:t>Grammar</a:t>
            </a:r>
            <a:r>
              <a:rPr lang="fr-FR" dirty="0"/>
              <a:t> </a:t>
            </a:r>
            <a:r>
              <a:rPr lang="fr-FR" dirty="0" err="1"/>
              <a:t>rules</a:t>
            </a:r>
            <a:r>
              <a:rPr lang="fr-FR" dirty="0"/>
              <a:t> must </a:t>
            </a:r>
            <a:r>
              <a:rPr lang="fr-FR" dirty="0" err="1"/>
              <a:t>be</a:t>
            </a:r>
            <a:r>
              <a:rPr lang="fr-FR" dirty="0"/>
              <a:t>:</a:t>
            </a:r>
          </a:p>
        </p:txBody>
      </p:sp>
    </p:spTree>
    <p:extLst>
      <p:ext uri="{BB962C8B-B14F-4D97-AF65-F5344CB8AC3E}">
        <p14:creationId xmlns:p14="http://schemas.microsoft.com/office/powerpoint/2010/main" val="3262027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16B0-F846-4626-9261-984C3F147440}"/>
              </a:ext>
            </a:extLst>
          </p:cNvPr>
          <p:cNvSpPr>
            <a:spLocks noGrp="1"/>
          </p:cNvSpPr>
          <p:nvPr>
            <p:ph type="title"/>
          </p:nvPr>
        </p:nvSpPr>
        <p:spPr/>
        <p:txBody>
          <a:bodyPr/>
          <a:lstStyle/>
          <a:p>
            <a:r>
              <a:rPr lang="de-AT" dirty="0"/>
              <a:t>Is this rule valid and true?</a:t>
            </a:r>
            <a:endParaRPr lang="en-US" dirty="0"/>
          </a:p>
        </p:txBody>
      </p:sp>
      <p:sp>
        <p:nvSpPr>
          <p:cNvPr id="3" name="Content Placeholder 2">
            <a:extLst>
              <a:ext uri="{FF2B5EF4-FFF2-40B4-BE49-F238E27FC236}">
                <a16:creationId xmlns:a16="http://schemas.microsoft.com/office/drawing/2014/main" id="{B3CB057A-B15A-4663-B05A-D3DAA926D586}"/>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A24AC827-22B6-4BAE-B5DD-2BA52ADA5496}"/>
              </a:ext>
            </a:extLst>
          </p:cNvPr>
          <p:cNvPicPr>
            <a:picLocks noChangeAspect="1"/>
          </p:cNvPicPr>
          <p:nvPr/>
        </p:nvPicPr>
        <p:blipFill>
          <a:blip r:embed="rId3"/>
          <a:stretch>
            <a:fillRect/>
          </a:stretch>
        </p:blipFill>
        <p:spPr>
          <a:xfrm rot="21329375">
            <a:off x="471105" y="1105222"/>
            <a:ext cx="5138456" cy="3579200"/>
          </a:xfrm>
          <a:custGeom>
            <a:avLst/>
            <a:gdLst>
              <a:gd name="connsiteX0" fmla="*/ 0 w 5138456"/>
              <a:gd name="connsiteY0" fmla="*/ 0 h 3579200"/>
              <a:gd name="connsiteX1" fmla="*/ 519555 w 5138456"/>
              <a:gd name="connsiteY1" fmla="*/ 0 h 3579200"/>
              <a:gd name="connsiteX2" fmla="*/ 936341 w 5138456"/>
              <a:gd name="connsiteY2" fmla="*/ 0 h 3579200"/>
              <a:gd name="connsiteX3" fmla="*/ 1610050 w 5138456"/>
              <a:gd name="connsiteY3" fmla="*/ 0 h 3579200"/>
              <a:gd name="connsiteX4" fmla="*/ 2283758 w 5138456"/>
              <a:gd name="connsiteY4" fmla="*/ 0 h 3579200"/>
              <a:gd name="connsiteX5" fmla="*/ 2906082 w 5138456"/>
              <a:gd name="connsiteY5" fmla="*/ 0 h 3579200"/>
              <a:gd name="connsiteX6" fmla="*/ 3528406 w 5138456"/>
              <a:gd name="connsiteY6" fmla="*/ 0 h 3579200"/>
              <a:gd name="connsiteX7" fmla="*/ 3996577 w 5138456"/>
              <a:gd name="connsiteY7" fmla="*/ 0 h 3579200"/>
              <a:gd name="connsiteX8" fmla="*/ 4413363 w 5138456"/>
              <a:gd name="connsiteY8" fmla="*/ 0 h 3579200"/>
              <a:gd name="connsiteX9" fmla="*/ 5138456 w 5138456"/>
              <a:gd name="connsiteY9" fmla="*/ 0 h 3579200"/>
              <a:gd name="connsiteX10" fmla="*/ 5138456 w 5138456"/>
              <a:gd name="connsiteY10" fmla="*/ 632325 h 3579200"/>
              <a:gd name="connsiteX11" fmla="*/ 5138456 w 5138456"/>
              <a:gd name="connsiteY11" fmla="*/ 1300443 h 3579200"/>
              <a:gd name="connsiteX12" fmla="*/ 5138456 w 5138456"/>
              <a:gd name="connsiteY12" fmla="*/ 1789600 h 3579200"/>
              <a:gd name="connsiteX13" fmla="*/ 5138456 w 5138456"/>
              <a:gd name="connsiteY13" fmla="*/ 2314549 h 3579200"/>
              <a:gd name="connsiteX14" fmla="*/ 5138456 w 5138456"/>
              <a:gd name="connsiteY14" fmla="*/ 2982667 h 3579200"/>
              <a:gd name="connsiteX15" fmla="*/ 5138456 w 5138456"/>
              <a:gd name="connsiteY15" fmla="*/ 3579200 h 3579200"/>
              <a:gd name="connsiteX16" fmla="*/ 4567516 w 5138456"/>
              <a:gd name="connsiteY16" fmla="*/ 3579200 h 3579200"/>
              <a:gd name="connsiteX17" fmla="*/ 4047961 w 5138456"/>
              <a:gd name="connsiteY17" fmla="*/ 3579200 h 3579200"/>
              <a:gd name="connsiteX18" fmla="*/ 3425637 w 5138456"/>
              <a:gd name="connsiteY18" fmla="*/ 3579200 h 3579200"/>
              <a:gd name="connsiteX19" fmla="*/ 2854698 w 5138456"/>
              <a:gd name="connsiteY19" fmla="*/ 3579200 h 3579200"/>
              <a:gd name="connsiteX20" fmla="*/ 2437912 w 5138456"/>
              <a:gd name="connsiteY20" fmla="*/ 3579200 h 3579200"/>
              <a:gd name="connsiteX21" fmla="*/ 1918357 w 5138456"/>
              <a:gd name="connsiteY21" fmla="*/ 3579200 h 3579200"/>
              <a:gd name="connsiteX22" fmla="*/ 1501571 w 5138456"/>
              <a:gd name="connsiteY22" fmla="*/ 3579200 h 3579200"/>
              <a:gd name="connsiteX23" fmla="*/ 1084785 w 5138456"/>
              <a:gd name="connsiteY23" fmla="*/ 3579200 h 3579200"/>
              <a:gd name="connsiteX24" fmla="*/ 565230 w 5138456"/>
              <a:gd name="connsiteY24" fmla="*/ 3579200 h 3579200"/>
              <a:gd name="connsiteX25" fmla="*/ 0 w 5138456"/>
              <a:gd name="connsiteY25" fmla="*/ 3579200 h 3579200"/>
              <a:gd name="connsiteX26" fmla="*/ 0 w 5138456"/>
              <a:gd name="connsiteY26" fmla="*/ 3018459 h 3579200"/>
              <a:gd name="connsiteX27" fmla="*/ 0 w 5138456"/>
              <a:gd name="connsiteY27" fmla="*/ 2421925 h 3579200"/>
              <a:gd name="connsiteX28" fmla="*/ 0 w 5138456"/>
              <a:gd name="connsiteY28" fmla="*/ 1789600 h 3579200"/>
              <a:gd name="connsiteX29" fmla="*/ 0 w 5138456"/>
              <a:gd name="connsiteY29" fmla="*/ 1264651 h 3579200"/>
              <a:gd name="connsiteX30" fmla="*/ 0 w 5138456"/>
              <a:gd name="connsiteY30" fmla="*/ 775493 h 3579200"/>
              <a:gd name="connsiteX31" fmla="*/ 0 w 5138456"/>
              <a:gd name="connsiteY31" fmla="*/ 0 h 35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38456" h="3579200" fill="none" extrusionOk="0">
                <a:moveTo>
                  <a:pt x="0" y="0"/>
                </a:moveTo>
                <a:cubicBezTo>
                  <a:pt x="207608" y="-45694"/>
                  <a:pt x="317140" y="42632"/>
                  <a:pt x="519555" y="0"/>
                </a:cubicBezTo>
                <a:cubicBezTo>
                  <a:pt x="721971" y="-42632"/>
                  <a:pt x="826939" y="45186"/>
                  <a:pt x="936341" y="0"/>
                </a:cubicBezTo>
                <a:cubicBezTo>
                  <a:pt x="1045743" y="-45186"/>
                  <a:pt x="1332189" y="71028"/>
                  <a:pt x="1610050" y="0"/>
                </a:cubicBezTo>
                <a:cubicBezTo>
                  <a:pt x="1887911" y="-71028"/>
                  <a:pt x="2008722" y="78430"/>
                  <a:pt x="2283758" y="0"/>
                </a:cubicBezTo>
                <a:cubicBezTo>
                  <a:pt x="2558794" y="-78430"/>
                  <a:pt x="2624590" y="21515"/>
                  <a:pt x="2906082" y="0"/>
                </a:cubicBezTo>
                <a:cubicBezTo>
                  <a:pt x="3187574" y="-21515"/>
                  <a:pt x="3241419" y="67069"/>
                  <a:pt x="3528406" y="0"/>
                </a:cubicBezTo>
                <a:cubicBezTo>
                  <a:pt x="3815393" y="-67069"/>
                  <a:pt x="3764748" y="3254"/>
                  <a:pt x="3996577" y="0"/>
                </a:cubicBezTo>
                <a:cubicBezTo>
                  <a:pt x="4228406" y="-3254"/>
                  <a:pt x="4305128" y="9222"/>
                  <a:pt x="4413363" y="0"/>
                </a:cubicBezTo>
                <a:cubicBezTo>
                  <a:pt x="4521598" y="-9222"/>
                  <a:pt x="4802092" y="16232"/>
                  <a:pt x="5138456" y="0"/>
                </a:cubicBezTo>
                <a:cubicBezTo>
                  <a:pt x="5167114" y="226091"/>
                  <a:pt x="5099560" y="380313"/>
                  <a:pt x="5138456" y="632325"/>
                </a:cubicBezTo>
                <a:cubicBezTo>
                  <a:pt x="5177352" y="884338"/>
                  <a:pt x="5136580" y="1047481"/>
                  <a:pt x="5138456" y="1300443"/>
                </a:cubicBezTo>
                <a:cubicBezTo>
                  <a:pt x="5140332" y="1553405"/>
                  <a:pt x="5085398" y="1553658"/>
                  <a:pt x="5138456" y="1789600"/>
                </a:cubicBezTo>
                <a:cubicBezTo>
                  <a:pt x="5191514" y="2025542"/>
                  <a:pt x="5095644" y="2089672"/>
                  <a:pt x="5138456" y="2314549"/>
                </a:cubicBezTo>
                <a:cubicBezTo>
                  <a:pt x="5181268" y="2539426"/>
                  <a:pt x="5073168" y="2667501"/>
                  <a:pt x="5138456" y="2982667"/>
                </a:cubicBezTo>
                <a:cubicBezTo>
                  <a:pt x="5203744" y="3297833"/>
                  <a:pt x="5093990" y="3336464"/>
                  <a:pt x="5138456" y="3579200"/>
                </a:cubicBezTo>
                <a:cubicBezTo>
                  <a:pt x="4874535" y="3647207"/>
                  <a:pt x="4717919" y="3550520"/>
                  <a:pt x="4567516" y="3579200"/>
                </a:cubicBezTo>
                <a:cubicBezTo>
                  <a:pt x="4417113" y="3607880"/>
                  <a:pt x="4197524" y="3541543"/>
                  <a:pt x="4047961" y="3579200"/>
                </a:cubicBezTo>
                <a:cubicBezTo>
                  <a:pt x="3898399" y="3616857"/>
                  <a:pt x="3661615" y="3549077"/>
                  <a:pt x="3425637" y="3579200"/>
                </a:cubicBezTo>
                <a:cubicBezTo>
                  <a:pt x="3189659" y="3609323"/>
                  <a:pt x="3006647" y="3526198"/>
                  <a:pt x="2854698" y="3579200"/>
                </a:cubicBezTo>
                <a:cubicBezTo>
                  <a:pt x="2702749" y="3632202"/>
                  <a:pt x="2568006" y="3544572"/>
                  <a:pt x="2437912" y="3579200"/>
                </a:cubicBezTo>
                <a:cubicBezTo>
                  <a:pt x="2307818" y="3613828"/>
                  <a:pt x="2095393" y="3518611"/>
                  <a:pt x="1918357" y="3579200"/>
                </a:cubicBezTo>
                <a:cubicBezTo>
                  <a:pt x="1741321" y="3639789"/>
                  <a:pt x="1645712" y="3572535"/>
                  <a:pt x="1501571" y="3579200"/>
                </a:cubicBezTo>
                <a:cubicBezTo>
                  <a:pt x="1357430" y="3585865"/>
                  <a:pt x="1263271" y="3534192"/>
                  <a:pt x="1084785" y="3579200"/>
                </a:cubicBezTo>
                <a:cubicBezTo>
                  <a:pt x="906299" y="3624208"/>
                  <a:pt x="783502" y="3543638"/>
                  <a:pt x="565230" y="3579200"/>
                </a:cubicBezTo>
                <a:cubicBezTo>
                  <a:pt x="346959" y="3614762"/>
                  <a:pt x="127090" y="3524937"/>
                  <a:pt x="0" y="3579200"/>
                </a:cubicBezTo>
                <a:cubicBezTo>
                  <a:pt x="-61802" y="3333115"/>
                  <a:pt x="63984" y="3232133"/>
                  <a:pt x="0" y="3018459"/>
                </a:cubicBezTo>
                <a:cubicBezTo>
                  <a:pt x="-63984" y="2804785"/>
                  <a:pt x="23364" y="2556273"/>
                  <a:pt x="0" y="2421925"/>
                </a:cubicBezTo>
                <a:cubicBezTo>
                  <a:pt x="-23364" y="2287577"/>
                  <a:pt x="68237" y="1989301"/>
                  <a:pt x="0" y="1789600"/>
                </a:cubicBezTo>
                <a:cubicBezTo>
                  <a:pt x="-68237" y="1589899"/>
                  <a:pt x="40110" y="1517894"/>
                  <a:pt x="0" y="1264651"/>
                </a:cubicBezTo>
                <a:cubicBezTo>
                  <a:pt x="-40110" y="1011408"/>
                  <a:pt x="15973" y="943677"/>
                  <a:pt x="0" y="775493"/>
                </a:cubicBezTo>
                <a:cubicBezTo>
                  <a:pt x="-15973" y="607309"/>
                  <a:pt x="76699" y="173205"/>
                  <a:pt x="0" y="0"/>
                </a:cubicBezTo>
                <a:close/>
              </a:path>
              <a:path w="5138456" h="3579200" stroke="0" extrusionOk="0">
                <a:moveTo>
                  <a:pt x="0" y="0"/>
                </a:moveTo>
                <a:cubicBezTo>
                  <a:pt x="273360" y="-54849"/>
                  <a:pt x="387394" y="13130"/>
                  <a:pt x="673709" y="0"/>
                </a:cubicBezTo>
                <a:cubicBezTo>
                  <a:pt x="960024" y="-13130"/>
                  <a:pt x="968308" y="13687"/>
                  <a:pt x="1141879" y="0"/>
                </a:cubicBezTo>
                <a:cubicBezTo>
                  <a:pt x="1315450" y="-13687"/>
                  <a:pt x="1556341" y="50023"/>
                  <a:pt x="1815588" y="0"/>
                </a:cubicBezTo>
                <a:cubicBezTo>
                  <a:pt x="2074835" y="-50023"/>
                  <a:pt x="2346813" y="77175"/>
                  <a:pt x="2489296" y="0"/>
                </a:cubicBezTo>
                <a:cubicBezTo>
                  <a:pt x="2631779" y="-77175"/>
                  <a:pt x="2889403" y="14990"/>
                  <a:pt x="3111621" y="0"/>
                </a:cubicBezTo>
                <a:cubicBezTo>
                  <a:pt x="3333840" y="-14990"/>
                  <a:pt x="3439790" y="8808"/>
                  <a:pt x="3631176" y="0"/>
                </a:cubicBezTo>
                <a:cubicBezTo>
                  <a:pt x="3822562" y="-8808"/>
                  <a:pt x="3885844" y="44281"/>
                  <a:pt x="4099346" y="0"/>
                </a:cubicBezTo>
                <a:cubicBezTo>
                  <a:pt x="4312848" y="-44281"/>
                  <a:pt x="4379952" y="3069"/>
                  <a:pt x="4516132" y="0"/>
                </a:cubicBezTo>
                <a:cubicBezTo>
                  <a:pt x="4652312" y="-3069"/>
                  <a:pt x="4836954" y="28315"/>
                  <a:pt x="5138456" y="0"/>
                </a:cubicBezTo>
                <a:cubicBezTo>
                  <a:pt x="5142135" y="183758"/>
                  <a:pt x="5070427" y="451749"/>
                  <a:pt x="5138456" y="668117"/>
                </a:cubicBezTo>
                <a:cubicBezTo>
                  <a:pt x="5206485" y="884485"/>
                  <a:pt x="5087056" y="1076221"/>
                  <a:pt x="5138456" y="1336235"/>
                </a:cubicBezTo>
                <a:cubicBezTo>
                  <a:pt x="5189856" y="1596249"/>
                  <a:pt x="5106628" y="1665995"/>
                  <a:pt x="5138456" y="1932768"/>
                </a:cubicBezTo>
                <a:cubicBezTo>
                  <a:pt x="5170284" y="2199541"/>
                  <a:pt x="5133763" y="2263004"/>
                  <a:pt x="5138456" y="2529301"/>
                </a:cubicBezTo>
                <a:cubicBezTo>
                  <a:pt x="5143149" y="2795598"/>
                  <a:pt x="5041914" y="3171105"/>
                  <a:pt x="5138456" y="3579200"/>
                </a:cubicBezTo>
                <a:cubicBezTo>
                  <a:pt x="4902626" y="3584785"/>
                  <a:pt x="4689247" y="3530073"/>
                  <a:pt x="4516132" y="3579200"/>
                </a:cubicBezTo>
                <a:cubicBezTo>
                  <a:pt x="4343017" y="3628327"/>
                  <a:pt x="4094471" y="3556562"/>
                  <a:pt x="3893808" y="3579200"/>
                </a:cubicBezTo>
                <a:cubicBezTo>
                  <a:pt x="3693145" y="3601838"/>
                  <a:pt x="3671386" y="3559196"/>
                  <a:pt x="3477022" y="3579200"/>
                </a:cubicBezTo>
                <a:cubicBezTo>
                  <a:pt x="3282658" y="3599204"/>
                  <a:pt x="3135567" y="3548761"/>
                  <a:pt x="3008851" y="3579200"/>
                </a:cubicBezTo>
                <a:cubicBezTo>
                  <a:pt x="2882135" y="3609639"/>
                  <a:pt x="2517283" y="3571013"/>
                  <a:pt x="2335143" y="3579200"/>
                </a:cubicBezTo>
                <a:cubicBezTo>
                  <a:pt x="2153003" y="3587387"/>
                  <a:pt x="1940742" y="3527745"/>
                  <a:pt x="1815588" y="3579200"/>
                </a:cubicBezTo>
                <a:cubicBezTo>
                  <a:pt x="1690435" y="3630655"/>
                  <a:pt x="1480877" y="3512469"/>
                  <a:pt x="1193264" y="3579200"/>
                </a:cubicBezTo>
                <a:cubicBezTo>
                  <a:pt x="905651" y="3645931"/>
                  <a:pt x="846549" y="3548485"/>
                  <a:pt x="725093" y="3579200"/>
                </a:cubicBezTo>
                <a:cubicBezTo>
                  <a:pt x="603637" y="3609915"/>
                  <a:pt x="323855" y="3499540"/>
                  <a:pt x="0" y="3579200"/>
                </a:cubicBezTo>
                <a:cubicBezTo>
                  <a:pt x="-38156" y="3357172"/>
                  <a:pt x="727" y="3188218"/>
                  <a:pt x="0" y="3018459"/>
                </a:cubicBezTo>
                <a:cubicBezTo>
                  <a:pt x="-727" y="2848700"/>
                  <a:pt x="21232" y="2653319"/>
                  <a:pt x="0" y="2457717"/>
                </a:cubicBezTo>
                <a:cubicBezTo>
                  <a:pt x="-21232" y="2262115"/>
                  <a:pt x="31964" y="2061472"/>
                  <a:pt x="0" y="1896976"/>
                </a:cubicBezTo>
                <a:cubicBezTo>
                  <a:pt x="-31964" y="1732480"/>
                  <a:pt x="34614" y="1592567"/>
                  <a:pt x="0" y="1300443"/>
                </a:cubicBezTo>
                <a:cubicBezTo>
                  <a:pt x="-34614" y="1008319"/>
                  <a:pt x="45261" y="839703"/>
                  <a:pt x="0" y="703909"/>
                </a:cubicBezTo>
                <a:cubicBezTo>
                  <a:pt x="-45261" y="568115"/>
                  <a:pt x="74394" y="284189"/>
                  <a:pt x="0" y="0"/>
                </a:cubicBezTo>
                <a:close/>
              </a:path>
            </a:pathLst>
          </a:custGeom>
          <a:ln>
            <a:solidFill>
              <a:srgbClr val="0070C0"/>
            </a:solidFill>
            <a:extLst>
              <a:ext uri="{C807C97D-BFC1-408E-A445-0C87EB9F89A2}">
                <ask:lineSketchStyleProps xmlns:ask="http://schemas.microsoft.com/office/drawing/2018/sketchyshapes" sd="2011370951">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A2C730B9-8596-4E98-8B11-AEFC5A0C6506}"/>
              </a:ext>
            </a:extLst>
          </p:cNvPr>
          <p:cNvSpPr txBox="1"/>
          <p:nvPr/>
        </p:nvSpPr>
        <p:spPr>
          <a:xfrm>
            <a:off x="5781429" y="1050309"/>
            <a:ext cx="2664296" cy="1200329"/>
          </a:xfrm>
          <a:custGeom>
            <a:avLst/>
            <a:gdLst>
              <a:gd name="connsiteX0" fmla="*/ 0 w 2664296"/>
              <a:gd name="connsiteY0" fmla="*/ 0 h 1200329"/>
              <a:gd name="connsiteX1" fmla="*/ 452930 w 2664296"/>
              <a:gd name="connsiteY1" fmla="*/ 0 h 1200329"/>
              <a:gd name="connsiteX2" fmla="*/ 959147 w 2664296"/>
              <a:gd name="connsiteY2" fmla="*/ 0 h 1200329"/>
              <a:gd name="connsiteX3" fmla="*/ 1545292 w 2664296"/>
              <a:gd name="connsiteY3" fmla="*/ 0 h 1200329"/>
              <a:gd name="connsiteX4" fmla="*/ 2051508 w 2664296"/>
              <a:gd name="connsiteY4" fmla="*/ 0 h 1200329"/>
              <a:gd name="connsiteX5" fmla="*/ 2664296 w 2664296"/>
              <a:gd name="connsiteY5" fmla="*/ 0 h 1200329"/>
              <a:gd name="connsiteX6" fmla="*/ 2664296 w 2664296"/>
              <a:gd name="connsiteY6" fmla="*/ 388106 h 1200329"/>
              <a:gd name="connsiteX7" fmla="*/ 2664296 w 2664296"/>
              <a:gd name="connsiteY7" fmla="*/ 764209 h 1200329"/>
              <a:gd name="connsiteX8" fmla="*/ 2664296 w 2664296"/>
              <a:gd name="connsiteY8" fmla="*/ 1200329 h 1200329"/>
              <a:gd name="connsiteX9" fmla="*/ 2078151 w 2664296"/>
              <a:gd name="connsiteY9" fmla="*/ 1200329 h 1200329"/>
              <a:gd name="connsiteX10" fmla="*/ 1518649 w 2664296"/>
              <a:gd name="connsiteY10" fmla="*/ 1200329 h 1200329"/>
              <a:gd name="connsiteX11" fmla="*/ 985790 w 2664296"/>
              <a:gd name="connsiteY11" fmla="*/ 1200329 h 1200329"/>
              <a:gd name="connsiteX12" fmla="*/ 0 w 2664296"/>
              <a:gd name="connsiteY12" fmla="*/ 1200329 h 1200329"/>
              <a:gd name="connsiteX13" fmla="*/ 0 w 2664296"/>
              <a:gd name="connsiteY13" fmla="*/ 788216 h 1200329"/>
              <a:gd name="connsiteX14" fmla="*/ 0 w 2664296"/>
              <a:gd name="connsiteY14" fmla="*/ 364100 h 1200329"/>
              <a:gd name="connsiteX15" fmla="*/ 0 w 2664296"/>
              <a:gd name="connsiteY1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4296" h="1200329" fill="none" extrusionOk="0">
                <a:moveTo>
                  <a:pt x="0" y="0"/>
                </a:moveTo>
                <a:cubicBezTo>
                  <a:pt x="150076" y="-1707"/>
                  <a:pt x="282771" y="14744"/>
                  <a:pt x="452930" y="0"/>
                </a:cubicBezTo>
                <a:cubicBezTo>
                  <a:pt x="623089" y="-14744"/>
                  <a:pt x="724587" y="30087"/>
                  <a:pt x="959147" y="0"/>
                </a:cubicBezTo>
                <a:cubicBezTo>
                  <a:pt x="1193707" y="-30087"/>
                  <a:pt x="1358342" y="20797"/>
                  <a:pt x="1545292" y="0"/>
                </a:cubicBezTo>
                <a:cubicBezTo>
                  <a:pt x="1732242" y="-20797"/>
                  <a:pt x="1835253" y="27662"/>
                  <a:pt x="2051508" y="0"/>
                </a:cubicBezTo>
                <a:cubicBezTo>
                  <a:pt x="2267763" y="-27662"/>
                  <a:pt x="2495020" y="51549"/>
                  <a:pt x="2664296" y="0"/>
                </a:cubicBezTo>
                <a:cubicBezTo>
                  <a:pt x="2692634" y="182724"/>
                  <a:pt x="2659356" y="270771"/>
                  <a:pt x="2664296" y="388106"/>
                </a:cubicBezTo>
                <a:cubicBezTo>
                  <a:pt x="2669236" y="505441"/>
                  <a:pt x="2653662" y="583058"/>
                  <a:pt x="2664296" y="764209"/>
                </a:cubicBezTo>
                <a:cubicBezTo>
                  <a:pt x="2674930" y="945360"/>
                  <a:pt x="2651788" y="1011204"/>
                  <a:pt x="2664296" y="1200329"/>
                </a:cubicBezTo>
                <a:cubicBezTo>
                  <a:pt x="2428870" y="1248003"/>
                  <a:pt x="2259541" y="1190266"/>
                  <a:pt x="2078151" y="1200329"/>
                </a:cubicBezTo>
                <a:cubicBezTo>
                  <a:pt x="1896761" y="1210392"/>
                  <a:pt x="1694799" y="1144464"/>
                  <a:pt x="1518649" y="1200329"/>
                </a:cubicBezTo>
                <a:cubicBezTo>
                  <a:pt x="1342499" y="1256194"/>
                  <a:pt x="1103664" y="1176645"/>
                  <a:pt x="985790" y="1200329"/>
                </a:cubicBezTo>
                <a:cubicBezTo>
                  <a:pt x="867916" y="1224013"/>
                  <a:pt x="205494" y="1147728"/>
                  <a:pt x="0" y="1200329"/>
                </a:cubicBezTo>
                <a:cubicBezTo>
                  <a:pt x="-17323" y="1059898"/>
                  <a:pt x="10342" y="872974"/>
                  <a:pt x="0" y="788216"/>
                </a:cubicBezTo>
                <a:cubicBezTo>
                  <a:pt x="-10342" y="703458"/>
                  <a:pt x="47130" y="547049"/>
                  <a:pt x="0" y="364100"/>
                </a:cubicBezTo>
                <a:cubicBezTo>
                  <a:pt x="-47130" y="181151"/>
                  <a:pt x="15004" y="141704"/>
                  <a:pt x="0" y="0"/>
                </a:cubicBezTo>
                <a:close/>
              </a:path>
              <a:path w="2664296" h="1200329" stroke="0" extrusionOk="0">
                <a:moveTo>
                  <a:pt x="0" y="0"/>
                </a:moveTo>
                <a:cubicBezTo>
                  <a:pt x="151305" y="-32713"/>
                  <a:pt x="256773" y="22894"/>
                  <a:pt x="506216" y="0"/>
                </a:cubicBezTo>
                <a:cubicBezTo>
                  <a:pt x="755659" y="-22894"/>
                  <a:pt x="815394" y="49770"/>
                  <a:pt x="985790" y="0"/>
                </a:cubicBezTo>
                <a:cubicBezTo>
                  <a:pt x="1156186" y="-49770"/>
                  <a:pt x="1369354" y="31937"/>
                  <a:pt x="1492006" y="0"/>
                </a:cubicBezTo>
                <a:cubicBezTo>
                  <a:pt x="1614658" y="-31937"/>
                  <a:pt x="1782117" y="10370"/>
                  <a:pt x="1944936" y="0"/>
                </a:cubicBezTo>
                <a:cubicBezTo>
                  <a:pt x="2107755" y="-10370"/>
                  <a:pt x="2424943" y="34310"/>
                  <a:pt x="2664296" y="0"/>
                </a:cubicBezTo>
                <a:cubicBezTo>
                  <a:pt x="2705924" y="156914"/>
                  <a:pt x="2629803" y="184497"/>
                  <a:pt x="2664296" y="364100"/>
                </a:cubicBezTo>
                <a:cubicBezTo>
                  <a:pt x="2698789" y="543703"/>
                  <a:pt x="2621747" y="608452"/>
                  <a:pt x="2664296" y="764209"/>
                </a:cubicBezTo>
                <a:cubicBezTo>
                  <a:pt x="2706845" y="919966"/>
                  <a:pt x="2653733" y="1049404"/>
                  <a:pt x="2664296" y="1200329"/>
                </a:cubicBezTo>
                <a:cubicBezTo>
                  <a:pt x="2506884" y="1232214"/>
                  <a:pt x="2410162" y="1185975"/>
                  <a:pt x="2184723" y="1200329"/>
                </a:cubicBezTo>
                <a:cubicBezTo>
                  <a:pt x="1959284" y="1214683"/>
                  <a:pt x="1757205" y="1184476"/>
                  <a:pt x="1625221" y="1200329"/>
                </a:cubicBezTo>
                <a:cubicBezTo>
                  <a:pt x="1493237" y="1216182"/>
                  <a:pt x="1298691" y="1194387"/>
                  <a:pt x="1145647" y="1200329"/>
                </a:cubicBezTo>
                <a:cubicBezTo>
                  <a:pt x="992603" y="1206271"/>
                  <a:pt x="783500" y="1181127"/>
                  <a:pt x="666074" y="1200329"/>
                </a:cubicBezTo>
                <a:cubicBezTo>
                  <a:pt x="548648" y="1219531"/>
                  <a:pt x="274586" y="1176607"/>
                  <a:pt x="0" y="1200329"/>
                </a:cubicBezTo>
                <a:cubicBezTo>
                  <a:pt x="-18353" y="1054749"/>
                  <a:pt x="41540" y="943509"/>
                  <a:pt x="0" y="836229"/>
                </a:cubicBezTo>
                <a:cubicBezTo>
                  <a:pt x="-41540" y="728949"/>
                  <a:pt x="11444" y="572391"/>
                  <a:pt x="0" y="448123"/>
                </a:cubicBezTo>
                <a:cubicBezTo>
                  <a:pt x="-11444" y="323855"/>
                  <a:pt x="591" y="221375"/>
                  <a:pt x="0" y="0"/>
                </a:cubicBezTo>
                <a:close/>
              </a:path>
            </a:pathLst>
          </a:custGeom>
          <a:solidFill>
            <a:schemeClr val="tx2">
              <a:lumMod val="40000"/>
              <a:lumOff val="60000"/>
            </a:schemeClr>
          </a:solidFill>
          <a:ln>
            <a:solidFill>
              <a:srgbClr val="0070C0"/>
            </a:solidFill>
            <a:extLst>
              <a:ext uri="{C807C97D-BFC1-408E-A445-0C87EB9F89A2}">
                <ask:lineSketchStyleProps xmlns:ask="http://schemas.microsoft.com/office/drawing/2018/sketchyshapes" sd="4072707116">
                  <a:prstGeom prst="rect">
                    <a:avLst/>
                  </a:prstGeom>
                  <ask:type>
                    <ask:lineSketchScribble/>
                  </ask:type>
                </ask:lineSketchStyleProps>
              </a:ext>
            </a:extLst>
          </a:ln>
        </p:spPr>
        <p:txBody>
          <a:bodyPr wrap="square" rtlCol="0">
            <a:spAutoFit/>
          </a:bodyPr>
          <a:lstStyle/>
          <a:p>
            <a:r>
              <a:rPr lang="de-AT" dirty="0"/>
              <a:t>He said that he works at Microsoft and that he can get us all the programs for free.</a:t>
            </a:r>
            <a:endParaRPr lang="en-US" dirty="0"/>
          </a:p>
        </p:txBody>
      </p:sp>
      <p:sp>
        <p:nvSpPr>
          <p:cNvPr id="7" name="TextBox 6">
            <a:extLst>
              <a:ext uri="{FF2B5EF4-FFF2-40B4-BE49-F238E27FC236}">
                <a16:creationId xmlns:a16="http://schemas.microsoft.com/office/drawing/2014/main" id="{F5E8F031-9CDE-4E9C-9E34-AD6B0B655D44}"/>
              </a:ext>
            </a:extLst>
          </p:cNvPr>
          <p:cNvSpPr txBox="1"/>
          <p:nvPr/>
        </p:nvSpPr>
        <p:spPr>
          <a:xfrm>
            <a:off x="5836123" y="2360188"/>
            <a:ext cx="2552301" cy="2308324"/>
          </a:xfrm>
          <a:custGeom>
            <a:avLst/>
            <a:gdLst>
              <a:gd name="connsiteX0" fmla="*/ 0 w 2552301"/>
              <a:gd name="connsiteY0" fmla="*/ 0 h 2308324"/>
              <a:gd name="connsiteX1" fmla="*/ 510460 w 2552301"/>
              <a:gd name="connsiteY1" fmla="*/ 0 h 2308324"/>
              <a:gd name="connsiteX2" fmla="*/ 1046443 w 2552301"/>
              <a:gd name="connsiteY2" fmla="*/ 0 h 2308324"/>
              <a:gd name="connsiteX3" fmla="*/ 1480335 w 2552301"/>
              <a:gd name="connsiteY3" fmla="*/ 0 h 2308324"/>
              <a:gd name="connsiteX4" fmla="*/ 1914226 w 2552301"/>
              <a:gd name="connsiteY4" fmla="*/ 0 h 2308324"/>
              <a:gd name="connsiteX5" fmla="*/ 2552301 w 2552301"/>
              <a:gd name="connsiteY5" fmla="*/ 0 h 2308324"/>
              <a:gd name="connsiteX6" fmla="*/ 2552301 w 2552301"/>
              <a:gd name="connsiteY6" fmla="*/ 530915 h 2308324"/>
              <a:gd name="connsiteX7" fmla="*/ 2552301 w 2552301"/>
              <a:gd name="connsiteY7" fmla="*/ 1038746 h 2308324"/>
              <a:gd name="connsiteX8" fmla="*/ 2552301 w 2552301"/>
              <a:gd name="connsiteY8" fmla="*/ 1615827 h 2308324"/>
              <a:gd name="connsiteX9" fmla="*/ 2552301 w 2552301"/>
              <a:gd name="connsiteY9" fmla="*/ 2308324 h 2308324"/>
              <a:gd name="connsiteX10" fmla="*/ 2092887 w 2552301"/>
              <a:gd name="connsiteY10" fmla="*/ 2308324 h 2308324"/>
              <a:gd name="connsiteX11" fmla="*/ 1607950 w 2552301"/>
              <a:gd name="connsiteY11" fmla="*/ 2308324 h 2308324"/>
              <a:gd name="connsiteX12" fmla="*/ 1046443 w 2552301"/>
              <a:gd name="connsiteY12" fmla="*/ 2308324 h 2308324"/>
              <a:gd name="connsiteX13" fmla="*/ 561506 w 2552301"/>
              <a:gd name="connsiteY13" fmla="*/ 2308324 h 2308324"/>
              <a:gd name="connsiteX14" fmla="*/ 0 w 2552301"/>
              <a:gd name="connsiteY14" fmla="*/ 2308324 h 2308324"/>
              <a:gd name="connsiteX15" fmla="*/ 0 w 2552301"/>
              <a:gd name="connsiteY15" fmla="*/ 1685077 h 2308324"/>
              <a:gd name="connsiteX16" fmla="*/ 0 w 2552301"/>
              <a:gd name="connsiteY16" fmla="*/ 1131079 h 2308324"/>
              <a:gd name="connsiteX17" fmla="*/ 0 w 2552301"/>
              <a:gd name="connsiteY17" fmla="*/ 553998 h 2308324"/>
              <a:gd name="connsiteX18" fmla="*/ 0 w 2552301"/>
              <a:gd name="connsiteY18"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2301" h="2308324" fill="none" extrusionOk="0">
                <a:moveTo>
                  <a:pt x="0" y="0"/>
                </a:moveTo>
                <a:cubicBezTo>
                  <a:pt x="182883" y="-41479"/>
                  <a:pt x="327667" y="24399"/>
                  <a:pt x="510460" y="0"/>
                </a:cubicBezTo>
                <a:cubicBezTo>
                  <a:pt x="693253" y="-24399"/>
                  <a:pt x="849402" y="30652"/>
                  <a:pt x="1046443" y="0"/>
                </a:cubicBezTo>
                <a:cubicBezTo>
                  <a:pt x="1243484" y="-30652"/>
                  <a:pt x="1342162" y="20325"/>
                  <a:pt x="1480335" y="0"/>
                </a:cubicBezTo>
                <a:cubicBezTo>
                  <a:pt x="1618508" y="-20325"/>
                  <a:pt x="1703039" y="17021"/>
                  <a:pt x="1914226" y="0"/>
                </a:cubicBezTo>
                <a:cubicBezTo>
                  <a:pt x="2125413" y="-17021"/>
                  <a:pt x="2308292" y="12796"/>
                  <a:pt x="2552301" y="0"/>
                </a:cubicBezTo>
                <a:cubicBezTo>
                  <a:pt x="2583532" y="191147"/>
                  <a:pt x="2492625" y="409919"/>
                  <a:pt x="2552301" y="530915"/>
                </a:cubicBezTo>
                <a:cubicBezTo>
                  <a:pt x="2611977" y="651911"/>
                  <a:pt x="2494386" y="907405"/>
                  <a:pt x="2552301" y="1038746"/>
                </a:cubicBezTo>
                <a:cubicBezTo>
                  <a:pt x="2610216" y="1170087"/>
                  <a:pt x="2525193" y="1471484"/>
                  <a:pt x="2552301" y="1615827"/>
                </a:cubicBezTo>
                <a:cubicBezTo>
                  <a:pt x="2579409" y="1760170"/>
                  <a:pt x="2504736" y="2151548"/>
                  <a:pt x="2552301" y="2308324"/>
                </a:cubicBezTo>
                <a:cubicBezTo>
                  <a:pt x="2389676" y="2355529"/>
                  <a:pt x="2193281" y="2300889"/>
                  <a:pt x="2092887" y="2308324"/>
                </a:cubicBezTo>
                <a:cubicBezTo>
                  <a:pt x="1992493" y="2315759"/>
                  <a:pt x="1724887" y="2279996"/>
                  <a:pt x="1607950" y="2308324"/>
                </a:cubicBezTo>
                <a:cubicBezTo>
                  <a:pt x="1491013" y="2336652"/>
                  <a:pt x="1244939" y="2241636"/>
                  <a:pt x="1046443" y="2308324"/>
                </a:cubicBezTo>
                <a:cubicBezTo>
                  <a:pt x="847947" y="2375012"/>
                  <a:pt x="673758" y="2262107"/>
                  <a:pt x="561506" y="2308324"/>
                </a:cubicBezTo>
                <a:cubicBezTo>
                  <a:pt x="449254" y="2354541"/>
                  <a:pt x="257284" y="2305305"/>
                  <a:pt x="0" y="2308324"/>
                </a:cubicBezTo>
                <a:cubicBezTo>
                  <a:pt x="-14000" y="2083331"/>
                  <a:pt x="16288" y="1921944"/>
                  <a:pt x="0" y="1685077"/>
                </a:cubicBezTo>
                <a:cubicBezTo>
                  <a:pt x="-16288" y="1448210"/>
                  <a:pt x="46611" y="1335653"/>
                  <a:pt x="0" y="1131079"/>
                </a:cubicBezTo>
                <a:cubicBezTo>
                  <a:pt x="-46611" y="926505"/>
                  <a:pt x="67423" y="719303"/>
                  <a:pt x="0" y="553998"/>
                </a:cubicBezTo>
                <a:cubicBezTo>
                  <a:pt x="-67423" y="388693"/>
                  <a:pt x="55284" y="195802"/>
                  <a:pt x="0" y="0"/>
                </a:cubicBezTo>
                <a:close/>
              </a:path>
              <a:path w="2552301" h="2308324" stroke="0" extrusionOk="0">
                <a:moveTo>
                  <a:pt x="0" y="0"/>
                </a:moveTo>
                <a:cubicBezTo>
                  <a:pt x="225520" y="-18346"/>
                  <a:pt x="245963" y="5334"/>
                  <a:pt x="484937" y="0"/>
                </a:cubicBezTo>
                <a:cubicBezTo>
                  <a:pt x="723911" y="-5334"/>
                  <a:pt x="830232" y="4053"/>
                  <a:pt x="918828" y="0"/>
                </a:cubicBezTo>
                <a:cubicBezTo>
                  <a:pt x="1007424" y="-4053"/>
                  <a:pt x="1205605" y="7331"/>
                  <a:pt x="1454812" y="0"/>
                </a:cubicBezTo>
                <a:cubicBezTo>
                  <a:pt x="1704019" y="-7331"/>
                  <a:pt x="1879691" y="41346"/>
                  <a:pt x="2016318" y="0"/>
                </a:cubicBezTo>
                <a:cubicBezTo>
                  <a:pt x="2152945" y="-41346"/>
                  <a:pt x="2371013" y="32977"/>
                  <a:pt x="2552301" y="0"/>
                </a:cubicBezTo>
                <a:cubicBezTo>
                  <a:pt x="2614166" y="142155"/>
                  <a:pt x="2506870" y="428925"/>
                  <a:pt x="2552301" y="553998"/>
                </a:cubicBezTo>
                <a:cubicBezTo>
                  <a:pt x="2597732" y="679071"/>
                  <a:pt x="2525691" y="825302"/>
                  <a:pt x="2552301" y="1084912"/>
                </a:cubicBezTo>
                <a:cubicBezTo>
                  <a:pt x="2578911" y="1344522"/>
                  <a:pt x="2528855" y="1454396"/>
                  <a:pt x="2552301" y="1638910"/>
                </a:cubicBezTo>
                <a:cubicBezTo>
                  <a:pt x="2575747" y="1823424"/>
                  <a:pt x="2471975" y="2155234"/>
                  <a:pt x="2552301" y="2308324"/>
                </a:cubicBezTo>
                <a:cubicBezTo>
                  <a:pt x="2365020" y="2333660"/>
                  <a:pt x="2320191" y="2268858"/>
                  <a:pt x="2118410" y="2308324"/>
                </a:cubicBezTo>
                <a:cubicBezTo>
                  <a:pt x="1916629" y="2347790"/>
                  <a:pt x="1816795" y="2263831"/>
                  <a:pt x="1633473" y="2308324"/>
                </a:cubicBezTo>
                <a:cubicBezTo>
                  <a:pt x="1450151" y="2352817"/>
                  <a:pt x="1315559" y="2282239"/>
                  <a:pt x="1174058" y="2308324"/>
                </a:cubicBezTo>
                <a:cubicBezTo>
                  <a:pt x="1032557" y="2334409"/>
                  <a:pt x="884334" y="2280690"/>
                  <a:pt x="714644" y="2308324"/>
                </a:cubicBezTo>
                <a:cubicBezTo>
                  <a:pt x="544954" y="2335958"/>
                  <a:pt x="222478" y="2273106"/>
                  <a:pt x="0" y="2308324"/>
                </a:cubicBezTo>
                <a:cubicBezTo>
                  <a:pt x="-29219" y="2060287"/>
                  <a:pt x="35985" y="1852701"/>
                  <a:pt x="0" y="1731243"/>
                </a:cubicBezTo>
                <a:cubicBezTo>
                  <a:pt x="-35985" y="1609785"/>
                  <a:pt x="46932" y="1444304"/>
                  <a:pt x="0" y="1200328"/>
                </a:cubicBezTo>
                <a:cubicBezTo>
                  <a:pt x="-46932" y="956353"/>
                  <a:pt x="8705" y="798325"/>
                  <a:pt x="0" y="669414"/>
                </a:cubicBezTo>
                <a:cubicBezTo>
                  <a:pt x="-8705" y="540503"/>
                  <a:pt x="54885" y="206051"/>
                  <a:pt x="0" y="0"/>
                </a:cubicBezTo>
                <a:close/>
              </a:path>
            </a:pathLst>
          </a:custGeom>
          <a:solidFill>
            <a:schemeClr val="bg2"/>
          </a:solidFill>
          <a:ln>
            <a:solidFill>
              <a:srgbClr val="0070C0"/>
            </a:solidFill>
            <a:extLst>
              <a:ext uri="{C807C97D-BFC1-408E-A445-0C87EB9F89A2}">
                <ask:lineSketchStyleProps xmlns:ask="http://schemas.microsoft.com/office/drawing/2018/sketchyshapes" sd="2215597123">
                  <a:prstGeom prst="rect">
                    <a:avLst/>
                  </a:prstGeom>
                  <ask:type>
                    <ask:lineSketchScribble/>
                  </ask:type>
                </ask:lineSketchStyleProps>
              </a:ext>
            </a:extLst>
          </a:ln>
        </p:spPr>
        <p:txBody>
          <a:bodyPr wrap="square" rtlCol="0">
            <a:spAutoFit/>
          </a:bodyPr>
          <a:lstStyle/>
          <a:p>
            <a:r>
              <a:rPr lang="de-AT" dirty="0"/>
              <a:t>He said that he was working at Microsoft and could get us all the programs for free, but you know what –he works there as a janitor and cannot get us anything.</a:t>
            </a:r>
            <a:endParaRPr lang="en-US" dirty="0"/>
          </a:p>
        </p:txBody>
      </p:sp>
      <p:sp>
        <p:nvSpPr>
          <p:cNvPr id="8" name="TextBox 7">
            <a:extLst>
              <a:ext uri="{FF2B5EF4-FFF2-40B4-BE49-F238E27FC236}">
                <a16:creationId xmlns:a16="http://schemas.microsoft.com/office/drawing/2014/main" id="{516A5F1C-C03D-4A52-AE97-C613FE4F63EF}"/>
              </a:ext>
            </a:extLst>
          </p:cNvPr>
          <p:cNvSpPr txBox="1"/>
          <p:nvPr/>
        </p:nvSpPr>
        <p:spPr>
          <a:xfrm>
            <a:off x="395536" y="4925687"/>
            <a:ext cx="3384376" cy="923330"/>
          </a:xfrm>
          <a:custGeom>
            <a:avLst/>
            <a:gdLst>
              <a:gd name="connsiteX0" fmla="*/ 0 w 3384376"/>
              <a:gd name="connsiteY0" fmla="*/ 0 h 923330"/>
              <a:gd name="connsiteX1" fmla="*/ 631750 w 3384376"/>
              <a:gd name="connsiteY1" fmla="*/ 0 h 923330"/>
              <a:gd name="connsiteX2" fmla="*/ 1229657 w 3384376"/>
              <a:gd name="connsiteY2" fmla="*/ 0 h 923330"/>
              <a:gd name="connsiteX3" fmla="*/ 1692188 w 3384376"/>
              <a:gd name="connsiteY3" fmla="*/ 0 h 923330"/>
              <a:gd name="connsiteX4" fmla="*/ 2154719 w 3384376"/>
              <a:gd name="connsiteY4" fmla="*/ 0 h 923330"/>
              <a:gd name="connsiteX5" fmla="*/ 2651095 w 3384376"/>
              <a:gd name="connsiteY5" fmla="*/ 0 h 923330"/>
              <a:gd name="connsiteX6" fmla="*/ 3384376 w 3384376"/>
              <a:gd name="connsiteY6" fmla="*/ 0 h 923330"/>
              <a:gd name="connsiteX7" fmla="*/ 3384376 w 3384376"/>
              <a:gd name="connsiteY7" fmla="*/ 433965 h 923330"/>
              <a:gd name="connsiteX8" fmla="*/ 3384376 w 3384376"/>
              <a:gd name="connsiteY8" fmla="*/ 923330 h 923330"/>
              <a:gd name="connsiteX9" fmla="*/ 2786470 w 3384376"/>
              <a:gd name="connsiteY9" fmla="*/ 923330 h 923330"/>
              <a:gd name="connsiteX10" fmla="*/ 2323938 w 3384376"/>
              <a:gd name="connsiteY10" fmla="*/ 923330 h 923330"/>
              <a:gd name="connsiteX11" fmla="*/ 1759876 w 3384376"/>
              <a:gd name="connsiteY11" fmla="*/ 923330 h 923330"/>
              <a:gd name="connsiteX12" fmla="*/ 1263500 w 3384376"/>
              <a:gd name="connsiteY12" fmla="*/ 923330 h 923330"/>
              <a:gd name="connsiteX13" fmla="*/ 699438 w 3384376"/>
              <a:gd name="connsiteY13" fmla="*/ 923330 h 923330"/>
              <a:gd name="connsiteX14" fmla="*/ 0 w 3384376"/>
              <a:gd name="connsiteY14" fmla="*/ 923330 h 923330"/>
              <a:gd name="connsiteX15" fmla="*/ 0 w 3384376"/>
              <a:gd name="connsiteY15" fmla="*/ 452432 h 923330"/>
              <a:gd name="connsiteX16" fmla="*/ 0 w 3384376"/>
              <a:gd name="connsiteY1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84376" h="923330" fill="none" extrusionOk="0">
                <a:moveTo>
                  <a:pt x="0" y="0"/>
                </a:moveTo>
                <a:cubicBezTo>
                  <a:pt x="182830" y="-25132"/>
                  <a:pt x="401214" y="20568"/>
                  <a:pt x="631750" y="0"/>
                </a:cubicBezTo>
                <a:cubicBezTo>
                  <a:pt x="862286" y="-20568"/>
                  <a:pt x="1102296" y="65260"/>
                  <a:pt x="1229657" y="0"/>
                </a:cubicBezTo>
                <a:cubicBezTo>
                  <a:pt x="1357018" y="-65260"/>
                  <a:pt x="1537802" y="46508"/>
                  <a:pt x="1692188" y="0"/>
                </a:cubicBezTo>
                <a:cubicBezTo>
                  <a:pt x="1846574" y="-46508"/>
                  <a:pt x="2015723" y="32678"/>
                  <a:pt x="2154719" y="0"/>
                </a:cubicBezTo>
                <a:cubicBezTo>
                  <a:pt x="2293715" y="-32678"/>
                  <a:pt x="2531719" y="8292"/>
                  <a:pt x="2651095" y="0"/>
                </a:cubicBezTo>
                <a:cubicBezTo>
                  <a:pt x="2770471" y="-8292"/>
                  <a:pt x="3098123" y="26002"/>
                  <a:pt x="3384376" y="0"/>
                </a:cubicBezTo>
                <a:cubicBezTo>
                  <a:pt x="3411997" y="198475"/>
                  <a:pt x="3374730" y="343117"/>
                  <a:pt x="3384376" y="433965"/>
                </a:cubicBezTo>
                <a:cubicBezTo>
                  <a:pt x="3394022" y="524813"/>
                  <a:pt x="3345128" y="710395"/>
                  <a:pt x="3384376" y="923330"/>
                </a:cubicBezTo>
                <a:cubicBezTo>
                  <a:pt x="3218211" y="953394"/>
                  <a:pt x="2944909" y="875799"/>
                  <a:pt x="2786470" y="923330"/>
                </a:cubicBezTo>
                <a:cubicBezTo>
                  <a:pt x="2628031" y="970861"/>
                  <a:pt x="2417967" y="901525"/>
                  <a:pt x="2323938" y="923330"/>
                </a:cubicBezTo>
                <a:cubicBezTo>
                  <a:pt x="2229909" y="945135"/>
                  <a:pt x="1900741" y="913678"/>
                  <a:pt x="1759876" y="923330"/>
                </a:cubicBezTo>
                <a:cubicBezTo>
                  <a:pt x="1619011" y="932982"/>
                  <a:pt x="1418477" y="895256"/>
                  <a:pt x="1263500" y="923330"/>
                </a:cubicBezTo>
                <a:cubicBezTo>
                  <a:pt x="1108523" y="951404"/>
                  <a:pt x="835850" y="869199"/>
                  <a:pt x="699438" y="923330"/>
                </a:cubicBezTo>
                <a:cubicBezTo>
                  <a:pt x="563026" y="977461"/>
                  <a:pt x="227291" y="881937"/>
                  <a:pt x="0" y="923330"/>
                </a:cubicBezTo>
                <a:cubicBezTo>
                  <a:pt x="-21117" y="729371"/>
                  <a:pt x="6361" y="677745"/>
                  <a:pt x="0" y="452432"/>
                </a:cubicBezTo>
                <a:cubicBezTo>
                  <a:pt x="-6361" y="227119"/>
                  <a:pt x="47313" y="157258"/>
                  <a:pt x="0" y="0"/>
                </a:cubicBezTo>
                <a:close/>
              </a:path>
              <a:path w="3384376" h="923330" stroke="0" extrusionOk="0">
                <a:moveTo>
                  <a:pt x="0" y="0"/>
                </a:moveTo>
                <a:cubicBezTo>
                  <a:pt x="153977" y="-23472"/>
                  <a:pt x="396891" y="26920"/>
                  <a:pt x="530219" y="0"/>
                </a:cubicBezTo>
                <a:cubicBezTo>
                  <a:pt x="663547" y="-26920"/>
                  <a:pt x="993358" y="16315"/>
                  <a:pt x="1161969" y="0"/>
                </a:cubicBezTo>
                <a:cubicBezTo>
                  <a:pt x="1330580" y="-16315"/>
                  <a:pt x="1505893" y="9018"/>
                  <a:pt x="1658344" y="0"/>
                </a:cubicBezTo>
                <a:cubicBezTo>
                  <a:pt x="1810796" y="-9018"/>
                  <a:pt x="2009891" y="25743"/>
                  <a:pt x="2120876" y="0"/>
                </a:cubicBezTo>
                <a:cubicBezTo>
                  <a:pt x="2231861" y="-25743"/>
                  <a:pt x="2537268" y="60709"/>
                  <a:pt x="2718782" y="0"/>
                </a:cubicBezTo>
                <a:cubicBezTo>
                  <a:pt x="2900296" y="-60709"/>
                  <a:pt x="3081989" y="15955"/>
                  <a:pt x="3384376" y="0"/>
                </a:cubicBezTo>
                <a:cubicBezTo>
                  <a:pt x="3435501" y="128858"/>
                  <a:pt x="3374172" y="232199"/>
                  <a:pt x="3384376" y="443198"/>
                </a:cubicBezTo>
                <a:cubicBezTo>
                  <a:pt x="3394580" y="654197"/>
                  <a:pt x="3381524" y="801622"/>
                  <a:pt x="3384376" y="923330"/>
                </a:cubicBezTo>
                <a:cubicBezTo>
                  <a:pt x="3178837" y="977129"/>
                  <a:pt x="3118760" y="871599"/>
                  <a:pt x="2888001" y="923330"/>
                </a:cubicBezTo>
                <a:cubicBezTo>
                  <a:pt x="2657242" y="975061"/>
                  <a:pt x="2567226" y="851654"/>
                  <a:pt x="2256251" y="923330"/>
                </a:cubicBezTo>
                <a:cubicBezTo>
                  <a:pt x="1945276" y="995006"/>
                  <a:pt x="1888855" y="895732"/>
                  <a:pt x="1692188" y="923330"/>
                </a:cubicBezTo>
                <a:cubicBezTo>
                  <a:pt x="1495521" y="950928"/>
                  <a:pt x="1405180" y="889276"/>
                  <a:pt x="1195813" y="923330"/>
                </a:cubicBezTo>
                <a:cubicBezTo>
                  <a:pt x="986446" y="957384"/>
                  <a:pt x="859336" y="907145"/>
                  <a:pt x="733281" y="923330"/>
                </a:cubicBezTo>
                <a:cubicBezTo>
                  <a:pt x="607226" y="939515"/>
                  <a:pt x="238169" y="864623"/>
                  <a:pt x="0" y="923330"/>
                </a:cubicBezTo>
                <a:cubicBezTo>
                  <a:pt x="-37665" y="818590"/>
                  <a:pt x="20768" y="674774"/>
                  <a:pt x="0" y="470898"/>
                </a:cubicBezTo>
                <a:cubicBezTo>
                  <a:pt x="-20768" y="267022"/>
                  <a:pt x="23188" y="186440"/>
                  <a:pt x="0" y="0"/>
                </a:cubicBezTo>
                <a:close/>
              </a:path>
            </a:pathLst>
          </a:custGeom>
          <a:solidFill>
            <a:schemeClr val="accent5">
              <a:lumMod val="60000"/>
              <a:lumOff val="40000"/>
            </a:schemeClr>
          </a:solidFill>
          <a:ln>
            <a:solidFill>
              <a:srgbClr val="0070C0"/>
            </a:solidFill>
            <a:extLst>
              <a:ext uri="{C807C97D-BFC1-408E-A445-0C87EB9F89A2}">
                <ask:lineSketchStyleProps xmlns:ask="http://schemas.microsoft.com/office/drawing/2018/sketchyshapes" sd="2790777377">
                  <a:prstGeom prst="rect">
                    <a:avLst/>
                  </a:prstGeom>
                  <ask:type>
                    <ask:lineSketchScribble/>
                  </ask:type>
                </ask:lineSketchStyleProps>
              </a:ext>
            </a:extLst>
          </a:ln>
        </p:spPr>
        <p:txBody>
          <a:bodyPr wrap="square" rtlCol="0">
            <a:spAutoFit/>
          </a:bodyPr>
          <a:lstStyle/>
          <a:p>
            <a:r>
              <a:rPr lang="de-AT" dirty="0"/>
              <a:t>He said he will work in Spain in the summer and we can all come and stay with him.</a:t>
            </a:r>
            <a:endParaRPr lang="en-US" dirty="0"/>
          </a:p>
        </p:txBody>
      </p:sp>
      <p:sp>
        <p:nvSpPr>
          <p:cNvPr id="10" name="TextBox 9">
            <a:extLst>
              <a:ext uri="{FF2B5EF4-FFF2-40B4-BE49-F238E27FC236}">
                <a16:creationId xmlns:a16="http://schemas.microsoft.com/office/drawing/2014/main" id="{172D12F9-995E-41E8-9915-517B89A8E67E}"/>
              </a:ext>
            </a:extLst>
          </p:cNvPr>
          <p:cNvSpPr txBox="1"/>
          <p:nvPr/>
        </p:nvSpPr>
        <p:spPr>
          <a:xfrm>
            <a:off x="4091136" y="4833877"/>
            <a:ext cx="3024336" cy="1477328"/>
          </a:xfrm>
          <a:custGeom>
            <a:avLst/>
            <a:gdLst>
              <a:gd name="connsiteX0" fmla="*/ 0 w 3024336"/>
              <a:gd name="connsiteY0" fmla="*/ 0 h 1477328"/>
              <a:gd name="connsiteX1" fmla="*/ 473813 w 3024336"/>
              <a:gd name="connsiteY1" fmla="*/ 0 h 1477328"/>
              <a:gd name="connsiteX2" fmla="*/ 887139 w 3024336"/>
              <a:gd name="connsiteY2" fmla="*/ 0 h 1477328"/>
              <a:gd name="connsiteX3" fmla="*/ 1451681 w 3024336"/>
              <a:gd name="connsiteY3" fmla="*/ 0 h 1477328"/>
              <a:gd name="connsiteX4" fmla="*/ 1925494 w 3024336"/>
              <a:gd name="connsiteY4" fmla="*/ 0 h 1477328"/>
              <a:gd name="connsiteX5" fmla="*/ 2399307 w 3024336"/>
              <a:gd name="connsiteY5" fmla="*/ 0 h 1477328"/>
              <a:gd name="connsiteX6" fmla="*/ 3024336 w 3024336"/>
              <a:gd name="connsiteY6" fmla="*/ 0 h 1477328"/>
              <a:gd name="connsiteX7" fmla="*/ 3024336 w 3024336"/>
              <a:gd name="connsiteY7" fmla="*/ 462896 h 1477328"/>
              <a:gd name="connsiteX8" fmla="*/ 3024336 w 3024336"/>
              <a:gd name="connsiteY8" fmla="*/ 955339 h 1477328"/>
              <a:gd name="connsiteX9" fmla="*/ 3024336 w 3024336"/>
              <a:gd name="connsiteY9" fmla="*/ 1477328 h 1477328"/>
              <a:gd name="connsiteX10" fmla="*/ 2580767 w 3024336"/>
              <a:gd name="connsiteY10" fmla="*/ 1477328 h 1477328"/>
              <a:gd name="connsiteX11" fmla="*/ 2076711 w 3024336"/>
              <a:gd name="connsiteY11" fmla="*/ 1477328 h 1477328"/>
              <a:gd name="connsiteX12" fmla="*/ 1602898 w 3024336"/>
              <a:gd name="connsiteY12" fmla="*/ 1477328 h 1477328"/>
              <a:gd name="connsiteX13" fmla="*/ 1038355 w 3024336"/>
              <a:gd name="connsiteY13" fmla="*/ 1477328 h 1477328"/>
              <a:gd name="connsiteX14" fmla="*/ 473813 w 3024336"/>
              <a:gd name="connsiteY14" fmla="*/ 1477328 h 1477328"/>
              <a:gd name="connsiteX15" fmla="*/ 0 w 3024336"/>
              <a:gd name="connsiteY15" fmla="*/ 1477328 h 1477328"/>
              <a:gd name="connsiteX16" fmla="*/ 0 w 3024336"/>
              <a:gd name="connsiteY16" fmla="*/ 984885 h 1477328"/>
              <a:gd name="connsiteX17" fmla="*/ 0 w 3024336"/>
              <a:gd name="connsiteY17" fmla="*/ 507216 h 1477328"/>
              <a:gd name="connsiteX18" fmla="*/ 0 w 3024336"/>
              <a:gd name="connsiteY18"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4336" h="1477328" extrusionOk="0">
                <a:moveTo>
                  <a:pt x="0" y="0"/>
                </a:moveTo>
                <a:cubicBezTo>
                  <a:pt x="95475" y="-52806"/>
                  <a:pt x="263232" y="26513"/>
                  <a:pt x="473813" y="0"/>
                </a:cubicBezTo>
                <a:cubicBezTo>
                  <a:pt x="684394" y="-26513"/>
                  <a:pt x="762995" y="3009"/>
                  <a:pt x="887139" y="0"/>
                </a:cubicBezTo>
                <a:cubicBezTo>
                  <a:pt x="1011283" y="-3009"/>
                  <a:pt x="1176593" y="53231"/>
                  <a:pt x="1451681" y="0"/>
                </a:cubicBezTo>
                <a:cubicBezTo>
                  <a:pt x="1726769" y="-53231"/>
                  <a:pt x="1708099" y="592"/>
                  <a:pt x="1925494" y="0"/>
                </a:cubicBezTo>
                <a:cubicBezTo>
                  <a:pt x="2142889" y="-592"/>
                  <a:pt x="2228814" y="29264"/>
                  <a:pt x="2399307" y="0"/>
                </a:cubicBezTo>
                <a:cubicBezTo>
                  <a:pt x="2569800" y="-29264"/>
                  <a:pt x="2880646" y="19360"/>
                  <a:pt x="3024336" y="0"/>
                </a:cubicBezTo>
                <a:cubicBezTo>
                  <a:pt x="3051650" y="108949"/>
                  <a:pt x="3016523" y="293481"/>
                  <a:pt x="3024336" y="462896"/>
                </a:cubicBezTo>
                <a:cubicBezTo>
                  <a:pt x="3032149" y="632311"/>
                  <a:pt x="3010719" y="754333"/>
                  <a:pt x="3024336" y="955339"/>
                </a:cubicBezTo>
                <a:cubicBezTo>
                  <a:pt x="3037953" y="1156345"/>
                  <a:pt x="2968094" y="1251853"/>
                  <a:pt x="3024336" y="1477328"/>
                </a:cubicBezTo>
                <a:cubicBezTo>
                  <a:pt x="2839846" y="1480492"/>
                  <a:pt x="2671834" y="1426032"/>
                  <a:pt x="2580767" y="1477328"/>
                </a:cubicBezTo>
                <a:cubicBezTo>
                  <a:pt x="2489700" y="1528624"/>
                  <a:pt x="2236526" y="1453074"/>
                  <a:pt x="2076711" y="1477328"/>
                </a:cubicBezTo>
                <a:cubicBezTo>
                  <a:pt x="1916896" y="1501582"/>
                  <a:pt x="1781986" y="1421175"/>
                  <a:pt x="1602898" y="1477328"/>
                </a:cubicBezTo>
                <a:cubicBezTo>
                  <a:pt x="1423810" y="1533481"/>
                  <a:pt x="1248882" y="1426267"/>
                  <a:pt x="1038355" y="1477328"/>
                </a:cubicBezTo>
                <a:cubicBezTo>
                  <a:pt x="827828" y="1528389"/>
                  <a:pt x="657365" y="1455259"/>
                  <a:pt x="473813" y="1477328"/>
                </a:cubicBezTo>
                <a:cubicBezTo>
                  <a:pt x="290261" y="1499397"/>
                  <a:pt x="115736" y="1476119"/>
                  <a:pt x="0" y="1477328"/>
                </a:cubicBezTo>
                <a:cubicBezTo>
                  <a:pt x="-11745" y="1249424"/>
                  <a:pt x="40301" y="1210974"/>
                  <a:pt x="0" y="984885"/>
                </a:cubicBezTo>
                <a:cubicBezTo>
                  <a:pt x="-40301" y="758796"/>
                  <a:pt x="29732" y="637841"/>
                  <a:pt x="0" y="507216"/>
                </a:cubicBezTo>
                <a:cubicBezTo>
                  <a:pt x="-29732" y="376591"/>
                  <a:pt x="34410" y="149112"/>
                  <a:pt x="0" y="0"/>
                </a:cubicBezTo>
                <a:close/>
              </a:path>
            </a:pathLst>
          </a:custGeom>
          <a:noFill/>
          <a:ln>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de-AT" dirty="0"/>
              <a:t>He said he would work in Spain this summer, but I don‘t think that‘s possible. He has not even finished his studies.</a:t>
            </a:r>
            <a:endParaRPr lang="en-US" dirty="0"/>
          </a:p>
        </p:txBody>
      </p:sp>
      <p:sp>
        <p:nvSpPr>
          <p:cNvPr id="11" name="TextBox 10">
            <a:extLst>
              <a:ext uri="{FF2B5EF4-FFF2-40B4-BE49-F238E27FC236}">
                <a16:creationId xmlns:a16="http://schemas.microsoft.com/office/drawing/2014/main" id="{1B8340EA-1639-451B-9F47-4A04BE3024B6}"/>
              </a:ext>
            </a:extLst>
          </p:cNvPr>
          <p:cNvSpPr txBox="1"/>
          <p:nvPr/>
        </p:nvSpPr>
        <p:spPr>
          <a:xfrm>
            <a:off x="339823" y="6381328"/>
            <a:ext cx="4680520" cy="276999"/>
          </a:xfrm>
          <a:prstGeom prst="rect">
            <a:avLst/>
          </a:prstGeom>
          <a:noFill/>
        </p:spPr>
        <p:txBody>
          <a:bodyPr wrap="square" rtlCol="0">
            <a:spAutoFit/>
          </a:bodyPr>
          <a:lstStyle/>
          <a:p>
            <a:r>
              <a:rPr lang="de-AT" sz="1200" dirty="0">
                <a:solidFill>
                  <a:srgbClr val="FFC000"/>
                </a:solidFill>
              </a:rPr>
              <a:t>Focus on Modern Carreers 1, p.91</a:t>
            </a:r>
            <a:endParaRPr lang="en-US" sz="1200" dirty="0">
              <a:solidFill>
                <a:srgbClr val="FFC000"/>
              </a:solidFill>
            </a:endParaRPr>
          </a:p>
        </p:txBody>
      </p:sp>
    </p:spTree>
    <p:extLst>
      <p:ext uri="{BB962C8B-B14F-4D97-AF65-F5344CB8AC3E}">
        <p14:creationId xmlns:p14="http://schemas.microsoft.com/office/powerpoint/2010/main" val="307991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76671"/>
            <a:ext cx="5254154" cy="5836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506176"/>
            <a:ext cx="2808312" cy="1384995"/>
          </a:xfrm>
          <a:prstGeom prst="rect">
            <a:avLst/>
          </a:prstGeom>
          <a:noFill/>
        </p:spPr>
        <p:txBody>
          <a:bodyPr wrap="square" rtlCol="0">
            <a:spAutoFit/>
          </a:bodyPr>
          <a:lstStyle/>
          <a:p>
            <a:r>
              <a:rPr lang="de-AT" sz="2800" b="1" dirty="0"/>
              <a:t>The Reporting Circle</a:t>
            </a:r>
            <a:endParaRPr lang="en-US" sz="2800" b="1" dirty="0"/>
          </a:p>
        </p:txBody>
      </p:sp>
    </p:spTree>
    <p:extLst>
      <p:ext uri="{BB962C8B-B14F-4D97-AF65-F5344CB8AC3E}">
        <p14:creationId xmlns:p14="http://schemas.microsoft.com/office/powerpoint/2010/main" val="127002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08EEB-35F3-4128-A03D-135AE0770901}"/>
              </a:ext>
            </a:extLst>
          </p:cNvPr>
          <p:cNvSpPr>
            <a:spLocks noGrp="1"/>
          </p:cNvSpPr>
          <p:nvPr>
            <p:ph type="title"/>
          </p:nvPr>
        </p:nvSpPr>
        <p:spPr/>
        <p:txBody>
          <a:bodyPr/>
          <a:lstStyle/>
          <a:p>
            <a:r>
              <a:rPr lang="de-AT" dirty="0"/>
              <a:t>David Newby: on Reporting or Announcing</a:t>
            </a:r>
            <a:endParaRPr lang="en-US" dirty="0"/>
          </a:p>
        </p:txBody>
      </p:sp>
      <p:sp>
        <p:nvSpPr>
          <p:cNvPr id="3" name="Content Placeholder 2">
            <a:extLst>
              <a:ext uri="{FF2B5EF4-FFF2-40B4-BE49-F238E27FC236}">
                <a16:creationId xmlns:a16="http://schemas.microsoft.com/office/drawing/2014/main" id="{1D99E2FB-23F1-4215-ADC5-749C656F5F7A}"/>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A52616C9-9EB5-4E92-8148-982B4EDDCDF1}"/>
              </a:ext>
            </a:extLst>
          </p:cNvPr>
          <p:cNvPicPr>
            <a:picLocks noChangeAspect="1"/>
          </p:cNvPicPr>
          <p:nvPr/>
        </p:nvPicPr>
        <p:blipFill rotWithShape="1">
          <a:blip r:embed="rId3"/>
          <a:srcRect b="3124"/>
          <a:stretch/>
        </p:blipFill>
        <p:spPr>
          <a:xfrm>
            <a:off x="683568" y="1527048"/>
            <a:ext cx="7343345" cy="4785510"/>
          </a:xfrm>
          <a:prstGeom prst="rect">
            <a:avLst/>
          </a:prstGeom>
        </p:spPr>
      </p:pic>
    </p:spTree>
    <p:extLst>
      <p:ext uri="{BB962C8B-B14F-4D97-AF65-F5344CB8AC3E}">
        <p14:creationId xmlns:p14="http://schemas.microsoft.com/office/powerpoint/2010/main" val="2756349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02C9-7743-4007-A84F-F0D9E7C34238}"/>
              </a:ext>
            </a:extLst>
          </p:cNvPr>
          <p:cNvSpPr>
            <a:spLocks noGrp="1"/>
          </p:cNvSpPr>
          <p:nvPr>
            <p:ph type="title"/>
          </p:nvPr>
        </p:nvSpPr>
        <p:spPr/>
        <p:txBody>
          <a:bodyPr/>
          <a:lstStyle/>
          <a:p>
            <a:r>
              <a:rPr lang="de-AT" dirty="0"/>
              <a:t>Why would anyone want to report these…?</a:t>
            </a:r>
            <a:endParaRPr lang="en-US" dirty="0"/>
          </a:p>
        </p:txBody>
      </p:sp>
      <p:pic>
        <p:nvPicPr>
          <p:cNvPr id="5" name="Content Placeholder 4">
            <a:extLst>
              <a:ext uri="{FF2B5EF4-FFF2-40B4-BE49-F238E27FC236}">
                <a16:creationId xmlns:a16="http://schemas.microsoft.com/office/drawing/2014/main" id="{0D80D3D3-5B76-4353-99CB-2F07B68D4A5C}"/>
              </a:ext>
            </a:extLst>
          </p:cNvPr>
          <p:cNvPicPr>
            <a:picLocks noGrp="1" noChangeAspect="1"/>
          </p:cNvPicPr>
          <p:nvPr>
            <p:ph sz="quarter" idx="1"/>
          </p:nvPr>
        </p:nvPicPr>
        <p:blipFill>
          <a:blip r:embed="rId2"/>
          <a:stretch>
            <a:fillRect/>
          </a:stretch>
        </p:blipFill>
        <p:spPr>
          <a:xfrm>
            <a:off x="395536" y="1484784"/>
            <a:ext cx="5121157" cy="4866689"/>
          </a:xfrm>
        </p:spPr>
      </p:pic>
      <p:sp>
        <p:nvSpPr>
          <p:cNvPr id="6" name="TextBox 5">
            <a:extLst>
              <a:ext uri="{FF2B5EF4-FFF2-40B4-BE49-F238E27FC236}">
                <a16:creationId xmlns:a16="http://schemas.microsoft.com/office/drawing/2014/main" id="{3BE9144C-80E0-4891-A0D1-219D4CBD36A0}"/>
              </a:ext>
            </a:extLst>
          </p:cNvPr>
          <p:cNvSpPr txBox="1"/>
          <p:nvPr/>
        </p:nvSpPr>
        <p:spPr>
          <a:xfrm>
            <a:off x="467544" y="6381328"/>
            <a:ext cx="3528392" cy="307777"/>
          </a:xfrm>
          <a:prstGeom prst="rect">
            <a:avLst/>
          </a:prstGeom>
          <a:noFill/>
        </p:spPr>
        <p:txBody>
          <a:bodyPr wrap="square" rtlCol="0">
            <a:spAutoFit/>
          </a:bodyPr>
          <a:lstStyle/>
          <a:p>
            <a:r>
              <a:rPr lang="de-AT" sz="1400" dirty="0"/>
              <a:t>Focus on Modern Careers 2, BMS, p. 90</a:t>
            </a:r>
            <a:endParaRPr lang="en-US" sz="1400" dirty="0"/>
          </a:p>
        </p:txBody>
      </p:sp>
      <p:sp>
        <p:nvSpPr>
          <p:cNvPr id="7" name="Thought Bubble: Cloud 6">
            <a:extLst>
              <a:ext uri="{FF2B5EF4-FFF2-40B4-BE49-F238E27FC236}">
                <a16:creationId xmlns:a16="http://schemas.microsoft.com/office/drawing/2014/main" id="{955D3F2D-1861-45B3-9902-3DFBE1694B36}"/>
              </a:ext>
            </a:extLst>
          </p:cNvPr>
          <p:cNvSpPr/>
          <p:nvPr/>
        </p:nvSpPr>
        <p:spPr>
          <a:xfrm>
            <a:off x="6144904" y="1092373"/>
            <a:ext cx="2448272" cy="1446100"/>
          </a:xfrm>
          <a:prstGeom prst="cloudCallout">
            <a:avLst>
              <a:gd name="adj1" fmla="val -69537"/>
              <a:gd name="adj2" fmla="val 50515"/>
            </a:avLst>
          </a:prstGeom>
          <a:solidFill>
            <a:schemeClr val="accent3">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Announcing something important /interesting?</a:t>
            </a:r>
            <a:endParaRPr lang="en-US" dirty="0"/>
          </a:p>
        </p:txBody>
      </p:sp>
      <p:sp>
        <p:nvSpPr>
          <p:cNvPr id="8" name="Thought Bubble: Cloud 7">
            <a:extLst>
              <a:ext uri="{FF2B5EF4-FFF2-40B4-BE49-F238E27FC236}">
                <a16:creationId xmlns:a16="http://schemas.microsoft.com/office/drawing/2014/main" id="{DBB56C5E-0911-4D44-B722-D86453A6D213}"/>
              </a:ext>
            </a:extLst>
          </p:cNvPr>
          <p:cNvSpPr/>
          <p:nvPr/>
        </p:nvSpPr>
        <p:spPr>
          <a:xfrm>
            <a:off x="6183071" y="2715302"/>
            <a:ext cx="2232248" cy="1080120"/>
          </a:xfrm>
          <a:prstGeom prst="cloudCallout">
            <a:avLst>
              <a:gd name="adj1" fmla="val -71249"/>
              <a:gd name="adj2" fmla="val 437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Neutral (distanced) reporting?</a:t>
            </a:r>
            <a:endParaRPr lang="en-US" dirty="0"/>
          </a:p>
        </p:txBody>
      </p:sp>
      <p:sp>
        <p:nvSpPr>
          <p:cNvPr id="9" name="Thought Bubble: Cloud 8">
            <a:extLst>
              <a:ext uri="{FF2B5EF4-FFF2-40B4-BE49-F238E27FC236}">
                <a16:creationId xmlns:a16="http://schemas.microsoft.com/office/drawing/2014/main" id="{A7D8B032-D052-461A-96AA-299E14213AD3}"/>
              </a:ext>
            </a:extLst>
          </p:cNvPr>
          <p:cNvSpPr/>
          <p:nvPr/>
        </p:nvSpPr>
        <p:spPr>
          <a:xfrm>
            <a:off x="6161491" y="3972251"/>
            <a:ext cx="2304256" cy="1152128"/>
          </a:xfrm>
          <a:prstGeom prst="cloudCallout">
            <a:avLst>
              <a:gd name="adj1" fmla="val -71200"/>
              <a:gd name="adj2" fmla="val 42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Doubt or distrust?</a:t>
            </a:r>
            <a:endParaRPr lang="en-US" dirty="0"/>
          </a:p>
        </p:txBody>
      </p:sp>
      <p:sp>
        <p:nvSpPr>
          <p:cNvPr id="10" name="Thought Bubble: Cloud 9">
            <a:extLst>
              <a:ext uri="{FF2B5EF4-FFF2-40B4-BE49-F238E27FC236}">
                <a16:creationId xmlns:a16="http://schemas.microsoft.com/office/drawing/2014/main" id="{4CB410CA-2B07-4F61-BB28-0DB643ED6634}"/>
              </a:ext>
            </a:extLst>
          </p:cNvPr>
          <p:cNvSpPr/>
          <p:nvPr/>
        </p:nvSpPr>
        <p:spPr>
          <a:xfrm>
            <a:off x="6233499" y="5229200"/>
            <a:ext cx="2160240" cy="1152128"/>
          </a:xfrm>
          <a:prstGeom prst="cloudCallout">
            <a:avLst>
              <a:gd name="adj1" fmla="val -75721"/>
              <a:gd name="adj2" fmla="val -35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Past, and no longer valid?</a:t>
            </a:r>
            <a:endParaRPr lang="en-US" dirty="0"/>
          </a:p>
        </p:txBody>
      </p:sp>
    </p:spTree>
    <p:extLst>
      <p:ext uri="{BB962C8B-B14F-4D97-AF65-F5344CB8AC3E}">
        <p14:creationId xmlns:p14="http://schemas.microsoft.com/office/powerpoint/2010/main" val="4241770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02C9-7743-4007-A84F-F0D9E7C34238}"/>
              </a:ext>
            </a:extLst>
          </p:cNvPr>
          <p:cNvSpPr>
            <a:spLocks noGrp="1"/>
          </p:cNvSpPr>
          <p:nvPr>
            <p:ph type="title"/>
          </p:nvPr>
        </p:nvSpPr>
        <p:spPr/>
        <p:txBody>
          <a:bodyPr/>
          <a:lstStyle/>
          <a:p>
            <a:r>
              <a:rPr lang="de-AT" dirty="0"/>
              <a:t>Why would anyone want to report these…?</a:t>
            </a:r>
            <a:endParaRPr lang="en-US" dirty="0"/>
          </a:p>
        </p:txBody>
      </p:sp>
      <p:sp>
        <p:nvSpPr>
          <p:cNvPr id="6" name="TextBox 5">
            <a:extLst>
              <a:ext uri="{FF2B5EF4-FFF2-40B4-BE49-F238E27FC236}">
                <a16:creationId xmlns:a16="http://schemas.microsoft.com/office/drawing/2014/main" id="{3BE9144C-80E0-4891-A0D1-219D4CBD36A0}"/>
              </a:ext>
            </a:extLst>
          </p:cNvPr>
          <p:cNvSpPr txBox="1"/>
          <p:nvPr/>
        </p:nvSpPr>
        <p:spPr>
          <a:xfrm>
            <a:off x="467544" y="6381328"/>
            <a:ext cx="3528392" cy="307777"/>
          </a:xfrm>
          <a:prstGeom prst="rect">
            <a:avLst/>
          </a:prstGeom>
          <a:noFill/>
        </p:spPr>
        <p:txBody>
          <a:bodyPr wrap="square" rtlCol="0">
            <a:spAutoFit/>
          </a:bodyPr>
          <a:lstStyle/>
          <a:p>
            <a:r>
              <a:rPr lang="de-AT" sz="1400" dirty="0"/>
              <a:t>Focus on Modern Business 2, p. 52</a:t>
            </a:r>
            <a:endParaRPr lang="en-US" sz="1400" dirty="0"/>
          </a:p>
        </p:txBody>
      </p:sp>
      <p:sp>
        <p:nvSpPr>
          <p:cNvPr id="7" name="Thought Bubble: Cloud 6">
            <a:extLst>
              <a:ext uri="{FF2B5EF4-FFF2-40B4-BE49-F238E27FC236}">
                <a16:creationId xmlns:a16="http://schemas.microsoft.com/office/drawing/2014/main" id="{955D3F2D-1861-45B3-9902-3DFBE1694B36}"/>
              </a:ext>
            </a:extLst>
          </p:cNvPr>
          <p:cNvSpPr/>
          <p:nvPr/>
        </p:nvSpPr>
        <p:spPr>
          <a:xfrm>
            <a:off x="6144904" y="1092373"/>
            <a:ext cx="2448272" cy="1446100"/>
          </a:xfrm>
          <a:prstGeom prst="cloudCallout">
            <a:avLst>
              <a:gd name="adj1" fmla="val -69537"/>
              <a:gd name="adj2" fmla="val 50515"/>
            </a:avLst>
          </a:prstGeom>
          <a:solidFill>
            <a:schemeClr val="accent3">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Announcing something important /interesting?</a:t>
            </a:r>
            <a:endParaRPr lang="en-US" dirty="0"/>
          </a:p>
        </p:txBody>
      </p:sp>
      <p:sp>
        <p:nvSpPr>
          <p:cNvPr id="8" name="Thought Bubble: Cloud 7">
            <a:extLst>
              <a:ext uri="{FF2B5EF4-FFF2-40B4-BE49-F238E27FC236}">
                <a16:creationId xmlns:a16="http://schemas.microsoft.com/office/drawing/2014/main" id="{DBB56C5E-0911-4D44-B722-D86453A6D213}"/>
              </a:ext>
            </a:extLst>
          </p:cNvPr>
          <p:cNvSpPr/>
          <p:nvPr/>
        </p:nvSpPr>
        <p:spPr>
          <a:xfrm>
            <a:off x="6183071" y="2715302"/>
            <a:ext cx="2232248" cy="1080120"/>
          </a:xfrm>
          <a:prstGeom prst="cloudCallout">
            <a:avLst>
              <a:gd name="adj1" fmla="val -71249"/>
              <a:gd name="adj2" fmla="val 437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Neutral (distanced) reporting?</a:t>
            </a:r>
            <a:endParaRPr lang="en-US" dirty="0"/>
          </a:p>
        </p:txBody>
      </p:sp>
      <p:sp>
        <p:nvSpPr>
          <p:cNvPr id="9" name="Thought Bubble: Cloud 8">
            <a:extLst>
              <a:ext uri="{FF2B5EF4-FFF2-40B4-BE49-F238E27FC236}">
                <a16:creationId xmlns:a16="http://schemas.microsoft.com/office/drawing/2014/main" id="{A7D8B032-D052-461A-96AA-299E14213AD3}"/>
              </a:ext>
            </a:extLst>
          </p:cNvPr>
          <p:cNvSpPr/>
          <p:nvPr/>
        </p:nvSpPr>
        <p:spPr>
          <a:xfrm>
            <a:off x="6161491" y="3972251"/>
            <a:ext cx="2304256" cy="1152128"/>
          </a:xfrm>
          <a:prstGeom prst="cloudCallout">
            <a:avLst>
              <a:gd name="adj1" fmla="val -71200"/>
              <a:gd name="adj2" fmla="val 42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Doubt or distrust?</a:t>
            </a:r>
            <a:endParaRPr lang="en-US" dirty="0"/>
          </a:p>
        </p:txBody>
      </p:sp>
      <p:sp>
        <p:nvSpPr>
          <p:cNvPr id="10" name="Thought Bubble: Cloud 9">
            <a:extLst>
              <a:ext uri="{FF2B5EF4-FFF2-40B4-BE49-F238E27FC236}">
                <a16:creationId xmlns:a16="http://schemas.microsoft.com/office/drawing/2014/main" id="{4CB410CA-2B07-4F61-BB28-0DB643ED6634}"/>
              </a:ext>
            </a:extLst>
          </p:cNvPr>
          <p:cNvSpPr/>
          <p:nvPr/>
        </p:nvSpPr>
        <p:spPr>
          <a:xfrm>
            <a:off x="6233499" y="5229200"/>
            <a:ext cx="2160240" cy="1152128"/>
          </a:xfrm>
          <a:prstGeom prst="cloudCallout">
            <a:avLst>
              <a:gd name="adj1" fmla="val -75721"/>
              <a:gd name="adj2" fmla="val -35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Past, and no longer valid?</a:t>
            </a:r>
            <a:endParaRPr lang="en-US" dirty="0"/>
          </a:p>
        </p:txBody>
      </p:sp>
      <p:sp>
        <p:nvSpPr>
          <p:cNvPr id="4" name="Content Placeholder 3">
            <a:extLst>
              <a:ext uri="{FF2B5EF4-FFF2-40B4-BE49-F238E27FC236}">
                <a16:creationId xmlns:a16="http://schemas.microsoft.com/office/drawing/2014/main" id="{8E0CE3C4-41B0-477C-AA82-A248E271AB73}"/>
              </a:ext>
            </a:extLst>
          </p:cNvPr>
          <p:cNvSpPr>
            <a:spLocks noGrp="1"/>
          </p:cNvSpPr>
          <p:nvPr>
            <p:ph sz="quarter" idx="1"/>
          </p:nvPr>
        </p:nvSpPr>
        <p:spPr/>
        <p:txBody>
          <a:bodyPr/>
          <a:lstStyle/>
          <a:p>
            <a:endParaRPr lang="en-US"/>
          </a:p>
        </p:txBody>
      </p:sp>
      <p:pic>
        <p:nvPicPr>
          <p:cNvPr id="12" name="Picture 11">
            <a:extLst>
              <a:ext uri="{FF2B5EF4-FFF2-40B4-BE49-F238E27FC236}">
                <a16:creationId xmlns:a16="http://schemas.microsoft.com/office/drawing/2014/main" id="{432152B3-2F4F-4BF6-8B46-AE378134D5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66580" y="1607086"/>
            <a:ext cx="5254411" cy="4630226"/>
          </a:xfrm>
          <a:prstGeom prst="rect">
            <a:avLst/>
          </a:prstGeom>
        </p:spPr>
      </p:pic>
    </p:spTree>
    <p:extLst>
      <p:ext uri="{BB962C8B-B14F-4D97-AF65-F5344CB8AC3E}">
        <p14:creationId xmlns:p14="http://schemas.microsoft.com/office/powerpoint/2010/main" val="249275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440F2-7759-441E-806C-AC0A4155928F}"/>
              </a:ext>
            </a:extLst>
          </p:cNvPr>
          <p:cNvPicPr>
            <a:picLocks noChangeAspect="1"/>
          </p:cNvPicPr>
          <p:nvPr/>
        </p:nvPicPr>
        <p:blipFill rotWithShape="1">
          <a:blip r:embed="rId3"/>
          <a:srcRect b="17793"/>
          <a:stretch/>
        </p:blipFill>
        <p:spPr>
          <a:xfrm>
            <a:off x="608512" y="1531891"/>
            <a:ext cx="7920880" cy="4657898"/>
          </a:xfrm>
          <a:prstGeom prst="rect">
            <a:avLst/>
          </a:prstGeom>
        </p:spPr>
      </p:pic>
      <p:sp>
        <p:nvSpPr>
          <p:cNvPr id="2" name="Title 1">
            <a:extLst>
              <a:ext uri="{FF2B5EF4-FFF2-40B4-BE49-F238E27FC236}">
                <a16:creationId xmlns:a16="http://schemas.microsoft.com/office/drawing/2014/main" id="{3267DEE5-3A60-4449-A259-D0825FFB7EE5}"/>
              </a:ext>
            </a:extLst>
          </p:cNvPr>
          <p:cNvSpPr>
            <a:spLocks noGrp="1"/>
          </p:cNvSpPr>
          <p:nvPr>
            <p:ph type="title"/>
          </p:nvPr>
        </p:nvSpPr>
        <p:spPr/>
        <p:txBody>
          <a:bodyPr/>
          <a:lstStyle/>
          <a:p>
            <a:r>
              <a:rPr lang="de-AT" dirty="0"/>
              <a:t>Let‘s collect our ideas</a:t>
            </a:r>
            <a:endParaRPr lang="en-US" dirty="0"/>
          </a:p>
        </p:txBody>
      </p:sp>
      <p:pic>
        <p:nvPicPr>
          <p:cNvPr id="4" name="Picture 3">
            <a:extLst>
              <a:ext uri="{FF2B5EF4-FFF2-40B4-BE49-F238E27FC236}">
                <a16:creationId xmlns:a16="http://schemas.microsoft.com/office/drawing/2014/main" id="{78CA639F-6808-4DF8-A8B7-3C47D571FE18}"/>
              </a:ext>
            </a:extLst>
          </p:cNvPr>
          <p:cNvPicPr>
            <a:picLocks noChangeAspect="1"/>
          </p:cNvPicPr>
          <p:nvPr/>
        </p:nvPicPr>
        <p:blipFill>
          <a:blip r:embed="rId4"/>
          <a:stretch>
            <a:fillRect/>
          </a:stretch>
        </p:blipFill>
        <p:spPr>
          <a:xfrm>
            <a:off x="5652120" y="3068960"/>
            <a:ext cx="1589162" cy="1589162"/>
          </a:xfrm>
          <a:prstGeom prst="rect">
            <a:avLst/>
          </a:prstGeom>
        </p:spPr>
      </p:pic>
      <p:sp>
        <p:nvSpPr>
          <p:cNvPr id="5" name="Rectangle: Rounded Corners 4">
            <a:extLst>
              <a:ext uri="{FF2B5EF4-FFF2-40B4-BE49-F238E27FC236}">
                <a16:creationId xmlns:a16="http://schemas.microsoft.com/office/drawing/2014/main" id="{E9B694B2-71C9-4D8C-B418-1CCEB05A9B13}"/>
              </a:ext>
            </a:extLst>
          </p:cNvPr>
          <p:cNvSpPr/>
          <p:nvPr/>
        </p:nvSpPr>
        <p:spPr>
          <a:xfrm>
            <a:off x="854437" y="2852936"/>
            <a:ext cx="3744416" cy="792088"/>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https://tinyurl.com/gr-prob</a:t>
            </a:r>
          </a:p>
        </p:txBody>
      </p:sp>
      <p:sp>
        <p:nvSpPr>
          <p:cNvPr id="6" name="Rectangle 5">
            <a:extLst>
              <a:ext uri="{FF2B5EF4-FFF2-40B4-BE49-F238E27FC236}">
                <a16:creationId xmlns:a16="http://schemas.microsoft.com/office/drawing/2014/main" id="{E4E9BCEE-A59B-43B5-9845-7AE940B505C6}"/>
              </a:ext>
            </a:extLst>
          </p:cNvPr>
          <p:cNvSpPr/>
          <p:nvPr/>
        </p:nvSpPr>
        <p:spPr>
          <a:xfrm>
            <a:off x="6084168" y="1556791"/>
            <a:ext cx="2592288" cy="215444"/>
          </a:xfrm>
          <a:prstGeom prst="rect">
            <a:avLst/>
          </a:prstGeom>
        </p:spPr>
        <p:txBody>
          <a:bodyPr wrap="square">
            <a:spAutoFit/>
          </a:bodyPr>
          <a:lstStyle/>
          <a:p>
            <a:pPr algn="ctr"/>
            <a:r>
              <a:rPr lang="en-US" sz="800" dirty="0">
                <a:hlinkClick r:id="rId5"/>
              </a:rPr>
              <a:t>https://padlet.com/lispolzleitner/6ij61ghkhrq0</a:t>
            </a:r>
            <a:endParaRPr lang="en-US" sz="800" dirty="0"/>
          </a:p>
        </p:txBody>
      </p:sp>
    </p:spTree>
    <p:extLst>
      <p:ext uri="{BB962C8B-B14F-4D97-AF65-F5344CB8AC3E}">
        <p14:creationId xmlns:p14="http://schemas.microsoft.com/office/powerpoint/2010/main" val="2839981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20D9-F349-473D-B26A-F85756A4A433}"/>
              </a:ext>
            </a:extLst>
          </p:cNvPr>
          <p:cNvSpPr>
            <a:spLocks noGrp="1"/>
          </p:cNvSpPr>
          <p:nvPr>
            <p:ph type="title"/>
          </p:nvPr>
        </p:nvSpPr>
        <p:spPr>
          <a:xfrm>
            <a:off x="295214" y="332656"/>
            <a:ext cx="8534400" cy="758952"/>
          </a:xfrm>
        </p:spPr>
        <p:txBody>
          <a:bodyPr>
            <a:noAutofit/>
          </a:bodyPr>
          <a:lstStyle/>
          <a:p>
            <a:r>
              <a:rPr lang="de-AT" sz="2800" dirty="0"/>
              <a:t>From Rules to Reasons</a:t>
            </a:r>
            <a:br>
              <a:rPr lang="de-AT" sz="2800" dirty="0"/>
            </a:br>
            <a:r>
              <a:rPr lang="de-AT" sz="2800" dirty="0"/>
              <a:t>Grammar as a political statement</a:t>
            </a:r>
            <a:endParaRPr lang="en-US" sz="2800" dirty="0"/>
          </a:p>
        </p:txBody>
      </p:sp>
      <p:sp>
        <p:nvSpPr>
          <p:cNvPr id="3" name="Content Placeholder 2">
            <a:extLst>
              <a:ext uri="{FF2B5EF4-FFF2-40B4-BE49-F238E27FC236}">
                <a16:creationId xmlns:a16="http://schemas.microsoft.com/office/drawing/2014/main" id="{0E9AC395-62E5-4E40-96FB-482F853FCE1F}"/>
              </a:ext>
            </a:extLst>
          </p:cNvPr>
          <p:cNvSpPr>
            <a:spLocks noGrp="1"/>
          </p:cNvSpPr>
          <p:nvPr>
            <p:ph sz="quarter" idx="1"/>
          </p:nvPr>
        </p:nvSpPr>
        <p:spPr/>
        <p:txBody>
          <a:bodyPr>
            <a:normAutofit/>
          </a:bodyPr>
          <a:lstStyle/>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Ken </a:t>
            </a:r>
            <a:r>
              <a:rPr lang="en-US" sz="1800" dirty="0" err="1">
                <a:solidFill>
                  <a:srgbClr val="252525"/>
                </a:solidFill>
                <a:effectLst/>
                <a:latin typeface="Arial" panose="020B0604020202020204" pitchFamily="34" charset="0"/>
                <a:ea typeface="Arial" panose="020B0604020202020204" pitchFamily="34" charset="0"/>
                <a:cs typeface="Times New Roman" panose="02020603050405020304" pitchFamily="18" charset="0"/>
              </a:rPr>
              <a:t>Kollman</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director of research and a professor at the Center for Political Studies at the University of Michigan,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said</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Trump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is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challenging the results in Detroit even though there have been only scattered allegations of voting irregularities there in recent years.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Orlando Owens, chair of the Milwaukee North branch of the county’s Republican Party,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said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the GOP effort in Wisconsin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is</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aimed at counties that have high concentrations of Democratic voters.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a:t>
            </a:r>
            <a:r>
              <a:rPr lang="en-US" sz="1800" dirty="0">
                <a:solidFill>
                  <a:srgbClr val="3397FF"/>
                </a:solidFill>
                <a:effectLst/>
                <a:latin typeface="Arial" panose="020B0604020202020204" pitchFamily="34" charset="0"/>
                <a:ea typeface="Arial" panose="020B0604020202020204" pitchFamily="34" charset="0"/>
                <a:cs typeface="Times New Roman" panose="02020603050405020304" pitchFamily="18" charset="0"/>
              </a:rPr>
              <a:t>It just so happens that a lot of Black voters are Democrats,</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he said, noting that the University of Wisconsin at Madison is in Dane County, where there are a number of college voters but only 6 percent of county residents are Black.</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98111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2459-CC68-4835-B2A0-25DE4951A30C}"/>
              </a:ext>
            </a:extLst>
          </p:cNvPr>
          <p:cNvSpPr>
            <a:spLocks noGrp="1"/>
          </p:cNvSpPr>
          <p:nvPr>
            <p:ph type="title"/>
          </p:nvPr>
        </p:nvSpPr>
        <p:spPr/>
        <p:txBody>
          <a:bodyPr>
            <a:noAutofit/>
          </a:bodyPr>
          <a:lstStyle/>
          <a:p>
            <a:r>
              <a:rPr lang="de-AT" sz="2400" dirty="0"/>
              <a:t>From Rules to Reasons: </a:t>
            </a:r>
            <a:br>
              <a:rPr lang="de-AT" sz="2400" dirty="0"/>
            </a:br>
            <a:r>
              <a:rPr lang="de-AT" sz="2400" dirty="0"/>
              <a:t>Grammar as a political statement</a:t>
            </a:r>
            <a:endParaRPr lang="en-US" sz="2400" dirty="0"/>
          </a:p>
        </p:txBody>
      </p:sp>
      <p:sp>
        <p:nvSpPr>
          <p:cNvPr id="3" name="Content Placeholder 2">
            <a:extLst>
              <a:ext uri="{FF2B5EF4-FFF2-40B4-BE49-F238E27FC236}">
                <a16:creationId xmlns:a16="http://schemas.microsoft.com/office/drawing/2014/main" id="{991C6FBE-BDB6-4CB9-BC16-B0DA5DFFD800}"/>
              </a:ext>
            </a:extLst>
          </p:cNvPr>
          <p:cNvSpPr>
            <a:spLocks noGrp="1"/>
          </p:cNvSpPr>
          <p:nvPr>
            <p:ph sz="quarter" idx="1"/>
          </p:nvPr>
        </p:nvSpPr>
        <p:spPr/>
        <p:txBody>
          <a:bodyPr>
            <a:normAutofit fontScale="92500" lnSpcReduction="20000"/>
          </a:bodyPr>
          <a:lstStyle/>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a:t>
            </a:r>
            <a:r>
              <a:rPr lang="en-US" sz="1800" dirty="0">
                <a:solidFill>
                  <a:srgbClr val="3397FF"/>
                </a:solidFill>
                <a:effectLst/>
                <a:latin typeface="Arial" panose="020B0604020202020204" pitchFamily="34" charset="0"/>
                <a:ea typeface="Arial" panose="020B0604020202020204" pitchFamily="34" charset="0"/>
                <a:cs typeface="Times New Roman" panose="02020603050405020304" pitchFamily="18" charset="0"/>
              </a:rPr>
              <a:t>I don’t believe race has anything to do with it,” said Rick Baas</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who heads the Republican Party of Milwaukee County’s media committee.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Bauer and other legal experts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have repeatedly stressed that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Trump’s efforts to block the certification of votes in Michigan’s Wayne County or reverse the outcome of the race in Wisconsin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is</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unlikely to succeed.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a:t>
            </a:r>
            <a:r>
              <a:rPr lang="en-US" sz="1800" dirty="0">
                <a:solidFill>
                  <a:srgbClr val="3397FF"/>
                </a:solidFill>
                <a:effectLst/>
                <a:latin typeface="Arial" panose="020B0604020202020204" pitchFamily="34" charset="0"/>
                <a:ea typeface="Arial" panose="020B0604020202020204" pitchFamily="34" charset="0"/>
                <a:cs typeface="Times New Roman" panose="02020603050405020304" pitchFamily="18" charset="0"/>
              </a:rPr>
              <a:t>People are anxious over that slim glimmer that he could somehow actually change the outcome,” said Fred Royal,</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president of the Milwaukee chapter of the NAACP. “</a:t>
            </a:r>
            <a:r>
              <a:rPr lang="en-US" sz="1800" dirty="0">
                <a:solidFill>
                  <a:srgbClr val="3397FF"/>
                </a:solidFill>
                <a:effectLst/>
                <a:latin typeface="Arial" panose="020B0604020202020204" pitchFamily="34" charset="0"/>
                <a:ea typeface="Arial" panose="020B0604020202020204" pitchFamily="34" charset="0"/>
                <a:cs typeface="Times New Roman" panose="02020603050405020304" pitchFamily="18" charset="0"/>
              </a:rPr>
              <a:t>But more than that, he’s trying to do all of this in the middle of this pandemic, where people are tired, and people are unemployed, and they are trying to feed their family, and teach their children who are not in school, and now he is putting us back through this recount process.”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Royal and other community leaders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said</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 they </a:t>
            </a:r>
            <a:r>
              <a:rPr lang="en-US" sz="1800" dirty="0">
                <a:solidFill>
                  <a:srgbClr val="252525"/>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are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rPr>
              <a:t>angered that Trump is suggesting that there are more votes than people.</a:t>
            </a:r>
          </a:p>
          <a:p>
            <a:pPr marL="0" marR="577850" indent="0">
              <a:lnSpc>
                <a:spcPct val="115000"/>
              </a:lnSpc>
              <a:spcAft>
                <a:spcPts val="800"/>
              </a:spcAf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BUT: </a:t>
            </a:r>
            <a:r>
              <a:rPr lang="en-US" sz="1800" dirty="0">
                <a:solidFill>
                  <a:srgbClr val="FF3636"/>
                </a:solidFill>
                <a:effectLst/>
                <a:latin typeface="Arial" panose="020B0604020202020204" pitchFamily="34" charset="0"/>
                <a:ea typeface="Arial" panose="020B0604020202020204" pitchFamily="34" charset="0"/>
                <a:cs typeface="Times New Roman" panose="02020603050405020304" pitchFamily="18" charset="0"/>
              </a:rPr>
              <a:t>Trump claims: </a:t>
            </a:r>
            <a:r>
              <a:rPr lang="en-US" sz="1800" dirty="0">
                <a:solidFill>
                  <a:srgbClr val="252525"/>
                </a:solidFill>
                <a:effectLst/>
                <a:latin typeface="Arial" panose="020B0604020202020204" pitchFamily="34" charset="0"/>
                <a:ea typeface="Arial" panose="020B0604020202020204" pitchFamily="34" charset="0"/>
                <a:cs typeface="Times New Roman" panose="02020603050405020304" pitchFamily="18" charset="0"/>
                <a:hlinkClick r:id="rId2"/>
              </a:rPr>
              <a:t>https://www.washingtonpost.com/graphics/politics/trump-claims/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67310" marR="577850">
              <a:lnSpc>
                <a:spcPct val="115000"/>
              </a:lnSpc>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Thought Bubble: Cloud 3">
            <a:extLst>
              <a:ext uri="{FF2B5EF4-FFF2-40B4-BE49-F238E27FC236}">
                <a16:creationId xmlns:a16="http://schemas.microsoft.com/office/drawing/2014/main" id="{99C1561D-863A-4005-A9D2-8629F33AE5F0}"/>
              </a:ext>
            </a:extLst>
          </p:cNvPr>
          <p:cNvSpPr/>
          <p:nvPr/>
        </p:nvSpPr>
        <p:spPr>
          <a:xfrm>
            <a:off x="2024288" y="1628800"/>
            <a:ext cx="5058848" cy="2808312"/>
          </a:xfrm>
          <a:prstGeom prst="cloudCallout">
            <a:avLst>
              <a:gd name="adj1" fmla="val -62849"/>
              <a:gd name="adj2" fmla="val 843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77850">
              <a:lnSpc>
                <a:spcPct val="115000"/>
              </a:lnSpc>
              <a:spcAft>
                <a:spcPts val="800"/>
              </a:spcAft>
              <a:buNone/>
              <a:tabLst>
                <a:tab pos="3255963" algn="l"/>
              </a:tabLs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If you want to express your distance, doubt or mistrust and say that the claims are false, </a:t>
            </a:r>
            <a:r>
              <a:rPr lang="en-US" sz="2000" b="1" dirty="0">
                <a:solidFill>
                  <a:schemeClr val="accent3"/>
                </a:solidFill>
                <a:effectLst/>
                <a:latin typeface="Calibri" panose="020F0502020204030204" pitchFamily="34" charset="0"/>
                <a:ea typeface="Times New Roman" panose="02020603050405020304" pitchFamily="18" charset="0"/>
                <a:cs typeface="Times New Roman" panose="02020603050405020304" pitchFamily="18" charset="0"/>
              </a:rPr>
              <a:t>use TENSES to do this.</a:t>
            </a:r>
          </a:p>
        </p:txBody>
      </p:sp>
      <p:pic>
        <p:nvPicPr>
          <p:cNvPr id="6" name="Graphic 5" descr="Angry face outline">
            <a:extLst>
              <a:ext uri="{FF2B5EF4-FFF2-40B4-BE49-F238E27FC236}">
                <a16:creationId xmlns:a16="http://schemas.microsoft.com/office/drawing/2014/main" id="{1B17A8C0-0418-4387-B6D4-292BA57887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4088" y="2348880"/>
            <a:ext cx="914400" cy="914400"/>
          </a:xfrm>
          <a:prstGeom prst="rect">
            <a:avLst/>
          </a:prstGeom>
        </p:spPr>
      </p:pic>
    </p:spTree>
    <p:extLst>
      <p:ext uri="{BB962C8B-B14F-4D97-AF65-F5344CB8AC3E}">
        <p14:creationId xmlns:p14="http://schemas.microsoft.com/office/powerpoint/2010/main" val="356876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F0CB-7EE1-4D22-BF16-9D8C0FB7E11D}"/>
              </a:ext>
            </a:extLst>
          </p:cNvPr>
          <p:cNvSpPr>
            <a:spLocks noGrp="1"/>
          </p:cNvSpPr>
          <p:nvPr>
            <p:ph type="title"/>
          </p:nvPr>
        </p:nvSpPr>
        <p:spPr/>
        <p:txBody>
          <a:bodyPr/>
          <a:lstStyle/>
          <a:p>
            <a:r>
              <a:rPr lang="de-AT" dirty="0"/>
              <a:t>Trump‘s false claims…</a:t>
            </a:r>
            <a:endParaRPr lang="en-US" dirty="0"/>
          </a:p>
        </p:txBody>
      </p:sp>
      <p:sp>
        <p:nvSpPr>
          <p:cNvPr id="3" name="Content Placeholder 2">
            <a:extLst>
              <a:ext uri="{FF2B5EF4-FFF2-40B4-BE49-F238E27FC236}">
                <a16:creationId xmlns:a16="http://schemas.microsoft.com/office/drawing/2014/main" id="{8309D6BB-379C-4372-8B4D-61F7F3309254}"/>
              </a:ext>
            </a:extLst>
          </p:cNvPr>
          <p:cNvSpPr>
            <a:spLocks noGrp="1"/>
          </p:cNvSpPr>
          <p:nvPr>
            <p:ph sz="half" idx="1"/>
          </p:nvPr>
        </p:nvSpPr>
        <p:spPr/>
        <p:txBody>
          <a:bodyPr>
            <a:normAutofit lnSpcReduction="10000"/>
          </a:bodyPr>
          <a:lstStyle/>
          <a:p>
            <a:r>
              <a:rPr lang="en-US" b="0" i="0" dirty="0">
                <a:solidFill>
                  <a:srgbClr val="3F3F42"/>
                </a:solidFill>
                <a:effectLst/>
                <a:latin typeface="ReithSerif"/>
              </a:rPr>
              <a:t>Trump: "I've been talking about mail-in voting for a long time. It's really destroyed our system. It's a corrupt system and it makes people corrupt.“</a:t>
            </a:r>
          </a:p>
          <a:p>
            <a:r>
              <a:rPr lang="en-US" b="0" i="0" dirty="0">
                <a:solidFill>
                  <a:srgbClr val="3F3F42"/>
                </a:solidFill>
                <a:effectLst/>
                <a:latin typeface="ReithSerif"/>
              </a:rPr>
              <a:t>Trump: "They mailed out tens of millions of unsolicited ballots without any verification measures."</a:t>
            </a:r>
          </a:p>
          <a:p>
            <a:r>
              <a:rPr lang="en-US" sz="2400" dirty="0">
                <a:solidFill>
                  <a:srgbClr val="333333"/>
                </a:solidFill>
                <a:latin typeface="Georgia" panose="02040502050405020303" pitchFamily="18" charset="0"/>
              </a:rPr>
              <a:t>Mexico Will Pay For the Wall</a:t>
            </a:r>
          </a:p>
          <a:p>
            <a:endParaRPr lang="en-US" dirty="0"/>
          </a:p>
        </p:txBody>
      </p:sp>
      <p:sp>
        <p:nvSpPr>
          <p:cNvPr id="4" name="Content Placeholder 3">
            <a:extLst>
              <a:ext uri="{FF2B5EF4-FFF2-40B4-BE49-F238E27FC236}">
                <a16:creationId xmlns:a16="http://schemas.microsoft.com/office/drawing/2014/main" id="{AEBE93B8-4F9A-4DF9-9BC4-EB6422B6A7D2}"/>
              </a:ext>
            </a:extLst>
          </p:cNvPr>
          <p:cNvSpPr>
            <a:spLocks noGrp="1"/>
          </p:cNvSpPr>
          <p:nvPr>
            <p:ph sz="half" idx="2"/>
          </p:nvPr>
        </p:nvSpPr>
        <p:spPr/>
        <p:txBody>
          <a:bodyPr>
            <a:normAutofit lnSpcReduction="10000"/>
          </a:bodyPr>
          <a:lstStyle/>
          <a:p>
            <a:r>
              <a:rPr lang="en-US" b="0" i="0" dirty="0">
                <a:solidFill>
                  <a:srgbClr val="333333"/>
                </a:solidFill>
                <a:effectLst/>
                <a:latin typeface="Georgia" panose="02040502050405020303" pitchFamily="18" charset="0"/>
              </a:rPr>
              <a:t>“The Democrats are really looking at something that is very dangerous for our country. . . .They want to have illegal immigrants pouring into our country, bringing with them crime, tremendous amounts of crime,” said Trump on December 6, 2017.</a:t>
            </a:r>
          </a:p>
          <a:p>
            <a:r>
              <a:rPr lang="en-US" dirty="0">
                <a:solidFill>
                  <a:schemeClr val="accent3"/>
                </a:solidFill>
                <a:latin typeface="Georgia" panose="02040502050405020303" pitchFamily="18" charset="0"/>
              </a:rPr>
              <a:t>Can you think of </a:t>
            </a:r>
            <a:r>
              <a:rPr lang="en-US" dirty="0">
                <a:solidFill>
                  <a:schemeClr val="accent3"/>
                </a:solidFill>
                <a:latin typeface="Georgia" panose="02040502050405020303" pitchFamily="18" charset="0"/>
                <a:hlinkClick r:id="rId2"/>
              </a:rPr>
              <a:t>a few more…? </a:t>
            </a:r>
            <a:endParaRPr lang="en-US" dirty="0">
              <a:solidFill>
                <a:schemeClr val="accent3"/>
              </a:solidFill>
            </a:endParaRPr>
          </a:p>
        </p:txBody>
      </p:sp>
      <p:sp>
        <p:nvSpPr>
          <p:cNvPr id="5" name="TextBox 4">
            <a:extLst>
              <a:ext uri="{FF2B5EF4-FFF2-40B4-BE49-F238E27FC236}">
                <a16:creationId xmlns:a16="http://schemas.microsoft.com/office/drawing/2014/main" id="{D4D390BD-C616-48C1-A6B2-DAE40CCC1116}"/>
              </a:ext>
            </a:extLst>
          </p:cNvPr>
          <p:cNvSpPr txBox="1"/>
          <p:nvPr/>
        </p:nvSpPr>
        <p:spPr>
          <a:xfrm>
            <a:off x="107504" y="6398444"/>
            <a:ext cx="8584632" cy="230832"/>
          </a:xfrm>
          <a:prstGeom prst="rect">
            <a:avLst/>
          </a:prstGeom>
          <a:noFill/>
        </p:spPr>
        <p:txBody>
          <a:bodyPr wrap="square" rtlCol="0">
            <a:spAutoFit/>
          </a:bodyPr>
          <a:lstStyle/>
          <a:p>
            <a:r>
              <a:rPr lang="en-US" sz="900" dirty="0">
                <a:hlinkClick r:id="rId3"/>
              </a:rPr>
              <a:t>https://www.forbes.com/sites/stuartanderson/2020/10/26/fact-checkers-say-trump-built-a-wall-of-false-claims-on-immigration/?sh=7858cdb57d73</a:t>
            </a:r>
            <a:endParaRPr lang="en-US" sz="900" dirty="0"/>
          </a:p>
        </p:txBody>
      </p:sp>
    </p:spTree>
    <p:extLst>
      <p:ext uri="{BB962C8B-B14F-4D97-AF65-F5344CB8AC3E}">
        <p14:creationId xmlns:p14="http://schemas.microsoft.com/office/powerpoint/2010/main" val="1973482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fr-FR" dirty="0"/>
          </a:p>
          <a:p>
            <a:r>
              <a:rPr lang="fr-FR" dirty="0" err="1">
                <a:solidFill>
                  <a:schemeClr val="bg1">
                    <a:lumMod val="65000"/>
                  </a:schemeClr>
                </a:solidFill>
              </a:rPr>
              <a:t>valid</a:t>
            </a:r>
            <a:r>
              <a:rPr lang="fr-FR" dirty="0">
                <a:solidFill>
                  <a:schemeClr val="bg1">
                    <a:lumMod val="65000"/>
                  </a:schemeClr>
                </a:solidFill>
              </a:rPr>
              <a:t> or </a:t>
            </a:r>
            <a:r>
              <a:rPr lang="fr-FR" dirty="0" err="1">
                <a:solidFill>
                  <a:schemeClr val="bg1">
                    <a:lumMod val="65000"/>
                  </a:schemeClr>
                </a:solidFill>
              </a:rPr>
              <a:t>true</a:t>
            </a:r>
            <a:r>
              <a:rPr lang="fr-FR" dirty="0">
                <a:solidFill>
                  <a:schemeClr val="bg1">
                    <a:lumMod val="65000"/>
                  </a:schemeClr>
                </a:solidFill>
              </a:rPr>
              <a:t>: 	</a:t>
            </a:r>
            <a:r>
              <a:rPr lang="fr-FR" dirty="0" err="1">
                <a:solidFill>
                  <a:schemeClr val="bg1">
                    <a:lumMod val="65000"/>
                  </a:schemeClr>
                </a:solidFill>
              </a:rPr>
              <a:t>they</a:t>
            </a:r>
            <a:r>
              <a:rPr lang="fr-FR" dirty="0">
                <a:solidFill>
                  <a:schemeClr val="bg1">
                    <a:lumMod val="65000"/>
                  </a:schemeClr>
                </a:solidFill>
              </a:rPr>
              <a:t> </a:t>
            </a:r>
            <a:r>
              <a:rPr lang="fr-FR" dirty="0" err="1">
                <a:solidFill>
                  <a:schemeClr val="bg1">
                    <a:lumMod val="65000"/>
                  </a:schemeClr>
                </a:solidFill>
              </a:rPr>
              <a:t>cannot</a:t>
            </a:r>
            <a:r>
              <a:rPr lang="fr-FR" dirty="0">
                <a:solidFill>
                  <a:schemeClr val="bg1">
                    <a:lumMod val="65000"/>
                  </a:schemeClr>
                </a:solidFill>
              </a:rPr>
              <a:t> </a:t>
            </a:r>
            <a:r>
              <a:rPr lang="fr-FR" dirty="0" err="1">
                <a:solidFill>
                  <a:schemeClr val="bg1">
                    <a:lumMod val="65000"/>
                  </a:schemeClr>
                </a:solidFill>
              </a:rPr>
              <a:t>be</a:t>
            </a:r>
            <a:r>
              <a:rPr lang="fr-FR" dirty="0">
                <a:solidFill>
                  <a:schemeClr val="bg1">
                    <a:lumMod val="65000"/>
                  </a:schemeClr>
                </a:solidFill>
              </a:rPr>
              <a:t> de-</a:t>
            </a:r>
            <a:r>
              <a:rPr lang="fr-FR" dirty="0" err="1">
                <a:solidFill>
                  <a:schemeClr val="bg1">
                    <a:lumMod val="65000"/>
                  </a:schemeClr>
                </a:solidFill>
              </a:rPr>
              <a:t>verified</a:t>
            </a:r>
            <a:r>
              <a:rPr lang="fr-FR" dirty="0">
                <a:solidFill>
                  <a:schemeClr val="bg1">
                    <a:lumMod val="65000"/>
                  </a:schemeClr>
                </a:solidFill>
              </a:rPr>
              <a:t> by 					</a:t>
            </a:r>
            <a:r>
              <a:rPr lang="fr-FR" dirty="0" err="1">
                <a:solidFill>
                  <a:schemeClr val="bg1">
                    <a:lumMod val="65000"/>
                  </a:schemeClr>
                </a:solidFill>
              </a:rPr>
              <a:t>examples</a:t>
            </a:r>
            <a:endParaRPr lang="fr-FR" dirty="0">
              <a:solidFill>
                <a:schemeClr val="bg1">
                  <a:lumMod val="65000"/>
                </a:schemeClr>
              </a:solidFill>
            </a:endParaRPr>
          </a:p>
          <a:p>
            <a:r>
              <a:rPr lang="fr-FR" b="1" dirty="0">
                <a:solidFill>
                  <a:schemeClr val="accent3"/>
                </a:solidFill>
              </a:rPr>
              <a:t>transparent</a:t>
            </a:r>
            <a:r>
              <a:rPr lang="fr-FR" b="1" dirty="0"/>
              <a:t> :</a:t>
            </a:r>
            <a:r>
              <a:rPr lang="fr-FR" dirty="0"/>
              <a:t>	</a:t>
            </a:r>
            <a:r>
              <a:rPr lang="fr-FR" b="1" dirty="0" err="1"/>
              <a:t>understandable</a:t>
            </a:r>
            <a:r>
              <a:rPr lang="fr-FR" b="1" dirty="0"/>
              <a:t> by </a:t>
            </a:r>
            <a:r>
              <a:rPr lang="fr-FR" b="1" dirty="0" err="1"/>
              <a:t>learners</a:t>
            </a:r>
            <a:endParaRPr lang="fr-FR" b="1" dirty="0"/>
          </a:p>
          <a:p>
            <a:endParaRPr lang="fr-FR" dirty="0"/>
          </a:p>
          <a:p>
            <a:r>
              <a:rPr lang="fr-FR" dirty="0" err="1"/>
              <a:t>systematic</a:t>
            </a:r>
            <a:r>
              <a:rPr lang="fr-FR" dirty="0"/>
              <a:t>:	</a:t>
            </a:r>
            <a:r>
              <a:rPr lang="fr-FR" dirty="0" err="1"/>
              <a:t>e.g</a:t>
            </a:r>
            <a:r>
              <a:rPr lang="fr-FR" dirty="0"/>
              <a:t>. in the use of </a:t>
            </a:r>
            <a:r>
              <a:rPr lang="fr-FR" dirty="0" err="1"/>
              <a:t>terminology</a:t>
            </a:r>
            <a:endParaRPr lang="fr-FR" dirty="0"/>
          </a:p>
          <a:p>
            <a:endParaRPr lang="fr-FR" dirty="0"/>
          </a:p>
          <a:p>
            <a:r>
              <a:rPr lang="fr-FR" dirty="0" err="1">
                <a:solidFill>
                  <a:schemeClr val="accent3"/>
                </a:solidFill>
              </a:rPr>
              <a:t>economic</a:t>
            </a:r>
            <a:r>
              <a:rPr lang="fr-FR" dirty="0"/>
              <a:t>:	not </a:t>
            </a:r>
            <a:r>
              <a:rPr lang="fr-FR" dirty="0" err="1"/>
              <a:t>contain</a:t>
            </a:r>
            <a:r>
              <a:rPr lang="fr-FR" dirty="0"/>
              <a:t> </a:t>
            </a:r>
            <a:r>
              <a:rPr lang="fr-FR" dirty="0" err="1"/>
              <a:t>unnecessary</a:t>
            </a:r>
            <a:r>
              <a:rPr lang="fr-FR" dirty="0"/>
              <a:t> information</a:t>
            </a:r>
          </a:p>
          <a:p>
            <a:endParaRPr lang="fr-FR" dirty="0"/>
          </a:p>
        </p:txBody>
      </p:sp>
      <p:sp>
        <p:nvSpPr>
          <p:cNvPr id="4" name="Title 3"/>
          <p:cNvSpPr>
            <a:spLocks noGrp="1"/>
          </p:cNvSpPr>
          <p:nvPr>
            <p:ph type="title"/>
          </p:nvPr>
        </p:nvSpPr>
        <p:spPr/>
        <p:txBody>
          <a:bodyPr/>
          <a:lstStyle/>
          <a:p>
            <a:r>
              <a:rPr lang="fr-FR" dirty="0" err="1"/>
              <a:t>Grammar</a:t>
            </a:r>
            <a:r>
              <a:rPr lang="fr-FR" dirty="0"/>
              <a:t> </a:t>
            </a:r>
            <a:r>
              <a:rPr lang="fr-FR" dirty="0" err="1"/>
              <a:t>rules</a:t>
            </a:r>
            <a:r>
              <a:rPr lang="fr-FR" dirty="0"/>
              <a:t> must </a:t>
            </a:r>
            <a:r>
              <a:rPr lang="fr-FR" dirty="0" err="1"/>
              <a:t>be</a:t>
            </a:r>
            <a:r>
              <a:rPr lang="fr-FR" dirty="0"/>
              <a:t>:</a:t>
            </a:r>
          </a:p>
        </p:txBody>
      </p:sp>
    </p:spTree>
    <p:extLst>
      <p:ext uri="{BB962C8B-B14F-4D97-AF65-F5344CB8AC3E}">
        <p14:creationId xmlns:p14="http://schemas.microsoft.com/office/powerpoint/2010/main" val="1986942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1974-ACF8-42C2-8B9A-394F56A4695E}"/>
              </a:ext>
            </a:extLst>
          </p:cNvPr>
          <p:cNvSpPr>
            <a:spLocks noGrp="1"/>
          </p:cNvSpPr>
          <p:nvPr>
            <p:ph type="title"/>
          </p:nvPr>
        </p:nvSpPr>
        <p:spPr/>
        <p:txBody>
          <a:bodyPr/>
          <a:lstStyle/>
          <a:p>
            <a:r>
              <a:rPr lang="de-AT" dirty="0"/>
              <a:t>Is this rule efficient?</a:t>
            </a:r>
            <a:endParaRPr lang="en-US" dirty="0"/>
          </a:p>
        </p:txBody>
      </p:sp>
      <p:sp>
        <p:nvSpPr>
          <p:cNvPr id="3" name="Content Placeholder 2">
            <a:extLst>
              <a:ext uri="{FF2B5EF4-FFF2-40B4-BE49-F238E27FC236}">
                <a16:creationId xmlns:a16="http://schemas.microsoft.com/office/drawing/2014/main" id="{2A566E82-DB5F-44F0-B5A3-667B647B8B6E}"/>
              </a:ext>
            </a:extLst>
          </p:cNvPr>
          <p:cNvSpPr>
            <a:spLocks noGrp="1"/>
          </p:cNvSpPr>
          <p:nvPr>
            <p:ph sz="quarter" idx="1"/>
          </p:nvPr>
        </p:nvSpPr>
        <p:spPr/>
        <p:txBody>
          <a:bodyPr/>
          <a:lstStyle/>
          <a:p>
            <a:pPr marL="0" indent="0">
              <a:buNone/>
            </a:pPr>
            <a:r>
              <a:rPr lang="de-AT" b="1" dirty="0"/>
              <a:t>Adverbs of frequency</a:t>
            </a:r>
          </a:p>
          <a:p>
            <a:r>
              <a:rPr lang="de-AT" dirty="0"/>
              <a:t>Our friend helps us. (always)</a:t>
            </a:r>
          </a:p>
          <a:p>
            <a:r>
              <a:rPr lang="de-AT" dirty="0"/>
              <a:t>I go shopping in Paris. (never)</a:t>
            </a:r>
          </a:p>
          <a:p>
            <a:r>
              <a:rPr lang="de-AT" dirty="0"/>
              <a:t>She is late. (usually)</a:t>
            </a:r>
          </a:p>
          <a:p>
            <a:r>
              <a:rPr lang="de-AT" dirty="0"/>
              <a:t>I get headaches. (often)</a:t>
            </a:r>
          </a:p>
          <a:p>
            <a:r>
              <a:rPr lang="de-AT" dirty="0"/>
              <a:t>He forgets my birthday. (always)</a:t>
            </a:r>
          </a:p>
          <a:p>
            <a:r>
              <a:rPr lang="de-AT" dirty="0"/>
              <a:t>You are right. (usually)</a:t>
            </a:r>
          </a:p>
          <a:p>
            <a:r>
              <a:rPr lang="de-AT" dirty="0"/>
              <a:t>They stay in bed late. (sometimes)</a:t>
            </a:r>
          </a:p>
          <a:p>
            <a:endParaRPr lang="en-US" dirty="0"/>
          </a:p>
        </p:txBody>
      </p:sp>
      <p:pic>
        <p:nvPicPr>
          <p:cNvPr id="8" name="Picture 7">
            <a:extLst>
              <a:ext uri="{FF2B5EF4-FFF2-40B4-BE49-F238E27FC236}">
                <a16:creationId xmlns:a16="http://schemas.microsoft.com/office/drawing/2014/main" id="{68E6683A-4182-453B-863C-E2B9C41CF221}"/>
              </a:ext>
            </a:extLst>
          </p:cNvPr>
          <p:cNvPicPr>
            <a:picLocks noChangeAspect="1"/>
          </p:cNvPicPr>
          <p:nvPr/>
        </p:nvPicPr>
        <p:blipFill>
          <a:blip r:embed="rId2"/>
          <a:stretch>
            <a:fillRect/>
          </a:stretch>
        </p:blipFill>
        <p:spPr>
          <a:xfrm>
            <a:off x="5868144" y="1412776"/>
            <a:ext cx="3114226" cy="3745377"/>
          </a:xfrm>
          <a:prstGeom prst="rect">
            <a:avLst/>
          </a:prstGeom>
        </p:spPr>
      </p:pic>
    </p:spTree>
    <p:extLst>
      <p:ext uri="{BB962C8B-B14F-4D97-AF65-F5344CB8AC3E}">
        <p14:creationId xmlns:p14="http://schemas.microsoft.com/office/powerpoint/2010/main" val="418672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92E4-ADA5-47C2-A2B7-12794B0DF3EF}"/>
              </a:ext>
            </a:extLst>
          </p:cNvPr>
          <p:cNvSpPr>
            <a:spLocks noGrp="1"/>
          </p:cNvSpPr>
          <p:nvPr>
            <p:ph type="title"/>
          </p:nvPr>
        </p:nvSpPr>
        <p:spPr/>
        <p:txBody>
          <a:bodyPr/>
          <a:lstStyle/>
          <a:p>
            <a:r>
              <a:rPr lang="de-AT" dirty="0"/>
              <a:t>Is this rule transparent and economic?</a:t>
            </a:r>
            <a:endParaRPr lang="en-US" dirty="0"/>
          </a:p>
        </p:txBody>
      </p:sp>
      <p:pic>
        <p:nvPicPr>
          <p:cNvPr id="5" name="Content Placeholder 4">
            <a:extLst>
              <a:ext uri="{FF2B5EF4-FFF2-40B4-BE49-F238E27FC236}">
                <a16:creationId xmlns:a16="http://schemas.microsoft.com/office/drawing/2014/main" id="{1E34CF4E-0F08-46CA-95EE-1A32944D12FB}"/>
              </a:ext>
            </a:extLst>
          </p:cNvPr>
          <p:cNvPicPr>
            <a:picLocks noGrp="1" noChangeAspect="1"/>
          </p:cNvPicPr>
          <p:nvPr>
            <p:ph sz="quarter" idx="1"/>
          </p:nvPr>
        </p:nvPicPr>
        <p:blipFill>
          <a:blip r:embed="rId2"/>
          <a:stretch>
            <a:fillRect/>
          </a:stretch>
        </p:blipFill>
        <p:spPr>
          <a:xfrm>
            <a:off x="933930" y="1732734"/>
            <a:ext cx="7239627" cy="4160881"/>
          </a:xfrm>
        </p:spPr>
      </p:pic>
      <p:sp>
        <p:nvSpPr>
          <p:cNvPr id="6" name="TextBox 5">
            <a:extLst>
              <a:ext uri="{FF2B5EF4-FFF2-40B4-BE49-F238E27FC236}">
                <a16:creationId xmlns:a16="http://schemas.microsoft.com/office/drawing/2014/main" id="{B125493F-5FB6-45DD-B56B-0556C54E57C1}"/>
              </a:ext>
            </a:extLst>
          </p:cNvPr>
          <p:cNvSpPr txBox="1"/>
          <p:nvPr/>
        </p:nvSpPr>
        <p:spPr>
          <a:xfrm>
            <a:off x="755576" y="6381328"/>
            <a:ext cx="4104456" cy="307777"/>
          </a:xfrm>
          <a:prstGeom prst="rect">
            <a:avLst/>
          </a:prstGeom>
          <a:noFill/>
        </p:spPr>
        <p:txBody>
          <a:bodyPr wrap="square" rtlCol="0">
            <a:spAutoFit/>
          </a:bodyPr>
          <a:lstStyle/>
          <a:p>
            <a:r>
              <a:rPr lang="de-AT" sz="1400" dirty="0">
                <a:solidFill>
                  <a:srgbClr val="FFC000"/>
                </a:solidFill>
              </a:rPr>
              <a:t>Focus on Modern Business 1, p.18</a:t>
            </a:r>
            <a:endParaRPr lang="en-US" sz="1400" dirty="0">
              <a:solidFill>
                <a:srgbClr val="FFC000"/>
              </a:solidFill>
            </a:endParaRPr>
          </a:p>
        </p:txBody>
      </p:sp>
    </p:spTree>
    <p:extLst>
      <p:ext uri="{BB962C8B-B14F-4D97-AF65-F5344CB8AC3E}">
        <p14:creationId xmlns:p14="http://schemas.microsoft.com/office/powerpoint/2010/main" val="2134687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a:extLst>
              <a:ext uri="{FF2B5EF4-FFF2-40B4-BE49-F238E27FC236}">
                <a16:creationId xmlns:a16="http://schemas.microsoft.com/office/drawing/2014/main" id="{51E63BAA-F14C-4D62-8522-4E679EFBDF61}"/>
              </a:ext>
            </a:extLst>
          </p:cNvPr>
          <p:cNvSpPr>
            <a:spLocks noChangeArrowheads="1"/>
          </p:cNvSpPr>
          <p:nvPr/>
        </p:nvSpPr>
        <p:spPr bwMode="auto">
          <a:xfrm>
            <a:off x="133350" y="66675"/>
            <a:ext cx="8915400" cy="6705600"/>
          </a:xfrm>
          <a:prstGeom prst="rect">
            <a:avLst/>
          </a:prstGeom>
          <a:noFill/>
          <a:ln w="57150" cmpd="thinThick">
            <a:solidFill>
              <a:srgbClr val="ED132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051" name="Group 108">
            <a:extLst>
              <a:ext uri="{FF2B5EF4-FFF2-40B4-BE49-F238E27FC236}">
                <a16:creationId xmlns:a16="http://schemas.microsoft.com/office/drawing/2014/main" id="{5CB12A60-7EEF-4DE4-9956-D1518E7DBF93}"/>
              </a:ext>
            </a:extLst>
          </p:cNvPr>
          <p:cNvGrpSpPr>
            <a:grpSpLocks/>
          </p:cNvGrpSpPr>
          <p:nvPr/>
        </p:nvGrpSpPr>
        <p:grpSpPr bwMode="auto">
          <a:xfrm>
            <a:off x="304800" y="533400"/>
            <a:ext cx="8534400" cy="5943600"/>
            <a:chOff x="192" y="336"/>
            <a:chExt cx="5376" cy="3744"/>
          </a:xfrm>
        </p:grpSpPr>
        <p:sp>
          <p:nvSpPr>
            <p:cNvPr id="2056" name="Rectangle 5">
              <a:extLst>
                <a:ext uri="{FF2B5EF4-FFF2-40B4-BE49-F238E27FC236}">
                  <a16:creationId xmlns:a16="http://schemas.microsoft.com/office/drawing/2014/main" id="{39F715DD-2757-4080-A7AB-5B8CC10917E8}"/>
                </a:ext>
              </a:extLst>
            </p:cNvPr>
            <p:cNvSpPr>
              <a:spLocks noChangeArrowheads="1"/>
            </p:cNvSpPr>
            <p:nvPr/>
          </p:nvSpPr>
          <p:spPr bwMode="auto">
            <a:xfrm>
              <a:off x="192" y="960"/>
              <a:ext cx="864" cy="624"/>
            </a:xfrm>
            <a:prstGeom prst="rect">
              <a:avLst/>
            </a:prstGeom>
            <a:solidFill>
              <a:srgbClr val="FFC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lbertus Extra Bold" pitchFamily="34" charset="0"/>
                  <a:ea typeface="+mn-ea"/>
                  <a:cs typeface="+mn-cs"/>
                </a:rPr>
                <a:t>START</a:t>
              </a:r>
            </a:p>
          </p:txBody>
        </p:sp>
        <p:sp>
          <p:nvSpPr>
            <p:cNvPr id="2057" name="Rectangle 7">
              <a:extLst>
                <a:ext uri="{FF2B5EF4-FFF2-40B4-BE49-F238E27FC236}">
                  <a16:creationId xmlns:a16="http://schemas.microsoft.com/office/drawing/2014/main" id="{054ED3C2-0ED5-47C0-88F4-2DC131AAE16F}"/>
                </a:ext>
              </a:extLst>
            </p:cNvPr>
            <p:cNvSpPr>
              <a:spLocks noChangeArrowheads="1"/>
            </p:cNvSpPr>
            <p:nvPr/>
          </p:nvSpPr>
          <p:spPr bwMode="auto">
            <a:xfrm>
              <a:off x="192" y="1584"/>
              <a:ext cx="864" cy="624"/>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lbertus Extra Bold"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lbertus Extra Bold"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lbertus Extra Bold" pitchFamily="34" charset="0"/>
                  <a:ea typeface="+mn-ea"/>
                  <a:cs typeface="+mn-cs"/>
                </a:rPr>
                <a:t>usually…</a:t>
              </a:r>
            </a:p>
          </p:txBody>
        </p:sp>
        <p:sp>
          <p:nvSpPr>
            <p:cNvPr id="2058" name="Rectangle 8">
              <a:extLst>
                <a:ext uri="{FF2B5EF4-FFF2-40B4-BE49-F238E27FC236}">
                  <a16:creationId xmlns:a16="http://schemas.microsoft.com/office/drawing/2014/main" id="{C5036BAF-8ECC-42C0-9090-45B425D27C72}"/>
                </a:ext>
              </a:extLst>
            </p:cNvPr>
            <p:cNvSpPr>
              <a:spLocks noChangeArrowheads="1"/>
            </p:cNvSpPr>
            <p:nvPr/>
          </p:nvSpPr>
          <p:spPr bwMode="auto">
            <a:xfrm>
              <a:off x="192" y="2208"/>
              <a:ext cx="864"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always…</a:t>
              </a:r>
            </a:p>
          </p:txBody>
        </p:sp>
        <p:sp>
          <p:nvSpPr>
            <p:cNvPr id="2059" name="Rectangle 9">
              <a:extLst>
                <a:ext uri="{FF2B5EF4-FFF2-40B4-BE49-F238E27FC236}">
                  <a16:creationId xmlns:a16="http://schemas.microsoft.com/office/drawing/2014/main" id="{E6132E61-031B-4780-9CC2-6EFD54517943}"/>
                </a:ext>
              </a:extLst>
            </p:cNvPr>
            <p:cNvSpPr>
              <a:spLocks noChangeArrowheads="1"/>
            </p:cNvSpPr>
            <p:nvPr/>
          </p:nvSpPr>
          <p:spPr bwMode="auto">
            <a:xfrm>
              <a:off x="192" y="2832"/>
              <a:ext cx="864"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never…</a:t>
              </a:r>
            </a:p>
          </p:txBody>
        </p:sp>
        <p:sp>
          <p:nvSpPr>
            <p:cNvPr id="2060" name="Rectangle 10">
              <a:extLst>
                <a:ext uri="{FF2B5EF4-FFF2-40B4-BE49-F238E27FC236}">
                  <a16:creationId xmlns:a16="http://schemas.microsoft.com/office/drawing/2014/main" id="{ECA4155B-365E-4380-94B0-2B5DF063C3B6}"/>
                </a:ext>
              </a:extLst>
            </p:cNvPr>
            <p:cNvSpPr>
              <a:spLocks noChangeArrowheads="1"/>
            </p:cNvSpPr>
            <p:nvPr/>
          </p:nvSpPr>
          <p:spPr bwMode="auto">
            <a:xfrm>
              <a:off x="192" y="3456"/>
              <a:ext cx="864" cy="624"/>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sometimes</a:t>
              </a:r>
              <a:r>
                <a:rPr kumimoji="0" lang="fr-FR"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p:txBody>
        </p:sp>
        <p:sp>
          <p:nvSpPr>
            <p:cNvPr id="2061" name="Rectangle 11">
              <a:extLst>
                <a:ext uri="{FF2B5EF4-FFF2-40B4-BE49-F238E27FC236}">
                  <a16:creationId xmlns:a16="http://schemas.microsoft.com/office/drawing/2014/main" id="{ED41D29A-D891-4597-8BE3-B582B467F798}"/>
                </a:ext>
              </a:extLst>
            </p:cNvPr>
            <p:cNvSpPr>
              <a:spLocks noChangeArrowheads="1"/>
            </p:cNvSpPr>
            <p:nvPr/>
          </p:nvSpPr>
          <p:spPr bwMode="auto">
            <a:xfrm>
              <a:off x="1056" y="3456"/>
              <a:ext cx="672" cy="624"/>
            </a:xfrm>
            <a:prstGeom prst="rect">
              <a:avLst/>
            </a:prstGeom>
            <a:solidFill>
              <a:srgbClr val="FFC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rarely</a:t>
              </a:r>
            </a:p>
          </p:txBody>
        </p:sp>
        <p:sp>
          <p:nvSpPr>
            <p:cNvPr id="2062" name="Rectangle 12">
              <a:extLst>
                <a:ext uri="{FF2B5EF4-FFF2-40B4-BE49-F238E27FC236}">
                  <a16:creationId xmlns:a16="http://schemas.microsoft.com/office/drawing/2014/main" id="{7C3AF8A8-3148-4048-B798-32917A1135DB}"/>
                </a:ext>
              </a:extLst>
            </p:cNvPr>
            <p:cNvSpPr>
              <a:spLocks noChangeArrowheads="1"/>
            </p:cNvSpPr>
            <p:nvPr/>
          </p:nvSpPr>
          <p:spPr bwMode="auto">
            <a:xfrm>
              <a:off x="1728" y="3456"/>
              <a:ext cx="768" cy="62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always…</a:t>
              </a:r>
            </a:p>
          </p:txBody>
        </p:sp>
        <p:sp>
          <p:nvSpPr>
            <p:cNvPr id="2063" name="Rectangle 13">
              <a:extLst>
                <a:ext uri="{FF2B5EF4-FFF2-40B4-BE49-F238E27FC236}">
                  <a16:creationId xmlns:a16="http://schemas.microsoft.com/office/drawing/2014/main" id="{D7DDBDC5-42F1-40EF-BEAA-3084FAF24A36}"/>
                </a:ext>
              </a:extLst>
            </p:cNvPr>
            <p:cNvSpPr>
              <a:spLocks noChangeArrowheads="1"/>
            </p:cNvSpPr>
            <p:nvPr/>
          </p:nvSpPr>
          <p:spPr bwMode="auto">
            <a:xfrm>
              <a:off x="1728" y="2832"/>
              <a:ext cx="768"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lbertus Extra Bold"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lbertus Extra Bold" pitchFamily="34" charset="0"/>
                  <a:ea typeface="+mn-ea"/>
                  <a:cs typeface="+mn-cs"/>
                </a:rPr>
                <a:t>often</a:t>
              </a:r>
            </a:p>
          </p:txBody>
        </p:sp>
        <p:sp>
          <p:nvSpPr>
            <p:cNvPr id="2064" name="Rectangle 14">
              <a:extLst>
                <a:ext uri="{FF2B5EF4-FFF2-40B4-BE49-F238E27FC236}">
                  <a16:creationId xmlns:a16="http://schemas.microsoft.com/office/drawing/2014/main" id="{DF8BFCDD-04C4-48B1-80E2-6E2CFC57E3F0}"/>
                </a:ext>
              </a:extLst>
            </p:cNvPr>
            <p:cNvSpPr>
              <a:spLocks noChangeArrowheads="1"/>
            </p:cNvSpPr>
            <p:nvPr/>
          </p:nvSpPr>
          <p:spPr bwMode="auto">
            <a:xfrm>
              <a:off x="1728" y="2208"/>
              <a:ext cx="768"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sometimes</a:t>
              </a:r>
            </a:p>
          </p:txBody>
        </p:sp>
        <p:sp>
          <p:nvSpPr>
            <p:cNvPr id="2065" name="Rectangle 15">
              <a:extLst>
                <a:ext uri="{FF2B5EF4-FFF2-40B4-BE49-F238E27FC236}">
                  <a16:creationId xmlns:a16="http://schemas.microsoft.com/office/drawing/2014/main" id="{85FD6031-5930-428A-80D6-0786C44E1DA6}"/>
                </a:ext>
              </a:extLst>
            </p:cNvPr>
            <p:cNvSpPr>
              <a:spLocks noChangeArrowheads="1"/>
            </p:cNvSpPr>
            <p:nvPr/>
          </p:nvSpPr>
          <p:spPr bwMode="auto">
            <a:xfrm>
              <a:off x="1728" y="1569"/>
              <a:ext cx="768" cy="639"/>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never…</a:t>
              </a:r>
            </a:p>
          </p:txBody>
        </p:sp>
        <p:sp>
          <p:nvSpPr>
            <p:cNvPr id="2066" name="Rectangle 16">
              <a:extLst>
                <a:ext uri="{FF2B5EF4-FFF2-40B4-BE49-F238E27FC236}">
                  <a16:creationId xmlns:a16="http://schemas.microsoft.com/office/drawing/2014/main" id="{DFB29289-928B-43B7-9666-EC161CC31338}"/>
                </a:ext>
              </a:extLst>
            </p:cNvPr>
            <p:cNvSpPr>
              <a:spLocks noChangeArrowheads="1"/>
            </p:cNvSpPr>
            <p:nvPr/>
          </p:nvSpPr>
          <p:spPr bwMode="auto">
            <a:xfrm>
              <a:off x="1728" y="960"/>
              <a:ext cx="768" cy="624"/>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usually…</a:t>
              </a:r>
            </a:p>
          </p:txBody>
        </p:sp>
        <p:sp>
          <p:nvSpPr>
            <p:cNvPr id="2067" name="Rectangle 17">
              <a:extLst>
                <a:ext uri="{FF2B5EF4-FFF2-40B4-BE49-F238E27FC236}">
                  <a16:creationId xmlns:a16="http://schemas.microsoft.com/office/drawing/2014/main" id="{895488CB-B072-4F4E-8978-54B85F713BB9}"/>
                </a:ext>
              </a:extLst>
            </p:cNvPr>
            <p:cNvSpPr>
              <a:spLocks noChangeArrowheads="1"/>
            </p:cNvSpPr>
            <p:nvPr/>
          </p:nvSpPr>
          <p:spPr bwMode="auto">
            <a:xfrm>
              <a:off x="1728" y="336"/>
              <a:ext cx="768" cy="62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often…</a:t>
              </a:r>
            </a:p>
          </p:txBody>
        </p:sp>
        <p:sp>
          <p:nvSpPr>
            <p:cNvPr id="2068" name="Rectangle 18">
              <a:extLst>
                <a:ext uri="{FF2B5EF4-FFF2-40B4-BE49-F238E27FC236}">
                  <a16:creationId xmlns:a16="http://schemas.microsoft.com/office/drawing/2014/main" id="{F488B5D5-55ED-49D5-AAE7-A4DDF1A614F1}"/>
                </a:ext>
              </a:extLst>
            </p:cNvPr>
            <p:cNvSpPr>
              <a:spLocks noChangeArrowheads="1"/>
            </p:cNvSpPr>
            <p:nvPr/>
          </p:nvSpPr>
          <p:spPr bwMode="auto">
            <a:xfrm>
              <a:off x="2496" y="336"/>
              <a:ext cx="768"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rarely…</a:t>
              </a:r>
            </a:p>
          </p:txBody>
        </p:sp>
        <p:sp>
          <p:nvSpPr>
            <p:cNvPr id="2069" name="Rectangle 19">
              <a:extLst>
                <a:ext uri="{FF2B5EF4-FFF2-40B4-BE49-F238E27FC236}">
                  <a16:creationId xmlns:a16="http://schemas.microsoft.com/office/drawing/2014/main" id="{6F92DA38-488E-4713-BF88-35620AC13838}"/>
                </a:ext>
              </a:extLst>
            </p:cNvPr>
            <p:cNvSpPr>
              <a:spLocks noChangeArrowheads="1"/>
            </p:cNvSpPr>
            <p:nvPr/>
          </p:nvSpPr>
          <p:spPr bwMode="auto">
            <a:xfrm>
              <a:off x="3264" y="336"/>
              <a:ext cx="768"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sometimes</a:t>
              </a:r>
            </a:p>
          </p:txBody>
        </p:sp>
        <p:sp>
          <p:nvSpPr>
            <p:cNvPr id="2070" name="Rectangle 20">
              <a:extLst>
                <a:ext uri="{FF2B5EF4-FFF2-40B4-BE49-F238E27FC236}">
                  <a16:creationId xmlns:a16="http://schemas.microsoft.com/office/drawing/2014/main" id="{2A797003-E65C-42FC-B47D-7BC769C39291}"/>
                </a:ext>
              </a:extLst>
            </p:cNvPr>
            <p:cNvSpPr>
              <a:spLocks noChangeArrowheads="1"/>
            </p:cNvSpPr>
            <p:nvPr/>
          </p:nvSpPr>
          <p:spPr bwMode="auto">
            <a:xfrm>
              <a:off x="3264" y="960"/>
              <a:ext cx="768" cy="624"/>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600" b="0" i="0" u="none" strike="noStrike" kern="1200" cap="none" spc="0" normalizeH="0" baseline="0" noProof="0">
                  <a:ln>
                    <a:noFill/>
                  </a:ln>
                  <a:solidFill>
                    <a:prstClr val="black"/>
                  </a:solidFill>
                  <a:effectLst/>
                  <a:uLnTx/>
                  <a:uFillTx/>
                  <a:latin typeface="Arial Black" panose="020B0A04020102020204" pitchFamily="34" charset="0"/>
                  <a:ea typeface="+mn-ea"/>
                  <a:cs typeface="+mn-cs"/>
                </a:rPr>
                <a:t>He/she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600" b="0" i="0" u="none" strike="noStrike" kern="1200" cap="none" spc="0" normalizeH="0" baseline="0" noProof="0">
                  <a:ln>
                    <a:noFill/>
                  </a:ln>
                  <a:solidFill>
                    <a:prstClr val="black"/>
                  </a:solidFill>
                  <a:effectLst/>
                  <a:uLnTx/>
                  <a:uFillTx/>
                  <a:latin typeface="Arial Black" panose="020B0A04020102020204" pitchFamily="34" charset="0"/>
                  <a:ea typeface="+mn-ea"/>
                  <a:cs typeface="+mn-cs"/>
                </a:rPr>
                <a:t> never…</a:t>
              </a:r>
            </a:p>
          </p:txBody>
        </p:sp>
        <p:sp>
          <p:nvSpPr>
            <p:cNvPr id="2071" name="Rectangle 21">
              <a:extLst>
                <a:ext uri="{FF2B5EF4-FFF2-40B4-BE49-F238E27FC236}">
                  <a16:creationId xmlns:a16="http://schemas.microsoft.com/office/drawing/2014/main" id="{E69CE477-5B32-4B34-97B8-D08BAC65B41F}"/>
                </a:ext>
              </a:extLst>
            </p:cNvPr>
            <p:cNvSpPr>
              <a:spLocks noChangeArrowheads="1"/>
            </p:cNvSpPr>
            <p:nvPr/>
          </p:nvSpPr>
          <p:spPr bwMode="auto">
            <a:xfrm>
              <a:off x="3264" y="1584"/>
              <a:ext cx="768" cy="624"/>
            </a:xfrm>
            <a:prstGeom prst="rect">
              <a:avLst/>
            </a:prstGeom>
            <a:solidFill>
              <a:srgbClr val="FFC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rarely…</a:t>
              </a:r>
            </a:p>
          </p:txBody>
        </p:sp>
        <p:sp>
          <p:nvSpPr>
            <p:cNvPr id="2072" name="Rectangle 22">
              <a:extLst>
                <a:ext uri="{FF2B5EF4-FFF2-40B4-BE49-F238E27FC236}">
                  <a16:creationId xmlns:a16="http://schemas.microsoft.com/office/drawing/2014/main" id="{0A314A0A-54E6-4572-8DDD-BDE32F6E0339}"/>
                </a:ext>
              </a:extLst>
            </p:cNvPr>
            <p:cNvSpPr>
              <a:spLocks noChangeArrowheads="1"/>
            </p:cNvSpPr>
            <p:nvPr/>
          </p:nvSpPr>
          <p:spPr bwMode="auto">
            <a:xfrm>
              <a:off x="3264" y="2208"/>
              <a:ext cx="768" cy="62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usually...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73" name="Rectangle 23">
              <a:extLst>
                <a:ext uri="{FF2B5EF4-FFF2-40B4-BE49-F238E27FC236}">
                  <a16:creationId xmlns:a16="http://schemas.microsoft.com/office/drawing/2014/main" id="{2B70663B-B695-471A-8003-B2D0B287C9E9}"/>
                </a:ext>
              </a:extLst>
            </p:cNvPr>
            <p:cNvSpPr>
              <a:spLocks noChangeArrowheads="1"/>
            </p:cNvSpPr>
            <p:nvPr/>
          </p:nvSpPr>
          <p:spPr bwMode="auto">
            <a:xfrm>
              <a:off x="3264" y="2832"/>
              <a:ext cx="768"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normally..</a:t>
              </a:r>
            </a:p>
          </p:txBody>
        </p:sp>
        <p:sp>
          <p:nvSpPr>
            <p:cNvPr id="2074" name="Rectangle 24">
              <a:extLst>
                <a:ext uri="{FF2B5EF4-FFF2-40B4-BE49-F238E27FC236}">
                  <a16:creationId xmlns:a16="http://schemas.microsoft.com/office/drawing/2014/main" id="{1885CC6F-CE0B-4ABA-B82B-0E2385874392}"/>
                </a:ext>
              </a:extLst>
            </p:cNvPr>
            <p:cNvSpPr>
              <a:spLocks noChangeArrowheads="1"/>
            </p:cNvSpPr>
            <p:nvPr/>
          </p:nvSpPr>
          <p:spPr bwMode="auto">
            <a:xfrm>
              <a:off x="3264" y="3456"/>
              <a:ext cx="768"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never…</a:t>
              </a:r>
            </a:p>
          </p:txBody>
        </p:sp>
        <p:sp>
          <p:nvSpPr>
            <p:cNvPr id="2075" name="Rectangle 25">
              <a:extLst>
                <a:ext uri="{FF2B5EF4-FFF2-40B4-BE49-F238E27FC236}">
                  <a16:creationId xmlns:a16="http://schemas.microsoft.com/office/drawing/2014/main" id="{3255C1CF-9655-4F21-A5E4-3BD2F39F56B4}"/>
                </a:ext>
              </a:extLst>
            </p:cNvPr>
            <p:cNvSpPr>
              <a:spLocks noChangeArrowheads="1"/>
            </p:cNvSpPr>
            <p:nvPr/>
          </p:nvSpPr>
          <p:spPr bwMode="auto">
            <a:xfrm>
              <a:off x="4032" y="3456"/>
              <a:ext cx="768" cy="624"/>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often…</a:t>
              </a:r>
            </a:p>
          </p:txBody>
        </p:sp>
        <p:sp>
          <p:nvSpPr>
            <p:cNvPr id="2076" name="Rectangle 26">
              <a:extLst>
                <a:ext uri="{FF2B5EF4-FFF2-40B4-BE49-F238E27FC236}">
                  <a16:creationId xmlns:a16="http://schemas.microsoft.com/office/drawing/2014/main" id="{5A8600F0-41A4-4CC7-864E-D67393BBD2B7}"/>
                </a:ext>
              </a:extLst>
            </p:cNvPr>
            <p:cNvSpPr>
              <a:spLocks noChangeArrowheads="1"/>
            </p:cNvSpPr>
            <p:nvPr/>
          </p:nvSpPr>
          <p:spPr bwMode="auto">
            <a:xfrm>
              <a:off x="4800" y="3456"/>
              <a:ext cx="768" cy="624"/>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always…</a:t>
              </a:r>
            </a:p>
          </p:txBody>
        </p:sp>
        <p:sp>
          <p:nvSpPr>
            <p:cNvPr id="2077" name="Rectangle 27">
              <a:extLst>
                <a:ext uri="{FF2B5EF4-FFF2-40B4-BE49-F238E27FC236}">
                  <a16:creationId xmlns:a16="http://schemas.microsoft.com/office/drawing/2014/main" id="{6F569D57-4D3D-4002-9BFB-75AFB3CFC0A3}"/>
                </a:ext>
              </a:extLst>
            </p:cNvPr>
            <p:cNvSpPr>
              <a:spLocks noChangeArrowheads="1"/>
            </p:cNvSpPr>
            <p:nvPr/>
          </p:nvSpPr>
          <p:spPr bwMode="auto">
            <a:xfrm>
              <a:off x="4800" y="2832"/>
              <a:ext cx="768" cy="624"/>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never…</a:t>
              </a:r>
            </a:p>
          </p:txBody>
        </p:sp>
        <p:sp>
          <p:nvSpPr>
            <p:cNvPr id="2078" name="Rectangle 28">
              <a:extLst>
                <a:ext uri="{FF2B5EF4-FFF2-40B4-BE49-F238E27FC236}">
                  <a16:creationId xmlns:a16="http://schemas.microsoft.com/office/drawing/2014/main" id="{EF5573F8-ED54-440F-A57D-3A58FC18892C}"/>
                </a:ext>
              </a:extLst>
            </p:cNvPr>
            <p:cNvSpPr>
              <a:spLocks noChangeArrowheads="1"/>
            </p:cNvSpPr>
            <p:nvPr/>
          </p:nvSpPr>
          <p:spPr bwMode="auto">
            <a:xfrm>
              <a:off x="4800" y="2208"/>
              <a:ext cx="768" cy="624"/>
            </a:xfrm>
            <a:prstGeom prst="rect">
              <a:avLst/>
            </a:prstGeom>
            <a:solidFill>
              <a:srgbClr val="66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He/she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rarely…</a:t>
              </a:r>
            </a:p>
          </p:txBody>
        </p:sp>
        <p:sp>
          <p:nvSpPr>
            <p:cNvPr id="2079" name="Rectangle 29">
              <a:extLst>
                <a:ext uri="{FF2B5EF4-FFF2-40B4-BE49-F238E27FC236}">
                  <a16:creationId xmlns:a16="http://schemas.microsoft.com/office/drawing/2014/main" id="{8FE0A3C5-A65D-49E4-BB86-7AE5BDDE1F8C}"/>
                </a:ext>
              </a:extLst>
            </p:cNvPr>
            <p:cNvSpPr>
              <a:spLocks noChangeArrowheads="1"/>
            </p:cNvSpPr>
            <p:nvPr/>
          </p:nvSpPr>
          <p:spPr bwMode="auto">
            <a:xfrm>
              <a:off x="4800" y="1584"/>
              <a:ext cx="768" cy="624"/>
            </a:xfrm>
            <a:prstGeom prst="rect">
              <a:avLst/>
            </a:prstGeom>
            <a:solidFill>
              <a:srgbClr val="68D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lbertus Extra Bold" pitchFamily="34" charset="0"/>
                  <a:ea typeface="+mn-ea"/>
                  <a:cs typeface="+mn-cs"/>
                </a:rPr>
                <a:t>END</a:t>
              </a:r>
            </a:p>
          </p:txBody>
        </p:sp>
      </p:grpSp>
      <p:sp>
        <p:nvSpPr>
          <p:cNvPr id="2" name="Rectangle 1">
            <a:extLst>
              <a:ext uri="{FF2B5EF4-FFF2-40B4-BE49-F238E27FC236}">
                <a16:creationId xmlns:a16="http://schemas.microsoft.com/office/drawing/2014/main" id="{B42C1E2F-70AD-4AE2-A088-8DAD4F07BC1D}"/>
              </a:ext>
            </a:extLst>
          </p:cNvPr>
          <p:cNvSpPr/>
          <p:nvPr/>
        </p:nvSpPr>
        <p:spPr>
          <a:xfrm>
            <a:off x="6477000" y="145473"/>
            <a:ext cx="2438400" cy="2246890"/>
          </a:xfrm>
          <a:prstGeom prst="rect">
            <a:avLst/>
          </a:prstGeom>
          <a:solidFill>
            <a:srgbClr val="FFC000"/>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Work</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with</a:t>
            </a:r>
            <a:r>
              <a:rPr kumimoji="0" lang="fr-FR" sz="1800" b="0" i="0" u="none" strike="noStrike" kern="1200" cap="none" spc="0" normalizeH="0" baseline="0" noProof="0" dirty="0">
                <a:ln>
                  <a:noFill/>
                </a:ln>
                <a:solidFill>
                  <a:prstClr val="black"/>
                </a:solidFill>
                <a:effectLst/>
                <a:uLnTx/>
                <a:uFillTx/>
                <a:latin typeface="Calibri"/>
                <a:ea typeface="+mn-ea"/>
                <a:cs typeface="+mn-cs"/>
              </a:rPr>
              <a:t> a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partner</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mn-ea"/>
                <a:cs typeface="+mn-cs"/>
              </a:rPr>
              <a:t>Think</a:t>
            </a:r>
            <a:r>
              <a:rPr kumimoji="0" lang="fr-FR" sz="1800" b="0" i="0" u="none" strike="noStrike" kern="1200" cap="none" spc="0" normalizeH="0" baseline="0" noProof="0" dirty="0">
                <a:ln>
                  <a:noFill/>
                </a:ln>
                <a:solidFill>
                  <a:prstClr val="black"/>
                </a:solidFill>
                <a:effectLst/>
                <a:uLnTx/>
                <a:uFillTx/>
                <a:latin typeface="Calibri"/>
                <a:ea typeface="+mn-ea"/>
                <a:cs typeface="+mn-cs"/>
              </a:rPr>
              <a:t> of a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classmate</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Say TRUE sentences about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him</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r>
              <a:rPr kumimoji="0" lang="fr-FR" sz="1800" b="0" i="0" u="none" strike="noStrike" kern="1200" cap="none" spc="0" normalizeH="0" baseline="0" noProof="0" dirty="0" err="1">
                <a:ln>
                  <a:noFill/>
                </a:ln>
                <a:solidFill>
                  <a:prstClr val="black"/>
                </a:solidFill>
                <a:effectLst/>
                <a:uLnTx/>
                <a:uFillTx/>
                <a:latin typeface="Calibri"/>
                <a:ea typeface="+mn-ea"/>
                <a:cs typeface="+mn-cs"/>
              </a:rPr>
              <a:t>her</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How far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can</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you</a:t>
            </a:r>
            <a:r>
              <a:rPr kumimoji="0" lang="fr-FR" sz="1800" b="0" i="0" u="none" strike="noStrike" kern="1200" cap="none" spc="0" normalizeH="0" baseline="0" noProof="0" dirty="0">
                <a:ln>
                  <a:noFill/>
                </a:ln>
                <a:solidFill>
                  <a:prstClr val="black"/>
                </a:solidFill>
                <a:effectLst/>
                <a:uLnTx/>
                <a:uFillTx/>
                <a:latin typeface="Calibri"/>
                <a:ea typeface="+mn-ea"/>
                <a:cs typeface="+mn-cs"/>
              </a:rPr>
              <a:t> go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before</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your</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partner</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finds</a:t>
            </a:r>
            <a:r>
              <a:rPr kumimoji="0" lang="fr-FR" sz="1800" b="0" i="0" u="none" strike="noStrike" kern="1200" cap="none" spc="0" normalizeH="0" baseline="0" noProof="0" dirty="0">
                <a:ln>
                  <a:noFill/>
                </a:ln>
                <a:solidFill>
                  <a:prstClr val="black"/>
                </a:solidFill>
                <a:effectLst/>
                <a:uLnTx/>
                <a:uFillTx/>
                <a:latin typeface="Calibri"/>
                <a:ea typeface="+mn-ea"/>
                <a:cs typeface="+mn-cs"/>
              </a:rPr>
              <a:t> out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who</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it</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is</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B2960A07-1478-483F-8CBD-4225FF798BF1}"/>
              </a:ext>
            </a:extLst>
          </p:cNvPr>
          <p:cNvSpPr/>
          <p:nvPr/>
        </p:nvSpPr>
        <p:spPr>
          <a:xfrm>
            <a:off x="304800" y="152400"/>
            <a:ext cx="2305050" cy="1143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a:ea typeface="+mn-ea"/>
                <a:cs typeface="+mn-cs"/>
              </a:rPr>
              <a:t>Example: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She</a:t>
            </a:r>
            <a:r>
              <a:rPr kumimoji="0" lang="fr-FR" sz="1800" b="0" i="1" u="none" strike="noStrike" kern="1200" cap="none" spc="0" normalizeH="0" baseline="0" noProof="0" dirty="0">
                <a:ln>
                  <a:noFill/>
                </a:ln>
                <a:solidFill>
                  <a:prstClr val="black"/>
                </a:solidFill>
                <a:effectLst/>
                <a:uLnTx/>
                <a:uFillTx/>
                <a:latin typeface="Calibri"/>
                <a:ea typeface="+mn-ea"/>
                <a:cs typeface="+mn-cs"/>
              </a:rPr>
              <a:t>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always</a:t>
            </a:r>
            <a:r>
              <a:rPr kumimoji="0" lang="fr-FR" sz="1800" b="0" i="1" u="none" strike="noStrike" kern="1200" cap="none" spc="0" normalizeH="0" baseline="0" noProof="0" dirty="0">
                <a:ln>
                  <a:noFill/>
                </a:ln>
                <a:solidFill>
                  <a:prstClr val="black"/>
                </a:solidFill>
                <a:effectLst/>
                <a:uLnTx/>
                <a:uFillTx/>
                <a:latin typeface="Calibri"/>
                <a:ea typeface="+mn-ea"/>
                <a:cs typeface="+mn-cs"/>
              </a:rPr>
              <a:t>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goes</a:t>
            </a:r>
            <a:r>
              <a:rPr kumimoji="0" lang="fr-FR" sz="1800" b="0" i="1" u="none" strike="noStrike" kern="1200" cap="none" spc="0" normalizeH="0" baseline="0" noProof="0" dirty="0">
                <a:ln>
                  <a:noFill/>
                </a:ln>
                <a:solidFill>
                  <a:prstClr val="black"/>
                </a:solidFill>
                <a:effectLst/>
                <a:uLnTx/>
                <a:uFillTx/>
                <a:latin typeface="Calibri"/>
                <a:ea typeface="+mn-ea"/>
                <a:cs typeface="+mn-cs"/>
              </a:rPr>
              <a:t> to </a:t>
            </a:r>
            <a:r>
              <a:rPr kumimoji="0" lang="fr-FR" sz="1800" b="0" i="1" u="none" strike="noStrike" kern="1200" cap="none" spc="0" normalizeH="0" baseline="0" noProof="0" dirty="0" err="1">
                <a:ln>
                  <a:noFill/>
                </a:ln>
                <a:solidFill>
                  <a:prstClr val="black"/>
                </a:solidFill>
                <a:effectLst/>
                <a:uLnTx/>
                <a:uFillTx/>
                <a:latin typeface="Calibri"/>
                <a:ea typeface="+mn-ea"/>
                <a:cs typeface="+mn-cs"/>
              </a:rPr>
              <a:t>school</a:t>
            </a:r>
            <a:r>
              <a:rPr kumimoji="0" lang="fr-FR" sz="1800" b="0" i="1" u="none" strike="noStrike" kern="1200" cap="none" spc="0" normalizeH="0" baseline="0" noProof="0" dirty="0">
                <a:ln>
                  <a:noFill/>
                </a:ln>
                <a:solidFill>
                  <a:prstClr val="black"/>
                </a:solidFill>
                <a:effectLst/>
                <a:uLnTx/>
                <a:uFillTx/>
                <a:latin typeface="Calibri"/>
                <a:ea typeface="+mn-ea"/>
                <a:cs typeface="+mn-cs"/>
              </a:rPr>
              <a:t> by bus</a:t>
            </a:r>
            <a:r>
              <a:rPr kumimoji="0" lang="fr-FR"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Use </a:t>
            </a:r>
            <a:r>
              <a:rPr kumimoji="0" lang="fr-FR" sz="1800" b="0" i="0" u="none" strike="noStrike" kern="1200" cap="none" spc="0" normalizeH="0" baseline="0" noProof="0">
                <a:ln>
                  <a:noFill/>
                </a:ln>
                <a:solidFill>
                  <a:prstClr val="black"/>
                </a:solidFill>
                <a:effectLst/>
                <a:uLnTx/>
                <a:uFillTx/>
                <a:latin typeface="Calibri"/>
                <a:ea typeface="+mn-ea"/>
                <a:cs typeface="+mn-cs"/>
              </a:rPr>
              <a:t>the </a:t>
            </a:r>
            <a:r>
              <a:rPr kumimoji="0" lang="fr-FR" sz="1800" b="1" i="0" u="none" strike="noStrike" kern="1200" cap="none" spc="0" normalizeH="0" baseline="0" noProof="0">
                <a:ln>
                  <a:noFill/>
                </a:ln>
                <a:solidFill>
                  <a:srgbClr val="C00000"/>
                </a:solidFill>
                <a:effectLst/>
                <a:uLnTx/>
                <a:uFillTx/>
                <a:latin typeface="Calibri"/>
                <a:ea typeface="+mn-ea"/>
                <a:cs typeface="+mn-cs"/>
              </a:rPr>
              <a:t>HELP CARD.</a:t>
            </a:r>
            <a:endParaRPr kumimoji="0" lang="fr-FR" sz="1800" b="1" i="0" u="none" strike="noStrike" kern="1200" cap="none" spc="0" normalizeH="0" baseline="0" noProof="0" dirty="0">
              <a:ln>
                <a:noFill/>
              </a:ln>
              <a:solidFill>
                <a:srgbClr val="C00000"/>
              </a:solidFill>
              <a:effectLst/>
              <a:uLnTx/>
              <a:uFillTx/>
              <a:latin typeface="Calibri"/>
              <a:ea typeface="+mn-ea"/>
              <a:cs typeface="+mn-cs"/>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3F77486D-EFBC-46B8-8420-DED274906887}"/>
              </a:ext>
            </a:extLst>
          </p:cNvPr>
          <p:cNvSpPr>
            <a:spLocks noGrp="1"/>
          </p:cNvSpPr>
          <p:nvPr>
            <p:ph type="title"/>
          </p:nvPr>
        </p:nvSpPr>
        <p:spPr/>
        <p:txBody>
          <a:bodyPr/>
          <a:lstStyle/>
          <a:p>
            <a:pPr eaLnBrk="1" hangingPunct="1"/>
            <a:r>
              <a:rPr lang="de-AT" altLang="en-US" b="1">
                <a:solidFill>
                  <a:srgbClr val="C00000"/>
                </a:solidFill>
              </a:rPr>
              <a:t>Help-card</a:t>
            </a:r>
            <a:endParaRPr lang="en-US" altLang="en-US" b="1">
              <a:solidFill>
                <a:srgbClr val="C00000"/>
              </a:solidFill>
            </a:endParaRPr>
          </a:p>
        </p:txBody>
      </p:sp>
      <p:pic>
        <p:nvPicPr>
          <p:cNvPr id="3075" name="Picture 3" descr="A drawing of a cartoon character&#10;&#10;Description generated with high confidence">
            <a:extLst>
              <a:ext uri="{FF2B5EF4-FFF2-40B4-BE49-F238E27FC236}">
                <a16:creationId xmlns:a16="http://schemas.microsoft.com/office/drawing/2014/main" id="{906EAD55-6541-4510-9CD2-5839B2696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95263"/>
            <a:ext cx="2082800" cy="208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88DAFD5-ECD3-4584-AD13-EFE54B9FE731}"/>
              </a:ext>
            </a:extLst>
          </p:cNvPr>
          <p:cNvSpPr txBox="1"/>
          <p:nvPr/>
        </p:nvSpPr>
        <p:spPr>
          <a:xfrm>
            <a:off x="581025" y="1600200"/>
            <a:ext cx="4267200" cy="48006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Use these verbs: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eats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goes to school,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wears jeans / t-shirt/ colorful sweaters…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watches…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does…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rides his/her bike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takes the bus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takes the tram</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plays…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practices vocabulary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plays soccer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goes home…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has …. for breakfast / lunch/ dinner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fights with…</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77" name="TextBox 5">
            <a:extLst>
              <a:ext uri="{FF2B5EF4-FFF2-40B4-BE49-F238E27FC236}">
                <a16:creationId xmlns:a16="http://schemas.microsoft.com/office/drawing/2014/main" id="{69FF881E-044E-4933-8231-E737CC6CA613}"/>
              </a:ext>
            </a:extLst>
          </p:cNvPr>
          <p:cNvSpPr txBox="1">
            <a:spLocks noChangeArrowheads="1"/>
          </p:cNvSpPr>
          <p:nvPr/>
        </p:nvSpPr>
        <p:spPr bwMode="auto">
          <a:xfrm>
            <a:off x="4572000" y="1600200"/>
            <a:ext cx="42132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forgets…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speaks very loudly / quietly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plays … on his/her mobile phone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reads…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AT"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talks on the phone with…</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2108A16-1C36-469E-9DCB-D2FC634ECF15}"/>
              </a:ext>
            </a:extLst>
          </p:cNvPr>
          <p:cNvSpPr txBox="1"/>
          <p:nvPr/>
        </p:nvSpPr>
        <p:spPr>
          <a:xfrm>
            <a:off x="4572000" y="3657600"/>
            <a:ext cx="4191000" cy="2586038"/>
          </a:xfrm>
          <a:prstGeom prst="rect">
            <a:avLst/>
          </a:prstGeom>
          <a:solidFill>
            <a:schemeClr val="accent2">
              <a:lumMod val="40000"/>
              <a:lumOff val="6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Examples: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He always eats </a:t>
            </a: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vegetarian meal in the school cafeteria.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She never drinks Coke</a:t>
            </a: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She hates 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She sometimes practices </a:t>
            </a: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vocabulary before dinner but </a:t>
            </a:r>
            <a:r>
              <a:rPr kumimoji="0" lang="de-A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she usually does it </a:t>
            </a:r>
            <a:r>
              <a:rPr kumimoji="0" lang="de-A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after dinner.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Grammar</a:t>
            </a:r>
            <a:r>
              <a:rPr lang="fr-FR" dirty="0"/>
              <a:t> and </a:t>
            </a:r>
            <a:r>
              <a:rPr lang="fr-FR" dirty="0" err="1"/>
              <a:t>our</a:t>
            </a:r>
            <a:r>
              <a:rPr lang="fr-FR" dirty="0"/>
              <a:t> Brain</a:t>
            </a:r>
          </a:p>
        </p:txBody>
      </p:sp>
      <p:sp>
        <p:nvSpPr>
          <p:cNvPr id="3" name="Text Placeholder 2"/>
          <p:cNvSpPr>
            <a:spLocks noGrp="1"/>
          </p:cNvSpPr>
          <p:nvPr>
            <p:ph type="body" idx="2"/>
          </p:nvPr>
        </p:nvSpPr>
        <p:spPr/>
        <p:txBody>
          <a:bodyPr/>
          <a:lstStyle/>
          <a:p>
            <a:endParaRPr lang="fr-FR" b="1" dirty="0"/>
          </a:p>
        </p:txBody>
      </p:sp>
      <p:pic>
        <p:nvPicPr>
          <p:cNvPr id="307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275856" y="2060157"/>
            <a:ext cx="4993057" cy="379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876256" y="5949280"/>
            <a:ext cx="2026517" cy="369332"/>
          </a:xfrm>
          <a:prstGeom prst="rect">
            <a:avLst/>
          </a:prstGeom>
        </p:spPr>
        <p:txBody>
          <a:bodyPr wrap="none">
            <a:spAutoFit/>
          </a:bodyPr>
          <a:lstStyle/>
          <a:p>
            <a:r>
              <a:rPr lang="fr-FR" dirty="0"/>
              <a:t>(</a:t>
            </a:r>
            <a:r>
              <a:rPr lang="fr-FR" dirty="0" err="1"/>
              <a:t>Tanushree</a:t>
            </a:r>
            <a:r>
              <a:rPr lang="fr-FR" dirty="0"/>
              <a:t>, 2011)</a:t>
            </a:r>
          </a:p>
        </p:txBody>
      </p:sp>
      <p:pic>
        <p:nvPicPr>
          <p:cNvPr id="8194"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87632" y="2946522"/>
            <a:ext cx="407059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hought Bubble: Cloud 3">
            <a:extLst>
              <a:ext uri="{FF2B5EF4-FFF2-40B4-BE49-F238E27FC236}">
                <a16:creationId xmlns:a16="http://schemas.microsoft.com/office/drawing/2014/main" id="{11FF0DD4-5370-4A78-9434-2427689817FC}"/>
              </a:ext>
            </a:extLst>
          </p:cNvPr>
          <p:cNvSpPr/>
          <p:nvPr/>
        </p:nvSpPr>
        <p:spPr>
          <a:xfrm>
            <a:off x="2963263" y="470569"/>
            <a:ext cx="2160240" cy="1592784"/>
          </a:xfrm>
          <a:prstGeom prst="cloudCallout">
            <a:avLst>
              <a:gd name="adj1" fmla="val 73782"/>
              <a:gd name="adj2" fmla="val 571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Meanings (Notions)  into Form</a:t>
            </a:r>
            <a:endParaRPr lang="en-US" dirty="0"/>
          </a:p>
        </p:txBody>
      </p:sp>
      <p:sp>
        <p:nvSpPr>
          <p:cNvPr id="6" name="Thought Bubble: Cloud 5">
            <a:extLst>
              <a:ext uri="{FF2B5EF4-FFF2-40B4-BE49-F238E27FC236}">
                <a16:creationId xmlns:a16="http://schemas.microsoft.com/office/drawing/2014/main" id="{D37A40E5-2236-49E9-A303-52C3822B536A}"/>
              </a:ext>
            </a:extLst>
          </p:cNvPr>
          <p:cNvSpPr/>
          <p:nvPr/>
        </p:nvSpPr>
        <p:spPr>
          <a:xfrm>
            <a:off x="6188279" y="469032"/>
            <a:ext cx="2592288" cy="1512168"/>
          </a:xfrm>
          <a:prstGeom prst="cloudCallout">
            <a:avLst>
              <a:gd name="adj1" fmla="val -48749"/>
              <a:gd name="adj2" fmla="val 606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Grammar  = Patterns in our brains</a:t>
            </a:r>
            <a:endParaRPr lang="en-US" dirty="0"/>
          </a:p>
        </p:txBody>
      </p:sp>
    </p:spTree>
    <p:extLst>
      <p:ext uri="{BB962C8B-B14F-4D97-AF65-F5344CB8AC3E}">
        <p14:creationId xmlns:p14="http://schemas.microsoft.com/office/powerpoint/2010/main" val="98416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896144"/>
          </a:xfrm>
        </p:spPr>
        <p:txBody>
          <a:bodyPr>
            <a:normAutofit fontScale="90000"/>
          </a:bodyPr>
          <a:lstStyle/>
          <a:p>
            <a:r>
              <a:rPr lang="fr-FR" dirty="0" err="1"/>
              <a:t>Advantages</a:t>
            </a:r>
            <a:r>
              <a:rPr lang="fr-FR" dirty="0"/>
              <a:t> of a </a:t>
            </a:r>
            <a:r>
              <a:rPr lang="fr-FR" dirty="0" err="1"/>
              <a:t>notional</a:t>
            </a:r>
            <a:r>
              <a:rPr lang="fr-FR" dirty="0"/>
              <a:t> « </a:t>
            </a:r>
            <a:r>
              <a:rPr lang="fr-FR" dirty="0" err="1"/>
              <a:t>meaning</a:t>
            </a:r>
            <a:r>
              <a:rPr lang="fr-FR" dirty="0"/>
              <a:t> </a:t>
            </a:r>
            <a:r>
              <a:rPr lang="fr-FR" dirty="0" err="1"/>
              <a:t>into</a:t>
            </a:r>
            <a:r>
              <a:rPr lang="fr-FR" dirty="0"/>
              <a:t> </a:t>
            </a:r>
            <a:r>
              <a:rPr lang="fr-FR" dirty="0" err="1"/>
              <a:t>form</a:t>
            </a:r>
            <a:r>
              <a:rPr lang="fr-FR" dirty="0"/>
              <a:t> » </a:t>
            </a:r>
            <a:r>
              <a:rPr lang="fr-FR" dirty="0" err="1"/>
              <a:t>approach</a:t>
            </a:r>
            <a:endParaRPr lang="fr-FR" dirty="0"/>
          </a:p>
        </p:txBody>
      </p:sp>
      <p:sp>
        <p:nvSpPr>
          <p:cNvPr id="4" name="Content Placeholder 3"/>
          <p:cNvSpPr>
            <a:spLocks noGrp="1"/>
          </p:cNvSpPr>
          <p:nvPr>
            <p:ph sz="quarter" idx="1"/>
          </p:nvPr>
        </p:nvSpPr>
        <p:spPr/>
        <p:txBody>
          <a:bodyPr>
            <a:normAutofit/>
          </a:bodyPr>
          <a:lstStyle/>
          <a:p>
            <a:pPr marL="0" indent="0">
              <a:buNone/>
            </a:pPr>
            <a:endParaRPr lang="fr-FR" dirty="0"/>
          </a:p>
          <a:p>
            <a:endParaRPr lang="fr-FR" dirty="0"/>
          </a:p>
        </p:txBody>
      </p:sp>
      <p:graphicFrame>
        <p:nvGraphicFramePr>
          <p:cNvPr id="3" name="Table 2"/>
          <p:cNvGraphicFramePr>
            <a:graphicFrameLocks noGrp="1"/>
          </p:cNvGraphicFramePr>
          <p:nvPr>
            <p:extLst>
              <p:ext uri="{D42A27DB-BD31-4B8C-83A1-F6EECF244321}">
                <p14:modId xmlns:p14="http://schemas.microsoft.com/office/powerpoint/2010/main" val="3444514640"/>
              </p:ext>
            </p:extLst>
          </p:nvPr>
        </p:nvGraphicFramePr>
        <p:xfrm>
          <a:off x="1403648" y="1628803"/>
          <a:ext cx="6984776" cy="4695942"/>
        </p:xfrm>
        <a:graphic>
          <a:graphicData uri="http://schemas.openxmlformats.org/drawingml/2006/table">
            <a:tbl>
              <a:tblPr firstRow="1" bandRow="1">
                <a:tableStyleId>{5C22544A-7EE6-4342-B048-85BDC9FD1C3A}</a:tableStyleId>
              </a:tblPr>
              <a:tblGrid>
                <a:gridCol w="6984776">
                  <a:extLst>
                    <a:ext uri="{9D8B030D-6E8A-4147-A177-3AD203B41FA5}">
                      <a16:colId xmlns:a16="http://schemas.microsoft.com/office/drawing/2014/main" val="20000"/>
                    </a:ext>
                  </a:extLst>
                </a:gridCol>
              </a:tblGrid>
              <a:tr h="7295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A « </a:t>
                      </a:r>
                      <a:r>
                        <a:rPr lang="fr-FR" dirty="0" err="1"/>
                        <a:t>meaning</a:t>
                      </a:r>
                      <a:r>
                        <a:rPr lang="fr-FR" dirty="0"/>
                        <a:t> </a:t>
                      </a:r>
                      <a:r>
                        <a:rPr lang="fr-FR" dirty="0" err="1"/>
                        <a:t>into</a:t>
                      </a:r>
                      <a:r>
                        <a:rPr lang="fr-FR" dirty="0"/>
                        <a:t> </a:t>
                      </a:r>
                      <a:r>
                        <a:rPr lang="fr-FR" dirty="0" err="1"/>
                        <a:t>form</a:t>
                      </a:r>
                      <a:r>
                        <a:rPr lang="fr-FR" dirty="0"/>
                        <a:t> » </a:t>
                      </a:r>
                      <a:r>
                        <a:rPr lang="fr-FR" dirty="0" err="1"/>
                        <a:t>approach</a:t>
                      </a:r>
                      <a:r>
                        <a:rPr lang="fr-FR" dirty="0"/>
                        <a:t> </a:t>
                      </a:r>
                    </a:p>
                    <a:p>
                      <a:endParaRPr lang="fr-FR" dirty="0"/>
                    </a:p>
                  </a:txBody>
                  <a:tcPr/>
                </a:tc>
                <a:extLst>
                  <a:ext uri="{0D108BD9-81ED-4DB2-BD59-A6C34878D82A}">
                    <a16:rowId xmlns:a16="http://schemas.microsoft.com/office/drawing/2014/main" val="10000"/>
                  </a:ext>
                </a:extLst>
              </a:tr>
              <a:tr h="72957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kern="1200" dirty="0">
                          <a:solidFill>
                            <a:schemeClr val="dk1"/>
                          </a:solidFill>
                          <a:effectLst/>
                          <a:latin typeface="+mn-lt"/>
                          <a:ea typeface="+mn-ea"/>
                          <a:cs typeface="+mn-cs"/>
                        </a:rPr>
                        <a:t>reflects the way that grammar is used in real life</a:t>
                      </a:r>
                      <a:endParaRPr kumimoji="0" lang="de-AT"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fr-FR" dirty="0"/>
                    </a:p>
                  </a:txBody>
                  <a:tcPr/>
                </a:tc>
                <a:extLst>
                  <a:ext uri="{0D108BD9-81ED-4DB2-BD59-A6C34878D82A}">
                    <a16:rowId xmlns:a16="http://schemas.microsoft.com/office/drawing/2014/main" val="10001"/>
                  </a:ext>
                </a:extLst>
              </a:tr>
              <a:tr h="1042256">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kern="1200" dirty="0">
                          <a:solidFill>
                            <a:schemeClr val="dk1"/>
                          </a:solidFill>
                          <a:effectLst/>
                          <a:latin typeface="+mn-lt"/>
                          <a:ea typeface="+mn-ea"/>
                          <a:cs typeface="+mn-cs"/>
                        </a:rPr>
                        <a:t>makes it possible to teach and practice one meaning at a time </a:t>
                      </a:r>
                      <a:endParaRPr kumimoji="0" lang="de-AT"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fr-FR" dirty="0"/>
                    </a:p>
                  </a:txBody>
                  <a:tcPr/>
                </a:tc>
                <a:extLst>
                  <a:ext uri="{0D108BD9-81ED-4DB2-BD59-A6C34878D82A}">
                    <a16:rowId xmlns:a16="http://schemas.microsoft.com/office/drawing/2014/main" val="10002"/>
                  </a:ext>
                </a:extLst>
              </a:tr>
              <a:tr h="72957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kern="1200" dirty="0">
                          <a:solidFill>
                            <a:schemeClr val="dk1"/>
                          </a:solidFill>
                          <a:effectLst/>
                          <a:latin typeface="+mn-lt"/>
                          <a:ea typeface="+mn-ea"/>
                          <a:cs typeface="+mn-cs"/>
                        </a:rPr>
                        <a:t>avoids the danger of confusing different meanings</a:t>
                      </a:r>
                      <a:endParaRPr kumimoji="0" lang="de-AT"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fr-FR" dirty="0"/>
                    </a:p>
                  </a:txBody>
                  <a:tcPr/>
                </a:tc>
                <a:extLst>
                  <a:ext uri="{0D108BD9-81ED-4DB2-BD59-A6C34878D82A}">
                    <a16:rowId xmlns:a16="http://schemas.microsoft.com/office/drawing/2014/main" val="10003"/>
                  </a:ext>
                </a:extLst>
              </a:tr>
              <a:tr h="1042256">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kern="1200" dirty="0">
                          <a:solidFill>
                            <a:schemeClr val="dk1"/>
                          </a:solidFill>
                          <a:effectLst/>
                          <a:latin typeface="+mn-lt"/>
                          <a:ea typeface="+mn-ea"/>
                          <a:cs typeface="+mn-cs"/>
                        </a:rPr>
                        <a:t>provides a more systematic and reliable system (no exceptions)</a:t>
                      </a:r>
                      <a:endParaRPr kumimoji="0" lang="de-AT"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fr-FR" dirty="0"/>
                    </a:p>
                  </a:txBody>
                  <a:tcPr/>
                </a:tc>
                <a:extLst>
                  <a:ext uri="{0D108BD9-81ED-4DB2-BD59-A6C34878D82A}">
                    <a16:rowId xmlns:a16="http://schemas.microsoft.com/office/drawing/2014/main" val="10004"/>
                  </a:ext>
                </a:extLst>
              </a:tr>
              <a:tr h="422693">
                <a:tc>
                  <a:txBody>
                    <a:bodyPr/>
                    <a:lstStyle/>
                    <a:p>
                      <a:pPr marL="285750" lvl="0" indent="-285750">
                        <a:buFont typeface="Arial" panose="020B0604020202020204" pitchFamily="34" charset="0"/>
                        <a:buChar char="•"/>
                      </a:pPr>
                      <a:r>
                        <a:rPr kumimoji="0" lang="en-US" sz="1800" kern="1200" dirty="0">
                          <a:solidFill>
                            <a:schemeClr val="dk1"/>
                          </a:solidFill>
                          <a:effectLst/>
                          <a:latin typeface="+mn-lt"/>
                          <a:ea typeface="+mn-ea"/>
                          <a:cs typeface="+mn-cs"/>
                        </a:rPr>
                        <a:t>assists in grading (step by step, one meaning at a time)</a:t>
                      </a:r>
                      <a:endParaRPr kumimoji="0" lang="de-AT" sz="1800" kern="1200" dirty="0">
                        <a:solidFill>
                          <a:schemeClr val="dk1"/>
                        </a:solidFill>
                        <a:effectLst/>
                        <a:latin typeface="+mn-lt"/>
                        <a:ea typeface="+mn-ea"/>
                        <a:cs typeface="+mn-cs"/>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50498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026F-2F3C-4AE4-B8AF-9A96A329067E}"/>
              </a:ext>
            </a:extLst>
          </p:cNvPr>
          <p:cNvSpPr>
            <a:spLocks noGrp="1"/>
          </p:cNvSpPr>
          <p:nvPr>
            <p:ph type="title"/>
          </p:nvPr>
        </p:nvSpPr>
        <p:spPr/>
        <p:txBody>
          <a:bodyPr/>
          <a:lstStyle/>
          <a:p>
            <a:r>
              <a:rPr lang="de-AT" dirty="0"/>
              <a:t>Learning vocabulary with the whole brain</a:t>
            </a:r>
            <a:endParaRPr lang="en-US" dirty="0"/>
          </a:p>
        </p:txBody>
      </p:sp>
      <p:pic>
        <p:nvPicPr>
          <p:cNvPr id="4" name="Content Placeholder 3">
            <a:extLst>
              <a:ext uri="{FF2B5EF4-FFF2-40B4-BE49-F238E27FC236}">
                <a16:creationId xmlns:a16="http://schemas.microsoft.com/office/drawing/2014/main" id="{24631C39-1BFA-43E0-B461-C30A46F21893}"/>
              </a:ext>
            </a:extLst>
          </p:cNvPr>
          <p:cNvPicPr>
            <a:picLocks noGrp="1" noChangeAspect="1"/>
          </p:cNvPicPr>
          <p:nvPr>
            <p:ph sz="quarter" idx="1"/>
          </p:nvPr>
        </p:nvPicPr>
        <p:blipFill>
          <a:blip r:embed="rId2"/>
          <a:stretch>
            <a:fillRect/>
          </a:stretch>
        </p:blipFill>
        <p:spPr>
          <a:xfrm>
            <a:off x="2486819" y="2089150"/>
            <a:ext cx="4133850" cy="344805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37F0C94-04C2-4E0F-A52D-3E752EC170D5}"/>
              </a:ext>
            </a:extLst>
          </p:cNvPr>
          <p:cNvSpPr txBox="1"/>
          <p:nvPr/>
        </p:nvSpPr>
        <p:spPr>
          <a:xfrm>
            <a:off x="6948264" y="1916832"/>
            <a:ext cx="1656184" cy="1200329"/>
          </a:xfrm>
          <a:prstGeom prst="rect">
            <a:avLst/>
          </a:prstGeom>
          <a:noFill/>
        </p:spPr>
        <p:txBody>
          <a:bodyPr wrap="square" rtlCol="0">
            <a:spAutoFit/>
          </a:bodyPr>
          <a:lstStyle/>
          <a:p>
            <a:r>
              <a:rPr lang="de-AT" dirty="0"/>
              <a:t>How do your students study vocabulary?</a:t>
            </a:r>
            <a:endParaRPr lang="en-US" dirty="0"/>
          </a:p>
        </p:txBody>
      </p:sp>
      <p:sp>
        <p:nvSpPr>
          <p:cNvPr id="7" name="TextBox 6">
            <a:extLst>
              <a:ext uri="{FF2B5EF4-FFF2-40B4-BE49-F238E27FC236}">
                <a16:creationId xmlns:a16="http://schemas.microsoft.com/office/drawing/2014/main" id="{7F5978E8-2DCE-4066-B619-5BBA7D1C1A93}"/>
              </a:ext>
            </a:extLst>
          </p:cNvPr>
          <p:cNvSpPr txBox="1"/>
          <p:nvPr/>
        </p:nvSpPr>
        <p:spPr>
          <a:xfrm>
            <a:off x="7020272" y="3933056"/>
            <a:ext cx="1440160" cy="923330"/>
          </a:xfrm>
          <a:prstGeom prst="rect">
            <a:avLst/>
          </a:prstGeom>
          <a:noFill/>
        </p:spPr>
        <p:txBody>
          <a:bodyPr wrap="square" rtlCol="0">
            <a:spAutoFit/>
          </a:bodyPr>
          <a:lstStyle/>
          <a:p>
            <a:r>
              <a:rPr lang="de-AT" dirty="0"/>
              <a:t>How can we improve this?</a:t>
            </a:r>
            <a:endParaRPr lang="en-US" dirty="0"/>
          </a:p>
        </p:txBody>
      </p:sp>
    </p:spTree>
    <p:extLst>
      <p:ext uri="{BB962C8B-B14F-4D97-AF65-F5344CB8AC3E}">
        <p14:creationId xmlns:p14="http://schemas.microsoft.com/office/powerpoint/2010/main" val="342534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Examples</a:t>
            </a:r>
            <a:r>
              <a:rPr lang="fr-FR" dirty="0"/>
              <a:t> of grammatical notions</a:t>
            </a:r>
          </a:p>
        </p:txBody>
      </p:sp>
      <p:sp>
        <p:nvSpPr>
          <p:cNvPr id="3" name="Content Placeholder 2"/>
          <p:cNvSpPr>
            <a:spLocks noGrp="1"/>
          </p:cNvSpPr>
          <p:nvPr>
            <p:ph sz="quarter" idx="1"/>
          </p:nvPr>
        </p:nvSpPr>
        <p:spPr/>
        <p:txBody>
          <a:bodyPr/>
          <a:lstStyle/>
          <a:p>
            <a:pPr marL="0" indent="0">
              <a:buNone/>
            </a:pPr>
            <a:r>
              <a:rPr lang="fr-FR" dirty="0"/>
              <a:t>Future Notions</a:t>
            </a:r>
          </a:p>
          <a:p>
            <a:endParaRPr lang="fr-FR" dirty="0"/>
          </a:p>
        </p:txBody>
      </p:sp>
      <p:graphicFrame>
        <p:nvGraphicFramePr>
          <p:cNvPr id="4" name="Table 3"/>
          <p:cNvGraphicFramePr>
            <a:graphicFrameLocks noGrp="1"/>
          </p:cNvGraphicFramePr>
          <p:nvPr>
            <p:extLst>
              <p:ext uri="{D42A27DB-BD31-4B8C-83A1-F6EECF244321}">
                <p14:modId xmlns:p14="http://schemas.microsoft.com/office/powerpoint/2010/main" val="396651584"/>
              </p:ext>
            </p:extLst>
          </p:nvPr>
        </p:nvGraphicFramePr>
        <p:xfrm>
          <a:off x="827584" y="2276870"/>
          <a:ext cx="7056784" cy="3600403"/>
        </p:xfrm>
        <a:graphic>
          <a:graphicData uri="http://schemas.openxmlformats.org/drawingml/2006/table">
            <a:tbl>
              <a:tblPr firstRow="1" bandRow="1">
                <a:tableStyleId>{5C22544A-7EE6-4342-B048-85BDC9FD1C3A}</a:tableStyleId>
              </a:tblPr>
              <a:tblGrid>
                <a:gridCol w="3528392">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tblGrid>
              <a:tr h="601463">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Notion</a:t>
                      </a:r>
                      <a:endParaRPr lang="de-AT" sz="14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Form</a:t>
                      </a:r>
                      <a:endParaRPr lang="de-AT" sz="14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0"/>
                  </a:ext>
                </a:extLst>
              </a:tr>
              <a:tr h="599788">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[arranged activity] </a:t>
                      </a:r>
                      <a:endParaRPr lang="de-AT" sz="14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I'</a:t>
                      </a:r>
                      <a:r>
                        <a:rPr lang="de-AT" sz="2000" b="1">
                          <a:solidFill>
                            <a:srgbClr val="000000"/>
                          </a:solidFill>
                          <a:effectLst/>
                          <a:latin typeface="Times New Roman"/>
                          <a:ea typeface="Times New Roman"/>
                          <a:cs typeface="Times New Roman"/>
                        </a:rPr>
                        <a:t>m playing </a:t>
                      </a:r>
                      <a:r>
                        <a:rPr lang="de-AT" sz="2000">
                          <a:solidFill>
                            <a:srgbClr val="000000"/>
                          </a:solidFill>
                          <a:effectLst/>
                          <a:latin typeface="Times New Roman"/>
                          <a:ea typeface="Times New Roman"/>
                          <a:cs typeface="Times New Roman"/>
                        </a:rPr>
                        <a:t>tennis</a:t>
                      </a:r>
                      <a:r>
                        <a:rPr lang="de-AT" sz="2000" b="1">
                          <a:solidFill>
                            <a:srgbClr val="000000"/>
                          </a:solidFill>
                          <a:effectLst/>
                          <a:latin typeface="Times New Roman"/>
                          <a:ea typeface="Times New Roman"/>
                          <a:cs typeface="Times New Roman"/>
                        </a:rPr>
                        <a:t> </a:t>
                      </a:r>
                      <a:r>
                        <a:rPr lang="de-AT" sz="2000">
                          <a:solidFill>
                            <a:srgbClr val="000000"/>
                          </a:solidFill>
                          <a:effectLst/>
                          <a:latin typeface="Times New Roman"/>
                          <a:ea typeface="Times New Roman"/>
                          <a:cs typeface="Times New Roman"/>
                        </a:rPr>
                        <a:t>tonight.</a:t>
                      </a:r>
                      <a:endParaRPr lang="de-AT" sz="14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1"/>
                  </a:ext>
                </a:extLst>
              </a:tr>
              <a:tr h="599788">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[expressing intention]</a:t>
                      </a:r>
                      <a:endParaRPr lang="de-AT" sz="14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000">
                          <a:solidFill>
                            <a:srgbClr val="000000"/>
                          </a:solidFill>
                          <a:effectLst/>
                          <a:latin typeface="Times New Roman"/>
                          <a:ea typeface="Times New Roman"/>
                          <a:cs typeface="Times New Roman"/>
                        </a:rPr>
                        <a:t>I’</a:t>
                      </a:r>
                      <a:r>
                        <a:rPr lang="en-US" sz="2000" b="1">
                          <a:solidFill>
                            <a:srgbClr val="000000"/>
                          </a:solidFill>
                          <a:effectLst/>
                          <a:latin typeface="Times New Roman"/>
                          <a:ea typeface="Times New Roman"/>
                          <a:cs typeface="Times New Roman"/>
                        </a:rPr>
                        <a:t>m going to use</a:t>
                      </a:r>
                      <a:r>
                        <a:rPr lang="en-US" sz="2000">
                          <a:solidFill>
                            <a:srgbClr val="000000"/>
                          </a:solidFill>
                          <a:effectLst/>
                          <a:latin typeface="Times New Roman"/>
                          <a:ea typeface="Times New Roman"/>
                          <a:cs typeface="Times New Roman"/>
                        </a:rPr>
                        <a:t> my new racket.</a:t>
                      </a:r>
                      <a:endParaRPr lang="de-AT" sz="14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2"/>
                  </a:ext>
                </a:extLst>
              </a:tr>
              <a:tr h="599788">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[interpreting signs]</a:t>
                      </a:r>
                      <a:endParaRPr lang="de-AT" sz="14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000">
                          <a:solidFill>
                            <a:srgbClr val="000000"/>
                          </a:solidFill>
                          <a:effectLst/>
                          <a:latin typeface="Times New Roman"/>
                          <a:ea typeface="Times New Roman"/>
                          <a:cs typeface="Times New Roman"/>
                        </a:rPr>
                        <a:t>It’</a:t>
                      </a:r>
                      <a:r>
                        <a:rPr lang="en-US" sz="2000" b="1">
                          <a:solidFill>
                            <a:srgbClr val="000000"/>
                          </a:solidFill>
                          <a:effectLst/>
                          <a:latin typeface="Times New Roman"/>
                          <a:ea typeface="Times New Roman"/>
                          <a:cs typeface="Times New Roman"/>
                        </a:rPr>
                        <a:t>s going to be</a:t>
                      </a:r>
                      <a:r>
                        <a:rPr lang="en-US" sz="2000">
                          <a:solidFill>
                            <a:srgbClr val="000000"/>
                          </a:solidFill>
                          <a:effectLst/>
                          <a:latin typeface="Times New Roman"/>
                          <a:ea typeface="Times New Roman"/>
                          <a:cs typeface="Times New Roman"/>
                        </a:rPr>
                        <a:t> a tough match.</a:t>
                      </a:r>
                      <a:endParaRPr lang="de-AT" sz="14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3"/>
                  </a:ext>
                </a:extLst>
              </a:tr>
              <a:tr h="599788">
                <a:tc>
                  <a:txBody>
                    <a:bodyPr/>
                    <a:lstStyle/>
                    <a:p>
                      <a:pPr algn="l">
                        <a:lnSpc>
                          <a:spcPts val="1200"/>
                        </a:lnSpc>
                        <a:spcAft>
                          <a:spcPts val="400"/>
                        </a:spcAft>
                      </a:pPr>
                      <a:r>
                        <a:rPr lang="de-AT" sz="2000">
                          <a:solidFill>
                            <a:srgbClr val="000000"/>
                          </a:solidFill>
                          <a:effectLst/>
                          <a:latin typeface="Times New Roman"/>
                          <a:ea typeface="Times New Roman"/>
                          <a:cs typeface="Times New Roman"/>
                        </a:rPr>
                        <a:t>[making a prediction]</a:t>
                      </a:r>
                      <a:endParaRPr lang="de-AT" sz="14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000">
                          <a:solidFill>
                            <a:srgbClr val="000000"/>
                          </a:solidFill>
                          <a:effectLst/>
                          <a:latin typeface="Times New Roman"/>
                          <a:ea typeface="Times New Roman"/>
                          <a:cs typeface="Times New Roman"/>
                        </a:rPr>
                        <a:t>I’</a:t>
                      </a:r>
                      <a:r>
                        <a:rPr lang="en-US" sz="2000" b="1">
                          <a:solidFill>
                            <a:srgbClr val="000000"/>
                          </a:solidFill>
                          <a:effectLst/>
                          <a:latin typeface="Times New Roman"/>
                          <a:ea typeface="Times New Roman"/>
                          <a:cs typeface="Times New Roman"/>
                        </a:rPr>
                        <a:t>ll</a:t>
                      </a:r>
                      <a:r>
                        <a:rPr lang="en-US" sz="2000">
                          <a:solidFill>
                            <a:srgbClr val="000000"/>
                          </a:solidFill>
                          <a:effectLst/>
                          <a:latin typeface="Times New Roman"/>
                          <a:ea typeface="Times New Roman"/>
                          <a:cs typeface="Times New Roman"/>
                        </a:rPr>
                        <a:t> probably </a:t>
                      </a:r>
                      <a:r>
                        <a:rPr lang="en-US" sz="2000" b="1">
                          <a:solidFill>
                            <a:srgbClr val="000000"/>
                          </a:solidFill>
                          <a:effectLst/>
                          <a:latin typeface="Times New Roman"/>
                          <a:ea typeface="Times New Roman"/>
                          <a:cs typeface="Times New Roman"/>
                        </a:rPr>
                        <a:t>be</a:t>
                      </a:r>
                      <a:r>
                        <a:rPr lang="en-US" sz="2000">
                          <a:solidFill>
                            <a:srgbClr val="000000"/>
                          </a:solidFill>
                          <a:effectLst/>
                          <a:latin typeface="Times New Roman"/>
                          <a:ea typeface="Times New Roman"/>
                          <a:cs typeface="Times New Roman"/>
                        </a:rPr>
                        <a:t> back by six.</a:t>
                      </a:r>
                      <a:endParaRPr lang="de-AT" sz="14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4"/>
                  </a:ext>
                </a:extLst>
              </a:tr>
              <a:tr h="599788">
                <a:tc>
                  <a:txBody>
                    <a:bodyPr/>
                    <a:lstStyle/>
                    <a:p>
                      <a:pPr algn="l">
                        <a:lnSpc>
                          <a:spcPts val="1200"/>
                        </a:lnSpc>
                        <a:spcAft>
                          <a:spcPts val="400"/>
                        </a:spcAft>
                      </a:pPr>
                      <a:r>
                        <a:rPr lang="de-AT" sz="2000" dirty="0">
                          <a:solidFill>
                            <a:srgbClr val="000000"/>
                          </a:solidFill>
                          <a:effectLst/>
                          <a:latin typeface="Times New Roman"/>
                          <a:ea typeface="Times New Roman"/>
                          <a:cs typeface="Times New Roman"/>
                        </a:rPr>
                        <a:t>[</a:t>
                      </a:r>
                      <a:r>
                        <a:rPr lang="de-AT" sz="2000" dirty="0" err="1">
                          <a:solidFill>
                            <a:srgbClr val="000000"/>
                          </a:solidFill>
                          <a:effectLst/>
                          <a:latin typeface="Times New Roman"/>
                          <a:ea typeface="Times New Roman"/>
                          <a:cs typeface="Times New Roman"/>
                        </a:rPr>
                        <a:t>spontaneous</a:t>
                      </a:r>
                      <a:r>
                        <a:rPr lang="de-AT" sz="2000" dirty="0">
                          <a:solidFill>
                            <a:srgbClr val="000000"/>
                          </a:solidFill>
                          <a:effectLst/>
                          <a:latin typeface="Times New Roman"/>
                          <a:ea typeface="Times New Roman"/>
                          <a:cs typeface="Times New Roman"/>
                        </a:rPr>
                        <a:t> </a:t>
                      </a:r>
                      <a:r>
                        <a:rPr lang="de-AT" sz="2000" dirty="0" err="1">
                          <a:solidFill>
                            <a:srgbClr val="000000"/>
                          </a:solidFill>
                          <a:effectLst/>
                          <a:latin typeface="Times New Roman"/>
                          <a:ea typeface="Times New Roman"/>
                          <a:cs typeface="Times New Roman"/>
                        </a:rPr>
                        <a:t>decisions</a:t>
                      </a:r>
                      <a:r>
                        <a:rPr lang="de-AT" sz="2000" dirty="0">
                          <a:solidFill>
                            <a:srgbClr val="000000"/>
                          </a:solidFill>
                          <a:effectLst/>
                          <a:latin typeface="Times New Roman"/>
                          <a:ea typeface="Times New Roman"/>
                          <a:cs typeface="Times New Roman"/>
                        </a:rPr>
                        <a:t>]</a:t>
                      </a:r>
                      <a:endParaRPr lang="de-AT" sz="1400" dirty="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000" dirty="0">
                          <a:solidFill>
                            <a:srgbClr val="000000"/>
                          </a:solidFill>
                          <a:effectLst/>
                          <a:latin typeface="Times New Roman"/>
                          <a:ea typeface="Times New Roman"/>
                          <a:cs typeface="Times New Roman"/>
                        </a:rPr>
                        <a:t>I think I</a:t>
                      </a:r>
                      <a:r>
                        <a:rPr lang="en-US" sz="2000" b="1" dirty="0">
                          <a:solidFill>
                            <a:srgbClr val="000000"/>
                          </a:solidFill>
                          <a:effectLst/>
                          <a:latin typeface="Times New Roman"/>
                          <a:ea typeface="Times New Roman"/>
                          <a:cs typeface="Times New Roman"/>
                        </a:rPr>
                        <a:t>’ll change </a:t>
                      </a:r>
                      <a:r>
                        <a:rPr lang="en-US" sz="2000" dirty="0">
                          <a:solidFill>
                            <a:srgbClr val="000000"/>
                          </a:solidFill>
                          <a:effectLst/>
                          <a:latin typeface="Times New Roman"/>
                          <a:ea typeface="Times New Roman"/>
                          <a:cs typeface="Times New Roman"/>
                        </a:rPr>
                        <a:t>my racket.</a:t>
                      </a:r>
                      <a:endParaRPr lang="de-AT" sz="1400" dirty="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70863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More </a:t>
            </a:r>
            <a:r>
              <a:rPr lang="fr-FR" dirty="0" err="1"/>
              <a:t>examples</a:t>
            </a:r>
            <a:r>
              <a:rPr lang="fr-FR" dirty="0"/>
              <a:t>…</a:t>
            </a:r>
          </a:p>
        </p:txBody>
      </p:sp>
      <p:sp>
        <p:nvSpPr>
          <p:cNvPr id="3" name="Content Placeholder 2"/>
          <p:cNvSpPr>
            <a:spLocks noGrp="1"/>
          </p:cNvSpPr>
          <p:nvPr>
            <p:ph sz="quarter" idx="1"/>
          </p:nvPr>
        </p:nvSpPr>
        <p:spPr/>
        <p:txBody>
          <a:bodyPr/>
          <a:lstStyle/>
          <a:p>
            <a:endParaRPr lang="fr-FR" dirty="0"/>
          </a:p>
        </p:txBody>
      </p:sp>
      <p:graphicFrame>
        <p:nvGraphicFramePr>
          <p:cNvPr id="4" name="Table 3"/>
          <p:cNvGraphicFramePr>
            <a:graphicFrameLocks noGrp="1"/>
          </p:cNvGraphicFramePr>
          <p:nvPr>
            <p:extLst>
              <p:ext uri="{D42A27DB-BD31-4B8C-83A1-F6EECF244321}">
                <p14:modId xmlns:p14="http://schemas.microsoft.com/office/powerpoint/2010/main" val="840410053"/>
              </p:ext>
            </p:extLst>
          </p:nvPr>
        </p:nvGraphicFramePr>
        <p:xfrm>
          <a:off x="395536" y="1628801"/>
          <a:ext cx="8496944" cy="4401489"/>
        </p:xfrm>
        <a:graphic>
          <a:graphicData uri="http://schemas.openxmlformats.org/drawingml/2006/table">
            <a:tbl>
              <a:tblPr firstRow="1" bandRow="1">
                <a:tableStyleId>{5C22544A-7EE6-4342-B048-85BDC9FD1C3A}</a:tableStyleId>
              </a:tblPr>
              <a:tblGrid>
                <a:gridCol w="3024336">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621069">
                <a:tc>
                  <a:txBody>
                    <a:bodyPr/>
                    <a:lstStyle/>
                    <a:p>
                      <a:pPr algn="l">
                        <a:lnSpc>
                          <a:spcPts val="1200"/>
                        </a:lnSpc>
                        <a:spcAft>
                          <a:spcPts val="400"/>
                        </a:spcAft>
                      </a:pPr>
                      <a:r>
                        <a:rPr lang="de-AT" sz="2400" dirty="0">
                          <a:solidFill>
                            <a:srgbClr val="000000"/>
                          </a:solidFill>
                          <a:effectLst/>
                          <a:latin typeface="Times New Roman"/>
                          <a:ea typeface="Times New Roman"/>
                          <a:cs typeface="Times New Roman"/>
                        </a:rPr>
                        <a:t>Notion</a:t>
                      </a:r>
                      <a:endParaRPr lang="de-AT" sz="1600" dirty="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de-AT" sz="2400" dirty="0">
                          <a:solidFill>
                            <a:srgbClr val="000000"/>
                          </a:solidFill>
                          <a:effectLst/>
                          <a:latin typeface="Times New Roman"/>
                          <a:ea typeface="Times New Roman"/>
                          <a:cs typeface="Times New Roman"/>
                        </a:rPr>
                        <a:t>Form</a:t>
                      </a:r>
                      <a:endParaRPr lang="de-AT" sz="1600" dirty="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0"/>
                  </a:ext>
                </a:extLst>
              </a:tr>
              <a:tr h="549061">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[Experience]</a:t>
                      </a:r>
                      <a:endParaRPr lang="de-AT" sz="16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400">
                          <a:solidFill>
                            <a:srgbClr val="000000"/>
                          </a:solidFill>
                          <a:effectLst/>
                          <a:latin typeface="Times New Roman"/>
                          <a:ea typeface="Times New Roman"/>
                          <a:cs typeface="Times New Roman"/>
                        </a:rPr>
                        <a:t>I’</a:t>
                      </a:r>
                      <a:r>
                        <a:rPr lang="en-US" sz="2400" b="1">
                          <a:solidFill>
                            <a:srgbClr val="000000"/>
                          </a:solidFill>
                          <a:effectLst/>
                          <a:latin typeface="Times New Roman"/>
                          <a:ea typeface="Times New Roman"/>
                          <a:cs typeface="Times New Roman"/>
                        </a:rPr>
                        <a:t>ve</a:t>
                      </a:r>
                      <a:r>
                        <a:rPr lang="en-US" sz="2400">
                          <a:solidFill>
                            <a:srgbClr val="000000"/>
                          </a:solidFill>
                          <a:effectLst/>
                          <a:latin typeface="Times New Roman"/>
                          <a:ea typeface="Times New Roman"/>
                          <a:cs typeface="Times New Roman"/>
                        </a:rPr>
                        <a:t> never </a:t>
                      </a:r>
                      <a:r>
                        <a:rPr lang="en-US" sz="2400" b="1">
                          <a:solidFill>
                            <a:srgbClr val="000000"/>
                          </a:solidFill>
                          <a:effectLst/>
                          <a:latin typeface="Times New Roman"/>
                          <a:ea typeface="Times New Roman"/>
                          <a:cs typeface="Times New Roman"/>
                        </a:rPr>
                        <a:t>been</a:t>
                      </a:r>
                      <a:r>
                        <a:rPr lang="en-US" sz="2400">
                          <a:solidFill>
                            <a:srgbClr val="000000"/>
                          </a:solidFill>
                          <a:effectLst/>
                          <a:latin typeface="Times New Roman"/>
                          <a:ea typeface="Times New Roman"/>
                          <a:cs typeface="Times New Roman"/>
                        </a:rPr>
                        <a:t> to England.</a:t>
                      </a:r>
                      <a:endParaRPr lang="de-AT" sz="16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1"/>
                  </a:ext>
                </a:extLst>
              </a:tr>
              <a:tr h="486054">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[Changes/completion] </a:t>
                      </a:r>
                      <a:endParaRPr lang="de-AT" sz="16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You’</a:t>
                      </a:r>
                      <a:r>
                        <a:rPr lang="de-AT" sz="2400" b="1">
                          <a:solidFill>
                            <a:srgbClr val="000000"/>
                          </a:solidFill>
                          <a:effectLst/>
                          <a:latin typeface="Times New Roman"/>
                          <a:ea typeface="Times New Roman"/>
                          <a:cs typeface="Times New Roman"/>
                        </a:rPr>
                        <a:t>ve had</a:t>
                      </a:r>
                      <a:r>
                        <a:rPr lang="de-AT" sz="2400">
                          <a:solidFill>
                            <a:srgbClr val="000000"/>
                          </a:solidFill>
                          <a:effectLst/>
                          <a:latin typeface="Times New Roman"/>
                          <a:ea typeface="Times New Roman"/>
                          <a:cs typeface="Times New Roman"/>
                        </a:rPr>
                        <a:t> a haircut! </a:t>
                      </a:r>
                      <a:endParaRPr lang="de-AT" sz="16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2"/>
                  </a:ext>
                </a:extLst>
              </a:tr>
              <a:tr h="549061">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[Duration - state]</a:t>
                      </a:r>
                      <a:endParaRPr lang="de-AT" sz="16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400">
                          <a:solidFill>
                            <a:srgbClr val="000000"/>
                          </a:solidFill>
                          <a:effectLst/>
                          <a:latin typeface="Times New Roman"/>
                          <a:ea typeface="Times New Roman"/>
                          <a:cs typeface="Times New Roman"/>
                        </a:rPr>
                        <a:t>I’</a:t>
                      </a:r>
                      <a:r>
                        <a:rPr lang="en-US" sz="2400" b="1">
                          <a:solidFill>
                            <a:srgbClr val="000000"/>
                          </a:solidFill>
                          <a:effectLst/>
                          <a:latin typeface="Times New Roman"/>
                          <a:ea typeface="Times New Roman"/>
                          <a:cs typeface="Times New Roman"/>
                        </a:rPr>
                        <a:t>ve been</a:t>
                      </a:r>
                      <a:r>
                        <a:rPr lang="en-US" sz="2400">
                          <a:solidFill>
                            <a:srgbClr val="000000"/>
                          </a:solidFill>
                          <a:effectLst/>
                          <a:latin typeface="Times New Roman"/>
                          <a:ea typeface="Times New Roman"/>
                          <a:cs typeface="Times New Roman"/>
                        </a:rPr>
                        <a:t> here since yesterday.</a:t>
                      </a:r>
                      <a:endParaRPr lang="de-AT" sz="16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3"/>
                  </a:ext>
                </a:extLst>
              </a:tr>
              <a:tr h="549061">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[Duration – activity]</a:t>
                      </a:r>
                      <a:endParaRPr lang="de-AT" sz="16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400">
                          <a:solidFill>
                            <a:srgbClr val="000000"/>
                          </a:solidFill>
                          <a:effectLst/>
                          <a:latin typeface="Times New Roman"/>
                          <a:ea typeface="Times New Roman"/>
                          <a:cs typeface="Times New Roman"/>
                        </a:rPr>
                        <a:t>They’</a:t>
                      </a:r>
                      <a:r>
                        <a:rPr lang="en-US" sz="2400" b="1">
                          <a:solidFill>
                            <a:srgbClr val="000000"/>
                          </a:solidFill>
                          <a:effectLst/>
                          <a:latin typeface="Times New Roman"/>
                          <a:ea typeface="Times New Roman"/>
                          <a:cs typeface="Times New Roman"/>
                        </a:rPr>
                        <a:t>ve been playing</a:t>
                      </a:r>
                      <a:r>
                        <a:rPr lang="en-US" sz="2400">
                          <a:solidFill>
                            <a:srgbClr val="000000"/>
                          </a:solidFill>
                          <a:effectLst/>
                          <a:latin typeface="Times New Roman"/>
                          <a:ea typeface="Times New Roman"/>
                          <a:cs typeface="Times New Roman"/>
                        </a:rPr>
                        <a:t> tennis for an hour.</a:t>
                      </a:r>
                      <a:endParaRPr lang="de-AT" sz="16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4"/>
                  </a:ext>
                </a:extLst>
              </a:tr>
              <a:tr h="549061">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[Recentness – state]</a:t>
                      </a:r>
                      <a:endParaRPr lang="de-AT" sz="16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de-AT" sz="2400" dirty="0" err="1">
                          <a:solidFill>
                            <a:srgbClr val="000000"/>
                          </a:solidFill>
                          <a:effectLst/>
                          <a:latin typeface="Times New Roman"/>
                          <a:ea typeface="Times New Roman"/>
                          <a:cs typeface="Times New Roman"/>
                        </a:rPr>
                        <a:t>I’</a:t>
                      </a:r>
                      <a:r>
                        <a:rPr lang="de-AT" sz="2400" b="1" dirty="0" err="1">
                          <a:solidFill>
                            <a:srgbClr val="000000"/>
                          </a:solidFill>
                          <a:effectLst/>
                          <a:latin typeface="Times New Roman"/>
                          <a:ea typeface="Times New Roman"/>
                          <a:cs typeface="Times New Roman"/>
                        </a:rPr>
                        <a:t>ve</a:t>
                      </a:r>
                      <a:r>
                        <a:rPr lang="de-AT" sz="2400" b="1" dirty="0">
                          <a:solidFill>
                            <a:srgbClr val="000000"/>
                          </a:solidFill>
                          <a:effectLst/>
                          <a:latin typeface="Times New Roman"/>
                          <a:ea typeface="Times New Roman"/>
                          <a:cs typeface="Times New Roman"/>
                        </a:rPr>
                        <a:t> </a:t>
                      </a:r>
                      <a:r>
                        <a:rPr lang="de-AT" sz="2400" b="1" dirty="0" err="1">
                          <a:solidFill>
                            <a:srgbClr val="000000"/>
                          </a:solidFill>
                          <a:effectLst/>
                          <a:latin typeface="Times New Roman"/>
                          <a:ea typeface="Times New Roman"/>
                          <a:cs typeface="Times New Roman"/>
                        </a:rPr>
                        <a:t>been</a:t>
                      </a:r>
                      <a:r>
                        <a:rPr lang="de-AT" sz="2400" b="1" dirty="0">
                          <a:solidFill>
                            <a:srgbClr val="000000"/>
                          </a:solidFill>
                          <a:effectLst/>
                          <a:latin typeface="Times New Roman"/>
                          <a:ea typeface="Times New Roman"/>
                          <a:cs typeface="Times New Roman"/>
                        </a:rPr>
                        <a:t> </a:t>
                      </a:r>
                      <a:r>
                        <a:rPr lang="de-AT" sz="2400" dirty="0">
                          <a:solidFill>
                            <a:srgbClr val="000000"/>
                          </a:solidFill>
                          <a:effectLst/>
                          <a:latin typeface="Times New Roman"/>
                          <a:ea typeface="Times New Roman"/>
                          <a:cs typeface="Times New Roman"/>
                        </a:rPr>
                        <a:t>on </a:t>
                      </a:r>
                      <a:r>
                        <a:rPr lang="de-AT" sz="2400" dirty="0" err="1">
                          <a:solidFill>
                            <a:srgbClr val="000000"/>
                          </a:solidFill>
                          <a:effectLst/>
                          <a:latin typeface="Times New Roman"/>
                          <a:ea typeface="Times New Roman"/>
                          <a:cs typeface="Times New Roman"/>
                        </a:rPr>
                        <a:t>holiday</a:t>
                      </a:r>
                      <a:r>
                        <a:rPr lang="de-AT" sz="2400" dirty="0">
                          <a:solidFill>
                            <a:srgbClr val="000000"/>
                          </a:solidFill>
                          <a:effectLst/>
                          <a:latin typeface="Times New Roman"/>
                          <a:ea typeface="Times New Roman"/>
                          <a:cs typeface="Times New Roman"/>
                        </a:rPr>
                        <a:t>.</a:t>
                      </a:r>
                      <a:endParaRPr lang="de-AT" sz="1600" dirty="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5"/>
                  </a:ext>
                </a:extLst>
              </a:tr>
              <a:tr h="549061">
                <a:tc>
                  <a:txBody>
                    <a:bodyPr/>
                    <a:lstStyle/>
                    <a:p>
                      <a:pPr algn="l">
                        <a:lnSpc>
                          <a:spcPts val="1200"/>
                        </a:lnSpc>
                        <a:spcAft>
                          <a:spcPts val="400"/>
                        </a:spcAft>
                      </a:pPr>
                      <a:r>
                        <a:rPr lang="de-AT" sz="2400">
                          <a:solidFill>
                            <a:srgbClr val="000000"/>
                          </a:solidFill>
                          <a:effectLst/>
                          <a:latin typeface="Times New Roman"/>
                          <a:ea typeface="Times New Roman"/>
                          <a:cs typeface="Times New Roman"/>
                        </a:rPr>
                        <a:t>[Recentness – event]</a:t>
                      </a:r>
                      <a:endParaRPr lang="de-AT" sz="160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en-US" sz="2400">
                          <a:solidFill>
                            <a:srgbClr val="000000"/>
                          </a:solidFill>
                          <a:effectLst/>
                          <a:latin typeface="Times New Roman"/>
                          <a:ea typeface="Times New Roman"/>
                          <a:cs typeface="Times New Roman"/>
                        </a:rPr>
                        <a:t>I’</a:t>
                      </a:r>
                      <a:r>
                        <a:rPr lang="en-US" sz="2400" b="1">
                          <a:solidFill>
                            <a:srgbClr val="000000"/>
                          </a:solidFill>
                          <a:effectLst/>
                          <a:latin typeface="Times New Roman"/>
                          <a:ea typeface="Times New Roman"/>
                          <a:cs typeface="Times New Roman"/>
                        </a:rPr>
                        <a:t>ve</a:t>
                      </a:r>
                      <a:r>
                        <a:rPr lang="en-US" sz="2400">
                          <a:solidFill>
                            <a:srgbClr val="000000"/>
                          </a:solidFill>
                          <a:effectLst/>
                          <a:latin typeface="Times New Roman"/>
                          <a:ea typeface="Times New Roman"/>
                          <a:cs typeface="Times New Roman"/>
                        </a:rPr>
                        <a:t> just </a:t>
                      </a:r>
                      <a:r>
                        <a:rPr lang="en-US" sz="2400" b="1">
                          <a:solidFill>
                            <a:srgbClr val="000000"/>
                          </a:solidFill>
                          <a:effectLst/>
                          <a:latin typeface="Times New Roman"/>
                          <a:ea typeface="Times New Roman"/>
                          <a:cs typeface="Times New Roman"/>
                        </a:rPr>
                        <a:t>seen</a:t>
                      </a:r>
                      <a:r>
                        <a:rPr lang="en-US" sz="2400">
                          <a:solidFill>
                            <a:srgbClr val="000000"/>
                          </a:solidFill>
                          <a:effectLst/>
                          <a:latin typeface="Times New Roman"/>
                          <a:ea typeface="Times New Roman"/>
                          <a:cs typeface="Times New Roman"/>
                        </a:rPr>
                        <a:t> a car accident.</a:t>
                      </a:r>
                      <a:endParaRPr lang="de-AT" sz="160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6"/>
                  </a:ext>
                </a:extLst>
              </a:tr>
              <a:tr h="549061">
                <a:tc>
                  <a:txBody>
                    <a:bodyPr/>
                    <a:lstStyle/>
                    <a:p>
                      <a:pPr algn="l">
                        <a:lnSpc>
                          <a:spcPts val="1200"/>
                        </a:lnSpc>
                        <a:spcAft>
                          <a:spcPts val="400"/>
                        </a:spcAft>
                      </a:pPr>
                      <a:r>
                        <a:rPr lang="de-AT" sz="2400" dirty="0">
                          <a:solidFill>
                            <a:srgbClr val="000000"/>
                          </a:solidFill>
                          <a:effectLst/>
                          <a:latin typeface="Times New Roman"/>
                          <a:ea typeface="Times New Roman"/>
                          <a:cs typeface="Times New Roman"/>
                        </a:rPr>
                        <a:t>[</a:t>
                      </a:r>
                      <a:r>
                        <a:rPr lang="de-AT" sz="2400" dirty="0" err="1">
                          <a:solidFill>
                            <a:srgbClr val="000000"/>
                          </a:solidFill>
                          <a:effectLst/>
                          <a:latin typeface="Times New Roman"/>
                          <a:ea typeface="Times New Roman"/>
                          <a:cs typeface="Times New Roman"/>
                        </a:rPr>
                        <a:t>Recentness</a:t>
                      </a:r>
                      <a:r>
                        <a:rPr lang="de-AT" sz="2400" dirty="0">
                          <a:solidFill>
                            <a:srgbClr val="000000"/>
                          </a:solidFill>
                          <a:effectLst/>
                          <a:latin typeface="Times New Roman"/>
                          <a:ea typeface="Times New Roman"/>
                          <a:cs typeface="Times New Roman"/>
                        </a:rPr>
                        <a:t> – </a:t>
                      </a:r>
                      <a:r>
                        <a:rPr lang="de-AT" sz="2400" dirty="0" err="1">
                          <a:solidFill>
                            <a:srgbClr val="000000"/>
                          </a:solidFill>
                          <a:effectLst/>
                          <a:latin typeface="Times New Roman"/>
                          <a:ea typeface="Times New Roman"/>
                          <a:cs typeface="Times New Roman"/>
                        </a:rPr>
                        <a:t>activity</a:t>
                      </a:r>
                      <a:r>
                        <a:rPr lang="de-AT" sz="2400" dirty="0">
                          <a:solidFill>
                            <a:srgbClr val="000000"/>
                          </a:solidFill>
                          <a:effectLst/>
                          <a:latin typeface="Times New Roman"/>
                          <a:ea typeface="Times New Roman"/>
                          <a:cs typeface="Times New Roman"/>
                        </a:rPr>
                        <a:t>]</a:t>
                      </a:r>
                      <a:endParaRPr lang="de-AT" sz="1600" dirty="0">
                        <a:effectLst/>
                        <a:latin typeface="CG Times"/>
                        <a:ea typeface="Times New Roman"/>
                        <a:cs typeface="Times New Roman"/>
                      </a:endParaRPr>
                    </a:p>
                  </a:txBody>
                  <a:tcPr marL="68580" marR="68580" marT="0" marB="0" anchor="ctr"/>
                </a:tc>
                <a:tc>
                  <a:txBody>
                    <a:bodyPr/>
                    <a:lstStyle/>
                    <a:p>
                      <a:pPr algn="l">
                        <a:lnSpc>
                          <a:spcPts val="1200"/>
                        </a:lnSpc>
                        <a:spcAft>
                          <a:spcPts val="400"/>
                        </a:spcAft>
                      </a:pPr>
                      <a:r>
                        <a:rPr lang="de-AT" sz="2400" dirty="0" err="1">
                          <a:solidFill>
                            <a:srgbClr val="000000"/>
                          </a:solidFill>
                          <a:effectLst/>
                          <a:latin typeface="Times New Roman"/>
                          <a:ea typeface="Times New Roman"/>
                          <a:cs typeface="Times New Roman"/>
                        </a:rPr>
                        <a:t>I’</a:t>
                      </a:r>
                      <a:r>
                        <a:rPr lang="de-AT" sz="2400" b="1" dirty="0" err="1">
                          <a:solidFill>
                            <a:srgbClr val="000000"/>
                          </a:solidFill>
                          <a:effectLst/>
                          <a:latin typeface="Times New Roman"/>
                          <a:ea typeface="Times New Roman"/>
                          <a:cs typeface="Times New Roman"/>
                        </a:rPr>
                        <a:t>ve</a:t>
                      </a:r>
                      <a:r>
                        <a:rPr lang="de-AT" sz="2400" b="1" dirty="0">
                          <a:solidFill>
                            <a:srgbClr val="000000"/>
                          </a:solidFill>
                          <a:effectLst/>
                          <a:latin typeface="Times New Roman"/>
                          <a:ea typeface="Times New Roman"/>
                          <a:cs typeface="Times New Roman"/>
                        </a:rPr>
                        <a:t> </a:t>
                      </a:r>
                      <a:r>
                        <a:rPr lang="de-AT" sz="2400" b="1" dirty="0" err="1">
                          <a:solidFill>
                            <a:srgbClr val="000000"/>
                          </a:solidFill>
                          <a:effectLst/>
                          <a:latin typeface="Times New Roman"/>
                          <a:ea typeface="Times New Roman"/>
                          <a:cs typeface="Times New Roman"/>
                        </a:rPr>
                        <a:t>been</a:t>
                      </a:r>
                      <a:r>
                        <a:rPr lang="de-AT" sz="2400" b="1" dirty="0">
                          <a:solidFill>
                            <a:srgbClr val="000000"/>
                          </a:solidFill>
                          <a:effectLst/>
                          <a:latin typeface="Times New Roman"/>
                          <a:ea typeface="Times New Roman"/>
                          <a:cs typeface="Times New Roman"/>
                        </a:rPr>
                        <a:t> </a:t>
                      </a:r>
                      <a:r>
                        <a:rPr lang="de-AT" sz="2400" b="1" dirty="0" err="1">
                          <a:solidFill>
                            <a:srgbClr val="000000"/>
                          </a:solidFill>
                          <a:effectLst/>
                          <a:latin typeface="Times New Roman"/>
                          <a:ea typeface="Times New Roman"/>
                          <a:cs typeface="Times New Roman"/>
                        </a:rPr>
                        <a:t>watching</a:t>
                      </a:r>
                      <a:r>
                        <a:rPr lang="de-AT" sz="2400" dirty="0">
                          <a:solidFill>
                            <a:srgbClr val="000000"/>
                          </a:solidFill>
                          <a:effectLst/>
                          <a:latin typeface="Times New Roman"/>
                          <a:ea typeface="Times New Roman"/>
                          <a:cs typeface="Times New Roman"/>
                        </a:rPr>
                        <a:t> </a:t>
                      </a:r>
                      <a:r>
                        <a:rPr lang="de-AT" sz="2400" dirty="0" err="1">
                          <a:solidFill>
                            <a:srgbClr val="000000"/>
                          </a:solidFill>
                          <a:effectLst/>
                          <a:latin typeface="Times New Roman"/>
                          <a:ea typeface="Times New Roman"/>
                          <a:cs typeface="Times New Roman"/>
                        </a:rPr>
                        <a:t>television</a:t>
                      </a:r>
                      <a:r>
                        <a:rPr lang="de-AT" sz="2400" dirty="0">
                          <a:solidFill>
                            <a:srgbClr val="000000"/>
                          </a:solidFill>
                          <a:effectLst/>
                          <a:latin typeface="Times New Roman"/>
                          <a:ea typeface="Times New Roman"/>
                          <a:cs typeface="Times New Roman"/>
                        </a:rPr>
                        <a:t>.</a:t>
                      </a:r>
                      <a:endParaRPr lang="de-AT" sz="1600" dirty="0">
                        <a:effectLst/>
                        <a:latin typeface="CG Times"/>
                        <a:ea typeface="Times New Roman"/>
                        <a:cs typeface="Times New Roman"/>
                      </a:endParaRPr>
                    </a:p>
                  </a:txBody>
                  <a:tcPr marL="68580" marR="6858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92834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99CF-F580-4BD8-8E14-B0A8CC48F127}"/>
              </a:ext>
            </a:extLst>
          </p:cNvPr>
          <p:cNvSpPr>
            <a:spLocks noGrp="1"/>
          </p:cNvSpPr>
          <p:nvPr>
            <p:ph type="title"/>
          </p:nvPr>
        </p:nvSpPr>
        <p:spPr/>
        <p:txBody>
          <a:bodyPr>
            <a:noAutofit/>
          </a:bodyPr>
          <a:lstStyle/>
          <a:p>
            <a:r>
              <a:rPr lang="de-AT" sz="2800" dirty="0"/>
              <a:t>Form based (structural grammar) or meaning based (notional) grammar?</a:t>
            </a:r>
            <a:endParaRPr lang="en-US" sz="2800" dirty="0"/>
          </a:p>
        </p:txBody>
      </p:sp>
      <p:sp>
        <p:nvSpPr>
          <p:cNvPr id="3" name="Content Placeholder 2">
            <a:extLst>
              <a:ext uri="{FF2B5EF4-FFF2-40B4-BE49-F238E27FC236}">
                <a16:creationId xmlns:a16="http://schemas.microsoft.com/office/drawing/2014/main" id="{AC282D1D-0E74-4A11-9A06-401403BED2C0}"/>
              </a:ext>
            </a:extLst>
          </p:cNvPr>
          <p:cNvSpPr>
            <a:spLocks noGrp="1"/>
          </p:cNvSpPr>
          <p:nvPr>
            <p:ph sz="half" idx="1"/>
          </p:nvPr>
        </p:nvSpPr>
        <p:spPr>
          <a:xfrm>
            <a:off x="301752" y="1556792"/>
            <a:ext cx="4038600" cy="4681728"/>
          </a:xfrm>
        </p:spPr>
        <p:txBody>
          <a:bodyPr>
            <a:normAutofit fontScale="77500" lnSpcReduction="20000"/>
          </a:bodyPr>
          <a:lstStyle/>
          <a:p>
            <a:pPr marL="0" indent="0">
              <a:buNone/>
            </a:pPr>
            <a:r>
              <a:rPr lang="de-AT" sz="2400" b="1" dirty="0"/>
              <a:t>Focus on Modern Business 2</a:t>
            </a:r>
          </a:p>
          <a:p>
            <a:pPr marL="0" indent="0">
              <a:buNone/>
            </a:pPr>
            <a:endParaRPr lang="de-AT" sz="2400" b="1" dirty="0"/>
          </a:p>
          <a:p>
            <a:r>
              <a:rPr lang="de-AT" dirty="0"/>
              <a:t>the by-agent in passive sentences</a:t>
            </a:r>
          </a:p>
          <a:p>
            <a:r>
              <a:rPr lang="de-AT" dirty="0"/>
              <a:t>impersonal passive</a:t>
            </a:r>
          </a:p>
          <a:p>
            <a:r>
              <a:rPr lang="de-AT" dirty="0"/>
              <a:t>if sentences types 1,2,3</a:t>
            </a:r>
          </a:p>
          <a:p>
            <a:r>
              <a:rPr lang="de-AT" dirty="0"/>
              <a:t>reported statements, </a:t>
            </a:r>
          </a:p>
          <a:p>
            <a:r>
              <a:rPr lang="de-AT" dirty="0"/>
              <a:t>reported advice, orders, requests</a:t>
            </a:r>
          </a:p>
          <a:p>
            <a:r>
              <a:rPr lang="de-AT" dirty="0"/>
              <a:t>infinitive constructions</a:t>
            </a:r>
          </a:p>
          <a:p>
            <a:r>
              <a:rPr lang="de-AT" dirty="0"/>
              <a:t>progressive tenses</a:t>
            </a:r>
          </a:p>
          <a:p>
            <a:r>
              <a:rPr lang="de-AT" dirty="0"/>
              <a:t>the passive</a:t>
            </a:r>
          </a:p>
          <a:p>
            <a:r>
              <a:rPr lang="de-AT" dirty="0"/>
              <a:t>relative clauses</a:t>
            </a:r>
          </a:p>
          <a:p>
            <a:r>
              <a:rPr lang="de-AT" dirty="0"/>
              <a:t>uses of the –ing form</a:t>
            </a:r>
          </a:p>
          <a:p>
            <a:endParaRPr lang="en-US" dirty="0"/>
          </a:p>
        </p:txBody>
      </p:sp>
      <p:sp>
        <p:nvSpPr>
          <p:cNvPr id="4" name="Content Placeholder 3">
            <a:extLst>
              <a:ext uri="{FF2B5EF4-FFF2-40B4-BE49-F238E27FC236}">
                <a16:creationId xmlns:a16="http://schemas.microsoft.com/office/drawing/2014/main" id="{9D71EC7F-83D6-4E3D-B4E8-7A8CC1FEC7AB}"/>
              </a:ext>
            </a:extLst>
          </p:cNvPr>
          <p:cNvSpPr>
            <a:spLocks noGrp="1"/>
          </p:cNvSpPr>
          <p:nvPr>
            <p:ph sz="half" idx="2"/>
          </p:nvPr>
        </p:nvSpPr>
        <p:spPr>
          <a:xfrm>
            <a:off x="4427984" y="1556792"/>
            <a:ext cx="4498848" cy="4681728"/>
          </a:xfrm>
        </p:spPr>
        <p:txBody>
          <a:bodyPr>
            <a:normAutofit fontScale="77500" lnSpcReduction="20000"/>
          </a:bodyPr>
          <a:lstStyle/>
          <a:p>
            <a:pPr marL="0" indent="0">
              <a:buNone/>
            </a:pPr>
            <a:r>
              <a:rPr lang="de-AT" b="1" dirty="0"/>
              <a:t>Focus on Modern Careers 2</a:t>
            </a:r>
          </a:p>
          <a:p>
            <a:pPr marL="0" indent="0">
              <a:buNone/>
            </a:pPr>
            <a:endParaRPr lang="de-AT" b="1" dirty="0"/>
          </a:p>
          <a:p>
            <a:r>
              <a:rPr lang="de-AT" dirty="0"/>
              <a:t>talking abou twhat usually happens: the simple present</a:t>
            </a:r>
          </a:p>
          <a:p>
            <a:r>
              <a:rPr lang="de-AT" dirty="0"/>
              <a:t>describing what‘s happening now: the present progressive</a:t>
            </a:r>
          </a:p>
          <a:p>
            <a:r>
              <a:rPr lang="de-AT" dirty="0"/>
              <a:t>describing past events: the simple past</a:t>
            </a:r>
          </a:p>
          <a:p>
            <a:r>
              <a:rPr lang="de-AT" dirty="0"/>
              <a:t>making plans and predictions: the future</a:t>
            </a:r>
          </a:p>
          <a:p>
            <a:r>
              <a:rPr lang="de-AT" dirty="0"/>
              <a:t>considering the consequences: if sentences 1-3</a:t>
            </a:r>
          </a:p>
          <a:p>
            <a:r>
              <a:rPr lang="de-AT" dirty="0"/>
              <a:t>passing the message on: reported speech</a:t>
            </a:r>
          </a:p>
          <a:p>
            <a:r>
              <a:rPr lang="de-AT" dirty="0"/>
              <a:t>giving more information about people and things: relative clauses</a:t>
            </a:r>
            <a:endParaRPr lang="en-US" dirty="0"/>
          </a:p>
        </p:txBody>
      </p:sp>
      <p:sp>
        <p:nvSpPr>
          <p:cNvPr id="5" name="Thought Bubble: Cloud 4">
            <a:extLst>
              <a:ext uri="{FF2B5EF4-FFF2-40B4-BE49-F238E27FC236}">
                <a16:creationId xmlns:a16="http://schemas.microsoft.com/office/drawing/2014/main" id="{3CEED158-1B03-4CE1-9521-6F260139B4E3}"/>
              </a:ext>
            </a:extLst>
          </p:cNvPr>
          <p:cNvSpPr/>
          <p:nvPr/>
        </p:nvSpPr>
        <p:spPr>
          <a:xfrm>
            <a:off x="4782654" y="1772816"/>
            <a:ext cx="4038600" cy="2304256"/>
          </a:xfrm>
          <a:prstGeom prst="cloudCallout">
            <a:avLst>
              <a:gd name="adj1" fmla="val -37640"/>
              <a:gd name="adj2" fmla="val 688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accent3"/>
                </a:solidFill>
              </a:rPr>
              <a:t>Unfortunately, these promises do not always come true…</a:t>
            </a:r>
            <a:endParaRPr lang="en-US" dirty="0">
              <a:solidFill>
                <a:schemeClr val="accent3"/>
              </a:solidFill>
            </a:endParaRPr>
          </a:p>
        </p:txBody>
      </p:sp>
    </p:spTree>
    <p:extLst>
      <p:ext uri="{BB962C8B-B14F-4D97-AF65-F5344CB8AC3E}">
        <p14:creationId xmlns:p14="http://schemas.microsoft.com/office/powerpoint/2010/main" val="159532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48" y="1196751"/>
            <a:ext cx="2534816" cy="864097"/>
          </a:xfrm>
        </p:spPr>
        <p:txBody>
          <a:bodyPr/>
          <a:lstStyle/>
          <a:p>
            <a:br>
              <a:rPr lang="fr-FR" sz="2400" dirty="0">
                <a:solidFill>
                  <a:srgbClr val="FFC000"/>
                </a:solidFill>
              </a:rPr>
            </a:br>
            <a:br>
              <a:rPr lang="fr-FR" sz="2400" dirty="0">
                <a:solidFill>
                  <a:srgbClr val="FFC000"/>
                </a:solidFill>
              </a:rPr>
            </a:br>
            <a:br>
              <a:rPr lang="fr-FR" sz="2400" dirty="0"/>
            </a:br>
            <a:r>
              <a:rPr lang="fr-FR" sz="2400" dirty="0">
                <a:solidFill>
                  <a:schemeClr val="accent3"/>
                </a:solidFill>
              </a:rPr>
              <a:t>Types of </a:t>
            </a:r>
            <a:r>
              <a:rPr lang="fr-FR" sz="2000" dirty="0">
                <a:solidFill>
                  <a:schemeClr val="accent3"/>
                </a:solidFill>
              </a:rPr>
              <a:t>Memory</a:t>
            </a:r>
            <a:endParaRPr lang="fr-FR" dirty="0">
              <a:solidFill>
                <a:schemeClr val="accent3"/>
              </a:solidFill>
            </a:endParaRPr>
          </a:p>
        </p:txBody>
      </p:sp>
      <p:sp>
        <p:nvSpPr>
          <p:cNvPr id="3" name="Text Placeholder 2"/>
          <p:cNvSpPr>
            <a:spLocks noGrp="1"/>
          </p:cNvSpPr>
          <p:nvPr>
            <p:ph type="body" idx="2"/>
          </p:nvPr>
        </p:nvSpPr>
        <p:spPr>
          <a:xfrm>
            <a:off x="370148" y="2204864"/>
            <a:ext cx="2362200" cy="3312368"/>
          </a:xfrm>
        </p:spPr>
        <p:txBody>
          <a:bodyPr>
            <a:normAutofit fontScale="92500" lnSpcReduction="10000"/>
          </a:bodyPr>
          <a:lstStyle/>
          <a:p>
            <a:r>
              <a:rPr lang="fr-FR" sz="2000" dirty="0"/>
              <a:t>Ultra short-</a:t>
            </a:r>
            <a:r>
              <a:rPr lang="fr-FR" sz="2000" dirty="0" err="1"/>
              <a:t>term</a:t>
            </a:r>
            <a:endParaRPr lang="fr-FR" sz="2000" dirty="0"/>
          </a:p>
          <a:p>
            <a:r>
              <a:rPr lang="fr-FR" sz="2000" dirty="0"/>
              <a:t>Short-</a:t>
            </a:r>
            <a:r>
              <a:rPr lang="fr-FR" sz="2000" dirty="0" err="1"/>
              <a:t>term</a:t>
            </a:r>
            <a:endParaRPr lang="fr-FR" sz="2000" dirty="0"/>
          </a:p>
          <a:p>
            <a:r>
              <a:rPr lang="fr-FR" sz="2000" dirty="0"/>
              <a:t>Long-</a:t>
            </a:r>
            <a:r>
              <a:rPr lang="fr-FR" sz="2000" dirty="0" err="1"/>
              <a:t>term</a:t>
            </a:r>
            <a:endParaRPr lang="fr-FR" sz="2000" dirty="0"/>
          </a:p>
          <a:p>
            <a:r>
              <a:rPr lang="fr-FR" sz="2000" dirty="0" err="1"/>
              <a:t>Working</a:t>
            </a:r>
            <a:r>
              <a:rPr lang="fr-FR" sz="2000" dirty="0"/>
              <a:t> memory</a:t>
            </a:r>
          </a:p>
          <a:p>
            <a:r>
              <a:rPr lang="fr-FR" sz="2000" dirty="0" err="1"/>
              <a:t>Semantic</a:t>
            </a:r>
            <a:r>
              <a:rPr lang="fr-FR" sz="2000" dirty="0"/>
              <a:t> and </a:t>
            </a:r>
            <a:r>
              <a:rPr lang="fr-FR" sz="2000" dirty="0" err="1"/>
              <a:t>episodic</a:t>
            </a:r>
            <a:r>
              <a:rPr lang="fr-FR" sz="2000" dirty="0"/>
              <a:t> memory</a:t>
            </a:r>
          </a:p>
          <a:p>
            <a:r>
              <a:rPr lang="fr-FR" sz="2000" dirty="0" err="1"/>
              <a:t>Procedurales</a:t>
            </a:r>
            <a:r>
              <a:rPr lang="fr-FR" sz="2000" dirty="0"/>
              <a:t> GD </a:t>
            </a:r>
            <a:r>
              <a:rPr lang="fr-FR" sz="2000" dirty="0" err="1"/>
              <a:t>Deklaratives</a:t>
            </a:r>
            <a:r>
              <a:rPr lang="fr-FR" sz="2000" dirty="0"/>
              <a:t> GD</a:t>
            </a:r>
          </a:p>
          <a:p>
            <a:endParaRPr lang="fr-FR" dirty="0"/>
          </a:p>
        </p:txBody>
      </p:sp>
      <p:sp>
        <p:nvSpPr>
          <p:cNvPr id="4" name="Content Placeholder 3"/>
          <p:cNvSpPr>
            <a:spLocks noGrp="1"/>
          </p:cNvSpPr>
          <p:nvPr>
            <p:ph sz="quarter" idx="1"/>
          </p:nvPr>
        </p:nvSpPr>
        <p:spPr>
          <a:xfrm>
            <a:off x="3114544" y="684333"/>
            <a:ext cx="5638800" cy="5410200"/>
          </a:xfrm>
        </p:spPr>
        <p:txBody>
          <a:bodyPr>
            <a:normAutofit/>
          </a:bodyPr>
          <a:lstStyle/>
          <a:p>
            <a:pPr marL="0" indent="0">
              <a:buNone/>
            </a:pPr>
            <a:r>
              <a:rPr lang="fr-FR" dirty="0"/>
              <a:t>The </a:t>
            </a:r>
            <a:r>
              <a:rPr lang="fr-FR" dirty="0" err="1"/>
              <a:t>brain</a:t>
            </a:r>
            <a:r>
              <a:rPr lang="fr-FR" dirty="0"/>
              <a:t> stores </a:t>
            </a:r>
            <a:r>
              <a:rPr lang="fr-FR" dirty="0" err="1"/>
              <a:t>different</a:t>
            </a:r>
            <a:r>
              <a:rPr lang="fr-FR" dirty="0"/>
              <a:t> types of information in </a:t>
            </a:r>
            <a:r>
              <a:rPr lang="fr-FR" dirty="0" err="1"/>
              <a:t>different</a:t>
            </a:r>
            <a:r>
              <a:rPr lang="fr-FR" dirty="0"/>
              <a:t> </a:t>
            </a:r>
            <a:r>
              <a:rPr lang="fr-FR" dirty="0" err="1"/>
              <a:t>ways</a:t>
            </a:r>
            <a:r>
              <a:rPr lang="fr-FR" dirty="0"/>
              <a:t> and </a:t>
            </a:r>
            <a:r>
              <a:rPr lang="fr-FR" dirty="0" err="1"/>
              <a:t>different</a:t>
            </a:r>
            <a:r>
              <a:rPr lang="fr-FR" dirty="0"/>
              <a:t> places.</a:t>
            </a:r>
          </a:p>
          <a:p>
            <a:pPr marL="0" indent="0">
              <a:buNone/>
            </a:pPr>
            <a:endParaRPr lang="fr-FR" dirty="0"/>
          </a:p>
          <a:p>
            <a:pPr marL="274320" lvl="1" indent="0">
              <a:buNone/>
            </a:pPr>
            <a:endParaRPr lang="fr-FR" dirty="0"/>
          </a:p>
          <a:p>
            <a:pPr lvl="1"/>
            <a:endParaRPr lang="fr-FR" dirty="0"/>
          </a:p>
          <a:p>
            <a:endParaRPr lang="fr-FR" dirty="0"/>
          </a:p>
          <a:p>
            <a:endParaRPr lang="fr-FR" dirty="0"/>
          </a:p>
          <a:p>
            <a:endParaRPr lang="fr-FR"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5314593"/>
            <a:ext cx="1452042" cy="965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5719" y="2420888"/>
            <a:ext cx="4324351"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stretch>
            <a:fillRect/>
          </a:stretch>
        </p:blipFill>
        <p:spPr>
          <a:xfrm>
            <a:off x="1280708" y="233369"/>
            <a:ext cx="713696" cy="711356"/>
          </a:xfrm>
          <a:prstGeom prst="rect">
            <a:avLst/>
          </a:prstGeom>
        </p:spPr>
      </p:pic>
      <p:sp>
        <p:nvSpPr>
          <p:cNvPr id="9" name="TextBox 8"/>
          <p:cNvSpPr txBox="1"/>
          <p:nvPr/>
        </p:nvSpPr>
        <p:spPr>
          <a:xfrm>
            <a:off x="3243300" y="6381328"/>
            <a:ext cx="5400600" cy="215444"/>
          </a:xfrm>
          <a:prstGeom prst="rect">
            <a:avLst/>
          </a:prstGeom>
          <a:noFill/>
        </p:spPr>
        <p:txBody>
          <a:bodyPr wrap="square" rtlCol="0">
            <a:spAutoFit/>
          </a:bodyPr>
          <a:lstStyle/>
          <a:p>
            <a:r>
              <a:rPr lang="en-US" sz="800" dirty="0"/>
              <a:t>http://arbeitsblaetter.stangl-taller.at/GEDAECHTNIS/ModelleSpeicher.shtml</a:t>
            </a:r>
          </a:p>
        </p:txBody>
      </p:sp>
      <p:sp>
        <p:nvSpPr>
          <p:cNvPr id="6" name="Slide Number Placeholder 5"/>
          <p:cNvSpPr>
            <a:spLocks noGrp="1"/>
          </p:cNvSpPr>
          <p:nvPr>
            <p:ph type="sldNum" sz="quarter" idx="12"/>
          </p:nvPr>
        </p:nvSpPr>
        <p:spPr/>
        <p:txBody>
          <a:bodyPr/>
          <a:lstStyle/>
          <a:p>
            <a:fld id="{6A5F6EB0-0ACF-47C8-8809-594A32352EA2}" type="slidenum">
              <a:rPr lang="de-AT" smtClean="0"/>
              <a:t>43</a:t>
            </a:fld>
            <a:endParaRPr lang="de-AT"/>
          </a:p>
        </p:txBody>
      </p:sp>
    </p:spTree>
    <p:extLst>
      <p:ext uri="{BB962C8B-B14F-4D97-AF65-F5344CB8AC3E}">
        <p14:creationId xmlns:p14="http://schemas.microsoft.com/office/powerpoint/2010/main" val="1055500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052736"/>
            <a:ext cx="2362200" cy="1944216"/>
          </a:xfrm>
        </p:spPr>
        <p:txBody>
          <a:bodyPr/>
          <a:lstStyle/>
          <a:p>
            <a:r>
              <a:rPr lang="fr-FR" dirty="0">
                <a:solidFill>
                  <a:srgbClr val="FFC000"/>
                </a:solidFill>
              </a:rPr>
              <a:t>Regular and </a:t>
            </a:r>
            <a:r>
              <a:rPr lang="fr-FR" dirty="0" err="1">
                <a:solidFill>
                  <a:srgbClr val="FFC000"/>
                </a:solidFill>
              </a:rPr>
              <a:t>irregular</a:t>
            </a:r>
            <a:r>
              <a:rPr lang="fr-FR" dirty="0">
                <a:solidFill>
                  <a:srgbClr val="FFC000"/>
                </a:solidFill>
              </a:rPr>
              <a:t> </a:t>
            </a:r>
            <a:r>
              <a:rPr lang="fr-FR" dirty="0" err="1">
                <a:solidFill>
                  <a:srgbClr val="FFC000"/>
                </a:solidFill>
              </a:rPr>
              <a:t>verbs</a:t>
            </a:r>
            <a:r>
              <a:rPr lang="fr-FR" dirty="0">
                <a:solidFill>
                  <a:srgbClr val="FFC000"/>
                </a:solidFill>
              </a:rPr>
              <a:t>: Do </a:t>
            </a:r>
            <a:r>
              <a:rPr lang="fr-FR" dirty="0" err="1">
                <a:solidFill>
                  <a:srgbClr val="FFC000"/>
                </a:solidFill>
              </a:rPr>
              <a:t>you</a:t>
            </a:r>
            <a:r>
              <a:rPr lang="fr-FR" dirty="0">
                <a:solidFill>
                  <a:srgbClr val="FFC000"/>
                </a:solidFill>
              </a:rPr>
              <a:t> know the </a:t>
            </a:r>
            <a:r>
              <a:rPr lang="fr-FR" dirty="0" err="1">
                <a:solidFill>
                  <a:srgbClr val="FFC000"/>
                </a:solidFill>
              </a:rPr>
              <a:t>rules</a:t>
            </a:r>
            <a:r>
              <a:rPr lang="fr-FR" dirty="0">
                <a:solidFill>
                  <a:srgbClr val="FFC000"/>
                </a:solidFill>
              </a:rPr>
              <a:t>?</a:t>
            </a:r>
            <a:endParaRPr lang="fr-FR" dirty="0"/>
          </a:p>
        </p:txBody>
      </p:sp>
      <p:sp>
        <p:nvSpPr>
          <p:cNvPr id="3" name="Text Placeholder 2"/>
          <p:cNvSpPr>
            <a:spLocks noGrp="1"/>
          </p:cNvSpPr>
          <p:nvPr>
            <p:ph type="body" idx="2"/>
          </p:nvPr>
        </p:nvSpPr>
        <p:spPr>
          <a:xfrm>
            <a:off x="381000" y="3284984"/>
            <a:ext cx="2362200" cy="2841179"/>
          </a:xfrm>
        </p:spPr>
        <p:txBody>
          <a:bodyPr/>
          <a:lstStyle/>
          <a:p>
            <a:r>
              <a:rPr lang="fr-FR" sz="1800" dirty="0" err="1"/>
              <a:t>Kennen</a:t>
            </a:r>
            <a:r>
              <a:rPr lang="fr-FR" sz="1800" dirty="0"/>
              <a:t> </a:t>
            </a:r>
            <a:r>
              <a:rPr lang="fr-FR" sz="1800" dirty="0" err="1"/>
              <a:t>Sie</a:t>
            </a:r>
            <a:r>
              <a:rPr lang="fr-FR" sz="1800" dirty="0"/>
              <a:t> die Regel </a:t>
            </a:r>
            <a:r>
              <a:rPr lang="fr-FR" sz="1800" dirty="0" err="1"/>
              <a:t>für</a:t>
            </a:r>
            <a:r>
              <a:rPr lang="fr-FR" sz="1800" dirty="0"/>
              <a:t> die </a:t>
            </a:r>
            <a:r>
              <a:rPr lang="fr-FR" sz="1800" dirty="0" err="1"/>
              <a:t>Bildung</a:t>
            </a:r>
            <a:r>
              <a:rPr lang="fr-FR" sz="1800" dirty="0"/>
              <a:t> des </a:t>
            </a:r>
            <a:r>
              <a:rPr lang="fr-FR" sz="1800" dirty="0" err="1"/>
              <a:t>Partizip</a:t>
            </a:r>
            <a:r>
              <a:rPr lang="fr-FR" sz="1800" dirty="0"/>
              <a:t> </a:t>
            </a:r>
            <a:r>
              <a:rPr lang="fr-FR" sz="1800" dirty="0" err="1"/>
              <a:t>Perfekt</a:t>
            </a:r>
            <a:r>
              <a:rPr lang="fr-FR" sz="1800" dirty="0"/>
              <a:t> </a:t>
            </a:r>
            <a:r>
              <a:rPr lang="fr-FR" sz="1800" dirty="0" err="1"/>
              <a:t>im</a:t>
            </a:r>
            <a:r>
              <a:rPr lang="fr-FR" sz="1800" dirty="0"/>
              <a:t> </a:t>
            </a:r>
            <a:r>
              <a:rPr lang="fr-FR" sz="1800" dirty="0" err="1"/>
              <a:t>Deutschen</a:t>
            </a:r>
            <a:r>
              <a:rPr lang="fr-FR" sz="1800" dirty="0"/>
              <a:t>?</a:t>
            </a:r>
          </a:p>
          <a:p>
            <a:endParaRPr lang="fr-FR" dirty="0"/>
          </a:p>
          <a:p>
            <a:r>
              <a:rPr lang="fr-FR" sz="1800" dirty="0" err="1"/>
              <a:t>Können</a:t>
            </a:r>
            <a:r>
              <a:rPr lang="fr-FR" sz="1800" dirty="0"/>
              <a:t> </a:t>
            </a:r>
            <a:r>
              <a:rPr lang="fr-FR" sz="1800" dirty="0" err="1"/>
              <a:t>Sie</a:t>
            </a:r>
            <a:r>
              <a:rPr lang="fr-FR" sz="1800" dirty="0"/>
              <a:t> die Regel </a:t>
            </a:r>
            <a:r>
              <a:rPr lang="fr-FR" sz="1800" dirty="0" err="1"/>
              <a:t>anwenden</a:t>
            </a:r>
            <a:r>
              <a:rPr lang="fr-FR" sz="1800" dirty="0"/>
              <a:t>?</a:t>
            </a:r>
          </a:p>
          <a:p>
            <a:endParaRPr lang="fr-FR" sz="1800" dirty="0"/>
          </a:p>
        </p:txBody>
      </p:sp>
      <p:sp>
        <p:nvSpPr>
          <p:cNvPr id="4" name="Content Placeholder 3"/>
          <p:cNvSpPr>
            <a:spLocks noGrp="1"/>
          </p:cNvSpPr>
          <p:nvPr>
            <p:ph sz="quarter" idx="1"/>
          </p:nvPr>
        </p:nvSpPr>
        <p:spPr>
          <a:xfrm>
            <a:off x="3059832" y="836712"/>
            <a:ext cx="5638800" cy="5410200"/>
          </a:xfrm>
        </p:spPr>
        <p:txBody>
          <a:bodyPr>
            <a:normAutofit/>
          </a:bodyPr>
          <a:lstStyle/>
          <a:p>
            <a:r>
              <a:rPr lang="fr-FR" dirty="0" err="1"/>
              <a:t>Ich</a:t>
            </a:r>
            <a:r>
              <a:rPr lang="fr-FR" dirty="0"/>
              <a:t> « </a:t>
            </a:r>
            <a:r>
              <a:rPr lang="fr-FR" dirty="0" err="1"/>
              <a:t>moodle</a:t>
            </a:r>
            <a:r>
              <a:rPr lang="fr-FR" dirty="0"/>
              <a:t> » </a:t>
            </a:r>
            <a:r>
              <a:rPr lang="fr-FR" dirty="0" err="1"/>
              <a:t>gerne</a:t>
            </a:r>
            <a:r>
              <a:rPr lang="fr-FR" dirty="0"/>
              <a:t> </a:t>
            </a:r>
            <a:r>
              <a:rPr lang="fr-FR" dirty="0" err="1"/>
              <a:t>und</a:t>
            </a:r>
            <a:r>
              <a:rPr lang="fr-FR" dirty="0"/>
              <a:t> </a:t>
            </a:r>
            <a:r>
              <a:rPr lang="fr-FR" dirty="0" err="1"/>
              <a:t>oft</a:t>
            </a:r>
            <a:r>
              <a:rPr lang="fr-FR" dirty="0"/>
              <a:t>. Auch </a:t>
            </a:r>
            <a:r>
              <a:rPr lang="fr-FR" dirty="0" err="1"/>
              <a:t>gestern</a:t>
            </a:r>
            <a:r>
              <a:rPr lang="fr-FR" dirty="0"/>
              <a:t> </a:t>
            </a:r>
            <a:r>
              <a:rPr lang="fr-FR" dirty="0" err="1"/>
              <a:t>habe</a:t>
            </a:r>
            <a:r>
              <a:rPr lang="fr-FR" dirty="0"/>
              <a:t> </a:t>
            </a:r>
            <a:r>
              <a:rPr lang="fr-FR" dirty="0" err="1"/>
              <a:t>ich</a:t>
            </a:r>
            <a:r>
              <a:rPr lang="fr-FR" dirty="0"/>
              <a:t> ……………….</a:t>
            </a:r>
          </a:p>
          <a:p>
            <a:r>
              <a:rPr lang="fr-FR" dirty="0" err="1"/>
              <a:t>Meine</a:t>
            </a:r>
            <a:r>
              <a:rPr lang="fr-FR" dirty="0"/>
              <a:t> </a:t>
            </a:r>
            <a:r>
              <a:rPr lang="fr-FR" dirty="0" err="1"/>
              <a:t>Nachbarn</a:t>
            </a:r>
            <a:r>
              <a:rPr lang="fr-FR" dirty="0"/>
              <a:t> « </a:t>
            </a:r>
            <a:r>
              <a:rPr lang="fr-FR" dirty="0" err="1"/>
              <a:t>pferden</a:t>
            </a:r>
            <a:r>
              <a:rPr lang="fr-FR" dirty="0"/>
              <a:t> » </a:t>
            </a:r>
            <a:r>
              <a:rPr lang="fr-FR" dirty="0" err="1"/>
              <a:t>gerne</a:t>
            </a:r>
            <a:r>
              <a:rPr lang="fr-FR" dirty="0"/>
              <a:t>. </a:t>
            </a:r>
            <a:r>
              <a:rPr lang="fr-FR" dirty="0" err="1"/>
              <a:t>Letztes</a:t>
            </a:r>
            <a:r>
              <a:rPr lang="fr-FR" dirty="0"/>
              <a:t> </a:t>
            </a:r>
            <a:r>
              <a:rPr lang="fr-FR" dirty="0" err="1"/>
              <a:t>Wochenende</a:t>
            </a:r>
            <a:r>
              <a:rPr lang="fr-FR" dirty="0"/>
              <a:t> </a:t>
            </a:r>
            <a:r>
              <a:rPr lang="fr-FR" dirty="0" err="1"/>
              <a:t>haben</a:t>
            </a:r>
            <a:r>
              <a:rPr lang="fr-FR" dirty="0"/>
              <a:t> </a:t>
            </a:r>
            <a:r>
              <a:rPr lang="fr-FR" dirty="0" err="1"/>
              <a:t>sie</a:t>
            </a:r>
            <a:r>
              <a:rPr lang="fr-FR" dirty="0"/>
              <a:t> den </a:t>
            </a:r>
            <a:r>
              <a:rPr lang="fr-FR" dirty="0" err="1"/>
              <a:t>ganzen</a:t>
            </a:r>
            <a:r>
              <a:rPr lang="fr-FR" dirty="0"/>
              <a:t> Tag ………………….</a:t>
            </a:r>
          </a:p>
          <a:p>
            <a:r>
              <a:rPr lang="fr-FR" dirty="0" err="1"/>
              <a:t>Wir</a:t>
            </a:r>
            <a:r>
              <a:rPr lang="fr-FR" dirty="0"/>
              <a:t> « </a:t>
            </a:r>
            <a:r>
              <a:rPr lang="fr-FR" dirty="0" err="1"/>
              <a:t>hirnen</a:t>
            </a:r>
            <a:r>
              <a:rPr lang="fr-FR" dirty="0"/>
              <a:t> » hier den </a:t>
            </a:r>
            <a:r>
              <a:rPr lang="fr-FR" dirty="0" err="1"/>
              <a:t>ganzen</a:t>
            </a:r>
            <a:r>
              <a:rPr lang="fr-FR" dirty="0"/>
              <a:t> Tag. </a:t>
            </a:r>
            <a:r>
              <a:rPr lang="fr-FR" dirty="0" err="1"/>
              <a:t>Heute</a:t>
            </a:r>
            <a:r>
              <a:rPr lang="fr-FR" dirty="0"/>
              <a:t> </a:t>
            </a:r>
            <a:r>
              <a:rPr lang="fr-FR" dirty="0" err="1"/>
              <a:t>habe</a:t>
            </a:r>
            <a:r>
              <a:rPr lang="fr-FR" dirty="0"/>
              <a:t> </a:t>
            </a:r>
            <a:r>
              <a:rPr lang="fr-FR" dirty="0" err="1"/>
              <a:t>ich</a:t>
            </a:r>
            <a:r>
              <a:rPr lang="fr-FR" dirty="0"/>
              <a:t> </a:t>
            </a:r>
            <a:r>
              <a:rPr lang="fr-FR" dirty="0" err="1"/>
              <a:t>schon</a:t>
            </a:r>
            <a:r>
              <a:rPr lang="fr-FR" dirty="0"/>
              <a:t> </a:t>
            </a:r>
            <a:r>
              <a:rPr lang="fr-FR" dirty="0" err="1"/>
              <a:t>um</a:t>
            </a:r>
            <a:r>
              <a:rPr lang="fr-FR" dirty="0"/>
              <a:t> 6 </a:t>
            </a:r>
            <a:r>
              <a:rPr lang="fr-FR" dirty="0" err="1"/>
              <a:t>Uhr</a:t>
            </a:r>
            <a:r>
              <a:rPr lang="fr-FR" dirty="0"/>
              <a:t> </a:t>
            </a:r>
            <a:r>
              <a:rPr lang="fr-FR" dirty="0" err="1"/>
              <a:t>früh</a:t>
            </a:r>
            <a:r>
              <a:rPr lang="fr-FR" dirty="0"/>
              <a:t> ………………………………….</a:t>
            </a:r>
          </a:p>
          <a:p>
            <a:r>
              <a:rPr lang="fr-FR" dirty="0" err="1"/>
              <a:t>Ich</a:t>
            </a:r>
            <a:r>
              <a:rPr lang="fr-FR" dirty="0"/>
              <a:t> « </a:t>
            </a:r>
            <a:r>
              <a:rPr lang="fr-FR" dirty="0" err="1"/>
              <a:t>neuroliere</a:t>
            </a:r>
            <a:r>
              <a:rPr lang="fr-FR" dirty="0"/>
              <a:t> » </a:t>
            </a:r>
            <a:r>
              <a:rPr lang="fr-FR" dirty="0" err="1"/>
              <a:t>gerne</a:t>
            </a:r>
            <a:r>
              <a:rPr lang="fr-FR" dirty="0"/>
              <a:t>. Auch </a:t>
            </a:r>
            <a:r>
              <a:rPr lang="fr-FR" dirty="0" err="1"/>
              <a:t>gestern</a:t>
            </a:r>
            <a:r>
              <a:rPr lang="fr-FR" dirty="0"/>
              <a:t> </a:t>
            </a:r>
            <a:r>
              <a:rPr lang="fr-FR" dirty="0" err="1"/>
              <a:t>habe</a:t>
            </a:r>
            <a:r>
              <a:rPr lang="fr-FR" dirty="0"/>
              <a:t> </a:t>
            </a:r>
            <a:r>
              <a:rPr lang="fr-FR" dirty="0" err="1"/>
              <a:t>ich</a:t>
            </a:r>
            <a:r>
              <a:rPr lang="fr-FR" dirty="0"/>
              <a:t> </a:t>
            </a:r>
            <a:r>
              <a:rPr lang="fr-FR" dirty="0" err="1"/>
              <a:t>ganz</a:t>
            </a:r>
            <a:r>
              <a:rPr lang="fr-FR" dirty="0"/>
              <a:t> </a:t>
            </a:r>
            <a:r>
              <a:rPr lang="fr-FR" dirty="0" err="1"/>
              <a:t>ausführlich</a:t>
            </a:r>
            <a:r>
              <a:rPr lang="fr-FR" dirty="0"/>
              <a:t> ……………………………….</a:t>
            </a:r>
          </a:p>
          <a:p>
            <a:endParaRPr lang="fr-FR" dirty="0"/>
          </a:p>
          <a:p>
            <a:endParaRPr lang="fr-FR" dirty="0"/>
          </a:p>
          <a:p>
            <a:endParaRPr lang="fr-FR" dirty="0"/>
          </a:p>
          <a:p>
            <a:pPr marL="0" indent="0">
              <a:buNone/>
            </a:pPr>
            <a:endParaRPr lang="fr-FR" dirty="0"/>
          </a:p>
        </p:txBody>
      </p:sp>
      <p:sp>
        <p:nvSpPr>
          <p:cNvPr id="5" name="Oval Callout 4"/>
          <p:cNvSpPr/>
          <p:nvPr/>
        </p:nvSpPr>
        <p:spPr>
          <a:xfrm rot="488115">
            <a:off x="3950558" y="2417738"/>
            <a:ext cx="4687416" cy="2880320"/>
          </a:xfrm>
          <a:prstGeom prst="wedgeEllipseCallout">
            <a:avLst>
              <a:gd name="adj1" fmla="val -27359"/>
              <a:gd name="adj2" fmla="val 7141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a:p>
            <a:pPr algn="ctr"/>
            <a:r>
              <a:rPr lang="en-US" sz="2800" dirty="0" err="1">
                <a:solidFill>
                  <a:schemeClr val="tx1"/>
                </a:solidFill>
              </a:rPr>
              <a:t>Verben</a:t>
            </a:r>
            <a:r>
              <a:rPr lang="en-US" sz="2800" dirty="0">
                <a:solidFill>
                  <a:schemeClr val="tx1"/>
                </a:solidFill>
              </a:rPr>
              <a:t> auf ---</a:t>
            </a:r>
            <a:r>
              <a:rPr lang="en-US" sz="2800" dirty="0" err="1">
                <a:solidFill>
                  <a:schemeClr val="tx1"/>
                </a:solidFill>
              </a:rPr>
              <a:t>ieren</a:t>
            </a:r>
            <a:r>
              <a:rPr lang="en-US" sz="2800" dirty="0">
                <a:solidFill>
                  <a:schemeClr val="tx1"/>
                </a:solidFill>
              </a:rPr>
              <a:t> </a:t>
            </a:r>
            <a:r>
              <a:rPr lang="en-US" sz="2800" dirty="0" err="1">
                <a:solidFill>
                  <a:schemeClr val="tx1"/>
                </a:solidFill>
              </a:rPr>
              <a:t>bilden</a:t>
            </a:r>
            <a:r>
              <a:rPr lang="en-US" sz="2800" dirty="0">
                <a:solidFill>
                  <a:schemeClr val="tx1"/>
                </a:solidFill>
              </a:rPr>
              <a:t> das </a:t>
            </a:r>
            <a:r>
              <a:rPr lang="en-US" sz="2800" dirty="0" err="1">
                <a:solidFill>
                  <a:schemeClr val="tx1"/>
                </a:solidFill>
              </a:rPr>
              <a:t>Partizip</a:t>
            </a:r>
            <a:r>
              <a:rPr lang="en-US" sz="2800" dirty="0">
                <a:solidFill>
                  <a:schemeClr val="tx1"/>
                </a:solidFill>
              </a:rPr>
              <a:t> </a:t>
            </a:r>
            <a:r>
              <a:rPr lang="en-US" sz="2800" dirty="0" err="1">
                <a:solidFill>
                  <a:schemeClr val="tx1"/>
                </a:solidFill>
              </a:rPr>
              <a:t>Perfekt</a:t>
            </a:r>
            <a:r>
              <a:rPr lang="en-US" sz="2800" dirty="0">
                <a:solidFill>
                  <a:schemeClr val="tx1"/>
                </a:solidFill>
              </a:rPr>
              <a:t> </a:t>
            </a:r>
            <a:r>
              <a:rPr lang="en-US" sz="2800" dirty="0" err="1">
                <a:solidFill>
                  <a:schemeClr val="tx1"/>
                </a:solidFill>
              </a:rPr>
              <a:t>mit</a:t>
            </a:r>
            <a:endParaRPr lang="en-US" sz="2800" dirty="0">
              <a:solidFill>
                <a:schemeClr val="tx1"/>
              </a:solidFill>
            </a:endParaRPr>
          </a:p>
          <a:p>
            <a:pPr algn="ctr"/>
            <a:r>
              <a:rPr lang="en-US" sz="2800" dirty="0">
                <a:solidFill>
                  <a:schemeClr val="tx1"/>
                </a:solidFill>
              </a:rPr>
              <a:t>--</a:t>
            </a:r>
            <a:r>
              <a:rPr lang="en-US" sz="2800" dirty="0" err="1">
                <a:solidFill>
                  <a:schemeClr val="tx1"/>
                </a:solidFill>
              </a:rPr>
              <a:t>iert</a:t>
            </a:r>
            <a:endParaRPr lang="en-US" sz="2800" dirty="0">
              <a:solidFill>
                <a:schemeClr val="tx1"/>
              </a:solidFill>
            </a:endParaRPr>
          </a:p>
          <a:p>
            <a:pPr algn="ctr"/>
            <a:endParaRPr lang="en-US" dirty="0">
              <a:solidFill>
                <a:schemeClr val="tx1"/>
              </a:solidFill>
            </a:endParaRPr>
          </a:p>
          <a:p>
            <a:pPr algn="ctr"/>
            <a:endParaRPr lang="en-US" dirty="0">
              <a:solidFill>
                <a:schemeClr val="tx1"/>
              </a:solidFill>
            </a:endParaRPr>
          </a:p>
        </p:txBody>
      </p:sp>
      <p:pic>
        <p:nvPicPr>
          <p:cNvPr id="7" name="Picture 6"/>
          <p:cNvPicPr>
            <a:picLocks noChangeAspect="1"/>
          </p:cNvPicPr>
          <p:nvPr/>
        </p:nvPicPr>
        <p:blipFill>
          <a:blip r:embed="rId3"/>
          <a:stretch>
            <a:fillRect/>
          </a:stretch>
        </p:blipFill>
        <p:spPr>
          <a:xfrm>
            <a:off x="1280708" y="233369"/>
            <a:ext cx="713696" cy="711356"/>
          </a:xfrm>
          <a:prstGeom prst="rect">
            <a:avLst/>
          </a:prstGeom>
        </p:spPr>
      </p:pic>
      <p:sp>
        <p:nvSpPr>
          <p:cNvPr id="8" name="Oval Callout 7"/>
          <p:cNvSpPr/>
          <p:nvPr/>
        </p:nvSpPr>
        <p:spPr>
          <a:xfrm>
            <a:off x="4427984" y="332656"/>
            <a:ext cx="4536504" cy="1656184"/>
          </a:xfrm>
          <a:prstGeom prst="wedgeEllipseCallout">
            <a:avLst>
              <a:gd name="adj1" fmla="val -45090"/>
              <a:gd name="adj2" fmla="val 708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Procedural knowledge</a:t>
            </a:r>
          </a:p>
        </p:txBody>
      </p:sp>
      <p:sp>
        <p:nvSpPr>
          <p:cNvPr id="6" name="Slide Number Placeholder 5"/>
          <p:cNvSpPr>
            <a:spLocks noGrp="1"/>
          </p:cNvSpPr>
          <p:nvPr>
            <p:ph type="sldNum" sz="quarter" idx="12"/>
          </p:nvPr>
        </p:nvSpPr>
        <p:spPr/>
        <p:txBody>
          <a:bodyPr/>
          <a:lstStyle/>
          <a:p>
            <a:fld id="{6A5F6EB0-0ACF-47C8-8809-594A32352EA2}" type="slidenum">
              <a:rPr lang="de-AT" smtClean="0"/>
              <a:t>44</a:t>
            </a:fld>
            <a:endParaRPr lang="de-AT"/>
          </a:p>
        </p:txBody>
      </p:sp>
    </p:spTree>
    <p:extLst>
      <p:ext uri="{BB962C8B-B14F-4D97-AF65-F5344CB8AC3E}">
        <p14:creationId xmlns:p14="http://schemas.microsoft.com/office/powerpoint/2010/main" val="425831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360000">
            <a:off x="3009992" y="3013899"/>
            <a:ext cx="5502842" cy="984804"/>
          </a:xfrm>
        </p:spPr>
        <p:txBody>
          <a:bodyPr/>
          <a:lstStyle/>
          <a:p>
            <a:r>
              <a:rPr lang="de-AT" sz="2800" dirty="0" err="1"/>
              <a:t>How</a:t>
            </a:r>
            <a:r>
              <a:rPr lang="de-AT" sz="2800" dirty="0"/>
              <a:t> </a:t>
            </a:r>
            <a:r>
              <a:rPr lang="de-AT" sz="2800" dirty="0" err="1"/>
              <a:t>does</a:t>
            </a:r>
            <a:r>
              <a:rPr lang="de-AT" sz="2800" dirty="0"/>
              <a:t> explicit </a:t>
            </a:r>
            <a:r>
              <a:rPr lang="de-AT" sz="2800" dirty="0" err="1"/>
              <a:t>and</a:t>
            </a:r>
            <a:r>
              <a:rPr lang="de-AT" sz="2800" dirty="0"/>
              <a:t> </a:t>
            </a:r>
            <a:r>
              <a:rPr lang="de-AT" sz="2800" dirty="0" err="1"/>
              <a:t>implicit</a:t>
            </a:r>
            <a:r>
              <a:rPr lang="de-AT" sz="2800" dirty="0"/>
              <a:t> SLT </a:t>
            </a:r>
            <a:r>
              <a:rPr lang="de-AT" sz="2800" dirty="0" err="1"/>
              <a:t>affect</a:t>
            </a:r>
            <a:r>
              <a:rPr lang="de-AT" sz="2800" dirty="0"/>
              <a:t> </a:t>
            </a:r>
            <a:r>
              <a:rPr lang="de-AT" sz="2800" dirty="0" err="1"/>
              <a:t>production</a:t>
            </a:r>
            <a:r>
              <a:rPr lang="de-AT" sz="2800" dirty="0"/>
              <a:t> </a:t>
            </a:r>
            <a:r>
              <a:rPr lang="de-AT" sz="2800" dirty="0" err="1"/>
              <a:t>and</a:t>
            </a:r>
            <a:r>
              <a:rPr lang="de-AT" sz="2800" dirty="0"/>
              <a:t> </a:t>
            </a:r>
            <a:r>
              <a:rPr lang="de-AT" sz="2800" dirty="0" err="1"/>
              <a:t>processing</a:t>
            </a:r>
            <a:r>
              <a:rPr lang="de-AT" sz="2800" dirty="0"/>
              <a:t> </a:t>
            </a:r>
            <a:r>
              <a:rPr lang="de-AT" sz="2800" dirty="0" err="1"/>
              <a:t>of</a:t>
            </a:r>
            <a:r>
              <a:rPr lang="de-AT" sz="2800" dirty="0"/>
              <a:t> </a:t>
            </a:r>
            <a:r>
              <a:rPr lang="de-AT" sz="2800" dirty="0" err="1"/>
              <a:t>syntax</a:t>
            </a:r>
            <a:r>
              <a:rPr lang="de-AT" sz="2800" dirty="0"/>
              <a:t>?</a:t>
            </a:r>
            <a:endParaRPr lang="en-US" sz="2800" dirty="0"/>
          </a:p>
        </p:txBody>
      </p:sp>
      <p:sp>
        <p:nvSpPr>
          <p:cNvPr id="3" name="Subtitle 2"/>
          <p:cNvSpPr>
            <a:spLocks noGrp="1"/>
          </p:cNvSpPr>
          <p:nvPr>
            <p:ph type="subTitle" idx="1"/>
          </p:nvPr>
        </p:nvSpPr>
        <p:spPr>
          <a:xfrm rot="360000">
            <a:off x="3225554" y="4288839"/>
            <a:ext cx="4836456" cy="1520236"/>
          </a:xfrm>
        </p:spPr>
        <p:txBody>
          <a:bodyPr>
            <a:normAutofit lnSpcReduction="10000"/>
          </a:bodyPr>
          <a:lstStyle/>
          <a:p>
            <a:r>
              <a:rPr lang="de-AT" dirty="0"/>
              <a:t>Do L1 </a:t>
            </a:r>
            <a:r>
              <a:rPr lang="de-AT" dirty="0" err="1"/>
              <a:t>speakers</a:t>
            </a:r>
            <a:r>
              <a:rPr lang="de-AT" dirty="0"/>
              <a:t> </a:t>
            </a:r>
            <a:r>
              <a:rPr lang="de-AT" dirty="0" err="1"/>
              <a:t>and</a:t>
            </a:r>
            <a:r>
              <a:rPr lang="de-AT" dirty="0"/>
              <a:t> L2 </a:t>
            </a:r>
            <a:r>
              <a:rPr lang="de-AT" dirty="0" err="1"/>
              <a:t>learners</a:t>
            </a:r>
            <a:r>
              <a:rPr lang="de-AT" dirty="0"/>
              <a:t> </a:t>
            </a:r>
            <a:r>
              <a:rPr lang="de-AT" dirty="0" err="1"/>
              <a:t>use</a:t>
            </a:r>
            <a:r>
              <a:rPr lang="de-AT" dirty="0"/>
              <a:t> different </a:t>
            </a:r>
            <a:r>
              <a:rPr lang="de-AT" dirty="0" err="1"/>
              <a:t>brain</a:t>
            </a:r>
            <a:r>
              <a:rPr lang="de-AT" dirty="0"/>
              <a:t> </a:t>
            </a:r>
            <a:r>
              <a:rPr lang="de-AT" dirty="0" err="1"/>
              <a:t>activation</a:t>
            </a:r>
            <a:r>
              <a:rPr lang="de-AT" dirty="0"/>
              <a:t> </a:t>
            </a:r>
            <a:r>
              <a:rPr lang="de-AT" dirty="0" err="1"/>
              <a:t>patterns</a:t>
            </a:r>
            <a:r>
              <a:rPr lang="de-AT" dirty="0"/>
              <a:t>?</a:t>
            </a:r>
          </a:p>
          <a:p>
            <a:r>
              <a:rPr lang="de-AT" dirty="0" err="1"/>
              <a:t>How</a:t>
            </a:r>
            <a:r>
              <a:rPr lang="de-AT" dirty="0"/>
              <a:t> do </a:t>
            </a:r>
            <a:r>
              <a:rPr lang="de-AT" dirty="0" err="1"/>
              <a:t>they</a:t>
            </a:r>
            <a:r>
              <a:rPr lang="de-AT" dirty="0"/>
              <a:t> </a:t>
            </a:r>
            <a:r>
              <a:rPr lang="de-AT" dirty="0" err="1"/>
              <a:t>use</a:t>
            </a:r>
            <a:r>
              <a:rPr lang="de-AT" dirty="0"/>
              <a:t> </a:t>
            </a:r>
            <a:r>
              <a:rPr lang="de-AT" dirty="0" err="1"/>
              <a:t>procedural</a:t>
            </a:r>
            <a:r>
              <a:rPr lang="de-AT" dirty="0"/>
              <a:t> </a:t>
            </a:r>
            <a:r>
              <a:rPr lang="de-AT" dirty="0" err="1"/>
              <a:t>and</a:t>
            </a:r>
            <a:r>
              <a:rPr lang="de-AT" dirty="0"/>
              <a:t>  </a:t>
            </a:r>
            <a:r>
              <a:rPr lang="de-AT" dirty="0" err="1"/>
              <a:t>declarative</a:t>
            </a:r>
            <a:r>
              <a:rPr lang="de-AT" dirty="0"/>
              <a:t> </a:t>
            </a:r>
            <a:r>
              <a:rPr lang="de-AT" dirty="0" err="1"/>
              <a:t>memory</a:t>
            </a:r>
            <a:r>
              <a:rPr lang="de-AT" dirty="0"/>
              <a:t>?</a:t>
            </a:r>
          </a:p>
          <a:p>
            <a:r>
              <a:rPr lang="de-AT" dirty="0"/>
              <a:t>Are L1 </a:t>
            </a:r>
            <a:r>
              <a:rPr lang="de-AT" dirty="0" err="1"/>
              <a:t>and</a:t>
            </a:r>
            <a:r>
              <a:rPr lang="de-AT" dirty="0"/>
              <a:t> L2 </a:t>
            </a:r>
            <a:r>
              <a:rPr lang="de-AT" dirty="0" err="1"/>
              <a:t>learning</a:t>
            </a:r>
            <a:r>
              <a:rPr lang="de-AT" dirty="0"/>
              <a:t> different?</a:t>
            </a:r>
          </a:p>
          <a:p>
            <a:endParaRPr lang="en-US" dirty="0"/>
          </a:p>
        </p:txBody>
      </p:sp>
      <p:pic>
        <p:nvPicPr>
          <p:cNvPr id="5123" name="Picture 3" descr="C:\Users\lp\AppData\Local\Microsoft\Windows\Temporary Internet Files\Content.IE5\I29PHQH1\MC9004419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4005064"/>
            <a:ext cx="1520825" cy="179705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B70359B5-68BE-4E22-AC18-CEFF484BC676}"/>
              </a:ext>
            </a:extLst>
          </p:cNvPr>
          <p:cNvSpPr/>
          <p:nvPr/>
        </p:nvSpPr>
        <p:spPr>
          <a:xfrm>
            <a:off x="1619672" y="692696"/>
            <a:ext cx="1944216" cy="1224136"/>
          </a:xfrm>
          <a:prstGeom prst="wedgeRoundRectCallout">
            <a:avLst>
              <a:gd name="adj1" fmla="val 139306"/>
              <a:gd name="adj2" fmla="val 114284"/>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Declarative knowledge</a:t>
            </a:r>
            <a:endParaRPr lang="en-US" dirty="0">
              <a:ln w="0"/>
              <a:solidFill>
                <a:schemeClr val="tx1"/>
              </a:solidFill>
              <a:effectLst>
                <a:outerShdw blurRad="38100" dist="19050" dir="2700000" algn="tl" rotWithShape="0">
                  <a:schemeClr val="dk1">
                    <a:alpha val="40000"/>
                  </a:schemeClr>
                </a:outerShdw>
              </a:effectLst>
            </a:endParaRPr>
          </a:p>
        </p:txBody>
      </p:sp>
      <p:sp>
        <p:nvSpPr>
          <p:cNvPr id="5" name="Speech Bubble: Rectangle with Corners Rounded 4">
            <a:extLst>
              <a:ext uri="{FF2B5EF4-FFF2-40B4-BE49-F238E27FC236}">
                <a16:creationId xmlns:a16="http://schemas.microsoft.com/office/drawing/2014/main" id="{D7B6D6DA-D845-4F32-8D61-B221DF044E7D}"/>
              </a:ext>
            </a:extLst>
          </p:cNvPr>
          <p:cNvSpPr/>
          <p:nvPr/>
        </p:nvSpPr>
        <p:spPr>
          <a:xfrm>
            <a:off x="5796136" y="836712"/>
            <a:ext cx="2016224" cy="936104"/>
          </a:xfrm>
          <a:prstGeom prst="wedgeRoundRectCallout">
            <a:avLst>
              <a:gd name="adj1" fmla="val 10051"/>
              <a:gd name="adj2" fmla="val 177560"/>
              <a:gd name="adj3" fmla="val 16667"/>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Procedural knowledge</a:t>
            </a:r>
            <a:endParaRPr lang="en-US" dirty="0"/>
          </a:p>
        </p:txBody>
      </p:sp>
    </p:spTree>
    <p:extLst>
      <p:ext uri="{BB962C8B-B14F-4D97-AF65-F5344CB8AC3E}">
        <p14:creationId xmlns:p14="http://schemas.microsoft.com/office/powerpoint/2010/main" val="2867207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de-AT" sz="1600" dirty="0"/>
              <a:t>Kara Morgan-Short, Karsten Steinhauer, Cristina Sanz </a:t>
            </a:r>
            <a:r>
              <a:rPr lang="de-AT" sz="1600" dirty="0" err="1"/>
              <a:t>and</a:t>
            </a:r>
            <a:r>
              <a:rPr lang="de-AT" sz="1600" dirty="0"/>
              <a:t> Michael T. Ullman, „</a:t>
            </a:r>
            <a:r>
              <a:rPr lang="de-AT" sz="1600" b="1" dirty="0"/>
              <a:t>Explicit </a:t>
            </a:r>
            <a:r>
              <a:rPr lang="de-AT" sz="1600" b="1" dirty="0" err="1"/>
              <a:t>and</a:t>
            </a:r>
            <a:r>
              <a:rPr lang="de-AT" sz="1600" b="1" dirty="0"/>
              <a:t> </a:t>
            </a:r>
            <a:r>
              <a:rPr lang="de-AT" sz="1600" b="1" dirty="0" err="1"/>
              <a:t>Implicit</a:t>
            </a:r>
            <a:r>
              <a:rPr lang="de-AT" sz="1600" b="1" dirty="0"/>
              <a:t> Second Language Training </a:t>
            </a:r>
            <a:r>
              <a:rPr lang="de-AT" sz="1600" b="1" dirty="0" err="1"/>
              <a:t>Differentially</a:t>
            </a:r>
            <a:r>
              <a:rPr lang="de-AT" sz="1600" b="1" dirty="0"/>
              <a:t> </a:t>
            </a:r>
            <a:r>
              <a:rPr lang="de-AT" sz="1600" b="1" dirty="0" err="1"/>
              <a:t>Affect</a:t>
            </a:r>
            <a:r>
              <a:rPr lang="de-AT" sz="1600" b="1" dirty="0"/>
              <a:t> </a:t>
            </a:r>
            <a:r>
              <a:rPr lang="de-AT" sz="1600" b="1" dirty="0" err="1"/>
              <a:t>the</a:t>
            </a:r>
            <a:r>
              <a:rPr lang="de-AT" sz="1600" b="1" dirty="0"/>
              <a:t> </a:t>
            </a:r>
            <a:r>
              <a:rPr lang="de-AT" sz="1600" b="1" dirty="0" err="1"/>
              <a:t>Achievement</a:t>
            </a:r>
            <a:r>
              <a:rPr lang="de-AT" sz="1600" b="1" dirty="0"/>
              <a:t> </a:t>
            </a:r>
            <a:r>
              <a:rPr lang="de-AT" sz="1600" b="1" dirty="0" err="1"/>
              <a:t>of</a:t>
            </a:r>
            <a:r>
              <a:rPr lang="de-AT" sz="1600" b="1" dirty="0"/>
              <a:t> Native-like Brain </a:t>
            </a:r>
            <a:r>
              <a:rPr lang="de-AT" sz="1600" b="1" dirty="0" err="1"/>
              <a:t>Activation</a:t>
            </a:r>
            <a:r>
              <a:rPr lang="de-AT" sz="1600" b="1" dirty="0"/>
              <a:t> Patterns“ </a:t>
            </a:r>
            <a:r>
              <a:rPr lang="de-AT" sz="1600" dirty="0"/>
              <a:t>Journal </a:t>
            </a:r>
            <a:r>
              <a:rPr lang="de-AT" sz="1600" dirty="0" err="1"/>
              <a:t>of</a:t>
            </a:r>
            <a:r>
              <a:rPr lang="de-AT" sz="1600" dirty="0"/>
              <a:t> </a:t>
            </a:r>
            <a:r>
              <a:rPr lang="de-AT" sz="1600" dirty="0" err="1"/>
              <a:t>Cognitive</a:t>
            </a:r>
            <a:r>
              <a:rPr lang="de-AT" sz="1600" dirty="0"/>
              <a:t> </a:t>
            </a:r>
            <a:r>
              <a:rPr lang="de-AT" sz="1600" dirty="0" err="1"/>
              <a:t>Neuroscience</a:t>
            </a:r>
            <a:r>
              <a:rPr lang="de-AT" sz="1600" dirty="0"/>
              <a:t>, 24:4, pp. 933-947</a:t>
            </a:r>
            <a:endParaRPr lang="en-US" sz="1600"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q"/>
            </a:pPr>
            <a:r>
              <a:rPr lang="de-AT" dirty="0" err="1"/>
              <a:t>Brocanto</a:t>
            </a:r>
            <a:r>
              <a:rPr lang="de-AT" dirty="0"/>
              <a:t> 2: </a:t>
            </a:r>
            <a:r>
              <a:rPr lang="de-AT" dirty="0" err="1"/>
              <a:t>artificial</a:t>
            </a:r>
            <a:r>
              <a:rPr lang="de-AT" dirty="0"/>
              <a:t> </a:t>
            </a:r>
            <a:r>
              <a:rPr lang="de-AT" dirty="0" err="1"/>
              <a:t>language</a:t>
            </a:r>
            <a:r>
              <a:rPr lang="de-AT" dirty="0"/>
              <a:t> </a:t>
            </a:r>
            <a:r>
              <a:rPr lang="de-AT" dirty="0" err="1"/>
              <a:t>for</a:t>
            </a:r>
            <a:r>
              <a:rPr lang="de-AT" dirty="0"/>
              <a:t> a </a:t>
            </a:r>
            <a:r>
              <a:rPr lang="de-AT" dirty="0" err="1"/>
              <a:t>computer</a:t>
            </a:r>
            <a:r>
              <a:rPr lang="de-AT" dirty="0"/>
              <a:t> </a:t>
            </a:r>
            <a:r>
              <a:rPr lang="de-AT" dirty="0" err="1"/>
              <a:t>game</a:t>
            </a:r>
            <a:r>
              <a:rPr lang="de-AT" dirty="0"/>
              <a:t>. </a:t>
            </a:r>
          </a:p>
          <a:p>
            <a:pPr>
              <a:buFont typeface="Wingdings" panose="05000000000000000000" pitchFamily="2" charset="2"/>
              <a:buChar char="q"/>
            </a:pPr>
            <a:r>
              <a:rPr lang="de-AT" dirty="0"/>
              <a:t>Explicit </a:t>
            </a:r>
            <a:r>
              <a:rPr lang="de-AT" dirty="0" err="1"/>
              <a:t>training</a:t>
            </a:r>
            <a:r>
              <a:rPr lang="de-AT" dirty="0"/>
              <a:t> versus </a:t>
            </a:r>
            <a:r>
              <a:rPr lang="de-AT" dirty="0" err="1"/>
              <a:t>implicit</a:t>
            </a:r>
            <a:r>
              <a:rPr lang="de-AT" dirty="0"/>
              <a:t> </a:t>
            </a:r>
            <a:r>
              <a:rPr lang="de-AT" dirty="0" err="1"/>
              <a:t>training</a:t>
            </a:r>
            <a:endParaRPr lang="de-AT" dirty="0"/>
          </a:p>
          <a:p>
            <a:pPr>
              <a:buFont typeface="Wingdings" panose="05000000000000000000" pitchFamily="2" charset="2"/>
              <a:buChar char="q"/>
            </a:pPr>
            <a:endParaRPr lang="de-AT" dirty="0"/>
          </a:p>
          <a:p>
            <a:pPr>
              <a:buFont typeface="Wingdings" panose="05000000000000000000" pitchFamily="2" charset="2"/>
              <a:buChar char="q"/>
            </a:pPr>
            <a:endParaRPr lang="de-AT" dirty="0"/>
          </a:p>
          <a:p>
            <a:pPr>
              <a:buFont typeface="Wingdings" panose="05000000000000000000" pitchFamily="2" charset="2"/>
              <a:buChar char="q"/>
            </a:pPr>
            <a:r>
              <a:rPr lang="de-AT" dirty="0" err="1"/>
              <a:t>Tested</a:t>
            </a:r>
            <a:r>
              <a:rPr lang="de-AT" dirty="0"/>
              <a:t> 2x (at </a:t>
            </a:r>
            <a:r>
              <a:rPr lang="de-AT" dirty="0" err="1"/>
              <a:t>low</a:t>
            </a:r>
            <a:r>
              <a:rPr lang="de-AT" dirty="0"/>
              <a:t> </a:t>
            </a:r>
            <a:r>
              <a:rPr lang="de-AT" dirty="0" err="1"/>
              <a:t>proficiency</a:t>
            </a:r>
            <a:r>
              <a:rPr lang="de-AT" dirty="0"/>
              <a:t> </a:t>
            </a:r>
            <a:r>
              <a:rPr lang="de-AT" dirty="0" err="1"/>
              <a:t>and</a:t>
            </a:r>
            <a:r>
              <a:rPr lang="de-AT" dirty="0"/>
              <a:t> high </a:t>
            </a:r>
            <a:r>
              <a:rPr lang="de-AT" dirty="0" err="1"/>
              <a:t>proficiency</a:t>
            </a:r>
            <a:r>
              <a:rPr lang="de-AT" dirty="0"/>
              <a:t> at end </a:t>
            </a:r>
            <a:r>
              <a:rPr lang="de-AT" dirty="0" err="1"/>
              <a:t>of</a:t>
            </a:r>
            <a:r>
              <a:rPr lang="de-AT" dirty="0"/>
              <a:t> </a:t>
            </a:r>
            <a:r>
              <a:rPr lang="de-AT" dirty="0" err="1"/>
              <a:t>training</a:t>
            </a:r>
            <a:r>
              <a:rPr lang="de-AT" dirty="0"/>
              <a:t>)</a:t>
            </a:r>
          </a:p>
          <a:p>
            <a:pPr>
              <a:buFont typeface="Wingdings" panose="05000000000000000000" pitchFamily="2" charset="2"/>
              <a:buChar char="q"/>
            </a:pPr>
            <a:r>
              <a:rPr lang="de-AT" dirty="0"/>
              <a:t>2 test-</a:t>
            </a:r>
            <a:r>
              <a:rPr lang="de-AT" dirty="0" err="1"/>
              <a:t>types</a:t>
            </a:r>
            <a:r>
              <a:rPr lang="de-AT" dirty="0"/>
              <a:t>: </a:t>
            </a:r>
          </a:p>
          <a:p>
            <a:pPr lvl="1">
              <a:buFont typeface="Wingdings" panose="05000000000000000000" pitchFamily="2" charset="2"/>
              <a:buChar char="q"/>
            </a:pPr>
            <a:r>
              <a:rPr lang="de-AT" dirty="0" err="1"/>
              <a:t>proficiency</a:t>
            </a:r>
            <a:r>
              <a:rPr lang="de-AT" dirty="0"/>
              <a:t> </a:t>
            </a:r>
            <a:r>
              <a:rPr lang="de-AT" dirty="0" err="1"/>
              <a:t>test</a:t>
            </a:r>
            <a:r>
              <a:rPr lang="de-AT" dirty="0"/>
              <a:t> (</a:t>
            </a:r>
            <a:r>
              <a:rPr lang="de-AT" dirty="0" err="1"/>
              <a:t>play</a:t>
            </a:r>
            <a:r>
              <a:rPr lang="de-AT" dirty="0"/>
              <a:t> </a:t>
            </a:r>
            <a:r>
              <a:rPr lang="de-AT" dirty="0" err="1"/>
              <a:t>the</a:t>
            </a:r>
            <a:r>
              <a:rPr lang="de-AT" dirty="0"/>
              <a:t> </a:t>
            </a:r>
            <a:r>
              <a:rPr lang="de-AT" dirty="0" err="1"/>
              <a:t>game</a:t>
            </a:r>
            <a:r>
              <a:rPr lang="de-AT" dirty="0"/>
              <a:t>)</a:t>
            </a:r>
          </a:p>
          <a:p>
            <a:pPr lvl="1">
              <a:buFont typeface="Wingdings" panose="05000000000000000000" pitchFamily="2" charset="2"/>
              <a:buChar char="q"/>
            </a:pPr>
            <a:r>
              <a:rPr lang="de-AT" dirty="0"/>
              <a:t>ERP  (</a:t>
            </a:r>
            <a:r>
              <a:rPr lang="de-AT" dirty="0" err="1"/>
              <a:t>event</a:t>
            </a:r>
            <a:r>
              <a:rPr lang="de-AT" dirty="0"/>
              <a:t> </a:t>
            </a:r>
            <a:r>
              <a:rPr lang="de-AT" dirty="0" err="1"/>
              <a:t>related</a:t>
            </a:r>
            <a:r>
              <a:rPr lang="de-AT" dirty="0"/>
              <a:t> </a:t>
            </a:r>
            <a:r>
              <a:rPr lang="de-AT" dirty="0" err="1"/>
              <a:t>potentials</a:t>
            </a:r>
            <a:r>
              <a:rPr lang="de-AT" dirty="0"/>
              <a:t> – </a:t>
            </a:r>
            <a:r>
              <a:rPr lang="de-AT" dirty="0" err="1"/>
              <a:t>show</a:t>
            </a:r>
            <a:r>
              <a:rPr lang="de-AT" dirty="0"/>
              <a:t> </a:t>
            </a:r>
            <a:r>
              <a:rPr lang="de-AT" dirty="0" err="1"/>
              <a:t>brain</a:t>
            </a:r>
            <a:r>
              <a:rPr lang="de-AT" dirty="0"/>
              <a:t> </a:t>
            </a:r>
            <a:r>
              <a:rPr lang="de-AT" dirty="0" err="1"/>
              <a:t>patterns</a:t>
            </a:r>
            <a:r>
              <a:rPr lang="de-AT" dirty="0"/>
              <a:t> in real time) </a:t>
            </a:r>
            <a:r>
              <a:rPr lang="de-AT" dirty="0" err="1"/>
              <a:t>show</a:t>
            </a:r>
            <a:r>
              <a:rPr lang="de-AT" dirty="0"/>
              <a:t> </a:t>
            </a:r>
            <a:r>
              <a:rPr lang="de-AT" dirty="0" err="1"/>
              <a:t>reaction</a:t>
            </a:r>
            <a:r>
              <a:rPr lang="de-AT" dirty="0"/>
              <a:t> </a:t>
            </a:r>
            <a:r>
              <a:rPr lang="de-AT" dirty="0" err="1"/>
              <a:t>to</a:t>
            </a:r>
            <a:r>
              <a:rPr lang="de-AT" dirty="0"/>
              <a:t> </a:t>
            </a:r>
            <a:r>
              <a:rPr lang="de-AT" dirty="0" err="1"/>
              <a:t>syntactic</a:t>
            </a:r>
            <a:r>
              <a:rPr lang="de-AT" dirty="0"/>
              <a:t> </a:t>
            </a:r>
            <a:r>
              <a:rPr lang="de-AT" dirty="0" err="1"/>
              <a:t>irregularities</a:t>
            </a:r>
            <a:endParaRPr lang="de-AT" dirty="0"/>
          </a:p>
          <a:p>
            <a:pPr>
              <a:buFont typeface="Wingdings" panose="05000000000000000000" pitchFamily="2" charset="2"/>
              <a:buChar char="q"/>
            </a:pP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6723" y="2492896"/>
            <a:ext cx="1411842"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2485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de-AT" dirty="0"/>
              <a:t>ERP: </a:t>
            </a:r>
            <a:br>
              <a:rPr lang="de-AT" dirty="0"/>
            </a:br>
            <a:r>
              <a:rPr lang="de-AT" sz="3200" dirty="0"/>
              <a:t>Event </a:t>
            </a:r>
            <a:r>
              <a:rPr lang="de-AT" sz="3200" dirty="0" err="1"/>
              <a:t>Related</a:t>
            </a:r>
            <a:r>
              <a:rPr lang="de-AT" sz="3200" dirty="0"/>
              <a:t> Potential </a:t>
            </a:r>
            <a:r>
              <a:rPr lang="de-AT" sz="3200" dirty="0" err="1"/>
              <a:t>voltage</a:t>
            </a:r>
            <a:r>
              <a:rPr lang="de-AT" sz="3200" dirty="0"/>
              <a:t> </a:t>
            </a:r>
            <a:r>
              <a:rPr lang="de-AT" sz="3200" dirty="0" err="1"/>
              <a:t>maps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88840"/>
            <a:ext cx="4620741" cy="4110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1988840"/>
            <a:ext cx="1420366" cy="402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510" y="3944679"/>
            <a:ext cx="3061298" cy="2386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3935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3"/>
            <a:ext cx="8041440" cy="832197"/>
          </a:xfrm>
        </p:spPr>
        <p:txBody>
          <a:bodyPr/>
          <a:lstStyle/>
          <a:p>
            <a:r>
              <a:rPr lang="de-AT" dirty="0" err="1"/>
              <a:t>Behavioral</a:t>
            </a:r>
            <a:r>
              <a:rPr lang="de-AT" dirty="0"/>
              <a:t> </a:t>
            </a:r>
            <a:r>
              <a:rPr lang="de-AT" dirty="0" err="1"/>
              <a:t>data</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02" y="1268760"/>
            <a:ext cx="8248650"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Callout 2"/>
          <p:cNvSpPr/>
          <p:nvPr/>
        </p:nvSpPr>
        <p:spPr>
          <a:xfrm>
            <a:off x="6156176" y="1340768"/>
            <a:ext cx="2808312" cy="1512168"/>
          </a:xfrm>
          <a:prstGeom prst="wedgeEllipseCallout">
            <a:avLst>
              <a:gd name="adj1" fmla="val -63578"/>
              <a:gd name="adj2" fmla="val 47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err="1"/>
              <a:t>Both</a:t>
            </a:r>
            <a:r>
              <a:rPr lang="de-AT" dirty="0"/>
              <a:t> </a:t>
            </a:r>
            <a:r>
              <a:rPr lang="de-AT" dirty="0" err="1"/>
              <a:t>training</a:t>
            </a:r>
            <a:r>
              <a:rPr lang="de-AT" dirty="0"/>
              <a:t> </a:t>
            </a:r>
            <a:r>
              <a:rPr lang="de-AT" dirty="0" err="1"/>
              <a:t>methods</a:t>
            </a:r>
            <a:r>
              <a:rPr lang="de-AT" dirty="0"/>
              <a:t> </a:t>
            </a:r>
            <a:r>
              <a:rPr lang="de-AT" dirty="0" err="1"/>
              <a:t>yield</a:t>
            </a:r>
            <a:r>
              <a:rPr lang="de-AT" dirty="0"/>
              <a:t> </a:t>
            </a:r>
            <a:r>
              <a:rPr lang="de-AT" dirty="0" err="1"/>
              <a:t>fairly</a:t>
            </a:r>
            <a:r>
              <a:rPr lang="de-AT" dirty="0"/>
              <a:t> </a:t>
            </a:r>
            <a:r>
              <a:rPr lang="de-AT" dirty="0" err="1"/>
              <a:t>comparable</a:t>
            </a:r>
            <a:r>
              <a:rPr lang="de-AT" dirty="0"/>
              <a:t> </a:t>
            </a:r>
            <a:r>
              <a:rPr lang="de-AT" dirty="0" err="1"/>
              <a:t>outcomes</a:t>
            </a:r>
            <a:r>
              <a:rPr lang="de-AT" dirty="0"/>
              <a:t>.</a:t>
            </a:r>
            <a:endParaRPr lang="en-US" dirty="0"/>
          </a:p>
        </p:txBody>
      </p:sp>
      <p:sp>
        <p:nvSpPr>
          <p:cNvPr id="5" name="Cloud Callout 4"/>
          <p:cNvSpPr/>
          <p:nvPr/>
        </p:nvSpPr>
        <p:spPr>
          <a:xfrm>
            <a:off x="5508104" y="188640"/>
            <a:ext cx="3168352" cy="1368152"/>
          </a:xfrm>
          <a:prstGeom prst="cloudCallout">
            <a:avLst>
              <a:gd name="adj1" fmla="val -58095"/>
              <a:gd name="adj2" fmla="val 11076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err="1"/>
              <a:t>Don‘t</a:t>
            </a:r>
            <a:r>
              <a:rPr lang="de-AT" dirty="0"/>
              <a:t> </a:t>
            </a:r>
            <a:r>
              <a:rPr lang="de-AT" dirty="0" err="1"/>
              <a:t>forget</a:t>
            </a:r>
            <a:r>
              <a:rPr lang="de-AT" dirty="0"/>
              <a:t> </a:t>
            </a:r>
            <a:r>
              <a:rPr lang="de-AT" dirty="0" err="1"/>
              <a:t>that</a:t>
            </a:r>
            <a:r>
              <a:rPr lang="de-AT" dirty="0"/>
              <a:t> </a:t>
            </a:r>
            <a:r>
              <a:rPr lang="de-AT" dirty="0" err="1"/>
              <a:t>this</a:t>
            </a:r>
            <a:r>
              <a:rPr lang="de-AT" dirty="0"/>
              <a:t> was a </a:t>
            </a:r>
            <a:r>
              <a:rPr lang="de-AT" dirty="0" err="1"/>
              <a:t>very</a:t>
            </a:r>
            <a:r>
              <a:rPr lang="de-AT" dirty="0"/>
              <a:t> limited  </a:t>
            </a:r>
            <a:r>
              <a:rPr lang="de-AT" dirty="0" err="1"/>
              <a:t>set</a:t>
            </a:r>
            <a:r>
              <a:rPr lang="de-AT" dirty="0"/>
              <a:t> </a:t>
            </a:r>
            <a:r>
              <a:rPr lang="de-AT" dirty="0" err="1"/>
              <a:t>of</a:t>
            </a:r>
            <a:r>
              <a:rPr lang="de-AT" dirty="0"/>
              <a:t> </a:t>
            </a:r>
            <a:r>
              <a:rPr lang="de-AT" dirty="0" err="1"/>
              <a:t>possible</a:t>
            </a:r>
            <a:r>
              <a:rPr lang="de-AT" dirty="0"/>
              <a:t> </a:t>
            </a:r>
            <a:r>
              <a:rPr lang="de-AT" dirty="0" err="1"/>
              <a:t>phrases</a:t>
            </a:r>
            <a:endParaRPr lang="en-US" dirty="0"/>
          </a:p>
        </p:txBody>
      </p:sp>
    </p:spTree>
    <p:extLst>
      <p:ext uri="{BB962C8B-B14F-4D97-AF65-F5344CB8AC3E}">
        <p14:creationId xmlns:p14="http://schemas.microsoft.com/office/powerpoint/2010/main" val="24312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lp\AppData\Local\Microsoft\Windows\Temporary Internet Files\Content.IE5\I29PHQH1\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772816"/>
            <a:ext cx="1520825" cy="1797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552" y="116633"/>
            <a:ext cx="8041440" cy="1152126"/>
          </a:xfrm>
          <a:solidFill>
            <a:schemeClr val="accent2"/>
          </a:solidFill>
        </p:spPr>
        <p:txBody>
          <a:bodyPr anchor="t"/>
          <a:lstStyle/>
          <a:p>
            <a:pPr algn="l"/>
            <a:r>
              <a:rPr lang="de-AT" dirty="0"/>
              <a:t>ERP </a:t>
            </a:r>
            <a:r>
              <a:rPr lang="de-AT" dirty="0" err="1"/>
              <a:t>data</a:t>
            </a:r>
            <a:r>
              <a:rPr lang="de-AT" dirty="0"/>
              <a:t> </a:t>
            </a:r>
            <a:r>
              <a:rPr lang="de-AT" sz="1800" b="1" dirty="0" err="1"/>
              <a:t>revealed</a:t>
            </a:r>
            <a:r>
              <a:rPr lang="de-AT" sz="1800" b="1" dirty="0"/>
              <a:t> </a:t>
            </a:r>
            <a:r>
              <a:rPr lang="de-AT" sz="1800" b="1" dirty="0" err="1"/>
              <a:t>striking</a:t>
            </a:r>
            <a:r>
              <a:rPr lang="de-AT" sz="1800" b="1" dirty="0"/>
              <a:t> </a:t>
            </a:r>
            <a:r>
              <a:rPr lang="de-AT" sz="1800" b="1" dirty="0" err="1"/>
              <a:t>differences</a:t>
            </a:r>
            <a:r>
              <a:rPr lang="de-AT" sz="1800" b="1" dirty="0"/>
              <a:t> </a:t>
            </a:r>
            <a:r>
              <a:rPr lang="de-AT" sz="1800" b="1" dirty="0" err="1"/>
              <a:t>between</a:t>
            </a:r>
            <a:r>
              <a:rPr lang="de-AT" sz="1800" b="1" dirty="0"/>
              <a:t> </a:t>
            </a:r>
            <a:r>
              <a:rPr lang="de-AT" sz="1800" b="1" dirty="0" err="1"/>
              <a:t>the</a:t>
            </a:r>
            <a:r>
              <a:rPr lang="de-AT" sz="1800" b="1" dirty="0"/>
              <a:t> </a:t>
            </a:r>
            <a:r>
              <a:rPr lang="de-AT" sz="1800" b="1" dirty="0" err="1"/>
              <a:t>groups</a:t>
            </a:r>
            <a:r>
              <a:rPr lang="de-AT" sz="1800" b="1" dirty="0"/>
              <a:t>‘ </a:t>
            </a:r>
            <a:r>
              <a:rPr lang="de-AT" sz="1800" b="1" dirty="0" err="1"/>
              <a:t>neural</a:t>
            </a:r>
            <a:r>
              <a:rPr lang="de-AT" sz="1800" b="1" dirty="0"/>
              <a:t> </a:t>
            </a:r>
            <a:r>
              <a:rPr lang="de-AT" sz="1800" b="1" dirty="0" err="1"/>
              <a:t>activity</a:t>
            </a:r>
            <a:r>
              <a:rPr lang="de-AT" sz="1800" b="1" dirty="0"/>
              <a:t> at </a:t>
            </a:r>
            <a:r>
              <a:rPr lang="de-AT" sz="1800" b="1" dirty="0" err="1"/>
              <a:t>both</a:t>
            </a:r>
            <a:r>
              <a:rPr lang="de-AT" sz="1800" b="1" dirty="0"/>
              <a:t> </a:t>
            </a:r>
            <a:r>
              <a:rPr lang="de-AT" sz="1800" b="1" dirty="0" err="1"/>
              <a:t>proficiency</a:t>
            </a:r>
            <a:r>
              <a:rPr lang="de-AT" sz="1800" b="1" dirty="0"/>
              <a:t> </a:t>
            </a:r>
            <a:r>
              <a:rPr lang="de-AT" sz="1800" b="1" dirty="0" err="1"/>
              <a:t>levels</a:t>
            </a:r>
            <a:r>
              <a:rPr lang="de-AT" sz="1800" b="1" dirty="0"/>
              <a:t> in </a:t>
            </a:r>
            <a:r>
              <a:rPr lang="de-AT" sz="1800" b="1" dirty="0" err="1"/>
              <a:t>response</a:t>
            </a:r>
            <a:r>
              <a:rPr lang="de-AT" sz="1800" b="1" dirty="0"/>
              <a:t> </a:t>
            </a:r>
            <a:r>
              <a:rPr lang="de-AT" sz="1800" b="1" dirty="0" err="1"/>
              <a:t>to</a:t>
            </a:r>
            <a:r>
              <a:rPr lang="de-AT" sz="1800" b="1" dirty="0"/>
              <a:t> </a:t>
            </a:r>
            <a:r>
              <a:rPr lang="de-AT" sz="1800" b="1" dirty="0" err="1"/>
              <a:t>syntactic</a:t>
            </a:r>
            <a:r>
              <a:rPr lang="de-AT" sz="1800" b="1" dirty="0"/>
              <a:t> </a:t>
            </a:r>
            <a:r>
              <a:rPr lang="de-AT" sz="1800" b="1" dirty="0" err="1"/>
              <a:t>violations</a:t>
            </a:r>
            <a:r>
              <a:rPr lang="de-AT" sz="1800" b="1" dirty="0"/>
              <a:t>.</a:t>
            </a:r>
            <a:br>
              <a:rPr lang="de-AT" b="1" dirty="0"/>
            </a:br>
            <a:endParaRPr lang="en-US" b="1"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268758"/>
            <a:ext cx="4392488" cy="496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2420604558"/>
              </p:ext>
            </p:extLst>
          </p:nvPr>
        </p:nvGraphicFramePr>
        <p:xfrm>
          <a:off x="1763688" y="1421314"/>
          <a:ext cx="6936432" cy="46024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872432">
                  <a:extLst>
                    <a:ext uri="{9D8B030D-6E8A-4147-A177-3AD203B41FA5}">
                      <a16:colId xmlns:a16="http://schemas.microsoft.com/office/drawing/2014/main" val="20002"/>
                    </a:ext>
                  </a:extLst>
                </a:gridCol>
              </a:tblGrid>
              <a:tr h="0">
                <a:tc>
                  <a:txBody>
                    <a:bodyPr/>
                    <a:lstStyle/>
                    <a:p>
                      <a:endParaRPr lang="en-US" dirty="0"/>
                    </a:p>
                  </a:txBody>
                  <a:tcPr/>
                </a:tc>
                <a:tc>
                  <a:txBody>
                    <a:bodyPr/>
                    <a:lstStyle/>
                    <a:p>
                      <a:r>
                        <a:rPr lang="de-AT" dirty="0" err="1"/>
                        <a:t>Implicit</a:t>
                      </a:r>
                      <a:r>
                        <a:rPr lang="de-AT" baseline="0" dirty="0"/>
                        <a:t>  </a:t>
                      </a:r>
                      <a:r>
                        <a:rPr lang="de-AT" baseline="0" dirty="0" err="1"/>
                        <a:t>group</a:t>
                      </a:r>
                      <a:endParaRPr lang="en-US" dirty="0"/>
                    </a:p>
                  </a:txBody>
                  <a:tcPr/>
                </a:tc>
                <a:tc>
                  <a:txBody>
                    <a:bodyPr/>
                    <a:lstStyle/>
                    <a:p>
                      <a:r>
                        <a:rPr lang="de-AT" dirty="0"/>
                        <a:t>Explicit </a:t>
                      </a:r>
                      <a:r>
                        <a:rPr lang="de-AT" dirty="0" err="1"/>
                        <a:t>group</a:t>
                      </a:r>
                      <a:endParaRPr lang="en-US" dirty="0"/>
                    </a:p>
                  </a:txBody>
                  <a:tcPr/>
                </a:tc>
                <a:extLst>
                  <a:ext uri="{0D108BD9-81ED-4DB2-BD59-A6C34878D82A}">
                    <a16:rowId xmlns:a16="http://schemas.microsoft.com/office/drawing/2014/main" val="10000"/>
                  </a:ext>
                </a:extLst>
              </a:tr>
              <a:tr h="979235">
                <a:tc>
                  <a:txBody>
                    <a:bodyPr/>
                    <a:lstStyle/>
                    <a:p>
                      <a:r>
                        <a:rPr lang="de-AT" dirty="0"/>
                        <a:t>High </a:t>
                      </a:r>
                      <a:r>
                        <a:rPr lang="de-AT" dirty="0" err="1"/>
                        <a:t>proficiency</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AT" sz="1400" b="1" dirty="0" err="1"/>
                        <a:t>leads</a:t>
                      </a:r>
                      <a:r>
                        <a:rPr lang="de-AT" sz="1400" b="1" dirty="0"/>
                        <a:t> </a:t>
                      </a:r>
                      <a:r>
                        <a:rPr lang="de-AT" sz="1400" b="1" dirty="0" err="1"/>
                        <a:t>to</a:t>
                      </a:r>
                      <a:r>
                        <a:rPr lang="de-AT" sz="1400" b="1" dirty="0"/>
                        <a:t> L1-like </a:t>
                      </a:r>
                      <a:r>
                        <a:rPr lang="de-AT" sz="1400" b="1" dirty="0" err="1"/>
                        <a:t>brain</a:t>
                      </a:r>
                      <a:r>
                        <a:rPr lang="de-AT" sz="1400" b="1" dirty="0"/>
                        <a:t> </a:t>
                      </a:r>
                      <a:r>
                        <a:rPr lang="de-AT" sz="1400" b="1" dirty="0" err="1"/>
                        <a:t>processing</a:t>
                      </a:r>
                      <a:r>
                        <a:rPr lang="de-AT" sz="1400" b="1" dirty="0"/>
                        <a:t> </a:t>
                      </a:r>
                      <a:r>
                        <a:rPr lang="de-AT" sz="1400" b="1" dirty="0" err="1"/>
                        <a:t>for</a:t>
                      </a:r>
                      <a:r>
                        <a:rPr lang="de-AT" sz="1400" b="1" dirty="0"/>
                        <a:t> </a:t>
                      </a:r>
                      <a:r>
                        <a:rPr lang="de-AT" sz="1400" b="1" dirty="0" err="1"/>
                        <a:t>syntax</a:t>
                      </a:r>
                      <a:r>
                        <a:rPr lang="de-AT" sz="1400" b="1" dirty="0"/>
                        <a:t>.  </a:t>
                      </a:r>
                      <a:r>
                        <a:rPr lang="de-AT" sz="1400" dirty="0" err="1"/>
                        <a:t>Syntactic</a:t>
                      </a:r>
                      <a:r>
                        <a:rPr lang="de-AT" sz="1400" dirty="0"/>
                        <a:t> </a:t>
                      </a:r>
                      <a:r>
                        <a:rPr lang="de-AT" sz="1400" dirty="0" err="1"/>
                        <a:t>processing</a:t>
                      </a:r>
                      <a:r>
                        <a:rPr lang="de-AT" sz="1400" dirty="0"/>
                        <a:t> </a:t>
                      </a:r>
                      <a:r>
                        <a:rPr lang="de-AT" sz="1400" dirty="0" err="1"/>
                        <a:t>relied</a:t>
                      </a:r>
                      <a:r>
                        <a:rPr lang="de-AT" sz="1400" dirty="0"/>
                        <a:t> on </a:t>
                      </a:r>
                      <a:r>
                        <a:rPr lang="de-AT" sz="1400" dirty="0" err="1"/>
                        <a:t>the</a:t>
                      </a:r>
                      <a:r>
                        <a:rPr lang="de-AT" sz="1400" dirty="0"/>
                        <a:t> same </a:t>
                      </a:r>
                      <a:r>
                        <a:rPr lang="de-AT" sz="1400" b="1" dirty="0" err="1"/>
                        <a:t>rule-governed</a:t>
                      </a:r>
                      <a:r>
                        <a:rPr lang="de-AT" sz="1400" b="1" dirty="0"/>
                        <a:t> </a:t>
                      </a:r>
                      <a:r>
                        <a:rPr lang="de-AT" sz="1400" b="1" dirty="0" err="1"/>
                        <a:t>automatic</a:t>
                      </a:r>
                      <a:r>
                        <a:rPr lang="de-AT" sz="1400" b="1" dirty="0"/>
                        <a:t> </a:t>
                      </a:r>
                      <a:r>
                        <a:rPr lang="de-AT" sz="1400" b="1" dirty="0" err="1"/>
                        <a:t>structue</a:t>
                      </a:r>
                      <a:r>
                        <a:rPr lang="de-AT" sz="1400" b="1" dirty="0"/>
                        <a:t> </a:t>
                      </a:r>
                      <a:r>
                        <a:rPr lang="de-AT" sz="1400" b="1" dirty="0" err="1"/>
                        <a:t>building</a:t>
                      </a:r>
                      <a:r>
                        <a:rPr lang="de-AT" sz="1400" b="1" dirty="0"/>
                        <a:t> </a:t>
                      </a:r>
                      <a:r>
                        <a:rPr lang="de-AT" sz="1400" b="1" dirty="0" err="1"/>
                        <a:t>that</a:t>
                      </a:r>
                      <a:r>
                        <a:rPr lang="de-AT" sz="1400" b="1" dirty="0"/>
                        <a:t> </a:t>
                      </a:r>
                      <a:r>
                        <a:rPr lang="de-AT" sz="1400" b="1" dirty="0" err="1"/>
                        <a:t>is</a:t>
                      </a:r>
                      <a:r>
                        <a:rPr lang="de-AT" sz="1400" b="1" dirty="0"/>
                        <a:t> </a:t>
                      </a:r>
                      <a:r>
                        <a:rPr lang="de-AT" sz="1400" b="1" dirty="0" err="1"/>
                        <a:t>typical</a:t>
                      </a:r>
                      <a:r>
                        <a:rPr lang="de-AT" sz="1400" b="1" dirty="0"/>
                        <a:t> </a:t>
                      </a:r>
                      <a:r>
                        <a:rPr lang="de-AT" sz="1400" b="1" dirty="0" err="1"/>
                        <a:t>of</a:t>
                      </a:r>
                      <a:r>
                        <a:rPr lang="de-AT" sz="1400" b="1" dirty="0"/>
                        <a:t> </a:t>
                      </a:r>
                      <a:r>
                        <a:rPr lang="de-AT" sz="1400" b="1" dirty="0" err="1"/>
                        <a:t>procedural</a:t>
                      </a:r>
                      <a:r>
                        <a:rPr lang="de-AT" sz="1400" b="1" dirty="0"/>
                        <a:t> </a:t>
                      </a:r>
                      <a:r>
                        <a:rPr lang="de-AT" sz="1400" b="1" dirty="0" err="1"/>
                        <a:t>memory</a:t>
                      </a:r>
                      <a:r>
                        <a:rPr lang="de-AT" sz="1400" b="1" dirty="0"/>
                        <a:t> in L1.</a:t>
                      </a:r>
                      <a:endParaRPr lang="en-US" dirty="0"/>
                    </a:p>
                  </a:txBody>
                  <a:tcPr/>
                </a:tc>
                <a:tc>
                  <a:txBody>
                    <a:bodyPr/>
                    <a:lstStyle/>
                    <a:p>
                      <a:r>
                        <a:rPr lang="de-AT" sz="1400" dirty="0" err="1"/>
                        <a:t>Although</a:t>
                      </a:r>
                      <a:r>
                        <a:rPr lang="de-AT" sz="1400" baseline="0" dirty="0"/>
                        <a:t> explicit </a:t>
                      </a:r>
                      <a:r>
                        <a:rPr lang="de-AT" sz="1400" baseline="0" dirty="0" err="1"/>
                        <a:t>training</a:t>
                      </a:r>
                      <a:r>
                        <a:rPr lang="de-AT" sz="1400" baseline="0" dirty="0"/>
                        <a:t> </a:t>
                      </a:r>
                      <a:r>
                        <a:rPr lang="de-AT" sz="1400" baseline="0" dirty="0" err="1"/>
                        <a:t>is</a:t>
                      </a:r>
                      <a:r>
                        <a:rPr lang="de-AT" sz="1400" baseline="0" dirty="0"/>
                        <a:t> </a:t>
                      </a:r>
                      <a:r>
                        <a:rPr lang="de-AT" sz="1400" baseline="0" dirty="0" err="1"/>
                        <a:t>sufficient</a:t>
                      </a:r>
                      <a:r>
                        <a:rPr lang="de-AT" sz="1400" baseline="0" dirty="0"/>
                        <a:t> </a:t>
                      </a:r>
                      <a:r>
                        <a:rPr lang="de-AT" sz="1400" baseline="0" dirty="0" err="1"/>
                        <a:t>to</a:t>
                      </a:r>
                      <a:r>
                        <a:rPr lang="de-AT" sz="1400" baseline="0" dirty="0"/>
                        <a:t> </a:t>
                      </a:r>
                      <a:r>
                        <a:rPr lang="de-AT" sz="1400" baseline="0" dirty="0" err="1"/>
                        <a:t>develop</a:t>
                      </a:r>
                      <a:r>
                        <a:rPr lang="de-AT" sz="1400" baseline="0" dirty="0"/>
                        <a:t> </a:t>
                      </a:r>
                      <a:r>
                        <a:rPr lang="de-AT" sz="1400" baseline="0" dirty="0" err="1"/>
                        <a:t>the</a:t>
                      </a:r>
                      <a:r>
                        <a:rPr lang="de-AT" sz="1400" baseline="0" dirty="0"/>
                        <a:t> </a:t>
                      </a:r>
                      <a:r>
                        <a:rPr lang="de-AT" sz="1400" b="1" baseline="0" dirty="0" err="1"/>
                        <a:t>ability</a:t>
                      </a:r>
                      <a:r>
                        <a:rPr lang="de-AT" sz="1400" b="1" baseline="0" dirty="0"/>
                        <a:t> </a:t>
                      </a:r>
                      <a:r>
                        <a:rPr lang="de-AT" sz="1400" b="1" baseline="0" dirty="0" err="1"/>
                        <a:t>for</a:t>
                      </a:r>
                      <a:r>
                        <a:rPr lang="de-AT" sz="1400" b="1" baseline="0" dirty="0"/>
                        <a:t> </a:t>
                      </a:r>
                      <a:r>
                        <a:rPr lang="de-AT" sz="1400" b="1" baseline="0" dirty="0" err="1"/>
                        <a:t>structural</a:t>
                      </a:r>
                      <a:r>
                        <a:rPr lang="de-AT" sz="1400" b="1" baseline="0" dirty="0"/>
                        <a:t> </a:t>
                      </a:r>
                      <a:r>
                        <a:rPr lang="de-AT" sz="1400" b="1" baseline="0" dirty="0" err="1"/>
                        <a:t>reanalysis</a:t>
                      </a:r>
                      <a:r>
                        <a:rPr lang="de-AT" sz="1400" baseline="0" dirty="0"/>
                        <a:t> </a:t>
                      </a:r>
                      <a:r>
                        <a:rPr lang="de-AT" sz="1400" baseline="0" dirty="0" err="1"/>
                        <a:t>that</a:t>
                      </a:r>
                      <a:r>
                        <a:rPr lang="de-AT" sz="1400" baseline="0" dirty="0"/>
                        <a:t> </a:t>
                      </a:r>
                      <a:r>
                        <a:rPr lang="de-AT" sz="1400" baseline="0" dirty="0" err="1"/>
                        <a:t>may</a:t>
                      </a:r>
                      <a:r>
                        <a:rPr lang="de-AT" sz="1400" baseline="0" dirty="0"/>
                        <a:t> </a:t>
                      </a:r>
                      <a:r>
                        <a:rPr lang="de-AT" sz="1400" baseline="0" dirty="0" err="1"/>
                        <a:t>be</a:t>
                      </a:r>
                      <a:r>
                        <a:rPr lang="de-AT" sz="1400" baseline="0" dirty="0"/>
                        <a:t> </a:t>
                      </a:r>
                      <a:r>
                        <a:rPr lang="de-AT" sz="1400" b="1" baseline="0" dirty="0" err="1"/>
                        <a:t>under</a:t>
                      </a:r>
                      <a:r>
                        <a:rPr lang="de-AT" sz="1400" b="1" baseline="0" dirty="0"/>
                        <a:t> </a:t>
                      </a:r>
                      <a:r>
                        <a:rPr lang="de-AT" sz="1400" b="1" baseline="0" dirty="0" err="1"/>
                        <a:t>conscious</a:t>
                      </a:r>
                      <a:r>
                        <a:rPr lang="de-AT" sz="1400" b="1" baseline="0" dirty="0"/>
                        <a:t> (explicit) </a:t>
                      </a:r>
                      <a:r>
                        <a:rPr lang="de-AT" sz="1400" b="1" baseline="0" dirty="0" err="1"/>
                        <a:t>control</a:t>
                      </a:r>
                      <a:r>
                        <a:rPr lang="de-AT" sz="1400" baseline="0" dirty="0"/>
                        <a:t>, </a:t>
                      </a:r>
                      <a:r>
                        <a:rPr lang="de-AT" sz="1400" baseline="0" dirty="0" err="1"/>
                        <a:t>it</a:t>
                      </a:r>
                      <a:r>
                        <a:rPr lang="de-AT" sz="1400" baseline="0" dirty="0"/>
                        <a:t> </a:t>
                      </a:r>
                      <a:r>
                        <a:rPr lang="de-AT" sz="1400" baseline="0" dirty="0" err="1"/>
                        <a:t>does</a:t>
                      </a:r>
                      <a:r>
                        <a:rPr lang="de-AT" sz="1400" baseline="0" dirty="0"/>
                        <a:t> </a:t>
                      </a:r>
                      <a:r>
                        <a:rPr lang="de-AT" sz="1400" b="1" baseline="0" dirty="0"/>
                        <a:t>not </a:t>
                      </a:r>
                      <a:r>
                        <a:rPr lang="de-AT" sz="1400" b="1" baseline="0" dirty="0" err="1"/>
                        <a:t>reliably</a:t>
                      </a:r>
                      <a:r>
                        <a:rPr lang="de-AT" sz="1400" b="1" baseline="0" dirty="0"/>
                        <a:t> </a:t>
                      </a:r>
                      <a:r>
                        <a:rPr lang="de-AT" sz="1400" b="1" baseline="0" dirty="0" err="1"/>
                        <a:t>lead</a:t>
                      </a:r>
                      <a:r>
                        <a:rPr lang="de-AT" sz="1400" b="1" baseline="0" dirty="0"/>
                        <a:t> </a:t>
                      </a:r>
                      <a:r>
                        <a:rPr lang="de-AT" sz="1400" b="1" baseline="0" dirty="0" err="1"/>
                        <a:t>to</a:t>
                      </a:r>
                      <a:r>
                        <a:rPr lang="de-AT" sz="1400" b="1" baseline="0" dirty="0"/>
                        <a:t> </a:t>
                      </a:r>
                      <a:r>
                        <a:rPr lang="de-AT" sz="1400" b="1" baseline="0" dirty="0" err="1"/>
                        <a:t>the</a:t>
                      </a:r>
                      <a:r>
                        <a:rPr lang="de-AT" sz="1400" b="1" baseline="0" dirty="0"/>
                        <a:t> </a:t>
                      </a:r>
                      <a:r>
                        <a:rPr lang="de-AT" sz="1400" b="1" baseline="0" dirty="0" err="1"/>
                        <a:t>automatic</a:t>
                      </a:r>
                      <a:r>
                        <a:rPr lang="de-AT" sz="1400" b="1" baseline="0" dirty="0"/>
                        <a:t> </a:t>
                      </a:r>
                      <a:r>
                        <a:rPr lang="de-AT" sz="1400" b="1" baseline="0" dirty="0" err="1"/>
                        <a:t>early</a:t>
                      </a:r>
                      <a:r>
                        <a:rPr lang="de-AT" sz="1400" b="1" baseline="0" dirty="0"/>
                        <a:t> </a:t>
                      </a:r>
                      <a:r>
                        <a:rPr lang="de-AT" sz="1400" b="1" baseline="0" dirty="0" err="1"/>
                        <a:t>syntactic</a:t>
                      </a:r>
                      <a:r>
                        <a:rPr lang="de-AT" sz="1400" b="1" baseline="0" dirty="0"/>
                        <a:t> </a:t>
                      </a:r>
                      <a:r>
                        <a:rPr lang="de-AT" sz="1400" b="1" baseline="0" dirty="0" err="1"/>
                        <a:t>processing</a:t>
                      </a:r>
                      <a:r>
                        <a:rPr lang="de-AT" sz="1400" baseline="0" dirty="0"/>
                        <a:t> </a:t>
                      </a:r>
                      <a:r>
                        <a:rPr lang="de-AT" sz="1400" baseline="0" dirty="0" err="1"/>
                        <a:t>that</a:t>
                      </a:r>
                      <a:r>
                        <a:rPr lang="de-AT" sz="1400" baseline="0" dirty="0"/>
                        <a:t> </a:t>
                      </a:r>
                      <a:r>
                        <a:rPr lang="de-AT" sz="1400" baseline="0" dirty="0" err="1"/>
                        <a:t>is</a:t>
                      </a:r>
                      <a:r>
                        <a:rPr lang="de-AT" sz="1400" baseline="0" dirty="0"/>
                        <a:t> </a:t>
                      </a:r>
                      <a:r>
                        <a:rPr lang="de-AT" sz="1400" baseline="0" dirty="0" err="1"/>
                        <a:t>found</a:t>
                      </a:r>
                      <a:r>
                        <a:rPr lang="de-AT" sz="1400" baseline="0" dirty="0"/>
                        <a:t> in L1 </a:t>
                      </a:r>
                      <a:r>
                        <a:rPr lang="de-AT" sz="1400" baseline="0" dirty="0" err="1"/>
                        <a:t>and</a:t>
                      </a:r>
                      <a:r>
                        <a:rPr lang="de-AT" sz="1400" baseline="0" dirty="0"/>
                        <a:t> </a:t>
                      </a:r>
                      <a:r>
                        <a:rPr lang="de-AT" sz="1400" baseline="0" dirty="0" err="1"/>
                        <a:t>may</a:t>
                      </a:r>
                      <a:r>
                        <a:rPr lang="de-AT" sz="1400" baseline="0" dirty="0"/>
                        <a:t> </a:t>
                      </a:r>
                      <a:r>
                        <a:rPr lang="de-AT" sz="1400" baseline="0" dirty="0" err="1"/>
                        <a:t>depend</a:t>
                      </a:r>
                      <a:r>
                        <a:rPr lang="de-AT" sz="1400" baseline="0" dirty="0"/>
                        <a:t> on </a:t>
                      </a:r>
                      <a:r>
                        <a:rPr lang="de-AT" sz="1400" baseline="0" dirty="0" err="1"/>
                        <a:t>procedural</a:t>
                      </a:r>
                      <a:r>
                        <a:rPr lang="de-AT" sz="1400" baseline="0" dirty="0"/>
                        <a:t> </a:t>
                      </a:r>
                      <a:r>
                        <a:rPr lang="de-AT" sz="1400" baseline="0" dirty="0" err="1"/>
                        <a:t>memory</a:t>
                      </a:r>
                      <a:r>
                        <a:rPr lang="de-AT" sz="1400" baseline="0" dirty="0"/>
                        <a:t>.</a:t>
                      </a:r>
                      <a:endParaRPr lang="en-US" sz="1400" dirty="0"/>
                    </a:p>
                  </a:txBody>
                  <a:tcPr/>
                </a:tc>
                <a:extLst>
                  <a:ext uri="{0D108BD9-81ED-4DB2-BD59-A6C34878D82A}">
                    <a16:rowId xmlns:a16="http://schemas.microsoft.com/office/drawing/2014/main" val="10001"/>
                  </a:ext>
                </a:extLst>
              </a:tr>
              <a:tr h="1051238">
                <a:tc>
                  <a:txBody>
                    <a:bodyPr/>
                    <a:lstStyle/>
                    <a:p>
                      <a:r>
                        <a:rPr lang="de-AT" dirty="0"/>
                        <a:t>Low </a:t>
                      </a:r>
                      <a:r>
                        <a:rPr lang="de-AT" dirty="0" err="1"/>
                        <a:t>proficiency</a:t>
                      </a:r>
                      <a:endParaRPr lang="en-US" dirty="0"/>
                    </a:p>
                  </a:txBody>
                  <a:tcPr/>
                </a:tc>
                <a:tc>
                  <a:txBody>
                    <a:bodyPr/>
                    <a:lstStyle/>
                    <a:p>
                      <a:r>
                        <a:rPr lang="de-AT" sz="1400" dirty="0" err="1"/>
                        <a:t>morpho-syntactic</a:t>
                      </a:r>
                      <a:r>
                        <a:rPr lang="de-AT" sz="1400" baseline="0" dirty="0"/>
                        <a:t> </a:t>
                      </a:r>
                      <a:r>
                        <a:rPr lang="de-AT" sz="1400" baseline="0" dirty="0" err="1"/>
                        <a:t>processing</a:t>
                      </a:r>
                      <a:r>
                        <a:rPr lang="de-AT" sz="1400" baseline="0" dirty="0"/>
                        <a:t> </a:t>
                      </a:r>
                      <a:r>
                        <a:rPr lang="de-AT" sz="1400" b="1" baseline="0" dirty="0" err="1"/>
                        <a:t>relies</a:t>
                      </a:r>
                      <a:r>
                        <a:rPr lang="de-AT" sz="1400" b="1" baseline="0" dirty="0"/>
                        <a:t>, at least in </a:t>
                      </a:r>
                      <a:r>
                        <a:rPr lang="de-AT" sz="1400" b="1" baseline="0" dirty="0" err="1"/>
                        <a:t>part</a:t>
                      </a:r>
                      <a:r>
                        <a:rPr lang="de-AT" sz="1400" b="1" baseline="0" dirty="0"/>
                        <a:t>, on </a:t>
                      </a:r>
                      <a:r>
                        <a:rPr lang="de-AT" sz="1400" b="1" baseline="0" dirty="0" err="1"/>
                        <a:t>lexical</a:t>
                      </a:r>
                      <a:r>
                        <a:rPr lang="de-AT" sz="1400" b="1" baseline="0" dirty="0"/>
                        <a:t>/</a:t>
                      </a:r>
                      <a:r>
                        <a:rPr lang="de-AT" sz="1400" b="1" baseline="0" dirty="0" err="1"/>
                        <a:t>semantic</a:t>
                      </a:r>
                      <a:r>
                        <a:rPr lang="de-AT" sz="1400" b="1" baseline="0" dirty="0"/>
                        <a:t> </a:t>
                      </a:r>
                      <a:r>
                        <a:rPr lang="de-AT" sz="1400" b="1" baseline="0" dirty="0" err="1"/>
                        <a:t>mechanisms</a:t>
                      </a:r>
                      <a:r>
                        <a:rPr lang="de-AT" sz="1400" b="1" baseline="0" dirty="0"/>
                        <a:t> </a:t>
                      </a:r>
                      <a:r>
                        <a:rPr lang="de-AT" sz="1400" b="1" baseline="0" dirty="0" err="1"/>
                        <a:t>and</a:t>
                      </a:r>
                      <a:r>
                        <a:rPr lang="de-AT" sz="1400" b="1" baseline="0" dirty="0"/>
                        <a:t> </a:t>
                      </a:r>
                      <a:r>
                        <a:rPr lang="de-AT" sz="1400" b="1" baseline="0" dirty="0" err="1"/>
                        <a:t>declarative</a:t>
                      </a:r>
                      <a:r>
                        <a:rPr lang="de-AT" sz="1400" b="1" baseline="0" dirty="0"/>
                        <a:t> </a:t>
                      </a:r>
                      <a:r>
                        <a:rPr lang="de-AT" sz="1400" b="1" baseline="0" dirty="0" err="1"/>
                        <a:t>memory</a:t>
                      </a:r>
                      <a:r>
                        <a:rPr lang="de-AT" sz="1400" b="1" baseline="0" dirty="0"/>
                        <a:t> </a:t>
                      </a:r>
                      <a:r>
                        <a:rPr lang="de-AT" sz="1400" b="0" baseline="0" dirty="0" err="1"/>
                        <a:t>and</a:t>
                      </a:r>
                      <a:r>
                        <a:rPr lang="de-AT" sz="1400" b="0" baseline="0" dirty="0"/>
                        <a:t> </a:t>
                      </a:r>
                      <a:r>
                        <a:rPr lang="de-AT" sz="1400" b="0" baseline="0" dirty="0" err="1"/>
                        <a:t>shows</a:t>
                      </a:r>
                      <a:r>
                        <a:rPr lang="de-AT" sz="1400" b="0" baseline="0" dirty="0"/>
                        <a:t> </a:t>
                      </a:r>
                      <a:r>
                        <a:rPr lang="de-AT" sz="1400" b="0" baseline="0" dirty="0" err="1"/>
                        <a:t>that</a:t>
                      </a:r>
                      <a:r>
                        <a:rPr lang="de-AT" sz="1400" b="0" baseline="0" dirty="0"/>
                        <a:t> </a:t>
                      </a:r>
                      <a:r>
                        <a:rPr lang="de-AT" sz="1400" b="1" baseline="0" dirty="0" err="1"/>
                        <a:t>this</a:t>
                      </a:r>
                      <a:r>
                        <a:rPr lang="de-AT" sz="1400" b="1" baseline="0" dirty="0"/>
                        <a:t> </a:t>
                      </a:r>
                      <a:r>
                        <a:rPr lang="de-AT" sz="1400" b="1" baseline="0" dirty="0" err="1"/>
                        <a:t>reliance</a:t>
                      </a:r>
                      <a:r>
                        <a:rPr lang="de-AT" sz="1400" b="1" baseline="0" dirty="0"/>
                        <a:t> </a:t>
                      </a:r>
                      <a:r>
                        <a:rPr lang="de-AT" sz="1400" b="1" baseline="0" dirty="0" err="1"/>
                        <a:t>can</a:t>
                      </a:r>
                      <a:r>
                        <a:rPr lang="de-AT" sz="1400" b="1" baseline="0" dirty="0"/>
                        <a:t> </a:t>
                      </a:r>
                      <a:r>
                        <a:rPr lang="de-AT" sz="1400" b="1" baseline="0" dirty="0" err="1"/>
                        <a:t>result</a:t>
                      </a:r>
                      <a:r>
                        <a:rPr lang="de-AT" sz="1400" b="1" baseline="0" dirty="0"/>
                        <a:t> </a:t>
                      </a:r>
                      <a:r>
                        <a:rPr lang="de-AT" sz="1400" b="1" baseline="0" dirty="0" err="1"/>
                        <a:t>from</a:t>
                      </a:r>
                      <a:r>
                        <a:rPr lang="de-AT" sz="1400" b="1" baseline="0" dirty="0"/>
                        <a:t> </a:t>
                      </a:r>
                      <a:r>
                        <a:rPr lang="de-AT" sz="1400" b="1" baseline="0" dirty="0" err="1"/>
                        <a:t>implicit</a:t>
                      </a:r>
                      <a:r>
                        <a:rPr lang="de-AT" sz="1400" b="1" baseline="0" dirty="0"/>
                        <a:t> </a:t>
                      </a:r>
                      <a:r>
                        <a:rPr lang="de-AT" sz="1400" b="1" baseline="0" dirty="0" err="1"/>
                        <a:t>training</a:t>
                      </a:r>
                      <a:r>
                        <a:rPr lang="de-AT" sz="1400" b="1" baseline="0" dirty="0"/>
                        <a:t>. </a:t>
                      </a:r>
                      <a:r>
                        <a:rPr lang="de-AT" sz="1400" baseline="0" dirty="0"/>
                        <a:t>(</a:t>
                      </a:r>
                      <a:r>
                        <a:rPr lang="de-AT" sz="1400" baseline="0" dirty="0" err="1"/>
                        <a:t>no</a:t>
                      </a:r>
                      <a:r>
                        <a:rPr lang="de-AT" sz="1400" baseline="0" dirty="0"/>
                        <a:t> </a:t>
                      </a:r>
                      <a:r>
                        <a:rPr lang="de-AT" sz="1400" baseline="0" dirty="0" err="1"/>
                        <a:t>rules</a:t>
                      </a:r>
                      <a:r>
                        <a:rPr lang="de-AT" sz="1400" baseline="0" dirty="0"/>
                        <a:t> </a:t>
                      </a:r>
                      <a:r>
                        <a:rPr lang="de-AT" sz="1400" baseline="0" dirty="0" err="1"/>
                        <a:t>needed</a:t>
                      </a:r>
                      <a:r>
                        <a:rPr lang="de-AT" sz="1400" baseline="0" dirty="0"/>
                        <a:t>)</a:t>
                      </a:r>
                      <a:endParaRPr lang="en-US" sz="1400" dirty="0"/>
                    </a:p>
                  </a:txBody>
                  <a:tcPr/>
                </a:tc>
                <a:tc>
                  <a:txBody>
                    <a:bodyPr/>
                    <a:lstStyle/>
                    <a:p>
                      <a:r>
                        <a:rPr lang="de-AT" sz="1400" b="1" dirty="0"/>
                        <a:t>Explicit </a:t>
                      </a:r>
                      <a:r>
                        <a:rPr lang="de-AT" sz="1400" b="1" dirty="0" err="1"/>
                        <a:t>training</a:t>
                      </a:r>
                      <a:r>
                        <a:rPr lang="de-AT" sz="1400" b="1" dirty="0"/>
                        <a:t> </a:t>
                      </a:r>
                      <a:r>
                        <a:rPr lang="de-AT" sz="1400" b="1" dirty="0" err="1"/>
                        <a:t>does</a:t>
                      </a:r>
                      <a:r>
                        <a:rPr lang="de-AT" sz="1400" b="1" dirty="0"/>
                        <a:t> not </a:t>
                      </a:r>
                      <a:r>
                        <a:rPr lang="de-AT" sz="1400" b="1" dirty="0" err="1"/>
                        <a:t>lead</a:t>
                      </a:r>
                      <a:r>
                        <a:rPr lang="de-AT" sz="1400" b="1" dirty="0"/>
                        <a:t> </a:t>
                      </a:r>
                      <a:r>
                        <a:rPr lang="de-AT" sz="1400" dirty="0" err="1"/>
                        <a:t>to</a:t>
                      </a:r>
                      <a:r>
                        <a:rPr lang="de-AT" sz="1400" dirty="0"/>
                        <a:t> a </a:t>
                      </a:r>
                      <a:r>
                        <a:rPr lang="de-AT" sz="1400" dirty="0" err="1"/>
                        <a:t>systematic</a:t>
                      </a:r>
                      <a:r>
                        <a:rPr lang="de-AT" sz="1400" dirty="0"/>
                        <a:t> </a:t>
                      </a:r>
                      <a:r>
                        <a:rPr lang="de-AT" sz="1400" dirty="0" err="1"/>
                        <a:t>and</a:t>
                      </a:r>
                      <a:r>
                        <a:rPr lang="de-AT" sz="1400" dirty="0"/>
                        <a:t> </a:t>
                      </a:r>
                      <a:r>
                        <a:rPr lang="de-AT" sz="1400" dirty="0" err="1"/>
                        <a:t>consistent</a:t>
                      </a:r>
                      <a:r>
                        <a:rPr lang="de-AT" sz="1400" dirty="0"/>
                        <a:t> </a:t>
                      </a:r>
                      <a:r>
                        <a:rPr lang="de-AT" sz="1400" dirty="0" err="1"/>
                        <a:t>reliance</a:t>
                      </a:r>
                      <a:r>
                        <a:rPr lang="de-AT" sz="1400" dirty="0"/>
                        <a:t> </a:t>
                      </a:r>
                      <a:r>
                        <a:rPr lang="de-AT" sz="1400" dirty="0" err="1"/>
                        <a:t>of</a:t>
                      </a:r>
                      <a:r>
                        <a:rPr lang="de-AT" sz="1400" dirty="0"/>
                        <a:t> </a:t>
                      </a:r>
                      <a:r>
                        <a:rPr lang="de-AT" sz="1400" dirty="0" err="1"/>
                        <a:t>syntax</a:t>
                      </a:r>
                      <a:r>
                        <a:rPr lang="de-AT" sz="1400" dirty="0"/>
                        <a:t> on </a:t>
                      </a:r>
                      <a:r>
                        <a:rPr lang="de-AT" sz="1400" dirty="0" err="1"/>
                        <a:t>either</a:t>
                      </a:r>
                      <a:r>
                        <a:rPr lang="de-AT" sz="1400" dirty="0"/>
                        <a:t> </a:t>
                      </a:r>
                      <a:r>
                        <a:rPr lang="de-AT" sz="1400" dirty="0" err="1"/>
                        <a:t>lexical</a:t>
                      </a:r>
                      <a:r>
                        <a:rPr lang="de-AT" sz="1400" dirty="0"/>
                        <a:t>/</a:t>
                      </a:r>
                      <a:r>
                        <a:rPr lang="de-AT" sz="1400" dirty="0" err="1"/>
                        <a:t>semantic</a:t>
                      </a:r>
                      <a:r>
                        <a:rPr lang="de-AT" sz="1400" dirty="0"/>
                        <a:t> </a:t>
                      </a:r>
                      <a:r>
                        <a:rPr lang="de-AT" sz="1400" b="1" dirty="0" err="1"/>
                        <a:t>or</a:t>
                      </a:r>
                      <a:r>
                        <a:rPr lang="de-AT" sz="1400" b="1" dirty="0"/>
                        <a:t> L1-like </a:t>
                      </a:r>
                      <a:r>
                        <a:rPr lang="de-AT" sz="1400" b="1" dirty="0" err="1"/>
                        <a:t>grammatical</a:t>
                      </a:r>
                      <a:r>
                        <a:rPr lang="de-AT" sz="1400" b="1" dirty="0"/>
                        <a:t> </a:t>
                      </a:r>
                      <a:r>
                        <a:rPr lang="de-AT" sz="1400" b="1" dirty="0" err="1"/>
                        <a:t>processes</a:t>
                      </a:r>
                      <a:r>
                        <a:rPr lang="de-AT" sz="1400" b="1" dirty="0"/>
                        <a:t> </a:t>
                      </a:r>
                      <a:r>
                        <a:rPr lang="de-AT" sz="1400" dirty="0"/>
                        <a:t>at </a:t>
                      </a:r>
                      <a:r>
                        <a:rPr lang="de-AT" sz="1400" dirty="0" err="1"/>
                        <a:t>low</a:t>
                      </a:r>
                      <a:r>
                        <a:rPr lang="de-AT" sz="1400" dirty="0"/>
                        <a:t> </a:t>
                      </a:r>
                      <a:r>
                        <a:rPr lang="de-AT" sz="1400" dirty="0" err="1"/>
                        <a:t>proficiency</a:t>
                      </a:r>
                      <a:r>
                        <a:rPr lang="de-AT" sz="1400" baseline="0" dirty="0"/>
                        <a:t> </a:t>
                      </a:r>
                      <a:r>
                        <a:rPr lang="de-AT" sz="1400" baseline="0" dirty="0" err="1"/>
                        <a:t>nor</a:t>
                      </a:r>
                      <a:r>
                        <a:rPr lang="de-AT" sz="1400" baseline="0" dirty="0"/>
                        <a:t> </a:t>
                      </a:r>
                      <a:r>
                        <a:rPr lang="de-AT" sz="1400" baseline="0" dirty="0" err="1"/>
                        <a:t>does</a:t>
                      </a:r>
                      <a:r>
                        <a:rPr lang="de-AT" sz="1400" baseline="0" dirty="0"/>
                        <a:t> </a:t>
                      </a:r>
                      <a:r>
                        <a:rPr lang="de-AT" sz="1400" baseline="0" dirty="0" err="1"/>
                        <a:t>their</a:t>
                      </a:r>
                      <a:r>
                        <a:rPr lang="de-AT" sz="1400" baseline="0" dirty="0"/>
                        <a:t> </a:t>
                      </a:r>
                      <a:r>
                        <a:rPr lang="de-AT" sz="1400" baseline="0" dirty="0" err="1"/>
                        <a:t>syntax</a:t>
                      </a:r>
                      <a:r>
                        <a:rPr lang="de-AT" sz="1400" baseline="0" dirty="0"/>
                        <a:t> </a:t>
                      </a:r>
                      <a:r>
                        <a:rPr lang="de-AT" sz="1400" baseline="0" dirty="0" err="1"/>
                        <a:t>rely</a:t>
                      </a:r>
                      <a:r>
                        <a:rPr lang="de-AT" sz="1400" baseline="0" dirty="0"/>
                        <a:t> on </a:t>
                      </a:r>
                      <a:r>
                        <a:rPr lang="de-AT" sz="1400" b="1" baseline="0" dirty="0" err="1"/>
                        <a:t>any</a:t>
                      </a:r>
                      <a:r>
                        <a:rPr lang="de-AT" sz="1400" b="1" baseline="0" dirty="0"/>
                        <a:t> </a:t>
                      </a:r>
                      <a:r>
                        <a:rPr lang="de-AT" sz="1400" b="1" baseline="0" dirty="0" err="1"/>
                        <a:t>other</a:t>
                      </a:r>
                      <a:r>
                        <a:rPr lang="de-AT" sz="1400" b="1" baseline="0" dirty="0"/>
                        <a:t> </a:t>
                      </a:r>
                      <a:r>
                        <a:rPr lang="de-AT" sz="1400" b="1" baseline="0" dirty="0" err="1"/>
                        <a:t>neurocognitive</a:t>
                      </a:r>
                      <a:r>
                        <a:rPr lang="de-AT" sz="1400" b="1" baseline="0" dirty="0"/>
                        <a:t> </a:t>
                      </a:r>
                      <a:r>
                        <a:rPr lang="de-AT" sz="1400" b="1" baseline="0" dirty="0" err="1"/>
                        <a:t>processes</a:t>
                      </a:r>
                      <a:r>
                        <a:rPr lang="de-AT" sz="1400" b="1" baseline="0" dirty="0"/>
                        <a:t> </a:t>
                      </a:r>
                      <a:r>
                        <a:rPr lang="de-AT" sz="1400" baseline="0" dirty="0" err="1"/>
                        <a:t>that</a:t>
                      </a:r>
                      <a:r>
                        <a:rPr lang="de-AT" sz="1400" baseline="0" dirty="0"/>
                        <a:t> </a:t>
                      </a:r>
                      <a:r>
                        <a:rPr lang="de-AT" sz="1400" baseline="0" dirty="0" err="1"/>
                        <a:t>would</a:t>
                      </a:r>
                      <a:r>
                        <a:rPr lang="de-AT" sz="1400" baseline="0" dirty="0"/>
                        <a:t> </a:t>
                      </a:r>
                      <a:r>
                        <a:rPr lang="de-AT" sz="1400" baseline="0" dirty="0" err="1"/>
                        <a:t>be</a:t>
                      </a:r>
                      <a:r>
                        <a:rPr lang="de-AT" sz="1400" baseline="0" dirty="0"/>
                        <a:t> </a:t>
                      </a:r>
                      <a:r>
                        <a:rPr lang="de-AT" sz="1400" baseline="0" dirty="0" err="1"/>
                        <a:t>reflected</a:t>
                      </a:r>
                      <a:r>
                        <a:rPr lang="de-AT" sz="1400" baseline="0" dirty="0"/>
                        <a:t> in ERP </a:t>
                      </a:r>
                      <a:r>
                        <a:rPr lang="de-AT" sz="1400" baseline="0" dirty="0" err="1"/>
                        <a:t>components</a:t>
                      </a:r>
                      <a:r>
                        <a:rPr lang="de-AT" sz="1400" baseline="0" dirty="0"/>
                        <a:t>.</a:t>
                      </a:r>
                      <a:endParaRPr lang="en-US" sz="1400" dirty="0"/>
                    </a:p>
                  </a:txBody>
                  <a:tcPr/>
                </a:tc>
                <a:extLst>
                  <a:ext uri="{0D108BD9-81ED-4DB2-BD59-A6C34878D82A}">
                    <a16:rowId xmlns:a16="http://schemas.microsoft.com/office/drawing/2014/main" val="10002"/>
                  </a:ext>
                </a:extLst>
              </a:tr>
            </a:tbl>
          </a:graphicData>
        </a:graphic>
      </p:graphicFrame>
      <p:sp>
        <p:nvSpPr>
          <p:cNvPr id="3" name="Rounded Rectangular Callout 2"/>
          <p:cNvSpPr/>
          <p:nvPr/>
        </p:nvSpPr>
        <p:spPr>
          <a:xfrm>
            <a:off x="6660232" y="188640"/>
            <a:ext cx="1891912" cy="1296144"/>
          </a:xfrm>
          <a:prstGeom prst="wedgeRoundRectCallout">
            <a:avLst>
              <a:gd name="adj1" fmla="val -49674"/>
              <a:gd name="adj2" fmla="val 7420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rPr>
              <a:t>This </a:t>
            </a:r>
            <a:r>
              <a:rPr lang="de-AT" dirty="0" err="1">
                <a:solidFill>
                  <a:schemeClr val="tx1"/>
                </a:solidFill>
              </a:rPr>
              <a:t>effect</a:t>
            </a:r>
            <a:r>
              <a:rPr lang="de-AT" dirty="0">
                <a:solidFill>
                  <a:schemeClr val="tx1"/>
                </a:solidFill>
              </a:rPr>
              <a:t> was EVEN STRONGER after </a:t>
            </a:r>
            <a:r>
              <a:rPr lang="de-AT" dirty="0" err="1">
                <a:solidFill>
                  <a:schemeClr val="tx1"/>
                </a:solidFill>
              </a:rPr>
              <a:t>months</a:t>
            </a:r>
            <a:r>
              <a:rPr lang="de-AT" dirty="0">
                <a:solidFill>
                  <a:schemeClr val="tx1"/>
                </a:solidFill>
              </a:rPr>
              <a:t> </a:t>
            </a:r>
            <a:r>
              <a:rPr lang="de-AT" dirty="0" err="1">
                <a:solidFill>
                  <a:schemeClr val="tx1"/>
                </a:solidFill>
              </a:rPr>
              <a:t>of</a:t>
            </a:r>
            <a:r>
              <a:rPr lang="de-AT" dirty="0">
                <a:solidFill>
                  <a:schemeClr val="tx1"/>
                </a:solidFill>
              </a:rPr>
              <a:t> </a:t>
            </a:r>
            <a:r>
              <a:rPr lang="de-AT" dirty="0" err="1">
                <a:solidFill>
                  <a:schemeClr val="tx1"/>
                </a:solidFill>
              </a:rPr>
              <a:t>no</a:t>
            </a:r>
            <a:r>
              <a:rPr lang="de-AT" dirty="0">
                <a:solidFill>
                  <a:schemeClr val="tx1"/>
                </a:solidFill>
              </a:rPr>
              <a:t> </a:t>
            </a:r>
            <a:r>
              <a:rPr lang="de-AT" dirty="0" err="1">
                <a:solidFill>
                  <a:schemeClr val="tx1"/>
                </a:solidFill>
              </a:rPr>
              <a:t>exposure</a:t>
            </a:r>
            <a:r>
              <a:rPr lang="de-AT" dirty="0"/>
              <a:t>.</a:t>
            </a:r>
            <a:endParaRPr lang="en-US" dirty="0"/>
          </a:p>
        </p:txBody>
      </p:sp>
    </p:spTree>
    <p:extLst>
      <p:ext uri="{BB962C8B-B14F-4D97-AF65-F5344CB8AC3E}">
        <p14:creationId xmlns:p14="http://schemas.microsoft.com/office/powerpoint/2010/main" val="185393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1362472"/>
          </a:xfrm>
        </p:spPr>
        <p:txBody>
          <a:bodyPr/>
          <a:lstStyle/>
          <a:p>
            <a:r>
              <a:rPr lang="fr-FR" dirty="0" err="1">
                <a:solidFill>
                  <a:srgbClr val="FFC000"/>
                </a:solidFill>
              </a:rPr>
              <a:t>Conscious</a:t>
            </a:r>
            <a:r>
              <a:rPr lang="fr-FR" dirty="0">
                <a:solidFill>
                  <a:srgbClr val="FFC000"/>
                </a:solidFill>
              </a:rPr>
              <a:t> </a:t>
            </a:r>
            <a:r>
              <a:rPr lang="fr-FR" dirty="0" err="1">
                <a:solidFill>
                  <a:srgbClr val="FFC000"/>
                </a:solidFill>
              </a:rPr>
              <a:t>learning</a:t>
            </a:r>
            <a:r>
              <a:rPr lang="fr-FR" dirty="0">
                <a:solidFill>
                  <a:srgbClr val="FFC000"/>
                </a:solidFill>
              </a:rPr>
              <a:t> versus</a:t>
            </a:r>
            <a:br>
              <a:rPr lang="fr-FR" dirty="0">
                <a:solidFill>
                  <a:srgbClr val="FFC000"/>
                </a:solidFill>
              </a:rPr>
            </a:br>
            <a:r>
              <a:rPr lang="fr-FR" dirty="0">
                <a:solidFill>
                  <a:srgbClr val="FFC000"/>
                </a:solidFill>
              </a:rPr>
              <a:t>acquisition </a:t>
            </a:r>
          </a:p>
        </p:txBody>
      </p:sp>
      <p:sp>
        <p:nvSpPr>
          <p:cNvPr id="3" name="Text Placeholder 2"/>
          <p:cNvSpPr>
            <a:spLocks noGrp="1"/>
          </p:cNvSpPr>
          <p:nvPr>
            <p:ph type="body" idx="2"/>
          </p:nvPr>
        </p:nvSpPr>
        <p:spPr>
          <a:xfrm>
            <a:off x="381000" y="3175291"/>
            <a:ext cx="2362200" cy="2950872"/>
          </a:xfrm>
        </p:spPr>
        <p:txBody>
          <a:bodyPr/>
          <a:lstStyle/>
          <a:p>
            <a:endParaRPr lang="fr-FR" dirty="0"/>
          </a:p>
          <a:p>
            <a:r>
              <a:rPr lang="fr-FR" b="1" dirty="0"/>
              <a:t>FLOW: </a:t>
            </a:r>
          </a:p>
          <a:p>
            <a:r>
              <a:rPr lang="fr-FR" b="1" dirty="0" err="1"/>
              <a:t>Being</a:t>
            </a:r>
            <a:r>
              <a:rPr lang="fr-FR" b="1" dirty="0"/>
              <a:t> LOST in a book or film</a:t>
            </a:r>
          </a:p>
          <a:p>
            <a:endParaRPr lang="fr-FR" b="1" dirty="0"/>
          </a:p>
          <a:p>
            <a:r>
              <a:rPr lang="fr-FR" b="1" dirty="0" err="1"/>
              <a:t>Comprehensible</a:t>
            </a:r>
            <a:r>
              <a:rPr lang="fr-FR" b="1" dirty="0"/>
              <a:t> </a:t>
            </a:r>
          </a:p>
          <a:p>
            <a:r>
              <a:rPr lang="fr-FR" b="1" dirty="0" err="1"/>
              <a:t>Meaningful</a:t>
            </a:r>
            <a:r>
              <a:rPr lang="fr-FR" b="1" dirty="0"/>
              <a:t> Input</a:t>
            </a:r>
          </a:p>
          <a:p>
            <a:endParaRPr lang="fr-FR" dirty="0"/>
          </a:p>
        </p:txBody>
      </p:sp>
      <p:sp>
        <p:nvSpPr>
          <p:cNvPr id="4" name="Content Placeholder 3"/>
          <p:cNvSpPr>
            <a:spLocks noGrp="1"/>
          </p:cNvSpPr>
          <p:nvPr>
            <p:ph sz="quarter" idx="1"/>
          </p:nvPr>
        </p:nvSpPr>
        <p:spPr>
          <a:xfrm>
            <a:off x="2915817" y="692696"/>
            <a:ext cx="6031225" cy="5410200"/>
          </a:xfrm>
        </p:spPr>
        <p:txBody>
          <a:bodyPr/>
          <a:lstStyle/>
          <a:p>
            <a:endParaRPr lang="fr-FR" dirty="0"/>
          </a:p>
          <a:p>
            <a:pPr marL="0" indent="0">
              <a:buNone/>
            </a:pPr>
            <a:endParaRPr lang="fr-FR" dirty="0"/>
          </a:p>
          <a:p>
            <a:endParaRPr lang="fr-FR" dirty="0"/>
          </a:p>
        </p:txBody>
      </p:sp>
      <p:pic>
        <p:nvPicPr>
          <p:cNvPr id="7" name="Picture 6" descr="A person sitting at a beach&#10;&#10;Description automatically generated">
            <a:extLst>
              <a:ext uri="{FF2B5EF4-FFF2-40B4-BE49-F238E27FC236}">
                <a16:creationId xmlns:a16="http://schemas.microsoft.com/office/drawing/2014/main" id="{F24C1995-D3D6-48A4-9762-ED2420DEF94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31840" y="606029"/>
            <a:ext cx="4314172" cy="2875839"/>
          </a:xfrm>
          <a:prstGeom prst="rect">
            <a:avLst/>
          </a:prstGeom>
          <a:ln>
            <a:noFill/>
          </a:ln>
          <a:effectLst>
            <a:outerShdw blurRad="292100" dist="139700" dir="2700000" algn="tl" rotWithShape="0">
              <a:srgbClr val="333333">
                <a:alpha val="65000"/>
              </a:srgbClr>
            </a:outerShdw>
          </a:effectLst>
        </p:spPr>
      </p:pic>
      <p:pic>
        <p:nvPicPr>
          <p:cNvPr id="9" name="Picture 8" descr="A person standing in front of a computer&#10;&#10;Description automatically generated">
            <a:extLst>
              <a:ext uri="{FF2B5EF4-FFF2-40B4-BE49-F238E27FC236}">
                <a16:creationId xmlns:a16="http://schemas.microsoft.com/office/drawing/2014/main" id="{7FB42CE5-5124-4289-B898-6D99DEB6D11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355976" y="3591018"/>
            <a:ext cx="3666271" cy="27497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7217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err="1"/>
              <a:t>What</a:t>
            </a:r>
            <a:r>
              <a:rPr lang="de-AT" dirty="0"/>
              <a:t> </a:t>
            </a:r>
            <a:r>
              <a:rPr lang="de-AT" dirty="0" err="1"/>
              <a:t>does</a:t>
            </a:r>
            <a:r>
              <a:rPr lang="de-AT" dirty="0"/>
              <a:t> </a:t>
            </a:r>
            <a:r>
              <a:rPr lang="de-AT" dirty="0" err="1"/>
              <a:t>this</a:t>
            </a:r>
            <a:r>
              <a:rPr lang="de-AT" dirty="0"/>
              <a:t> </a:t>
            </a:r>
            <a:r>
              <a:rPr lang="de-AT" dirty="0" err="1"/>
              <a:t>mean</a:t>
            </a:r>
            <a:r>
              <a:rPr lang="de-AT" dirty="0"/>
              <a:t> </a:t>
            </a:r>
            <a:r>
              <a:rPr lang="de-AT" dirty="0" err="1"/>
              <a:t>for</a:t>
            </a:r>
            <a:r>
              <a:rPr lang="de-AT" dirty="0"/>
              <a:t> </a:t>
            </a:r>
            <a:r>
              <a:rPr lang="de-AT" dirty="0" err="1"/>
              <a:t>teaching</a:t>
            </a:r>
            <a:r>
              <a:rPr lang="de-AT" dirty="0"/>
              <a:t>?</a:t>
            </a:r>
            <a:endParaRPr lang="en-US" dirty="0"/>
          </a:p>
        </p:txBody>
      </p:sp>
      <p:pic>
        <p:nvPicPr>
          <p:cNvPr id="4098" name="Picture 2" descr="C:\Users\lp\AppData\Local\Microsoft\Windows\Temporary Internet Files\Content.IE5\I29PHQH1\MC9004419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1587" y="2530475"/>
            <a:ext cx="1520825" cy="179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518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dirty="0"/>
          </a:p>
        </p:txBody>
      </p:sp>
      <p:sp>
        <p:nvSpPr>
          <p:cNvPr id="2" name="Content Placeholder 1"/>
          <p:cNvSpPr>
            <a:spLocks noGrp="1"/>
          </p:cNvSpPr>
          <p:nvPr>
            <p:ph sz="quarter" idx="1"/>
          </p:nvPr>
        </p:nvSpPr>
        <p:spPr>
          <a:xfrm>
            <a:off x="3059832" y="685800"/>
            <a:ext cx="5703168" cy="5410200"/>
          </a:xfrm>
          <a:solidFill>
            <a:schemeClr val="tx2">
              <a:lumMod val="20000"/>
              <a:lumOff val="80000"/>
            </a:schemeClr>
          </a:solidFill>
        </p:spPr>
        <p:txBody>
          <a:bodyPr/>
          <a:lstStyle/>
          <a:p>
            <a:pPr marL="0" indent="0">
              <a:buNone/>
            </a:pPr>
            <a:r>
              <a:rPr lang="fr-FR" sz="2400" b="1" dirty="0">
                <a:solidFill>
                  <a:schemeClr val="tx2">
                    <a:lumMod val="60000"/>
                    <a:lumOff val="40000"/>
                  </a:schemeClr>
                </a:solidFill>
              </a:rPr>
              <a:t>How </a:t>
            </a:r>
            <a:r>
              <a:rPr lang="fr-FR" sz="2400" b="1" dirty="0" err="1">
                <a:solidFill>
                  <a:schemeClr val="tx2">
                    <a:lumMod val="60000"/>
                    <a:lumOff val="40000"/>
                  </a:schemeClr>
                </a:solidFill>
              </a:rPr>
              <a:t>can</a:t>
            </a:r>
            <a:r>
              <a:rPr lang="fr-FR" sz="2400" b="1" dirty="0">
                <a:solidFill>
                  <a:schemeClr val="tx2">
                    <a:lumMod val="60000"/>
                    <a:lumOff val="40000"/>
                  </a:schemeClr>
                </a:solidFill>
              </a:rPr>
              <a:t> </a:t>
            </a:r>
            <a:r>
              <a:rPr lang="fr-FR" sz="2400" b="1" dirty="0" err="1">
                <a:solidFill>
                  <a:schemeClr val="tx2">
                    <a:lumMod val="60000"/>
                    <a:lumOff val="40000"/>
                  </a:schemeClr>
                </a:solidFill>
              </a:rPr>
              <a:t>we</a:t>
            </a:r>
            <a:r>
              <a:rPr lang="fr-FR" sz="2400" b="1" dirty="0">
                <a:solidFill>
                  <a:schemeClr val="tx2">
                    <a:lumMod val="60000"/>
                    <a:lumOff val="40000"/>
                  </a:schemeClr>
                </a:solidFill>
              </a:rPr>
              <a:t> </a:t>
            </a:r>
            <a:r>
              <a:rPr lang="fr-FR" sz="2400" b="1" dirty="0" err="1">
                <a:solidFill>
                  <a:schemeClr val="tx2">
                    <a:lumMod val="60000"/>
                    <a:lumOff val="40000"/>
                  </a:schemeClr>
                </a:solidFill>
              </a:rPr>
              <a:t>teach</a:t>
            </a:r>
            <a:r>
              <a:rPr lang="fr-FR" sz="2400" b="1" dirty="0">
                <a:solidFill>
                  <a:schemeClr val="tx2">
                    <a:lumMod val="60000"/>
                    <a:lumOff val="40000"/>
                  </a:schemeClr>
                </a:solidFill>
              </a:rPr>
              <a:t> C+C </a:t>
            </a:r>
            <a:r>
              <a:rPr lang="fr-FR" sz="2400" b="1" dirty="0" err="1">
                <a:solidFill>
                  <a:schemeClr val="tx2">
                    <a:lumMod val="60000"/>
                    <a:lumOff val="40000"/>
                  </a:schemeClr>
                </a:solidFill>
              </a:rPr>
              <a:t>grammar</a:t>
            </a:r>
            <a:endParaRPr lang="fr-FR" sz="2400" b="1" dirty="0">
              <a:solidFill>
                <a:schemeClr val="tx2">
                  <a:lumMod val="60000"/>
                  <a:lumOff val="40000"/>
                </a:schemeClr>
              </a:solidFill>
            </a:endParaRPr>
          </a:p>
          <a:p>
            <a:pPr marL="0" indent="0">
              <a:buNone/>
            </a:pPr>
            <a:r>
              <a:rPr lang="fr-FR" sz="2000" dirty="0"/>
              <a:t>Efficient </a:t>
            </a:r>
            <a:r>
              <a:rPr lang="fr-FR" sz="2000" dirty="0" err="1"/>
              <a:t>grammar</a:t>
            </a:r>
            <a:r>
              <a:rPr lang="fr-FR" sz="2000" dirty="0"/>
              <a:t> </a:t>
            </a:r>
            <a:r>
              <a:rPr lang="fr-FR" sz="2000" dirty="0" err="1"/>
              <a:t>teaching</a:t>
            </a:r>
            <a:r>
              <a:rPr lang="fr-FR" sz="2000" dirty="0"/>
              <a:t> must </a:t>
            </a:r>
            <a:r>
              <a:rPr lang="fr-FR" sz="2000" dirty="0" err="1"/>
              <a:t>consider</a:t>
            </a:r>
            <a:r>
              <a:rPr lang="fr-FR" sz="2000" dirty="0"/>
              <a:t> the </a:t>
            </a:r>
            <a:r>
              <a:rPr lang="fr-FR" sz="2000" dirty="0" err="1"/>
              <a:t>necessary</a:t>
            </a:r>
            <a:r>
              <a:rPr lang="fr-FR" sz="2000" dirty="0"/>
              <a:t> </a:t>
            </a:r>
            <a:r>
              <a:rPr lang="fr-FR" sz="2000" dirty="0" err="1"/>
              <a:t>learning</a:t>
            </a:r>
            <a:r>
              <a:rPr lang="fr-FR" sz="2000" dirty="0"/>
              <a:t> stages:</a:t>
            </a:r>
          </a:p>
          <a:p>
            <a:pPr marL="0" indent="0">
              <a:buNone/>
            </a:pPr>
            <a:endParaRPr lang="fr-FR" dirty="0"/>
          </a:p>
          <a:p>
            <a:r>
              <a:rPr lang="fr-FR" dirty="0" err="1"/>
              <a:t>Awareness</a:t>
            </a:r>
            <a:r>
              <a:rPr lang="fr-FR" dirty="0"/>
              <a:t> </a:t>
            </a:r>
            <a:r>
              <a:rPr lang="fr-FR" dirty="0" err="1"/>
              <a:t>raising</a:t>
            </a:r>
            <a:endParaRPr lang="fr-FR" dirty="0"/>
          </a:p>
          <a:p>
            <a:r>
              <a:rPr lang="fr-FR" dirty="0" err="1"/>
              <a:t>Conceptualization</a:t>
            </a:r>
            <a:endParaRPr lang="fr-FR" dirty="0"/>
          </a:p>
          <a:p>
            <a:r>
              <a:rPr lang="fr-FR" dirty="0" err="1"/>
              <a:t>Proceduralization</a:t>
            </a:r>
            <a:r>
              <a:rPr lang="fr-FR" dirty="0"/>
              <a:t> in </a:t>
            </a:r>
            <a:r>
              <a:rPr lang="fr-FR" dirty="0" err="1"/>
              <a:t>scaffolded</a:t>
            </a:r>
            <a:r>
              <a:rPr lang="fr-FR" dirty="0"/>
              <a:t> conditions</a:t>
            </a:r>
          </a:p>
          <a:p>
            <a:r>
              <a:rPr lang="fr-FR" dirty="0"/>
              <a:t>Performance in real-time </a:t>
            </a:r>
            <a:r>
              <a:rPr lang="fr-FR" dirty="0" err="1"/>
              <a:t>context</a:t>
            </a:r>
            <a:endParaRPr lang="fr-FR" dirty="0"/>
          </a:p>
          <a:p>
            <a:pPr marL="0" indent="0">
              <a:buNone/>
            </a:pPr>
            <a:endParaRPr lang="fr-FR" dirty="0"/>
          </a:p>
          <a:p>
            <a:endParaRPr lang="fr-FR" dirty="0"/>
          </a:p>
        </p:txBody>
      </p:sp>
      <p:pic>
        <p:nvPicPr>
          <p:cNvPr id="6" name="Picture 5">
            <a:extLst>
              <a:ext uri="{FF2B5EF4-FFF2-40B4-BE49-F238E27FC236}">
                <a16:creationId xmlns:a16="http://schemas.microsoft.com/office/drawing/2014/main" id="{B6EDE9F0-F952-4277-81C6-9C55EBC6C3D6}"/>
              </a:ext>
            </a:extLst>
          </p:cNvPr>
          <p:cNvPicPr>
            <a:picLocks noChangeAspect="1"/>
          </p:cNvPicPr>
          <p:nvPr/>
        </p:nvPicPr>
        <p:blipFill>
          <a:blip r:embed="rId2"/>
          <a:stretch>
            <a:fillRect/>
          </a:stretch>
        </p:blipFill>
        <p:spPr>
          <a:xfrm>
            <a:off x="302424" y="836712"/>
            <a:ext cx="2519351" cy="5410200"/>
          </a:xfrm>
          <a:prstGeom prst="rect">
            <a:avLst/>
          </a:prstGeom>
        </p:spPr>
      </p:pic>
    </p:spTree>
    <p:extLst>
      <p:ext uri="{BB962C8B-B14F-4D97-AF65-F5344CB8AC3E}">
        <p14:creationId xmlns:p14="http://schemas.microsoft.com/office/powerpoint/2010/main" val="512117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dirty="0"/>
          </a:p>
        </p:txBody>
      </p:sp>
      <p:sp>
        <p:nvSpPr>
          <p:cNvPr id="2" name="Content Placeholder 1"/>
          <p:cNvSpPr>
            <a:spLocks noGrp="1"/>
          </p:cNvSpPr>
          <p:nvPr>
            <p:ph sz="quarter" idx="1"/>
          </p:nvPr>
        </p:nvSpPr>
        <p:spPr>
          <a:xfrm>
            <a:off x="3059832" y="685800"/>
            <a:ext cx="5703168" cy="5410200"/>
          </a:xfrm>
          <a:solidFill>
            <a:schemeClr val="accent3">
              <a:lumMod val="60000"/>
              <a:lumOff val="40000"/>
            </a:schemeClr>
          </a:solidFill>
          <a:ln>
            <a:solidFill>
              <a:schemeClr val="accent3">
                <a:lumMod val="60000"/>
                <a:lumOff val="40000"/>
              </a:schemeClr>
            </a:solidFill>
          </a:ln>
        </p:spPr>
        <p:txBody>
          <a:bodyPr/>
          <a:lstStyle/>
          <a:p>
            <a:pPr marL="0" indent="0">
              <a:buNone/>
            </a:pPr>
            <a:r>
              <a:rPr lang="fr-FR" sz="2400" b="1" dirty="0">
                <a:solidFill>
                  <a:schemeClr val="tx2">
                    <a:lumMod val="60000"/>
                    <a:lumOff val="40000"/>
                  </a:schemeClr>
                </a:solidFill>
              </a:rPr>
              <a:t>…and the </a:t>
            </a:r>
            <a:r>
              <a:rPr lang="fr-FR" sz="2400" b="1" dirty="0" err="1">
                <a:solidFill>
                  <a:schemeClr val="tx2">
                    <a:lumMod val="60000"/>
                    <a:lumOff val="40000"/>
                  </a:schemeClr>
                </a:solidFill>
              </a:rPr>
              <a:t>following</a:t>
            </a:r>
            <a:r>
              <a:rPr lang="fr-FR" sz="2400" b="1" dirty="0">
                <a:solidFill>
                  <a:schemeClr val="tx2">
                    <a:lumMod val="60000"/>
                    <a:lumOff val="40000"/>
                  </a:schemeClr>
                </a:solidFill>
              </a:rPr>
              <a:t> </a:t>
            </a:r>
            <a:r>
              <a:rPr lang="fr-FR" sz="2400" b="1" dirty="0" err="1">
                <a:solidFill>
                  <a:schemeClr val="tx2">
                    <a:lumMod val="60000"/>
                    <a:lumOff val="40000"/>
                  </a:schemeClr>
                </a:solidFill>
              </a:rPr>
              <a:t>pedagogical</a:t>
            </a:r>
            <a:r>
              <a:rPr lang="fr-FR" sz="2400" b="1" dirty="0">
                <a:solidFill>
                  <a:schemeClr val="tx2">
                    <a:lumMod val="60000"/>
                    <a:lumOff val="40000"/>
                  </a:schemeClr>
                </a:solidFill>
              </a:rPr>
              <a:t> </a:t>
            </a:r>
            <a:r>
              <a:rPr lang="fr-FR" sz="2400" b="1" dirty="0" err="1">
                <a:solidFill>
                  <a:schemeClr val="tx2">
                    <a:lumMod val="60000"/>
                    <a:lumOff val="40000"/>
                  </a:schemeClr>
                </a:solidFill>
              </a:rPr>
              <a:t>principles</a:t>
            </a:r>
            <a:r>
              <a:rPr lang="fr-FR" sz="2400" b="1" dirty="0">
                <a:solidFill>
                  <a:schemeClr val="tx2">
                    <a:lumMod val="60000"/>
                    <a:lumOff val="40000"/>
                  </a:schemeClr>
                </a:solidFill>
              </a:rPr>
              <a:t>:</a:t>
            </a:r>
            <a:endParaRPr lang="fr-FR" sz="2000" dirty="0"/>
          </a:p>
          <a:p>
            <a:pPr marL="0" indent="0">
              <a:buNone/>
            </a:pPr>
            <a:endParaRPr lang="fr-FR" dirty="0"/>
          </a:p>
          <a:p>
            <a:r>
              <a:rPr lang="fr-FR" dirty="0" err="1"/>
              <a:t>depth</a:t>
            </a:r>
            <a:r>
              <a:rPr lang="fr-FR" dirty="0"/>
              <a:t> of </a:t>
            </a:r>
            <a:r>
              <a:rPr lang="fr-FR" dirty="0" err="1"/>
              <a:t>processing</a:t>
            </a:r>
            <a:endParaRPr lang="fr-FR" dirty="0"/>
          </a:p>
          <a:p>
            <a:r>
              <a:rPr lang="fr-FR" dirty="0" err="1"/>
              <a:t>commitment</a:t>
            </a:r>
            <a:r>
              <a:rPr lang="fr-FR" dirty="0"/>
              <a:t> </a:t>
            </a:r>
            <a:r>
              <a:rPr lang="fr-FR" dirty="0" err="1"/>
              <a:t>filter</a:t>
            </a:r>
            <a:endParaRPr lang="fr-FR" dirty="0"/>
          </a:p>
          <a:p>
            <a:r>
              <a:rPr lang="fr-FR" dirty="0" err="1"/>
              <a:t>peer</a:t>
            </a:r>
            <a:r>
              <a:rPr lang="fr-FR" dirty="0"/>
              <a:t> and social </a:t>
            </a:r>
            <a:r>
              <a:rPr lang="fr-FR" dirty="0" err="1"/>
              <a:t>learning</a:t>
            </a:r>
            <a:r>
              <a:rPr lang="fr-FR" dirty="0"/>
              <a:t> and interaction</a:t>
            </a:r>
          </a:p>
          <a:p>
            <a:r>
              <a:rPr lang="fr-FR" dirty="0"/>
              <a:t>contextualisation</a:t>
            </a:r>
          </a:p>
          <a:p>
            <a:r>
              <a:rPr lang="fr-FR" dirty="0" err="1"/>
              <a:t>authentic</a:t>
            </a:r>
            <a:r>
              <a:rPr lang="fr-FR" dirty="0"/>
              <a:t> </a:t>
            </a:r>
            <a:r>
              <a:rPr lang="fr-FR" dirty="0" err="1"/>
              <a:t>processing</a:t>
            </a:r>
            <a:endParaRPr lang="fr-FR" dirty="0"/>
          </a:p>
          <a:p>
            <a:r>
              <a:rPr lang="fr-FR" dirty="0" err="1"/>
              <a:t>task-based</a:t>
            </a:r>
            <a:r>
              <a:rPr lang="fr-FR" dirty="0"/>
              <a:t> (real world)</a:t>
            </a:r>
          </a:p>
          <a:p>
            <a:endParaRPr lang="fr-FR" dirty="0"/>
          </a:p>
        </p:txBody>
      </p:sp>
      <p:pic>
        <p:nvPicPr>
          <p:cNvPr id="6" name="Picture 5">
            <a:extLst>
              <a:ext uri="{FF2B5EF4-FFF2-40B4-BE49-F238E27FC236}">
                <a16:creationId xmlns:a16="http://schemas.microsoft.com/office/drawing/2014/main" id="{B6EDE9F0-F952-4277-81C6-9C55EBC6C3D6}"/>
              </a:ext>
            </a:extLst>
          </p:cNvPr>
          <p:cNvPicPr>
            <a:picLocks noChangeAspect="1"/>
          </p:cNvPicPr>
          <p:nvPr/>
        </p:nvPicPr>
        <p:blipFill>
          <a:blip r:embed="rId3"/>
          <a:stretch>
            <a:fillRect/>
          </a:stretch>
        </p:blipFill>
        <p:spPr>
          <a:xfrm>
            <a:off x="302424" y="836712"/>
            <a:ext cx="2519351" cy="5410200"/>
          </a:xfrm>
          <a:prstGeom prst="rect">
            <a:avLst/>
          </a:prstGeom>
        </p:spPr>
      </p:pic>
    </p:spTree>
    <p:extLst>
      <p:ext uri="{BB962C8B-B14F-4D97-AF65-F5344CB8AC3E}">
        <p14:creationId xmlns:p14="http://schemas.microsoft.com/office/powerpoint/2010/main" val="384146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82CF7-5A5E-4A67-A0F3-7934BA40A5F1}"/>
              </a:ext>
            </a:extLst>
          </p:cNvPr>
          <p:cNvSpPr>
            <a:spLocks noGrp="1"/>
          </p:cNvSpPr>
          <p:nvPr>
            <p:ph type="title"/>
          </p:nvPr>
        </p:nvSpPr>
        <p:spPr/>
        <p:txBody>
          <a:bodyPr>
            <a:noAutofit/>
          </a:bodyPr>
          <a:lstStyle/>
          <a:p>
            <a:r>
              <a:rPr lang="de-AT" sz="2400" dirty="0"/>
              <a:t>All my uni students know these rules, …but in their reflections they write…</a:t>
            </a:r>
            <a:endParaRPr lang="en-US" sz="2400" dirty="0"/>
          </a:p>
        </p:txBody>
      </p:sp>
      <p:pic>
        <p:nvPicPr>
          <p:cNvPr id="5" name="Content Placeholder 4">
            <a:extLst>
              <a:ext uri="{FF2B5EF4-FFF2-40B4-BE49-F238E27FC236}">
                <a16:creationId xmlns:a16="http://schemas.microsoft.com/office/drawing/2014/main" id="{C2FCB8D7-13E5-42C6-8A33-ECD8D5729161}"/>
              </a:ext>
            </a:extLst>
          </p:cNvPr>
          <p:cNvPicPr>
            <a:picLocks noGrp="1" noChangeAspect="1"/>
          </p:cNvPicPr>
          <p:nvPr>
            <p:ph sz="quarter" idx="1"/>
          </p:nvPr>
        </p:nvPicPr>
        <p:blipFill rotWithShape="1">
          <a:blip r:embed="rId2"/>
          <a:srcRect t="8522" b="9579"/>
          <a:stretch/>
        </p:blipFill>
        <p:spPr>
          <a:xfrm>
            <a:off x="467544" y="2492896"/>
            <a:ext cx="8071484" cy="3744417"/>
          </a:xfrm>
          <a:effectLst>
            <a:outerShdw blurRad="50800" dist="38100" dir="5400000" algn="t" rotWithShape="0">
              <a:prstClr val="black">
                <a:alpha val="40000"/>
              </a:prstClr>
            </a:outerShdw>
          </a:effectLst>
        </p:spPr>
      </p:pic>
      <p:sp>
        <p:nvSpPr>
          <p:cNvPr id="6" name="Speech Bubble: Rectangle with Corners Rounded 5">
            <a:extLst>
              <a:ext uri="{FF2B5EF4-FFF2-40B4-BE49-F238E27FC236}">
                <a16:creationId xmlns:a16="http://schemas.microsoft.com/office/drawing/2014/main" id="{AAA67880-0DC8-4763-8D0B-F25826DDDB60}"/>
              </a:ext>
            </a:extLst>
          </p:cNvPr>
          <p:cNvSpPr/>
          <p:nvPr/>
        </p:nvSpPr>
        <p:spPr>
          <a:xfrm>
            <a:off x="2234202" y="1268759"/>
            <a:ext cx="6502270" cy="1152128"/>
          </a:xfrm>
          <a:prstGeom prst="wedgeRoundRectCallout">
            <a:avLst>
              <a:gd name="adj1" fmla="val -310"/>
              <a:gd name="adj2" fmla="val -89807"/>
              <a:gd name="adj3" fmla="val 16667"/>
            </a:avLst>
          </a:prstGeom>
          <a:solidFill>
            <a:schemeClr val="accent1">
              <a:lumMod val="60000"/>
              <a:lumOff val="40000"/>
            </a:schemeClr>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AT" dirty="0"/>
          </a:p>
          <a:p>
            <a:endParaRPr lang="de-AT" dirty="0"/>
          </a:p>
          <a:p>
            <a:r>
              <a:rPr lang="de-AT" dirty="0">
                <a:solidFill>
                  <a:schemeClr val="tx1"/>
                </a:solidFill>
              </a:rPr>
              <a:t>…</a:t>
            </a:r>
            <a:r>
              <a:rPr lang="de-AT" i="1" dirty="0">
                <a:solidFill>
                  <a:schemeClr val="tx1"/>
                </a:solidFill>
              </a:rPr>
              <a:t>some kids shout very aggressive and they write very sloppy in their books. They do not take student-teachers serious when I tell them to be quiet.</a:t>
            </a:r>
          </a:p>
          <a:p>
            <a:endParaRPr lang="de-AT" i="1" dirty="0"/>
          </a:p>
          <a:p>
            <a:endParaRPr lang="en-US" dirty="0"/>
          </a:p>
        </p:txBody>
      </p:sp>
      <p:sp>
        <p:nvSpPr>
          <p:cNvPr id="7" name="Speech Bubble: Rectangle with Corners Rounded 6">
            <a:extLst>
              <a:ext uri="{FF2B5EF4-FFF2-40B4-BE49-F238E27FC236}">
                <a16:creationId xmlns:a16="http://schemas.microsoft.com/office/drawing/2014/main" id="{826718C6-32B7-4529-A33E-7BFA5DF4105F}"/>
              </a:ext>
            </a:extLst>
          </p:cNvPr>
          <p:cNvSpPr/>
          <p:nvPr/>
        </p:nvSpPr>
        <p:spPr>
          <a:xfrm>
            <a:off x="6732240" y="5733256"/>
            <a:ext cx="1605726" cy="432048"/>
          </a:xfrm>
          <a:prstGeom prst="wedgeRoundRectCallout">
            <a:avLst>
              <a:gd name="adj1" fmla="val -73549"/>
              <a:gd name="adj2" fmla="val -620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Why???</a:t>
            </a:r>
            <a:endParaRPr lang="en-US" dirty="0"/>
          </a:p>
        </p:txBody>
      </p:sp>
      <p:pic>
        <p:nvPicPr>
          <p:cNvPr id="3" name="Picture 2">
            <a:extLst>
              <a:ext uri="{FF2B5EF4-FFF2-40B4-BE49-F238E27FC236}">
                <a16:creationId xmlns:a16="http://schemas.microsoft.com/office/drawing/2014/main" id="{97A818D9-7A81-400C-A76B-44D4C54306FD}"/>
              </a:ext>
            </a:extLst>
          </p:cNvPr>
          <p:cNvPicPr>
            <a:picLocks noChangeAspect="1"/>
          </p:cNvPicPr>
          <p:nvPr/>
        </p:nvPicPr>
        <p:blipFill>
          <a:blip r:embed="rId3"/>
          <a:stretch>
            <a:fillRect/>
          </a:stretch>
        </p:blipFill>
        <p:spPr>
          <a:xfrm>
            <a:off x="683568" y="764704"/>
            <a:ext cx="1197081" cy="1412556"/>
          </a:xfrm>
          <a:prstGeom prst="rect">
            <a:avLst/>
          </a:prstGeom>
        </p:spPr>
      </p:pic>
    </p:spTree>
    <p:extLst>
      <p:ext uri="{BB962C8B-B14F-4D97-AF65-F5344CB8AC3E}">
        <p14:creationId xmlns:p14="http://schemas.microsoft.com/office/powerpoint/2010/main" val="3909104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dirty="0"/>
          </a:p>
        </p:txBody>
      </p:sp>
      <p:sp>
        <p:nvSpPr>
          <p:cNvPr id="4" name="Content Placeholder 3"/>
          <p:cNvSpPr>
            <a:spLocks noGrp="1"/>
          </p:cNvSpPr>
          <p:nvPr>
            <p:ph sz="quarter" idx="1"/>
          </p:nvPr>
        </p:nvSpPr>
        <p:spPr>
          <a:xfrm>
            <a:off x="3203848" y="548680"/>
            <a:ext cx="5638800" cy="5410200"/>
          </a:xfrm>
        </p:spPr>
        <p:txBody>
          <a:bodyPr>
            <a:normAutofit/>
          </a:bodyPr>
          <a:lstStyle/>
          <a:p>
            <a:pPr marL="0" indent="0">
              <a:buNone/>
            </a:pPr>
            <a:r>
              <a:rPr lang="fr-FR" b="1" dirty="0" err="1">
                <a:solidFill>
                  <a:schemeClr val="tx2">
                    <a:lumMod val="60000"/>
                    <a:lumOff val="40000"/>
                  </a:schemeClr>
                </a:solidFill>
              </a:rPr>
              <a:t>Awareness</a:t>
            </a:r>
            <a:r>
              <a:rPr lang="fr-FR" b="1" dirty="0">
                <a:solidFill>
                  <a:schemeClr val="tx2">
                    <a:lumMod val="60000"/>
                    <a:lumOff val="40000"/>
                  </a:schemeClr>
                </a:solidFill>
              </a:rPr>
              <a:t> </a:t>
            </a:r>
            <a:r>
              <a:rPr lang="fr-FR" b="1" dirty="0" err="1">
                <a:solidFill>
                  <a:schemeClr val="tx2">
                    <a:lumMod val="60000"/>
                    <a:lumOff val="40000"/>
                  </a:schemeClr>
                </a:solidFill>
              </a:rPr>
              <a:t>Raising</a:t>
            </a: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22365187"/>
              </p:ext>
            </p:extLst>
          </p:nvPr>
        </p:nvGraphicFramePr>
        <p:xfrm>
          <a:off x="3275856" y="1445900"/>
          <a:ext cx="5400600" cy="4628246"/>
        </p:xfrm>
        <a:graphic>
          <a:graphicData uri="http://schemas.openxmlformats.org/drawingml/2006/table">
            <a:tbl>
              <a:tblPr firstRow="1" firstCol="1" bandRow="1">
                <a:tableStyleId>{5C22544A-7EE6-4342-B048-85BDC9FD1C3A}</a:tableStyleId>
              </a:tblPr>
              <a:tblGrid>
                <a:gridCol w="2700300">
                  <a:extLst>
                    <a:ext uri="{9D8B030D-6E8A-4147-A177-3AD203B41FA5}">
                      <a16:colId xmlns:a16="http://schemas.microsoft.com/office/drawing/2014/main" val="20000"/>
                    </a:ext>
                  </a:extLst>
                </a:gridCol>
                <a:gridCol w="2700300">
                  <a:extLst>
                    <a:ext uri="{9D8B030D-6E8A-4147-A177-3AD203B41FA5}">
                      <a16:colId xmlns:a16="http://schemas.microsoft.com/office/drawing/2014/main" val="20001"/>
                    </a:ext>
                  </a:extLst>
                </a:gridCol>
              </a:tblGrid>
              <a:tr h="739502">
                <a:tc>
                  <a:txBody>
                    <a:bodyPr/>
                    <a:lstStyle/>
                    <a:p>
                      <a:pPr>
                        <a:lnSpc>
                          <a:spcPct val="115000"/>
                        </a:lnSpc>
                        <a:spcAft>
                          <a:spcPts val="0"/>
                        </a:spcAft>
                      </a:pPr>
                      <a:r>
                        <a:rPr lang="en-US" sz="1200" dirty="0">
                          <a:effectLst/>
                        </a:rPr>
                        <a:t>Most students of 2b do their homework regularly.</a:t>
                      </a:r>
                      <a:endParaRPr lang="de-AT" sz="1100" dirty="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dirty="0">
                          <a:effectLst/>
                        </a:rPr>
                        <a:t>Some students are a bit disorganized and forget to hand in their homework.</a:t>
                      </a:r>
                      <a:endParaRPr lang="de-AT" sz="1100" dirty="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604829">
                <a:tc>
                  <a:txBody>
                    <a:bodyPr/>
                    <a:lstStyle/>
                    <a:p>
                      <a:pPr>
                        <a:lnSpc>
                          <a:spcPct val="115000"/>
                        </a:lnSpc>
                        <a:spcAft>
                          <a:spcPts val="0"/>
                        </a:spcAft>
                      </a:pPr>
                      <a:r>
                        <a:rPr lang="en-US" sz="1200">
                          <a:effectLst/>
                        </a:rPr>
                        <a:t>Most students do their work carefully.</a:t>
                      </a:r>
                      <a:endParaRPr lang="de-AT" sz="1100">
                        <a:effectLst/>
                      </a:endParaRPr>
                    </a:p>
                    <a:p>
                      <a:pPr>
                        <a:lnSpc>
                          <a:spcPct val="115000"/>
                        </a:lnSpc>
                        <a:spcAft>
                          <a:spcPts val="0"/>
                        </a:spcAft>
                      </a:pPr>
                      <a:r>
                        <a:rPr lang="en-US" sz="1200">
                          <a:effectLst/>
                        </a:rPr>
                        <a:t> </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dirty="0">
                          <a:effectLst/>
                        </a:rPr>
                        <a:t>Some kids hand in sloppy work.</a:t>
                      </a:r>
                      <a:endParaRPr lang="de-AT" sz="1100" dirty="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403219">
                <a:tc>
                  <a:txBody>
                    <a:bodyPr/>
                    <a:lstStyle/>
                    <a:p>
                      <a:pPr>
                        <a:lnSpc>
                          <a:spcPct val="115000"/>
                        </a:lnSpc>
                        <a:spcAft>
                          <a:spcPts val="0"/>
                        </a:spcAft>
                        <a:tabLst>
                          <a:tab pos="2787650" algn="r"/>
                        </a:tabLst>
                      </a:pPr>
                      <a:r>
                        <a:rPr lang="en-US" sz="1200">
                          <a:effectLst/>
                        </a:rPr>
                        <a:t>Most kids work quietly in class.	</a:t>
                      </a:r>
                      <a:endParaRPr lang="de-AT" sz="1100">
                        <a:effectLst/>
                      </a:endParaRPr>
                    </a:p>
                    <a:p>
                      <a:pPr>
                        <a:lnSpc>
                          <a:spcPct val="115000"/>
                        </a:lnSpc>
                        <a:spcAft>
                          <a:spcPts val="0"/>
                        </a:spcAft>
                        <a:tabLst>
                          <a:tab pos="2787650" algn="r"/>
                        </a:tabLst>
                      </a:pPr>
                      <a:r>
                        <a:rPr lang="en-US" sz="1200">
                          <a:effectLst/>
                        </a:rPr>
                        <a:t> </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A few kids are very noisy.</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403219">
                <a:tc>
                  <a:txBody>
                    <a:bodyPr/>
                    <a:lstStyle/>
                    <a:p>
                      <a:pPr>
                        <a:lnSpc>
                          <a:spcPct val="115000"/>
                        </a:lnSpc>
                        <a:spcAft>
                          <a:spcPts val="0"/>
                        </a:spcAft>
                      </a:pPr>
                      <a:r>
                        <a:rPr lang="en-US" sz="1200">
                          <a:effectLst/>
                        </a:rPr>
                        <a:t>Most students work quickly and efficiently in class.</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Many students are nervous during tests.</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403219">
                <a:tc>
                  <a:txBody>
                    <a:bodyPr/>
                    <a:lstStyle/>
                    <a:p>
                      <a:pPr>
                        <a:lnSpc>
                          <a:spcPct val="115000"/>
                        </a:lnSpc>
                        <a:spcAft>
                          <a:spcPts val="0"/>
                        </a:spcAft>
                      </a:pPr>
                      <a:r>
                        <a:rPr lang="en-US" sz="1200">
                          <a:effectLst/>
                        </a:rPr>
                        <a:t>Some students work slowly but very carefully.</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Some kids are impatient.</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403219">
                <a:tc>
                  <a:txBody>
                    <a:bodyPr/>
                    <a:lstStyle/>
                    <a:p>
                      <a:pPr>
                        <a:lnSpc>
                          <a:spcPct val="115000"/>
                        </a:lnSpc>
                        <a:spcAft>
                          <a:spcPts val="0"/>
                        </a:spcAft>
                      </a:pPr>
                      <a:r>
                        <a:rPr lang="en-US" sz="1200">
                          <a:effectLst/>
                        </a:rPr>
                        <a:t>The class can sing beautifully.</a:t>
                      </a:r>
                      <a:endParaRPr lang="de-AT" sz="1100">
                        <a:effectLst/>
                      </a:endParaRPr>
                    </a:p>
                    <a:p>
                      <a:pPr>
                        <a:lnSpc>
                          <a:spcPct val="115000"/>
                        </a:lnSpc>
                        <a:spcAft>
                          <a:spcPts val="0"/>
                        </a:spcAft>
                      </a:pPr>
                      <a:r>
                        <a:rPr lang="en-US" sz="1200">
                          <a:effectLst/>
                        </a:rPr>
                        <a:t> </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The reading diaries are really beautiful.</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403219">
                <a:tc>
                  <a:txBody>
                    <a:bodyPr/>
                    <a:lstStyle/>
                    <a:p>
                      <a:pPr>
                        <a:lnSpc>
                          <a:spcPct val="115000"/>
                        </a:lnSpc>
                        <a:spcAft>
                          <a:spcPts val="0"/>
                        </a:spcAft>
                      </a:pPr>
                      <a:r>
                        <a:rPr lang="en-US" sz="1200">
                          <a:effectLst/>
                        </a:rPr>
                        <a:t>The students of 2b work well in projects and workshops.</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The workshops are excellent.</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604829">
                <a:tc>
                  <a:txBody>
                    <a:bodyPr/>
                    <a:lstStyle/>
                    <a:p>
                      <a:pPr>
                        <a:lnSpc>
                          <a:spcPct val="115000"/>
                        </a:lnSpc>
                        <a:spcAft>
                          <a:spcPts val="0"/>
                        </a:spcAft>
                      </a:pPr>
                      <a:r>
                        <a:rPr lang="en-US" sz="1200">
                          <a:effectLst/>
                        </a:rPr>
                        <a:t>The students can think creatively and they can use the new language creatively.</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a:effectLst/>
                        </a:rPr>
                        <a:t>The kids can write very creative stories.</a:t>
                      </a:r>
                      <a:endParaRPr lang="de-AT" sz="110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r h="604829">
                <a:tc>
                  <a:txBody>
                    <a:bodyPr/>
                    <a:lstStyle/>
                    <a:p>
                      <a:pPr>
                        <a:lnSpc>
                          <a:spcPct val="115000"/>
                        </a:lnSpc>
                        <a:spcAft>
                          <a:spcPts val="0"/>
                        </a:spcAft>
                      </a:pPr>
                      <a:r>
                        <a:rPr lang="en-US" sz="1200">
                          <a:effectLst/>
                        </a:rPr>
                        <a:t>The students act very responsibly and treat their classmates well.</a:t>
                      </a:r>
                      <a:endParaRPr lang="de-AT" sz="1100">
                        <a:solidFill>
                          <a:srgbClr val="365F91"/>
                        </a:solidFill>
                        <a:effectLst/>
                        <a:latin typeface="Calibri"/>
                        <a:ea typeface="Times New Roman"/>
                        <a:cs typeface="Times New Roman"/>
                      </a:endParaRPr>
                    </a:p>
                  </a:txBody>
                  <a:tcPr marL="68580" marR="68580" marT="0" marB="0"/>
                </a:tc>
                <a:tc>
                  <a:txBody>
                    <a:bodyPr/>
                    <a:lstStyle/>
                    <a:p>
                      <a:pPr>
                        <a:lnSpc>
                          <a:spcPct val="115000"/>
                        </a:lnSpc>
                        <a:spcAft>
                          <a:spcPts val="0"/>
                        </a:spcAft>
                      </a:pPr>
                      <a:r>
                        <a:rPr lang="en-US" sz="1200" dirty="0">
                          <a:effectLst/>
                        </a:rPr>
                        <a:t>The teachers would like to know who is responsible for collecting the mobile phones.</a:t>
                      </a:r>
                      <a:endParaRPr lang="de-AT" sz="1100" dirty="0">
                        <a:solidFill>
                          <a:srgbClr val="365F91"/>
                        </a:solidFill>
                        <a:effectLst/>
                        <a:latin typeface="Calibri"/>
                        <a:ea typeface="Times New Roman"/>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7" name="Rectangle 1"/>
          <p:cNvSpPr>
            <a:spLocks noChangeArrowheads="1"/>
          </p:cNvSpPr>
          <p:nvPr/>
        </p:nvSpPr>
        <p:spPr bwMode="auto">
          <a:xfrm>
            <a:off x="3131840" y="1034775"/>
            <a:ext cx="58326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787650" algn="r"/>
              </a:tabLst>
              <a:defRPr>
                <a:solidFill>
                  <a:schemeClr val="tx1"/>
                </a:solidFill>
                <a:latin typeface="Arial" pitchFamily="34" charset="0"/>
                <a:cs typeface="Arial" pitchFamily="34" charset="0"/>
              </a:defRPr>
            </a:lvl1pPr>
            <a:lvl2pPr fontAlgn="base">
              <a:spcBef>
                <a:spcPct val="0"/>
              </a:spcBef>
              <a:spcAft>
                <a:spcPct val="0"/>
              </a:spcAft>
              <a:tabLst>
                <a:tab pos="2787650" algn="r"/>
              </a:tabLst>
              <a:defRPr>
                <a:solidFill>
                  <a:schemeClr val="tx1"/>
                </a:solidFill>
                <a:latin typeface="Arial" pitchFamily="34" charset="0"/>
                <a:cs typeface="Arial" pitchFamily="34" charset="0"/>
              </a:defRPr>
            </a:lvl2pPr>
            <a:lvl3pPr fontAlgn="base">
              <a:spcBef>
                <a:spcPct val="0"/>
              </a:spcBef>
              <a:spcAft>
                <a:spcPct val="0"/>
              </a:spcAft>
              <a:tabLst>
                <a:tab pos="2787650" algn="r"/>
              </a:tabLst>
              <a:defRPr>
                <a:solidFill>
                  <a:schemeClr val="tx1"/>
                </a:solidFill>
                <a:latin typeface="Arial" pitchFamily="34" charset="0"/>
                <a:cs typeface="Arial" pitchFamily="34" charset="0"/>
              </a:defRPr>
            </a:lvl3pPr>
            <a:lvl4pPr fontAlgn="base">
              <a:spcBef>
                <a:spcPct val="0"/>
              </a:spcBef>
              <a:spcAft>
                <a:spcPct val="0"/>
              </a:spcAft>
              <a:tabLst>
                <a:tab pos="2787650" algn="r"/>
              </a:tabLst>
              <a:defRPr>
                <a:solidFill>
                  <a:schemeClr val="tx1"/>
                </a:solidFill>
                <a:latin typeface="Arial" pitchFamily="34" charset="0"/>
                <a:cs typeface="Arial" pitchFamily="34" charset="0"/>
              </a:defRPr>
            </a:lvl4pPr>
            <a:lvl5pPr fontAlgn="base">
              <a:spcBef>
                <a:spcPct val="0"/>
              </a:spcBef>
              <a:spcAft>
                <a:spcPct val="0"/>
              </a:spcAft>
              <a:tabLst>
                <a:tab pos="2787650" algn="r"/>
              </a:tabLst>
              <a:defRPr>
                <a:solidFill>
                  <a:schemeClr val="tx1"/>
                </a:solidFill>
                <a:latin typeface="Arial" pitchFamily="34" charset="0"/>
                <a:cs typeface="Arial" pitchFamily="34" charset="0"/>
              </a:defRPr>
            </a:lvl5pPr>
            <a:lvl6pPr fontAlgn="base">
              <a:spcBef>
                <a:spcPct val="0"/>
              </a:spcBef>
              <a:spcAft>
                <a:spcPct val="0"/>
              </a:spcAft>
              <a:tabLst>
                <a:tab pos="2787650" algn="r"/>
              </a:tabLst>
              <a:defRPr>
                <a:solidFill>
                  <a:schemeClr val="tx1"/>
                </a:solidFill>
                <a:latin typeface="Arial" pitchFamily="34" charset="0"/>
                <a:cs typeface="Arial" pitchFamily="34" charset="0"/>
              </a:defRPr>
            </a:lvl6pPr>
            <a:lvl7pPr fontAlgn="base">
              <a:spcBef>
                <a:spcPct val="0"/>
              </a:spcBef>
              <a:spcAft>
                <a:spcPct val="0"/>
              </a:spcAft>
              <a:tabLst>
                <a:tab pos="2787650" algn="r"/>
              </a:tabLst>
              <a:defRPr>
                <a:solidFill>
                  <a:schemeClr val="tx1"/>
                </a:solidFill>
                <a:latin typeface="Arial" pitchFamily="34" charset="0"/>
                <a:cs typeface="Arial" pitchFamily="34" charset="0"/>
              </a:defRPr>
            </a:lvl7pPr>
            <a:lvl8pPr fontAlgn="base">
              <a:spcBef>
                <a:spcPct val="0"/>
              </a:spcBef>
              <a:spcAft>
                <a:spcPct val="0"/>
              </a:spcAft>
              <a:tabLst>
                <a:tab pos="2787650" algn="r"/>
              </a:tabLst>
              <a:defRPr>
                <a:solidFill>
                  <a:schemeClr val="tx1"/>
                </a:solidFill>
                <a:latin typeface="Arial" pitchFamily="34" charset="0"/>
                <a:cs typeface="Arial" pitchFamily="34" charset="0"/>
              </a:defRPr>
            </a:lvl8pPr>
            <a:lvl9pPr fontAlgn="base">
              <a:spcBef>
                <a:spcPct val="0"/>
              </a:spcBef>
              <a:spcAft>
                <a:spcPct val="0"/>
              </a:spcAft>
              <a:tabLst>
                <a:tab pos="278765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787650" algn="r"/>
              </a:tabLst>
            </a:pPr>
            <a:r>
              <a:rPr kumimoji="0" lang="en-US" altLang="de-DE" sz="2000" b="0" i="0" u="none" strike="noStrike" cap="none" normalizeH="0" baseline="0" dirty="0">
                <a:ln>
                  <a:noFill/>
                </a:ln>
                <a:solidFill>
                  <a:srgbClr val="343434"/>
                </a:solidFill>
                <a:effectLst/>
                <a:latin typeface="Berlin Sans FB Demi" pitchFamily="34" charset="0"/>
                <a:ea typeface="Times New Roman" pitchFamily="18" charset="0"/>
                <a:cs typeface="Times New Roman" pitchFamily="18" charset="0"/>
              </a:rPr>
              <a:t>Teachers‘ Conference: </a:t>
            </a:r>
            <a:r>
              <a:rPr kumimoji="0" lang="en-US" altLang="de-DE" sz="1400" b="0" i="0" u="none" strike="noStrike" cap="none" normalizeH="0" baseline="0" dirty="0">
                <a:ln>
                  <a:noFill/>
                </a:ln>
                <a:solidFill>
                  <a:schemeClr val="tx1"/>
                </a:solidFill>
                <a:effectLst/>
                <a:latin typeface="Colonna MT" pitchFamily="82" charset="0"/>
                <a:ea typeface="Times New Roman" pitchFamily="18" charset="0"/>
                <a:cs typeface="Times New Roman" pitchFamily="18" charset="0"/>
              </a:rPr>
              <a:t>What your teachers have said about you</a:t>
            </a:r>
            <a:r>
              <a:rPr kumimoji="0" lang="en-US" altLang="de-DE" sz="1400" b="0" i="0" u="none" strike="noStrike" cap="none" normalizeH="0" baseline="0" dirty="0">
                <a:ln>
                  <a:noFill/>
                </a:ln>
                <a:solidFill>
                  <a:schemeClr val="tx1"/>
                </a:solidFill>
                <a:effectLst/>
                <a:latin typeface="Calibri"/>
                <a:ea typeface="Times New Roman" pitchFamily="18" charset="0"/>
                <a:cs typeface="Times New Roman" pitchFamily="18" charset="0"/>
              </a:rPr>
              <a:t>…</a:t>
            </a:r>
            <a:r>
              <a:rPr kumimoji="0" lang="en-US" altLang="de-DE" sz="1400" b="0" i="0" u="none" strike="noStrike" cap="none" normalizeH="0" baseline="0" dirty="0">
                <a:ln>
                  <a:noFill/>
                </a:ln>
                <a:solidFill>
                  <a:schemeClr val="tx1"/>
                </a:solidFill>
                <a:effectLst/>
                <a:latin typeface="Colonna MT" pitchFamily="82" charset="0"/>
                <a:ea typeface="Times New Roman" pitchFamily="18" charset="0"/>
                <a:cs typeface="Times New Roman" pitchFamily="18" charset="0"/>
              </a:rPr>
              <a:t>.</a:t>
            </a:r>
            <a:endParaRPr kumimoji="0" lang="en-US" altLang="de-DE" sz="1400" b="0" i="0" u="none" strike="noStrike" cap="none" normalizeH="0" baseline="0" dirty="0">
              <a:ln>
                <a:noFill/>
              </a:ln>
              <a:solidFill>
                <a:schemeClr val="tx1"/>
              </a:solidFill>
              <a:effectLst/>
            </a:endParaRPr>
          </a:p>
        </p:txBody>
      </p:sp>
      <p:sp>
        <p:nvSpPr>
          <p:cNvPr id="8" name="TextBox 7"/>
          <p:cNvSpPr txBox="1"/>
          <p:nvPr/>
        </p:nvSpPr>
        <p:spPr>
          <a:xfrm>
            <a:off x="5580112" y="4869160"/>
            <a:ext cx="2736304" cy="64633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fr-FR" dirty="0" err="1"/>
              <a:t>What</a:t>
            </a:r>
            <a:r>
              <a:rPr lang="fr-FR" dirty="0"/>
              <a:t> do </a:t>
            </a:r>
            <a:r>
              <a:rPr lang="fr-FR" dirty="0" err="1"/>
              <a:t>you</a:t>
            </a:r>
            <a:r>
              <a:rPr lang="fr-FR" dirty="0"/>
              <a:t> notice?</a:t>
            </a:r>
          </a:p>
          <a:p>
            <a:r>
              <a:rPr lang="fr-FR" dirty="0" err="1"/>
              <a:t>Find</a:t>
            </a:r>
            <a:r>
              <a:rPr lang="fr-FR" dirty="0"/>
              <a:t> the </a:t>
            </a:r>
            <a:r>
              <a:rPr lang="fr-FR" dirty="0" err="1"/>
              <a:t>rule</a:t>
            </a:r>
            <a:r>
              <a:rPr lang="fr-FR" dirty="0"/>
              <a:t>.</a:t>
            </a:r>
          </a:p>
        </p:txBody>
      </p:sp>
      <p:sp>
        <p:nvSpPr>
          <p:cNvPr id="9" name="TextBox 8">
            <a:extLst>
              <a:ext uri="{FF2B5EF4-FFF2-40B4-BE49-F238E27FC236}">
                <a16:creationId xmlns:a16="http://schemas.microsoft.com/office/drawing/2014/main" id="{BB8E6E1B-39A8-4F9F-8A94-30768C20F4C6}"/>
              </a:ext>
            </a:extLst>
          </p:cNvPr>
          <p:cNvSpPr txBox="1"/>
          <p:nvPr/>
        </p:nvSpPr>
        <p:spPr>
          <a:xfrm>
            <a:off x="3321499" y="6319614"/>
            <a:ext cx="3698773" cy="369332"/>
          </a:xfrm>
          <a:prstGeom prst="rect">
            <a:avLst/>
          </a:prstGeom>
          <a:noFill/>
        </p:spPr>
        <p:txBody>
          <a:bodyPr wrap="square" rtlCol="0">
            <a:spAutoFit/>
          </a:bodyPr>
          <a:lstStyle/>
          <a:p>
            <a:r>
              <a:rPr lang="de-AT" dirty="0"/>
              <a:t>another option</a:t>
            </a:r>
            <a:r>
              <a:rPr lang="de-AT" dirty="0">
                <a:solidFill>
                  <a:srgbClr val="C00000"/>
                </a:solidFill>
              </a:rPr>
              <a:t>: </a:t>
            </a:r>
            <a:r>
              <a:rPr lang="de-AT" dirty="0">
                <a:solidFill>
                  <a:srgbClr val="C00000"/>
                </a:solidFill>
                <a:hlinkClick r:id="rId2">
                  <a:extLst>
                    <a:ext uri="{A12FA001-AC4F-418D-AE19-62706E023703}">
                      <ahyp:hlinkClr xmlns:ahyp="http://schemas.microsoft.com/office/drawing/2018/hyperlinkcolor" val="tx"/>
                    </a:ext>
                  </a:extLst>
                </a:hlinkClick>
              </a:rPr>
              <a:t>Grammar-book 2</a:t>
            </a:r>
            <a:endParaRPr lang="en-US" dirty="0">
              <a:solidFill>
                <a:srgbClr val="C00000"/>
              </a:solidFill>
            </a:endParaRPr>
          </a:p>
        </p:txBody>
      </p:sp>
      <p:pic>
        <p:nvPicPr>
          <p:cNvPr id="11" name="Picture 10">
            <a:extLst>
              <a:ext uri="{FF2B5EF4-FFF2-40B4-BE49-F238E27FC236}">
                <a16:creationId xmlns:a16="http://schemas.microsoft.com/office/drawing/2014/main" id="{2E39BE13-F616-41E3-B2BF-B8213F7F538C}"/>
              </a:ext>
            </a:extLst>
          </p:cNvPr>
          <p:cNvPicPr>
            <a:picLocks noChangeAspect="1"/>
          </p:cNvPicPr>
          <p:nvPr/>
        </p:nvPicPr>
        <p:blipFill>
          <a:blip r:embed="rId3"/>
          <a:stretch>
            <a:fillRect/>
          </a:stretch>
        </p:blipFill>
        <p:spPr>
          <a:xfrm>
            <a:off x="340477" y="1028475"/>
            <a:ext cx="2402723" cy="5159746"/>
          </a:xfrm>
          <a:prstGeom prst="rect">
            <a:avLst/>
          </a:prstGeom>
        </p:spPr>
      </p:pic>
      <p:sp>
        <p:nvSpPr>
          <p:cNvPr id="5" name="Right Arrow 4"/>
          <p:cNvSpPr/>
          <p:nvPr/>
        </p:nvSpPr>
        <p:spPr>
          <a:xfrm rot="8814013">
            <a:off x="2142775" y="1026463"/>
            <a:ext cx="936104"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925" y="1206483"/>
            <a:ext cx="85407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08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14EED4-E7C1-4CB7-9980-890BE35DD74C}"/>
              </a:ext>
            </a:extLst>
          </p:cNvPr>
          <p:cNvPicPr>
            <a:picLocks noChangeAspect="1"/>
          </p:cNvPicPr>
          <p:nvPr/>
        </p:nvPicPr>
        <p:blipFill>
          <a:blip r:embed="rId2"/>
          <a:stretch>
            <a:fillRect/>
          </a:stretch>
        </p:blipFill>
        <p:spPr>
          <a:xfrm>
            <a:off x="302424" y="836712"/>
            <a:ext cx="2519351" cy="5410200"/>
          </a:xfrm>
          <a:prstGeom prst="rect">
            <a:avLst/>
          </a:prstGeom>
        </p:spPr>
      </p:pic>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Conceptualization</a:t>
            </a:r>
            <a:r>
              <a:rPr lang="fr-FR" b="1" dirty="0">
                <a:solidFill>
                  <a:schemeClr val="tx2">
                    <a:lumMod val="60000"/>
                    <a:lumOff val="40000"/>
                  </a:schemeClr>
                </a:solidFill>
              </a:rPr>
              <a:t> --</a:t>
            </a:r>
            <a:r>
              <a:rPr lang="fr-FR" b="1" dirty="0" err="1">
                <a:solidFill>
                  <a:schemeClr val="tx2">
                    <a:lumMod val="60000"/>
                    <a:lumOff val="40000"/>
                  </a:schemeClr>
                </a:solidFill>
              </a:rPr>
              <a:t>Proceduralization</a:t>
            </a: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r>
              <a:rPr lang="fr-FR" sz="2400" dirty="0" err="1"/>
              <a:t>Manner</a:t>
            </a:r>
            <a:r>
              <a:rPr lang="fr-FR" sz="2400" dirty="0"/>
              <a:t> Mimes</a:t>
            </a:r>
          </a:p>
          <a:p>
            <a:endParaRPr lang="fr-FR" sz="2400" dirty="0"/>
          </a:p>
        </p:txBody>
      </p:sp>
      <p:pic>
        <p:nvPicPr>
          <p:cNvPr id="22533" name="Pict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202790"/>
            <a:ext cx="4854501" cy="364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912" y="1391295"/>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720" y="1114003"/>
            <a:ext cx="85407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FEDCA8B9-5251-4D5F-AEDA-87347950981B}"/>
              </a:ext>
            </a:extLst>
          </p:cNvPr>
          <p:cNvSpPr txBox="1"/>
          <p:nvPr/>
        </p:nvSpPr>
        <p:spPr>
          <a:xfrm>
            <a:off x="4360816" y="3212976"/>
            <a:ext cx="1651344" cy="92333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de-AT" dirty="0"/>
              <a:t>Simon</a:t>
            </a:r>
          </a:p>
          <a:p>
            <a:r>
              <a:rPr lang="de-AT" dirty="0"/>
              <a:t>Hertz</a:t>
            </a:r>
          </a:p>
          <a:p>
            <a:endParaRPr lang="de-AT" dirty="0"/>
          </a:p>
        </p:txBody>
      </p:sp>
      <p:sp>
        <p:nvSpPr>
          <p:cNvPr id="8" name="TextBox 7">
            <a:extLst>
              <a:ext uri="{FF2B5EF4-FFF2-40B4-BE49-F238E27FC236}">
                <a16:creationId xmlns:a16="http://schemas.microsoft.com/office/drawing/2014/main" id="{19129599-C34B-497E-8030-02C493D618CA}"/>
              </a:ext>
            </a:extLst>
          </p:cNvPr>
          <p:cNvSpPr txBox="1"/>
          <p:nvPr/>
        </p:nvSpPr>
        <p:spPr>
          <a:xfrm>
            <a:off x="4360816" y="3284984"/>
            <a:ext cx="1651344" cy="92333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de-AT" dirty="0"/>
              <a:t>smokes heavily</a:t>
            </a:r>
          </a:p>
          <a:p>
            <a:endParaRPr lang="de-AT" dirty="0"/>
          </a:p>
        </p:txBody>
      </p:sp>
      <p:sp>
        <p:nvSpPr>
          <p:cNvPr id="3" name="Rectangle 2">
            <a:extLst>
              <a:ext uri="{FF2B5EF4-FFF2-40B4-BE49-F238E27FC236}">
                <a16:creationId xmlns:a16="http://schemas.microsoft.com/office/drawing/2014/main" id="{D73D13A6-50DC-4A80-9DF9-1A1D227FA212}"/>
              </a:ext>
            </a:extLst>
          </p:cNvPr>
          <p:cNvSpPr/>
          <p:nvPr/>
        </p:nvSpPr>
        <p:spPr>
          <a:xfrm>
            <a:off x="4427984" y="3356992"/>
            <a:ext cx="1584176" cy="93610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de-AT" dirty="0"/>
              <a:t>Robert</a:t>
            </a:r>
          </a:p>
          <a:p>
            <a:pPr algn="ctr"/>
            <a:r>
              <a:rPr lang="de-AT" dirty="0"/>
              <a:t>Quinn</a:t>
            </a:r>
            <a:endParaRPr lang="en-US" dirty="0"/>
          </a:p>
        </p:txBody>
      </p:sp>
      <p:sp>
        <p:nvSpPr>
          <p:cNvPr id="5" name="Rectangle 4">
            <a:extLst>
              <a:ext uri="{FF2B5EF4-FFF2-40B4-BE49-F238E27FC236}">
                <a16:creationId xmlns:a16="http://schemas.microsoft.com/office/drawing/2014/main" id="{03C9F31E-368A-4DC8-B51F-F31B6E358324}"/>
              </a:ext>
            </a:extLst>
          </p:cNvPr>
          <p:cNvSpPr/>
          <p:nvPr/>
        </p:nvSpPr>
        <p:spPr>
          <a:xfrm>
            <a:off x="4499992" y="3429000"/>
            <a:ext cx="1512168" cy="93610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de-AT" dirty="0"/>
              <a:t>reads quickly</a:t>
            </a:r>
            <a:endParaRPr lang="en-US" dirty="0"/>
          </a:p>
        </p:txBody>
      </p:sp>
    </p:spTree>
    <p:extLst>
      <p:ext uri="{BB962C8B-B14F-4D97-AF65-F5344CB8AC3E}">
        <p14:creationId xmlns:p14="http://schemas.microsoft.com/office/powerpoint/2010/main" val="42192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80">
                                          <p:stCondLst>
                                            <p:cond delay="0"/>
                                          </p:stCondLst>
                                        </p:cTn>
                                        <p:tgtEl>
                                          <p:spTgt spid="3"/>
                                        </p:tgtEl>
                                      </p:cBhvr>
                                    </p:animEffect>
                                    <p:anim calcmode="lin" valueType="num">
                                      <p:cBhvr>
                                        <p:cTn id="3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gtEl>
                                      </p:cBhvr>
                                      <p:to x="100000" y="60000"/>
                                    </p:animScale>
                                    <p:animScale>
                                      <p:cBhvr>
                                        <p:cTn id="37" dur="166" decel="50000">
                                          <p:stCondLst>
                                            <p:cond delay="676"/>
                                          </p:stCondLst>
                                        </p:cTn>
                                        <p:tgtEl>
                                          <p:spTgt spid="3"/>
                                        </p:tgtEl>
                                      </p:cBhvr>
                                      <p:to x="100000" y="100000"/>
                                    </p:animScale>
                                    <p:animScale>
                                      <p:cBhvr>
                                        <p:cTn id="38" dur="26">
                                          <p:stCondLst>
                                            <p:cond delay="1312"/>
                                          </p:stCondLst>
                                        </p:cTn>
                                        <p:tgtEl>
                                          <p:spTgt spid="3"/>
                                        </p:tgtEl>
                                      </p:cBhvr>
                                      <p:to x="100000" y="80000"/>
                                    </p:animScale>
                                    <p:animScale>
                                      <p:cBhvr>
                                        <p:cTn id="39" dur="166" decel="50000">
                                          <p:stCondLst>
                                            <p:cond delay="1338"/>
                                          </p:stCondLst>
                                        </p:cTn>
                                        <p:tgtEl>
                                          <p:spTgt spid="3"/>
                                        </p:tgtEl>
                                      </p:cBhvr>
                                      <p:to x="100000" y="100000"/>
                                    </p:animScale>
                                    <p:animScale>
                                      <p:cBhvr>
                                        <p:cTn id="40" dur="26">
                                          <p:stCondLst>
                                            <p:cond delay="1642"/>
                                          </p:stCondLst>
                                        </p:cTn>
                                        <p:tgtEl>
                                          <p:spTgt spid="3"/>
                                        </p:tgtEl>
                                      </p:cBhvr>
                                      <p:to x="100000" y="90000"/>
                                    </p:animScale>
                                    <p:animScale>
                                      <p:cBhvr>
                                        <p:cTn id="41" dur="166" decel="50000">
                                          <p:stCondLst>
                                            <p:cond delay="1668"/>
                                          </p:stCondLst>
                                        </p:cTn>
                                        <p:tgtEl>
                                          <p:spTgt spid="3"/>
                                        </p:tgtEl>
                                      </p:cBhvr>
                                      <p:to x="100000" y="100000"/>
                                    </p:animScale>
                                    <p:animScale>
                                      <p:cBhvr>
                                        <p:cTn id="42" dur="26">
                                          <p:stCondLst>
                                            <p:cond delay="1808"/>
                                          </p:stCondLst>
                                        </p:cTn>
                                        <p:tgtEl>
                                          <p:spTgt spid="3"/>
                                        </p:tgtEl>
                                      </p:cBhvr>
                                      <p:to x="100000" y="95000"/>
                                    </p:animScale>
                                    <p:animScale>
                                      <p:cBhvr>
                                        <p:cTn id="43" dur="166" decel="50000">
                                          <p:stCondLst>
                                            <p:cond delay="1834"/>
                                          </p:stCondLst>
                                        </p:cTn>
                                        <p:tgtEl>
                                          <p:spTgt spid="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FB1D-C11E-468B-BEF8-53C95CB62BA7}"/>
              </a:ext>
            </a:extLst>
          </p:cNvPr>
          <p:cNvSpPr>
            <a:spLocks noGrp="1"/>
          </p:cNvSpPr>
          <p:nvPr>
            <p:ph type="title"/>
          </p:nvPr>
        </p:nvSpPr>
        <p:spPr/>
        <p:txBody>
          <a:bodyPr/>
          <a:lstStyle/>
          <a:p>
            <a:r>
              <a:rPr lang="de-AT" dirty="0"/>
              <a:t>Let‘s play some  variations of this game…</a:t>
            </a:r>
            <a:endParaRPr lang="en-US" dirty="0"/>
          </a:p>
        </p:txBody>
      </p:sp>
      <p:pic>
        <p:nvPicPr>
          <p:cNvPr id="4" name="Content Placeholder 3">
            <a:extLst>
              <a:ext uri="{FF2B5EF4-FFF2-40B4-BE49-F238E27FC236}">
                <a16:creationId xmlns:a16="http://schemas.microsoft.com/office/drawing/2014/main" id="{FE4E695C-8C37-4C75-A1F5-C9398A9E97A5}"/>
              </a:ext>
            </a:extLst>
          </p:cNvPr>
          <p:cNvPicPr>
            <a:picLocks noGrp="1" noChangeAspect="1"/>
          </p:cNvPicPr>
          <p:nvPr>
            <p:ph sz="quarter" idx="1"/>
          </p:nvPr>
        </p:nvPicPr>
        <p:blipFill>
          <a:blip r:embed="rId3"/>
          <a:stretch>
            <a:fillRect/>
          </a:stretch>
        </p:blipFill>
        <p:spPr>
          <a:xfrm>
            <a:off x="683568" y="1628800"/>
            <a:ext cx="2808312" cy="280831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9C326D7-2B26-484C-898E-EF0A7DED6DAE}"/>
              </a:ext>
            </a:extLst>
          </p:cNvPr>
          <p:cNvSpPr txBox="1"/>
          <p:nvPr/>
        </p:nvSpPr>
        <p:spPr>
          <a:xfrm>
            <a:off x="3923928" y="1700808"/>
            <a:ext cx="2664296" cy="4801314"/>
          </a:xfrm>
          <a:prstGeom prst="rect">
            <a:avLst/>
          </a:prstGeom>
          <a:noFill/>
        </p:spPr>
        <p:txBody>
          <a:bodyPr wrap="square" rtlCol="0">
            <a:spAutoFit/>
          </a:bodyPr>
          <a:lstStyle/>
          <a:p>
            <a:r>
              <a:rPr lang="de-AT" dirty="0"/>
              <a:t>What do you think? </a:t>
            </a:r>
          </a:p>
          <a:p>
            <a:r>
              <a:rPr lang="de-AT" dirty="0"/>
              <a:t>How do these people…</a:t>
            </a:r>
          </a:p>
          <a:p>
            <a:endParaRPr lang="de-AT" dirty="0"/>
          </a:p>
          <a:p>
            <a:pPr marL="285750" indent="-285750">
              <a:buFont typeface="Arial" panose="020B0604020202020204" pitchFamily="34" charset="0"/>
              <a:buChar char="•"/>
            </a:pPr>
            <a:r>
              <a:rPr lang="de-AT" dirty="0"/>
              <a:t>speak French</a:t>
            </a:r>
          </a:p>
          <a:p>
            <a:pPr marL="285750" indent="-285750">
              <a:buFont typeface="Arial" panose="020B0604020202020204" pitchFamily="34" charset="0"/>
              <a:buChar char="•"/>
            </a:pPr>
            <a:r>
              <a:rPr lang="de-AT" dirty="0"/>
              <a:t>dance</a:t>
            </a:r>
          </a:p>
          <a:p>
            <a:pPr marL="285750" indent="-285750">
              <a:buFont typeface="Arial" panose="020B0604020202020204" pitchFamily="34" charset="0"/>
              <a:buChar char="•"/>
            </a:pPr>
            <a:r>
              <a:rPr lang="de-AT" dirty="0"/>
              <a:t>smile</a:t>
            </a:r>
          </a:p>
          <a:p>
            <a:pPr marL="285750" indent="-285750">
              <a:buFont typeface="Arial" panose="020B0604020202020204" pitchFamily="34" charset="0"/>
              <a:buChar char="•"/>
            </a:pPr>
            <a:r>
              <a:rPr lang="de-AT" dirty="0"/>
              <a:t>sing</a:t>
            </a:r>
          </a:p>
          <a:p>
            <a:pPr marL="285750" indent="-285750">
              <a:buFont typeface="Arial" panose="020B0604020202020204" pitchFamily="34" charset="0"/>
              <a:buChar char="•"/>
            </a:pPr>
            <a:r>
              <a:rPr lang="de-AT" dirty="0"/>
              <a:t>ski</a:t>
            </a:r>
          </a:p>
          <a:p>
            <a:pPr marL="285750" indent="-285750">
              <a:buFont typeface="Arial" panose="020B0604020202020204" pitchFamily="34" charset="0"/>
              <a:buChar char="•"/>
            </a:pPr>
            <a:r>
              <a:rPr lang="de-AT" dirty="0"/>
              <a:t>run  / jog</a:t>
            </a:r>
          </a:p>
          <a:p>
            <a:pPr marL="285750" indent="-285750">
              <a:buFont typeface="Arial" panose="020B0604020202020204" pitchFamily="34" charset="0"/>
              <a:buChar char="•"/>
            </a:pPr>
            <a:r>
              <a:rPr lang="de-AT" dirty="0"/>
              <a:t>type</a:t>
            </a:r>
          </a:p>
          <a:p>
            <a:pPr marL="285750" indent="-285750">
              <a:buFont typeface="Arial" panose="020B0604020202020204" pitchFamily="34" charset="0"/>
              <a:buChar char="•"/>
            </a:pPr>
            <a:r>
              <a:rPr lang="de-AT" dirty="0"/>
              <a:t>knit</a:t>
            </a:r>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endParaRPr lang="de-AT" dirty="0"/>
          </a:p>
          <a:p>
            <a:endParaRPr lang="de-AT" dirty="0"/>
          </a:p>
          <a:p>
            <a:endParaRPr lang="de-AT" dirty="0"/>
          </a:p>
          <a:p>
            <a:endParaRPr lang="de-AT" dirty="0"/>
          </a:p>
          <a:p>
            <a:endParaRPr lang="en-US" dirty="0"/>
          </a:p>
        </p:txBody>
      </p:sp>
      <p:pic>
        <p:nvPicPr>
          <p:cNvPr id="8" name="Picture 7">
            <a:extLst>
              <a:ext uri="{FF2B5EF4-FFF2-40B4-BE49-F238E27FC236}">
                <a16:creationId xmlns:a16="http://schemas.microsoft.com/office/drawing/2014/main" id="{408D3CB8-CAB0-4230-BDEC-BD03DEA61A09}"/>
              </a:ext>
            </a:extLst>
          </p:cNvPr>
          <p:cNvPicPr>
            <a:picLocks noChangeAspect="1"/>
          </p:cNvPicPr>
          <p:nvPr/>
        </p:nvPicPr>
        <p:blipFill>
          <a:blip r:embed="rId4"/>
          <a:stretch>
            <a:fillRect/>
          </a:stretch>
        </p:blipFill>
        <p:spPr>
          <a:xfrm>
            <a:off x="6444208" y="1700808"/>
            <a:ext cx="2204864" cy="220486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1B596B0-493F-41CB-B03A-A6AA620337A1}"/>
              </a:ext>
            </a:extLst>
          </p:cNvPr>
          <p:cNvPicPr>
            <a:picLocks noChangeAspect="1"/>
          </p:cNvPicPr>
          <p:nvPr/>
        </p:nvPicPr>
        <p:blipFill>
          <a:blip r:embed="rId5"/>
          <a:stretch>
            <a:fillRect/>
          </a:stretch>
        </p:blipFill>
        <p:spPr>
          <a:xfrm>
            <a:off x="5376527" y="4149080"/>
            <a:ext cx="2204864" cy="220486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ED665FEA-E342-417C-B55E-CF573007295C}"/>
              </a:ext>
            </a:extLst>
          </p:cNvPr>
          <p:cNvSpPr/>
          <p:nvPr/>
        </p:nvSpPr>
        <p:spPr>
          <a:xfrm>
            <a:off x="257740" y="6016761"/>
            <a:ext cx="4392488" cy="336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https://thispersondoesnotexist.com/</a:t>
            </a:r>
          </a:p>
        </p:txBody>
      </p:sp>
    </p:spTree>
    <p:extLst>
      <p:ext uri="{BB962C8B-B14F-4D97-AF65-F5344CB8AC3E}">
        <p14:creationId xmlns:p14="http://schemas.microsoft.com/office/powerpoint/2010/main" val="1475031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2594F-96D7-46AE-BE89-E7B2467A27A7}"/>
              </a:ext>
            </a:extLst>
          </p:cNvPr>
          <p:cNvSpPr>
            <a:spLocks noGrp="1"/>
          </p:cNvSpPr>
          <p:nvPr>
            <p:ph type="title"/>
          </p:nvPr>
        </p:nvSpPr>
        <p:spPr/>
        <p:txBody>
          <a:bodyPr/>
          <a:lstStyle/>
          <a:p>
            <a:r>
              <a:rPr lang="de-AT" dirty="0"/>
              <a:t>Exploring more exercises</a:t>
            </a:r>
            <a:endParaRPr lang="en-US" dirty="0"/>
          </a:p>
        </p:txBody>
      </p:sp>
      <p:sp>
        <p:nvSpPr>
          <p:cNvPr id="3" name="Content Placeholder 2">
            <a:extLst>
              <a:ext uri="{FF2B5EF4-FFF2-40B4-BE49-F238E27FC236}">
                <a16:creationId xmlns:a16="http://schemas.microsoft.com/office/drawing/2014/main" id="{C5510466-65F4-4499-B620-56CE4D2B808C}"/>
              </a:ext>
            </a:extLst>
          </p:cNvPr>
          <p:cNvSpPr>
            <a:spLocks noGrp="1"/>
          </p:cNvSpPr>
          <p:nvPr>
            <p:ph sz="quarter" idx="1"/>
          </p:nvPr>
        </p:nvSpPr>
        <p:spPr>
          <a:xfrm>
            <a:off x="417506" y="1666427"/>
            <a:ext cx="8503920" cy="4572000"/>
          </a:xfrm>
        </p:spPr>
        <p:txBody>
          <a:bodyPr/>
          <a:lstStyle/>
          <a:p>
            <a:r>
              <a:rPr lang="de-AT" sz="2400" dirty="0"/>
              <a:t>In your breakout-room, go to </a:t>
            </a:r>
            <a:r>
              <a:rPr lang="de-AT" sz="2400" dirty="0">
                <a:hlinkClick r:id="rId2"/>
              </a:rPr>
              <a:t>www.epep.at</a:t>
            </a:r>
            <a:r>
              <a:rPr lang="de-AT" sz="2400" dirty="0"/>
              <a:t> and compare the activities that you find there to the ones in your textbook. Which of the criteria on the „grammar checkers“ do the exercises meet?</a:t>
            </a:r>
          </a:p>
          <a:p>
            <a:endParaRPr lang="en-US" dirty="0"/>
          </a:p>
        </p:txBody>
      </p:sp>
      <p:pic>
        <p:nvPicPr>
          <p:cNvPr id="5" name="Picture 4">
            <a:extLst>
              <a:ext uri="{FF2B5EF4-FFF2-40B4-BE49-F238E27FC236}">
                <a16:creationId xmlns:a16="http://schemas.microsoft.com/office/drawing/2014/main" id="{19C5D721-9C62-4DE4-A9DF-11AC437E3615}"/>
              </a:ext>
            </a:extLst>
          </p:cNvPr>
          <p:cNvPicPr>
            <a:picLocks noChangeAspect="1"/>
          </p:cNvPicPr>
          <p:nvPr/>
        </p:nvPicPr>
        <p:blipFill>
          <a:blip r:embed="rId3"/>
          <a:stretch>
            <a:fillRect/>
          </a:stretch>
        </p:blipFill>
        <p:spPr>
          <a:xfrm>
            <a:off x="611560" y="3356992"/>
            <a:ext cx="4982859" cy="2495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Arrow: Down 5">
            <a:extLst>
              <a:ext uri="{FF2B5EF4-FFF2-40B4-BE49-F238E27FC236}">
                <a16:creationId xmlns:a16="http://schemas.microsoft.com/office/drawing/2014/main" id="{22B6EF13-5CF7-4EE1-988B-F03A42EA0D32}"/>
              </a:ext>
            </a:extLst>
          </p:cNvPr>
          <p:cNvSpPr/>
          <p:nvPr/>
        </p:nvSpPr>
        <p:spPr>
          <a:xfrm rot="1172091">
            <a:off x="2750305" y="3880190"/>
            <a:ext cx="288032" cy="1008112"/>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A202FD0-5188-4663-8CFE-DF1CA8700A59}"/>
              </a:ext>
            </a:extLst>
          </p:cNvPr>
          <p:cNvPicPr>
            <a:picLocks noChangeAspect="1"/>
          </p:cNvPicPr>
          <p:nvPr/>
        </p:nvPicPr>
        <p:blipFill>
          <a:blip r:embed="rId4"/>
          <a:stretch>
            <a:fillRect/>
          </a:stretch>
        </p:blipFill>
        <p:spPr>
          <a:xfrm>
            <a:off x="6588224" y="2924944"/>
            <a:ext cx="1526475" cy="3278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40663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F8FB-2414-43C8-8E98-EDF80E66E088}"/>
              </a:ext>
            </a:extLst>
          </p:cNvPr>
          <p:cNvSpPr>
            <a:spLocks noGrp="1"/>
          </p:cNvSpPr>
          <p:nvPr>
            <p:ph type="title"/>
          </p:nvPr>
        </p:nvSpPr>
        <p:spPr/>
        <p:txBody>
          <a:bodyPr/>
          <a:lstStyle/>
          <a:p>
            <a:r>
              <a:rPr lang="de-AT" dirty="0"/>
              <a:t>Focus on Modern Business 1</a:t>
            </a:r>
            <a:endParaRPr lang="en-US" dirty="0"/>
          </a:p>
        </p:txBody>
      </p:sp>
      <p:pic>
        <p:nvPicPr>
          <p:cNvPr id="5" name="Content Placeholder 4">
            <a:extLst>
              <a:ext uri="{FF2B5EF4-FFF2-40B4-BE49-F238E27FC236}">
                <a16:creationId xmlns:a16="http://schemas.microsoft.com/office/drawing/2014/main" id="{EF833DC7-CE33-4AE2-9F64-BD5B9CBAF010}"/>
              </a:ext>
            </a:extLst>
          </p:cNvPr>
          <p:cNvPicPr>
            <a:picLocks noGrp="1" noChangeAspect="1"/>
          </p:cNvPicPr>
          <p:nvPr>
            <p:ph sz="quarter" idx="1"/>
          </p:nvPr>
        </p:nvPicPr>
        <p:blipFill rotWithShape="1">
          <a:blip r:embed="rId2"/>
          <a:srcRect b="5491"/>
          <a:stretch/>
        </p:blipFill>
        <p:spPr>
          <a:xfrm>
            <a:off x="297249" y="1988840"/>
            <a:ext cx="8504238" cy="3717504"/>
          </a:xfrm>
          <a:prstGeom prst="rect">
            <a:avLst/>
          </a:prstGeom>
          <a:ln>
            <a:noFill/>
          </a:ln>
          <a:effectLst>
            <a:outerShdw blurRad="292100" dist="139700" dir="2700000" algn="tl" rotWithShape="0">
              <a:srgbClr val="333333">
                <a:alpha val="65000"/>
              </a:srgbClr>
            </a:outerShdw>
          </a:effectLst>
        </p:spPr>
      </p:pic>
      <p:sp>
        <p:nvSpPr>
          <p:cNvPr id="6" name="Thought Bubble: Cloud 5">
            <a:extLst>
              <a:ext uri="{FF2B5EF4-FFF2-40B4-BE49-F238E27FC236}">
                <a16:creationId xmlns:a16="http://schemas.microsoft.com/office/drawing/2014/main" id="{C742DF0E-8477-49A8-A4D1-FCC87ACAF4D9}"/>
              </a:ext>
            </a:extLst>
          </p:cNvPr>
          <p:cNvSpPr/>
          <p:nvPr/>
        </p:nvSpPr>
        <p:spPr>
          <a:xfrm>
            <a:off x="5940152" y="1484784"/>
            <a:ext cx="2160240" cy="936104"/>
          </a:xfrm>
          <a:prstGeom prst="cloudCallout">
            <a:avLst>
              <a:gd name="adj1" fmla="val -40829"/>
              <a:gd name="adj2" fmla="val 744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The minefield approach</a:t>
            </a:r>
            <a:endParaRPr lang="en-US" dirty="0"/>
          </a:p>
        </p:txBody>
      </p:sp>
    </p:spTree>
    <p:extLst>
      <p:ext uri="{BB962C8B-B14F-4D97-AF65-F5344CB8AC3E}">
        <p14:creationId xmlns:p14="http://schemas.microsoft.com/office/powerpoint/2010/main" val="591626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Depth</a:t>
            </a:r>
            <a:r>
              <a:rPr lang="fr-FR" b="1" dirty="0">
                <a:solidFill>
                  <a:schemeClr val="tx2">
                    <a:lumMod val="60000"/>
                    <a:lumOff val="40000"/>
                  </a:schemeClr>
                </a:solidFill>
              </a:rPr>
              <a:t> of </a:t>
            </a:r>
            <a:r>
              <a:rPr lang="fr-FR" b="1" dirty="0" err="1">
                <a:solidFill>
                  <a:schemeClr val="tx2">
                    <a:lumMod val="60000"/>
                    <a:lumOff val="40000"/>
                  </a:schemeClr>
                </a:solidFill>
              </a:rPr>
              <a:t>processing</a:t>
            </a:r>
            <a:r>
              <a:rPr lang="fr-FR" b="1" dirty="0">
                <a:solidFill>
                  <a:schemeClr val="tx2">
                    <a:lumMod val="60000"/>
                    <a:lumOff val="40000"/>
                  </a:schemeClr>
                </a:solidFill>
              </a:rPr>
              <a:t> and mental </a:t>
            </a:r>
            <a:r>
              <a:rPr lang="fr-FR" b="1" dirty="0" err="1">
                <a:solidFill>
                  <a:schemeClr val="tx2">
                    <a:lumMod val="60000"/>
                    <a:lumOff val="40000"/>
                  </a:schemeClr>
                </a:solidFill>
              </a:rPr>
              <a:t>activity</a:t>
            </a:r>
            <a:endParaRPr lang="fr-FR" b="1" dirty="0">
              <a:solidFill>
                <a:schemeClr val="tx2">
                  <a:lumMod val="60000"/>
                  <a:lumOff val="40000"/>
                </a:schemeClr>
              </a:solidFill>
            </a:endParaRPr>
          </a:p>
          <a:p>
            <a:pPr marL="0" indent="0">
              <a:buNone/>
            </a:pPr>
            <a:endParaRPr lang="fr-FR" sz="2400" b="1" dirty="0"/>
          </a:p>
          <a:p>
            <a:pPr marL="0" indent="0">
              <a:buNone/>
            </a:pPr>
            <a:r>
              <a:rPr lang="fr-FR" b="1" dirty="0">
                <a:solidFill>
                  <a:schemeClr val="tx2">
                    <a:lumMod val="60000"/>
                    <a:lumOff val="40000"/>
                  </a:schemeClr>
                </a:solidFill>
              </a:rPr>
              <a:t>Dual </a:t>
            </a:r>
            <a:r>
              <a:rPr lang="fr-FR" b="1" dirty="0" err="1">
                <a:solidFill>
                  <a:schemeClr val="tx2">
                    <a:lumMod val="60000"/>
                    <a:lumOff val="40000"/>
                  </a:schemeClr>
                </a:solidFill>
              </a:rPr>
              <a:t>processing</a:t>
            </a:r>
            <a:r>
              <a:rPr lang="fr-FR" b="1" dirty="0">
                <a:solidFill>
                  <a:schemeClr val="tx2">
                    <a:lumMod val="60000"/>
                    <a:lumOff val="40000"/>
                  </a:schemeClr>
                </a:solidFill>
              </a:rPr>
              <a:t> (world and </a:t>
            </a:r>
            <a:r>
              <a:rPr lang="fr-FR" b="1" dirty="0" err="1">
                <a:solidFill>
                  <a:schemeClr val="tx2">
                    <a:lumMod val="60000"/>
                    <a:lumOff val="40000"/>
                  </a:schemeClr>
                </a:solidFill>
              </a:rPr>
              <a:t>language</a:t>
            </a:r>
            <a:r>
              <a:rPr lang="fr-FR" b="1" dirty="0">
                <a:solidFill>
                  <a:schemeClr val="tx2">
                    <a:lumMod val="60000"/>
                    <a:lumOff val="40000"/>
                  </a:schemeClr>
                </a:solidFill>
              </a:rPr>
              <a:t>)</a:t>
            </a: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p:txBody>
      </p:sp>
      <p:pic>
        <p:nvPicPr>
          <p:cNvPr id="24585" name="Picture 9" descr="C:\Users\lp\AppData\Local\Microsoft\Windows\Temporary Internet Files\Content.IE5\CIBDOBLQ\MC90007862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7712" y="2996952"/>
            <a:ext cx="1445919" cy="3110580"/>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Users\lp\AppData\Local\Microsoft\Windows\Temporary Internet Files\Content.IE5\Z1YH7B5B\MC90038417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445120"/>
            <a:ext cx="1321997" cy="1569577"/>
          </a:xfrm>
          <a:prstGeom prst="rect">
            <a:avLst/>
          </a:prstGeom>
          <a:noFill/>
          <a:extLst>
            <a:ext uri="{909E8E84-426E-40DD-AFC4-6F175D3DCCD1}">
              <a14:hiddenFill xmlns:a14="http://schemas.microsoft.com/office/drawing/2010/main">
                <a:solidFill>
                  <a:srgbClr val="FFFFFF"/>
                </a:solidFill>
              </a14:hiddenFill>
            </a:ext>
          </a:extLst>
        </p:spPr>
      </p:pic>
      <p:pic>
        <p:nvPicPr>
          <p:cNvPr id="24591" name="Picture 15" descr="C:\Users\lp\AppData\Local\Microsoft\Windows\Temporary Internet Files\Content.IE5\FZ3V86Z8\MC9003472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3788410"/>
            <a:ext cx="1340510" cy="18278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408447-0B35-4D3A-B80D-BB9A1F0D6FAD}"/>
              </a:ext>
            </a:extLst>
          </p:cNvPr>
          <p:cNvPicPr>
            <a:picLocks noChangeAspect="1"/>
          </p:cNvPicPr>
          <p:nvPr/>
        </p:nvPicPr>
        <p:blipFill>
          <a:blip r:embed="rId5"/>
          <a:stretch>
            <a:fillRect/>
          </a:stretch>
        </p:blipFill>
        <p:spPr>
          <a:xfrm>
            <a:off x="323528" y="914918"/>
            <a:ext cx="2402032" cy="5157663"/>
          </a:xfrm>
          <a:prstGeom prst="rect">
            <a:avLst/>
          </a:prstGeom>
        </p:spPr>
      </p:pic>
      <p:pic>
        <p:nvPicPr>
          <p:cNvPr id="2457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1680" y="2060848"/>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637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Words</a:t>
            </a:r>
            <a:r>
              <a:rPr lang="fr-FR" dirty="0"/>
              <a:t> in </a:t>
            </a:r>
            <a:r>
              <a:rPr lang="fr-FR" dirty="0" err="1"/>
              <a:t>context</a:t>
            </a:r>
            <a:br>
              <a:rPr lang="fr-FR" dirty="0"/>
            </a:br>
            <a:endParaRPr lang="fr-FR" dirty="0"/>
          </a:p>
        </p:txBody>
      </p:sp>
      <p:sp>
        <p:nvSpPr>
          <p:cNvPr id="3" name="Text Placeholder 2"/>
          <p:cNvSpPr>
            <a:spLocks noGrp="1"/>
          </p:cNvSpPr>
          <p:nvPr>
            <p:ph type="body" idx="2"/>
          </p:nvPr>
        </p:nvSpPr>
        <p:spPr/>
        <p:txBody>
          <a:bodyPr/>
          <a:lstStyle/>
          <a:p>
            <a:endParaRPr lang="fr-FR" dirty="0"/>
          </a:p>
        </p:txBody>
      </p:sp>
      <p:sp>
        <p:nvSpPr>
          <p:cNvPr id="4" name="Content Placeholder 3"/>
          <p:cNvSpPr>
            <a:spLocks noGrp="1"/>
          </p:cNvSpPr>
          <p:nvPr>
            <p:ph sz="quarter" idx="1"/>
          </p:nvPr>
        </p:nvSpPr>
        <p:spPr/>
        <p:txBody>
          <a:bodyPr>
            <a:normAutofit fontScale="92500" lnSpcReduction="10000"/>
          </a:bodyPr>
          <a:lstStyle/>
          <a:p>
            <a:r>
              <a:rPr lang="fr-FR" dirty="0"/>
              <a:t>to </a:t>
            </a:r>
            <a:r>
              <a:rPr lang="fr-FR" dirty="0" err="1"/>
              <a:t>churn</a:t>
            </a:r>
            <a:r>
              <a:rPr lang="fr-FR" dirty="0"/>
              <a:t>….</a:t>
            </a:r>
          </a:p>
          <a:p>
            <a:r>
              <a:rPr lang="fr-FR" dirty="0"/>
              <a:t>to </a:t>
            </a:r>
            <a:r>
              <a:rPr lang="fr-FR" dirty="0" err="1"/>
              <a:t>churn</a:t>
            </a:r>
            <a:r>
              <a:rPr lang="fr-FR" dirty="0"/>
              <a:t> butter, a butter </a:t>
            </a:r>
            <a:r>
              <a:rPr lang="fr-FR" dirty="0" err="1"/>
              <a:t>churn</a:t>
            </a:r>
            <a:endParaRPr lang="fr-FR" dirty="0"/>
          </a:p>
          <a:p>
            <a:r>
              <a:rPr lang="fr-FR" dirty="0"/>
              <a:t>butter </a:t>
            </a:r>
            <a:r>
              <a:rPr lang="fr-FR" dirty="0" err="1"/>
              <a:t>is</a:t>
            </a:r>
            <a:r>
              <a:rPr lang="fr-FR" dirty="0"/>
              <a:t> </a:t>
            </a:r>
            <a:r>
              <a:rPr lang="fr-FR" dirty="0" err="1"/>
              <a:t>produced</a:t>
            </a:r>
            <a:r>
              <a:rPr lang="fr-FR" dirty="0"/>
              <a:t> by </a:t>
            </a:r>
            <a:r>
              <a:rPr lang="fr-FR" dirty="0" err="1"/>
              <a:t>churning</a:t>
            </a:r>
            <a:r>
              <a:rPr lang="fr-FR" dirty="0"/>
              <a:t> </a:t>
            </a:r>
            <a:r>
              <a:rPr lang="fr-FR" dirty="0" err="1"/>
              <a:t>cream</a:t>
            </a:r>
            <a:r>
              <a:rPr lang="fr-FR" dirty="0"/>
              <a:t>…</a:t>
            </a:r>
          </a:p>
          <a:p>
            <a:endParaRPr lang="fr-FR" dirty="0"/>
          </a:p>
          <a:p>
            <a:r>
              <a:rPr lang="fr-FR" dirty="0"/>
              <a:t>the </a:t>
            </a:r>
            <a:r>
              <a:rPr lang="fr-FR" dirty="0" err="1"/>
              <a:t>Chinese</a:t>
            </a:r>
            <a:r>
              <a:rPr lang="fr-FR" dirty="0"/>
              <a:t> </a:t>
            </a:r>
            <a:r>
              <a:rPr lang="fr-FR" dirty="0" err="1"/>
              <a:t>factory</a:t>
            </a:r>
            <a:r>
              <a:rPr lang="fr-FR" dirty="0"/>
              <a:t> </a:t>
            </a:r>
            <a:r>
              <a:rPr lang="fr-FR" dirty="0" err="1"/>
              <a:t>churned</a:t>
            </a:r>
            <a:r>
              <a:rPr lang="fr-FR" dirty="0"/>
              <a:t> out cheap copies …</a:t>
            </a:r>
          </a:p>
          <a:p>
            <a:r>
              <a:rPr lang="fr-FR" dirty="0"/>
              <a:t>Hollywood </a:t>
            </a:r>
            <a:r>
              <a:rPr lang="fr-FR" dirty="0" err="1"/>
              <a:t>is</a:t>
            </a:r>
            <a:r>
              <a:rPr lang="fr-FR" dirty="0"/>
              <a:t> </a:t>
            </a:r>
            <a:r>
              <a:rPr lang="fr-FR" dirty="0" err="1"/>
              <a:t>churning</a:t>
            </a:r>
            <a:r>
              <a:rPr lang="fr-FR" dirty="0"/>
              <a:t> out </a:t>
            </a:r>
            <a:r>
              <a:rPr lang="fr-FR" dirty="0" err="1"/>
              <a:t>sequels</a:t>
            </a:r>
            <a:r>
              <a:rPr lang="fr-FR" dirty="0"/>
              <a:t> of the show…</a:t>
            </a:r>
          </a:p>
          <a:p>
            <a:r>
              <a:rPr lang="fr-FR" dirty="0"/>
              <a:t>I </a:t>
            </a:r>
            <a:r>
              <a:rPr lang="fr-FR" dirty="0" err="1"/>
              <a:t>am</a:t>
            </a:r>
            <a:r>
              <a:rPr lang="fr-FR" dirty="0"/>
              <a:t> </a:t>
            </a:r>
            <a:r>
              <a:rPr lang="fr-FR" dirty="0" err="1"/>
              <a:t>doing</a:t>
            </a:r>
            <a:r>
              <a:rPr lang="fr-FR" dirty="0"/>
              <a:t> </a:t>
            </a:r>
            <a:r>
              <a:rPr lang="fr-FR" dirty="0" err="1"/>
              <a:t>my</a:t>
            </a:r>
            <a:r>
              <a:rPr lang="fr-FR" dirty="0"/>
              <a:t> best to </a:t>
            </a:r>
            <a:r>
              <a:rPr lang="fr-FR" dirty="0" err="1"/>
              <a:t>churn</a:t>
            </a:r>
            <a:r>
              <a:rPr lang="fr-FR" dirty="0"/>
              <a:t> out as </a:t>
            </a:r>
            <a:r>
              <a:rPr lang="fr-FR" dirty="0" err="1"/>
              <a:t>many</a:t>
            </a:r>
            <a:r>
              <a:rPr lang="fr-FR" dirty="0"/>
              <a:t> stories as I </a:t>
            </a:r>
            <a:r>
              <a:rPr lang="fr-FR" dirty="0" err="1"/>
              <a:t>can</a:t>
            </a:r>
            <a:r>
              <a:rPr lang="fr-FR" dirty="0"/>
              <a:t>…</a:t>
            </a:r>
          </a:p>
          <a:p>
            <a:r>
              <a:rPr lang="fr-FR" dirty="0" err="1"/>
              <a:t>watching</a:t>
            </a:r>
            <a:r>
              <a:rPr lang="fr-FR" dirty="0"/>
              <a:t> the </a:t>
            </a:r>
            <a:r>
              <a:rPr lang="fr-FR" dirty="0" err="1"/>
              <a:t>poor</a:t>
            </a:r>
            <a:r>
              <a:rPr lang="fr-FR" dirty="0"/>
              <a:t> </a:t>
            </a:r>
            <a:r>
              <a:rPr lang="fr-FR" dirty="0" err="1"/>
              <a:t>guy</a:t>
            </a:r>
            <a:r>
              <a:rPr lang="fr-FR" dirty="0"/>
              <a:t> made </a:t>
            </a:r>
            <a:r>
              <a:rPr lang="fr-FR" dirty="0" err="1"/>
              <a:t>my</a:t>
            </a:r>
            <a:r>
              <a:rPr lang="fr-FR" dirty="0"/>
              <a:t> </a:t>
            </a:r>
            <a:r>
              <a:rPr lang="fr-FR" dirty="0" err="1"/>
              <a:t>guts</a:t>
            </a:r>
            <a:r>
              <a:rPr lang="fr-FR" dirty="0"/>
              <a:t> </a:t>
            </a:r>
            <a:r>
              <a:rPr lang="fr-FR" dirty="0" err="1"/>
              <a:t>churn</a:t>
            </a:r>
            <a:r>
              <a:rPr lang="fr-FR" dirty="0"/>
              <a:t>…</a:t>
            </a:r>
          </a:p>
          <a:p>
            <a:endParaRPr lang="fr-FR"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67" t="14463" r="22419" b="16796"/>
          <a:stretch/>
        </p:blipFill>
        <p:spPr bwMode="auto">
          <a:xfrm>
            <a:off x="1586448" y="2348880"/>
            <a:ext cx="1158843" cy="146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428" r="8877" b="3744"/>
          <a:stretch/>
        </p:blipFill>
        <p:spPr bwMode="auto">
          <a:xfrm>
            <a:off x="1530816" y="4941169"/>
            <a:ext cx="1214475" cy="1218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7" y="1943858"/>
            <a:ext cx="1040479" cy="1496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3717033"/>
            <a:ext cx="2023411" cy="1133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50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5EB26-4451-41DE-A1C4-D54AACD1E54E}"/>
              </a:ext>
            </a:extLst>
          </p:cNvPr>
          <p:cNvSpPr>
            <a:spLocks noGrp="1"/>
          </p:cNvSpPr>
          <p:nvPr>
            <p:ph type="title"/>
          </p:nvPr>
        </p:nvSpPr>
        <p:spPr>
          <a:xfrm>
            <a:off x="301752" y="228600"/>
            <a:ext cx="8662736" cy="758952"/>
          </a:xfrm>
        </p:spPr>
        <p:txBody>
          <a:bodyPr>
            <a:noAutofit/>
          </a:bodyPr>
          <a:lstStyle/>
          <a:p>
            <a:r>
              <a:rPr lang="de-AT" sz="2400" b="1" dirty="0"/>
              <a:t>What kinds of processing will learners be doing here?</a:t>
            </a:r>
            <a:endParaRPr lang="en-US" sz="2400" b="1" dirty="0"/>
          </a:p>
        </p:txBody>
      </p:sp>
      <p:pic>
        <p:nvPicPr>
          <p:cNvPr id="5" name="Content Placeholder 4">
            <a:extLst>
              <a:ext uri="{FF2B5EF4-FFF2-40B4-BE49-F238E27FC236}">
                <a16:creationId xmlns:a16="http://schemas.microsoft.com/office/drawing/2014/main" id="{40E914FF-D160-4F05-9BC9-BDE6ED44278C}"/>
              </a:ext>
            </a:extLst>
          </p:cNvPr>
          <p:cNvPicPr>
            <a:picLocks noGrp="1" noChangeAspect="1"/>
          </p:cNvPicPr>
          <p:nvPr>
            <p:ph sz="quarter" idx="1"/>
          </p:nvPr>
        </p:nvPicPr>
        <p:blipFill>
          <a:blip r:embed="rId2"/>
          <a:stretch>
            <a:fillRect/>
          </a:stretch>
        </p:blipFill>
        <p:spPr>
          <a:xfrm>
            <a:off x="407985" y="1772816"/>
            <a:ext cx="4131458" cy="32403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281461F-1996-43CB-894F-7FD74DAEE07B}"/>
              </a:ext>
            </a:extLst>
          </p:cNvPr>
          <p:cNvPicPr>
            <a:picLocks noChangeAspect="1"/>
          </p:cNvPicPr>
          <p:nvPr/>
        </p:nvPicPr>
        <p:blipFill rotWithShape="1">
          <a:blip r:embed="rId3"/>
          <a:srcRect b="9195"/>
          <a:stretch/>
        </p:blipFill>
        <p:spPr>
          <a:xfrm>
            <a:off x="4771849" y="1484784"/>
            <a:ext cx="4023042" cy="477484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8ADDD18C-DCA1-4DBB-A8EF-0D11E5CB4F4A}"/>
              </a:ext>
            </a:extLst>
          </p:cNvPr>
          <p:cNvSpPr txBox="1"/>
          <p:nvPr/>
        </p:nvSpPr>
        <p:spPr>
          <a:xfrm>
            <a:off x="611560" y="6381328"/>
            <a:ext cx="6624736" cy="276999"/>
          </a:xfrm>
          <a:prstGeom prst="rect">
            <a:avLst/>
          </a:prstGeom>
          <a:noFill/>
        </p:spPr>
        <p:txBody>
          <a:bodyPr wrap="square" rtlCol="0">
            <a:spAutoFit/>
          </a:bodyPr>
          <a:lstStyle/>
          <a:p>
            <a:r>
              <a:rPr lang="en-US" sz="1200" dirty="0"/>
              <a:t>https://www.ego4u.de/de/cram-up/grammar/passive/exercises?present-perfect</a:t>
            </a:r>
          </a:p>
        </p:txBody>
      </p:sp>
    </p:spTree>
    <p:extLst>
      <p:ext uri="{BB962C8B-B14F-4D97-AF65-F5344CB8AC3E}">
        <p14:creationId xmlns:p14="http://schemas.microsoft.com/office/powerpoint/2010/main" val="1054693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6D9D-822F-4879-81EF-B72153D349E1}"/>
              </a:ext>
            </a:extLst>
          </p:cNvPr>
          <p:cNvSpPr>
            <a:spLocks noGrp="1"/>
          </p:cNvSpPr>
          <p:nvPr>
            <p:ph type="title"/>
          </p:nvPr>
        </p:nvSpPr>
        <p:spPr/>
        <p:txBody>
          <a:bodyPr>
            <a:normAutofit/>
          </a:bodyPr>
          <a:lstStyle/>
          <a:p>
            <a:r>
              <a:rPr lang="de-AT" sz="2800" dirty="0"/>
              <a:t>Passive : How much processing do ss need here?</a:t>
            </a:r>
            <a:endParaRPr lang="en-US" sz="2800" dirty="0"/>
          </a:p>
        </p:txBody>
      </p:sp>
      <p:pic>
        <p:nvPicPr>
          <p:cNvPr id="8" name="Content Placeholder 7">
            <a:extLst>
              <a:ext uri="{FF2B5EF4-FFF2-40B4-BE49-F238E27FC236}">
                <a16:creationId xmlns:a16="http://schemas.microsoft.com/office/drawing/2014/main" id="{BAB765B2-4F88-4E61-AD3C-8EA421043782}"/>
              </a:ext>
            </a:extLst>
          </p:cNvPr>
          <p:cNvPicPr>
            <a:picLocks noGrp="1" noChangeAspect="1"/>
          </p:cNvPicPr>
          <p:nvPr>
            <p:ph sz="quarter" idx="1"/>
          </p:nvPr>
        </p:nvPicPr>
        <p:blipFill>
          <a:blip r:embed="rId2">
            <a:extLst>
              <a:ext uri="{BEBA8EAE-BF5A-486C-A8C5-ECC9F3942E4B}">
                <a14:imgProps xmlns:a14="http://schemas.microsoft.com/office/drawing/2010/main">
                  <a14:imgLayer r:embed="rId3">
                    <a14:imgEffect>
                      <a14:sharpenSoften amount="59000"/>
                    </a14:imgEffect>
                  </a14:imgLayer>
                </a14:imgProps>
              </a:ext>
            </a:extLst>
          </a:blip>
          <a:stretch>
            <a:fillRect/>
          </a:stretch>
        </p:blipFill>
        <p:spPr>
          <a:xfrm>
            <a:off x="301752" y="1556792"/>
            <a:ext cx="6912768" cy="4521686"/>
          </a:xfrm>
        </p:spPr>
      </p:pic>
      <p:sp>
        <p:nvSpPr>
          <p:cNvPr id="6" name="Thought Bubble: Cloud 5">
            <a:extLst>
              <a:ext uri="{FF2B5EF4-FFF2-40B4-BE49-F238E27FC236}">
                <a16:creationId xmlns:a16="http://schemas.microsoft.com/office/drawing/2014/main" id="{66B72A29-4A34-46FB-BA81-76915D4664A8}"/>
              </a:ext>
            </a:extLst>
          </p:cNvPr>
          <p:cNvSpPr/>
          <p:nvPr/>
        </p:nvSpPr>
        <p:spPr>
          <a:xfrm>
            <a:off x="6300192" y="5243339"/>
            <a:ext cx="2664296" cy="1368152"/>
          </a:xfrm>
          <a:prstGeom prst="cloudCallout">
            <a:avLst>
              <a:gd name="adj1" fmla="val -74961"/>
              <a:gd name="adj2" fmla="val -868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How can you improve this very easily? </a:t>
            </a:r>
            <a:endParaRPr lang="en-US" dirty="0"/>
          </a:p>
        </p:txBody>
      </p:sp>
      <p:sp>
        <p:nvSpPr>
          <p:cNvPr id="9" name="TextBox 8">
            <a:extLst>
              <a:ext uri="{FF2B5EF4-FFF2-40B4-BE49-F238E27FC236}">
                <a16:creationId xmlns:a16="http://schemas.microsoft.com/office/drawing/2014/main" id="{C5A7D8B9-1242-4117-A1B5-3F53C98C338B}"/>
              </a:ext>
            </a:extLst>
          </p:cNvPr>
          <p:cNvSpPr txBox="1"/>
          <p:nvPr/>
        </p:nvSpPr>
        <p:spPr>
          <a:xfrm>
            <a:off x="395536" y="6381328"/>
            <a:ext cx="5256584" cy="307777"/>
          </a:xfrm>
          <a:prstGeom prst="rect">
            <a:avLst/>
          </a:prstGeom>
          <a:noFill/>
        </p:spPr>
        <p:txBody>
          <a:bodyPr wrap="square" rtlCol="0">
            <a:spAutoFit/>
          </a:bodyPr>
          <a:lstStyle/>
          <a:p>
            <a:r>
              <a:rPr lang="de-AT" sz="1400" dirty="0"/>
              <a:t>Focus on Modern Business 1, p. 120</a:t>
            </a:r>
            <a:endParaRPr lang="en-US" sz="1400" dirty="0"/>
          </a:p>
        </p:txBody>
      </p:sp>
    </p:spTree>
    <p:extLst>
      <p:ext uri="{BB962C8B-B14F-4D97-AF65-F5344CB8AC3E}">
        <p14:creationId xmlns:p14="http://schemas.microsoft.com/office/powerpoint/2010/main" val="291732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C:\Users\lp\AppData\Local\Microsoft\Windows\Temporary Internet Files\Content.IE5\CIBDOBLQ\MC900078622[1].wmf">
            <a:extLst>
              <a:ext uri="{FF2B5EF4-FFF2-40B4-BE49-F238E27FC236}">
                <a16:creationId xmlns:a16="http://schemas.microsoft.com/office/drawing/2014/main" id="{5D4516FA-F8B8-4C33-98CE-B9C173146C7B}"/>
              </a:ext>
            </a:extLst>
          </p:cNvPr>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3581504" y="1723882"/>
            <a:ext cx="1861930" cy="39976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What can you do instead?</a:t>
            </a:r>
          </a:p>
        </p:txBody>
      </p:sp>
      <p:sp>
        <p:nvSpPr>
          <p:cNvPr id="6" name="Rectangle 5"/>
          <p:cNvSpPr/>
          <p:nvPr/>
        </p:nvSpPr>
        <p:spPr>
          <a:xfrm rot="380197">
            <a:off x="556537" y="2835198"/>
            <a:ext cx="8227723" cy="122413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a:t>Do you know how chocolate is made?</a:t>
            </a:r>
          </a:p>
        </p:txBody>
      </p:sp>
      <p:sp>
        <p:nvSpPr>
          <p:cNvPr id="7" name="Rectangle 6"/>
          <p:cNvSpPr/>
          <p:nvPr/>
        </p:nvSpPr>
        <p:spPr>
          <a:xfrm rot="422772">
            <a:off x="866589" y="3824022"/>
            <a:ext cx="7704856" cy="142718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t>Do you know how I-phones are made?</a:t>
            </a:r>
          </a:p>
        </p:txBody>
      </p:sp>
      <p:pic>
        <p:nvPicPr>
          <p:cNvPr id="8" name="Picture 7"/>
          <p:cNvPicPr>
            <a:picLocks noChangeAspect="1"/>
          </p:cNvPicPr>
          <p:nvPr/>
        </p:nvPicPr>
        <p:blipFill>
          <a:blip r:embed="rId3"/>
          <a:stretch>
            <a:fillRect/>
          </a:stretch>
        </p:blipFill>
        <p:spPr>
          <a:xfrm>
            <a:off x="478618" y="338300"/>
            <a:ext cx="792088" cy="764860"/>
          </a:xfrm>
          <a:prstGeom prst="rect">
            <a:avLst/>
          </a:prstGeom>
        </p:spPr>
      </p:pic>
      <p:sp>
        <p:nvSpPr>
          <p:cNvPr id="3" name="TextBox 2"/>
          <p:cNvSpPr txBox="1"/>
          <p:nvPr/>
        </p:nvSpPr>
        <p:spPr>
          <a:xfrm rot="317879">
            <a:off x="1203886" y="1719165"/>
            <a:ext cx="7369746" cy="1354217"/>
          </a:xfrm>
          <a:prstGeom prst="rect">
            <a:avLst/>
          </a:prstGeom>
          <a:solidFill>
            <a:srgbClr val="C00000"/>
          </a:solidFill>
          <a:ln>
            <a:solidFill>
              <a:schemeClr val="accent2">
                <a:lumMod val="50000"/>
              </a:schemeClr>
            </a:solidFill>
          </a:ln>
          <a:effectLst>
            <a:outerShdw blurRad="50800" dist="38100" dir="2700000" algn="tl" rotWithShape="0">
              <a:prstClr val="black">
                <a:alpha val="40000"/>
              </a:prstClr>
            </a:outerShdw>
          </a:effectLst>
        </p:spPr>
        <p:txBody>
          <a:bodyPr wrap="square" rtlCol="0" anchor="ctr">
            <a:spAutoFit/>
          </a:bodyPr>
          <a:lstStyle/>
          <a:p>
            <a:endParaRPr lang="en-US" sz="3200" dirty="0"/>
          </a:p>
          <a:p>
            <a:r>
              <a:rPr lang="en-US" sz="3200" dirty="0"/>
              <a:t>Do you know how ketchup is made?</a:t>
            </a:r>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7844">
            <a:off x="7391418" y="2458311"/>
            <a:ext cx="658325" cy="1238784"/>
          </a:xfrm>
          <a:prstGeom prst="rect">
            <a:avLst/>
          </a:prstGeom>
        </p:spPr>
      </p:pic>
      <p:sp>
        <p:nvSpPr>
          <p:cNvPr id="9" name="Slide Number Placeholder 8"/>
          <p:cNvSpPr>
            <a:spLocks noGrp="1"/>
          </p:cNvSpPr>
          <p:nvPr>
            <p:ph type="sldNum" sz="quarter" idx="12"/>
          </p:nvPr>
        </p:nvSpPr>
        <p:spPr/>
        <p:txBody>
          <a:bodyPr/>
          <a:lstStyle/>
          <a:p>
            <a:fld id="{6A5F6EB0-0ACF-47C8-8809-594A32352EA2}" type="slidenum">
              <a:rPr lang="de-AT" smtClean="0"/>
              <a:t>62</a:t>
            </a:fld>
            <a:endParaRPr lang="de-AT"/>
          </a:p>
        </p:txBody>
      </p:sp>
      <p:sp>
        <p:nvSpPr>
          <p:cNvPr id="13" name="Arrow: Right 12">
            <a:extLst>
              <a:ext uri="{FF2B5EF4-FFF2-40B4-BE49-F238E27FC236}">
                <a16:creationId xmlns:a16="http://schemas.microsoft.com/office/drawing/2014/main" id="{C08749E2-EF73-4FBA-B00F-DFCC135508F3}"/>
              </a:ext>
            </a:extLst>
          </p:cNvPr>
          <p:cNvSpPr/>
          <p:nvPr/>
        </p:nvSpPr>
        <p:spPr>
          <a:xfrm>
            <a:off x="906545" y="4666424"/>
            <a:ext cx="7821738" cy="1827382"/>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solidFill>
                  <a:schemeClr val="tx1"/>
                </a:solidFill>
              </a:rPr>
              <a:t>Go to epep.at – Grammar – Passive Voice for some examples. See how the learners have to process </a:t>
            </a:r>
            <a:r>
              <a:rPr lang="de-AT" b="1" dirty="0">
                <a:solidFill>
                  <a:schemeClr val="tx1"/>
                </a:solidFill>
              </a:rPr>
              <a:t>meanings </a:t>
            </a:r>
            <a:r>
              <a:rPr lang="de-AT" dirty="0">
                <a:solidFill>
                  <a:schemeClr val="tx1"/>
                </a:solidFill>
              </a:rPr>
              <a:t>(world knowledge) and </a:t>
            </a:r>
            <a:r>
              <a:rPr lang="de-AT" b="1" dirty="0">
                <a:solidFill>
                  <a:schemeClr val="tx1"/>
                </a:solidFill>
              </a:rPr>
              <a:t>forms.</a:t>
            </a:r>
            <a:r>
              <a:rPr lang="de-AT"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406547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How Ketchup is Made</a:t>
            </a:r>
            <a:endParaRPr lang="en-US" dirty="0"/>
          </a:p>
        </p:txBody>
      </p:sp>
      <p:pic>
        <p:nvPicPr>
          <p:cNvPr id="4" name="Content Placeholder 3">
            <a:hlinkClick r:id="rId2"/>
          </p:cNvPr>
          <p:cNvPicPr>
            <a:picLocks noGrp="1" noChangeAspect="1"/>
          </p:cNvPicPr>
          <p:nvPr>
            <p:ph sz="quarter" idx="1"/>
          </p:nvPr>
        </p:nvPicPr>
        <p:blipFill>
          <a:blip r:embed="rId3"/>
          <a:stretch>
            <a:fillRect/>
          </a:stretch>
        </p:blipFill>
        <p:spPr>
          <a:xfrm>
            <a:off x="1158932" y="1628800"/>
            <a:ext cx="6820040" cy="4572000"/>
          </a:xfrm>
          <a:prstGeom prst="rect">
            <a:avLst/>
          </a:prstGeom>
        </p:spPr>
      </p:pic>
    </p:spTree>
    <p:extLst>
      <p:ext uri="{BB962C8B-B14F-4D97-AF65-F5344CB8AC3E}">
        <p14:creationId xmlns:p14="http://schemas.microsoft.com/office/powerpoint/2010/main" val="2197691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t>What’s</a:t>
            </a:r>
            <a:r>
              <a:rPr lang="fr-FR" dirty="0"/>
              <a:t> </a:t>
            </a:r>
            <a:r>
              <a:rPr lang="fr-FR" dirty="0" err="1"/>
              <a:t>behind</a:t>
            </a:r>
            <a:r>
              <a:rPr lang="fr-FR" dirty="0"/>
              <a:t> </a:t>
            </a:r>
            <a:r>
              <a:rPr lang="fr-FR" dirty="0" err="1"/>
              <a:t>it</a:t>
            </a:r>
            <a:r>
              <a:rPr lang="fr-FR" dirty="0"/>
              <a:t>?</a:t>
            </a:r>
          </a:p>
        </p:txBody>
      </p:sp>
      <p:sp>
        <p:nvSpPr>
          <p:cNvPr id="3" name="Text Placeholder 2"/>
          <p:cNvSpPr>
            <a:spLocks noGrp="1"/>
          </p:cNvSpPr>
          <p:nvPr>
            <p:ph type="body" idx="2"/>
          </p:nvPr>
        </p:nvSpPr>
        <p:spPr/>
        <p:txBody>
          <a:bodyPr/>
          <a:lstStyle/>
          <a:p>
            <a:endParaRPr lang="fr-FR" dirty="0"/>
          </a:p>
        </p:txBody>
      </p:sp>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Conceptualization</a:t>
            </a:r>
            <a:r>
              <a:rPr lang="fr-FR" b="1" dirty="0">
                <a:solidFill>
                  <a:schemeClr val="tx2">
                    <a:lumMod val="60000"/>
                    <a:lumOff val="40000"/>
                  </a:schemeClr>
                </a:solidFill>
              </a:rPr>
              <a:t> and </a:t>
            </a:r>
            <a:r>
              <a:rPr lang="fr-FR" b="1" dirty="0" err="1">
                <a:solidFill>
                  <a:schemeClr val="tx2">
                    <a:lumMod val="60000"/>
                    <a:lumOff val="40000"/>
                  </a:schemeClr>
                </a:solidFill>
              </a:rPr>
              <a:t>hypothesis</a:t>
            </a:r>
            <a:r>
              <a:rPr lang="fr-FR" b="1" dirty="0">
                <a:solidFill>
                  <a:schemeClr val="tx2">
                    <a:lumMod val="60000"/>
                    <a:lumOff val="40000"/>
                  </a:schemeClr>
                </a:solidFill>
              </a:rPr>
              <a:t> building</a:t>
            </a:r>
          </a:p>
          <a:p>
            <a:endParaRPr lang="fr-FR" dirty="0"/>
          </a:p>
          <a:p>
            <a:endParaRPr lang="fr-FR" dirty="0"/>
          </a:p>
          <a:p>
            <a:endParaRPr lang="fr-FR" dirty="0"/>
          </a:p>
          <a:p>
            <a:endParaRPr lang="fr-FR" dirty="0"/>
          </a:p>
          <a:p>
            <a:endParaRPr lang="fr-FR" dirty="0"/>
          </a:p>
          <a:p>
            <a:pPr marL="0" indent="0">
              <a:buNone/>
            </a:pPr>
            <a:endParaRPr lang="fr-FR" dirty="0"/>
          </a:p>
          <a:p>
            <a:pPr marL="0" indent="0">
              <a:buNone/>
            </a:pPr>
            <a:endParaRPr lang="fr-FR" dirty="0"/>
          </a:p>
          <a:p>
            <a:pPr marL="0" indent="0">
              <a:buNone/>
            </a:pPr>
            <a:r>
              <a:rPr lang="fr-FR" dirty="0"/>
              <a:t>More </a:t>
            </a:r>
            <a:r>
              <a:rPr lang="fr-FR" dirty="0" err="1"/>
              <a:t>examples</a:t>
            </a:r>
            <a:r>
              <a:rPr lang="fr-FR" dirty="0"/>
              <a:t> of </a:t>
            </a:r>
            <a:r>
              <a:rPr lang="fr-FR" dirty="0">
                <a:hlinkClick r:id="rId2"/>
              </a:rPr>
              <a:t>concept « logos</a:t>
            </a:r>
            <a:r>
              <a:rPr lang="fr-FR" dirty="0"/>
              <a:t> »</a:t>
            </a:r>
          </a:p>
        </p:txBody>
      </p:sp>
      <p:pic>
        <p:nvPicPr>
          <p:cNvPr id="2969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5062" y="1763713"/>
            <a:ext cx="2896675" cy="339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19" y="1916832"/>
            <a:ext cx="2475355" cy="154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6995" t="8729" r="42618" b="15040"/>
          <a:stretch/>
        </p:blipFill>
        <p:spPr bwMode="auto">
          <a:xfrm>
            <a:off x="362105" y="3750143"/>
            <a:ext cx="2473269" cy="132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8622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1308-8E4B-4D2B-831F-23C9EEB10B8D}"/>
              </a:ext>
            </a:extLst>
          </p:cNvPr>
          <p:cNvSpPr>
            <a:spLocks noGrp="1"/>
          </p:cNvSpPr>
          <p:nvPr>
            <p:ph type="title"/>
          </p:nvPr>
        </p:nvSpPr>
        <p:spPr/>
        <p:txBody>
          <a:bodyPr/>
          <a:lstStyle/>
          <a:p>
            <a:r>
              <a:rPr lang="de-AT" dirty="0"/>
              <a:t>Conceptualization and Hypothesis building</a:t>
            </a:r>
            <a:endParaRPr lang="en-US" dirty="0"/>
          </a:p>
        </p:txBody>
      </p:sp>
      <p:pic>
        <p:nvPicPr>
          <p:cNvPr id="5" name="Content Placeholder 4">
            <a:extLst>
              <a:ext uri="{FF2B5EF4-FFF2-40B4-BE49-F238E27FC236}">
                <a16:creationId xmlns:a16="http://schemas.microsoft.com/office/drawing/2014/main" id="{BB332F7E-54A9-4CB5-80FD-D596FC87A082}"/>
              </a:ext>
            </a:extLst>
          </p:cNvPr>
          <p:cNvPicPr>
            <a:picLocks noGrp="1" noChangeAspect="1"/>
          </p:cNvPicPr>
          <p:nvPr>
            <p:ph sz="quarter" idx="1"/>
          </p:nvPr>
        </p:nvPicPr>
        <p:blipFill>
          <a:blip r:embed="rId3"/>
          <a:stretch>
            <a:fillRect/>
          </a:stretch>
        </p:blipFill>
        <p:spPr>
          <a:xfrm>
            <a:off x="467544" y="1628800"/>
            <a:ext cx="3431871" cy="45720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CBF6EF9-BC41-4EE4-8E19-5502CE600759}"/>
              </a:ext>
            </a:extLst>
          </p:cNvPr>
          <p:cNvPicPr>
            <a:picLocks noChangeAspect="1"/>
          </p:cNvPicPr>
          <p:nvPr/>
        </p:nvPicPr>
        <p:blipFill>
          <a:blip r:embed="rId4"/>
          <a:stretch>
            <a:fillRect/>
          </a:stretch>
        </p:blipFill>
        <p:spPr>
          <a:xfrm>
            <a:off x="4139952" y="1895325"/>
            <a:ext cx="4286621" cy="403895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4CE89A9-6B5B-466E-8C0B-DA75387F5C73}"/>
              </a:ext>
            </a:extLst>
          </p:cNvPr>
          <p:cNvSpPr txBox="1"/>
          <p:nvPr/>
        </p:nvSpPr>
        <p:spPr>
          <a:xfrm>
            <a:off x="5004048" y="6309320"/>
            <a:ext cx="3857621" cy="369332"/>
          </a:xfrm>
          <a:prstGeom prst="rect">
            <a:avLst/>
          </a:prstGeom>
          <a:noFill/>
        </p:spPr>
        <p:txBody>
          <a:bodyPr wrap="square" rtlCol="0">
            <a:spAutoFit/>
          </a:bodyPr>
          <a:lstStyle/>
          <a:p>
            <a:pPr marL="0" indent="0">
              <a:buNone/>
            </a:pPr>
            <a:r>
              <a:rPr lang="fr-FR" dirty="0"/>
              <a:t>More </a:t>
            </a:r>
            <a:r>
              <a:rPr lang="fr-FR" dirty="0" err="1"/>
              <a:t>examples</a:t>
            </a:r>
            <a:r>
              <a:rPr lang="fr-FR" dirty="0"/>
              <a:t> of </a:t>
            </a:r>
            <a:r>
              <a:rPr lang="fr-FR" dirty="0">
                <a:hlinkClick r:id="rId5"/>
              </a:rPr>
              <a:t>concept « logos</a:t>
            </a:r>
            <a:r>
              <a:rPr lang="fr-FR" dirty="0"/>
              <a:t> »</a:t>
            </a:r>
          </a:p>
        </p:txBody>
      </p:sp>
      <p:sp>
        <p:nvSpPr>
          <p:cNvPr id="10" name="TextBox 9">
            <a:extLst>
              <a:ext uri="{FF2B5EF4-FFF2-40B4-BE49-F238E27FC236}">
                <a16:creationId xmlns:a16="http://schemas.microsoft.com/office/drawing/2014/main" id="{07934905-57F9-4EB4-BE85-E86D573A0ACF}"/>
              </a:ext>
            </a:extLst>
          </p:cNvPr>
          <p:cNvSpPr txBox="1"/>
          <p:nvPr/>
        </p:nvSpPr>
        <p:spPr>
          <a:xfrm>
            <a:off x="467544" y="6381328"/>
            <a:ext cx="3600400" cy="369332"/>
          </a:xfrm>
          <a:prstGeom prst="rect">
            <a:avLst/>
          </a:prstGeom>
          <a:noFill/>
        </p:spPr>
        <p:txBody>
          <a:bodyPr wrap="square" rtlCol="0">
            <a:spAutoFit/>
          </a:bodyPr>
          <a:lstStyle/>
          <a:p>
            <a:r>
              <a:rPr lang="en-US" dirty="0">
                <a:hlinkClick r:id="rId6"/>
              </a:rPr>
              <a:t>https://epep.at/?page_id=2229</a:t>
            </a:r>
            <a:endParaRPr lang="en-US" dirty="0"/>
          </a:p>
        </p:txBody>
      </p:sp>
    </p:spTree>
    <p:extLst>
      <p:ext uri="{BB962C8B-B14F-4D97-AF65-F5344CB8AC3E}">
        <p14:creationId xmlns:p14="http://schemas.microsoft.com/office/powerpoint/2010/main" val="2245059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dirty="0"/>
          </a:p>
        </p:txBody>
      </p:sp>
      <p:sp>
        <p:nvSpPr>
          <p:cNvPr id="3" name="Text Placeholder 2"/>
          <p:cNvSpPr>
            <a:spLocks noGrp="1"/>
          </p:cNvSpPr>
          <p:nvPr>
            <p:ph type="body" idx="2"/>
          </p:nvPr>
        </p:nvSpPr>
        <p:spPr/>
        <p:txBody>
          <a:bodyPr/>
          <a:lstStyle/>
          <a:p>
            <a:endParaRPr lang="fr-FR"/>
          </a:p>
        </p:txBody>
      </p:sp>
      <p:sp>
        <p:nvSpPr>
          <p:cNvPr id="4" name="Content Placeholder 3"/>
          <p:cNvSpPr>
            <a:spLocks noGrp="1"/>
          </p:cNvSpPr>
          <p:nvPr>
            <p:ph sz="quarter" idx="1"/>
          </p:nvPr>
        </p:nvSpPr>
        <p:spPr/>
        <p:txBody>
          <a:bodyPr/>
          <a:lstStyle/>
          <a:p>
            <a:pPr marL="0" indent="0">
              <a:buNone/>
            </a:pPr>
            <a:r>
              <a:rPr lang="fr-FR" b="1" dirty="0">
                <a:solidFill>
                  <a:schemeClr val="tx2">
                    <a:lumMod val="60000"/>
                    <a:lumOff val="40000"/>
                  </a:schemeClr>
                </a:solidFill>
              </a:rPr>
              <a:t>Performance in real-time </a:t>
            </a:r>
            <a:r>
              <a:rPr lang="fr-FR" b="1" dirty="0" err="1">
                <a:solidFill>
                  <a:schemeClr val="tx2">
                    <a:lumMod val="60000"/>
                    <a:lumOff val="40000"/>
                  </a:schemeClr>
                </a:solidFill>
              </a:rPr>
              <a:t>contexts</a:t>
            </a:r>
            <a:endParaRPr lang="fr-FR" b="1" dirty="0">
              <a:solidFill>
                <a:schemeClr val="tx2">
                  <a:lumMod val="60000"/>
                  <a:lumOff val="40000"/>
                </a:schemeClr>
              </a:solidFill>
            </a:endParaRPr>
          </a:p>
        </p:txBody>
      </p:sp>
      <p:pic>
        <p:nvPicPr>
          <p:cNvPr id="23556"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832258"/>
            <a:ext cx="4677916" cy="440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908720"/>
            <a:ext cx="2195513" cy="544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19" y="2132856"/>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02131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Grammatical Concepts = Notions </a:t>
            </a:r>
            <a:br>
              <a:rPr lang="en-US" sz="2400" dirty="0"/>
            </a:br>
            <a:r>
              <a:rPr lang="en-US" sz="2400" dirty="0"/>
              <a:t>Background and Circumstances</a:t>
            </a:r>
          </a:p>
        </p:txBody>
      </p:sp>
      <p:pic>
        <p:nvPicPr>
          <p:cNvPr id="5" name="Picture 4"/>
          <p:cNvPicPr>
            <a:picLocks noChangeAspect="1"/>
          </p:cNvPicPr>
          <p:nvPr/>
        </p:nvPicPr>
        <p:blipFill>
          <a:blip r:embed="rId5"/>
          <a:stretch>
            <a:fillRect/>
          </a:stretch>
        </p:blipFill>
        <p:spPr>
          <a:xfrm>
            <a:off x="179512" y="473588"/>
            <a:ext cx="616653" cy="618708"/>
          </a:xfrm>
          <a:prstGeom prst="rect">
            <a:avLst/>
          </a:prstGeom>
        </p:spPr>
      </p:pic>
      <p:pic>
        <p:nvPicPr>
          <p:cNvPr id="8" name="Picture 7"/>
          <p:cNvPicPr>
            <a:picLocks noChangeAspect="1"/>
          </p:cNvPicPr>
          <p:nvPr/>
        </p:nvPicPr>
        <p:blipFill>
          <a:blip r:embed="rId6"/>
          <a:stretch>
            <a:fillRect/>
          </a:stretch>
        </p:blipFill>
        <p:spPr>
          <a:xfrm>
            <a:off x="8315158" y="473588"/>
            <a:ext cx="643234" cy="621792"/>
          </a:xfrm>
          <a:prstGeom prst="rect">
            <a:avLst/>
          </a:prstGeom>
        </p:spPr>
      </p:pic>
      <p:sp>
        <p:nvSpPr>
          <p:cNvPr id="3" name="Slide Number Placeholder 2"/>
          <p:cNvSpPr>
            <a:spLocks noGrp="1"/>
          </p:cNvSpPr>
          <p:nvPr>
            <p:ph type="sldNum" sz="quarter" idx="12"/>
          </p:nvPr>
        </p:nvSpPr>
        <p:spPr/>
        <p:txBody>
          <a:bodyPr/>
          <a:lstStyle/>
          <a:p>
            <a:fld id="{6A5F6EB0-0ACF-47C8-8809-594A32352EA2}" type="slidenum">
              <a:rPr lang="de-AT" smtClean="0"/>
              <a:t>67</a:t>
            </a:fld>
            <a:endParaRPr lang="de-AT"/>
          </a:p>
        </p:txBody>
      </p:sp>
      <p:pic>
        <p:nvPicPr>
          <p:cNvPr id="7" name="[NEW]_flip-flap-jakob-loud">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7"/>
          <a:stretch>
            <a:fillRect/>
          </a:stretch>
        </p:blipFill>
        <p:spPr>
          <a:xfrm>
            <a:off x="1506538" y="1527175"/>
            <a:ext cx="6096000" cy="4572000"/>
          </a:xfrm>
        </p:spPr>
      </p:pic>
    </p:spTree>
    <p:extLst>
      <p:ext uri="{BB962C8B-B14F-4D97-AF65-F5344CB8AC3E}">
        <p14:creationId xmlns:p14="http://schemas.microsoft.com/office/powerpoint/2010/main" val="1740040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Personalization</a:t>
            </a: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a:p>
            <a:pPr marL="0" indent="0">
              <a:buNone/>
            </a:pPr>
            <a:endParaRPr lang="fr-FR" b="1" dirty="0">
              <a:solidFill>
                <a:schemeClr val="tx2">
                  <a:lumMod val="60000"/>
                  <a:lumOff val="40000"/>
                </a:schemeClr>
              </a:solidFill>
            </a:endParaRPr>
          </a:p>
        </p:txBody>
      </p:sp>
      <p:pic>
        <p:nvPicPr>
          <p:cNvPr id="25604" name="Picture 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582" y="1268760"/>
            <a:ext cx="3812129"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F429537F-C263-48AF-B232-B4B4FEA00ABB}"/>
              </a:ext>
            </a:extLst>
          </p:cNvPr>
          <p:cNvPicPr>
            <a:picLocks noChangeAspect="1"/>
          </p:cNvPicPr>
          <p:nvPr/>
        </p:nvPicPr>
        <p:blipFill>
          <a:blip r:embed="rId5"/>
          <a:stretch>
            <a:fillRect/>
          </a:stretch>
        </p:blipFill>
        <p:spPr>
          <a:xfrm>
            <a:off x="306343" y="1006257"/>
            <a:ext cx="2402032" cy="5157663"/>
          </a:xfrm>
          <a:prstGeom prst="rect">
            <a:avLst/>
          </a:prstGeom>
        </p:spPr>
      </p:pic>
      <p:pic>
        <p:nvPicPr>
          <p:cNvPr id="256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2212" y="3393065"/>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445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3059832" y="685800"/>
            <a:ext cx="5832648" cy="5410200"/>
          </a:xfrm>
        </p:spPr>
        <p:txBody>
          <a:bodyPr/>
          <a:lstStyle/>
          <a:p>
            <a:pPr marL="0" indent="0">
              <a:buNone/>
            </a:pPr>
            <a:r>
              <a:rPr lang="fr-FR" b="1" dirty="0">
                <a:solidFill>
                  <a:schemeClr val="tx2">
                    <a:lumMod val="60000"/>
                    <a:lumOff val="40000"/>
                  </a:schemeClr>
                </a:solidFill>
              </a:rPr>
              <a:t>Peer/social </a:t>
            </a:r>
            <a:r>
              <a:rPr lang="fr-FR" b="1" dirty="0" err="1">
                <a:solidFill>
                  <a:schemeClr val="tx2">
                    <a:lumMod val="60000"/>
                    <a:lumOff val="40000"/>
                  </a:schemeClr>
                </a:solidFill>
              </a:rPr>
              <a:t>learning</a:t>
            </a:r>
            <a:r>
              <a:rPr lang="fr-FR" b="1" dirty="0">
                <a:solidFill>
                  <a:schemeClr val="tx2">
                    <a:lumMod val="60000"/>
                    <a:lumOff val="40000"/>
                  </a:schemeClr>
                </a:solidFill>
              </a:rPr>
              <a:t> and interaction</a:t>
            </a:r>
          </a:p>
          <a:p>
            <a:pPr marL="0" indent="0">
              <a:buNone/>
            </a:pPr>
            <a:endParaRPr lang="fr-FR" b="1" dirty="0">
              <a:solidFill>
                <a:schemeClr val="tx2">
                  <a:lumMod val="60000"/>
                  <a:lumOff val="40000"/>
                </a:schemeClr>
              </a:solidFill>
            </a:endParaRPr>
          </a:p>
        </p:txBody>
      </p:sp>
      <p:pic>
        <p:nvPicPr>
          <p:cNvPr id="26628" name="Picture 4" descr="C:\Users\lp\AppData\Local\Microsoft\Windows\Temporary Internet Files\Content.IE5\CIBDOBLQ\MC90033423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7992" y="2238011"/>
            <a:ext cx="3856294" cy="3001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355FB2B-6A96-451E-B299-D4FF549D6CB6}"/>
              </a:ext>
            </a:extLst>
          </p:cNvPr>
          <p:cNvPicPr>
            <a:picLocks noChangeAspect="1"/>
          </p:cNvPicPr>
          <p:nvPr/>
        </p:nvPicPr>
        <p:blipFill>
          <a:blip r:embed="rId3"/>
          <a:stretch>
            <a:fillRect/>
          </a:stretch>
        </p:blipFill>
        <p:spPr>
          <a:xfrm>
            <a:off x="358851" y="951694"/>
            <a:ext cx="2402032" cy="5157663"/>
          </a:xfrm>
          <a:prstGeom prst="rect">
            <a:avLst/>
          </a:prstGeom>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3867" y="3056644"/>
            <a:ext cx="854075"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458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652" y="620688"/>
            <a:ext cx="5775091" cy="527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395536" y="1052737"/>
            <a:ext cx="2362200" cy="1152128"/>
          </a:xfrm>
        </p:spPr>
        <p:txBody>
          <a:bodyPr/>
          <a:lstStyle/>
          <a:p>
            <a:r>
              <a:rPr lang="fr-FR" dirty="0">
                <a:solidFill>
                  <a:srgbClr val="FFC000"/>
                </a:solidFill>
              </a:rPr>
              <a:t>Building neural networks</a:t>
            </a:r>
          </a:p>
        </p:txBody>
      </p:sp>
      <p:sp>
        <p:nvSpPr>
          <p:cNvPr id="6" name="Text Placeholder 5"/>
          <p:cNvSpPr>
            <a:spLocks noGrp="1"/>
          </p:cNvSpPr>
          <p:nvPr>
            <p:ph type="body" idx="2"/>
          </p:nvPr>
        </p:nvSpPr>
        <p:spPr>
          <a:xfrm>
            <a:off x="381000" y="2764187"/>
            <a:ext cx="2362200" cy="3361978"/>
          </a:xfrm>
        </p:spPr>
        <p:txBody>
          <a:bodyPr>
            <a:normAutofit/>
          </a:bodyPr>
          <a:lstStyle/>
          <a:p>
            <a:r>
              <a:rPr lang="fr-FR" b="1" dirty="0" err="1"/>
              <a:t>multidimensional</a:t>
            </a:r>
            <a:r>
              <a:rPr lang="fr-FR" b="1" dirty="0"/>
              <a:t> networks:</a:t>
            </a:r>
          </a:p>
          <a:p>
            <a:r>
              <a:rPr lang="fr-FR" b="1" dirty="0" err="1"/>
              <a:t>neurons</a:t>
            </a:r>
            <a:r>
              <a:rPr lang="fr-FR" b="1" dirty="0"/>
              <a:t> </a:t>
            </a:r>
            <a:r>
              <a:rPr lang="fr-FR" b="1" dirty="0" err="1"/>
              <a:t>that</a:t>
            </a:r>
            <a:r>
              <a:rPr lang="fr-FR" b="1" dirty="0"/>
              <a:t> </a:t>
            </a:r>
            <a:r>
              <a:rPr lang="fr-FR" b="1" dirty="0" err="1"/>
              <a:t>fire</a:t>
            </a:r>
            <a:r>
              <a:rPr lang="fr-FR" b="1" dirty="0"/>
              <a:t> </a:t>
            </a:r>
            <a:r>
              <a:rPr lang="fr-FR" b="1" dirty="0" err="1"/>
              <a:t>together</a:t>
            </a:r>
            <a:r>
              <a:rPr lang="fr-FR" b="1" dirty="0"/>
              <a:t> </a:t>
            </a:r>
            <a:r>
              <a:rPr lang="fr-FR" b="1" dirty="0" err="1"/>
              <a:t>wire</a:t>
            </a:r>
            <a:r>
              <a:rPr lang="fr-FR" b="1" dirty="0"/>
              <a:t> </a:t>
            </a:r>
            <a:r>
              <a:rPr lang="fr-FR" b="1" dirty="0" err="1"/>
              <a:t>together</a:t>
            </a:r>
            <a:endParaRPr lang="fr-FR" b="1" dirty="0"/>
          </a:p>
          <a:p>
            <a:endParaRPr lang="fr-FR" dirty="0"/>
          </a:p>
          <a:p>
            <a:pPr marL="285750" indent="-285750">
              <a:buFont typeface="Arial" pitchFamily="34" charset="0"/>
              <a:buChar char="•"/>
            </a:pPr>
            <a:endParaRPr lang="fr-FR" dirty="0"/>
          </a:p>
          <a:p>
            <a:pPr marL="285750" indent="-285750">
              <a:buFont typeface="Arial" pitchFamily="34" charset="0"/>
              <a:buChar char="•"/>
            </a:pPr>
            <a:endParaRPr lang="fr-FR" dirty="0"/>
          </a:p>
        </p:txBody>
      </p:sp>
      <p:sp>
        <p:nvSpPr>
          <p:cNvPr id="5" name="Content Placeholder 4"/>
          <p:cNvSpPr>
            <a:spLocks noGrp="1"/>
          </p:cNvSpPr>
          <p:nvPr>
            <p:ph sz="quarter" idx="1"/>
          </p:nvPr>
        </p:nvSpPr>
        <p:spPr>
          <a:xfrm>
            <a:off x="3027653" y="836713"/>
            <a:ext cx="5735348" cy="5472608"/>
          </a:xfrm>
        </p:spPr>
        <p:txBody>
          <a:bodyPr>
            <a:normAutofit fontScale="85000" lnSpcReduction="20000"/>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sz="1000" dirty="0"/>
          </a:p>
          <a:p>
            <a:endParaRPr lang="fr-FR" sz="1000" dirty="0"/>
          </a:p>
          <a:p>
            <a:endParaRPr lang="fr-FR" sz="1000" dirty="0"/>
          </a:p>
          <a:p>
            <a:endParaRPr lang="fr-FR" sz="1000" dirty="0"/>
          </a:p>
          <a:p>
            <a:endParaRPr lang="fr-FR" sz="1000" dirty="0"/>
          </a:p>
          <a:p>
            <a:endParaRPr lang="fr-FR" sz="1000" dirty="0"/>
          </a:p>
          <a:p>
            <a:endParaRPr lang="fr-FR" sz="1000" dirty="0"/>
          </a:p>
          <a:p>
            <a:r>
              <a:rPr lang="fr-FR" sz="1000" dirty="0" err="1"/>
              <a:t>Macedonia</a:t>
            </a:r>
            <a:r>
              <a:rPr lang="fr-FR" sz="1000" dirty="0"/>
              <a:t> et. al, 2011, Hum </a:t>
            </a:r>
            <a:r>
              <a:rPr lang="fr-FR" sz="1000" dirty="0" err="1"/>
              <a:t>Brain</a:t>
            </a:r>
            <a:r>
              <a:rPr lang="fr-FR" sz="1000" dirty="0"/>
              <a:t> </a:t>
            </a:r>
            <a:r>
              <a:rPr lang="fr-FR" sz="1000" dirty="0" err="1"/>
              <a:t>Mapping</a:t>
            </a:r>
            <a:r>
              <a:rPr lang="fr-FR" sz="1000" dirty="0"/>
              <a:t>: </a:t>
            </a:r>
            <a:r>
              <a:rPr lang="de-AT" sz="1000" dirty="0">
                <a:hlinkClick r:id="rId4"/>
              </a:rPr>
              <a:t>http://www.percepp.com/macedonia.pdf</a:t>
            </a:r>
            <a:endParaRPr lang="fr-FR" sz="1000"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9" y="1268761"/>
            <a:ext cx="3486151"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4616" y="3104965"/>
            <a:ext cx="347662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7725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a:t>Personalisation and Groupwork</a:t>
            </a:r>
            <a:endParaRPr lang="en-US" dirty="0"/>
          </a:p>
        </p:txBody>
      </p:sp>
      <p:pic>
        <p:nvPicPr>
          <p:cNvPr id="3" name="Picture 2"/>
          <p:cNvPicPr>
            <a:picLocks noChangeAspect="1"/>
          </p:cNvPicPr>
          <p:nvPr/>
        </p:nvPicPr>
        <p:blipFill>
          <a:blip r:embed="rId2"/>
          <a:stretch>
            <a:fillRect/>
          </a:stretch>
        </p:blipFill>
        <p:spPr>
          <a:xfrm>
            <a:off x="325203" y="1268760"/>
            <a:ext cx="8280920" cy="5304164"/>
          </a:xfrm>
          <a:prstGeom prst="rect">
            <a:avLst/>
          </a:prstGeom>
        </p:spPr>
      </p:pic>
    </p:spTree>
    <p:extLst>
      <p:ext uri="{BB962C8B-B14F-4D97-AF65-F5344CB8AC3E}">
        <p14:creationId xmlns:p14="http://schemas.microsoft.com/office/powerpoint/2010/main" val="9748277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Testing</a:t>
            </a:r>
            <a:r>
              <a:rPr lang="fr-FR" b="1" dirty="0">
                <a:solidFill>
                  <a:schemeClr val="tx2">
                    <a:lumMod val="60000"/>
                    <a:lumOff val="40000"/>
                  </a:schemeClr>
                </a:solidFill>
              </a:rPr>
              <a:t> </a:t>
            </a:r>
            <a:r>
              <a:rPr lang="fr-FR" b="1" dirty="0" err="1">
                <a:solidFill>
                  <a:schemeClr val="tx2">
                    <a:lumMod val="60000"/>
                    <a:lumOff val="40000"/>
                  </a:schemeClr>
                </a:solidFill>
              </a:rPr>
              <a:t>grammar</a:t>
            </a:r>
            <a:r>
              <a:rPr lang="fr-FR" b="1" dirty="0">
                <a:solidFill>
                  <a:schemeClr val="tx2">
                    <a:lumMod val="60000"/>
                    <a:lumOff val="40000"/>
                  </a:schemeClr>
                </a:solidFill>
              </a:rPr>
              <a:t> in </a:t>
            </a:r>
            <a:r>
              <a:rPr lang="fr-FR" b="1" dirty="0" err="1">
                <a:solidFill>
                  <a:schemeClr val="tx2">
                    <a:lumMod val="60000"/>
                    <a:lumOff val="40000"/>
                  </a:schemeClr>
                </a:solidFill>
              </a:rPr>
              <a:t>meaningful</a:t>
            </a:r>
            <a:r>
              <a:rPr lang="fr-FR" b="1" dirty="0">
                <a:solidFill>
                  <a:schemeClr val="tx2">
                    <a:lumMod val="60000"/>
                    <a:lumOff val="40000"/>
                  </a:schemeClr>
                </a:solidFill>
              </a:rPr>
              <a:t>, communicative </a:t>
            </a:r>
            <a:r>
              <a:rPr lang="fr-FR" b="1" dirty="0" err="1">
                <a:solidFill>
                  <a:schemeClr val="tx2">
                    <a:lumMod val="60000"/>
                    <a:lumOff val="40000"/>
                  </a:schemeClr>
                </a:solidFill>
              </a:rPr>
              <a:t>contexts</a:t>
            </a:r>
            <a:r>
              <a:rPr lang="fr-FR" dirty="0"/>
              <a:t>.</a:t>
            </a:r>
          </a:p>
          <a:p>
            <a:endParaRPr lang="fr-FR" dirty="0"/>
          </a:p>
          <a:p>
            <a:r>
              <a:rPr lang="fr-FR" dirty="0"/>
              <a:t>Can the </a:t>
            </a:r>
            <a:r>
              <a:rPr lang="fr-FR" dirty="0" err="1"/>
              <a:t>learners</a:t>
            </a:r>
            <a:r>
              <a:rPr lang="fr-FR" dirty="0"/>
              <a:t> USE the </a:t>
            </a:r>
            <a:r>
              <a:rPr lang="fr-FR" dirty="0" err="1"/>
              <a:t>grammar</a:t>
            </a:r>
            <a:endParaRPr lang="fr-FR" dirty="0"/>
          </a:p>
          <a:p>
            <a:r>
              <a:rPr lang="fr-FR" dirty="0"/>
              <a:t>or do </a:t>
            </a:r>
            <a:r>
              <a:rPr lang="fr-FR" dirty="0" err="1"/>
              <a:t>they</a:t>
            </a:r>
            <a:r>
              <a:rPr lang="fr-FR" dirty="0"/>
              <a:t> </a:t>
            </a:r>
            <a:r>
              <a:rPr lang="fr-FR" dirty="0" err="1"/>
              <a:t>only</a:t>
            </a:r>
            <a:r>
              <a:rPr lang="fr-FR" dirty="0"/>
              <a:t> have </a:t>
            </a:r>
            <a:r>
              <a:rPr lang="fr-FR" dirty="0" err="1"/>
              <a:t>declarative</a:t>
            </a:r>
            <a:r>
              <a:rPr lang="fr-FR" dirty="0"/>
              <a:t> </a:t>
            </a:r>
            <a:r>
              <a:rPr lang="fr-FR" dirty="0" err="1"/>
              <a:t>knowledge</a:t>
            </a:r>
            <a:r>
              <a:rPr lang="fr-FR" dirty="0"/>
              <a:t> of the </a:t>
            </a:r>
            <a:r>
              <a:rPr lang="fr-FR" dirty="0" err="1"/>
              <a:t>rules</a:t>
            </a:r>
            <a:endParaRPr lang="fr-FR" dirty="0"/>
          </a:p>
        </p:txBody>
      </p:sp>
      <p:pic>
        <p:nvPicPr>
          <p:cNvPr id="5" name="Picture 4">
            <a:extLst>
              <a:ext uri="{FF2B5EF4-FFF2-40B4-BE49-F238E27FC236}">
                <a16:creationId xmlns:a16="http://schemas.microsoft.com/office/drawing/2014/main" id="{3E8291C0-5B87-4339-8D9F-307537783B6B}"/>
              </a:ext>
            </a:extLst>
          </p:cNvPr>
          <p:cNvPicPr>
            <a:picLocks noChangeAspect="1"/>
          </p:cNvPicPr>
          <p:nvPr/>
        </p:nvPicPr>
        <p:blipFill>
          <a:blip r:embed="rId2"/>
          <a:stretch>
            <a:fillRect/>
          </a:stretch>
        </p:blipFill>
        <p:spPr>
          <a:xfrm>
            <a:off x="323528" y="938337"/>
            <a:ext cx="2402032" cy="5157663"/>
          </a:xfrm>
          <a:prstGeom prst="rect">
            <a:avLst/>
          </a:prstGeom>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5085184"/>
            <a:ext cx="854075"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556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err="1"/>
              <a:t>Knowing</a:t>
            </a:r>
            <a:r>
              <a:rPr lang="de-AT" dirty="0"/>
              <a:t> </a:t>
            </a:r>
            <a:r>
              <a:rPr lang="de-AT" dirty="0" err="1"/>
              <a:t>or</a:t>
            </a:r>
            <a:r>
              <a:rPr lang="de-AT" dirty="0"/>
              <a:t> </a:t>
            </a:r>
            <a:r>
              <a:rPr lang="de-AT" dirty="0" err="1"/>
              <a:t>using</a:t>
            </a:r>
            <a:r>
              <a:rPr lang="de-AT" dirty="0"/>
              <a:t> </a:t>
            </a:r>
            <a:r>
              <a:rPr lang="de-AT" dirty="0" err="1"/>
              <a:t>grammar</a:t>
            </a:r>
            <a:r>
              <a:rPr lang="de-AT" dirty="0"/>
              <a:t> in </a:t>
            </a:r>
            <a:r>
              <a:rPr lang="de-AT" dirty="0" err="1"/>
              <a:t>the</a:t>
            </a:r>
            <a:r>
              <a:rPr lang="de-AT" dirty="0"/>
              <a:t> </a:t>
            </a:r>
            <a:r>
              <a:rPr lang="de-AT" dirty="0" err="1"/>
              <a:t>test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519294"/>
            <a:ext cx="6513959" cy="4817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53632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AADC8-25C0-4029-A81B-987AF524F198}"/>
              </a:ext>
            </a:extLst>
          </p:cNvPr>
          <p:cNvSpPr>
            <a:spLocks noGrp="1"/>
          </p:cNvSpPr>
          <p:nvPr>
            <p:ph type="title"/>
          </p:nvPr>
        </p:nvSpPr>
        <p:spPr/>
        <p:txBody>
          <a:bodyPr/>
          <a:lstStyle/>
          <a:p>
            <a:r>
              <a:rPr lang="de-AT" dirty="0"/>
              <a:t>Writing an application</a:t>
            </a:r>
            <a:endParaRPr lang="en-US" dirty="0"/>
          </a:p>
        </p:txBody>
      </p:sp>
      <p:pic>
        <p:nvPicPr>
          <p:cNvPr id="7" name="Picture 6">
            <a:extLst>
              <a:ext uri="{FF2B5EF4-FFF2-40B4-BE49-F238E27FC236}">
                <a16:creationId xmlns:a16="http://schemas.microsoft.com/office/drawing/2014/main" id="{E99B132F-51F0-4527-A211-2B42CF2B81C8}"/>
              </a:ext>
            </a:extLst>
          </p:cNvPr>
          <p:cNvPicPr>
            <a:picLocks noChangeAspect="1"/>
          </p:cNvPicPr>
          <p:nvPr/>
        </p:nvPicPr>
        <p:blipFill>
          <a:blip r:embed="rId2"/>
          <a:stretch>
            <a:fillRect/>
          </a:stretch>
        </p:blipFill>
        <p:spPr>
          <a:xfrm>
            <a:off x="331732" y="1412776"/>
            <a:ext cx="4726181" cy="3263783"/>
          </a:xfrm>
          <a:prstGeom prst="rect">
            <a:avLst/>
          </a:prstGeom>
        </p:spPr>
      </p:pic>
      <p:pic>
        <p:nvPicPr>
          <p:cNvPr id="5" name="Content Placeholder 4">
            <a:extLst>
              <a:ext uri="{FF2B5EF4-FFF2-40B4-BE49-F238E27FC236}">
                <a16:creationId xmlns:a16="http://schemas.microsoft.com/office/drawing/2014/main" id="{E4D05E62-CC02-4233-ABBC-33981ADB1121}"/>
              </a:ext>
            </a:extLst>
          </p:cNvPr>
          <p:cNvPicPr>
            <a:picLocks noGrp="1" noChangeAspect="1"/>
          </p:cNvPicPr>
          <p:nvPr>
            <p:ph sz="quarter" idx="1"/>
          </p:nvPr>
        </p:nvPicPr>
        <p:blipFill>
          <a:blip r:embed="rId3"/>
          <a:stretch>
            <a:fillRect/>
          </a:stretch>
        </p:blipFill>
        <p:spPr>
          <a:xfrm rot="394550">
            <a:off x="3735038" y="2986084"/>
            <a:ext cx="5028827" cy="3277936"/>
          </a:xfrm>
        </p:spPr>
      </p:pic>
      <p:sp>
        <p:nvSpPr>
          <p:cNvPr id="8" name="TextBox 7">
            <a:extLst>
              <a:ext uri="{FF2B5EF4-FFF2-40B4-BE49-F238E27FC236}">
                <a16:creationId xmlns:a16="http://schemas.microsoft.com/office/drawing/2014/main" id="{C9F2FFB1-5862-48A3-BE89-5EC4A62FDC19}"/>
              </a:ext>
            </a:extLst>
          </p:cNvPr>
          <p:cNvSpPr txBox="1"/>
          <p:nvPr/>
        </p:nvSpPr>
        <p:spPr>
          <a:xfrm>
            <a:off x="5508104" y="1681372"/>
            <a:ext cx="3024336" cy="369332"/>
          </a:xfrm>
          <a:prstGeom prst="rect">
            <a:avLst/>
          </a:prstGeom>
          <a:noFill/>
        </p:spPr>
        <p:txBody>
          <a:bodyPr wrap="square" rtlCol="0">
            <a:spAutoFit/>
          </a:bodyPr>
          <a:lstStyle/>
          <a:p>
            <a:r>
              <a:rPr lang="de-AT" dirty="0"/>
              <a:t>Your EXPERIENCE counts!</a:t>
            </a:r>
            <a:endParaRPr lang="en-US" dirty="0"/>
          </a:p>
        </p:txBody>
      </p:sp>
    </p:spTree>
    <p:extLst>
      <p:ext uri="{BB962C8B-B14F-4D97-AF65-F5344CB8AC3E}">
        <p14:creationId xmlns:p14="http://schemas.microsoft.com/office/powerpoint/2010/main" val="29390676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052736"/>
            <a:ext cx="2362200" cy="930424"/>
          </a:xfrm>
        </p:spPr>
        <p:txBody>
          <a:bodyPr/>
          <a:lstStyle/>
          <a:p>
            <a:br>
              <a:rPr lang="fr-FR" sz="2400" dirty="0"/>
            </a:br>
            <a:br>
              <a:rPr lang="fr-FR" sz="2400" dirty="0"/>
            </a:br>
            <a:br>
              <a:rPr lang="fr-FR" sz="2400" dirty="0"/>
            </a:br>
            <a:br>
              <a:rPr lang="fr-FR" sz="2400" dirty="0"/>
            </a:br>
            <a:br>
              <a:rPr lang="fr-FR" sz="2400" dirty="0"/>
            </a:br>
            <a:r>
              <a:rPr lang="fr-FR" sz="2400" dirty="0" err="1"/>
              <a:t>Let’s</a:t>
            </a:r>
            <a:r>
              <a:rPr lang="fr-FR" sz="2400" dirty="0"/>
              <a:t> </a:t>
            </a:r>
            <a:r>
              <a:rPr lang="fr-FR" sz="2400" dirty="0" err="1"/>
              <a:t>try</a:t>
            </a:r>
            <a:r>
              <a:rPr lang="fr-FR" sz="2400" dirty="0"/>
              <a:t> out more </a:t>
            </a:r>
            <a:r>
              <a:rPr lang="fr-FR" sz="2400" dirty="0" err="1"/>
              <a:t>activities</a:t>
            </a:r>
            <a:endParaRPr lang="fr-FR" dirty="0"/>
          </a:p>
        </p:txBody>
      </p:sp>
      <p:sp>
        <p:nvSpPr>
          <p:cNvPr id="3" name="Text Placeholder 2"/>
          <p:cNvSpPr>
            <a:spLocks noGrp="1"/>
          </p:cNvSpPr>
          <p:nvPr>
            <p:ph type="body" idx="2"/>
          </p:nvPr>
        </p:nvSpPr>
        <p:spPr>
          <a:xfrm>
            <a:off x="251520" y="2204864"/>
            <a:ext cx="2592288" cy="3921299"/>
          </a:xfrm>
        </p:spPr>
        <p:txBody>
          <a:bodyPr/>
          <a:lstStyle/>
          <a:p>
            <a:r>
              <a:rPr lang="fr-FR" dirty="0"/>
              <a:t>If –clauses</a:t>
            </a:r>
          </a:p>
          <a:p>
            <a:r>
              <a:rPr lang="fr-FR" dirty="0"/>
              <a:t>Duration (</a:t>
            </a:r>
            <a:r>
              <a:rPr lang="fr-FR" dirty="0" err="1"/>
              <a:t>pres.perf.tense</a:t>
            </a:r>
            <a:r>
              <a:rPr lang="fr-FR" dirty="0"/>
              <a:t>)</a:t>
            </a:r>
          </a:p>
          <a:p>
            <a:r>
              <a:rPr lang="fr-FR" dirty="0"/>
              <a:t>General </a:t>
            </a:r>
            <a:r>
              <a:rPr lang="fr-FR" dirty="0" err="1"/>
              <a:t>Experience</a:t>
            </a:r>
            <a:endParaRPr lang="fr-FR" dirty="0"/>
          </a:p>
          <a:p>
            <a:r>
              <a:rPr lang="fr-FR" dirty="0"/>
              <a:t>Past </a:t>
            </a:r>
            <a:r>
              <a:rPr lang="fr-FR" dirty="0" err="1"/>
              <a:t>events</a:t>
            </a:r>
            <a:r>
              <a:rPr lang="fr-FR" dirty="0"/>
              <a:t> </a:t>
            </a:r>
          </a:p>
          <a:p>
            <a:r>
              <a:rPr lang="fr-FR" dirty="0" err="1"/>
              <a:t>Circumstance</a:t>
            </a:r>
            <a:r>
              <a:rPr lang="fr-FR" dirty="0"/>
              <a:t>-Background</a:t>
            </a:r>
          </a:p>
          <a:p>
            <a:r>
              <a:rPr lang="fr-FR" dirty="0"/>
              <a:t>Routines – </a:t>
            </a:r>
            <a:r>
              <a:rPr lang="fr-FR" dirty="0" err="1"/>
              <a:t>Present</a:t>
            </a:r>
            <a:r>
              <a:rPr lang="fr-FR" dirty="0"/>
              <a:t> </a:t>
            </a:r>
            <a:r>
              <a:rPr lang="fr-FR" dirty="0" err="1"/>
              <a:t>Activities</a:t>
            </a:r>
            <a:endParaRPr lang="fr-FR" dirty="0"/>
          </a:p>
          <a:p>
            <a:endParaRPr lang="fr-FR" dirty="0"/>
          </a:p>
        </p:txBody>
      </p:sp>
      <p:sp>
        <p:nvSpPr>
          <p:cNvPr id="4" name="Content Placeholder 3"/>
          <p:cNvSpPr>
            <a:spLocks noGrp="1"/>
          </p:cNvSpPr>
          <p:nvPr>
            <p:ph sz="quarter" idx="1"/>
          </p:nvPr>
        </p:nvSpPr>
        <p:spPr/>
        <p:txBody>
          <a:bodyPr/>
          <a:lstStyle/>
          <a:p>
            <a:pPr marL="0" indent="0">
              <a:buNone/>
            </a:pPr>
            <a:r>
              <a:rPr lang="fr-FR" b="1" dirty="0" err="1">
                <a:solidFill>
                  <a:schemeClr val="accent3">
                    <a:lumMod val="75000"/>
                  </a:schemeClr>
                </a:solidFill>
              </a:rPr>
              <a:t>Grammar</a:t>
            </a:r>
            <a:r>
              <a:rPr lang="fr-FR" b="1" dirty="0">
                <a:solidFill>
                  <a:schemeClr val="accent3">
                    <a:lumMod val="75000"/>
                  </a:schemeClr>
                </a:solidFill>
              </a:rPr>
              <a:t> workshop in groups</a:t>
            </a:r>
          </a:p>
          <a:p>
            <a:pPr marL="0" indent="0">
              <a:buNone/>
            </a:pPr>
            <a:endParaRPr lang="fr-FR" b="1" dirty="0">
              <a:solidFill>
                <a:schemeClr val="accent3">
                  <a:lumMod val="75000"/>
                </a:schemeClr>
              </a:solidFill>
            </a:endParaRPr>
          </a:p>
          <a:p>
            <a:pPr marL="0" indent="0">
              <a:buNone/>
            </a:pPr>
            <a:r>
              <a:rPr lang="fr-FR" sz="2400" dirty="0"/>
              <a:t>Look at more </a:t>
            </a:r>
            <a:r>
              <a:rPr lang="fr-FR" sz="2400" dirty="0" err="1"/>
              <a:t>examples</a:t>
            </a:r>
            <a:r>
              <a:rPr lang="fr-FR" sz="2400" dirty="0"/>
              <a:t> and use </a:t>
            </a:r>
            <a:r>
              <a:rPr lang="fr-FR" sz="2400" dirty="0" err="1"/>
              <a:t>your</a:t>
            </a:r>
            <a:r>
              <a:rPr lang="fr-FR" sz="2400" dirty="0"/>
              <a:t> </a:t>
            </a:r>
            <a:r>
              <a:rPr lang="fr-FR" sz="2400" dirty="0" err="1"/>
              <a:t>grammar</a:t>
            </a:r>
            <a:r>
              <a:rPr lang="fr-FR" sz="2400" dirty="0"/>
              <a:t> checkers to </a:t>
            </a:r>
            <a:r>
              <a:rPr lang="fr-FR" sz="2400" dirty="0" err="1"/>
              <a:t>answer</a:t>
            </a:r>
            <a:r>
              <a:rPr lang="fr-FR" sz="2400" dirty="0"/>
              <a:t> the </a:t>
            </a:r>
            <a:r>
              <a:rPr lang="fr-FR" sz="2400" dirty="0" err="1"/>
              <a:t>following</a:t>
            </a:r>
            <a:r>
              <a:rPr lang="fr-FR" sz="2400" dirty="0"/>
              <a:t> questions:</a:t>
            </a:r>
          </a:p>
          <a:p>
            <a:pPr marL="0" indent="0">
              <a:buNone/>
            </a:pPr>
            <a:endParaRPr lang="fr-FR" sz="2400" dirty="0"/>
          </a:p>
          <a:p>
            <a:r>
              <a:rPr lang="fr-FR" sz="2400" dirty="0" err="1"/>
              <a:t>What</a:t>
            </a:r>
            <a:r>
              <a:rPr lang="fr-FR" sz="2400" dirty="0"/>
              <a:t> </a:t>
            </a:r>
            <a:r>
              <a:rPr lang="fr-FR" sz="2400" dirty="0" err="1"/>
              <a:t>learning</a:t>
            </a:r>
            <a:r>
              <a:rPr lang="fr-FR" sz="2400" dirty="0"/>
              <a:t> stage </a:t>
            </a:r>
            <a:r>
              <a:rPr lang="fr-FR" sz="2400" dirty="0" err="1"/>
              <a:t>does</a:t>
            </a:r>
            <a:r>
              <a:rPr lang="fr-FR" sz="2400" dirty="0"/>
              <a:t> </a:t>
            </a:r>
            <a:r>
              <a:rPr lang="fr-FR" sz="2400" dirty="0" err="1"/>
              <a:t>this</a:t>
            </a:r>
            <a:r>
              <a:rPr lang="fr-FR" sz="2400" dirty="0"/>
              <a:t> support?</a:t>
            </a:r>
          </a:p>
          <a:p>
            <a:r>
              <a:rPr lang="fr-FR" sz="2400" dirty="0" err="1"/>
              <a:t>Which</a:t>
            </a:r>
            <a:r>
              <a:rPr lang="fr-FR" sz="2400" dirty="0"/>
              <a:t> of the </a:t>
            </a:r>
            <a:r>
              <a:rPr lang="fr-FR" sz="2400" dirty="0" err="1"/>
              <a:t>pedagogical</a:t>
            </a:r>
            <a:r>
              <a:rPr lang="fr-FR" sz="2400" dirty="0"/>
              <a:t> </a:t>
            </a:r>
            <a:r>
              <a:rPr lang="fr-FR" sz="2400" dirty="0" err="1"/>
              <a:t>principles</a:t>
            </a:r>
            <a:r>
              <a:rPr lang="fr-FR" sz="2400" dirty="0"/>
              <a:t> </a:t>
            </a:r>
            <a:r>
              <a:rPr lang="fr-FR" sz="2400" dirty="0" err="1"/>
              <a:t>does</a:t>
            </a:r>
            <a:r>
              <a:rPr lang="fr-FR" sz="2400" dirty="0"/>
              <a:t> </a:t>
            </a:r>
            <a:r>
              <a:rPr lang="fr-FR" sz="2400" dirty="0" err="1"/>
              <a:t>it</a:t>
            </a:r>
            <a:r>
              <a:rPr lang="fr-FR" sz="2400" dirty="0"/>
              <a:t> </a:t>
            </a:r>
            <a:r>
              <a:rPr lang="fr-FR" sz="2400" dirty="0" err="1"/>
              <a:t>fulfill</a:t>
            </a:r>
            <a:r>
              <a:rPr lang="fr-FR" sz="2400" dirty="0"/>
              <a:t>?</a:t>
            </a:r>
          </a:p>
          <a:p>
            <a:r>
              <a:rPr lang="fr-FR" sz="2400" dirty="0" err="1"/>
              <a:t>What’s</a:t>
            </a:r>
            <a:r>
              <a:rPr lang="fr-FR" sz="2400" dirty="0"/>
              <a:t> </a:t>
            </a:r>
            <a:r>
              <a:rPr lang="fr-FR" sz="2400" dirty="0" err="1"/>
              <a:t>going</a:t>
            </a:r>
            <a:r>
              <a:rPr lang="fr-FR" sz="2400" dirty="0"/>
              <a:t> on in </a:t>
            </a:r>
            <a:r>
              <a:rPr lang="fr-FR" sz="2400" dirty="0" err="1"/>
              <a:t>your</a:t>
            </a:r>
            <a:r>
              <a:rPr lang="fr-FR" sz="2400" dirty="0"/>
              <a:t> </a:t>
            </a:r>
            <a:r>
              <a:rPr lang="fr-FR" sz="2400" dirty="0" err="1"/>
              <a:t>brain</a:t>
            </a:r>
            <a:r>
              <a:rPr lang="fr-FR" sz="2400" dirty="0"/>
              <a:t>?</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5373216"/>
            <a:ext cx="1226150" cy="11689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20032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3059832" y="685800"/>
            <a:ext cx="5703168" cy="54102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Wingdings 2"/>
              <a:buNone/>
            </a:pPr>
            <a:endParaRPr lang="fr-FR" dirty="0"/>
          </a:p>
          <a:p>
            <a:endParaRPr lang="fr-FR" dirty="0"/>
          </a:p>
        </p:txBody>
      </p:sp>
      <p:sp>
        <p:nvSpPr>
          <p:cNvPr id="5" name="Content Placeholder 4"/>
          <p:cNvSpPr>
            <a:spLocks noGrp="1"/>
          </p:cNvSpPr>
          <p:nvPr>
            <p:ph sz="quarter" idx="1"/>
          </p:nvPr>
        </p:nvSpPr>
        <p:spPr/>
        <p:txBody>
          <a:bodyPr>
            <a:normAutofit lnSpcReduction="10000"/>
          </a:bodyPr>
          <a:lstStyle/>
          <a:p>
            <a:endParaRPr lang="fr-FR" dirty="0"/>
          </a:p>
          <a:p>
            <a:pPr marL="0" indent="0">
              <a:buNone/>
            </a:pPr>
            <a:r>
              <a:rPr lang="fr-FR" b="1" dirty="0">
                <a:solidFill>
                  <a:schemeClr val="tx2">
                    <a:lumMod val="60000"/>
                    <a:lumOff val="40000"/>
                  </a:schemeClr>
                </a:solidFill>
              </a:rPr>
              <a:t>How efficient are the </a:t>
            </a:r>
            <a:r>
              <a:rPr lang="fr-FR" b="1" dirty="0" err="1">
                <a:solidFill>
                  <a:schemeClr val="tx2">
                    <a:lumMod val="60000"/>
                    <a:lumOff val="40000"/>
                  </a:schemeClr>
                </a:solidFill>
              </a:rPr>
              <a:t>exercises</a:t>
            </a:r>
            <a:r>
              <a:rPr lang="fr-FR" b="1" dirty="0">
                <a:solidFill>
                  <a:schemeClr val="tx2">
                    <a:lumMod val="60000"/>
                    <a:lumOff val="40000"/>
                  </a:schemeClr>
                </a:solidFill>
              </a:rPr>
              <a:t> in </a:t>
            </a:r>
            <a:r>
              <a:rPr lang="fr-FR" b="1" dirty="0" err="1">
                <a:solidFill>
                  <a:schemeClr val="tx2">
                    <a:lumMod val="60000"/>
                    <a:lumOff val="40000"/>
                  </a:schemeClr>
                </a:solidFill>
              </a:rPr>
              <a:t>your</a:t>
            </a:r>
            <a:r>
              <a:rPr lang="fr-FR" b="1" dirty="0">
                <a:solidFill>
                  <a:schemeClr val="tx2">
                    <a:lumMod val="60000"/>
                    <a:lumOff val="40000"/>
                  </a:schemeClr>
                </a:solidFill>
              </a:rPr>
              <a:t> </a:t>
            </a:r>
            <a:r>
              <a:rPr lang="fr-FR" b="1" dirty="0" err="1">
                <a:solidFill>
                  <a:schemeClr val="tx2">
                    <a:lumMod val="60000"/>
                    <a:lumOff val="40000"/>
                  </a:schemeClr>
                </a:solidFill>
              </a:rPr>
              <a:t>textbook</a:t>
            </a:r>
            <a:r>
              <a:rPr lang="fr-FR" b="1" dirty="0">
                <a:solidFill>
                  <a:schemeClr val="tx2">
                    <a:lumMod val="60000"/>
                    <a:lumOff val="40000"/>
                  </a:schemeClr>
                </a:solidFill>
              </a:rPr>
              <a:t>?</a:t>
            </a:r>
          </a:p>
          <a:p>
            <a:endParaRPr lang="fr-FR" dirty="0"/>
          </a:p>
          <a:p>
            <a:r>
              <a:rPr lang="fr-FR" sz="2400" dirty="0" err="1"/>
              <a:t>Choose</a:t>
            </a:r>
            <a:r>
              <a:rPr lang="fr-FR" sz="2400" dirty="0"/>
              <a:t> a </a:t>
            </a:r>
            <a:r>
              <a:rPr lang="fr-FR" sz="2400" dirty="0" err="1"/>
              <a:t>topic</a:t>
            </a:r>
            <a:r>
              <a:rPr lang="fr-FR" sz="2400" dirty="0"/>
              <a:t> </a:t>
            </a:r>
            <a:r>
              <a:rPr lang="fr-FR" sz="2400" dirty="0" err="1"/>
              <a:t>that</a:t>
            </a:r>
            <a:r>
              <a:rPr lang="fr-FR" sz="2400" dirty="0"/>
              <a:t> </a:t>
            </a:r>
            <a:r>
              <a:rPr lang="fr-FR" sz="2400" dirty="0" err="1"/>
              <a:t>you</a:t>
            </a:r>
            <a:r>
              <a:rPr lang="fr-FR" sz="2400" dirty="0"/>
              <a:t> are </a:t>
            </a:r>
            <a:r>
              <a:rPr lang="fr-FR" sz="2400" dirty="0" err="1"/>
              <a:t>going</a:t>
            </a:r>
            <a:r>
              <a:rPr lang="fr-FR" sz="2400" dirty="0"/>
              <a:t> to </a:t>
            </a:r>
            <a:r>
              <a:rPr lang="fr-FR" sz="2400" dirty="0" err="1"/>
              <a:t>teach</a:t>
            </a:r>
            <a:r>
              <a:rPr lang="fr-FR" sz="2400" dirty="0"/>
              <a:t> in the </a:t>
            </a:r>
            <a:r>
              <a:rPr lang="fr-FR" sz="2400" dirty="0" err="1"/>
              <a:t>near</a:t>
            </a:r>
            <a:r>
              <a:rPr lang="fr-FR" sz="2400" dirty="0"/>
              <a:t> future.</a:t>
            </a:r>
          </a:p>
          <a:p>
            <a:r>
              <a:rPr lang="fr-FR" sz="2400" dirty="0"/>
              <a:t>Use the </a:t>
            </a:r>
            <a:r>
              <a:rPr lang="fr-FR" sz="2400" dirty="0" err="1"/>
              <a:t>grammar</a:t>
            </a:r>
            <a:r>
              <a:rPr lang="fr-FR" sz="2400" dirty="0"/>
              <a:t> quick </a:t>
            </a:r>
            <a:r>
              <a:rPr lang="fr-FR" sz="2400" dirty="0" err="1"/>
              <a:t>checker</a:t>
            </a:r>
            <a:r>
              <a:rPr lang="fr-FR" sz="2400" dirty="0"/>
              <a:t> to analyse the </a:t>
            </a:r>
            <a:r>
              <a:rPr lang="fr-FR" sz="2400" dirty="0" err="1"/>
              <a:t>exercises</a:t>
            </a:r>
            <a:r>
              <a:rPr lang="fr-FR" sz="2400" dirty="0"/>
              <a:t> </a:t>
            </a:r>
            <a:r>
              <a:rPr lang="fr-FR" sz="2400" dirty="0" err="1"/>
              <a:t>that</a:t>
            </a:r>
            <a:r>
              <a:rPr lang="fr-FR" sz="2400" dirty="0"/>
              <a:t> </a:t>
            </a:r>
            <a:r>
              <a:rPr lang="fr-FR" sz="2400" dirty="0" err="1"/>
              <a:t>your</a:t>
            </a:r>
            <a:r>
              <a:rPr lang="fr-FR" sz="2400" dirty="0"/>
              <a:t> book </a:t>
            </a:r>
            <a:r>
              <a:rPr lang="fr-FR" sz="2400" dirty="0" err="1"/>
              <a:t>offers</a:t>
            </a:r>
            <a:r>
              <a:rPr lang="fr-FR" sz="2400" dirty="0"/>
              <a:t> for </a:t>
            </a:r>
            <a:r>
              <a:rPr lang="fr-FR" sz="2400" dirty="0" err="1"/>
              <a:t>this</a:t>
            </a:r>
            <a:r>
              <a:rPr lang="fr-FR" sz="2400" dirty="0"/>
              <a:t> </a:t>
            </a:r>
            <a:r>
              <a:rPr lang="fr-FR" sz="2400" dirty="0" err="1"/>
              <a:t>topic</a:t>
            </a:r>
            <a:endParaRPr lang="fr-FR" sz="2400" dirty="0"/>
          </a:p>
          <a:p>
            <a:r>
              <a:rPr lang="fr-FR" sz="2400" dirty="0" err="1"/>
              <a:t>Improve</a:t>
            </a:r>
            <a:r>
              <a:rPr lang="fr-FR" sz="2400" dirty="0"/>
              <a:t> </a:t>
            </a:r>
            <a:r>
              <a:rPr lang="fr-FR" sz="2400" dirty="0" err="1"/>
              <a:t>them</a:t>
            </a:r>
            <a:r>
              <a:rPr lang="fr-FR" sz="2400" dirty="0"/>
              <a:t> if </a:t>
            </a:r>
            <a:r>
              <a:rPr lang="fr-FR" sz="2400" dirty="0" err="1"/>
              <a:t>necessary</a:t>
            </a:r>
            <a:r>
              <a:rPr lang="fr-FR" sz="2400" dirty="0"/>
              <a:t> and </a:t>
            </a:r>
            <a:r>
              <a:rPr lang="fr-FR" sz="2400" dirty="0" err="1"/>
              <a:t>add</a:t>
            </a:r>
            <a:r>
              <a:rPr lang="fr-FR" sz="2400" dirty="0"/>
              <a:t> </a:t>
            </a:r>
            <a:r>
              <a:rPr lang="fr-FR" sz="2400" dirty="0" err="1"/>
              <a:t>other</a:t>
            </a:r>
            <a:r>
              <a:rPr lang="fr-FR" sz="2400" dirty="0"/>
              <a:t> </a:t>
            </a:r>
            <a:r>
              <a:rPr lang="fr-FR" sz="2400" dirty="0" err="1"/>
              <a:t>activities</a:t>
            </a:r>
            <a:r>
              <a:rPr lang="fr-FR" sz="2400" dirty="0"/>
              <a:t> to </a:t>
            </a:r>
            <a:r>
              <a:rPr lang="fr-FR" sz="2400" dirty="0" err="1"/>
              <a:t>provide</a:t>
            </a:r>
            <a:r>
              <a:rPr lang="fr-FR" sz="2400" dirty="0"/>
              <a:t> practice for all the </a:t>
            </a:r>
            <a:r>
              <a:rPr lang="fr-FR" sz="2400" dirty="0" err="1"/>
              <a:t>learning</a:t>
            </a:r>
            <a:r>
              <a:rPr lang="fr-FR" sz="2400" dirty="0"/>
              <a:t> stages.</a:t>
            </a:r>
          </a:p>
          <a:p>
            <a:r>
              <a:rPr lang="fr-FR" sz="2400" dirty="0" err="1"/>
              <a:t>Feel</a:t>
            </a:r>
            <a:r>
              <a:rPr lang="fr-FR" sz="2400" dirty="0"/>
              <a:t> free to use – change – </a:t>
            </a:r>
            <a:r>
              <a:rPr lang="fr-FR" sz="2400" dirty="0" err="1"/>
              <a:t>adapt</a:t>
            </a:r>
            <a:r>
              <a:rPr lang="fr-FR" sz="2400" dirty="0"/>
              <a:t> </a:t>
            </a:r>
            <a:r>
              <a:rPr lang="fr-FR" sz="2400" dirty="0" err="1"/>
              <a:t>some</a:t>
            </a:r>
            <a:r>
              <a:rPr lang="fr-FR" sz="2400" dirty="0"/>
              <a:t> of the </a:t>
            </a:r>
            <a:r>
              <a:rPr lang="fr-FR" sz="2400" dirty="0" err="1"/>
              <a:t>ideas</a:t>
            </a:r>
            <a:r>
              <a:rPr lang="fr-FR" sz="2400" dirty="0"/>
              <a:t> on epep.at</a:t>
            </a:r>
          </a:p>
          <a:p>
            <a:endParaRPr lang="fr-FR" sz="2400" dirty="0"/>
          </a:p>
        </p:txBody>
      </p:sp>
      <p:pic>
        <p:nvPicPr>
          <p:cNvPr id="6" name="Picture 5">
            <a:extLst>
              <a:ext uri="{FF2B5EF4-FFF2-40B4-BE49-F238E27FC236}">
                <a16:creationId xmlns:a16="http://schemas.microsoft.com/office/drawing/2014/main" id="{90A4FF6D-5001-4A7E-9424-109C00ADE831}"/>
              </a:ext>
            </a:extLst>
          </p:cNvPr>
          <p:cNvPicPr>
            <a:picLocks noChangeAspect="1"/>
          </p:cNvPicPr>
          <p:nvPr/>
        </p:nvPicPr>
        <p:blipFill>
          <a:blip r:embed="rId2"/>
          <a:stretch>
            <a:fillRect/>
          </a:stretch>
        </p:blipFill>
        <p:spPr>
          <a:xfrm>
            <a:off x="323528" y="938337"/>
            <a:ext cx="2402032" cy="5157663"/>
          </a:xfrm>
          <a:prstGeom prst="rect">
            <a:avLst/>
          </a:prstGeom>
        </p:spPr>
      </p:pic>
    </p:spTree>
    <p:extLst>
      <p:ext uri="{BB962C8B-B14F-4D97-AF65-F5344CB8AC3E}">
        <p14:creationId xmlns:p14="http://schemas.microsoft.com/office/powerpoint/2010/main" val="3912154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498376"/>
          </a:xfrm>
        </p:spPr>
        <p:txBody>
          <a:bodyPr/>
          <a:lstStyle/>
          <a:p>
            <a:r>
              <a:rPr lang="fr-FR" sz="2800" dirty="0"/>
              <a:t>Sources</a:t>
            </a:r>
          </a:p>
        </p:txBody>
      </p:sp>
      <p:sp>
        <p:nvSpPr>
          <p:cNvPr id="3" name="Text Placeholder 2"/>
          <p:cNvSpPr>
            <a:spLocks noGrp="1"/>
          </p:cNvSpPr>
          <p:nvPr>
            <p:ph type="body" idx="2"/>
          </p:nvPr>
        </p:nvSpPr>
        <p:spPr>
          <a:xfrm>
            <a:off x="381000" y="1700808"/>
            <a:ext cx="2362200" cy="4425355"/>
          </a:xfrm>
        </p:spPr>
        <p:txBody>
          <a:bodyPr/>
          <a:lstStyle/>
          <a:p>
            <a:endParaRPr lang="fr-FR" dirty="0"/>
          </a:p>
        </p:txBody>
      </p:sp>
      <p:sp>
        <p:nvSpPr>
          <p:cNvPr id="4" name="Content Placeholder 3"/>
          <p:cNvSpPr>
            <a:spLocks noGrp="1"/>
          </p:cNvSpPr>
          <p:nvPr>
            <p:ph sz="quarter" idx="1"/>
          </p:nvPr>
        </p:nvSpPr>
        <p:spPr>
          <a:xfrm>
            <a:off x="2987824" y="685800"/>
            <a:ext cx="5976664" cy="5410200"/>
          </a:xfrm>
        </p:spPr>
        <p:txBody>
          <a:bodyPr>
            <a:noAutofit/>
          </a:bodyPr>
          <a:lstStyle/>
          <a:p>
            <a:r>
              <a:rPr lang="fr-FR" sz="1800" dirty="0" err="1"/>
              <a:t>Newby</a:t>
            </a:r>
            <a:r>
              <a:rPr lang="fr-FR" sz="1800" dirty="0"/>
              <a:t>, D., </a:t>
            </a:r>
            <a:r>
              <a:rPr lang="sv-SE" sz="1800" i="1" dirty="0"/>
              <a:t>Grammar for Communication, </a:t>
            </a:r>
            <a:r>
              <a:rPr lang="sv-SE" sz="1800" dirty="0"/>
              <a:t>Vienna, Bundesverlag: 1989* </a:t>
            </a:r>
          </a:p>
          <a:p>
            <a:r>
              <a:rPr lang="fr-FR" sz="1800" dirty="0" err="1"/>
              <a:t>Newby</a:t>
            </a:r>
            <a:r>
              <a:rPr lang="fr-FR" sz="1800" dirty="0"/>
              <a:t>, D</a:t>
            </a:r>
            <a:r>
              <a:rPr lang="fr-FR" sz="1800" i="1" dirty="0"/>
              <a:t>., </a:t>
            </a:r>
            <a:r>
              <a:rPr lang="fr-FR" sz="1800" i="1" dirty="0" err="1"/>
              <a:t>Grammar</a:t>
            </a:r>
            <a:r>
              <a:rPr lang="fr-FR" sz="1800" i="1" dirty="0"/>
              <a:t> for Communication: </a:t>
            </a:r>
            <a:r>
              <a:rPr lang="fr-FR" sz="1800" i="1" dirty="0" err="1"/>
              <a:t>Exercises</a:t>
            </a:r>
            <a:r>
              <a:rPr lang="fr-FR" sz="1800" i="1" dirty="0"/>
              <a:t> and </a:t>
            </a:r>
            <a:r>
              <a:rPr lang="fr-FR" sz="1800" i="1" dirty="0" err="1"/>
              <a:t>Activities</a:t>
            </a:r>
            <a:r>
              <a:rPr lang="fr-FR" sz="1800" i="1" dirty="0"/>
              <a:t>, </a:t>
            </a:r>
            <a:r>
              <a:rPr lang="fr-FR" sz="1800" dirty="0"/>
              <a:t>Vienna, </a:t>
            </a:r>
            <a:r>
              <a:rPr lang="fr-FR" sz="1800" dirty="0" err="1"/>
              <a:t>Bundesverlag</a:t>
            </a:r>
            <a:r>
              <a:rPr lang="fr-FR" sz="1800" dirty="0"/>
              <a:t>: 1992* </a:t>
            </a:r>
          </a:p>
          <a:p>
            <a:r>
              <a:rPr lang="fr-FR" sz="1800" dirty="0"/>
              <a:t> </a:t>
            </a:r>
            <a:r>
              <a:rPr lang="fr-FR" sz="1800" dirty="0" err="1"/>
              <a:t>Newby</a:t>
            </a:r>
            <a:r>
              <a:rPr lang="fr-FR" sz="1800" dirty="0"/>
              <a:t>, D., '</a:t>
            </a:r>
            <a:r>
              <a:rPr lang="fr-FR" sz="1800" dirty="0" err="1"/>
              <a:t>Theory</a:t>
            </a:r>
            <a:r>
              <a:rPr lang="fr-FR" sz="1800" dirty="0"/>
              <a:t> and Practice in Communicative </a:t>
            </a:r>
            <a:r>
              <a:rPr lang="fr-FR" sz="1800" dirty="0" err="1"/>
              <a:t>Grammar</a:t>
            </a:r>
            <a:r>
              <a:rPr lang="fr-FR" sz="1800" dirty="0"/>
              <a:t>' in R. de </a:t>
            </a:r>
            <a:r>
              <a:rPr lang="fr-FR" sz="1800" dirty="0" err="1"/>
              <a:t>Beaugrande</a:t>
            </a:r>
            <a:r>
              <a:rPr lang="fr-FR" sz="1800" dirty="0"/>
              <a:t>, M. </a:t>
            </a:r>
            <a:r>
              <a:rPr lang="fr-FR" sz="1800" dirty="0" err="1"/>
              <a:t>Grosman</a:t>
            </a:r>
            <a:r>
              <a:rPr lang="fr-FR" sz="1800" dirty="0"/>
              <a:t>, B. </a:t>
            </a:r>
            <a:r>
              <a:rPr lang="fr-FR" sz="1800" dirty="0" err="1"/>
              <a:t>Seidlhofer</a:t>
            </a:r>
            <a:r>
              <a:rPr lang="fr-FR" sz="1800" dirty="0"/>
              <a:t>, (</a:t>
            </a:r>
            <a:r>
              <a:rPr lang="fr-FR" sz="1800" dirty="0" err="1"/>
              <a:t>eds</a:t>
            </a:r>
            <a:r>
              <a:rPr lang="fr-FR" sz="1800" dirty="0"/>
              <a:t>.) (1998) </a:t>
            </a:r>
            <a:r>
              <a:rPr lang="fr-FR" sz="1800" i="1" dirty="0" err="1"/>
              <a:t>Language</a:t>
            </a:r>
            <a:r>
              <a:rPr lang="fr-FR" sz="1800" i="1" dirty="0"/>
              <a:t> Policy and </a:t>
            </a:r>
            <a:r>
              <a:rPr lang="fr-FR" sz="1800" i="1" dirty="0" err="1"/>
              <a:t>Language</a:t>
            </a:r>
            <a:r>
              <a:rPr lang="fr-FR" sz="1800" i="1" dirty="0"/>
              <a:t> Education in </a:t>
            </a:r>
            <a:r>
              <a:rPr lang="fr-FR" sz="1800" i="1" dirty="0" err="1"/>
              <a:t>Emerging</a:t>
            </a:r>
            <a:r>
              <a:rPr lang="fr-FR" sz="1800" i="1" dirty="0"/>
              <a:t> Nations, </a:t>
            </a:r>
            <a:r>
              <a:rPr lang="fr-FR" sz="1800" i="1" dirty="0" err="1"/>
              <a:t>Series</a:t>
            </a:r>
            <a:r>
              <a:rPr lang="fr-FR" sz="1800" i="1" dirty="0"/>
              <a:t>: </a:t>
            </a:r>
            <a:r>
              <a:rPr lang="fr-FR" sz="1800" i="1" dirty="0" err="1"/>
              <a:t>Advances</a:t>
            </a:r>
            <a:r>
              <a:rPr lang="fr-FR" sz="1800" i="1" dirty="0"/>
              <a:t> in </a:t>
            </a:r>
            <a:r>
              <a:rPr lang="fr-FR" sz="1800" i="1" dirty="0" err="1"/>
              <a:t>Discourse</a:t>
            </a:r>
            <a:r>
              <a:rPr lang="fr-FR" sz="1800" i="1" dirty="0"/>
              <a:t> </a:t>
            </a:r>
            <a:r>
              <a:rPr lang="fr-FR" sz="1800" i="1" dirty="0" err="1"/>
              <a:t>Processes</a:t>
            </a:r>
            <a:r>
              <a:rPr lang="fr-FR" sz="1800" i="1" dirty="0"/>
              <a:t> Vol. LXIII, pp 151-164</a:t>
            </a:r>
            <a:r>
              <a:rPr lang="fr-FR" sz="1800" dirty="0"/>
              <a:t>. Stamford, </a:t>
            </a:r>
            <a:r>
              <a:rPr lang="fr-FR" sz="1800" dirty="0" err="1"/>
              <a:t>Conneticut</a:t>
            </a:r>
            <a:r>
              <a:rPr lang="fr-FR" sz="1800" dirty="0"/>
              <a:t>: </a:t>
            </a:r>
            <a:r>
              <a:rPr lang="fr-FR" sz="1800" dirty="0" err="1"/>
              <a:t>Ablex</a:t>
            </a:r>
            <a:r>
              <a:rPr lang="fr-FR" sz="1800" dirty="0"/>
              <a:t> </a:t>
            </a:r>
            <a:r>
              <a:rPr lang="fr-FR" sz="1800" dirty="0" err="1"/>
              <a:t>Publishing</a:t>
            </a:r>
            <a:r>
              <a:rPr lang="fr-FR" sz="1800" dirty="0"/>
              <a:t> Corporation </a:t>
            </a:r>
          </a:p>
          <a:p>
            <a:r>
              <a:rPr lang="en-US" sz="1800" dirty="0"/>
              <a:t>National Education Association. </a:t>
            </a:r>
            <a:r>
              <a:rPr lang="en-US" sz="1800" i="1" dirty="0"/>
              <a:t>Doubts &amp; Certainties</a:t>
            </a:r>
            <a:r>
              <a:rPr lang="en-US" sz="1800" dirty="0"/>
              <a:t>, January/February 1994. Material adapted from Renate </a:t>
            </a:r>
            <a:r>
              <a:rPr lang="en-US" sz="1800" dirty="0" err="1"/>
              <a:t>Nummela</a:t>
            </a:r>
            <a:r>
              <a:rPr lang="en-US" sz="1800" dirty="0"/>
              <a:t> Caine and Geoffrey Caine, </a:t>
            </a:r>
            <a:r>
              <a:rPr lang="en-US" sz="1800" i="1" dirty="0"/>
              <a:t>Making Connections: Teaching and the Human Brain</a:t>
            </a:r>
            <a:r>
              <a:rPr lang="en-US" sz="1800" dirty="0"/>
              <a:t>, ASCD, 1991; Addison Wesley, 1994. online: </a:t>
            </a:r>
            <a:r>
              <a:rPr lang="fr-FR" sz="1800" dirty="0">
                <a:hlinkClick r:id="rId2"/>
              </a:rPr>
              <a:t>http://www.nea.org/teachexperience/braik030925.html</a:t>
            </a:r>
            <a:r>
              <a:rPr lang="fr-FR" sz="1800" dirty="0"/>
              <a:t>  , 25.02.2014</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441196"/>
            <a:ext cx="156051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060848"/>
            <a:ext cx="1609725"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592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81050"/>
            <a:ext cx="2362200" cy="1351806"/>
          </a:xfrm>
        </p:spPr>
        <p:txBody>
          <a:bodyPr/>
          <a:lstStyle/>
          <a:p>
            <a:r>
              <a:rPr lang="de-AT" dirty="0">
                <a:solidFill>
                  <a:srgbClr val="FFC000"/>
                </a:solidFill>
              </a:rPr>
              <a:t>Activating several senses and parts of the brain</a:t>
            </a:r>
            <a:endParaRPr lang="de-AT" dirty="0"/>
          </a:p>
        </p:txBody>
      </p:sp>
      <p:sp>
        <p:nvSpPr>
          <p:cNvPr id="3" name="Text Placeholder 2"/>
          <p:cNvSpPr>
            <a:spLocks noGrp="1"/>
          </p:cNvSpPr>
          <p:nvPr>
            <p:ph type="body" idx="2"/>
          </p:nvPr>
        </p:nvSpPr>
        <p:spPr>
          <a:xfrm>
            <a:off x="381000" y="4077073"/>
            <a:ext cx="2362200" cy="2049091"/>
          </a:xfrm>
        </p:spPr>
        <p:txBody>
          <a:bodyPr/>
          <a:lstStyle/>
          <a:p>
            <a:r>
              <a:rPr lang="de-AT" dirty="0"/>
              <a:t>VMI: </a:t>
            </a:r>
            <a:r>
              <a:rPr lang="de-AT" dirty="0">
                <a:hlinkClick r:id="rId3"/>
              </a:rPr>
              <a:t>Manuela Macedonia</a:t>
            </a:r>
            <a:endParaRPr lang="de-AT" dirty="0"/>
          </a:p>
          <a:p>
            <a:endParaRPr lang="de-AT" dirty="0"/>
          </a:p>
        </p:txBody>
      </p:sp>
      <p:sp>
        <p:nvSpPr>
          <p:cNvPr id="4" name="Content Placeholder 3"/>
          <p:cNvSpPr>
            <a:spLocks noGrp="1"/>
          </p:cNvSpPr>
          <p:nvPr>
            <p:ph sz="quarter" idx="1"/>
          </p:nvPr>
        </p:nvSpPr>
        <p:spPr/>
        <p:txBody>
          <a:bodyPr/>
          <a:lstStyle/>
          <a:p>
            <a:pPr marL="0" indent="0">
              <a:buNone/>
            </a:pPr>
            <a:r>
              <a:rPr lang="de-AT" b="1" dirty="0"/>
              <a:t>The role of movement</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910" r="9353"/>
          <a:stretch/>
        </p:blipFill>
        <p:spPr bwMode="auto">
          <a:xfrm>
            <a:off x="3541558" y="1196752"/>
            <a:ext cx="4804084" cy="4753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084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FDD6-67B0-4F6E-A01C-DD5A8B6FE632}"/>
              </a:ext>
            </a:extLst>
          </p:cNvPr>
          <p:cNvSpPr>
            <a:spLocks noGrp="1"/>
          </p:cNvSpPr>
          <p:nvPr>
            <p:ph type="title"/>
          </p:nvPr>
        </p:nvSpPr>
        <p:spPr/>
        <p:txBody>
          <a:bodyPr>
            <a:normAutofit fontScale="90000"/>
          </a:bodyPr>
          <a:lstStyle/>
          <a:p>
            <a:r>
              <a:rPr lang="de-AT" dirty="0"/>
              <a:t>Read the abstract of Manuela Macedonia‘s article about VMIs.  </a:t>
            </a:r>
            <a:br>
              <a:rPr lang="de-AT" dirty="0"/>
            </a:br>
            <a:endParaRPr lang="en-US" b="1" dirty="0">
              <a:solidFill>
                <a:srgbClr val="C00000"/>
              </a:solidFill>
            </a:endParaRPr>
          </a:p>
        </p:txBody>
      </p:sp>
      <p:sp>
        <p:nvSpPr>
          <p:cNvPr id="3" name="Content Placeholder 2">
            <a:extLst>
              <a:ext uri="{FF2B5EF4-FFF2-40B4-BE49-F238E27FC236}">
                <a16:creationId xmlns:a16="http://schemas.microsoft.com/office/drawing/2014/main" id="{F979BDA2-25DD-4597-87E4-9E4E1FFB9D77}"/>
              </a:ext>
            </a:extLst>
          </p:cNvPr>
          <p:cNvSpPr>
            <a:spLocks noGrp="1"/>
          </p:cNvSpPr>
          <p:nvPr>
            <p:ph idx="1"/>
          </p:nvPr>
        </p:nvSpPr>
        <p:spPr>
          <a:xfrm>
            <a:off x="457200" y="1690689"/>
            <a:ext cx="8323730" cy="4618631"/>
          </a:xfrm>
        </p:spPr>
        <p:txBody>
          <a:bodyPr>
            <a:normAutofit fontScale="25000" lnSpcReduction="20000"/>
          </a:bodyPr>
          <a:lstStyle/>
          <a:p>
            <a:pPr marL="0" indent="0">
              <a:buNone/>
            </a:pPr>
            <a:r>
              <a:rPr lang="en-US" b="1" dirty="0"/>
              <a:t>Abstract</a:t>
            </a:r>
          </a:p>
          <a:p>
            <a:pPr marL="0" indent="0">
              <a:buNone/>
            </a:pPr>
            <a:r>
              <a:rPr lang="en-US" sz="8000" dirty="0"/>
              <a:t>Second language (L2) instruction greatly differs from natural input during native language (L1) acquisition.</a:t>
            </a:r>
          </a:p>
          <a:p>
            <a:pPr marL="0" indent="0">
              <a:buNone/>
            </a:pPr>
            <a:r>
              <a:rPr lang="en-US" sz="8000" dirty="0"/>
              <a:t>Whereas a child collects </a:t>
            </a:r>
            <a:r>
              <a:rPr lang="en-US" sz="8000" b="1" dirty="0"/>
              <a:t>sensorimotor experience </a:t>
            </a:r>
            <a:r>
              <a:rPr lang="en-US" sz="8000" dirty="0"/>
              <a:t>while learning novel words, L2 employs </a:t>
            </a:r>
            <a:r>
              <a:rPr lang="en-US" sz="8000" b="1" dirty="0"/>
              <a:t>primarily </a:t>
            </a:r>
            <a:r>
              <a:rPr lang="en-US" sz="8000" dirty="0"/>
              <a:t>reading, writing and listening and comprehension. We describe an alternative proposal that integrates the body into the learning process: the Voice Movement Icon (VMI) approach. </a:t>
            </a:r>
          </a:p>
          <a:p>
            <a:pPr marL="0" indent="0">
              <a:buNone/>
            </a:pPr>
            <a:r>
              <a:rPr lang="en-US" sz="8000" dirty="0"/>
              <a:t>A VMI consists of a word that is read and spoken in L2 and </a:t>
            </a:r>
            <a:r>
              <a:rPr lang="en-US" sz="8000" b="1" dirty="0"/>
              <a:t>synchronously paired </a:t>
            </a:r>
            <a:r>
              <a:rPr lang="en-US" sz="8000" dirty="0"/>
              <a:t>with an action or a gesture. A VMI is first performed by the language trainer and then imitated by the learners. Behavioral experiments demonstrate that words encoded through VMIs are easier to memorize than </a:t>
            </a:r>
            <a:r>
              <a:rPr lang="en-US" sz="8000" b="1" dirty="0"/>
              <a:t>audio-visually encoded words </a:t>
            </a:r>
            <a:r>
              <a:rPr lang="en-US" sz="8000" dirty="0"/>
              <a:t>and that they </a:t>
            </a:r>
            <a:r>
              <a:rPr lang="en-US" sz="8000" b="1" dirty="0"/>
              <a:t>are better retained </a:t>
            </a:r>
            <a:r>
              <a:rPr lang="en-US" sz="8000" dirty="0"/>
              <a:t>over time.</a:t>
            </a:r>
          </a:p>
          <a:p>
            <a:pPr marL="0" indent="0">
              <a:buNone/>
            </a:pPr>
            <a:r>
              <a:rPr lang="en-US" sz="8000" dirty="0"/>
              <a:t>The reasons why gestures promote language learning are </a:t>
            </a:r>
            <a:r>
              <a:rPr lang="en-US" sz="8000" b="1" dirty="0"/>
              <a:t>manifold</a:t>
            </a:r>
            <a:r>
              <a:rPr lang="en-US" sz="8000" dirty="0"/>
              <a:t>. </a:t>
            </a:r>
          </a:p>
          <a:p>
            <a:pPr marL="0" indent="0">
              <a:buNone/>
            </a:pPr>
            <a:r>
              <a:rPr lang="en-US" sz="8000" dirty="0"/>
              <a:t>First, we focus on language as </a:t>
            </a:r>
            <a:r>
              <a:rPr lang="en-US" sz="8000" b="1" dirty="0"/>
              <a:t>an embodied phenomenon </a:t>
            </a:r>
            <a:r>
              <a:rPr lang="en-US" sz="8000" dirty="0"/>
              <a:t>of cognition. Then we review evidence that </a:t>
            </a:r>
            <a:r>
              <a:rPr lang="en-US" sz="8000" b="1" dirty="0"/>
              <a:t>gestures scaffold the acquisition of L1</a:t>
            </a:r>
            <a:r>
              <a:rPr lang="en-US" sz="8000" dirty="0"/>
              <a:t>. Because VMIs reconnect language learning with the body, they can be considered as a more natural tool for language instruction than audio-visual activities.</a:t>
            </a:r>
          </a:p>
        </p:txBody>
      </p:sp>
    </p:spTree>
    <p:extLst>
      <p:ext uri="{BB962C8B-B14F-4D97-AF65-F5344CB8AC3E}">
        <p14:creationId xmlns:p14="http://schemas.microsoft.com/office/powerpoint/2010/main" val="266242200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Civic">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827</TotalTime>
  <Words>5132</Words>
  <Application>Microsoft Office PowerPoint</Application>
  <PresentationFormat>On-screen Show (4:3)</PresentationFormat>
  <Paragraphs>658</Paragraphs>
  <Slides>76</Slides>
  <Notes>22</Notes>
  <HiddenSlides>12</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76</vt:i4>
      </vt:variant>
    </vt:vector>
  </HeadingPairs>
  <TitlesOfParts>
    <vt:vector size="95" baseType="lpstr">
      <vt:lpstr>Albertus Extra Bold</vt:lpstr>
      <vt:lpstr>Arial</vt:lpstr>
      <vt:lpstr>Arial Black</vt:lpstr>
      <vt:lpstr>Berlin Sans FB Demi</vt:lpstr>
      <vt:lpstr>Calibri</vt:lpstr>
      <vt:lpstr>Calibri Light</vt:lpstr>
      <vt:lpstr>Cambria</vt:lpstr>
      <vt:lpstr>CG Times</vt:lpstr>
      <vt:lpstr>Colonna MT</vt:lpstr>
      <vt:lpstr>Georgia</vt:lpstr>
      <vt:lpstr>Rage Italic</vt:lpstr>
      <vt:lpstr>ReithSerif</vt:lpstr>
      <vt:lpstr>Times New Roman</vt:lpstr>
      <vt:lpstr>Wingdings</vt:lpstr>
      <vt:lpstr>Wingdings 2</vt:lpstr>
      <vt:lpstr>Civic</vt:lpstr>
      <vt:lpstr>Sketchbook</vt:lpstr>
      <vt:lpstr>Office Theme</vt:lpstr>
      <vt:lpstr>1_Office Theme</vt:lpstr>
      <vt:lpstr>Teaching Vocabulary and Grammar</vt:lpstr>
      <vt:lpstr>Teaching and learning grammar</vt:lpstr>
      <vt:lpstr>Let‘s collect our ideas</vt:lpstr>
      <vt:lpstr>Learning vocabulary with the whole brain</vt:lpstr>
      <vt:lpstr>Conscious learning versus acquisition </vt:lpstr>
      <vt:lpstr>Words in context </vt:lpstr>
      <vt:lpstr>Building neural networks</vt:lpstr>
      <vt:lpstr>Activating several senses and parts of the brain</vt:lpstr>
      <vt:lpstr>Read the abstract of Manuela Macedonia‘s article about VMIs.   </vt:lpstr>
      <vt:lpstr>Praktische Anwendung der Prinzipien 1 - 4</vt:lpstr>
      <vt:lpstr>PowerPoint Presentation</vt:lpstr>
      <vt:lpstr>Let‘s fly high…</vt:lpstr>
      <vt:lpstr>For all the following slides, follow these 3 steps:</vt:lpstr>
      <vt:lpstr>VMI:  Find a fitting gesture for each of these words.</vt:lpstr>
      <vt:lpstr>What color are these words in your mind?</vt:lpstr>
      <vt:lpstr>What sounds do you hear for these words?</vt:lpstr>
      <vt:lpstr>Find diagonal opposites:</vt:lpstr>
      <vt:lpstr>Sort the highlighted words into these categories: </vt:lpstr>
      <vt:lpstr>Working with the vocab box</vt:lpstr>
      <vt:lpstr>Pairwork</vt:lpstr>
      <vt:lpstr>Approaches to teaching grammar</vt:lpstr>
      <vt:lpstr>Grammar as a communicative event</vt:lpstr>
      <vt:lpstr>Where do grammar rules come from?</vt:lpstr>
      <vt:lpstr>Grammar rules must be:</vt:lpstr>
      <vt:lpstr>Is this rule valid and true?</vt:lpstr>
      <vt:lpstr>PowerPoint Presentation</vt:lpstr>
      <vt:lpstr>David Newby: on Reporting or Announcing</vt:lpstr>
      <vt:lpstr>Why would anyone want to report these…?</vt:lpstr>
      <vt:lpstr>Why would anyone want to report these…?</vt:lpstr>
      <vt:lpstr>From Rules to Reasons Grammar as a political statement</vt:lpstr>
      <vt:lpstr>From Rules to Reasons:  Grammar as a political statement</vt:lpstr>
      <vt:lpstr>Trump‘s false claims…</vt:lpstr>
      <vt:lpstr>Grammar rules must be:</vt:lpstr>
      <vt:lpstr>Is this rule efficient?</vt:lpstr>
      <vt:lpstr>Is this rule transparent and economic?</vt:lpstr>
      <vt:lpstr>PowerPoint Presentation</vt:lpstr>
      <vt:lpstr>Help-card</vt:lpstr>
      <vt:lpstr>Grammar and our Brain</vt:lpstr>
      <vt:lpstr>Advantages of a notional « meaning into form » approach</vt:lpstr>
      <vt:lpstr>Examples of grammatical notions</vt:lpstr>
      <vt:lpstr>More examples…</vt:lpstr>
      <vt:lpstr>Form based (structural grammar) or meaning based (notional) grammar?</vt:lpstr>
      <vt:lpstr>   Types of Memory</vt:lpstr>
      <vt:lpstr>Regular and irregular verbs: Do you know the rules?</vt:lpstr>
      <vt:lpstr>How does explicit and implicit SLT affect production and processing of syntax?</vt:lpstr>
      <vt:lpstr>Kara Morgan-Short, Karsten Steinhauer, Cristina Sanz and Michael T. Ullman, „Explicit and Implicit Second Language Training Differentially Affect the Achievement of Native-like Brain Activation Patterns“ Journal of Cognitive Neuroscience, 24:4, pp. 933-947</vt:lpstr>
      <vt:lpstr>ERP:  Event Related Potential voltage maps</vt:lpstr>
      <vt:lpstr>Behavioral data</vt:lpstr>
      <vt:lpstr>ERP data revealed striking differences between the groups‘ neural activity at both proficiency levels in response to syntactic violations. </vt:lpstr>
      <vt:lpstr>What does this mean for teaching?</vt:lpstr>
      <vt:lpstr>PowerPoint Presentation</vt:lpstr>
      <vt:lpstr>PowerPoint Presentation</vt:lpstr>
      <vt:lpstr>All my uni students know these rules, …but in their reflections they write…</vt:lpstr>
      <vt:lpstr>PowerPoint Presentation</vt:lpstr>
      <vt:lpstr>PowerPoint Presentation</vt:lpstr>
      <vt:lpstr>Let‘s play some  variations of this game…</vt:lpstr>
      <vt:lpstr>Exploring more exercises</vt:lpstr>
      <vt:lpstr>Focus on Modern Business 1</vt:lpstr>
      <vt:lpstr>PowerPoint Presentation</vt:lpstr>
      <vt:lpstr>What kinds of processing will learners be doing here?</vt:lpstr>
      <vt:lpstr>Passive : How much processing do ss need here?</vt:lpstr>
      <vt:lpstr>What can you do instead?</vt:lpstr>
      <vt:lpstr>How Ketchup is Made</vt:lpstr>
      <vt:lpstr>What’s behind it?</vt:lpstr>
      <vt:lpstr>Conceptualization and Hypothesis building</vt:lpstr>
      <vt:lpstr>PowerPoint Presentation</vt:lpstr>
      <vt:lpstr>Grammatical Concepts = Notions  Background and Circumstances</vt:lpstr>
      <vt:lpstr>PowerPoint Presentation</vt:lpstr>
      <vt:lpstr>PowerPoint Presentation</vt:lpstr>
      <vt:lpstr>Personalisation and Groupwork</vt:lpstr>
      <vt:lpstr>PowerPoint Presentation</vt:lpstr>
      <vt:lpstr>Knowing or using grammar in the test</vt:lpstr>
      <vt:lpstr>Writing an application</vt:lpstr>
      <vt:lpstr>     Let’s try out more activities</vt:lpstr>
      <vt:lpstr>PowerPoint Presentation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Elisabeth Pölzleitner</dc:creator>
  <cp:lastModifiedBy>LP</cp:lastModifiedBy>
  <cp:revision>162</cp:revision>
  <cp:lastPrinted>2014-01-25T12:46:18Z</cp:lastPrinted>
  <dcterms:created xsi:type="dcterms:W3CDTF">2014-01-22T19:57:56Z</dcterms:created>
  <dcterms:modified xsi:type="dcterms:W3CDTF">2020-12-09T07:49:53Z</dcterms:modified>
</cp:coreProperties>
</file>