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696" r:id="rId2"/>
    <p:sldMasterId id="2147483709" r:id="rId3"/>
    <p:sldMasterId id="2147483722" r:id="rId4"/>
    <p:sldMasterId id="2147483734" r:id="rId5"/>
  </p:sldMasterIdLst>
  <p:notesMasterIdLst>
    <p:notesMasterId r:id="rId97"/>
  </p:notesMasterIdLst>
  <p:handoutMasterIdLst>
    <p:handoutMasterId r:id="rId98"/>
  </p:handoutMasterIdLst>
  <p:sldIdLst>
    <p:sldId id="256" r:id="rId6"/>
    <p:sldId id="565" r:id="rId7"/>
    <p:sldId id="261" r:id="rId8"/>
    <p:sldId id="429" r:id="rId9"/>
    <p:sldId id="312" r:id="rId10"/>
    <p:sldId id="391" r:id="rId11"/>
    <p:sldId id="401" r:id="rId12"/>
    <p:sldId id="404" r:id="rId13"/>
    <p:sldId id="394" r:id="rId14"/>
    <p:sldId id="263" r:id="rId15"/>
    <p:sldId id="421" r:id="rId16"/>
    <p:sldId id="547" r:id="rId17"/>
    <p:sldId id="546" r:id="rId18"/>
    <p:sldId id="538" r:id="rId19"/>
    <p:sldId id="555" r:id="rId20"/>
    <p:sldId id="556" r:id="rId21"/>
    <p:sldId id="557" r:id="rId22"/>
    <p:sldId id="553" r:id="rId23"/>
    <p:sldId id="560" r:id="rId24"/>
    <p:sldId id="558" r:id="rId25"/>
    <p:sldId id="559" r:id="rId26"/>
    <p:sldId id="303" r:id="rId27"/>
    <p:sldId id="304" r:id="rId28"/>
    <p:sldId id="305" r:id="rId29"/>
    <p:sldId id="306" r:id="rId30"/>
    <p:sldId id="307" r:id="rId31"/>
    <p:sldId id="308" r:id="rId32"/>
    <p:sldId id="549" r:id="rId33"/>
    <p:sldId id="550" r:id="rId34"/>
    <p:sldId id="548" r:id="rId35"/>
    <p:sldId id="539" r:id="rId36"/>
    <p:sldId id="427" r:id="rId37"/>
    <p:sldId id="393" r:id="rId38"/>
    <p:sldId id="446" r:id="rId39"/>
    <p:sldId id="447" r:id="rId40"/>
    <p:sldId id="258" r:id="rId41"/>
    <p:sldId id="448" r:id="rId42"/>
    <p:sldId id="259" r:id="rId43"/>
    <p:sldId id="449" r:id="rId44"/>
    <p:sldId id="450" r:id="rId45"/>
    <p:sldId id="451" r:id="rId46"/>
    <p:sldId id="262" r:id="rId47"/>
    <p:sldId id="452" r:id="rId48"/>
    <p:sldId id="264" r:id="rId49"/>
    <p:sldId id="257" r:id="rId50"/>
    <p:sldId id="267" r:id="rId51"/>
    <p:sldId id="266" r:id="rId52"/>
    <p:sldId id="268" r:id="rId53"/>
    <p:sldId id="269" r:id="rId54"/>
    <p:sldId id="301" r:id="rId55"/>
    <p:sldId id="551" r:id="rId56"/>
    <p:sldId id="273" r:id="rId57"/>
    <p:sldId id="274" r:id="rId58"/>
    <p:sldId id="540" r:id="rId59"/>
    <p:sldId id="541" r:id="rId60"/>
    <p:sldId id="260" r:id="rId61"/>
    <p:sldId id="318" r:id="rId62"/>
    <p:sldId id="552" r:id="rId63"/>
    <p:sldId id="422" r:id="rId64"/>
    <p:sldId id="275" r:id="rId65"/>
    <p:sldId id="441" r:id="rId66"/>
    <p:sldId id="284" r:id="rId67"/>
    <p:sldId id="432" r:id="rId68"/>
    <p:sldId id="563" r:id="rId69"/>
    <p:sldId id="543" r:id="rId70"/>
    <p:sldId id="542" r:id="rId71"/>
    <p:sldId id="285" r:id="rId72"/>
    <p:sldId id="286" r:id="rId73"/>
    <p:sldId id="287" r:id="rId74"/>
    <p:sldId id="288" r:id="rId75"/>
    <p:sldId id="311" r:id="rId76"/>
    <p:sldId id="561" r:id="rId77"/>
    <p:sldId id="568" r:id="rId78"/>
    <p:sldId id="566" r:id="rId79"/>
    <p:sldId id="567" r:id="rId80"/>
    <p:sldId id="562" r:id="rId81"/>
    <p:sldId id="545" r:id="rId82"/>
    <p:sldId id="431" r:id="rId83"/>
    <p:sldId id="433" r:id="rId84"/>
    <p:sldId id="430" r:id="rId85"/>
    <p:sldId id="434" r:id="rId86"/>
    <p:sldId id="437" r:id="rId87"/>
    <p:sldId id="438" r:id="rId88"/>
    <p:sldId id="435" r:id="rId89"/>
    <p:sldId id="302" r:id="rId90"/>
    <p:sldId id="436" r:id="rId91"/>
    <p:sldId id="439" r:id="rId92"/>
    <p:sldId id="443" r:id="rId93"/>
    <p:sldId id="290" r:id="rId94"/>
    <p:sldId id="300" r:id="rId95"/>
    <p:sldId id="444" r:id="rId96"/>
  </p:sldIdLst>
  <p:sldSz cx="9144000" cy="6858000" type="screen4x3"/>
  <p:notesSz cx="6858000"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0EBBDD-F30A-45FE-A90D-2AC41F919A7A}">
          <p14:sldIdLst>
            <p14:sldId id="256"/>
          </p14:sldIdLst>
        </p14:section>
        <p14:section name="Summary Section" id="{E8A931EC-627D-423E-9580-5B32048CD124}">
          <p14:sldIdLst>
            <p14:sldId id="565"/>
          </p14:sldIdLst>
        </p14:section>
        <p14:section name="Teaching and learning grammar" id="{52F59F8C-9EB8-4B46-AECC-285885A53F13}">
          <p14:sldIdLst>
            <p14:sldId id="261"/>
            <p14:sldId id="429"/>
            <p14:sldId id="312"/>
          </p14:sldIdLst>
        </p14:section>
        <p14:section name="Grammar in the new curriculum" id="{FCA3754F-D033-4EA7-B519-CABD9CED9120}">
          <p14:sldIdLst>
            <p14:sldId id="391"/>
            <p14:sldId id="401"/>
            <p14:sldId id="404"/>
            <p14:sldId id="394"/>
          </p14:sldIdLst>
        </p14:section>
        <p14:section name="Meaning-into-Form" id="{4715AE16-FE27-45F1-88F9-0189F4B1062F}">
          <p14:sldIdLst>
            <p14:sldId id="263"/>
            <p14:sldId id="421"/>
            <p14:sldId id="547"/>
            <p14:sldId id="546"/>
          </p14:sldIdLst>
        </p14:section>
        <p14:section name="WHY does the curriculum choose this approach? Pattern building: Explicit-vs-Implicit-Rules" id="{B55C76FC-5BFD-4DF3-A4DB-DD5F21245BB4}">
          <p14:sldIdLst>
            <p14:sldId id="538"/>
            <p14:sldId id="555"/>
            <p14:sldId id="556"/>
            <p14:sldId id="557"/>
            <p14:sldId id="553"/>
            <p14:sldId id="560"/>
            <p14:sldId id="558"/>
            <p14:sldId id="559"/>
            <p14:sldId id="303"/>
            <p14:sldId id="304"/>
            <p14:sldId id="305"/>
            <p14:sldId id="306"/>
            <p14:sldId id="307"/>
            <p14:sldId id="308"/>
            <p14:sldId id="549"/>
            <p14:sldId id="550"/>
            <p14:sldId id="548"/>
            <p14:sldId id="539"/>
            <p14:sldId id="427"/>
          </p14:sldIdLst>
        </p14:section>
        <p14:section name="VocabWork" id="{A245A577-E9B6-4B5F-B9F2-1238B51A914D}">
          <p14:sldIdLst>
            <p14:sldId id="393"/>
          </p14:sldIdLst>
        </p14:section>
        <p14:section name="Vokabellisten" id="{E419D0F2-3A37-48E0-B1B2-B2ADE0C3E9BD}">
          <p14:sldIdLst>
            <p14:sldId id="446"/>
            <p14:sldId id="447"/>
            <p14:sldId id="258"/>
            <p14:sldId id="448"/>
            <p14:sldId id="259"/>
            <p14:sldId id="449"/>
            <p14:sldId id="450"/>
            <p14:sldId id="451"/>
            <p14:sldId id="262"/>
            <p14:sldId id="452"/>
            <p14:sldId id="264"/>
          </p14:sldIdLst>
        </p14:section>
        <p14:section name="Grammar Rules must be..." id="{C4C8FAB1-6579-44DE-88E1-A4C9AF38C0B4}">
          <p14:sldIdLst>
            <p14:sldId id="257"/>
            <p14:sldId id="267"/>
            <p14:sldId id="266"/>
            <p14:sldId id="268"/>
            <p14:sldId id="269"/>
            <p14:sldId id="301"/>
            <p14:sldId id="551"/>
          </p14:sldIdLst>
        </p14:section>
        <p14:section name="Meaning into Form: The Notional Approach" id="{B1B09992-7CC3-4363-939E-6CA280A27755}">
          <p14:sldIdLst>
            <p14:sldId id="273"/>
            <p14:sldId id="274"/>
            <p14:sldId id="540"/>
            <p14:sldId id="541"/>
          </p14:sldIdLst>
        </p14:section>
        <p14:section name="Stages of Learning Grammar" id="{BA8A338F-A8E7-4A71-B000-50F4E00B8CE3}">
          <p14:sldIdLst>
            <p14:sldId id="260"/>
            <p14:sldId id="318"/>
            <p14:sldId id="552"/>
            <p14:sldId id="422"/>
            <p14:sldId id="275"/>
            <p14:sldId id="441"/>
            <p14:sldId id="284"/>
            <p14:sldId id="432"/>
            <p14:sldId id="563"/>
            <p14:sldId id="543"/>
            <p14:sldId id="542"/>
            <p14:sldId id="285"/>
          </p14:sldIdLst>
        </p14:section>
        <p14:section name="Pedagogical Principles" id="{59A21F7B-5452-4CFE-A483-DBFD09B432F3}">
          <p14:sldIdLst>
            <p14:sldId id="286"/>
            <p14:sldId id="287"/>
            <p14:sldId id="288"/>
            <p14:sldId id="311"/>
          </p14:sldIdLst>
        </p14:section>
        <p14:section name="Use several senses to anchor new concepts and forms" id="{510D1AD4-5D75-4D00-8E53-672C82941675}">
          <p14:sldIdLst>
            <p14:sldId id="561"/>
            <p14:sldId id="568"/>
            <p14:sldId id="566"/>
            <p14:sldId id="567"/>
          </p14:sldIdLst>
        </p14:section>
        <p14:section name="Now it's your Turn: Grammar Workshop" id="{F28EACCB-61E8-4EB8-88B1-16D7DFB95DC3}">
          <p14:sldIdLst>
            <p14:sldId id="562"/>
          </p14:sldIdLst>
        </p14:section>
        <p14:section name="Performance Tasks and Testing Grammar" id="{035E03A5-9FD4-4B41-873B-449E4A2C24AC}">
          <p14:sldIdLst>
            <p14:sldId id="545"/>
            <p14:sldId id="431"/>
            <p14:sldId id="433"/>
            <p14:sldId id="430"/>
            <p14:sldId id="434"/>
            <p14:sldId id="437"/>
            <p14:sldId id="438"/>
            <p14:sldId id="435"/>
            <p14:sldId id="302"/>
            <p14:sldId id="436"/>
            <p14:sldId id="439"/>
          </p14:sldIdLst>
        </p14:section>
        <p14:section name="Time to explore" id="{22C00903-21A6-4531-B0D5-4845930D7A00}">
          <p14:sldIdLst>
            <p14:sldId id="443"/>
          </p14:sldIdLst>
        </p14:section>
        <p14:section name="Now it's your turn: Grammar Workshop" id="{717FADFC-EF15-419B-8180-07C0BD30B6AD}">
          <p14:sldIdLst>
            <p14:sldId id="290"/>
          </p14:sldIdLst>
        </p14:section>
        <p14:section name="Useful Sources" id="{4AA3FC01-655E-4D7F-8B7B-904E41781820}">
          <p14:sldIdLst>
            <p14:sldId id="300"/>
            <p14:sldId id="4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3" autoAdjust="0"/>
    <p:restoredTop sz="94364" autoAdjust="0"/>
  </p:normalViewPr>
  <p:slideViewPr>
    <p:cSldViewPr>
      <p:cViewPr>
        <p:scale>
          <a:sx n="63" d="100"/>
          <a:sy n="63" d="100"/>
        </p:scale>
        <p:origin x="1568" y="256"/>
      </p:cViewPr>
      <p:guideLst>
        <p:guide orient="horz" pos="2160"/>
        <p:guide pos="2880"/>
      </p:guideLst>
    </p:cSldViewPr>
  </p:slideViewPr>
  <p:outlineViewPr>
    <p:cViewPr>
      <p:scale>
        <a:sx n="33" d="100"/>
        <a:sy n="33" d="100"/>
      </p:scale>
      <p:origin x="0" y="-19594"/>
    </p:cViewPr>
  </p:outlineViewPr>
  <p:notesTextViewPr>
    <p:cViewPr>
      <p:scale>
        <a:sx n="1" d="1"/>
        <a:sy n="1" d="1"/>
      </p:scale>
      <p:origin x="0" y="0"/>
    </p:cViewPr>
  </p:notesTextViewPr>
  <p:sorterViewPr>
    <p:cViewPr varScale="1">
      <p:scale>
        <a:sx n="100" d="100"/>
        <a:sy n="100" d="100"/>
      </p:scale>
      <p:origin x="0" y="-30448"/>
    </p:cViewPr>
  </p:sorterViewPr>
  <p:notesViewPr>
    <p:cSldViewPr>
      <p:cViewPr varScale="1">
        <p:scale>
          <a:sx n="93" d="100"/>
          <a:sy n="93" d="100"/>
        </p:scale>
        <p:origin x="4526" y="48"/>
      </p:cViewPr>
      <p:guideLst>
        <p:guide orient="horz" pos="3127"/>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0B9DC3-941B-4915-8291-067627F3CC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124423-AF00-43D4-A2C9-8ABA9C2017DA}">
      <dgm:prSet/>
      <dgm:spPr/>
      <dgm:t>
        <a:bodyPr/>
        <a:lstStyle/>
        <a:p>
          <a:r>
            <a:rPr lang="de-AT" dirty="0"/>
            <a:t>Im Unterricht ist die </a:t>
          </a:r>
          <a:r>
            <a:rPr lang="de-AT" b="1" dirty="0">
              <a:solidFill>
                <a:srgbClr val="C00000"/>
              </a:solidFill>
            </a:rPr>
            <a:t>Zielsprache Medium der Interaktion</a:t>
          </a:r>
          <a:endParaRPr lang="en-US" dirty="0">
            <a:solidFill>
              <a:srgbClr val="C00000"/>
            </a:solidFill>
          </a:endParaRPr>
        </a:p>
      </dgm:t>
    </dgm:pt>
    <dgm:pt modelId="{FCCAE25D-2EBE-489B-AB6E-A37C0BB8364B}" type="parTrans" cxnId="{AF8D2446-EDBA-41D1-83FE-491DC88CDF62}">
      <dgm:prSet/>
      <dgm:spPr/>
      <dgm:t>
        <a:bodyPr/>
        <a:lstStyle/>
        <a:p>
          <a:endParaRPr lang="en-US"/>
        </a:p>
      </dgm:t>
    </dgm:pt>
    <dgm:pt modelId="{298B8EEB-CDBD-41B1-A95E-2837BC2238C3}" type="sibTrans" cxnId="{AF8D2446-EDBA-41D1-83FE-491DC88CDF62}">
      <dgm:prSet/>
      <dgm:spPr/>
      <dgm:t>
        <a:bodyPr/>
        <a:lstStyle/>
        <a:p>
          <a:endParaRPr lang="en-US"/>
        </a:p>
      </dgm:t>
    </dgm:pt>
    <dgm:pt modelId="{6E9F0273-C527-4332-BE66-BE50A7F397C7}">
      <dgm:prSet/>
      <dgm:spPr/>
      <dgm:t>
        <a:bodyPr/>
        <a:lstStyle/>
        <a:p>
          <a:r>
            <a:rPr lang="de-AT" dirty="0"/>
            <a:t>Auf allen Kompetenzstufen ist zu beachten, dass sich Lernende der Zielsprache über </a:t>
          </a:r>
          <a:r>
            <a:rPr lang="de-AT" b="1" dirty="0" err="1">
              <a:solidFill>
                <a:srgbClr val="C00000"/>
              </a:solidFill>
            </a:rPr>
            <a:t>lernersprachliche</a:t>
          </a:r>
          <a:r>
            <a:rPr lang="de-AT" b="1" dirty="0">
              <a:solidFill>
                <a:srgbClr val="C00000"/>
              </a:solidFill>
            </a:rPr>
            <a:t> Zwischenschritte </a:t>
          </a:r>
          <a:r>
            <a:rPr lang="de-AT" dirty="0"/>
            <a:t>annähern.</a:t>
          </a:r>
          <a:endParaRPr lang="en-US" dirty="0"/>
        </a:p>
      </dgm:t>
    </dgm:pt>
    <dgm:pt modelId="{798BC468-1B5A-47DD-AD53-0C9B34CE5778}" type="parTrans" cxnId="{FDB95EB4-3987-41A2-A723-338256C93607}">
      <dgm:prSet/>
      <dgm:spPr/>
      <dgm:t>
        <a:bodyPr/>
        <a:lstStyle/>
        <a:p>
          <a:endParaRPr lang="en-US"/>
        </a:p>
      </dgm:t>
    </dgm:pt>
    <dgm:pt modelId="{C1FABAA6-FDDF-43F5-865A-D832C85E59A0}" type="sibTrans" cxnId="{FDB95EB4-3987-41A2-A723-338256C93607}">
      <dgm:prSet/>
      <dgm:spPr/>
      <dgm:t>
        <a:bodyPr/>
        <a:lstStyle/>
        <a:p>
          <a:endParaRPr lang="en-US"/>
        </a:p>
      </dgm:t>
    </dgm:pt>
    <dgm:pt modelId="{47F09E2D-4A74-4F2A-9868-36539BB53A94}" type="pres">
      <dgm:prSet presAssocID="{410B9DC3-941B-4915-8291-067627F3CC46}" presName="root" presStyleCnt="0">
        <dgm:presLayoutVars>
          <dgm:dir/>
          <dgm:resizeHandles val="exact"/>
        </dgm:presLayoutVars>
      </dgm:prSet>
      <dgm:spPr/>
    </dgm:pt>
    <dgm:pt modelId="{EA5E3164-D587-47DD-9DA7-8DDDB34FC9F8}" type="pres">
      <dgm:prSet presAssocID="{50124423-AF00-43D4-A2C9-8ABA9C2017DA}" presName="compNode" presStyleCnt="0"/>
      <dgm:spPr/>
    </dgm:pt>
    <dgm:pt modelId="{4B517545-C058-4EB4-85A5-38FDA606F319}" type="pres">
      <dgm:prSet presAssocID="{50124423-AF00-43D4-A2C9-8ABA9C2017DA}" presName="bgRect" presStyleLbl="bgShp" presStyleIdx="0" presStyleCnt="2"/>
      <dgm:spPr>
        <a:solidFill>
          <a:schemeClr val="tx2">
            <a:lumMod val="10000"/>
            <a:lumOff val="90000"/>
          </a:schemeClr>
        </a:solidFill>
      </dgm:spPr>
    </dgm:pt>
    <dgm:pt modelId="{B8C74A4D-962E-4907-87F8-0BD56FB352EB}" type="pres">
      <dgm:prSet presAssocID="{50124423-AF00-43D4-A2C9-8ABA9C2017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hrer"/>
        </a:ext>
      </dgm:extLst>
    </dgm:pt>
    <dgm:pt modelId="{D0607888-826D-4572-8A90-74DF49E7C835}" type="pres">
      <dgm:prSet presAssocID="{50124423-AF00-43D4-A2C9-8ABA9C2017DA}" presName="spaceRect" presStyleCnt="0"/>
      <dgm:spPr/>
    </dgm:pt>
    <dgm:pt modelId="{B5F2A3CF-892E-4156-A2AE-59E82909CF75}" type="pres">
      <dgm:prSet presAssocID="{50124423-AF00-43D4-A2C9-8ABA9C2017DA}" presName="parTx" presStyleLbl="revTx" presStyleIdx="0" presStyleCnt="2">
        <dgm:presLayoutVars>
          <dgm:chMax val="0"/>
          <dgm:chPref val="0"/>
        </dgm:presLayoutVars>
      </dgm:prSet>
      <dgm:spPr/>
    </dgm:pt>
    <dgm:pt modelId="{48A8C433-69F9-437E-8E88-446220F87A83}" type="pres">
      <dgm:prSet presAssocID="{298B8EEB-CDBD-41B1-A95E-2837BC2238C3}" presName="sibTrans" presStyleCnt="0"/>
      <dgm:spPr/>
    </dgm:pt>
    <dgm:pt modelId="{8B2D84B0-EC83-4F7E-B91A-2FA1BC10BA1A}" type="pres">
      <dgm:prSet presAssocID="{6E9F0273-C527-4332-BE66-BE50A7F397C7}" presName="compNode" presStyleCnt="0"/>
      <dgm:spPr/>
    </dgm:pt>
    <dgm:pt modelId="{F008EAB0-3431-431F-81C4-75139F3D5E00}" type="pres">
      <dgm:prSet presAssocID="{6E9F0273-C527-4332-BE66-BE50A7F397C7}" presName="bgRect" presStyleLbl="bgShp" presStyleIdx="1" presStyleCnt="2"/>
      <dgm:spPr>
        <a:solidFill>
          <a:schemeClr val="tx2">
            <a:lumMod val="10000"/>
            <a:lumOff val="90000"/>
          </a:schemeClr>
        </a:solidFill>
      </dgm:spPr>
    </dgm:pt>
    <dgm:pt modelId="{4F1613E8-62D5-4B83-9159-5A8B97CC29B9}" type="pres">
      <dgm:prSet presAssocID="{6E9F0273-C527-4332-BE66-BE50A7F397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0DA4C79-0D64-4BA4-A0C6-40452D226662}" type="pres">
      <dgm:prSet presAssocID="{6E9F0273-C527-4332-BE66-BE50A7F397C7}" presName="spaceRect" presStyleCnt="0"/>
      <dgm:spPr/>
    </dgm:pt>
    <dgm:pt modelId="{F29D6C1E-73AF-410D-985E-48CE1CE52F54}" type="pres">
      <dgm:prSet presAssocID="{6E9F0273-C527-4332-BE66-BE50A7F397C7}" presName="parTx" presStyleLbl="revTx" presStyleIdx="1" presStyleCnt="2">
        <dgm:presLayoutVars>
          <dgm:chMax val="0"/>
          <dgm:chPref val="0"/>
        </dgm:presLayoutVars>
      </dgm:prSet>
      <dgm:spPr/>
    </dgm:pt>
  </dgm:ptLst>
  <dgm:cxnLst>
    <dgm:cxn modelId="{E6C30830-CFDA-4AAC-B01A-5866F9815E37}" type="presOf" srcId="{410B9DC3-941B-4915-8291-067627F3CC46}" destId="{47F09E2D-4A74-4F2A-9868-36539BB53A94}" srcOrd="0" destOrd="0" presId="urn:microsoft.com/office/officeart/2018/2/layout/IconVerticalSolidList"/>
    <dgm:cxn modelId="{AF8D2446-EDBA-41D1-83FE-491DC88CDF62}" srcId="{410B9DC3-941B-4915-8291-067627F3CC46}" destId="{50124423-AF00-43D4-A2C9-8ABA9C2017DA}" srcOrd="0" destOrd="0" parTransId="{FCCAE25D-2EBE-489B-AB6E-A37C0BB8364B}" sibTransId="{298B8EEB-CDBD-41B1-A95E-2837BC2238C3}"/>
    <dgm:cxn modelId="{A046247A-EF2D-45DE-8A08-1141931AE019}" type="presOf" srcId="{50124423-AF00-43D4-A2C9-8ABA9C2017DA}" destId="{B5F2A3CF-892E-4156-A2AE-59E82909CF75}" srcOrd="0" destOrd="0" presId="urn:microsoft.com/office/officeart/2018/2/layout/IconVerticalSolidList"/>
    <dgm:cxn modelId="{FDB95EB4-3987-41A2-A723-338256C93607}" srcId="{410B9DC3-941B-4915-8291-067627F3CC46}" destId="{6E9F0273-C527-4332-BE66-BE50A7F397C7}" srcOrd="1" destOrd="0" parTransId="{798BC468-1B5A-47DD-AD53-0C9B34CE5778}" sibTransId="{C1FABAA6-FDDF-43F5-865A-D832C85E59A0}"/>
    <dgm:cxn modelId="{DF2EBBC0-5B74-4B2C-8AC4-22BF80A8388E}" type="presOf" srcId="{6E9F0273-C527-4332-BE66-BE50A7F397C7}" destId="{F29D6C1E-73AF-410D-985E-48CE1CE52F54}" srcOrd="0" destOrd="0" presId="urn:microsoft.com/office/officeart/2018/2/layout/IconVerticalSolidList"/>
    <dgm:cxn modelId="{26FBFD6C-B027-48CD-83CA-227872C40721}" type="presParOf" srcId="{47F09E2D-4A74-4F2A-9868-36539BB53A94}" destId="{EA5E3164-D587-47DD-9DA7-8DDDB34FC9F8}" srcOrd="0" destOrd="0" presId="urn:microsoft.com/office/officeart/2018/2/layout/IconVerticalSolidList"/>
    <dgm:cxn modelId="{7E0B3A9F-6A12-48E1-99FA-D43A7E4C49F3}" type="presParOf" srcId="{EA5E3164-D587-47DD-9DA7-8DDDB34FC9F8}" destId="{4B517545-C058-4EB4-85A5-38FDA606F319}" srcOrd="0" destOrd="0" presId="urn:microsoft.com/office/officeart/2018/2/layout/IconVerticalSolidList"/>
    <dgm:cxn modelId="{4547ABC3-BC56-441A-BDE6-EE0E0037167B}" type="presParOf" srcId="{EA5E3164-D587-47DD-9DA7-8DDDB34FC9F8}" destId="{B8C74A4D-962E-4907-87F8-0BD56FB352EB}" srcOrd="1" destOrd="0" presId="urn:microsoft.com/office/officeart/2018/2/layout/IconVerticalSolidList"/>
    <dgm:cxn modelId="{F6CE24A2-86C8-4CD5-ACB0-29A8D8276D52}" type="presParOf" srcId="{EA5E3164-D587-47DD-9DA7-8DDDB34FC9F8}" destId="{D0607888-826D-4572-8A90-74DF49E7C835}" srcOrd="2" destOrd="0" presId="urn:microsoft.com/office/officeart/2018/2/layout/IconVerticalSolidList"/>
    <dgm:cxn modelId="{E0DB215A-8B0F-4F67-BBF0-B069BE8FAA1F}" type="presParOf" srcId="{EA5E3164-D587-47DD-9DA7-8DDDB34FC9F8}" destId="{B5F2A3CF-892E-4156-A2AE-59E82909CF75}" srcOrd="3" destOrd="0" presId="urn:microsoft.com/office/officeart/2018/2/layout/IconVerticalSolidList"/>
    <dgm:cxn modelId="{4FCD21DB-1C9B-456C-87AC-E5B8D0F4461E}" type="presParOf" srcId="{47F09E2D-4A74-4F2A-9868-36539BB53A94}" destId="{48A8C433-69F9-437E-8E88-446220F87A83}" srcOrd="1" destOrd="0" presId="urn:microsoft.com/office/officeart/2018/2/layout/IconVerticalSolidList"/>
    <dgm:cxn modelId="{EC1845F1-C6BA-47B4-A7B2-60112D139750}" type="presParOf" srcId="{47F09E2D-4A74-4F2A-9868-36539BB53A94}" destId="{8B2D84B0-EC83-4F7E-B91A-2FA1BC10BA1A}" srcOrd="2" destOrd="0" presId="urn:microsoft.com/office/officeart/2018/2/layout/IconVerticalSolidList"/>
    <dgm:cxn modelId="{A3F1D1CC-F221-4C9E-9D15-2ED0B2303D27}" type="presParOf" srcId="{8B2D84B0-EC83-4F7E-B91A-2FA1BC10BA1A}" destId="{F008EAB0-3431-431F-81C4-75139F3D5E00}" srcOrd="0" destOrd="0" presId="urn:microsoft.com/office/officeart/2018/2/layout/IconVerticalSolidList"/>
    <dgm:cxn modelId="{6D624D12-0F60-40FD-8C24-0F1E10AFB63E}" type="presParOf" srcId="{8B2D84B0-EC83-4F7E-B91A-2FA1BC10BA1A}" destId="{4F1613E8-62D5-4B83-9159-5A8B97CC29B9}" srcOrd="1" destOrd="0" presId="urn:microsoft.com/office/officeart/2018/2/layout/IconVerticalSolidList"/>
    <dgm:cxn modelId="{8CE36286-A375-4B5A-A550-3268CEA62265}" type="presParOf" srcId="{8B2D84B0-EC83-4F7E-B91A-2FA1BC10BA1A}" destId="{C0DA4C79-0D64-4BA4-A0C6-40452D226662}" srcOrd="2" destOrd="0" presId="urn:microsoft.com/office/officeart/2018/2/layout/IconVerticalSolidList"/>
    <dgm:cxn modelId="{4A951204-6D3C-43F3-8BC2-38FE0AB125DB}" type="presParOf" srcId="{8B2D84B0-EC83-4F7E-B91A-2FA1BC10BA1A}" destId="{F29D6C1E-73AF-410D-985E-48CE1CE52F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FAFF4-594A-4210-8FC2-619A2C49FFFB}">
      <dgm:prSet/>
      <dgm:spPr/>
      <dgm:t>
        <a:bodyPr/>
        <a:lstStyle/>
        <a:p>
          <a:r>
            <a:rPr lang="de-DE"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custT="1"/>
      <dgm:spPr/>
      <dgm:t>
        <a:bodyPr/>
        <a:lstStyle/>
        <a:p>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D8463-FDA1-4BC0-9AF5-2C7C72E80C00}"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965CC31B-5CB2-420D-9D7E-0AABCE4A73DA}">
      <dgm:prSet>
        <dgm:style>
          <a:lnRef idx="1">
            <a:schemeClr val="accent1"/>
          </a:lnRef>
          <a:fillRef idx="2">
            <a:schemeClr val="accent1"/>
          </a:fillRef>
          <a:effectRef idx="1">
            <a:schemeClr val="accent1"/>
          </a:effectRef>
          <a:fontRef idx="minor">
            <a:schemeClr val="dk1"/>
          </a:fontRef>
        </dgm:style>
      </dgm:prSet>
      <dgm:spPr/>
      <dgm:t>
        <a:bodyPr/>
        <a:lstStyle/>
        <a:p>
          <a:r>
            <a:rPr lang="de-AT" dirty="0"/>
            <a:t>Der </a:t>
          </a:r>
          <a:r>
            <a:rPr lang="de-AT" b="1" u="sng" dirty="0"/>
            <a:t>funktionale Aspekt der Grammatik hat Vorrang gegenüber dem formalen Aspekt</a:t>
          </a:r>
          <a:r>
            <a:rPr lang="de-AT" dirty="0"/>
            <a:t>. Die situative Einführung und das </a:t>
          </a:r>
          <a:r>
            <a:rPr lang="de-AT" b="1" dirty="0"/>
            <a:t>induktive Erschließen </a:t>
          </a:r>
          <a:r>
            <a:rPr lang="de-AT" dirty="0"/>
            <a:t>grammatischer Sachverhalte aus kommunikativen Zusammenhängen und Textbeispielen sind anzustreben. </a:t>
          </a:r>
          <a:endParaRPr lang="en-US" dirty="0"/>
        </a:p>
      </dgm:t>
    </dgm:pt>
    <dgm:pt modelId="{65C3BFC9-B011-44DC-846F-2DB7CCAD4D26}" type="parTrans" cxnId="{7AD08DC1-1376-4F07-9662-E686CE2DFC68}">
      <dgm:prSet/>
      <dgm:spPr/>
      <dgm:t>
        <a:bodyPr/>
        <a:lstStyle/>
        <a:p>
          <a:endParaRPr lang="en-US"/>
        </a:p>
      </dgm:t>
    </dgm:pt>
    <dgm:pt modelId="{F89FC637-0572-4F59-A044-7AC2C44F79FA}" type="sibTrans" cxnId="{7AD08DC1-1376-4F07-9662-E686CE2DFC68}">
      <dgm:prSet/>
      <dgm:spPr/>
      <dgm:t>
        <a:bodyPr/>
        <a:lstStyle/>
        <a:p>
          <a:endParaRPr lang="en-US"/>
        </a:p>
      </dgm:t>
    </dgm:pt>
    <dgm:pt modelId="{41C59913-8F10-4F35-9F05-27DF9F96983C}">
      <dgm:prSet/>
      <dgm:spPr/>
      <dgm:t>
        <a:bodyPr/>
        <a:lstStyle/>
        <a:p>
          <a:r>
            <a:rPr lang="de-AT" b="1" dirty="0"/>
            <a:t>Grammatische Teilsysteme dürfen nicht zum direkten Lernziel werden</a:t>
          </a:r>
          <a:r>
            <a:rPr lang="de-AT" dirty="0"/>
            <a:t>.</a:t>
          </a:r>
          <a:endParaRPr lang="en-US" dirty="0"/>
        </a:p>
      </dgm:t>
    </dgm:pt>
    <dgm:pt modelId="{1C9899E5-3192-4D30-9F77-DD8D353C62ED}" type="parTrans" cxnId="{16B01C25-FAC3-4E13-A1D3-BFF2E7AB743F}">
      <dgm:prSet/>
      <dgm:spPr/>
      <dgm:t>
        <a:bodyPr/>
        <a:lstStyle/>
        <a:p>
          <a:endParaRPr lang="en-US"/>
        </a:p>
      </dgm:t>
    </dgm:pt>
    <dgm:pt modelId="{8B2DA1B7-B7DF-4F64-A7E7-C406954ACD85}" type="sibTrans" cxnId="{16B01C25-FAC3-4E13-A1D3-BFF2E7AB743F}">
      <dgm:prSet/>
      <dgm:spPr/>
      <dgm:t>
        <a:bodyPr/>
        <a:lstStyle/>
        <a:p>
          <a:endParaRPr lang="en-US"/>
        </a:p>
      </dgm:t>
    </dgm:pt>
    <dgm:pt modelId="{D3C216A2-4623-4F75-AFD0-406259F314BC}" type="pres">
      <dgm:prSet presAssocID="{176D8463-FDA1-4BC0-9AF5-2C7C72E80C00}" presName="Name0" presStyleCnt="0">
        <dgm:presLayoutVars>
          <dgm:dir/>
          <dgm:animLvl val="lvl"/>
          <dgm:resizeHandles val="exact"/>
        </dgm:presLayoutVars>
      </dgm:prSet>
      <dgm:spPr/>
    </dgm:pt>
    <dgm:pt modelId="{93788EFB-438D-411E-BCAE-2E402BB83B55}" type="pres">
      <dgm:prSet presAssocID="{41C59913-8F10-4F35-9F05-27DF9F96983C}" presName="boxAndChildren" presStyleCnt="0"/>
      <dgm:spPr/>
    </dgm:pt>
    <dgm:pt modelId="{39D288EC-3151-4749-9E7E-2D5AAB0F8159}" type="pres">
      <dgm:prSet presAssocID="{41C59913-8F10-4F35-9F05-27DF9F96983C}" presName="parentTextBox" presStyleLbl="node1" presStyleIdx="0" presStyleCnt="2" custScaleY="38094" custLinFactNeighborX="775" custLinFactNeighborY="27923"/>
      <dgm:spPr/>
    </dgm:pt>
    <dgm:pt modelId="{5B6720B6-8BB4-4976-A317-CAD2FCF23E70}" type="pres">
      <dgm:prSet presAssocID="{F89FC637-0572-4F59-A044-7AC2C44F79FA}" presName="sp" presStyleCnt="0"/>
      <dgm:spPr/>
    </dgm:pt>
    <dgm:pt modelId="{FAAB573B-4C0D-4050-9B88-8DB086530BCE}" type="pres">
      <dgm:prSet presAssocID="{965CC31B-5CB2-420D-9D7E-0AABCE4A73DA}" presName="arrowAndChildren" presStyleCnt="0"/>
      <dgm:spPr/>
    </dgm:pt>
    <dgm:pt modelId="{22FF1ED4-4E97-431B-9D11-D20B87D4CC63}" type="pres">
      <dgm:prSet presAssocID="{965CC31B-5CB2-420D-9D7E-0AABCE4A73DA}" presName="parentTextArrow" presStyleLbl="node1" presStyleIdx="1" presStyleCnt="2" custScaleX="100000" custScaleY="78939" custLinFactNeighborX="-1262" custLinFactNeighborY="-33119"/>
      <dgm:spPr/>
    </dgm:pt>
  </dgm:ptLst>
  <dgm:cxnLst>
    <dgm:cxn modelId="{16B01C25-FAC3-4E13-A1D3-BFF2E7AB743F}" srcId="{176D8463-FDA1-4BC0-9AF5-2C7C72E80C00}" destId="{41C59913-8F10-4F35-9F05-27DF9F96983C}" srcOrd="1" destOrd="0" parTransId="{1C9899E5-3192-4D30-9F77-DD8D353C62ED}" sibTransId="{8B2DA1B7-B7DF-4F64-A7E7-C406954ACD85}"/>
    <dgm:cxn modelId="{7EDD2734-1323-4716-8D46-D278619779E1}" type="presOf" srcId="{965CC31B-5CB2-420D-9D7E-0AABCE4A73DA}" destId="{22FF1ED4-4E97-431B-9D11-D20B87D4CC63}" srcOrd="0" destOrd="0" presId="urn:microsoft.com/office/officeart/2005/8/layout/process4"/>
    <dgm:cxn modelId="{1FB26C5C-A224-4522-870B-A6F53E30AC27}" type="presOf" srcId="{176D8463-FDA1-4BC0-9AF5-2C7C72E80C00}" destId="{D3C216A2-4623-4F75-AFD0-406259F314BC}" srcOrd="0" destOrd="0" presId="urn:microsoft.com/office/officeart/2005/8/layout/process4"/>
    <dgm:cxn modelId="{5C31B66A-41A7-46B8-8B38-4197551B9FCD}" type="presOf" srcId="{41C59913-8F10-4F35-9F05-27DF9F96983C}" destId="{39D288EC-3151-4749-9E7E-2D5AAB0F8159}" srcOrd="0" destOrd="0" presId="urn:microsoft.com/office/officeart/2005/8/layout/process4"/>
    <dgm:cxn modelId="{7AD08DC1-1376-4F07-9662-E686CE2DFC68}" srcId="{176D8463-FDA1-4BC0-9AF5-2C7C72E80C00}" destId="{965CC31B-5CB2-420D-9D7E-0AABCE4A73DA}" srcOrd="0" destOrd="0" parTransId="{65C3BFC9-B011-44DC-846F-2DB7CCAD4D26}" sibTransId="{F89FC637-0572-4F59-A044-7AC2C44F79FA}"/>
    <dgm:cxn modelId="{C75002CB-B7F6-436C-B5C0-283E6EAF9D83}" type="presParOf" srcId="{D3C216A2-4623-4F75-AFD0-406259F314BC}" destId="{93788EFB-438D-411E-BCAE-2E402BB83B55}" srcOrd="0" destOrd="0" presId="urn:microsoft.com/office/officeart/2005/8/layout/process4"/>
    <dgm:cxn modelId="{10A40B18-01B1-4F3F-9A1A-0DE7CFA28881}" type="presParOf" srcId="{93788EFB-438D-411E-BCAE-2E402BB83B55}" destId="{39D288EC-3151-4749-9E7E-2D5AAB0F8159}" srcOrd="0" destOrd="0" presId="urn:microsoft.com/office/officeart/2005/8/layout/process4"/>
    <dgm:cxn modelId="{9CA691CC-9081-46C2-96C4-66193DCCA882}" type="presParOf" srcId="{D3C216A2-4623-4F75-AFD0-406259F314BC}" destId="{5B6720B6-8BB4-4976-A317-CAD2FCF23E70}" srcOrd="1" destOrd="0" presId="urn:microsoft.com/office/officeart/2005/8/layout/process4"/>
    <dgm:cxn modelId="{BA69A8ED-9654-40A1-BD68-5DB43764EEEE}" type="presParOf" srcId="{D3C216A2-4623-4F75-AFD0-406259F314BC}" destId="{FAAB573B-4C0D-4050-9B88-8DB086530BCE}" srcOrd="2" destOrd="0" presId="urn:microsoft.com/office/officeart/2005/8/layout/process4"/>
    <dgm:cxn modelId="{3D70649E-1266-4FDC-ABA5-7016F92F090F}" type="presParOf" srcId="{FAAB573B-4C0D-4050-9B88-8DB086530BCE}" destId="{22FF1ED4-4E97-431B-9D11-D20B87D4CC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13575D-A62A-4D45-AF81-C9FA69FE54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1F1981-AA41-4337-81E1-16E0B71995EA}">
      <dgm:prSet/>
      <dgm:spPr/>
      <dgm:t>
        <a:bodyPr/>
        <a:lstStyle/>
        <a:p>
          <a:r>
            <a:rPr lang="de-AT" dirty="0"/>
            <a:t>Es wird in sinnvollem Maße und auf das jeweilige Kompetenzniveau bezogen Adäquatheit der sprachlichen Mittel angestrebt. </a:t>
          </a:r>
          <a:endParaRPr lang="en-US" dirty="0"/>
        </a:p>
      </dgm:t>
    </dgm:pt>
    <dgm:pt modelId="{FA8EE7EF-C188-46CC-9C1D-96EF5F4EFAC7}" type="parTrans" cxnId="{5AC74AEB-C371-4A66-A971-4D8EC928186A}">
      <dgm:prSet/>
      <dgm:spPr/>
      <dgm:t>
        <a:bodyPr/>
        <a:lstStyle/>
        <a:p>
          <a:endParaRPr lang="en-US"/>
        </a:p>
      </dgm:t>
    </dgm:pt>
    <dgm:pt modelId="{60A1411D-C9D2-4EEE-B7B7-EA11591B0318}" type="sibTrans" cxnId="{5AC74AEB-C371-4A66-A971-4D8EC928186A}">
      <dgm:prSet/>
      <dgm:spPr/>
      <dgm:t>
        <a:bodyPr/>
        <a:lstStyle/>
        <a:p>
          <a:endParaRPr lang="en-US"/>
        </a:p>
      </dgm:t>
    </dgm:pt>
    <dgm:pt modelId="{E67FFB45-3FE3-41C9-9552-2B2BDE8759BF}">
      <dgm:prSet/>
      <dgm:spPr/>
      <dgm:t>
        <a:bodyPr/>
        <a:lstStyle/>
        <a:p>
          <a:r>
            <a:rPr lang="de-AT" dirty="0"/>
            <a:t>Vokabular ist deshalb vorrangig in </a:t>
          </a:r>
          <a:r>
            <a:rPr lang="de-AT" b="1" dirty="0">
              <a:solidFill>
                <a:srgbClr val="C00000"/>
              </a:solidFill>
            </a:rPr>
            <a:t>Phrasen und Sätzen </a:t>
          </a:r>
          <a:r>
            <a:rPr lang="de-AT" dirty="0"/>
            <a:t>zu erarbeiten</a:t>
          </a:r>
          <a:endParaRPr lang="en-US" dirty="0"/>
        </a:p>
      </dgm:t>
    </dgm:pt>
    <dgm:pt modelId="{8768CF12-4F33-406B-957E-2A866A468A50}" type="parTrans" cxnId="{7126448F-A324-4B59-BD33-B7835823E288}">
      <dgm:prSet/>
      <dgm:spPr/>
      <dgm:t>
        <a:bodyPr/>
        <a:lstStyle/>
        <a:p>
          <a:endParaRPr lang="en-US"/>
        </a:p>
      </dgm:t>
    </dgm:pt>
    <dgm:pt modelId="{1F5DE4DE-5A51-4857-9D42-95E51DD38295}" type="sibTrans" cxnId="{7126448F-A324-4B59-BD33-B7835823E288}">
      <dgm:prSet/>
      <dgm:spPr/>
      <dgm:t>
        <a:bodyPr/>
        <a:lstStyle/>
        <a:p>
          <a:endParaRPr lang="en-US"/>
        </a:p>
      </dgm:t>
    </dgm:pt>
    <dgm:pt modelId="{FE74BFE6-0F24-4D6B-B34F-EA1C21748CDB}" type="pres">
      <dgm:prSet presAssocID="{2913575D-A62A-4D45-AF81-C9FA69FE54A9}" presName="root" presStyleCnt="0">
        <dgm:presLayoutVars>
          <dgm:dir/>
          <dgm:resizeHandles val="exact"/>
        </dgm:presLayoutVars>
      </dgm:prSet>
      <dgm:spPr/>
    </dgm:pt>
    <dgm:pt modelId="{BC93B8DB-CE4D-47A1-A251-2326C75973A9}" type="pres">
      <dgm:prSet presAssocID="{951F1981-AA41-4337-81E1-16E0B71995EA}" presName="compNode" presStyleCnt="0"/>
      <dgm:spPr/>
    </dgm:pt>
    <dgm:pt modelId="{95825DAE-2A8F-4C7B-A4C5-3C71409B163D}" type="pres">
      <dgm:prSet presAssocID="{951F1981-AA41-4337-81E1-16E0B71995EA}" presName="bgRect" presStyleLbl="bgShp" presStyleIdx="0" presStyleCnt="2"/>
      <dgm:spPr>
        <a:solidFill>
          <a:schemeClr val="tx2">
            <a:lumMod val="10000"/>
            <a:lumOff val="90000"/>
          </a:schemeClr>
        </a:solidFill>
      </dgm:spPr>
    </dgm:pt>
    <dgm:pt modelId="{AE566123-B960-46CE-84C6-DCF415147668}" type="pres">
      <dgm:prSet presAssocID="{951F1981-AA41-4337-81E1-16E0B71995E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führungszeichen"/>
        </a:ext>
      </dgm:extLst>
    </dgm:pt>
    <dgm:pt modelId="{5FE4A452-4443-485A-9651-60A5D981A0FD}" type="pres">
      <dgm:prSet presAssocID="{951F1981-AA41-4337-81E1-16E0B71995EA}" presName="spaceRect" presStyleCnt="0"/>
      <dgm:spPr/>
    </dgm:pt>
    <dgm:pt modelId="{00B2C7ED-843E-4A24-B878-C52CFC0757C9}" type="pres">
      <dgm:prSet presAssocID="{951F1981-AA41-4337-81E1-16E0B71995EA}" presName="parTx" presStyleLbl="revTx" presStyleIdx="0" presStyleCnt="2">
        <dgm:presLayoutVars>
          <dgm:chMax val="0"/>
          <dgm:chPref val="0"/>
        </dgm:presLayoutVars>
      </dgm:prSet>
      <dgm:spPr/>
    </dgm:pt>
    <dgm:pt modelId="{E55C27CE-E6D1-4831-961B-C8D5C2E8AAFF}" type="pres">
      <dgm:prSet presAssocID="{60A1411D-C9D2-4EEE-B7B7-EA11591B0318}" presName="sibTrans" presStyleCnt="0"/>
      <dgm:spPr/>
    </dgm:pt>
    <dgm:pt modelId="{E22BA2ED-FBFE-4D13-81B7-ED492BB4CFB9}" type="pres">
      <dgm:prSet presAssocID="{E67FFB45-3FE3-41C9-9552-2B2BDE8759BF}" presName="compNode" presStyleCnt="0"/>
      <dgm:spPr/>
    </dgm:pt>
    <dgm:pt modelId="{FBBF6E98-10C3-44E6-9CEA-BA0A53F3B016}" type="pres">
      <dgm:prSet presAssocID="{E67FFB45-3FE3-41C9-9552-2B2BDE8759BF}" presName="bgRect" presStyleLbl="bgShp" presStyleIdx="1" presStyleCnt="2"/>
      <dgm:spPr>
        <a:solidFill>
          <a:schemeClr val="tx2">
            <a:lumMod val="10000"/>
            <a:lumOff val="90000"/>
          </a:schemeClr>
        </a:solidFill>
      </dgm:spPr>
    </dgm:pt>
    <dgm:pt modelId="{1592B57C-DEBE-40C6-9381-D4C607923FF0}" type="pres">
      <dgm:prSet presAssocID="{E67FFB45-3FE3-41C9-9552-2B2BDE8759B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eistift"/>
        </a:ext>
      </dgm:extLst>
    </dgm:pt>
    <dgm:pt modelId="{28083046-099F-4021-8A9E-7EEE83CC7B0D}" type="pres">
      <dgm:prSet presAssocID="{E67FFB45-3FE3-41C9-9552-2B2BDE8759BF}" presName="spaceRect" presStyleCnt="0"/>
      <dgm:spPr/>
    </dgm:pt>
    <dgm:pt modelId="{098244DD-AE18-435A-B4A6-D16DDDB9F7F0}" type="pres">
      <dgm:prSet presAssocID="{E67FFB45-3FE3-41C9-9552-2B2BDE8759BF}" presName="parTx" presStyleLbl="revTx" presStyleIdx="1" presStyleCnt="2">
        <dgm:presLayoutVars>
          <dgm:chMax val="0"/>
          <dgm:chPref val="0"/>
        </dgm:presLayoutVars>
      </dgm:prSet>
      <dgm:spPr/>
    </dgm:pt>
  </dgm:ptLst>
  <dgm:cxnLst>
    <dgm:cxn modelId="{E42FCF6E-CD08-4178-9619-EEB1483F32B2}" type="presOf" srcId="{951F1981-AA41-4337-81E1-16E0B71995EA}" destId="{00B2C7ED-843E-4A24-B878-C52CFC0757C9}" srcOrd="0" destOrd="0" presId="urn:microsoft.com/office/officeart/2018/2/layout/IconVerticalSolidList"/>
    <dgm:cxn modelId="{7126448F-A324-4B59-BD33-B7835823E288}" srcId="{2913575D-A62A-4D45-AF81-C9FA69FE54A9}" destId="{E67FFB45-3FE3-41C9-9552-2B2BDE8759BF}" srcOrd="1" destOrd="0" parTransId="{8768CF12-4F33-406B-957E-2A866A468A50}" sibTransId="{1F5DE4DE-5A51-4857-9D42-95E51DD38295}"/>
    <dgm:cxn modelId="{829F26C0-422C-4D49-9178-D3231DBCD5AE}" type="presOf" srcId="{E67FFB45-3FE3-41C9-9552-2B2BDE8759BF}" destId="{098244DD-AE18-435A-B4A6-D16DDDB9F7F0}" srcOrd="0" destOrd="0" presId="urn:microsoft.com/office/officeart/2018/2/layout/IconVerticalSolidList"/>
    <dgm:cxn modelId="{5AC74AEB-C371-4A66-A971-4D8EC928186A}" srcId="{2913575D-A62A-4D45-AF81-C9FA69FE54A9}" destId="{951F1981-AA41-4337-81E1-16E0B71995EA}" srcOrd="0" destOrd="0" parTransId="{FA8EE7EF-C188-46CC-9C1D-96EF5F4EFAC7}" sibTransId="{60A1411D-C9D2-4EEE-B7B7-EA11591B0318}"/>
    <dgm:cxn modelId="{6D8F53F1-AEFF-44D8-84C7-E062BEA47B27}" type="presOf" srcId="{2913575D-A62A-4D45-AF81-C9FA69FE54A9}" destId="{FE74BFE6-0F24-4D6B-B34F-EA1C21748CDB}" srcOrd="0" destOrd="0" presId="urn:microsoft.com/office/officeart/2018/2/layout/IconVerticalSolidList"/>
    <dgm:cxn modelId="{4F0B2ADF-5A55-4B83-83B6-3AD8A936E9CD}" type="presParOf" srcId="{FE74BFE6-0F24-4D6B-B34F-EA1C21748CDB}" destId="{BC93B8DB-CE4D-47A1-A251-2326C75973A9}" srcOrd="0" destOrd="0" presId="urn:microsoft.com/office/officeart/2018/2/layout/IconVerticalSolidList"/>
    <dgm:cxn modelId="{D9A1ED09-6B0B-46B3-A7B4-EA5C3AE25D4F}" type="presParOf" srcId="{BC93B8DB-CE4D-47A1-A251-2326C75973A9}" destId="{95825DAE-2A8F-4C7B-A4C5-3C71409B163D}" srcOrd="0" destOrd="0" presId="urn:microsoft.com/office/officeart/2018/2/layout/IconVerticalSolidList"/>
    <dgm:cxn modelId="{12E9F878-631C-4E22-BCD0-22BDAB1C1E34}" type="presParOf" srcId="{BC93B8DB-CE4D-47A1-A251-2326C75973A9}" destId="{AE566123-B960-46CE-84C6-DCF415147668}" srcOrd="1" destOrd="0" presId="urn:microsoft.com/office/officeart/2018/2/layout/IconVerticalSolidList"/>
    <dgm:cxn modelId="{67876942-04F3-432B-9A63-E477E72CBFD2}" type="presParOf" srcId="{BC93B8DB-CE4D-47A1-A251-2326C75973A9}" destId="{5FE4A452-4443-485A-9651-60A5D981A0FD}" srcOrd="2" destOrd="0" presId="urn:microsoft.com/office/officeart/2018/2/layout/IconVerticalSolidList"/>
    <dgm:cxn modelId="{E1EDA1F0-0306-4CF1-A1D8-BC1D2C66080F}" type="presParOf" srcId="{BC93B8DB-CE4D-47A1-A251-2326C75973A9}" destId="{00B2C7ED-843E-4A24-B878-C52CFC0757C9}" srcOrd="3" destOrd="0" presId="urn:microsoft.com/office/officeart/2018/2/layout/IconVerticalSolidList"/>
    <dgm:cxn modelId="{931491FD-E40A-41B3-861C-A21D08DA216B}" type="presParOf" srcId="{FE74BFE6-0F24-4D6B-B34F-EA1C21748CDB}" destId="{E55C27CE-E6D1-4831-961B-C8D5C2E8AAFF}" srcOrd="1" destOrd="0" presId="urn:microsoft.com/office/officeart/2018/2/layout/IconVerticalSolidList"/>
    <dgm:cxn modelId="{F455B659-41E7-4C9B-ACA9-A685D6EC50B4}" type="presParOf" srcId="{FE74BFE6-0F24-4D6B-B34F-EA1C21748CDB}" destId="{E22BA2ED-FBFE-4D13-81B7-ED492BB4CFB9}" srcOrd="2" destOrd="0" presId="urn:microsoft.com/office/officeart/2018/2/layout/IconVerticalSolidList"/>
    <dgm:cxn modelId="{2DB9421A-E873-4F49-8397-1CD1A958BD11}" type="presParOf" srcId="{E22BA2ED-FBFE-4D13-81B7-ED492BB4CFB9}" destId="{FBBF6E98-10C3-44E6-9CEA-BA0A53F3B016}" srcOrd="0" destOrd="0" presId="urn:microsoft.com/office/officeart/2018/2/layout/IconVerticalSolidList"/>
    <dgm:cxn modelId="{A62BC91A-5EC3-4BDA-B689-3DF19DDF5F71}" type="presParOf" srcId="{E22BA2ED-FBFE-4D13-81B7-ED492BB4CFB9}" destId="{1592B57C-DEBE-40C6-9381-D4C607923FF0}" srcOrd="1" destOrd="0" presId="urn:microsoft.com/office/officeart/2018/2/layout/IconVerticalSolidList"/>
    <dgm:cxn modelId="{28787E15-BAF6-4E1B-ADFD-8250B19B9E43}" type="presParOf" srcId="{E22BA2ED-FBFE-4D13-81B7-ED492BB4CFB9}" destId="{28083046-099F-4021-8A9E-7EEE83CC7B0D}" srcOrd="2" destOrd="0" presId="urn:microsoft.com/office/officeart/2018/2/layout/IconVerticalSolidList"/>
    <dgm:cxn modelId="{2A1CBB01-C707-4FE8-8FE7-C70F8C2FBA7D}" type="presParOf" srcId="{E22BA2ED-FBFE-4D13-81B7-ED492BB4CFB9}" destId="{098244DD-AE18-435A-B4A6-D16DDDB9F7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35E1D3-8B38-4A1A-95CE-0C21794159F7}"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6C7B050B-E2D8-43ED-97D7-E6A601D27326}">
      <dgm:prSet custT="1"/>
      <dgm:spPr/>
      <dgm:t>
        <a:bodyPr/>
        <a:lstStyle/>
        <a:p>
          <a:r>
            <a:rPr lang="fr-FR" sz="2000" dirty="0"/>
            <a:t>Can the </a:t>
          </a:r>
          <a:r>
            <a:rPr lang="fr-FR" sz="2000" dirty="0" err="1"/>
            <a:t>learners</a:t>
          </a:r>
          <a:r>
            <a:rPr lang="fr-FR" sz="2000" dirty="0"/>
            <a:t> USE the </a:t>
          </a:r>
          <a:r>
            <a:rPr lang="fr-FR" sz="2000" dirty="0" err="1"/>
            <a:t>grammar</a:t>
          </a:r>
          <a:r>
            <a:rPr lang="fr-FR" sz="2000" dirty="0"/>
            <a:t> ?</a:t>
          </a:r>
          <a:endParaRPr lang="en-US" sz="2000" dirty="0"/>
        </a:p>
      </dgm:t>
    </dgm:pt>
    <dgm:pt modelId="{177356C8-01DE-4510-8833-5F092AF31D41}" type="parTrans" cxnId="{09421A79-ED62-49E3-8502-36E4A71009B7}">
      <dgm:prSet/>
      <dgm:spPr/>
      <dgm:t>
        <a:bodyPr/>
        <a:lstStyle/>
        <a:p>
          <a:endParaRPr lang="en-US"/>
        </a:p>
      </dgm:t>
    </dgm:pt>
    <dgm:pt modelId="{EB5552B5-A53E-4FA6-9A42-561F5576214F}" type="sibTrans" cxnId="{09421A79-ED62-49E3-8502-36E4A71009B7}">
      <dgm:prSet/>
      <dgm:spPr/>
      <dgm:t>
        <a:bodyPr/>
        <a:lstStyle/>
        <a:p>
          <a:endParaRPr lang="en-US"/>
        </a:p>
      </dgm:t>
    </dgm:pt>
    <dgm:pt modelId="{3D155559-6939-4297-9DC6-74DB442BEB43}">
      <dgm:prSet custT="1"/>
      <dgm:spPr/>
      <dgm:t>
        <a:bodyPr/>
        <a:lstStyle/>
        <a:p>
          <a:r>
            <a:rPr lang="fr-FR" sz="2000" dirty="0"/>
            <a:t>…or do </a:t>
          </a:r>
          <a:r>
            <a:rPr lang="fr-FR" sz="2000" dirty="0" err="1"/>
            <a:t>they</a:t>
          </a:r>
          <a:r>
            <a:rPr lang="fr-FR" sz="2000" dirty="0"/>
            <a:t> </a:t>
          </a:r>
          <a:r>
            <a:rPr lang="fr-FR" sz="2000" dirty="0" err="1"/>
            <a:t>only</a:t>
          </a:r>
          <a:r>
            <a:rPr lang="fr-FR" sz="2000" dirty="0"/>
            <a:t> have </a:t>
          </a:r>
          <a:r>
            <a:rPr lang="fr-FR" sz="2000" dirty="0" err="1"/>
            <a:t>declarative</a:t>
          </a:r>
          <a:r>
            <a:rPr lang="fr-FR" sz="2000" dirty="0"/>
            <a:t> </a:t>
          </a:r>
          <a:r>
            <a:rPr lang="fr-FR" sz="2000" dirty="0" err="1"/>
            <a:t>knowledge</a:t>
          </a:r>
          <a:r>
            <a:rPr lang="fr-FR" sz="2000" dirty="0"/>
            <a:t> of the </a:t>
          </a:r>
          <a:r>
            <a:rPr lang="fr-FR" sz="2000" dirty="0" err="1"/>
            <a:t>rules</a:t>
          </a:r>
          <a:r>
            <a:rPr lang="fr-FR" sz="2000" dirty="0"/>
            <a:t>?</a:t>
          </a:r>
          <a:endParaRPr lang="en-US" sz="2000" dirty="0"/>
        </a:p>
      </dgm:t>
    </dgm:pt>
    <dgm:pt modelId="{7D450D94-B707-4B53-B46F-18C3245D4716}" type="parTrans" cxnId="{FD63569B-3354-4614-B822-3F3AD5509750}">
      <dgm:prSet/>
      <dgm:spPr/>
      <dgm:t>
        <a:bodyPr/>
        <a:lstStyle/>
        <a:p>
          <a:endParaRPr lang="en-US"/>
        </a:p>
      </dgm:t>
    </dgm:pt>
    <dgm:pt modelId="{A8F0ED9C-E3A0-4121-8299-B71B9FADB27A}" type="sibTrans" cxnId="{FD63569B-3354-4614-B822-3F3AD5509750}">
      <dgm:prSet/>
      <dgm:spPr/>
      <dgm:t>
        <a:bodyPr/>
        <a:lstStyle/>
        <a:p>
          <a:endParaRPr lang="en-US"/>
        </a:p>
      </dgm:t>
    </dgm:pt>
    <dgm:pt modelId="{C4BCC497-BB4C-48F9-8C34-04DB6864D986}" type="pres">
      <dgm:prSet presAssocID="{7635E1D3-8B38-4A1A-95CE-0C21794159F7}" presName="linear" presStyleCnt="0">
        <dgm:presLayoutVars>
          <dgm:animLvl val="lvl"/>
          <dgm:resizeHandles val="exact"/>
        </dgm:presLayoutVars>
      </dgm:prSet>
      <dgm:spPr/>
    </dgm:pt>
    <dgm:pt modelId="{B80D7083-4624-469E-A032-51E29DD2BCE2}" type="pres">
      <dgm:prSet presAssocID="{6C7B050B-E2D8-43ED-97D7-E6A601D27326}" presName="parentText" presStyleLbl="node1" presStyleIdx="0" presStyleCnt="2" custLinFactY="-36436" custLinFactNeighborX="-61" custLinFactNeighborY="-100000">
        <dgm:presLayoutVars>
          <dgm:chMax val="0"/>
          <dgm:bulletEnabled val="1"/>
        </dgm:presLayoutVars>
      </dgm:prSet>
      <dgm:spPr/>
    </dgm:pt>
    <dgm:pt modelId="{D4C34268-A179-461E-8333-E3D6772B7375}" type="pres">
      <dgm:prSet presAssocID="{EB5552B5-A53E-4FA6-9A42-561F5576214F}" presName="spacer" presStyleCnt="0"/>
      <dgm:spPr/>
    </dgm:pt>
    <dgm:pt modelId="{1587DF09-2901-462B-9296-BB764998C18A}" type="pres">
      <dgm:prSet presAssocID="{3D155559-6939-4297-9DC6-74DB442BEB43}" presName="parentText" presStyleLbl="node1" presStyleIdx="1" presStyleCnt="2" custLinFactY="-40800" custLinFactNeighborX="-61" custLinFactNeighborY="-100000">
        <dgm:presLayoutVars>
          <dgm:chMax val="0"/>
          <dgm:bulletEnabled val="1"/>
        </dgm:presLayoutVars>
      </dgm:prSet>
      <dgm:spPr/>
    </dgm:pt>
  </dgm:ptLst>
  <dgm:cxnLst>
    <dgm:cxn modelId="{6B42750A-60EB-4FEC-960A-FF964DE16BE3}" type="presOf" srcId="{7635E1D3-8B38-4A1A-95CE-0C21794159F7}" destId="{C4BCC497-BB4C-48F9-8C34-04DB6864D986}" srcOrd="0" destOrd="0" presId="urn:microsoft.com/office/officeart/2005/8/layout/vList2"/>
    <dgm:cxn modelId="{E0BAE40D-4EC7-4491-9D09-827791A1F58B}" type="presOf" srcId="{3D155559-6939-4297-9DC6-74DB442BEB43}" destId="{1587DF09-2901-462B-9296-BB764998C18A}" srcOrd="0" destOrd="0" presId="urn:microsoft.com/office/officeart/2005/8/layout/vList2"/>
    <dgm:cxn modelId="{09421A79-ED62-49E3-8502-36E4A71009B7}" srcId="{7635E1D3-8B38-4A1A-95CE-0C21794159F7}" destId="{6C7B050B-E2D8-43ED-97D7-E6A601D27326}" srcOrd="0" destOrd="0" parTransId="{177356C8-01DE-4510-8833-5F092AF31D41}" sibTransId="{EB5552B5-A53E-4FA6-9A42-561F5576214F}"/>
    <dgm:cxn modelId="{FD63569B-3354-4614-B822-3F3AD5509750}" srcId="{7635E1D3-8B38-4A1A-95CE-0C21794159F7}" destId="{3D155559-6939-4297-9DC6-74DB442BEB43}" srcOrd="1" destOrd="0" parTransId="{7D450D94-B707-4B53-B46F-18C3245D4716}" sibTransId="{A8F0ED9C-E3A0-4121-8299-B71B9FADB27A}"/>
    <dgm:cxn modelId="{B4CFEFE9-6F42-4062-BBCB-0E38F9601615}" type="presOf" srcId="{6C7B050B-E2D8-43ED-97D7-E6A601D27326}" destId="{B80D7083-4624-469E-A032-51E29DD2BCE2}" srcOrd="0" destOrd="0" presId="urn:microsoft.com/office/officeart/2005/8/layout/vList2"/>
    <dgm:cxn modelId="{1704E48F-7ED0-4304-A015-292FD795C428}" type="presParOf" srcId="{C4BCC497-BB4C-48F9-8C34-04DB6864D986}" destId="{B80D7083-4624-469E-A032-51E29DD2BCE2}" srcOrd="0" destOrd="0" presId="urn:microsoft.com/office/officeart/2005/8/layout/vList2"/>
    <dgm:cxn modelId="{8798AB74-FB02-4114-AAEE-B6D99C8073E6}" type="presParOf" srcId="{C4BCC497-BB4C-48F9-8C34-04DB6864D986}" destId="{D4C34268-A179-461E-8333-E3D6772B7375}" srcOrd="1" destOrd="0" presId="urn:microsoft.com/office/officeart/2005/8/layout/vList2"/>
    <dgm:cxn modelId="{9A91D1EC-74A3-4A12-9EF2-6DAA2DCC0AE6}" type="presParOf" srcId="{C4BCC497-BB4C-48F9-8C34-04DB6864D986}" destId="{1587DF09-2901-462B-9296-BB764998C18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17545-C058-4EB4-85A5-38FDA606F319}">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B8C74A4D-962E-4907-87F8-0BD56FB352EB}">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B5F2A3CF-892E-4156-A2AE-59E82909CF75}">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00100">
            <a:lnSpc>
              <a:spcPct val="90000"/>
            </a:lnSpc>
            <a:spcBef>
              <a:spcPct val="0"/>
            </a:spcBef>
            <a:spcAft>
              <a:spcPct val="35000"/>
            </a:spcAft>
            <a:buNone/>
          </a:pPr>
          <a:r>
            <a:rPr lang="de-AT" sz="1800" kern="1200" dirty="0"/>
            <a:t>Im Unterricht ist die </a:t>
          </a:r>
          <a:r>
            <a:rPr lang="de-AT" sz="1800" b="1" kern="1200" dirty="0">
              <a:solidFill>
                <a:srgbClr val="C00000"/>
              </a:solidFill>
            </a:rPr>
            <a:t>Zielsprache Medium der Interaktion</a:t>
          </a:r>
          <a:endParaRPr lang="en-US" sz="1800" kern="1200" dirty="0">
            <a:solidFill>
              <a:srgbClr val="C00000"/>
            </a:solidFill>
          </a:endParaRPr>
        </a:p>
      </dsp:txBody>
      <dsp:txXfrm>
        <a:off x="1031599" y="483794"/>
        <a:ext cx="6947175" cy="893160"/>
      </dsp:txXfrm>
    </dsp:sp>
    <dsp:sp modelId="{F008EAB0-3431-431F-81C4-75139F3D5E00}">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4F1613E8-62D5-4B83-9159-5A8B97CC29B9}">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F29D6C1E-73AF-410D-985E-48CE1CE52F54}">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00100">
            <a:lnSpc>
              <a:spcPct val="90000"/>
            </a:lnSpc>
            <a:spcBef>
              <a:spcPct val="0"/>
            </a:spcBef>
            <a:spcAft>
              <a:spcPct val="35000"/>
            </a:spcAft>
            <a:buNone/>
          </a:pPr>
          <a:r>
            <a:rPr lang="de-AT" sz="1800" kern="1200" dirty="0"/>
            <a:t>Auf allen Kompetenzstufen ist zu beachten, dass sich Lernende der Zielsprache über </a:t>
          </a:r>
          <a:r>
            <a:rPr lang="de-AT" sz="1800" b="1" kern="1200" dirty="0" err="1">
              <a:solidFill>
                <a:srgbClr val="C00000"/>
              </a:solidFill>
            </a:rPr>
            <a:t>lernersprachliche</a:t>
          </a:r>
          <a:r>
            <a:rPr lang="de-AT" sz="1800" b="1" kern="1200" dirty="0">
              <a:solidFill>
                <a:srgbClr val="C00000"/>
              </a:solidFill>
            </a:rPr>
            <a:t> Zwischenschritte </a:t>
          </a:r>
          <a:r>
            <a:rPr lang="de-AT" sz="1800" kern="1200" dirty="0"/>
            <a:t>annähern.</a:t>
          </a:r>
          <a:endParaRPr lang="en-US" sz="1800" kern="1200" dirty="0"/>
        </a:p>
      </dsp:txBody>
      <dsp:txXfrm>
        <a:off x="1031599" y="1600245"/>
        <a:ext cx="6947175" cy="893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430043"/>
          <a:ext cx="7978775" cy="946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286227" y="642939"/>
          <a:ext cx="520921" cy="520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093375" y="430043"/>
          <a:ext cx="6883260" cy="94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38" tIns="100238" rIns="100238" bIns="100238" numCol="1" spcCol="1270" anchor="ctr" anchorCtr="0">
          <a:noAutofit/>
        </a:bodyPr>
        <a:lstStyle/>
        <a:p>
          <a:pPr marL="0" lvl="0" indent="0" algn="l" defTabSz="622300">
            <a:lnSpc>
              <a:spcPct val="90000"/>
            </a:lnSpc>
            <a:spcBef>
              <a:spcPct val="0"/>
            </a:spcBef>
            <a:spcAft>
              <a:spcPct val="35000"/>
            </a:spcAft>
            <a:buNone/>
          </a:pPr>
          <a:r>
            <a:rPr lang="de-DE" sz="1400" kern="1200"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sz="1400" kern="1200" dirty="0"/>
        </a:p>
      </dsp:txBody>
      <dsp:txXfrm>
        <a:off x="1093375" y="430043"/>
        <a:ext cx="6883260" cy="947129"/>
      </dsp:txXfrm>
    </dsp:sp>
    <dsp:sp modelId="{AB7314F9-8151-40B2-A8D6-0C16D2BF4E88}">
      <dsp:nvSpPr>
        <dsp:cNvPr id="0" name=""/>
        <dsp:cNvSpPr/>
      </dsp:nvSpPr>
      <dsp:spPr>
        <a:xfrm>
          <a:off x="0" y="1600027"/>
          <a:ext cx="7978775" cy="946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286227" y="1812923"/>
          <a:ext cx="520921" cy="520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093375" y="1600027"/>
          <a:ext cx="6883260" cy="94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38" tIns="100238" rIns="100238" bIns="100238" numCol="1" spcCol="1270" anchor="ctr" anchorCtr="0">
          <a:noAutofit/>
        </a:bodyPr>
        <a:lstStyle/>
        <a:p>
          <a:pPr marL="0" lvl="0" indent="0" algn="l" defTabSz="622300">
            <a:lnSpc>
              <a:spcPct val="90000"/>
            </a:lnSpc>
            <a:spcBef>
              <a:spcPct val="0"/>
            </a:spcBef>
            <a:spcAft>
              <a:spcPct val="35000"/>
            </a:spcAft>
            <a:buNone/>
          </a:pPr>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sp:txBody>
      <dsp:txXfrm>
        <a:off x="1093375" y="1600027"/>
        <a:ext cx="6883260" cy="947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88EC-3151-4749-9E7E-2D5AAB0F8159}">
      <dsp:nvSpPr>
        <dsp:cNvPr id="0" name=""/>
        <dsp:cNvSpPr/>
      </dsp:nvSpPr>
      <dsp:spPr>
        <a:xfrm>
          <a:off x="0" y="2513876"/>
          <a:ext cx="7978775" cy="798491"/>
        </a:xfrm>
        <a:prstGeom prst="rect">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de-AT" sz="1900" b="1" kern="1200" dirty="0"/>
            <a:t>Grammatische Teilsysteme dürfen nicht zum direkten Lernziel werden</a:t>
          </a:r>
          <a:r>
            <a:rPr lang="de-AT" sz="1900" kern="1200" dirty="0"/>
            <a:t>.</a:t>
          </a:r>
          <a:endParaRPr lang="en-US" sz="1900" kern="1200" dirty="0"/>
        </a:p>
      </dsp:txBody>
      <dsp:txXfrm>
        <a:off x="0" y="2513876"/>
        <a:ext cx="7978775" cy="798491"/>
      </dsp:txXfrm>
    </dsp:sp>
    <dsp:sp modelId="{22FF1ED4-4E97-431B-9D11-D20B87D4CC63}">
      <dsp:nvSpPr>
        <dsp:cNvPr id="0" name=""/>
        <dsp:cNvSpPr/>
      </dsp:nvSpPr>
      <dsp:spPr>
        <a:xfrm rot="10800000">
          <a:off x="0" y="0"/>
          <a:ext cx="7978775" cy="2544846"/>
        </a:xfrm>
        <a:prstGeom prst="upArrowCallout">
          <a:avLst/>
        </a:prstGeom>
        <a:solidFill>
          <a:schemeClr val="accent1">
            <a:tint val="45000"/>
          </a:schemeClr>
        </a:solidFill>
        <a:ln w="9525" cap="flat" cmpd="sng" algn="ctr">
          <a:solidFill>
            <a:schemeClr val="accent1"/>
          </a:solidFill>
          <a:prstDash val="solid"/>
        </a:ln>
        <a:effectLst>
          <a:outerShdw blurRad="50800" dist="25400" dir="5400000" rotWithShape="0">
            <a:srgbClr val="000000">
              <a:alpha val="35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de-AT" sz="1900" kern="1200" dirty="0"/>
            <a:t>Der </a:t>
          </a:r>
          <a:r>
            <a:rPr lang="de-AT" sz="1900" b="1" u="sng" kern="1200" dirty="0"/>
            <a:t>funktionale Aspekt der Grammatik hat Vorrang gegenüber dem formalen Aspekt</a:t>
          </a:r>
          <a:r>
            <a:rPr lang="de-AT" sz="1900" kern="1200" dirty="0"/>
            <a:t>. Die situative Einführung und das </a:t>
          </a:r>
          <a:r>
            <a:rPr lang="de-AT" sz="1900" b="1" kern="1200" dirty="0"/>
            <a:t>induktive Erschließen </a:t>
          </a:r>
          <a:r>
            <a:rPr lang="de-AT" sz="1900" kern="1200" dirty="0"/>
            <a:t>grammatischer Sachverhalte aus kommunikativen Zusammenhängen und Textbeispielen sind anzustreben. </a:t>
          </a:r>
          <a:endParaRPr lang="en-US" sz="1900" kern="1200" dirty="0"/>
        </a:p>
      </dsp:txBody>
      <dsp:txXfrm rot="10800000">
        <a:off x="0" y="0"/>
        <a:ext cx="7978775" cy="1653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25DAE-2A8F-4C7B-A4C5-3C71409B163D}">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AE566123-B960-46CE-84C6-DCF415147668}">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00B2C7ED-843E-4A24-B878-C52CFC0757C9}">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00100">
            <a:lnSpc>
              <a:spcPct val="90000"/>
            </a:lnSpc>
            <a:spcBef>
              <a:spcPct val="0"/>
            </a:spcBef>
            <a:spcAft>
              <a:spcPct val="35000"/>
            </a:spcAft>
            <a:buNone/>
          </a:pPr>
          <a:r>
            <a:rPr lang="de-AT" sz="1800" kern="1200" dirty="0"/>
            <a:t>Es wird in sinnvollem Maße und auf das jeweilige Kompetenzniveau bezogen Adäquatheit der sprachlichen Mittel angestrebt. </a:t>
          </a:r>
          <a:endParaRPr lang="en-US" sz="1800" kern="1200" dirty="0"/>
        </a:p>
      </dsp:txBody>
      <dsp:txXfrm>
        <a:off x="1031599" y="483794"/>
        <a:ext cx="6947175" cy="893160"/>
      </dsp:txXfrm>
    </dsp:sp>
    <dsp:sp modelId="{FBBF6E98-10C3-44E6-9CEA-BA0A53F3B016}">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1592B57C-DEBE-40C6-9381-D4C607923FF0}">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098244DD-AE18-435A-B4A6-D16DDDB9F7F0}">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00100">
            <a:lnSpc>
              <a:spcPct val="90000"/>
            </a:lnSpc>
            <a:spcBef>
              <a:spcPct val="0"/>
            </a:spcBef>
            <a:spcAft>
              <a:spcPct val="35000"/>
            </a:spcAft>
            <a:buNone/>
          </a:pPr>
          <a:r>
            <a:rPr lang="de-AT" sz="1800" kern="1200" dirty="0"/>
            <a:t>Vokabular ist deshalb vorrangig in </a:t>
          </a:r>
          <a:r>
            <a:rPr lang="de-AT" sz="1800" b="1" kern="1200" dirty="0">
              <a:solidFill>
                <a:srgbClr val="C00000"/>
              </a:solidFill>
            </a:rPr>
            <a:t>Phrasen und Sätzen </a:t>
          </a:r>
          <a:r>
            <a:rPr lang="de-AT" sz="1800" kern="1200" dirty="0"/>
            <a:t>zu erarbeiten</a:t>
          </a:r>
          <a:endParaRPr lang="en-US" sz="1800" kern="1200" dirty="0"/>
        </a:p>
      </dsp:txBody>
      <dsp:txXfrm>
        <a:off x="1031599" y="1600245"/>
        <a:ext cx="6947175" cy="893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D7083-4624-469E-A032-51E29DD2BCE2}">
      <dsp:nvSpPr>
        <dsp:cNvPr id="0" name=""/>
        <dsp:cNvSpPr/>
      </dsp:nvSpPr>
      <dsp:spPr>
        <a:xfrm>
          <a:off x="0" y="0"/>
          <a:ext cx="5638800" cy="1216800"/>
        </a:xfrm>
        <a:prstGeom prst="roundRect">
          <a:avLst/>
        </a:prstGeom>
        <a:solidFill>
          <a:schemeClr val="accent1">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Can the </a:t>
          </a:r>
          <a:r>
            <a:rPr lang="fr-FR" sz="2000" kern="1200" dirty="0" err="1"/>
            <a:t>learners</a:t>
          </a:r>
          <a:r>
            <a:rPr lang="fr-FR" sz="2000" kern="1200" dirty="0"/>
            <a:t> USE the </a:t>
          </a:r>
          <a:r>
            <a:rPr lang="fr-FR" sz="2000" kern="1200" dirty="0" err="1"/>
            <a:t>grammar</a:t>
          </a:r>
          <a:r>
            <a:rPr lang="fr-FR" sz="2000" kern="1200" dirty="0"/>
            <a:t> ?</a:t>
          </a:r>
          <a:endParaRPr lang="en-US" sz="2000" kern="1200" dirty="0"/>
        </a:p>
      </dsp:txBody>
      <dsp:txXfrm>
        <a:off x="59399" y="59399"/>
        <a:ext cx="5520002" cy="1098002"/>
      </dsp:txXfrm>
    </dsp:sp>
    <dsp:sp modelId="{1587DF09-2901-462B-9296-BB764998C18A}">
      <dsp:nvSpPr>
        <dsp:cNvPr id="0" name=""/>
        <dsp:cNvSpPr/>
      </dsp:nvSpPr>
      <dsp:spPr>
        <a:xfrm>
          <a:off x="0" y="1346174"/>
          <a:ext cx="5638800" cy="1216800"/>
        </a:xfrm>
        <a:prstGeom prst="roundRect">
          <a:avLst/>
        </a:prstGeom>
        <a:solidFill>
          <a:schemeClr val="accent1">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…or do </a:t>
          </a:r>
          <a:r>
            <a:rPr lang="fr-FR" sz="2000" kern="1200" dirty="0" err="1"/>
            <a:t>they</a:t>
          </a:r>
          <a:r>
            <a:rPr lang="fr-FR" sz="2000" kern="1200" dirty="0"/>
            <a:t> </a:t>
          </a:r>
          <a:r>
            <a:rPr lang="fr-FR" sz="2000" kern="1200" dirty="0" err="1"/>
            <a:t>only</a:t>
          </a:r>
          <a:r>
            <a:rPr lang="fr-FR" sz="2000" kern="1200" dirty="0"/>
            <a:t> have </a:t>
          </a:r>
          <a:r>
            <a:rPr lang="fr-FR" sz="2000" kern="1200" dirty="0" err="1"/>
            <a:t>declarative</a:t>
          </a:r>
          <a:r>
            <a:rPr lang="fr-FR" sz="2000" kern="1200" dirty="0"/>
            <a:t> </a:t>
          </a:r>
          <a:r>
            <a:rPr lang="fr-FR" sz="2000" kern="1200" dirty="0" err="1"/>
            <a:t>knowledge</a:t>
          </a:r>
          <a:r>
            <a:rPr lang="fr-FR" sz="2000" kern="1200" dirty="0"/>
            <a:t> of the </a:t>
          </a:r>
          <a:r>
            <a:rPr lang="fr-FR" sz="2000" kern="1200" dirty="0" err="1"/>
            <a:t>rules</a:t>
          </a:r>
          <a:r>
            <a:rPr lang="fr-FR" sz="2000" kern="1200" dirty="0"/>
            <a:t>?</a:t>
          </a:r>
          <a:endParaRPr lang="en-US" sz="2000" kern="1200" dirty="0"/>
        </a:p>
      </dsp:txBody>
      <dsp:txXfrm>
        <a:off x="59399" y="1405573"/>
        <a:ext cx="5520002" cy="10980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4" y="0"/>
            <a:ext cx="2971800" cy="496332"/>
          </a:xfrm>
          <a:prstGeom prst="rect">
            <a:avLst/>
          </a:prstGeom>
        </p:spPr>
        <p:txBody>
          <a:bodyPr vert="horz" lIns="91440" tIns="45720" rIns="91440" bIns="45720" rtlCol="0"/>
          <a:lstStyle>
            <a:lvl1pPr algn="r">
              <a:defRPr sz="1200"/>
            </a:lvl1pPr>
          </a:lstStyle>
          <a:p>
            <a:fld id="{6D42B502-9CFA-4A99-A8EE-E5461E1C01B6}" type="datetimeFigureOut">
              <a:rPr lang="fr-FR" smtClean="0"/>
              <a:t>23/01/2026</a:t>
            </a:fld>
            <a:endParaRPr lang="fr-FR"/>
          </a:p>
        </p:txBody>
      </p:sp>
      <p:sp>
        <p:nvSpPr>
          <p:cNvPr id="4" name="Footer Placeholder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4" y="9428583"/>
            <a:ext cx="2971800" cy="496332"/>
          </a:xfrm>
          <a:prstGeom prst="rect">
            <a:avLst/>
          </a:prstGeom>
        </p:spPr>
        <p:txBody>
          <a:bodyPr vert="horz" lIns="91440" tIns="45720" rIns="91440" bIns="45720" rtlCol="0" anchor="b"/>
          <a:lstStyle>
            <a:lvl1pPr algn="r">
              <a:defRPr sz="1200"/>
            </a:lvl1pPr>
          </a:lstStyle>
          <a:p>
            <a:fld id="{9A6DE4D4-8D0F-4E91-A579-B532A8B73917}" type="slidenum">
              <a:rPr lang="fr-FR" smtClean="0"/>
              <a:t>‹#›</a:t>
            </a:fld>
            <a:endParaRPr lang="fr-FR"/>
          </a:p>
        </p:txBody>
      </p:sp>
    </p:spTree>
    <p:extLst>
      <p:ext uri="{BB962C8B-B14F-4D97-AF65-F5344CB8AC3E}">
        <p14:creationId xmlns:p14="http://schemas.microsoft.com/office/powerpoint/2010/main" val="275385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4" y="0"/>
            <a:ext cx="2971800" cy="496332"/>
          </a:xfrm>
          <a:prstGeom prst="rect">
            <a:avLst/>
          </a:prstGeom>
        </p:spPr>
        <p:txBody>
          <a:bodyPr vert="horz" lIns="91440" tIns="45720" rIns="91440" bIns="45720" rtlCol="0"/>
          <a:lstStyle>
            <a:lvl1pPr algn="r">
              <a:defRPr sz="1200"/>
            </a:lvl1pPr>
          </a:lstStyle>
          <a:p>
            <a:fld id="{C2D70105-3350-4E68-9D6C-69330AB5F77D}" type="datetimeFigureOut">
              <a:rPr lang="fr-FR" smtClean="0"/>
              <a:t>23/01/2026</a:t>
            </a:fld>
            <a:endParaRPr lang="fr-FR"/>
          </a:p>
        </p:txBody>
      </p:sp>
      <p:sp>
        <p:nvSpPr>
          <p:cNvPr id="4" name="Slide Image Placeholder 3"/>
          <p:cNvSpPr>
            <a:spLocks noGrp="1" noRot="1" noChangeAspect="1"/>
          </p:cNvSpPr>
          <p:nvPr>
            <p:ph type="sldImg" idx="2"/>
          </p:nvPr>
        </p:nvSpPr>
        <p:spPr>
          <a:xfrm>
            <a:off x="949325" y="742950"/>
            <a:ext cx="4960938" cy="3722688"/>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4" y="9428583"/>
            <a:ext cx="2971800" cy="496332"/>
          </a:xfrm>
          <a:prstGeom prst="rect">
            <a:avLst/>
          </a:prstGeom>
        </p:spPr>
        <p:txBody>
          <a:bodyPr vert="horz" lIns="91440" tIns="45720" rIns="91440" bIns="45720" rtlCol="0" anchor="b"/>
          <a:lstStyle>
            <a:lvl1pPr algn="r">
              <a:defRPr sz="1200"/>
            </a:lvl1pPr>
          </a:lstStyle>
          <a:p>
            <a:fld id="{AA98F6BD-52A9-4C14-82A3-18B846ECB6E3}" type="slidenum">
              <a:rPr lang="fr-FR" smtClean="0"/>
              <a:t>‹#›</a:t>
            </a:fld>
            <a:endParaRPr lang="fr-FR"/>
          </a:p>
        </p:txBody>
      </p:sp>
    </p:spTree>
    <p:extLst>
      <p:ext uri="{BB962C8B-B14F-4D97-AF65-F5344CB8AC3E}">
        <p14:creationId xmlns:p14="http://schemas.microsoft.com/office/powerpoint/2010/main" val="720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5</a:t>
            </a:fld>
            <a:endParaRPr lang="fr-FR"/>
          </a:p>
        </p:txBody>
      </p:sp>
    </p:spTree>
    <p:extLst>
      <p:ext uri="{BB962C8B-B14F-4D97-AF65-F5344CB8AC3E}">
        <p14:creationId xmlns:p14="http://schemas.microsoft.com/office/powerpoint/2010/main" val="29415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a:t>
            </a:r>
            <a:r>
              <a:rPr lang="de-AT" dirty="0" err="1"/>
              <a:t>low</a:t>
            </a:r>
            <a:r>
              <a:rPr lang="de-AT" dirty="0"/>
              <a:t> </a:t>
            </a:r>
            <a:r>
              <a:rPr lang="de-AT" dirty="0" err="1"/>
              <a:t>proficiency</a:t>
            </a:r>
            <a:r>
              <a:rPr lang="de-AT" dirty="0"/>
              <a:t> </a:t>
            </a:r>
            <a:r>
              <a:rPr lang="de-AT" dirty="0" err="1"/>
              <a:t>the</a:t>
            </a:r>
            <a:r>
              <a:rPr lang="de-AT" dirty="0"/>
              <a:t> explicit </a:t>
            </a:r>
            <a:r>
              <a:rPr lang="de-AT" dirty="0" err="1"/>
              <a:t>group</a:t>
            </a:r>
            <a:r>
              <a:rPr lang="de-AT" baseline="0" dirty="0"/>
              <a:t> </a:t>
            </a:r>
            <a:r>
              <a:rPr lang="de-AT" baseline="0" dirty="0" err="1"/>
              <a:t>has</a:t>
            </a:r>
            <a:r>
              <a:rPr lang="de-AT" baseline="0" dirty="0"/>
              <a:t> </a:t>
            </a:r>
            <a:r>
              <a:rPr lang="de-AT" baseline="0" dirty="0" err="1"/>
              <a:t>learned</a:t>
            </a:r>
            <a:r>
              <a:rPr lang="de-AT" baseline="0" dirty="0"/>
              <a:t> a </a:t>
            </a:r>
            <a:r>
              <a:rPr lang="de-AT" baseline="0" dirty="0" err="1"/>
              <a:t>bit</a:t>
            </a:r>
            <a:r>
              <a:rPr lang="de-AT" baseline="0" dirty="0"/>
              <a:t> </a:t>
            </a:r>
            <a:r>
              <a:rPr lang="de-AT" baseline="0" dirty="0" err="1"/>
              <a:t>faster</a:t>
            </a:r>
            <a:r>
              <a:rPr lang="de-AT" baseline="0" dirty="0"/>
              <a:t> – but at end </a:t>
            </a:r>
            <a:r>
              <a:rPr lang="de-AT" baseline="0" dirty="0" err="1"/>
              <a:t>of</a:t>
            </a:r>
            <a:r>
              <a:rPr lang="de-AT" baseline="0" dirty="0"/>
              <a:t> </a:t>
            </a:r>
            <a:r>
              <a:rPr lang="de-AT" baseline="0" dirty="0" err="1"/>
              <a:t>training</a:t>
            </a:r>
            <a:r>
              <a:rPr lang="de-AT" baseline="0" dirty="0"/>
              <a:t> (high </a:t>
            </a:r>
            <a:r>
              <a:rPr lang="de-AT" baseline="0" dirty="0" err="1"/>
              <a:t>proficiency</a:t>
            </a:r>
            <a:r>
              <a:rPr lang="de-AT" baseline="0" dirty="0"/>
              <a:t>) </a:t>
            </a:r>
            <a:r>
              <a:rPr lang="de-AT" baseline="0" dirty="0" err="1"/>
              <a:t>the</a:t>
            </a:r>
            <a:r>
              <a:rPr lang="de-AT" baseline="0" dirty="0"/>
              <a:t> </a:t>
            </a:r>
            <a:r>
              <a:rPr lang="de-AT" baseline="0" dirty="0" err="1"/>
              <a:t>implicit</a:t>
            </a:r>
            <a:r>
              <a:rPr lang="de-AT" baseline="0" dirty="0"/>
              <a:t> </a:t>
            </a:r>
            <a:r>
              <a:rPr lang="de-AT" baseline="0" dirty="0" err="1"/>
              <a:t>goup</a:t>
            </a:r>
            <a:r>
              <a:rPr lang="de-AT" baseline="0" dirty="0"/>
              <a:t> </a:t>
            </a:r>
            <a:r>
              <a:rPr lang="de-AT" baseline="0" dirty="0" err="1"/>
              <a:t>had</a:t>
            </a:r>
            <a:r>
              <a:rPr lang="de-AT" baseline="0" dirty="0"/>
              <a:t> </a:t>
            </a:r>
            <a:r>
              <a:rPr lang="de-AT" baseline="0" dirty="0" err="1"/>
              <a:t>passed</a:t>
            </a:r>
            <a:r>
              <a:rPr lang="de-AT" baseline="0" dirty="0"/>
              <a:t> </a:t>
            </a:r>
            <a:r>
              <a:rPr lang="de-AT" baseline="0" dirty="0" err="1"/>
              <a:t>the</a:t>
            </a:r>
            <a:r>
              <a:rPr lang="de-AT" baseline="0" dirty="0"/>
              <a:t> explicit </a:t>
            </a:r>
            <a:r>
              <a:rPr lang="de-AT" baseline="0" dirty="0" err="1"/>
              <a:t>group</a:t>
            </a:r>
            <a:r>
              <a:rPr lang="de-AT" baseline="0" dirty="0"/>
              <a:t>. – </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25</a:t>
            </a:fld>
            <a:endParaRPr lang="en-US"/>
          </a:p>
        </p:txBody>
      </p:sp>
    </p:spTree>
    <p:extLst>
      <p:ext uri="{BB962C8B-B14F-4D97-AF65-F5344CB8AC3E}">
        <p14:creationId xmlns:p14="http://schemas.microsoft.com/office/powerpoint/2010/main" val="71077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ERP</a:t>
            </a:r>
            <a:r>
              <a:rPr lang="de-AT" baseline="0" dirty="0"/>
              <a:t> </a:t>
            </a:r>
            <a:r>
              <a:rPr lang="de-AT" baseline="0" dirty="0" err="1"/>
              <a:t>image</a:t>
            </a:r>
            <a:r>
              <a:rPr lang="de-AT" baseline="0" dirty="0"/>
              <a:t>: p. 941</a:t>
            </a:r>
          </a:p>
          <a:p>
            <a:r>
              <a:rPr lang="de-AT" baseline="0" dirty="0" err="1"/>
              <a:t>quotes</a:t>
            </a:r>
            <a:r>
              <a:rPr lang="de-AT" baseline="0" dirty="0"/>
              <a:t>: p. 942 – 943</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err="1"/>
              <a:t>effect</a:t>
            </a:r>
            <a:r>
              <a:rPr lang="de-AT" baseline="0" dirty="0"/>
              <a:t> </a:t>
            </a:r>
            <a:r>
              <a:rPr lang="de-AT" baseline="0" dirty="0" err="1"/>
              <a:t>stronger</a:t>
            </a:r>
            <a:r>
              <a:rPr lang="de-AT" baseline="0" dirty="0"/>
              <a:t> after </a:t>
            </a:r>
            <a:r>
              <a:rPr lang="de-AT" baseline="0" dirty="0" err="1"/>
              <a:t>months</a:t>
            </a:r>
            <a:r>
              <a:rPr lang="de-AT" baseline="0" dirty="0"/>
              <a:t> </a:t>
            </a:r>
            <a:r>
              <a:rPr lang="de-AT" baseline="0" dirty="0" err="1"/>
              <a:t>of</a:t>
            </a:r>
            <a:r>
              <a:rPr lang="de-AT" baseline="0" dirty="0"/>
              <a:t> </a:t>
            </a:r>
            <a:r>
              <a:rPr lang="de-AT" baseline="0" dirty="0" err="1"/>
              <a:t>no</a:t>
            </a:r>
            <a:r>
              <a:rPr lang="de-AT" baseline="0" dirty="0"/>
              <a:t> </a:t>
            </a:r>
            <a:r>
              <a:rPr lang="de-AT" baseline="0" dirty="0" err="1"/>
              <a:t>exposure</a:t>
            </a:r>
            <a:r>
              <a:rPr lang="de-AT" baseline="0" dirty="0"/>
              <a:t>: </a:t>
            </a:r>
            <a:r>
              <a:rPr lang="en-US" sz="1200" kern="1200" dirty="0">
                <a:solidFill>
                  <a:schemeClr val="tx1"/>
                </a:solidFill>
                <a:effectLst/>
                <a:latin typeface="+mn-lt"/>
                <a:ea typeface="+mn-ea"/>
                <a:cs typeface="+mn-cs"/>
              </a:rPr>
              <a:t>Morgan-Short K, Finger I, Grey S, Ullman MT (2012) </a:t>
            </a:r>
            <a:r>
              <a:rPr lang="en-US" sz="1200" b="1" kern="1200" dirty="0">
                <a:solidFill>
                  <a:schemeClr val="tx1"/>
                </a:solidFill>
                <a:effectLst/>
                <a:latin typeface="+mn-lt"/>
                <a:ea typeface="+mn-ea"/>
                <a:cs typeface="+mn-cs"/>
              </a:rPr>
              <a:t>Second Language Processing Shows Increased Native-Like Neural Responses after Months of No Exposure</a:t>
            </a:r>
            <a:r>
              <a:rPr lang="en-US"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PLoS</a:t>
            </a:r>
            <a:r>
              <a:rPr lang="fr-FR" sz="1200" kern="1200" dirty="0">
                <a:solidFill>
                  <a:schemeClr val="tx1"/>
                </a:solidFill>
                <a:effectLst/>
                <a:latin typeface="+mn-lt"/>
                <a:ea typeface="+mn-ea"/>
                <a:cs typeface="+mn-cs"/>
              </a:rPr>
              <a:t> ONE 7(3): e32974. doi:10.1371/journal.pone.0032974</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26</a:t>
            </a:fld>
            <a:endParaRPr lang="en-US"/>
          </a:p>
        </p:txBody>
      </p:sp>
    </p:spTree>
    <p:extLst>
      <p:ext uri="{BB962C8B-B14F-4D97-AF65-F5344CB8AC3E}">
        <p14:creationId xmlns:p14="http://schemas.microsoft.com/office/powerpoint/2010/main" val="19419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Questions: </a:t>
            </a:r>
            <a:r>
              <a:rPr lang="fr-FR" dirty="0" err="1"/>
              <a:t>ask</a:t>
            </a:r>
            <a:r>
              <a:rPr lang="fr-FR" dirty="0"/>
              <a:t> </a:t>
            </a:r>
            <a:r>
              <a:rPr lang="fr-FR" dirty="0" err="1"/>
              <a:t>individual</a:t>
            </a:r>
            <a:r>
              <a:rPr lang="fr-FR" dirty="0"/>
              <a:t> participants to </a:t>
            </a:r>
            <a:r>
              <a:rPr lang="fr-FR" dirty="0" err="1"/>
              <a:t>whisper</a:t>
            </a:r>
            <a:r>
              <a:rPr lang="fr-FR" dirty="0"/>
              <a:t> </a:t>
            </a:r>
            <a:r>
              <a:rPr lang="fr-FR" dirty="0" err="1"/>
              <a:t>their</a:t>
            </a:r>
            <a:r>
              <a:rPr lang="fr-FR" dirty="0"/>
              <a:t> </a:t>
            </a:r>
            <a:r>
              <a:rPr lang="fr-FR" dirty="0" err="1"/>
              <a:t>answers</a:t>
            </a:r>
            <a:r>
              <a:rPr lang="fr-FR" dirty="0"/>
              <a:t> </a:t>
            </a:r>
            <a:r>
              <a:rPr lang="fr-FR" dirty="0" err="1"/>
              <a:t>into</a:t>
            </a:r>
            <a:r>
              <a:rPr lang="fr-FR" dirty="0"/>
              <a:t> </a:t>
            </a:r>
            <a:r>
              <a:rPr lang="fr-FR" dirty="0" err="1"/>
              <a:t>my</a:t>
            </a:r>
            <a:r>
              <a:rPr lang="fr-FR" dirty="0"/>
              <a:t> </a:t>
            </a:r>
            <a:r>
              <a:rPr lang="fr-FR" dirty="0" err="1"/>
              <a:t>ear</a:t>
            </a:r>
            <a:r>
              <a:rPr lang="fr-FR" dirty="0"/>
              <a:t>. I </a:t>
            </a:r>
            <a:r>
              <a:rPr lang="fr-FR" dirty="0" err="1"/>
              <a:t>will</a:t>
            </a:r>
            <a:r>
              <a:rPr lang="fr-FR" dirty="0"/>
              <a:t> </a:t>
            </a:r>
            <a:r>
              <a:rPr lang="fr-FR" dirty="0" err="1"/>
              <a:t>then</a:t>
            </a:r>
            <a:r>
              <a:rPr lang="fr-FR" dirty="0"/>
              <a:t> report </a:t>
            </a:r>
            <a:r>
              <a:rPr lang="fr-FR" dirty="0" err="1"/>
              <a:t>what</a:t>
            </a:r>
            <a:r>
              <a:rPr lang="fr-FR" baseline="0" dirty="0"/>
              <a:t> </a:t>
            </a:r>
            <a:r>
              <a:rPr lang="fr-FR" baseline="0" dirty="0" err="1"/>
              <a:t>they</a:t>
            </a:r>
            <a:r>
              <a:rPr lang="fr-FR" baseline="0" dirty="0"/>
              <a:t> have </a:t>
            </a:r>
            <a:r>
              <a:rPr lang="fr-FR" baseline="0" dirty="0" err="1"/>
              <a:t>said</a:t>
            </a:r>
            <a:r>
              <a:rPr lang="fr-FR" baseline="0" dirty="0"/>
              <a:t>.</a:t>
            </a:r>
          </a:p>
          <a:p>
            <a:r>
              <a:rPr lang="fr-FR" baseline="0" dirty="0" err="1"/>
              <a:t>Why</a:t>
            </a:r>
            <a:r>
              <a:rPr lang="fr-FR" baseline="0" dirty="0"/>
              <a:t> </a:t>
            </a:r>
            <a:r>
              <a:rPr lang="fr-FR" baseline="0" dirty="0" err="1"/>
              <a:t>does</a:t>
            </a:r>
            <a:r>
              <a:rPr lang="fr-FR" baseline="0" dirty="0"/>
              <a:t> </a:t>
            </a:r>
            <a:r>
              <a:rPr lang="fr-FR" baseline="0" dirty="0" err="1"/>
              <a:t>shifting</a:t>
            </a:r>
            <a:r>
              <a:rPr lang="fr-FR" baseline="0" dirty="0"/>
              <a:t> not </a:t>
            </a:r>
            <a:r>
              <a:rPr lang="fr-FR" baseline="0" dirty="0" err="1"/>
              <a:t>work</a:t>
            </a:r>
            <a:r>
              <a:rPr lang="fr-FR" baseline="0" dirty="0"/>
              <a:t>? </a:t>
            </a:r>
            <a:r>
              <a:rPr lang="fr-FR" baseline="0" dirty="0" err="1"/>
              <a:t>Because</a:t>
            </a:r>
            <a:r>
              <a:rPr lang="fr-FR" baseline="0" dirty="0"/>
              <a:t> English speakers do not shift!!! </a:t>
            </a:r>
            <a:r>
              <a:rPr lang="fr-FR" baseline="0" dirty="0" err="1"/>
              <a:t>They</a:t>
            </a:r>
            <a:r>
              <a:rPr lang="fr-FR" baseline="0" dirty="0"/>
              <a:t> express </a:t>
            </a:r>
            <a:r>
              <a:rPr lang="fr-FR" baseline="0" dirty="0" err="1"/>
              <a:t>their</a:t>
            </a:r>
            <a:r>
              <a:rPr lang="fr-FR" baseline="0" dirty="0"/>
              <a:t> </a:t>
            </a:r>
            <a:r>
              <a:rPr lang="fr-FR" baseline="0" dirty="0" err="1"/>
              <a:t>ideas</a:t>
            </a:r>
            <a:r>
              <a:rPr lang="fr-FR" baseline="0" dirty="0"/>
              <a:t>… The </a:t>
            </a:r>
            <a:r>
              <a:rPr lang="fr-FR" baseline="0" dirty="0" err="1"/>
              <a:t>process</a:t>
            </a:r>
            <a:r>
              <a:rPr lang="fr-FR" baseline="0" dirty="0"/>
              <a:t> </a:t>
            </a:r>
            <a:r>
              <a:rPr lang="fr-FR" baseline="0" dirty="0" err="1"/>
              <a:t>is</a:t>
            </a:r>
            <a:r>
              <a:rPr lang="fr-FR" baseline="0" dirty="0"/>
              <a:t> </a:t>
            </a:r>
            <a:r>
              <a:rPr lang="fr-FR" baseline="0" dirty="0" err="1"/>
              <a:t>totally</a:t>
            </a:r>
            <a:r>
              <a:rPr lang="fr-FR" baseline="0" dirty="0"/>
              <a:t> </a:t>
            </a:r>
            <a:r>
              <a:rPr lang="fr-FR" baseline="0" dirty="0" err="1"/>
              <a:t>different</a:t>
            </a:r>
            <a:r>
              <a:rPr lang="fr-FR" baseline="0" dirty="0"/>
              <a:t>. (deixis points the </a:t>
            </a:r>
            <a:r>
              <a:rPr lang="fr-FR" baseline="0" dirty="0" err="1"/>
              <a:t>way</a:t>
            </a:r>
            <a:r>
              <a:rPr lang="fr-FR" baseline="0" dirty="0"/>
              <a:t>)</a:t>
            </a:r>
          </a:p>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49</a:t>
            </a:fld>
            <a:endParaRPr lang="fr-FR"/>
          </a:p>
        </p:txBody>
      </p:sp>
    </p:spTree>
    <p:extLst>
      <p:ext uri="{BB962C8B-B14F-4D97-AF65-F5344CB8AC3E}">
        <p14:creationId xmlns:p14="http://schemas.microsoft.com/office/powerpoint/2010/main" val="17165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By </a:t>
            </a:r>
            <a:r>
              <a:rPr lang="fr-FR" sz="1200" dirty="0" err="1"/>
              <a:t>seeing</a:t>
            </a:r>
            <a:r>
              <a:rPr lang="fr-FR" sz="1200" dirty="0"/>
              <a:t> </a:t>
            </a:r>
            <a:r>
              <a:rPr lang="fr-FR" sz="1200" dirty="0" err="1"/>
              <a:t>grammar</a:t>
            </a:r>
            <a:r>
              <a:rPr lang="fr-FR" sz="1200" dirty="0"/>
              <a:t> as part of a communicative system, </a:t>
            </a:r>
            <a:r>
              <a:rPr lang="fr-FR" sz="1200" dirty="0" err="1"/>
              <a:t>we</a:t>
            </a:r>
            <a:r>
              <a:rPr lang="fr-FR" sz="1200" dirty="0"/>
              <a:t> </a:t>
            </a:r>
            <a:r>
              <a:rPr lang="fr-FR" sz="1200" dirty="0" err="1"/>
              <a:t>recognise</a:t>
            </a:r>
            <a:r>
              <a:rPr lang="fr-FR" sz="1200" dirty="0"/>
              <a:t> </a:t>
            </a:r>
            <a:r>
              <a:rPr lang="fr-FR" sz="1200" dirty="0" err="1"/>
              <a:t>that</a:t>
            </a:r>
            <a:r>
              <a:rPr lang="fr-FR" sz="1200" dirty="0"/>
              <a:t> in </a:t>
            </a:r>
            <a:r>
              <a:rPr lang="fr-FR" sz="1200" dirty="0" err="1"/>
              <a:t>actual</a:t>
            </a:r>
            <a:r>
              <a:rPr lang="fr-FR" sz="1200" dirty="0"/>
              <a:t> </a:t>
            </a:r>
            <a:r>
              <a:rPr lang="fr-FR" sz="1200" dirty="0" err="1"/>
              <a:t>language</a:t>
            </a:r>
            <a:r>
              <a:rPr lang="fr-FR" sz="1200" dirty="0"/>
              <a:t> use </a:t>
            </a:r>
            <a:r>
              <a:rPr lang="fr-FR" sz="1200" dirty="0" err="1"/>
              <a:t>meanings</a:t>
            </a:r>
            <a:r>
              <a:rPr lang="fr-FR" sz="1200" dirty="0"/>
              <a:t> </a:t>
            </a:r>
            <a:r>
              <a:rPr lang="fr-FR" sz="1200" dirty="0" err="1"/>
              <a:t>give</a:t>
            </a:r>
            <a:r>
              <a:rPr lang="fr-FR" sz="1200" dirty="0"/>
              <a:t> </a:t>
            </a:r>
            <a:r>
              <a:rPr lang="fr-FR" sz="1200" dirty="0" err="1"/>
              <a:t>rise</a:t>
            </a:r>
            <a:r>
              <a:rPr lang="fr-FR" sz="1200" dirty="0"/>
              <a:t> to </a:t>
            </a:r>
            <a:r>
              <a:rPr lang="fr-FR" sz="1200" dirty="0" err="1"/>
              <a:t>forms</a:t>
            </a:r>
            <a:r>
              <a:rPr lang="fr-FR" sz="1200" dirty="0"/>
              <a:t> and not vice-versa.</a:t>
            </a:r>
          </a:p>
          <a:p>
            <a:endParaRPr lang="fr-FR" dirty="0"/>
          </a:p>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52</a:t>
            </a:fld>
            <a:endParaRPr lang="fr-FR"/>
          </a:p>
        </p:txBody>
      </p:sp>
    </p:spTree>
    <p:extLst>
      <p:ext uri="{BB962C8B-B14F-4D97-AF65-F5344CB8AC3E}">
        <p14:creationId xmlns:p14="http://schemas.microsoft.com/office/powerpoint/2010/main" val="264306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Konzept</a:t>
            </a:r>
            <a:r>
              <a:rPr lang="en-US" dirty="0"/>
              <a:t> von background /</a:t>
            </a:r>
            <a:r>
              <a:rPr lang="en-US" dirty="0" err="1"/>
              <a:t>circumstanes</a:t>
            </a:r>
            <a:r>
              <a:rPr lang="en-US" dirty="0"/>
              <a:t> verstehen</a:t>
            </a:r>
          </a:p>
          <a:p>
            <a:r>
              <a:rPr lang="en-US" dirty="0"/>
              <a:t>Past</a:t>
            </a:r>
            <a:r>
              <a:rPr lang="en-US" baseline="0" dirty="0"/>
              <a:t> progressive --- </a:t>
            </a:r>
            <a:r>
              <a:rPr lang="en-US" baseline="0" dirty="0" err="1"/>
              <a:t>imparfait</a:t>
            </a:r>
            <a:r>
              <a:rPr lang="en-US" baseline="0" dirty="0"/>
              <a:t> – </a:t>
            </a:r>
            <a:r>
              <a:rPr lang="en-US" baseline="0" dirty="0" err="1"/>
              <a:t>imperfetto</a:t>
            </a:r>
            <a:r>
              <a:rPr lang="en-US" baseline="0" dirty="0"/>
              <a:t>….</a:t>
            </a: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354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69</a:t>
            </a:fld>
            <a:endParaRPr lang="fr-FR"/>
          </a:p>
        </p:txBody>
      </p:sp>
    </p:spTree>
    <p:extLst>
      <p:ext uri="{BB962C8B-B14F-4D97-AF65-F5344CB8AC3E}">
        <p14:creationId xmlns:p14="http://schemas.microsoft.com/office/powerpoint/2010/main" val="379764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p. 147 </a:t>
            </a:r>
            <a:r>
              <a:rPr lang="fr-FR" dirty="0" err="1"/>
              <a:t>Neurodidaktik</a:t>
            </a:r>
            <a:r>
              <a:rPr lang="fr-FR" dirty="0"/>
              <a:t>:</a:t>
            </a:r>
            <a:r>
              <a:rPr lang="fr-FR" baseline="0" dirty="0"/>
              <a:t> </a:t>
            </a:r>
            <a:r>
              <a:rPr lang="fr-FR" baseline="0" dirty="0" err="1"/>
              <a:t>Aufgabe</a:t>
            </a:r>
            <a:r>
              <a:rPr lang="fr-FR" baseline="0" dirty="0"/>
              <a:t> des </a:t>
            </a:r>
            <a:r>
              <a:rPr lang="fr-FR" baseline="0" dirty="0" err="1"/>
              <a:t>präfrontalen</a:t>
            </a:r>
            <a:r>
              <a:rPr lang="fr-FR" baseline="0" dirty="0"/>
              <a:t> </a:t>
            </a:r>
            <a:r>
              <a:rPr lang="fr-FR" baseline="0" dirty="0" err="1"/>
              <a:t>Kortex</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15</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663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16</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67424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85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8025" y="514350"/>
            <a:ext cx="3430588" cy="2571750"/>
          </a:xfrm>
        </p:spPr>
      </p:sp>
      <p:sp>
        <p:nvSpPr>
          <p:cNvPr id="3" name="Notes Placeholder 2"/>
          <p:cNvSpPr>
            <a:spLocks noGrp="1"/>
          </p:cNvSpPr>
          <p:nvPr>
            <p:ph type="body" idx="1"/>
          </p:nvPr>
        </p:nvSpPr>
        <p:spPr/>
        <p:txBody>
          <a:bodyPr/>
          <a:lstStyle/>
          <a:p>
            <a:r>
              <a:rPr lang="fr-FR" dirty="0" err="1"/>
              <a:t>Bewegungen</a:t>
            </a:r>
            <a:r>
              <a:rPr lang="fr-FR" baseline="0" dirty="0"/>
              <a:t> aller Art </a:t>
            </a:r>
            <a:r>
              <a:rPr lang="fr-FR" baseline="0" dirty="0" err="1"/>
              <a:t>fördern</a:t>
            </a:r>
            <a:r>
              <a:rPr lang="fr-FR" baseline="0" dirty="0"/>
              <a:t> </a:t>
            </a:r>
            <a:r>
              <a:rPr lang="fr-FR" baseline="0" dirty="0" err="1"/>
              <a:t>das</a:t>
            </a:r>
            <a:r>
              <a:rPr lang="fr-FR" baseline="0" dirty="0"/>
              <a:t> </a:t>
            </a:r>
            <a:r>
              <a:rPr lang="fr-FR" baseline="0" dirty="0" err="1"/>
              <a:t>Lernen</a:t>
            </a:r>
            <a:r>
              <a:rPr lang="fr-FR" baseline="0" dirty="0"/>
              <a:t>:</a:t>
            </a:r>
          </a:p>
          <a:p>
            <a:r>
              <a:rPr lang="fr-FR" baseline="0" dirty="0" err="1"/>
              <a:t>nicht</a:t>
            </a:r>
            <a:r>
              <a:rPr lang="fr-FR" baseline="0" dirty="0"/>
              <a:t> </a:t>
            </a:r>
            <a:r>
              <a:rPr lang="fr-FR" baseline="0" dirty="0" err="1"/>
              <a:t>nur</a:t>
            </a:r>
            <a:r>
              <a:rPr lang="fr-FR" baseline="0" dirty="0"/>
              <a:t> « </a:t>
            </a:r>
            <a:r>
              <a:rPr lang="fr-FR" baseline="0" dirty="0" err="1"/>
              <a:t>iconic</a:t>
            </a:r>
            <a:r>
              <a:rPr lang="fr-FR" baseline="0" dirty="0"/>
              <a:t> </a:t>
            </a:r>
            <a:r>
              <a:rPr lang="fr-FR" baseline="0" dirty="0" err="1"/>
              <a:t>gestures</a:t>
            </a:r>
            <a:r>
              <a:rPr lang="fr-FR" baseline="0" dirty="0"/>
              <a:t> » </a:t>
            </a:r>
            <a:r>
              <a:rPr lang="fr-FR" baseline="0" dirty="0" err="1"/>
              <a:t>wie</a:t>
            </a:r>
            <a:r>
              <a:rPr lang="fr-FR" baseline="0" dirty="0"/>
              <a:t> hier, </a:t>
            </a:r>
            <a:r>
              <a:rPr lang="fr-FR" baseline="0" dirty="0" err="1"/>
              <a:t>sondern</a:t>
            </a:r>
            <a:r>
              <a:rPr lang="fr-FR" baseline="0" dirty="0"/>
              <a:t> </a:t>
            </a:r>
            <a:r>
              <a:rPr lang="fr-FR" baseline="0" dirty="0" err="1"/>
              <a:t>alle</a:t>
            </a:r>
            <a:r>
              <a:rPr lang="fr-FR" baseline="0" dirty="0"/>
              <a:t> </a:t>
            </a:r>
            <a:r>
              <a:rPr lang="fr-FR" baseline="0" dirty="0" err="1"/>
              <a:t>Bewegungen</a:t>
            </a:r>
            <a:r>
              <a:rPr lang="fr-FR" baseline="0" dirty="0"/>
              <a:t> (</a:t>
            </a:r>
            <a:r>
              <a:rPr lang="fr-FR" baseline="0" dirty="0" err="1"/>
              <a:t>siehe</a:t>
            </a:r>
            <a:r>
              <a:rPr lang="fr-FR" baseline="0" dirty="0"/>
              <a:t> </a:t>
            </a:r>
            <a:r>
              <a:rPr lang="fr-FR" baseline="0" dirty="0" err="1"/>
              <a:t>Diagramm</a:t>
            </a:r>
            <a:r>
              <a:rPr lang="fr-FR" baseline="0" dirty="0"/>
              <a:t>). Auch </a:t>
            </a:r>
            <a:r>
              <a:rPr lang="fr-FR" baseline="0" dirty="0" err="1"/>
              <a:t>kleine</a:t>
            </a:r>
            <a:r>
              <a:rPr lang="fr-FR" baseline="0" dirty="0"/>
              <a:t> </a:t>
            </a:r>
            <a:r>
              <a:rPr lang="fr-FR" baseline="0" dirty="0" err="1"/>
              <a:t>unbewusste</a:t>
            </a:r>
            <a:r>
              <a:rPr lang="fr-FR" baseline="0" dirty="0"/>
              <a:t> </a:t>
            </a:r>
            <a:r>
              <a:rPr lang="fr-FR" baseline="0" dirty="0" err="1"/>
              <a:t>Bewegungen</a:t>
            </a:r>
            <a:r>
              <a:rPr lang="fr-FR" baseline="0" dirty="0"/>
              <a:t> </a:t>
            </a:r>
            <a:r>
              <a:rPr lang="fr-FR" baseline="0" dirty="0" err="1"/>
              <a:t>wie</a:t>
            </a:r>
            <a:r>
              <a:rPr lang="fr-FR" baseline="0" dirty="0"/>
              <a:t> </a:t>
            </a:r>
            <a:r>
              <a:rPr lang="fr-FR" baseline="0" dirty="0" err="1"/>
              <a:t>das</a:t>
            </a:r>
            <a:r>
              <a:rPr lang="fr-FR" baseline="0" dirty="0"/>
              <a:t> </a:t>
            </a:r>
            <a:r>
              <a:rPr lang="fr-FR" baseline="0" dirty="0" err="1"/>
              <a:t>Angreifen</a:t>
            </a:r>
            <a:r>
              <a:rPr lang="fr-FR" baseline="0" dirty="0"/>
              <a:t> </a:t>
            </a:r>
            <a:r>
              <a:rPr lang="fr-FR" baseline="0" dirty="0" err="1"/>
              <a:t>von</a:t>
            </a:r>
            <a:r>
              <a:rPr lang="fr-FR" baseline="0" dirty="0"/>
              <a:t> </a:t>
            </a:r>
            <a:r>
              <a:rPr lang="fr-FR" baseline="0" dirty="0" err="1"/>
              <a:t>Kärtchen</a:t>
            </a:r>
            <a:r>
              <a:rPr lang="fr-FR" baseline="0" dirty="0"/>
              <a:t>, </a:t>
            </a:r>
            <a:r>
              <a:rPr lang="fr-FR" baseline="0" dirty="0" err="1"/>
              <a:t>Spielfiguren</a:t>
            </a:r>
            <a:r>
              <a:rPr lang="fr-FR" baseline="0" dirty="0"/>
              <a:t> … </a:t>
            </a:r>
            <a:r>
              <a:rPr lang="fr-FR" baseline="0" dirty="0" err="1"/>
              <a:t>sendet</a:t>
            </a:r>
            <a:r>
              <a:rPr lang="fr-FR" baseline="0" dirty="0"/>
              <a:t> </a:t>
            </a:r>
            <a:r>
              <a:rPr lang="fr-FR" baseline="0" dirty="0" err="1"/>
              <a:t>Reize</a:t>
            </a:r>
            <a:r>
              <a:rPr lang="fr-FR" baseline="0" dirty="0"/>
              <a:t> ans </a:t>
            </a:r>
            <a:r>
              <a:rPr lang="fr-FR" baseline="0" dirty="0" err="1"/>
              <a:t>Gehirn</a:t>
            </a:r>
            <a:r>
              <a:rPr lang="fr-FR" baseline="0" dirty="0"/>
              <a:t>. </a:t>
            </a:r>
            <a:r>
              <a:rPr lang="fr-FR" baseline="0" dirty="0" err="1"/>
              <a:t>Stricken</a:t>
            </a:r>
            <a:r>
              <a:rPr lang="fr-FR" baseline="0" dirty="0"/>
              <a:t> – </a:t>
            </a:r>
            <a:r>
              <a:rPr lang="fr-FR" baseline="0" dirty="0" err="1"/>
              <a:t>alle</a:t>
            </a:r>
            <a:r>
              <a:rPr lang="fr-FR" baseline="0" dirty="0"/>
              <a:t> « </a:t>
            </a:r>
            <a:r>
              <a:rPr lang="fr-FR" baseline="0" dirty="0" err="1"/>
              <a:t>runden</a:t>
            </a:r>
            <a:r>
              <a:rPr lang="fr-FR" baseline="0" dirty="0"/>
              <a:t> </a:t>
            </a:r>
            <a:r>
              <a:rPr lang="fr-FR" baseline="0" dirty="0" err="1"/>
              <a:t>Bewegungen</a:t>
            </a:r>
            <a:r>
              <a:rPr lang="fr-FR" baseline="0" dirty="0"/>
              <a:t> » </a:t>
            </a:r>
            <a:r>
              <a:rPr lang="fr-FR" baseline="0" dirty="0" err="1"/>
              <a:t>sind</a:t>
            </a:r>
            <a:r>
              <a:rPr lang="fr-FR" baseline="0" dirty="0"/>
              <a:t> </a:t>
            </a:r>
            <a:r>
              <a:rPr lang="fr-FR" baseline="0" dirty="0" err="1"/>
              <a:t>besonders</a:t>
            </a:r>
            <a:r>
              <a:rPr lang="fr-FR" baseline="0" dirty="0"/>
              <a:t> </a:t>
            </a:r>
            <a:r>
              <a:rPr lang="fr-FR" baseline="0" dirty="0" err="1"/>
              <a:t>hilfreich</a:t>
            </a:r>
            <a:r>
              <a:rPr lang="fr-FR" baseline="0" dirty="0"/>
              <a:t> </a:t>
            </a:r>
            <a:r>
              <a:rPr lang="fr-FR" baseline="0" dirty="0" err="1"/>
              <a:t>und</a:t>
            </a:r>
            <a:r>
              <a:rPr lang="fr-FR" baseline="0" dirty="0"/>
              <a:t> </a:t>
            </a:r>
            <a:r>
              <a:rPr lang="fr-FR" baseline="0" dirty="0" err="1"/>
              <a:t>aktivieren</a:t>
            </a:r>
            <a:r>
              <a:rPr lang="fr-FR" baseline="0" dirty="0"/>
              <a:t> </a:t>
            </a:r>
            <a:r>
              <a:rPr lang="fr-FR" baseline="0" dirty="0" err="1"/>
              <a:t>das</a:t>
            </a:r>
            <a:r>
              <a:rPr lang="fr-FR" baseline="0" dirty="0"/>
              <a:t> </a:t>
            </a:r>
            <a:r>
              <a:rPr lang="fr-FR" baseline="0" dirty="0" err="1"/>
              <a:t>Gehirn</a:t>
            </a:r>
            <a:r>
              <a:rPr lang="fr-FR" baseline="0" dirty="0"/>
              <a:t>: </a:t>
            </a:r>
            <a:r>
              <a:rPr lang="fr-FR" baseline="0" dirty="0" err="1"/>
              <a:t>Gehen</a:t>
            </a:r>
            <a:r>
              <a:rPr lang="fr-FR" baseline="0" dirty="0"/>
              <a:t>, </a:t>
            </a:r>
            <a:r>
              <a:rPr lang="fr-FR" baseline="0" dirty="0" err="1"/>
              <a:t>Radfahren</a:t>
            </a:r>
            <a:r>
              <a:rPr lang="fr-FR" baseline="0" dirty="0"/>
              <a:t> (</a:t>
            </a:r>
            <a:r>
              <a:rPr lang="fr-FR" baseline="0" dirty="0" err="1"/>
              <a:t>Studie</a:t>
            </a:r>
            <a:r>
              <a:rPr lang="fr-FR" baseline="0" dirty="0"/>
              <a:t> </a:t>
            </a:r>
            <a:r>
              <a:rPr lang="fr-FR" baseline="0" dirty="0" err="1"/>
              <a:t>am</a:t>
            </a:r>
            <a:r>
              <a:rPr lang="fr-FR" baseline="0" dirty="0"/>
              <a:t> Max </a:t>
            </a:r>
            <a:r>
              <a:rPr lang="fr-FR" baseline="0" dirty="0" err="1"/>
              <a:t>Plank</a:t>
            </a:r>
            <a:r>
              <a:rPr lang="fr-FR" baseline="0" dirty="0"/>
              <a:t> Institut, Leipzig)…</a:t>
            </a:r>
          </a:p>
          <a:p>
            <a:endParaRPr lang="fr-FR" baseline="0" dirty="0"/>
          </a:p>
          <a:p>
            <a:r>
              <a:rPr lang="fr-FR" baseline="0" dirty="0" err="1"/>
              <a:t>Walk</a:t>
            </a:r>
            <a:r>
              <a:rPr lang="fr-FR" baseline="0" dirty="0"/>
              <a:t> and Talk and </a:t>
            </a:r>
            <a:r>
              <a:rPr lang="fr-FR" baseline="0" dirty="0" err="1"/>
              <a:t>write</a:t>
            </a:r>
            <a:r>
              <a:rPr lang="fr-FR" baseline="0" dirty="0"/>
              <a:t> and check</a:t>
            </a:r>
          </a:p>
          <a:p>
            <a:endParaRPr lang="fr-FR" dirty="0"/>
          </a:p>
          <a:p>
            <a:r>
              <a:rPr lang="fr-FR" dirty="0"/>
              <a:t>Watch </a:t>
            </a:r>
            <a:r>
              <a:rPr lang="fr-FR" dirty="0" err="1"/>
              <a:t>Macedonia</a:t>
            </a:r>
            <a:r>
              <a:rPr lang="fr-FR" dirty="0"/>
              <a:t> on </a:t>
            </a:r>
            <a:r>
              <a:rPr lang="fr-FR" dirty="0" err="1"/>
              <a:t>youtube</a:t>
            </a:r>
            <a:r>
              <a:rPr lang="fr-FR"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01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Beispiel</a:t>
            </a:r>
            <a:r>
              <a:rPr lang="fr-FR" dirty="0"/>
              <a:t>: </a:t>
            </a:r>
            <a:r>
              <a:rPr lang="fr-FR" dirty="0" err="1"/>
              <a:t>Passiv</a:t>
            </a:r>
            <a:endParaRPr lang="fr-FR" dirty="0"/>
          </a:p>
          <a:p>
            <a:r>
              <a:rPr lang="fr-FR" dirty="0" err="1"/>
              <a:t>Aus</a:t>
            </a:r>
            <a:r>
              <a:rPr lang="fr-FR" baseline="0" dirty="0"/>
              <a:t> </a:t>
            </a:r>
            <a:r>
              <a:rPr lang="fr-FR" baseline="0" dirty="0" err="1"/>
              <a:t>dem</a:t>
            </a:r>
            <a:r>
              <a:rPr lang="fr-FR" baseline="0" dirty="0"/>
              <a:t> </a:t>
            </a:r>
            <a:r>
              <a:rPr lang="fr-FR" baseline="0" dirty="0" err="1"/>
              <a:t>Zusammenhang</a:t>
            </a:r>
            <a:r>
              <a:rPr lang="fr-FR" baseline="0" dirty="0"/>
              <a:t> </a:t>
            </a:r>
            <a:r>
              <a:rPr lang="fr-FR" baseline="0" dirty="0" err="1"/>
              <a:t>gerissene</a:t>
            </a:r>
            <a:r>
              <a:rPr lang="fr-FR" baseline="0" dirty="0"/>
              <a:t> </a:t>
            </a:r>
            <a:r>
              <a:rPr lang="fr-FR" baseline="0" dirty="0" err="1"/>
              <a:t>Konstruktion</a:t>
            </a:r>
            <a:r>
              <a:rPr lang="fr-FR" baseline="0" dirty="0"/>
              <a:t> </a:t>
            </a:r>
            <a:r>
              <a:rPr lang="fr-FR" baseline="0" dirty="0" err="1"/>
              <a:t>von</a:t>
            </a:r>
            <a:r>
              <a:rPr lang="fr-FR" baseline="0" dirty="0"/>
              <a:t> </a:t>
            </a:r>
            <a:r>
              <a:rPr lang="fr-FR" baseline="0" dirty="0" err="1"/>
              <a:t>Sätzen</a:t>
            </a:r>
            <a:r>
              <a:rPr lang="fr-FR" baseline="0" dirty="0"/>
              <a:t> </a:t>
            </a:r>
            <a:r>
              <a:rPr lang="fr-FR" baseline="0" dirty="0" err="1"/>
              <a:t>oder</a:t>
            </a:r>
            <a:r>
              <a:rPr lang="fr-FR" baseline="0" dirty="0"/>
              <a:t> </a:t>
            </a:r>
            <a:r>
              <a:rPr lang="fr-FR" baseline="0" dirty="0" err="1"/>
              <a:t>Umwandlung</a:t>
            </a:r>
            <a:r>
              <a:rPr lang="fr-FR" baseline="0" dirty="0"/>
              <a:t> </a:t>
            </a:r>
            <a:r>
              <a:rPr lang="fr-FR" baseline="0" dirty="0" err="1"/>
              <a:t>von</a:t>
            </a:r>
            <a:r>
              <a:rPr lang="fr-FR" baseline="0" dirty="0"/>
              <a:t> </a:t>
            </a:r>
            <a:r>
              <a:rPr lang="fr-FR" baseline="0" dirty="0" err="1"/>
              <a:t>aktiv</a:t>
            </a:r>
            <a:r>
              <a:rPr lang="fr-FR" baseline="0" dirty="0"/>
              <a:t> </a:t>
            </a:r>
            <a:r>
              <a:rPr lang="fr-FR" baseline="0" dirty="0" err="1"/>
              <a:t>ins</a:t>
            </a:r>
            <a:r>
              <a:rPr lang="fr-FR" baseline="0" dirty="0"/>
              <a:t> passive </a:t>
            </a:r>
            <a:r>
              <a:rPr lang="fr-FR" baseline="0" dirty="0" err="1"/>
              <a:t>ist</a:t>
            </a:r>
            <a:r>
              <a:rPr lang="fr-FR" baseline="0" dirty="0"/>
              <a:t> </a:t>
            </a:r>
            <a:r>
              <a:rPr lang="fr-FR" baseline="0" dirty="0" err="1"/>
              <a:t>kontraproduktiv</a:t>
            </a:r>
            <a:r>
              <a:rPr lang="fr-FR" baseline="0" dirty="0"/>
              <a:t>:</a:t>
            </a:r>
          </a:p>
          <a:p>
            <a:r>
              <a:rPr lang="fr-FR" baseline="0" dirty="0" err="1"/>
              <a:t>zB</a:t>
            </a:r>
            <a:r>
              <a:rPr lang="fr-FR" baseline="0" dirty="0"/>
              <a:t>: el </a:t>
            </a:r>
            <a:r>
              <a:rPr lang="fr-FR" baseline="0" dirty="0" err="1"/>
              <a:t>fuego</a:t>
            </a:r>
            <a:r>
              <a:rPr lang="fr-FR" baseline="0" dirty="0"/>
              <a:t>/ </a:t>
            </a:r>
            <a:r>
              <a:rPr lang="fr-FR" baseline="0" dirty="0" err="1"/>
              <a:t>destruir</a:t>
            </a:r>
            <a:r>
              <a:rPr lang="fr-FR" baseline="0" dirty="0"/>
              <a:t>/ </a:t>
            </a:r>
            <a:r>
              <a:rPr lang="fr-FR" baseline="0" dirty="0" err="1"/>
              <a:t>bibliotheka</a:t>
            </a:r>
            <a:endParaRPr lang="fr-FR" baseline="0" dirty="0"/>
          </a:p>
          <a:p>
            <a:r>
              <a:rPr lang="fr-FR" baseline="0" dirty="0"/>
              <a:t>the </a:t>
            </a:r>
            <a:r>
              <a:rPr lang="fr-FR" baseline="0" dirty="0" err="1"/>
              <a:t>fire</a:t>
            </a:r>
            <a:r>
              <a:rPr lang="fr-FR" baseline="0" dirty="0"/>
              <a:t> / </a:t>
            </a:r>
            <a:r>
              <a:rPr lang="fr-FR" baseline="0" dirty="0" err="1"/>
              <a:t>destruct</a:t>
            </a:r>
            <a:r>
              <a:rPr lang="fr-FR" baseline="0" dirty="0"/>
              <a:t> / </a:t>
            </a:r>
            <a:r>
              <a:rPr lang="fr-FR" baseline="0" dirty="0" err="1"/>
              <a:t>library</a:t>
            </a:r>
            <a:endParaRPr lang="fr-FR" baseline="0" dirty="0"/>
          </a:p>
          <a:p>
            <a:endParaRPr lang="fr-FR" baseline="0" dirty="0"/>
          </a:p>
          <a:p>
            <a:r>
              <a:rPr lang="fr-FR" baseline="0" dirty="0" err="1"/>
              <a:t>Bedeutungen</a:t>
            </a:r>
            <a:r>
              <a:rPr lang="fr-FR" baseline="0" dirty="0"/>
              <a:t> </a:t>
            </a:r>
            <a:r>
              <a:rPr lang="fr-FR" baseline="0" dirty="0" err="1"/>
              <a:t>können</a:t>
            </a:r>
            <a:r>
              <a:rPr lang="fr-FR" baseline="0" dirty="0"/>
              <a:t> </a:t>
            </a:r>
            <a:r>
              <a:rPr lang="fr-FR" baseline="0" dirty="0" err="1"/>
              <a:t>sogar</a:t>
            </a:r>
            <a:r>
              <a:rPr lang="fr-FR" baseline="0" dirty="0"/>
              <a:t> in </a:t>
            </a:r>
            <a:r>
              <a:rPr lang="fr-FR" baseline="0" dirty="0" err="1"/>
              <a:t>ganz</a:t>
            </a:r>
            <a:r>
              <a:rPr lang="fr-FR" baseline="0" dirty="0"/>
              <a:t> </a:t>
            </a:r>
            <a:r>
              <a:rPr lang="fr-FR" baseline="0" dirty="0" err="1"/>
              <a:t>kleinen</a:t>
            </a:r>
            <a:r>
              <a:rPr lang="fr-FR" baseline="0" dirty="0"/>
              <a:t> </a:t>
            </a:r>
            <a:r>
              <a:rPr lang="fr-FR" baseline="0" dirty="0" err="1"/>
              <a:t>Grammatikübungen</a:t>
            </a:r>
            <a:r>
              <a:rPr lang="fr-FR" baseline="0" dirty="0"/>
              <a:t> </a:t>
            </a:r>
            <a:r>
              <a:rPr lang="fr-FR" baseline="0" dirty="0" err="1"/>
              <a:t>von</a:t>
            </a:r>
            <a:r>
              <a:rPr lang="fr-FR" baseline="0" dirty="0"/>
              <a:t> den </a:t>
            </a:r>
            <a:r>
              <a:rPr lang="fr-FR" baseline="0" dirty="0" err="1"/>
              <a:t>SchülerInnen</a:t>
            </a:r>
            <a:r>
              <a:rPr lang="fr-FR" baseline="0" dirty="0"/>
              <a:t> </a:t>
            </a:r>
            <a:r>
              <a:rPr lang="fr-FR" baseline="0" dirty="0" err="1"/>
              <a:t>sinnvoll</a:t>
            </a:r>
            <a:r>
              <a:rPr lang="fr-FR" baseline="0" dirty="0"/>
              <a:t> </a:t>
            </a:r>
            <a:r>
              <a:rPr lang="fr-FR" baseline="0" dirty="0" err="1"/>
              <a:t>konstruiert</a:t>
            </a:r>
            <a:r>
              <a:rPr lang="fr-FR" baseline="0" dirty="0"/>
              <a:t> </a:t>
            </a:r>
            <a:r>
              <a:rPr lang="fr-FR" baseline="0" dirty="0" err="1"/>
              <a:t>werden</a:t>
            </a:r>
            <a:r>
              <a:rPr lang="fr-FR" baseline="0" dirty="0"/>
              <a:t>.</a:t>
            </a:r>
          </a:p>
          <a:p>
            <a:r>
              <a:rPr lang="fr-FR" baseline="0" dirty="0" err="1"/>
              <a:t>Beispiel</a:t>
            </a:r>
            <a:r>
              <a:rPr lang="fr-FR" baseline="0" dirty="0"/>
              <a:t>: Passive Bricks </a:t>
            </a:r>
            <a:r>
              <a:rPr lang="fr-FR" baseline="0" dirty="0" err="1"/>
              <a:t>oder</a:t>
            </a:r>
            <a:r>
              <a:rPr lang="fr-FR" baseline="0" dirty="0"/>
              <a:t> Passive Pairs</a:t>
            </a:r>
          </a:p>
          <a:p>
            <a:endParaRPr lang="fr-FR" baseline="0" dirty="0"/>
          </a:p>
          <a:p>
            <a:r>
              <a:rPr lang="fr-FR" b="1" baseline="0" dirty="0"/>
              <a:t>Si-</a:t>
            </a:r>
            <a:r>
              <a:rPr lang="fr-FR" b="1" baseline="0" dirty="0" err="1"/>
              <a:t>Sätze</a:t>
            </a:r>
            <a:r>
              <a:rPr lang="fr-FR" b="1" baseline="0" dirty="0"/>
              <a:t> // If-clauses</a:t>
            </a:r>
          </a:p>
          <a:p>
            <a:endParaRPr lang="fr-FR" baseline="0" dirty="0"/>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b="1" dirty="0"/>
              <a:t>Im </a:t>
            </a:r>
            <a:r>
              <a:rPr lang="fr-FR" b="1" dirty="0" err="1"/>
              <a:t>Vocab</a:t>
            </a:r>
            <a:r>
              <a:rPr lang="fr-FR" b="1" dirty="0"/>
              <a:t> Sem </a:t>
            </a:r>
            <a:r>
              <a:rPr lang="fr-FR" b="1" dirty="0" err="1"/>
              <a:t>nur</a:t>
            </a:r>
            <a:r>
              <a:rPr lang="fr-FR" b="1" dirty="0"/>
              <a:t> </a:t>
            </a:r>
            <a:r>
              <a:rPr lang="fr-FR" b="1" dirty="0" err="1"/>
              <a:t>ganz</a:t>
            </a:r>
            <a:r>
              <a:rPr lang="fr-FR" b="1" dirty="0"/>
              <a:t> </a:t>
            </a:r>
            <a:r>
              <a:rPr lang="fr-FR" b="1" dirty="0" err="1"/>
              <a:t>kurz</a:t>
            </a:r>
            <a:r>
              <a:rPr lang="fr-FR" b="1" dirty="0"/>
              <a:t>!</a:t>
            </a:r>
          </a:p>
          <a:p>
            <a:r>
              <a:rPr lang="fr-FR" dirty="0" err="1"/>
              <a:t>zb</a:t>
            </a:r>
            <a:r>
              <a:rPr lang="fr-FR" dirty="0"/>
              <a:t>: </a:t>
            </a:r>
            <a:r>
              <a:rPr lang="fr-FR" dirty="0" err="1"/>
              <a:t>Laufdiktat</a:t>
            </a:r>
            <a:r>
              <a:rPr lang="fr-FR" dirty="0"/>
              <a:t> </a:t>
            </a:r>
            <a:r>
              <a:rPr lang="fr-FR" dirty="0" err="1"/>
              <a:t>kurz</a:t>
            </a:r>
            <a:r>
              <a:rPr lang="fr-FR" dirty="0"/>
              <a:t> vor </a:t>
            </a:r>
            <a:r>
              <a:rPr lang="fr-FR" dirty="0" err="1"/>
              <a:t>dem</a:t>
            </a:r>
            <a:r>
              <a:rPr lang="fr-FR" dirty="0"/>
              <a:t> </a:t>
            </a:r>
            <a:r>
              <a:rPr lang="fr-FR" dirty="0" err="1"/>
              <a:t>Schlafengehen</a:t>
            </a:r>
            <a:r>
              <a:rPr lang="fr-FR" dirty="0"/>
              <a:t>: </a:t>
            </a:r>
            <a:r>
              <a:rPr lang="fr-FR" dirty="0" err="1"/>
              <a:t>ideal</a:t>
            </a:r>
            <a:r>
              <a:rPr lang="fr-FR" dirty="0"/>
              <a:t>, da </a:t>
            </a:r>
            <a:r>
              <a:rPr lang="fr-FR" dirty="0" err="1"/>
              <a:t>vom</a:t>
            </a:r>
            <a:r>
              <a:rPr lang="fr-FR" dirty="0"/>
              <a:t> </a:t>
            </a:r>
            <a:r>
              <a:rPr lang="fr-FR" dirty="0" err="1"/>
              <a:t>Hippocampus</a:t>
            </a:r>
            <a:r>
              <a:rPr lang="fr-FR" baseline="0" dirty="0"/>
              <a:t> </a:t>
            </a:r>
            <a:r>
              <a:rPr lang="fr-FR" baseline="0" dirty="0" err="1"/>
              <a:t>über</a:t>
            </a:r>
            <a:r>
              <a:rPr lang="fr-FR" baseline="0" dirty="0"/>
              <a:t> </a:t>
            </a:r>
            <a:r>
              <a:rPr lang="fr-FR" baseline="0" dirty="0" err="1"/>
              <a:t>Nacht</a:t>
            </a:r>
            <a:r>
              <a:rPr lang="fr-FR" baseline="0" dirty="0"/>
              <a:t> in die </a:t>
            </a:r>
            <a:r>
              <a:rPr lang="fr-FR" baseline="0" dirty="0" err="1"/>
              <a:t>Großhirnrinde</a:t>
            </a:r>
            <a:r>
              <a:rPr lang="fr-FR" baseline="0" dirty="0"/>
              <a:t> </a:t>
            </a:r>
            <a:r>
              <a:rPr lang="fr-FR" baseline="0" dirty="0" err="1"/>
              <a:t>übertragen</a:t>
            </a:r>
            <a:r>
              <a:rPr lang="fr-FR" baseline="0" dirty="0"/>
              <a:t>…(</a:t>
            </a:r>
            <a:r>
              <a:rPr lang="fr-FR" baseline="0" dirty="0" err="1"/>
              <a:t>siehe</a:t>
            </a:r>
            <a:r>
              <a:rPr lang="fr-FR" baseline="0" dirty="0"/>
              <a:t> </a:t>
            </a:r>
            <a:r>
              <a:rPr lang="fr-FR" baseline="0" dirty="0" err="1"/>
              <a:t>run-dic</a:t>
            </a:r>
            <a:r>
              <a:rPr lang="fr-FR" baseline="0" dirty="0"/>
              <a:t> 1000 in </a:t>
            </a:r>
            <a:r>
              <a:rPr lang="fr-FR" baseline="0" dirty="0" err="1"/>
              <a:t>handout</a:t>
            </a:r>
            <a:r>
              <a:rPr lang="fr-FR" baseline="0" dirty="0"/>
              <a:t>)</a:t>
            </a:r>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511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Verben</a:t>
            </a:r>
            <a:r>
              <a:rPr lang="fr-FR" dirty="0"/>
              <a:t>: </a:t>
            </a:r>
            <a:r>
              <a:rPr lang="fr-FR" dirty="0" err="1"/>
              <a:t>irregular</a:t>
            </a:r>
            <a:r>
              <a:rPr lang="fr-FR" dirty="0"/>
              <a:t> </a:t>
            </a:r>
            <a:r>
              <a:rPr lang="fr-FR" dirty="0" err="1"/>
              <a:t>verbs</a:t>
            </a:r>
            <a:r>
              <a:rPr lang="fr-FR" dirty="0"/>
              <a:t> raps </a:t>
            </a:r>
            <a:r>
              <a:rPr lang="fr-FR" dirty="0" err="1"/>
              <a:t>auch</a:t>
            </a:r>
            <a:r>
              <a:rPr lang="fr-FR" dirty="0"/>
              <a:t> in den </a:t>
            </a:r>
            <a:r>
              <a:rPr lang="fr-FR" dirty="0" err="1"/>
              <a:t>romanischen</a:t>
            </a:r>
            <a:r>
              <a:rPr lang="fr-FR" dirty="0"/>
              <a:t> </a:t>
            </a:r>
            <a:r>
              <a:rPr lang="fr-FR" dirty="0" err="1"/>
              <a:t>Sprachen</a:t>
            </a:r>
            <a:endParaRPr lang="fr-FR" dirty="0"/>
          </a:p>
          <a:p>
            <a:r>
              <a:rPr lang="fr-FR" dirty="0" err="1"/>
              <a:t>statt</a:t>
            </a:r>
            <a:r>
              <a:rPr lang="fr-FR" dirty="0"/>
              <a:t> der 3 </a:t>
            </a:r>
            <a:r>
              <a:rPr lang="fr-FR" dirty="0" err="1"/>
              <a:t>Formen</a:t>
            </a:r>
            <a:r>
              <a:rPr lang="fr-FR" dirty="0"/>
              <a:t> </a:t>
            </a:r>
            <a:r>
              <a:rPr lang="fr-FR" dirty="0" err="1"/>
              <a:t>könnten</a:t>
            </a:r>
            <a:r>
              <a:rPr lang="fr-FR" dirty="0"/>
              <a:t> </a:t>
            </a:r>
            <a:r>
              <a:rPr lang="fr-FR" dirty="0" err="1"/>
              <a:t>Kleingruppen</a:t>
            </a:r>
            <a:r>
              <a:rPr lang="fr-FR" baseline="0" dirty="0"/>
              <a:t> je 5-10 </a:t>
            </a:r>
            <a:r>
              <a:rPr lang="fr-FR" baseline="0" dirty="0" err="1"/>
              <a:t>neue</a:t>
            </a:r>
            <a:r>
              <a:rPr lang="fr-FR" baseline="0" dirty="0"/>
              <a:t> </a:t>
            </a:r>
            <a:r>
              <a:rPr lang="fr-FR" baseline="0" dirty="0" err="1"/>
              <a:t>oder</a:t>
            </a:r>
            <a:r>
              <a:rPr lang="fr-FR" baseline="0" dirty="0"/>
              <a:t> </a:t>
            </a:r>
            <a:r>
              <a:rPr lang="fr-FR" baseline="0" dirty="0" err="1"/>
              <a:t>schwierige</a:t>
            </a:r>
            <a:r>
              <a:rPr lang="fr-FR" baseline="0" dirty="0"/>
              <a:t>  </a:t>
            </a:r>
            <a:r>
              <a:rPr lang="fr-FR" baseline="0" dirty="0" err="1"/>
              <a:t>Verben</a:t>
            </a:r>
            <a:r>
              <a:rPr lang="fr-FR" baseline="0" dirty="0"/>
              <a:t> </a:t>
            </a:r>
            <a:r>
              <a:rPr lang="fr-FR" baseline="0" dirty="0" err="1"/>
              <a:t>vorspielen</a:t>
            </a:r>
            <a:r>
              <a:rPr lang="fr-FR" baseline="0" dirty="0"/>
              <a:t> in </a:t>
            </a:r>
            <a:r>
              <a:rPr lang="fr-FR" baseline="0" dirty="0" err="1"/>
              <a:t>allen</a:t>
            </a:r>
            <a:r>
              <a:rPr lang="fr-FR" baseline="0" dirty="0"/>
              <a:t> 6 </a:t>
            </a:r>
            <a:r>
              <a:rPr lang="fr-FR" baseline="0" dirty="0" err="1"/>
              <a:t>Personen</a:t>
            </a:r>
            <a:r>
              <a:rPr lang="fr-FR" baseline="0" dirty="0"/>
              <a:t>.</a:t>
            </a:r>
          </a:p>
          <a:p>
            <a:r>
              <a:rPr lang="fr-FR" baseline="0" dirty="0" err="1"/>
              <a:t>Moodle</a:t>
            </a:r>
            <a:r>
              <a:rPr lang="fr-FR" baseline="0" dirty="0"/>
              <a:t>: </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53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1: Swartz Center for Computational</a:t>
            </a:r>
            <a:r>
              <a:rPr lang="en-US" baseline="0" dirty="0"/>
              <a:t> Neuroscience, 2014)http://cognitrn.psych.indiana.edu/busey/temp/eeglabtutorial4.301/maintut/ERP_image_plotting.html (3.10.</a:t>
            </a:r>
            <a:endParaRPr lang="en-US" dirty="0"/>
          </a:p>
          <a:p>
            <a:r>
              <a:rPr lang="en-US" dirty="0"/>
              <a:t>image 2: Jewish General Hospital, Clinical Neuroscience and Applied Cognition Laboratory:</a:t>
            </a:r>
            <a:r>
              <a:rPr lang="en-US" baseline="0" dirty="0"/>
              <a:t> </a:t>
            </a:r>
            <a:r>
              <a:rPr lang="en-US" dirty="0"/>
              <a:t>        http://jgh.ca/en/EEG-ERP  (3.10.2014)</a:t>
            </a:r>
          </a:p>
          <a:p>
            <a:r>
              <a:rPr lang="de-AT" dirty="0" err="1"/>
              <a:t>image</a:t>
            </a:r>
            <a:r>
              <a:rPr lang="de-AT" dirty="0"/>
              <a:t> 3: Steven A. </a:t>
            </a:r>
            <a:r>
              <a:rPr lang="de-AT" dirty="0" err="1"/>
              <a:t>Hillyard</a:t>
            </a:r>
            <a:r>
              <a:rPr lang="de-AT" dirty="0"/>
              <a:t> </a:t>
            </a:r>
            <a:r>
              <a:rPr lang="de-AT" dirty="0" err="1"/>
              <a:t>and</a:t>
            </a:r>
            <a:r>
              <a:rPr lang="de-AT" dirty="0"/>
              <a:t> Lourdes </a:t>
            </a:r>
            <a:r>
              <a:rPr lang="de-AT" dirty="0" err="1"/>
              <a:t>Anllo-Vento</a:t>
            </a:r>
            <a:r>
              <a:rPr lang="de-AT" dirty="0"/>
              <a:t>, „Event-</a:t>
            </a:r>
            <a:r>
              <a:rPr lang="de-AT" dirty="0" err="1"/>
              <a:t>related</a:t>
            </a:r>
            <a:r>
              <a:rPr lang="de-AT" dirty="0"/>
              <a:t> </a:t>
            </a:r>
            <a:r>
              <a:rPr lang="de-AT" dirty="0" err="1"/>
              <a:t>brain</a:t>
            </a:r>
            <a:r>
              <a:rPr lang="de-AT" dirty="0"/>
              <a:t> </a:t>
            </a:r>
            <a:r>
              <a:rPr lang="de-AT" dirty="0" err="1"/>
              <a:t>potentials</a:t>
            </a:r>
            <a:r>
              <a:rPr lang="de-AT" dirty="0"/>
              <a:t> in </a:t>
            </a:r>
            <a:r>
              <a:rPr lang="de-AT" dirty="0" err="1"/>
              <a:t>the</a:t>
            </a:r>
            <a:r>
              <a:rPr lang="de-AT" dirty="0"/>
              <a:t> </a:t>
            </a:r>
            <a:r>
              <a:rPr lang="de-AT" dirty="0" err="1"/>
              <a:t>study</a:t>
            </a:r>
            <a:r>
              <a:rPr lang="de-AT" dirty="0"/>
              <a:t> </a:t>
            </a:r>
            <a:r>
              <a:rPr lang="de-AT" dirty="0" err="1"/>
              <a:t>of</a:t>
            </a:r>
            <a:r>
              <a:rPr lang="de-AT" dirty="0"/>
              <a:t>  </a:t>
            </a:r>
            <a:r>
              <a:rPr lang="de-AT" dirty="0" err="1"/>
              <a:t>visual</a:t>
            </a:r>
            <a:r>
              <a:rPr lang="de-AT" dirty="0"/>
              <a:t> </a:t>
            </a:r>
            <a:r>
              <a:rPr lang="de-AT" dirty="0" err="1"/>
              <a:t>selective</a:t>
            </a:r>
            <a:r>
              <a:rPr lang="de-AT" dirty="0"/>
              <a:t> </a:t>
            </a:r>
            <a:r>
              <a:rPr lang="de-AT" dirty="0" err="1"/>
              <a:t>attention</a:t>
            </a:r>
            <a:r>
              <a:rPr lang="de-AT" dirty="0"/>
              <a:t>“ , </a:t>
            </a:r>
            <a:r>
              <a:rPr lang="de-AT" dirty="0" err="1"/>
              <a:t>Proceedings</a:t>
            </a:r>
            <a:r>
              <a:rPr lang="de-AT" dirty="0"/>
              <a:t> </a:t>
            </a:r>
            <a:r>
              <a:rPr lang="de-AT" dirty="0" err="1"/>
              <a:t>of</a:t>
            </a:r>
            <a:r>
              <a:rPr lang="de-AT" dirty="0"/>
              <a:t> </a:t>
            </a:r>
            <a:r>
              <a:rPr lang="de-AT" dirty="0" err="1"/>
              <a:t>the</a:t>
            </a:r>
            <a:r>
              <a:rPr lang="de-AT" dirty="0"/>
              <a:t> National Academy </a:t>
            </a:r>
            <a:r>
              <a:rPr lang="de-AT" dirty="0" err="1"/>
              <a:t>of</a:t>
            </a:r>
            <a:r>
              <a:rPr lang="de-AT" dirty="0"/>
              <a:t> </a:t>
            </a:r>
            <a:r>
              <a:rPr lang="de-AT" dirty="0" err="1"/>
              <a:t>Sciences</a:t>
            </a:r>
            <a:r>
              <a:rPr lang="de-AT" dirty="0"/>
              <a:t> </a:t>
            </a:r>
            <a:r>
              <a:rPr lang="de-AT" dirty="0" err="1"/>
              <a:t>of</a:t>
            </a:r>
            <a:r>
              <a:rPr lang="de-AT" dirty="0"/>
              <a:t> </a:t>
            </a:r>
            <a:r>
              <a:rPr lang="de-AT" dirty="0" err="1"/>
              <a:t>the</a:t>
            </a:r>
            <a:r>
              <a:rPr lang="de-AT" dirty="0"/>
              <a:t> USA,  vol. 95 no.3, 781 – 787 , http://www.pnas.org/content/95/3/781.figures-only (3.10.2014)</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24</a:t>
            </a:fld>
            <a:endParaRPr lang="en-US"/>
          </a:p>
        </p:txBody>
      </p:sp>
    </p:spTree>
    <p:extLst>
      <p:ext uri="{BB962C8B-B14F-4D97-AF65-F5344CB8AC3E}">
        <p14:creationId xmlns:p14="http://schemas.microsoft.com/office/powerpoint/2010/main" val="309061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24A5EA-3D9A-4716-BD0D-90D4A8E979AE}" type="datetimeFigureOut">
              <a:rPr lang="fr-FR" smtClean="0"/>
              <a:t>23/01/2026</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A1C02E4-8068-4771-BDBC-4ACA236B0F07}" type="slidenum">
              <a:rPr lang="fr-FR" smtClean="0"/>
              <a:t>‹#›</a:t>
            </a:fld>
            <a:endParaRPr lang="fr-F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2" y="2174400"/>
            <a:ext cx="7978775" cy="39696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316280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C8BC5E5E-B548-4472-BF5D-2F24D6B8117F}" type="datetimeFigureOut">
              <a:rPr lang="en-US" smtClean="0">
                <a:solidFill>
                  <a:srgbClr val="A63212"/>
                </a:solidFill>
              </a:rPr>
              <a:pPr/>
              <a:t>1/23/2026</a:t>
            </a:fld>
            <a:endParaRPr lang="en-US">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CC522537-B3D0-49E8-B9FA-AF7E3866CE3C}"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822882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818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4382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40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73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2450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6484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361688" y="1026372"/>
            <a:ext cx="457200" cy="441325"/>
          </a:xfrm>
        </p:spPr>
        <p:txBody>
          <a:bodyPr/>
          <a:lstStyle/>
          <a:p>
            <a:fld id="{EA1C02E4-8068-4771-BDBC-4ACA236B0F07}" type="slidenum">
              <a:rPr lang="fr-FR" smtClean="0"/>
              <a:t>‹#›</a:t>
            </a:fld>
            <a:endParaRPr lang="fr-F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27970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9980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87209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7224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24A5EA-3D9A-4716-BD0D-90D4A8E979AE}" type="datetimeFigureOut">
              <a:rPr lang="fr-FR" smtClean="0"/>
              <a:t>23/01/2026</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8" name="Title 7"/>
          <p:cNvSpPr>
            <a:spLocks noGrp="1"/>
          </p:cNvSpPr>
          <p:nvPr>
            <p:ph type="ctrTitle"/>
          </p:nvPr>
        </p:nvSpPr>
        <p:spPr>
          <a:xfrm>
            <a:off x="685800" y="381000"/>
            <a:ext cx="7772400" cy="175260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15244328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361688" y="1026372"/>
            <a:ext cx="457200" cy="441325"/>
          </a:xfrm>
        </p:spPr>
        <p:txBody>
          <a:bodyPr/>
          <a:lstStyle/>
          <a:p>
            <a:fld id="{EA1C02E4-8068-4771-BDBC-4ACA236B0F07}" type="slidenum">
              <a:rPr lang="fr-FR" smtClean="0"/>
              <a:t>‹#›</a:t>
            </a:fld>
            <a:endParaRPr lang="fr-F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9070427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8991600" y="19051"/>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1368426" y="2743201"/>
            <a:ext cx="6480174"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 name="Title 1"/>
          <p:cNvSpPr>
            <a:spLocks noGrp="1"/>
          </p:cNvSpPr>
          <p:nvPr>
            <p:ph type="title"/>
          </p:nvPr>
        </p:nvSpPr>
        <p:spPr>
          <a:xfrm>
            <a:off x="722313" y="533400"/>
            <a:ext cx="77724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55968458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4563082"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969060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301752" y="1524001"/>
            <a:ext cx="4040188"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t>23/01/2026</a:t>
            </a:fld>
            <a:endParaRPr lang="fr-FR"/>
          </a:p>
        </p:txBody>
      </p:sp>
      <p:sp>
        <p:nvSpPr>
          <p:cNvPr id="8" name="Footer Placeholder 7"/>
          <p:cNvSpPr>
            <a:spLocks noGrp="1"/>
          </p:cNvSpPr>
          <p:nvPr>
            <p:ph type="ftr" sz="quarter" idx="11"/>
          </p:nvPr>
        </p:nvSpPr>
        <p:spPr>
          <a:xfrm>
            <a:off x="304800" y="6409944"/>
            <a:ext cx="3581400" cy="365760"/>
          </a:xfrm>
        </p:spPr>
        <p:txBody>
          <a:bodyPr/>
          <a:lstStyle/>
          <a:p>
            <a:endParaRPr lang="fr-F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1C02E4-8068-4771-BDBC-4ACA236B0F07}" type="slidenum">
              <a:rPr lang="fr-FR" smtClean="0"/>
              <a:t>‹#›</a:t>
            </a:fld>
            <a:endParaRPr lang="fr-F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74217669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24A5EA-3D9A-4716-BD0D-90D4A8E979AE}" type="datetimeFigureOut">
              <a:rPr lang="fr-FR" smtClean="0"/>
              <a:t>23/01/2026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343400" y="1036020"/>
            <a:ext cx="457200" cy="441325"/>
          </a:xfrm>
        </p:spPr>
        <p:txBody>
          <a:bodyPr/>
          <a:lstStyle/>
          <a:p>
            <a:fld id="{EA1C02E4-8068-4771-BDBC-4ACA236B0F07}" type="slidenum">
              <a:rPr lang="fr-FR" smtClean="0"/>
              <a:t>‹#›</a:t>
            </a:fld>
            <a:endParaRPr lang="fr-FR"/>
          </a:p>
        </p:txBody>
      </p:sp>
    </p:spTree>
    <p:extLst>
      <p:ext uri="{BB962C8B-B14F-4D97-AF65-F5344CB8AC3E}">
        <p14:creationId xmlns:p14="http://schemas.microsoft.com/office/powerpoint/2010/main" val="216343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 name="Date Placeholder 1"/>
          <p:cNvSpPr>
            <a:spLocks noGrp="1"/>
          </p:cNvSpPr>
          <p:nvPr>
            <p:ph type="dt" sz="half" idx="10"/>
          </p:nvPr>
        </p:nvSpPr>
        <p:spPr/>
        <p:txBody>
          <a:bodyPr/>
          <a:lstStyle/>
          <a:p>
            <a:fld id="{8124A5EA-3D9A-4716-BD0D-90D4A8E979AE}" type="datetimeFigureOut">
              <a:rPr lang="fr-FR" smtClean="0"/>
              <a:t>23/01/2026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267200" y="6324601"/>
            <a:ext cx="609600" cy="441324"/>
          </a:xfrm>
        </p:spPr>
        <p:txBody>
          <a:bodyPr/>
          <a:lstStyle>
            <a:lvl1pPr>
              <a:defRPr>
                <a:solidFill>
                  <a:srgbClr val="FFFFFF"/>
                </a:solidFill>
              </a:defRPr>
            </a:lvl1pPr>
          </a:lstStyle>
          <a:p>
            <a:fld id="{EA1C02E4-8068-4771-BDBC-4ACA236B0F07}" type="slidenum">
              <a:rPr lang="fr-FR" smtClean="0"/>
              <a:t>‹#›</a:t>
            </a:fld>
            <a:endParaRPr lang="fr-FR"/>
          </a:p>
        </p:txBody>
      </p:sp>
    </p:spTree>
    <p:extLst>
      <p:ext uri="{BB962C8B-B14F-4D97-AF65-F5344CB8AC3E}">
        <p14:creationId xmlns:p14="http://schemas.microsoft.com/office/powerpoint/2010/main" val="1797790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381000" y="914400"/>
            <a:ext cx="23622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Date Placeholder 4"/>
          <p:cNvSpPr>
            <a:spLocks noGrp="1"/>
          </p:cNvSpPr>
          <p:nvPr>
            <p:ph type="dt" sz="half" idx="10"/>
          </p:nvPr>
        </p:nvSpPr>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a:xfrm>
            <a:off x="301752" y="6410848"/>
            <a:ext cx="3383280" cy="365760"/>
          </a:xfrm>
        </p:spPr>
        <p:txBody>
          <a:bodyPr/>
          <a:lstStyle/>
          <a:p>
            <a:endParaRPr lang="fr-FR"/>
          </a:p>
        </p:txBody>
      </p:sp>
    </p:spTree>
    <p:extLst>
      <p:ext uri="{BB962C8B-B14F-4D97-AF65-F5344CB8AC3E}">
        <p14:creationId xmlns:p14="http://schemas.microsoft.com/office/powerpoint/2010/main" val="57339071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7" name="Slide Number Placeholder 6"/>
          <p:cNvSpPr>
            <a:spLocks noGrp="1"/>
          </p:cNvSpPr>
          <p:nvPr>
            <p:ph type="sldNum" sz="quarter" idx="12"/>
          </p:nvPr>
        </p:nvSpPr>
        <p:spPr>
          <a:xfrm>
            <a:off x="1371600" y="312739"/>
            <a:ext cx="457200" cy="441325"/>
          </a:xfrm>
        </p:spPr>
        <p:txBody>
          <a:bodyPr/>
          <a:lstStyle/>
          <a:p>
            <a:fld id="{EA1C02E4-8068-4771-BDBC-4ACA236B0F07}" type="slidenum">
              <a:rPr lang="fr-FR" smtClean="0"/>
              <a:t>‹#›</a:t>
            </a:fld>
            <a:endParaRPr lang="fr-F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Date Placeholder 4"/>
          <p:cNvSpPr>
            <a:spLocks noGrp="1"/>
          </p:cNvSpPr>
          <p:nvPr>
            <p:ph type="dt" sz="half" idx="10"/>
          </p:nvPr>
        </p:nvSpPr>
        <p:spPr>
          <a:xfrm>
            <a:off x="5788152" y="6404984"/>
            <a:ext cx="3044952" cy="365760"/>
          </a:xfrm>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a:xfrm>
            <a:off x="301752" y="6410848"/>
            <a:ext cx="3584448" cy="365760"/>
          </a:xfrm>
        </p:spPr>
        <p:txBody>
          <a:bodyPr/>
          <a:lstStyle/>
          <a:p>
            <a:endParaRPr lang="fr-FR"/>
          </a:p>
        </p:txBody>
      </p:sp>
    </p:spTree>
    <p:extLst>
      <p:ext uri="{BB962C8B-B14F-4D97-AF65-F5344CB8AC3E}">
        <p14:creationId xmlns:p14="http://schemas.microsoft.com/office/powerpoint/2010/main" val="3881451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t>‹#›</a:t>
            </a:fld>
            <a:endParaRPr lang="fr-FR"/>
          </a:p>
        </p:txBody>
      </p:sp>
    </p:spTree>
    <p:extLst>
      <p:ext uri="{BB962C8B-B14F-4D97-AF65-F5344CB8AC3E}">
        <p14:creationId xmlns:p14="http://schemas.microsoft.com/office/powerpoint/2010/main" val="16555120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Slide Number Placeholder 5"/>
          <p:cNvSpPr>
            <a:spLocks noGrp="1"/>
          </p:cNvSpPr>
          <p:nvPr>
            <p:ph type="sldNum" sz="quarter" idx="12"/>
          </p:nvPr>
        </p:nvSpPr>
        <p:spPr>
          <a:xfrm>
            <a:off x="6915912" y="3009902"/>
            <a:ext cx="457200" cy="441325"/>
          </a:xfrm>
        </p:spPr>
        <p:txBody>
          <a:bodyPr/>
          <a:lstStyle/>
          <a:p>
            <a:fld id="{EA1C02E4-8068-4771-BDBC-4ACA236B0F07}" type="slidenum">
              <a:rPr lang="fr-FR" smtClean="0"/>
              <a:t>‹#›</a:t>
            </a:fld>
            <a:endParaRPr lang="fr-FR"/>
          </a:p>
        </p:txBody>
      </p:sp>
      <p:sp>
        <p:nvSpPr>
          <p:cNvPr id="3" name="Vertical Text Placeholder 2"/>
          <p:cNvSpPr>
            <a:spLocks noGrp="1"/>
          </p:cNvSpPr>
          <p:nvPr>
            <p:ph type="body" orient="vert" idx="1"/>
          </p:nvPr>
        </p:nvSpPr>
        <p:spPr>
          <a:xfrm>
            <a:off x="304800" y="304801"/>
            <a:ext cx="65532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23/01/2026</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428044490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4" y="2174400"/>
            <a:ext cx="7978775" cy="39696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3448602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46304" y="639165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5059103-57EF-4955-B694-EF924D68BCD6}" type="datetimeFigureOut">
              <a:rPr lang="de-AT" smtClean="0"/>
              <a:t>23.01.2026</a:t>
            </a:fld>
            <a:endParaRPr lang="de-AT"/>
          </a:p>
        </p:txBody>
      </p:sp>
      <p:sp>
        <p:nvSpPr>
          <p:cNvPr id="17" name="Footer Placeholder 16"/>
          <p:cNvSpPr>
            <a:spLocks noGrp="1"/>
          </p:cNvSpPr>
          <p:nvPr>
            <p:ph type="ftr" sz="quarter" idx="11"/>
          </p:nvPr>
        </p:nvSpPr>
        <p:spPr/>
        <p:txBody>
          <a:bodyPr/>
          <a:lstStyle/>
          <a:p>
            <a:endParaRPr lang="de-AT"/>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Slide Number Placeholder 28"/>
          <p:cNvSpPr>
            <a:spLocks noGrp="1"/>
          </p:cNvSpPr>
          <p:nvPr>
            <p:ph type="sldNum" sz="quarter" idx="12"/>
          </p:nvPr>
        </p:nvSpPr>
        <p:spPr>
          <a:xfrm>
            <a:off x="4343400" y="2199453"/>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8" name="Title 7"/>
          <p:cNvSpPr>
            <a:spLocks noGrp="1"/>
          </p:cNvSpPr>
          <p:nvPr>
            <p:ph type="ctrTitle"/>
          </p:nvPr>
        </p:nvSpPr>
        <p:spPr>
          <a:xfrm>
            <a:off x="685800" y="381000"/>
            <a:ext cx="7772400" cy="175260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3085831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a:xfrm>
            <a:off x="4361688" y="1026375"/>
            <a:ext cx="457200" cy="441325"/>
          </a:xfrm>
        </p:spPr>
        <p:txBody>
          <a:bodyPr/>
          <a:lstStyle/>
          <a:p>
            <a:fld id="{6A5F6EB0-0ACF-47C8-8809-594A32352EA2}" type="slidenum">
              <a:rPr lang="de-AT" smtClean="0"/>
              <a:t>‹#›</a:t>
            </a:fld>
            <a:endParaRPr lang="de-AT"/>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7147471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1368427" y="2743203"/>
            <a:ext cx="6480175"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Footer Placeholder 4"/>
          <p:cNvSpPr>
            <a:spLocks noGrp="1"/>
          </p:cNvSpPr>
          <p:nvPr>
            <p:ph type="ftr" sz="quarter" idx="11"/>
          </p:nvPr>
        </p:nvSpPr>
        <p:spPr/>
        <p:txBody>
          <a:bodyPr/>
          <a:lstStyle/>
          <a:p>
            <a:endParaRPr lang="de-AT"/>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Slide Number Placeholder 5"/>
          <p:cNvSpPr>
            <a:spLocks noGrp="1"/>
          </p:cNvSpPr>
          <p:nvPr>
            <p:ph type="sldNum" sz="quarter" idx="12"/>
          </p:nvPr>
        </p:nvSpPr>
        <p:spPr>
          <a:xfrm>
            <a:off x="4343400" y="2199453"/>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 name="Title 1"/>
          <p:cNvSpPr>
            <a:spLocks noGrp="1"/>
          </p:cNvSpPr>
          <p:nvPr>
            <p:ph type="title"/>
          </p:nvPr>
        </p:nvSpPr>
        <p:spPr>
          <a:xfrm>
            <a:off x="722313" y="533400"/>
            <a:ext cx="77724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48717474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A5F6EB0-0ACF-47C8-8809-594A32352EA2}" type="slidenum">
              <a:rPr lang="de-AT" smtClean="0"/>
              <a:t>‹#›</a:t>
            </a:fld>
            <a:endParaRPr lang="de-AT"/>
          </a:p>
        </p:txBody>
      </p:sp>
      <p:sp>
        <p:nvSpPr>
          <p:cNvPr id="8" name="Straight Connector 7"/>
          <p:cNvSpPr>
            <a:spLocks noChangeShapeType="1"/>
          </p:cNvSpPr>
          <p:nvPr/>
        </p:nvSpPr>
        <p:spPr bwMode="auto">
          <a:xfrm flipV="1">
            <a:off x="4563082"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2170119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301754"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5059103-57EF-4955-B694-EF924D68BCD6}" type="datetimeFigureOut">
              <a:rPr lang="de-AT" smtClean="0"/>
              <a:t>23.01.2026</a:t>
            </a:fld>
            <a:endParaRPr lang="de-AT"/>
          </a:p>
        </p:txBody>
      </p:sp>
      <p:sp>
        <p:nvSpPr>
          <p:cNvPr id="8" name="Footer Placeholder 7"/>
          <p:cNvSpPr>
            <a:spLocks noGrp="1"/>
          </p:cNvSpPr>
          <p:nvPr>
            <p:ph type="ftr" sz="quarter" idx="11"/>
          </p:nvPr>
        </p:nvSpPr>
        <p:spPr>
          <a:xfrm>
            <a:off x="304800" y="6409944"/>
            <a:ext cx="3581400" cy="365760"/>
          </a:xfrm>
        </p:spPr>
        <p:txBody>
          <a:bodyPr/>
          <a:lstStyle/>
          <a:p>
            <a:endParaRPr lang="de-AT"/>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lide Number Placeholder 8"/>
          <p:cNvSpPr>
            <a:spLocks noGrp="1"/>
          </p:cNvSpPr>
          <p:nvPr>
            <p:ph type="sldNum" sz="quarter" idx="12"/>
          </p:nvPr>
        </p:nvSpPr>
        <p:spPr>
          <a:xfrm>
            <a:off x="4343400" y="1042419"/>
            <a:ext cx="457200" cy="441325"/>
          </a:xfrm>
        </p:spPr>
        <p:txBody>
          <a:bodyPr/>
          <a:lstStyle>
            <a:lvl1pPr algn="ctr">
              <a:defRPr/>
            </a:lvl1pPr>
          </a:lstStyle>
          <a:p>
            <a:fld id="{6A5F6EB0-0ACF-47C8-8809-594A32352EA2}" type="slidenum">
              <a:rPr lang="de-AT" smtClean="0"/>
              <a:t>‹#›</a:t>
            </a:fld>
            <a:endParaRPr lang="de-AT"/>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427098943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5059103-57EF-4955-B694-EF924D68BCD6}" type="datetimeFigureOut">
              <a:rPr lang="de-AT" smtClean="0"/>
              <a:t>23.01.2026</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a:xfrm>
            <a:off x="4343400" y="1036023"/>
            <a:ext cx="457200" cy="441325"/>
          </a:xfrm>
        </p:spPr>
        <p:txBody>
          <a:bodyPr/>
          <a:lstStyle/>
          <a:p>
            <a:fld id="{6A5F6EB0-0ACF-47C8-8809-594A32352EA2}" type="slidenum">
              <a:rPr lang="de-AT" smtClean="0"/>
              <a:t>‹#›</a:t>
            </a:fld>
            <a:endParaRPr lang="de-AT"/>
          </a:p>
        </p:txBody>
      </p:sp>
    </p:spTree>
    <p:extLst>
      <p:ext uri="{BB962C8B-B14F-4D97-AF65-F5344CB8AC3E}">
        <p14:creationId xmlns:p14="http://schemas.microsoft.com/office/powerpoint/2010/main" val="65560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Rectangle 4"/>
          <p:cNvSpPr>
            <a:spLocks noChangeArrowheads="1"/>
          </p:cNvSpPr>
          <p:nvPr/>
        </p:nvSpPr>
        <p:spPr bwMode="auto">
          <a:xfrm>
            <a:off x="146304" y="639165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 name="Date Placeholder 1"/>
          <p:cNvSpPr>
            <a:spLocks noGrp="1"/>
          </p:cNvSpPr>
          <p:nvPr>
            <p:ph type="dt" sz="half" idx="10"/>
          </p:nvPr>
        </p:nvSpPr>
        <p:spPr/>
        <p:txBody>
          <a:bodyPr/>
          <a:lstStyle/>
          <a:p>
            <a:fld id="{C5059103-57EF-4955-B694-EF924D68BCD6}" type="datetimeFigureOut">
              <a:rPr lang="de-AT" smtClean="0"/>
              <a:t>23.01.2026</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A5F6EB0-0ACF-47C8-8809-594A32352EA2}" type="slidenum">
              <a:rPr lang="de-AT" smtClean="0"/>
              <a:t>‹#›</a:t>
            </a:fld>
            <a:endParaRPr lang="de-AT"/>
          </a:p>
        </p:txBody>
      </p:sp>
    </p:spTree>
    <p:extLst>
      <p:ext uri="{BB962C8B-B14F-4D97-AF65-F5344CB8AC3E}">
        <p14:creationId xmlns:p14="http://schemas.microsoft.com/office/powerpoint/2010/main" val="25499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381000" y="914400"/>
            <a:ext cx="23622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3"/>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7" name="Slide Number Placeholder 6"/>
          <p:cNvSpPr>
            <a:spLocks noGrp="1"/>
          </p:cNvSpPr>
          <p:nvPr>
            <p:ph type="sldNum" sz="quarter" idx="12"/>
          </p:nvPr>
        </p:nvSpPr>
        <p:spPr>
          <a:xfrm>
            <a:off x="1371600" y="312741"/>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1" name="Rectangle 20"/>
          <p:cNvSpPr>
            <a:spLocks noChangeArrowheads="1"/>
          </p:cNvSpPr>
          <p:nvPr/>
        </p:nvSpPr>
        <p:spPr bwMode="auto">
          <a:xfrm>
            <a:off x="149352" y="638838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Date Placeholder 4"/>
          <p:cNvSpPr>
            <a:spLocks noGrp="1"/>
          </p:cNvSpPr>
          <p:nvPr>
            <p:ph type="dt" sz="half" idx="10"/>
          </p:nvPr>
        </p:nvSpPr>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a:xfrm>
            <a:off x="301752" y="6410848"/>
            <a:ext cx="3383280" cy="365760"/>
          </a:xfrm>
        </p:spPr>
        <p:txBody>
          <a:bodyPr/>
          <a:lstStyle/>
          <a:p>
            <a:endParaRPr lang="de-AT"/>
          </a:p>
        </p:txBody>
      </p:sp>
    </p:spTree>
    <p:extLst>
      <p:ext uri="{BB962C8B-B14F-4D97-AF65-F5344CB8AC3E}">
        <p14:creationId xmlns:p14="http://schemas.microsoft.com/office/powerpoint/2010/main" val="327649180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7" name="Slide Number Placeholder 6"/>
          <p:cNvSpPr>
            <a:spLocks noGrp="1"/>
          </p:cNvSpPr>
          <p:nvPr>
            <p:ph type="sldNum" sz="quarter" idx="12"/>
          </p:nvPr>
        </p:nvSpPr>
        <p:spPr>
          <a:xfrm>
            <a:off x="1371600" y="312741"/>
            <a:ext cx="457200" cy="441325"/>
          </a:xfrm>
        </p:spPr>
        <p:txBody>
          <a:bodyPr/>
          <a:lstStyle/>
          <a:p>
            <a:fld id="{6A5F6EB0-0ACF-47C8-8809-594A32352EA2}" type="slidenum">
              <a:rPr lang="de-AT" smtClean="0"/>
              <a:t>‹#›</a:t>
            </a:fld>
            <a:endParaRPr lang="de-AT"/>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5" name="Date Placeholder 4"/>
          <p:cNvSpPr>
            <a:spLocks noGrp="1"/>
          </p:cNvSpPr>
          <p:nvPr>
            <p:ph type="dt" sz="half" idx="10"/>
          </p:nvPr>
        </p:nvSpPr>
        <p:spPr>
          <a:xfrm>
            <a:off x="5788152" y="6404984"/>
            <a:ext cx="3044952" cy="365760"/>
          </a:xfrm>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a:xfrm>
            <a:off x="301752" y="6410848"/>
            <a:ext cx="3584448" cy="365760"/>
          </a:xfrm>
        </p:spPr>
        <p:txBody>
          <a:bodyPr/>
          <a:lstStyle/>
          <a:p>
            <a:endParaRPr lang="de-AT"/>
          </a:p>
        </p:txBody>
      </p:sp>
    </p:spTree>
    <p:extLst>
      <p:ext uri="{BB962C8B-B14F-4D97-AF65-F5344CB8AC3E}">
        <p14:creationId xmlns:p14="http://schemas.microsoft.com/office/powerpoint/2010/main" val="2361907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A5F6EB0-0ACF-47C8-8809-594A32352EA2}" type="slidenum">
              <a:rPr lang="de-AT" smtClean="0"/>
              <a:t>‹#›</a:t>
            </a:fld>
            <a:endParaRPr lang="de-AT"/>
          </a:p>
        </p:txBody>
      </p:sp>
    </p:spTree>
    <p:extLst>
      <p:ext uri="{BB962C8B-B14F-4D97-AF65-F5344CB8AC3E}">
        <p14:creationId xmlns:p14="http://schemas.microsoft.com/office/powerpoint/2010/main" val="315067392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a:spLocks noChangeArrowheads="1"/>
          </p:cNvSpPr>
          <p:nvPr/>
        </p:nvSpPr>
        <p:spPr bwMode="auto">
          <a:xfrm>
            <a:off x="146304" y="639165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Slide Number Placeholder 5"/>
          <p:cNvSpPr>
            <a:spLocks noGrp="1"/>
          </p:cNvSpPr>
          <p:nvPr>
            <p:ph type="sldNum" sz="quarter" idx="12"/>
          </p:nvPr>
        </p:nvSpPr>
        <p:spPr>
          <a:xfrm>
            <a:off x="6915912" y="3009904"/>
            <a:ext cx="457200" cy="441325"/>
          </a:xfrm>
        </p:spPr>
        <p:txBody>
          <a:bodyPr/>
          <a:lstStyle/>
          <a:p>
            <a:fld id="{6A5F6EB0-0ACF-47C8-8809-594A32352EA2}" type="slidenum">
              <a:rPr lang="de-AT" smtClean="0"/>
              <a:t>‹#›</a:t>
            </a:fld>
            <a:endParaRPr lang="de-AT"/>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2" name="Vertical Title 1"/>
          <p:cNvSpPr>
            <a:spLocks noGrp="1"/>
          </p:cNvSpPr>
          <p:nvPr>
            <p:ph type="title" orient="vert"/>
          </p:nvPr>
        </p:nvSpPr>
        <p:spPr>
          <a:xfrm>
            <a:off x="7391400" y="304804"/>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04128803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5059103-57EF-4955-B694-EF924D68BCD6}" type="datetimeFigureOut">
              <a:rPr lang="de-AT" smtClean="0"/>
              <a:t>23.01.2026</a:t>
            </a:fld>
            <a:endParaRPr lang="de-AT"/>
          </a:p>
        </p:txBody>
      </p:sp>
      <p:sp>
        <p:nvSpPr>
          <p:cNvPr id="17" name="Footer Placeholder 16"/>
          <p:cNvSpPr>
            <a:spLocks noGrp="1"/>
          </p:cNvSpPr>
          <p:nvPr>
            <p:ph type="ftr" sz="quarter" idx="11"/>
          </p:nvPr>
        </p:nvSpPr>
        <p:spPr/>
        <p:txBody>
          <a:bodyPr/>
          <a:lstStyle/>
          <a:p>
            <a:endParaRPr lang="de-AT"/>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82301747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a:xfrm>
            <a:off x="4361688" y="1026373"/>
            <a:ext cx="457200" cy="441325"/>
          </a:xfrm>
        </p:spPr>
        <p:txBody>
          <a:bodyPr/>
          <a:lstStyle/>
          <a:p>
            <a:fld id="{6A5F6EB0-0ACF-47C8-8809-594A32352EA2}" type="slidenum">
              <a:rPr lang="de-AT" smtClean="0"/>
              <a:t>‹#›</a:t>
            </a:fld>
            <a:endParaRPr lang="de-AT"/>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2724484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de-AT"/>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234535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t>23/01/2026</a:t>
            </a:fld>
            <a:endParaRPr lang="fr-FR"/>
          </a:p>
        </p:txBody>
      </p:sp>
      <p:sp>
        <p:nvSpPr>
          <p:cNvPr id="8" name="Footer Placeholder 7"/>
          <p:cNvSpPr>
            <a:spLocks noGrp="1"/>
          </p:cNvSpPr>
          <p:nvPr>
            <p:ph type="ftr" sz="quarter" idx="11"/>
          </p:nvPr>
        </p:nvSpPr>
        <p:spPr>
          <a:xfrm>
            <a:off x="304800" y="6409944"/>
            <a:ext cx="3581400" cy="365760"/>
          </a:xfrm>
        </p:spPr>
        <p:txBody>
          <a:bodyPr/>
          <a:lstStyle/>
          <a:p>
            <a:endParaRPr lang="fr-F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1C02E4-8068-4771-BDBC-4ACA236B0F07}" type="slidenum">
              <a:rPr lang="fr-FR" smtClean="0"/>
              <a:t>‹#›</a:t>
            </a:fld>
            <a:endParaRPr lang="fr-FR"/>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A5F6EB0-0ACF-47C8-8809-594A32352EA2}" type="slidenum">
              <a:rPr lang="de-AT" smtClean="0"/>
              <a:t>‹#›</a:t>
            </a:fld>
            <a:endParaRPr lang="de-AT"/>
          </a:p>
        </p:txBody>
      </p:sp>
      <p:sp>
        <p:nvSpPr>
          <p:cNvPr id="8" name="Straight Connector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4499043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5059103-57EF-4955-B694-EF924D68BCD6}" type="datetimeFigureOut">
              <a:rPr lang="de-AT" smtClean="0"/>
              <a:t>23.01.2026</a:t>
            </a:fld>
            <a:endParaRPr lang="de-AT"/>
          </a:p>
        </p:txBody>
      </p:sp>
      <p:sp>
        <p:nvSpPr>
          <p:cNvPr id="8" name="Footer Placeholder 7"/>
          <p:cNvSpPr>
            <a:spLocks noGrp="1"/>
          </p:cNvSpPr>
          <p:nvPr>
            <p:ph type="ftr" sz="quarter" idx="11"/>
          </p:nvPr>
        </p:nvSpPr>
        <p:spPr>
          <a:xfrm>
            <a:off x="304800" y="6409944"/>
            <a:ext cx="3581400" cy="365760"/>
          </a:xfrm>
        </p:spPr>
        <p:txBody>
          <a:bodyPr/>
          <a:lstStyle/>
          <a:p>
            <a:endParaRPr lang="de-AT"/>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7"/>
            <a:ext cx="457200" cy="441325"/>
          </a:xfrm>
        </p:spPr>
        <p:txBody>
          <a:bodyPr/>
          <a:lstStyle>
            <a:lvl1pPr algn="ctr">
              <a:defRPr/>
            </a:lvl1pPr>
          </a:lstStyle>
          <a:p>
            <a:fld id="{6A5F6EB0-0ACF-47C8-8809-594A32352EA2}" type="slidenum">
              <a:rPr lang="de-AT" smtClean="0"/>
              <a:t>‹#›</a:t>
            </a:fld>
            <a:endParaRPr lang="de-AT"/>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86878130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5059103-57EF-4955-B694-EF924D68BCD6}" type="datetimeFigureOut">
              <a:rPr lang="de-AT" smtClean="0"/>
              <a:t>23.01.2026</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a:xfrm>
            <a:off x="4343400" y="1036021"/>
            <a:ext cx="457200" cy="441325"/>
          </a:xfrm>
        </p:spPr>
        <p:txBody>
          <a:bodyPr/>
          <a:lstStyle/>
          <a:p>
            <a:fld id="{6A5F6EB0-0ACF-47C8-8809-594A32352EA2}" type="slidenum">
              <a:rPr lang="de-AT" smtClean="0"/>
              <a:t>‹#›</a:t>
            </a:fld>
            <a:endParaRPr lang="de-AT"/>
          </a:p>
        </p:txBody>
      </p:sp>
    </p:spTree>
    <p:extLst>
      <p:ext uri="{BB962C8B-B14F-4D97-AF65-F5344CB8AC3E}">
        <p14:creationId xmlns:p14="http://schemas.microsoft.com/office/powerpoint/2010/main" val="8184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Date Placeholder 1"/>
          <p:cNvSpPr>
            <a:spLocks noGrp="1"/>
          </p:cNvSpPr>
          <p:nvPr>
            <p:ph type="dt" sz="half" idx="10"/>
          </p:nvPr>
        </p:nvSpPr>
        <p:spPr/>
        <p:txBody>
          <a:bodyPr/>
          <a:lstStyle/>
          <a:p>
            <a:fld id="{C5059103-57EF-4955-B694-EF924D68BCD6}" type="datetimeFigureOut">
              <a:rPr lang="de-AT" smtClean="0"/>
              <a:t>23.01.2026</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A5F6EB0-0ACF-47C8-8809-594A32352EA2}" type="slidenum">
              <a:rPr lang="de-AT" smtClean="0"/>
              <a:t>‹#›</a:t>
            </a:fld>
            <a:endParaRPr lang="de-AT"/>
          </a:p>
        </p:txBody>
      </p:sp>
    </p:spTree>
    <p:extLst>
      <p:ext uri="{BB962C8B-B14F-4D97-AF65-F5344CB8AC3E}">
        <p14:creationId xmlns:p14="http://schemas.microsoft.com/office/powerpoint/2010/main" val="340789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a:xfrm>
            <a:off x="301752" y="6410848"/>
            <a:ext cx="3383280" cy="365760"/>
          </a:xfrm>
        </p:spPr>
        <p:txBody>
          <a:bodyPr/>
          <a:lstStyle/>
          <a:p>
            <a:endParaRPr lang="de-AT"/>
          </a:p>
        </p:txBody>
      </p:sp>
    </p:spTree>
    <p:extLst>
      <p:ext uri="{BB962C8B-B14F-4D97-AF65-F5344CB8AC3E}">
        <p14:creationId xmlns:p14="http://schemas.microsoft.com/office/powerpoint/2010/main" val="153980620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p>
            <a:fld id="{6A5F6EB0-0ACF-47C8-8809-594A32352EA2}" type="slidenum">
              <a:rPr lang="de-AT" smtClean="0"/>
              <a:t>‹#›</a:t>
            </a:fld>
            <a:endParaRPr lang="de-AT"/>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5059103-57EF-4955-B694-EF924D68BCD6}" type="datetimeFigureOut">
              <a:rPr lang="de-AT" smtClean="0"/>
              <a:t>23.01.2026</a:t>
            </a:fld>
            <a:endParaRPr lang="de-AT"/>
          </a:p>
        </p:txBody>
      </p:sp>
      <p:sp>
        <p:nvSpPr>
          <p:cNvPr id="6" name="Footer Placeholder 5"/>
          <p:cNvSpPr>
            <a:spLocks noGrp="1"/>
          </p:cNvSpPr>
          <p:nvPr>
            <p:ph type="ftr" sz="quarter" idx="11"/>
          </p:nvPr>
        </p:nvSpPr>
        <p:spPr>
          <a:xfrm>
            <a:off x="301752" y="6410848"/>
            <a:ext cx="3584448" cy="365760"/>
          </a:xfrm>
        </p:spPr>
        <p:txBody>
          <a:bodyPr/>
          <a:lstStyle/>
          <a:p>
            <a:endParaRPr lang="de-AT"/>
          </a:p>
        </p:txBody>
      </p:sp>
    </p:spTree>
    <p:extLst>
      <p:ext uri="{BB962C8B-B14F-4D97-AF65-F5344CB8AC3E}">
        <p14:creationId xmlns:p14="http://schemas.microsoft.com/office/powerpoint/2010/main" val="200987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A5F6EB0-0ACF-47C8-8809-594A32352EA2}" type="slidenum">
              <a:rPr lang="de-AT" smtClean="0"/>
              <a:t>‹#›</a:t>
            </a:fld>
            <a:endParaRPr lang="de-AT"/>
          </a:p>
        </p:txBody>
      </p:sp>
    </p:spTree>
    <p:extLst>
      <p:ext uri="{BB962C8B-B14F-4D97-AF65-F5344CB8AC3E}">
        <p14:creationId xmlns:p14="http://schemas.microsoft.com/office/powerpoint/2010/main" val="281926146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2"/>
            <a:ext cx="457200" cy="441325"/>
          </a:xfrm>
        </p:spPr>
        <p:txBody>
          <a:bodyPr/>
          <a:lstStyle/>
          <a:p>
            <a:fld id="{6A5F6EB0-0ACF-47C8-8809-594A32352EA2}" type="slidenum">
              <a:rPr lang="de-AT" smtClean="0"/>
              <a:t>‹#›</a:t>
            </a:fld>
            <a:endParaRPr lang="de-AT"/>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23.01.2026</a:t>
            </a:fld>
            <a:endParaRPr lang="de-AT"/>
          </a:p>
        </p:txBody>
      </p:sp>
      <p:sp>
        <p:nvSpPr>
          <p:cNvPr id="5" name="Footer Placeholder 4"/>
          <p:cNvSpPr>
            <a:spLocks noGrp="1"/>
          </p:cNvSpPr>
          <p:nvPr>
            <p:ph type="ftr" sz="quarter" idx="11"/>
          </p:nvPr>
        </p:nvSpPr>
        <p:spPr/>
        <p:txBody>
          <a:bodyPr/>
          <a:lstStyle/>
          <a:p>
            <a:endParaRPr lang="de-AT"/>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43014468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24A5EA-3D9A-4716-BD0D-90D4A8E979AE}" type="datetimeFigureOut">
              <a:rPr lang="fr-FR" smtClean="0"/>
              <a:t>23/01/2026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343400" y="1036020"/>
            <a:ext cx="457200" cy="441325"/>
          </a:xfrm>
        </p:spPr>
        <p:txBody>
          <a:bodyPr/>
          <a:lstStyle/>
          <a:p>
            <a:fld id="{EA1C02E4-8068-4771-BDBC-4ACA236B0F07}"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124A5EA-3D9A-4716-BD0D-90D4A8E979AE}" type="datetimeFigureOut">
              <a:rPr lang="fr-FR" smtClean="0"/>
              <a:t>23/01/2026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A1C02E4-8068-4771-BDBC-4ACA236B0F07}"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A1C02E4-8068-4771-BDBC-4ACA236B0F07}" type="slidenum">
              <a:rPr lang="fr-FR" smtClean="0"/>
              <a:t>‹#›</a:t>
            </a:fld>
            <a:endParaRPr lang="fr-F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124A5EA-3D9A-4716-BD0D-90D4A8E979AE}" type="datetimeFigureOut">
              <a:rPr lang="fr-FR" smtClean="0"/>
              <a:t>23/01/2026</a:t>
            </a:fld>
            <a:endParaRPr lang="fr-FR"/>
          </a:p>
        </p:txBody>
      </p:sp>
      <p:sp>
        <p:nvSpPr>
          <p:cNvPr id="6" name="Footer Placeholder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t>23/01/2026</a:t>
            </a:fld>
            <a:endParaRPr lang="fr-F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t>‹#›</a:t>
            </a:fld>
            <a:endParaRPr lang="fr-F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C8BC5E5E-B548-4472-BF5D-2F24D6B8117F}" type="datetimeFigureOut">
              <a:rPr lang="en-US" smtClean="0">
                <a:solidFill>
                  <a:prstClr val="black">
                    <a:lumMod val="50000"/>
                    <a:lumOff val="50000"/>
                  </a:prstClr>
                </a:solidFill>
              </a:rPr>
              <a:pPr/>
              <a:t>1/23/2026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332675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050">
                <a:solidFill>
                  <a:srgbClr val="FFFFFF"/>
                </a:solidFill>
              </a:defRPr>
            </a:lvl1pPr>
          </a:lstStyle>
          <a:p>
            <a:fld id="{8124A5EA-3D9A-4716-BD0D-90D4A8E979AE}" type="datetimeFigureOut">
              <a:rPr lang="fr-FR" smtClean="0"/>
              <a:t>23/01/2026</a:t>
            </a:fld>
            <a:endParaRPr lang="fr-F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9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EA1C02E4-8068-4771-BDBC-4ACA236B0F07}" type="slidenum">
              <a:rPr lang="fr-FR" smtClean="0"/>
              <a:t>‹#›</a:t>
            </a:fld>
            <a:endParaRPr lang="fr-F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5363579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3"/>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Rectangle 8"/>
          <p:cNvSpPr>
            <a:spLocks noChangeArrowheads="1"/>
          </p:cNvSpPr>
          <p:nvPr/>
        </p:nvSpPr>
        <p:spPr bwMode="auto">
          <a:xfrm>
            <a:off x="149352" y="638838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050">
                <a:solidFill>
                  <a:srgbClr val="FFFFFF"/>
                </a:solidFill>
              </a:defRPr>
            </a:lvl1pPr>
          </a:lstStyle>
          <a:p>
            <a:fld id="{C5059103-57EF-4955-B694-EF924D68BCD6}" type="datetimeFigureOut">
              <a:rPr lang="de-AT" smtClean="0"/>
              <a:t>23.01.2026</a:t>
            </a:fld>
            <a:endParaRPr lang="de-AT"/>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900">
                <a:solidFill>
                  <a:srgbClr val="FFFFFF"/>
                </a:solidFill>
              </a:defRPr>
            </a:lvl1pPr>
          </a:lstStyle>
          <a:p>
            <a:endParaRPr lang="de-AT"/>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3" name="Slide Number Placeholder 22"/>
          <p:cNvSpPr>
            <a:spLocks noGrp="1"/>
          </p:cNvSpPr>
          <p:nvPr>
            <p:ph type="sldNum" sz="quarter" idx="4"/>
          </p:nvPr>
        </p:nvSpPr>
        <p:spPr>
          <a:xfrm>
            <a:off x="4343400" y="1040177"/>
            <a:ext cx="4572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6A5F6EB0-0ACF-47C8-8809-594A32352EA2}" type="slidenum">
              <a:rPr lang="de-AT" smtClean="0"/>
              <a:t>‹#›</a:t>
            </a:fld>
            <a:endParaRPr lang="de-AT"/>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51392230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5059103-57EF-4955-B694-EF924D68BCD6}" type="datetimeFigureOut">
              <a:rPr lang="de-AT" smtClean="0"/>
              <a:t>23.01.2026</a:t>
            </a:fld>
            <a:endParaRPr lang="de-AT"/>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de-AT"/>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A5F6EB0-0ACF-47C8-8809-594A32352EA2}" type="slidenum">
              <a:rPr lang="de-AT" smtClean="0"/>
              <a:t>‹#›</a:t>
            </a:fld>
            <a:endParaRPr lang="de-AT"/>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54305602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w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percepp.com/macedonia.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hyperlink" Target="http://www.beneaththecover.com/2007/10/31/surprising-broca/"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_nFnLJocZSk" TargetMode="External"/><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6.xml"/><Relationship Id="rId26" Type="http://schemas.openxmlformats.org/officeDocument/2006/relationships/slide" Target="slide68.xml"/><Relationship Id="rId3" Type="http://schemas.openxmlformats.org/officeDocument/2006/relationships/image" Target="../media/image16.png"/><Relationship Id="rId21" Type="http://schemas.openxmlformats.org/officeDocument/2006/relationships/slide" Target="slide33.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3.xml"/><Relationship Id="rId25" Type="http://schemas.openxmlformats.org/officeDocument/2006/relationships/slide" Target="slide56.xml"/><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slide" Target="slide14.xml"/><Relationship Id="rId29" Type="http://schemas.openxmlformats.org/officeDocument/2006/relationships/slide" Target="slide7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52.xml"/><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slide" Target="slide45.xml"/><Relationship Id="rId28" Type="http://schemas.openxmlformats.org/officeDocument/2006/relationships/slide" Target="slide76.xml"/><Relationship Id="rId10" Type="http://schemas.openxmlformats.org/officeDocument/2006/relationships/image" Target="../media/image23.png"/><Relationship Id="rId19" Type="http://schemas.openxmlformats.org/officeDocument/2006/relationships/slide" Target="slide10.xml"/><Relationship Id="rId31" Type="http://schemas.openxmlformats.org/officeDocument/2006/relationships/slide" Target="slide89.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slide" Target="slide34.xml"/><Relationship Id="rId27" Type="http://schemas.openxmlformats.org/officeDocument/2006/relationships/slide" Target="slide72.xml"/><Relationship Id="rId30" Type="http://schemas.openxmlformats.org/officeDocument/2006/relationships/slide" Target="slide88.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60.wmf"/></Relationships>
</file>

<file path=ppt/slides/_rels/slide22.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hyperlink" Target="https://epep.at/?page_id=4690" TargetMode="External"/><Relationship Id="rId5" Type="http://schemas.microsoft.com/office/2007/relationships/hdphoto" Target="../media/hdphoto1.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owl.excelsior.edu/educator-resources/owl-across-disciplines/owl-across-the-disciplines-grammar-and-usage/" TargetMode="External"/><Relationship Id="rId7"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jpe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www.helbling.com/sites/default/files/media/documents/371140001_Demo_1.pdf" TargetMode="External"/><Relationship Id="rId4" Type="http://schemas.openxmlformats.org/officeDocument/2006/relationships/hyperlink" Target="https://owl.excelsior.edu/educator-resources/owl-across-disciplines/owl-across-the-disciplines-grammar-and-usag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diagramLayout" Target="../diagrams/layout4.xml"/><Relationship Id="rId7" Type="http://schemas.openxmlformats.org/officeDocument/2006/relationships/image" Target="../media/image88.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11" Type="http://schemas.openxmlformats.org/officeDocument/2006/relationships/hyperlink" Target="https://epep.at/?page_id=67" TargetMode="External"/><Relationship Id="rId5" Type="http://schemas.openxmlformats.org/officeDocument/2006/relationships/diagramColors" Target="../diagrams/colors4.xml"/><Relationship Id="rId10" Type="http://schemas.openxmlformats.org/officeDocument/2006/relationships/image" Target="../media/image90.png"/><Relationship Id="rId4" Type="http://schemas.openxmlformats.org/officeDocument/2006/relationships/diagramQuickStyle" Target="../diagrams/quickStyle4.xml"/><Relationship Id="rId9" Type="http://schemas.openxmlformats.org/officeDocument/2006/relationships/hyperlink" Target="https://www.polzleitner.com/epep/0-NMS/LisandLaura/2018-Flexi/M10-Experiences/vocab-cards-M10.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reeimageslive.co.uk/free_stock_image/blank-notebook-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3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3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azharreflections.blogspot.com/2013/06/my-e-dventures-of-writing.html" TargetMode="External"/><Relationship Id="rId7" Type="http://schemas.openxmlformats.org/officeDocument/2006/relationships/hyperlink" Target="http://graphicdesign.stackexchange.com/questions/55126/what-is-standard-colour-of-squares-or-lines-printing-on-paper-notebook" TargetMode="External"/><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G"/><Relationship Id="rId10" Type="http://schemas.openxmlformats.org/officeDocument/2006/relationships/image" Target="../media/image103.png"/><Relationship Id="rId4" Type="http://schemas.openxmlformats.org/officeDocument/2006/relationships/hyperlink" Target="https://creativecommons.org/licenses/by-nc-sa/3.0/" TargetMode="External"/><Relationship Id="rId9" Type="http://schemas.openxmlformats.org/officeDocument/2006/relationships/image" Target="../media/image98.JPG"/></Relationships>
</file>

<file path=ppt/slides/_rels/slide39.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hyperlink" Target="http://azharreflections.blogspot.com/2013/06/my-e-dventures-of-writing.html" TargetMode="External"/><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G"/><Relationship Id="rId5" Type="http://schemas.openxmlformats.org/officeDocument/2006/relationships/image" Target="../media/image101.JPG"/><Relationship Id="rId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adlet.com/lispolzleitner/what-s-on-your-mind-w4p98gj4ktdk"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tinyurl.com/whats-on-your-mind-today"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112.JP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8" Type="http://schemas.openxmlformats.org/officeDocument/2006/relationships/hyperlink" Target="http://www.tagxedo.com/artful/2d4efd96393946dd" TargetMode="External"/><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hyperlink" Target="http://www.tagxedo.com/artful/75c92688b920450b" TargetMode="External"/><Relationship Id="rId1" Type="http://schemas.openxmlformats.org/officeDocument/2006/relationships/slideLayout" Target="../slideLayouts/slideLayout2.xml"/><Relationship Id="rId6" Type="http://schemas.openxmlformats.org/officeDocument/2006/relationships/hyperlink" Target="http://www.tagxedo.com/artful/17b5bbddb38c4bac" TargetMode="External"/><Relationship Id="rId5" Type="http://schemas.openxmlformats.org/officeDocument/2006/relationships/image" Target="../media/image118.png"/><Relationship Id="rId4" Type="http://schemas.openxmlformats.org/officeDocument/2006/relationships/hyperlink" Target="http://www.tagxedo.com/artful/cff6627a3c384bc5" TargetMode="External"/><Relationship Id="rId9"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englisch-hilfen.de/en/grammar/reported.ht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Grammar/reporting-circl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4.wmf"/></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hyperlink" Target="https://padlet.com/lispolzleitner/pinboard-for-our-grammar-seminar-v1salvctg51b" TargetMode="External"/><Relationship Id="rId4" Type="http://schemas.openxmlformats.org/officeDocument/2006/relationships/hyperlink" Target="https://tinyurl.com/grammar-pinboar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epep.at/?page_id=3784" TargetMode="Externa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hyperlink" Target="https://www.youtube.com/watch?v=9dfWzp7rYR4" TargetMode="Externa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6.jpeg"/><Relationship Id="rId2" Type="http://schemas.openxmlformats.org/officeDocument/2006/relationships/hyperlink" Target="https://epep.at/?page_id=3784" TargetMode="External"/><Relationship Id="rId1" Type="http://schemas.openxmlformats.org/officeDocument/2006/relationships/slideLayout" Target="../slideLayouts/slideLayout2.xml"/><Relationship Id="rId6" Type="http://schemas.openxmlformats.org/officeDocument/2006/relationships/hyperlink" Target="https://epep.at/?page_id=2663"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polzleitner.com/epep/0-NMS/LisandLaura/2018-Flexi/GRAMMAR/GRAMMAR-book-part2.pdf" TargetMode="Externa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hyperlink" Target="https://epep.at/?page_id=2473" TargetMode="External"/><Relationship Id="rId2" Type="http://schemas.openxmlformats.org/officeDocument/2006/relationships/image" Target="../media/image137.jpeg"/><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hyperlink" Target="http://epep.at/?page_id=2473" TargetMode="External"/><Relationship Id="rId2" Type="http://schemas.openxmlformats.org/officeDocument/2006/relationships/image" Target="../media/image130.png"/><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hyperlink" Target="https://www.polzleitner.com/epep/Grammar/Past-Events-and-Setting.pdf" TargetMode="External"/><Relationship Id="rId2" Type="http://schemas.openxmlformats.org/officeDocument/2006/relationships/image" Target="../media/image147.png"/><Relationship Id="rId1" Type="http://schemas.openxmlformats.org/officeDocument/2006/relationships/slideLayout" Target="../slideLayouts/slideLayout6.xml"/><Relationship Id="rId5" Type="http://schemas.openxmlformats.org/officeDocument/2006/relationships/hyperlink" Target="https://epep.at/?page_id=2366" TargetMode="Externa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3" Type="http://schemas.openxmlformats.org/officeDocument/2006/relationships/hyperlink" Target="http://epep.at/?page_id=2366" TargetMode="External"/><Relationship Id="rId2" Type="http://schemas.openxmlformats.org/officeDocument/2006/relationships/hyperlink" Target="http://www.polzleitner.com/epep/Uni/Grammar/logos-collection/TenseNotions_Steinwender.pdf" TargetMode="External"/><Relationship Id="rId1" Type="http://schemas.openxmlformats.org/officeDocument/2006/relationships/slideLayout" Target="../slideLayouts/slideLayout8.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epep.at/?page_id=6010" TargetMode="External"/><Relationship Id="rId1" Type="http://schemas.openxmlformats.org/officeDocument/2006/relationships/slideLayout" Target="../slideLayouts/slideLayout8.xml"/><Relationship Id="rId5" Type="http://schemas.openxmlformats.org/officeDocument/2006/relationships/image" Target="../media/image141.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156.wmf"/><Relationship Id="rId7" Type="http://schemas.openxmlformats.org/officeDocument/2006/relationships/image" Target="../media/image141.png"/><Relationship Id="rId2" Type="http://schemas.openxmlformats.org/officeDocument/2006/relationships/hyperlink" Target="http://www.polzleitner.com/epep/Grammar/PassivePairs.pdf" TargetMode="External"/><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58.wmf"/><Relationship Id="rId4" Type="http://schemas.openxmlformats.org/officeDocument/2006/relationships/image" Target="../media/image157.wmf"/></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59.png"/><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wmf"/><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7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4.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s>
</file>

<file path=ppt/slides/_rels/slide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epep.at/?p=7428" TargetMode="External"/><Relationship Id="rId2" Type="http://schemas.openxmlformats.org/officeDocument/2006/relationships/image" Target="../media/image173.jpeg"/><Relationship Id="rId1" Type="http://schemas.openxmlformats.org/officeDocument/2006/relationships/slideLayout" Target="../slideLayouts/slideLayout5.xml"/><Relationship Id="rId6" Type="http://schemas.openxmlformats.org/officeDocument/2006/relationships/image" Target="../media/image175.jpeg"/><Relationship Id="rId5" Type="http://schemas.openxmlformats.org/officeDocument/2006/relationships/hyperlink" Target="https://epep.at/?p=7284" TargetMode="External"/><Relationship Id="rId4" Type="http://schemas.openxmlformats.org/officeDocument/2006/relationships/image" Target="../media/image174.jpeg"/></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epep.at/?p=7659" TargetMode="External"/><Relationship Id="rId1" Type="http://schemas.openxmlformats.org/officeDocument/2006/relationships/slideLayout" Target="../slideLayouts/slideLayout5.xml"/><Relationship Id="rId5" Type="http://schemas.openxmlformats.org/officeDocument/2006/relationships/image" Target="../media/image177.png"/><Relationship Id="rId4" Type="http://schemas.openxmlformats.org/officeDocument/2006/relationships/hyperlink" Target="https://www.polzleitner.com/epep/0-NMS/LisandLaura/2018-Flexi/M9-Future/Time-capsules-2040.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online.fliphtml5.com/hzyh/rngb/#p=1" TargetMode="External"/><Relationship Id="rId1" Type="http://schemas.openxmlformats.org/officeDocument/2006/relationships/slideLayout" Target="../slideLayouts/slideLayout8.xml"/><Relationship Id="rId4" Type="http://schemas.openxmlformats.org/officeDocument/2006/relationships/image" Target="../media/image179.png"/></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0.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polzleitner.com/epep/0-NMS/LisandLaura/2018-Flexi/M10-Experiences/M10-exams-and-tests/TEST4-M10.docx" TargetMode="External"/><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8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s://www.pngall.com/diary-png/download/70293" TargetMode="External"/><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online.fliphtml5.com/hzyh/vlmu/#p=1"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https://www.polzleitner.com/epep/0-NMS/LisandLaura/00-GR-RD-ME-books-for-printing/sample-versions/GRAMMAR-book-SAMPLE-copy.pdf" TargetMode="External"/><Relationship Id="rId2" Type="http://schemas.openxmlformats.org/officeDocument/2006/relationships/hyperlink" Target="https://epep.at/?page_id=1609" TargetMode="External"/><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www.nea.org/teachexperience/braik030925.html" TargetMode="External"/><Relationship Id="rId1" Type="http://schemas.openxmlformats.org/officeDocument/2006/relationships/slideLayout" Target="../slideLayouts/slideLayout8.xml"/><Relationship Id="rId4" Type="http://schemas.openxmlformats.org/officeDocument/2006/relationships/image" Target="../media/image192.png"/></Relationships>
</file>

<file path=ppt/slides/_rels/slide91.xml.rels><?xml version="1.0" encoding="UTF-8" standalone="yes"?>
<Relationships xmlns="http://schemas.openxmlformats.org/package/2006/relationships"><Relationship Id="rId3" Type="http://schemas.openxmlformats.org/officeDocument/2006/relationships/hyperlink" Target="https://epep.at/?page_id=3563" TargetMode="External"/><Relationship Id="rId2" Type="http://schemas.openxmlformats.org/officeDocument/2006/relationships/image" Target="../media/image19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nSpc>
                <a:spcPct val="200000"/>
              </a:lnSpc>
            </a:pPr>
            <a:r>
              <a:rPr lang="fr-FR" dirty="0"/>
              <a:t>Creative  </a:t>
            </a:r>
            <a:r>
              <a:rPr lang="fr-FR" dirty="0" err="1"/>
              <a:t>Approaches</a:t>
            </a:r>
            <a:r>
              <a:rPr lang="fr-FR" dirty="0"/>
              <a:t> to </a:t>
            </a:r>
            <a:r>
              <a:rPr lang="fr-FR" dirty="0" err="1"/>
              <a:t>teaching</a:t>
            </a:r>
            <a:r>
              <a:rPr lang="fr-FR" dirty="0"/>
              <a:t> Communicative </a:t>
            </a:r>
            <a:r>
              <a:rPr lang="fr-FR" dirty="0" err="1"/>
              <a:t>Grammar</a:t>
            </a:r>
            <a:endParaRPr lang="fr-FR" dirty="0"/>
          </a:p>
        </p:txBody>
      </p:sp>
      <p:sp>
        <p:nvSpPr>
          <p:cNvPr id="2" name="Title 1"/>
          <p:cNvSpPr>
            <a:spLocks noGrp="1"/>
          </p:cNvSpPr>
          <p:nvPr>
            <p:ph type="ctrTitle"/>
          </p:nvPr>
        </p:nvSpPr>
        <p:spPr>
          <a:xfrm>
            <a:off x="323528" y="381000"/>
            <a:ext cx="8280920" cy="1607840"/>
          </a:xfrm>
        </p:spPr>
        <p:txBody>
          <a:bodyPr>
            <a:noAutofit/>
          </a:bodyPr>
          <a:lstStyle/>
          <a:p>
            <a:pPr algn="l"/>
            <a:r>
              <a:rPr lang="fr-FR" sz="4000" dirty="0" err="1"/>
              <a:t>Knowing</a:t>
            </a:r>
            <a:r>
              <a:rPr lang="fr-FR" sz="4000" dirty="0"/>
              <a:t> </a:t>
            </a:r>
            <a:r>
              <a:rPr lang="fr-FR" sz="4000" dirty="0" err="1"/>
              <a:t>Grammar</a:t>
            </a:r>
            <a:br>
              <a:rPr lang="fr-FR" sz="4000" dirty="0"/>
            </a:br>
            <a:r>
              <a:rPr lang="fr-FR" sz="4000" dirty="0"/>
              <a:t>                               or </a:t>
            </a:r>
            <a:r>
              <a:rPr lang="fr-FR" sz="4000" dirty="0" err="1"/>
              <a:t>Using</a:t>
            </a:r>
            <a:r>
              <a:rPr lang="fr-FR" sz="4000" dirty="0"/>
              <a:t> </a:t>
            </a:r>
            <a:r>
              <a:rPr lang="fr-FR" sz="4000" dirty="0" err="1"/>
              <a:t>Grammar</a:t>
            </a:r>
            <a:endParaRPr lang="fr-FR"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63608">
            <a:off x="825699" y="3645024"/>
            <a:ext cx="1122412" cy="26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005064"/>
            <a:ext cx="15621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73" y="3897510"/>
            <a:ext cx="16097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lp\AppData\Local\Microsoft\Windows\Temporary Internet Files\Content.IE5\NVUPZAL7\dglxasset[2].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4274455"/>
            <a:ext cx="2232248" cy="173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1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534400" cy="758952"/>
          </a:xfrm>
        </p:spPr>
        <p:txBody>
          <a:bodyPr>
            <a:normAutofit fontScale="90000"/>
          </a:bodyPr>
          <a:lstStyle/>
          <a:p>
            <a:r>
              <a:rPr lang="en-US" dirty="0"/>
              <a:t>Why does the new curriculum choose a MEANING into FORM approach?</a:t>
            </a:r>
            <a:endParaRPr lang="fr-FR"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35528" y="1628800"/>
            <a:ext cx="742619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32240" y="5908630"/>
            <a:ext cx="1440160" cy="307777"/>
          </a:xfrm>
          <a:prstGeom prst="rect">
            <a:avLst/>
          </a:prstGeom>
          <a:noFill/>
        </p:spPr>
        <p:txBody>
          <a:bodyPr wrap="square" rtlCol="0">
            <a:spAutoFit/>
          </a:bodyPr>
          <a:lstStyle/>
          <a:p>
            <a:r>
              <a:rPr lang="fr-FR" sz="1400" dirty="0"/>
              <a:t>©David </a:t>
            </a:r>
            <a:r>
              <a:rPr lang="fr-FR" sz="1400" dirty="0" err="1"/>
              <a:t>Newby</a:t>
            </a:r>
            <a:endParaRPr lang="fr-FR" sz="1400" dirty="0"/>
          </a:p>
        </p:txBody>
      </p:sp>
    </p:spTree>
    <p:extLst>
      <p:ext uri="{BB962C8B-B14F-4D97-AF65-F5344CB8AC3E}">
        <p14:creationId xmlns:p14="http://schemas.microsoft.com/office/powerpoint/2010/main" val="273675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78CB-5E1B-0192-4742-0A2B670519C8}"/>
              </a:ext>
            </a:extLst>
          </p:cNvPr>
          <p:cNvSpPr>
            <a:spLocks noGrp="1"/>
          </p:cNvSpPr>
          <p:nvPr>
            <p:ph type="title"/>
          </p:nvPr>
        </p:nvSpPr>
        <p:spPr>
          <a:xfrm>
            <a:off x="294722" y="1837484"/>
            <a:ext cx="1973021" cy="3103684"/>
          </a:xfrm>
        </p:spPr>
        <p:txBody>
          <a:bodyPr>
            <a:normAutofit/>
          </a:bodyPr>
          <a:lstStyle/>
          <a:p>
            <a:br>
              <a:rPr lang="en-US" sz="2000" dirty="0">
                <a:solidFill>
                  <a:srgbClr val="C00000"/>
                </a:solidFill>
              </a:rPr>
            </a:br>
            <a:r>
              <a:rPr lang="en-US" sz="2700" b="1" dirty="0">
                <a:solidFill>
                  <a:srgbClr val="C00000"/>
                </a:solidFill>
              </a:rPr>
              <a:t>Inductive approach</a:t>
            </a:r>
            <a:br>
              <a:rPr lang="en-US" sz="2000" b="1" dirty="0">
                <a:solidFill>
                  <a:srgbClr val="C00000"/>
                </a:solidFill>
              </a:rPr>
            </a:br>
            <a:br>
              <a:rPr lang="en-US" sz="2000" b="1" dirty="0">
                <a:solidFill>
                  <a:srgbClr val="C00000"/>
                </a:solidFill>
              </a:rPr>
            </a:br>
            <a:br>
              <a:rPr lang="en-US" sz="2000" b="1" dirty="0">
                <a:solidFill>
                  <a:srgbClr val="C00000"/>
                </a:solidFill>
              </a:rPr>
            </a:br>
            <a:r>
              <a:rPr lang="en-US" sz="2000" b="1" dirty="0">
                <a:solidFill>
                  <a:srgbClr val="C00000"/>
                </a:solidFill>
              </a:rPr>
              <a:t> </a:t>
            </a:r>
            <a:r>
              <a:rPr lang="en-US" sz="2000" dirty="0">
                <a:solidFill>
                  <a:srgbClr val="C00000"/>
                </a:solidFill>
              </a:rPr>
              <a:t>Students find a match between </a:t>
            </a:r>
            <a:r>
              <a:rPr lang="en-US" sz="2000" b="1" dirty="0">
                <a:solidFill>
                  <a:srgbClr val="C00000"/>
                </a:solidFill>
              </a:rPr>
              <a:t>MEANING and FORM</a:t>
            </a:r>
            <a:endParaRPr lang="en-AT" b="1" dirty="0">
              <a:solidFill>
                <a:srgbClr val="C00000"/>
              </a:solidFill>
            </a:endParaRPr>
          </a:p>
        </p:txBody>
      </p:sp>
      <p:sp>
        <p:nvSpPr>
          <p:cNvPr id="4" name="Footer Placeholder 3">
            <a:extLst>
              <a:ext uri="{FF2B5EF4-FFF2-40B4-BE49-F238E27FC236}">
                <a16:creationId xmlns:a16="http://schemas.microsoft.com/office/drawing/2014/main" id="{1F792396-B06C-078A-782B-6B38EC929B61}"/>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3B9BD3E9-B5E3-CC51-18B9-796EDDAADB49}"/>
              </a:ext>
            </a:extLst>
          </p:cNvPr>
          <p:cNvSpPr>
            <a:spLocks noGrp="1"/>
          </p:cNvSpPr>
          <p:nvPr>
            <p:ph type="sldNum" sz="quarter" idx="12"/>
          </p:nvPr>
        </p:nvSpPr>
        <p:spPr/>
        <p:txBody>
          <a:bodyPr/>
          <a:lstStyle/>
          <a:p>
            <a:fld id="{B817C4E8-9515-4373-8DE0-89D0CCCBBCAC}" type="slidenum">
              <a:rPr lang="de-AT" smtClean="0"/>
              <a:t>11</a:t>
            </a:fld>
            <a:endParaRPr lang="de-AT"/>
          </a:p>
        </p:txBody>
      </p:sp>
      <p:pic>
        <p:nvPicPr>
          <p:cNvPr id="7" name="Picture 6">
            <a:extLst>
              <a:ext uri="{FF2B5EF4-FFF2-40B4-BE49-F238E27FC236}">
                <a16:creationId xmlns:a16="http://schemas.microsoft.com/office/drawing/2014/main" id="{90ED0F50-D8C6-C43A-DB0F-241CAF17E630}"/>
              </a:ext>
            </a:extLst>
          </p:cNvPr>
          <p:cNvPicPr>
            <a:picLocks noChangeAspect="1"/>
          </p:cNvPicPr>
          <p:nvPr/>
        </p:nvPicPr>
        <p:blipFill>
          <a:blip r:embed="rId2"/>
          <a:stretch>
            <a:fillRect/>
          </a:stretch>
        </p:blipFill>
        <p:spPr>
          <a:xfrm>
            <a:off x="2267744" y="1829935"/>
            <a:ext cx="6487125" cy="4276920"/>
          </a:xfrm>
          <a:prstGeom prst="rect">
            <a:avLst/>
          </a:prstGeom>
        </p:spPr>
      </p:pic>
      <p:sp>
        <p:nvSpPr>
          <p:cNvPr id="3" name="Titel 1">
            <a:extLst>
              <a:ext uri="{FF2B5EF4-FFF2-40B4-BE49-F238E27FC236}">
                <a16:creationId xmlns:a16="http://schemas.microsoft.com/office/drawing/2014/main" id="{F580C0D5-8F59-5E6A-3A83-259E6A4FB4C1}"/>
              </a:ext>
            </a:extLst>
          </p:cNvPr>
          <p:cNvSpPr txBox="1">
            <a:spLocks/>
          </p:cNvSpPr>
          <p:nvPr/>
        </p:nvSpPr>
        <p:spPr>
          <a:xfrm>
            <a:off x="683568" y="388381"/>
            <a:ext cx="7978525" cy="622091"/>
          </a:xfrm>
          <a:prstGeom prst="rect">
            <a:avLst/>
          </a:prstGeom>
        </p:spPr>
        <p:txBody>
          <a:bodyPr vert="horz" wrap="none" anchor="t">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de-AT" dirty="0">
                <a:solidFill>
                  <a:srgbClr val="C00000"/>
                </a:solidFill>
              </a:rPr>
              <a:t>A </a:t>
            </a:r>
            <a:r>
              <a:rPr lang="de-AT" dirty="0" err="1">
                <a:solidFill>
                  <a:srgbClr val="C00000"/>
                </a:solidFill>
              </a:rPr>
              <a:t>first</a:t>
            </a:r>
            <a:r>
              <a:rPr lang="de-AT" dirty="0">
                <a:solidFill>
                  <a:srgbClr val="C00000"/>
                </a:solidFill>
              </a:rPr>
              <a:t> </a:t>
            </a:r>
            <a:r>
              <a:rPr lang="de-AT" dirty="0" err="1">
                <a:solidFill>
                  <a:srgbClr val="C00000"/>
                </a:solidFill>
              </a:rPr>
              <a:t>example</a:t>
            </a:r>
            <a:r>
              <a:rPr lang="de-AT" dirty="0">
                <a:solidFill>
                  <a:srgbClr val="C00000"/>
                </a:solidFill>
              </a:rPr>
              <a:t>: </a:t>
            </a:r>
            <a:r>
              <a:rPr lang="de-AT" dirty="0" err="1">
                <a:solidFill>
                  <a:srgbClr val="C00000"/>
                </a:solidFill>
              </a:rPr>
              <a:t>Meaning</a:t>
            </a:r>
            <a:r>
              <a:rPr lang="de-AT" dirty="0">
                <a:solidFill>
                  <a:srgbClr val="C00000"/>
                </a:solidFill>
              </a:rPr>
              <a:t> </a:t>
            </a:r>
            <a:r>
              <a:rPr lang="de-AT" dirty="0" err="1">
                <a:solidFill>
                  <a:srgbClr val="C00000"/>
                </a:solidFill>
              </a:rPr>
              <a:t>into</a:t>
            </a:r>
            <a:r>
              <a:rPr lang="de-AT" dirty="0">
                <a:solidFill>
                  <a:srgbClr val="C00000"/>
                </a:solidFill>
              </a:rPr>
              <a:t> Form</a:t>
            </a:r>
          </a:p>
        </p:txBody>
      </p:sp>
      <p:sp>
        <p:nvSpPr>
          <p:cNvPr id="6" name="TextBox 5">
            <a:extLst>
              <a:ext uri="{FF2B5EF4-FFF2-40B4-BE49-F238E27FC236}">
                <a16:creationId xmlns:a16="http://schemas.microsoft.com/office/drawing/2014/main" id="{381214DE-944F-C63F-D360-16DCB4C6AD23}"/>
              </a:ext>
            </a:extLst>
          </p:cNvPr>
          <p:cNvSpPr txBox="1"/>
          <p:nvPr/>
        </p:nvSpPr>
        <p:spPr>
          <a:xfrm>
            <a:off x="6228184" y="3371977"/>
            <a:ext cx="2289893" cy="156966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de-AT" sz="2400" dirty="0" err="1">
                <a:solidFill>
                  <a:srgbClr val="C00000"/>
                </a:solidFill>
              </a:rPr>
              <a:t>Personalized</a:t>
            </a:r>
            <a:r>
              <a:rPr lang="de-AT" sz="2400" dirty="0">
                <a:solidFill>
                  <a:srgbClr val="C00000"/>
                </a:solidFill>
              </a:rPr>
              <a:t> </a:t>
            </a:r>
            <a:r>
              <a:rPr lang="de-AT" sz="2400" dirty="0" err="1">
                <a:solidFill>
                  <a:srgbClr val="C00000"/>
                </a:solidFill>
              </a:rPr>
              <a:t>practice</a:t>
            </a:r>
            <a:r>
              <a:rPr lang="de-AT" sz="2400" dirty="0">
                <a:solidFill>
                  <a:srgbClr val="C00000"/>
                </a:solidFill>
              </a:rPr>
              <a:t> in a </a:t>
            </a:r>
            <a:r>
              <a:rPr lang="de-AT" sz="2400" dirty="0" err="1">
                <a:solidFill>
                  <a:srgbClr val="C00000"/>
                </a:solidFill>
              </a:rPr>
              <a:t>communicative</a:t>
            </a:r>
            <a:r>
              <a:rPr lang="de-AT" sz="2400" dirty="0">
                <a:solidFill>
                  <a:srgbClr val="C00000"/>
                </a:solidFill>
              </a:rPr>
              <a:t> </a:t>
            </a:r>
            <a:r>
              <a:rPr lang="de-AT" sz="2400" dirty="0" err="1">
                <a:solidFill>
                  <a:srgbClr val="C00000"/>
                </a:solidFill>
              </a:rPr>
              <a:t>context</a:t>
            </a:r>
            <a:endParaRPr lang="en-AT" sz="2400" dirty="0">
              <a:solidFill>
                <a:srgbClr val="C00000"/>
              </a:solidFill>
            </a:endParaRPr>
          </a:p>
        </p:txBody>
      </p:sp>
    </p:spTree>
    <p:extLst>
      <p:ext uri="{BB962C8B-B14F-4D97-AF65-F5344CB8AC3E}">
        <p14:creationId xmlns:p14="http://schemas.microsoft.com/office/powerpoint/2010/main" val="112206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8763-9ECB-96FA-DF87-D76D24DB3BDE}"/>
              </a:ext>
            </a:extLst>
          </p:cNvPr>
          <p:cNvSpPr>
            <a:spLocks noGrp="1"/>
          </p:cNvSpPr>
          <p:nvPr>
            <p:ph type="title"/>
          </p:nvPr>
        </p:nvSpPr>
        <p:spPr/>
        <p:txBody>
          <a:bodyPr>
            <a:normAutofit fontScale="90000"/>
          </a:bodyPr>
          <a:lstStyle/>
          <a:p>
            <a:r>
              <a:rPr lang="de-AT" dirty="0"/>
              <a:t>Performance</a:t>
            </a:r>
            <a:br>
              <a:rPr lang="de-AT" dirty="0"/>
            </a:br>
            <a:r>
              <a:rPr lang="de-AT" sz="2200" dirty="0"/>
              <a:t>I </a:t>
            </a:r>
            <a:r>
              <a:rPr lang="de-AT" sz="2200" dirty="0" err="1"/>
              <a:t>can</a:t>
            </a:r>
            <a:r>
              <a:rPr lang="de-AT" sz="2200" dirty="0"/>
              <a:t> </a:t>
            </a:r>
            <a:r>
              <a:rPr lang="de-AT" sz="2200" dirty="0" err="1"/>
              <a:t>write</a:t>
            </a:r>
            <a:r>
              <a:rPr lang="de-AT" sz="2200" dirty="0"/>
              <a:t> </a:t>
            </a:r>
            <a:r>
              <a:rPr lang="de-AT" sz="2200" dirty="0" err="1"/>
              <a:t>about</a:t>
            </a:r>
            <a:r>
              <a:rPr lang="de-AT" sz="2200" dirty="0"/>
              <a:t> </a:t>
            </a:r>
            <a:r>
              <a:rPr lang="de-AT" sz="2200" dirty="0" err="1"/>
              <a:t>another</a:t>
            </a:r>
            <a:r>
              <a:rPr lang="de-AT" sz="2200" dirty="0"/>
              <a:t> </a:t>
            </a:r>
            <a:r>
              <a:rPr lang="de-AT" sz="2200" dirty="0" err="1"/>
              <a:t>person</a:t>
            </a:r>
            <a:endParaRPr lang="en-AT" dirty="0"/>
          </a:p>
        </p:txBody>
      </p:sp>
      <p:pic>
        <p:nvPicPr>
          <p:cNvPr id="4" name="Picture 3">
            <a:extLst>
              <a:ext uri="{FF2B5EF4-FFF2-40B4-BE49-F238E27FC236}">
                <a16:creationId xmlns:a16="http://schemas.microsoft.com/office/drawing/2014/main" id="{31E2300C-31F1-7949-FBA3-498DB9BE640E}"/>
              </a:ext>
            </a:extLst>
          </p:cNvPr>
          <p:cNvPicPr>
            <a:picLocks noChangeAspect="1"/>
          </p:cNvPicPr>
          <p:nvPr/>
        </p:nvPicPr>
        <p:blipFill>
          <a:blip r:embed="rId2"/>
          <a:stretch>
            <a:fillRect/>
          </a:stretch>
        </p:blipFill>
        <p:spPr>
          <a:xfrm>
            <a:off x="342862" y="1064994"/>
            <a:ext cx="3772230" cy="52889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79D066A-378E-5B6C-5B60-9254DD075387}"/>
              </a:ext>
            </a:extLst>
          </p:cNvPr>
          <p:cNvPicPr>
            <a:picLocks noChangeAspect="1"/>
          </p:cNvPicPr>
          <p:nvPr/>
        </p:nvPicPr>
        <p:blipFill>
          <a:blip r:embed="rId3"/>
          <a:stretch>
            <a:fillRect/>
          </a:stretch>
        </p:blipFill>
        <p:spPr>
          <a:xfrm>
            <a:off x="4932040" y="1064994"/>
            <a:ext cx="3747718" cy="5301208"/>
          </a:xfrm>
          <a:prstGeom prst="rect">
            <a:avLst/>
          </a:prstGeom>
          <a:ln>
            <a:noFill/>
          </a:ln>
          <a:effectLst>
            <a:outerShdw blurRad="292100" dist="139700" dir="2700000" algn="tl" rotWithShape="0">
              <a:srgbClr val="333333">
                <a:alpha val="65000"/>
              </a:srgbClr>
            </a:outerShdw>
          </a:effectLst>
        </p:spPr>
      </p:pic>
      <p:sp>
        <p:nvSpPr>
          <p:cNvPr id="7" name="Speech Bubble: Oval 6">
            <a:extLst>
              <a:ext uri="{FF2B5EF4-FFF2-40B4-BE49-F238E27FC236}">
                <a16:creationId xmlns:a16="http://schemas.microsoft.com/office/drawing/2014/main" id="{3F503F52-9523-27C2-3835-6D2CFA60D388}"/>
              </a:ext>
            </a:extLst>
          </p:cNvPr>
          <p:cNvSpPr/>
          <p:nvPr/>
        </p:nvSpPr>
        <p:spPr>
          <a:xfrm>
            <a:off x="6447510" y="32012"/>
            <a:ext cx="2232248" cy="1152128"/>
          </a:xfrm>
          <a:prstGeom prst="wedgeEllipseCallout">
            <a:avLst>
              <a:gd name="adj1" fmla="val -52049"/>
              <a:gd name="adj2" fmla="val 6521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sz="1400" dirty="0"/>
              <a:t>Lehrplanziel:</a:t>
            </a:r>
          </a:p>
          <a:p>
            <a:pPr algn="ctr"/>
            <a:r>
              <a:rPr lang="de-AT" sz="1400" dirty="0"/>
              <a:t> I </a:t>
            </a:r>
            <a:r>
              <a:rPr lang="de-AT" sz="1400" dirty="0" err="1"/>
              <a:t>can</a:t>
            </a:r>
            <a:r>
              <a:rPr lang="de-AT" sz="1400" dirty="0"/>
              <a:t> </a:t>
            </a:r>
            <a:r>
              <a:rPr lang="de-AT" sz="1400" dirty="0" err="1"/>
              <a:t>write</a:t>
            </a:r>
            <a:r>
              <a:rPr lang="de-AT" sz="1400" dirty="0"/>
              <a:t> </a:t>
            </a:r>
            <a:r>
              <a:rPr lang="de-AT" sz="1400" dirty="0" err="1"/>
              <a:t>or</a:t>
            </a:r>
            <a:r>
              <a:rPr lang="de-AT" sz="1400" dirty="0"/>
              <a:t> </a:t>
            </a:r>
            <a:r>
              <a:rPr lang="de-AT" sz="1400" dirty="0" err="1"/>
              <a:t>speak</a:t>
            </a:r>
            <a:r>
              <a:rPr lang="de-AT" sz="1400" dirty="0"/>
              <a:t> </a:t>
            </a:r>
            <a:r>
              <a:rPr lang="de-AT" sz="1400" dirty="0" err="1"/>
              <a:t>about</a:t>
            </a:r>
            <a:r>
              <a:rPr lang="de-AT" sz="1400" dirty="0"/>
              <a:t> </a:t>
            </a:r>
            <a:r>
              <a:rPr lang="de-AT" sz="1400" dirty="0" err="1"/>
              <a:t>another</a:t>
            </a:r>
            <a:r>
              <a:rPr lang="de-AT" sz="1400" dirty="0"/>
              <a:t> </a:t>
            </a:r>
            <a:r>
              <a:rPr lang="de-AT" sz="1400" dirty="0" err="1"/>
              <a:t>person</a:t>
            </a:r>
            <a:r>
              <a:rPr lang="de-AT" sz="1400" dirty="0"/>
              <a:t> </a:t>
            </a:r>
            <a:r>
              <a:rPr lang="de-AT" sz="1400" dirty="0" err="1"/>
              <a:t>or</a:t>
            </a:r>
            <a:r>
              <a:rPr lang="de-AT" sz="1400" dirty="0"/>
              <a:t> </a:t>
            </a:r>
            <a:r>
              <a:rPr lang="de-AT" sz="1400" dirty="0" err="1"/>
              <a:t>thing</a:t>
            </a:r>
            <a:r>
              <a:rPr lang="de-AT" sz="1400" dirty="0"/>
              <a:t>.</a:t>
            </a:r>
            <a:endParaRPr lang="en-AT" sz="1400" dirty="0"/>
          </a:p>
        </p:txBody>
      </p:sp>
    </p:spTree>
    <p:extLst>
      <p:ext uri="{BB962C8B-B14F-4D97-AF65-F5344CB8AC3E}">
        <p14:creationId xmlns:p14="http://schemas.microsoft.com/office/powerpoint/2010/main" val="326158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8377-29D3-58B6-A68B-2D766C220B7F}"/>
              </a:ext>
            </a:extLst>
          </p:cNvPr>
          <p:cNvSpPr>
            <a:spLocks noGrp="1"/>
          </p:cNvSpPr>
          <p:nvPr>
            <p:ph type="title"/>
          </p:nvPr>
        </p:nvSpPr>
        <p:spPr/>
        <p:txBody>
          <a:bodyPr>
            <a:normAutofit fontScale="90000"/>
          </a:bodyPr>
          <a:lstStyle/>
          <a:p>
            <a:r>
              <a:rPr lang="de-AT" dirty="0"/>
              <a:t>Performance</a:t>
            </a:r>
            <a:br>
              <a:rPr lang="de-AT" dirty="0"/>
            </a:br>
            <a:r>
              <a:rPr lang="de-AT" sz="1800" dirty="0"/>
              <a:t>Show </a:t>
            </a:r>
            <a:r>
              <a:rPr lang="de-AT" sz="1800" dirty="0" err="1"/>
              <a:t>us</a:t>
            </a:r>
            <a:r>
              <a:rPr lang="de-AT" sz="1800" dirty="0"/>
              <a:t> </a:t>
            </a:r>
            <a:r>
              <a:rPr lang="de-AT" sz="1800" dirty="0" err="1"/>
              <a:t>that</a:t>
            </a:r>
            <a:r>
              <a:rPr lang="de-AT" sz="1800" dirty="0"/>
              <a:t> </a:t>
            </a:r>
            <a:r>
              <a:rPr lang="de-AT" sz="1800" dirty="0" err="1"/>
              <a:t>you</a:t>
            </a:r>
            <a:r>
              <a:rPr lang="de-AT" sz="1800" dirty="0"/>
              <a:t> </a:t>
            </a:r>
            <a:r>
              <a:rPr lang="de-AT" sz="1800" dirty="0" err="1"/>
              <a:t>can</a:t>
            </a:r>
            <a:r>
              <a:rPr lang="de-AT" sz="1800" dirty="0"/>
              <a:t> </a:t>
            </a:r>
            <a:r>
              <a:rPr lang="de-AT" sz="1800" dirty="0" err="1"/>
              <a:t>write</a:t>
            </a:r>
            <a:r>
              <a:rPr lang="de-AT" sz="1800" dirty="0"/>
              <a:t> </a:t>
            </a:r>
            <a:r>
              <a:rPr lang="de-AT" sz="1800" dirty="0" err="1"/>
              <a:t>about</a:t>
            </a:r>
            <a:r>
              <a:rPr lang="de-AT" sz="1800" dirty="0"/>
              <a:t> </a:t>
            </a:r>
            <a:r>
              <a:rPr lang="de-AT" sz="1800" dirty="0" err="1"/>
              <a:t>your</a:t>
            </a:r>
            <a:r>
              <a:rPr lang="de-AT" sz="1800" dirty="0"/>
              <a:t> </a:t>
            </a:r>
            <a:r>
              <a:rPr lang="de-AT" sz="1800" b="1" dirty="0" err="1"/>
              <a:t>general</a:t>
            </a:r>
            <a:r>
              <a:rPr lang="de-AT" sz="1800" b="1" dirty="0"/>
              <a:t> </a:t>
            </a:r>
            <a:r>
              <a:rPr lang="de-AT" sz="1800" b="1" dirty="0" err="1"/>
              <a:t>experiences</a:t>
            </a:r>
            <a:r>
              <a:rPr lang="de-AT" sz="1800" b="1" dirty="0"/>
              <a:t> </a:t>
            </a:r>
            <a:r>
              <a:rPr lang="de-AT" sz="1800" dirty="0"/>
              <a:t>and </a:t>
            </a:r>
            <a:r>
              <a:rPr lang="de-AT" sz="1800" b="1" dirty="0" err="1"/>
              <a:t>specific</a:t>
            </a:r>
            <a:r>
              <a:rPr lang="de-AT" sz="1800" b="1" dirty="0"/>
              <a:t> </a:t>
            </a:r>
            <a:r>
              <a:rPr lang="de-AT" sz="1800" b="1" dirty="0" err="1"/>
              <a:t>details</a:t>
            </a:r>
            <a:endParaRPr lang="en-AT" b="1" dirty="0"/>
          </a:p>
        </p:txBody>
      </p:sp>
      <p:pic>
        <p:nvPicPr>
          <p:cNvPr id="20" name="Content Placeholder 19">
            <a:extLst>
              <a:ext uri="{FF2B5EF4-FFF2-40B4-BE49-F238E27FC236}">
                <a16:creationId xmlns:a16="http://schemas.microsoft.com/office/drawing/2014/main" id="{7F12231D-A916-E947-33DF-369D71B37741}"/>
              </a:ext>
            </a:extLst>
          </p:cNvPr>
          <p:cNvPicPr>
            <a:picLocks noGrp="1" noChangeAspect="1"/>
          </p:cNvPicPr>
          <p:nvPr>
            <p:ph sz="quarter" idx="1"/>
          </p:nvPr>
        </p:nvPicPr>
        <p:blipFill>
          <a:blip r:embed="rId2"/>
          <a:stretch>
            <a:fillRect/>
          </a:stretch>
        </p:blipFill>
        <p:spPr>
          <a:xfrm>
            <a:off x="2164566" y="1527175"/>
            <a:ext cx="4778356" cy="4572000"/>
          </a:xfrm>
          <a:prstGeom prst="rect">
            <a:avLst/>
          </a:prstGeom>
        </p:spPr>
      </p:pic>
      <p:pic>
        <p:nvPicPr>
          <p:cNvPr id="6" name="Picture 5">
            <a:extLst>
              <a:ext uri="{FF2B5EF4-FFF2-40B4-BE49-F238E27FC236}">
                <a16:creationId xmlns:a16="http://schemas.microsoft.com/office/drawing/2014/main" id="{6FA67F52-1362-72C0-B570-ED5D1769BEB3}"/>
              </a:ext>
            </a:extLst>
          </p:cNvPr>
          <p:cNvPicPr>
            <a:picLocks noChangeAspect="1"/>
          </p:cNvPicPr>
          <p:nvPr/>
        </p:nvPicPr>
        <p:blipFill>
          <a:blip r:embed="rId3"/>
          <a:stretch>
            <a:fillRect/>
          </a:stretch>
        </p:blipFill>
        <p:spPr>
          <a:xfrm>
            <a:off x="179512" y="1490473"/>
            <a:ext cx="3179819" cy="439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44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71519"/>
            <a:ext cx="6850850" cy="1325298"/>
          </a:xfrm>
        </p:spPr>
        <p:txBody>
          <a:bodyPr>
            <a:normAutofit fontScale="90000"/>
          </a:bodyPr>
          <a:lstStyle/>
          <a:p>
            <a:r>
              <a:rPr lang="en-US" dirty="0"/>
              <a:t>Why does the new curriculum choose a MEANING into FORM approach?</a:t>
            </a:r>
            <a:endParaRPr lang="fr-FR"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94647" y="2078850"/>
            <a:ext cx="5569643"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92180" y="5288723"/>
            <a:ext cx="1080120" cy="415498"/>
          </a:xfrm>
          <a:prstGeom prst="rect">
            <a:avLst/>
          </a:prstGeom>
          <a:noFill/>
        </p:spPr>
        <p:txBody>
          <a:bodyPr wrap="square" rtlCol="0">
            <a:spAutoFit/>
          </a:bodyPr>
          <a:lstStyle/>
          <a:p>
            <a:pPr defTabSz="685800"/>
            <a:r>
              <a:rPr lang="fr-FR" sz="1050" dirty="0">
                <a:solidFill>
                  <a:prstClr val="black"/>
                </a:solidFill>
                <a:latin typeface="Georgia"/>
              </a:rPr>
              <a:t>©David </a:t>
            </a:r>
            <a:r>
              <a:rPr lang="fr-FR" sz="1050" dirty="0" err="1">
                <a:solidFill>
                  <a:prstClr val="black"/>
                </a:solidFill>
                <a:latin typeface="Georgia"/>
              </a:rPr>
              <a:t>Newby</a:t>
            </a:r>
            <a:endParaRPr lang="fr-FR" sz="1050" dirty="0">
              <a:solidFill>
                <a:prstClr val="black"/>
              </a:solidFill>
              <a:latin typeface="Georgia"/>
            </a:endParaRPr>
          </a:p>
        </p:txBody>
      </p:sp>
    </p:spTree>
    <p:extLst>
      <p:ext uri="{BB962C8B-B14F-4D97-AF65-F5344CB8AC3E}">
        <p14:creationId xmlns:p14="http://schemas.microsoft.com/office/powerpoint/2010/main" val="2157464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652" y="620688"/>
            <a:ext cx="5775091" cy="527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55522" y="1440409"/>
            <a:ext cx="2362200" cy="1152128"/>
          </a:xfrm>
        </p:spPr>
        <p:txBody>
          <a:bodyPr/>
          <a:lstStyle/>
          <a:p>
            <a:r>
              <a:rPr lang="fr-FR" sz="2000" dirty="0">
                <a:solidFill>
                  <a:schemeClr val="accent3"/>
                </a:solidFill>
              </a:rPr>
              <a:t>Learning = </a:t>
            </a:r>
            <a:r>
              <a:rPr lang="fr-FR" sz="2000" dirty="0" err="1">
                <a:solidFill>
                  <a:schemeClr val="accent3"/>
                </a:solidFill>
              </a:rPr>
              <a:t>creating</a:t>
            </a:r>
            <a:r>
              <a:rPr lang="fr-FR" sz="2000" dirty="0">
                <a:solidFill>
                  <a:schemeClr val="accent3"/>
                </a:solidFill>
              </a:rPr>
              <a:t> new connections in the neural networks</a:t>
            </a:r>
          </a:p>
        </p:txBody>
      </p:sp>
      <p:sp>
        <p:nvSpPr>
          <p:cNvPr id="6" name="Text Placeholder 5"/>
          <p:cNvSpPr>
            <a:spLocks noGrp="1"/>
          </p:cNvSpPr>
          <p:nvPr>
            <p:ph type="body" idx="2"/>
          </p:nvPr>
        </p:nvSpPr>
        <p:spPr>
          <a:xfrm>
            <a:off x="356186" y="2708920"/>
            <a:ext cx="2491680" cy="3361978"/>
          </a:xfrm>
        </p:spPr>
        <p:txBody>
          <a:bodyPr>
            <a:normAutofit/>
          </a:bodyPr>
          <a:lstStyle/>
          <a:p>
            <a:r>
              <a:rPr lang="fr-FR" b="1" dirty="0"/>
              <a:t> </a:t>
            </a:r>
          </a:p>
          <a:p>
            <a:r>
              <a:rPr lang="en-US" sz="2000" b="1" dirty="0"/>
              <a:t>Relationships are established through temporal association (simultaneous activation).</a:t>
            </a:r>
            <a:endParaRPr lang="fr-FR" sz="2000" dirty="0"/>
          </a:p>
        </p:txBody>
      </p:sp>
      <p:sp>
        <p:nvSpPr>
          <p:cNvPr id="5" name="Content Placeholder 4"/>
          <p:cNvSpPr>
            <a:spLocks noGrp="1"/>
          </p:cNvSpPr>
          <p:nvPr>
            <p:ph sz="quarter" idx="1"/>
          </p:nvPr>
        </p:nvSpPr>
        <p:spPr>
          <a:xfrm>
            <a:off x="3027653" y="836713"/>
            <a:ext cx="5735348" cy="5472608"/>
          </a:xfrm>
        </p:spPr>
        <p:txBody>
          <a:bodyPr>
            <a:normAutofit fontScale="85000" lnSpcReduction="2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err="1"/>
              <a:t>Macedonia</a:t>
            </a:r>
            <a:r>
              <a:rPr lang="fr-FR" sz="1000" dirty="0"/>
              <a:t> et. al, 2011, Hum </a:t>
            </a:r>
            <a:r>
              <a:rPr lang="fr-FR" sz="1000" dirty="0" err="1"/>
              <a:t>Brain</a:t>
            </a:r>
            <a:r>
              <a:rPr lang="fr-FR" sz="1000" dirty="0"/>
              <a:t> </a:t>
            </a:r>
            <a:r>
              <a:rPr lang="fr-FR" sz="1000" dirty="0" err="1"/>
              <a:t>Mapping</a:t>
            </a:r>
            <a:r>
              <a:rPr lang="fr-FR" sz="1000" dirty="0"/>
              <a:t>: </a:t>
            </a:r>
            <a:r>
              <a:rPr lang="de-AT" sz="1000" dirty="0">
                <a:hlinkClick r:id="rId4"/>
              </a:rPr>
              <a:t>http://www.percepp.com/macedonia.pdf</a:t>
            </a:r>
            <a:endParaRPr lang="fr-FR" sz="10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836713"/>
            <a:ext cx="3486151"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768625"/>
            <a:ext cx="34766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7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34816" cy="2226568"/>
          </a:xfrm>
        </p:spPr>
        <p:txBody>
          <a:bodyPr/>
          <a:lstStyle/>
          <a:p>
            <a:r>
              <a:rPr lang="en-US" sz="2800" dirty="0">
                <a:solidFill>
                  <a:srgbClr val="FFC000"/>
                </a:solidFill>
              </a:rPr>
              <a:t>See, hear, speak, and gesture</a:t>
            </a:r>
            <a:endParaRPr lang="fr-FR" sz="2800" dirty="0">
              <a:solidFill>
                <a:srgbClr val="FFC000"/>
              </a:solidFill>
            </a:endParaRPr>
          </a:p>
        </p:txBody>
      </p:sp>
      <p:sp>
        <p:nvSpPr>
          <p:cNvPr id="3" name="Text Placeholder 2"/>
          <p:cNvSpPr>
            <a:spLocks noGrp="1"/>
          </p:cNvSpPr>
          <p:nvPr>
            <p:ph type="body" idx="2"/>
          </p:nvPr>
        </p:nvSpPr>
        <p:spPr>
          <a:xfrm>
            <a:off x="323528" y="4221089"/>
            <a:ext cx="2362200" cy="1800200"/>
          </a:xfrm>
        </p:spPr>
        <p:txBody>
          <a:bodyPr/>
          <a:lstStyle/>
          <a:p>
            <a:r>
              <a:rPr lang="de-AT" dirty="0"/>
              <a:t>ISM Model von </a:t>
            </a:r>
            <a:r>
              <a:rPr lang="de-AT" dirty="0" err="1"/>
              <a:t>Ahsen</a:t>
            </a:r>
            <a:r>
              <a:rPr lang="de-AT" dirty="0"/>
              <a:t> </a:t>
            </a:r>
          </a:p>
          <a:p>
            <a:pPr marL="285750" indent="-285750">
              <a:buFont typeface="Wingdings" pitchFamily="2" charset="2"/>
              <a:buChar char="Ø"/>
            </a:pPr>
            <a:r>
              <a:rPr lang="de-AT" dirty="0"/>
              <a:t>Images</a:t>
            </a:r>
          </a:p>
          <a:p>
            <a:pPr marL="285750" indent="-285750">
              <a:buFont typeface="Wingdings" pitchFamily="2" charset="2"/>
              <a:buChar char="Ø"/>
            </a:pPr>
            <a:r>
              <a:rPr lang="de-AT" dirty="0" err="1"/>
              <a:t>Somatic</a:t>
            </a:r>
            <a:r>
              <a:rPr lang="de-AT" dirty="0"/>
              <a:t> Markers</a:t>
            </a:r>
          </a:p>
          <a:p>
            <a:pPr marL="285750" indent="-285750">
              <a:buFont typeface="Wingdings" pitchFamily="2" charset="2"/>
              <a:buChar char="Ø"/>
            </a:pPr>
            <a:r>
              <a:rPr lang="de-AT" dirty="0" err="1"/>
              <a:t>Meaning</a:t>
            </a:r>
            <a:endParaRPr lang="de-AT" dirty="0"/>
          </a:p>
        </p:txBody>
      </p:sp>
      <p:sp>
        <p:nvSpPr>
          <p:cNvPr id="6" name="Content Placeholder 5"/>
          <p:cNvSpPr>
            <a:spLocks noGrp="1"/>
          </p:cNvSpPr>
          <p:nvPr>
            <p:ph sz="quarter" idx="1"/>
          </p:nvPr>
        </p:nvSpPr>
        <p:spPr>
          <a:xfrm>
            <a:off x="3112373" y="2055845"/>
            <a:ext cx="5638800" cy="5410200"/>
          </a:xfrm>
        </p:spPr>
        <p:txBody>
          <a:bodyPr/>
          <a:lstStyle/>
          <a:p>
            <a:pPr marL="0" indent="0">
              <a:buNone/>
            </a:pPr>
            <a:r>
              <a:rPr lang="de-AT" dirty="0"/>
              <a:t>Prinzip 4:</a:t>
            </a:r>
            <a:endParaRPr lang="de-AT" sz="2400"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78" r="1943"/>
          <a:stretch/>
        </p:blipFill>
        <p:spPr bwMode="auto">
          <a:xfrm>
            <a:off x="3129131" y="1628800"/>
            <a:ext cx="5691341" cy="429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a:extLst>
              <a:ext uri="{FF2B5EF4-FFF2-40B4-BE49-F238E27FC236}">
                <a16:creationId xmlns:a16="http://schemas.microsoft.com/office/drawing/2014/main" id="{1D1D314B-322F-796E-3DFC-2367E51879E3}"/>
              </a:ext>
            </a:extLst>
          </p:cNvPr>
          <p:cNvSpPr>
            <a:spLocks noChangeArrowheads="1"/>
          </p:cNvSpPr>
          <p:nvPr/>
        </p:nvSpPr>
        <p:spPr bwMode="auto">
          <a:xfrm>
            <a:off x="3347865" y="789058"/>
            <a:ext cx="51125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2000" b="1" i="0" u="none" strike="noStrike" cap="none" normalizeH="0" baseline="0" dirty="0">
                <a:ln>
                  <a:noFill/>
                </a:ln>
                <a:solidFill>
                  <a:schemeClr val="tx1"/>
                </a:solidFill>
                <a:effectLst/>
                <a:latin typeface="Arial" panose="020B0604020202020204" pitchFamily="34" charset="0"/>
              </a:rPr>
              <a:t>The brain can do many things at once.</a:t>
            </a:r>
            <a:endParaRPr kumimoji="0" lang="de-AT" altLang="en-AT"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2000" b="1" i="0" u="none" strike="noStrike" cap="none" normalizeH="0" baseline="0" dirty="0">
                <a:ln>
                  <a:noFill/>
                </a:ln>
                <a:solidFill>
                  <a:schemeClr val="tx1"/>
                </a:solidFill>
                <a:effectLst/>
                <a:latin typeface="Arial" panose="020B0604020202020204" pitchFamily="34" charset="0"/>
              </a:rPr>
              <a:t>Diverse input promotes learning.</a:t>
            </a:r>
          </a:p>
        </p:txBody>
      </p:sp>
    </p:spTree>
    <p:extLst>
      <p:ext uri="{BB962C8B-B14F-4D97-AF65-F5344CB8AC3E}">
        <p14:creationId xmlns:p14="http://schemas.microsoft.com/office/powerpoint/2010/main" val="3050409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r>
              <a:rPr lang="fr-FR" dirty="0" err="1"/>
              <a:t>Snyg</a:t>
            </a:r>
            <a:br>
              <a:rPr lang="fr-FR" dirty="0"/>
            </a:br>
            <a:br>
              <a:rPr lang="fr-FR" dirty="0"/>
            </a:br>
            <a:br>
              <a:rPr lang="fr-FR" dirty="0"/>
            </a:br>
            <a:br>
              <a:rPr lang="fr-FR" dirty="0"/>
            </a:br>
            <a:r>
              <a:rPr lang="fr-FR" dirty="0" err="1"/>
              <a:t>What</a:t>
            </a:r>
            <a:r>
              <a:rPr lang="fr-FR" dirty="0"/>
              <a:t> </a:t>
            </a:r>
            <a:r>
              <a:rPr lang="fr-FR" dirty="0" err="1"/>
              <a:t>is</a:t>
            </a:r>
            <a:r>
              <a:rPr lang="fr-FR" dirty="0"/>
              <a:t> happening in </a:t>
            </a:r>
            <a:r>
              <a:rPr lang="fr-FR" dirty="0" err="1"/>
              <a:t>this</a:t>
            </a:r>
            <a:r>
              <a:rPr lang="fr-FR" dirty="0"/>
              <a:t> </a:t>
            </a:r>
            <a:r>
              <a:rPr lang="fr-FR" dirty="0" err="1"/>
              <a:t>brain</a:t>
            </a:r>
            <a:r>
              <a:rPr lang="fr-FR" dirty="0"/>
              <a:t>?</a:t>
            </a:r>
          </a:p>
        </p:txBody>
      </p:sp>
      <p:pic>
        <p:nvPicPr>
          <p:cNvPr id="7170"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196602" y="2027023"/>
            <a:ext cx="3943351"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4" y="2027023"/>
            <a:ext cx="4682991"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734202" y="6005319"/>
            <a:ext cx="4088743" cy="4154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5"/>
              </a:rPr>
              <a:t>Michael Drew: </a:t>
            </a:r>
            <a:r>
              <a:rPr kumimoji="0" lang="de-AT" sz="1000" b="0" i="0" u="none" strike="noStrike" kern="1200" cap="none" spc="0" normalizeH="0" baseline="0" noProof="0" dirty="0">
                <a:ln>
                  <a:noFill/>
                </a:ln>
                <a:solidFill>
                  <a:prstClr val="black"/>
                </a:solidFill>
                <a:effectLst/>
                <a:uLnTx/>
                <a:uFillTx/>
                <a:latin typeface="Georgia"/>
                <a:ea typeface="+mn-ea"/>
                <a:cs typeface="+mn-cs"/>
                <a:hlinkClick r:id="rId5"/>
              </a:rPr>
              <a:t>http://www.beneaththecover.com/2007/10/31/surprising-broca/</a:t>
            </a:r>
            <a:endParaRPr kumimoji="0" lang="fr-FR" sz="10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601842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77853"/>
            <a:ext cx="2114872" cy="1013855"/>
          </a:xfrm>
        </p:spPr>
        <p:txBody>
          <a:bodyPr/>
          <a:lstStyle/>
          <a:p>
            <a:r>
              <a:rPr lang="de-AT" dirty="0" err="1">
                <a:solidFill>
                  <a:srgbClr val="FFC000"/>
                </a:solidFill>
              </a:rPr>
              <a:t>Using</a:t>
            </a:r>
            <a:r>
              <a:rPr lang="de-AT" dirty="0">
                <a:solidFill>
                  <a:srgbClr val="FFC000"/>
                </a:solidFill>
              </a:rPr>
              <a:t> </a:t>
            </a:r>
            <a:r>
              <a:rPr lang="de-AT" dirty="0" err="1">
                <a:solidFill>
                  <a:srgbClr val="FFC000"/>
                </a:solidFill>
              </a:rPr>
              <a:t>many</a:t>
            </a:r>
            <a:r>
              <a:rPr lang="de-AT" dirty="0">
                <a:solidFill>
                  <a:srgbClr val="FFC000"/>
                </a:solidFill>
              </a:rPr>
              <a:t> </a:t>
            </a:r>
            <a:r>
              <a:rPr lang="de-AT" dirty="0" err="1">
                <a:solidFill>
                  <a:srgbClr val="FFC000"/>
                </a:solidFill>
              </a:rPr>
              <a:t>senses</a:t>
            </a:r>
            <a:r>
              <a:rPr lang="de-AT" dirty="0">
                <a:solidFill>
                  <a:srgbClr val="FFC000"/>
                </a:solidFill>
              </a:rPr>
              <a:t> </a:t>
            </a:r>
            <a:r>
              <a:rPr lang="de-AT" dirty="0" err="1">
                <a:solidFill>
                  <a:srgbClr val="FFC000"/>
                </a:solidFill>
              </a:rPr>
              <a:t>simultaneously</a:t>
            </a:r>
            <a:endParaRPr lang="de-AT" dirty="0"/>
          </a:p>
        </p:txBody>
      </p:sp>
      <p:sp>
        <p:nvSpPr>
          <p:cNvPr id="3" name="Text Placeholder 2"/>
          <p:cNvSpPr>
            <a:spLocks noGrp="1"/>
          </p:cNvSpPr>
          <p:nvPr>
            <p:ph type="body" idx="2"/>
          </p:nvPr>
        </p:nvSpPr>
        <p:spPr>
          <a:xfrm>
            <a:off x="381000" y="3359524"/>
            <a:ext cx="1771650" cy="1536818"/>
          </a:xfrm>
        </p:spPr>
        <p:txBody>
          <a:bodyPr>
            <a:normAutofit lnSpcReduction="10000"/>
          </a:bodyPr>
          <a:lstStyle/>
          <a:p>
            <a:r>
              <a:rPr lang="fr-FR" sz="2000" dirty="0" err="1"/>
              <a:t>Movement</a:t>
            </a:r>
            <a:r>
              <a:rPr lang="fr-FR" sz="2000" dirty="0"/>
              <a:t> </a:t>
            </a:r>
            <a:r>
              <a:rPr lang="fr-FR" sz="2000" dirty="0" err="1"/>
              <a:t>leaves</a:t>
            </a:r>
            <a:r>
              <a:rPr lang="fr-FR" sz="2000" dirty="0"/>
              <a:t> traces in the </a:t>
            </a:r>
            <a:r>
              <a:rPr lang="fr-FR" sz="2000" dirty="0" err="1"/>
              <a:t>brain</a:t>
            </a:r>
            <a:endParaRPr lang="fr-FR" sz="2000" dirty="0"/>
          </a:p>
          <a:p>
            <a:r>
              <a:rPr lang="de-AT" dirty="0"/>
              <a:t>VMI: </a:t>
            </a:r>
            <a:r>
              <a:rPr lang="de-AT" dirty="0">
                <a:hlinkClick r:id="rId3"/>
              </a:rPr>
              <a:t>Manuela </a:t>
            </a:r>
            <a:r>
              <a:rPr lang="de-AT" dirty="0" err="1">
                <a:hlinkClick r:id="rId3"/>
              </a:rPr>
              <a:t>Macedonia</a:t>
            </a:r>
            <a:endParaRPr lang="de-AT" dirty="0"/>
          </a:p>
          <a:p>
            <a:endParaRPr lang="de-AT" dirty="0"/>
          </a:p>
        </p:txBody>
      </p:sp>
      <p:sp>
        <p:nvSpPr>
          <p:cNvPr id="4" name="Content Placeholder 3"/>
          <p:cNvSpPr>
            <a:spLocks noGrp="1"/>
          </p:cNvSpPr>
          <p:nvPr>
            <p:ph sz="quarter" idx="1"/>
          </p:nvPr>
        </p:nvSpPr>
        <p:spPr/>
        <p:txBody>
          <a:bodyPr/>
          <a:lstStyle/>
          <a:p>
            <a:pPr marL="0" indent="0" algn="ctr">
              <a:buNone/>
            </a:pPr>
            <a:r>
              <a:rPr lang="de-AT" b="1" dirty="0"/>
              <a:t>The </a:t>
            </a:r>
            <a:r>
              <a:rPr lang="de-AT" b="1" dirty="0" err="1"/>
              <a:t>Role</a:t>
            </a:r>
            <a:r>
              <a:rPr lang="de-AT" b="1" dirty="0"/>
              <a:t> </a:t>
            </a:r>
            <a:r>
              <a:rPr lang="de-AT" b="1" dirty="0" err="1"/>
              <a:t>of</a:t>
            </a:r>
            <a:r>
              <a:rPr lang="de-AT" b="1" dirty="0"/>
              <a:t> Movement</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9353"/>
          <a:stretch/>
        </p:blipFill>
        <p:spPr bwMode="auto">
          <a:xfrm>
            <a:off x="4211960" y="1772816"/>
            <a:ext cx="3603063" cy="356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84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362472"/>
          </a:xfrm>
        </p:spPr>
        <p:txBody>
          <a:bodyPr/>
          <a:lstStyle/>
          <a:p>
            <a:r>
              <a:rPr lang="fr-FR" sz="2000" dirty="0" err="1">
                <a:solidFill>
                  <a:schemeClr val="accent3"/>
                </a:solidFill>
              </a:rPr>
              <a:t>Making</a:t>
            </a:r>
            <a:r>
              <a:rPr lang="fr-FR" sz="2000" dirty="0">
                <a:solidFill>
                  <a:schemeClr val="accent3"/>
                </a:solidFill>
              </a:rPr>
              <a:t> </a:t>
            </a:r>
            <a:r>
              <a:rPr lang="fr-FR" sz="2000" dirty="0" err="1">
                <a:solidFill>
                  <a:schemeClr val="accent3"/>
                </a:solidFill>
              </a:rPr>
              <a:t>it</a:t>
            </a:r>
            <a:r>
              <a:rPr lang="fr-FR" sz="2000" dirty="0">
                <a:solidFill>
                  <a:schemeClr val="accent3"/>
                </a:solidFill>
              </a:rPr>
              <a:t> </a:t>
            </a:r>
            <a:r>
              <a:rPr lang="fr-FR" sz="2000" dirty="0" err="1">
                <a:solidFill>
                  <a:schemeClr val="accent3"/>
                </a:solidFill>
              </a:rPr>
              <a:t>meaningful</a:t>
            </a:r>
            <a:r>
              <a:rPr lang="fr-FR" sz="2000" dirty="0">
                <a:solidFill>
                  <a:schemeClr val="accent3"/>
                </a:solidFill>
              </a:rPr>
              <a:t> </a:t>
            </a:r>
            <a:r>
              <a:rPr lang="fr-FR" sz="2000" dirty="0" err="1">
                <a:solidFill>
                  <a:schemeClr val="accent3"/>
                </a:solidFill>
              </a:rPr>
              <a:t>through</a:t>
            </a:r>
            <a:r>
              <a:rPr lang="fr-FR" sz="2000" dirty="0">
                <a:solidFill>
                  <a:schemeClr val="accent3"/>
                </a:solidFill>
              </a:rPr>
              <a:t> </a:t>
            </a:r>
            <a:r>
              <a:rPr lang="fr-FR" sz="2000" dirty="0" err="1">
                <a:solidFill>
                  <a:schemeClr val="accent3"/>
                </a:solidFill>
              </a:rPr>
              <a:t>personalization</a:t>
            </a:r>
            <a:endParaRPr lang="fr-FR" sz="2000" dirty="0">
              <a:solidFill>
                <a:schemeClr val="accent3"/>
              </a:solidFill>
            </a:endParaRPr>
          </a:p>
        </p:txBody>
      </p:sp>
      <p:sp>
        <p:nvSpPr>
          <p:cNvPr id="3" name="Text Placeholder 2"/>
          <p:cNvSpPr>
            <a:spLocks noGrp="1"/>
          </p:cNvSpPr>
          <p:nvPr>
            <p:ph type="body" idx="2"/>
          </p:nvPr>
        </p:nvSpPr>
        <p:spPr>
          <a:xfrm>
            <a:off x="381000" y="2276873"/>
            <a:ext cx="2362200" cy="3849291"/>
          </a:xfrm>
        </p:spPr>
        <p:txBody>
          <a:bodyPr/>
          <a:lstStyle/>
          <a:p>
            <a:endParaRPr lang="fr-FR" dirty="0"/>
          </a:p>
        </p:txBody>
      </p:sp>
      <p:sp>
        <p:nvSpPr>
          <p:cNvPr id="4" name="Content Placeholder 3"/>
          <p:cNvSpPr>
            <a:spLocks noGrp="1"/>
          </p:cNvSpPr>
          <p:nvPr>
            <p:ph sz="quarter" idx="1"/>
          </p:nvPr>
        </p:nvSpPr>
        <p:spPr>
          <a:xfrm>
            <a:off x="3059832" y="715964"/>
            <a:ext cx="5638800" cy="5410200"/>
          </a:xfrm>
        </p:spPr>
        <p:txBody>
          <a:bodyPr>
            <a:normAutofit/>
          </a:bodyPr>
          <a:lstStyle/>
          <a:p>
            <a:pPr marL="0" indent="0">
              <a:buNone/>
            </a:pPr>
            <a:r>
              <a:rPr lang="en-US" b="1" dirty="0"/>
              <a:t>Lasting learning only takes place in meaningful contexts.</a:t>
            </a:r>
            <a:endParaRPr lang="fr-FR" b="1" dirty="0"/>
          </a:p>
          <a:p>
            <a:pPr marL="0" indent="0">
              <a:buNone/>
            </a:pPr>
            <a:endParaRPr lang="fr-FR" b="1" dirty="0"/>
          </a:p>
          <a:p>
            <a:pPr marL="0" indent="0">
              <a:buNone/>
            </a:pPr>
            <a:endParaRPr lang="fr-FR"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3817" y="3130240"/>
            <a:ext cx="3610372" cy="219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5">
            <a:extLst>
              <a:ext uri="{FF2B5EF4-FFF2-40B4-BE49-F238E27FC236}">
                <a16:creationId xmlns:a16="http://schemas.microsoft.com/office/drawing/2014/main" id="{CDEB2CC4-E2EA-E5E1-A942-C8B85170E138}"/>
              </a:ext>
            </a:extLst>
          </p:cNvPr>
          <p:cNvSpPr>
            <a:spLocks noChangeArrowheads="1"/>
          </p:cNvSpPr>
          <p:nvPr/>
        </p:nvSpPr>
        <p:spPr bwMode="auto">
          <a:xfrm>
            <a:off x="3203848" y="1987052"/>
            <a:ext cx="5184576"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2400" b="0" i="0" u="none" strike="noStrike" cap="none" normalizeH="0" baseline="0" dirty="0">
                <a:ln>
                  <a:noFill/>
                </a:ln>
                <a:solidFill>
                  <a:schemeClr val="tx1"/>
                </a:solidFill>
                <a:effectLst/>
                <a:latin typeface="Arial" panose="020B0604020202020204" pitchFamily="34" charset="0"/>
              </a:rPr>
              <a:t>When information has no </a:t>
            </a:r>
            <a:r>
              <a:rPr kumimoji="0" lang="en-AT" altLang="en-AT" sz="2400" b="1" i="0" u="none" strike="noStrike" cap="none" normalizeH="0" baseline="0" dirty="0">
                <a:ln>
                  <a:noFill/>
                </a:ln>
                <a:solidFill>
                  <a:schemeClr val="tx1"/>
                </a:solidFill>
                <a:effectLst/>
                <a:latin typeface="Arial" panose="020B0604020202020204" pitchFamily="34" charset="0"/>
              </a:rPr>
              <a:t>personal meaning</a:t>
            </a:r>
            <a:r>
              <a:rPr kumimoji="0" lang="en-AT" altLang="en-AT" sz="2400" b="0" i="0" u="none" strike="noStrike" cap="none" normalizeH="0" baseline="0" dirty="0">
                <a:ln>
                  <a:noFill/>
                </a:ln>
                <a:solidFill>
                  <a:schemeClr val="tx1"/>
                </a:solidFill>
                <a:effectLst/>
                <a:latin typeface="Arial" panose="020B0604020202020204" pitchFamily="34" charset="0"/>
              </a:rPr>
              <a:t> and does not trigger an </a:t>
            </a:r>
            <a:r>
              <a:rPr kumimoji="0" lang="en-AT" altLang="en-AT" sz="2400" b="1" i="0" u="none" strike="noStrike" cap="none" normalizeH="0" baseline="0" dirty="0">
                <a:ln>
                  <a:noFill/>
                </a:ln>
                <a:solidFill>
                  <a:schemeClr val="tx1"/>
                </a:solidFill>
                <a:effectLst/>
                <a:latin typeface="Arial" panose="020B0604020202020204" pitchFamily="34" charset="0"/>
              </a:rPr>
              <a:t>emotional response</a:t>
            </a:r>
            <a:r>
              <a:rPr kumimoji="0" lang="en-AT" altLang="en-AT" sz="2400" b="0" i="0" u="none" strike="noStrike" cap="none" normalizeH="0" baseline="0" dirty="0">
                <a:ln>
                  <a:noFill/>
                </a:ln>
                <a:solidFill>
                  <a:schemeClr val="tx1"/>
                </a:solidFill>
                <a:effectLst/>
                <a:latin typeface="Arial" panose="020B0604020202020204" pitchFamily="34" charset="0"/>
              </a:rPr>
              <a:t>, the neural networks necessary for creating long-term memories are not formed.</a:t>
            </a:r>
            <a:endParaRPr kumimoji="0" lang="de-AT" altLang="en-AT"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AT" altLang="en-AT" sz="24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T" altLang="en-AT"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2400" b="0" i="0" u="none" strike="noStrike" cap="none" normalizeH="0" baseline="0" dirty="0">
                <a:ln>
                  <a:noFill/>
                </a:ln>
                <a:solidFill>
                  <a:schemeClr val="tx1"/>
                </a:solidFill>
                <a:effectLst/>
                <a:latin typeface="Arial" panose="020B0604020202020204" pitchFamily="34" charset="0"/>
              </a:rPr>
              <a:t>The </a:t>
            </a:r>
            <a:r>
              <a:rPr kumimoji="0" lang="en-AT" altLang="en-AT" sz="2400" b="1" i="0" u="none" strike="noStrike" cap="none" normalizeH="0" baseline="0" dirty="0">
                <a:ln>
                  <a:noFill/>
                </a:ln>
                <a:solidFill>
                  <a:schemeClr val="tx1"/>
                </a:solidFill>
                <a:effectLst/>
                <a:latin typeface="Arial" panose="020B0604020202020204" pitchFamily="34" charset="0"/>
              </a:rPr>
              <a:t>personal meaning of each learner </a:t>
            </a:r>
            <a:r>
              <a:rPr kumimoji="0" lang="en-AT" altLang="en-AT" sz="2400" b="0" i="0" u="none" strike="noStrike" cap="none" normalizeH="0" baseline="0" dirty="0">
                <a:ln>
                  <a:noFill/>
                </a:ln>
                <a:solidFill>
                  <a:schemeClr val="tx1"/>
                </a:solidFill>
                <a:effectLst/>
                <a:latin typeface="Arial" panose="020B0604020202020204" pitchFamily="34" charset="0"/>
              </a:rPr>
              <a:t>depends on their own </a:t>
            </a:r>
            <a:r>
              <a:rPr kumimoji="0" lang="en-AT" altLang="en-AT" sz="2400" b="1" i="0" u="none" strike="noStrike" cap="none" normalizeH="0" baseline="0" dirty="0">
                <a:ln>
                  <a:noFill/>
                </a:ln>
                <a:solidFill>
                  <a:schemeClr val="tx1"/>
                </a:solidFill>
                <a:effectLst/>
                <a:latin typeface="Arial" panose="020B0604020202020204" pitchFamily="34" charset="0"/>
              </a:rPr>
              <a:t>previous experiences </a:t>
            </a:r>
            <a:r>
              <a:rPr kumimoji="0" lang="en-AT" altLang="en-AT" sz="2400" b="0" i="0" u="none" strike="noStrike" cap="none" normalizeH="0" baseline="0" dirty="0">
                <a:ln>
                  <a:noFill/>
                </a:ln>
                <a:solidFill>
                  <a:schemeClr val="tx1"/>
                </a:solidFill>
                <a:effectLst/>
                <a:latin typeface="Arial" panose="020B0604020202020204" pitchFamily="34" charset="0"/>
              </a:rPr>
              <a:t>as encoded in neural networks.</a:t>
            </a:r>
            <a:endParaRPr kumimoji="0" lang="en-AT" altLang="en-A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735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A953-AEF2-F6E1-187C-D4BE3683B538}"/>
              </a:ext>
            </a:extLst>
          </p:cNvPr>
          <p:cNvSpPr>
            <a:spLocks noGrp="1"/>
          </p:cNvSpPr>
          <p:nvPr>
            <p:ph type="title"/>
          </p:nvPr>
        </p:nvSpPr>
        <p:spPr/>
        <p:txBody>
          <a:bodyPr/>
          <a:lstStyle/>
          <a:p>
            <a:r>
              <a:rPr lang="de-AT" dirty="0" err="1"/>
              <a:t>Our</a:t>
            </a:r>
            <a:r>
              <a:rPr lang="de-AT" dirty="0"/>
              <a:t> Plan </a:t>
            </a:r>
            <a:r>
              <a:rPr lang="de-AT" dirty="0" err="1"/>
              <a:t>for</a:t>
            </a:r>
            <a:r>
              <a:rPr lang="de-AT"/>
              <a:t> Today</a:t>
            </a:r>
            <a:endParaRPr lang="en-AT"/>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2B27F6EF-310D-ADD2-3904-02F0B67D3DBA}"/>
                  </a:ext>
                </a:extLst>
              </p:cNvPr>
              <p:cNvGraphicFramePr>
                <a:graphicFrameLocks noChangeAspect="1"/>
              </p:cNvGraphicFramePr>
              <p:nvPr>
                <p:extLst>
                  <p:ext uri="{D42A27DB-BD31-4B8C-83A1-F6EECF244321}">
                    <p14:modId xmlns:p14="http://schemas.microsoft.com/office/powerpoint/2010/main" val="800839605"/>
                  </p:ext>
                </p:extLst>
              </p:nvPr>
            </p:nvGraphicFramePr>
            <p:xfrm>
              <a:off x="301625" y="1527175"/>
              <a:ext cx="8504238" cy="4572000"/>
            </p:xfrm>
            <a:graphic>
              <a:graphicData uri="http://schemas.microsoft.com/office/powerpoint/2016/summaryzoom">
                <psuz:summaryZm>
                  <psuz:summaryZmObj sectionId="{52F59F8C-9EB8-4B46-AECC-285885A53F13}">
                    <psuz:zmPr id="{58658F87-B1F5-4D4A-BAD6-5F4F27181306}" transitionDur="1000">
                      <p166:blipFill xmlns:p166="http://schemas.microsoft.com/office/powerpoint/2016/6/main">
                        <a:blip r:embed="rId2"/>
                        <a:stretch>
                          <a:fillRect/>
                        </a:stretch>
                      </p166:blipFill>
                      <p166:spPr xmlns:p166="http://schemas.microsoft.com/office/powerpoint/2016/6/main">
                        <a:xfrm>
                          <a:off x="272138" y="487354"/>
                          <a:ext cx="1530762" cy="1148072"/>
                        </a:xfrm>
                        <a:prstGeom prst="rect">
                          <a:avLst/>
                        </a:prstGeom>
                        <a:ln w="3175">
                          <a:solidFill>
                            <a:prstClr val="ltGray"/>
                          </a:solidFill>
                        </a:ln>
                      </p166:spPr>
                    </psuz:zmPr>
                  </psuz:summaryZmObj>
                  <psuz:summaryZmObj sectionId="{FCA3754F-D033-4EA7-B519-CABD9CED9120}">
                    <psuz:zmPr id="{10E0BF0A-8A1A-4D5A-8846-45387FF77971}" transitionDur="1000">
                      <p166:blipFill xmlns:p166="http://schemas.microsoft.com/office/powerpoint/2016/6/main">
                        <a:blip r:embed="rId3"/>
                        <a:stretch>
                          <a:fillRect/>
                        </a:stretch>
                      </p166:blipFill>
                      <p166:spPr xmlns:p166="http://schemas.microsoft.com/office/powerpoint/2016/6/main">
                        <a:xfrm>
                          <a:off x="1879438" y="487354"/>
                          <a:ext cx="1530762" cy="1148072"/>
                        </a:xfrm>
                        <a:prstGeom prst="rect">
                          <a:avLst/>
                        </a:prstGeom>
                        <a:ln w="3175">
                          <a:solidFill>
                            <a:prstClr val="ltGray"/>
                          </a:solidFill>
                        </a:ln>
                      </p166:spPr>
                    </psuz:zmPr>
                  </psuz:summaryZmObj>
                  <psuz:summaryZmObj sectionId="{4715AE16-FE27-45F1-88F9-0189F4B1062F}">
                    <psuz:zmPr id="{278BFADC-2B7F-4E48-8CDB-091E22417B0E}" transitionDur="1000">
                      <p166:blipFill xmlns:p166="http://schemas.microsoft.com/office/powerpoint/2016/6/main">
                        <a:blip r:embed="rId4"/>
                        <a:stretch>
                          <a:fillRect/>
                        </a:stretch>
                      </p166:blipFill>
                      <p166:spPr xmlns:p166="http://schemas.microsoft.com/office/powerpoint/2016/6/main">
                        <a:xfrm>
                          <a:off x="3486738" y="487354"/>
                          <a:ext cx="1530762" cy="1148072"/>
                        </a:xfrm>
                        <a:prstGeom prst="rect">
                          <a:avLst/>
                        </a:prstGeom>
                        <a:ln w="3175">
                          <a:solidFill>
                            <a:prstClr val="ltGray"/>
                          </a:solidFill>
                        </a:ln>
                      </p166:spPr>
                    </psuz:zmPr>
                  </psuz:summaryZmObj>
                  <psuz:summaryZmObj sectionId="{B55C76FC-5BFD-4DF3-A4DB-DD5F21245BB4}">
                    <psuz:zmPr id="{94794CFD-D865-4F87-9D51-1616E89761D4}" transitionDur="1000">
                      <p166:blipFill xmlns:p166="http://schemas.microsoft.com/office/powerpoint/2016/6/main">
                        <a:blip r:embed="rId5"/>
                        <a:stretch>
                          <a:fillRect/>
                        </a:stretch>
                      </p166:blipFill>
                      <p166:spPr xmlns:p166="http://schemas.microsoft.com/office/powerpoint/2016/6/main">
                        <a:xfrm>
                          <a:off x="5094038" y="487354"/>
                          <a:ext cx="1530762" cy="1148072"/>
                        </a:xfrm>
                        <a:prstGeom prst="rect">
                          <a:avLst/>
                        </a:prstGeom>
                        <a:ln w="3175">
                          <a:solidFill>
                            <a:prstClr val="ltGray"/>
                          </a:solidFill>
                        </a:ln>
                      </p166:spPr>
                    </psuz:zmPr>
                  </psuz:summaryZmObj>
                  <psuz:summaryZmObj sectionId="{A245A577-E9B6-4B5F-B9F2-1238B51A914D}">
                    <psuz:zmPr id="{E340DDF4-EC2E-478F-8EC5-EBDFEB132DA2}" transitionDur="1000">
                      <p166:blipFill xmlns:p166="http://schemas.microsoft.com/office/powerpoint/2016/6/main">
                        <a:blip r:embed="rId6"/>
                        <a:stretch>
                          <a:fillRect/>
                        </a:stretch>
                      </p166:blipFill>
                      <p166:spPr xmlns:p166="http://schemas.microsoft.com/office/powerpoint/2016/6/main">
                        <a:xfrm>
                          <a:off x="6701338" y="487354"/>
                          <a:ext cx="1530762" cy="1148072"/>
                        </a:xfrm>
                        <a:prstGeom prst="rect">
                          <a:avLst/>
                        </a:prstGeom>
                        <a:ln w="3175">
                          <a:solidFill>
                            <a:prstClr val="ltGray"/>
                          </a:solidFill>
                        </a:ln>
                      </p166:spPr>
                    </psuz:zmPr>
                  </psuz:summaryZmObj>
                  <psuz:summaryZmObj sectionId="{E419D0F2-3A37-48E0-B1B2-B2ADE0C3E9BD}">
                    <psuz:zmPr id="{14385241-D55D-45C8-9BCA-7CD56FBABDC0}" transitionDur="1000">
                      <p166:blipFill xmlns:p166="http://schemas.microsoft.com/office/powerpoint/2016/6/main">
                        <a:blip r:embed="rId7"/>
                        <a:stretch>
                          <a:fillRect/>
                        </a:stretch>
                      </p166:blipFill>
                      <p166:spPr xmlns:p166="http://schemas.microsoft.com/office/powerpoint/2016/6/main">
                        <a:xfrm>
                          <a:off x="272138" y="1711964"/>
                          <a:ext cx="1530762" cy="1148072"/>
                        </a:xfrm>
                        <a:prstGeom prst="rect">
                          <a:avLst/>
                        </a:prstGeom>
                        <a:ln w="3175">
                          <a:solidFill>
                            <a:prstClr val="ltGray"/>
                          </a:solidFill>
                        </a:ln>
                      </p166:spPr>
                    </psuz:zmPr>
                  </psuz:summaryZmObj>
                  <psuz:summaryZmObj sectionId="{C4C8FAB1-6579-44DE-88E1-A4C9AF38C0B4}">
                    <psuz:zmPr id="{54B5F88B-62BF-43DB-A3CA-E4F383E79770}" transitionDur="1000">
                      <p166:blipFill xmlns:p166="http://schemas.microsoft.com/office/powerpoint/2016/6/main">
                        <a:blip r:embed="rId8"/>
                        <a:stretch>
                          <a:fillRect/>
                        </a:stretch>
                      </p166:blipFill>
                      <p166:spPr xmlns:p166="http://schemas.microsoft.com/office/powerpoint/2016/6/main">
                        <a:xfrm>
                          <a:off x="1879438" y="1711964"/>
                          <a:ext cx="1530762" cy="1148072"/>
                        </a:xfrm>
                        <a:prstGeom prst="rect">
                          <a:avLst/>
                        </a:prstGeom>
                        <a:ln w="3175">
                          <a:solidFill>
                            <a:prstClr val="ltGray"/>
                          </a:solidFill>
                        </a:ln>
                      </p166:spPr>
                    </psuz:zmPr>
                  </psuz:summaryZmObj>
                  <psuz:summaryZmObj sectionId="{B1B09992-7CC3-4363-939E-6CA280A27755}">
                    <psuz:zmPr id="{D62DF230-0771-43F9-9EED-2DF44FEBB71C}" transitionDur="1000">
                      <p166:blipFill xmlns:p166="http://schemas.microsoft.com/office/powerpoint/2016/6/main">
                        <a:blip r:embed="rId9"/>
                        <a:stretch>
                          <a:fillRect/>
                        </a:stretch>
                      </p166:blipFill>
                      <p166:spPr xmlns:p166="http://schemas.microsoft.com/office/powerpoint/2016/6/main">
                        <a:xfrm>
                          <a:off x="3486738" y="1711964"/>
                          <a:ext cx="1530762" cy="1148072"/>
                        </a:xfrm>
                        <a:prstGeom prst="rect">
                          <a:avLst/>
                        </a:prstGeom>
                        <a:ln w="3175">
                          <a:solidFill>
                            <a:prstClr val="ltGray"/>
                          </a:solidFill>
                        </a:ln>
                      </p166:spPr>
                    </psuz:zmPr>
                  </psuz:summaryZmObj>
                  <psuz:summaryZmObj sectionId="{BA8A338F-A8E7-4A71-B000-50F4E00B8CE3}">
                    <psuz:zmPr id="{C31520CD-D6C4-4C92-AD41-65B356C22FF7}" transitionDur="1000">
                      <p166:blipFill xmlns:p166="http://schemas.microsoft.com/office/powerpoint/2016/6/main">
                        <a:blip r:embed="rId10"/>
                        <a:stretch>
                          <a:fillRect/>
                        </a:stretch>
                      </p166:blipFill>
                      <p166:spPr xmlns:p166="http://schemas.microsoft.com/office/powerpoint/2016/6/main">
                        <a:xfrm>
                          <a:off x="5094038" y="1711964"/>
                          <a:ext cx="1530762" cy="1148072"/>
                        </a:xfrm>
                        <a:prstGeom prst="rect">
                          <a:avLst/>
                        </a:prstGeom>
                        <a:ln w="3175">
                          <a:solidFill>
                            <a:prstClr val="ltGray"/>
                          </a:solidFill>
                        </a:ln>
                      </p166:spPr>
                    </psuz:zmPr>
                  </psuz:summaryZmObj>
                  <psuz:summaryZmObj sectionId="{59A21F7B-5452-4CFE-A483-DBFD09B432F3}">
                    <psuz:zmPr id="{83BAE709-1F54-4B90-BE0D-D88D1E2B357C}" transitionDur="1000">
                      <p166:blipFill xmlns:p166="http://schemas.microsoft.com/office/powerpoint/2016/6/main">
                        <a:blip r:embed="rId11"/>
                        <a:stretch>
                          <a:fillRect/>
                        </a:stretch>
                      </p166:blipFill>
                      <p166:spPr xmlns:p166="http://schemas.microsoft.com/office/powerpoint/2016/6/main">
                        <a:xfrm>
                          <a:off x="6701338" y="1711964"/>
                          <a:ext cx="1530762" cy="1148072"/>
                        </a:xfrm>
                        <a:prstGeom prst="rect">
                          <a:avLst/>
                        </a:prstGeom>
                        <a:ln w="3175">
                          <a:solidFill>
                            <a:prstClr val="ltGray"/>
                          </a:solidFill>
                        </a:ln>
                      </p166:spPr>
                    </psuz:zmPr>
                  </psuz:summaryZmObj>
                  <psuz:summaryZmObj sectionId="{510D1AD4-5D75-4D00-8E53-672C82941675}">
                    <psuz:zmPr id="{B090FDFE-D9FC-487A-ACE2-BA4622FDD11B}" transitionDur="1000">
                      <p166:blipFill xmlns:p166="http://schemas.microsoft.com/office/powerpoint/2016/6/main">
                        <a:blip r:embed="rId12"/>
                        <a:stretch>
                          <a:fillRect/>
                        </a:stretch>
                      </p166:blipFill>
                      <p166:spPr xmlns:p166="http://schemas.microsoft.com/office/powerpoint/2016/6/main">
                        <a:xfrm>
                          <a:off x="272138" y="2936574"/>
                          <a:ext cx="1530762" cy="1148072"/>
                        </a:xfrm>
                        <a:prstGeom prst="rect">
                          <a:avLst/>
                        </a:prstGeom>
                        <a:ln w="3175">
                          <a:solidFill>
                            <a:prstClr val="ltGray"/>
                          </a:solidFill>
                        </a:ln>
                      </p166:spPr>
                    </psuz:zmPr>
                  </psuz:summaryZmObj>
                  <psuz:summaryZmObj sectionId="{F28EACCB-61E8-4EB8-88B1-16D7DFB95DC3}">
                    <psuz:zmPr id="{74F7B82E-6303-49B9-80B5-00B2D492B5BE}" transitionDur="1000">
                      <p166:blipFill xmlns:p166="http://schemas.microsoft.com/office/powerpoint/2016/6/main">
                        <a:blip r:embed="rId13"/>
                        <a:stretch>
                          <a:fillRect/>
                        </a:stretch>
                      </p166:blipFill>
                      <p166:spPr xmlns:p166="http://schemas.microsoft.com/office/powerpoint/2016/6/main">
                        <a:xfrm>
                          <a:off x="1879438" y="2936574"/>
                          <a:ext cx="1530762" cy="1148072"/>
                        </a:xfrm>
                        <a:prstGeom prst="rect">
                          <a:avLst/>
                        </a:prstGeom>
                        <a:ln w="3175">
                          <a:solidFill>
                            <a:prstClr val="ltGray"/>
                          </a:solidFill>
                        </a:ln>
                      </p166:spPr>
                    </psuz:zmPr>
                  </psuz:summaryZmObj>
                  <psuz:summaryZmObj sectionId="{035E03A5-9FD4-4B41-873B-449E4A2C24AC}">
                    <psuz:zmPr id="{06793432-FFFA-4711-88DE-74BF166E758F}" transitionDur="1000">
                      <p166:blipFill xmlns:p166="http://schemas.microsoft.com/office/powerpoint/2016/6/main">
                        <a:blip r:embed="rId14"/>
                        <a:stretch>
                          <a:fillRect/>
                        </a:stretch>
                      </p166:blipFill>
                      <p166:spPr xmlns:p166="http://schemas.microsoft.com/office/powerpoint/2016/6/main">
                        <a:xfrm>
                          <a:off x="3486738" y="2936574"/>
                          <a:ext cx="1530762" cy="1148072"/>
                        </a:xfrm>
                        <a:prstGeom prst="rect">
                          <a:avLst/>
                        </a:prstGeom>
                        <a:ln w="3175">
                          <a:solidFill>
                            <a:prstClr val="ltGray"/>
                          </a:solidFill>
                        </a:ln>
                      </p166:spPr>
                    </psuz:zmPr>
                  </psuz:summaryZmObj>
                  <psuz:summaryZmObj sectionId="{22C00903-21A6-4531-B0D5-4845930D7A00}">
                    <psuz:zmPr id="{F6944DD7-CE23-461A-8892-3E0E76C7E0A1}" transitionDur="1000">
                      <p166:blipFill xmlns:p166="http://schemas.microsoft.com/office/powerpoint/2016/6/main">
                        <a:blip r:embed="rId15"/>
                        <a:stretch>
                          <a:fillRect/>
                        </a:stretch>
                      </p166:blipFill>
                      <p166:spPr xmlns:p166="http://schemas.microsoft.com/office/powerpoint/2016/6/main">
                        <a:xfrm>
                          <a:off x="5094038" y="2936574"/>
                          <a:ext cx="1530762" cy="1148072"/>
                        </a:xfrm>
                        <a:prstGeom prst="rect">
                          <a:avLst/>
                        </a:prstGeom>
                        <a:ln w="3175">
                          <a:solidFill>
                            <a:prstClr val="ltGray"/>
                          </a:solidFill>
                        </a:ln>
                      </p166:spPr>
                    </psuz:zmPr>
                  </psuz:summaryZmObj>
                  <psuz:summaryZmObj sectionId="{717FADFC-EF15-419B-8180-07C0BD30B6AD}">
                    <psuz:zmPr id="{43FBC6E7-E44C-4E3B-845F-88E57CF60D9E}" transitionDur="1000">
                      <p166:blipFill xmlns:p166="http://schemas.microsoft.com/office/powerpoint/2016/6/main">
                        <a:blip r:embed="rId16"/>
                        <a:stretch>
                          <a:fillRect/>
                        </a:stretch>
                      </p166:blipFill>
                      <p166:spPr xmlns:p166="http://schemas.microsoft.com/office/powerpoint/2016/6/main">
                        <a:xfrm>
                          <a:off x="6701338" y="2936574"/>
                          <a:ext cx="1530762" cy="1148072"/>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2B27F6EF-310D-ADD2-3904-02F0B67D3DBA}"/>
                  </a:ext>
                </a:extLst>
              </p:cNvPr>
              <p:cNvGrpSpPr>
                <a:grpSpLocks noGrp="1" noUngrp="1" noRot="1" noChangeAspect="1" noMove="1" noResize="1"/>
              </p:cNvGrpSpPr>
              <p:nvPr/>
            </p:nvGrpSpPr>
            <p:grpSpPr>
              <a:xfrm>
                <a:off x="301625" y="1527175"/>
                <a:ext cx="8504238" cy="4572000"/>
                <a:chOff x="301625" y="1527175"/>
                <a:chExt cx="8504238" cy="4572000"/>
              </a:xfrm>
            </p:grpSpPr>
            <p:pic>
              <p:nvPicPr>
                <p:cNvPr id="3" name="Picture 3">
                  <a:hlinkClick r:id="rId1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73763" y="2014529"/>
                  <a:ext cx="1530762" cy="1148072"/>
                </a:xfrm>
                <a:prstGeom prst="rect">
                  <a:avLst/>
                </a:prstGeom>
                <a:ln w="3175">
                  <a:solidFill>
                    <a:prstClr val="ltGray"/>
                  </a:solidFill>
                </a:ln>
              </p:spPr>
            </p:pic>
            <p:pic>
              <p:nvPicPr>
                <p:cNvPr id="4" name="Picture 4">
                  <a:hlinkClick r:id="rId1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181063" y="2014529"/>
                  <a:ext cx="1530762" cy="1148072"/>
                </a:xfrm>
                <a:prstGeom prst="rect">
                  <a:avLst/>
                </a:prstGeom>
                <a:ln w="3175">
                  <a:solidFill>
                    <a:prstClr val="ltGray"/>
                  </a:solidFill>
                </a:ln>
              </p:spPr>
            </p:pic>
            <p:pic>
              <p:nvPicPr>
                <p:cNvPr id="6" name="Picture 6">
                  <a:hlinkClick r:id="rId1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788363" y="2014529"/>
                  <a:ext cx="1530762" cy="1148072"/>
                </a:xfrm>
                <a:prstGeom prst="rect">
                  <a:avLst/>
                </a:prstGeom>
                <a:ln w="3175">
                  <a:solidFill>
                    <a:prstClr val="ltGray"/>
                  </a:solidFill>
                </a:ln>
              </p:spPr>
            </p:pic>
            <p:pic>
              <p:nvPicPr>
                <p:cNvPr id="7" name="Picture 7">
                  <a:hlinkClick r:id="rId2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5395663" y="2014529"/>
                  <a:ext cx="1530762" cy="1148072"/>
                </a:xfrm>
                <a:prstGeom prst="rect">
                  <a:avLst/>
                </a:prstGeom>
                <a:ln w="3175">
                  <a:solidFill>
                    <a:prstClr val="ltGray"/>
                  </a:solidFill>
                </a:ln>
              </p:spPr>
            </p:pic>
            <p:pic>
              <p:nvPicPr>
                <p:cNvPr id="8" name="Picture 8">
                  <a:hlinkClick r:id="rId2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002963" y="2014529"/>
                  <a:ext cx="1530762" cy="1148072"/>
                </a:xfrm>
                <a:prstGeom prst="rect">
                  <a:avLst/>
                </a:prstGeom>
                <a:ln w="3175">
                  <a:solidFill>
                    <a:prstClr val="ltGray"/>
                  </a:solidFill>
                </a:ln>
              </p:spPr>
            </p:pic>
            <p:pic>
              <p:nvPicPr>
                <p:cNvPr id="9" name="Picture 9">
                  <a:hlinkClick r:id="rId22"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573763" y="3239139"/>
                  <a:ext cx="1530762" cy="1148072"/>
                </a:xfrm>
                <a:prstGeom prst="rect">
                  <a:avLst/>
                </a:prstGeom>
                <a:ln w="3175">
                  <a:solidFill>
                    <a:prstClr val="ltGray"/>
                  </a:solidFill>
                </a:ln>
              </p:spPr>
            </p:pic>
            <p:pic>
              <p:nvPicPr>
                <p:cNvPr id="10" name="Picture 10">
                  <a:hlinkClick r:id="rId23"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181063" y="3239139"/>
                  <a:ext cx="1530762" cy="1148072"/>
                </a:xfrm>
                <a:prstGeom prst="rect">
                  <a:avLst/>
                </a:prstGeom>
                <a:ln w="3175">
                  <a:solidFill>
                    <a:prstClr val="ltGray"/>
                  </a:solidFill>
                </a:ln>
              </p:spPr>
            </p:pic>
            <p:pic>
              <p:nvPicPr>
                <p:cNvPr id="11" name="Picture 11">
                  <a:hlinkClick r:id="rId24"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3788363" y="3239139"/>
                  <a:ext cx="1530762" cy="1148072"/>
                </a:xfrm>
                <a:prstGeom prst="rect">
                  <a:avLst/>
                </a:prstGeom>
                <a:ln w="3175">
                  <a:solidFill>
                    <a:prstClr val="ltGray"/>
                  </a:solidFill>
                </a:ln>
              </p:spPr>
            </p:pic>
            <p:pic>
              <p:nvPicPr>
                <p:cNvPr id="12" name="Picture 12">
                  <a:hlinkClick r:id="rId25"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5395663" y="3239139"/>
                  <a:ext cx="1530762" cy="1148072"/>
                </a:xfrm>
                <a:prstGeom prst="rect">
                  <a:avLst/>
                </a:prstGeom>
                <a:ln w="3175">
                  <a:solidFill>
                    <a:prstClr val="ltGray"/>
                  </a:solidFill>
                </a:ln>
              </p:spPr>
            </p:pic>
            <p:pic>
              <p:nvPicPr>
                <p:cNvPr id="13" name="Picture 13">
                  <a:hlinkClick r:id="rId26"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002963" y="3239139"/>
                  <a:ext cx="1530762" cy="1148072"/>
                </a:xfrm>
                <a:prstGeom prst="rect">
                  <a:avLst/>
                </a:prstGeom>
                <a:ln w="3175">
                  <a:solidFill>
                    <a:prstClr val="ltGray"/>
                  </a:solidFill>
                </a:ln>
              </p:spPr>
            </p:pic>
            <p:pic>
              <p:nvPicPr>
                <p:cNvPr id="14" name="Picture 14">
                  <a:hlinkClick r:id="rId27"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573763" y="4463749"/>
                  <a:ext cx="1530762" cy="1148072"/>
                </a:xfrm>
                <a:prstGeom prst="rect">
                  <a:avLst/>
                </a:prstGeom>
                <a:ln w="3175">
                  <a:solidFill>
                    <a:prstClr val="ltGray"/>
                  </a:solidFill>
                </a:ln>
              </p:spPr>
            </p:pic>
            <p:pic>
              <p:nvPicPr>
                <p:cNvPr id="15" name="Picture 15">
                  <a:hlinkClick r:id="rId28"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2181063" y="4463749"/>
                  <a:ext cx="1530762" cy="1148072"/>
                </a:xfrm>
                <a:prstGeom prst="rect">
                  <a:avLst/>
                </a:prstGeom>
                <a:ln w="3175">
                  <a:solidFill>
                    <a:prstClr val="ltGray"/>
                  </a:solidFill>
                </a:ln>
              </p:spPr>
            </p:pic>
            <p:pic>
              <p:nvPicPr>
                <p:cNvPr id="16" name="Picture 16">
                  <a:hlinkClick r:id="rId29"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3788363" y="4463749"/>
                  <a:ext cx="1530762" cy="1148072"/>
                </a:xfrm>
                <a:prstGeom prst="rect">
                  <a:avLst/>
                </a:prstGeom>
                <a:ln w="3175">
                  <a:solidFill>
                    <a:prstClr val="ltGray"/>
                  </a:solidFill>
                </a:ln>
              </p:spPr>
            </p:pic>
            <p:pic>
              <p:nvPicPr>
                <p:cNvPr id="17" name="Picture 17">
                  <a:hlinkClick r:id="rId30" action="ppaction://hlinksldjump"/>
                </p:cNvPr>
                <p:cNvPicPr>
                  <a:picLocks noSelect="1" noRot="1" noChangeAspect="1" noMove="1" noResize="1" noEditPoints="1" noAdjustHandles="1" noChangeArrowheads="1" noChangeShapeType="1"/>
                </p:cNvPicPr>
                <p:nvPr/>
              </p:nvPicPr>
              <p:blipFill>
                <a:blip r:embed="rId15"/>
                <a:stretch>
                  <a:fillRect/>
                </a:stretch>
              </p:blipFill>
              <p:spPr>
                <a:xfrm>
                  <a:off x="5395663" y="4463749"/>
                  <a:ext cx="1530762" cy="1148072"/>
                </a:xfrm>
                <a:prstGeom prst="rect">
                  <a:avLst/>
                </a:prstGeom>
                <a:ln w="3175">
                  <a:solidFill>
                    <a:prstClr val="ltGray"/>
                  </a:solidFill>
                </a:ln>
              </p:spPr>
            </p:pic>
            <p:pic>
              <p:nvPicPr>
                <p:cNvPr id="18" name="Picture 18">
                  <a:hlinkClick r:id="rId31"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7002963" y="4463749"/>
                  <a:ext cx="1530762" cy="1148072"/>
                </a:xfrm>
                <a:prstGeom prst="rect">
                  <a:avLst/>
                </a:prstGeom>
                <a:ln w="3175">
                  <a:solidFill>
                    <a:prstClr val="ltGray"/>
                  </a:solidFill>
                </a:ln>
              </p:spPr>
            </p:pic>
          </p:grpSp>
        </mc:Fallback>
      </mc:AlternateContent>
    </p:spTree>
    <p:extLst>
      <p:ext uri="{BB962C8B-B14F-4D97-AF65-F5344CB8AC3E}">
        <p14:creationId xmlns:p14="http://schemas.microsoft.com/office/powerpoint/2010/main" val="244227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8991"/>
          <a:stretch/>
        </p:blipFill>
        <p:spPr bwMode="auto">
          <a:xfrm>
            <a:off x="3394194" y="1268306"/>
            <a:ext cx="5256584" cy="270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512" y="620688"/>
            <a:ext cx="2563688" cy="1296144"/>
          </a:xfrm>
        </p:spPr>
        <p:txBody>
          <a:bodyPr/>
          <a:lstStyle/>
          <a:p>
            <a:r>
              <a:rPr lang="de-AT" sz="1800" dirty="0" err="1">
                <a:solidFill>
                  <a:srgbClr val="FFC000"/>
                </a:solidFill>
              </a:rPr>
              <a:t>Our</a:t>
            </a:r>
            <a:r>
              <a:rPr lang="de-AT" sz="1800" dirty="0">
                <a:solidFill>
                  <a:srgbClr val="FFC000"/>
                </a:solidFill>
              </a:rPr>
              <a:t> </a:t>
            </a:r>
            <a:r>
              <a:rPr lang="de-AT" sz="1800" dirty="0" err="1">
                <a:solidFill>
                  <a:srgbClr val="FFC000"/>
                </a:solidFill>
              </a:rPr>
              <a:t>brain</a:t>
            </a:r>
            <a:r>
              <a:rPr lang="de-AT" sz="1800" dirty="0">
                <a:solidFill>
                  <a:srgbClr val="FFC000"/>
                </a:solidFill>
              </a:rPr>
              <a:t> </a:t>
            </a:r>
            <a:br>
              <a:rPr lang="de-AT" sz="1800" dirty="0">
                <a:solidFill>
                  <a:srgbClr val="FFC000"/>
                </a:solidFill>
              </a:rPr>
            </a:br>
            <a:r>
              <a:rPr lang="de-AT" sz="1800" dirty="0" err="1">
                <a:solidFill>
                  <a:srgbClr val="FFC000"/>
                </a:solidFill>
              </a:rPr>
              <a:t>extracts</a:t>
            </a:r>
            <a:r>
              <a:rPr lang="de-AT" sz="1800" dirty="0">
                <a:solidFill>
                  <a:srgbClr val="FFC000"/>
                </a:solidFill>
              </a:rPr>
              <a:t> </a:t>
            </a:r>
            <a:r>
              <a:rPr lang="de-AT" sz="1800" dirty="0" err="1">
                <a:solidFill>
                  <a:srgbClr val="FFC000"/>
                </a:solidFill>
              </a:rPr>
              <a:t>patterns</a:t>
            </a:r>
            <a:r>
              <a:rPr lang="de-AT" sz="1800" dirty="0">
                <a:solidFill>
                  <a:srgbClr val="FFC000"/>
                </a:solidFill>
              </a:rPr>
              <a:t> </a:t>
            </a:r>
            <a:r>
              <a:rPr lang="de-AT" sz="1800" dirty="0" err="1">
                <a:solidFill>
                  <a:srgbClr val="FFC000"/>
                </a:solidFill>
              </a:rPr>
              <a:t>automatically</a:t>
            </a:r>
            <a:br>
              <a:rPr lang="de-AT" sz="1600" dirty="0">
                <a:solidFill>
                  <a:srgbClr val="FFC000"/>
                </a:solidFill>
              </a:rPr>
            </a:br>
            <a:endParaRPr lang="de-AT" sz="1600" dirty="0">
              <a:solidFill>
                <a:srgbClr val="FFC000"/>
              </a:solidFill>
            </a:endParaRPr>
          </a:p>
        </p:txBody>
      </p:sp>
      <p:sp>
        <p:nvSpPr>
          <p:cNvPr id="5" name="Text Placeholder 4"/>
          <p:cNvSpPr>
            <a:spLocks noGrp="1"/>
          </p:cNvSpPr>
          <p:nvPr>
            <p:ph type="body" idx="2"/>
          </p:nvPr>
        </p:nvSpPr>
        <p:spPr>
          <a:xfrm>
            <a:off x="178760" y="1916832"/>
            <a:ext cx="2563688" cy="4464496"/>
          </a:xfrm>
        </p:spPr>
        <p:txBody>
          <a:bodyPr>
            <a:normAutofit/>
          </a:bodyPr>
          <a:lstStyle/>
          <a:p>
            <a:endParaRPr lang="de-AT" b="1" dirty="0">
              <a:solidFill>
                <a:srgbClr val="FFC000"/>
              </a:solidFill>
            </a:endParaRPr>
          </a:p>
          <a:p>
            <a:r>
              <a:rPr lang="de-AT" b="1" dirty="0">
                <a:solidFill>
                  <a:srgbClr val="FFC000"/>
                </a:solidFill>
              </a:rPr>
              <a:t>Rules (</a:t>
            </a:r>
            <a:r>
              <a:rPr lang="de-AT" b="1" dirty="0" err="1">
                <a:solidFill>
                  <a:srgbClr val="FFC000"/>
                </a:solidFill>
              </a:rPr>
              <a:t>patterns</a:t>
            </a:r>
            <a:r>
              <a:rPr lang="de-AT" b="1" dirty="0">
                <a:solidFill>
                  <a:srgbClr val="FFC000"/>
                </a:solidFill>
              </a:rPr>
              <a:t>) </a:t>
            </a:r>
            <a:r>
              <a:rPr lang="de-AT" b="1" dirty="0" err="1">
                <a:solidFill>
                  <a:srgbClr val="FFC000"/>
                </a:solidFill>
              </a:rPr>
              <a:t>are</a:t>
            </a:r>
            <a:r>
              <a:rPr lang="de-AT" b="1" dirty="0">
                <a:solidFill>
                  <a:srgbClr val="FFC000"/>
                </a:solidFill>
              </a:rPr>
              <a:t> </a:t>
            </a:r>
            <a:r>
              <a:rPr lang="de-AT" b="1" dirty="0" err="1">
                <a:solidFill>
                  <a:srgbClr val="FFC000"/>
                </a:solidFill>
              </a:rPr>
              <a:t>built</a:t>
            </a:r>
            <a:r>
              <a:rPr lang="de-AT" b="1" dirty="0">
                <a:solidFill>
                  <a:srgbClr val="FFC000"/>
                </a:solidFill>
              </a:rPr>
              <a:t> </a:t>
            </a:r>
            <a:r>
              <a:rPr lang="de-AT" b="1" dirty="0" err="1">
                <a:solidFill>
                  <a:srgbClr val="FFC000"/>
                </a:solidFill>
              </a:rPr>
              <a:t>from</a:t>
            </a:r>
            <a:r>
              <a:rPr lang="de-AT" b="1" dirty="0">
                <a:solidFill>
                  <a:srgbClr val="FFC000"/>
                </a:solidFill>
              </a:rPr>
              <a:t> </a:t>
            </a:r>
            <a:r>
              <a:rPr lang="de-AT" b="1" dirty="0" err="1">
                <a:solidFill>
                  <a:srgbClr val="FFC000"/>
                </a:solidFill>
              </a:rPr>
              <a:t>examples</a:t>
            </a:r>
            <a:r>
              <a:rPr lang="de-AT" b="1" dirty="0">
                <a:solidFill>
                  <a:srgbClr val="FFC000"/>
                </a:solidFill>
              </a:rPr>
              <a:t> </a:t>
            </a:r>
            <a:r>
              <a:rPr lang="de-AT" b="1" dirty="0" err="1">
                <a:solidFill>
                  <a:srgbClr val="FFC000"/>
                </a:solidFill>
              </a:rPr>
              <a:t>provided</a:t>
            </a:r>
            <a:r>
              <a:rPr lang="de-AT" b="1" dirty="0">
                <a:solidFill>
                  <a:srgbClr val="FFC000"/>
                </a:solidFill>
              </a:rPr>
              <a:t> </a:t>
            </a:r>
            <a:r>
              <a:rPr lang="de-AT" b="1" dirty="0" err="1">
                <a:solidFill>
                  <a:srgbClr val="FFC000"/>
                </a:solidFill>
              </a:rPr>
              <a:t>the</a:t>
            </a:r>
            <a:r>
              <a:rPr lang="de-AT" b="1" dirty="0">
                <a:solidFill>
                  <a:srgbClr val="FFC000"/>
                </a:solidFill>
              </a:rPr>
              <a:t> </a:t>
            </a:r>
            <a:r>
              <a:rPr lang="de-AT" b="1" dirty="0" err="1">
                <a:solidFill>
                  <a:srgbClr val="FFC000"/>
                </a:solidFill>
              </a:rPr>
              <a:t>examples</a:t>
            </a:r>
            <a:r>
              <a:rPr lang="de-AT" b="1" dirty="0">
                <a:solidFill>
                  <a:srgbClr val="FFC000"/>
                </a:solidFill>
              </a:rPr>
              <a:t> </a:t>
            </a:r>
            <a:r>
              <a:rPr lang="de-AT" b="1" dirty="0" err="1">
                <a:solidFill>
                  <a:srgbClr val="FFC000"/>
                </a:solidFill>
              </a:rPr>
              <a:t>are</a:t>
            </a:r>
            <a:r>
              <a:rPr lang="de-AT" b="1" dirty="0">
                <a:solidFill>
                  <a:srgbClr val="FFC000"/>
                </a:solidFill>
              </a:rPr>
              <a:t>: </a:t>
            </a:r>
          </a:p>
          <a:p>
            <a:r>
              <a:rPr lang="en-US" b="1" dirty="0"/>
              <a:t>novel / interesting</a:t>
            </a:r>
          </a:p>
          <a:p>
            <a:endParaRPr lang="en-US" b="1" dirty="0"/>
          </a:p>
          <a:p>
            <a:r>
              <a:rPr lang="en-US" b="1" dirty="0" err="1"/>
              <a:t>significat</a:t>
            </a:r>
            <a:r>
              <a:rPr lang="en-US" b="1" dirty="0"/>
              <a:t> / meaningful</a:t>
            </a:r>
          </a:p>
          <a:p>
            <a:endParaRPr lang="en-US" b="1" dirty="0"/>
          </a:p>
          <a:p>
            <a:r>
              <a:rPr lang="en-US" b="1" dirty="0"/>
              <a:t>can be linked to episodic memory</a:t>
            </a:r>
          </a:p>
        </p:txBody>
      </p:sp>
      <p:sp>
        <p:nvSpPr>
          <p:cNvPr id="4" name="Content Placeholder 3"/>
          <p:cNvSpPr>
            <a:spLocks noGrp="1"/>
          </p:cNvSpPr>
          <p:nvPr>
            <p:ph sz="quarter" idx="1"/>
          </p:nvPr>
        </p:nvSpPr>
        <p:spPr>
          <a:xfrm>
            <a:off x="3131840" y="696084"/>
            <a:ext cx="5638800" cy="5685244"/>
          </a:xfrm>
        </p:spPr>
        <p:txBody>
          <a:bodyPr>
            <a:normAutofit fontScale="77500" lnSpcReduction="20000"/>
          </a:bodyPr>
          <a:lstStyle/>
          <a:p>
            <a:pPr marL="0" indent="0">
              <a:buNone/>
            </a:pPr>
            <a:r>
              <a:rPr lang="fr-FR" dirty="0" err="1"/>
              <a:t>Ein</a:t>
            </a:r>
            <a:r>
              <a:rPr lang="fr-FR" dirty="0"/>
              <a:t> Hirn </a:t>
            </a:r>
            <a:r>
              <a:rPr lang="fr-FR" dirty="0" err="1"/>
              <a:t>voller</a:t>
            </a:r>
            <a:r>
              <a:rPr lang="fr-FR" dirty="0"/>
              <a:t> </a:t>
            </a:r>
            <a:r>
              <a:rPr lang="fr-FR" dirty="0" err="1"/>
              <a:t>Tomaten</a:t>
            </a:r>
            <a:r>
              <a:rPr lang="fr-FR" dirty="0"/>
              <a:t>?</a:t>
            </a:r>
          </a:p>
          <a:p>
            <a:pPr marL="0" indent="0">
              <a:buNone/>
            </a:pPr>
            <a:endParaRPr lang="fr-FR" dirty="0"/>
          </a:p>
          <a:p>
            <a:pPr marL="0" indent="0">
              <a:buNone/>
            </a:pPr>
            <a:endParaRPr lang="fr-FR" dirty="0"/>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r>
              <a:rPr lang="fr-FR" dirty="0"/>
              <a:t>« </a:t>
            </a:r>
            <a:r>
              <a:rPr lang="fr-FR" dirty="0" err="1"/>
              <a:t>Gehirne</a:t>
            </a:r>
            <a:r>
              <a:rPr lang="fr-FR" dirty="0"/>
              <a:t> </a:t>
            </a:r>
            <a:r>
              <a:rPr lang="fr-FR" dirty="0" err="1"/>
              <a:t>besitzen</a:t>
            </a:r>
            <a:r>
              <a:rPr lang="fr-FR" dirty="0"/>
              <a:t> </a:t>
            </a:r>
            <a:r>
              <a:rPr lang="fr-FR" dirty="0" err="1"/>
              <a:t>diese</a:t>
            </a:r>
            <a:r>
              <a:rPr lang="fr-FR" dirty="0"/>
              <a:t> </a:t>
            </a:r>
            <a:r>
              <a:rPr lang="fr-FR" dirty="0" err="1"/>
              <a:t>Fähigkeit</a:t>
            </a:r>
            <a:r>
              <a:rPr lang="fr-FR" dirty="0"/>
              <a:t> </a:t>
            </a:r>
            <a:r>
              <a:rPr lang="fr-FR" dirty="0" err="1"/>
              <a:t>zum</a:t>
            </a:r>
            <a:r>
              <a:rPr lang="fr-FR" dirty="0"/>
              <a:t> </a:t>
            </a:r>
            <a:r>
              <a:rPr lang="fr-FR" dirty="0" err="1"/>
              <a:t>spontanen</a:t>
            </a:r>
            <a:r>
              <a:rPr lang="fr-FR" dirty="0"/>
              <a:t> </a:t>
            </a:r>
            <a:r>
              <a:rPr lang="fr-FR" dirty="0" err="1"/>
              <a:t>Generieren</a:t>
            </a:r>
            <a:r>
              <a:rPr lang="fr-FR" dirty="0"/>
              <a:t> </a:t>
            </a:r>
            <a:r>
              <a:rPr lang="fr-FR" dirty="0" err="1"/>
              <a:t>von</a:t>
            </a:r>
            <a:r>
              <a:rPr lang="fr-FR" dirty="0"/>
              <a:t> </a:t>
            </a:r>
            <a:r>
              <a:rPr lang="fr-FR" dirty="0" err="1"/>
              <a:t>Regeln</a:t>
            </a:r>
            <a:r>
              <a:rPr lang="fr-FR" dirty="0"/>
              <a:t> </a:t>
            </a:r>
            <a:r>
              <a:rPr lang="fr-FR" dirty="0" err="1"/>
              <a:t>aufgrund</a:t>
            </a:r>
            <a:r>
              <a:rPr lang="fr-FR" dirty="0"/>
              <a:t> </a:t>
            </a:r>
            <a:r>
              <a:rPr lang="fr-FR" dirty="0" err="1"/>
              <a:t>von</a:t>
            </a:r>
            <a:r>
              <a:rPr lang="fr-FR" dirty="0"/>
              <a:t> </a:t>
            </a:r>
            <a:r>
              <a:rPr lang="fr-FR" dirty="0" err="1"/>
              <a:t>Beispielen</a:t>
            </a:r>
            <a:r>
              <a:rPr lang="fr-FR" dirty="0"/>
              <a:t> «  </a:t>
            </a:r>
            <a:r>
              <a:rPr lang="fr-FR" dirty="0" err="1"/>
              <a:t>Alles</a:t>
            </a:r>
            <a:r>
              <a:rPr lang="fr-FR" dirty="0"/>
              <a:t> </a:t>
            </a:r>
            <a:r>
              <a:rPr lang="fr-FR" dirty="0" err="1"/>
              <a:t>was</a:t>
            </a:r>
            <a:r>
              <a:rPr lang="fr-FR" dirty="0"/>
              <a:t> es </a:t>
            </a:r>
            <a:r>
              <a:rPr lang="fr-FR" dirty="0" err="1"/>
              <a:t>hierzu</a:t>
            </a:r>
            <a:r>
              <a:rPr lang="fr-FR" dirty="0"/>
              <a:t> </a:t>
            </a:r>
            <a:r>
              <a:rPr lang="fr-FR" dirty="0" err="1"/>
              <a:t>braucht</a:t>
            </a:r>
            <a:r>
              <a:rPr lang="fr-FR" dirty="0"/>
              <a:t>, </a:t>
            </a:r>
            <a:r>
              <a:rPr lang="fr-FR" dirty="0" err="1"/>
              <a:t>sind</a:t>
            </a:r>
            <a:r>
              <a:rPr lang="fr-FR" dirty="0"/>
              <a:t> die </a:t>
            </a:r>
            <a:r>
              <a:rPr lang="fr-FR" dirty="0" err="1"/>
              <a:t>richtigen</a:t>
            </a:r>
            <a:r>
              <a:rPr lang="fr-FR" dirty="0"/>
              <a:t> </a:t>
            </a:r>
            <a:r>
              <a:rPr lang="fr-FR" dirty="0" err="1"/>
              <a:t>Beispiele</a:t>
            </a:r>
            <a:r>
              <a:rPr lang="fr-FR" dirty="0"/>
              <a:t>, </a:t>
            </a:r>
            <a:r>
              <a:rPr lang="fr-FR" dirty="0" err="1"/>
              <a:t>und</a:t>
            </a:r>
            <a:r>
              <a:rPr lang="fr-FR" dirty="0"/>
              <a:t> </a:t>
            </a:r>
            <a:r>
              <a:rPr lang="fr-FR" dirty="0" err="1"/>
              <a:t>zwar</a:t>
            </a:r>
            <a:r>
              <a:rPr lang="fr-FR" dirty="0"/>
              <a:t> </a:t>
            </a:r>
            <a:r>
              <a:rPr lang="fr-FR" dirty="0" err="1"/>
              <a:t>viele</a:t>
            </a:r>
            <a:r>
              <a:rPr lang="fr-FR" dirty="0"/>
              <a:t> </a:t>
            </a:r>
            <a:r>
              <a:rPr lang="fr-FR" dirty="0" err="1"/>
              <a:t>davon</a:t>
            </a:r>
            <a:r>
              <a:rPr lang="fr-FR" dirty="0"/>
              <a:t>. </a:t>
            </a:r>
            <a:r>
              <a:rPr lang="fr-FR" dirty="0">
                <a:solidFill>
                  <a:schemeClr val="bg1"/>
                </a:solidFill>
              </a:rPr>
              <a:t> </a:t>
            </a:r>
          </a:p>
          <a:p>
            <a:pPr marL="0" indent="0">
              <a:buNone/>
            </a:pPr>
            <a:r>
              <a:rPr lang="fr-FR" sz="1400" dirty="0"/>
              <a:t>(</a:t>
            </a:r>
            <a:r>
              <a:rPr lang="fr-FR" sz="1400" dirty="0" err="1"/>
              <a:t>Spitzer</a:t>
            </a:r>
            <a:r>
              <a:rPr lang="fr-FR" sz="1400" dirty="0"/>
              <a:t>)</a:t>
            </a:r>
            <a:r>
              <a:rPr lang="fr-FR" sz="1400" dirty="0">
                <a:solidFill>
                  <a:schemeClr val="bg1"/>
                </a:solidFill>
              </a:rPr>
              <a:t>» </a:t>
            </a:r>
            <a:r>
              <a:rPr lang="fr-FR" dirty="0">
                <a:solidFill>
                  <a:schemeClr val="bg1"/>
                </a:solidFill>
              </a:rPr>
              <a:t>(</a:t>
            </a:r>
            <a:r>
              <a:rPr lang="fr-FR" dirty="0" err="1">
                <a:solidFill>
                  <a:schemeClr val="bg1"/>
                </a:solidFill>
              </a:rPr>
              <a:t>Spitzer</a:t>
            </a:r>
            <a:r>
              <a:rPr lang="fr-FR" dirty="0">
                <a:solidFill>
                  <a:schemeClr val="bg1"/>
                </a:solidFill>
              </a:rPr>
              <a:t>)</a:t>
            </a:r>
          </a:p>
          <a:p>
            <a:endParaRPr lang="fr-FR" dirty="0">
              <a:solidFill>
                <a:schemeClr val="bg1"/>
              </a:solidFill>
            </a:endParaRPr>
          </a:p>
          <a:p>
            <a:endParaRPr lang="fr-FR" dirty="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362770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solidFill>
                  <a:srgbClr val="FFC000"/>
                </a:solidFill>
              </a:rPr>
              <a:t>From</a:t>
            </a:r>
            <a:r>
              <a:rPr lang="fr-FR" dirty="0">
                <a:solidFill>
                  <a:srgbClr val="FFC000"/>
                </a:solidFill>
              </a:rPr>
              <a:t> </a:t>
            </a:r>
            <a:r>
              <a:rPr lang="fr-FR" dirty="0" err="1">
                <a:solidFill>
                  <a:srgbClr val="FFC000"/>
                </a:solidFill>
              </a:rPr>
              <a:t>examples</a:t>
            </a:r>
            <a:r>
              <a:rPr lang="fr-FR" dirty="0">
                <a:solidFill>
                  <a:srgbClr val="FFC000"/>
                </a:solidFill>
              </a:rPr>
              <a:t> to </a:t>
            </a:r>
            <a:r>
              <a:rPr lang="fr-FR" dirty="0" err="1">
                <a:solidFill>
                  <a:srgbClr val="FFC000"/>
                </a:solidFill>
              </a:rPr>
              <a:t>rules</a:t>
            </a:r>
            <a:r>
              <a:rPr lang="fr-FR" dirty="0">
                <a:solidFill>
                  <a:srgbClr val="FFC000"/>
                </a:solidFill>
              </a:rPr>
              <a:t>/patterns</a:t>
            </a:r>
            <a:endParaRPr lang="fr-FR" dirty="0"/>
          </a:p>
        </p:txBody>
      </p:sp>
      <p:sp>
        <p:nvSpPr>
          <p:cNvPr id="3" name="Text Placeholder 2"/>
          <p:cNvSpPr>
            <a:spLocks noGrp="1"/>
          </p:cNvSpPr>
          <p:nvPr>
            <p:ph type="body" idx="2"/>
          </p:nvPr>
        </p:nvSpPr>
        <p:spPr>
          <a:xfrm>
            <a:off x="395536" y="1988841"/>
            <a:ext cx="2362200" cy="4144963"/>
          </a:xfrm>
        </p:spPr>
        <p:txBody>
          <a:bodyPr>
            <a:normAutofit/>
          </a:bodyPr>
          <a:lstStyle/>
          <a:p>
            <a:endParaRPr lang="fr-FR" dirty="0"/>
          </a:p>
          <a:p>
            <a:r>
              <a:rPr lang="fr-FR" sz="1800" b="1" dirty="0" err="1"/>
              <a:t>Students</a:t>
            </a:r>
            <a:r>
              <a:rPr lang="fr-FR" sz="1800" b="1" dirty="0"/>
              <a:t> </a:t>
            </a:r>
            <a:r>
              <a:rPr lang="fr-FR" sz="1800" b="1" dirty="0" err="1"/>
              <a:t>create</a:t>
            </a:r>
            <a:r>
              <a:rPr lang="fr-FR" sz="1800" b="1" dirty="0"/>
              <a:t> </a:t>
            </a:r>
            <a:r>
              <a:rPr lang="fr-FR" sz="1800" b="1" dirty="0" err="1"/>
              <a:t>personalized</a:t>
            </a:r>
            <a:r>
              <a:rPr lang="fr-FR" sz="1800" b="1" dirty="0"/>
              <a:t> </a:t>
            </a:r>
            <a:r>
              <a:rPr lang="fr-FR" sz="1800" b="1" dirty="0" err="1"/>
              <a:t>examples</a:t>
            </a:r>
            <a:endParaRPr lang="fr-FR" sz="1800" b="1" dirty="0"/>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203848" y="764704"/>
            <a:ext cx="5638800" cy="3759200"/>
          </a:xfrm>
        </p:spPr>
      </p:pic>
      <p:sp>
        <p:nvSpPr>
          <p:cNvPr id="6" name="TextBox 5"/>
          <p:cNvSpPr txBox="1"/>
          <p:nvPr/>
        </p:nvSpPr>
        <p:spPr>
          <a:xfrm>
            <a:off x="3131840" y="4509120"/>
            <a:ext cx="57606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Georgia"/>
                <a:ea typeface="+mn-ea"/>
                <a:cs typeface="+mn-cs"/>
              </a:rPr>
              <a:t>Peter’s</a:t>
            </a:r>
            <a:r>
              <a:rPr kumimoji="0" lang="fr-FR" sz="1800" b="0" i="0" u="none" strike="noStrike" kern="1200" cap="none" spc="0" normalizeH="0" baseline="0" noProof="0" dirty="0">
                <a:ln>
                  <a:noFill/>
                </a:ln>
                <a:solidFill>
                  <a:prstClr val="black"/>
                </a:solidFill>
                <a:effectLst/>
                <a:uLnTx/>
                <a:uFillTx/>
                <a:latin typeface="Georgia"/>
                <a:ea typeface="+mn-ea"/>
                <a:cs typeface="+mn-cs"/>
              </a:rPr>
              <a:t> house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is</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very</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big</a:t>
            </a:r>
            <a:r>
              <a:rPr kumimoji="0" lang="fr-FR" sz="1800" b="0" i="0" u="none" strike="noStrike" kern="1200" cap="none" spc="0" normalizeH="0" baseline="0" noProof="0" dirty="0">
                <a:ln>
                  <a:noFill/>
                </a:ln>
                <a:solidFill>
                  <a:prstClr val="black"/>
                </a:solidFill>
                <a:effectLst/>
                <a:uLnTx/>
                <a:uFillTx/>
                <a:latin typeface="Georg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Georgia"/>
                <a:ea typeface="+mn-ea"/>
                <a:cs typeface="+mn-cs"/>
              </a:rPr>
              <a:t>Susan’s</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brother</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lives</a:t>
            </a:r>
            <a:r>
              <a:rPr kumimoji="0" lang="fr-FR" sz="1800" b="0" i="0" u="none" strike="noStrike" kern="1200" cap="none" spc="0" normalizeH="0" baseline="0" noProof="0" dirty="0">
                <a:ln>
                  <a:noFill/>
                </a:ln>
                <a:solidFill>
                  <a:prstClr val="black"/>
                </a:solidFill>
                <a:effectLst/>
                <a:uLnTx/>
                <a:uFillTx/>
                <a:latin typeface="Georgia"/>
                <a:ea typeface="+mn-ea"/>
                <a:cs typeface="+mn-cs"/>
              </a:rPr>
              <a:t> in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Georgia"/>
                <a:ea typeface="+mn-ea"/>
                <a:cs typeface="+mn-cs"/>
              </a:rPr>
              <a:t>Mary’s</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dad</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is</a:t>
            </a:r>
            <a:r>
              <a:rPr kumimoji="0" lang="fr-FR" sz="1800" b="0" i="0" u="none" strike="noStrike" kern="1200" cap="none" spc="0" normalizeH="0" baseline="0" noProof="0" dirty="0">
                <a:ln>
                  <a:noFill/>
                </a:ln>
                <a:solidFill>
                  <a:prstClr val="black"/>
                </a:solidFill>
                <a:effectLst/>
                <a:uLnTx/>
                <a:uFillTx/>
                <a:latin typeface="Georgia"/>
                <a:ea typeface="+mn-ea"/>
                <a:cs typeface="+mn-cs"/>
              </a:rPr>
              <a:t>  a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great</a:t>
            </a:r>
            <a:r>
              <a:rPr kumimoji="0" lang="fr-FR" sz="1800" b="0" i="0" u="none" strike="noStrike" kern="1200" cap="none" spc="0" normalizeH="0" baseline="0" noProof="0" dirty="0">
                <a:ln>
                  <a:noFill/>
                </a:ln>
                <a:solidFill>
                  <a:prstClr val="black"/>
                </a:solidFill>
                <a:effectLst/>
                <a:uLnTx/>
                <a:uFillTx/>
                <a:latin typeface="Georgia"/>
                <a:ea typeface="+mn-ea"/>
                <a:cs typeface="+mn-cs"/>
              </a:rPr>
              <a:t> skier.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Georgia"/>
                <a:ea typeface="+mn-ea"/>
                <a:cs typeface="+mn-cs"/>
              </a:rPr>
              <a:t>Your</a:t>
            </a:r>
            <a:r>
              <a:rPr kumimoji="0" lang="fr-FR" sz="1800" b="0" i="0" u="none" strike="noStrike" kern="1200" cap="none" spc="0" normalizeH="0" baseline="0" noProof="0" dirty="0">
                <a:ln>
                  <a:noFill/>
                </a:ln>
                <a:solidFill>
                  <a:prstClr val="black"/>
                </a:solidFill>
                <a:effectLst/>
                <a:uLnTx/>
                <a:uFillTx/>
                <a:latin typeface="Georgia"/>
                <a:ea typeface="+mn-ea"/>
                <a:cs typeface="+mn-cs"/>
              </a:rPr>
              <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turn</a:t>
            </a:r>
            <a:r>
              <a:rPr kumimoji="0" lang="fr-FR" sz="1800" b="0" i="0" u="none" strike="noStrike" kern="1200" cap="none" spc="0" normalizeH="0" baseline="0" noProof="0" dirty="0">
                <a:ln>
                  <a:noFill/>
                </a:ln>
                <a:solidFill>
                  <a:prstClr val="black"/>
                </a:solidFill>
                <a:effectLst/>
                <a:uLnTx/>
                <a:uFillTx/>
                <a:latin typeface="Georgia"/>
                <a:ea typeface="+mn-ea"/>
                <a:cs typeface="+mn-cs"/>
              </a:rPr>
              <a:t>: Anna …………..............</a:t>
            </a:r>
          </a:p>
        </p:txBody>
      </p:sp>
      <p:pic>
        <p:nvPicPr>
          <p:cNvPr id="12291" name="Picture 3" descr="C:\Users\lp\AppData\Local\Microsoft\Windows\Temporary Internet Files\Content.IE5\CIBDOBLQ\MC90033277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3680" y="4509121"/>
            <a:ext cx="1828800" cy="18297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32040" y="5617117"/>
            <a:ext cx="1584176" cy="36933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Georgia"/>
                <a:ea typeface="+mn-ea"/>
                <a:cs typeface="+mn-cs"/>
              </a:rPr>
              <a:t>‘s cat </a:t>
            </a:r>
            <a:r>
              <a:rPr kumimoji="0" lang="fr-FR" sz="1800" b="0" i="0" u="none" strike="noStrike" kern="1200" cap="none" spc="0" normalizeH="0" baseline="0" noProof="0" dirty="0" err="1">
                <a:ln>
                  <a:noFill/>
                </a:ln>
                <a:solidFill>
                  <a:prstClr val="black"/>
                </a:solidFill>
                <a:effectLst/>
                <a:uLnTx/>
                <a:uFillTx/>
                <a:latin typeface="Georgia"/>
                <a:ea typeface="+mn-ea"/>
                <a:cs typeface="+mn-cs"/>
              </a:rPr>
              <a:t>is</a:t>
            </a:r>
            <a:r>
              <a:rPr kumimoji="0" lang="fr-FR" sz="1800" b="0" i="0" u="none" strike="noStrike" kern="1200" cap="none" spc="0" normalizeH="0" baseline="0" noProof="0" dirty="0">
                <a:ln>
                  <a:noFill/>
                </a:ln>
                <a:solidFill>
                  <a:prstClr val="black"/>
                </a:solidFill>
                <a:effectLst/>
                <a:uLnTx/>
                <a:uFillTx/>
                <a:latin typeface="Georgia"/>
                <a:ea typeface="+mn-ea"/>
                <a:cs typeface="+mn-cs"/>
              </a:rPr>
              <a:t> ill.</a:t>
            </a:r>
          </a:p>
        </p:txBody>
      </p:sp>
    </p:spTree>
    <p:extLst>
      <p:ext uri="{BB962C8B-B14F-4D97-AF65-F5344CB8AC3E}">
        <p14:creationId xmlns:p14="http://schemas.microsoft.com/office/powerpoint/2010/main" val="35995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009992" y="3013899"/>
            <a:ext cx="5502842" cy="984804"/>
          </a:xfrm>
        </p:spPr>
        <p:txBody>
          <a:bodyPr/>
          <a:lstStyle/>
          <a:p>
            <a:r>
              <a:rPr lang="de-AT" sz="2800" dirty="0" err="1"/>
              <a:t>How</a:t>
            </a:r>
            <a:r>
              <a:rPr lang="de-AT" sz="2800" dirty="0"/>
              <a:t> </a:t>
            </a:r>
            <a:r>
              <a:rPr lang="de-AT" sz="2800" dirty="0" err="1"/>
              <a:t>does</a:t>
            </a:r>
            <a:r>
              <a:rPr lang="de-AT" sz="2800" dirty="0"/>
              <a:t> explicit </a:t>
            </a:r>
            <a:r>
              <a:rPr lang="de-AT" sz="2800" dirty="0" err="1"/>
              <a:t>and</a:t>
            </a:r>
            <a:r>
              <a:rPr lang="de-AT" sz="2800" dirty="0"/>
              <a:t> </a:t>
            </a:r>
            <a:r>
              <a:rPr lang="de-AT" sz="2800" dirty="0" err="1"/>
              <a:t>implicit</a:t>
            </a:r>
            <a:r>
              <a:rPr lang="de-AT" sz="2800" dirty="0"/>
              <a:t> SLT </a:t>
            </a:r>
            <a:r>
              <a:rPr lang="de-AT" sz="2800" dirty="0" err="1"/>
              <a:t>affect</a:t>
            </a:r>
            <a:r>
              <a:rPr lang="de-AT" sz="2800" dirty="0"/>
              <a:t> </a:t>
            </a:r>
            <a:r>
              <a:rPr lang="de-AT" sz="2800" dirty="0" err="1"/>
              <a:t>production</a:t>
            </a:r>
            <a:r>
              <a:rPr lang="de-AT" sz="2800" dirty="0"/>
              <a:t> </a:t>
            </a:r>
            <a:r>
              <a:rPr lang="de-AT" sz="2800" dirty="0" err="1"/>
              <a:t>and</a:t>
            </a:r>
            <a:r>
              <a:rPr lang="de-AT" sz="2800" dirty="0"/>
              <a:t> </a:t>
            </a:r>
            <a:r>
              <a:rPr lang="de-AT" sz="2800" dirty="0" err="1"/>
              <a:t>processing</a:t>
            </a:r>
            <a:r>
              <a:rPr lang="de-AT" sz="2800" dirty="0"/>
              <a:t> </a:t>
            </a:r>
            <a:r>
              <a:rPr lang="de-AT" sz="2800" dirty="0" err="1"/>
              <a:t>of</a:t>
            </a:r>
            <a:r>
              <a:rPr lang="de-AT" sz="2800" dirty="0"/>
              <a:t> </a:t>
            </a:r>
            <a:r>
              <a:rPr lang="de-AT" sz="2800" dirty="0" err="1"/>
              <a:t>syntax</a:t>
            </a:r>
            <a:r>
              <a:rPr lang="de-AT" sz="2800" dirty="0"/>
              <a:t>?</a:t>
            </a:r>
            <a:endParaRPr lang="en-US" sz="2800" dirty="0"/>
          </a:p>
        </p:txBody>
      </p:sp>
      <p:sp>
        <p:nvSpPr>
          <p:cNvPr id="3" name="Subtitle 2"/>
          <p:cNvSpPr>
            <a:spLocks noGrp="1"/>
          </p:cNvSpPr>
          <p:nvPr>
            <p:ph type="subTitle" idx="1"/>
          </p:nvPr>
        </p:nvSpPr>
        <p:spPr>
          <a:xfrm rot="360000">
            <a:off x="3225554" y="4288839"/>
            <a:ext cx="4836456" cy="1520236"/>
          </a:xfrm>
        </p:spPr>
        <p:txBody>
          <a:bodyPr>
            <a:normAutofit lnSpcReduction="10000"/>
          </a:bodyPr>
          <a:lstStyle/>
          <a:p>
            <a:r>
              <a:rPr lang="de-AT" dirty="0"/>
              <a:t>Do L1 </a:t>
            </a:r>
            <a:r>
              <a:rPr lang="de-AT" dirty="0" err="1"/>
              <a:t>speakers</a:t>
            </a:r>
            <a:r>
              <a:rPr lang="de-AT" dirty="0"/>
              <a:t> </a:t>
            </a:r>
            <a:r>
              <a:rPr lang="de-AT" dirty="0" err="1"/>
              <a:t>and</a:t>
            </a:r>
            <a:r>
              <a:rPr lang="de-AT" dirty="0"/>
              <a:t> L2 </a:t>
            </a:r>
            <a:r>
              <a:rPr lang="de-AT" dirty="0" err="1"/>
              <a:t>learners</a:t>
            </a:r>
            <a:r>
              <a:rPr lang="de-AT" dirty="0"/>
              <a:t> </a:t>
            </a:r>
            <a:r>
              <a:rPr lang="de-AT" dirty="0" err="1"/>
              <a:t>use</a:t>
            </a:r>
            <a:r>
              <a:rPr lang="de-AT" dirty="0"/>
              <a:t> different </a:t>
            </a:r>
            <a:r>
              <a:rPr lang="de-AT" dirty="0" err="1"/>
              <a:t>brain</a:t>
            </a:r>
            <a:r>
              <a:rPr lang="de-AT" dirty="0"/>
              <a:t> </a:t>
            </a:r>
            <a:r>
              <a:rPr lang="de-AT" dirty="0" err="1"/>
              <a:t>activation</a:t>
            </a:r>
            <a:r>
              <a:rPr lang="de-AT" dirty="0"/>
              <a:t> </a:t>
            </a:r>
            <a:r>
              <a:rPr lang="de-AT" dirty="0" err="1"/>
              <a:t>patterns</a:t>
            </a:r>
            <a:r>
              <a:rPr lang="de-AT" dirty="0"/>
              <a:t>?</a:t>
            </a:r>
          </a:p>
          <a:p>
            <a:r>
              <a:rPr lang="de-AT" dirty="0" err="1"/>
              <a:t>How</a:t>
            </a:r>
            <a:r>
              <a:rPr lang="de-AT" dirty="0"/>
              <a:t> do </a:t>
            </a:r>
            <a:r>
              <a:rPr lang="de-AT" dirty="0" err="1"/>
              <a:t>they</a:t>
            </a:r>
            <a:r>
              <a:rPr lang="de-AT" dirty="0"/>
              <a:t> </a:t>
            </a:r>
            <a:r>
              <a:rPr lang="de-AT" dirty="0" err="1"/>
              <a:t>use</a:t>
            </a:r>
            <a:r>
              <a:rPr lang="de-AT" dirty="0"/>
              <a:t> </a:t>
            </a:r>
            <a:r>
              <a:rPr lang="de-AT" dirty="0" err="1"/>
              <a:t>procedural</a:t>
            </a:r>
            <a:r>
              <a:rPr lang="de-AT" dirty="0"/>
              <a:t> </a:t>
            </a:r>
            <a:r>
              <a:rPr lang="de-AT" dirty="0" err="1"/>
              <a:t>and</a:t>
            </a:r>
            <a:r>
              <a:rPr lang="de-AT" dirty="0"/>
              <a:t>  </a:t>
            </a:r>
            <a:r>
              <a:rPr lang="de-AT" dirty="0" err="1"/>
              <a:t>declarative</a:t>
            </a:r>
            <a:r>
              <a:rPr lang="de-AT" dirty="0"/>
              <a:t> </a:t>
            </a:r>
            <a:r>
              <a:rPr lang="de-AT" dirty="0" err="1"/>
              <a:t>memory</a:t>
            </a:r>
            <a:r>
              <a:rPr lang="de-AT" dirty="0"/>
              <a:t>?</a:t>
            </a:r>
          </a:p>
          <a:p>
            <a:r>
              <a:rPr lang="de-AT" dirty="0"/>
              <a:t>Are L1 </a:t>
            </a:r>
            <a:r>
              <a:rPr lang="de-AT" dirty="0" err="1"/>
              <a:t>and</a:t>
            </a:r>
            <a:r>
              <a:rPr lang="de-AT" dirty="0"/>
              <a:t> L2 </a:t>
            </a:r>
            <a:r>
              <a:rPr lang="de-AT" dirty="0" err="1"/>
              <a:t>learning</a:t>
            </a:r>
            <a:r>
              <a:rPr lang="de-AT" dirty="0"/>
              <a:t> different?</a:t>
            </a:r>
          </a:p>
          <a:p>
            <a:endParaRPr lang="en-US" dirty="0"/>
          </a:p>
        </p:txBody>
      </p:sp>
      <p:pic>
        <p:nvPicPr>
          <p:cNvPr id="5123" name="Picture 3"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005064"/>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20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sz="1600" dirty="0"/>
              <a:t>Kara Morgan-Short, Karsten Steinhauer, Cristina Sanz </a:t>
            </a:r>
            <a:r>
              <a:rPr lang="de-AT" sz="1600" dirty="0" err="1"/>
              <a:t>and</a:t>
            </a:r>
            <a:r>
              <a:rPr lang="de-AT" sz="1600" dirty="0"/>
              <a:t> Michael T. Ullman, „</a:t>
            </a:r>
            <a:r>
              <a:rPr lang="de-AT" sz="1600" b="1" dirty="0"/>
              <a:t>Explicit </a:t>
            </a:r>
            <a:r>
              <a:rPr lang="de-AT" sz="1600" b="1" dirty="0" err="1"/>
              <a:t>and</a:t>
            </a:r>
            <a:r>
              <a:rPr lang="de-AT" sz="1600" b="1" dirty="0"/>
              <a:t> </a:t>
            </a:r>
            <a:r>
              <a:rPr lang="de-AT" sz="1600" b="1" dirty="0" err="1"/>
              <a:t>Implicit</a:t>
            </a:r>
            <a:r>
              <a:rPr lang="de-AT" sz="1600" b="1" dirty="0"/>
              <a:t> Second Language Training </a:t>
            </a:r>
            <a:r>
              <a:rPr lang="de-AT" sz="1600" b="1" dirty="0" err="1"/>
              <a:t>Differentially</a:t>
            </a:r>
            <a:r>
              <a:rPr lang="de-AT" sz="1600" b="1" dirty="0"/>
              <a:t> </a:t>
            </a:r>
            <a:r>
              <a:rPr lang="de-AT" sz="1600" b="1" dirty="0" err="1"/>
              <a:t>Affect</a:t>
            </a:r>
            <a:r>
              <a:rPr lang="de-AT" sz="1600" b="1" dirty="0"/>
              <a:t> </a:t>
            </a:r>
            <a:r>
              <a:rPr lang="de-AT" sz="1600" b="1" dirty="0" err="1"/>
              <a:t>the</a:t>
            </a:r>
            <a:r>
              <a:rPr lang="de-AT" sz="1600" b="1" dirty="0"/>
              <a:t> </a:t>
            </a:r>
            <a:r>
              <a:rPr lang="de-AT" sz="1600" b="1" dirty="0" err="1"/>
              <a:t>Achievement</a:t>
            </a:r>
            <a:r>
              <a:rPr lang="de-AT" sz="1600" b="1" dirty="0"/>
              <a:t> </a:t>
            </a:r>
            <a:r>
              <a:rPr lang="de-AT" sz="1600" b="1" dirty="0" err="1"/>
              <a:t>of</a:t>
            </a:r>
            <a:r>
              <a:rPr lang="de-AT" sz="1600" b="1" dirty="0"/>
              <a:t> Native-like Brain </a:t>
            </a:r>
            <a:r>
              <a:rPr lang="de-AT" sz="1600" b="1" dirty="0" err="1"/>
              <a:t>Activation</a:t>
            </a:r>
            <a:r>
              <a:rPr lang="de-AT" sz="1600" b="1" dirty="0"/>
              <a:t> Patterns“ </a:t>
            </a:r>
            <a:r>
              <a:rPr lang="de-AT" sz="1600" dirty="0"/>
              <a:t>Journal </a:t>
            </a:r>
            <a:r>
              <a:rPr lang="de-AT" sz="1600" dirty="0" err="1"/>
              <a:t>of</a:t>
            </a:r>
            <a:r>
              <a:rPr lang="de-AT" sz="1600" dirty="0"/>
              <a:t> </a:t>
            </a:r>
            <a:r>
              <a:rPr lang="de-AT" sz="1600" dirty="0" err="1"/>
              <a:t>Cognitive</a:t>
            </a:r>
            <a:r>
              <a:rPr lang="de-AT" sz="1600" dirty="0"/>
              <a:t> </a:t>
            </a:r>
            <a:r>
              <a:rPr lang="de-AT" sz="1600" dirty="0" err="1"/>
              <a:t>Neuroscience</a:t>
            </a:r>
            <a:r>
              <a:rPr lang="de-AT" sz="1600" dirty="0"/>
              <a:t>, 24:4, pp. 933-947</a:t>
            </a:r>
            <a:endParaRPr lang="en-US" sz="1600"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de-AT" dirty="0" err="1"/>
              <a:t>Brocanto</a:t>
            </a:r>
            <a:r>
              <a:rPr lang="de-AT" dirty="0"/>
              <a:t> 2: </a:t>
            </a:r>
            <a:r>
              <a:rPr lang="de-AT" dirty="0" err="1"/>
              <a:t>artificial</a:t>
            </a:r>
            <a:r>
              <a:rPr lang="de-AT" dirty="0"/>
              <a:t> </a:t>
            </a:r>
            <a:r>
              <a:rPr lang="de-AT" dirty="0" err="1"/>
              <a:t>language</a:t>
            </a:r>
            <a:r>
              <a:rPr lang="de-AT" dirty="0"/>
              <a:t> </a:t>
            </a:r>
            <a:r>
              <a:rPr lang="de-AT" dirty="0" err="1"/>
              <a:t>for</a:t>
            </a:r>
            <a:r>
              <a:rPr lang="de-AT" dirty="0"/>
              <a:t> a </a:t>
            </a:r>
            <a:r>
              <a:rPr lang="de-AT" dirty="0" err="1"/>
              <a:t>computer</a:t>
            </a:r>
            <a:r>
              <a:rPr lang="de-AT" dirty="0"/>
              <a:t> </a:t>
            </a:r>
            <a:r>
              <a:rPr lang="de-AT" dirty="0" err="1"/>
              <a:t>game</a:t>
            </a:r>
            <a:r>
              <a:rPr lang="de-AT" dirty="0"/>
              <a:t>. </a:t>
            </a:r>
          </a:p>
          <a:p>
            <a:pPr>
              <a:buFont typeface="Wingdings" panose="05000000000000000000" pitchFamily="2" charset="2"/>
              <a:buChar char="q"/>
            </a:pPr>
            <a:r>
              <a:rPr lang="de-AT" dirty="0"/>
              <a:t>Explicit </a:t>
            </a:r>
            <a:r>
              <a:rPr lang="de-AT" dirty="0" err="1"/>
              <a:t>training</a:t>
            </a:r>
            <a:r>
              <a:rPr lang="de-AT" dirty="0"/>
              <a:t> versus </a:t>
            </a:r>
            <a:r>
              <a:rPr lang="de-AT" dirty="0" err="1"/>
              <a:t>implicit</a:t>
            </a:r>
            <a:r>
              <a:rPr lang="de-AT" dirty="0"/>
              <a:t> </a:t>
            </a:r>
            <a:r>
              <a:rPr lang="de-AT" dirty="0" err="1"/>
              <a:t>training</a:t>
            </a:r>
            <a:endParaRPr lang="de-AT" dirty="0"/>
          </a:p>
          <a:p>
            <a:pPr>
              <a:buFont typeface="Wingdings" panose="05000000000000000000" pitchFamily="2" charset="2"/>
              <a:buChar char="q"/>
            </a:pPr>
            <a:endParaRPr lang="de-AT" dirty="0"/>
          </a:p>
          <a:p>
            <a:pPr>
              <a:buFont typeface="Wingdings" panose="05000000000000000000" pitchFamily="2" charset="2"/>
              <a:buChar char="q"/>
            </a:pPr>
            <a:endParaRPr lang="de-AT" dirty="0"/>
          </a:p>
          <a:p>
            <a:pPr>
              <a:buFont typeface="Wingdings" panose="05000000000000000000" pitchFamily="2" charset="2"/>
              <a:buChar char="q"/>
            </a:pPr>
            <a:r>
              <a:rPr lang="de-AT" dirty="0" err="1"/>
              <a:t>Tested</a:t>
            </a:r>
            <a:r>
              <a:rPr lang="de-AT" dirty="0"/>
              <a:t> 2x (at </a:t>
            </a:r>
            <a:r>
              <a:rPr lang="de-AT" dirty="0" err="1"/>
              <a:t>low</a:t>
            </a:r>
            <a:r>
              <a:rPr lang="de-AT" dirty="0"/>
              <a:t> </a:t>
            </a:r>
            <a:r>
              <a:rPr lang="de-AT" dirty="0" err="1"/>
              <a:t>proficiency</a:t>
            </a:r>
            <a:r>
              <a:rPr lang="de-AT" dirty="0"/>
              <a:t> </a:t>
            </a:r>
            <a:r>
              <a:rPr lang="de-AT" dirty="0" err="1"/>
              <a:t>and</a:t>
            </a:r>
            <a:r>
              <a:rPr lang="de-AT" dirty="0"/>
              <a:t> high </a:t>
            </a:r>
            <a:r>
              <a:rPr lang="de-AT" dirty="0" err="1"/>
              <a:t>proficiency</a:t>
            </a:r>
            <a:r>
              <a:rPr lang="de-AT" dirty="0"/>
              <a:t> at end </a:t>
            </a:r>
            <a:r>
              <a:rPr lang="de-AT" dirty="0" err="1"/>
              <a:t>of</a:t>
            </a:r>
            <a:r>
              <a:rPr lang="de-AT" dirty="0"/>
              <a:t> </a:t>
            </a:r>
            <a:r>
              <a:rPr lang="de-AT" dirty="0" err="1"/>
              <a:t>training</a:t>
            </a:r>
            <a:r>
              <a:rPr lang="de-AT" dirty="0"/>
              <a:t>)</a:t>
            </a:r>
          </a:p>
          <a:p>
            <a:pPr>
              <a:buFont typeface="Wingdings" panose="05000000000000000000" pitchFamily="2" charset="2"/>
              <a:buChar char="q"/>
            </a:pPr>
            <a:r>
              <a:rPr lang="de-AT" dirty="0"/>
              <a:t>2 test-</a:t>
            </a:r>
            <a:r>
              <a:rPr lang="de-AT" dirty="0" err="1"/>
              <a:t>types</a:t>
            </a:r>
            <a:r>
              <a:rPr lang="de-AT" dirty="0"/>
              <a:t>: </a:t>
            </a:r>
          </a:p>
          <a:p>
            <a:pPr lvl="1">
              <a:buFont typeface="Wingdings" panose="05000000000000000000" pitchFamily="2" charset="2"/>
              <a:buChar char="q"/>
            </a:pPr>
            <a:r>
              <a:rPr lang="de-AT" dirty="0" err="1"/>
              <a:t>proficiency</a:t>
            </a:r>
            <a:r>
              <a:rPr lang="de-AT" dirty="0"/>
              <a:t> </a:t>
            </a:r>
            <a:r>
              <a:rPr lang="de-AT" dirty="0" err="1"/>
              <a:t>test</a:t>
            </a:r>
            <a:r>
              <a:rPr lang="de-AT" dirty="0"/>
              <a:t> (</a:t>
            </a:r>
            <a:r>
              <a:rPr lang="de-AT" dirty="0" err="1"/>
              <a:t>play</a:t>
            </a:r>
            <a:r>
              <a:rPr lang="de-AT" dirty="0"/>
              <a:t> </a:t>
            </a:r>
            <a:r>
              <a:rPr lang="de-AT" dirty="0" err="1"/>
              <a:t>the</a:t>
            </a:r>
            <a:r>
              <a:rPr lang="de-AT" dirty="0"/>
              <a:t> </a:t>
            </a:r>
            <a:r>
              <a:rPr lang="de-AT" dirty="0" err="1"/>
              <a:t>game</a:t>
            </a:r>
            <a:r>
              <a:rPr lang="de-AT" dirty="0"/>
              <a:t>)</a:t>
            </a:r>
          </a:p>
          <a:p>
            <a:pPr lvl="1">
              <a:buFont typeface="Wingdings" panose="05000000000000000000" pitchFamily="2" charset="2"/>
              <a:buChar char="q"/>
            </a:pPr>
            <a:r>
              <a:rPr lang="de-AT" dirty="0"/>
              <a:t>ERP  (</a:t>
            </a:r>
            <a:r>
              <a:rPr lang="de-AT" dirty="0" err="1"/>
              <a:t>event</a:t>
            </a:r>
            <a:r>
              <a:rPr lang="de-AT" dirty="0"/>
              <a:t> </a:t>
            </a:r>
            <a:r>
              <a:rPr lang="de-AT" dirty="0" err="1"/>
              <a:t>related</a:t>
            </a:r>
            <a:r>
              <a:rPr lang="de-AT" dirty="0"/>
              <a:t> </a:t>
            </a:r>
            <a:r>
              <a:rPr lang="de-AT" dirty="0" err="1"/>
              <a:t>potentials</a:t>
            </a:r>
            <a:r>
              <a:rPr lang="de-AT" dirty="0"/>
              <a:t> – </a:t>
            </a:r>
            <a:r>
              <a:rPr lang="de-AT" dirty="0" err="1"/>
              <a:t>show</a:t>
            </a:r>
            <a:r>
              <a:rPr lang="de-AT" dirty="0"/>
              <a:t> </a:t>
            </a:r>
            <a:r>
              <a:rPr lang="de-AT" dirty="0" err="1"/>
              <a:t>brain</a:t>
            </a:r>
            <a:r>
              <a:rPr lang="de-AT" dirty="0"/>
              <a:t> </a:t>
            </a:r>
            <a:r>
              <a:rPr lang="de-AT" dirty="0" err="1"/>
              <a:t>patterns</a:t>
            </a:r>
            <a:r>
              <a:rPr lang="de-AT" dirty="0"/>
              <a:t> in real time) </a:t>
            </a:r>
            <a:r>
              <a:rPr lang="de-AT" dirty="0" err="1"/>
              <a:t>show</a:t>
            </a:r>
            <a:r>
              <a:rPr lang="de-AT" dirty="0"/>
              <a:t> </a:t>
            </a:r>
            <a:r>
              <a:rPr lang="de-AT" dirty="0" err="1"/>
              <a:t>reaction</a:t>
            </a:r>
            <a:r>
              <a:rPr lang="de-AT" dirty="0"/>
              <a:t> </a:t>
            </a:r>
            <a:r>
              <a:rPr lang="de-AT" dirty="0" err="1"/>
              <a:t>to</a:t>
            </a:r>
            <a:r>
              <a:rPr lang="de-AT" dirty="0"/>
              <a:t> </a:t>
            </a:r>
            <a:r>
              <a:rPr lang="de-AT" dirty="0" err="1"/>
              <a:t>syntactic</a:t>
            </a:r>
            <a:r>
              <a:rPr lang="de-AT" dirty="0"/>
              <a:t> </a:t>
            </a:r>
            <a:r>
              <a:rPr lang="de-AT" dirty="0" err="1"/>
              <a:t>irregularities</a:t>
            </a:r>
            <a:endParaRPr lang="de-AT" dirty="0"/>
          </a:p>
          <a:p>
            <a:pPr>
              <a:buFont typeface="Wingdings" panose="05000000000000000000" pitchFamily="2" charset="2"/>
              <a:buChar char="q"/>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6723" y="2492896"/>
            <a:ext cx="141184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485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dirty="0"/>
              <a:t>ERP: </a:t>
            </a:r>
            <a:br>
              <a:rPr lang="de-AT" dirty="0"/>
            </a:br>
            <a:r>
              <a:rPr lang="de-AT" sz="3200" dirty="0"/>
              <a:t>Event </a:t>
            </a:r>
            <a:r>
              <a:rPr lang="de-AT" sz="3200" dirty="0" err="1"/>
              <a:t>Related</a:t>
            </a:r>
            <a:r>
              <a:rPr lang="de-AT" sz="3200" dirty="0"/>
              <a:t> Potential </a:t>
            </a:r>
            <a:r>
              <a:rPr lang="de-AT" sz="3200" dirty="0" err="1"/>
              <a:t>voltage</a:t>
            </a:r>
            <a:r>
              <a:rPr lang="de-AT" sz="3200" dirty="0"/>
              <a:t> </a:t>
            </a:r>
            <a:r>
              <a:rPr lang="de-AT" sz="3200" dirty="0" err="1"/>
              <a:t>maps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4620741" cy="41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988840"/>
            <a:ext cx="1420366" cy="40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510" y="3944679"/>
            <a:ext cx="3061298" cy="238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35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AT" dirty="0" err="1"/>
              <a:t>Behavioral</a:t>
            </a:r>
            <a:r>
              <a:rPr lang="de-AT" dirty="0"/>
              <a:t> </a:t>
            </a:r>
            <a:r>
              <a:rPr lang="de-AT" dirty="0" err="1"/>
              <a:t>data</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02" y="1268760"/>
            <a:ext cx="82486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6156176" y="1340768"/>
            <a:ext cx="2808312" cy="1512168"/>
          </a:xfrm>
          <a:prstGeom prst="wedgeEllipseCallout">
            <a:avLst>
              <a:gd name="adj1" fmla="val -63578"/>
              <a:gd name="adj2" fmla="val 47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Both</a:t>
            </a:r>
            <a:r>
              <a:rPr lang="de-AT" dirty="0"/>
              <a:t> </a:t>
            </a:r>
            <a:r>
              <a:rPr lang="de-AT" dirty="0" err="1"/>
              <a:t>training</a:t>
            </a:r>
            <a:r>
              <a:rPr lang="de-AT" dirty="0"/>
              <a:t> </a:t>
            </a:r>
            <a:r>
              <a:rPr lang="de-AT" dirty="0" err="1"/>
              <a:t>methods</a:t>
            </a:r>
            <a:r>
              <a:rPr lang="de-AT" dirty="0"/>
              <a:t> </a:t>
            </a:r>
            <a:r>
              <a:rPr lang="de-AT" dirty="0" err="1"/>
              <a:t>yield</a:t>
            </a:r>
            <a:r>
              <a:rPr lang="de-AT" dirty="0"/>
              <a:t> </a:t>
            </a:r>
            <a:r>
              <a:rPr lang="de-AT" dirty="0" err="1"/>
              <a:t>fairly</a:t>
            </a:r>
            <a:r>
              <a:rPr lang="de-AT" dirty="0"/>
              <a:t> </a:t>
            </a:r>
            <a:r>
              <a:rPr lang="de-AT" dirty="0" err="1"/>
              <a:t>comparable</a:t>
            </a:r>
            <a:r>
              <a:rPr lang="de-AT" dirty="0"/>
              <a:t> </a:t>
            </a:r>
            <a:r>
              <a:rPr lang="de-AT" dirty="0" err="1"/>
              <a:t>outcomes</a:t>
            </a:r>
            <a:r>
              <a:rPr lang="de-AT" dirty="0"/>
              <a:t>.</a:t>
            </a:r>
            <a:endParaRPr lang="en-US" dirty="0"/>
          </a:p>
        </p:txBody>
      </p:sp>
      <p:sp>
        <p:nvSpPr>
          <p:cNvPr id="5" name="Cloud Callout 4"/>
          <p:cNvSpPr/>
          <p:nvPr/>
        </p:nvSpPr>
        <p:spPr>
          <a:xfrm>
            <a:off x="5508104" y="188640"/>
            <a:ext cx="3168352" cy="1368152"/>
          </a:xfrm>
          <a:prstGeom prst="cloudCallout">
            <a:avLst>
              <a:gd name="adj1" fmla="val -58095"/>
              <a:gd name="adj2" fmla="val 11076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Don‘t</a:t>
            </a:r>
            <a:r>
              <a:rPr lang="de-AT" dirty="0"/>
              <a:t> </a:t>
            </a:r>
            <a:r>
              <a:rPr lang="de-AT" dirty="0" err="1"/>
              <a:t>forget</a:t>
            </a:r>
            <a:r>
              <a:rPr lang="de-AT" dirty="0"/>
              <a:t> </a:t>
            </a:r>
            <a:r>
              <a:rPr lang="de-AT" dirty="0" err="1"/>
              <a:t>that</a:t>
            </a:r>
            <a:r>
              <a:rPr lang="de-AT" dirty="0"/>
              <a:t> </a:t>
            </a:r>
            <a:r>
              <a:rPr lang="de-AT" dirty="0" err="1"/>
              <a:t>this</a:t>
            </a:r>
            <a:r>
              <a:rPr lang="de-AT" dirty="0"/>
              <a:t> was a </a:t>
            </a:r>
            <a:r>
              <a:rPr lang="de-AT" dirty="0" err="1"/>
              <a:t>very</a:t>
            </a:r>
            <a:r>
              <a:rPr lang="de-AT" dirty="0"/>
              <a:t> limited  </a:t>
            </a:r>
            <a:r>
              <a:rPr lang="de-AT" dirty="0" err="1"/>
              <a:t>set</a:t>
            </a:r>
            <a:r>
              <a:rPr lang="de-AT" dirty="0"/>
              <a:t> </a:t>
            </a:r>
            <a:r>
              <a:rPr lang="de-AT" dirty="0" err="1"/>
              <a:t>of</a:t>
            </a:r>
            <a:r>
              <a:rPr lang="de-AT" dirty="0"/>
              <a:t> </a:t>
            </a:r>
            <a:r>
              <a:rPr lang="de-AT" dirty="0" err="1"/>
              <a:t>possible</a:t>
            </a:r>
            <a:r>
              <a:rPr lang="de-AT" dirty="0"/>
              <a:t> </a:t>
            </a:r>
            <a:r>
              <a:rPr lang="de-AT" dirty="0" err="1"/>
              <a:t>phrases</a:t>
            </a:r>
            <a:endParaRPr lang="en-US" dirty="0"/>
          </a:p>
        </p:txBody>
      </p:sp>
    </p:spTree>
    <p:extLst>
      <p:ext uri="{BB962C8B-B14F-4D97-AF65-F5344CB8AC3E}">
        <p14:creationId xmlns:p14="http://schemas.microsoft.com/office/powerpoint/2010/main" val="2431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lp\AppData\Local\Microsoft\Windows\Temporary Internet Files\Content.IE5\I29PHQH1\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116633"/>
            <a:ext cx="8041440" cy="1152126"/>
          </a:xfrm>
          <a:solidFill>
            <a:schemeClr val="accent2"/>
          </a:solidFill>
        </p:spPr>
        <p:txBody>
          <a:bodyPr anchor="t"/>
          <a:lstStyle/>
          <a:p>
            <a:pPr algn="l"/>
            <a:r>
              <a:rPr lang="de-AT" dirty="0"/>
              <a:t>ERP </a:t>
            </a:r>
            <a:r>
              <a:rPr lang="de-AT" dirty="0" err="1"/>
              <a:t>data</a:t>
            </a:r>
            <a:r>
              <a:rPr lang="de-AT" dirty="0"/>
              <a:t> </a:t>
            </a:r>
            <a:r>
              <a:rPr lang="de-AT" sz="1800" b="1" dirty="0" err="1"/>
              <a:t>revealed</a:t>
            </a:r>
            <a:r>
              <a:rPr lang="de-AT" sz="1800" b="1" dirty="0"/>
              <a:t> </a:t>
            </a:r>
            <a:r>
              <a:rPr lang="de-AT" sz="1800" b="1" dirty="0" err="1"/>
              <a:t>striking</a:t>
            </a:r>
            <a:r>
              <a:rPr lang="de-AT" sz="1800" b="1" dirty="0"/>
              <a:t> </a:t>
            </a:r>
            <a:r>
              <a:rPr lang="de-AT" sz="1800" b="1" dirty="0" err="1"/>
              <a:t>differences</a:t>
            </a:r>
            <a:r>
              <a:rPr lang="de-AT" sz="1800" b="1" dirty="0"/>
              <a:t> </a:t>
            </a:r>
            <a:r>
              <a:rPr lang="de-AT" sz="1800" b="1" dirty="0" err="1"/>
              <a:t>between</a:t>
            </a:r>
            <a:r>
              <a:rPr lang="de-AT" sz="1800" b="1" dirty="0"/>
              <a:t> </a:t>
            </a:r>
            <a:r>
              <a:rPr lang="de-AT" sz="1800" b="1" dirty="0" err="1"/>
              <a:t>the</a:t>
            </a:r>
            <a:r>
              <a:rPr lang="de-AT" sz="1800" b="1" dirty="0"/>
              <a:t> </a:t>
            </a:r>
            <a:r>
              <a:rPr lang="de-AT" sz="1800" b="1" dirty="0" err="1"/>
              <a:t>groups</a:t>
            </a:r>
            <a:r>
              <a:rPr lang="de-AT" sz="1800" b="1" dirty="0"/>
              <a:t>‘ </a:t>
            </a:r>
            <a:r>
              <a:rPr lang="de-AT" sz="1800" b="1" dirty="0" err="1"/>
              <a:t>neural</a:t>
            </a:r>
            <a:r>
              <a:rPr lang="de-AT" sz="1800" b="1" dirty="0"/>
              <a:t> </a:t>
            </a:r>
            <a:r>
              <a:rPr lang="de-AT" sz="1800" b="1" dirty="0" err="1"/>
              <a:t>activity</a:t>
            </a:r>
            <a:r>
              <a:rPr lang="de-AT" sz="1800" b="1" dirty="0"/>
              <a:t> at </a:t>
            </a:r>
            <a:r>
              <a:rPr lang="de-AT" sz="1800" b="1" dirty="0" err="1"/>
              <a:t>both</a:t>
            </a:r>
            <a:r>
              <a:rPr lang="de-AT" sz="1800" b="1" dirty="0"/>
              <a:t> </a:t>
            </a:r>
            <a:r>
              <a:rPr lang="de-AT" sz="1800" b="1" dirty="0" err="1"/>
              <a:t>proficiency</a:t>
            </a:r>
            <a:r>
              <a:rPr lang="de-AT" sz="1800" b="1" dirty="0"/>
              <a:t> </a:t>
            </a:r>
            <a:r>
              <a:rPr lang="de-AT" sz="1800" b="1" dirty="0" err="1"/>
              <a:t>levels</a:t>
            </a:r>
            <a:r>
              <a:rPr lang="de-AT" sz="1800" b="1" dirty="0"/>
              <a:t> in </a:t>
            </a:r>
            <a:r>
              <a:rPr lang="de-AT" sz="1800" b="1" dirty="0" err="1"/>
              <a:t>response</a:t>
            </a:r>
            <a:r>
              <a:rPr lang="de-AT" sz="1800" b="1" dirty="0"/>
              <a:t> </a:t>
            </a:r>
            <a:r>
              <a:rPr lang="de-AT" sz="1800" b="1" dirty="0" err="1"/>
              <a:t>to</a:t>
            </a:r>
            <a:r>
              <a:rPr lang="de-AT" sz="1800" b="1" dirty="0"/>
              <a:t> </a:t>
            </a:r>
            <a:r>
              <a:rPr lang="de-AT" sz="1800" b="1" dirty="0" err="1"/>
              <a:t>syntactic</a:t>
            </a:r>
            <a:r>
              <a:rPr lang="de-AT" sz="1800" b="1" dirty="0"/>
              <a:t> </a:t>
            </a:r>
            <a:r>
              <a:rPr lang="de-AT" sz="1800" b="1" dirty="0" err="1"/>
              <a:t>violations</a:t>
            </a:r>
            <a:r>
              <a:rPr lang="de-AT" sz="1800" b="1" dirty="0"/>
              <a:t>.</a:t>
            </a:r>
            <a:br>
              <a:rPr lang="de-AT" b="1" dirty="0"/>
            </a:br>
            <a:endParaRPr lang="en-US" b="1"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68758"/>
            <a:ext cx="4392488" cy="49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672387776"/>
              </p:ext>
            </p:extLst>
          </p:nvPr>
        </p:nvGraphicFramePr>
        <p:xfrm>
          <a:off x="1763688" y="1421314"/>
          <a:ext cx="6936432" cy="4602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872432">
                  <a:extLst>
                    <a:ext uri="{9D8B030D-6E8A-4147-A177-3AD203B41FA5}">
                      <a16:colId xmlns:a16="http://schemas.microsoft.com/office/drawing/2014/main" val="20002"/>
                    </a:ext>
                  </a:extLst>
                </a:gridCol>
              </a:tblGrid>
              <a:tr h="0">
                <a:tc>
                  <a:txBody>
                    <a:bodyPr/>
                    <a:lstStyle/>
                    <a:p>
                      <a:endParaRPr lang="en-US" dirty="0"/>
                    </a:p>
                  </a:txBody>
                  <a:tcPr/>
                </a:tc>
                <a:tc>
                  <a:txBody>
                    <a:bodyPr/>
                    <a:lstStyle/>
                    <a:p>
                      <a:r>
                        <a:rPr lang="de-AT" dirty="0" err="1"/>
                        <a:t>Implicit</a:t>
                      </a:r>
                      <a:r>
                        <a:rPr lang="de-AT" baseline="0" dirty="0"/>
                        <a:t>  </a:t>
                      </a:r>
                      <a:r>
                        <a:rPr lang="de-AT" baseline="0" dirty="0" err="1"/>
                        <a:t>group</a:t>
                      </a:r>
                      <a:endParaRPr lang="en-US" dirty="0"/>
                    </a:p>
                  </a:txBody>
                  <a:tcPr/>
                </a:tc>
                <a:tc>
                  <a:txBody>
                    <a:bodyPr/>
                    <a:lstStyle/>
                    <a:p>
                      <a:r>
                        <a:rPr lang="de-AT" dirty="0"/>
                        <a:t>Explicit </a:t>
                      </a:r>
                      <a:r>
                        <a:rPr lang="de-AT" dirty="0" err="1"/>
                        <a:t>group</a:t>
                      </a:r>
                      <a:endParaRPr lang="en-US" dirty="0"/>
                    </a:p>
                  </a:txBody>
                  <a:tcPr/>
                </a:tc>
                <a:extLst>
                  <a:ext uri="{0D108BD9-81ED-4DB2-BD59-A6C34878D82A}">
                    <a16:rowId xmlns:a16="http://schemas.microsoft.com/office/drawing/2014/main" val="10000"/>
                  </a:ext>
                </a:extLst>
              </a:tr>
              <a:tr h="979235">
                <a:tc>
                  <a:txBody>
                    <a:bodyPr/>
                    <a:lstStyle/>
                    <a:p>
                      <a:r>
                        <a:rPr lang="de-AT" dirty="0"/>
                        <a:t>High </a:t>
                      </a:r>
                      <a:r>
                        <a:rPr lang="de-AT" dirty="0" err="1"/>
                        <a:t>proficiency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400" b="1" dirty="0" err="1"/>
                        <a:t>leads</a:t>
                      </a:r>
                      <a:r>
                        <a:rPr lang="de-AT" sz="1400" b="1" dirty="0"/>
                        <a:t> </a:t>
                      </a:r>
                      <a:r>
                        <a:rPr lang="de-AT" sz="1400" b="1" dirty="0" err="1"/>
                        <a:t>to</a:t>
                      </a:r>
                      <a:r>
                        <a:rPr lang="de-AT" sz="1400" b="1" dirty="0"/>
                        <a:t> L1-like </a:t>
                      </a:r>
                      <a:r>
                        <a:rPr lang="de-AT" sz="1400" b="1" dirty="0" err="1"/>
                        <a:t>brain</a:t>
                      </a:r>
                      <a:r>
                        <a:rPr lang="de-AT" sz="1400" b="1" dirty="0"/>
                        <a:t> </a:t>
                      </a:r>
                      <a:r>
                        <a:rPr lang="de-AT" sz="1400" b="1" dirty="0" err="1"/>
                        <a:t>processing</a:t>
                      </a:r>
                      <a:r>
                        <a:rPr lang="de-AT" sz="1400" b="1" dirty="0"/>
                        <a:t> </a:t>
                      </a:r>
                      <a:r>
                        <a:rPr lang="de-AT" sz="1400" b="1" dirty="0" err="1"/>
                        <a:t>for</a:t>
                      </a:r>
                      <a:r>
                        <a:rPr lang="de-AT" sz="1400" b="1" dirty="0"/>
                        <a:t> </a:t>
                      </a:r>
                      <a:r>
                        <a:rPr lang="de-AT" sz="1400" b="1" dirty="0" err="1"/>
                        <a:t>syntax</a:t>
                      </a:r>
                      <a:r>
                        <a:rPr lang="de-AT" sz="1400" b="1" dirty="0"/>
                        <a:t>.  </a:t>
                      </a:r>
                      <a:r>
                        <a:rPr lang="de-AT" sz="1400" dirty="0" err="1"/>
                        <a:t>Syntactic</a:t>
                      </a:r>
                      <a:r>
                        <a:rPr lang="de-AT" sz="1400" dirty="0"/>
                        <a:t> </a:t>
                      </a:r>
                      <a:r>
                        <a:rPr lang="de-AT" sz="1400" dirty="0" err="1"/>
                        <a:t>processing</a:t>
                      </a:r>
                      <a:r>
                        <a:rPr lang="de-AT" sz="1400" dirty="0"/>
                        <a:t> </a:t>
                      </a:r>
                      <a:r>
                        <a:rPr lang="de-AT" sz="1400" dirty="0" err="1"/>
                        <a:t>relied</a:t>
                      </a:r>
                      <a:r>
                        <a:rPr lang="de-AT" sz="1400" dirty="0"/>
                        <a:t> on </a:t>
                      </a:r>
                      <a:r>
                        <a:rPr lang="de-AT" sz="1400" dirty="0" err="1"/>
                        <a:t>the</a:t>
                      </a:r>
                      <a:r>
                        <a:rPr lang="de-AT" sz="1400" dirty="0"/>
                        <a:t> same </a:t>
                      </a:r>
                      <a:r>
                        <a:rPr lang="de-AT" sz="1400" b="1" dirty="0" err="1"/>
                        <a:t>rule-governed</a:t>
                      </a:r>
                      <a:r>
                        <a:rPr lang="de-AT" sz="1400" b="1" dirty="0"/>
                        <a:t> </a:t>
                      </a:r>
                      <a:r>
                        <a:rPr lang="de-AT" sz="1400" b="1" dirty="0" err="1"/>
                        <a:t>automatic</a:t>
                      </a:r>
                      <a:r>
                        <a:rPr lang="de-AT" sz="1400" b="1" dirty="0"/>
                        <a:t> </a:t>
                      </a:r>
                      <a:r>
                        <a:rPr lang="de-AT" sz="1400" b="1" dirty="0" err="1"/>
                        <a:t>structue</a:t>
                      </a:r>
                      <a:r>
                        <a:rPr lang="de-AT" sz="1400" b="1" dirty="0"/>
                        <a:t> </a:t>
                      </a:r>
                      <a:r>
                        <a:rPr lang="de-AT" sz="1400" b="1" dirty="0" err="1"/>
                        <a:t>building</a:t>
                      </a:r>
                      <a:r>
                        <a:rPr lang="de-AT" sz="1400" b="1" dirty="0"/>
                        <a:t> </a:t>
                      </a:r>
                      <a:r>
                        <a:rPr lang="de-AT" sz="1400" b="1" dirty="0" err="1"/>
                        <a:t>that</a:t>
                      </a:r>
                      <a:r>
                        <a:rPr lang="de-AT" sz="1400" b="1" dirty="0"/>
                        <a:t> </a:t>
                      </a:r>
                      <a:r>
                        <a:rPr lang="de-AT" sz="1400" b="1" dirty="0" err="1"/>
                        <a:t>is</a:t>
                      </a:r>
                      <a:r>
                        <a:rPr lang="de-AT" sz="1400" b="1" dirty="0"/>
                        <a:t> </a:t>
                      </a:r>
                      <a:r>
                        <a:rPr lang="de-AT" sz="1400" b="1" dirty="0" err="1"/>
                        <a:t>typical</a:t>
                      </a:r>
                      <a:r>
                        <a:rPr lang="de-AT" sz="1400" b="1" dirty="0"/>
                        <a:t> </a:t>
                      </a:r>
                      <a:r>
                        <a:rPr lang="de-AT" sz="1400" b="1" dirty="0" err="1"/>
                        <a:t>of</a:t>
                      </a:r>
                      <a:r>
                        <a:rPr lang="de-AT" sz="1400" b="1" dirty="0"/>
                        <a:t> </a:t>
                      </a:r>
                      <a:r>
                        <a:rPr lang="de-AT" sz="1400" b="1" dirty="0" err="1"/>
                        <a:t>procedural</a:t>
                      </a:r>
                      <a:r>
                        <a:rPr lang="de-AT" sz="1400" b="1" dirty="0"/>
                        <a:t> </a:t>
                      </a:r>
                      <a:r>
                        <a:rPr lang="de-AT" sz="1400" b="1" dirty="0" err="1"/>
                        <a:t>memory</a:t>
                      </a:r>
                      <a:r>
                        <a:rPr lang="de-AT" sz="1400" b="1" dirty="0"/>
                        <a:t> in L1.</a:t>
                      </a:r>
                      <a:endParaRPr lang="en-US" dirty="0"/>
                    </a:p>
                  </a:txBody>
                  <a:tcPr/>
                </a:tc>
                <a:tc>
                  <a:txBody>
                    <a:bodyPr/>
                    <a:lstStyle/>
                    <a:p>
                      <a:r>
                        <a:rPr lang="de-AT" sz="1400" dirty="0" err="1"/>
                        <a:t>Although</a:t>
                      </a:r>
                      <a:r>
                        <a:rPr lang="de-AT" sz="1400" baseline="0" dirty="0"/>
                        <a:t> explicit </a:t>
                      </a:r>
                      <a:r>
                        <a:rPr lang="de-AT" sz="1400" baseline="0" dirty="0" err="1"/>
                        <a:t>training</a:t>
                      </a:r>
                      <a:r>
                        <a:rPr lang="de-AT" sz="1400" baseline="0" dirty="0"/>
                        <a:t> </a:t>
                      </a:r>
                      <a:r>
                        <a:rPr lang="de-AT" sz="1400" baseline="0" dirty="0" err="1"/>
                        <a:t>is</a:t>
                      </a:r>
                      <a:r>
                        <a:rPr lang="de-AT" sz="1400" baseline="0" dirty="0"/>
                        <a:t> </a:t>
                      </a:r>
                      <a:r>
                        <a:rPr lang="de-AT" sz="1400" baseline="0" dirty="0" err="1"/>
                        <a:t>sufficient</a:t>
                      </a:r>
                      <a:r>
                        <a:rPr lang="de-AT" sz="1400" baseline="0" dirty="0"/>
                        <a:t> </a:t>
                      </a:r>
                      <a:r>
                        <a:rPr lang="de-AT" sz="1400" baseline="0" dirty="0" err="1"/>
                        <a:t>to</a:t>
                      </a:r>
                      <a:r>
                        <a:rPr lang="de-AT" sz="1400" baseline="0" dirty="0"/>
                        <a:t> </a:t>
                      </a:r>
                      <a:r>
                        <a:rPr lang="de-AT" sz="1400" baseline="0" dirty="0" err="1"/>
                        <a:t>develop</a:t>
                      </a:r>
                      <a:r>
                        <a:rPr lang="de-AT" sz="1400" baseline="0" dirty="0"/>
                        <a:t> </a:t>
                      </a:r>
                      <a:r>
                        <a:rPr lang="de-AT" sz="1400" baseline="0" dirty="0" err="1"/>
                        <a:t>the</a:t>
                      </a:r>
                      <a:r>
                        <a:rPr lang="de-AT" sz="1400" baseline="0" dirty="0"/>
                        <a:t> </a:t>
                      </a:r>
                      <a:r>
                        <a:rPr lang="de-AT" sz="1400" b="1" baseline="0" dirty="0" err="1"/>
                        <a:t>ability</a:t>
                      </a:r>
                      <a:r>
                        <a:rPr lang="de-AT" sz="1400" b="1" baseline="0" dirty="0"/>
                        <a:t> </a:t>
                      </a:r>
                      <a:r>
                        <a:rPr lang="de-AT" sz="1400" b="1" baseline="0" dirty="0" err="1"/>
                        <a:t>for</a:t>
                      </a:r>
                      <a:r>
                        <a:rPr lang="de-AT" sz="1400" b="1" baseline="0" dirty="0"/>
                        <a:t> </a:t>
                      </a:r>
                      <a:r>
                        <a:rPr lang="de-AT" sz="1400" b="1" baseline="0" dirty="0" err="1"/>
                        <a:t>structural</a:t>
                      </a:r>
                      <a:r>
                        <a:rPr lang="de-AT" sz="1400" b="1" baseline="0" dirty="0"/>
                        <a:t> </a:t>
                      </a:r>
                      <a:r>
                        <a:rPr lang="de-AT" sz="1400" b="1" baseline="0" dirty="0" err="1"/>
                        <a:t>reanalysis</a:t>
                      </a:r>
                      <a:r>
                        <a:rPr lang="de-AT" sz="1400" baseline="0" dirty="0"/>
                        <a:t> </a:t>
                      </a:r>
                      <a:r>
                        <a:rPr lang="de-AT" sz="1400" baseline="0" dirty="0" err="1"/>
                        <a:t>that</a:t>
                      </a:r>
                      <a:r>
                        <a:rPr lang="de-AT" sz="1400" baseline="0" dirty="0"/>
                        <a:t> </a:t>
                      </a:r>
                      <a:r>
                        <a:rPr lang="de-AT" sz="1400" baseline="0" dirty="0" err="1"/>
                        <a:t>may</a:t>
                      </a:r>
                      <a:r>
                        <a:rPr lang="de-AT" sz="1400" baseline="0" dirty="0"/>
                        <a:t> </a:t>
                      </a:r>
                      <a:r>
                        <a:rPr lang="de-AT" sz="1400" baseline="0" dirty="0" err="1"/>
                        <a:t>be</a:t>
                      </a:r>
                      <a:r>
                        <a:rPr lang="de-AT" sz="1400" baseline="0" dirty="0"/>
                        <a:t> </a:t>
                      </a:r>
                      <a:r>
                        <a:rPr lang="de-AT" sz="1400" b="1" baseline="0" dirty="0" err="1"/>
                        <a:t>under</a:t>
                      </a:r>
                      <a:r>
                        <a:rPr lang="de-AT" sz="1400" b="1" baseline="0" dirty="0"/>
                        <a:t> </a:t>
                      </a:r>
                      <a:r>
                        <a:rPr lang="de-AT" sz="1400" b="1" baseline="0" dirty="0" err="1"/>
                        <a:t>conscious</a:t>
                      </a:r>
                      <a:r>
                        <a:rPr lang="de-AT" sz="1400" b="1" baseline="0" dirty="0"/>
                        <a:t> (explicit) </a:t>
                      </a:r>
                      <a:r>
                        <a:rPr lang="de-AT" sz="1400" b="1" baseline="0" dirty="0" err="1"/>
                        <a:t>control</a:t>
                      </a:r>
                      <a:r>
                        <a:rPr lang="de-AT" sz="1400" baseline="0" dirty="0"/>
                        <a:t>, </a:t>
                      </a:r>
                      <a:r>
                        <a:rPr lang="de-AT" sz="1400" baseline="0" dirty="0" err="1"/>
                        <a:t>it</a:t>
                      </a:r>
                      <a:r>
                        <a:rPr lang="de-AT" sz="1400" baseline="0" dirty="0"/>
                        <a:t> </a:t>
                      </a:r>
                      <a:r>
                        <a:rPr lang="de-AT" sz="1400" baseline="0" dirty="0" err="1"/>
                        <a:t>does</a:t>
                      </a:r>
                      <a:r>
                        <a:rPr lang="de-AT" sz="1400" baseline="0" dirty="0"/>
                        <a:t> </a:t>
                      </a:r>
                      <a:r>
                        <a:rPr lang="de-AT" sz="1400" b="1" baseline="0" dirty="0"/>
                        <a:t>not </a:t>
                      </a:r>
                      <a:r>
                        <a:rPr lang="de-AT" sz="1400" b="1" baseline="0" dirty="0" err="1"/>
                        <a:t>reliably</a:t>
                      </a:r>
                      <a:r>
                        <a:rPr lang="de-AT" sz="1400" b="1" baseline="0" dirty="0"/>
                        <a:t> </a:t>
                      </a:r>
                      <a:r>
                        <a:rPr lang="de-AT" sz="1400" b="1" baseline="0" dirty="0" err="1"/>
                        <a:t>lead</a:t>
                      </a:r>
                      <a:r>
                        <a:rPr lang="de-AT" sz="1400" b="1" baseline="0" dirty="0"/>
                        <a:t> </a:t>
                      </a:r>
                      <a:r>
                        <a:rPr lang="de-AT" sz="1400" b="1" baseline="0" dirty="0" err="1"/>
                        <a:t>to</a:t>
                      </a:r>
                      <a:r>
                        <a:rPr lang="de-AT" sz="1400" b="1" baseline="0" dirty="0"/>
                        <a:t> </a:t>
                      </a:r>
                      <a:r>
                        <a:rPr lang="de-AT" sz="1400" b="1" baseline="0" dirty="0" err="1"/>
                        <a:t>the</a:t>
                      </a:r>
                      <a:r>
                        <a:rPr lang="de-AT" sz="1400" b="1" baseline="0" dirty="0"/>
                        <a:t> </a:t>
                      </a:r>
                      <a:r>
                        <a:rPr lang="de-AT" sz="1400" b="1" baseline="0" dirty="0" err="1"/>
                        <a:t>automatic</a:t>
                      </a:r>
                      <a:r>
                        <a:rPr lang="de-AT" sz="1400" b="1" baseline="0" dirty="0"/>
                        <a:t> </a:t>
                      </a:r>
                      <a:r>
                        <a:rPr lang="de-AT" sz="1400" b="1" baseline="0" dirty="0" err="1"/>
                        <a:t>early</a:t>
                      </a:r>
                      <a:r>
                        <a:rPr lang="de-AT" sz="1400" b="1" baseline="0" dirty="0"/>
                        <a:t> </a:t>
                      </a:r>
                      <a:r>
                        <a:rPr lang="de-AT" sz="1400" b="1" baseline="0" dirty="0" err="1"/>
                        <a:t>syntactic</a:t>
                      </a:r>
                      <a:r>
                        <a:rPr lang="de-AT" sz="1400" b="1" baseline="0" dirty="0"/>
                        <a:t> </a:t>
                      </a:r>
                      <a:r>
                        <a:rPr lang="de-AT" sz="1400" b="1" baseline="0" dirty="0" err="1"/>
                        <a:t>processing</a:t>
                      </a:r>
                      <a:r>
                        <a:rPr lang="de-AT" sz="1400" baseline="0" dirty="0"/>
                        <a:t> </a:t>
                      </a:r>
                      <a:r>
                        <a:rPr lang="de-AT" sz="1400" baseline="0" dirty="0" err="1"/>
                        <a:t>that</a:t>
                      </a:r>
                      <a:r>
                        <a:rPr lang="de-AT" sz="1400" baseline="0" dirty="0"/>
                        <a:t> </a:t>
                      </a:r>
                      <a:r>
                        <a:rPr lang="de-AT" sz="1400" baseline="0" dirty="0" err="1"/>
                        <a:t>is</a:t>
                      </a:r>
                      <a:r>
                        <a:rPr lang="de-AT" sz="1400" baseline="0" dirty="0"/>
                        <a:t> </a:t>
                      </a:r>
                      <a:r>
                        <a:rPr lang="de-AT" sz="1400" baseline="0" dirty="0" err="1"/>
                        <a:t>found</a:t>
                      </a:r>
                      <a:r>
                        <a:rPr lang="de-AT" sz="1400" baseline="0" dirty="0"/>
                        <a:t> in L1 </a:t>
                      </a:r>
                      <a:r>
                        <a:rPr lang="de-AT" sz="1400" baseline="0" dirty="0" err="1"/>
                        <a:t>and</a:t>
                      </a:r>
                      <a:r>
                        <a:rPr lang="de-AT" sz="1400" baseline="0" dirty="0"/>
                        <a:t> </a:t>
                      </a:r>
                      <a:r>
                        <a:rPr lang="de-AT" sz="1400" baseline="0" dirty="0" err="1"/>
                        <a:t>may</a:t>
                      </a:r>
                      <a:r>
                        <a:rPr lang="de-AT" sz="1400" baseline="0" dirty="0"/>
                        <a:t> </a:t>
                      </a:r>
                      <a:r>
                        <a:rPr lang="de-AT" sz="1400" baseline="0" dirty="0" err="1"/>
                        <a:t>depend</a:t>
                      </a:r>
                      <a:r>
                        <a:rPr lang="de-AT" sz="1400" baseline="0" dirty="0"/>
                        <a:t> on </a:t>
                      </a:r>
                      <a:r>
                        <a:rPr lang="de-AT" sz="1400" baseline="0" dirty="0" err="1"/>
                        <a:t>procedural</a:t>
                      </a:r>
                      <a:r>
                        <a:rPr lang="de-AT" sz="1400" baseline="0" dirty="0"/>
                        <a:t> </a:t>
                      </a:r>
                      <a:r>
                        <a:rPr lang="de-AT" sz="1400" baseline="0" dirty="0" err="1"/>
                        <a:t>memory</a:t>
                      </a:r>
                      <a:r>
                        <a:rPr lang="de-AT" sz="1400" baseline="0" dirty="0"/>
                        <a:t>.</a:t>
                      </a:r>
                      <a:endParaRPr lang="en-US" sz="1400" dirty="0"/>
                    </a:p>
                  </a:txBody>
                  <a:tcPr/>
                </a:tc>
                <a:extLst>
                  <a:ext uri="{0D108BD9-81ED-4DB2-BD59-A6C34878D82A}">
                    <a16:rowId xmlns:a16="http://schemas.microsoft.com/office/drawing/2014/main" val="10001"/>
                  </a:ext>
                </a:extLst>
              </a:tr>
              <a:tr h="1051238">
                <a:tc>
                  <a:txBody>
                    <a:bodyPr/>
                    <a:lstStyle/>
                    <a:p>
                      <a:r>
                        <a:rPr lang="de-AT" dirty="0"/>
                        <a:t>Low </a:t>
                      </a:r>
                      <a:r>
                        <a:rPr lang="de-AT" dirty="0" err="1"/>
                        <a:t>proficiency</a:t>
                      </a:r>
                      <a:endParaRPr lang="en-US" dirty="0"/>
                    </a:p>
                  </a:txBody>
                  <a:tcPr/>
                </a:tc>
                <a:tc>
                  <a:txBody>
                    <a:bodyPr/>
                    <a:lstStyle/>
                    <a:p>
                      <a:r>
                        <a:rPr lang="de-AT" sz="1400" dirty="0" err="1"/>
                        <a:t>morpho-syntactic</a:t>
                      </a:r>
                      <a:r>
                        <a:rPr lang="de-AT" sz="1400" baseline="0" dirty="0"/>
                        <a:t> </a:t>
                      </a:r>
                      <a:r>
                        <a:rPr lang="de-AT" sz="1400" baseline="0" dirty="0" err="1"/>
                        <a:t>processing</a:t>
                      </a:r>
                      <a:r>
                        <a:rPr lang="de-AT" sz="1400" baseline="0" dirty="0"/>
                        <a:t> </a:t>
                      </a:r>
                      <a:r>
                        <a:rPr lang="de-AT" sz="1400" b="1" baseline="0" dirty="0" err="1"/>
                        <a:t>relies</a:t>
                      </a:r>
                      <a:r>
                        <a:rPr lang="de-AT" sz="1400" b="1" baseline="0" dirty="0"/>
                        <a:t>, at least in </a:t>
                      </a:r>
                      <a:r>
                        <a:rPr lang="de-AT" sz="1400" b="1" baseline="0" dirty="0" err="1"/>
                        <a:t>part</a:t>
                      </a:r>
                      <a:r>
                        <a:rPr lang="de-AT" sz="1400" b="1" baseline="0" dirty="0"/>
                        <a:t>, on </a:t>
                      </a:r>
                      <a:r>
                        <a:rPr lang="de-AT" sz="1400" b="1" baseline="0" dirty="0" err="1"/>
                        <a:t>lexical</a:t>
                      </a:r>
                      <a:r>
                        <a:rPr lang="de-AT" sz="1400" b="1" baseline="0" dirty="0"/>
                        <a:t>/</a:t>
                      </a:r>
                      <a:r>
                        <a:rPr lang="de-AT" sz="1400" b="1" baseline="0" dirty="0" err="1"/>
                        <a:t>semantic</a:t>
                      </a:r>
                      <a:r>
                        <a:rPr lang="de-AT" sz="1400" b="1" baseline="0" dirty="0"/>
                        <a:t> </a:t>
                      </a:r>
                      <a:r>
                        <a:rPr lang="de-AT" sz="1400" b="1" baseline="0" dirty="0" err="1"/>
                        <a:t>mechanisms</a:t>
                      </a:r>
                      <a:r>
                        <a:rPr lang="de-AT" sz="1400" b="1" baseline="0" dirty="0"/>
                        <a:t> </a:t>
                      </a:r>
                      <a:r>
                        <a:rPr lang="de-AT" sz="1400" b="1" baseline="0" dirty="0" err="1"/>
                        <a:t>and</a:t>
                      </a:r>
                      <a:r>
                        <a:rPr lang="de-AT" sz="1400" b="1" baseline="0" dirty="0"/>
                        <a:t> </a:t>
                      </a:r>
                      <a:r>
                        <a:rPr lang="de-AT" sz="1400" b="1" baseline="0" dirty="0" err="1"/>
                        <a:t>declarative</a:t>
                      </a:r>
                      <a:r>
                        <a:rPr lang="de-AT" sz="1400" b="1" baseline="0" dirty="0"/>
                        <a:t> </a:t>
                      </a:r>
                      <a:r>
                        <a:rPr lang="de-AT" sz="1400" b="1" baseline="0" dirty="0" err="1"/>
                        <a:t>memory</a:t>
                      </a:r>
                      <a:r>
                        <a:rPr lang="de-AT" sz="1400" b="1" baseline="0" dirty="0"/>
                        <a:t> </a:t>
                      </a:r>
                      <a:r>
                        <a:rPr lang="de-AT" sz="1400" b="0" baseline="0" dirty="0" err="1"/>
                        <a:t>and</a:t>
                      </a:r>
                      <a:r>
                        <a:rPr lang="de-AT" sz="1400" b="0" baseline="0" dirty="0"/>
                        <a:t> </a:t>
                      </a:r>
                      <a:r>
                        <a:rPr lang="de-AT" sz="1400" b="0" baseline="0" dirty="0" err="1"/>
                        <a:t>shows</a:t>
                      </a:r>
                      <a:r>
                        <a:rPr lang="de-AT" sz="1400" b="0" baseline="0" dirty="0"/>
                        <a:t> </a:t>
                      </a:r>
                      <a:r>
                        <a:rPr lang="de-AT" sz="1400" b="0" baseline="0" dirty="0" err="1"/>
                        <a:t>that</a:t>
                      </a:r>
                      <a:r>
                        <a:rPr lang="de-AT" sz="1400" b="0" baseline="0" dirty="0"/>
                        <a:t> </a:t>
                      </a:r>
                      <a:r>
                        <a:rPr lang="de-AT" sz="1400" b="1" baseline="0" dirty="0" err="1"/>
                        <a:t>this</a:t>
                      </a:r>
                      <a:r>
                        <a:rPr lang="de-AT" sz="1400" b="1" baseline="0" dirty="0"/>
                        <a:t> </a:t>
                      </a:r>
                      <a:r>
                        <a:rPr lang="de-AT" sz="1400" b="1" baseline="0" dirty="0" err="1"/>
                        <a:t>reliance</a:t>
                      </a:r>
                      <a:r>
                        <a:rPr lang="de-AT" sz="1400" b="1" baseline="0" dirty="0"/>
                        <a:t> </a:t>
                      </a:r>
                      <a:r>
                        <a:rPr lang="de-AT" sz="1400" b="1" baseline="0" dirty="0" err="1"/>
                        <a:t>can</a:t>
                      </a:r>
                      <a:r>
                        <a:rPr lang="de-AT" sz="1400" b="1" baseline="0" dirty="0"/>
                        <a:t> </a:t>
                      </a:r>
                      <a:r>
                        <a:rPr lang="de-AT" sz="1400" b="1" baseline="0" dirty="0" err="1"/>
                        <a:t>result</a:t>
                      </a:r>
                      <a:r>
                        <a:rPr lang="de-AT" sz="1400" b="1" baseline="0" dirty="0"/>
                        <a:t> </a:t>
                      </a:r>
                      <a:r>
                        <a:rPr lang="de-AT" sz="1400" b="1" baseline="0" dirty="0" err="1"/>
                        <a:t>from</a:t>
                      </a:r>
                      <a:r>
                        <a:rPr lang="de-AT" sz="1400" b="1" baseline="0" dirty="0"/>
                        <a:t> </a:t>
                      </a:r>
                      <a:r>
                        <a:rPr lang="de-AT" sz="1400" b="1" baseline="0" dirty="0" err="1"/>
                        <a:t>implicit</a:t>
                      </a:r>
                      <a:r>
                        <a:rPr lang="de-AT" sz="1400" b="1" baseline="0" dirty="0"/>
                        <a:t> </a:t>
                      </a:r>
                      <a:r>
                        <a:rPr lang="de-AT" sz="1400" b="1" baseline="0" dirty="0" err="1"/>
                        <a:t>training</a:t>
                      </a:r>
                      <a:r>
                        <a:rPr lang="de-AT" sz="1400" b="1" baseline="0" dirty="0"/>
                        <a:t>. </a:t>
                      </a:r>
                      <a:r>
                        <a:rPr lang="de-AT" sz="1400" baseline="0" dirty="0"/>
                        <a:t>(</a:t>
                      </a:r>
                      <a:r>
                        <a:rPr lang="de-AT" sz="1400" baseline="0" dirty="0" err="1"/>
                        <a:t>no</a:t>
                      </a:r>
                      <a:r>
                        <a:rPr lang="de-AT" sz="1400" baseline="0" dirty="0"/>
                        <a:t> </a:t>
                      </a:r>
                      <a:r>
                        <a:rPr lang="de-AT" sz="1400" baseline="0" dirty="0" err="1"/>
                        <a:t>rules</a:t>
                      </a:r>
                      <a:r>
                        <a:rPr lang="de-AT" sz="1400" baseline="0" dirty="0"/>
                        <a:t> </a:t>
                      </a:r>
                      <a:r>
                        <a:rPr lang="de-AT" sz="1400" baseline="0" dirty="0" err="1"/>
                        <a:t>needed</a:t>
                      </a:r>
                      <a:r>
                        <a:rPr lang="de-AT" sz="1400" baseline="0" dirty="0"/>
                        <a:t>)</a:t>
                      </a:r>
                      <a:endParaRPr lang="en-US" sz="1400" dirty="0"/>
                    </a:p>
                  </a:txBody>
                  <a:tcPr/>
                </a:tc>
                <a:tc>
                  <a:txBody>
                    <a:bodyPr/>
                    <a:lstStyle/>
                    <a:p>
                      <a:r>
                        <a:rPr lang="de-AT" sz="1400" b="1" dirty="0"/>
                        <a:t>Explicit </a:t>
                      </a:r>
                      <a:r>
                        <a:rPr lang="de-AT" sz="1400" b="1" dirty="0" err="1"/>
                        <a:t>training</a:t>
                      </a:r>
                      <a:r>
                        <a:rPr lang="de-AT" sz="1400" b="1" dirty="0"/>
                        <a:t> </a:t>
                      </a:r>
                      <a:r>
                        <a:rPr lang="de-AT" sz="1400" b="1" dirty="0" err="1"/>
                        <a:t>does</a:t>
                      </a:r>
                      <a:r>
                        <a:rPr lang="de-AT" sz="1400" b="1" dirty="0"/>
                        <a:t> not </a:t>
                      </a:r>
                      <a:r>
                        <a:rPr lang="de-AT" sz="1400" b="1" dirty="0" err="1"/>
                        <a:t>lead</a:t>
                      </a:r>
                      <a:r>
                        <a:rPr lang="de-AT" sz="1400" b="1" dirty="0"/>
                        <a:t> </a:t>
                      </a:r>
                      <a:r>
                        <a:rPr lang="de-AT" sz="1400" dirty="0" err="1"/>
                        <a:t>to</a:t>
                      </a:r>
                      <a:r>
                        <a:rPr lang="de-AT" sz="1400" dirty="0"/>
                        <a:t> a </a:t>
                      </a:r>
                      <a:r>
                        <a:rPr lang="de-AT" sz="1400" dirty="0" err="1"/>
                        <a:t>systematic</a:t>
                      </a:r>
                      <a:r>
                        <a:rPr lang="de-AT" sz="1400" dirty="0"/>
                        <a:t> </a:t>
                      </a:r>
                      <a:r>
                        <a:rPr lang="de-AT" sz="1400" dirty="0" err="1"/>
                        <a:t>and</a:t>
                      </a:r>
                      <a:r>
                        <a:rPr lang="de-AT" sz="1400" dirty="0"/>
                        <a:t> </a:t>
                      </a:r>
                      <a:r>
                        <a:rPr lang="de-AT" sz="1400" dirty="0" err="1"/>
                        <a:t>consistent</a:t>
                      </a:r>
                      <a:r>
                        <a:rPr lang="de-AT" sz="1400" dirty="0"/>
                        <a:t> </a:t>
                      </a:r>
                      <a:r>
                        <a:rPr lang="de-AT" sz="1400" dirty="0" err="1"/>
                        <a:t>reliance</a:t>
                      </a:r>
                      <a:r>
                        <a:rPr lang="de-AT" sz="1400" dirty="0"/>
                        <a:t> </a:t>
                      </a:r>
                      <a:r>
                        <a:rPr lang="de-AT" sz="1400" dirty="0" err="1"/>
                        <a:t>of</a:t>
                      </a:r>
                      <a:r>
                        <a:rPr lang="de-AT" sz="1400" dirty="0"/>
                        <a:t> </a:t>
                      </a:r>
                      <a:r>
                        <a:rPr lang="de-AT" sz="1400" dirty="0" err="1"/>
                        <a:t>syntax</a:t>
                      </a:r>
                      <a:r>
                        <a:rPr lang="de-AT" sz="1400" dirty="0"/>
                        <a:t> on </a:t>
                      </a:r>
                      <a:r>
                        <a:rPr lang="de-AT" sz="1400" dirty="0" err="1"/>
                        <a:t>either</a:t>
                      </a:r>
                      <a:r>
                        <a:rPr lang="de-AT" sz="1400" dirty="0"/>
                        <a:t> </a:t>
                      </a:r>
                      <a:r>
                        <a:rPr lang="de-AT" sz="1400" b="1" dirty="0" err="1"/>
                        <a:t>lexical</a:t>
                      </a:r>
                      <a:r>
                        <a:rPr lang="de-AT" sz="1400" b="1" dirty="0"/>
                        <a:t>/</a:t>
                      </a:r>
                      <a:r>
                        <a:rPr lang="de-AT" sz="1400" b="1" dirty="0" err="1"/>
                        <a:t>semantic</a:t>
                      </a:r>
                      <a:r>
                        <a:rPr lang="de-AT" sz="1400" b="1" dirty="0"/>
                        <a:t> </a:t>
                      </a:r>
                      <a:r>
                        <a:rPr lang="de-AT" sz="1400" b="1" dirty="0" err="1"/>
                        <a:t>or</a:t>
                      </a:r>
                      <a:r>
                        <a:rPr lang="de-AT" sz="1400" b="1" dirty="0"/>
                        <a:t> L1-like </a:t>
                      </a:r>
                      <a:r>
                        <a:rPr lang="de-AT" sz="1400" b="1" dirty="0" err="1"/>
                        <a:t>grammatical</a:t>
                      </a:r>
                      <a:r>
                        <a:rPr lang="de-AT" sz="1400" b="1" dirty="0"/>
                        <a:t> </a:t>
                      </a:r>
                      <a:r>
                        <a:rPr lang="de-AT" sz="1400" b="1" dirty="0" err="1"/>
                        <a:t>processes</a:t>
                      </a:r>
                      <a:r>
                        <a:rPr lang="de-AT" sz="1400" b="1" dirty="0"/>
                        <a:t> </a:t>
                      </a:r>
                      <a:r>
                        <a:rPr lang="de-AT" sz="1400" dirty="0"/>
                        <a:t>at </a:t>
                      </a:r>
                      <a:r>
                        <a:rPr lang="de-AT" sz="1400" dirty="0" err="1"/>
                        <a:t>low</a:t>
                      </a:r>
                      <a:r>
                        <a:rPr lang="de-AT" sz="1400" dirty="0"/>
                        <a:t> </a:t>
                      </a:r>
                      <a:r>
                        <a:rPr lang="de-AT" sz="1400" dirty="0" err="1"/>
                        <a:t>proficiency</a:t>
                      </a:r>
                      <a:r>
                        <a:rPr lang="de-AT" sz="1400" baseline="0" dirty="0"/>
                        <a:t> </a:t>
                      </a:r>
                      <a:r>
                        <a:rPr lang="de-AT" sz="1400" baseline="0" dirty="0" err="1"/>
                        <a:t>nor</a:t>
                      </a:r>
                      <a:r>
                        <a:rPr lang="de-AT" sz="1400" baseline="0" dirty="0"/>
                        <a:t> </a:t>
                      </a:r>
                      <a:r>
                        <a:rPr lang="de-AT" sz="1400" baseline="0" dirty="0" err="1"/>
                        <a:t>does</a:t>
                      </a:r>
                      <a:r>
                        <a:rPr lang="de-AT" sz="1400" baseline="0" dirty="0"/>
                        <a:t> </a:t>
                      </a:r>
                      <a:r>
                        <a:rPr lang="de-AT" sz="1400" baseline="0" dirty="0" err="1"/>
                        <a:t>their</a:t>
                      </a:r>
                      <a:r>
                        <a:rPr lang="de-AT" sz="1400" baseline="0" dirty="0"/>
                        <a:t> </a:t>
                      </a:r>
                      <a:r>
                        <a:rPr lang="de-AT" sz="1400" baseline="0" dirty="0" err="1"/>
                        <a:t>syntax</a:t>
                      </a:r>
                      <a:r>
                        <a:rPr lang="de-AT" sz="1400" baseline="0" dirty="0"/>
                        <a:t> </a:t>
                      </a:r>
                      <a:r>
                        <a:rPr lang="de-AT" sz="1400" baseline="0" dirty="0" err="1"/>
                        <a:t>rely</a:t>
                      </a:r>
                      <a:r>
                        <a:rPr lang="de-AT" sz="1400" baseline="0" dirty="0"/>
                        <a:t> on </a:t>
                      </a:r>
                      <a:r>
                        <a:rPr lang="de-AT" sz="1400" b="1" baseline="0" dirty="0" err="1"/>
                        <a:t>any</a:t>
                      </a:r>
                      <a:r>
                        <a:rPr lang="de-AT" sz="1400" b="1" baseline="0" dirty="0"/>
                        <a:t> </a:t>
                      </a:r>
                      <a:r>
                        <a:rPr lang="de-AT" sz="1400" b="1" baseline="0" dirty="0" err="1"/>
                        <a:t>other</a:t>
                      </a:r>
                      <a:r>
                        <a:rPr lang="de-AT" sz="1400" b="1" baseline="0" dirty="0"/>
                        <a:t> </a:t>
                      </a:r>
                      <a:r>
                        <a:rPr lang="de-AT" sz="1400" b="1" baseline="0" dirty="0" err="1"/>
                        <a:t>neurocognitive</a:t>
                      </a:r>
                      <a:r>
                        <a:rPr lang="de-AT" sz="1400" b="1" baseline="0" dirty="0"/>
                        <a:t> </a:t>
                      </a:r>
                      <a:r>
                        <a:rPr lang="de-AT" sz="1400" b="1" baseline="0" dirty="0" err="1"/>
                        <a:t>processes</a:t>
                      </a:r>
                      <a:r>
                        <a:rPr lang="de-AT" sz="1400" b="1" baseline="0" dirty="0"/>
                        <a:t> </a:t>
                      </a:r>
                      <a:r>
                        <a:rPr lang="de-AT" sz="1400" baseline="0" dirty="0" err="1"/>
                        <a:t>that</a:t>
                      </a:r>
                      <a:r>
                        <a:rPr lang="de-AT" sz="1400" baseline="0" dirty="0"/>
                        <a:t> </a:t>
                      </a:r>
                      <a:r>
                        <a:rPr lang="de-AT" sz="1400" baseline="0" dirty="0" err="1"/>
                        <a:t>would</a:t>
                      </a:r>
                      <a:r>
                        <a:rPr lang="de-AT" sz="1400" baseline="0" dirty="0"/>
                        <a:t> </a:t>
                      </a:r>
                      <a:r>
                        <a:rPr lang="de-AT" sz="1400" baseline="0" dirty="0" err="1"/>
                        <a:t>be</a:t>
                      </a:r>
                      <a:r>
                        <a:rPr lang="de-AT" sz="1400" baseline="0" dirty="0"/>
                        <a:t> </a:t>
                      </a:r>
                      <a:r>
                        <a:rPr lang="de-AT" sz="1400" baseline="0" dirty="0" err="1"/>
                        <a:t>reflected</a:t>
                      </a:r>
                      <a:r>
                        <a:rPr lang="de-AT" sz="1400" baseline="0" dirty="0"/>
                        <a:t> in ERP </a:t>
                      </a:r>
                      <a:r>
                        <a:rPr lang="de-AT" sz="1400" baseline="0" dirty="0" err="1"/>
                        <a:t>components</a:t>
                      </a:r>
                      <a:r>
                        <a:rPr lang="de-AT" sz="1400" baseline="0" dirty="0"/>
                        <a:t>.</a:t>
                      </a:r>
                      <a:endParaRPr lang="en-US" sz="1400" dirty="0"/>
                    </a:p>
                  </a:txBody>
                  <a:tcPr/>
                </a:tc>
                <a:extLst>
                  <a:ext uri="{0D108BD9-81ED-4DB2-BD59-A6C34878D82A}">
                    <a16:rowId xmlns:a16="http://schemas.microsoft.com/office/drawing/2014/main" val="10002"/>
                  </a:ext>
                </a:extLst>
              </a:tr>
            </a:tbl>
          </a:graphicData>
        </a:graphic>
      </p:graphicFrame>
      <p:sp>
        <p:nvSpPr>
          <p:cNvPr id="3" name="Rounded Rectangular Callout 2"/>
          <p:cNvSpPr/>
          <p:nvPr/>
        </p:nvSpPr>
        <p:spPr>
          <a:xfrm>
            <a:off x="6660232" y="188640"/>
            <a:ext cx="1891912" cy="1296144"/>
          </a:xfrm>
          <a:prstGeom prst="wedgeRoundRectCallout">
            <a:avLst>
              <a:gd name="adj1" fmla="val -49674"/>
              <a:gd name="adj2" fmla="val 742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This </a:t>
            </a:r>
            <a:r>
              <a:rPr lang="de-AT" dirty="0" err="1">
                <a:solidFill>
                  <a:schemeClr val="tx1"/>
                </a:solidFill>
              </a:rPr>
              <a:t>effect</a:t>
            </a:r>
            <a:r>
              <a:rPr lang="de-AT" dirty="0">
                <a:solidFill>
                  <a:schemeClr val="tx1"/>
                </a:solidFill>
              </a:rPr>
              <a:t> was EVEN STRONGER after </a:t>
            </a:r>
            <a:r>
              <a:rPr lang="de-AT" dirty="0" err="1">
                <a:solidFill>
                  <a:schemeClr val="tx1"/>
                </a:solidFill>
              </a:rPr>
              <a:t>months</a:t>
            </a:r>
            <a:r>
              <a:rPr lang="de-AT" dirty="0">
                <a:solidFill>
                  <a:schemeClr val="tx1"/>
                </a:solidFill>
              </a:rPr>
              <a:t> </a:t>
            </a:r>
            <a:r>
              <a:rPr lang="de-AT" dirty="0" err="1">
                <a:solidFill>
                  <a:schemeClr val="tx1"/>
                </a:solidFill>
              </a:rPr>
              <a:t>of</a:t>
            </a:r>
            <a:r>
              <a:rPr lang="de-AT" dirty="0">
                <a:solidFill>
                  <a:schemeClr val="tx1"/>
                </a:solidFill>
              </a:rPr>
              <a:t> </a:t>
            </a:r>
            <a:r>
              <a:rPr lang="de-AT" dirty="0" err="1">
                <a:solidFill>
                  <a:schemeClr val="tx1"/>
                </a:solidFill>
              </a:rPr>
              <a:t>no</a:t>
            </a:r>
            <a:r>
              <a:rPr lang="de-AT" dirty="0">
                <a:solidFill>
                  <a:schemeClr val="tx1"/>
                </a:solidFill>
              </a:rPr>
              <a:t> </a:t>
            </a:r>
            <a:r>
              <a:rPr lang="de-AT" dirty="0" err="1">
                <a:solidFill>
                  <a:schemeClr val="tx1"/>
                </a:solidFill>
              </a:rPr>
              <a:t>exposure</a:t>
            </a:r>
            <a:r>
              <a:rPr lang="de-AT" dirty="0"/>
              <a:t>.</a:t>
            </a:r>
            <a:endParaRPr lang="en-US" dirty="0"/>
          </a:p>
        </p:txBody>
      </p:sp>
    </p:spTree>
    <p:extLst>
      <p:ext uri="{BB962C8B-B14F-4D97-AF65-F5344CB8AC3E}">
        <p14:creationId xmlns:p14="http://schemas.microsoft.com/office/powerpoint/2010/main" val="18539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442674"/>
          </a:xfrm>
        </p:spPr>
        <p:txBody>
          <a:bodyPr anchor="ctr">
            <a:normAutofit/>
          </a:bodyPr>
          <a:lstStyle/>
          <a:p>
            <a:pPr>
              <a:lnSpc>
                <a:spcPct val="90000"/>
              </a:lnSpc>
            </a:pPr>
            <a:r>
              <a:rPr lang="de-AT" dirty="0" err="1"/>
              <a:t>What</a:t>
            </a:r>
            <a:r>
              <a:rPr lang="de-AT" dirty="0"/>
              <a:t> </a:t>
            </a:r>
            <a:r>
              <a:rPr lang="de-AT" dirty="0" err="1"/>
              <a:t>does</a:t>
            </a:r>
            <a:r>
              <a:rPr lang="de-AT" dirty="0"/>
              <a:t> </a:t>
            </a:r>
            <a:r>
              <a:rPr lang="de-AT" dirty="0" err="1"/>
              <a:t>this</a:t>
            </a:r>
            <a:r>
              <a:rPr lang="de-AT" dirty="0"/>
              <a:t> </a:t>
            </a:r>
            <a:r>
              <a:rPr lang="de-AT" dirty="0" err="1"/>
              <a:t>mean</a:t>
            </a:r>
            <a:r>
              <a:rPr lang="de-AT" dirty="0"/>
              <a:t> </a:t>
            </a:r>
            <a:r>
              <a:rPr lang="de-AT" dirty="0" err="1"/>
              <a:t>for</a:t>
            </a:r>
            <a:r>
              <a:rPr lang="de-AT" dirty="0"/>
              <a:t> </a:t>
            </a:r>
            <a:r>
              <a:rPr lang="de-AT" dirty="0" err="1"/>
              <a:t>teaching</a:t>
            </a:r>
            <a:r>
              <a:rPr lang="de-AT" dirty="0"/>
              <a:t>?</a:t>
            </a:r>
            <a:endParaRPr lang="en-US"/>
          </a:p>
        </p:txBody>
      </p:sp>
      <p:pic>
        <p:nvPicPr>
          <p:cNvPr id="4098" name="Picture 2"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98003" y="2039112"/>
            <a:ext cx="2944440" cy="3478120"/>
          </a:xfrm>
          <a:prstGeom prst="rect">
            <a:avLst/>
          </a:prstGeom>
          <a:solidFill>
            <a:srgbClr val="FFFFFF"/>
          </a:solidFill>
        </p:spPr>
      </p:pic>
      <p:sp>
        <p:nvSpPr>
          <p:cNvPr id="4103" name="Content Placeholder 3">
            <a:extLst>
              <a:ext uri="{FF2B5EF4-FFF2-40B4-BE49-F238E27FC236}">
                <a16:creationId xmlns:a16="http://schemas.microsoft.com/office/drawing/2014/main" id="{1AC6F39A-FC55-2C64-B9C7-B9C1EBEDDF90}"/>
              </a:ext>
            </a:extLst>
          </p:cNvPr>
          <p:cNvSpPr>
            <a:spLocks noGrp="1"/>
          </p:cNvSpPr>
          <p:nvPr>
            <p:ph sz="quarter" idx="14"/>
          </p:nvPr>
        </p:nvSpPr>
        <p:spPr>
          <a:xfrm>
            <a:off x="4067944" y="2039112"/>
            <a:ext cx="4824536" cy="3950208"/>
          </a:xfrm>
        </p:spPr>
        <p:txBody>
          <a:bodyPr>
            <a:normAutofit fontScale="92500" lnSpcReduction="20000"/>
          </a:bodyPr>
          <a:lstStyle/>
          <a:p>
            <a:r>
              <a:rPr lang="de-AT" dirty="0" err="1"/>
              <a:t>Our</a:t>
            </a:r>
            <a:r>
              <a:rPr lang="de-AT" dirty="0"/>
              <a:t> </a:t>
            </a:r>
            <a:r>
              <a:rPr lang="de-AT" dirty="0" err="1"/>
              <a:t>brain</a:t>
            </a:r>
            <a:r>
              <a:rPr lang="de-AT" dirty="0"/>
              <a:t> </a:t>
            </a:r>
            <a:r>
              <a:rPr lang="de-AT" dirty="0" err="1"/>
              <a:t>builds</a:t>
            </a:r>
            <a:r>
              <a:rPr lang="de-AT" dirty="0"/>
              <a:t> </a:t>
            </a:r>
            <a:r>
              <a:rPr lang="de-AT" dirty="0" err="1"/>
              <a:t>unconscious</a:t>
            </a:r>
            <a:r>
              <a:rPr lang="de-AT" dirty="0"/>
              <a:t> </a:t>
            </a:r>
            <a:r>
              <a:rPr lang="de-AT" dirty="0" err="1"/>
              <a:t>language</a:t>
            </a:r>
            <a:r>
              <a:rPr lang="de-AT" dirty="0"/>
              <a:t> </a:t>
            </a:r>
            <a:r>
              <a:rPr lang="de-AT" dirty="0" err="1"/>
              <a:t>patterns</a:t>
            </a:r>
            <a:r>
              <a:rPr lang="de-AT" dirty="0"/>
              <a:t> </a:t>
            </a:r>
            <a:r>
              <a:rPr lang="de-AT" dirty="0" err="1"/>
              <a:t>automatically</a:t>
            </a:r>
            <a:endParaRPr lang="de-AT" dirty="0"/>
          </a:p>
          <a:p>
            <a:pPr marL="0" indent="0">
              <a:buNone/>
            </a:pPr>
            <a:endParaRPr lang="de-AT" dirty="0"/>
          </a:p>
          <a:p>
            <a:r>
              <a:rPr lang="de-AT" dirty="0"/>
              <a:t>…</a:t>
            </a:r>
            <a:r>
              <a:rPr lang="de-AT" dirty="0" err="1"/>
              <a:t>if</a:t>
            </a:r>
            <a:r>
              <a:rPr lang="de-AT" dirty="0"/>
              <a:t> </a:t>
            </a:r>
            <a:r>
              <a:rPr lang="de-AT" dirty="0" err="1"/>
              <a:t>we</a:t>
            </a:r>
            <a:r>
              <a:rPr lang="de-AT" dirty="0"/>
              <a:t> „</a:t>
            </a:r>
            <a:r>
              <a:rPr lang="de-AT" dirty="0" err="1"/>
              <a:t>feed</a:t>
            </a:r>
            <a:r>
              <a:rPr lang="de-AT" dirty="0"/>
              <a:t>“ </a:t>
            </a:r>
            <a:r>
              <a:rPr lang="de-AT" dirty="0" err="1"/>
              <a:t>it</a:t>
            </a:r>
            <a:r>
              <a:rPr lang="de-AT" dirty="0"/>
              <a:t> </a:t>
            </a:r>
            <a:r>
              <a:rPr lang="de-AT" dirty="0" err="1"/>
              <a:t>with</a:t>
            </a:r>
            <a:r>
              <a:rPr lang="de-AT" dirty="0"/>
              <a:t> lots </a:t>
            </a:r>
            <a:r>
              <a:rPr lang="de-AT" dirty="0" err="1"/>
              <a:t>of</a:t>
            </a:r>
            <a:r>
              <a:rPr lang="de-AT" dirty="0"/>
              <a:t> </a:t>
            </a:r>
            <a:r>
              <a:rPr lang="de-AT" dirty="0" err="1"/>
              <a:t>meaningful</a:t>
            </a:r>
            <a:r>
              <a:rPr lang="de-AT" dirty="0"/>
              <a:t> </a:t>
            </a:r>
            <a:r>
              <a:rPr lang="de-AT" dirty="0" err="1"/>
              <a:t>example</a:t>
            </a:r>
            <a:endParaRPr lang="de-AT" dirty="0"/>
          </a:p>
          <a:p>
            <a:pPr marL="0" indent="0">
              <a:buNone/>
            </a:pPr>
            <a:endParaRPr lang="de-AT" dirty="0"/>
          </a:p>
          <a:p>
            <a:r>
              <a:rPr lang="de-AT" dirty="0"/>
              <a:t>…</a:t>
            </a:r>
            <a:r>
              <a:rPr lang="de-AT" dirty="0" err="1"/>
              <a:t>if</a:t>
            </a:r>
            <a:r>
              <a:rPr lang="de-AT" dirty="0"/>
              <a:t> </a:t>
            </a:r>
            <a:r>
              <a:rPr lang="de-AT" dirty="0" err="1"/>
              <a:t>we</a:t>
            </a:r>
            <a:r>
              <a:rPr lang="de-AT" dirty="0"/>
              <a:t> </a:t>
            </a:r>
            <a:r>
              <a:rPr lang="de-AT" dirty="0" err="1"/>
              <a:t>use</a:t>
            </a:r>
            <a:r>
              <a:rPr lang="de-AT" dirty="0"/>
              <a:t> all </a:t>
            </a:r>
            <a:r>
              <a:rPr lang="de-AT" dirty="0" err="1"/>
              <a:t>our</a:t>
            </a:r>
            <a:r>
              <a:rPr lang="de-AT" dirty="0"/>
              <a:t> </a:t>
            </a:r>
            <a:r>
              <a:rPr lang="de-AT" dirty="0" err="1"/>
              <a:t>senses</a:t>
            </a:r>
            <a:r>
              <a:rPr lang="de-AT" dirty="0"/>
              <a:t>– </a:t>
            </a:r>
            <a:r>
              <a:rPr lang="de-AT" dirty="0" err="1"/>
              <a:t>hearing</a:t>
            </a:r>
            <a:r>
              <a:rPr lang="de-AT" dirty="0"/>
              <a:t> and </a:t>
            </a:r>
            <a:r>
              <a:rPr lang="de-AT" dirty="0" err="1"/>
              <a:t>speaking</a:t>
            </a:r>
            <a:r>
              <a:rPr lang="de-AT" dirty="0"/>
              <a:t> </a:t>
            </a:r>
            <a:r>
              <a:rPr lang="de-AT" dirty="0" err="1"/>
              <a:t>are</a:t>
            </a:r>
            <a:r>
              <a:rPr lang="de-AT" dirty="0"/>
              <a:t> </a:t>
            </a:r>
            <a:r>
              <a:rPr lang="de-AT" dirty="0" err="1"/>
              <a:t>most</a:t>
            </a:r>
            <a:r>
              <a:rPr lang="de-AT" dirty="0"/>
              <a:t> </a:t>
            </a:r>
            <a:r>
              <a:rPr lang="de-AT" dirty="0" err="1"/>
              <a:t>important</a:t>
            </a:r>
            <a:endParaRPr lang="de-AT" dirty="0"/>
          </a:p>
          <a:p>
            <a:pPr marL="0" indent="0">
              <a:buNone/>
            </a:pPr>
            <a:endParaRPr lang="de-AT" dirty="0"/>
          </a:p>
          <a:p>
            <a:r>
              <a:rPr lang="de-AT" dirty="0"/>
              <a:t>…</a:t>
            </a:r>
            <a:r>
              <a:rPr lang="de-AT" dirty="0" err="1"/>
              <a:t>similar</a:t>
            </a:r>
            <a:r>
              <a:rPr lang="de-AT" dirty="0"/>
              <a:t> </a:t>
            </a:r>
            <a:r>
              <a:rPr lang="de-AT" dirty="0" err="1"/>
              <a:t>examples</a:t>
            </a:r>
            <a:r>
              <a:rPr lang="de-AT" dirty="0"/>
              <a:t> </a:t>
            </a:r>
            <a:r>
              <a:rPr lang="de-AT" dirty="0" err="1"/>
              <a:t>help</a:t>
            </a:r>
            <a:r>
              <a:rPr lang="de-AT" dirty="0"/>
              <a:t> </a:t>
            </a:r>
            <a:r>
              <a:rPr lang="de-AT" dirty="0" err="1"/>
              <a:t>build</a:t>
            </a:r>
            <a:r>
              <a:rPr lang="de-AT" dirty="0"/>
              <a:t> </a:t>
            </a:r>
            <a:r>
              <a:rPr lang="de-AT" dirty="0" err="1"/>
              <a:t>these</a:t>
            </a:r>
            <a:r>
              <a:rPr lang="de-AT" dirty="0"/>
              <a:t> </a:t>
            </a:r>
            <a:r>
              <a:rPr lang="de-AT" dirty="0" err="1"/>
              <a:t>patterns</a:t>
            </a:r>
            <a:r>
              <a:rPr lang="de-AT" dirty="0"/>
              <a:t> </a:t>
            </a:r>
            <a:r>
              <a:rPr lang="de-AT" dirty="0" err="1"/>
              <a:t>more</a:t>
            </a:r>
            <a:r>
              <a:rPr lang="de-AT" dirty="0"/>
              <a:t> </a:t>
            </a:r>
            <a:r>
              <a:rPr lang="de-AT" dirty="0" err="1"/>
              <a:t>than</a:t>
            </a:r>
            <a:r>
              <a:rPr lang="de-AT" dirty="0"/>
              <a:t> </a:t>
            </a:r>
            <a:r>
              <a:rPr lang="de-AT" dirty="0" err="1"/>
              <a:t>working</a:t>
            </a:r>
            <a:r>
              <a:rPr lang="de-AT" dirty="0"/>
              <a:t> </a:t>
            </a:r>
            <a:r>
              <a:rPr lang="de-AT" dirty="0" err="1"/>
              <a:t>with</a:t>
            </a:r>
            <a:r>
              <a:rPr lang="de-AT" dirty="0"/>
              <a:t> </a:t>
            </a:r>
            <a:r>
              <a:rPr lang="de-AT" dirty="0" err="1"/>
              <a:t>contrastive</a:t>
            </a:r>
            <a:r>
              <a:rPr lang="de-AT" dirty="0"/>
              <a:t> </a:t>
            </a:r>
            <a:r>
              <a:rPr lang="de-AT" dirty="0" err="1"/>
              <a:t>exercises</a:t>
            </a:r>
            <a:r>
              <a:rPr lang="de-AT" dirty="0"/>
              <a:t> </a:t>
            </a:r>
          </a:p>
          <a:p>
            <a:pPr marL="0" indent="0">
              <a:buNone/>
            </a:pPr>
            <a:endParaRPr lang="en-AT" dirty="0"/>
          </a:p>
        </p:txBody>
      </p:sp>
    </p:spTree>
    <p:extLst>
      <p:ext uri="{BB962C8B-B14F-4D97-AF65-F5344CB8AC3E}">
        <p14:creationId xmlns:p14="http://schemas.microsoft.com/office/powerpoint/2010/main" val="107051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FCF4-2F03-48AA-9C86-778C2E417FF3}"/>
              </a:ext>
            </a:extLst>
          </p:cNvPr>
          <p:cNvSpPr>
            <a:spLocks noGrp="1"/>
          </p:cNvSpPr>
          <p:nvPr>
            <p:ph type="title"/>
          </p:nvPr>
        </p:nvSpPr>
        <p:spPr>
          <a:xfrm>
            <a:off x="551280" y="436563"/>
            <a:ext cx="8041440" cy="1442674"/>
          </a:xfrm>
        </p:spPr>
        <p:txBody>
          <a:bodyPr anchor="ctr">
            <a:normAutofit/>
          </a:bodyPr>
          <a:lstStyle/>
          <a:p>
            <a:r>
              <a:rPr lang="de-AT" dirty="0" err="1"/>
              <a:t>Let‘s</a:t>
            </a:r>
            <a:r>
              <a:rPr lang="de-AT" dirty="0"/>
              <a:t> do a </a:t>
            </a:r>
            <a:r>
              <a:rPr lang="de-AT" dirty="0" err="1"/>
              <a:t>little</a:t>
            </a:r>
            <a:r>
              <a:rPr lang="de-AT" dirty="0"/>
              <a:t> </a:t>
            </a:r>
            <a:r>
              <a:rPr lang="de-AT" dirty="0" err="1"/>
              <a:t>experiment</a:t>
            </a:r>
            <a:endParaRPr lang="en-AT" dirty="0"/>
          </a:p>
        </p:txBody>
      </p:sp>
      <p:pic>
        <p:nvPicPr>
          <p:cNvPr id="4" name="Picture 3" descr="A person with a person's head&#10;&#10;AI-generated content may be incorrect.">
            <a:extLst>
              <a:ext uri="{FF2B5EF4-FFF2-40B4-BE49-F238E27FC236}">
                <a16:creationId xmlns:a16="http://schemas.microsoft.com/office/drawing/2014/main" id="{5741883F-9FB2-08C1-CA06-ADCE4F3BF8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3" r="2" b="58853"/>
          <a:stretch>
            <a:fillRect/>
          </a:stretch>
        </p:blipFill>
        <p:spPr bwMode="auto">
          <a:xfrm>
            <a:off x="841248" y="2039112"/>
            <a:ext cx="3657600" cy="3950208"/>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BE8C34EB-2B2C-2EED-A59B-3EAE8EA2D3E5}"/>
              </a:ext>
            </a:extLst>
          </p:cNvPr>
          <p:cNvSpPr>
            <a:spLocks noGrp="1"/>
          </p:cNvSpPr>
          <p:nvPr>
            <p:ph sz="quarter" idx="14"/>
          </p:nvPr>
        </p:nvSpPr>
        <p:spPr>
          <a:xfrm>
            <a:off x="4645152" y="2039112"/>
            <a:ext cx="3657600" cy="3950208"/>
          </a:xfrm>
        </p:spPr>
        <p:txBody>
          <a:bodyPr>
            <a:normAutofit fontScale="92500" lnSpcReduction="10000"/>
          </a:bodyPr>
          <a:lstStyle/>
          <a:p>
            <a:pPr>
              <a:lnSpc>
                <a:spcPct val="90000"/>
              </a:lnSpc>
            </a:pPr>
            <a:r>
              <a:rPr lang="de-AT" sz="2000" b="1" dirty="0"/>
              <a:t>Do </a:t>
            </a:r>
            <a:r>
              <a:rPr lang="de-AT" sz="2000" b="1" dirty="0" err="1"/>
              <a:t>you</a:t>
            </a:r>
            <a:r>
              <a:rPr lang="de-AT" sz="2000" b="1" dirty="0"/>
              <a:t> </a:t>
            </a:r>
            <a:r>
              <a:rPr lang="de-AT" sz="2000" b="1" dirty="0" err="1"/>
              <a:t>know</a:t>
            </a:r>
            <a:r>
              <a:rPr lang="de-AT" sz="2000" b="1" dirty="0"/>
              <a:t> </a:t>
            </a:r>
            <a:r>
              <a:rPr lang="de-AT" sz="2000" b="1" dirty="0" err="1"/>
              <a:t>how</a:t>
            </a:r>
            <a:r>
              <a:rPr lang="de-AT" sz="2000" b="1" dirty="0"/>
              <a:t> </a:t>
            </a:r>
            <a:r>
              <a:rPr lang="de-AT" sz="2000" b="1" dirty="0" err="1"/>
              <a:t>to</a:t>
            </a:r>
            <a:r>
              <a:rPr lang="de-AT" sz="2000" b="1" dirty="0"/>
              <a:t> </a:t>
            </a:r>
            <a:r>
              <a:rPr lang="de-AT" sz="2000" b="1" dirty="0" err="1"/>
              <a:t>build</a:t>
            </a:r>
            <a:r>
              <a:rPr lang="de-AT" sz="2000" b="1" dirty="0"/>
              <a:t> </a:t>
            </a:r>
            <a:r>
              <a:rPr lang="de-AT" sz="2000" b="1" dirty="0" err="1"/>
              <a:t>the</a:t>
            </a:r>
            <a:r>
              <a:rPr lang="de-AT" sz="2000" b="1" dirty="0"/>
              <a:t> </a:t>
            </a:r>
            <a:r>
              <a:rPr lang="de-AT" sz="2000" b="1" dirty="0" err="1"/>
              <a:t>past</a:t>
            </a:r>
            <a:r>
              <a:rPr lang="de-AT" sz="2000" b="1" dirty="0"/>
              <a:t> </a:t>
            </a:r>
            <a:r>
              <a:rPr lang="de-AT" sz="2000" b="1" dirty="0" err="1"/>
              <a:t>participle</a:t>
            </a:r>
            <a:r>
              <a:rPr lang="de-AT" sz="2000" b="1" dirty="0"/>
              <a:t> in German?</a:t>
            </a:r>
          </a:p>
          <a:p>
            <a:pPr>
              <a:lnSpc>
                <a:spcPct val="90000"/>
              </a:lnSpc>
            </a:pPr>
            <a:r>
              <a:rPr lang="de-AT" sz="2000" dirty="0"/>
              <a:t>Meine Nachbarn </a:t>
            </a:r>
            <a:r>
              <a:rPr lang="de-AT" sz="2000" dirty="0" err="1"/>
              <a:t>pferden</a:t>
            </a:r>
            <a:r>
              <a:rPr lang="de-AT" sz="2000" dirty="0"/>
              <a:t> gerne. Auch gestern haben sie ……………….</a:t>
            </a:r>
          </a:p>
          <a:p>
            <a:pPr marL="0" indent="0">
              <a:lnSpc>
                <a:spcPct val="90000"/>
              </a:lnSpc>
              <a:buNone/>
            </a:pPr>
            <a:endParaRPr lang="de-AT" sz="2000" dirty="0"/>
          </a:p>
          <a:p>
            <a:pPr>
              <a:lnSpc>
                <a:spcPct val="90000"/>
              </a:lnSpc>
            </a:pPr>
            <a:r>
              <a:rPr lang="de-AT" sz="2000" dirty="0"/>
              <a:t>Meine Schüler </a:t>
            </a:r>
            <a:r>
              <a:rPr lang="de-AT" sz="2000" dirty="0" err="1"/>
              <a:t>moodlen</a:t>
            </a:r>
            <a:r>
              <a:rPr lang="de-AT" sz="2000" dirty="0"/>
              <a:t> fast jeden Tag. Auch letzte Woche haben sie fleißig ……………….</a:t>
            </a:r>
          </a:p>
          <a:p>
            <a:pPr marL="0" indent="0">
              <a:lnSpc>
                <a:spcPct val="90000"/>
              </a:lnSpc>
              <a:buNone/>
            </a:pPr>
            <a:endParaRPr lang="de-AT" sz="2000" dirty="0"/>
          </a:p>
          <a:p>
            <a:pPr>
              <a:lnSpc>
                <a:spcPct val="90000"/>
              </a:lnSpc>
            </a:pPr>
            <a:r>
              <a:rPr lang="de-AT" sz="2000" dirty="0"/>
              <a:t>Wir </a:t>
            </a:r>
            <a:r>
              <a:rPr lang="de-AT" sz="2000" dirty="0" err="1"/>
              <a:t>neurolieren</a:t>
            </a:r>
            <a:r>
              <a:rPr lang="de-AT" sz="2000" dirty="0"/>
              <a:t> hier dass die Köpfe rauchen. Auch gestern habe ich den ganzen Tag ……………………</a:t>
            </a:r>
            <a:endParaRPr lang="en-AT" sz="2000" dirty="0"/>
          </a:p>
        </p:txBody>
      </p:sp>
    </p:spTree>
    <p:extLst>
      <p:ext uri="{BB962C8B-B14F-4D97-AF65-F5344CB8AC3E}">
        <p14:creationId xmlns:p14="http://schemas.microsoft.com/office/powerpoint/2010/main" val="82143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0E2C-1A2D-D077-FAAA-046090CD93FB}"/>
              </a:ext>
            </a:extLst>
          </p:cNvPr>
          <p:cNvSpPr>
            <a:spLocks noGrp="1"/>
          </p:cNvSpPr>
          <p:nvPr>
            <p:ph type="title"/>
          </p:nvPr>
        </p:nvSpPr>
        <p:spPr/>
        <p:txBody>
          <a:bodyPr/>
          <a:lstStyle/>
          <a:p>
            <a:r>
              <a:rPr lang="de-AT" dirty="0"/>
              <a:t>A </a:t>
            </a:r>
            <a:r>
              <a:rPr lang="de-AT" dirty="0" err="1"/>
              <a:t>first</a:t>
            </a:r>
            <a:r>
              <a:rPr lang="de-AT" dirty="0"/>
              <a:t> </a:t>
            </a:r>
            <a:r>
              <a:rPr lang="de-AT" dirty="0" err="1"/>
              <a:t>example</a:t>
            </a:r>
            <a:r>
              <a:rPr lang="de-AT" dirty="0"/>
              <a:t>: Domino </a:t>
            </a:r>
            <a:r>
              <a:rPr lang="de-AT" dirty="0" err="1"/>
              <a:t>Race</a:t>
            </a:r>
            <a:endParaRPr lang="en-AT" dirty="0"/>
          </a:p>
        </p:txBody>
      </p:sp>
      <p:pic>
        <p:nvPicPr>
          <p:cNvPr id="1034" name="Picture 10">
            <a:extLst>
              <a:ext uri="{FF2B5EF4-FFF2-40B4-BE49-F238E27FC236}">
                <a16:creationId xmlns:a16="http://schemas.microsoft.com/office/drawing/2014/main" id="{F315B3B0-559F-3D1D-8635-1D345B3517D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411596" y="1916832"/>
            <a:ext cx="2176119" cy="1443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B5A6C7-6211-2A58-3CB7-182A23DD5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916832"/>
            <a:ext cx="2209428" cy="1443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A white squares with black text&#10;&#10;AI-generated content may be incorrect.">
            <a:extLst>
              <a:ext uri="{FF2B5EF4-FFF2-40B4-BE49-F238E27FC236}">
                <a16:creationId xmlns:a16="http://schemas.microsoft.com/office/drawing/2014/main" id="{AC8B68E3-0D9D-7375-4F37-DC5F4E9A1251}"/>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67544" y="1700808"/>
            <a:ext cx="3223980" cy="4221088"/>
          </a:xfrm>
          <a:prstGeom prst="rect">
            <a:avLst/>
          </a:prstGeom>
          <a:ln>
            <a:noFill/>
          </a:ln>
          <a:effectLst>
            <a:outerShdw blurRad="292100" dist="139700" dir="2700000" algn="tl" rotWithShape="0">
              <a:srgbClr val="333333">
                <a:alpha val="65000"/>
              </a:srgbClr>
            </a:outerShdw>
          </a:effectLst>
        </p:spPr>
      </p:pic>
      <p:pic>
        <p:nvPicPr>
          <p:cNvPr id="8" name="Picture 7" descr="A screenshot of a computer&#10;&#10;AI-generated content may be incorrect.">
            <a:hlinkClick r:id="rId6"/>
            <a:extLst>
              <a:ext uri="{FF2B5EF4-FFF2-40B4-BE49-F238E27FC236}">
                <a16:creationId xmlns:a16="http://schemas.microsoft.com/office/drawing/2014/main" id="{DF911FE7-8C62-8487-43CF-12990A2478FB}"/>
              </a:ext>
            </a:extLst>
          </p:cNvPr>
          <p:cNvPicPr>
            <a:picLocks noChangeAspect="1"/>
          </p:cNvPicPr>
          <p:nvPr/>
        </p:nvPicPr>
        <p:blipFill>
          <a:blip r:embed="rId7"/>
          <a:stretch>
            <a:fillRect/>
          </a:stretch>
        </p:blipFill>
        <p:spPr>
          <a:xfrm>
            <a:off x="4125596" y="3946614"/>
            <a:ext cx="4572000" cy="1851758"/>
          </a:xfrm>
          <a:prstGeom prst="rect">
            <a:avLst/>
          </a:prstGeom>
        </p:spPr>
      </p:pic>
      <p:sp>
        <p:nvSpPr>
          <p:cNvPr id="9" name="Arrow: Down 8">
            <a:extLst>
              <a:ext uri="{FF2B5EF4-FFF2-40B4-BE49-F238E27FC236}">
                <a16:creationId xmlns:a16="http://schemas.microsoft.com/office/drawing/2014/main" id="{A4145DFC-D477-2279-BACD-E4BDC4F8F6E1}"/>
              </a:ext>
            </a:extLst>
          </p:cNvPr>
          <p:cNvSpPr/>
          <p:nvPr/>
        </p:nvSpPr>
        <p:spPr>
          <a:xfrm>
            <a:off x="7884368" y="3861048"/>
            <a:ext cx="216024" cy="648072"/>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26887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Teaching</a:t>
            </a:r>
            <a:r>
              <a:rPr lang="fr-FR" dirty="0"/>
              <a:t> and </a:t>
            </a:r>
            <a:r>
              <a:rPr lang="fr-FR" dirty="0" err="1"/>
              <a:t>learning</a:t>
            </a:r>
            <a:r>
              <a:rPr lang="fr-FR" dirty="0"/>
              <a:t> </a:t>
            </a:r>
            <a:r>
              <a:rPr lang="fr-FR" dirty="0" err="1"/>
              <a:t>grammar</a:t>
            </a:r>
            <a:endParaRPr lang="fr-FR" dirty="0"/>
          </a:p>
        </p:txBody>
      </p:sp>
      <p:sp>
        <p:nvSpPr>
          <p:cNvPr id="3" name="Content Placeholder 2"/>
          <p:cNvSpPr>
            <a:spLocks noGrp="1"/>
          </p:cNvSpPr>
          <p:nvPr>
            <p:ph sz="half" idx="1"/>
          </p:nvPr>
        </p:nvSpPr>
        <p:spPr/>
        <p:txBody>
          <a:bodyPr/>
          <a:lstStyle/>
          <a:p>
            <a:r>
              <a:rPr lang="fr-FR" dirty="0" err="1"/>
              <a:t>What</a:t>
            </a:r>
            <a:r>
              <a:rPr lang="fr-FR" dirty="0"/>
              <a:t> </a:t>
            </a:r>
            <a:r>
              <a:rPr lang="fr-FR" dirty="0" err="1"/>
              <a:t>works</a:t>
            </a:r>
            <a:r>
              <a:rPr lang="fr-FR" dirty="0"/>
              <a:t> </a:t>
            </a:r>
            <a:r>
              <a:rPr lang="fr-FR" dirty="0" err="1"/>
              <a:t>well</a:t>
            </a:r>
            <a:r>
              <a:rPr lang="fr-FR" dirty="0"/>
              <a:t>?</a:t>
            </a:r>
          </a:p>
          <a:p>
            <a:pPr marL="0" indent="0">
              <a:buNone/>
            </a:pPr>
            <a:endParaRPr lang="fr-FR" dirty="0"/>
          </a:p>
        </p:txBody>
      </p:sp>
      <p:sp>
        <p:nvSpPr>
          <p:cNvPr id="4" name="Content Placeholder 3"/>
          <p:cNvSpPr>
            <a:spLocks noGrp="1"/>
          </p:cNvSpPr>
          <p:nvPr>
            <p:ph sz="half" idx="2"/>
          </p:nvPr>
        </p:nvSpPr>
        <p:spPr/>
        <p:txBody>
          <a:bodyPr/>
          <a:lstStyle/>
          <a:p>
            <a:r>
              <a:rPr lang="fr-FR" dirty="0" err="1"/>
              <a:t>What</a:t>
            </a:r>
            <a:r>
              <a:rPr lang="fr-FR" dirty="0"/>
              <a:t> are the </a:t>
            </a:r>
            <a:r>
              <a:rPr lang="fr-FR" dirty="0" err="1"/>
              <a:t>problems</a:t>
            </a:r>
            <a:r>
              <a:rPr lang="fr-FR" dirty="0"/>
              <a:t>? </a:t>
            </a:r>
          </a:p>
        </p:txBody>
      </p:sp>
      <p:pic>
        <p:nvPicPr>
          <p:cNvPr id="3075" name="Picture 3" descr="C:\Users\lp\AppData\Local\Microsoft\Windows\Temporary Internet Files\Content.IE5\NVUPZAL7\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251446"/>
            <a:ext cx="2187447" cy="39054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p\AppData\Local\Microsoft\Windows\Temporary Internet Files\Content.IE5\CIBDOBLQ\MC9003835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64904"/>
            <a:ext cx="2933684" cy="359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2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eaning on a question mark&#10;&#10;Description automatically generated">
            <a:extLst>
              <a:ext uri="{FF2B5EF4-FFF2-40B4-BE49-F238E27FC236}">
                <a16:creationId xmlns:a16="http://schemas.microsoft.com/office/drawing/2014/main" id="{11E54AF6-5239-3631-8EA6-66F96AF9C35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12142" y="987279"/>
            <a:ext cx="791852" cy="791852"/>
          </a:xfrm>
          <a:prstGeom prst="rect">
            <a:avLst/>
          </a:prstGeom>
        </p:spPr>
      </p:pic>
      <p:pic>
        <p:nvPicPr>
          <p:cNvPr id="5" name="Picture 4">
            <a:extLst>
              <a:ext uri="{FF2B5EF4-FFF2-40B4-BE49-F238E27FC236}">
                <a16:creationId xmlns:a16="http://schemas.microsoft.com/office/drawing/2014/main" id="{FDB45CA9-2DC6-0514-76D3-CAF5BE3BC23B}"/>
              </a:ext>
            </a:extLst>
          </p:cNvPr>
          <p:cNvPicPr>
            <a:picLocks noChangeAspect="1"/>
          </p:cNvPicPr>
          <p:nvPr/>
        </p:nvPicPr>
        <p:blipFill>
          <a:blip r:embed="rId4"/>
          <a:srcRect l="59439"/>
          <a:stretch>
            <a:fillRect/>
          </a:stretch>
        </p:blipFill>
        <p:spPr>
          <a:xfrm>
            <a:off x="2205842" y="2244258"/>
            <a:ext cx="2133286" cy="2513167"/>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00E14BEB-6E9A-03F6-21A9-8DE40C92174B}"/>
              </a:ext>
            </a:extLst>
          </p:cNvPr>
          <p:cNvSpPr>
            <a:spLocks noGrp="1"/>
          </p:cNvSpPr>
          <p:nvPr>
            <p:ph type="title"/>
          </p:nvPr>
        </p:nvSpPr>
        <p:spPr/>
        <p:txBody>
          <a:bodyPr>
            <a:normAutofit/>
          </a:bodyPr>
          <a:lstStyle/>
          <a:p>
            <a:r>
              <a:rPr lang="en-US" dirty="0"/>
              <a:t>How efficient are these activities</a:t>
            </a:r>
            <a:endParaRPr lang="en-AT" dirty="0"/>
          </a:p>
        </p:txBody>
      </p:sp>
      <p:pic>
        <p:nvPicPr>
          <p:cNvPr id="2" name="Picture 2">
            <a:extLst>
              <a:ext uri="{FF2B5EF4-FFF2-40B4-BE49-F238E27FC236}">
                <a16:creationId xmlns:a16="http://schemas.microsoft.com/office/drawing/2014/main" id="{330E1C3F-A67D-A48B-9C63-5F1E39DFDD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4187" y="2182150"/>
            <a:ext cx="3709109" cy="27920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874650-9788-3B81-D613-405F824FA929}"/>
              </a:ext>
            </a:extLst>
          </p:cNvPr>
          <p:cNvPicPr>
            <a:picLocks noChangeAspect="1"/>
          </p:cNvPicPr>
          <p:nvPr/>
        </p:nvPicPr>
        <p:blipFill>
          <a:blip r:embed="rId4"/>
          <a:srcRect r="64570"/>
          <a:stretch>
            <a:fillRect/>
          </a:stretch>
        </p:blipFill>
        <p:spPr>
          <a:xfrm>
            <a:off x="301752" y="2244258"/>
            <a:ext cx="1863438" cy="251316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22654955-BA0D-A739-8565-6EA619213038}"/>
              </a:ext>
            </a:extLst>
          </p:cNvPr>
          <p:cNvCxnSpPr/>
          <p:nvPr/>
        </p:nvCxnSpPr>
        <p:spPr>
          <a:xfrm>
            <a:off x="4568952" y="2119003"/>
            <a:ext cx="0" cy="3158836"/>
          </a:xfrm>
          <a:prstGeom prst="line">
            <a:avLst/>
          </a:prstGeom>
        </p:spPr>
        <p:style>
          <a:lnRef idx="3">
            <a:schemeClr val="accent3"/>
          </a:lnRef>
          <a:fillRef idx="0">
            <a:schemeClr val="accent3"/>
          </a:fillRef>
          <a:effectRef idx="2">
            <a:schemeClr val="accent3"/>
          </a:effectRef>
          <a:fontRef idx="minor">
            <a:schemeClr val="tx1"/>
          </a:fontRef>
        </p:style>
      </p:cxnSp>
      <p:pic>
        <p:nvPicPr>
          <p:cNvPr id="4" name="Picture 3">
            <a:extLst>
              <a:ext uri="{FF2B5EF4-FFF2-40B4-BE49-F238E27FC236}">
                <a16:creationId xmlns:a16="http://schemas.microsoft.com/office/drawing/2014/main" id="{674A7A1F-4A53-DF74-7396-E8514B052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724" y="4833576"/>
            <a:ext cx="754236" cy="754236"/>
          </a:xfrm>
          <a:prstGeom prst="rect">
            <a:avLst/>
          </a:prstGeom>
        </p:spPr>
      </p:pic>
      <p:pic>
        <p:nvPicPr>
          <p:cNvPr id="9" name="Picture 8">
            <a:extLst>
              <a:ext uri="{FF2B5EF4-FFF2-40B4-BE49-F238E27FC236}">
                <a16:creationId xmlns:a16="http://schemas.microsoft.com/office/drawing/2014/main" id="{10914A02-6993-59B0-30E7-71E07F9697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623" y="4804161"/>
            <a:ext cx="754235" cy="754235"/>
          </a:xfrm>
          <a:prstGeom prst="rect">
            <a:avLst/>
          </a:prstGeom>
        </p:spPr>
      </p:pic>
      <p:pic>
        <p:nvPicPr>
          <p:cNvPr id="11" name="Picture 10">
            <a:extLst>
              <a:ext uri="{FF2B5EF4-FFF2-40B4-BE49-F238E27FC236}">
                <a16:creationId xmlns:a16="http://schemas.microsoft.com/office/drawing/2014/main" id="{A2DE4A65-20E9-9CA8-83B7-FA993ACCFBD5}"/>
              </a:ext>
            </a:extLst>
          </p:cNvPr>
          <p:cNvPicPr>
            <a:picLocks noChangeAspect="1"/>
          </p:cNvPicPr>
          <p:nvPr/>
        </p:nvPicPr>
        <p:blipFill>
          <a:blip r:embed="rId8"/>
          <a:stretch>
            <a:fillRect/>
          </a:stretch>
        </p:blipFill>
        <p:spPr>
          <a:xfrm rot="873821">
            <a:off x="6373417" y="1898610"/>
            <a:ext cx="2282567" cy="1724677"/>
          </a:xfrm>
          <a:prstGeom prst="rect">
            <a:avLst/>
          </a:prstGeom>
          <a:ln>
            <a:noFill/>
          </a:ln>
          <a:effectLst>
            <a:outerShdw blurRad="292100" dist="139700" dir="2700000" algn="tl" rotWithShape="0">
              <a:srgbClr val="333333">
                <a:alpha val="65000"/>
              </a:srgbClr>
            </a:outerShdw>
          </a:effectLst>
        </p:spPr>
      </p:pic>
      <p:sp>
        <p:nvSpPr>
          <p:cNvPr id="12" name="Speech Bubble: Rectangle with Corners Rounded 11">
            <a:extLst>
              <a:ext uri="{FF2B5EF4-FFF2-40B4-BE49-F238E27FC236}">
                <a16:creationId xmlns:a16="http://schemas.microsoft.com/office/drawing/2014/main" id="{58B69EC8-5120-AC44-F99C-30A70964DE89}"/>
              </a:ext>
            </a:extLst>
          </p:cNvPr>
          <p:cNvSpPr/>
          <p:nvPr/>
        </p:nvSpPr>
        <p:spPr>
          <a:xfrm>
            <a:off x="1675120" y="1678205"/>
            <a:ext cx="1798064" cy="400807"/>
          </a:xfrm>
          <a:prstGeom prst="wedgeRoundRectCallout">
            <a:avLst>
              <a:gd name="adj1" fmla="val -29904"/>
              <a:gd name="adj2" fmla="val 121447"/>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prstClr val="white"/>
                </a:solidFill>
                <a:latin typeface="Georgia"/>
              </a:rPr>
              <a:t>Focus on form</a:t>
            </a:r>
            <a:endParaRPr lang="en-AT" dirty="0">
              <a:solidFill>
                <a:prstClr val="white"/>
              </a:solidFill>
              <a:latin typeface="Georgia"/>
            </a:endParaRPr>
          </a:p>
        </p:txBody>
      </p:sp>
      <p:sp>
        <p:nvSpPr>
          <p:cNvPr id="13" name="Speech Bubble: Rectangle with Corners Rounded 12">
            <a:extLst>
              <a:ext uri="{FF2B5EF4-FFF2-40B4-BE49-F238E27FC236}">
                <a16:creationId xmlns:a16="http://schemas.microsoft.com/office/drawing/2014/main" id="{22F72B3E-DE96-48A6-16AE-8454200A52B3}"/>
              </a:ext>
            </a:extLst>
          </p:cNvPr>
          <p:cNvSpPr/>
          <p:nvPr/>
        </p:nvSpPr>
        <p:spPr>
          <a:xfrm>
            <a:off x="4960959" y="1678205"/>
            <a:ext cx="2278074" cy="431151"/>
          </a:xfrm>
          <a:prstGeom prst="wedgeRoundRectCallout">
            <a:avLst>
              <a:gd name="adj1" fmla="val -1607"/>
              <a:gd name="adj2" fmla="val 95471"/>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prstClr val="white"/>
                </a:solidFill>
                <a:latin typeface="Georgia"/>
              </a:rPr>
              <a:t>Focus on </a:t>
            </a:r>
            <a:r>
              <a:rPr lang="de-AT" dirty="0" err="1">
                <a:solidFill>
                  <a:prstClr val="white"/>
                </a:solidFill>
                <a:latin typeface="Georgia"/>
              </a:rPr>
              <a:t>Meaning</a:t>
            </a:r>
            <a:endParaRPr lang="en-AT" dirty="0">
              <a:solidFill>
                <a:prstClr val="white"/>
              </a:solidFill>
              <a:latin typeface="Georgia"/>
            </a:endParaRPr>
          </a:p>
        </p:txBody>
      </p:sp>
    </p:spTree>
    <p:extLst>
      <p:ext uri="{BB962C8B-B14F-4D97-AF65-F5344CB8AC3E}">
        <p14:creationId xmlns:p14="http://schemas.microsoft.com/office/powerpoint/2010/main" val="245290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2B70D-A43B-1075-F8E2-8D1AD853099C}"/>
              </a:ext>
            </a:extLst>
          </p:cNvPr>
          <p:cNvPicPr>
            <a:picLocks noChangeAspect="1"/>
          </p:cNvPicPr>
          <p:nvPr/>
        </p:nvPicPr>
        <p:blipFill rotWithShape="1">
          <a:blip r:embed="rId2"/>
          <a:srcRect b="8259"/>
          <a:stretch/>
        </p:blipFill>
        <p:spPr>
          <a:xfrm>
            <a:off x="577393" y="356163"/>
            <a:ext cx="5328003" cy="300082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F9E6E48-30E7-F5DD-31E8-F73881F653F7}"/>
              </a:ext>
            </a:extLst>
          </p:cNvPr>
          <p:cNvSpPr txBox="1"/>
          <p:nvPr/>
        </p:nvSpPr>
        <p:spPr>
          <a:xfrm>
            <a:off x="1331640" y="3861048"/>
            <a:ext cx="4032448" cy="2062103"/>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sz="1600" dirty="0"/>
              <a:t>I ……….. have chicken for dinner.</a:t>
            </a:r>
          </a:p>
          <a:p>
            <a:r>
              <a:rPr lang="en-US" sz="1600" dirty="0"/>
              <a:t>I ……….. have eggs for breakfast.</a:t>
            </a:r>
          </a:p>
          <a:p>
            <a:r>
              <a:rPr lang="en-US" sz="1600" dirty="0"/>
              <a:t>I ……….. have chocolate for lunch.</a:t>
            </a:r>
          </a:p>
          <a:p>
            <a:r>
              <a:rPr lang="en-US" sz="1600" dirty="0"/>
              <a:t>I ……….. have soup for dinner.</a:t>
            </a:r>
          </a:p>
          <a:p>
            <a:r>
              <a:rPr lang="en-US" sz="1600" dirty="0"/>
              <a:t>I ……….. have potatoes for lunch.</a:t>
            </a:r>
          </a:p>
          <a:p>
            <a:r>
              <a:rPr lang="en-US" sz="1600" dirty="0"/>
              <a:t>I ……….. have orange juice for breakfast.</a:t>
            </a:r>
          </a:p>
          <a:p>
            <a:r>
              <a:rPr lang="en-US" sz="1600" dirty="0"/>
              <a:t>I ........... have hot dogs for dinner.</a:t>
            </a:r>
          </a:p>
          <a:p>
            <a:r>
              <a:rPr lang="en-US" sz="1600" dirty="0"/>
              <a:t>I ........... have fish for breakfast.</a:t>
            </a:r>
          </a:p>
        </p:txBody>
      </p:sp>
      <p:sp>
        <p:nvSpPr>
          <p:cNvPr id="5" name="TextBox 4">
            <a:extLst>
              <a:ext uri="{FF2B5EF4-FFF2-40B4-BE49-F238E27FC236}">
                <a16:creationId xmlns:a16="http://schemas.microsoft.com/office/drawing/2014/main" id="{E6A32B18-7707-6D0A-3490-51BC71C6F8B3}"/>
              </a:ext>
            </a:extLst>
          </p:cNvPr>
          <p:cNvSpPr txBox="1"/>
          <p:nvPr/>
        </p:nvSpPr>
        <p:spPr>
          <a:xfrm>
            <a:off x="5581539" y="3891826"/>
            <a:ext cx="3186354" cy="203132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400" b="1" dirty="0"/>
              <a:t>Write sentences that are true for you</a:t>
            </a:r>
          </a:p>
          <a:p>
            <a:endParaRPr lang="en-US" sz="1400" b="1" dirty="0"/>
          </a:p>
          <a:p>
            <a:r>
              <a:rPr lang="en-US" sz="1400" dirty="0"/>
              <a:t>I sometimes…..</a:t>
            </a:r>
          </a:p>
          <a:p>
            <a:r>
              <a:rPr lang="en-US" sz="1400" dirty="0"/>
              <a:t>I never ….</a:t>
            </a:r>
          </a:p>
          <a:p>
            <a:r>
              <a:rPr lang="en-US" sz="1400" dirty="0"/>
              <a:t>I often ….</a:t>
            </a:r>
          </a:p>
          <a:p>
            <a:r>
              <a:rPr lang="en-US" sz="1400" dirty="0"/>
              <a:t>My mum usually …</a:t>
            </a:r>
          </a:p>
          <a:p>
            <a:r>
              <a:rPr lang="en-US" sz="1400" dirty="0"/>
              <a:t>My dad always…</a:t>
            </a:r>
          </a:p>
          <a:p>
            <a:r>
              <a:rPr lang="en-US" sz="1400" dirty="0"/>
              <a:t>My friend … never…</a:t>
            </a:r>
            <a:endParaRPr lang="en-AT" sz="1400" dirty="0"/>
          </a:p>
        </p:txBody>
      </p:sp>
      <p:pic>
        <p:nvPicPr>
          <p:cNvPr id="9" name="Picture 8" descr="A person leaning on a question mark&#10;&#10;Description automatically generated">
            <a:extLst>
              <a:ext uri="{FF2B5EF4-FFF2-40B4-BE49-F238E27FC236}">
                <a16:creationId xmlns:a16="http://schemas.microsoft.com/office/drawing/2014/main" id="{C5A745CA-81C9-BFF7-B3B3-23FCDE1874F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84168" y="596769"/>
            <a:ext cx="2574286" cy="2574286"/>
          </a:xfrm>
          <a:prstGeom prst="rect">
            <a:avLst/>
          </a:prstGeom>
        </p:spPr>
      </p:pic>
      <p:sp>
        <p:nvSpPr>
          <p:cNvPr id="6" name="TextBox 5">
            <a:extLst>
              <a:ext uri="{FF2B5EF4-FFF2-40B4-BE49-F238E27FC236}">
                <a16:creationId xmlns:a16="http://schemas.microsoft.com/office/drawing/2014/main" id="{2A7DAF62-A819-B607-C1BA-5FE9C0156FC2}"/>
              </a:ext>
            </a:extLst>
          </p:cNvPr>
          <p:cNvSpPr txBox="1"/>
          <p:nvPr/>
        </p:nvSpPr>
        <p:spPr>
          <a:xfrm>
            <a:off x="6732240" y="5654170"/>
            <a:ext cx="1026114" cy="184666"/>
          </a:xfrm>
          <a:prstGeom prst="rect">
            <a:avLst/>
          </a:prstGeom>
          <a:noFill/>
        </p:spPr>
        <p:txBody>
          <a:bodyPr wrap="square" rtlCol="0">
            <a:spAutoFit/>
          </a:bodyPr>
          <a:lstStyle/>
          <a:p>
            <a:r>
              <a:rPr lang="en-US" sz="600" dirty="0">
                <a:hlinkClick r:id="rId5"/>
              </a:rPr>
              <a:t>More 1 workbook, p.62</a:t>
            </a:r>
            <a:endParaRPr lang="en-AT" sz="600" dirty="0"/>
          </a:p>
        </p:txBody>
      </p:sp>
      <p:pic>
        <p:nvPicPr>
          <p:cNvPr id="10" name="Picture 9">
            <a:extLst>
              <a:ext uri="{FF2B5EF4-FFF2-40B4-BE49-F238E27FC236}">
                <a16:creationId xmlns:a16="http://schemas.microsoft.com/office/drawing/2014/main" id="{4C2B72C6-73D4-42CB-6882-22E2946B1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791" y="4545586"/>
            <a:ext cx="1005647" cy="1005647"/>
          </a:xfrm>
          <a:prstGeom prst="rect">
            <a:avLst/>
          </a:prstGeom>
        </p:spPr>
      </p:pic>
      <p:pic>
        <p:nvPicPr>
          <p:cNvPr id="12" name="Picture 11">
            <a:extLst>
              <a:ext uri="{FF2B5EF4-FFF2-40B4-BE49-F238E27FC236}">
                <a16:creationId xmlns:a16="http://schemas.microsoft.com/office/drawing/2014/main" id="{EDA1B516-9902-CFD7-07C1-D393103AC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784" y="1628800"/>
            <a:ext cx="1005648" cy="1005648"/>
          </a:xfrm>
          <a:prstGeom prst="rect">
            <a:avLst/>
          </a:prstGeom>
        </p:spPr>
      </p:pic>
      <p:pic>
        <p:nvPicPr>
          <p:cNvPr id="17" name="Picture 16">
            <a:extLst>
              <a:ext uri="{FF2B5EF4-FFF2-40B4-BE49-F238E27FC236}">
                <a16:creationId xmlns:a16="http://schemas.microsoft.com/office/drawing/2014/main" id="{E3670727-B9CE-EBAD-F84B-07170430F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36" y="4217783"/>
            <a:ext cx="965787" cy="965787"/>
          </a:xfrm>
          <a:prstGeom prst="rect">
            <a:avLst/>
          </a:prstGeom>
        </p:spPr>
      </p:pic>
    </p:spTree>
    <p:extLst>
      <p:ext uri="{BB962C8B-B14F-4D97-AF65-F5344CB8AC3E}">
        <p14:creationId xmlns:p14="http://schemas.microsoft.com/office/powerpoint/2010/main" val="87371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5E8630-C40D-0271-6392-2291EE1C89B7}"/>
              </a:ext>
            </a:extLst>
          </p:cNvPr>
          <p:cNvPicPr>
            <a:picLocks noChangeAspect="1"/>
          </p:cNvPicPr>
          <p:nvPr/>
        </p:nvPicPr>
        <p:blipFill rotWithShape="1">
          <a:blip r:embed="rId2"/>
          <a:srcRect l="4756" t="2326" r="1708" b="70930"/>
          <a:stretch/>
        </p:blipFill>
        <p:spPr>
          <a:xfrm>
            <a:off x="275509" y="188640"/>
            <a:ext cx="4987337" cy="1944216"/>
          </a:xfrm>
          <a:prstGeom prst="rect">
            <a:avLst/>
          </a:prstGeom>
        </p:spPr>
      </p:pic>
      <p:pic>
        <p:nvPicPr>
          <p:cNvPr id="9" name="Picture 8">
            <a:extLst>
              <a:ext uri="{FF2B5EF4-FFF2-40B4-BE49-F238E27FC236}">
                <a16:creationId xmlns:a16="http://schemas.microsoft.com/office/drawing/2014/main" id="{97CF5CAF-2B66-62EB-2C26-34765696EB95}"/>
              </a:ext>
            </a:extLst>
          </p:cNvPr>
          <p:cNvPicPr>
            <a:picLocks noChangeAspect="1"/>
          </p:cNvPicPr>
          <p:nvPr/>
        </p:nvPicPr>
        <p:blipFill rotWithShape="1">
          <a:blip r:embed="rId2"/>
          <a:srcRect t="30233" b="17442"/>
          <a:stretch/>
        </p:blipFill>
        <p:spPr>
          <a:xfrm>
            <a:off x="251520" y="2276872"/>
            <a:ext cx="5652364" cy="4032448"/>
          </a:xfrm>
          <a:prstGeom prst="rect">
            <a:avLst/>
          </a:prstGeom>
        </p:spPr>
      </p:pic>
      <p:pic>
        <p:nvPicPr>
          <p:cNvPr id="10" name="Picture 9">
            <a:extLst>
              <a:ext uri="{FF2B5EF4-FFF2-40B4-BE49-F238E27FC236}">
                <a16:creationId xmlns:a16="http://schemas.microsoft.com/office/drawing/2014/main" id="{0D0809FE-F9D3-C5FC-FA22-9E97A296663A}"/>
              </a:ext>
            </a:extLst>
          </p:cNvPr>
          <p:cNvPicPr>
            <a:picLocks noChangeAspect="1"/>
          </p:cNvPicPr>
          <p:nvPr/>
        </p:nvPicPr>
        <p:blipFill rotWithShape="1">
          <a:blip r:embed="rId2"/>
          <a:srcRect t="83721"/>
          <a:stretch/>
        </p:blipFill>
        <p:spPr>
          <a:xfrm rot="496428">
            <a:off x="5117154" y="1323006"/>
            <a:ext cx="3817536" cy="847300"/>
          </a:xfrm>
          <a:prstGeom prst="rect">
            <a:avLst/>
          </a:prstGeom>
        </p:spPr>
      </p:pic>
      <p:sp>
        <p:nvSpPr>
          <p:cNvPr id="2" name="Speech Bubble: Rectangle with Corners Rounded 1">
            <a:extLst>
              <a:ext uri="{FF2B5EF4-FFF2-40B4-BE49-F238E27FC236}">
                <a16:creationId xmlns:a16="http://schemas.microsoft.com/office/drawing/2014/main" id="{3B8FE3EB-47FA-A2AF-758A-42406E3550B2}"/>
              </a:ext>
            </a:extLst>
          </p:cNvPr>
          <p:cNvSpPr/>
          <p:nvPr/>
        </p:nvSpPr>
        <p:spPr>
          <a:xfrm>
            <a:off x="6444208" y="2440576"/>
            <a:ext cx="1944216" cy="3168352"/>
          </a:xfrm>
          <a:prstGeom prst="wedgeRoundRectCallout">
            <a:avLst>
              <a:gd name="adj1" fmla="val -144732"/>
              <a:gd name="adj2" fmla="val -65147"/>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Learning </a:t>
            </a:r>
            <a:r>
              <a:rPr lang="de-AT" b="1" dirty="0" err="1"/>
              <a:t>question</a:t>
            </a:r>
            <a:r>
              <a:rPr lang="de-AT" b="1" dirty="0"/>
              <a:t> </a:t>
            </a:r>
            <a:r>
              <a:rPr lang="de-AT" b="1" dirty="0" err="1"/>
              <a:t>formation</a:t>
            </a:r>
            <a:r>
              <a:rPr lang="de-AT" b="1" dirty="0"/>
              <a:t> </a:t>
            </a:r>
            <a:r>
              <a:rPr lang="de-AT" dirty="0" err="1"/>
              <a:t>through</a:t>
            </a:r>
            <a:r>
              <a:rPr lang="de-AT" dirty="0"/>
              <a:t> </a:t>
            </a:r>
            <a:r>
              <a:rPr lang="de-AT" dirty="0" err="1"/>
              <a:t>repetition</a:t>
            </a:r>
            <a:r>
              <a:rPr lang="de-AT" dirty="0"/>
              <a:t> in a </a:t>
            </a:r>
          </a:p>
          <a:p>
            <a:pPr algn="ctr"/>
            <a:r>
              <a:rPr lang="de-AT" dirty="0" err="1"/>
              <a:t>meaningful</a:t>
            </a:r>
            <a:r>
              <a:rPr lang="de-AT" dirty="0"/>
              <a:t> </a:t>
            </a:r>
            <a:r>
              <a:rPr lang="de-AT" dirty="0" err="1"/>
              <a:t>personalized</a:t>
            </a:r>
            <a:r>
              <a:rPr lang="de-AT" dirty="0"/>
              <a:t> </a:t>
            </a:r>
            <a:r>
              <a:rPr lang="de-AT" dirty="0" err="1"/>
              <a:t>context</a:t>
            </a:r>
            <a:r>
              <a:rPr lang="de-AT" dirty="0"/>
              <a:t>.</a:t>
            </a:r>
            <a:endParaRPr lang="en-AT" dirty="0"/>
          </a:p>
        </p:txBody>
      </p:sp>
    </p:spTree>
    <p:extLst>
      <p:ext uri="{BB962C8B-B14F-4D97-AF65-F5344CB8AC3E}">
        <p14:creationId xmlns:p14="http://schemas.microsoft.com/office/powerpoint/2010/main" val="321591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54B99-9CC3-4293-F850-B0F37FD8350C}"/>
              </a:ext>
            </a:extLst>
          </p:cNvPr>
          <p:cNvSpPr>
            <a:spLocks noGrp="1"/>
          </p:cNvSpPr>
          <p:nvPr>
            <p:ph type="title"/>
          </p:nvPr>
        </p:nvSpPr>
        <p:spPr>
          <a:xfrm>
            <a:off x="582737" y="380387"/>
            <a:ext cx="7978525" cy="622091"/>
          </a:xfrm>
        </p:spPr>
        <p:txBody>
          <a:bodyPr wrap="none" anchor="t">
            <a:normAutofit/>
          </a:bodyPr>
          <a:lstStyle/>
          <a:p>
            <a:r>
              <a:rPr lang="de-AT" dirty="0">
                <a:solidFill>
                  <a:srgbClr val="C00000"/>
                </a:solidFill>
              </a:rPr>
              <a:t>Didaktische Grundsätze – Auswahl </a:t>
            </a:r>
          </a:p>
        </p:txBody>
      </p:sp>
      <p:graphicFrame>
        <p:nvGraphicFramePr>
          <p:cNvPr id="7" name="Inhaltsplatzhalter 2">
            <a:extLst>
              <a:ext uri="{FF2B5EF4-FFF2-40B4-BE49-F238E27FC236}">
                <a16:creationId xmlns:a16="http://schemas.microsoft.com/office/drawing/2014/main" id="{61EFBCAF-9E8D-1980-1A6C-E034FFD6F1FF}"/>
              </a:ext>
            </a:extLst>
          </p:cNvPr>
          <p:cNvGraphicFramePr>
            <a:graphicFrameLocks noGrp="1"/>
          </p:cNvGraphicFramePr>
          <p:nvPr>
            <p:ph sz="quarter" idx="13"/>
          </p:nvPr>
        </p:nvGraphicFramePr>
        <p:xfrm>
          <a:off x="539752" y="248805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a:extLst>
              <a:ext uri="{FF2B5EF4-FFF2-40B4-BE49-F238E27FC236}">
                <a16:creationId xmlns:a16="http://schemas.microsoft.com/office/drawing/2014/main" id="{21EC1044-B4BD-8DDD-D54D-591D4B41D76A}"/>
              </a:ext>
            </a:extLst>
          </p:cNvPr>
          <p:cNvSpPr>
            <a:spLocks noGrp="1"/>
          </p:cNvSpPr>
          <p:nvPr>
            <p:ph type="sldNum" sz="quarter" idx="12"/>
          </p:nvPr>
        </p:nvSpPr>
        <p:spPr>
          <a:xfrm>
            <a:off x="7558201" y="5647503"/>
            <a:ext cx="960324" cy="200025"/>
          </a:xfrm>
        </p:spPr>
        <p:txBody>
          <a:bodyPr anchor="ctr">
            <a:normAutofit fontScale="62500" lnSpcReduction="20000"/>
          </a:bodyPr>
          <a:lstStyle/>
          <a:p>
            <a:pPr algn="r">
              <a:lnSpc>
                <a:spcPct val="90000"/>
              </a:lnSpc>
              <a:spcAft>
                <a:spcPts val="600"/>
              </a:spcAft>
              <a:defRPr/>
            </a:pPr>
            <a:fld id="{1206269C-C24E-4E80-9A4B-E7E19BB59A67}" type="slidenum">
              <a:rPr lang="de-AT" sz="1400">
                <a:solidFill>
                  <a:prstClr val="black"/>
                </a:solidFill>
                <a:latin typeface="Calibri" panose="020F0502020204030204" pitchFamily="34" charset="0"/>
                <a:cs typeface="Calibri" panose="020F0502020204030204" pitchFamily="34" charset="0"/>
              </a:rPr>
              <a:pPr algn="r">
                <a:lnSpc>
                  <a:spcPct val="90000"/>
                </a:lnSpc>
                <a:spcAft>
                  <a:spcPts val="600"/>
                </a:spcAft>
                <a:defRPr/>
              </a:pPr>
              <a:t>33</a:t>
            </a:fld>
            <a:endParaRPr lang="de-AT" sz="1400">
              <a:solidFill>
                <a:prstClr val="black"/>
              </a:solidFill>
              <a:latin typeface="Calibri" panose="020F0502020204030204" pitchFamily="34" charset="0"/>
              <a:cs typeface="Calibri" panose="020F0502020204030204" pitchFamily="34" charset="0"/>
            </a:endParaRPr>
          </a:p>
        </p:txBody>
      </p:sp>
      <p:pic>
        <p:nvPicPr>
          <p:cNvPr id="6" name="Picture 5" descr="A white sign with colorful writing&#10;&#10;Description automatically generated">
            <a:extLst>
              <a:ext uri="{FF2B5EF4-FFF2-40B4-BE49-F238E27FC236}">
                <a16:creationId xmlns:a16="http://schemas.microsoft.com/office/drawing/2014/main" id="{0AE82FCE-E0A3-0FA9-A8FE-0DE5B73BBE8E}"/>
              </a:ext>
            </a:extLst>
          </p:cNvPr>
          <p:cNvPicPr>
            <a:picLocks noChangeAspect="1"/>
          </p:cNvPicPr>
          <p:nvPr/>
        </p:nvPicPr>
        <p:blipFill>
          <a:blip r:embed="rId7"/>
          <a:stretch>
            <a:fillRect/>
          </a:stretch>
        </p:blipFill>
        <p:spPr>
          <a:xfrm rot="427437">
            <a:off x="5849638" y="1209031"/>
            <a:ext cx="1451127" cy="1414234"/>
          </a:xfrm>
          <a:prstGeom prst="rect">
            <a:avLst/>
          </a:prstGeom>
          <a:ln>
            <a:noFill/>
          </a:ln>
          <a:effectLst>
            <a:outerShdw blurRad="292100" dist="139700" dir="2700000" algn="tl" rotWithShape="0">
              <a:srgbClr val="333333">
                <a:alpha val="65000"/>
              </a:srgbClr>
            </a:outerShdw>
          </a:effectLst>
        </p:spPr>
      </p:pic>
      <p:pic>
        <p:nvPicPr>
          <p:cNvPr id="9" name="Picture 8" descr="A white door with black writing on it&#10;&#10;Description automatically generated">
            <a:extLst>
              <a:ext uri="{FF2B5EF4-FFF2-40B4-BE49-F238E27FC236}">
                <a16:creationId xmlns:a16="http://schemas.microsoft.com/office/drawing/2014/main" id="{7BD36905-D50D-E353-BB96-F7B70DA56AD3}"/>
              </a:ext>
            </a:extLst>
          </p:cNvPr>
          <p:cNvPicPr>
            <a:picLocks noChangeAspect="1"/>
          </p:cNvPicPr>
          <p:nvPr/>
        </p:nvPicPr>
        <p:blipFill rotWithShape="1">
          <a:blip r:embed="rId8">
            <a:extLst>
              <a:ext uri="{28A0092B-C50C-407E-A947-70E740481C1C}">
                <a14:useLocalDpi xmlns:a14="http://schemas.microsoft.com/office/drawing/2010/main" val="0"/>
              </a:ext>
            </a:extLst>
          </a:blip>
          <a:srcRect l="20782" t="22359" r="16093" b="20586"/>
          <a:stretch/>
        </p:blipFill>
        <p:spPr>
          <a:xfrm rot="491289">
            <a:off x="7621767" y="1372552"/>
            <a:ext cx="1277578" cy="1713256"/>
          </a:xfrm>
          <a:prstGeom prst="rect">
            <a:avLst/>
          </a:prstGeom>
          <a:ln>
            <a:noFill/>
          </a:ln>
          <a:effectLst>
            <a:outerShdw blurRad="292100" dist="139700" dir="2700000" algn="tl" rotWithShape="0">
              <a:srgbClr val="333333">
                <a:alpha val="65000"/>
              </a:srgbClr>
            </a:outerShdw>
          </a:effectLst>
        </p:spPr>
      </p:pic>
      <p:pic>
        <p:nvPicPr>
          <p:cNvPr id="8" name="Picture 7">
            <a:hlinkClick r:id="rId9"/>
            <a:extLst>
              <a:ext uri="{FF2B5EF4-FFF2-40B4-BE49-F238E27FC236}">
                <a16:creationId xmlns:a16="http://schemas.microsoft.com/office/drawing/2014/main" id="{C9380FF1-C1D1-E70F-380B-825185220F40}"/>
              </a:ext>
            </a:extLst>
          </p:cNvPr>
          <p:cNvPicPr>
            <a:picLocks noChangeAspect="1"/>
          </p:cNvPicPr>
          <p:nvPr/>
        </p:nvPicPr>
        <p:blipFill>
          <a:blip r:embed="rId10">
            <a:duotone>
              <a:prstClr val="black"/>
              <a:schemeClr val="accent4">
                <a:tint val="45000"/>
                <a:satMod val="400000"/>
              </a:schemeClr>
            </a:duotone>
          </a:blip>
          <a:stretch>
            <a:fillRect/>
          </a:stretch>
        </p:blipFill>
        <p:spPr>
          <a:xfrm rot="607710">
            <a:off x="7339643" y="4644478"/>
            <a:ext cx="1621498" cy="1142498"/>
          </a:xfrm>
          <a:prstGeom prst="rect">
            <a:avLst/>
          </a:prstGeom>
          <a:solidFill>
            <a:schemeClr val="accent1">
              <a:lumMod val="60000"/>
              <a:lumOff val="40000"/>
              <a:alpha val="44000"/>
            </a:schemeClr>
          </a:solidFill>
        </p:spPr>
      </p:pic>
      <p:sp>
        <p:nvSpPr>
          <p:cNvPr id="10" name="TextBox 9">
            <a:extLst>
              <a:ext uri="{FF2B5EF4-FFF2-40B4-BE49-F238E27FC236}">
                <a16:creationId xmlns:a16="http://schemas.microsoft.com/office/drawing/2014/main" id="{4ECC0455-6094-422B-216D-0EFD359F4DB7}"/>
              </a:ext>
            </a:extLst>
          </p:cNvPr>
          <p:cNvSpPr txBox="1"/>
          <p:nvPr/>
        </p:nvSpPr>
        <p:spPr>
          <a:xfrm>
            <a:off x="5626786" y="5002378"/>
            <a:ext cx="1680826" cy="369332"/>
          </a:xfrm>
          <a:prstGeom prst="rect">
            <a:avLst/>
          </a:prstGeom>
          <a:noFill/>
        </p:spPr>
        <p:txBody>
          <a:bodyPr wrap="square" rtlCol="0">
            <a:spAutoFit/>
          </a:bodyPr>
          <a:lstStyle/>
          <a:p>
            <a:r>
              <a:rPr lang="en-US" dirty="0" err="1">
                <a:hlinkClick r:id="rId11"/>
              </a:rPr>
              <a:t>epep</a:t>
            </a:r>
            <a:r>
              <a:rPr lang="en-US" dirty="0">
                <a:hlinkClick r:id="rId11"/>
              </a:rPr>
              <a:t>: vocab</a:t>
            </a:r>
            <a:endParaRPr lang="en-AT" dirty="0"/>
          </a:p>
        </p:txBody>
      </p:sp>
      <p:sp>
        <p:nvSpPr>
          <p:cNvPr id="3" name="Speech Bubble: Oval 2">
            <a:extLst>
              <a:ext uri="{FF2B5EF4-FFF2-40B4-BE49-F238E27FC236}">
                <a16:creationId xmlns:a16="http://schemas.microsoft.com/office/drawing/2014/main" id="{52C0E6F9-6C99-BF8D-447C-49CD4864FFB7}"/>
              </a:ext>
            </a:extLst>
          </p:cNvPr>
          <p:cNvSpPr/>
          <p:nvPr/>
        </p:nvSpPr>
        <p:spPr>
          <a:xfrm>
            <a:off x="755576" y="908720"/>
            <a:ext cx="2808312" cy="1676210"/>
          </a:xfrm>
          <a:prstGeom prst="wedgeEllipseCallout">
            <a:avLst>
              <a:gd name="adj1" fmla="val 131447"/>
              <a:gd name="adj2" fmla="val 162011"/>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75000"/>
                  </a:schemeClr>
                </a:solidFill>
              </a:rPr>
              <a:t>Was hat das </a:t>
            </a:r>
            <a:r>
              <a:rPr lang="en-US" dirty="0" err="1">
                <a:solidFill>
                  <a:schemeClr val="accent2">
                    <a:lumMod val="75000"/>
                  </a:schemeClr>
                </a:solidFill>
              </a:rPr>
              <a:t>mit</a:t>
            </a:r>
            <a:r>
              <a:rPr lang="en-US" dirty="0">
                <a:solidFill>
                  <a:schemeClr val="accent2">
                    <a:lumMod val="75000"/>
                  </a:schemeClr>
                </a:solidFill>
              </a:rPr>
              <a:t> Grammatik </a:t>
            </a:r>
            <a:r>
              <a:rPr lang="en-US" dirty="0" err="1">
                <a:solidFill>
                  <a:schemeClr val="accent2">
                    <a:lumMod val="75000"/>
                  </a:schemeClr>
                </a:solidFill>
              </a:rPr>
              <a:t>zu</a:t>
            </a:r>
            <a:r>
              <a:rPr lang="en-US" dirty="0">
                <a:solidFill>
                  <a:schemeClr val="accent2">
                    <a:lumMod val="75000"/>
                  </a:schemeClr>
                </a:solidFill>
              </a:rPr>
              <a:t> tun?</a:t>
            </a:r>
            <a:endParaRPr lang="en-AT" dirty="0">
              <a:solidFill>
                <a:schemeClr val="accent2">
                  <a:lumMod val="75000"/>
                </a:schemeClr>
              </a:solidFill>
            </a:endParaRPr>
          </a:p>
        </p:txBody>
      </p:sp>
    </p:spTree>
    <p:extLst>
      <p:ext uri="{BB962C8B-B14F-4D97-AF65-F5344CB8AC3E}">
        <p14:creationId xmlns:p14="http://schemas.microsoft.com/office/powerpoint/2010/main" val="42704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5F82416-10E7-4FD9-9905-E4AB8A88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35" r="28882" b="2"/>
          <a:stretch/>
        </p:blipFill>
        <p:spPr>
          <a:xfrm rot="5400000">
            <a:off x="4033022" y="1565061"/>
            <a:ext cx="4195535" cy="4496599"/>
          </a:xfrm>
          <a:prstGeom prst="rect">
            <a:avLst/>
          </a:prstGeom>
        </p:spPr>
      </p:pic>
      <p:sp>
        <p:nvSpPr>
          <p:cNvPr id="2" name="Title 1">
            <a:extLst>
              <a:ext uri="{FF2B5EF4-FFF2-40B4-BE49-F238E27FC236}">
                <a16:creationId xmlns:a16="http://schemas.microsoft.com/office/drawing/2014/main" id="{9C49BA7D-0340-4D85-B8B8-B709597AF58A}"/>
              </a:ext>
            </a:extLst>
          </p:cNvPr>
          <p:cNvSpPr>
            <a:spLocks noGrp="1"/>
          </p:cNvSpPr>
          <p:nvPr>
            <p:ph type="title"/>
          </p:nvPr>
        </p:nvSpPr>
        <p:spPr>
          <a:xfrm>
            <a:off x="938760" y="1341080"/>
            <a:ext cx="2744966" cy="1230671"/>
          </a:xfrm>
        </p:spPr>
        <p:txBody>
          <a:bodyPr anchor="t">
            <a:normAutofit/>
          </a:bodyPr>
          <a:lstStyle/>
          <a:p>
            <a:r>
              <a:rPr lang="de-AT" sz="3000" dirty="0"/>
              <a:t>Vokabellisten</a:t>
            </a:r>
            <a:endParaRPr lang="en-US" sz="3000" dirty="0"/>
          </a:p>
        </p:txBody>
      </p:sp>
      <p:pic>
        <p:nvPicPr>
          <p:cNvPr id="7" name="Content Placeholder 6" descr="A picture containing red, train, orange, sitting&#10;&#10;Description generated with high confidence">
            <a:extLst>
              <a:ext uri="{FF2B5EF4-FFF2-40B4-BE49-F238E27FC236}">
                <a16:creationId xmlns:a16="http://schemas.microsoft.com/office/drawing/2014/main" id="{6A4E05F9-50BF-410C-AB98-DC7599DB01D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rot="562895">
            <a:off x="3520405" y="2367345"/>
            <a:ext cx="4174558" cy="1113215"/>
          </a:xfrm>
        </p:spPr>
      </p:pic>
      <p:sp>
        <p:nvSpPr>
          <p:cNvPr id="9" name="Oval 8">
            <a:extLst>
              <a:ext uri="{FF2B5EF4-FFF2-40B4-BE49-F238E27FC236}">
                <a16:creationId xmlns:a16="http://schemas.microsoft.com/office/drawing/2014/main" id="{A6E6058A-CDA1-4E70-9C05-85C6A9A02188}"/>
              </a:ext>
            </a:extLst>
          </p:cNvPr>
          <p:cNvSpPr/>
          <p:nvPr/>
        </p:nvSpPr>
        <p:spPr>
          <a:xfrm>
            <a:off x="1125564" y="3095722"/>
            <a:ext cx="2145222" cy="2098349"/>
          </a:xfrm>
          <a:prstGeom prst="ellipse">
            <a:avLst/>
          </a:prstGeom>
          <a:gradFill flip="none" rotWithShape="1">
            <a:gsLst>
              <a:gs pos="0">
                <a:schemeClr val="accent5">
                  <a:lumMod val="48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de-AT" sz="4950" dirty="0">
                <a:solidFill>
                  <a:schemeClr val="tx1"/>
                </a:solidFill>
                <a:latin typeface="Bloodlust" pitchFamily="2" charset="0"/>
              </a:rPr>
              <a:t>Nein</a:t>
            </a:r>
          </a:p>
          <a:p>
            <a:pPr algn="ctr"/>
            <a:r>
              <a:rPr lang="de-AT" sz="4950" dirty="0">
                <a:solidFill>
                  <a:schemeClr val="tx1"/>
                </a:solidFill>
                <a:latin typeface="Bloodlust" pitchFamily="2" charset="0"/>
              </a:rPr>
              <a:t>DANKE !!!</a:t>
            </a:r>
            <a:endParaRPr lang="en-US" sz="4950" dirty="0">
              <a:solidFill>
                <a:schemeClr val="tx1"/>
              </a:solidFill>
              <a:latin typeface="Bloodlust" pitchFamily="2" charset="0"/>
            </a:endParaRPr>
          </a:p>
        </p:txBody>
      </p:sp>
      <p:sp>
        <p:nvSpPr>
          <p:cNvPr id="3" name="TextBox 2">
            <a:extLst>
              <a:ext uri="{FF2B5EF4-FFF2-40B4-BE49-F238E27FC236}">
                <a16:creationId xmlns:a16="http://schemas.microsoft.com/office/drawing/2014/main" id="{D9A2C10D-D051-EF16-8CFD-E4366854B7E2}"/>
              </a:ext>
            </a:extLst>
          </p:cNvPr>
          <p:cNvSpPr txBox="1"/>
          <p:nvPr/>
        </p:nvSpPr>
        <p:spPr>
          <a:xfrm>
            <a:off x="755576" y="404664"/>
            <a:ext cx="7416824" cy="523220"/>
          </a:xfrm>
          <a:prstGeom prst="rect">
            <a:avLst/>
          </a:prstGeom>
          <a:noFill/>
        </p:spPr>
        <p:txBody>
          <a:bodyPr wrap="square" rtlCol="0">
            <a:spAutoFit/>
          </a:bodyPr>
          <a:lstStyle/>
          <a:p>
            <a:r>
              <a:rPr lang="en-US" sz="2800" dirty="0">
                <a:solidFill>
                  <a:schemeClr val="accent3">
                    <a:lumMod val="75000"/>
                  </a:schemeClr>
                </a:solidFill>
              </a:rPr>
              <a:t>How to study Vocabulary effectively</a:t>
            </a:r>
            <a:endParaRPr lang="en-AT" sz="2800" dirty="0">
              <a:solidFill>
                <a:schemeClr val="accent3">
                  <a:lumMod val="75000"/>
                </a:schemeClr>
              </a:solidFill>
            </a:endParaRPr>
          </a:p>
        </p:txBody>
      </p:sp>
    </p:spTree>
    <p:extLst>
      <p:ext uri="{BB962C8B-B14F-4D97-AF65-F5344CB8AC3E}">
        <p14:creationId xmlns:p14="http://schemas.microsoft.com/office/powerpoint/2010/main" val="6648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FAEC-B76C-4000-81CA-8C467535352B}"/>
              </a:ext>
            </a:extLst>
          </p:cNvPr>
          <p:cNvSpPr>
            <a:spLocks noGrp="1"/>
          </p:cNvSpPr>
          <p:nvPr>
            <p:ph type="title"/>
          </p:nvPr>
        </p:nvSpPr>
        <p:spPr/>
        <p:txBody>
          <a:bodyPr/>
          <a:lstStyle/>
          <a:p>
            <a:r>
              <a:rPr lang="de-AT" dirty="0"/>
              <a:t>Arbeit mit der Vocab Box</a:t>
            </a:r>
            <a:endParaRPr lang="en-US" dirty="0"/>
          </a:p>
        </p:txBody>
      </p:sp>
      <p:pic>
        <p:nvPicPr>
          <p:cNvPr id="9" name="Picture 8">
            <a:extLst>
              <a:ext uri="{FF2B5EF4-FFF2-40B4-BE49-F238E27FC236}">
                <a16:creationId xmlns:a16="http://schemas.microsoft.com/office/drawing/2014/main" id="{D0E415E9-EA33-41F1-A74C-895D4C258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25" r="24564" b="8457"/>
          <a:stretch/>
        </p:blipFill>
        <p:spPr>
          <a:xfrm>
            <a:off x="1143873" y="1932351"/>
            <a:ext cx="3211109" cy="2591278"/>
          </a:xfrm>
          <a:prstGeom prst="rect">
            <a:avLst/>
          </a:prstGeom>
        </p:spPr>
      </p:pic>
      <p:sp>
        <p:nvSpPr>
          <p:cNvPr id="14" name="Rectangle 13">
            <a:extLst>
              <a:ext uri="{FF2B5EF4-FFF2-40B4-BE49-F238E27FC236}">
                <a16:creationId xmlns:a16="http://schemas.microsoft.com/office/drawing/2014/main" id="{83026B92-1198-4D1C-A452-82BABAE9534B}"/>
              </a:ext>
            </a:extLst>
          </p:cNvPr>
          <p:cNvSpPr/>
          <p:nvPr/>
        </p:nvSpPr>
        <p:spPr>
          <a:xfrm>
            <a:off x="6394574" y="1932352"/>
            <a:ext cx="2101578" cy="4336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350" b="1" dirty="0">
                <a:solidFill>
                  <a:schemeClr val="tx1"/>
                </a:solidFill>
              </a:rPr>
              <a:t>Vocab practice book</a:t>
            </a:r>
            <a:endParaRPr lang="en-US" sz="1350" b="1" dirty="0">
              <a:solidFill>
                <a:schemeClr val="tx1"/>
              </a:solidFill>
            </a:endParaRPr>
          </a:p>
        </p:txBody>
      </p:sp>
      <p:pic>
        <p:nvPicPr>
          <p:cNvPr id="17" name="Picture 16">
            <a:extLst>
              <a:ext uri="{FF2B5EF4-FFF2-40B4-BE49-F238E27FC236}">
                <a16:creationId xmlns:a16="http://schemas.microsoft.com/office/drawing/2014/main" id="{098BDBCF-2989-4611-9AD8-6D5F0EE38E7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908" t="7262"/>
          <a:stretch/>
        </p:blipFill>
        <p:spPr>
          <a:xfrm>
            <a:off x="4755630" y="2477548"/>
            <a:ext cx="4010297" cy="2808827"/>
          </a:xfrm>
          <a:prstGeom prst="rect">
            <a:avLst/>
          </a:prstGeom>
        </p:spPr>
      </p:pic>
      <p:sp>
        <p:nvSpPr>
          <p:cNvPr id="18" name="TextBox 17">
            <a:extLst>
              <a:ext uri="{FF2B5EF4-FFF2-40B4-BE49-F238E27FC236}">
                <a16:creationId xmlns:a16="http://schemas.microsoft.com/office/drawing/2014/main" id="{F4A581A0-BA65-447C-B6BE-04C9DBCC3C3F}"/>
              </a:ext>
            </a:extLst>
          </p:cNvPr>
          <p:cNvSpPr txBox="1"/>
          <p:nvPr/>
        </p:nvSpPr>
        <p:spPr>
          <a:xfrm>
            <a:off x="3677194" y="5943104"/>
            <a:ext cx="4552406" cy="196208"/>
          </a:xfrm>
          <a:prstGeom prst="rect">
            <a:avLst/>
          </a:prstGeom>
          <a:noFill/>
        </p:spPr>
        <p:txBody>
          <a:bodyPr wrap="square" rtlCol="0">
            <a:spAutoFit/>
          </a:bodyPr>
          <a:lstStyle/>
          <a:p>
            <a:r>
              <a:rPr lang="en-US" sz="675">
                <a:hlinkClick r:id="rId4" tooltip="http://www.freeimageslive.co.uk/free_stock_image/blank-notebook-jpg"/>
              </a:rPr>
              <a:t>This Photo</a:t>
            </a:r>
            <a:r>
              <a:rPr lang="en-US" sz="675"/>
              <a:t> by Unknown Author is licensed under </a:t>
            </a:r>
            <a:r>
              <a:rPr lang="en-US" sz="675">
                <a:hlinkClick r:id="rId5" tooltip="https://creativecommons.org/licenses/by/3.0/"/>
              </a:rPr>
              <a:t>CC BY</a:t>
            </a:r>
            <a:endParaRPr lang="en-US" sz="675"/>
          </a:p>
        </p:txBody>
      </p:sp>
      <p:sp>
        <p:nvSpPr>
          <p:cNvPr id="15" name="Arrow: Left 14">
            <a:extLst>
              <a:ext uri="{FF2B5EF4-FFF2-40B4-BE49-F238E27FC236}">
                <a16:creationId xmlns:a16="http://schemas.microsoft.com/office/drawing/2014/main" id="{72393D52-4C21-4FF4-9A55-C5338450667B}"/>
              </a:ext>
            </a:extLst>
          </p:cNvPr>
          <p:cNvSpPr/>
          <p:nvPr/>
        </p:nvSpPr>
        <p:spPr>
          <a:xfrm rot="1628004">
            <a:off x="2621251" y="3425498"/>
            <a:ext cx="2390549" cy="5142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b="1" dirty="0">
                <a:solidFill>
                  <a:schemeClr val="tx1"/>
                </a:solidFill>
              </a:rPr>
              <a:t>neue Karten</a:t>
            </a:r>
            <a:endParaRPr lang="en-US" sz="1350" b="1" dirty="0">
              <a:solidFill>
                <a:schemeClr val="tx1"/>
              </a:solidFill>
            </a:endParaRPr>
          </a:p>
        </p:txBody>
      </p:sp>
    </p:spTree>
    <p:extLst>
      <p:ext uri="{BB962C8B-B14F-4D97-AF65-F5344CB8AC3E}">
        <p14:creationId xmlns:p14="http://schemas.microsoft.com/office/powerpoint/2010/main" val="43847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6548AF4-6738-49EC-85E4-75F08E46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72789" y="1461064"/>
            <a:ext cx="2836069" cy="4380953"/>
          </a:xfrm>
          <a:prstGeom prst="rect">
            <a:avLst/>
          </a:prstGeom>
        </p:spPr>
      </p:pic>
      <p:sp>
        <p:nvSpPr>
          <p:cNvPr id="2" name="Title 1">
            <a:extLst>
              <a:ext uri="{FF2B5EF4-FFF2-40B4-BE49-F238E27FC236}">
                <a16:creationId xmlns:a16="http://schemas.microsoft.com/office/drawing/2014/main" id="{E46BC0F3-5153-4CF6-863D-E373D79B89CE}"/>
              </a:ext>
            </a:extLst>
          </p:cNvPr>
          <p:cNvSpPr>
            <a:spLocks noGrp="1"/>
          </p:cNvSpPr>
          <p:nvPr>
            <p:ph type="title"/>
          </p:nvPr>
        </p:nvSpPr>
        <p:spPr/>
        <p:txBody>
          <a:bodyPr/>
          <a:lstStyle/>
          <a:p>
            <a:r>
              <a:rPr lang="de-AT" dirty="0"/>
              <a:t>1. Walk and Talk</a:t>
            </a:r>
            <a:endParaRPr lang="en-US" dirty="0"/>
          </a:p>
        </p:txBody>
      </p:sp>
      <p:pic>
        <p:nvPicPr>
          <p:cNvPr id="5" name="Content Placeholder 4">
            <a:extLst>
              <a:ext uri="{FF2B5EF4-FFF2-40B4-BE49-F238E27FC236}">
                <a16:creationId xmlns:a16="http://schemas.microsoft.com/office/drawing/2014/main" id="{A3BE8BEF-F9D8-4FDE-9308-F0B4FB1B9FE1}"/>
              </a:ext>
            </a:extLst>
          </p:cNvPr>
          <p:cNvPicPr>
            <a:picLocks noGrp="1" noChangeAspect="1"/>
          </p:cNvPicPr>
          <p:nvPr>
            <p:ph sz="quarter" idx="1"/>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28172" y="2769961"/>
            <a:ext cx="2309089" cy="150672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4BB934-BF37-4FE0-BAA3-990F8CEB8F4C}"/>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35142" y="4332139"/>
            <a:ext cx="2236776" cy="1525349"/>
          </a:xfrm>
          <a:prstGeom prst="rect">
            <a:avLst/>
          </a:prstGeom>
          <a:ln>
            <a:noFill/>
          </a:ln>
          <a:effectLst>
            <a:outerShdw blurRad="292100" dist="139700" dir="2700000" algn="tl" rotWithShape="0">
              <a:srgbClr val="333333">
                <a:alpha val="65000"/>
              </a:srgbClr>
            </a:outerShdw>
          </a:effectLst>
        </p:spPr>
      </p:pic>
      <p:sp>
        <p:nvSpPr>
          <p:cNvPr id="20" name="Speech Bubble: Oval 19">
            <a:extLst>
              <a:ext uri="{FF2B5EF4-FFF2-40B4-BE49-F238E27FC236}">
                <a16:creationId xmlns:a16="http://schemas.microsoft.com/office/drawing/2014/main" id="{BEA14FAC-CCD9-4373-999A-696E2069B824}"/>
              </a:ext>
            </a:extLst>
          </p:cNvPr>
          <p:cNvSpPr/>
          <p:nvPr/>
        </p:nvSpPr>
        <p:spPr>
          <a:xfrm>
            <a:off x="6752570" y="1072413"/>
            <a:ext cx="1556288" cy="735122"/>
          </a:xfrm>
          <a:prstGeom prst="wedgeEllipseCallout">
            <a:avLst>
              <a:gd name="adj1" fmla="val -48280"/>
              <a:gd name="adj2" fmla="val 1025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I</a:t>
            </a:r>
            <a:r>
              <a:rPr lang="de-AT" sz="1350" dirty="0"/>
              <a:t> </a:t>
            </a:r>
            <a:r>
              <a:rPr lang="de-AT" sz="1350" b="1" dirty="0"/>
              <a:t>am an only child</a:t>
            </a:r>
            <a:r>
              <a:rPr lang="de-AT" sz="1350" dirty="0"/>
              <a:t>.</a:t>
            </a:r>
            <a:endParaRPr lang="en-US" sz="1350" dirty="0"/>
          </a:p>
        </p:txBody>
      </p:sp>
      <p:sp>
        <p:nvSpPr>
          <p:cNvPr id="22" name="Speech Bubble: Oval 21">
            <a:extLst>
              <a:ext uri="{FF2B5EF4-FFF2-40B4-BE49-F238E27FC236}">
                <a16:creationId xmlns:a16="http://schemas.microsoft.com/office/drawing/2014/main" id="{D0230505-CC63-4410-BF82-2424379CEE22}"/>
              </a:ext>
            </a:extLst>
          </p:cNvPr>
          <p:cNvSpPr/>
          <p:nvPr/>
        </p:nvSpPr>
        <p:spPr>
          <a:xfrm>
            <a:off x="7394852" y="1439974"/>
            <a:ext cx="1556288" cy="714566"/>
          </a:xfrm>
          <a:prstGeom prst="wedgeEllipseCallout">
            <a:avLst>
              <a:gd name="adj1" fmla="val -53342"/>
              <a:gd name="adj2" fmla="val 6356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I am an only child.</a:t>
            </a:r>
            <a:endParaRPr lang="en-US" sz="1350" b="1" dirty="0"/>
          </a:p>
        </p:txBody>
      </p:sp>
      <p:pic>
        <p:nvPicPr>
          <p:cNvPr id="11" name="Picture 10">
            <a:extLst>
              <a:ext uri="{FF2B5EF4-FFF2-40B4-BE49-F238E27FC236}">
                <a16:creationId xmlns:a16="http://schemas.microsoft.com/office/drawing/2014/main" id="{E58E8053-09E5-428C-9491-2A2983B8BBD4}"/>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84768" y="3541945"/>
            <a:ext cx="2213201" cy="150672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nimal&#10;&#10;Description generated with high confidence">
            <a:extLst>
              <a:ext uri="{FF2B5EF4-FFF2-40B4-BE49-F238E27FC236}">
                <a16:creationId xmlns:a16="http://schemas.microsoft.com/office/drawing/2014/main" id="{88B38720-8397-4F52-AAC8-8894010B7C67}"/>
              </a:ext>
            </a:extLst>
          </p:cNvPr>
          <p:cNvPicPr>
            <a:picLocks noChangeAspect="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t="5576" b="7293"/>
          <a:stretch/>
        </p:blipFill>
        <p:spPr>
          <a:xfrm>
            <a:off x="2640737" y="1763187"/>
            <a:ext cx="2378586" cy="1506727"/>
          </a:xfrm>
          <a:prstGeom prst="rect">
            <a:avLst/>
          </a:prstGeom>
          <a:ln>
            <a:noFill/>
          </a:ln>
          <a:effectLst>
            <a:outerShdw blurRad="292100" dist="139700" dir="2700000" algn="tl" rotWithShape="0">
              <a:srgbClr val="333333">
                <a:alpha val="65000"/>
              </a:srgbClr>
            </a:outerShdw>
          </a:effectLst>
        </p:spPr>
      </p:pic>
      <p:sp>
        <p:nvSpPr>
          <p:cNvPr id="25" name="Speech Bubble: Oval 24">
            <a:extLst>
              <a:ext uri="{FF2B5EF4-FFF2-40B4-BE49-F238E27FC236}">
                <a16:creationId xmlns:a16="http://schemas.microsoft.com/office/drawing/2014/main" id="{75B6FF54-CD01-4BAA-8500-FDF998012777}"/>
              </a:ext>
            </a:extLst>
          </p:cNvPr>
          <p:cNvSpPr/>
          <p:nvPr/>
        </p:nvSpPr>
        <p:spPr>
          <a:xfrm>
            <a:off x="7683748" y="1814587"/>
            <a:ext cx="1457325" cy="757163"/>
          </a:xfrm>
          <a:prstGeom prst="wedgeEllipseCallout">
            <a:avLst>
              <a:gd name="adj1" fmla="val -68170"/>
              <a:gd name="adj2" fmla="val 4232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I am an only child</a:t>
            </a:r>
            <a:endParaRPr lang="en-US" sz="1350" b="1" dirty="0"/>
          </a:p>
        </p:txBody>
      </p:sp>
      <p:sp>
        <p:nvSpPr>
          <p:cNvPr id="27" name="Arrow: Left 26">
            <a:extLst>
              <a:ext uri="{FF2B5EF4-FFF2-40B4-BE49-F238E27FC236}">
                <a16:creationId xmlns:a16="http://schemas.microsoft.com/office/drawing/2014/main" id="{FF869F5B-1D18-4D0E-B8C0-D46B9BF1C37B}"/>
              </a:ext>
            </a:extLst>
          </p:cNvPr>
          <p:cNvSpPr/>
          <p:nvPr/>
        </p:nvSpPr>
        <p:spPr>
          <a:xfrm>
            <a:off x="6942883" y="2693194"/>
            <a:ext cx="1629617" cy="576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b="1" dirty="0">
                <a:solidFill>
                  <a:schemeClr val="tx1"/>
                </a:solidFill>
              </a:rPr>
              <a:t>Sprechen</a:t>
            </a:r>
            <a:endParaRPr lang="en-US" sz="1350" b="1" dirty="0">
              <a:solidFill>
                <a:schemeClr val="tx1"/>
              </a:solidFill>
            </a:endParaRPr>
          </a:p>
        </p:txBody>
      </p:sp>
      <p:sp>
        <p:nvSpPr>
          <p:cNvPr id="28" name="Arrow: Left 27">
            <a:extLst>
              <a:ext uri="{FF2B5EF4-FFF2-40B4-BE49-F238E27FC236}">
                <a16:creationId xmlns:a16="http://schemas.microsoft.com/office/drawing/2014/main" id="{8F56D32D-0036-41D2-A110-219CC941EEB5}"/>
              </a:ext>
            </a:extLst>
          </p:cNvPr>
          <p:cNvSpPr/>
          <p:nvPr/>
        </p:nvSpPr>
        <p:spPr>
          <a:xfrm>
            <a:off x="6851532" y="4703461"/>
            <a:ext cx="1649530" cy="497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dirty="0">
                <a:solidFill>
                  <a:schemeClr val="tx1"/>
                </a:solidFill>
              </a:rPr>
              <a:t>Gehen</a:t>
            </a:r>
            <a:endParaRPr lang="en-US" sz="1500" dirty="0">
              <a:solidFill>
                <a:schemeClr val="tx1"/>
              </a:solidFill>
            </a:endParaRPr>
          </a:p>
        </p:txBody>
      </p:sp>
    </p:spTree>
    <p:extLst>
      <p:ext uri="{BB962C8B-B14F-4D97-AF65-F5344CB8AC3E}">
        <p14:creationId xmlns:p14="http://schemas.microsoft.com/office/powerpoint/2010/main" val="4796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 calcmode="lin" valueType="num">
                                      <p:cBhvr>
                                        <p:cTn id="39" dur="1000" fill="hold"/>
                                        <p:tgtEl>
                                          <p:spTgt spid="28"/>
                                        </p:tgtEl>
                                        <p:attrNameLst>
                                          <p:attrName>style.rotation</p:attrName>
                                        </p:attrNameLst>
                                      </p:cBhvr>
                                      <p:tavLst>
                                        <p:tav tm="0">
                                          <p:val>
                                            <p:fltVal val="90"/>
                                          </p:val>
                                        </p:tav>
                                        <p:tav tm="100000">
                                          <p:val>
                                            <p:fltVal val="0"/>
                                          </p:val>
                                        </p:tav>
                                      </p:tavLst>
                                    </p:anim>
                                    <p:animEffect transition="in" filter="fade">
                                      <p:cBhvr>
                                        <p:cTn id="4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6548AF4-6738-49EC-85E4-75F08E46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72789" y="1461064"/>
            <a:ext cx="2836069" cy="4380953"/>
          </a:xfrm>
          <a:prstGeom prst="rect">
            <a:avLst/>
          </a:prstGeom>
        </p:spPr>
      </p:pic>
      <p:sp>
        <p:nvSpPr>
          <p:cNvPr id="2" name="Title 1">
            <a:extLst>
              <a:ext uri="{FF2B5EF4-FFF2-40B4-BE49-F238E27FC236}">
                <a16:creationId xmlns:a16="http://schemas.microsoft.com/office/drawing/2014/main" id="{E46BC0F3-5153-4CF6-863D-E373D79B89CE}"/>
              </a:ext>
            </a:extLst>
          </p:cNvPr>
          <p:cNvSpPr>
            <a:spLocks noGrp="1"/>
          </p:cNvSpPr>
          <p:nvPr>
            <p:ph type="title"/>
          </p:nvPr>
        </p:nvSpPr>
        <p:spPr/>
        <p:txBody>
          <a:bodyPr/>
          <a:lstStyle/>
          <a:p>
            <a:r>
              <a:rPr lang="de-AT" dirty="0"/>
              <a:t>Walk and Talk</a:t>
            </a:r>
            <a:endParaRPr lang="en-US" dirty="0"/>
          </a:p>
        </p:txBody>
      </p:sp>
      <p:pic>
        <p:nvPicPr>
          <p:cNvPr id="5" name="Content Placeholder 4">
            <a:extLst>
              <a:ext uri="{FF2B5EF4-FFF2-40B4-BE49-F238E27FC236}">
                <a16:creationId xmlns:a16="http://schemas.microsoft.com/office/drawing/2014/main" id="{A3BE8BEF-F9D8-4FDE-9308-F0B4FB1B9FE1}"/>
              </a:ext>
            </a:extLst>
          </p:cNvPr>
          <p:cNvPicPr>
            <a:picLocks noGrp="1" noChangeAspect="1"/>
          </p:cNvPicPr>
          <p:nvPr>
            <p:ph sz="quarter" idx="1"/>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9047" y="1768719"/>
            <a:ext cx="2309089" cy="150672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4BB934-BF37-4FE0-BAA3-990F8CEB8F4C}"/>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35142" y="4332139"/>
            <a:ext cx="2236776" cy="1525349"/>
          </a:xfrm>
          <a:prstGeom prst="rect">
            <a:avLst/>
          </a:prstGeom>
          <a:ln>
            <a:noFill/>
          </a:ln>
          <a:effectLst>
            <a:outerShdw blurRad="292100" dist="139700" dir="2700000" algn="tl" rotWithShape="0">
              <a:srgbClr val="333333">
                <a:alpha val="65000"/>
              </a:srgbClr>
            </a:outerShdw>
          </a:effectLst>
        </p:spPr>
      </p:pic>
      <p:sp>
        <p:nvSpPr>
          <p:cNvPr id="20" name="Speech Bubble: Oval 19">
            <a:extLst>
              <a:ext uri="{FF2B5EF4-FFF2-40B4-BE49-F238E27FC236}">
                <a16:creationId xmlns:a16="http://schemas.microsoft.com/office/drawing/2014/main" id="{BEA14FAC-CCD9-4373-999A-696E2069B824}"/>
              </a:ext>
            </a:extLst>
          </p:cNvPr>
          <p:cNvSpPr/>
          <p:nvPr/>
        </p:nvSpPr>
        <p:spPr>
          <a:xfrm>
            <a:off x="6752570" y="1072413"/>
            <a:ext cx="1556288" cy="735122"/>
          </a:xfrm>
          <a:prstGeom prst="wedgeEllipseCallout">
            <a:avLst>
              <a:gd name="adj1" fmla="val -48280"/>
              <a:gd name="adj2" fmla="val 1025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My mother is called Renate.</a:t>
            </a:r>
            <a:r>
              <a:rPr lang="de-AT" sz="1350" dirty="0"/>
              <a:t>.</a:t>
            </a:r>
            <a:endParaRPr lang="en-US" sz="1350" dirty="0"/>
          </a:p>
        </p:txBody>
      </p:sp>
      <p:sp>
        <p:nvSpPr>
          <p:cNvPr id="22" name="Speech Bubble: Oval 21">
            <a:extLst>
              <a:ext uri="{FF2B5EF4-FFF2-40B4-BE49-F238E27FC236}">
                <a16:creationId xmlns:a16="http://schemas.microsoft.com/office/drawing/2014/main" id="{D0230505-CC63-4410-BF82-2424379CEE22}"/>
              </a:ext>
            </a:extLst>
          </p:cNvPr>
          <p:cNvSpPr/>
          <p:nvPr/>
        </p:nvSpPr>
        <p:spPr>
          <a:xfrm>
            <a:off x="7394852" y="1439974"/>
            <a:ext cx="1556288" cy="714566"/>
          </a:xfrm>
          <a:prstGeom prst="wedgeEllipseCallout">
            <a:avLst>
              <a:gd name="adj1" fmla="val -53342"/>
              <a:gd name="adj2" fmla="val 6356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My mother is called Renate.</a:t>
            </a:r>
            <a:endParaRPr lang="en-US" sz="1350" b="1" dirty="0"/>
          </a:p>
        </p:txBody>
      </p:sp>
      <p:pic>
        <p:nvPicPr>
          <p:cNvPr id="11" name="Picture 10">
            <a:extLst>
              <a:ext uri="{FF2B5EF4-FFF2-40B4-BE49-F238E27FC236}">
                <a16:creationId xmlns:a16="http://schemas.microsoft.com/office/drawing/2014/main" id="{E58E8053-09E5-428C-9491-2A2983B8BBD4}"/>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84768" y="3541945"/>
            <a:ext cx="2213201" cy="150672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nimal&#10;&#10;Description generated with high confidence">
            <a:extLst>
              <a:ext uri="{FF2B5EF4-FFF2-40B4-BE49-F238E27FC236}">
                <a16:creationId xmlns:a16="http://schemas.microsoft.com/office/drawing/2014/main" id="{88B38720-8397-4F52-AAC8-8894010B7C67}"/>
              </a:ext>
            </a:extLst>
          </p:cNvPr>
          <p:cNvPicPr>
            <a:picLocks noChangeAspect="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t="5576" b="7293"/>
          <a:stretch/>
        </p:blipFill>
        <p:spPr>
          <a:xfrm>
            <a:off x="1762913" y="2788582"/>
            <a:ext cx="2378586" cy="1506727"/>
          </a:xfrm>
          <a:prstGeom prst="rect">
            <a:avLst/>
          </a:prstGeom>
          <a:ln>
            <a:noFill/>
          </a:ln>
          <a:effectLst>
            <a:outerShdw blurRad="292100" dist="139700" dir="2700000" algn="tl" rotWithShape="0">
              <a:srgbClr val="333333">
                <a:alpha val="65000"/>
              </a:srgbClr>
            </a:outerShdw>
          </a:effectLst>
        </p:spPr>
      </p:pic>
      <p:sp>
        <p:nvSpPr>
          <p:cNvPr id="25" name="Speech Bubble: Oval 24">
            <a:extLst>
              <a:ext uri="{FF2B5EF4-FFF2-40B4-BE49-F238E27FC236}">
                <a16:creationId xmlns:a16="http://schemas.microsoft.com/office/drawing/2014/main" id="{75B6FF54-CD01-4BAA-8500-FDF998012777}"/>
              </a:ext>
            </a:extLst>
          </p:cNvPr>
          <p:cNvSpPr/>
          <p:nvPr/>
        </p:nvSpPr>
        <p:spPr>
          <a:xfrm>
            <a:off x="7683748" y="1814587"/>
            <a:ext cx="1457325" cy="757163"/>
          </a:xfrm>
          <a:prstGeom prst="wedgeEllipseCallout">
            <a:avLst>
              <a:gd name="adj1" fmla="val -68170"/>
              <a:gd name="adj2" fmla="val 4232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AT" sz="1350" b="1" dirty="0"/>
              <a:t>My mother is called Renate.</a:t>
            </a:r>
            <a:endParaRPr lang="en-US" sz="1350" b="1" dirty="0"/>
          </a:p>
        </p:txBody>
      </p:sp>
      <p:sp>
        <p:nvSpPr>
          <p:cNvPr id="27" name="Arrow: Left 26">
            <a:extLst>
              <a:ext uri="{FF2B5EF4-FFF2-40B4-BE49-F238E27FC236}">
                <a16:creationId xmlns:a16="http://schemas.microsoft.com/office/drawing/2014/main" id="{FF869F5B-1D18-4D0E-B8C0-D46B9BF1C37B}"/>
              </a:ext>
            </a:extLst>
          </p:cNvPr>
          <p:cNvSpPr/>
          <p:nvPr/>
        </p:nvSpPr>
        <p:spPr>
          <a:xfrm>
            <a:off x="6942883" y="2693194"/>
            <a:ext cx="1629617" cy="576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b="1" dirty="0">
                <a:solidFill>
                  <a:schemeClr val="tx1"/>
                </a:solidFill>
              </a:rPr>
              <a:t>Sprechen</a:t>
            </a:r>
            <a:endParaRPr lang="en-US" sz="1350" b="1" dirty="0">
              <a:solidFill>
                <a:schemeClr val="tx1"/>
              </a:solidFill>
            </a:endParaRPr>
          </a:p>
        </p:txBody>
      </p:sp>
      <p:sp>
        <p:nvSpPr>
          <p:cNvPr id="28" name="Arrow: Left 27">
            <a:extLst>
              <a:ext uri="{FF2B5EF4-FFF2-40B4-BE49-F238E27FC236}">
                <a16:creationId xmlns:a16="http://schemas.microsoft.com/office/drawing/2014/main" id="{8F56D32D-0036-41D2-A110-219CC941EEB5}"/>
              </a:ext>
            </a:extLst>
          </p:cNvPr>
          <p:cNvSpPr/>
          <p:nvPr/>
        </p:nvSpPr>
        <p:spPr>
          <a:xfrm>
            <a:off x="6851532" y="4703461"/>
            <a:ext cx="1649530" cy="497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dirty="0">
                <a:solidFill>
                  <a:schemeClr val="tx1"/>
                </a:solidFill>
              </a:rPr>
              <a:t>Gehen</a:t>
            </a:r>
            <a:endParaRPr lang="en-US" sz="1500" dirty="0">
              <a:solidFill>
                <a:schemeClr val="tx1"/>
              </a:solidFill>
            </a:endParaRPr>
          </a:p>
        </p:txBody>
      </p:sp>
    </p:spTree>
    <p:extLst>
      <p:ext uri="{BB962C8B-B14F-4D97-AF65-F5344CB8AC3E}">
        <p14:creationId xmlns:p14="http://schemas.microsoft.com/office/powerpoint/2010/main" val="1949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1000" fill="hold"/>
                                        <p:tgtEl>
                                          <p:spTgt spid="28"/>
                                        </p:tgtEl>
                                        <p:attrNameLst>
                                          <p:attrName>ppt_w</p:attrName>
                                        </p:attrNameLst>
                                      </p:cBhvr>
                                      <p:tavLst>
                                        <p:tav tm="0">
                                          <p:val>
                                            <p:fltVal val="0"/>
                                          </p:val>
                                        </p:tav>
                                        <p:tav tm="100000">
                                          <p:val>
                                            <p:strVal val="#ppt_w"/>
                                          </p:val>
                                        </p:tav>
                                      </p:tavLst>
                                    </p:anim>
                                    <p:anim calcmode="lin" valueType="num">
                                      <p:cBhvr>
                                        <p:cTn id="36" dur="1000" fill="hold"/>
                                        <p:tgtEl>
                                          <p:spTgt spid="28"/>
                                        </p:tgtEl>
                                        <p:attrNameLst>
                                          <p:attrName>ppt_h</p:attrName>
                                        </p:attrNameLst>
                                      </p:cBhvr>
                                      <p:tavLst>
                                        <p:tav tm="0">
                                          <p:val>
                                            <p:fltVal val="0"/>
                                          </p:val>
                                        </p:tav>
                                        <p:tav tm="100000">
                                          <p:val>
                                            <p:strVal val="#ppt_h"/>
                                          </p:val>
                                        </p:tav>
                                      </p:tavLst>
                                    </p:anim>
                                    <p:anim calcmode="lin" valueType="num">
                                      <p:cBhvr>
                                        <p:cTn id="37" dur="1000" fill="hold"/>
                                        <p:tgtEl>
                                          <p:spTgt spid="28"/>
                                        </p:tgtEl>
                                        <p:attrNameLst>
                                          <p:attrName>style.rotation</p:attrName>
                                        </p:attrNameLst>
                                      </p:cBhvr>
                                      <p:tavLst>
                                        <p:tav tm="0">
                                          <p:val>
                                            <p:fltVal val="90"/>
                                          </p:val>
                                        </p:tav>
                                        <p:tav tm="100000">
                                          <p:val>
                                            <p:fltVal val="0"/>
                                          </p:val>
                                        </p:tav>
                                      </p:tavLst>
                                    </p:anim>
                                    <p:animEffect transition="in" filter="fade">
                                      <p:cBhvr>
                                        <p:cTn id="3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ffiti covered wall&#10;&#10;Description generated with high confidence">
            <a:extLst>
              <a:ext uri="{FF2B5EF4-FFF2-40B4-BE49-F238E27FC236}">
                <a16:creationId xmlns:a16="http://schemas.microsoft.com/office/drawing/2014/main" id="{A9AAF57E-5419-47EA-85F5-AEDAA4E7217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40511" y="2709763"/>
            <a:ext cx="3105564" cy="2444419"/>
          </a:xfrm>
          <a:prstGeom prst="rect">
            <a:avLst/>
          </a:prstGeom>
        </p:spPr>
      </p:pic>
      <p:sp>
        <p:nvSpPr>
          <p:cNvPr id="8" name="TextBox 7">
            <a:extLst>
              <a:ext uri="{FF2B5EF4-FFF2-40B4-BE49-F238E27FC236}">
                <a16:creationId xmlns:a16="http://schemas.microsoft.com/office/drawing/2014/main" id="{EE1CAB78-4900-4141-B369-EFF4439EB21B}"/>
              </a:ext>
            </a:extLst>
          </p:cNvPr>
          <p:cNvSpPr txBox="1"/>
          <p:nvPr/>
        </p:nvSpPr>
        <p:spPr>
          <a:xfrm>
            <a:off x="1304665" y="6886133"/>
            <a:ext cx="4631792" cy="196208"/>
          </a:xfrm>
          <a:prstGeom prst="rect">
            <a:avLst/>
          </a:prstGeom>
          <a:noFill/>
        </p:spPr>
        <p:txBody>
          <a:bodyPr wrap="square" rtlCol="0">
            <a:spAutoFit/>
          </a:bodyPr>
          <a:lstStyle/>
          <a:p>
            <a:r>
              <a:rPr lang="en-US" sz="675">
                <a:hlinkClick r:id="rId3" tooltip="http://azharreflections.blogspot.com/2013/06/my-e-dventures-of-writing.html"/>
              </a:rPr>
              <a:t>This Photo</a:t>
            </a:r>
            <a:r>
              <a:rPr lang="en-US" sz="675"/>
              <a:t> by Unknown Author is licensed under </a:t>
            </a:r>
            <a:r>
              <a:rPr lang="en-US" sz="675">
                <a:hlinkClick r:id="rId4" tooltip="https://creativecommons.org/licenses/by-nc-sa/3.0/"/>
              </a:rPr>
              <a:t>CC BY-NC-SA</a:t>
            </a:r>
            <a:endParaRPr lang="en-US" sz="675"/>
          </a:p>
        </p:txBody>
      </p:sp>
      <p:pic>
        <p:nvPicPr>
          <p:cNvPr id="12" name="Picture 11" descr="A picture containing animal&#10;&#10;Description generated with high confidence">
            <a:extLst>
              <a:ext uri="{FF2B5EF4-FFF2-40B4-BE49-F238E27FC236}">
                <a16:creationId xmlns:a16="http://schemas.microsoft.com/office/drawing/2014/main" id="{FD08722B-4B27-4949-A62B-DBDD3367A8F9}"/>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42369">
            <a:off x="1051206" y="1930368"/>
            <a:ext cx="2323388" cy="1669936"/>
          </a:xfrm>
          <a:prstGeom prst="rect">
            <a:avLst/>
          </a:prstGeom>
          <a:ln>
            <a:noFill/>
          </a:ln>
          <a:effectLst>
            <a:outerShdw blurRad="292100" dist="139700" dir="2700000" algn="tl" rotWithShape="0">
              <a:srgbClr val="333333">
                <a:alpha val="65000"/>
              </a:srgbClr>
            </a:outerShdw>
          </a:effectLst>
        </p:spPr>
      </p:pic>
      <p:pic>
        <p:nvPicPr>
          <p:cNvPr id="20" name="Picture 19" descr="A close up of a logo&#10;&#10;Description generated with high confidence">
            <a:extLst>
              <a:ext uri="{FF2B5EF4-FFF2-40B4-BE49-F238E27FC236}">
                <a16:creationId xmlns:a16="http://schemas.microsoft.com/office/drawing/2014/main" id="{902F831C-2544-4FE9-8D87-2742C0009D2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1552794" y="3803340"/>
            <a:ext cx="2211130" cy="2001140"/>
          </a:xfrm>
          <a:prstGeom prst="rect">
            <a:avLst/>
          </a:prstGeom>
        </p:spPr>
      </p:pic>
      <p:sp>
        <p:nvSpPr>
          <p:cNvPr id="21" name="TextBox 20">
            <a:extLst>
              <a:ext uri="{FF2B5EF4-FFF2-40B4-BE49-F238E27FC236}">
                <a16:creationId xmlns:a16="http://schemas.microsoft.com/office/drawing/2014/main" id="{58EFE8FE-E060-48CA-A816-C16B93D9016D}"/>
              </a:ext>
            </a:extLst>
          </p:cNvPr>
          <p:cNvSpPr txBox="1"/>
          <p:nvPr/>
        </p:nvSpPr>
        <p:spPr>
          <a:xfrm flipH="1">
            <a:off x="1552795" y="5490563"/>
            <a:ext cx="2211130" cy="300082"/>
          </a:xfrm>
          <a:prstGeom prst="rect">
            <a:avLst/>
          </a:prstGeom>
          <a:noFill/>
        </p:spPr>
        <p:txBody>
          <a:bodyPr wrap="square" rtlCol="0">
            <a:spAutoFit/>
          </a:bodyPr>
          <a:lstStyle/>
          <a:p>
            <a:r>
              <a:rPr lang="en-US" sz="675">
                <a:hlinkClick r:id="rId7" tooltip="http://graphicdesign.stackexchange.com/questions/55126/what-is-standard-colour-of-squares-or-lines-printing-on-paper-notebook"/>
              </a:rPr>
              <a:t>This Photo</a:t>
            </a:r>
            <a:r>
              <a:rPr lang="en-US" sz="675"/>
              <a:t> by Unknown Author is licensed under </a:t>
            </a:r>
            <a:r>
              <a:rPr lang="en-US" sz="675">
                <a:hlinkClick r:id="rId8" tooltip="https://creativecommons.org/licenses/by-sa/3.0/"/>
              </a:rPr>
              <a:t>CC BY-SA</a:t>
            </a:r>
            <a:endParaRPr lang="en-US" sz="675"/>
          </a:p>
        </p:txBody>
      </p:sp>
      <p:sp>
        <p:nvSpPr>
          <p:cNvPr id="22" name="TextBox 21">
            <a:extLst>
              <a:ext uri="{FF2B5EF4-FFF2-40B4-BE49-F238E27FC236}">
                <a16:creationId xmlns:a16="http://schemas.microsoft.com/office/drawing/2014/main" id="{361C4039-CE20-475C-91FF-A13D62779B25}"/>
              </a:ext>
            </a:extLst>
          </p:cNvPr>
          <p:cNvSpPr txBox="1"/>
          <p:nvPr/>
        </p:nvSpPr>
        <p:spPr>
          <a:xfrm>
            <a:off x="1657629" y="3931972"/>
            <a:ext cx="1936176" cy="923330"/>
          </a:xfrm>
          <a:prstGeom prst="rect">
            <a:avLst/>
          </a:prstGeom>
          <a:noFill/>
        </p:spPr>
        <p:txBody>
          <a:bodyPr wrap="square" rtlCol="0">
            <a:spAutoFit/>
          </a:bodyPr>
          <a:lstStyle/>
          <a:p>
            <a:r>
              <a:rPr lang="de-AT" sz="2700" b="1" dirty="0">
                <a:latin typeface="Bradley Hand ITC" panose="03070402050302030203" pitchFamily="66" charset="0"/>
              </a:rPr>
              <a:t>I do not have a sister</a:t>
            </a:r>
            <a:endParaRPr lang="en-US" sz="2700" b="1" dirty="0">
              <a:latin typeface="Bradley Hand ITC" panose="03070402050302030203" pitchFamily="66" charset="0"/>
            </a:endParaRPr>
          </a:p>
        </p:txBody>
      </p:sp>
      <p:pic>
        <p:nvPicPr>
          <p:cNvPr id="10" name="Picture 9">
            <a:extLst>
              <a:ext uri="{FF2B5EF4-FFF2-40B4-BE49-F238E27FC236}">
                <a16:creationId xmlns:a16="http://schemas.microsoft.com/office/drawing/2014/main" id="{74CC507E-B68E-4A2B-AC81-5FF2FD71F55F}"/>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77637">
            <a:off x="964009" y="1949494"/>
            <a:ext cx="2528109" cy="1656217"/>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3D52B2E8-0480-4F17-A860-C1E3E1C9C1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0049" y="4500958"/>
            <a:ext cx="698591" cy="698591"/>
          </a:xfrm>
          <a:prstGeom prst="rect">
            <a:avLst/>
          </a:prstGeom>
        </p:spPr>
      </p:pic>
      <p:sp>
        <p:nvSpPr>
          <p:cNvPr id="26" name="Title 1">
            <a:extLst>
              <a:ext uri="{FF2B5EF4-FFF2-40B4-BE49-F238E27FC236}">
                <a16:creationId xmlns:a16="http://schemas.microsoft.com/office/drawing/2014/main" id="{20EA2941-0018-4186-ABD8-B54D8273F1AE}"/>
              </a:ext>
            </a:extLst>
          </p:cNvPr>
          <p:cNvSpPr txBox="1">
            <a:spLocks/>
          </p:cNvSpPr>
          <p:nvPr/>
        </p:nvSpPr>
        <p:spPr>
          <a:xfrm>
            <a:off x="938758" y="1144039"/>
            <a:ext cx="7633742" cy="1119099"/>
          </a:xfrm>
          <a:prstGeom prst="rect">
            <a:avLst/>
          </a:prstGeom>
        </p:spPr>
        <p:txBody>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de-AT" sz="3825" dirty="0"/>
              <a:t>2. Write and Check</a:t>
            </a:r>
            <a:endParaRPr lang="en-US" sz="3825" dirty="0"/>
          </a:p>
        </p:txBody>
      </p:sp>
    </p:spTree>
    <p:extLst>
      <p:ext uri="{BB962C8B-B14F-4D97-AF65-F5344CB8AC3E}">
        <p14:creationId xmlns:p14="http://schemas.microsoft.com/office/powerpoint/2010/main" val="36315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ffiti covered wall&#10;&#10;Description generated with high confidence">
            <a:extLst>
              <a:ext uri="{FF2B5EF4-FFF2-40B4-BE49-F238E27FC236}">
                <a16:creationId xmlns:a16="http://schemas.microsoft.com/office/drawing/2014/main" id="{A9AAF57E-5419-47EA-85F5-AEDAA4E7217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76007" y="2289402"/>
            <a:ext cx="3105564" cy="2444419"/>
          </a:xfrm>
          <a:prstGeom prst="rect">
            <a:avLst/>
          </a:prstGeom>
        </p:spPr>
      </p:pic>
      <p:sp>
        <p:nvSpPr>
          <p:cNvPr id="8" name="TextBox 7">
            <a:extLst>
              <a:ext uri="{FF2B5EF4-FFF2-40B4-BE49-F238E27FC236}">
                <a16:creationId xmlns:a16="http://schemas.microsoft.com/office/drawing/2014/main" id="{EE1CAB78-4900-4141-B369-EFF4439EB21B}"/>
              </a:ext>
            </a:extLst>
          </p:cNvPr>
          <p:cNvSpPr txBox="1"/>
          <p:nvPr/>
        </p:nvSpPr>
        <p:spPr>
          <a:xfrm>
            <a:off x="1304665" y="6886133"/>
            <a:ext cx="4631792" cy="196208"/>
          </a:xfrm>
          <a:prstGeom prst="rect">
            <a:avLst/>
          </a:prstGeom>
          <a:noFill/>
        </p:spPr>
        <p:txBody>
          <a:bodyPr wrap="square" rtlCol="0">
            <a:spAutoFit/>
          </a:bodyPr>
          <a:lstStyle/>
          <a:p>
            <a:r>
              <a:rPr lang="en-US" sz="675">
                <a:hlinkClick r:id="rId3" tooltip="http://azharreflections.blogspot.com/2013/06/my-e-dventures-of-writing.html"/>
              </a:rPr>
              <a:t>This Photo</a:t>
            </a:r>
            <a:r>
              <a:rPr lang="en-US" sz="675"/>
              <a:t> by Unknown Author is licensed under </a:t>
            </a:r>
            <a:r>
              <a:rPr lang="en-US" sz="675">
                <a:hlinkClick r:id="rId4" tooltip="https://creativecommons.org/licenses/by-nc-sa/3.0/"/>
              </a:rPr>
              <a:t>CC BY-NC-SA</a:t>
            </a:r>
            <a:endParaRPr lang="en-US" sz="675"/>
          </a:p>
        </p:txBody>
      </p:sp>
      <p:pic>
        <p:nvPicPr>
          <p:cNvPr id="12" name="Picture 11" descr="A picture containing animal&#10;&#10;Description generated with high confidence">
            <a:extLst>
              <a:ext uri="{FF2B5EF4-FFF2-40B4-BE49-F238E27FC236}">
                <a16:creationId xmlns:a16="http://schemas.microsoft.com/office/drawing/2014/main" id="{FD08722B-4B27-4949-A62B-DBDD3367A8F9}"/>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42369">
            <a:off x="1215397" y="1498050"/>
            <a:ext cx="2371916" cy="170481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AB18869-14A1-4AEA-A34E-EFD1E8AD825B}"/>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0923102">
            <a:off x="1165056" y="1817315"/>
            <a:ext cx="2472596" cy="173732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F1D68BC-4164-4859-86EB-6DEE44D2506A}"/>
              </a:ext>
            </a:extLst>
          </p:cNvPr>
          <p:cNvPicPr>
            <a:picLocks noChangeAspect="1"/>
          </p:cNvPicPr>
          <p:nvPr/>
        </p:nvPicPr>
        <p:blipFill>
          <a:blip r:embed="rId7"/>
          <a:stretch>
            <a:fillRect/>
          </a:stretch>
        </p:blipFill>
        <p:spPr>
          <a:xfrm>
            <a:off x="2000041" y="3674665"/>
            <a:ext cx="2208467" cy="2002709"/>
          </a:xfrm>
          <a:prstGeom prst="rect">
            <a:avLst/>
          </a:prstGeom>
        </p:spPr>
      </p:pic>
      <p:sp>
        <p:nvSpPr>
          <p:cNvPr id="3" name="TextBox 2">
            <a:extLst>
              <a:ext uri="{FF2B5EF4-FFF2-40B4-BE49-F238E27FC236}">
                <a16:creationId xmlns:a16="http://schemas.microsoft.com/office/drawing/2014/main" id="{5B284623-7E3C-4C38-B8E4-96938350F0D2}"/>
              </a:ext>
            </a:extLst>
          </p:cNvPr>
          <p:cNvSpPr txBox="1"/>
          <p:nvPr/>
        </p:nvSpPr>
        <p:spPr>
          <a:xfrm>
            <a:off x="2157413" y="4071938"/>
            <a:ext cx="1878806" cy="738664"/>
          </a:xfrm>
          <a:prstGeom prst="rect">
            <a:avLst/>
          </a:prstGeom>
          <a:noFill/>
        </p:spPr>
        <p:txBody>
          <a:bodyPr wrap="square" rtlCol="0">
            <a:spAutoFit/>
          </a:bodyPr>
          <a:lstStyle/>
          <a:p>
            <a:r>
              <a:rPr lang="de-AT" sz="2100" b="1" dirty="0">
                <a:latin typeface="Bradley Hand ITC" panose="03070402050302030203" pitchFamily="66" charset="0"/>
              </a:rPr>
              <a:t>Where does your onkl live? </a:t>
            </a:r>
            <a:endParaRPr lang="en-US" sz="2100" b="1" dirty="0">
              <a:latin typeface="Bradley Hand ITC" panose="03070402050302030203" pitchFamily="66" charset="0"/>
            </a:endParaRPr>
          </a:p>
        </p:txBody>
      </p:sp>
      <p:pic>
        <p:nvPicPr>
          <p:cNvPr id="14" name="Picture 13">
            <a:extLst>
              <a:ext uri="{FF2B5EF4-FFF2-40B4-BE49-F238E27FC236}">
                <a16:creationId xmlns:a16="http://schemas.microsoft.com/office/drawing/2014/main" id="{67FDDD8E-880A-4924-8648-F4BF44976EE4}"/>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0984098">
            <a:off x="888504" y="1678475"/>
            <a:ext cx="2866867" cy="1955032"/>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70419395-C82B-4C6A-9114-47A36943E7A0}"/>
              </a:ext>
            </a:extLst>
          </p:cNvPr>
          <p:cNvSpPr/>
          <p:nvPr/>
        </p:nvSpPr>
        <p:spPr>
          <a:xfrm rot="20969408">
            <a:off x="2182939" y="2404653"/>
            <a:ext cx="592931" cy="334409"/>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AB415DC5-19C7-477C-AD5B-143175D7C955}"/>
              </a:ext>
            </a:extLst>
          </p:cNvPr>
          <p:cNvSpPr/>
          <p:nvPr/>
        </p:nvSpPr>
        <p:spPr>
          <a:xfrm>
            <a:off x="2767206" y="4380657"/>
            <a:ext cx="659219" cy="357791"/>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D1555711-C009-4AF1-AD5D-8F21F7147487}"/>
              </a:ext>
            </a:extLst>
          </p:cNvPr>
          <p:cNvSpPr txBox="1"/>
          <p:nvPr/>
        </p:nvSpPr>
        <p:spPr>
          <a:xfrm>
            <a:off x="2678337" y="4733821"/>
            <a:ext cx="975595" cy="507831"/>
          </a:xfrm>
          <a:prstGeom prst="rect">
            <a:avLst/>
          </a:prstGeom>
          <a:noFill/>
        </p:spPr>
        <p:txBody>
          <a:bodyPr wrap="square" rtlCol="0">
            <a:spAutoFit/>
          </a:bodyPr>
          <a:lstStyle/>
          <a:p>
            <a:r>
              <a:rPr lang="de-AT" sz="2700" b="1" dirty="0">
                <a:solidFill>
                  <a:srgbClr val="FF0000"/>
                </a:solidFill>
                <a:latin typeface="Bradley Hand ITC" panose="03070402050302030203" pitchFamily="66" charset="0"/>
              </a:rPr>
              <a:t>uncle</a:t>
            </a:r>
            <a:endParaRPr lang="en-US" sz="2700" b="1" dirty="0">
              <a:solidFill>
                <a:srgbClr val="FF0000"/>
              </a:solidFill>
              <a:latin typeface="Bradley Hand ITC" panose="03070402050302030203" pitchFamily="66" charset="0"/>
            </a:endParaRPr>
          </a:p>
        </p:txBody>
      </p:sp>
      <p:sp>
        <p:nvSpPr>
          <p:cNvPr id="15" name="Title 1">
            <a:extLst>
              <a:ext uri="{FF2B5EF4-FFF2-40B4-BE49-F238E27FC236}">
                <a16:creationId xmlns:a16="http://schemas.microsoft.com/office/drawing/2014/main" id="{361A9E46-F28C-4C7D-8D99-B86AD61E815F}"/>
              </a:ext>
            </a:extLst>
          </p:cNvPr>
          <p:cNvSpPr txBox="1">
            <a:spLocks/>
          </p:cNvSpPr>
          <p:nvPr/>
        </p:nvSpPr>
        <p:spPr>
          <a:xfrm>
            <a:off x="938758" y="1144039"/>
            <a:ext cx="7633742" cy="1119099"/>
          </a:xfrm>
          <a:prstGeom prst="rect">
            <a:avLst/>
          </a:prstGeom>
        </p:spPr>
        <p:txBody>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de-AT" sz="3825" dirty="0"/>
              <a:t>Write and check</a:t>
            </a:r>
            <a:endParaRPr lang="en-US" sz="3825" dirty="0"/>
          </a:p>
        </p:txBody>
      </p:sp>
    </p:spTree>
    <p:extLst>
      <p:ext uri="{BB962C8B-B14F-4D97-AF65-F5344CB8AC3E}">
        <p14:creationId xmlns:p14="http://schemas.microsoft.com/office/powerpoint/2010/main" val="23233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type="lt">
                                    <p:tmAbs val="100"/>
                                  </p:iterate>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type="lt">
                                    <p:tmAbs val="200"/>
                                  </p:iterate>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0B98-F3AB-B9EB-A797-DA1564CAA3B9}"/>
              </a:ext>
            </a:extLst>
          </p:cNvPr>
          <p:cNvSpPr>
            <a:spLocks noGrp="1"/>
          </p:cNvSpPr>
          <p:nvPr>
            <p:ph type="title"/>
          </p:nvPr>
        </p:nvSpPr>
        <p:spPr/>
        <p:txBody>
          <a:bodyPr/>
          <a:lstStyle/>
          <a:p>
            <a:r>
              <a:rPr lang="en-US" dirty="0"/>
              <a:t>What’s the status quo?</a:t>
            </a:r>
            <a:endParaRPr lang="en-AT" dirty="0"/>
          </a:p>
        </p:txBody>
      </p:sp>
      <p:pic>
        <p:nvPicPr>
          <p:cNvPr id="5" name="Content Placeholder 4">
            <a:hlinkClick r:id="rId2"/>
            <a:extLst>
              <a:ext uri="{FF2B5EF4-FFF2-40B4-BE49-F238E27FC236}">
                <a16:creationId xmlns:a16="http://schemas.microsoft.com/office/drawing/2014/main" id="{0A42498D-AA19-F14C-DADD-FC70F8263C99}"/>
              </a:ext>
            </a:extLst>
          </p:cNvPr>
          <p:cNvPicPr>
            <a:picLocks noGrp="1" noChangeAspect="1"/>
          </p:cNvPicPr>
          <p:nvPr>
            <p:ph sz="quarter" idx="1"/>
          </p:nvPr>
        </p:nvPicPr>
        <p:blipFill>
          <a:blip r:embed="rId3"/>
          <a:stretch>
            <a:fillRect/>
          </a:stretch>
        </p:blipFill>
        <p:spPr>
          <a:xfrm>
            <a:off x="467544" y="2060848"/>
            <a:ext cx="5548352" cy="312830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782EB40-3A8A-F052-44A0-A0047C2064F8}"/>
              </a:ext>
            </a:extLst>
          </p:cNvPr>
          <p:cNvSpPr txBox="1"/>
          <p:nvPr/>
        </p:nvSpPr>
        <p:spPr>
          <a:xfrm>
            <a:off x="683568" y="5616120"/>
            <a:ext cx="6912768" cy="646331"/>
          </a:xfrm>
          <a:prstGeom prst="rect">
            <a:avLst/>
          </a:prstGeom>
          <a:noFill/>
        </p:spPr>
        <p:txBody>
          <a:bodyPr wrap="square" rtlCol="0">
            <a:spAutoFit/>
          </a:bodyPr>
          <a:lstStyle/>
          <a:p>
            <a:r>
              <a:rPr lang="en-US" sz="1800" dirty="0">
                <a:solidFill>
                  <a:schemeClr val="bg2"/>
                </a:solidFill>
                <a:hlinkClick r:id="rId4"/>
              </a:rPr>
              <a:t>https://tinyurl.com/whats-on-your-mind-today</a:t>
            </a:r>
            <a:endParaRPr lang="en-US" sz="1800" dirty="0">
              <a:solidFill>
                <a:schemeClr val="bg2"/>
              </a:solidFill>
            </a:endParaRPr>
          </a:p>
          <a:p>
            <a:endParaRPr lang="en-AT" dirty="0"/>
          </a:p>
        </p:txBody>
      </p:sp>
      <p:pic>
        <p:nvPicPr>
          <p:cNvPr id="1028" name="Picture 4" descr="QR code for this padlet">
            <a:extLst>
              <a:ext uri="{FF2B5EF4-FFF2-40B4-BE49-F238E27FC236}">
                <a16:creationId xmlns:a16="http://schemas.microsoft.com/office/drawing/2014/main" id="{A2359847-6CF6-E48C-8EAC-69EA979FE5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492896"/>
            <a:ext cx="1700808"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14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text on a whiteboard&#10;&#10;Description generated with very high confidence">
            <a:extLst>
              <a:ext uri="{FF2B5EF4-FFF2-40B4-BE49-F238E27FC236}">
                <a16:creationId xmlns:a16="http://schemas.microsoft.com/office/drawing/2014/main" id="{1C411BCA-A493-4317-9FDD-CD3C02189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40" r="25253"/>
          <a:stretch/>
        </p:blipFill>
        <p:spPr>
          <a:xfrm rot="5400000">
            <a:off x="485116" y="1616140"/>
            <a:ext cx="4452752" cy="3749081"/>
          </a:xfrm>
          <a:prstGeom prst="rect">
            <a:avLst/>
          </a:prstGeom>
        </p:spPr>
      </p:pic>
      <p:sp>
        <p:nvSpPr>
          <p:cNvPr id="10" name="Content Placeholder 9">
            <a:extLst>
              <a:ext uri="{FF2B5EF4-FFF2-40B4-BE49-F238E27FC236}">
                <a16:creationId xmlns:a16="http://schemas.microsoft.com/office/drawing/2014/main" id="{36643747-203A-4536-8EF6-7E468FE38012}"/>
              </a:ext>
            </a:extLst>
          </p:cNvPr>
          <p:cNvSpPr>
            <a:spLocks noGrp="1"/>
          </p:cNvSpPr>
          <p:nvPr>
            <p:ph sz="quarter" idx="1"/>
          </p:nvPr>
        </p:nvSpPr>
        <p:spPr>
          <a:xfrm>
            <a:off x="6078458" y="2098549"/>
            <a:ext cx="2851743" cy="3187826"/>
          </a:xfrm>
        </p:spPr>
        <p:txBody>
          <a:bodyPr>
            <a:normAutofit/>
          </a:bodyPr>
          <a:lstStyle/>
          <a:p>
            <a:r>
              <a:rPr lang="de-AT" sz="2400" u="sng" dirty="0">
                <a:solidFill>
                  <a:schemeClr val="accent1"/>
                </a:solidFill>
              </a:rPr>
              <a:t>Faustregel</a:t>
            </a:r>
          </a:p>
          <a:p>
            <a:endParaRPr lang="de-AT" sz="2400" dirty="0">
              <a:solidFill>
                <a:schemeClr val="accent1"/>
              </a:solidFill>
            </a:endParaRPr>
          </a:p>
          <a:p>
            <a:r>
              <a:rPr lang="de-AT" sz="2400" dirty="0">
                <a:solidFill>
                  <a:schemeClr val="accent1"/>
                </a:solidFill>
              </a:rPr>
              <a:t>10 Kärtchen pro Tag</a:t>
            </a:r>
          </a:p>
          <a:p>
            <a:r>
              <a:rPr lang="de-AT" sz="2400" dirty="0">
                <a:solidFill>
                  <a:schemeClr val="accent1"/>
                </a:solidFill>
              </a:rPr>
              <a:t>oder</a:t>
            </a:r>
          </a:p>
          <a:p>
            <a:r>
              <a:rPr lang="de-AT" sz="2400" dirty="0">
                <a:solidFill>
                  <a:schemeClr val="accent1"/>
                </a:solidFill>
              </a:rPr>
              <a:t>10 Minuten pro Tag</a:t>
            </a:r>
            <a:endParaRPr lang="en-US" sz="2400" dirty="0">
              <a:solidFill>
                <a:schemeClr val="accent1"/>
              </a:solidFill>
            </a:endParaRPr>
          </a:p>
        </p:txBody>
      </p:sp>
    </p:spTree>
    <p:extLst>
      <p:ext uri="{BB962C8B-B14F-4D97-AF65-F5344CB8AC3E}">
        <p14:creationId xmlns:p14="http://schemas.microsoft.com/office/powerpoint/2010/main" val="2596734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86F5-44C3-4145-A664-F72E844F0238}"/>
              </a:ext>
            </a:extLst>
          </p:cNvPr>
          <p:cNvSpPr>
            <a:spLocks noGrp="1"/>
          </p:cNvSpPr>
          <p:nvPr>
            <p:ph type="title"/>
          </p:nvPr>
        </p:nvSpPr>
        <p:spPr/>
        <p:txBody>
          <a:bodyPr/>
          <a:lstStyle/>
          <a:p>
            <a:r>
              <a:rPr lang="de-AT" dirty="0"/>
              <a:t>Warum ist das so Wichtig?</a:t>
            </a:r>
            <a:endParaRPr lang="en-US" dirty="0"/>
          </a:p>
        </p:txBody>
      </p:sp>
      <p:pic>
        <p:nvPicPr>
          <p:cNvPr id="3" name="Picture 2" descr="A picture containing indoor, colorful&#10;&#10;Description generated with high confidence">
            <a:extLst>
              <a:ext uri="{FF2B5EF4-FFF2-40B4-BE49-F238E27FC236}">
                <a16:creationId xmlns:a16="http://schemas.microsoft.com/office/drawing/2014/main" id="{0541CECC-6E6B-46B7-9A77-5C3FE1ADD68F}"/>
              </a:ext>
            </a:extLst>
          </p:cNvPr>
          <p:cNvPicPr>
            <a:picLocks noChangeAspect="1"/>
          </p:cNvPicPr>
          <p:nvPr/>
        </p:nvPicPr>
        <p:blipFill rotWithShape="1">
          <a:blip r:embed="rId2">
            <a:extLst>
              <a:ext uri="{28A0092B-C50C-407E-A947-70E740481C1C}">
                <a14:useLocalDpi xmlns:a14="http://schemas.microsoft.com/office/drawing/2010/main" val="0"/>
              </a:ext>
            </a:extLst>
          </a:blip>
          <a:srcRect t="9905" b="5247"/>
          <a:stretch/>
        </p:blipFill>
        <p:spPr>
          <a:xfrm>
            <a:off x="4755630" y="2212801"/>
            <a:ext cx="3996827" cy="2828640"/>
          </a:xfrm>
          <a:prstGeom prst="rect">
            <a:avLst/>
          </a:prstGeom>
        </p:spPr>
      </p:pic>
      <p:pic>
        <p:nvPicPr>
          <p:cNvPr id="5" name="Picture 4">
            <a:extLst>
              <a:ext uri="{FF2B5EF4-FFF2-40B4-BE49-F238E27FC236}">
                <a16:creationId xmlns:a16="http://schemas.microsoft.com/office/drawing/2014/main" id="{2713E229-87DB-4479-B55D-A3EB0F36E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48" y="2212801"/>
            <a:ext cx="3996827" cy="2839850"/>
          </a:xfrm>
          <a:prstGeom prst="rect">
            <a:avLst/>
          </a:prstGeom>
        </p:spPr>
      </p:pic>
    </p:spTree>
    <p:extLst>
      <p:ext uri="{BB962C8B-B14F-4D97-AF65-F5344CB8AC3E}">
        <p14:creationId xmlns:p14="http://schemas.microsoft.com/office/powerpoint/2010/main" val="2539460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978D-F8AA-489A-A54D-548BC08E7F68}"/>
              </a:ext>
            </a:extLst>
          </p:cNvPr>
          <p:cNvSpPr>
            <a:spLocks noGrp="1"/>
          </p:cNvSpPr>
          <p:nvPr>
            <p:ph type="title"/>
          </p:nvPr>
        </p:nvSpPr>
        <p:spPr/>
        <p:txBody>
          <a:bodyPr/>
          <a:lstStyle/>
          <a:p>
            <a:r>
              <a:rPr lang="de-AT" dirty="0"/>
              <a:t>Stretch your memory</a:t>
            </a:r>
            <a:endParaRPr lang="en-US" dirty="0"/>
          </a:p>
        </p:txBody>
      </p:sp>
      <p:pic>
        <p:nvPicPr>
          <p:cNvPr id="5" name="Content Placeholder 4">
            <a:extLst>
              <a:ext uri="{FF2B5EF4-FFF2-40B4-BE49-F238E27FC236}">
                <a16:creationId xmlns:a16="http://schemas.microsoft.com/office/drawing/2014/main" id="{DCAB6142-0982-4020-B57C-AF0A1E25221C}"/>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132614" y="2647315"/>
            <a:ext cx="2842260" cy="2331720"/>
          </a:xfrm>
        </p:spPr>
      </p:pic>
    </p:spTree>
    <p:extLst>
      <p:ext uri="{BB962C8B-B14F-4D97-AF65-F5344CB8AC3E}">
        <p14:creationId xmlns:p14="http://schemas.microsoft.com/office/powerpoint/2010/main" val="1655774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generated with very high confidence">
            <a:extLst>
              <a:ext uri="{FF2B5EF4-FFF2-40B4-BE49-F238E27FC236}">
                <a16:creationId xmlns:a16="http://schemas.microsoft.com/office/drawing/2014/main" id="{225956A1-6F8A-45B3-AE68-892EBD9EB33A}"/>
              </a:ext>
            </a:extLst>
          </p:cNvPr>
          <p:cNvPicPr>
            <a:picLocks noChangeAspect="1"/>
          </p:cNvPicPr>
          <p:nvPr/>
        </p:nvPicPr>
        <p:blipFill>
          <a:blip r:embed="rId2" cstate="print">
            <a:duotone>
              <a:prstClr val="black"/>
              <a:schemeClr val="accent3">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924803" y="1991485"/>
            <a:ext cx="1644087" cy="311864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EBF7A0-2E89-42C0-8739-C112333A9AB3}"/>
              </a:ext>
            </a:extLst>
          </p:cNvPr>
          <p:cNvSpPr>
            <a:spLocks noGrp="1"/>
          </p:cNvSpPr>
          <p:nvPr>
            <p:ph type="title"/>
          </p:nvPr>
        </p:nvSpPr>
        <p:spPr/>
        <p:txBody>
          <a:bodyPr>
            <a:normAutofit fontScale="90000"/>
          </a:bodyPr>
          <a:lstStyle/>
          <a:p>
            <a:r>
              <a:rPr lang="de-AT" dirty="0"/>
              <a:t>Stretch your memory </a:t>
            </a:r>
            <a:br>
              <a:rPr lang="de-AT" dirty="0"/>
            </a:br>
            <a:endParaRPr lang="en-US" dirty="0"/>
          </a:p>
        </p:txBody>
      </p:sp>
      <p:pic>
        <p:nvPicPr>
          <p:cNvPr id="5" name="Content Placeholder 4" descr="A screenshot of a cell phone&#10;&#10;Description generated with very high confidence">
            <a:extLst>
              <a:ext uri="{FF2B5EF4-FFF2-40B4-BE49-F238E27FC236}">
                <a16:creationId xmlns:a16="http://schemas.microsoft.com/office/drawing/2014/main" id="{4D7524DB-E8F2-4075-B074-57D795925FFA}"/>
              </a:ext>
            </a:extLst>
          </p:cNvPr>
          <p:cNvPicPr>
            <a:picLocks noGrp="1" noChangeAspect="1"/>
          </p:cNvPicPr>
          <p:nvPr>
            <p:ph sz="quarter" idx="1"/>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03174" y="2561590"/>
            <a:ext cx="1501140" cy="2503170"/>
          </a:xfrm>
          <a:prstGeom prst="rect">
            <a:avLst/>
          </a:prstGeom>
          <a:ln>
            <a:noFill/>
          </a:ln>
          <a:effectLst>
            <a:outerShdw blurRad="292100" dist="139700" dir="2700000" algn="tl" rotWithShape="0">
              <a:srgbClr val="333333">
                <a:alpha val="65000"/>
              </a:srgbClr>
            </a:outerShdw>
          </a:effectLst>
        </p:spPr>
      </p:pic>
      <p:pic>
        <p:nvPicPr>
          <p:cNvPr id="7" name="Picture 6" descr="A screenshot of a cell phone&#10;&#10;Description generated with very high confidence">
            <a:extLst>
              <a:ext uri="{FF2B5EF4-FFF2-40B4-BE49-F238E27FC236}">
                <a16:creationId xmlns:a16="http://schemas.microsoft.com/office/drawing/2014/main" id="{3F75194E-C9FC-451F-ACA8-25E81360A945}"/>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2790" y="2668249"/>
            <a:ext cx="1553527" cy="2618126"/>
          </a:xfrm>
          <a:prstGeom prst="rect">
            <a:avLst/>
          </a:prstGeom>
          <a:ln>
            <a:noFill/>
          </a:ln>
          <a:effectLst>
            <a:outerShdw blurRad="292100" dist="139700" dir="2700000" algn="tl" rotWithShape="0">
              <a:srgbClr val="333333">
                <a:alpha val="65000"/>
              </a:srgbClr>
            </a:outerShdw>
          </a:effectLst>
        </p:spPr>
      </p:pic>
      <p:pic>
        <p:nvPicPr>
          <p:cNvPr id="9" name="Picture 8" descr="A screenshot of a cell phone&#10;&#10;Description generated with very high confidence">
            <a:extLst>
              <a:ext uri="{FF2B5EF4-FFF2-40B4-BE49-F238E27FC236}">
                <a16:creationId xmlns:a16="http://schemas.microsoft.com/office/drawing/2014/main" id="{EE780DBB-E42D-41C3-B435-804F3BC36D2A}"/>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70215" y="2090542"/>
            <a:ext cx="1553527" cy="3453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826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close up of a logo&#10;&#10;Description generated with very high confidence">
            <a:extLst>
              <a:ext uri="{FF2B5EF4-FFF2-40B4-BE49-F238E27FC236}">
                <a16:creationId xmlns:a16="http://schemas.microsoft.com/office/drawing/2014/main" id="{FF57664D-DB7B-4473-BAEE-85ACB650409E}"/>
              </a:ext>
            </a:extLst>
          </p:cNvPr>
          <p:cNvPicPr>
            <a:picLocks noChangeAspect="1"/>
          </p:cNvPicPr>
          <p:nvPr/>
        </p:nvPicPr>
        <p:blipFill rotWithShape="1">
          <a:blip r:embed="rId2">
            <a:extLst>
              <a:ext uri="{28A0092B-C50C-407E-A947-70E740481C1C}">
                <a14:useLocalDpi xmlns:a14="http://schemas.microsoft.com/office/drawing/2010/main" val="0"/>
              </a:ext>
            </a:extLst>
          </a:blip>
          <a:srcRect t="3891" r="11531" b="3823"/>
          <a:stretch/>
        </p:blipFill>
        <p:spPr>
          <a:xfrm flipH="1">
            <a:off x="4593697" y="1668413"/>
            <a:ext cx="2459229" cy="4043030"/>
          </a:xfrm>
          <a:prstGeom prst="rect">
            <a:avLst/>
          </a:prstGeom>
        </p:spPr>
      </p:pic>
      <p:sp>
        <p:nvSpPr>
          <p:cNvPr id="11" name="Speech Bubble: Oval 10">
            <a:extLst>
              <a:ext uri="{FF2B5EF4-FFF2-40B4-BE49-F238E27FC236}">
                <a16:creationId xmlns:a16="http://schemas.microsoft.com/office/drawing/2014/main" id="{756B4D0B-F117-4EB0-82E4-E02CCBEAEDE9}"/>
              </a:ext>
            </a:extLst>
          </p:cNvPr>
          <p:cNvSpPr/>
          <p:nvPr/>
        </p:nvSpPr>
        <p:spPr>
          <a:xfrm>
            <a:off x="5959329" y="998413"/>
            <a:ext cx="3250905" cy="1252523"/>
          </a:xfrm>
          <a:prstGeom prst="wedgeEllipseCallout">
            <a:avLst>
              <a:gd name="adj1" fmla="val -51541"/>
              <a:gd name="adj2" fmla="val 51929"/>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dirty="0">
                <a:ln w="0"/>
                <a:solidFill>
                  <a:schemeClr val="tx1"/>
                </a:solidFill>
                <a:effectLst>
                  <a:outerShdw blurRad="38100" dist="19050" dir="2700000" algn="tl" rotWithShape="0">
                    <a:schemeClr val="dk1">
                      <a:alpha val="40000"/>
                    </a:schemeClr>
                  </a:outerShdw>
                </a:effectLst>
              </a:rPr>
              <a:t>I have a very nice room.</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Rectangle: Rounded Corners 11">
            <a:extLst>
              <a:ext uri="{FF2B5EF4-FFF2-40B4-BE49-F238E27FC236}">
                <a16:creationId xmlns:a16="http://schemas.microsoft.com/office/drawing/2014/main" id="{716F61E2-5A7B-44AB-BCCC-5FCFDA8DAE81}"/>
              </a:ext>
            </a:extLst>
          </p:cNvPr>
          <p:cNvSpPr/>
          <p:nvPr/>
        </p:nvSpPr>
        <p:spPr>
          <a:xfrm>
            <a:off x="789742" y="1050534"/>
            <a:ext cx="3384374" cy="94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100" dirty="0">
                <a:ln w="0"/>
                <a:solidFill>
                  <a:schemeClr val="tx1"/>
                </a:solidFill>
                <a:effectLst>
                  <a:outerShdw blurRad="38100" dist="19050" dir="2700000" algn="tl" rotWithShape="0">
                    <a:schemeClr val="dk1">
                      <a:alpha val="40000"/>
                    </a:schemeClr>
                  </a:outerShdw>
                </a:effectLst>
              </a:rPr>
              <a:t>Ich merke mir einen Satz…</a:t>
            </a:r>
            <a:endParaRPr lang="en-US" sz="2100" dirty="0">
              <a:ln w="0"/>
              <a:solidFill>
                <a:schemeClr val="tx1"/>
              </a:solidFill>
              <a:effectLst>
                <a:outerShdw blurRad="38100" dist="19050" dir="2700000" algn="tl" rotWithShape="0">
                  <a:schemeClr val="dk1">
                    <a:alpha val="40000"/>
                  </a:schemeClr>
                </a:outerShdw>
              </a:effectLst>
            </a:endParaRPr>
          </a:p>
        </p:txBody>
      </p:sp>
      <p:pic>
        <p:nvPicPr>
          <p:cNvPr id="16" name="Content Placeholder 15">
            <a:extLst>
              <a:ext uri="{FF2B5EF4-FFF2-40B4-BE49-F238E27FC236}">
                <a16:creationId xmlns:a16="http://schemas.microsoft.com/office/drawing/2014/main" id="{2225BAD6-6999-4E35-9F06-1AEF1F8DE710}"/>
              </a:ext>
            </a:extLst>
          </p:cNvPr>
          <p:cNvPicPr>
            <a:picLocks noGrp="1" noChangeAspect="1"/>
          </p:cNvPicPr>
          <p:nvPr>
            <p:ph sz="quarter" idx="1"/>
          </p:nvPr>
        </p:nvPicPr>
        <p:blipFill>
          <a:blip r:embed="rId3"/>
          <a:stretch>
            <a:fillRect/>
          </a:stretch>
        </p:blipFill>
        <p:spPr>
          <a:xfrm>
            <a:off x="823359" y="1888755"/>
            <a:ext cx="2779765" cy="4272179"/>
          </a:xfrm>
          <a:prstGeom prst="rect">
            <a:avLst/>
          </a:prstGeom>
        </p:spPr>
      </p:pic>
      <p:sp>
        <p:nvSpPr>
          <p:cNvPr id="13" name="Rectangle: Rounded Corners 12">
            <a:extLst>
              <a:ext uri="{FF2B5EF4-FFF2-40B4-BE49-F238E27FC236}">
                <a16:creationId xmlns:a16="http://schemas.microsoft.com/office/drawing/2014/main" id="{2BCD5C10-C985-4AD8-9DB1-8F0D28AB21F4}"/>
              </a:ext>
            </a:extLst>
          </p:cNvPr>
          <p:cNvSpPr/>
          <p:nvPr/>
        </p:nvSpPr>
        <p:spPr>
          <a:xfrm>
            <a:off x="1385225" y="2158466"/>
            <a:ext cx="3248134" cy="80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Gehe …..möglichst weit… zu meinem Tisch….. </a:t>
            </a:r>
            <a:endParaRPr lang="en-US" dirty="0">
              <a:ln w="0"/>
              <a:solidFill>
                <a:schemeClr val="tx1"/>
              </a:solidFill>
              <a:effectLst>
                <a:outerShdw blurRad="38100" dist="19050" dir="2700000" algn="tl" rotWithShape="0">
                  <a:schemeClr val="dk1">
                    <a:alpha val="40000"/>
                  </a:schemeClr>
                </a:outerShdw>
              </a:effectLst>
            </a:endParaRPr>
          </a:p>
        </p:txBody>
      </p:sp>
      <p:pic>
        <p:nvPicPr>
          <p:cNvPr id="17" name="Picture 16">
            <a:extLst>
              <a:ext uri="{FF2B5EF4-FFF2-40B4-BE49-F238E27FC236}">
                <a16:creationId xmlns:a16="http://schemas.microsoft.com/office/drawing/2014/main" id="{69E4D335-6663-4977-A02B-854BDEB012A1}"/>
              </a:ext>
            </a:extLst>
          </p:cNvPr>
          <p:cNvPicPr>
            <a:picLocks noChangeAspect="1"/>
          </p:cNvPicPr>
          <p:nvPr/>
        </p:nvPicPr>
        <p:blipFill rotWithShape="1">
          <a:blip r:embed="rId4"/>
          <a:srcRect r="7173"/>
          <a:stretch/>
        </p:blipFill>
        <p:spPr>
          <a:xfrm>
            <a:off x="6454173" y="2962497"/>
            <a:ext cx="2081323" cy="2666779"/>
          </a:xfrm>
          <a:prstGeom prst="rect">
            <a:avLst/>
          </a:prstGeom>
        </p:spPr>
      </p:pic>
      <p:sp>
        <p:nvSpPr>
          <p:cNvPr id="18" name="TextBox 17">
            <a:extLst>
              <a:ext uri="{FF2B5EF4-FFF2-40B4-BE49-F238E27FC236}">
                <a16:creationId xmlns:a16="http://schemas.microsoft.com/office/drawing/2014/main" id="{04584A74-53C8-43FA-B699-770408FDDF59}"/>
              </a:ext>
            </a:extLst>
          </p:cNvPr>
          <p:cNvSpPr txBox="1"/>
          <p:nvPr/>
        </p:nvSpPr>
        <p:spPr>
          <a:xfrm>
            <a:off x="6513980" y="3177855"/>
            <a:ext cx="1961707" cy="646331"/>
          </a:xfrm>
          <a:prstGeom prst="rect">
            <a:avLst/>
          </a:prstGeom>
          <a:noFill/>
        </p:spPr>
        <p:txBody>
          <a:bodyPr wrap="square" rtlCol="0">
            <a:spAutoFit/>
          </a:bodyPr>
          <a:lstStyle/>
          <a:p>
            <a:r>
              <a:rPr lang="de-AT" b="1" dirty="0">
                <a:latin typeface="Bradley Hand ITC" panose="03070402050302030203" pitchFamily="66" charset="0"/>
              </a:rPr>
              <a:t>I have a very nice room. </a:t>
            </a:r>
            <a:endParaRPr lang="en-US" b="1" dirty="0">
              <a:latin typeface="Bradley Hand ITC" panose="03070402050302030203" pitchFamily="66" charset="0"/>
            </a:endParaRPr>
          </a:p>
        </p:txBody>
      </p:sp>
      <p:sp>
        <p:nvSpPr>
          <p:cNvPr id="19" name="Speech Bubble: Oval 18">
            <a:extLst>
              <a:ext uri="{FF2B5EF4-FFF2-40B4-BE49-F238E27FC236}">
                <a16:creationId xmlns:a16="http://schemas.microsoft.com/office/drawing/2014/main" id="{96F2EEBD-148D-4653-AC5D-FEE08261CE76}"/>
              </a:ext>
            </a:extLst>
          </p:cNvPr>
          <p:cNvSpPr/>
          <p:nvPr/>
        </p:nvSpPr>
        <p:spPr>
          <a:xfrm>
            <a:off x="5979594" y="943503"/>
            <a:ext cx="3145029" cy="1252523"/>
          </a:xfrm>
          <a:prstGeom prst="wedgeEllipseCallout">
            <a:avLst>
              <a:gd name="adj1" fmla="val -48217"/>
              <a:gd name="adj2" fmla="val 7459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It is small, but I like it.</a:t>
            </a:r>
            <a:endParaRPr lang="en-US" b="1" dirty="0">
              <a:solidFill>
                <a:schemeClr val="tx1"/>
              </a:solidFill>
            </a:endParaRPr>
          </a:p>
        </p:txBody>
      </p:sp>
      <p:sp>
        <p:nvSpPr>
          <p:cNvPr id="20" name="TextBox 19">
            <a:extLst>
              <a:ext uri="{FF2B5EF4-FFF2-40B4-BE49-F238E27FC236}">
                <a16:creationId xmlns:a16="http://schemas.microsoft.com/office/drawing/2014/main" id="{4CC4D460-C2E3-4324-A123-8AC088FE75CB}"/>
              </a:ext>
            </a:extLst>
          </p:cNvPr>
          <p:cNvSpPr txBox="1"/>
          <p:nvPr/>
        </p:nvSpPr>
        <p:spPr>
          <a:xfrm>
            <a:off x="6513980" y="3689929"/>
            <a:ext cx="1725797" cy="646331"/>
          </a:xfrm>
          <a:prstGeom prst="rect">
            <a:avLst/>
          </a:prstGeom>
          <a:noFill/>
        </p:spPr>
        <p:txBody>
          <a:bodyPr wrap="square" rtlCol="0">
            <a:spAutoFit/>
          </a:bodyPr>
          <a:lstStyle/>
          <a:p>
            <a:r>
              <a:rPr lang="de-AT" b="1" dirty="0">
                <a:latin typeface="Bradley Hand ITC" panose="03070402050302030203" pitchFamily="66" charset="0"/>
              </a:rPr>
              <a:t>It is small, but I like it.</a:t>
            </a:r>
            <a:endParaRPr lang="en-US" b="1" dirty="0">
              <a:latin typeface="Bradley Hand ITC" panose="03070402050302030203" pitchFamily="66" charset="0"/>
            </a:endParaRPr>
          </a:p>
        </p:txBody>
      </p:sp>
      <p:sp>
        <p:nvSpPr>
          <p:cNvPr id="21" name="TextBox 20">
            <a:extLst>
              <a:ext uri="{FF2B5EF4-FFF2-40B4-BE49-F238E27FC236}">
                <a16:creationId xmlns:a16="http://schemas.microsoft.com/office/drawing/2014/main" id="{D41F44D5-687F-4B34-922C-8FCBC134CD22}"/>
              </a:ext>
            </a:extLst>
          </p:cNvPr>
          <p:cNvSpPr txBox="1"/>
          <p:nvPr/>
        </p:nvSpPr>
        <p:spPr>
          <a:xfrm>
            <a:off x="6579324" y="4403566"/>
            <a:ext cx="1595108" cy="646331"/>
          </a:xfrm>
          <a:prstGeom prst="rect">
            <a:avLst/>
          </a:prstGeom>
          <a:noFill/>
        </p:spPr>
        <p:txBody>
          <a:bodyPr wrap="square" rtlCol="0">
            <a:spAutoFit/>
          </a:bodyPr>
          <a:lstStyle/>
          <a:p>
            <a:r>
              <a:rPr lang="de-AT" b="1" dirty="0">
                <a:latin typeface="Bradley Hand ITC" panose="03070402050302030203" pitchFamily="66" charset="0"/>
              </a:rPr>
              <a:t>In my room, is a bed.</a:t>
            </a:r>
            <a:endParaRPr lang="en-US" b="1" dirty="0">
              <a:latin typeface="Bradley Hand ITC" panose="03070402050302030203" pitchFamily="66" charset="0"/>
            </a:endParaRPr>
          </a:p>
        </p:txBody>
      </p:sp>
      <p:sp>
        <p:nvSpPr>
          <p:cNvPr id="22" name="TextBox 21">
            <a:extLst>
              <a:ext uri="{FF2B5EF4-FFF2-40B4-BE49-F238E27FC236}">
                <a16:creationId xmlns:a16="http://schemas.microsoft.com/office/drawing/2014/main" id="{8667C0B7-8A12-454F-AC75-A40AC8EAFDEF}"/>
              </a:ext>
            </a:extLst>
          </p:cNvPr>
          <p:cNvSpPr txBox="1"/>
          <p:nvPr/>
        </p:nvSpPr>
        <p:spPr>
          <a:xfrm>
            <a:off x="7494833" y="4150907"/>
            <a:ext cx="1313884" cy="369332"/>
          </a:xfrm>
          <a:prstGeom prst="rect">
            <a:avLst/>
          </a:prstGeom>
          <a:noFill/>
        </p:spPr>
        <p:txBody>
          <a:bodyPr wrap="square" rtlCol="0">
            <a:spAutoFit/>
          </a:bodyPr>
          <a:lstStyle/>
          <a:p>
            <a:r>
              <a:rPr lang="de-AT" b="1" dirty="0">
                <a:solidFill>
                  <a:srgbClr val="FF0000"/>
                </a:solidFill>
                <a:latin typeface="Bradley Hand ITC" panose="03070402050302030203" pitchFamily="66" charset="0"/>
              </a:rPr>
              <a:t>there is </a:t>
            </a:r>
            <a:endParaRPr lang="en-US" b="1" dirty="0">
              <a:solidFill>
                <a:srgbClr val="FF0000"/>
              </a:solidFill>
              <a:latin typeface="Bradley Hand ITC" panose="03070402050302030203" pitchFamily="66" charset="0"/>
            </a:endParaRPr>
          </a:p>
        </p:txBody>
      </p:sp>
      <p:sp>
        <p:nvSpPr>
          <p:cNvPr id="23" name="Speech Bubble: Oval 22">
            <a:extLst>
              <a:ext uri="{FF2B5EF4-FFF2-40B4-BE49-F238E27FC236}">
                <a16:creationId xmlns:a16="http://schemas.microsoft.com/office/drawing/2014/main" id="{F0D8E18D-23FF-4617-86B0-55A6649A82D4}"/>
              </a:ext>
            </a:extLst>
          </p:cNvPr>
          <p:cNvSpPr/>
          <p:nvPr/>
        </p:nvSpPr>
        <p:spPr>
          <a:xfrm>
            <a:off x="6145383" y="1052303"/>
            <a:ext cx="3085117" cy="1270843"/>
          </a:xfrm>
          <a:prstGeom prst="wedgeEllipseCallout">
            <a:avLst>
              <a:gd name="adj1" fmla="val -52626"/>
              <a:gd name="adj2" fmla="val 5308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AT" b="1" dirty="0">
                <a:ln w="0"/>
                <a:solidFill>
                  <a:schemeClr val="tx1"/>
                </a:solidFill>
                <a:effectLst>
                  <a:outerShdw blurRad="38100" dist="19050" dir="2700000" algn="tl" rotWithShape="0">
                    <a:schemeClr val="dk1">
                      <a:alpha val="40000"/>
                    </a:schemeClr>
                  </a:outerShdw>
                </a:effectLst>
              </a:rPr>
              <a:t>In my room there is a bed.</a:t>
            </a:r>
            <a:endParaRPr lang="en-US" b="1" dirty="0">
              <a:ln w="0"/>
              <a:solidFill>
                <a:schemeClr val="tx1"/>
              </a:solidFill>
              <a:effectLst>
                <a:outerShdw blurRad="38100" dist="19050" dir="2700000" algn="tl" rotWithShape="0">
                  <a:schemeClr val="dk1">
                    <a:alpha val="40000"/>
                  </a:schemeClr>
                </a:outerShdw>
              </a:effectLst>
            </a:endParaRPr>
          </a:p>
        </p:txBody>
      </p:sp>
      <p:sp>
        <p:nvSpPr>
          <p:cNvPr id="24" name="Rectangle: Rounded Corners 23">
            <a:extLst>
              <a:ext uri="{FF2B5EF4-FFF2-40B4-BE49-F238E27FC236}">
                <a16:creationId xmlns:a16="http://schemas.microsoft.com/office/drawing/2014/main" id="{6250C060-FF13-4593-963B-5F4BDCDB6872}"/>
              </a:ext>
            </a:extLst>
          </p:cNvPr>
          <p:cNvSpPr/>
          <p:nvPr/>
        </p:nvSpPr>
        <p:spPr>
          <a:xfrm>
            <a:off x="1961707" y="3100089"/>
            <a:ext cx="2886756" cy="770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 und schreibe den Satz in mein Heft.</a:t>
            </a:r>
            <a:endParaRPr lang="en-US" dirty="0">
              <a:ln w="0"/>
              <a:solidFill>
                <a:schemeClr val="tx1"/>
              </a:solidFill>
              <a:effectLst>
                <a:outerShdw blurRad="38100" dist="19050" dir="2700000" algn="tl" rotWithShape="0">
                  <a:schemeClr val="dk1">
                    <a:alpha val="40000"/>
                  </a:schemeClr>
                </a:outerShdw>
              </a:effectLst>
            </a:endParaRPr>
          </a:p>
        </p:txBody>
      </p:sp>
      <p:sp>
        <p:nvSpPr>
          <p:cNvPr id="27" name="Arrow: Left 26">
            <a:extLst>
              <a:ext uri="{FF2B5EF4-FFF2-40B4-BE49-F238E27FC236}">
                <a16:creationId xmlns:a16="http://schemas.microsoft.com/office/drawing/2014/main" id="{B92EC8B8-62FB-4085-9D5B-109DCE304A60}"/>
              </a:ext>
            </a:extLst>
          </p:cNvPr>
          <p:cNvSpPr/>
          <p:nvPr/>
        </p:nvSpPr>
        <p:spPr>
          <a:xfrm>
            <a:off x="4543765" y="2461039"/>
            <a:ext cx="2984957" cy="896723"/>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AT" sz="1350" dirty="0">
                <a:ln w="0"/>
                <a:solidFill>
                  <a:schemeClr val="tx1"/>
                </a:solidFill>
                <a:effectLst>
                  <a:outerShdw blurRad="38100" dist="19050" dir="2700000" algn="tl" rotWithShape="0">
                    <a:schemeClr val="dk1">
                      <a:alpha val="40000"/>
                    </a:schemeClr>
                  </a:outerShdw>
                </a:effectLst>
              </a:rPr>
              <a:t>Ich gehe zurück und merke mir den nächsten Satz.</a:t>
            </a:r>
            <a:endParaRPr lang="en-US" sz="1350" dirty="0">
              <a:ln w="0"/>
              <a:solidFill>
                <a:schemeClr val="tx1"/>
              </a:solidFill>
              <a:effectLst>
                <a:outerShdw blurRad="38100" dist="19050" dir="2700000" algn="tl" rotWithShape="0">
                  <a:schemeClr val="dk1">
                    <a:alpha val="40000"/>
                  </a:schemeClr>
                </a:outerShdw>
              </a:effectLst>
            </a:endParaRPr>
          </a:p>
        </p:txBody>
      </p:sp>
      <p:pic>
        <p:nvPicPr>
          <p:cNvPr id="25" name="Picture 24">
            <a:extLst>
              <a:ext uri="{FF2B5EF4-FFF2-40B4-BE49-F238E27FC236}">
                <a16:creationId xmlns:a16="http://schemas.microsoft.com/office/drawing/2014/main" id="{6281AB78-9D0A-4312-83E0-A0355DAA79B5}"/>
              </a:ext>
            </a:extLst>
          </p:cNvPr>
          <p:cNvPicPr>
            <a:picLocks noChangeAspect="1"/>
          </p:cNvPicPr>
          <p:nvPr/>
        </p:nvPicPr>
        <p:blipFill>
          <a:blip r:embed="rId5"/>
          <a:stretch>
            <a:fillRect/>
          </a:stretch>
        </p:blipFill>
        <p:spPr>
          <a:xfrm rot="21113859">
            <a:off x="1122120" y="1715719"/>
            <a:ext cx="2780017" cy="4270619"/>
          </a:xfrm>
          <a:prstGeom prst="rect">
            <a:avLst/>
          </a:prstGeom>
        </p:spPr>
      </p:pic>
      <p:sp>
        <p:nvSpPr>
          <p:cNvPr id="26" name="Rectangle: Rounded Corners 25">
            <a:extLst>
              <a:ext uri="{FF2B5EF4-FFF2-40B4-BE49-F238E27FC236}">
                <a16:creationId xmlns:a16="http://schemas.microsoft.com/office/drawing/2014/main" id="{DE3E8D75-A46B-4DA0-A7D6-04EDBB4D8731}"/>
              </a:ext>
            </a:extLst>
          </p:cNvPr>
          <p:cNvSpPr/>
          <p:nvPr/>
        </p:nvSpPr>
        <p:spPr>
          <a:xfrm>
            <a:off x="788892" y="998413"/>
            <a:ext cx="3711419" cy="966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Überprüfen    CHECK !!!</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28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type="lt">
                                    <p:tmAbs val="100"/>
                                  </p:iterate>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35" presetClass="path" presetSubtype="0" accel="50000" decel="50000" fill="hold" grpId="0" nodeType="withEffect">
                                  <p:stCondLst>
                                    <p:cond delay="0"/>
                                  </p:stCondLst>
                                  <p:childTnLst>
                                    <p:animMotion origin="layout" path="M 0 0 L -0.25 0 E" pathEditMode="relative" ptsTypes="">
                                      <p:cBhvr>
                                        <p:cTn id="40" dur="2000" fill="hold"/>
                                        <p:tgtEl>
                                          <p:spTgt spid="27"/>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5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type="lt">
                                    <p:tmAbs val="100"/>
                                  </p:iterate>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type="lt">
                                    <p:tmAbs val="100"/>
                                  </p:iterate>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80">
                                          <p:stCondLst>
                                            <p:cond delay="0"/>
                                          </p:stCondLst>
                                        </p:cTn>
                                        <p:tgtEl>
                                          <p:spTgt spid="25"/>
                                        </p:tgtEl>
                                      </p:cBhvr>
                                    </p:animEffect>
                                    <p:anim calcmode="lin" valueType="num">
                                      <p:cBhvr>
                                        <p:cTn id="7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0" dur="26">
                                          <p:stCondLst>
                                            <p:cond delay="650"/>
                                          </p:stCondLst>
                                        </p:cTn>
                                        <p:tgtEl>
                                          <p:spTgt spid="25"/>
                                        </p:tgtEl>
                                      </p:cBhvr>
                                      <p:to x="100000" y="60000"/>
                                    </p:animScale>
                                    <p:animScale>
                                      <p:cBhvr>
                                        <p:cTn id="81" dur="166" decel="50000">
                                          <p:stCondLst>
                                            <p:cond delay="676"/>
                                          </p:stCondLst>
                                        </p:cTn>
                                        <p:tgtEl>
                                          <p:spTgt spid="25"/>
                                        </p:tgtEl>
                                      </p:cBhvr>
                                      <p:to x="100000" y="100000"/>
                                    </p:animScale>
                                    <p:animScale>
                                      <p:cBhvr>
                                        <p:cTn id="82" dur="26">
                                          <p:stCondLst>
                                            <p:cond delay="1312"/>
                                          </p:stCondLst>
                                        </p:cTn>
                                        <p:tgtEl>
                                          <p:spTgt spid="25"/>
                                        </p:tgtEl>
                                      </p:cBhvr>
                                      <p:to x="100000" y="80000"/>
                                    </p:animScale>
                                    <p:animScale>
                                      <p:cBhvr>
                                        <p:cTn id="83" dur="166" decel="50000">
                                          <p:stCondLst>
                                            <p:cond delay="1338"/>
                                          </p:stCondLst>
                                        </p:cTn>
                                        <p:tgtEl>
                                          <p:spTgt spid="25"/>
                                        </p:tgtEl>
                                      </p:cBhvr>
                                      <p:to x="100000" y="100000"/>
                                    </p:animScale>
                                    <p:animScale>
                                      <p:cBhvr>
                                        <p:cTn id="84" dur="26">
                                          <p:stCondLst>
                                            <p:cond delay="1642"/>
                                          </p:stCondLst>
                                        </p:cTn>
                                        <p:tgtEl>
                                          <p:spTgt spid="25"/>
                                        </p:tgtEl>
                                      </p:cBhvr>
                                      <p:to x="100000" y="90000"/>
                                    </p:animScale>
                                    <p:animScale>
                                      <p:cBhvr>
                                        <p:cTn id="85" dur="166" decel="50000">
                                          <p:stCondLst>
                                            <p:cond delay="1668"/>
                                          </p:stCondLst>
                                        </p:cTn>
                                        <p:tgtEl>
                                          <p:spTgt spid="25"/>
                                        </p:tgtEl>
                                      </p:cBhvr>
                                      <p:to x="100000" y="100000"/>
                                    </p:animScale>
                                    <p:animScale>
                                      <p:cBhvr>
                                        <p:cTn id="86" dur="26">
                                          <p:stCondLst>
                                            <p:cond delay="1808"/>
                                          </p:stCondLst>
                                        </p:cTn>
                                        <p:tgtEl>
                                          <p:spTgt spid="25"/>
                                        </p:tgtEl>
                                      </p:cBhvr>
                                      <p:to x="100000" y="95000"/>
                                    </p:animScale>
                                    <p:animScale>
                                      <p:cBhvr>
                                        <p:cTn id="87" dur="166" decel="50000">
                                          <p:stCondLst>
                                            <p:cond delay="1834"/>
                                          </p:stCondLst>
                                        </p:cTn>
                                        <p:tgtEl>
                                          <p:spTgt spid="25"/>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iterate type="lt">
                                    <p:tmAbs val="200"/>
                                  </p:iterate>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p:bldP spid="19" grpId="0" animBg="1"/>
      <p:bldP spid="20" grpId="0"/>
      <p:bldP spid="21" grpId="0"/>
      <p:bldP spid="22" grpId="0"/>
      <p:bldP spid="23" grpId="0" animBg="1"/>
      <p:bldP spid="24" grpId="0" animBg="1"/>
      <p:bldP spid="27" grpId="0" animBg="1"/>
      <p:bldP spid="27" grpId="1"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Approaches</a:t>
            </a:r>
            <a:r>
              <a:rPr lang="fr-FR" dirty="0"/>
              <a:t> to </a:t>
            </a:r>
            <a:r>
              <a:rPr lang="fr-FR" dirty="0" err="1"/>
              <a:t>teaching</a:t>
            </a:r>
            <a:r>
              <a:rPr lang="fr-FR" dirty="0"/>
              <a:t> </a:t>
            </a:r>
            <a:r>
              <a:rPr lang="fr-FR" dirty="0" err="1"/>
              <a:t>grammar</a:t>
            </a:r>
            <a:endParaRPr lang="fr-FR" dirty="0"/>
          </a:p>
        </p:txBody>
      </p:sp>
      <p:sp>
        <p:nvSpPr>
          <p:cNvPr id="3" name="Content Placeholder 2"/>
          <p:cNvSpPr>
            <a:spLocks noGrp="1"/>
          </p:cNvSpPr>
          <p:nvPr>
            <p:ph sz="quarter" idx="1"/>
          </p:nvPr>
        </p:nvSpPr>
        <p:spPr/>
        <p:txBody>
          <a:bodyPr/>
          <a:lstStyle/>
          <a:p>
            <a:r>
              <a:rPr lang="fr-FR" dirty="0" err="1"/>
              <a:t>Traditional</a:t>
            </a:r>
            <a:r>
              <a:rPr lang="fr-FR" dirty="0"/>
              <a:t> </a:t>
            </a:r>
            <a:r>
              <a:rPr lang="fr-FR" dirty="0" err="1"/>
              <a:t>grammar</a:t>
            </a:r>
            <a:endParaRPr lang="fr-FR" dirty="0"/>
          </a:p>
          <a:p>
            <a:endParaRPr lang="fr-FR" dirty="0"/>
          </a:p>
          <a:p>
            <a:r>
              <a:rPr lang="fr-FR" dirty="0"/>
              <a:t>Communicative </a:t>
            </a:r>
            <a:r>
              <a:rPr lang="fr-FR" dirty="0" err="1"/>
              <a:t>grammar</a:t>
            </a:r>
            <a:endParaRPr lang="fr-FR" dirty="0"/>
          </a:p>
          <a:p>
            <a:endParaRPr lang="fr-FR" dirty="0"/>
          </a:p>
          <a:p>
            <a:r>
              <a:rPr lang="fr-FR" dirty="0"/>
              <a:t>Acquisition-</a:t>
            </a:r>
            <a:r>
              <a:rPr lang="fr-FR" dirty="0" err="1"/>
              <a:t>based</a:t>
            </a:r>
            <a:r>
              <a:rPr lang="fr-FR" dirty="0"/>
              <a:t> </a:t>
            </a:r>
            <a:r>
              <a:rPr lang="fr-FR" dirty="0" err="1"/>
              <a:t>grammar</a:t>
            </a:r>
            <a:endParaRPr lang="fr-FR" dirty="0"/>
          </a:p>
          <a:p>
            <a:endParaRPr lang="fr-FR" dirty="0"/>
          </a:p>
          <a:p>
            <a:r>
              <a:rPr lang="fr-FR" dirty="0"/>
              <a:t>Cognitive </a:t>
            </a:r>
            <a:r>
              <a:rPr lang="fr-FR" dirty="0" err="1"/>
              <a:t>grammar</a:t>
            </a:r>
            <a:endParaRPr lang="fr-FR" dirty="0"/>
          </a:p>
          <a:p>
            <a:endParaRPr lang="fr-FR"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98" b="25742"/>
          <a:stretch/>
        </p:blipFill>
        <p:spPr bwMode="auto">
          <a:xfrm>
            <a:off x="6999520" y="1453952"/>
            <a:ext cx="1905000" cy="96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40" b="24560"/>
          <a:stretch/>
        </p:blipFill>
        <p:spPr bwMode="auto">
          <a:xfrm>
            <a:off x="6990040" y="2462800"/>
            <a:ext cx="1905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61" b="23920"/>
          <a:stretch/>
        </p:blipFill>
        <p:spPr bwMode="auto">
          <a:xfrm>
            <a:off x="6990040" y="3467072"/>
            <a:ext cx="1905000" cy="97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719" b="32598"/>
          <a:stretch/>
        </p:blipFill>
        <p:spPr bwMode="auto">
          <a:xfrm>
            <a:off x="6990040" y="4509120"/>
            <a:ext cx="1905000" cy="104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79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4" name="Content Placeholder 3"/>
          <p:cNvSpPr>
            <a:spLocks noGrp="1"/>
          </p:cNvSpPr>
          <p:nvPr>
            <p:ph sz="quarter" idx="1"/>
          </p:nvPr>
        </p:nvSpPr>
        <p:spPr>
          <a:xfrm>
            <a:off x="288873" y="1501290"/>
            <a:ext cx="8503920" cy="4572000"/>
          </a:xfrm>
        </p:spPr>
        <p:txBody>
          <a:bodyPr/>
          <a:lstStyle/>
          <a:p>
            <a:endParaRPr lang="fr-FR" dirty="0"/>
          </a:p>
          <a:p>
            <a:pPr marL="0" indent="0">
              <a:buNone/>
            </a:pPr>
            <a:r>
              <a:rPr lang="fr-FR" dirty="0" err="1"/>
              <a:t>Remember</a:t>
            </a:r>
            <a:r>
              <a:rPr lang="fr-FR" dirty="0"/>
              <a:t>: </a:t>
            </a:r>
          </a:p>
          <a:p>
            <a:r>
              <a:rPr lang="fr-FR" dirty="0" err="1"/>
              <a:t>Grammar</a:t>
            </a:r>
            <a:r>
              <a:rPr lang="fr-FR" dirty="0"/>
              <a:t> </a:t>
            </a:r>
            <a:r>
              <a:rPr lang="fr-FR" dirty="0" err="1"/>
              <a:t>rules</a:t>
            </a:r>
            <a:r>
              <a:rPr lang="fr-FR" dirty="0"/>
              <a:t> </a:t>
            </a:r>
            <a:r>
              <a:rPr lang="fr-FR" dirty="0" err="1"/>
              <a:t>found</a:t>
            </a:r>
            <a:r>
              <a:rPr lang="fr-FR" dirty="0"/>
              <a:t> in </a:t>
            </a:r>
            <a:r>
              <a:rPr lang="fr-FR" dirty="0" err="1"/>
              <a:t>textbooks</a:t>
            </a:r>
            <a:r>
              <a:rPr lang="fr-FR" dirty="0"/>
              <a:t> or </a:t>
            </a:r>
            <a:r>
              <a:rPr lang="fr-FR" dirty="0" err="1"/>
              <a:t>grammar</a:t>
            </a:r>
            <a:r>
              <a:rPr lang="fr-FR" dirty="0"/>
              <a:t> books do not come </a:t>
            </a:r>
            <a:r>
              <a:rPr lang="fr-FR" dirty="0" err="1"/>
              <a:t>from</a:t>
            </a:r>
            <a:r>
              <a:rPr lang="fr-FR" dirty="0"/>
              <a:t> </a:t>
            </a:r>
            <a:r>
              <a:rPr lang="fr-FR" dirty="0" err="1"/>
              <a:t>God</a:t>
            </a:r>
            <a:r>
              <a:rPr lang="fr-FR" dirty="0"/>
              <a:t> but are </a:t>
            </a:r>
            <a:r>
              <a:rPr lang="fr-FR" dirty="0" err="1"/>
              <a:t>formulated</a:t>
            </a:r>
            <a:r>
              <a:rPr lang="fr-FR" dirty="0"/>
              <a:t> by </a:t>
            </a:r>
            <a:r>
              <a:rPr lang="fr-FR" dirty="0" err="1"/>
              <a:t>human</a:t>
            </a:r>
            <a:r>
              <a:rPr lang="fr-FR" dirty="0"/>
              <a:t> </a:t>
            </a:r>
            <a:r>
              <a:rPr lang="fr-FR" dirty="0" err="1"/>
              <a:t>beings</a:t>
            </a:r>
            <a:r>
              <a:rPr lang="fr-FR" dirty="0"/>
              <a:t>.</a:t>
            </a:r>
          </a:p>
          <a:p>
            <a:endParaRPr lang="fr-FR" dirty="0"/>
          </a:p>
          <a:p>
            <a:r>
              <a:rPr lang="fr-FR" dirty="0" err="1"/>
              <a:t>Many</a:t>
            </a:r>
            <a:r>
              <a:rPr lang="fr-FR" dirty="0"/>
              <a:t> </a:t>
            </a:r>
            <a:r>
              <a:rPr lang="fr-FR" dirty="0" err="1"/>
              <a:t>rules</a:t>
            </a:r>
            <a:r>
              <a:rPr lang="fr-FR" dirty="0"/>
              <a:t> </a:t>
            </a:r>
            <a:r>
              <a:rPr lang="fr-FR" dirty="0" err="1"/>
              <a:t>found</a:t>
            </a:r>
            <a:r>
              <a:rPr lang="fr-FR" dirty="0"/>
              <a:t> in </a:t>
            </a:r>
            <a:r>
              <a:rPr lang="fr-FR" dirty="0" err="1"/>
              <a:t>traditional</a:t>
            </a:r>
            <a:r>
              <a:rPr lang="fr-FR" dirty="0"/>
              <a:t> </a:t>
            </a:r>
            <a:r>
              <a:rPr lang="fr-FR" dirty="0" err="1"/>
              <a:t>grammar</a:t>
            </a:r>
            <a:r>
              <a:rPr lang="fr-FR" dirty="0"/>
              <a:t> books </a:t>
            </a:r>
            <a:r>
              <a:rPr lang="fr-FR" dirty="0" err="1"/>
              <a:t>can</a:t>
            </a:r>
            <a:r>
              <a:rPr lang="fr-FR" dirty="0"/>
              <a:t> </a:t>
            </a:r>
            <a:r>
              <a:rPr lang="fr-FR" dirty="0" err="1"/>
              <a:t>be</a:t>
            </a:r>
            <a:r>
              <a:rPr lang="fr-FR" dirty="0"/>
              <a:t> </a:t>
            </a:r>
            <a:r>
              <a:rPr lang="fr-FR" i="1" dirty="0"/>
              <a:t>de-</a:t>
            </a:r>
            <a:r>
              <a:rPr lang="fr-FR" i="1" dirty="0" err="1"/>
              <a:t>verified</a:t>
            </a:r>
            <a:r>
              <a:rPr lang="fr-FR" dirty="0"/>
              <a:t> and </a:t>
            </a:r>
            <a:r>
              <a:rPr lang="fr-FR" dirty="0" err="1"/>
              <a:t>prove</a:t>
            </a:r>
            <a:r>
              <a:rPr lang="fr-FR" dirty="0"/>
              <a:t> </a:t>
            </a:r>
            <a:r>
              <a:rPr lang="fr-FR" i="1" dirty="0" err="1"/>
              <a:t>unreliable</a:t>
            </a:r>
            <a:r>
              <a:rPr lang="fr-FR" i="1" dirty="0"/>
              <a:t>.</a:t>
            </a:r>
          </a:p>
        </p:txBody>
      </p:sp>
      <p:pic>
        <p:nvPicPr>
          <p:cNvPr id="6147" name="Picture 3" descr="C:\Users\lp\AppData\Local\Microsoft\Windows\Temporary Internet Files\Content.IE5\FZ3V86Z8\MC90041494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66027"/>
            <a:ext cx="1887053" cy="15121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lp\AppData\Local\Microsoft\Windows\Temporary Internet Files\Content.IE5\Y7VHPNNB\MC9004366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633" y="207962"/>
            <a:ext cx="1025240" cy="228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4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
        <p:nvSpPr>
          <p:cNvPr id="3" name="Content Placeholder 2"/>
          <p:cNvSpPr>
            <a:spLocks noGrp="1"/>
          </p:cNvSpPr>
          <p:nvPr>
            <p:ph sz="quarter" idx="1"/>
          </p:nvPr>
        </p:nvSpPr>
        <p:spPr/>
        <p:txBody>
          <a:bodyPr/>
          <a:lstStyle/>
          <a:p>
            <a:endParaRPr lang="fr-FR" dirty="0"/>
          </a:p>
          <a:p>
            <a:r>
              <a:rPr lang="fr-FR" dirty="0" err="1"/>
              <a:t>valid</a:t>
            </a:r>
            <a:r>
              <a:rPr lang="fr-FR" dirty="0"/>
              <a:t> or </a:t>
            </a:r>
            <a:r>
              <a:rPr lang="fr-FR" dirty="0" err="1"/>
              <a:t>true</a:t>
            </a:r>
            <a:r>
              <a:rPr lang="fr-FR" dirty="0"/>
              <a:t>: 	</a:t>
            </a:r>
            <a:r>
              <a:rPr lang="fr-FR" dirty="0" err="1"/>
              <a:t>they</a:t>
            </a:r>
            <a:r>
              <a:rPr lang="fr-FR" dirty="0"/>
              <a:t> </a:t>
            </a:r>
            <a:r>
              <a:rPr lang="fr-FR" dirty="0" err="1"/>
              <a:t>cannot</a:t>
            </a:r>
            <a:r>
              <a:rPr lang="fr-FR" dirty="0"/>
              <a:t> </a:t>
            </a:r>
            <a:r>
              <a:rPr lang="fr-FR" dirty="0" err="1"/>
              <a:t>be</a:t>
            </a:r>
            <a:r>
              <a:rPr lang="fr-FR" dirty="0"/>
              <a:t> de-</a:t>
            </a:r>
            <a:r>
              <a:rPr lang="fr-FR" dirty="0" err="1"/>
              <a:t>verified</a:t>
            </a:r>
            <a:r>
              <a:rPr lang="fr-FR" dirty="0"/>
              <a:t> by 					</a:t>
            </a:r>
            <a:r>
              <a:rPr lang="fr-FR" dirty="0" err="1"/>
              <a:t>examples</a:t>
            </a:r>
            <a:endParaRPr lang="fr-FR" dirty="0"/>
          </a:p>
          <a:p>
            <a:r>
              <a:rPr lang="fr-FR" dirty="0"/>
              <a:t>transparent :	</a:t>
            </a:r>
            <a:r>
              <a:rPr lang="fr-FR" dirty="0" err="1"/>
              <a:t>understandable</a:t>
            </a:r>
            <a:r>
              <a:rPr lang="fr-FR" dirty="0"/>
              <a:t> by </a:t>
            </a:r>
            <a:r>
              <a:rPr lang="fr-FR" dirty="0" err="1"/>
              <a:t>learners</a:t>
            </a:r>
            <a:endParaRPr lang="fr-FR"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t>economic</a:t>
            </a:r>
            <a:r>
              <a:rPr lang="fr-FR" dirty="0"/>
              <a:t>:	not </a:t>
            </a:r>
            <a:r>
              <a:rPr lang="fr-FR" dirty="0" err="1"/>
              <a:t>contain</a:t>
            </a:r>
            <a:r>
              <a:rPr lang="fr-FR" dirty="0"/>
              <a:t> </a:t>
            </a:r>
            <a:r>
              <a:rPr lang="fr-FR" dirty="0" err="1"/>
              <a:t>unnecessary</a:t>
            </a:r>
            <a:r>
              <a:rPr lang="fr-FR" dirty="0"/>
              <a:t> information</a:t>
            </a:r>
          </a:p>
          <a:p>
            <a:endParaRPr lang="fr-FR" dirty="0"/>
          </a:p>
        </p:txBody>
      </p:sp>
    </p:spTree>
    <p:extLst>
      <p:ext uri="{BB962C8B-B14F-4D97-AF65-F5344CB8AC3E}">
        <p14:creationId xmlns:p14="http://schemas.microsoft.com/office/powerpoint/2010/main" val="3262027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Is </a:t>
            </a:r>
            <a:r>
              <a:rPr lang="en-US" dirty="0"/>
              <a:t>this</a:t>
            </a:r>
            <a:r>
              <a:rPr lang="fr-FR" dirty="0"/>
              <a:t> </a:t>
            </a:r>
            <a:r>
              <a:rPr lang="fr-FR" dirty="0" err="1"/>
              <a:t>rule</a:t>
            </a:r>
            <a:r>
              <a:rPr lang="fr-FR" dirty="0"/>
              <a:t> </a:t>
            </a:r>
            <a:r>
              <a:rPr lang="fr-FR" dirty="0" err="1"/>
              <a:t>valid</a:t>
            </a:r>
            <a:r>
              <a:rPr lang="fr-FR" dirty="0"/>
              <a:t>?</a:t>
            </a:r>
          </a:p>
        </p:txBody>
      </p:sp>
      <p:sp>
        <p:nvSpPr>
          <p:cNvPr id="3" name="Content Placeholder 2"/>
          <p:cNvSpPr>
            <a:spLocks noGrp="1"/>
          </p:cNvSpPr>
          <p:nvPr>
            <p:ph sz="quarter" idx="1"/>
          </p:nvPr>
        </p:nvSpPr>
        <p:spPr/>
        <p:txBody>
          <a:bodyPr/>
          <a:lstStyle/>
          <a:p>
            <a:r>
              <a:rPr lang="fr-FR" dirty="0" err="1"/>
              <a:t>Reported</a:t>
            </a:r>
            <a:r>
              <a:rPr lang="fr-FR" dirty="0"/>
              <a:t> speech:</a:t>
            </a:r>
          </a:p>
          <a:p>
            <a:endParaRPr lang="fr-FR" dirty="0"/>
          </a:p>
          <a:p>
            <a:endParaRPr lang="fr-FR" dirty="0"/>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257" y="2008203"/>
            <a:ext cx="539914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49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Let’s</a:t>
            </a:r>
            <a:r>
              <a:rPr lang="fr-FR" dirty="0"/>
              <a:t> look at a few </a:t>
            </a:r>
            <a:r>
              <a:rPr lang="fr-FR" dirty="0" err="1"/>
              <a:t>examples</a:t>
            </a:r>
            <a:endParaRPr lang="fr-FR" dirty="0"/>
          </a:p>
        </p:txBody>
      </p:sp>
      <p:sp>
        <p:nvSpPr>
          <p:cNvPr id="3" name="Content Placeholder 2"/>
          <p:cNvSpPr>
            <a:spLocks noGrp="1"/>
          </p:cNvSpPr>
          <p:nvPr>
            <p:ph sz="quarter" idx="1"/>
          </p:nvPr>
        </p:nvSpPr>
        <p:spPr>
          <a:xfrm>
            <a:off x="251520" y="1469912"/>
            <a:ext cx="8503920" cy="5055432"/>
          </a:xfrm>
        </p:spPr>
        <p:txBody>
          <a:bodyPr>
            <a:noAutofit/>
          </a:bodyPr>
          <a:lstStyle/>
          <a:p>
            <a:r>
              <a:rPr lang="fr-FR" sz="1800" dirty="0"/>
              <a:t>Stocker and </a:t>
            </a:r>
            <a:r>
              <a:rPr lang="fr-FR" sz="1800" dirty="0" err="1"/>
              <a:t>Babler</a:t>
            </a:r>
            <a:r>
              <a:rPr lang="fr-FR" sz="1800" dirty="0"/>
              <a:t>: « </a:t>
            </a:r>
            <a:r>
              <a:rPr lang="fr-FR" sz="1800" dirty="0" err="1"/>
              <a:t>We</a:t>
            </a:r>
            <a:r>
              <a:rPr lang="fr-FR" sz="1800" dirty="0"/>
              <a:t> promise </a:t>
            </a:r>
            <a:r>
              <a:rPr lang="fr-FR" sz="1800" dirty="0" err="1"/>
              <a:t>there</a:t>
            </a:r>
            <a:r>
              <a:rPr lang="fr-FR" sz="1800" dirty="0"/>
              <a:t> </a:t>
            </a:r>
            <a:r>
              <a:rPr lang="fr-FR" sz="1800" dirty="0" err="1"/>
              <a:t>won’t</a:t>
            </a:r>
            <a:r>
              <a:rPr lang="fr-FR" sz="1800" dirty="0"/>
              <a:t> </a:t>
            </a:r>
            <a:r>
              <a:rPr lang="fr-FR" sz="1800" dirty="0" err="1"/>
              <a:t>be</a:t>
            </a:r>
            <a:r>
              <a:rPr lang="fr-FR" sz="1800" dirty="0"/>
              <a:t> </a:t>
            </a:r>
            <a:r>
              <a:rPr lang="fr-FR" sz="1800" dirty="0" err="1"/>
              <a:t>any</a:t>
            </a:r>
            <a:r>
              <a:rPr lang="fr-FR" sz="1800" dirty="0"/>
              <a:t> more </a:t>
            </a:r>
            <a:r>
              <a:rPr lang="fr-FR" sz="1800" dirty="0" err="1"/>
              <a:t>side-letters</a:t>
            </a:r>
            <a:r>
              <a:rPr lang="fr-FR" sz="1800" dirty="0"/>
              <a:t> or </a:t>
            </a:r>
            <a:r>
              <a:rPr lang="fr-FR" sz="1800" dirty="0" err="1"/>
              <a:t>other</a:t>
            </a:r>
            <a:r>
              <a:rPr lang="fr-FR" sz="1800" dirty="0"/>
              <a:t> clandestine </a:t>
            </a:r>
            <a:r>
              <a:rPr lang="fr-FR" sz="1800" dirty="0" err="1"/>
              <a:t>agreements</a:t>
            </a:r>
            <a:r>
              <a:rPr lang="fr-FR" sz="1800" dirty="0"/>
              <a:t> </a:t>
            </a:r>
            <a:r>
              <a:rPr lang="fr-FR" sz="1800" dirty="0" err="1"/>
              <a:t>between</a:t>
            </a:r>
            <a:r>
              <a:rPr lang="fr-FR" sz="1800" dirty="0"/>
              <a:t> </a:t>
            </a:r>
            <a:r>
              <a:rPr lang="fr-FR" sz="1800" dirty="0" err="1"/>
              <a:t>our</a:t>
            </a:r>
            <a:r>
              <a:rPr lang="fr-FR" sz="1800" dirty="0"/>
              <a:t> parties. »</a:t>
            </a:r>
          </a:p>
          <a:p>
            <a:endParaRPr lang="fr-FR" sz="1000" dirty="0"/>
          </a:p>
          <a:p>
            <a:r>
              <a:rPr lang="fr-FR" sz="1800" dirty="0" err="1"/>
              <a:t>Queen</a:t>
            </a:r>
            <a:r>
              <a:rPr lang="fr-FR" sz="1800" dirty="0"/>
              <a:t> Elisabeth: « I </a:t>
            </a:r>
            <a:r>
              <a:rPr lang="fr-FR" sz="1800" dirty="0" err="1"/>
              <a:t>will</a:t>
            </a:r>
            <a:r>
              <a:rPr lang="fr-FR" sz="1800" dirty="0"/>
              <a:t> not retire – I regard </a:t>
            </a:r>
            <a:r>
              <a:rPr lang="fr-FR" sz="1800" dirty="0" err="1"/>
              <a:t>being</a:t>
            </a:r>
            <a:r>
              <a:rPr lang="fr-FR" sz="1800" dirty="0"/>
              <a:t> </a:t>
            </a:r>
            <a:r>
              <a:rPr lang="fr-FR" sz="1800" dirty="0" err="1"/>
              <a:t>queen</a:t>
            </a:r>
            <a:r>
              <a:rPr lang="fr-FR" sz="1800" dirty="0"/>
              <a:t> as a job for life. »</a:t>
            </a:r>
          </a:p>
          <a:p>
            <a:pPr lvl="1"/>
            <a:r>
              <a:rPr lang="en-US" sz="1600" dirty="0"/>
              <a:t>But commentators quickly noted that Elizabeth — who seems to be in excellent health — has said in the past that she regards being queen as a "job for life.“ (Daily Herald)</a:t>
            </a:r>
            <a:endParaRPr lang="fr-FR" sz="1600" dirty="0"/>
          </a:p>
          <a:p>
            <a:endParaRPr lang="fr-FR" sz="500" dirty="0"/>
          </a:p>
          <a:p>
            <a:r>
              <a:rPr lang="fr-FR" sz="1800" dirty="0" err="1"/>
              <a:t>Where</a:t>
            </a:r>
            <a:r>
              <a:rPr lang="fr-FR" sz="1800" dirty="0"/>
              <a:t> do </a:t>
            </a:r>
            <a:r>
              <a:rPr lang="fr-FR" sz="1800" dirty="0" err="1"/>
              <a:t>you</a:t>
            </a:r>
            <a:r>
              <a:rPr lang="fr-FR" sz="1800" dirty="0"/>
              <a:t> come </a:t>
            </a:r>
            <a:r>
              <a:rPr lang="fr-FR" sz="1800" dirty="0" err="1"/>
              <a:t>from</a:t>
            </a:r>
            <a:r>
              <a:rPr lang="fr-FR" sz="1800" dirty="0"/>
              <a:t>?</a:t>
            </a:r>
          </a:p>
          <a:p>
            <a:pPr lvl="1">
              <a:lnSpc>
                <a:spcPct val="150000"/>
              </a:lnSpc>
            </a:pPr>
            <a:r>
              <a:rPr lang="fr-FR" sz="1600" dirty="0" err="1"/>
              <a:t>She</a:t>
            </a:r>
            <a:r>
              <a:rPr lang="fr-FR" sz="1600" dirty="0"/>
              <a:t> </a:t>
            </a:r>
            <a:r>
              <a:rPr lang="fr-FR" sz="1600" dirty="0" err="1"/>
              <a:t>said</a:t>
            </a:r>
            <a:r>
              <a:rPr lang="fr-FR" sz="1600" dirty="0"/>
              <a:t> </a:t>
            </a:r>
            <a:r>
              <a:rPr lang="fr-FR" sz="1600" dirty="0" err="1"/>
              <a:t>that</a:t>
            </a:r>
            <a:r>
              <a:rPr lang="fr-FR" sz="1600" dirty="0"/>
              <a:t> ….</a:t>
            </a:r>
            <a:r>
              <a:rPr lang="fr-FR" sz="1600" dirty="0" err="1"/>
              <a:t>she</a:t>
            </a:r>
            <a:r>
              <a:rPr lang="fr-FR" sz="1600" dirty="0"/>
              <a:t> </a:t>
            </a:r>
            <a:r>
              <a:rPr lang="fr-FR" sz="1600" dirty="0" err="1"/>
              <a:t>comes</a:t>
            </a:r>
            <a:r>
              <a:rPr lang="fr-FR" sz="1600" dirty="0"/>
              <a:t> </a:t>
            </a:r>
            <a:r>
              <a:rPr lang="fr-FR" sz="1600" dirty="0" err="1"/>
              <a:t>from</a:t>
            </a:r>
            <a:r>
              <a:rPr lang="fr-FR" sz="1600" dirty="0"/>
              <a:t>…     or                                       </a:t>
            </a:r>
          </a:p>
          <a:p>
            <a:pPr lvl="1">
              <a:lnSpc>
                <a:spcPct val="150000"/>
              </a:lnSpc>
            </a:pPr>
            <a:r>
              <a:rPr lang="fr-FR" sz="1600" dirty="0" err="1"/>
              <a:t>She</a:t>
            </a:r>
            <a:r>
              <a:rPr lang="fr-FR" sz="1600" dirty="0"/>
              <a:t> </a:t>
            </a:r>
            <a:r>
              <a:rPr lang="fr-FR" sz="1600" dirty="0" err="1"/>
              <a:t>said</a:t>
            </a:r>
            <a:r>
              <a:rPr lang="fr-FR" sz="1600" dirty="0"/>
              <a:t> </a:t>
            </a:r>
            <a:r>
              <a:rPr lang="fr-FR" sz="1600" dirty="0" err="1"/>
              <a:t>that</a:t>
            </a:r>
            <a:r>
              <a:rPr lang="fr-FR" sz="1600" dirty="0"/>
              <a:t> …. </a:t>
            </a:r>
            <a:r>
              <a:rPr lang="fr-FR" sz="1600" dirty="0" err="1"/>
              <a:t>she</a:t>
            </a:r>
            <a:r>
              <a:rPr lang="fr-FR" sz="1600" dirty="0"/>
              <a:t> came </a:t>
            </a:r>
            <a:r>
              <a:rPr lang="fr-FR" sz="1600" dirty="0" err="1"/>
              <a:t>from</a:t>
            </a:r>
            <a:r>
              <a:rPr lang="fr-FR" sz="1600" dirty="0"/>
              <a:t>….</a:t>
            </a:r>
          </a:p>
          <a:p>
            <a:r>
              <a:rPr lang="fr-FR" sz="1800" dirty="0"/>
              <a:t>What are you going to do in the </a:t>
            </a:r>
            <a:r>
              <a:rPr lang="en-US" sz="1800" dirty="0"/>
              <a:t>upcoming holidays</a:t>
            </a:r>
            <a:r>
              <a:rPr lang="fr-FR" sz="1800" dirty="0"/>
              <a:t>?</a:t>
            </a:r>
          </a:p>
          <a:p>
            <a:pPr lvl="1">
              <a:lnSpc>
                <a:spcPct val="150000"/>
              </a:lnSpc>
            </a:pPr>
            <a:r>
              <a:rPr lang="fr-FR" sz="1600" dirty="0" err="1"/>
              <a:t>She</a:t>
            </a:r>
            <a:r>
              <a:rPr lang="fr-FR" sz="1600" dirty="0"/>
              <a:t> </a:t>
            </a:r>
            <a:r>
              <a:rPr lang="fr-FR" sz="1600" dirty="0" err="1"/>
              <a:t>said</a:t>
            </a:r>
            <a:r>
              <a:rPr lang="fr-FR" sz="1600" dirty="0"/>
              <a:t> </a:t>
            </a:r>
            <a:r>
              <a:rPr lang="fr-FR" sz="1600" dirty="0" err="1"/>
              <a:t>that</a:t>
            </a:r>
            <a:r>
              <a:rPr lang="fr-FR" sz="1600" dirty="0"/>
              <a:t>  </a:t>
            </a:r>
            <a:r>
              <a:rPr lang="fr-FR" sz="1600" dirty="0" err="1"/>
              <a:t>she</a:t>
            </a:r>
            <a:r>
              <a:rPr lang="fr-FR" sz="1600" dirty="0"/>
              <a:t> </a:t>
            </a:r>
            <a:r>
              <a:rPr lang="fr-FR" sz="1600" dirty="0" err="1"/>
              <a:t>is</a:t>
            </a:r>
            <a:r>
              <a:rPr lang="fr-FR" sz="1600" dirty="0"/>
              <a:t> </a:t>
            </a:r>
            <a:r>
              <a:rPr lang="fr-FR" sz="1600" dirty="0" err="1"/>
              <a:t>going</a:t>
            </a:r>
            <a:r>
              <a:rPr lang="fr-FR" sz="1600" dirty="0"/>
              <a:t> to… </a:t>
            </a:r>
          </a:p>
          <a:p>
            <a:pPr lvl="1">
              <a:lnSpc>
                <a:spcPct val="150000"/>
              </a:lnSpc>
            </a:pPr>
            <a:r>
              <a:rPr lang="fr-FR" sz="1600" dirty="0" err="1"/>
              <a:t>She</a:t>
            </a:r>
            <a:r>
              <a:rPr lang="fr-FR" sz="1600" dirty="0"/>
              <a:t> </a:t>
            </a:r>
            <a:r>
              <a:rPr lang="fr-FR" sz="1600" dirty="0" err="1"/>
              <a:t>said</a:t>
            </a:r>
            <a:r>
              <a:rPr lang="fr-FR" sz="1600" dirty="0"/>
              <a:t> </a:t>
            </a:r>
            <a:r>
              <a:rPr lang="fr-FR" sz="1600" dirty="0" err="1"/>
              <a:t>that</a:t>
            </a:r>
            <a:r>
              <a:rPr lang="fr-FR" sz="1600" dirty="0"/>
              <a:t>  </a:t>
            </a:r>
            <a:r>
              <a:rPr lang="fr-FR" sz="1600" dirty="0" err="1"/>
              <a:t>she</a:t>
            </a:r>
            <a:r>
              <a:rPr lang="fr-FR" sz="1600" dirty="0"/>
              <a:t> </a:t>
            </a:r>
            <a:r>
              <a:rPr lang="fr-FR" sz="1600" dirty="0" err="1"/>
              <a:t>ways</a:t>
            </a:r>
            <a:r>
              <a:rPr lang="fr-FR" sz="1600" dirty="0"/>
              <a:t> </a:t>
            </a:r>
            <a:r>
              <a:rPr lang="fr-FR" sz="1600" dirty="0" err="1"/>
              <a:t>going</a:t>
            </a:r>
            <a:r>
              <a:rPr lang="fr-FR" sz="1600" dirty="0"/>
              <a:t> to…</a:t>
            </a:r>
          </a:p>
          <a:p>
            <a:pPr lvl="1">
              <a:lnSpc>
                <a:spcPct val="150000"/>
              </a:lnSpc>
            </a:pPr>
            <a:r>
              <a:rPr lang="fr-FR" sz="1600" dirty="0"/>
              <a:t>« I love </a:t>
            </a:r>
            <a:r>
              <a:rPr lang="fr-FR" sz="1600" dirty="0" err="1"/>
              <a:t>Greece</a:t>
            </a:r>
            <a:r>
              <a:rPr lang="fr-FR" sz="1600" dirty="0"/>
              <a:t>. I live </a:t>
            </a:r>
            <a:r>
              <a:rPr lang="fr-FR" sz="1600" dirty="0" err="1"/>
              <a:t>there</a:t>
            </a:r>
            <a:r>
              <a:rPr lang="fr-FR" sz="1600" dirty="0"/>
              <a:t> for 6 </a:t>
            </a:r>
            <a:r>
              <a:rPr lang="fr-FR" sz="1600" dirty="0" err="1"/>
              <a:t>months</a:t>
            </a:r>
            <a:r>
              <a:rPr lang="fr-FR" sz="1600" dirty="0"/>
              <a:t> </a:t>
            </a:r>
            <a:r>
              <a:rPr lang="fr-FR" sz="1600" dirty="0" err="1"/>
              <a:t>every</a:t>
            </a:r>
            <a:r>
              <a:rPr lang="fr-FR" sz="1600" dirty="0"/>
              <a:t> </a:t>
            </a:r>
            <a:r>
              <a:rPr lang="fr-FR" sz="1600" dirty="0" err="1"/>
              <a:t>year</a:t>
            </a:r>
            <a:r>
              <a:rPr lang="fr-FR" sz="1600" dirty="0"/>
              <a:t>. »</a:t>
            </a:r>
          </a:p>
          <a:p>
            <a:pPr lvl="1">
              <a:lnSpc>
                <a:spcPct val="150000"/>
              </a:lnSpc>
            </a:pPr>
            <a:r>
              <a:rPr lang="fr-FR" sz="1600" dirty="0"/>
              <a:t>Maxi, </a:t>
            </a:r>
            <a:r>
              <a:rPr lang="fr-FR" sz="1600" dirty="0" err="1"/>
              <a:t>aged</a:t>
            </a:r>
            <a:r>
              <a:rPr lang="fr-FR" sz="1600" dirty="0"/>
              <a:t> 3: « I have </a:t>
            </a:r>
            <a:r>
              <a:rPr lang="fr-FR" sz="1600" dirty="0" err="1"/>
              <a:t>stroked</a:t>
            </a:r>
            <a:r>
              <a:rPr lang="fr-FR" sz="1600" dirty="0"/>
              <a:t> an </a:t>
            </a:r>
            <a:r>
              <a:rPr lang="fr-FR" sz="1600" dirty="0" err="1"/>
              <a:t>aligator</a:t>
            </a:r>
            <a:r>
              <a:rPr lang="fr-FR" sz="1600" dirty="0"/>
              <a:t> and I have </a:t>
            </a:r>
            <a:r>
              <a:rPr lang="fr-FR" sz="1600" dirty="0" err="1"/>
              <a:t>ridden</a:t>
            </a:r>
            <a:r>
              <a:rPr lang="fr-FR" sz="1600" dirty="0"/>
              <a:t> on a </a:t>
            </a:r>
            <a:r>
              <a:rPr lang="fr-FR" sz="1600" dirty="0" err="1"/>
              <a:t>tiger</a:t>
            </a:r>
            <a:r>
              <a:rPr lang="fr-FR" sz="1600" dirty="0"/>
              <a:t>.</a:t>
            </a:r>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p:txBody>
      </p:sp>
      <p:sp>
        <p:nvSpPr>
          <p:cNvPr id="14" name="TextBox 13"/>
          <p:cNvSpPr txBox="1"/>
          <p:nvPr/>
        </p:nvSpPr>
        <p:spPr>
          <a:xfrm>
            <a:off x="5867104" y="3317102"/>
            <a:ext cx="1800200" cy="1631216"/>
          </a:xfrm>
          <a:prstGeom prst="rect">
            <a:avLst/>
          </a:prstGeom>
          <a:noFill/>
        </p:spPr>
        <p:txBody>
          <a:bodyPr wrap="square" rtlCol="0">
            <a:spAutoFit/>
          </a:bodyPr>
          <a:lstStyle/>
          <a:p>
            <a:r>
              <a:rPr lang="fr-FR" sz="2000" b="1" dirty="0" err="1">
                <a:solidFill>
                  <a:schemeClr val="accent3">
                    <a:lumMod val="75000"/>
                  </a:schemeClr>
                </a:solidFill>
              </a:rPr>
              <a:t>Why</a:t>
            </a:r>
            <a:r>
              <a:rPr lang="fr-FR" sz="2000" b="1" dirty="0">
                <a:solidFill>
                  <a:schemeClr val="accent3">
                    <a:lumMod val="75000"/>
                  </a:schemeClr>
                </a:solidFill>
              </a:rPr>
              <a:t> </a:t>
            </a:r>
            <a:r>
              <a:rPr lang="fr-FR" sz="2000" b="1" dirty="0" err="1">
                <a:solidFill>
                  <a:schemeClr val="accent3">
                    <a:lumMod val="75000"/>
                  </a:schemeClr>
                </a:solidFill>
              </a:rPr>
              <a:t>does</a:t>
            </a:r>
            <a:r>
              <a:rPr lang="fr-FR" sz="2000" b="1" dirty="0">
                <a:solidFill>
                  <a:schemeClr val="accent3">
                    <a:lumMod val="75000"/>
                  </a:schemeClr>
                </a:solidFill>
              </a:rPr>
              <a:t> the </a:t>
            </a:r>
            <a:r>
              <a:rPr lang="fr-FR" sz="2000" b="1" dirty="0" err="1">
                <a:solidFill>
                  <a:schemeClr val="accent3">
                    <a:lumMod val="75000"/>
                  </a:schemeClr>
                </a:solidFill>
              </a:rPr>
              <a:t>shifting</a:t>
            </a:r>
            <a:r>
              <a:rPr lang="fr-FR" sz="2000" b="1" dirty="0">
                <a:solidFill>
                  <a:schemeClr val="accent3">
                    <a:lumMod val="75000"/>
                  </a:schemeClr>
                </a:solidFill>
              </a:rPr>
              <a:t> </a:t>
            </a:r>
            <a:r>
              <a:rPr lang="fr-FR" sz="2000" b="1" dirty="0" err="1">
                <a:solidFill>
                  <a:schemeClr val="accent3">
                    <a:lumMod val="75000"/>
                  </a:schemeClr>
                </a:solidFill>
              </a:rPr>
              <a:t>rule</a:t>
            </a:r>
            <a:r>
              <a:rPr lang="fr-FR" sz="2000" b="1" dirty="0">
                <a:solidFill>
                  <a:schemeClr val="accent3">
                    <a:lumMod val="75000"/>
                  </a:schemeClr>
                </a:solidFill>
              </a:rPr>
              <a:t> not  </a:t>
            </a:r>
            <a:r>
              <a:rPr lang="fr-FR" sz="2000" b="1" dirty="0" err="1">
                <a:solidFill>
                  <a:schemeClr val="accent3">
                    <a:lumMod val="75000"/>
                  </a:schemeClr>
                </a:solidFill>
              </a:rPr>
              <a:t>always</a:t>
            </a:r>
            <a:r>
              <a:rPr lang="fr-FR" sz="2000" b="1" dirty="0">
                <a:solidFill>
                  <a:schemeClr val="accent3">
                    <a:lumMod val="75000"/>
                  </a:schemeClr>
                </a:solidFill>
              </a:rPr>
              <a:t> </a:t>
            </a:r>
            <a:r>
              <a:rPr lang="fr-FR" sz="2000" b="1" dirty="0" err="1">
                <a:solidFill>
                  <a:schemeClr val="accent3">
                    <a:lumMod val="75000"/>
                  </a:schemeClr>
                </a:solidFill>
              </a:rPr>
              <a:t>work</a:t>
            </a:r>
            <a:r>
              <a:rPr lang="fr-FR" sz="2000" b="1" dirty="0">
                <a:solidFill>
                  <a:schemeClr val="accent3">
                    <a:lumMod val="75000"/>
                  </a:schemeClr>
                </a:solidFill>
              </a:rPr>
              <a:t>?</a:t>
            </a:r>
          </a:p>
        </p:txBody>
      </p:sp>
      <p:pic>
        <p:nvPicPr>
          <p:cNvPr id="8194" name="Picture 2" descr="C:\Users\lp\AppData\Local\Microsoft\Windows\Temporary Internet Files\Content.IE5\I29PHQH1\dglxasset[1].aspx">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7304" y="3317102"/>
            <a:ext cx="1256124" cy="166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1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7DEE5-3A60-4449-A259-D0825FFB7EE5}"/>
              </a:ext>
            </a:extLst>
          </p:cNvPr>
          <p:cNvSpPr>
            <a:spLocks noGrp="1"/>
          </p:cNvSpPr>
          <p:nvPr>
            <p:ph type="title"/>
          </p:nvPr>
        </p:nvSpPr>
        <p:spPr/>
        <p:txBody>
          <a:bodyPr/>
          <a:lstStyle/>
          <a:p>
            <a:r>
              <a:rPr lang="de-AT" dirty="0"/>
              <a:t>Save </a:t>
            </a:r>
            <a:r>
              <a:rPr lang="de-AT" dirty="0" err="1"/>
              <a:t>this</a:t>
            </a:r>
            <a:r>
              <a:rPr lang="de-AT" dirty="0"/>
              <a:t> </a:t>
            </a:r>
            <a:r>
              <a:rPr lang="de-AT" dirty="0" err="1"/>
              <a:t>padlet</a:t>
            </a:r>
            <a:r>
              <a:rPr lang="de-AT" dirty="0"/>
              <a:t> </a:t>
            </a:r>
            <a:r>
              <a:rPr lang="de-AT" dirty="0" err="1"/>
              <a:t>for</a:t>
            </a:r>
            <a:r>
              <a:rPr lang="de-AT" dirty="0"/>
              <a:t> </a:t>
            </a:r>
            <a:r>
              <a:rPr lang="de-AT" dirty="0" err="1"/>
              <a:t>future</a:t>
            </a:r>
            <a:r>
              <a:rPr lang="de-AT" dirty="0"/>
              <a:t> </a:t>
            </a:r>
            <a:r>
              <a:rPr lang="de-AT" dirty="0" err="1"/>
              <a:t>reference</a:t>
            </a:r>
            <a:endParaRPr lang="en-US" dirty="0"/>
          </a:p>
        </p:txBody>
      </p:sp>
      <p:sp>
        <p:nvSpPr>
          <p:cNvPr id="9" name="TextBox 8">
            <a:extLst>
              <a:ext uri="{FF2B5EF4-FFF2-40B4-BE49-F238E27FC236}">
                <a16:creationId xmlns:a16="http://schemas.microsoft.com/office/drawing/2014/main" id="{7F6E3F6D-B723-489C-AE53-710AF51866AD}"/>
              </a:ext>
            </a:extLst>
          </p:cNvPr>
          <p:cNvSpPr txBox="1"/>
          <p:nvPr/>
        </p:nvSpPr>
        <p:spPr>
          <a:xfrm>
            <a:off x="755576" y="5661248"/>
            <a:ext cx="5544616" cy="369332"/>
          </a:xfrm>
          <a:prstGeom prst="rect">
            <a:avLst/>
          </a:prstGeom>
          <a:noFill/>
        </p:spPr>
        <p:txBody>
          <a:bodyPr wrap="square">
            <a:spAutoFit/>
          </a:bodyPr>
          <a:lstStyle/>
          <a:p>
            <a:endParaRPr lang="en-AT" dirty="0"/>
          </a:p>
        </p:txBody>
      </p:sp>
      <p:pic>
        <p:nvPicPr>
          <p:cNvPr id="10" name="Picture 9">
            <a:extLst>
              <a:ext uri="{FF2B5EF4-FFF2-40B4-BE49-F238E27FC236}">
                <a16:creationId xmlns:a16="http://schemas.microsoft.com/office/drawing/2014/main" id="{00443AE2-AD37-40BA-99A1-6A2BC748FA84}"/>
              </a:ext>
            </a:extLst>
          </p:cNvPr>
          <p:cNvPicPr>
            <a:picLocks noChangeAspect="1"/>
          </p:cNvPicPr>
          <p:nvPr/>
        </p:nvPicPr>
        <p:blipFill>
          <a:blip r:embed="rId3"/>
          <a:stretch>
            <a:fillRect/>
          </a:stretch>
        </p:blipFill>
        <p:spPr>
          <a:xfrm>
            <a:off x="6660232" y="2578596"/>
            <a:ext cx="1700808" cy="1700808"/>
          </a:xfrm>
          <a:prstGeom prst="rect">
            <a:avLst/>
          </a:prstGeom>
        </p:spPr>
      </p:pic>
      <p:sp>
        <p:nvSpPr>
          <p:cNvPr id="3" name="TextBox 2">
            <a:extLst>
              <a:ext uri="{FF2B5EF4-FFF2-40B4-BE49-F238E27FC236}">
                <a16:creationId xmlns:a16="http://schemas.microsoft.com/office/drawing/2014/main" id="{C81ED6CD-D2F0-14FE-ED93-3F123845ECC5}"/>
              </a:ext>
            </a:extLst>
          </p:cNvPr>
          <p:cNvSpPr txBox="1"/>
          <p:nvPr/>
        </p:nvSpPr>
        <p:spPr>
          <a:xfrm>
            <a:off x="683568" y="5013176"/>
            <a:ext cx="4320480" cy="369332"/>
          </a:xfrm>
          <a:prstGeom prst="rect">
            <a:avLst/>
          </a:prstGeom>
          <a:noFill/>
        </p:spPr>
        <p:txBody>
          <a:bodyPr wrap="square" rtlCol="0">
            <a:spAutoFit/>
          </a:bodyPr>
          <a:lstStyle/>
          <a:p>
            <a:r>
              <a:rPr lang="en-US" dirty="0">
                <a:hlinkClick r:id="rId4"/>
              </a:rPr>
              <a:t>https://tinyurl.com</a:t>
            </a:r>
            <a:r>
              <a:rPr lang="en-US">
                <a:hlinkClick r:id="rId4"/>
              </a:rPr>
              <a:t>/grammar-pinboard</a:t>
            </a:r>
            <a:endParaRPr lang="en-US" dirty="0"/>
          </a:p>
        </p:txBody>
      </p:sp>
      <p:pic>
        <p:nvPicPr>
          <p:cNvPr id="6" name="Picture 5">
            <a:hlinkClick r:id="rId5"/>
            <a:extLst>
              <a:ext uri="{FF2B5EF4-FFF2-40B4-BE49-F238E27FC236}">
                <a16:creationId xmlns:a16="http://schemas.microsoft.com/office/drawing/2014/main" id="{E27BE52E-6639-81DE-A7CB-E4B536ED6039}"/>
              </a:ext>
            </a:extLst>
          </p:cNvPr>
          <p:cNvPicPr>
            <a:picLocks noChangeAspect="1"/>
          </p:cNvPicPr>
          <p:nvPr/>
        </p:nvPicPr>
        <p:blipFill>
          <a:blip r:embed="rId6"/>
          <a:stretch>
            <a:fillRect/>
          </a:stretch>
        </p:blipFill>
        <p:spPr>
          <a:xfrm>
            <a:off x="539552" y="1547500"/>
            <a:ext cx="5868144" cy="3100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9981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1"/>
            <a:ext cx="5254154" cy="58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476672"/>
            <a:ext cx="2376264" cy="369332"/>
          </a:xfrm>
          <a:prstGeom prst="rect">
            <a:avLst/>
          </a:prstGeom>
          <a:noFill/>
        </p:spPr>
        <p:txBody>
          <a:bodyPr wrap="square" rtlCol="0">
            <a:spAutoFit/>
          </a:bodyPr>
          <a:lstStyle/>
          <a:p>
            <a:r>
              <a:rPr lang="de-AT" dirty="0"/>
              <a:t>The Reporting Circle</a:t>
            </a:r>
            <a:endParaRPr lang="en-US" dirty="0"/>
          </a:p>
        </p:txBody>
      </p:sp>
    </p:spTree>
    <p:extLst>
      <p:ext uri="{BB962C8B-B14F-4D97-AF65-F5344CB8AC3E}">
        <p14:creationId xmlns:p14="http://schemas.microsoft.com/office/powerpoint/2010/main" val="127002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D436-C915-614C-D202-AC3DAEC2B9CE}"/>
              </a:ext>
            </a:extLst>
          </p:cNvPr>
          <p:cNvSpPr>
            <a:spLocks noGrp="1"/>
          </p:cNvSpPr>
          <p:nvPr>
            <p:ph type="title"/>
          </p:nvPr>
        </p:nvSpPr>
        <p:spPr/>
        <p:txBody>
          <a:bodyPr/>
          <a:lstStyle/>
          <a:p>
            <a:r>
              <a:rPr lang="de-AT" dirty="0" err="1"/>
              <a:t>Let‘s</a:t>
            </a:r>
            <a:r>
              <a:rPr lang="de-AT" dirty="0"/>
              <a:t> </a:t>
            </a:r>
            <a:r>
              <a:rPr lang="de-AT" dirty="0" err="1"/>
              <a:t>see</a:t>
            </a:r>
            <a:r>
              <a:rPr lang="de-AT" dirty="0"/>
              <a:t> an alternative </a:t>
            </a:r>
            <a:r>
              <a:rPr lang="de-AT" dirty="0" err="1"/>
              <a:t>approach</a:t>
            </a:r>
            <a:r>
              <a:rPr lang="de-AT" dirty="0"/>
              <a:t> </a:t>
            </a:r>
            <a:endParaRPr lang="en-AT" dirty="0"/>
          </a:p>
        </p:txBody>
      </p:sp>
      <p:pic>
        <p:nvPicPr>
          <p:cNvPr id="4" name="Picture 2">
            <a:hlinkClick r:id="rId2"/>
            <a:extLst>
              <a:ext uri="{FF2B5EF4-FFF2-40B4-BE49-F238E27FC236}">
                <a16:creationId xmlns:a16="http://schemas.microsoft.com/office/drawing/2014/main" id="{5E69E426-D294-2C06-428B-E581979044B7}"/>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rot="618678">
            <a:off x="6326842" y="1442238"/>
            <a:ext cx="1432078" cy="2036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B0FFB5-FDDA-3603-E474-DB30C55F2DA0}"/>
              </a:ext>
            </a:extLst>
          </p:cNvPr>
          <p:cNvSpPr txBox="1"/>
          <p:nvPr/>
        </p:nvSpPr>
        <p:spPr>
          <a:xfrm>
            <a:off x="395536" y="1389672"/>
            <a:ext cx="6840760" cy="369332"/>
          </a:xfrm>
          <a:prstGeom prst="rect">
            <a:avLst/>
          </a:prstGeom>
          <a:noFill/>
        </p:spPr>
        <p:txBody>
          <a:bodyPr wrap="square" rtlCol="0">
            <a:spAutoFit/>
          </a:bodyPr>
          <a:lstStyle/>
          <a:p>
            <a:r>
              <a:rPr lang="de-AT" dirty="0"/>
              <a:t>Work </a:t>
            </a:r>
            <a:r>
              <a:rPr lang="de-AT" dirty="0" err="1"/>
              <a:t>with</a:t>
            </a:r>
            <a:r>
              <a:rPr lang="de-AT" dirty="0"/>
              <a:t> a </a:t>
            </a:r>
            <a:r>
              <a:rPr lang="de-AT" dirty="0" err="1"/>
              <a:t>partner</a:t>
            </a:r>
            <a:r>
              <a:rPr lang="de-AT" dirty="0"/>
              <a:t>. Do </a:t>
            </a:r>
            <a:r>
              <a:rPr lang="de-AT" dirty="0" err="1"/>
              <a:t>the</a:t>
            </a:r>
            <a:r>
              <a:rPr lang="de-AT" dirty="0"/>
              <a:t> </a:t>
            </a:r>
            <a:r>
              <a:rPr lang="de-AT" dirty="0" err="1"/>
              <a:t>activities</a:t>
            </a:r>
            <a:r>
              <a:rPr lang="de-AT" dirty="0"/>
              <a:t> on </a:t>
            </a:r>
            <a:r>
              <a:rPr lang="de-AT" dirty="0" err="1"/>
              <a:t>pages</a:t>
            </a:r>
            <a:r>
              <a:rPr lang="de-AT" dirty="0"/>
              <a:t> 70-75  </a:t>
            </a:r>
            <a:endParaRPr lang="en-AT" dirty="0"/>
          </a:p>
        </p:txBody>
      </p:sp>
      <p:pic>
        <p:nvPicPr>
          <p:cNvPr id="7" name="Picture 6" descr="A screenshot of a computer&#10;&#10;AI-generated content may be incorrect.">
            <a:extLst>
              <a:ext uri="{FF2B5EF4-FFF2-40B4-BE49-F238E27FC236}">
                <a16:creationId xmlns:a16="http://schemas.microsoft.com/office/drawing/2014/main" id="{D24DF535-8839-75E1-2C3A-D11D72559214}"/>
              </a:ext>
            </a:extLst>
          </p:cNvPr>
          <p:cNvPicPr>
            <a:picLocks noChangeAspect="1"/>
          </p:cNvPicPr>
          <p:nvPr/>
        </p:nvPicPr>
        <p:blipFill>
          <a:blip r:embed="rId4"/>
          <a:stretch>
            <a:fillRect/>
          </a:stretch>
        </p:blipFill>
        <p:spPr>
          <a:xfrm>
            <a:off x="467544" y="1700808"/>
            <a:ext cx="3751222" cy="4680520"/>
          </a:xfrm>
          <a:prstGeom prst="rect">
            <a:avLst/>
          </a:prstGeom>
          <a:ln>
            <a:noFill/>
          </a:ln>
          <a:effectLst>
            <a:outerShdw blurRad="292100" dist="139700" dir="2700000" algn="tl" rotWithShape="0">
              <a:srgbClr val="333333">
                <a:alpha val="65000"/>
              </a:srgbClr>
            </a:outerShdw>
          </a:effectLst>
        </p:spPr>
      </p:pic>
      <p:pic>
        <p:nvPicPr>
          <p:cNvPr id="10" name="Picture 9" descr="A collage of penguins flying&#10;&#10;AI-generated content may be incorrect.">
            <a:hlinkClick r:id="rId5"/>
            <a:extLst>
              <a:ext uri="{FF2B5EF4-FFF2-40B4-BE49-F238E27FC236}">
                <a16:creationId xmlns:a16="http://schemas.microsoft.com/office/drawing/2014/main" id="{8280C207-F368-EB17-4396-D09BDDE1488C}"/>
              </a:ext>
            </a:extLst>
          </p:cNvPr>
          <p:cNvPicPr>
            <a:picLocks noChangeAspect="1"/>
          </p:cNvPicPr>
          <p:nvPr/>
        </p:nvPicPr>
        <p:blipFill>
          <a:blip r:embed="rId6"/>
          <a:stretch>
            <a:fillRect/>
          </a:stretch>
        </p:blipFill>
        <p:spPr>
          <a:xfrm>
            <a:off x="5004048" y="3933056"/>
            <a:ext cx="3168352" cy="2109477"/>
          </a:xfrm>
          <a:prstGeom prst="rect">
            <a:avLst/>
          </a:prstGeom>
        </p:spPr>
      </p:pic>
    </p:spTree>
    <p:extLst>
      <p:ext uri="{BB962C8B-B14F-4D97-AF65-F5344CB8AC3E}">
        <p14:creationId xmlns:p14="http://schemas.microsoft.com/office/powerpoint/2010/main" val="2665794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Implications for </a:t>
            </a:r>
            <a:r>
              <a:rPr lang="fr-FR" dirty="0" err="1"/>
              <a:t>teaching</a:t>
            </a:r>
            <a:endParaRPr lang="fr-FR" dirty="0"/>
          </a:p>
        </p:txBody>
      </p:sp>
      <p:sp>
        <p:nvSpPr>
          <p:cNvPr id="3" name="Content Placeholder 2"/>
          <p:cNvSpPr>
            <a:spLocks noGrp="1"/>
          </p:cNvSpPr>
          <p:nvPr>
            <p:ph sz="quarter" idx="1"/>
          </p:nvPr>
        </p:nvSpPr>
        <p:spPr/>
        <p:txBody>
          <a:bodyPr/>
          <a:lstStyle/>
          <a:p>
            <a:r>
              <a:rPr lang="fr-FR" b="1" dirty="0" err="1"/>
              <a:t>Meanings</a:t>
            </a:r>
            <a:r>
              <a:rPr lang="fr-FR" dirty="0"/>
              <a:t> </a:t>
            </a:r>
            <a:r>
              <a:rPr lang="fr-FR" dirty="0" err="1"/>
              <a:t>give</a:t>
            </a:r>
            <a:r>
              <a:rPr lang="fr-FR" dirty="0"/>
              <a:t> </a:t>
            </a:r>
            <a:r>
              <a:rPr lang="fr-FR" dirty="0" err="1"/>
              <a:t>rise</a:t>
            </a:r>
            <a:r>
              <a:rPr lang="fr-FR" dirty="0"/>
              <a:t> to </a:t>
            </a:r>
            <a:r>
              <a:rPr lang="fr-FR" b="1" dirty="0" err="1"/>
              <a:t>forms</a:t>
            </a:r>
            <a:endParaRPr lang="fr-FR" b="1" dirty="0"/>
          </a:p>
          <a:p>
            <a:r>
              <a:rPr lang="fr-FR" dirty="0" err="1"/>
              <a:t>These</a:t>
            </a:r>
            <a:r>
              <a:rPr lang="fr-FR" dirty="0"/>
              <a:t> </a:t>
            </a:r>
            <a:r>
              <a:rPr lang="fr-FR" b="1" dirty="0" err="1"/>
              <a:t>meanings</a:t>
            </a:r>
            <a:r>
              <a:rPr lang="fr-FR" b="1" dirty="0"/>
              <a:t> are </a:t>
            </a:r>
            <a:r>
              <a:rPr lang="fr-FR" b="1" dirty="0" err="1"/>
              <a:t>defined</a:t>
            </a:r>
            <a:r>
              <a:rPr lang="fr-FR" b="1" dirty="0"/>
              <a:t> as notions </a:t>
            </a:r>
            <a:r>
              <a:rPr lang="fr-FR" dirty="0" err="1"/>
              <a:t>that</a:t>
            </a:r>
            <a:r>
              <a:rPr lang="fr-FR" dirty="0"/>
              <a:t> are </a:t>
            </a:r>
            <a:r>
              <a:rPr lang="fr-FR" dirty="0" err="1"/>
              <a:t>expressed</a:t>
            </a:r>
            <a:r>
              <a:rPr lang="fr-FR" dirty="0"/>
              <a:t> </a:t>
            </a:r>
            <a:r>
              <a:rPr lang="fr-FR" dirty="0" err="1"/>
              <a:t>through</a:t>
            </a:r>
            <a:r>
              <a:rPr lang="fr-FR" dirty="0"/>
              <a:t> </a:t>
            </a:r>
            <a:r>
              <a:rPr lang="fr-FR" dirty="0" err="1"/>
              <a:t>forms</a:t>
            </a:r>
            <a:r>
              <a:rPr lang="fr-FR" dirty="0"/>
              <a:t>.</a:t>
            </a:r>
          </a:p>
          <a:p>
            <a:pPr marL="0" indent="0">
              <a:buNone/>
            </a:pPr>
            <a:endParaRPr lang="fr-F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007771"/>
            <a:ext cx="5710754" cy="32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828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896144"/>
          </a:xfrm>
        </p:spPr>
        <p:txBody>
          <a:bodyPr>
            <a:normAutofit fontScale="90000"/>
          </a:bodyPr>
          <a:lstStyle/>
          <a:p>
            <a:r>
              <a:rPr lang="fr-FR" dirty="0" err="1"/>
              <a:t>Advantages</a:t>
            </a:r>
            <a:r>
              <a:rPr lang="fr-FR" dirty="0"/>
              <a:t> of a </a:t>
            </a:r>
            <a:r>
              <a:rPr lang="fr-FR" dirty="0" err="1"/>
              <a:t>notional</a:t>
            </a:r>
            <a:r>
              <a:rPr lang="fr-FR" dirty="0"/>
              <a:t>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endParaRPr lang="fr-FR" dirty="0"/>
          </a:p>
        </p:txBody>
      </p:sp>
      <p:sp>
        <p:nvSpPr>
          <p:cNvPr id="4" name="Content Placeholder 3"/>
          <p:cNvSpPr>
            <a:spLocks noGrp="1"/>
          </p:cNvSpPr>
          <p:nvPr>
            <p:ph sz="quarter" idx="1"/>
          </p:nvPr>
        </p:nvSpPr>
        <p:spPr/>
        <p:txBody>
          <a:bodyPr>
            <a:normAutofit/>
          </a:bodyPr>
          <a:lstStyle/>
          <a:p>
            <a:pPr marL="0" indent="0">
              <a:buNone/>
            </a:pPr>
            <a:endParaRPr lang="fr-FR" dirty="0"/>
          </a:p>
          <a:p>
            <a:endParaRPr lang="fr-FR" dirty="0"/>
          </a:p>
        </p:txBody>
      </p:sp>
      <p:graphicFrame>
        <p:nvGraphicFramePr>
          <p:cNvPr id="3" name="Table 2"/>
          <p:cNvGraphicFramePr>
            <a:graphicFrameLocks noGrp="1"/>
          </p:cNvGraphicFramePr>
          <p:nvPr>
            <p:extLst>
              <p:ext uri="{D42A27DB-BD31-4B8C-83A1-F6EECF244321}">
                <p14:modId xmlns:p14="http://schemas.microsoft.com/office/powerpoint/2010/main" val="3444514640"/>
              </p:ext>
            </p:extLst>
          </p:nvPr>
        </p:nvGraphicFramePr>
        <p:xfrm>
          <a:off x="1403648" y="1628803"/>
          <a:ext cx="6984776" cy="4695942"/>
        </p:xfrm>
        <a:graphic>
          <a:graphicData uri="http://schemas.openxmlformats.org/drawingml/2006/table">
            <a:tbl>
              <a:tblPr firstRow="1" bandRow="1">
                <a:tableStyleId>{5C22544A-7EE6-4342-B048-85BDC9FD1C3A}</a:tableStyleId>
              </a:tblPr>
              <a:tblGrid>
                <a:gridCol w="6984776">
                  <a:extLst>
                    <a:ext uri="{9D8B030D-6E8A-4147-A177-3AD203B41FA5}">
                      <a16:colId xmlns:a16="http://schemas.microsoft.com/office/drawing/2014/main" val="20000"/>
                    </a:ext>
                  </a:extLst>
                </a:gridCol>
              </a:tblGrid>
              <a:tr h="729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r>
                        <a:rPr lang="fr-FR" dirty="0"/>
                        <a:t> </a:t>
                      </a:r>
                    </a:p>
                    <a:p>
                      <a:endParaRPr lang="fr-FR" dirty="0"/>
                    </a:p>
                  </a:txBody>
                  <a:tcPr/>
                </a:tc>
                <a:extLst>
                  <a:ext uri="{0D108BD9-81ED-4DB2-BD59-A6C34878D82A}">
                    <a16:rowId xmlns:a16="http://schemas.microsoft.com/office/drawing/2014/main" val="10000"/>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reflects the way that grammar is used in real life</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1"/>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makes it possible to teach and practice one meaning at a time </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2"/>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avoids the danger of confusing different meanings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3"/>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provides a more systematic and reliable system (no exceptions)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4"/>
                  </a:ext>
                </a:extLst>
              </a:tr>
              <a:tr h="422693">
                <a:tc>
                  <a:txBody>
                    <a:bodyPr/>
                    <a:lstStyle/>
                    <a:p>
                      <a:pPr marL="285750" lvl="0" indent="-285750">
                        <a:buFont typeface="Arial" panose="020B0604020202020204" pitchFamily="34" charset="0"/>
                        <a:buChar char="•"/>
                      </a:pPr>
                      <a:r>
                        <a:rPr kumimoji="0" lang="en-US" sz="1800" kern="1200" dirty="0">
                          <a:solidFill>
                            <a:schemeClr val="dk1"/>
                          </a:solidFill>
                          <a:effectLst/>
                          <a:latin typeface="+mn-lt"/>
                          <a:ea typeface="+mn-ea"/>
                          <a:cs typeface="+mn-cs"/>
                        </a:rPr>
                        <a:t>assists in grading (step by step, one meaning at a time)</a:t>
                      </a:r>
                      <a:endParaRPr kumimoji="0" lang="de-AT" sz="1800" kern="1200" dirty="0">
                        <a:solidFill>
                          <a:schemeClr val="dk1"/>
                        </a:solidFill>
                        <a:effectLst/>
                        <a:latin typeface="+mn-lt"/>
                        <a:ea typeface="+mn-ea"/>
                        <a:cs typeface="+mn-cs"/>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50498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Examples</a:t>
            </a:r>
            <a:r>
              <a:rPr lang="fr-FR" dirty="0"/>
              <a:t> of grammatical notions</a:t>
            </a:r>
          </a:p>
        </p:txBody>
      </p:sp>
      <p:sp>
        <p:nvSpPr>
          <p:cNvPr id="3" name="Content Placeholder 2"/>
          <p:cNvSpPr>
            <a:spLocks noGrp="1"/>
          </p:cNvSpPr>
          <p:nvPr>
            <p:ph sz="quarter" idx="1"/>
          </p:nvPr>
        </p:nvSpPr>
        <p:spPr/>
        <p:txBody>
          <a:bodyPr/>
          <a:lstStyle/>
          <a:p>
            <a:pPr marL="0" indent="0">
              <a:buNone/>
            </a:pPr>
            <a:r>
              <a:rPr lang="fr-FR" dirty="0"/>
              <a:t>Future Notions</a:t>
            </a:r>
          </a:p>
          <a:p>
            <a:endParaRPr lang="fr-FR" dirty="0"/>
          </a:p>
        </p:txBody>
      </p:sp>
      <p:graphicFrame>
        <p:nvGraphicFramePr>
          <p:cNvPr id="4" name="Table 3"/>
          <p:cNvGraphicFramePr>
            <a:graphicFrameLocks noGrp="1"/>
          </p:cNvGraphicFramePr>
          <p:nvPr/>
        </p:nvGraphicFramePr>
        <p:xfrm>
          <a:off x="1763688" y="2564903"/>
          <a:ext cx="5292588" cy="2700302"/>
        </p:xfrm>
        <a:graphic>
          <a:graphicData uri="http://schemas.openxmlformats.org/drawingml/2006/table">
            <a:tbl>
              <a:tblPr firstRow="1" bandRow="1">
                <a:tableStyleId>{5C22544A-7EE6-4342-B048-85BDC9FD1C3A}</a:tableStyleId>
              </a:tblPr>
              <a:tblGrid>
                <a:gridCol w="2646294">
                  <a:extLst>
                    <a:ext uri="{9D8B030D-6E8A-4147-A177-3AD203B41FA5}">
                      <a16:colId xmlns:a16="http://schemas.microsoft.com/office/drawing/2014/main" val="20000"/>
                    </a:ext>
                  </a:extLst>
                </a:gridCol>
                <a:gridCol w="2646294">
                  <a:extLst>
                    <a:ext uri="{9D8B030D-6E8A-4147-A177-3AD203B41FA5}">
                      <a16:colId xmlns:a16="http://schemas.microsoft.com/office/drawing/2014/main" val="20001"/>
                    </a:ext>
                  </a:extLst>
                </a:gridCol>
              </a:tblGrid>
              <a:tr h="451097">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Notion</a:t>
                      </a:r>
                      <a:endParaRPr lang="de-AT" sz="11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Form</a:t>
                      </a:r>
                      <a:endParaRPr lang="de-AT" sz="11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0"/>
                  </a:ext>
                </a:extLst>
              </a:tr>
              <a:tr h="449841">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[arranged activity] </a:t>
                      </a:r>
                      <a:endParaRPr lang="de-AT" sz="11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I'</a:t>
                      </a:r>
                      <a:r>
                        <a:rPr lang="de-AT" sz="1500" b="1">
                          <a:solidFill>
                            <a:srgbClr val="000000"/>
                          </a:solidFill>
                          <a:effectLst/>
                          <a:latin typeface="Times New Roman"/>
                          <a:ea typeface="Times New Roman"/>
                          <a:cs typeface="Times New Roman"/>
                        </a:rPr>
                        <a:t>m playing </a:t>
                      </a:r>
                      <a:r>
                        <a:rPr lang="de-AT" sz="1500">
                          <a:solidFill>
                            <a:srgbClr val="000000"/>
                          </a:solidFill>
                          <a:effectLst/>
                          <a:latin typeface="Times New Roman"/>
                          <a:ea typeface="Times New Roman"/>
                          <a:cs typeface="Times New Roman"/>
                        </a:rPr>
                        <a:t>tennis</a:t>
                      </a:r>
                      <a:r>
                        <a:rPr lang="de-AT" sz="1500" b="1">
                          <a:solidFill>
                            <a:srgbClr val="000000"/>
                          </a:solidFill>
                          <a:effectLst/>
                          <a:latin typeface="Times New Roman"/>
                          <a:ea typeface="Times New Roman"/>
                          <a:cs typeface="Times New Roman"/>
                        </a:rPr>
                        <a:t> </a:t>
                      </a:r>
                      <a:r>
                        <a:rPr lang="de-AT" sz="1500">
                          <a:solidFill>
                            <a:srgbClr val="000000"/>
                          </a:solidFill>
                          <a:effectLst/>
                          <a:latin typeface="Times New Roman"/>
                          <a:ea typeface="Times New Roman"/>
                          <a:cs typeface="Times New Roman"/>
                        </a:rPr>
                        <a:t>tonight.</a:t>
                      </a:r>
                      <a:endParaRPr lang="de-AT" sz="11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1"/>
                  </a:ext>
                </a:extLst>
              </a:tr>
              <a:tr h="449841">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[expressing intention]</a:t>
                      </a:r>
                      <a:endParaRPr lang="de-AT" sz="11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500" dirty="0">
                          <a:solidFill>
                            <a:srgbClr val="000000"/>
                          </a:solidFill>
                          <a:effectLst/>
                          <a:latin typeface="Times New Roman"/>
                          <a:ea typeface="Times New Roman"/>
                          <a:cs typeface="Times New Roman"/>
                        </a:rPr>
                        <a:t>I’</a:t>
                      </a:r>
                      <a:r>
                        <a:rPr lang="en-US" sz="1500" b="1" dirty="0">
                          <a:solidFill>
                            <a:srgbClr val="000000"/>
                          </a:solidFill>
                          <a:effectLst/>
                          <a:latin typeface="Times New Roman"/>
                          <a:ea typeface="Times New Roman"/>
                          <a:cs typeface="Times New Roman"/>
                        </a:rPr>
                        <a:t>m going to celebrate </a:t>
                      </a:r>
                      <a:r>
                        <a:rPr lang="en-US" sz="1500" b="0" dirty="0">
                          <a:solidFill>
                            <a:srgbClr val="000000"/>
                          </a:solidFill>
                          <a:effectLst/>
                          <a:latin typeface="Times New Roman"/>
                          <a:ea typeface="Times New Roman"/>
                          <a:cs typeface="Times New Roman"/>
                        </a:rPr>
                        <a:t>at my grandparents’ house in Linz.</a:t>
                      </a:r>
                      <a:endParaRPr lang="de-AT" sz="1100" b="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2"/>
                  </a:ext>
                </a:extLst>
              </a:tr>
              <a:tr h="449841">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[interpreting signs]</a:t>
                      </a:r>
                      <a:endParaRPr lang="de-AT" sz="11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500">
                          <a:solidFill>
                            <a:srgbClr val="000000"/>
                          </a:solidFill>
                          <a:effectLst/>
                          <a:latin typeface="Times New Roman"/>
                          <a:ea typeface="Times New Roman"/>
                          <a:cs typeface="Times New Roman"/>
                        </a:rPr>
                        <a:t>It’</a:t>
                      </a:r>
                      <a:r>
                        <a:rPr lang="en-US" sz="1500" b="1">
                          <a:solidFill>
                            <a:srgbClr val="000000"/>
                          </a:solidFill>
                          <a:effectLst/>
                          <a:latin typeface="Times New Roman"/>
                          <a:ea typeface="Times New Roman"/>
                          <a:cs typeface="Times New Roman"/>
                        </a:rPr>
                        <a:t>s going to be</a:t>
                      </a:r>
                      <a:r>
                        <a:rPr lang="en-US" sz="1500">
                          <a:solidFill>
                            <a:srgbClr val="000000"/>
                          </a:solidFill>
                          <a:effectLst/>
                          <a:latin typeface="Times New Roman"/>
                          <a:ea typeface="Times New Roman"/>
                          <a:cs typeface="Times New Roman"/>
                        </a:rPr>
                        <a:t> a tough match.</a:t>
                      </a:r>
                      <a:endParaRPr lang="de-AT" sz="11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3"/>
                  </a:ext>
                </a:extLst>
              </a:tr>
              <a:tr h="449841">
                <a:tc>
                  <a:txBody>
                    <a:bodyPr/>
                    <a:lstStyle/>
                    <a:p>
                      <a:pPr algn="l">
                        <a:lnSpc>
                          <a:spcPts val="1200"/>
                        </a:lnSpc>
                        <a:spcAft>
                          <a:spcPts val="400"/>
                        </a:spcAft>
                      </a:pPr>
                      <a:r>
                        <a:rPr lang="de-AT" sz="1500">
                          <a:solidFill>
                            <a:srgbClr val="000000"/>
                          </a:solidFill>
                          <a:effectLst/>
                          <a:latin typeface="Times New Roman"/>
                          <a:ea typeface="Times New Roman"/>
                          <a:cs typeface="Times New Roman"/>
                        </a:rPr>
                        <a:t>[making a prediction]</a:t>
                      </a:r>
                      <a:endParaRPr lang="de-AT" sz="11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500">
                          <a:solidFill>
                            <a:srgbClr val="000000"/>
                          </a:solidFill>
                          <a:effectLst/>
                          <a:latin typeface="Times New Roman"/>
                          <a:ea typeface="Times New Roman"/>
                          <a:cs typeface="Times New Roman"/>
                        </a:rPr>
                        <a:t>I’</a:t>
                      </a:r>
                      <a:r>
                        <a:rPr lang="en-US" sz="1500" b="1">
                          <a:solidFill>
                            <a:srgbClr val="000000"/>
                          </a:solidFill>
                          <a:effectLst/>
                          <a:latin typeface="Times New Roman"/>
                          <a:ea typeface="Times New Roman"/>
                          <a:cs typeface="Times New Roman"/>
                        </a:rPr>
                        <a:t>ll</a:t>
                      </a:r>
                      <a:r>
                        <a:rPr lang="en-US" sz="1500">
                          <a:solidFill>
                            <a:srgbClr val="000000"/>
                          </a:solidFill>
                          <a:effectLst/>
                          <a:latin typeface="Times New Roman"/>
                          <a:ea typeface="Times New Roman"/>
                          <a:cs typeface="Times New Roman"/>
                        </a:rPr>
                        <a:t> probably </a:t>
                      </a:r>
                      <a:r>
                        <a:rPr lang="en-US" sz="1500" b="1">
                          <a:solidFill>
                            <a:srgbClr val="000000"/>
                          </a:solidFill>
                          <a:effectLst/>
                          <a:latin typeface="Times New Roman"/>
                          <a:ea typeface="Times New Roman"/>
                          <a:cs typeface="Times New Roman"/>
                        </a:rPr>
                        <a:t>be</a:t>
                      </a:r>
                      <a:r>
                        <a:rPr lang="en-US" sz="1500">
                          <a:solidFill>
                            <a:srgbClr val="000000"/>
                          </a:solidFill>
                          <a:effectLst/>
                          <a:latin typeface="Times New Roman"/>
                          <a:ea typeface="Times New Roman"/>
                          <a:cs typeface="Times New Roman"/>
                        </a:rPr>
                        <a:t> back by six.</a:t>
                      </a:r>
                      <a:endParaRPr lang="de-AT" sz="11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4"/>
                  </a:ext>
                </a:extLst>
              </a:tr>
              <a:tr h="449841">
                <a:tc>
                  <a:txBody>
                    <a:bodyPr/>
                    <a:lstStyle/>
                    <a:p>
                      <a:pPr algn="l">
                        <a:lnSpc>
                          <a:spcPts val="1200"/>
                        </a:lnSpc>
                        <a:spcAft>
                          <a:spcPts val="400"/>
                        </a:spcAft>
                      </a:pPr>
                      <a:r>
                        <a:rPr lang="de-AT" sz="1500" dirty="0">
                          <a:solidFill>
                            <a:srgbClr val="000000"/>
                          </a:solidFill>
                          <a:effectLst/>
                          <a:latin typeface="Times New Roman"/>
                          <a:ea typeface="Times New Roman"/>
                          <a:cs typeface="Times New Roman"/>
                        </a:rPr>
                        <a:t>[</a:t>
                      </a:r>
                      <a:r>
                        <a:rPr lang="de-AT" sz="1500" dirty="0" err="1">
                          <a:solidFill>
                            <a:srgbClr val="000000"/>
                          </a:solidFill>
                          <a:effectLst/>
                          <a:latin typeface="Times New Roman"/>
                          <a:ea typeface="Times New Roman"/>
                          <a:cs typeface="Times New Roman"/>
                        </a:rPr>
                        <a:t>spontaneous</a:t>
                      </a:r>
                      <a:r>
                        <a:rPr lang="de-AT" sz="1500" dirty="0">
                          <a:solidFill>
                            <a:srgbClr val="000000"/>
                          </a:solidFill>
                          <a:effectLst/>
                          <a:latin typeface="Times New Roman"/>
                          <a:ea typeface="Times New Roman"/>
                          <a:cs typeface="Times New Roman"/>
                        </a:rPr>
                        <a:t> </a:t>
                      </a:r>
                      <a:r>
                        <a:rPr lang="de-AT" sz="1500" dirty="0" err="1">
                          <a:solidFill>
                            <a:srgbClr val="000000"/>
                          </a:solidFill>
                          <a:effectLst/>
                          <a:latin typeface="Times New Roman"/>
                          <a:ea typeface="Times New Roman"/>
                          <a:cs typeface="Times New Roman"/>
                        </a:rPr>
                        <a:t>decisions</a:t>
                      </a:r>
                      <a:r>
                        <a:rPr lang="de-AT" sz="1500" dirty="0">
                          <a:solidFill>
                            <a:srgbClr val="000000"/>
                          </a:solidFill>
                          <a:effectLst/>
                          <a:latin typeface="Times New Roman"/>
                          <a:ea typeface="Times New Roman"/>
                          <a:cs typeface="Times New Roman"/>
                        </a:rPr>
                        <a:t>]</a:t>
                      </a:r>
                      <a:endParaRPr lang="de-AT" sz="1100" dirty="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500" dirty="0">
                          <a:solidFill>
                            <a:srgbClr val="000000"/>
                          </a:solidFill>
                          <a:effectLst/>
                          <a:latin typeface="Times New Roman"/>
                          <a:ea typeface="Times New Roman"/>
                          <a:cs typeface="Times New Roman"/>
                        </a:rPr>
                        <a:t>I think I</a:t>
                      </a:r>
                      <a:r>
                        <a:rPr lang="en-US" sz="1500" b="1" dirty="0">
                          <a:solidFill>
                            <a:srgbClr val="000000"/>
                          </a:solidFill>
                          <a:effectLst/>
                          <a:latin typeface="Times New Roman"/>
                          <a:ea typeface="Times New Roman"/>
                          <a:cs typeface="Times New Roman"/>
                        </a:rPr>
                        <a:t>’ll change </a:t>
                      </a:r>
                      <a:r>
                        <a:rPr lang="en-US" sz="1500" dirty="0">
                          <a:solidFill>
                            <a:srgbClr val="000000"/>
                          </a:solidFill>
                          <a:effectLst/>
                          <a:latin typeface="Times New Roman"/>
                          <a:ea typeface="Times New Roman"/>
                          <a:cs typeface="Times New Roman"/>
                        </a:rPr>
                        <a:t>my racket.</a:t>
                      </a:r>
                      <a:endParaRPr lang="de-AT" sz="110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5"/>
                  </a:ext>
                </a:extLst>
              </a:tr>
            </a:tbl>
          </a:graphicData>
        </a:graphic>
      </p:graphicFrame>
      <p:sp>
        <p:nvSpPr>
          <p:cNvPr id="15" name="Rectangle: Rounded Corners 14">
            <a:extLst>
              <a:ext uri="{FF2B5EF4-FFF2-40B4-BE49-F238E27FC236}">
                <a16:creationId xmlns:a16="http://schemas.microsoft.com/office/drawing/2014/main" id="{29122004-8943-61F0-A47A-3AF86FECCC40}"/>
              </a:ext>
            </a:extLst>
          </p:cNvPr>
          <p:cNvSpPr/>
          <p:nvPr/>
        </p:nvSpPr>
        <p:spPr>
          <a:xfrm>
            <a:off x="1452034" y="3371851"/>
            <a:ext cx="5928279" cy="694267"/>
          </a:xfrm>
          <a:custGeom>
            <a:avLst/>
            <a:gdLst>
              <a:gd name="csX0" fmla="*/ 0 w 5928279"/>
              <a:gd name="csY0" fmla="*/ 115713 h 694267"/>
              <a:gd name="csX1" fmla="*/ 115713 w 5928279"/>
              <a:gd name="csY1" fmla="*/ 0 h 694267"/>
              <a:gd name="csX2" fmla="*/ 5812566 w 5928279"/>
              <a:gd name="csY2" fmla="*/ 0 h 694267"/>
              <a:gd name="csX3" fmla="*/ 5928279 w 5928279"/>
              <a:gd name="csY3" fmla="*/ 115713 h 694267"/>
              <a:gd name="csX4" fmla="*/ 5928279 w 5928279"/>
              <a:gd name="csY4" fmla="*/ 578554 h 694267"/>
              <a:gd name="csX5" fmla="*/ 5812566 w 5928279"/>
              <a:gd name="csY5" fmla="*/ 694267 h 694267"/>
              <a:gd name="csX6" fmla="*/ 115713 w 5928279"/>
              <a:gd name="csY6" fmla="*/ 694267 h 694267"/>
              <a:gd name="csX7" fmla="*/ 0 w 5928279"/>
              <a:gd name="csY7" fmla="*/ 578554 h 694267"/>
              <a:gd name="csX8" fmla="*/ 0 w 5928279"/>
              <a:gd name="csY8" fmla="*/ 115713 h 694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28279" h="694267" extrusionOk="0">
                <a:moveTo>
                  <a:pt x="0" y="115713"/>
                </a:moveTo>
                <a:cubicBezTo>
                  <a:pt x="-4929" y="60454"/>
                  <a:pt x="46878" y="-2035"/>
                  <a:pt x="115713" y="0"/>
                </a:cubicBezTo>
                <a:cubicBezTo>
                  <a:pt x="2949795" y="-60713"/>
                  <a:pt x="4127354" y="61072"/>
                  <a:pt x="5812566" y="0"/>
                </a:cubicBezTo>
                <a:cubicBezTo>
                  <a:pt x="5872687" y="1265"/>
                  <a:pt x="5922614" y="58505"/>
                  <a:pt x="5928279" y="115713"/>
                </a:cubicBezTo>
                <a:cubicBezTo>
                  <a:pt x="5888008" y="347062"/>
                  <a:pt x="5941116" y="418871"/>
                  <a:pt x="5928279" y="578554"/>
                </a:cubicBezTo>
                <a:cubicBezTo>
                  <a:pt x="5932277" y="638662"/>
                  <a:pt x="5883126" y="694706"/>
                  <a:pt x="5812566" y="694267"/>
                </a:cubicBezTo>
                <a:cubicBezTo>
                  <a:pt x="3628522" y="620496"/>
                  <a:pt x="1417802" y="538384"/>
                  <a:pt x="115713" y="694267"/>
                </a:cubicBezTo>
                <a:cubicBezTo>
                  <a:pt x="62956" y="695884"/>
                  <a:pt x="-3928" y="640668"/>
                  <a:pt x="0" y="578554"/>
                </a:cubicBezTo>
                <a:cubicBezTo>
                  <a:pt x="-35483" y="511346"/>
                  <a:pt x="27653" y="170931"/>
                  <a:pt x="0" y="115713"/>
                </a:cubicBezTo>
                <a:close/>
              </a:path>
            </a:pathLst>
          </a:custGeom>
          <a:noFill/>
          <a:ln w="57150">
            <a:solidFill>
              <a:srgbClr val="FFC000"/>
            </a:solidFill>
            <a:prstDash val="solid"/>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6" name="Speech Bubble: Oval 15">
            <a:extLst>
              <a:ext uri="{FF2B5EF4-FFF2-40B4-BE49-F238E27FC236}">
                <a16:creationId xmlns:a16="http://schemas.microsoft.com/office/drawing/2014/main" id="{DCB7F271-B569-E455-60CB-B6DA6E7BCC5B}"/>
              </a:ext>
            </a:extLst>
          </p:cNvPr>
          <p:cNvSpPr/>
          <p:nvPr/>
        </p:nvSpPr>
        <p:spPr>
          <a:xfrm>
            <a:off x="6601689" y="1498806"/>
            <a:ext cx="2105426" cy="979714"/>
          </a:xfrm>
          <a:prstGeom prst="wedgeEllipseCallout">
            <a:avLst>
              <a:gd name="adj1" fmla="val -37804"/>
              <a:gd name="adj2" fmla="val 14799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err="1"/>
              <a:t>Teach</a:t>
            </a:r>
            <a:r>
              <a:rPr lang="de-AT" dirty="0"/>
              <a:t> ONE </a:t>
            </a:r>
            <a:r>
              <a:rPr lang="de-AT" dirty="0" err="1"/>
              <a:t>notion</a:t>
            </a:r>
            <a:r>
              <a:rPr lang="de-AT" dirty="0"/>
              <a:t> at a time!</a:t>
            </a:r>
            <a:endParaRPr lang="en-AT" dirty="0"/>
          </a:p>
        </p:txBody>
      </p:sp>
      <p:sp>
        <p:nvSpPr>
          <p:cNvPr id="17" name="Speech Bubble: Oval 16">
            <a:extLst>
              <a:ext uri="{FF2B5EF4-FFF2-40B4-BE49-F238E27FC236}">
                <a16:creationId xmlns:a16="http://schemas.microsoft.com/office/drawing/2014/main" id="{9CAC98EC-1075-449D-08FD-44E473F86E26}"/>
              </a:ext>
            </a:extLst>
          </p:cNvPr>
          <p:cNvSpPr/>
          <p:nvPr/>
        </p:nvSpPr>
        <p:spPr>
          <a:xfrm>
            <a:off x="7367932" y="2890789"/>
            <a:ext cx="1426493" cy="1064239"/>
          </a:xfrm>
          <a:prstGeom prst="wedgeEllipseCallout">
            <a:avLst>
              <a:gd name="adj1" fmla="val -61772"/>
              <a:gd name="adj2" fmla="val 3398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sz="1050" dirty="0" err="1"/>
              <a:t>What</a:t>
            </a:r>
            <a:r>
              <a:rPr lang="de-AT" sz="1050" dirty="0"/>
              <a:t> </a:t>
            </a:r>
            <a:r>
              <a:rPr lang="de-AT" sz="1050" dirty="0" err="1"/>
              <a:t>are</a:t>
            </a:r>
            <a:r>
              <a:rPr lang="de-AT" sz="1050" dirty="0"/>
              <a:t> </a:t>
            </a:r>
            <a:r>
              <a:rPr lang="de-AT" sz="1050" dirty="0" err="1"/>
              <a:t>you</a:t>
            </a:r>
            <a:r>
              <a:rPr lang="de-AT" sz="1050" dirty="0"/>
              <a:t> </a:t>
            </a:r>
            <a:r>
              <a:rPr lang="de-AT" sz="1050" dirty="0" err="1"/>
              <a:t>going</a:t>
            </a:r>
            <a:r>
              <a:rPr lang="de-AT" sz="1050" dirty="0"/>
              <a:t> </a:t>
            </a:r>
            <a:r>
              <a:rPr lang="de-AT" sz="1050" dirty="0" err="1"/>
              <a:t>to</a:t>
            </a:r>
            <a:r>
              <a:rPr lang="de-AT" sz="1050" dirty="0"/>
              <a:t> do in </a:t>
            </a:r>
            <a:r>
              <a:rPr lang="de-AT" sz="1050" dirty="0" err="1"/>
              <a:t>the</a:t>
            </a:r>
            <a:r>
              <a:rPr lang="de-AT" sz="1050" dirty="0"/>
              <a:t> X-</a:t>
            </a:r>
            <a:r>
              <a:rPr lang="de-AT" sz="1050" dirty="0" err="1"/>
              <a:t>mas</a:t>
            </a:r>
            <a:r>
              <a:rPr lang="de-AT" sz="1050" dirty="0"/>
              <a:t> </a:t>
            </a:r>
            <a:r>
              <a:rPr lang="de-AT" sz="1050" dirty="0" err="1"/>
              <a:t>holidays</a:t>
            </a:r>
            <a:r>
              <a:rPr lang="de-AT" sz="1050" dirty="0"/>
              <a:t>?</a:t>
            </a:r>
            <a:endParaRPr lang="en-AT" sz="1050" dirty="0"/>
          </a:p>
        </p:txBody>
      </p:sp>
    </p:spTree>
    <p:extLst>
      <p:ext uri="{BB962C8B-B14F-4D97-AF65-F5344CB8AC3E}">
        <p14:creationId xmlns:p14="http://schemas.microsoft.com/office/powerpoint/2010/main" val="29994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More </a:t>
            </a:r>
            <a:r>
              <a:rPr lang="fr-FR" dirty="0" err="1"/>
              <a:t>examples</a:t>
            </a:r>
            <a:r>
              <a:rPr lang="fr-FR" dirty="0"/>
              <a:t>…</a:t>
            </a:r>
          </a:p>
        </p:txBody>
      </p:sp>
      <p:graphicFrame>
        <p:nvGraphicFramePr>
          <p:cNvPr id="4" name="Table 3"/>
          <p:cNvGraphicFramePr>
            <a:graphicFrameLocks noGrp="1"/>
          </p:cNvGraphicFramePr>
          <p:nvPr/>
        </p:nvGraphicFramePr>
        <p:xfrm>
          <a:off x="1439652" y="2078852"/>
          <a:ext cx="6372708" cy="3301119"/>
        </p:xfrm>
        <a:graphic>
          <a:graphicData uri="http://schemas.openxmlformats.org/drawingml/2006/table">
            <a:tbl>
              <a:tblPr firstRow="1" bandRow="1">
                <a:tableStyleId>{5C22544A-7EE6-4342-B048-85BDC9FD1C3A}</a:tableStyleId>
              </a:tblPr>
              <a:tblGrid>
                <a:gridCol w="226825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tblGrid>
              <a:tr h="465802">
                <a:tc>
                  <a:txBody>
                    <a:bodyPr/>
                    <a:lstStyle/>
                    <a:p>
                      <a:pPr algn="l">
                        <a:lnSpc>
                          <a:spcPts val="1200"/>
                        </a:lnSpc>
                        <a:spcAft>
                          <a:spcPts val="400"/>
                        </a:spcAft>
                      </a:pPr>
                      <a:r>
                        <a:rPr lang="de-AT" sz="1800" dirty="0">
                          <a:solidFill>
                            <a:srgbClr val="000000"/>
                          </a:solidFill>
                          <a:effectLst/>
                          <a:latin typeface="Times New Roman"/>
                          <a:ea typeface="Times New Roman"/>
                          <a:cs typeface="Times New Roman"/>
                        </a:rPr>
                        <a:t>Notion</a:t>
                      </a:r>
                      <a:endParaRPr lang="de-AT" sz="1200" dirty="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800" dirty="0">
                          <a:solidFill>
                            <a:srgbClr val="000000"/>
                          </a:solidFill>
                          <a:effectLst/>
                          <a:latin typeface="Times New Roman"/>
                          <a:ea typeface="Times New Roman"/>
                          <a:cs typeface="Times New Roman"/>
                        </a:rPr>
                        <a:t>Form</a:t>
                      </a:r>
                      <a:endParaRPr lang="de-AT" sz="120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0"/>
                  </a:ext>
                </a:extLst>
              </a:tr>
              <a:tr h="411796">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[Experience]</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800">
                          <a:solidFill>
                            <a:srgbClr val="000000"/>
                          </a:solidFill>
                          <a:effectLst/>
                          <a:latin typeface="Times New Roman"/>
                          <a:ea typeface="Times New Roman"/>
                          <a:cs typeface="Times New Roman"/>
                        </a:rPr>
                        <a:t>I’</a:t>
                      </a:r>
                      <a:r>
                        <a:rPr lang="en-US" sz="1800" b="1">
                          <a:solidFill>
                            <a:srgbClr val="000000"/>
                          </a:solidFill>
                          <a:effectLst/>
                          <a:latin typeface="Times New Roman"/>
                          <a:ea typeface="Times New Roman"/>
                          <a:cs typeface="Times New Roman"/>
                        </a:rPr>
                        <a:t>ve</a:t>
                      </a:r>
                      <a:r>
                        <a:rPr lang="en-US" sz="1800">
                          <a:solidFill>
                            <a:srgbClr val="000000"/>
                          </a:solidFill>
                          <a:effectLst/>
                          <a:latin typeface="Times New Roman"/>
                          <a:ea typeface="Times New Roman"/>
                          <a:cs typeface="Times New Roman"/>
                        </a:rPr>
                        <a:t> never </a:t>
                      </a:r>
                      <a:r>
                        <a:rPr lang="en-US" sz="1800" b="1">
                          <a:solidFill>
                            <a:srgbClr val="000000"/>
                          </a:solidFill>
                          <a:effectLst/>
                          <a:latin typeface="Times New Roman"/>
                          <a:ea typeface="Times New Roman"/>
                          <a:cs typeface="Times New Roman"/>
                        </a:rPr>
                        <a:t>been</a:t>
                      </a:r>
                      <a:r>
                        <a:rPr lang="en-US" sz="1800">
                          <a:solidFill>
                            <a:srgbClr val="000000"/>
                          </a:solidFill>
                          <a:effectLst/>
                          <a:latin typeface="Times New Roman"/>
                          <a:ea typeface="Times New Roman"/>
                          <a:cs typeface="Times New Roman"/>
                        </a:rPr>
                        <a:t> to England.</a:t>
                      </a:r>
                      <a:endParaRPr lang="de-AT" sz="12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1"/>
                  </a:ext>
                </a:extLst>
              </a:tr>
              <a:tr h="364541">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[Changes/completion] </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You’</a:t>
                      </a:r>
                      <a:r>
                        <a:rPr lang="de-AT" sz="1800" b="1">
                          <a:solidFill>
                            <a:srgbClr val="000000"/>
                          </a:solidFill>
                          <a:effectLst/>
                          <a:latin typeface="Times New Roman"/>
                          <a:ea typeface="Times New Roman"/>
                          <a:cs typeface="Times New Roman"/>
                        </a:rPr>
                        <a:t>ve had</a:t>
                      </a:r>
                      <a:r>
                        <a:rPr lang="de-AT" sz="1800">
                          <a:solidFill>
                            <a:srgbClr val="000000"/>
                          </a:solidFill>
                          <a:effectLst/>
                          <a:latin typeface="Times New Roman"/>
                          <a:ea typeface="Times New Roman"/>
                          <a:cs typeface="Times New Roman"/>
                        </a:rPr>
                        <a:t> a haircut! </a:t>
                      </a:r>
                      <a:endParaRPr lang="de-AT" sz="12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2"/>
                  </a:ext>
                </a:extLst>
              </a:tr>
              <a:tr h="411796">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[Duration - state]</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800" dirty="0">
                          <a:solidFill>
                            <a:srgbClr val="000000"/>
                          </a:solidFill>
                          <a:effectLst/>
                          <a:latin typeface="Times New Roman"/>
                          <a:ea typeface="Times New Roman"/>
                          <a:cs typeface="Times New Roman"/>
                        </a:rPr>
                        <a:t>I’</a:t>
                      </a:r>
                      <a:r>
                        <a:rPr lang="en-US" sz="1800" b="1" dirty="0">
                          <a:solidFill>
                            <a:srgbClr val="000000"/>
                          </a:solidFill>
                          <a:effectLst/>
                          <a:latin typeface="Times New Roman"/>
                          <a:ea typeface="Times New Roman"/>
                          <a:cs typeface="Times New Roman"/>
                        </a:rPr>
                        <a:t>ve had </a:t>
                      </a:r>
                      <a:r>
                        <a:rPr lang="en-US" sz="1800" b="0" dirty="0">
                          <a:solidFill>
                            <a:srgbClr val="000000"/>
                          </a:solidFill>
                          <a:effectLst/>
                          <a:latin typeface="Times New Roman"/>
                          <a:ea typeface="Times New Roman"/>
                          <a:cs typeface="Times New Roman"/>
                        </a:rPr>
                        <a:t>my computer </a:t>
                      </a:r>
                      <a:r>
                        <a:rPr lang="en-US" sz="1800" b="1" dirty="0">
                          <a:solidFill>
                            <a:srgbClr val="000000"/>
                          </a:solidFill>
                          <a:effectLst/>
                          <a:latin typeface="Times New Roman"/>
                          <a:ea typeface="Times New Roman"/>
                          <a:cs typeface="Times New Roman"/>
                        </a:rPr>
                        <a:t>for 5 years</a:t>
                      </a:r>
                      <a:endParaRPr lang="de-AT" sz="120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3"/>
                  </a:ext>
                </a:extLst>
              </a:tr>
              <a:tr h="411796">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[Duration – activity]</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800">
                          <a:solidFill>
                            <a:srgbClr val="000000"/>
                          </a:solidFill>
                          <a:effectLst/>
                          <a:latin typeface="Times New Roman"/>
                          <a:ea typeface="Times New Roman"/>
                          <a:cs typeface="Times New Roman"/>
                        </a:rPr>
                        <a:t>They’</a:t>
                      </a:r>
                      <a:r>
                        <a:rPr lang="en-US" sz="1800" b="1">
                          <a:solidFill>
                            <a:srgbClr val="000000"/>
                          </a:solidFill>
                          <a:effectLst/>
                          <a:latin typeface="Times New Roman"/>
                          <a:ea typeface="Times New Roman"/>
                          <a:cs typeface="Times New Roman"/>
                        </a:rPr>
                        <a:t>ve been playing</a:t>
                      </a:r>
                      <a:r>
                        <a:rPr lang="en-US" sz="1800">
                          <a:solidFill>
                            <a:srgbClr val="000000"/>
                          </a:solidFill>
                          <a:effectLst/>
                          <a:latin typeface="Times New Roman"/>
                          <a:ea typeface="Times New Roman"/>
                          <a:cs typeface="Times New Roman"/>
                        </a:rPr>
                        <a:t> tennis for an hour.</a:t>
                      </a:r>
                      <a:endParaRPr lang="de-AT" sz="12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4"/>
                  </a:ext>
                </a:extLst>
              </a:tr>
              <a:tr h="411796">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[Recentness – state]</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800" dirty="0" err="1">
                          <a:solidFill>
                            <a:srgbClr val="000000"/>
                          </a:solidFill>
                          <a:effectLst/>
                          <a:latin typeface="Times New Roman"/>
                          <a:ea typeface="Times New Roman"/>
                          <a:cs typeface="Times New Roman"/>
                        </a:rPr>
                        <a:t>I’</a:t>
                      </a:r>
                      <a:r>
                        <a:rPr lang="de-AT" sz="1800" b="1" dirty="0" err="1">
                          <a:solidFill>
                            <a:srgbClr val="000000"/>
                          </a:solidFill>
                          <a:effectLst/>
                          <a:latin typeface="Times New Roman"/>
                          <a:ea typeface="Times New Roman"/>
                          <a:cs typeface="Times New Roman"/>
                        </a:rPr>
                        <a:t>ve</a:t>
                      </a:r>
                      <a:r>
                        <a:rPr lang="de-AT" sz="1800" b="1" dirty="0">
                          <a:solidFill>
                            <a:srgbClr val="000000"/>
                          </a:solidFill>
                          <a:effectLst/>
                          <a:latin typeface="Times New Roman"/>
                          <a:ea typeface="Times New Roman"/>
                          <a:cs typeface="Times New Roman"/>
                        </a:rPr>
                        <a:t> </a:t>
                      </a:r>
                      <a:r>
                        <a:rPr lang="de-AT" sz="1800" b="1" dirty="0" err="1">
                          <a:solidFill>
                            <a:srgbClr val="000000"/>
                          </a:solidFill>
                          <a:effectLst/>
                          <a:latin typeface="Times New Roman"/>
                          <a:ea typeface="Times New Roman"/>
                          <a:cs typeface="Times New Roman"/>
                        </a:rPr>
                        <a:t>been</a:t>
                      </a:r>
                      <a:r>
                        <a:rPr lang="de-AT" sz="1800" b="1" dirty="0">
                          <a:solidFill>
                            <a:srgbClr val="000000"/>
                          </a:solidFill>
                          <a:effectLst/>
                          <a:latin typeface="Times New Roman"/>
                          <a:ea typeface="Times New Roman"/>
                          <a:cs typeface="Times New Roman"/>
                        </a:rPr>
                        <a:t> </a:t>
                      </a:r>
                      <a:r>
                        <a:rPr lang="de-AT" sz="1800" dirty="0">
                          <a:solidFill>
                            <a:srgbClr val="000000"/>
                          </a:solidFill>
                          <a:effectLst/>
                          <a:latin typeface="Times New Roman"/>
                          <a:ea typeface="Times New Roman"/>
                          <a:cs typeface="Times New Roman"/>
                        </a:rPr>
                        <a:t>on </a:t>
                      </a:r>
                      <a:r>
                        <a:rPr lang="de-AT" sz="1800" dirty="0" err="1">
                          <a:solidFill>
                            <a:srgbClr val="000000"/>
                          </a:solidFill>
                          <a:effectLst/>
                          <a:latin typeface="Times New Roman"/>
                          <a:ea typeface="Times New Roman"/>
                          <a:cs typeface="Times New Roman"/>
                        </a:rPr>
                        <a:t>holiday</a:t>
                      </a:r>
                      <a:r>
                        <a:rPr lang="de-AT" sz="1800" dirty="0">
                          <a:solidFill>
                            <a:srgbClr val="000000"/>
                          </a:solidFill>
                          <a:effectLst/>
                          <a:latin typeface="Times New Roman"/>
                          <a:ea typeface="Times New Roman"/>
                          <a:cs typeface="Times New Roman"/>
                        </a:rPr>
                        <a:t>.</a:t>
                      </a:r>
                      <a:endParaRPr lang="de-AT" sz="120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5"/>
                  </a:ext>
                </a:extLst>
              </a:tr>
              <a:tr h="411796">
                <a:tc>
                  <a:txBody>
                    <a:bodyPr/>
                    <a:lstStyle/>
                    <a:p>
                      <a:pPr algn="l">
                        <a:lnSpc>
                          <a:spcPts val="1200"/>
                        </a:lnSpc>
                        <a:spcAft>
                          <a:spcPts val="400"/>
                        </a:spcAft>
                      </a:pPr>
                      <a:r>
                        <a:rPr lang="de-AT" sz="1800">
                          <a:solidFill>
                            <a:srgbClr val="000000"/>
                          </a:solidFill>
                          <a:effectLst/>
                          <a:latin typeface="Times New Roman"/>
                          <a:ea typeface="Times New Roman"/>
                          <a:cs typeface="Times New Roman"/>
                        </a:rPr>
                        <a:t>[Recentness – event]</a:t>
                      </a:r>
                      <a:endParaRPr lang="de-AT" sz="120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en-US" sz="1800">
                          <a:solidFill>
                            <a:srgbClr val="000000"/>
                          </a:solidFill>
                          <a:effectLst/>
                          <a:latin typeface="Times New Roman"/>
                          <a:ea typeface="Times New Roman"/>
                          <a:cs typeface="Times New Roman"/>
                        </a:rPr>
                        <a:t>I’</a:t>
                      </a:r>
                      <a:r>
                        <a:rPr lang="en-US" sz="1800" b="1">
                          <a:solidFill>
                            <a:srgbClr val="000000"/>
                          </a:solidFill>
                          <a:effectLst/>
                          <a:latin typeface="Times New Roman"/>
                          <a:ea typeface="Times New Roman"/>
                          <a:cs typeface="Times New Roman"/>
                        </a:rPr>
                        <a:t>ve</a:t>
                      </a:r>
                      <a:r>
                        <a:rPr lang="en-US" sz="1800">
                          <a:solidFill>
                            <a:srgbClr val="000000"/>
                          </a:solidFill>
                          <a:effectLst/>
                          <a:latin typeface="Times New Roman"/>
                          <a:ea typeface="Times New Roman"/>
                          <a:cs typeface="Times New Roman"/>
                        </a:rPr>
                        <a:t> just </a:t>
                      </a:r>
                      <a:r>
                        <a:rPr lang="en-US" sz="1800" b="1">
                          <a:solidFill>
                            <a:srgbClr val="000000"/>
                          </a:solidFill>
                          <a:effectLst/>
                          <a:latin typeface="Times New Roman"/>
                          <a:ea typeface="Times New Roman"/>
                          <a:cs typeface="Times New Roman"/>
                        </a:rPr>
                        <a:t>seen</a:t>
                      </a:r>
                      <a:r>
                        <a:rPr lang="en-US" sz="1800">
                          <a:solidFill>
                            <a:srgbClr val="000000"/>
                          </a:solidFill>
                          <a:effectLst/>
                          <a:latin typeface="Times New Roman"/>
                          <a:ea typeface="Times New Roman"/>
                          <a:cs typeface="Times New Roman"/>
                        </a:rPr>
                        <a:t> a car accident.</a:t>
                      </a:r>
                      <a:endParaRPr lang="de-AT" sz="120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6"/>
                  </a:ext>
                </a:extLst>
              </a:tr>
              <a:tr h="411796">
                <a:tc>
                  <a:txBody>
                    <a:bodyPr/>
                    <a:lstStyle/>
                    <a:p>
                      <a:pPr algn="l">
                        <a:lnSpc>
                          <a:spcPts val="1200"/>
                        </a:lnSpc>
                        <a:spcAft>
                          <a:spcPts val="400"/>
                        </a:spcAft>
                      </a:pPr>
                      <a:r>
                        <a:rPr lang="de-AT" sz="1800" dirty="0">
                          <a:solidFill>
                            <a:srgbClr val="000000"/>
                          </a:solidFill>
                          <a:effectLst/>
                          <a:latin typeface="Times New Roman"/>
                          <a:ea typeface="Times New Roman"/>
                          <a:cs typeface="Times New Roman"/>
                        </a:rPr>
                        <a:t>[</a:t>
                      </a:r>
                      <a:r>
                        <a:rPr lang="de-AT" sz="1800" dirty="0" err="1">
                          <a:solidFill>
                            <a:srgbClr val="000000"/>
                          </a:solidFill>
                          <a:effectLst/>
                          <a:latin typeface="Times New Roman"/>
                          <a:ea typeface="Times New Roman"/>
                          <a:cs typeface="Times New Roman"/>
                        </a:rPr>
                        <a:t>Recentness</a:t>
                      </a:r>
                      <a:r>
                        <a:rPr lang="de-AT" sz="1800" dirty="0">
                          <a:solidFill>
                            <a:srgbClr val="000000"/>
                          </a:solidFill>
                          <a:effectLst/>
                          <a:latin typeface="Times New Roman"/>
                          <a:ea typeface="Times New Roman"/>
                          <a:cs typeface="Times New Roman"/>
                        </a:rPr>
                        <a:t> – </a:t>
                      </a:r>
                      <a:r>
                        <a:rPr lang="de-AT" sz="1800" dirty="0" err="1">
                          <a:solidFill>
                            <a:srgbClr val="000000"/>
                          </a:solidFill>
                          <a:effectLst/>
                          <a:latin typeface="Times New Roman"/>
                          <a:ea typeface="Times New Roman"/>
                          <a:cs typeface="Times New Roman"/>
                        </a:rPr>
                        <a:t>activity</a:t>
                      </a:r>
                      <a:r>
                        <a:rPr lang="de-AT" sz="1800" dirty="0">
                          <a:solidFill>
                            <a:srgbClr val="000000"/>
                          </a:solidFill>
                          <a:effectLst/>
                          <a:latin typeface="Times New Roman"/>
                          <a:ea typeface="Times New Roman"/>
                          <a:cs typeface="Times New Roman"/>
                        </a:rPr>
                        <a:t>]</a:t>
                      </a:r>
                      <a:endParaRPr lang="de-AT" sz="1200" dirty="0">
                        <a:effectLst/>
                        <a:latin typeface="CG Times"/>
                        <a:ea typeface="Times New Roman"/>
                        <a:cs typeface="Times New Roman"/>
                      </a:endParaRPr>
                    </a:p>
                  </a:txBody>
                  <a:tcPr marL="51435" marR="51435" marT="0" marB="0" anchor="ctr"/>
                </a:tc>
                <a:tc>
                  <a:txBody>
                    <a:bodyPr/>
                    <a:lstStyle/>
                    <a:p>
                      <a:pPr algn="l">
                        <a:lnSpc>
                          <a:spcPts val="1200"/>
                        </a:lnSpc>
                        <a:spcAft>
                          <a:spcPts val="400"/>
                        </a:spcAft>
                      </a:pPr>
                      <a:r>
                        <a:rPr lang="de-AT" sz="1800" dirty="0" err="1">
                          <a:solidFill>
                            <a:srgbClr val="000000"/>
                          </a:solidFill>
                          <a:effectLst/>
                          <a:latin typeface="Times New Roman"/>
                          <a:ea typeface="Times New Roman"/>
                          <a:cs typeface="Times New Roman"/>
                        </a:rPr>
                        <a:t>I’</a:t>
                      </a:r>
                      <a:r>
                        <a:rPr lang="de-AT" sz="1800" b="1" dirty="0" err="1">
                          <a:solidFill>
                            <a:srgbClr val="000000"/>
                          </a:solidFill>
                          <a:effectLst/>
                          <a:latin typeface="Times New Roman"/>
                          <a:ea typeface="Times New Roman"/>
                          <a:cs typeface="Times New Roman"/>
                        </a:rPr>
                        <a:t>ve</a:t>
                      </a:r>
                      <a:r>
                        <a:rPr lang="de-AT" sz="1800" b="1" dirty="0">
                          <a:solidFill>
                            <a:srgbClr val="000000"/>
                          </a:solidFill>
                          <a:effectLst/>
                          <a:latin typeface="Times New Roman"/>
                          <a:ea typeface="Times New Roman"/>
                          <a:cs typeface="Times New Roman"/>
                        </a:rPr>
                        <a:t> </a:t>
                      </a:r>
                      <a:r>
                        <a:rPr lang="de-AT" sz="1800" b="1" dirty="0" err="1">
                          <a:solidFill>
                            <a:srgbClr val="000000"/>
                          </a:solidFill>
                          <a:effectLst/>
                          <a:latin typeface="Times New Roman"/>
                          <a:ea typeface="Times New Roman"/>
                          <a:cs typeface="Times New Roman"/>
                        </a:rPr>
                        <a:t>been</a:t>
                      </a:r>
                      <a:r>
                        <a:rPr lang="de-AT" sz="1800" b="1" dirty="0">
                          <a:solidFill>
                            <a:srgbClr val="000000"/>
                          </a:solidFill>
                          <a:effectLst/>
                          <a:latin typeface="Times New Roman"/>
                          <a:ea typeface="Times New Roman"/>
                          <a:cs typeface="Times New Roman"/>
                        </a:rPr>
                        <a:t> </a:t>
                      </a:r>
                      <a:r>
                        <a:rPr lang="de-AT" sz="1800" b="1" dirty="0" err="1">
                          <a:solidFill>
                            <a:srgbClr val="000000"/>
                          </a:solidFill>
                          <a:effectLst/>
                          <a:latin typeface="Times New Roman"/>
                          <a:ea typeface="Times New Roman"/>
                          <a:cs typeface="Times New Roman"/>
                        </a:rPr>
                        <a:t>watching</a:t>
                      </a:r>
                      <a:r>
                        <a:rPr lang="de-AT" sz="1800" dirty="0">
                          <a:solidFill>
                            <a:srgbClr val="000000"/>
                          </a:solidFill>
                          <a:effectLst/>
                          <a:latin typeface="Times New Roman"/>
                          <a:ea typeface="Times New Roman"/>
                          <a:cs typeface="Times New Roman"/>
                        </a:rPr>
                        <a:t> </a:t>
                      </a:r>
                      <a:r>
                        <a:rPr lang="de-AT" sz="1800" dirty="0" err="1">
                          <a:solidFill>
                            <a:srgbClr val="000000"/>
                          </a:solidFill>
                          <a:effectLst/>
                          <a:latin typeface="Times New Roman"/>
                          <a:ea typeface="Times New Roman"/>
                          <a:cs typeface="Times New Roman"/>
                        </a:rPr>
                        <a:t>television</a:t>
                      </a:r>
                      <a:r>
                        <a:rPr lang="de-AT" sz="1800" dirty="0">
                          <a:solidFill>
                            <a:srgbClr val="000000"/>
                          </a:solidFill>
                          <a:effectLst/>
                          <a:latin typeface="Times New Roman"/>
                          <a:ea typeface="Times New Roman"/>
                          <a:cs typeface="Times New Roman"/>
                        </a:rPr>
                        <a:t>.</a:t>
                      </a:r>
                      <a:endParaRPr lang="de-AT" sz="1200" dirty="0">
                        <a:effectLst/>
                        <a:latin typeface="CG Times"/>
                        <a:ea typeface="Times New Roman"/>
                        <a:cs typeface="Times New Roman"/>
                      </a:endParaRPr>
                    </a:p>
                  </a:txBody>
                  <a:tcPr marL="51435" marR="51435" marT="0" marB="0" anchor="ctr"/>
                </a:tc>
                <a:extLst>
                  <a:ext uri="{0D108BD9-81ED-4DB2-BD59-A6C34878D82A}">
                    <a16:rowId xmlns:a16="http://schemas.microsoft.com/office/drawing/2014/main" val="10007"/>
                  </a:ext>
                </a:extLst>
              </a:tr>
            </a:tbl>
          </a:graphicData>
        </a:graphic>
      </p:graphicFrame>
      <p:sp>
        <p:nvSpPr>
          <p:cNvPr id="5" name="Rectangle: Rounded Corners 4">
            <a:extLst>
              <a:ext uri="{FF2B5EF4-FFF2-40B4-BE49-F238E27FC236}">
                <a16:creationId xmlns:a16="http://schemas.microsoft.com/office/drawing/2014/main" id="{1985531D-7ECE-43C6-C971-03C5F315F8D5}"/>
              </a:ext>
            </a:extLst>
          </p:cNvPr>
          <p:cNvSpPr/>
          <p:nvPr/>
        </p:nvSpPr>
        <p:spPr>
          <a:xfrm>
            <a:off x="1340865" y="3300773"/>
            <a:ext cx="6619795" cy="484094"/>
          </a:xfrm>
          <a:prstGeom prst="roundRect">
            <a:avLst/>
          </a:prstGeom>
          <a:noFill/>
          <a:ln w="3810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Speech Bubble: Oval 5">
            <a:extLst>
              <a:ext uri="{FF2B5EF4-FFF2-40B4-BE49-F238E27FC236}">
                <a16:creationId xmlns:a16="http://schemas.microsoft.com/office/drawing/2014/main" id="{2975EE84-ABF0-EE2A-C78E-B2F5F45A53E7}"/>
              </a:ext>
            </a:extLst>
          </p:cNvPr>
          <p:cNvSpPr/>
          <p:nvPr/>
        </p:nvSpPr>
        <p:spPr>
          <a:xfrm>
            <a:off x="6651635" y="1287556"/>
            <a:ext cx="2105426" cy="979714"/>
          </a:xfrm>
          <a:prstGeom prst="wedgeEllipseCallout">
            <a:avLst>
              <a:gd name="adj1" fmla="val -37804"/>
              <a:gd name="adj2" fmla="val 14799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err="1"/>
              <a:t>Teach</a:t>
            </a:r>
            <a:r>
              <a:rPr lang="de-AT" dirty="0"/>
              <a:t> ONE </a:t>
            </a:r>
            <a:r>
              <a:rPr lang="de-AT" dirty="0" err="1"/>
              <a:t>notion</a:t>
            </a:r>
            <a:r>
              <a:rPr lang="de-AT" dirty="0"/>
              <a:t> at a time!</a:t>
            </a:r>
            <a:endParaRPr lang="en-AT" dirty="0"/>
          </a:p>
        </p:txBody>
      </p:sp>
    </p:spTree>
    <p:extLst>
      <p:ext uri="{BB962C8B-B14F-4D97-AF65-F5344CB8AC3E}">
        <p14:creationId xmlns:p14="http://schemas.microsoft.com/office/powerpoint/2010/main" val="32134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p:spPr>
        <p:txBody>
          <a:bodyPr/>
          <a:lstStyle/>
          <a:p>
            <a:pPr marL="0" indent="0">
              <a:buNone/>
            </a:pPr>
            <a:r>
              <a:rPr lang="fr-FR" sz="2400" b="1" dirty="0">
                <a:solidFill>
                  <a:schemeClr val="tx2">
                    <a:lumMod val="60000"/>
                    <a:lumOff val="40000"/>
                  </a:schemeClr>
                </a:solidFill>
              </a:rPr>
              <a:t>How </a:t>
            </a:r>
            <a:r>
              <a:rPr lang="fr-FR" sz="2400" b="1" dirty="0" err="1">
                <a:solidFill>
                  <a:schemeClr val="tx2">
                    <a:lumMod val="60000"/>
                    <a:lumOff val="40000"/>
                  </a:schemeClr>
                </a:solidFill>
              </a:rPr>
              <a:t>can</a:t>
            </a:r>
            <a:r>
              <a:rPr lang="fr-FR" sz="2400" b="1" dirty="0">
                <a:solidFill>
                  <a:schemeClr val="tx2">
                    <a:lumMod val="60000"/>
                    <a:lumOff val="40000"/>
                  </a:schemeClr>
                </a:solidFill>
              </a:rPr>
              <a:t> </a:t>
            </a:r>
            <a:r>
              <a:rPr lang="fr-FR" sz="2400" b="1" dirty="0" err="1">
                <a:solidFill>
                  <a:schemeClr val="tx2">
                    <a:lumMod val="60000"/>
                    <a:lumOff val="40000"/>
                  </a:schemeClr>
                </a:solidFill>
              </a:rPr>
              <a:t>we</a:t>
            </a:r>
            <a:r>
              <a:rPr lang="fr-FR" sz="2400" b="1" dirty="0">
                <a:solidFill>
                  <a:schemeClr val="tx2">
                    <a:lumMod val="60000"/>
                    <a:lumOff val="40000"/>
                  </a:schemeClr>
                </a:solidFill>
              </a:rPr>
              <a:t> </a:t>
            </a:r>
            <a:r>
              <a:rPr lang="fr-FR" sz="2400" b="1" dirty="0" err="1">
                <a:solidFill>
                  <a:schemeClr val="tx2">
                    <a:lumMod val="60000"/>
                    <a:lumOff val="40000"/>
                  </a:schemeClr>
                </a:solidFill>
              </a:rPr>
              <a:t>teach</a:t>
            </a:r>
            <a:r>
              <a:rPr lang="fr-FR" sz="2400" b="1" dirty="0">
                <a:solidFill>
                  <a:schemeClr val="tx2">
                    <a:lumMod val="60000"/>
                    <a:lumOff val="40000"/>
                  </a:schemeClr>
                </a:solidFill>
              </a:rPr>
              <a:t> C+C </a:t>
            </a:r>
            <a:r>
              <a:rPr lang="fr-FR" sz="2400" b="1" dirty="0" err="1">
                <a:solidFill>
                  <a:schemeClr val="tx2">
                    <a:lumMod val="60000"/>
                    <a:lumOff val="40000"/>
                  </a:schemeClr>
                </a:solidFill>
              </a:rPr>
              <a:t>grammar</a:t>
            </a:r>
            <a:endParaRPr lang="fr-FR" sz="2400" b="1" dirty="0">
              <a:solidFill>
                <a:schemeClr val="tx2">
                  <a:lumMod val="60000"/>
                  <a:lumOff val="40000"/>
                </a:schemeClr>
              </a:solidFill>
            </a:endParaRPr>
          </a:p>
          <a:p>
            <a:pPr marL="0" indent="0">
              <a:buNone/>
            </a:pPr>
            <a:r>
              <a:rPr lang="fr-FR" sz="2000" dirty="0"/>
              <a:t>Efficient </a:t>
            </a:r>
            <a:r>
              <a:rPr lang="fr-FR" sz="2000" dirty="0" err="1"/>
              <a:t>grammar</a:t>
            </a:r>
            <a:r>
              <a:rPr lang="fr-FR" sz="2000" dirty="0"/>
              <a:t> </a:t>
            </a:r>
            <a:r>
              <a:rPr lang="fr-FR" sz="2000" dirty="0" err="1"/>
              <a:t>teaching</a:t>
            </a:r>
            <a:r>
              <a:rPr lang="fr-FR" sz="2000" dirty="0"/>
              <a:t> must </a:t>
            </a:r>
            <a:r>
              <a:rPr lang="fr-FR" sz="2000" dirty="0" err="1"/>
              <a:t>consider</a:t>
            </a:r>
            <a:r>
              <a:rPr lang="fr-FR" sz="2000" dirty="0"/>
              <a:t> the </a:t>
            </a:r>
            <a:r>
              <a:rPr lang="fr-FR" sz="2000" dirty="0" err="1"/>
              <a:t>necessary</a:t>
            </a:r>
            <a:r>
              <a:rPr lang="fr-FR" sz="2000" dirty="0"/>
              <a:t> </a:t>
            </a:r>
            <a:r>
              <a:rPr lang="fr-FR" sz="2000" dirty="0" err="1"/>
              <a:t>learning</a:t>
            </a:r>
            <a:r>
              <a:rPr lang="fr-FR" sz="2000" dirty="0"/>
              <a:t> stages:</a:t>
            </a:r>
          </a:p>
          <a:p>
            <a:pPr marL="0" indent="0">
              <a:buNone/>
            </a:pPr>
            <a:endParaRPr lang="fr-FR" dirty="0"/>
          </a:p>
          <a:p>
            <a:r>
              <a:rPr lang="fr-FR" dirty="0" err="1"/>
              <a:t>Awareness</a:t>
            </a:r>
            <a:r>
              <a:rPr lang="fr-FR" dirty="0"/>
              <a:t> </a:t>
            </a:r>
            <a:r>
              <a:rPr lang="fr-FR" dirty="0" err="1"/>
              <a:t>raising</a:t>
            </a:r>
            <a:endParaRPr lang="fr-FR" dirty="0"/>
          </a:p>
          <a:p>
            <a:r>
              <a:rPr lang="fr-FR" dirty="0" err="1"/>
              <a:t>Conceptualization</a:t>
            </a:r>
            <a:endParaRPr lang="fr-FR" dirty="0"/>
          </a:p>
          <a:p>
            <a:r>
              <a:rPr lang="fr-FR" dirty="0" err="1"/>
              <a:t>Proceduralization</a:t>
            </a:r>
            <a:r>
              <a:rPr lang="fr-FR" dirty="0"/>
              <a:t> in </a:t>
            </a:r>
            <a:r>
              <a:rPr lang="fr-FR" dirty="0" err="1"/>
              <a:t>scaffolded</a:t>
            </a:r>
            <a:r>
              <a:rPr lang="fr-FR" dirty="0"/>
              <a:t> conditions</a:t>
            </a:r>
          </a:p>
          <a:p>
            <a:r>
              <a:rPr lang="fr-FR" dirty="0"/>
              <a:t>Performance in real-time </a:t>
            </a:r>
            <a:r>
              <a:rPr lang="fr-FR" dirty="0" err="1"/>
              <a:t>context</a:t>
            </a:r>
            <a:endParaRPr lang="fr-FR" dirty="0"/>
          </a:p>
          <a:p>
            <a:pPr marL="0" indent="0">
              <a:buNone/>
            </a:pPr>
            <a:endParaRPr lang="fr-FR" dirty="0"/>
          </a:p>
          <a:p>
            <a:endParaRPr lang="fr-FR" dirty="0"/>
          </a:p>
        </p:txBody>
      </p:sp>
      <p:pic>
        <p:nvPicPr>
          <p:cNvPr id="6" name="Picture 5">
            <a:extLst>
              <a:ext uri="{FF2B5EF4-FFF2-40B4-BE49-F238E27FC236}">
                <a16:creationId xmlns:a16="http://schemas.microsoft.com/office/drawing/2014/main" id="{66F1DBAC-A01D-67E5-ABE7-C0EDCB487E1A}"/>
              </a:ext>
            </a:extLst>
          </p:cNvPr>
          <p:cNvPicPr>
            <a:picLocks noChangeAspect="1"/>
          </p:cNvPicPr>
          <p:nvPr/>
        </p:nvPicPr>
        <p:blipFill>
          <a:blip r:embed="rId2"/>
          <a:stretch>
            <a:fillRect/>
          </a:stretch>
        </p:blipFill>
        <p:spPr>
          <a:xfrm>
            <a:off x="381000" y="917239"/>
            <a:ext cx="2406938" cy="5208923"/>
          </a:xfrm>
          <a:prstGeom prst="rect">
            <a:avLst/>
          </a:prstGeom>
        </p:spPr>
      </p:pic>
    </p:spTree>
    <p:extLst>
      <p:ext uri="{BB962C8B-B14F-4D97-AF65-F5344CB8AC3E}">
        <p14:creationId xmlns:p14="http://schemas.microsoft.com/office/powerpoint/2010/main" val="512117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Awareness</a:t>
            </a:r>
            <a:r>
              <a:rPr lang="fr-FR" b="1" dirty="0">
                <a:solidFill>
                  <a:schemeClr val="tx2">
                    <a:lumMod val="60000"/>
                    <a:lumOff val="40000"/>
                  </a:schemeClr>
                </a:solidFill>
              </a:rPr>
              <a:t> </a:t>
            </a:r>
            <a:r>
              <a:rPr lang="fr-FR" b="1" dirty="0" err="1">
                <a:solidFill>
                  <a:schemeClr val="tx2">
                    <a:lumMod val="60000"/>
                    <a:lumOff val="40000"/>
                  </a:schemeClr>
                </a:solidFill>
              </a:rPr>
              <a:t>Raising</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sp>
        <p:nvSpPr>
          <p:cNvPr id="8" name="TextBox 7"/>
          <p:cNvSpPr txBox="1"/>
          <p:nvPr/>
        </p:nvSpPr>
        <p:spPr>
          <a:xfrm>
            <a:off x="3285910" y="4929763"/>
            <a:ext cx="2736304"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err="1"/>
              <a:t>What</a:t>
            </a:r>
            <a:r>
              <a:rPr lang="fr-FR" dirty="0"/>
              <a:t> do </a:t>
            </a:r>
            <a:r>
              <a:rPr lang="fr-FR" dirty="0" err="1"/>
              <a:t>you</a:t>
            </a:r>
            <a:r>
              <a:rPr lang="fr-FR" dirty="0"/>
              <a:t> notice?</a:t>
            </a:r>
          </a:p>
          <a:p>
            <a:r>
              <a:rPr lang="fr-FR" dirty="0" err="1"/>
              <a:t>Find</a:t>
            </a:r>
            <a:r>
              <a:rPr lang="fr-FR" dirty="0"/>
              <a:t> the </a:t>
            </a:r>
            <a:r>
              <a:rPr lang="fr-FR" dirty="0" err="1"/>
              <a:t>rule</a:t>
            </a:r>
            <a:r>
              <a:rPr lang="fr-FR" dirty="0"/>
              <a:t>.</a:t>
            </a:r>
          </a:p>
        </p:txBody>
      </p:sp>
      <p:sp>
        <p:nvSpPr>
          <p:cNvPr id="11" name="Speech Bubble: Oval 10">
            <a:extLst>
              <a:ext uri="{FF2B5EF4-FFF2-40B4-BE49-F238E27FC236}">
                <a16:creationId xmlns:a16="http://schemas.microsoft.com/office/drawing/2014/main" id="{0141E1CF-BA49-4529-AAE5-2E1B9BB8B0B9}"/>
              </a:ext>
            </a:extLst>
          </p:cNvPr>
          <p:cNvSpPr/>
          <p:nvPr/>
        </p:nvSpPr>
        <p:spPr>
          <a:xfrm>
            <a:off x="3148345" y="1281906"/>
            <a:ext cx="4304030" cy="2771775"/>
          </a:xfrm>
          <a:prstGeom prst="wedgeEllipseCallout">
            <a:avLst>
              <a:gd name="adj1" fmla="val -46694"/>
              <a:gd name="adj2" fmla="val -41461"/>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200" dirty="0">
                <a:effectLst/>
                <a:ea typeface="Calibri" panose="020F0502020204030204" pitchFamily="34" charset="0"/>
                <a:cs typeface="Times New Roman" panose="02020603050405020304" pitchFamily="18" charset="0"/>
              </a:rPr>
              <a:t>Hello, I am Mrs. Pölzleitner.</a:t>
            </a:r>
          </a:p>
          <a:p>
            <a:pPr>
              <a:lnSpc>
                <a:spcPct val="107000"/>
              </a:lnSpc>
              <a:spcAft>
                <a:spcPts val="800"/>
              </a:spcAft>
            </a:pPr>
            <a:r>
              <a:rPr lang="en-US" sz="1200" dirty="0">
                <a:effectLst/>
                <a:ea typeface="Calibri" panose="020F0502020204030204" pitchFamily="34" charset="0"/>
                <a:cs typeface="Times New Roman" panose="02020603050405020304" pitchFamily="18" charset="0"/>
              </a:rPr>
              <a:t>I </a:t>
            </a:r>
            <a:r>
              <a:rPr lang="en-US" sz="1200" dirty="0">
                <a:effectLst/>
                <a:highlight>
                  <a:srgbClr val="FFFF00"/>
                </a:highlight>
                <a:ea typeface="Calibri" panose="020F0502020204030204" pitchFamily="34" charset="0"/>
                <a:cs typeface="Times New Roman" panose="02020603050405020304" pitchFamily="18" charset="0"/>
              </a:rPr>
              <a:t>live</a:t>
            </a:r>
            <a:r>
              <a:rPr lang="en-US" sz="1200" dirty="0">
                <a:effectLst/>
                <a:ea typeface="Calibri" panose="020F0502020204030204" pitchFamily="34" charset="0"/>
                <a:cs typeface="Times New Roman" panose="02020603050405020304" pitchFamily="18" charset="0"/>
              </a:rPr>
              <a:t> in a blue house in Graz. I am an English teacher. I </a:t>
            </a:r>
            <a:r>
              <a:rPr lang="en-US" sz="1200" dirty="0">
                <a:effectLst/>
                <a:highlight>
                  <a:srgbClr val="FFFF00"/>
                </a:highlight>
                <a:ea typeface="Calibri" panose="020F0502020204030204" pitchFamily="34" charset="0"/>
                <a:cs typeface="Times New Roman" panose="02020603050405020304" pitchFamily="18" charset="0"/>
              </a:rPr>
              <a:t>love</a:t>
            </a:r>
            <a:r>
              <a:rPr lang="en-US" sz="1200" dirty="0">
                <a:effectLst/>
                <a:ea typeface="Calibri" panose="020F0502020204030204" pitchFamily="34" charset="0"/>
                <a:cs typeface="Times New Roman" panose="02020603050405020304" pitchFamily="18" charset="0"/>
              </a:rPr>
              <a:t> reading books and learning languages.  I speak English, German, French, Italian and Greek. I also like sports. In winter I go skiing and in summer I go jogging. I ride my bike to school every day. My favorite food is Indian curry. I am vegetarian, so I do not eat meat.</a:t>
            </a:r>
          </a:p>
          <a:p>
            <a:pPr>
              <a:lnSpc>
                <a:spcPct val="107000"/>
              </a:lnSpc>
              <a:spcAft>
                <a:spcPts val="800"/>
              </a:spcAft>
            </a:pPr>
            <a:r>
              <a:rPr lang="en-US" sz="1200" dirty="0">
                <a:effectLst/>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908070E3-3667-40F9-9796-329CC1EB19F3}"/>
              </a:ext>
            </a:extLst>
          </p:cNvPr>
          <p:cNvPicPr>
            <a:picLocks noChangeAspect="1"/>
          </p:cNvPicPr>
          <p:nvPr/>
        </p:nvPicPr>
        <p:blipFill>
          <a:blip r:embed="rId2"/>
          <a:stretch>
            <a:fillRect/>
          </a:stretch>
        </p:blipFill>
        <p:spPr>
          <a:xfrm>
            <a:off x="6459488" y="3408491"/>
            <a:ext cx="2248095" cy="2838696"/>
          </a:xfrm>
          <a:prstGeom prst="rect">
            <a:avLst/>
          </a:prstGeom>
        </p:spPr>
      </p:pic>
      <p:pic>
        <p:nvPicPr>
          <p:cNvPr id="7" name="Picture 6">
            <a:extLst>
              <a:ext uri="{FF2B5EF4-FFF2-40B4-BE49-F238E27FC236}">
                <a16:creationId xmlns:a16="http://schemas.microsoft.com/office/drawing/2014/main" id="{BE336855-9E26-CA4A-BD7E-4E76343517E8}"/>
              </a:ext>
            </a:extLst>
          </p:cNvPr>
          <p:cNvPicPr>
            <a:picLocks noChangeAspect="1"/>
          </p:cNvPicPr>
          <p:nvPr/>
        </p:nvPicPr>
        <p:blipFill>
          <a:blip r:embed="rId3"/>
          <a:stretch>
            <a:fillRect/>
          </a:stretch>
        </p:blipFill>
        <p:spPr>
          <a:xfrm>
            <a:off x="329067" y="908720"/>
            <a:ext cx="2395687" cy="5184576"/>
          </a:xfrm>
          <a:prstGeom prst="rect">
            <a:avLst/>
          </a:prstGeom>
        </p:spPr>
      </p:pic>
      <p:sp>
        <p:nvSpPr>
          <p:cNvPr id="5" name="Right Arrow 4"/>
          <p:cNvSpPr/>
          <p:nvPr/>
        </p:nvSpPr>
        <p:spPr>
          <a:xfrm rot="8814013">
            <a:off x="2095975" y="966171"/>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989" y="1101737"/>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2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5A8C-8811-7957-42C3-169601E01585}"/>
            </a:ext>
          </a:extLst>
        </p:cNvPr>
        <p:cNvGrpSpPr/>
        <p:nvPr/>
      </p:nvGrpSpPr>
      <p:grpSpPr>
        <a:xfrm>
          <a:off x="0" y="0"/>
          <a:ext cx="0" cy="0"/>
          <a:chOff x="0" y="0"/>
          <a:chExt cx="0" cy="0"/>
        </a:xfrm>
      </p:grpSpPr>
      <p:sp>
        <p:nvSpPr>
          <p:cNvPr id="12" name="Speech Bubble: Oval 11">
            <a:extLst>
              <a:ext uri="{FF2B5EF4-FFF2-40B4-BE49-F238E27FC236}">
                <a16:creationId xmlns:a16="http://schemas.microsoft.com/office/drawing/2014/main" id="{19827589-BC27-F19D-FC5F-B05EF8CA18AD}"/>
              </a:ext>
            </a:extLst>
          </p:cNvPr>
          <p:cNvSpPr/>
          <p:nvPr/>
        </p:nvSpPr>
        <p:spPr>
          <a:xfrm>
            <a:off x="7203140" y="1443003"/>
            <a:ext cx="1656184" cy="1368152"/>
          </a:xfrm>
          <a:prstGeom prst="wedgeEllipseCallout">
            <a:avLst>
              <a:gd name="adj1" fmla="val -65528"/>
              <a:gd name="adj2" fmla="val -965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200" dirty="0"/>
              <a:t>… and </a:t>
            </a:r>
            <a:r>
              <a:rPr lang="de-AT" sz="1200" dirty="0" err="1"/>
              <a:t>many</a:t>
            </a:r>
            <a:r>
              <a:rPr lang="de-AT" sz="1200" dirty="0"/>
              <a:t> </a:t>
            </a:r>
            <a:r>
              <a:rPr lang="de-AT" sz="1200" dirty="0" err="1"/>
              <a:t>similar</a:t>
            </a:r>
            <a:r>
              <a:rPr lang="de-AT" sz="1200" dirty="0"/>
              <a:t> </a:t>
            </a:r>
            <a:r>
              <a:rPr lang="de-AT" sz="1200" dirty="0" err="1"/>
              <a:t>little</a:t>
            </a:r>
            <a:r>
              <a:rPr lang="de-AT" sz="1200" dirty="0"/>
              <a:t> </a:t>
            </a:r>
            <a:r>
              <a:rPr lang="de-AT" sz="1200" dirty="0" err="1"/>
              <a:t>tasks</a:t>
            </a:r>
            <a:r>
              <a:rPr lang="de-AT" sz="1200" dirty="0"/>
              <a:t>.</a:t>
            </a:r>
            <a:endParaRPr lang="en-AT" sz="1200" dirty="0"/>
          </a:p>
        </p:txBody>
      </p:sp>
      <p:sp>
        <p:nvSpPr>
          <p:cNvPr id="2" name="Title 1">
            <a:extLst>
              <a:ext uri="{FF2B5EF4-FFF2-40B4-BE49-F238E27FC236}">
                <a16:creationId xmlns:a16="http://schemas.microsoft.com/office/drawing/2014/main" id="{1DD308FB-3AE1-E3F1-CCEF-CD653A29F12C}"/>
              </a:ext>
            </a:extLst>
          </p:cNvPr>
          <p:cNvSpPr>
            <a:spLocks noGrp="1"/>
          </p:cNvSpPr>
          <p:nvPr>
            <p:ph type="title"/>
          </p:nvPr>
        </p:nvSpPr>
        <p:spPr/>
        <p:txBody>
          <a:bodyPr/>
          <a:lstStyle/>
          <a:p>
            <a:endParaRPr lang="fr-FR" dirty="0"/>
          </a:p>
        </p:txBody>
      </p:sp>
      <p:sp>
        <p:nvSpPr>
          <p:cNvPr id="3" name="Text Placeholder 2">
            <a:extLst>
              <a:ext uri="{FF2B5EF4-FFF2-40B4-BE49-F238E27FC236}">
                <a16:creationId xmlns:a16="http://schemas.microsoft.com/office/drawing/2014/main" id="{A0133FBE-5B29-BF8B-C95A-E2FB1AEE86AF}"/>
              </a:ext>
            </a:extLst>
          </p:cNvPr>
          <p:cNvSpPr>
            <a:spLocks noGrp="1"/>
          </p:cNvSpPr>
          <p:nvPr>
            <p:ph type="body" idx="2"/>
          </p:nvPr>
        </p:nvSpPr>
        <p:spPr/>
        <p:txBody>
          <a:bodyPr/>
          <a:lstStyle/>
          <a:p>
            <a:endParaRPr lang="fr-FR" dirty="0"/>
          </a:p>
        </p:txBody>
      </p:sp>
      <p:sp>
        <p:nvSpPr>
          <p:cNvPr id="4" name="Content Placeholder 3">
            <a:extLst>
              <a:ext uri="{FF2B5EF4-FFF2-40B4-BE49-F238E27FC236}">
                <a16:creationId xmlns:a16="http://schemas.microsoft.com/office/drawing/2014/main" id="{6384E5F4-4649-D50D-448C-22D1F3D9CC7F}"/>
              </a:ext>
            </a:extLst>
          </p:cNvPr>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Proceduralization</a:t>
            </a:r>
            <a:r>
              <a:rPr lang="fr-FR" b="1" dirty="0">
                <a:solidFill>
                  <a:schemeClr val="tx2">
                    <a:lumMod val="60000"/>
                    <a:lumOff val="40000"/>
                  </a:schemeClr>
                </a:solidFill>
              </a:rPr>
              <a:t> in </a:t>
            </a:r>
            <a:r>
              <a:rPr lang="fr-FR" b="1" dirty="0" err="1">
                <a:solidFill>
                  <a:schemeClr val="tx2">
                    <a:lumMod val="60000"/>
                    <a:lumOff val="40000"/>
                  </a:schemeClr>
                </a:solidFill>
              </a:rPr>
              <a:t>scaffolded</a:t>
            </a:r>
            <a:r>
              <a:rPr lang="fr-FR" b="1" dirty="0">
                <a:solidFill>
                  <a:schemeClr val="tx2">
                    <a:lumMod val="60000"/>
                    <a:lumOff val="40000"/>
                  </a:schemeClr>
                </a:solidFill>
              </a:rPr>
              <a:t> conditions</a:t>
            </a: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7" name="Picture 6">
            <a:extLst>
              <a:ext uri="{FF2B5EF4-FFF2-40B4-BE49-F238E27FC236}">
                <a16:creationId xmlns:a16="http://schemas.microsoft.com/office/drawing/2014/main" id="{82B68D35-BD44-4492-671A-DBC7AC6D420F}"/>
              </a:ext>
            </a:extLst>
          </p:cNvPr>
          <p:cNvPicPr>
            <a:picLocks noChangeAspect="1"/>
          </p:cNvPicPr>
          <p:nvPr/>
        </p:nvPicPr>
        <p:blipFill>
          <a:blip r:embed="rId2"/>
          <a:stretch>
            <a:fillRect/>
          </a:stretch>
        </p:blipFill>
        <p:spPr>
          <a:xfrm>
            <a:off x="329067" y="908720"/>
            <a:ext cx="2395687" cy="5184576"/>
          </a:xfrm>
          <a:prstGeom prst="rect">
            <a:avLst/>
          </a:prstGeom>
        </p:spPr>
      </p:pic>
      <p:sp>
        <p:nvSpPr>
          <p:cNvPr id="5" name="Right Arrow 4">
            <a:extLst>
              <a:ext uri="{FF2B5EF4-FFF2-40B4-BE49-F238E27FC236}">
                <a16:creationId xmlns:a16="http://schemas.microsoft.com/office/drawing/2014/main" id="{3BE690B0-32FB-4C93-1861-89184353F007}"/>
              </a:ext>
            </a:extLst>
          </p:cNvPr>
          <p:cNvSpPr/>
          <p:nvPr/>
        </p:nvSpPr>
        <p:spPr>
          <a:xfrm rot="8814013">
            <a:off x="2095975" y="966171"/>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a:extLst>
              <a:ext uri="{FF2B5EF4-FFF2-40B4-BE49-F238E27FC236}">
                <a16:creationId xmlns:a16="http://schemas.microsoft.com/office/drawing/2014/main" id="{DFB1152E-558B-5046-3A11-D13046F9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989" y="1101737"/>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A screenshot of a computer&#10;&#10;AI-generated content may be incorrect.">
            <a:extLst>
              <a:ext uri="{FF2B5EF4-FFF2-40B4-BE49-F238E27FC236}">
                <a16:creationId xmlns:a16="http://schemas.microsoft.com/office/drawing/2014/main" id="{2B957874-C747-C1B9-8583-CB9CBCC29A5D}"/>
              </a:ext>
            </a:extLst>
          </p:cNvPr>
          <p:cNvPicPr>
            <a:picLocks noChangeAspect="1"/>
          </p:cNvPicPr>
          <p:nvPr/>
        </p:nvPicPr>
        <p:blipFill>
          <a:blip r:embed="rId4"/>
          <a:stretch>
            <a:fillRect/>
          </a:stretch>
        </p:blipFill>
        <p:spPr>
          <a:xfrm>
            <a:off x="3347864" y="1443003"/>
            <a:ext cx="3356304" cy="4581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199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78CB-5E1B-0192-4742-0A2B670519C8}"/>
              </a:ext>
            </a:extLst>
          </p:cNvPr>
          <p:cNvSpPr>
            <a:spLocks noGrp="1"/>
          </p:cNvSpPr>
          <p:nvPr>
            <p:ph type="title"/>
          </p:nvPr>
        </p:nvSpPr>
        <p:spPr/>
        <p:txBody>
          <a:bodyPr/>
          <a:lstStyle/>
          <a:p>
            <a:r>
              <a:rPr lang="en-US" dirty="0">
                <a:solidFill>
                  <a:srgbClr val="C00000"/>
                </a:solidFill>
              </a:rPr>
              <a:t>Communicative Grammar</a:t>
            </a:r>
            <a:endParaRPr lang="en-AT" dirty="0">
              <a:solidFill>
                <a:srgbClr val="C00000"/>
              </a:solidFill>
            </a:endParaRPr>
          </a:p>
        </p:txBody>
      </p:sp>
      <p:sp>
        <p:nvSpPr>
          <p:cNvPr id="4" name="Footer Placeholder 3">
            <a:extLst>
              <a:ext uri="{FF2B5EF4-FFF2-40B4-BE49-F238E27FC236}">
                <a16:creationId xmlns:a16="http://schemas.microsoft.com/office/drawing/2014/main" id="{1F792396-B06C-078A-782B-6B38EC929B61}"/>
              </a:ext>
            </a:extLst>
          </p:cNvPr>
          <p:cNvSpPr>
            <a:spLocks noGrp="1"/>
          </p:cNvSpPr>
          <p:nvPr>
            <p:ph type="ftr" sz="quarter" idx="11"/>
          </p:nvPr>
        </p:nvSpPr>
        <p:spPr>
          <a:xfrm>
            <a:off x="395536" y="6418253"/>
            <a:ext cx="3581400" cy="365760"/>
          </a:xfrm>
        </p:spPr>
        <p:txBody>
          <a:bodyPr/>
          <a:lstStyle/>
          <a:p>
            <a:endParaRPr lang="de-AT" dirty="0"/>
          </a:p>
        </p:txBody>
      </p:sp>
      <p:sp>
        <p:nvSpPr>
          <p:cNvPr id="5" name="Slide Number Placeholder 4">
            <a:extLst>
              <a:ext uri="{FF2B5EF4-FFF2-40B4-BE49-F238E27FC236}">
                <a16:creationId xmlns:a16="http://schemas.microsoft.com/office/drawing/2014/main" id="{3B9BD3E9-B5E3-CC51-18B9-796EDDAADB49}"/>
              </a:ext>
            </a:extLst>
          </p:cNvPr>
          <p:cNvSpPr>
            <a:spLocks noGrp="1"/>
          </p:cNvSpPr>
          <p:nvPr>
            <p:ph type="sldNum" sz="quarter" idx="12"/>
          </p:nvPr>
        </p:nvSpPr>
        <p:spPr/>
        <p:txBody>
          <a:bodyPr/>
          <a:lstStyle/>
          <a:p>
            <a:fld id="{B817C4E8-9515-4373-8DE0-89D0CCCBBCAC}" type="slidenum">
              <a:rPr lang="de-AT" smtClean="0"/>
              <a:t>59</a:t>
            </a:fld>
            <a:endParaRPr lang="de-AT"/>
          </a:p>
        </p:txBody>
      </p:sp>
      <p:pic>
        <p:nvPicPr>
          <p:cNvPr id="1026" name="Picture 2">
            <a:hlinkClick r:id="rId2"/>
            <a:extLst>
              <a:ext uri="{FF2B5EF4-FFF2-40B4-BE49-F238E27FC236}">
                <a16:creationId xmlns:a16="http://schemas.microsoft.com/office/drawing/2014/main" id="{46134767-078D-E51D-192D-F83023FF8237}"/>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rot="618678">
            <a:off x="7574806" y="768363"/>
            <a:ext cx="1049473" cy="1492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E3A8336-70BE-E7E3-0837-DCF63ADE1835}"/>
              </a:ext>
            </a:extLst>
          </p:cNvPr>
          <p:cNvPicPr>
            <a:picLocks noChangeAspect="1"/>
          </p:cNvPicPr>
          <p:nvPr/>
        </p:nvPicPr>
        <p:blipFill>
          <a:blip r:embed="rId4"/>
          <a:stretch>
            <a:fillRect/>
          </a:stretch>
        </p:blipFill>
        <p:spPr>
          <a:xfrm>
            <a:off x="343299" y="1594191"/>
            <a:ext cx="3399082" cy="471513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1CD5B6D-FE77-483D-51A2-D908C0E6E809}"/>
              </a:ext>
            </a:extLst>
          </p:cNvPr>
          <p:cNvPicPr>
            <a:picLocks noChangeAspect="1"/>
          </p:cNvPicPr>
          <p:nvPr/>
        </p:nvPicPr>
        <p:blipFill>
          <a:blip r:embed="rId5"/>
          <a:stretch>
            <a:fillRect/>
          </a:stretch>
        </p:blipFill>
        <p:spPr>
          <a:xfrm>
            <a:off x="3886200" y="1580489"/>
            <a:ext cx="3257470" cy="4748967"/>
          </a:xfrm>
          <a:prstGeom prst="rect">
            <a:avLst/>
          </a:prstGeom>
          <a:ln>
            <a:noFill/>
          </a:ln>
          <a:effectLst>
            <a:outerShdw blurRad="292100" dist="139700" dir="2700000" algn="tl" rotWithShape="0">
              <a:srgbClr val="333333">
                <a:alpha val="65000"/>
              </a:srgbClr>
            </a:outerShdw>
          </a:effectLst>
        </p:spPr>
      </p:pic>
      <p:pic>
        <p:nvPicPr>
          <p:cNvPr id="7" name="Picture 6" descr="A collage of pictures of dogs&#10;&#10;Description automatically generated">
            <a:hlinkClick r:id="rId6"/>
            <a:extLst>
              <a:ext uri="{FF2B5EF4-FFF2-40B4-BE49-F238E27FC236}">
                <a16:creationId xmlns:a16="http://schemas.microsoft.com/office/drawing/2014/main" id="{FA62CEAA-3232-41D4-4038-A0771CA2E2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63038">
            <a:off x="7021427" y="4015663"/>
            <a:ext cx="1682622" cy="2000346"/>
          </a:xfrm>
          <a:prstGeom prst="rect">
            <a:avLst/>
          </a:prstGeom>
          <a:ln>
            <a:noFill/>
          </a:ln>
          <a:effectLst>
            <a:outerShdw blurRad="292100" dist="139700" dir="2700000" algn="tl" rotWithShape="0">
              <a:srgbClr val="333333">
                <a:alpha val="65000"/>
              </a:srgbClr>
            </a:outerShdw>
          </a:effectLst>
        </p:spPr>
      </p:pic>
      <p:sp>
        <p:nvSpPr>
          <p:cNvPr id="3" name="Arrow: Right 2">
            <a:hlinkClick r:id="rId6"/>
            <a:extLst>
              <a:ext uri="{FF2B5EF4-FFF2-40B4-BE49-F238E27FC236}">
                <a16:creationId xmlns:a16="http://schemas.microsoft.com/office/drawing/2014/main" id="{4AAA41DF-33F2-6FDC-9E13-E8903744E22F}"/>
              </a:ext>
            </a:extLst>
          </p:cNvPr>
          <p:cNvSpPr/>
          <p:nvPr/>
        </p:nvSpPr>
        <p:spPr>
          <a:xfrm>
            <a:off x="537361" y="6482699"/>
            <a:ext cx="792088"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278966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3D050-2648-AD5A-D79A-92C56C113A08}"/>
              </a:ext>
            </a:extLst>
          </p:cNvPr>
          <p:cNvSpPr>
            <a:spLocks noGrp="1"/>
          </p:cNvSpPr>
          <p:nvPr>
            <p:ph type="title"/>
          </p:nvPr>
        </p:nvSpPr>
        <p:spPr>
          <a:xfrm>
            <a:off x="539752" y="332656"/>
            <a:ext cx="7978525" cy="622091"/>
          </a:xfrm>
        </p:spPr>
        <p:txBody>
          <a:bodyPr wrap="none" anchor="t">
            <a:normAutofit/>
          </a:bodyPr>
          <a:lstStyle/>
          <a:p>
            <a:r>
              <a:rPr lang="de-AT" dirty="0">
                <a:solidFill>
                  <a:srgbClr val="C00000"/>
                </a:solidFill>
              </a:rPr>
              <a:t>Der neue Lehrplan</a:t>
            </a:r>
          </a:p>
        </p:txBody>
      </p:sp>
      <p:graphicFrame>
        <p:nvGraphicFramePr>
          <p:cNvPr id="7" name="Inhaltsplatzhalter 2">
            <a:extLst>
              <a:ext uri="{FF2B5EF4-FFF2-40B4-BE49-F238E27FC236}">
                <a16:creationId xmlns:a16="http://schemas.microsoft.com/office/drawing/2014/main" id="{17711F53-CFB1-AB04-97F5-D6C09C152F8F}"/>
              </a:ext>
            </a:extLst>
          </p:cNvPr>
          <p:cNvGraphicFramePr>
            <a:graphicFrameLocks noGrp="1"/>
          </p:cNvGraphicFramePr>
          <p:nvPr>
            <p:ph sz="quarter" idx="13"/>
          </p:nvPr>
        </p:nvGraphicFramePr>
        <p:xfrm>
          <a:off x="539752" y="248805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a:extLst>
              <a:ext uri="{FF2B5EF4-FFF2-40B4-BE49-F238E27FC236}">
                <a16:creationId xmlns:a16="http://schemas.microsoft.com/office/drawing/2014/main" id="{CF70A717-2D62-B83D-C8A0-52D03A94931E}"/>
              </a:ext>
            </a:extLst>
          </p:cNvPr>
          <p:cNvSpPr>
            <a:spLocks noGrp="1"/>
          </p:cNvSpPr>
          <p:nvPr>
            <p:ph type="sldNum" sz="quarter" idx="12"/>
          </p:nvPr>
        </p:nvSpPr>
        <p:spPr>
          <a:xfrm>
            <a:off x="7558201" y="5647503"/>
            <a:ext cx="960324" cy="200025"/>
          </a:xfrm>
        </p:spPr>
        <p:txBody>
          <a:bodyPr anchor="ctr">
            <a:normAutofit fontScale="62500" lnSpcReduction="20000"/>
          </a:bodyPr>
          <a:lstStyle/>
          <a:p>
            <a:pPr algn="r">
              <a:lnSpc>
                <a:spcPct val="90000"/>
              </a:lnSpc>
              <a:spcAft>
                <a:spcPts val="600"/>
              </a:spcAft>
              <a:defRPr/>
            </a:pPr>
            <a:fld id="{1206269C-C24E-4E80-9A4B-E7E19BB59A67}" type="slidenum">
              <a:rPr lang="de-AT" sz="1400">
                <a:solidFill>
                  <a:prstClr val="black"/>
                </a:solidFill>
                <a:latin typeface="Calibri" panose="020F0502020204030204" pitchFamily="34" charset="0"/>
                <a:cs typeface="Calibri" panose="020F0502020204030204" pitchFamily="34" charset="0"/>
              </a:rPr>
              <a:pPr algn="r">
                <a:lnSpc>
                  <a:spcPct val="90000"/>
                </a:lnSpc>
                <a:spcAft>
                  <a:spcPts val="600"/>
                </a:spcAft>
                <a:defRPr/>
              </a:pPr>
              <a:t>6</a:t>
            </a:fld>
            <a:endParaRPr lang="de-AT" sz="1400">
              <a:solidFill>
                <a:prstClr val="black"/>
              </a:solidFill>
              <a:latin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98820223-7869-2171-1F29-709EE48DD070}"/>
              </a:ext>
            </a:extLst>
          </p:cNvPr>
          <p:cNvSpPr txBox="1">
            <a:spLocks/>
          </p:cNvSpPr>
          <p:nvPr/>
        </p:nvSpPr>
        <p:spPr>
          <a:xfrm>
            <a:off x="683568" y="1774832"/>
            <a:ext cx="7978525" cy="622091"/>
          </a:xfrm>
          <a:prstGeom prst="rect">
            <a:avLst/>
          </a:prstGeom>
        </p:spPr>
        <p:txBody>
          <a:bodyPr vert="horz" wrap="none" anchor="t">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de-AT" dirty="0">
                <a:solidFill>
                  <a:srgbClr val="C00000"/>
                </a:solidFill>
              </a:rPr>
              <a:t>Didaktische Grundsätze – Auswahl </a:t>
            </a:r>
          </a:p>
        </p:txBody>
      </p:sp>
    </p:spTree>
    <p:extLst>
      <p:ext uri="{BB962C8B-B14F-4D97-AF65-F5344CB8AC3E}">
        <p14:creationId xmlns:p14="http://schemas.microsoft.com/office/powerpoint/2010/main" val="828401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Awareness</a:t>
            </a:r>
            <a:r>
              <a:rPr lang="fr-FR" b="1" dirty="0">
                <a:solidFill>
                  <a:schemeClr val="tx2">
                    <a:lumMod val="60000"/>
                    <a:lumOff val="40000"/>
                  </a:schemeClr>
                </a:solidFill>
              </a:rPr>
              <a:t> </a:t>
            </a:r>
            <a:r>
              <a:rPr lang="fr-FR" b="1" dirty="0" err="1">
                <a:solidFill>
                  <a:schemeClr val="tx2">
                    <a:lumMod val="60000"/>
                    <a:lumOff val="40000"/>
                  </a:schemeClr>
                </a:solidFill>
              </a:rPr>
              <a:t>Raising</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2365187"/>
              </p:ext>
            </p:extLst>
          </p:nvPr>
        </p:nvGraphicFramePr>
        <p:xfrm>
          <a:off x="3275856" y="1445900"/>
          <a:ext cx="5400600" cy="4628246"/>
        </p:xfrm>
        <a:graphic>
          <a:graphicData uri="http://schemas.openxmlformats.org/drawingml/2006/table">
            <a:tbl>
              <a:tblPr firstRow="1" firstCol="1" bandRow="1">
                <a:tableStyleId>{5C22544A-7EE6-4342-B048-85BDC9FD1C3A}</a:tableStyleId>
              </a:tblPr>
              <a:tblGrid>
                <a:gridCol w="2700300">
                  <a:extLst>
                    <a:ext uri="{9D8B030D-6E8A-4147-A177-3AD203B41FA5}">
                      <a16:colId xmlns:a16="http://schemas.microsoft.com/office/drawing/2014/main" val="20000"/>
                    </a:ext>
                  </a:extLst>
                </a:gridCol>
                <a:gridCol w="2700300">
                  <a:extLst>
                    <a:ext uri="{9D8B030D-6E8A-4147-A177-3AD203B41FA5}">
                      <a16:colId xmlns:a16="http://schemas.microsoft.com/office/drawing/2014/main" val="20001"/>
                    </a:ext>
                  </a:extLst>
                </a:gridCol>
              </a:tblGrid>
              <a:tr h="739502">
                <a:tc>
                  <a:txBody>
                    <a:bodyPr/>
                    <a:lstStyle/>
                    <a:p>
                      <a:pPr>
                        <a:lnSpc>
                          <a:spcPct val="115000"/>
                        </a:lnSpc>
                        <a:spcAft>
                          <a:spcPts val="0"/>
                        </a:spcAft>
                      </a:pPr>
                      <a:r>
                        <a:rPr lang="en-US" sz="1200" dirty="0">
                          <a:effectLst/>
                        </a:rPr>
                        <a:t>Most students of 2b do their homework regularly.</a:t>
                      </a:r>
                      <a:endParaRPr lang="de-AT" sz="1100" dirty="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students are a bit disorganized and forget to hand in their homework.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604829">
                <a:tc>
                  <a:txBody>
                    <a:bodyPr/>
                    <a:lstStyle/>
                    <a:p>
                      <a:pPr>
                        <a:lnSpc>
                          <a:spcPct val="115000"/>
                        </a:lnSpc>
                        <a:spcAft>
                          <a:spcPts val="0"/>
                        </a:spcAft>
                      </a:pPr>
                      <a:r>
                        <a:rPr lang="en-US" sz="1200">
                          <a:effectLst/>
                        </a:rPr>
                        <a:t>Most students do their work carefully.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kids hand in sloppy 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03219">
                <a:tc>
                  <a:txBody>
                    <a:bodyPr/>
                    <a:lstStyle/>
                    <a:p>
                      <a:pPr>
                        <a:lnSpc>
                          <a:spcPct val="115000"/>
                        </a:lnSpc>
                        <a:spcAft>
                          <a:spcPts val="0"/>
                        </a:spcAft>
                        <a:tabLst>
                          <a:tab pos="2787650" algn="r"/>
                        </a:tabLst>
                      </a:pPr>
                      <a:r>
                        <a:rPr lang="en-US" sz="1200">
                          <a:effectLst/>
                        </a:rPr>
                        <a:t>Most kids work quietly in class.	</a:t>
                      </a:r>
                      <a:endParaRPr lang="de-AT" sz="1100">
                        <a:effectLst/>
                      </a:endParaRPr>
                    </a:p>
                    <a:p>
                      <a:pPr>
                        <a:lnSpc>
                          <a:spcPct val="115000"/>
                        </a:lnSpc>
                        <a:spcAft>
                          <a:spcPts val="0"/>
                        </a:spcAft>
                        <a:tabLst>
                          <a:tab pos="2787650" algn="r"/>
                        </a:tabLs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A few kids are very noisy.</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03219">
                <a:tc>
                  <a:txBody>
                    <a:bodyPr/>
                    <a:lstStyle/>
                    <a:p>
                      <a:pPr>
                        <a:lnSpc>
                          <a:spcPct val="115000"/>
                        </a:lnSpc>
                        <a:spcAft>
                          <a:spcPts val="0"/>
                        </a:spcAft>
                      </a:pPr>
                      <a:r>
                        <a:rPr lang="en-US" sz="1200">
                          <a:effectLst/>
                        </a:rPr>
                        <a:t>Most students work quickly and efficiently in class.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Many students are nervous during tests.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03219">
                <a:tc>
                  <a:txBody>
                    <a:bodyPr/>
                    <a:lstStyle/>
                    <a:p>
                      <a:pPr>
                        <a:lnSpc>
                          <a:spcPct val="115000"/>
                        </a:lnSpc>
                        <a:spcAft>
                          <a:spcPts val="0"/>
                        </a:spcAft>
                      </a:pPr>
                      <a:r>
                        <a:rPr lang="en-US" sz="1200">
                          <a:effectLst/>
                        </a:rPr>
                        <a:t>Some students work slowly but very carefully.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Some kids are impatient.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03219">
                <a:tc>
                  <a:txBody>
                    <a:bodyPr/>
                    <a:lstStyle/>
                    <a:p>
                      <a:pPr>
                        <a:lnSpc>
                          <a:spcPct val="115000"/>
                        </a:lnSpc>
                        <a:spcAft>
                          <a:spcPts val="0"/>
                        </a:spcAft>
                      </a:pPr>
                      <a:r>
                        <a:rPr lang="en-US" sz="1200">
                          <a:effectLst/>
                        </a:rPr>
                        <a:t>The class can sing beautifully.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reading diaries are really beautiful.</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03219">
                <a:tc>
                  <a:txBody>
                    <a:bodyPr/>
                    <a:lstStyle/>
                    <a:p>
                      <a:pPr>
                        <a:lnSpc>
                          <a:spcPct val="115000"/>
                        </a:lnSpc>
                        <a:spcAft>
                          <a:spcPts val="0"/>
                        </a:spcAft>
                      </a:pPr>
                      <a:r>
                        <a:rPr lang="en-US" sz="1200">
                          <a:effectLst/>
                        </a:rPr>
                        <a:t>The students of 2b work well in projects and workshops.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workshops are excellent.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04829">
                <a:tc>
                  <a:txBody>
                    <a:bodyPr/>
                    <a:lstStyle/>
                    <a:p>
                      <a:pPr>
                        <a:lnSpc>
                          <a:spcPct val="115000"/>
                        </a:lnSpc>
                        <a:spcAft>
                          <a:spcPts val="0"/>
                        </a:spcAft>
                      </a:pPr>
                      <a:r>
                        <a:rPr lang="en-US" sz="1200">
                          <a:effectLst/>
                        </a:rPr>
                        <a:t>The students can think creatively and they can use the new language creatively.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kids can write very creative stories.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604829">
                <a:tc>
                  <a:txBody>
                    <a:bodyPr/>
                    <a:lstStyle/>
                    <a:p>
                      <a:pPr>
                        <a:lnSpc>
                          <a:spcPct val="115000"/>
                        </a:lnSpc>
                        <a:spcAft>
                          <a:spcPts val="0"/>
                        </a:spcAft>
                      </a:pPr>
                      <a:r>
                        <a:rPr lang="en-US" sz="1200">
                          <a:effectLst/>
                        </a:rPr>
                        <a:t>The students act very responsibly and treat their classmates well.</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The teachers would like to know who is responsible for collecting the mobile phones.</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3131840" y="1034775"/>
            <a:ext cx="58326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787650" algn="r"/>
              </a:tabLst>
              <a:defRPr>
                <a:solidFill>
                  <a:schemeClr val="tx1"/>
                </a:solidFill>
                <a:latin typeface="Arial" pitchFamily="34" charset="0"/>
                <a:cs typeface="Arial" pitchFamily="34" charset="0"/>
              </a:defRPr>
            </a:lvl1pPr>
            <a:lvl2pPr fontAlgn="base">
              <a:spcBef>
                <a:spcPct val="0"/>
              </a:spcBef>
              <a:spcAft>
                <a:spcPct val="0"/>
              </a:spcAft>
              <a:tabLst>
                <a:tab pos="2787650" algn="r"/>
              </a:tabLst>
              <a:defRPr>
                <a:solidFill>
                  <a:schemeClr val="tx1"/>
                </a:solidFill>
                <a:latin typeface="Arial" pitchFamily="34" charset="0"/>
                <a:cs typeface="Arial" pitchFamily="34" charset="0"/>
              </a:defRPr>
            </a:lvl2pPr>
            <a:lvl3pPr fontAlgn="base">
              <a:spcBef>
                <a:spcPct val="0"/>
              </a:spcBef>
              <a:spcAft>
                <a:spcPct val="0"/>
              </a:spcAft>
              <a:tabLst>
                <a:tab pos="2787650" algn="r"/>
              </a:tabLst>
              <a:defRPr>
                <a:solidFill>
                  <a:schemeClr val="tx1"/>
                </a:solidFill>
                <a:latin typeface="Arial" pitchFamily="34" charset="0"/>
                <a:cs typeface="Arial" pitchFamily="34" charset="0"/>
              </a:defRPr>
            </a:lvl3pPr>
            <a:lvl4pPr fontAlgn="base">
              <a:spcBef>
                <a:spcPct val="0"/>
              </a:spcBef>
              <a:spcAft>
                <a:spcPct val="0"/>
              </a:spcAft>
              <a:tabLst>
                <a:tab pos="2787650" algn="r"/>
              </a:tabLst>
              <a:defRPr>
                <a:solidFill>
                  <a:schemeClr val="tx1"/>
                </a:solidFill>
                <a:latin typeface="Arial" pitchFamily="34" charset="0"/>
                <a:cs typeface="Arial" pitchFamily="34" charset="0"/>
              </a:defRPr>
            </a:lvl4pPr>
            <a:lvl5pPr fontAlgn="base">
              <a:spcBef>
                <a:spcPct val="0"/>
              </a:spcBef>
              <a:spcAft>
                <a:spcPct val="0"/>
              </a:spcAft>
              <a:tabLst>
                <a:tab pos="2787650" algn="r"/>
              </a:tabLst>
              <a:defRPr>
                <a:solidFill>
                  <a:schemeClr val="tx1"/>
                </a:solidFill>
                <a:latin typeface="Arial" pitchFamily="34" charset="0"/>
                <a:cs typeface="Arial" pitchFamily="34" charset="0"/>
              </a:defRPr>
            </a:lvl5pPr>
            <a:lvl6pPr fontAlgn="base">
              <a:spcBef>
                <a:spcPct val="0"/>
              </a:spcBef>
              <a:spcAft>
                <a:spcPct val="0"/>
              </a:spcAft>
              <a:tabLst>
                <a:tab pos="2787650" algn="r"/>
              </a:tabLst>
              <a:defRPr>
                <a:solidFill>
                  <a:schemeClr val="tx1"/>
                </a:solidFill>
                <a:latin typeface="Arial" pitchFamily="34" charset="0"/>
                <a:cs typeface="Arial" pitchFamily="34" charset="0"/>
              </a:defRPr>
            </a:lvl6pPr>
            <a:lvl7pPr fontAlgn="base">
              <a:spcBef>
                <a:spcPct val="0"/>
              </a:spcBef>
              <a:spcAft>
                <a:spcPct val="0"/>
              </a:spcAft>
              <a:tabLst>
                <a:tab pos="2787650" algn="r"/>
              </a:tabLst>
              <a:defRPr>
                <a:solidFill>
                  <a:schemeClr val="tx1"/>
                </a:solidFill>
                <a:latin typeface="Arial" pitchFamily="34" charset="0"/>
                <a:cs typeface="Arial" pitchFamily="34" charset="0"/>
              </a:defRPr>
            </a:lvl7pPr>
            <a:lvl8pPr fontAlgn="base">
              <a:spcBef>
                <a:spcPct val="0"/>
              </a:spcBef>
              <a:spcAft>
                <a:spcPct val="0"/>
              </a:spcAft>
              <a:tabLst>
                <a:tab pos="2787650" algn="r"/>
              </a:tabLst>
              <a:defRPr>
                <a:solidFill>
                  <a:schemeClr val="tx1"/>
                </a:solidFill>
                <a:latin typeface="Arial" pitchFamily="34" charset="0"/>
                <a:cs typeface="Arial" pitchFamily="34" charset="0"/>
              </a:defRPr>
            </a:lvl8pPr>
            <a:lvl9pPr fontAlgn="base">
              <a:spcBef>
                <a:spcPct val="0"/>
              </a:spcBef>
              <a:spcAft>
                <a:spcPct val="0"/>
              </a:spcAft>
              <a:tabLst>
                <a:tab pos="278765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787650" algn="r"/>
              </a:tabLst>
            </a:pPr>
            <a:r>
              <a:rPr kumimoji="0" lang="en-US" altLang="de-DE" sz="2000" b="0" i="0" u="none" strike="noStrike" cap="none" normalizeH="0" baseline="0" dirty="0">
                <a:ln>
                  <a:noFill/>
                </a:ln>
                <a:solidFill>
                  <a:srgbClr val="343434"/>
                </a:solidFill>
                <a:effectLst/>
                <a:latin typeface="Berlin Sans FB Demi" pitchFamily="34" charset="0"/>
                <a:ea typeface="Times New Roman" pitchFamily="18" charset="0"/>
                <a:cs typeface="Times New Roman" pitchFamily="18" charset="0"/>
              </a:rPr>
              <a:t>Teachers‘ Conference: </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What your teachers have said about you</a:t>
            </a:r>
            <a:r>
              <a:rPr kumimoji="0" lang="en-US" altLang="de-DE" sz="1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a:t>
            </a:r>
            <a:endParaRPr kumimoji="0" lang="en-US" altLang="de-DE" sz="1400" b="0" i="0" u="none" strike="noStrike" cap="none" normalizeH="0" baseline="0" dirty="0">
              <a:ln>
                <a:noFill/>
              </a:ln>
              <a:solidFill>
                <a:schemeClr val="tx1"/>
              </a:solidFill>
              <a:effectLst/>
            </a:endParaRPr>
          </a:p>
        </p:txBody>
      </p:sp>
      <p:sp>
        <p:nvSpPr>
          <p:cNvPr id="8" name="TextBox 7"/>
          <p:cNvSpPr txBox="1"/>
          <p:nvPr/>
        </p:nvSpPr>
        <p:spPr>
          <a:xfrm>
            <a:off x="5580112" y="4869160"/>
            <a:ext cx="2736304"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err="1"/>
              <a:t>What</a:t>
            </a:r>
            <a:r>
              <a:rPr lang="fr-FR" dirty="0"/>
              <a:t> do </a:t>
            </a:r>
            <a:r>
              <a:rPr lang="fr-FR" dirty="0" err="1"/>
              <a:t>you</a:t>
            </a:r>
            <a:r>
              <a:rPr lang="fr-FR" dirty="0"/>
              <a:t> notice?</a:t>
            </a:r>
          </a:p>
          <a:p>
            <a:r>
              <a:rPr lang="fr-FR" dirty="0" err="1"/>
              <a:t>Find</a:t>
            </a:r>
            <a:r>
              <a:rPr lang="fr-FR" dirty="0"/>
              <a:t> the </a:t>
            </a:r>
            <a:r>
              <a:rPr lang="fr-FR" dirty="0" err="1"/>
              <a:t>rule</a:t>
            </a:r>
            <a:r>
              <a:rPr lang="fr-FR" dirty="0"/>
              <a:t>.</a:t>
            </a:r>
          </a:p>
        </p:txBody>
      </p:sp>
      <p:sp>
        <p:nvSpPr>
          <p:cNvPr id="9" name="TextBox 8">
            <a:extLst>
              <a:ext uri="{FF2B5EF4-FFF2-40B4-BE49-F238E27FC236}">
                <a16:creationId xmlns:a16="http://schemas.microsoft.com/office/drawing/2014/main" id="{BB8E6E1B-39A8-4F9F-8A94-30768C20F4C6}"/>
              </a:ext>
            </a:extLst>
          </p:cNvPr>
          <p:cNvSpPr txBox="1"/>
          <p:nvPr/>
        </p:nvSpPr>
        <p:spPr>
          <a:xfrm>
            <a:off x="3321499" y="6319614"/>
            <a:ext cx="3698773" cy="369332"/>
          </a:xfrm>
          <a:prstGeom prst="rect">
            <a:avLst/>
          </a:prstGeom>
          <a:noFill/>
        </p:spPr>
        <p:txBody>
          <a:bodyPr wrap="square" rtlCol="0">
            <a:spAutoFit/>
          </a:bodyPr>
          <a:lstStyle/>
          <a:p>
            <a:r>
              <a:rPr lang="de-AT" dirty="0"/>
              <a:t>another option: </a:t>
            </a:r>
            <a:r>
              <a:rPr lang="de-AT" dirty="0">
                <a:hlinkClick r:id="rId2"/>
              </a:rPr>
              <a:t>Grammar-book 2</a:t>
            </a:r>
            <a:endParaRPr lang="en-US" dirty="0"/>
          </a:p>
        </p:txBody>
      </p:sp>
      <p:pic>
        <p:nvPicPr>
          <p:cNvPr id="11" name="Picture 10">
            <a:extLst>
              <a:ext uri="{FF2B5EF4-FFF2-40B4-BE49-F238E27FC236}">
                <a16:creationId xmlns:a16="http://schemas.microsoft.com/office/drawing/2014/main" id="{B2D8B4BE-34F8-4938-AD8D-02411B0AA7FE}"/>
              </a:ext>
            </a:extLst>
          </p:cNvPr>
          <p:cNvPicPr>
            <a:picLocks noChangeAspect="1"/>
          </p:cNvPicPr>
          <p:nvPr/>
        </p:nvPicPr>
        <p:blipFill>
          <a:blip r:embed="rId3"/>
          <a:stretch>
            <a:fillRect/>
          </a:stretch>
        </p:blipFill>
        <p:spPr>
          <a:xfrm>
            <a:off x="380999" y="910296"/>
            <a:ext cx="2428233" cy="5255008"/>
          </a:xfrm>
          <a:prstGeom prst="rect">
            <a:avLst/>
          </a:prstGeom>
        </p:spPr>
      </p:pic>
      <p:sp>
        <p:nvSpPr>
          <p:cNvPr id="5" name="Right Arrow 4"/>
          <p:cNvSpPr/>
          <p:nvPr/>
        </p:nvSpPr>
        <p:spPr>
          <a:xfrm rot="8814013">
            <a:off x="2130472" y="950262"/>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761" y="1113318"/>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11FA-AA02-6730-B3BE-07D01F81741C}"/>
              </a:ext>
            </a:extLst>
          </p:cNvPr>
          <p:cNvSpPr>
            <a:spLocks noGrp="1"/>
          </p:cNvSpPr>
          <p:nvPr>
            <p:ph type="title"/>
          </p:nvPr>
        </p:nvSpPr>
        <p:spPr/>
        <p:txBody>
          <a:bodyPr/>
          <a:lstStyle/>
          <a:p>
            <a:r>
              <a:rPr lang="en-US" dirty="0"/>
              <a:t>Another example…</a:t>
            </a:r>
            <a:endParaRPr lang="en-AT" dirty="0"/>
          </a:p>
        </p:txBody>
      </p:sp>
      <p:pic>
        <p:nvPicPr>
          <p:cNvPr id="7" name="Picture 6" descr="A group of yellow sticky notes&#10;&#10;Description automatically generated">
            <a:extLst>
              <a:ext uri="{FF2B5EF4-FFF2-40B4-BE49-F238E27FC236}">
                <a16:creationId xmlns:a16="http://schemas.microsoft.com/office/drawing/2014/main" id="{90459B99-1E42-6659-72C6-DAD203FC0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49" y="1522112"/>
            <a:ext cx="8350405" cy="4701278"/>
          </a:xfrm>
          <a:prstGeom prst="rect">
            <a:avLst/>
          </a:prstGeom>
        </p:spPr>
      </p:pic>
      <p:pic>
        <p:nvPicPr>
          <p:cNvPr id="4" name="Picture 3">
            <a:hlinkClick r:id="rId3"/>
            <a:extLst>
              <a:ext uri="{FF2B5EF4-FFF2-40B4-BE49-F238E27FC236}">
                <a16:creationId xmlns:a16="http://schemas.microsoft.com/office/drawing/2014/main" id="{8D7BEED1-EA3F-CA11-91B1-74D5EECBD370}"/>
              </a:ext>
            </a:extLst>
          </p:cNvPr>
          <p:cNvPicPr>
            <a:picLocks noChangeAspect="1"/>
          </p:cNvPicPr>
          <p:nvPr/>
        </p:nvPicPr>
        <p:blipFill>
          <a:blip r:embed="rId4"/>
          <a:stretch>
            <a:fillRect/>
          </a:stretch>
        </p:blipFill>
        <p:spPr>
          <a:xfrm rot="21235870">
            <a:off x="671300" y="1839721"/>
            <a:ext cx="2840162" cy="4005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3596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0887F-AFCE-F28B-8D32-416EDF05A9C2}"/>
              </a:ext>
            </a:extLst>
          </p:cNvPr>
          <p:cNvPicPr>
            <a:picLocks noChangeAspect="1"/>
          </p:cNvPicPr>
          <p:nvPr/>
        </p:nvPicPr>
        <p:blipFill>
          <a:blip r:embed="rId2"/>
          <a:stretch>
            <a:fillRect/>
          </a:stretch>
        </p:blipFill>
        <p:spPr>
          <a:xfrm>
            <a:off x="381000" y="862162"/>
            <a:ext cx="2418450" cy="5233838"/>
          </a:xfrm>
          <a:prstGeom prst="rect">
            <a:avLst/>
          </a:prstGeom>
        </p:spPr>
      </p:pic>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t>
            </a:r>
            <a:r>
              <a:rPr lang="fr-FR" b="1" dirty="0" err="1">
                <a:solidFill>
                  <a:schemeClr val="tx2">
                    <a:lumMod val="60000"/>
                    <a:lumOff val="40000"/>
                  </a:schemeClr>
                </a:solidFill>
              </a:rPr>
              <a:t>Proceduralization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r>
              <a:rPr lang="fr-FR" sz="2400" dirty="0" err="1"/>
              <a:t>Manner</a:t>
            </a:r>
            <a:r>
              <a:rPr lang="fr-FR" sz="2400" dirty="0"/>
              <a:t> Mimes</a:t>
            </a:r>
          </a:p>
          <a:p>
            <a:endParaRPr lang="fr-FR" sz="2400" dirty="0"/>
          </a:p>
        </p:txBody>
      </p:sp>
      <p:pic>
        <p:nvPicPr>
          <p:cNvPr id="22533"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02790"/>
            <a:ext cx="4854501" cy="364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123" y="773559"/>
            <a:ext cx="8540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121" y="1047974"/>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25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49DA-A293-9DC2-A996-A1C951EB0327}"/>
              </a:ext>
            </a:extLst>
          </p:cNvPr>
          <p:cNvSpPr>
            <a:spLocks noGrp="1"/>
          </p:cNvSpPr>
          <p:nvPr>
            <p:ph type="title"/>
          </p:nvPr>
        </p:nvSpPr>
        <p:spPr/>
        <p:txBody>
          <a:bodyPr/>
          <a:lstStyle/>
          <a:p>
            <a:r>
              <a:rPr lang="en-US" dirty="0"/>
              <a:t>Adverbs… Performance Tasks</a:t>
            </a:r>
            <a:endParaRPr lang="en-AT" dirty="0"/>
          </a:p>
        </p:txBody>
      </p:sp>
      <p:pic>
        <p:nvPicPr>
          <p:cNvPr id="10" name="Content Placeholder 9">
            <a:extLst>
              <a:ext uri="{FF2B5EF4-FFF2-40B4-BE49-F238E27FC236}">
                <a16:creationId xmlns:a16="http://schemas.microsoft.com/office/drawing/2014/main" id="{2F97E011-ADB4-61D6-647E-6FE37A6F0DE4}"/>
              </a:ext>
            </a:extLst>
          </p:cNvPr>
          <p:cNvPicPr>
            <a:picLocks noGrp="1" noChangeAspect="1"/>
          </p:cNvPicPr>
          <p:nvPr>
            <p:ph sz="half" idx="1"/>
          </p:nvPr>
        </p:nvPicPr>
        <p:blipFill>
          <a:blip r:embed="rId2"/>
          <a:stretch>
            <a:fillRect/>
          </a:stretch>
        </p:blipFill>
        <p:spPr>
          <a:xfrm>
            <a:off x="301625" y="2500389"/>
            <a:ext cx="4038600" cy="2423959"/>
          </a:xfrm>
          <a:prstGeom prst="rect">
            <a:avLst/>
          </a:prstGeom>
        </p:spPr>
      </p:pic>
      <p:pic>
        <p:nvPicPr>
          <p:cNvPr id="12" name="Content Placeholder 11">
            <a:extLst>
              <a:ext uri="{FF2B5EF4-FFF2-40B4-BE49-F238E27FC236}">
                <a16:creationId xmlns:a16="http://schemas.microsoft.com/office/drawing/2014/main" id="{F71992F4-F9F2-8ECA-3FBC-4B05951DCC0F}"/>
              </a:ext>
            </a:extLst>
          </p:cNvPr>
          <p:cNvPicPr>
            <a:picLocks noGrp="1" noChangeAspect="1"/>
          </p:cNvPicPr>
          <p:nvPr>
            <p:ph sz="half" idx="2"/>
          </p:nvPr>
        </p:nvPicPr>
        <p:blipFill>
          <a:blip r:embed="rId3"/>
          <a:stretch>
            <a:fillRect/>
          </a:stretch>
        </p:blipFill>
        <p:spPr>
          <a:xfrm>
            <a:off x="4716016" y="3501008"/>
            <a:ext cx="4038600" cy="2806378"/>
          </a:xfrm>
          <a:prstGeom prst="rect">
            <a:avLst/>
          </a:prstGeom>
        </p:spPr>
      </p:pic>
      <p:pic>
        <p:nvPicPr>
          <p:cNvPr id="6" name="Picture 5">
            <a:extLst>
              <a:ext uri="{FF2B5EF4-FFF2-40B4-BE49-F238E27FC236}">
                <a16:creationId xmlns:a16="http://schemas.microsoft.com/office/drawing/2014/main" id="{B236BE2C-69AB-7C89-30BE-ACDA84A15485}"/>
              </a:ext>
            </a:extLst>
          </p:cNvPr>
          <p:cNvPicPr>
            <a:picLocks noChangeAspect="1"/>
          </p:cNvPicPr>
          <p:nvPr/>
        </p:nvPicPr>
        <p:blipFill>
          <a:blip r:embed="rId4"/>
          <a:stretch>
            <a:fillRect/>
          </a:stretch>
        </p:blipFill>
        <p:spPr>
          <a:xfrm>
            <a:off x="150356" y="1469486"/>
            <a:ext cx="5294630" cy="1156970"/>
          </a:xfrm>
          <a:prstGeom prst="rect">
            <a:avLst/>
          </a:prstGeom>
        </p:spPr>
      </p:pic>
      <p:pic>
        <p:nvPicPr>
          <p:cNvPr id="7" name="Picture 6">
            <a:extLst>
              <a:ext uri="{FF2B5EF4-FFF2-40B4-BE49-F238E27FC236}">
                <a16:creationId xmlns:a16="http://schemas.microsoft.com/office/drawing/2014/main" id="{D719942E-6A28-2FD8-F72A-B6241C139086}"/>
              </a:ext>
            </a:extLst>
          </p:cNvPr>
          <p:cNvPicPr>
            <a:picLocks noChangeAspect="1"/>
          </p:cNvPicPr>
          <p:nvPr/>
        </p:nvPicPr>
        <p:blipFill>
          <a:blip r:embed="rId5"/>
          <a:stretch>
            <a:fillRect/>
          </a:stretch>
        </p:blipFill>
        <p:spPr>
          <a:xfrm>
            <a:off x="5458719" y="1469486"/>
            <a:ext cx="1739900" cy="1156970"/>
          </a:xfrm>
          <a:prstGeom prst="rect">
            <a:avLst/>
          </a:prstGeom>
        </p:spPr>
      </p:pic>
      <p:pic>
        <p:nvPicPr>
          <p:cNvPr id="8" name="Picture 7">
            <a:extLst>
              <a:ext uri="{FF2B5EF4-FFF2-40B4-BE49-F238E27FC236}">
                <a16:creationId xmlns:a16="http://schemas.microsoft.com/office/drawing/2014/main" id="{FB47BA67-C6F6-DBE7-4FD6-53E9C2B099CA}"/>
              </a:ext>
            </a:extLst>
          </p:cNvPr>
          <p:cNvPicPr>
            <a:picLocks noChangeAspect="1"/>
          </p:cNvPicPr>
          <p:nvPr/>
        </p:nvPicPr>
        <p:blipFill>
          <a:blip r:embed="rId6"/>
          <a:stretch>
            <a:fillRect/>
          </a:stretch>
        </p:blipFill>
        <p:spPr>
          <a:xfrm>
            <a:off x="7193128" y="1455960"/>
            <a:ext cx="1731010" cy="1156970"/>
          </a:xfrm>
          <a:prstGeom prst="rect">
            <a:avLst/>
          </a:prstGeom>
        </p:spPr>
      </p:pic>
    </p:spTree>
    <p:extLst>
      <p:ext uri="{BB962C8B-B14F-4D97-AF65-F5344CB8AC3E}">
        <p14:creationId xmlns:p14="http://schemas.microsoft.com/office/powerpoint/2010/main" val="3555808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67DA-F8EB-789A-FBC6-6725B62253D9}"/>
              </a:ext>
            </a:extLst>
          </p:cNvPr>
          <p:cNvSpPr>
            <a:spLocks noGrp="1"/>
          </p:cNvSpPr>
          <p:nvPr>
            <p:ph type="title"/>
          </p:nvPr>
        </p:nvSpPr>
        <p:spPr>
          <a:xfrm>
            <a:off x="251520" y="332656"/>
            <a:ext cx="8534400" cy="758952"/>
          </a:xfrm>
        </p:spPr>
        <p:txBody>
          <a:bodyPr>
            <a:noAutofit/>
          </a:bodyPr>
          <a:lstStyle/>
          <a:p>
            <a:r>
              <a:rPr lang="de-AT" sz="2800" dirty="0"/>
              <a:t>Awareness Raising: </a:t>
            </a:r>
            <a:br>
              <a:rPr lang="de-AT" sz="2800" dirty="0"/>
            </a:br>
            <a:r>
              <a:rPr lang="de-AT" sz="2800" dirty="0" err="1"/>
              <a:t>Describing</a:t>
            </a:r>
            <a:r>
              <a:rPr lang="de-AT" sz="2800" dirty="0"/>
              <a:t> Setting and </a:t>
            </a:r>
            <a:r>
              <a:rPr lang="de-AT" sz="2800" dirty="0" err="1"/>
              <a:t>Atmosphere</a:t>
            </a:r>
            <a:endParaRPr lang="en-AT" sz="2800" dirty="0"/>
          </a:p>
        </p:txBody>
      </p:sp>
      <p:pic>
        <p:nvPicPr>
          <p:cNvPr id="4" name="Picture 3">
            <a:extLst>
              <a:ext uri="{FF2B5EF4-FFF2-40B4-BE49-F238E27FC236}">
                <a16:creationId xmlns:a16="http://schemas.microsoft.com/office/drawing/2014/main" id="{4351F310-3F56-AA78-F9ED-9474F3656A15}"/>
              </a:ext>
            </a:extLst>
          </p:cNvPr>
          <p:cNvPicPr>
            <a:picLocks noChangeAspect="1"/>
          </p:cNvPicPr>
          <p:nvPr/>
        </p:nvPicPr>
        <p:blipFill>
          <a:blip r:embed="rId2"/>
          <a:stretch>
            <a:fillRect/>
          </a:stretch>
        </p:blipFill>
        <p:spPr>
          <a:xfrm>
            <a:off x="611560" y="1438952"/>
            <a:ext cx="2963327" cy="3935352"/>
          </a:xfrm>
          <a:prstGeom prst="rect">
            <a:avLst/>
          </a:prstGeom>
          <a:ln>
            <a:noFill/>
          </a:ln>
          <a:effectLst>
            <a:outerShdw blurRad="292100" dist="139700" dir="2700000" algn="tl" rotWithShape="0">
              <a:srgbClr val="333333">
                <a:alpha val="65000"/>
              </a:srgbClr>
            </a:outerShdw>
          </a:effectLst>
        </p:spPr>
      </p:pic>
      <p:pic>
        <p:nvPicPr>
          <p:cNvPr id="8" name="Picture 7">
            <a:hlinkClick r:id="rId3"/>
            <a:extLst>
              <a:ext uri="{FF2B5EF4-FFF2-40B4-BE49-F238E27FC236}">
                <a16:creationId xmlns:a16="http://schemas.microsoft.com/office/drawing/2014/main" id="{CDA21C78-3EEA-22A6-703F-5FBE568321F2}"/>
              </a:ext>
            </a:extLst>
          </p:cNvPr>
          <p:cNvPicPr>
            <a:picLocks noChangeAspect="1"/>
          </p:cNvPicPr>
          <p:nvPr/>
        </p:nvPicPr>
        <p:blipFill>
          <a:blip r:embed="rId4"/>
          <a:stretch>
            <a:fillRect/>
          </a:stretch>
        </p:blipFill>
        <p:spPr>
          <a:xfrm>
            <a:off x="5580112" y="1438952"/>
            <a:ext cx="2663648" cy="3817512"/>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3DAF09C0-0F12-0521-2458-59A92EBAADFF}"/>
              </a:ext>
            </a:extLst>
          </p:cNvPr>
          <p:cNvSpPr/>
          <p:nvPr/>
        </p:nvSpPr>
        <p:spPr>
          <a:xfrm>
            <a:off x="4211960" y="4553864"/>
            <a:ext cx="2880320" cy="64807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hlinkClick r:id="rId5"/>
              </a:rPr>
              <a:t>https://epep.at/?page_id=2366</a:t>
            </a:r>
            <a:endParaRPr lang="en-AT" sz="1400" dirty="0"/>
          </a:p>
        </p:txBody>
      </p:sp>
    </p:spTree>
    <p:extLst>
      <p:ext uri="{BB962C8B-B14F-4D97-AF65-F5344CB8AC3E}">
        <p14:creationId xmlns:p14="http://schemas.microsoft.com/office/powerpoint/2010/main" val="2502425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Grammatical Concepts = Notions </a:t>
            </a:r>
            <a:br>
              <a:rPr lang="en-US" sz="2400" b="1" dirty="0"/>
            </a:br>
            <a:r>
              <a:rPr lang="en-US" sz="2400" b="1" dirty="0"/>
              <a:t>Background and Circumstances</a:t>
            </a:r>
          </a:p>
        </p:txBody>
      </p:sp>
      <p:sp>
        <p:nvSpPr>
          <p:cNvPr id="3" name="Slide Number Placeholder 2"/>
          <p:cNvSpPr>
            <a:spLocks noGrp="1"/>
          </p:cNvSpPr>
          <p:nvPr>
            <p:ph type="sldNum" sz="quarter" idx="12"/>
          </p:nvPr>
        </p:nvSpPr>
        <p:spPr/>
        <p:txBody>
          <a:bodyPr/>
          <a:lstStyle/>
          <a:p>
            <a:pPr defTabSz="685800"/>
            <a:endParaRPr lang="de-AT" dirty="0">
              <a:solidFill>
                <a:srgbClr val="E68422">
                  <a:shade val="75000"/>
                </a:srgbClr>
              </a:solidFill>
              <a:latin typeface="Georgia"/>
            </a:endParaRPr>
          </a:p>
        </p:txBody>
      </p:sp>
      <p:pic>
        <p:nvPicPr>
          <p:cNvPr id="7" name="[NEW]_flip-flap-jakob-loud">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609600" y="2025650"/>
            <a:ext cx="4572000" cy="3429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5" name="Picture 4"/>
          <p:cNvPicPr>
            <a:picLocks noChangeAspect="1"/>
          </p:cNvPicPr>
          <p:nvPr/>
        </p:nvPicPr>
        <p:blipFill>
          <a:blip r:embed="rId6"/>
          <a:stretch>
            <a:fillRect/>
          </a:stretch>
        </p:blipFill>
        <p:spPr>
          <a:xfrm>
            <a:off x="1110344" y="1107259"/>
            <a:ext cx="629781" cy="631879"/>
          </a:xfrm>
          <a:prstGeom prst="rect">
            <a:avLst/>
          </a:prstGeom>
        </p:spPr>
      </p:pic>
      <p:pic>
        <p:nvPicPr>
          <p:cNvPr id="8" name="Picture 7"/>
          <p:cNvPicPr>
            <a:picLocks noChangeAspect="1"/>
          </p:cNvPicPr>
          <p:nvPr/>
        </p:nvPicPr>
        <p:blipFill>
          <a:blip r:embed="rId7"/>
          <a:stretch>
            <a:fillRect/>
          </a:stretch>
        </p:blipFill>
        <p:spPr>
          <a:xfrm>
            <a:off x="7379368" y="1069999"/>
            <a:ext cx="629781" cy="608787"/>
          </a:xfrm>
          <a:prstGeom prst="rect">
            <a:avLst/>
          </a:prstGeom>
        </p:spPr>
      </p:pic>
      <p:sp>
        <p:nvSpPr>
          <p:cNvPr id="4" name="Speech Bubble: Oval 3">
            <a:extLst>
              <a:ext uri="{FF2B5EF4-FFF2-40B4-BE49-F238E27FC236}">
                <a16:creationId xmlns:a16="http://schemas.microsoft.com/office/drawing/2014/main" id="{7EDB3339-9ED7-4A33-975D-F72E3E88AC6B}"/>
              </a:ext>
            </a:extLst>
          </p:cNvPr>
          <p:cNvSpPr/>
          <p:nvPr/>
        </p:nvSpPr>
        <p:spPr>
          <a:xfrm>
            <a:off x="5970495" y="3231616"/>
            <a:ext cx="2508836" cy="1463808"/>
          </a:xfrm>
          <a:prstGeom prst="wedgeEllipseCallout">
            <a:avLst>
              <a:gd name="adj1" fmla="val -79180"/>
              <a:gd name="adj2" fmla="val -5133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sz="1400" dirty="0"/>
              <a:t>Building </a:t>
            </a:r>
            <a:r>
              <a:rPr lang="de-AT" sz="1400" dirty="0" err="1"/>
              <a:t>automatic</a:t>
            </a:r>
            <a:r>
              <a:rPr lang="de-AT" sz="1400" dirty="0"/>
              <a:t> </a:t>
            </a:r>
            <a:r>
              <a:rPr lang="de-AT" sz="1400" dirty="0" err="1"/>
              <a:t>language</a:t>
            </a:r>
            <a:r>
              <a:rPr lang="de-AT" sz="1400" dirty="0"/>
              <a:t> </a:t>
            </a:r>
            <a:r>
              <a:rPr lang="de-AT" sz="1400" dirty="0" err="1"/>
              <a:t>patterns</a:t>
            </a:r>
            <a:r>
              <a:rPr lang="de-AT" sz="1400" dirty="0"/>
              <a:t> </a:t>
            </a:r>
            <a:r>
              <a:rPr lang="de-AT" sz="1400" dirty="0" err="1"/>
              <a:t>from</a:t>
            </a:r>
            <a:r>
              <a:rPr lang="de-AT" sz="1400" dirty="0"/>
              <a:t> </a:t>
            </a:r>
            <a:r>
              <a:rPr lang="de-AT" sz="1400" dirty="0" err="1"/>
              <a:t>examples</a:t>
            </a:r>
            <a:endParaRPr lang="en-AT" sz="1400" dirty="0"/>
          </a:p>
        </p:txBody>
      </p:sp>
    </p:spTree>
    <p:extLst>
      <p:ext uri="{BB962C8B-B14F-4D97-AF65-F5344CB8AC3E}">
        <p14:creationId xmlns:p14="http://schemas.microsoft.com/office/powerpoint/2010/main" val="3005095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Using</a:t>
            </a:r>
            <a:r>
              <a:rPr lang="fr-FR" dirty="0"/>
              <a:t> all </a:t>
            </a:r>
            <a:r>
              <a:rPr lang="fr-FR" dirty="0" err="1"/>
              <a:t>our</a:t>
            </a:r>
            <a:r>
              <a:rPr lang="fr-FR" dirty="0"/>
              <a:t> </a:t>
            </a:r>
            <a:r>
              <a:rPr lang="fr-FR" dirty="0" err="1"/>
              <a:t>senses</a:t>
            </a:r>
            <a:r>
              <a:rPr lang="fr-FR" dirty="0"/>
              <a:t> and modes</a:t>
            </a:r>
          </a:p>
        </p:txBody>
      </p:sp>
      <p:sp>
        <p:nvSpPr>
          <p:cNvPr id="3" name="Text Placeholder 2"/>
          <p:cNvSpPr>
            <a:spLocks noGrp="1"/>
          </p:cNvSpPr>
          <p:nvPr>
            <p:ph type="body" idx="2"/>
          </p:nvPr>
        </p:nvSpPr>
        <p:spPr/>
        <p:txBody>
          <a:bodyPr/>
          <a:lstStyle/>
          <a:p>
            <a:r>
              <a:rPr lang="fr-FR" dirty="0" err="1"/>
              <a:t>Drawing</a:t>
            </a:r>
            <a:r>
              <a:rPr lang="fr-FR" dirty="0"/>
              <a:t> the concept, </a:t>
            </a:r>
            <a:r>
              <a:rPr lang="fr-FR" dirty="0" err="1"/>
              <a:t>rather</a:t>
            </a:r>
            <a:r>
              <a:rPr lang="fr-FR" dirty="0"/>
              <a:t> </a:t>
            </a:r>
            <a:r>
              <a:rPr lang="fr-FR" dirty="0" err="1"/>
              <a:t>than</a:t>
            </a:r>
            <a:r>
              <a:rPr lang="fr-FR" dirty="0"/>
              <a:t> putting </a:t>
            </a:r>
            <a:r>
              <a:rPr lang="fr-FR" dirty="0" err="1"/>
              <a:t>it</a:t>
            </a:r>
            <a:r>
              <a:rPr lang="fr-FR" dirty="0"/>
              <a:t> </a:t>
            </a:r>
            <a:r>
              <a:rPr lang="fr-FR" dirty="0" err="1"/>
              <a:t>into</a:t>
            </a:r>
            <a:r>
              <a:rPr lang="fr-FR" dirty="0"/>
              <a:t> </a:t>
            </a:r>
            <a:r>
              <a:rPr lang="fr-FR" dirty="0" err="1"/>
              <a:t>words</a:t>
            </a:r>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and </a:t>
            </a:r>
            <a:r>
              <a:rPr lang="fr-FR" b="1" dirty="0" err="1">
                <a:solidFill>
                  <a:schemeClr val="tx2">
                    <a:lumMod val="60000"/>
                    <a:lumOff val="40000"/>
                  </a:schemeClr>
                </a:solidFill>
              </a:rPr>
              <a:t>hypothesis</a:t>
            </a:r>
            <a:r>
              <a:rPr lang="fr-FR" b="1" dirty="0">
                <a:solidFill>
                  <a:schemeClr val="tx2">
                    <a:lumMod val="60000"/>
                    <a:lumOff val="40000"/>
                  </a:schemeClr>
                </a:solidFill>
              </a:rPr>
              <a:t> building</a:t>
            </a:r>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r>
              <a:rPr lang="fr-FR" dirty="0"/>
              <a:t>More </a:t>
            </a:r>
            <a:r>
              <a:rPr lang="fr-FR" dirty="0" err="1"/>
              <a:t>examples</a:t>
            </a:r>
            <a:r>
              <a:rPr lang="fr-FR" dirty="0"/>
              <a:t> of </a:t>
            </a:r>
            <a:r>
              <a:rPr lang="fr-FR" dirty="0">
                <a:hlinkClick r:id="rId2"/>
              </a:rPr>
              <a:t>concept « logos</a:t>
            </a:r>
            <a:r>
              <a:rPr lang="fr-FR" dirty="0"/>
              <a:t> »</a:t>
            </a:r>
          </a:p>
        </p:txBody>
      </p:sp>
      <p:pic>
        <p:nvPicPr>
          <p:cNvPr id="296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797" y="2180036"/>
            <a:ext cx="2172506" cy="254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711" y="2873732"/>
            <a:ext cx="1856516" cy="1157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95" t="8729" r="42618" b="15040"/>
          <a:stretch/>
        </p:blipFill>
        <p:spPr bwMode="auto">
          <a:xfrm>
            <a:off x="610275" y="4176885"/>
            <a:ext cx="1854952" cy="99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404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pPr marL="0" indent="0">
              <a:buNone/>
            </a:pPr>
            <a:r>
              <a:rPr lang="fr-FR" sz="2400" b="1" dirty="0">
                <a:solidFill>
                  <a:schemeClr val="tx2">
                    <a:lumMod val="60000"/>
                    <a:lumOff val="40000"/>
                  </a:schemeClr>
                </a:solidFill>
              </a:rPr>
              <a:t>Performance in real-time </a:t>
            </a:r>
            <a:r>
              <a:rPr lang="fr-FR" sz="2400" b="1" dirty="0" err="1">
                <a:solidFill>
                  <a:schemeClr val="tx2">
                    <a:lumMod val="60000"/>
                    <a:lumOff val="40000"/>
                  </a:schemeClr>
                </a:solidFill>
              </a:rPr>
              <a:t>contexts</a:t>
            </a:r>
            <a:endParaRPr lang="fr-FR" sz="2400" b="1" dirty="0">
              <a:solidFill>
                <a:schemeClr val="tx2">
                  <a:lumMod val="60000"/>
                  <a:lumOff val="40000"/>
                </a:schemeClr>
              </a:solidFill>
            </a:endParaRPr>
          </a:p>
        </p:txBody>
      </p:sp>
      <p:pic>
        <p:nvPicPr>
          <p:cNvPr id="23556"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794" y="1947184"/>
            <a:ext cx="4408117" cy="4148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8EF4B8A-F466-4996-9190-2BD1F77FBBF7}"/>
              </a:ext>
            </a:extLst>
          </p:cNvPr>
          <p:cNvSpPr txBox="1"/>
          <p:nvPr/>
        </p:nvSpPr>
        <p:spPr>
          <a:xfrm>
            <a:off x="3286794" y="1152392"/>
            <a:ext cx="5173638" cy="523220"/>
          </a:xfrm>
          <a:prstGeom prst="rect">
            <a:avLst/>
          </a:prstGeom>
          <a:noFill/>
        </p:spPr>
        <p:txBody>
          <a:bodyPr wrap="square" rtlCol="0">
            <a:spAutoFit/>
          </a:bodyPr>
          <a:lstStyle/>
          <a:p>
            <a:r>
              <a:rPr lang="en-US" sz="1400" dirty="0"/>
              <a:t>Watch some of the examples of AHS and MS students here: https://epep.at/?page_id=2490</a:t>
            </a:r>
            <a:endParaRPr lang="en-AT" sz="1400" dirty="0"/>
          </a:p>
        </p:txBody>
      </p:sp>
      <p:pic>
        <p:nvPicPr>
          <p:cNvPr id="6" name="Picture 5">
            <a:extLst>
              <a:ext uri="{FF2B5EF4-FFF2-40B4-BE49-F238E27FC236}">
                <a16:creationId xmlns:a16="http://schemas.microsoft.com/office/drawing/2014/main" id="{0FBEBF01-3851-7C6A-1DCC-B39AD2B95F3F}"/>
              </a:ext>
            </a:extLst>
          </p:cNvPr>
          <p:cNvPicPr>
            <a:picLocks noChangeAspect="1"/>
          </p:cNvPicPr>
          <p:nvPr/>
        </p:nvPicPr>
        <p:blipFill>
          <a:blip r:embed="rId4"/>
          <a:stretch>
            <a:fillRect/>
          </a:stretch>
        </p:blipFill>
        <p:spPr>
          <a:xfrm>
            <a:off x="390962" y="980728"/>
            <a:ext cx="2295867" cy="4968552"/>
          </a:xfrm>
          <a:prstGeom prst="rect">
            <a:avLst/>
          </a:prstGeom>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8613" y="1699303"/>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213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Depth</a:t>
            </a:r>
            <a:r>
              <a:rPr lang="fr-FR" b="1" dirty="0">
                <a:solidFill>
                  <a:schemeClr val="tx2">
                    <a:lumMod val="60000"/>
                    <a:lumOff val="40000"/>
                  </a:schemeClr>
                </a:solidFill>
              </a:rPr>
              <a:t> of </a:t>
            </a:r>
            <a:r>
              <a:rPr lang="fr-FR" b="1" dirty="0" err="1">
                <a:solidFill>
                  <a:schemeClr val="tx2">
                    <a:lumMod val="60000"/>
                    <a:lumOff val="40000"/>
                  </a:schemeClr>
                </a:solidFill>
              </a:rPr>
              <a:t>processing</a:t>
            </a:r>
            <a:r>
              <a:rPr lang="fr-FR" b="1" dirty="0">
                <a:solidFill>
                  <a:schemeClr val="tx2">
                    <a:lumMod val="60000"/>
                    <a:lumOff val="40000"/>
                  </a:schemeClr>
                </a:solidFill>
              </a:rPr>
              <a:t> and mental </a:t>
            </a:r>
            <a:r>
              <a:rPr lang="fr-FR" b="1" dirty="0" err="1">
                <a:solidFill>
                  <a:schemeClr val="tx2">
                    <a:lumMod val="60000"/>
                    <a:lumOff val="40000"/>
                  </a:schemeClr>
                </a:solidFill>
              </a:rPr>
              <a:t>activity</a:t>
            </a:r>
            <a:endParaRPr lang="fr-FR" b="1" dirty="0">
              <a:solidFill>
                <a:schemeClr val="tx2">
                  <a:lumMod val="60000"/>
                  <a:lumOff val="40000"/>
                </a:schemeClr>
              </a:solidFill>
            </a:endParaRPr>
          </a:p>
          <a:p>
            <a:pPr marL="0" indent="0">
              <a:buNone/>
            </a:pPr>
            <a:r>
              <a:rPr lang="fr-FR" sz="2400" b="1" dirty="0" err="1"/>
              <a:t>Example</a:t>
            </a:r>
            <a:r>
              <a:rPr lang="fr-FR" sz="2400" b="1" dirty="0"/>
              <a:t>: </a:t>
            </a:r>
            <a:r>
              <a:rPr lang="fr-FR" sz="2400" b="1" dirty="0">
                <a:hlinkClick r:id="rId2"/>
              </a:rPr>
              <a:t>Passive Pairs</a:t>
            </a:r>
            <a:endParaRPr lang="fr-FR" sz="2400" b="1" dirty="0"/>
          </a:p>
          <a:p>
            <a:pPr marL="0" indent="0">
              <a:buNone/>
            </a:pPr>
            <a:endParaRPr lang="fr-FR" sz="2400" b="1" dirty="0"/>
          </a:p>
          <a:p>
            <a:pPr marL="0" indent="0">
              <a:buNone/>
            </a:pPr>
            <a:r>
              <a:rPr lang="fr-FR" b="1" dirty="0">
                <a:solidFill>
                  <a:schemeClr val="tx2">
                    <a:lumMod val="60000"/>
                    <a:lumOff val="40000"/>
                  </a:schemeClr>
                </a:solidFill>
              </a:rPr>
              <a:t>Dual </a:t>
            </a:r>
            <a:r>
              <a:rPr lang="fr-FR" b="1" dirty="0" err="1">
                <a:solidFill>
                  <a:schemeClr val="tx2">
                    <a:lumMod val="60000"/>
                    <a:lumOff val="40000"/>
                  </a:schemeClr>
                </a:solidFill>
              </a:rPr>
              <a:t>processing</a:t>
            </a:r>
            <a:r>
              <a:rPr lang="fr-FR" b="1" dirty="0">
                <a:solidFill>
                  <a:schemeClr val="tx2">
                    <a:lumMod val="60000"/>
                    <a:lumOff val="40000"/>
                  </a:schemeClr>
                </a:solidFill>
              </a:rPr>
              <a:t> (world and </a:t>
            </a:r>
            <a:r>
              <a:rPr lang="fr-FR" b="1" dirty="0" err="1">
                <a:solidFill>
                  <a:schemeClr val="tx2">
                    <a:lumMod val="60000"/>
                    <a:lumOff val="40000"/>
                  </a:schemeClr>
                </a:solidFill>
              </a:rPr>
              <a:t>language</a:t>
            </a:r>
            <a:r>
              <a:rPr lang="fr-FR" b="1" dirty="0">
                <a:solidFill>
                  <a:schemeClr val="tx2">
                    <a:lumMod val="60000"/>
                    <a:lumOff val="40000"/>
                  </a:schemeClr>
                </a:solidFill>
              </a:rPr>
              <a:t>)</a:t>
            </a: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24585" name="Picture 9" descr="C:\Users\lp\AppData\Local\Microsoft\Windows\Temporary Internet Files\Content.IE5\CIBDOBLQ\MC9000786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7712" y="2996952"/>
            <a:ext cx="1445919" cy="311058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Users\lp\AppData\Local\Microsoft\Windows\Temporary Internet Files\Content.IE5\Z1YH7B5B\MC9003841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45120"/>
            <a:ext cx="1321997" cy="1569577"/>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C:\Users\lp\AppData\Local\Microsoft\Windows\Temporary Internet Files\Content.IE5\FZ3V86Z8\MC90034721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3788410"/>
            <a:ext cx="1340510" cy="1827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E78E4E-1EF9-871B-9CAF-79DCB42EACC3}"/>
              </a:ext>
            </a:extLst>
          </p:cNvPr>
          <p:cNvPicPr>
            <a:picLocks noChangeAspect="1"/>
          </p:cNvPicPr>
          <p:nvPr/>
        </p:nvPicPr>
        <p:blipFill>
          <a:blip r:embed="rId6"/>
          <a:stretch>
            <a:fillRect/>
          </a:stretch>
        </p:blipFill>
        <p:spPr>
          <a:xfrm>
            <a:off x="323528" y="908720"/>
            <a:ext cx="2229320" cy="4824536"/>
          </a:xfrm>
          <a:prstGeom prst="rect">
            <a:avLst/>
          </a:prstGeom>
        </p:spPr>
      </p:pic>
      <p:pic>
        <p:nvPicPr>
          <p:cNvPr id="2457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0268" y="1916832"/>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637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Personalization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6" name="Picture 5">
            <a:extLst>
              <a:ext uri="{FF2B5EF4-FFF2-40B4-BE49-F238E27FC236}">
                <a16:creationId xmlns:a16="http://schemas.microsoft.com/office/drawing/2014/main" id="{AF1F4DAA-FCBA-B495-80A2-3CD06B7EC2BB}"/>
              </a:ext>
            </a:extLst>
          </p:cNvPr>
          <p:cNvPicPr>
            <a:picLocks noChangeAspect="1"/>
          </p:cNvPicPr>
          <p:nvPr/>
        </p:nvPicPr>
        <p:blipFill>
          <a:blip r:embed="rId3"/>
          <a:stretch>
            <a:fillRect/>
          </a:stretch>
        </p:blipFill>
        <p:spPr>
          <a:xfrm>
            <a:off x="345070" y="894606"/>
            <a:ext cx="2235842" cy="4838650"/>
          </a:xfrm>
          <a:prstGeom prst="rect">
            <a:avLst/>
          </a:prstGeom>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836" y="3140968"/>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3D872DCF-0C27-CB82-ECA7-619982755189}"/>
              </a:ext>
            </a:extLst>
          </p:cNvPr>
          <p:cNvPicPr>
            <a:picLocks noChangeAspect="1"/>
          </p:cNvPicPr>
          <p:nvPr/>
        </p:nvPicPr>
        <p:blipFill>
          <a:blip r:embed="rId5"/>
          <a:stretch>
            <a:fillRect/>
          </a:stretch>
        </p:blipFill>
        <p:spPr>
          <a:xfrm>
            <a:off x="3491880" y="1231499"/>
            <a:ext cx="4690939" cy="4509120"/>
          </a:xfrm>
          <a:prstGeom prst="rect">
            <a:avLst/>
          </a:prstGeom>
        </p:spPr>
      </p:pic>
    </p:spTree>
    <p:extLst>
      <p:ext uri="{BB962C8B-B14F-4D97-AF65-F5344CB8AC3E}">
        <p14:creationId xmlns:p14="http://schemas.microsoft.com/office/powerpoint/2010/main" val="100044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p:txBody>
          <a:bodyPr wrap="none" anchor="t">
            <a:normAutofit/>
          </a:bodyPr>
          <a:lstStyle/>
          <a:p>
            <a:r>
              <a:rPr lang="de-DE" cap="none" dirty="0">
                <a:solidFill>
                  <a:srgbClr val="C00000"/>
                </a:solidFill>
              </a:rPr>
              <a:t>Zentrale fachliche Konzepte: Bedeutung und Form</a:t>
            </a:r>
            <a:endParaRPr lang="de-AT" cap="none" dirty="0">
              <a:solidFill>
                <a:srgbClr val="C00000"/>
              </a:solidFill>
            </a:endParaRPr>
          </a:p>
        </p:txBody>
      </p:sp>
      <p:sp>
        <p:nvSpPr>
          <p:cNvPr id="4" name="Fußzeilenplatzhalter 3">
            <a:extLst>
              <a:ext uri="{FF2B5EF4-FFF2-40B4-BE49-F238E27FC236}">
                <a16:creationId xmlns:a16="http://schemas.microsoft.com/office/drawing/2014/main" id="{11BF185F-8057-D99E-0774-4526C85AE2AE}"/>
              </a:ext>
            </a:extLst>
          </p:cNvPr>
          <p:cNvSpPr>
            <a:spLocks noGrp="1"/>
          </p:cNvSpPr>
          <p:nvPr>
            <p:ph type="ftr" sz="quarter" idx="11"/>
          </p:nvPr>
        </p:nvSpPr>
        <p:spPr/>
        <p:txBody>
          <a:bodyPr anchor="ctr">
            <a:normAutofit fontScale="92500"/>
          </a:bodyPr>
          <a:lstStyle/>
          <a:p>
            <a:pPr>
              <a:lnSpc>
                <a:spcPct val="90000"/>
              </a:lnSpc>
              <a:spcAft>
                <a:spcPts val="600"/>
              </a:spcAft>
              <a:defRPr/>
            </a:pPr>
            <a:r>
              <a:rPr lang="de-DE" sz="1400">
                <a:solidFill>
                  <a:prstClr val="black"/>
                </a:solidFill>
                <a:latin typeface="Calibri" panose="020F0502020204030204" pitchFamily="34" charset="0"/>
                <a:cs typeface="Calibri" panose="020F0502020204030204" pitchFamily="34" charset="0"/>
              </a:rPr>
              <a:t>Kompetenzraster Lebende Fremdsprachen Sek I</a:t>
            </a:r>
            <a:endParaRPr lang="de-AT" sz="1400">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p:txBody>
          <a:bodyPr anchor="ctr">
            <a:normAutofit/>
          </a:bodyPr>
          <a:lstStyle/>
          <a:p>
            <a:pPr algn="r">
              <a:lnSpc>
                <a:spcPct val="90000"/>
              </a:lnSpc>
              <a:spcAft>
                <a:spcPts val="600"/>
              </a:spcAft>
              <a:defRPr/>
            </a:pPr>
            <a:fld id="{1206269C-C24E-4E80-9A4B-E7E19BB59A67}" type="slidenum">
              <a:rPr lang="de-AT" sz="1400">
                <a:solidFill>
                  <a:prstClr val="black"/>
                </a:solidFill>
                <a:latin typeface="Calibri" panose="020F0502020204030204" pitchFamily="34" charset="0"/>
                <a:cs typeface="Calibri" panose="020F0502020204030204" pitchFamily="34" charset="0"/>
              </a:rPr>
              <a:pPr algn="r">
                <a:lnSpc>
                  <a:spcPct val="90000"/>
                </a:lnSpc>
                <a:spcAft>
                  <a:spcPts val="600"/>
                </a:spcAft>
                <a:defRPr/>
              </a:pPr>
              <a:t>7</a:t>
            </a:fld>
            <a:endParaRPr lang="de-AT" sz="1400">
              <a:solidFill>
                <a:prstClr val="black"/>
              </a:solidFill>
              <a:latin typeface="Calibri" panose="020F0502020204030204" pitchFamily="34" charset="0"/>
              <a:cs typeface="Calibri" panose="020F0502020204030204" pitchFamily="34" charset="0"/>
            </a:endParaRPr>
          </a:p>
        </p:txBody>
      </p:sp>
      <p:graphicFrame>
        <p:nvGraphicFramePr>
          <p:cNvPr id="7" name="Textplatzhalter 2">
            <a:extLst>
              <a:ext uri="{FF2B5EF4-FFF2-40B4-BE49-F238E27FC236}">
                <a16:creationId xmlns:a16="http://schemas.microsoft.com/office/drawing/2014/main" id="{877C2AB7-B3E7-FE31-8E60-7AA96A8B5EA8}"/>
              </a:ext>
            </a:extLst>
          </p:cNvPr>
          <p:cNvGraphicFramePr/>
          <p:nvPr/>
        </p:nvGraphicFramePr>
        <p:xfrm>
          <a:off x="539752" y="248805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6154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059832" y="685800"/>
            <a:ext cx="5832648" cy="5410200"/>
          </a:xfrm>
        </p:spPr>
        <p:txBody>
          <a:bodyPr/>
          <a:lstStyle/>
          <a:p>
            <a:pPr marL="0" indent="0">
              <a:buNone/>
            </a:pPr>
            <a:r>
              <a:rPr lang="fr-FR" b="1" dirty="0">
                <a:solidFill>
                  <a:schemeClr val="tx2">
                    <a:lumMod val="60000"/>
                    <a:lumOff val="40000"/>
                  </a:schemeClr>
                </a:solidFill>
              </a:rPr>
              <a:t>Peer/social </a:t>
            </a:r>
            <a:r>
              <a:rPr lang="fr-FR" b="1" dirty="0" err="1">
                <a:solidFill>
                  <a:schemeClr val="tx2">
                    <a:lumMod val="60000"/>
                    <a:lumOff val="40000"/>
                  </a:schemeClr>
                </a:solidFill>
              </a:rPr>
              <a:t>learning</a:t>
            </a:r>
            <a:r>
              <a:rPr lang="fr-FR" b="1" dirty="0">
                <a:solidFill>
                  <a:schemeClr val="tx2">
                    <a:lumMod val="60000"/>
                    <a:lumOff val="40000"/>
                  </a:schemeClr>
                </a:solidFill>
              </a:rPr>
              <a:t> and interaction</a:t>
            </a:r>
          </a:p>
          <a:p>
            <a:pPr marL="0" indent="0">
              <a:buNone/>
            </a:pPr>
            <a:endParaRPr lang="fr-FR" b="1" dirty="0">
              <a:solidFill>
                <a:schemeClr val="tx2">
                  <a:lumMod val="60000"/>
                  <a:lumOff val="40000"/>
                </a:schemeClr>
              </a:solidFill>
            </a:endParaRPr>
          </a:p>
        </p:txBody>
      </p:sp>
      <p:pic>
        <p:nvPicPr>
          <p:cNvPr id="26628" name="Picture 4" descr="C:\Users\lp\AppData\Local\Microsoft\Windows\Temporary Internet Files\Content.IE5\CIBDOBLQ\MC90033423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992" y="2238011"/>
            <a:ext cx="3856294" cy="3001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43AE5F-68B2-1241-01DD-B95A4D5A4A34}"/>
              </a:ext>
            </a:extLst>
          </p:cNvPr>
          <p:cNvPicPr>
            <a:picLocks noChangeAspect="1"/>
          </p:cNvPicPr>
          <p:nvPr/>
        </p:nvPicPr>
        <p:blipFill>
          <a:blip r:embed="rId3"/>
          <a:stretch>
            <a:fillRect/>
          </a:stretch>
        </p:blipFill>
        <p:spPr>
          <a:xfrm>
            <a:off x="323528" y="836712"/>
            <a:ext cx="2235842" cy="4838650"/>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760" y="2732088"/>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458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Personalisation and Groupwork</a:t>
            </a:r>
            <a:endParaRPr lang="en-US" dirty="0"/>
          </a:p>
        </p:txBody>
      </p:sp>
      <p:pic>
        <p:nvPicPr>
          <p:cNvPr id="3" name="Picture 2"/>
          <p:cNvPicPr>
            <a:picLocks noChangeAspect="1"/>
          </p:cNvPicPr>
          <p:nvPr/>
        </p:nvPicPr>
        <p:blipFill>
          <a:blip r:embed="rId2"/>
          <a:stretch>
            <a:fillRect/>
          </a:stretch>
        </p:blipFill>
        <p:spPr>
          <a:xfrm>
            <a:off x="1469848" y="1268760"/>
            <a:ext cx="6773543" cy="5040560"/>
          </a:xfrm>
          <a:prstGeom prst="rect">
            <a:avLst/>
          </a:prstGeom>
        </p:spPr>
      </p:pic>
    </p:spTree>
    <p:extLst>
      <p:ext uri="{BB962C8B-B14F-4D97-AF65-F5344CB8AC3E}">
        <p14:creationId xmlns:p14="http://schemas.microsoft.com/office/powerpoint/2010/main" val="974827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A428-6F9A-6A5B-1E65-E47C5DAE6BEB}"/>
              </a:ext>
            </a:extLst>
          </p:cNvPr>
          <p:cNvSpPr>
            <a:spLocks noGrp="1"/>
          </p:cNvSpPr>
          <p:nvPr>
            <p:ph type="title"/>
          </p:nvPr>
        </p:nvSpPr>
        <p:spPr>
          <a:xfrm>
            <a:off x="301752" y="228600"/>
            <a:ext cx="8534400" cy="576072"/>
          </a:xfrm>
        </p:spPr>
        <p:txBody>
          <a:bodyPr>
            <a:noAutofit/>
          </a:bodyPr>
          <a:lstStyle/>
          <a:p>
            <a:r>
              <a:rPr lang="de-AT" sz="2400" dirty="0"/>
              <a:t>Use </a:t>
            </a:r>
            <a:r>
              <a:rPr lang="de-AT" sz="2400" dirty="0" err="1"/>
              <a:t>several</a:t>
            </a:r>
            <a:r>
              <a:rPr lang="de-AT" sz="2400" dirty="0"/>
              <a:t> </a:t>
            </a:r>
            <a:r>
              <a:rPr lang="de-AT" sz="2400" dirty="0" err="1"/>
              <a:t>senses</a:t>
            </a:r>
            <a:r>
              <a:rPr lang="de-AT" sz="2400" dirty="0"/>
              <a:t> </a:t>
            </a:r>
            <a:r>
              <a:rPr lang="de-AT" sz="2400" dirty="0" err="1"/>
              <a:t>to</a:t>
            </a:r>
            <a:r>
              <a:rPr lang="de-AT" sz="2400" dirty="0"/>
              <a:t> </a:t>
            </a:r>
            <a:r>
              <a:rPr lang="de-AT" sz="2400" dirty="0" err="1"/>
              <a:t>anchor</a:t>
            </a:r>
            <a:r>
              <a:rPr lang="de-AT" sz="2400" dirty="0"/>
              <a:t> </a:t>
            </a:r>
            <a:r>
              <a:rPr lang="de-AT" sz="2400" dirty="0" err="1"/>
              <a:t>new</a:t>
            </a:r>
            <a:r>
              <a:rPr lang="de-AT" sz="2400" dirty="0"/>
              <a:t> </a:t>
            </a:r>
            <a:r>
              <a:rPr lang="de-AT" sz="2400" dirty="0" err="1"/>
              <a:t>concepts</a:t>
            </a:r>
            <a:r>
              <a:rPr lang="de-AT" sz="2400" dirty="0"/>
              <a:t> and </a:t>
            </a:r>
            <a:r>
              <a:rPr lang="de-AT" sz="2400" dirty="0" err="1"/>
              <a:t>forms</a:t>
            </a:r>
            <a:endParaRPr lang="en-AT" sz="2400" dirty="0"/>
          </a:p>
        </p:txBody>
      </p:sp>
      <p:pic>
        <p:nvPicPr>
          <p:cNvPr id="3074" name="Picture 2">
            <a:extLst>
              <a:ext uri="{FF2B5EF4-FFF2-40B4-BE49-F238E27FC236}">
                <a16:creationId xmlns:a16="http://schemas.microsoft.com/office/drawing/2014/main" id="{B60705CB-4392-9896-037D-752959C5D3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0925" y="1498549"/>
            <a:ext cx="1907911" cy="1430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7B4042C-D056-5773-C5D3-A72249549AB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457"/>
          <a:stretch>
            <a:fillRect/>
          </a:stretch>
        </p:blipFill>
        <p:spPr bwMode="auto">
          <a:xfrm>
            <a:off x="1293935" y="4653135"/>
            <a:ext cx="1799197"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7843FD-61A7-DE04-EDBD-05B944853152}"/>
              </a:ext>
            </a:extLst>
          </p:cNvPr>
          <p:cNvPicPr>
            <a:picLocks noChangeAspect="1"/>
          </p:cNvPicPr>
          <p:nvPr/>
        </p:nvPicPr>
        <p:blipFill>
          <a:blip r:embed="rId4"/>
          <a:srcRect r="27120"/>
          <a:stretch>
            <a:fillRect/>
          </a:stretch>
        </p:blipFill>
        <p:spPr>
          <a:xfrm>
            <a:off x="6502735" y="963167"/>
            <a:ext cx="2331217" cy="18290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B8161F1-6BA7-98CE-3C8A-5AAA295CD2ED}"/>
              </a:ext>
            </a:extLst>
          </p:cNvPr>
          <p:cNvPicPr>
            <a:picLocks noChangeAspect="1"/>
          </p:cNvPicPr>
          <p:nvPr/>
        </p:nvPicPr>
        <p:blipFill>
          <a:blip r:embed="rId5"/>
          <a:stretch>
            <a:fillRect/>
          </a:stretch>
        </p:blipFill>
        <p:spPr>
          <a:xfrm>
            <a:off x="265025" y="3136817"/>
            <a:ext cx="1596532" cy="253336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0D46E34-2A04-8994-2D90-E07A9AF92B90}"/>
              </a:ext>
            </a:extLst>
          </p:cNvPr>
          <p:cNvPicPr>
            <a:picLocks noChangeAspect="1"/>
          </p:cNvPicPr>
          <p:nvPr/>
        </p:nvPicPr>
        <p:blipFill>
          <a:blip r:embed="rId6"/>
          <a:stretch>
            <a:fillRect/>
          </a:stretch>
        </p:blipFill>
        <p:spPr>
          <a:xfrm>
            <a:off x="3119844" y="972900"/>
            <a:ext cx="2016224" cy="1332657"/>
          </a:xfrm>
          <a:prstGeom prst="rect">
            <a:avLst/>
          </a:prstGeom>
          <a:ln>
            <a:noFill/>
          </a:ln>
          <a:effectLst>
            <a:outerShdw blurRad="292100" dist="139700" dir="2700000" algn="tl" rotWithShape="0">
              <a:srgbClr val="333333">
                <a:alpha val="65000"/>
              </a:srgbClr>
            </a:outerShdw>
          </a:effectLst>
        </p:spPr>
      </p:pic>
      <p:pic>
        <p:nvPicPr>
          <p:cNvPr id="3084" name="Picture 12">
            <a:extLst>
              <a:ext uri="{FF2B5EF4-FFF2-40B4-BE49-F238E27FC236}">
                <a16:creationId xmlns:a16="http://schemas.microsoft.com/office/drawing/2014/main" id="{2791DFE3-98C4-90CC-452F-0650255054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60" t="8421" r="17793" b="10311"/>
          <a:stretch>
            <a:fillRect/>
          </a:stretch>
        </p:blipFill>
        <p:spPr bwMode="auto">
          <a:xfrm>
            <a:off x="3240873" y="3305711"/>
            <a:ext cx="1795365"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281D6E-6348-CD92-D549-4F51D4505072}"/>
              </a:ext>
            </a:extLst>
          </p:cNvPr>
          <p:cNvPicPr>
            <a:picLocks noChangeAspect="1"/>
          </p:cNvPicPr>
          <p:nvPr/>
        </p:nvPicPr>
        <p:blipFill>
          <a:blip r:embed="rId8"/>
          <a:stretch>
            <a:fillRect/>
          </a:stretch>
        </p:blipFill>
        <p:spPr>
          <a:xfrm>
            <a:off x="5245456" y="2060337"/>
            <a:ext cx="1583913" cy="186694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AD12BF4-2824-EBB6-BF02-F457F3D23B1D}"/>
              </a:ext>
            </a:extLst>
          </p:cNvPr>
          <p:cNvPicPr>
            <a:picLocks noChangeAspect="1"/>
          </p:cNvPicPr>
          <p:nvPr/>
        </p:nvPicPr>
        <p:blipFill>
          <a:blip r:embed="rId9"/>
          <a:srcRect t="4462"/>
          <a:stretch>
            <a:fillRect/>
          </a:stretch>
        </p:blipFill>
        <p:spPr>
          <a:xfrm>
            <a:off x="6512484" y="3604672"/>
            <a:ext cx="2269731" cy="219965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AC02B10-0EB1-2E19-C497-EFB3D40C161B}"/>
              </a:ext>
            </a:extLst>
          </p:cNvPr>
          <p:cNvPicPr>
            <a:picLocks noChangeAspect="1"/>
          </p:cNvPicPr>
          <p:nvPr/>
        </p:nvPicPr>
        <p:blipFill>
          <a:blip r:embed="rId10"/>
          <a:stretch>
            <a:fillRect/>
          </a:stretch>
        </p:blipFill>
        <p:spPr>
          <a:xfrm>
            <a:off x="6300192" y="5048730"/>
            <a:ext cx="1742962" cy="126897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A5F0035-82AA-1B4B-4FDC-5A989A03D0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4912" y="1428768"/>
            <a:ext cx="2175904" cy="2175904"/>
          </a:xfrm>
          <a:prstGeom prst="rect">
            <a:avLst/>
          </a:prstGeom>
        </p:spPr>
      </p:pic>
    </p:spTree>
    <p:extLst>
      <p:ext uri="{BB962C8B-B14F-4D97-AF65-F5344CB8AC3E}">
        <p14:creationId xmlns:p14="http://schemas.microsoft.com/office/powerpoint/2010/main" val="2447786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A22F06-1E65-EFA1-296B-3BBE9933E0A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sp>
        <p:nvSpPr>
          <p:cNvPr id="3" name="Rectangle 2">
            <a:extLst>
              <a:ext uri="{FF2B5EF4-FFF2-40B4-BE49-F238E27FC236}">
                <a16:creationId xmlns:a16="http://schemas.microsoft.com/office/drawing/2014/main" id="{067FB795-AD2E-4391-105F-17C53B2D59AB}"/>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pic>
        <p:nvPicPr>
          <p:cNvPr id="5" name="Picture 4">
            <a:extLst>
              <a:ext uri="{FF2B5EF4-FFF2-40B4-BE49-F238E27FC236}">
                <a16:creationId xmlns:a16="http://schemas.microsoft.com/office/drawing/2014/main" id="{D57746BF-702A-3CA4-20FC-2B4334C4EA86}"/>
              </a:ext>
            </a:extLst>
          </p:cNvPr>
          <p:cNvPicPr>
            <a:picLocks noChangeAspect="1"/>
          </p:cNvPicPr>
          <p:nvPr/>
        </p:nvPicPr>
        <p:blipFill>
          <a:blip r:embed="rId2"/>
          <a:stretch>
            <a:fillRect/>
          </a:stretch>
        </p:blipFill>
        <p:spPr>
          <a:xfrm>
            <a:off x="165956" y="548680"/>
            <a:ext cx="8812088" cy="5884117"/>
          </a:xfrm>
          <a:prstGeom prst="rect">
            <a:avLst/>
          </a:prstGeom>
        </p:spPr>
      </p:pic>
      <p:sp>
        <p:nvSpPr>
          <p:cNvPr id="6" name="Rectangle 5">
            <a:extLst>
              <a:ext uri="{FF2B5EF4-FFF2-40B4-BE49-F238E27FC236}">
                <a16:creationId xmlns:a16="http://schemas.microsoft.com/office/drawing/2014/main" id="{CCB0B0AD-F2C0-07B3-AA4E-FDE7BE0C5B87}"/>
              </a:ext>
            </a:extLst>
          </p:cNvPr>
          <p:cNvSpPr/>
          <p:nvPr/>
        </p:nvSpPr>
        <p:spPr>
          <a:xfrm>
            <a:off x="152400" y="116632"/>
            <a:ext cx="8839200" cy="43204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Speech Bubble: Oval 6">
            <a:extLst>
              <a:ext uri="{FF2B5EF4-FFF2-40B4-BE49-F238E27FC236}">
                <a16:creationId xmlns:a16="http://schemas.microsoft.com/office/drawing/2014/main" id="{5CC744D4-4828-99B5-6B79-36CEC88CC134}"/>
              </a:ext>
            </a:extLst>
          </p:cNvPr>
          <p:cNvSpPr/>
          <p:nvPr/>
        </p:nvSpPr>
        <p:spPr>
          <a:xfrm>
            <a:off x="1115616" y="3789040"/>
            <a:ext cx="3096344" cy="2376264"/>
          </a:xfrm>
          <a:prstGeom prst="wedgeEllipseCallout">
            <a:avLst>
              <a:gd name="adj1" fmla="val 62704"/>
              <a:gd name="adj2" fmla="val -10013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b="1" dirty="0" err="1"/>
              <a:t>What‘s</a:t>
            </a:r>
            <a:r>
              <a:rPr lang="de-AT" b="1" dirty="0"/>
              <a:t> </a:t>
            </a:r>
            <a:r>
              <a:rPr lang="de-AT" b="1" dirty="0" err="1"/>
              <a:t>the</a:t>
            </a:r>
            <a:r>
              <a:rPr lang="de-AT" b="1" dirty="0"/>
              <a:t> </a:t>
            </a:r>
            <a:r>
              <a:rPr lang="de-AT" b="1" dirty="0" err="1"/>
              <a:t>right</a:t>
            </a:r>
            <a:r>
              <a:rPr lang="de-AT" b="1" dirty="0"/>
              <a:t> time </a:t>
            </a:r>
            <a:r>
              <a:rPr lang="de-AT" b="1" dirty="0" err="1"/>
              <a:t>to</a:t>
            </a:r>
            <a:r>
              <a:rPr lang="de-AT" b="1" dirty="0"/>
              <a:t> </a:t>
            </a:r>
            <a:r>
              <a:rPr lang="de-AT" b="1" dirty="0" err="1"/>
              <a:t>teach</a:t>
            </a:r>
            <a:r>
              <a:rPr lang="de-AT" b="1" dirty="0"/>
              <a:t> a </a:t>
            </a:r>
            <a:r>
              <a:rPr lang="de-AT" b="1" dirty="0" err="1"/>
              <a:t>grammatical</a:t>
            </a:r>
            <a:r>
              <a:rPr lang="de-AT" b="1" dirty="0"/>
              <a:t> </a:t>
            </a:r>
            <a:r>
              <a:rPr lang="de-AT" b="1" dirty="0" err="1"/>
              <a:t>meaning</a:t>
            </a:r>
            <a:r>
              <a:rPr lang="de-AT" b="1" dirty="0"/>
              <a:t> and form?</a:t>
            </a:r>
            <a:endParaRPr lang="en-AT" b="1" dirty="0"/>
          </a:p>
        </p:txBody>
      </p:sp>
    </p:spTree>
    <p:extLst>
      <p:ext uri="{BB962C8B-B14F-4D97-AF65-F5344CB8AC3E}">
        <p14:creationId xmlns:p14="http://schemas.microsoft.com/office/powerpoint/2010/main" val="3708158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3E7500-7F7B-7A2B-8BC7-FCBF5A7E6C2E}"/>
              </a:ext>
            </a:extLst>
          </p:cNvPr>
          <p:cNvSpPr>
            <a:spLocks noGrp="1"/>
          </p:cNvSpPr>
          <p:nvPr>
            <p:ph type="body" sz="half" idx="3"/>
          </p:nvPr>
        </p:nvSpPr>
        <p:spPr>
          <a:xfrm>
            <a:off x="4794377" y="1900178"/>
            <a:ext cx="4041775" cy="288032"/>
          </a:xfrm>
        </p:spPr>
        <p:txBody>
          <a:bodyPr/>
          <a:lstStyle/>
          <a:p>
            <a:r>
              <a:rPr lang="de-AT" dirty="0" err="1"/>
              <a:t>Past</a:t>
            </a:r>
            <a:r>
              <a:rPr lang="de-AT" dirty="0"/>
              <a:t> Events</a:t>
            </a:r>
            <a:endParaRPr lang="en-AT" dirty="0"/>
          </a:p>
          <a:p>
            <a:endParaRPr lang="en-AT" dirty="0"/>
          </a:p>
        </p:txBody>
      </p:sp>
      <p:pic>
        <p:nvPicPr>
          <p:cNvPr id="9" name="Content Placeholder 8" descr="Date in calendar circled with red">
            <a:extLst>
              <a:ext uri="{FF2B5EF4-FFF2-40B4-BE49-F238E27FC236}">
                <a16:creationId xmlns:a16="http://schemas.microsoft.com/office/drawing/2014/main" id="{54B36671-FFE6-2A40-0671-91DF337DBAE9}"/>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00600" y="2886739"/>
            <a:ext cx="4038600" cy="2991109"/>
          </a:xfrm>
        </p:spPr>
      </p:pic>
      <p:sp>
        <p:nvSpPr>
          <p:cNvPr id="6" name="Title 5">
            <a:extLst>
              <a:ext uri="{FF2B5EF4-FFF2-40B4-BE49-F238E27FC236}">
                <a16:creationId xmlns:a16="http://schemas.microsoft.com/office/drawing/2014/main" id="{17E95156-E518-9BED-B6E1-0D712C78CA29}"/>
              </a:ext>
            </a:extLst>
          </p:cNvPr>
          <p:cNvSpPr>
            <a:spLocks noGrp="1"/>
          </p:cNvSpPr>
          <p:nvPr>
            <p:ph type="title"/>
          </p:nvPr>
        </p:nvSpPr>
        <p:spPr/>
        <p:txBody>
          <a:bodyPr>
            <a:noAutofit/>
          </a:bodyPr>
          <a:lstStyle/>
          <a:p>
            <a:r>
              <a:rPr lang="de-AT" sz="2800" dirty="0" err="1"/>
              <a:t>What‘s</a:t>
            </a:r>
            <a:r>
              <a:rPr lang="de-AT" sz="2800" dirty="0"/>
              <a:t> </a:t>
            </a:r>
            <a:r>
              <a:rPr lang="de-AT" sz="2800" dirty="0" err="1"/>
              <a:t>the</a:t>
            </a:r>
            <a:r>
              <a:rPr lang="de-AT" sz="2800" dirty="0"/>
              <a:t> </a:t>
            </a:r>
            <a:r>
              <a:rPr lang="de-AT" sz="2800" dirty="0" err="1"/>
              <a:t>right</a:t>
            </a:r>
            <a:r>
              <a:rPr lang="de-AT" sz="2800" dirty="0"/>
              <a:t> time </a:t>
            </a:r>
            <a:r>
              <a:rPr lang="de-AT" sz="2800" dirty="0" err="1"/>
              <a:t>to</a:t>
            </a:r>
            <a:r>
              <a:rPr lang="de-AT" sz="2800" dirty="0"/>
              <a:t> </a:t>
            </a:r>
            <a:r>
              <a:rPr lang="de-AT" sz="2800" dirty="0" err="1"/>
              <a:t>practice</a:t>
            </a:r>
            <a:r>
              <a:rPr lang="de-AT" sz="2800" dirty="0"/>
              <a:t> a </a:t>
            </a:r>
            <a:r>
              <a:rPr lang="de-AT" sz="2800" dirty="0" err="1"/>
              <a:t>notion</a:t>
            </a:r>
            <a:r>
              <a:rPr lang="de-AT" sz="2800" dirty="0"/>
              <a:t> </a:t>
            </a:r>
            <a:r>
              <a:rPr lang="de-AT" sz="2800" dirty="0" err="1"/>
              <a:t>or</a:t>
            </a:r>
            <a:r>
              <a:rPr lang="de-AT" sz="2800" dirty="0"/>
              <a:t> form?</a:t>
            </a:r>
            <a:endParaRPr lang="en-AT" sz="2800" dirty="0"/>
          </a:p>
        </p:txBody>
      </p:sp>
      <p:pic>
        <p:nvPicPr>
          <p:cNvPr id="1026" name="Picture 2">
            <a:hlinkClick r:id="rId3"/>
            <a:extLst>
              <a:ext uri="{FF2B5EF4-FFF2-40B4-BE49-F238E27FC236}">
                <a16:creationId xmlns:a16="http://schemas.microsoft.com/office/drawing/2014/main" id="{A9C88982-55B6-9C1A-04FE-5A8F8F5617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935" y="2471383"/>
            <a:ext cx="3666564" cy="366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1F4A6F8-B8F3-96C7-9D3F-42A255CD35AB}"/>
              </a:ext>
            </a:extLst>
          </p:cNvPr>
          <p:cNvSpPr>
            <a:spLocks noGrp="1"/>
          </p:cNvSpPr>
          <p:nvPr>
            <p:ph type="body" idx="1"/>
          </p:nvPr>
        </p:nvSpPr>
        <p:spPr>
          <a:xfrm>
            <a:off x="301752" y="1524000"/>
            <a:ext cx="4040188" cy="608856"/>
          </a:xfrm>
        </p:spPr>
        <p:txBody>
          <a:bodyPr/>
          <a:lstStyle/>
          <a:p>
            <a:r>
              <a:rPr lang="de-AT" dirty="0"/>
              <a:t>Plans and </a:t>
            </a:r>
            <a:r>
              <a:rPr lang="de-AT" dirty="0" err="1"/>
              <a:t>Intentions</a:t>
            </a:r>
            <a:endParaRPr lang="en-AT" dirty="0"/>
          </a:p>
        </p:txBody>
      </p:sp>
      <p:pic>
        <p:nvPicPr>
          <p:cNvPr id="1030" name="Picture 6">
            <a:hlinkClick r:id="rId5"/>
            <a:extLst>
              <a:ext uri="{FF2B5EF4-FFF2-40B4-BE49-F238E27FC236}">
                <a16:creationId xmlns:a16="http://schemas.microsoft.com/office/drawing/2014/main" id="{2598C9BD-B098-C81F-8733-726966B36664}"/>
              </a:ext>
            </a:extLst>
          </p:cNvPr>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bwMode="auto">
          <a:xfrm>
            <a:off x="961456" y="2471738"/>
            <a:ext cx="2722112" cy="3817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23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ED64-9DDA-62FD-C612-7F546A18C81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1A8DEC0-B2C8-0DCF-57E0-F2A089C9E138}"/>
              </a:ext>
            </a:extLst>
          </p:cNvPr>
          <p:cNvSpPr>
            <a:spLocks noGrp="1"/>
          </p:cNvSpPr>
          <p:nvPr>
            <p:ph type="body" sz="half" idx="3"/>
          </p:nvPr>
        </p:nvSpPr>
        <p:spPr>
          <a:xfrm>
            <a:off x="4794377" y="1900178"/>
            <a:ext cx="4041775" cy="288032"/>
          </a:xfrm>
        </p:spPr>
        <p:txBody>
          <a:bodyPr/>
          <a:lstStyle/>
          <a:p>
            <a:r>
              <a:rPr lang="de-AT" dirty="0"/>
              <a:t>Looking </a:t>
            </a:r>
            <a:r>
              <a:rPr lang="de-AT" dirty="0" err="1"/>
              <a:t>into</a:t>
            </a:r>
            <a:r>
              <a:rPr lang="de-AT" dirty="0"/>
              <a:t> </a:t>
            </a:r>
            <a:r>
              <a:rPr lang="de-AT" dirty="0" err="1"/>
              <a:t>the</a:t>
            </a:r>
            <a:r>
              <a:rPr lang="de-AT" dirty="0"/>
              <a:t> Future</a:t>
            </a:r>
            <a:endParaRPr lang="en-AT" dirty="0"/>
          </a:p>
          <a:p>
            <a:endParaRPr lang="en-AT" dirty="0"/>
          </a:p>
        </p:txBody>
      </p:sp>
      <p:sp>
        <p:nvSpPr>
          <p:cNvPr id="6" name="Title 5">
            <a:extLst>
              <a:ext uri="{FF2B5EF4-FFF2-40B4-BE49-F238E27FC236}">
                <a16:creationId xmlns:a16="http://schemas.microsoft.com/office/drawing/2014/main" id="{FC353745-A4FB-BC93-86C0-DE2ECDD960CB}"/>
              </a:ext>
            </a:extLst>
          </p:cNvPr>
          <p:cNvSpPr>
            <a:spLocks noGrp="1"/>
          </p:cNvSpPr>
          <p:nvPr>
            <p:ph type="title"/>
          </p:nvPr>
        </p:nvSpPr>
        <p:spPr/>
        <p:txBody>
          <a:bodyPr>
            <a:noAutofit/>
          </a:bodyPr>
          <a:lstStyle/>
          <a:p>
            <a:r>
              <a:rPr lang="de-AT" sz="2800" dirty="0" err="1"/>
              <a:t>What‘s</a:t>
            </a:r>
            <a:r>
              <a:rPr lang="de-AT" sz="2800" dirty="0"/>
              <a:t> </a:t>
            </a:r>
            <a:r>
              <a:rPr lang="de-AT" sz="2800" dirty="0" err="1"/>
              <a:t>the</a:t>
            </a:r>
            <a:r>
              <a:rPr lang="de-AT" sz="2800" dirty="0"/>
              <a:t> </a:t>
            </a:r>
            <a:r>
              <a:rPr lang="de-AT" sz="2800" dirty="0" err="1"/>
              <a:t>right</a:t>
            </a:r>
            <a:r>
              <a:rPr lang="de-AT" sz="2800" dirty="0"/>
              <a:t> time </a:t>
            </a:r>
            <a:r>
              <a:rPr lang="de-AT" sz="2800" dirty="0" err="1"/>
              <a:t>to</a:t>
            </a:r>
            <a:r>
              <a:rPr lang="de-AT" sz="2800" dirty="0"/>
              <a:t> </a:t>
            </a:r>
            <a:r>
              <a:rPr lang="de-AT" sz="2800" dirty="0" err="1"/>
              <a:t>practice</a:t>
            </a:r>
            <a:r>
              <a:rPr lang="de-AT" sz="2800" dirty="0"/>
              <a:t> a </a:t>
            </a:r>
            <a:r>
              <a:rPr lang="de-AT" sz="2800" dirty="0" err="1"/>
              <a:t>notion</a:t>
            </a:r>
            <a:r>
              <a:rPr lang="de-AT" sz="2800" dirty="0"/>
              <a:t> </a:t>
            </a:r>
            <a:r>
              <a:rPr lang="de-AT" sz="2800" dirty="0" err="1"/>
              <a:t>or</a:t>
            </a:r>
            <a:r>
              <a:rPr lang="de-AT" sz="2800" dirty="0"/>
              <a:t> form?</a:t>
            </a:r>
            <a:endParaRPr lang="en-AT" sz="2800" dirty="0"/>
          </a:p>
        </p:txBody>
      </p:sp>
      <p:sp>
        <p:nvSpPr>
          <p:cNvPr id="7" name="Text Placeholder 6">
            <a:extLst>
              <a:ext uri="{FF2B5EF4-FFF2-40B4-BE49-F238E27FC236}">
                <a16:creationId xmlns:a16="http://schemas.microsoft.com/office/drawing/2014/main" id="{E9A3BEA7-1E11-6BC6-3D52-3E82BA8D3FB3}"/>
              </a:ext>
            </a:extLst>
          </p:cNvPr>
          <p:cNvSpPr>
            <a:spLocks noGrp="1"/>
          </p:cNvSpPr>
          <p:nvPr>
            <p:ph type="body" idx="1"/>
          </p:nvPr>
        </p:nvSpPr>
        <p:spPr>
          <a:xfrm>
            <a:off x="301752" y="1524000"/>
            <a:ext cx="4040188" cy="608856"/>
          </a:xfrm>
        </p:spPr>
        <p:txBody>
          <a:bodyPr/>
          <a:lstStyle/>
          <a:p>
            <a:r>
              <a:rPr lang="de-AT" dirty="0"/>
              <a:t>Reporting Fake News</a:t>
            </a:r>
            <a:endParaRPr lang="en-AT" dirty="0"/>
          </a:p>
        </p:txBody>
      </p:sp>
      <p:sp>
        <p:nvSpPr>
          <p:cNvPr id="2" name="Content Placeholder 1">
            <a:extLst>
              <a:ext uri="{FF2B5EF4-FFF2-40B4-BE49-F238E27FC236}">
                <a16:creationId xmlns:a16="http://schemas.microsoft.com/office/drawing/2014/main" id="{9517814D-8028-DB85-457E-15229107A2CB}"/>
              </a:ext>
            </a:extLst>
          </p:cNvPr>
          <p:cNvSpPr>
            <a:spLocks noGrp="1"/>
          </p:cNvSpPr>
          <p:nvPr>
            <p:ph sz="quarter" idx="2"/>
          </p:nvPr>
        </p:nvSpPr>
        <p:spPr/>
        <p:txBody>
          <a:bodyPr/>
          <a:lstStyle/>
          <a:p>
            <a:endParaRPr lang="en-AT"/>
          </a:p>
        </p:txBody>
      </p:sp>
      <p:pic>
        <p:nvPicPr>
          <p:cNvPr id="2050" name="Picture 2">
            <a:hlinkClick r:id="rId2"/>
            <a:extLst>
              <a:ext uri="{FF2B5EF4-FFF2-40B4-BE49-F238E27FC236}">
                <a16:creationId xmlns:a16="http://schemas.microsoft.com/office/drawing/2014/main" id="{9399DB64-DD2E-46EF-AAAF-C2A90FD7C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 y="2704685"/>
            <a:ext cx="4128168" cy="3106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hlinkClick r:id="rId4"/>
            <a:extLst>
              <a:ext uri="{FF2B5EF4-FFF2-40B4-BE49-F238E27FC236}">
                <a16:creationId xmlns:a16="http://schemas.microsoft.com/office/drawing/2014/main" id="{2DB16436-7220-F103-9B4A-6671281B56C4}"/>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5220073" y="2471383"/>
            <a:ext cx="3185884" cy="3838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9368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5723A-3F65-1956-AE2C-D2A37DBAC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AF1A1-16E5-235D-2946-6A7B0B03D780}"/>
              </a:ext>
            </a:extLst>
          </p:cNvPr>
          <p:cNvSpPr>
            <a:spLocks noGrp="1"/>
          </p:cNvSpPr>
          <p:nvPr>
            <p:ph type="title"/>
          </p:nvPr>
        </p:nvSpPr>
        <p:spPr>
          <a:xfrm>
            <a:off x="381000" y="1543050"/>
            <a:ext cx="2362200" cy="286230"/>
          </a:xfrm>
        </p:spPr>
        <p:txBody>
          <a:bodyPr/>
          <a:lstStyle/>
          <a:p>
            <a:r>
              <a:rPr lang="en-US" dirty="0"/>
              <a:t>Time to explore</a:t>
            </a:r>
            <a:endParaRPr lang="en-AT" dirty="0"/>
          </a:p>
        </p:txBody>
      </p:sp>
      <p:sp>
        <p:nvSpPr>
          <p:cNvPr id="3" name="Text Placeholder 2">
            <a:extLst>
              <a:ext uri="{FF2B5EF4-FFF2-40B4-BE49-F238E27FC236}">
                <a16:creationId xmlns:a16="http://schemas.microsoft.com/office/drawing/2014/main" id="{C6417A84-C563-A1C5-8BFE-F5519B06CDC0}"/>
              </a:ext>
            </a:extLst>
          </p:cNvPr>
          <p:cNvSpPr>
            <a:spLocks noGrp="1"/>
          </p:cNvSpPr>
          <p:nvPr>
            <p:ph type="body" idx="2"/>
          </p:nvPr>
        </p:nvSpPr>
        <p:spPr>
          <a:xfrm>
            <a:off x="381000" y="2796908"/>
            <a:ext cx="2362200" cy="2728392"/>
          </a:xfrm>
        </p:spPr>
        <p:txBody>
          <a:bodyPr>
            <a:normAutofit fontScale="85000" lnSpcReduction="20000"/>
          </a:bodyPr>
          <a:lstStyle/>
          <a:p>
            <a:r>
              <a:rPr lang="en-US" b="1" dirty="0"/>
              <a:t>Choose a grammar topic </a:t>
            </a:r>
            <a:r>
              <a:rPr lang="en-US" dirty="0"/>
              <a:t>that your students find difficult and see how the topic is introduced in GRAMMAR DETECTIVES</a:t>
            </a:r>
          </a:p>
          <a:p>
            <a:pPr marL="214313" indent="-214313">
              <a:buFont typeface="Arial" panose="020B0604020202020204" pitchFamily="34" charset="0"/>
              <a:buChar char="•"/>
            </a:pPr>
            <a:r>
              <a:rPr lang="en-US" dirty="0"/>
              <a:t>Awareness raising (in the challenge)</a:t>
            </a:r>
          </a:p>
          <a:p>
            <a:pPr marL="214313" indent="-214313">
              <a:buFont typeface="Arial" panose="020B0604020202020204" pitchFamily="34" charset="0"/>
              <a:buChar char="•"/>
            </a:pPr>
            <a:r>
              <a:rPr lang="en-US" dirty="0"/>
              <a:t>Hypothesis building (find the rule)</a:t>
            </a:r>
          </a:p>
          <a:p>
            <a:pPr marL="214313" indent="-214313">
              <a:buFont typeface="Arial" panose="020B0604020202020204" pitchFamily="34" charset="0"/>
              <a:buChar char="•"/>
            </a:pPr>
            <a:r>
              <a:rPr lang="en-US" dirty="0"/>
              <a:t>Personalization (now it’s your turn)</a:t>
            </a:r>
          </a:p>
          <a:p>
            <a:endParaRPr lang="en-US" dirty="0"/>
          </a:p>
          <a:p>
            <a:endParaRPr lang="en-AT" dirty="0"/>
          </a:p>
        </p:txBody>
      </p:sp>
      <p:pic>
        <p:nvPicPr>
          <p:cNvPr id="7" name="Picture 6">
            <a:hlinkClick r:id="rId2"/>
            <a:extLst>
              <a:ext uri="{FF2B5EF4-FFF2-40B4-BE49-F238E27FC236}">
                <a16:creationId xmlns:a16="http://schemas.microsoft.com/office/drawing/2014/main" id="{29616CFD-3FE9-4290-750E-BEAA22F719D9}"/>
              </a:ext>
            </a:extLst>
          </p:cNvPr>
          <p:cNvPicPr>
            <a:picLocks noChangeAspect="1"/>
          </p:cNvPicPr>
          <p:nvPr/>
        </p:nvPicPr>
        <p:blipFill>
          <a:blip r:embed="rId3"/>
          <a:stretch>
            <a:fillRect/>
          </a:stretch>
        </p:blipFill>
        <p:spPr>
          <a:xfrm rot="754651">
            <a:off x="3641529" y="1404433"/>
            <a:ext cx="3048804" cy="4355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peech Bubble: Oval 4">
            <a:extLst>
              <a:ext uri="{FF2B5EF4-FFF2-40B4-BE49-F238E27FC236}">
                <a16:creationId xmlns:a16="http://schemas.microsoft.com/office/drawing/2014/main" id="{2566C536-6BAB-6CFC-B083-2C54D37C30B0}"/>
              </a:ext>
            </a:extLst>
          </p:cNvPr>
          <p:cNvSpPr/>
          <p:nvPr/>
        </p:nvSpPr>
        <p:spPr>
          <a:xfrm>
            <a:off x="6228184" y="745757"/>
            <a:ext cx="2619967" cy="1594586"/>
          </a:xfrm>
          <a:prstGeom prst="wedgeEllipseCallout">
            <a:avLst>
              <a:gd name="adj1" fmla="val -69591"/>
              <a:gd name="adj2" fmla="val 55398"/>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AT" dirty="0" err="1"/>
              <a:t>How</a:t>
            </a:r>
            <a:r>
              <a:rPr lang="de-AT" dirty="0"/>
              <a:t> </a:t>
            </a:r>
            <a:r>
              <a:rPr lang="de-AT" dirty="0" err="1"/>
              <a:t>is</a:t>
            </a:r>
            <a:r>
              <a:rPr lang="de-AT" dirty="0"/>
              <a:t> </a:t>
            </a:r>
            <a:r>
              <a:rPr lang="de-AT" dirty="0" err="1"/>
              <a:t>this</a:t>
            </a:r>
            <a:r>
              <a:rPr lang="de-AT" dirty="0"/>
              <a:t> different </a:t>
            </a:r>
            <a:r>
              <a:rPr lang="de-AT" dirty="0" err="1"/>
              <a:t>from</a:t>
            </a:r>
            <a:r>
              <a:rPr lang="de-AT" dirty="0"/>
              <a:t> </a:t>
            </a:r>
            <a:r>
              <a:rPr lang="de-AT" dirty="0" err="1"/>
              <a:t>the</a:t>
            </a:r>
            <a:r>
              <a:rPr lang="de-AT" dirty="0"/>
              <a:t> </a:t>
            </a:r>
            <a:r>
              <a:rPr lang="de-AT" dirty="0" err="1"/>
              <a:t>grammar</a:t>
            </a:r>
            <a:r>
              <a:rPr lang="de-AT" dirty="0"/>
              <a:t> </a:t>
            </a:r>
            <a:r>
              <a:rPr lang="de-AT" dirty="0" err="1"/>
              <a:t>tasks</a:t>
            </a:r>
            <a:r>
              <a:rPr lang="de-AT" dirty="0"/>
              <a:t> in </a:t>
            </a:r>
            <a:r>
              <a:rPr lang="de-AT" dirty="0" err="1"/>
              <a:t>your</a:t>
            </a:r>
            <a:r>
              <a:rPr lang="de-AT" dirty="0"/>
              <a:t> </a:t>
            </a:r>
            <a:r>
              <a:rPr lang="de-AT" dirty="0" err="1"/>
              <a:t>textbook</a:t>
            </a:r>
            <a:r>
              <a:rPr lang="de-AT" dirty="0"/>
              <a:t>?</a:t>
            </a:r>
            <a:endParaRPr lang="en-AT" dirty="0"/>
          </a:p>
        </p:txBody>
      </p:sp>
      <p:pic>
        <p:nvPicPr>
          <p:cNvPr id="11" name="Picture 10">
            <a:extLst>
              <a:ext uri="{FF2B5EF4-FFF2-40B4-BE49-F238E27FC236}">
                <a16:creationId xmlns:a16="http://schemas.microsoft.com/office/drawing/2014/main" id="{D12B60FE-64D9-0059-205E-C79002FF6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659" y="1743110"/>
            <a:ext cx="901606" cy="1012097"/>
          </a:xfrm>
          <a:prstGeom prst="rect">
            <a:avLst/>
          </a:prstGeom>
        </p:spPr>
      </p:pic>
    </p:spTree>
    <p:extLst>
      <p:ext uri="{BB962C8B-B14F-4D97-AF65-F5344CB8AC3E}">
        <p14:creationId xmlns:p14="http://schemas.microsoft.com/office/powerpoint/2010/main" val="1979242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3" name="Content Placeholder 3">
            <a:extLst>
              <a:ext uri="{FF2B5EF4-FFF2-40B4-BE49-F238E27FC236}">
                <a16:creationId xmlns:a16="http://schemas.microsoft.com/office/drawing/2014/main" id="{9F058FD0-4E11-2C74-9383-6D1F06545862}"/>
              </a:ext>
            </a:extLst>
          </p:cNvPr>
          <p:cNvGraphicFramePr>
            <a:graphicFrameLocks noGrp="1"/>
          </p:cNvGraphicFramePr>
          <p:nvPr>
            <p:ph sz="quarter" idx="1"/>
            <p:extLst>
              <p:ext uri="{D42A27DB-BD31-4B8C-83A1-F6EECF244321}">
                <p14:modId xmlns:p14="http://schemas.microsoft.com/office/powerpoint/2010/main" val="3404730133"/>
              </p:ext>
            </p:extLst>
          </p:nvPr>
        </p:nvGraphicFramePr>
        <p:xfrm>
          <a:off x="3124200" y="1556792"/>
          <a:ext cx="5638800" cy="3872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C347E48-12DB-F089-061B-96EE460E0A8A}"/>
              </a:ext>
            </a:extLst>
          </p:cNvPr>
          <p:cNvPicPr>
            <a:picLocks noChangeAspect="1"/>
          </p:cNvPicPr>
          <p:nvPr/>
        </p:nvPicPr>
        <p:blipFill>
          <a:blip r:embed="rId7"/>
          <a:stretch>
            <a:fillRect/>
          </a:stretch>
        </p:blipFill>
        <p:spPr>
          <a:xfrm>
            <a:off x="312720" y="867177"/>
            <a:ext cx="2315063" cy="5010095"/>
          </a:xfrm>
          <a:prstGeom prst="rect">
            <a:avLst/>
          </a:prstGeom>
        </p:spPr>
      </p:pic>
      <p:sp>
        <p:nvSpPr>
          <p:cNvPr id="2" name="TextBox 1">
            <a:extLst>
              <a:ext uri="{FF2B5EF4-FFF2-40B4-BE49-F238E27FC236}">
                <a16:creationId xmlns:a16="http://schemas.microsoft.com/office/drawing/2014/main" id="{7F869185-A5F4-E8C9-14A9-B465DB65AC2E}"/>
              </a:ext>
            </a:extLst>
          </p:cNvPr>
          <p:cNvSpPr txBox="1"/>
          <p:nvPr/>
        </p:nvSpPr>
        <p:spPr>
          <a:xfrm>
            <a:off x="3275856" y="764704"/>
            <a:ext cx="5328592" cy="523220"/>
          </a:xfrm>
          <a:prstGeom prst="rect">
            <a:avLst/>
          </a:prstGeom>
          <a:noFill/>
        </p:spPr>
        <p:txBody>
          <a:bodyPr wrap="square" rtlCol="0">
            <a:spAutoFit/>
          </a:bodyPr>
          <a:lstStyle/>
          <a:p>
            <a:r>
              <a:rPr lang="de-AT" sz="2800" b="1" dirty="0" err="1">
                <a:solidFill>
                  <a:schemeClr val="accent3"/>
                </a:solidFill>
              </a:rPr>
              <a:t>Our</a:t>
            </a:r>
            <a:r>
              <a:rPr lang="de-AT" sz="2800" b="1" dirty="0">
                <a:solidFill>
                  <a:schemeClr val="accent3"/>
                </a:solidFill>
              </a:rPr>
              <a:t> Goal </a:t>
            </a:r>
            <a:r>
              <a:rPr lang="de-AT" sz="2800" b="1" dirty="0" err="1">
                <a:solidFill>
                  <a:schemeClr val="accent3"/>
                </a:solidFill>
              </a:rPr>
              <a:t>is</a:t>
            </a:r>
            <a:r>
              <a:rPr lang="de-AT" sz="2800" b="1" dirty="0">
                <a:solidFill>
                  <a:schemeClr val="accent3"/>
                </a:solidFill>
              </a:rPr>
              <a:t> Performance</a:t>
            </a:r>
            <a:endParaRPr lang="en-AT" sz="2800" b="1" dirty="0">
              <a:solidFill>
                <a:schemeClr val="accent3"/>
              </a:solidFill>
            </a:endParaRPr>
          </a:p>
        </p:txBody>
      </p:sp>
      <p:sp>
        <p:nvSpPr>
          <p:cNvPr id="3" name="Arrow: Left 2">
            <a:extLst>
              <a:ext uri="{FF2B5EF4-FFF2-40B4-BE49-F238E27FC236}">
                <a16:creationId xmlns:a16="http://schemas.microsoft.com/office/drawing/2014/main" id="{7C392898-0933-AD86-B0ED-A4F8C0DE31B3}"/>
              </a:ext>
            </a:extLst>
          </p:cNvPr>
          <p:cNvSpPr/>
          <p:nvPr/>
        </p:nvSpPr>
        <p:spPr>
          <a:xfrm rot="20271393">
            <a:off x="1641667" y="1522107"/>
            <a:ext cx="2160240" cy="340876"/>
          </a:xfrm>
          <a:prstGeom prst="leftArrow">
            <a:avLst/>
          </a:prstGeom>
          <a:solidFill>
            <a:srgbClr val="FFC0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T"/>
          </a:p>
        </p:txBody>
      </p:sp>
      <p:sp>
        <p:nvSpPr>
          <p:cNvPr id="4" name="Speech Bubble: Rectangle with Corners Rounded 3">
            <a:extLst>
              <a:ext uri="{FF2B5EF4-FFF2-40B4-BE49-F238E27FC236}">
                <a16:creationId xmlns:a16="http://schemas.microsoft.com/office/drawing/2014/main" id="{CB728773-A3DB-BB7D-A818-F758426805CD}"/>
              </a:ext>
            </a:extLst>
          </p:cNvPr>
          <p:cNvSpPr/>
          <p:nvPr/>
        </p:nvSpPr>
        <p:spPr>
          <a:xfrm>
            <a:off x="3563888" y="4365104"/>
            <a:ext cx="5228448" cy="1512168"/>
          </a:xfrm>
          <a:prstGeom prst="wedgeRoundRectCallout">
            <a:avLst>
              <a:gd name="adj1" fmla="val -81336"/>
              <a:gd name="adj2" fmla="val 2148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r>
              <a:rPr lang="de-AT" dirty="0" err="1"/>
              <a:t>What</a:t>
            </a:r>
            <a:r>
              <a:rPr lang="de-AT" dirty="0"/>
              <a:t> </a:t>
            </a:r>
            <a:r>
              <a:rPr lang="de-AT" dirty="0" err="1"/>
              <a:t>tasks</a:t>
            </a:r>
            <a:r>
              <a:rPr lang="de-AT" dirty="0"/>
              <a:t> </a:t>
            </a:r>
            <a:r>
              <a:rPr lang="de-AT" dirty="0" err="1"/>
              <a:t>can</a:t>
            </a:r>
            <a:r>
              <a:rPr lang="de-AT" dirty="0"/>
              <a:t> </a:t>
            </a:r>
            <a:r>
              <a:rPr lang="de-AT" dirty="0" err="1"/>
              <a:t>you</a:t>
            </a:r>
            <a:r>
              <a:rPr lang="de-AT" dirty="0"/>
              <a:t> </a:t>
            </a:r>
            <a:r>
              <a:rPr lang="de-AT" dirty="0" err="1"/>
              <a:t>suggest</a:t>
            </a:r>
            <a:r>
              <a:rPr lang="de-AT" dirty="0"/>
              <a:t> </a:t>
            </a:r>
            <a:r>
              <a:rPr lang="de-AT" dirty="0" err="1"/>
              <a:t>for</a:t>
            </a:r>
            <a:endParaRPr lang="de-AT" dirty="0"/>
          </a:p>
          <a:p>
            <a:r>
              <a:rPr lang="de-AT" b="1" dirty="0" err="1"/>
              <a:t>proceduralization</a:t>
            </a:r>
            <a:r>
              <a:rPr lang="de-AT" b="1" dirty="0"/>
              <a:t> </a:t>
            </a:r>
            <a:r>
              <a:rPr lang="de-AT" dirty="0"/>
              <a:t>in </a:t>
            </a:r>
            <a:r>
              <a:rPr lang="de-AT" dirty="0" err="1"/>
              <a:t>scaffolded</a:t>
            </a:r>
            <a:r>
              <a:rPr lang="de-AT" dirty="0"/>
              <a:t> </a:t>
            </a:r>
            <a:r>
              <a:rPr lang="de-AT" dirty="0" err="1"/>
              <a:t>conditions</a:t>
            </a:r>
            <a:endParaRPr lang="de-AT" dirty="0"/>
          </a:p>
          <a:p>
            <a:r>
              <a:rPr lang="de-AT" dirty="0"/>
              <a:t>and</a:t>
            </a:r>
          </a:p>
          <a:p>
            <a:r>
              <a:rPr lang="de-AT" b="1" dirty="0" err="1"/>
              <a:t>performance</a:t>
            </a:r>
            <a:r>
              <a:rPr lang="de-AT" b="1" dirty="0"/>
              <a:t> </a:t>
            </a:r>
            <a:r>
              <a:rPr lang="de-AT" dirty="0" err="1"/>
              <a:t>checking</a:t>
            </a:r>
            <a:r>
              <a:rPr lang="de-AT" dirty="0"/>
              <a:t>?</a:t>
            </a:r>
          </a:p>
        </p:txBody>
      </p:sp>
    </p:spTree>
    <p:extLst>
      <p:ext uri="{BB962C8B-B14F-4D97-AF65-F5344CB8AC3E}">
        <p14:creationId xmlns:p14="http://schemas.microsoft.com/office/powerpoint/2010/main" val="1778759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3CED-5DC3-0406-15BF-5216B98658E4}"/>
              </a:ext>
            </a:extLst>
          </p:cNvPr>
          <p:cNvSpPr>
            <a:spLocks noGrp="1"/>
          </p:cNvSpPr>
          <p:nvPr>
            <p:ph type="title"/>
          </p:nvPr>
        </p:nvSpPr>
        <p:spPr/>
        <p:txBody>
          <a:bodyPr/>
          <a:lstStyle/>
          <a:p>
            <a:r>
              <a:rPr lang="en-US" dirty="0"/>
              <a:t>Basic writing: 3</a:t>
            </a:r>
            <a:r>
              <a:rPr lang="en-US" baseline="30000" dirty="0"/>
              <a:t>rd</a:t>
            </a:r>
            <a:r>
              <a:rPr lang="en-US" dirty="0"/>
              <a:t> person s</a:t>
            </a:r>
            <a:endParaRPr lang="en-AT" dirty="0"/>
          </a:p>
        </p:txBody>
      </p:sp>
      <p:pic>
        <p:nvPicPr>
          <p:cNvPr id="4" name="Picture 3">
            <a:extLst>
              <a:ext uri="{FF2B5EF4-FFF2-40B4-BE49-F238E27FC236}">
                <a16:creationId xmlns:a16="http://schemas.microsoft.com/office/drawing/2014/main" id="{E0941E50-C322-B94A-D502-9E124EF6B83C}"/>
              </a:ext>
            </a:extLst>
          </p:cNvPr>
          <p:cNvPicPr>
            <a:picLocks noChangeAspect="1"/>
          </p:cNvPicPr>
          <p:nvPr/>
        </p:nvPicPr>
        <p:blipFill>
          <a:blip r:embed="rId2"/>
          <a:stretch>
            <a:fillRect/>
          </a:stretch>
        </p:blipFill>
        <p:spPr>
          <a:xfrm>
            <a:off x="642144" y="1484784"/>
            <a:ext cx="8172400" cy="4593733"/>
          </a:xfrm>
          <a:prstGeom prst="rect">
            <a:avLst/>
          </a:prstGeom>
        </p:spPr>
      </p:pic>
    </p:spTree>
    <p:extLst>
      <p:ext uri="{BB962C8B-B14F-4D97-AF65-F5344CB8AC3E}">
        <p14:creationId xmlns:p14="http://schemas.microsoft.com/office/powerpoint/2010/main" val="1166807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78E8-CCA9-7B5F-CB16-E00F06ACC7BA}"/>
              </a:ext>
            </a:extLst>
          </p:cNvPr>
          <p:cNvSpPr>
            <a:spLocks noGrp="1"/>
          </p:cNvSpPr>
          <p:nvPr>
            <p:ph type="title"/>
          </p:nvPr>
        </p:nvSpPr>
        <p:spPr/>
        <p:txBody>
          <a:bodyPr/>
          <a:lstStyle/>
          <a:p>
            <a:r>
              <a:rPr lang="en-US" dirty="0"/>
              <a:t>Testing in a communicative context</a:t>
            </a:r>
            <a:endParaRPr lang="en-AT" dirty="0"/>
          </a:p>
        </p:txBody>
      </p:sp>
      <p:pic>
        <p:nvPicPr>
          <p:cNvPr id="4" name="Picture 3">
            <a:extLst>
              <a:ext uri="{FF2B5EF4-FFF2-40B4-BE49-F238E27FC236}">
                <a16:creationId xmlns:a16="http://schemas.microsoft.com/office/drawing/2014/main" id="{D4B3287C-137D-A504-9CDF-5C256B4969A4}"/>
              </a:ext>
            </a:extLst>
          </p:cNvPr>
          <p:cNvPicPr>
            <a:picLocks noChangeAspect="1"/>
          </p:cNvPicPr>
          <p:nvPr/>
        </p:nvPicPr>
        <p:blipFill>
          <a:blip r:embed="rId2"/>
          <a:srcRect b="1904"/>
          <a:stretch/>
        </p:blipFill>
        <p:spPr>
          <a:xfrm>
            <a:off x="395536" y="1556792"/>
            <a:ext cx="4446398" cy="4608512"/>
          </a:xfrm>
          <a:prstGeom prst="rect">
            <a:avLst/>
          </a:prstGeom>
          <a:ln>
            <a:noFill/>
          </a:ln>
          <a:effectLst>
            <a:outerShdw blurRad="292100" dist="139700" dir="2700000" algn="tl" rotWithShape="0">
              <a:srgbClr val="333333">
                <a:alpha val="65000"/>
              </a:srgbClr>
            </a:outerShdw>
          </a:effectLst>
        </p:spPr>
      </p:pic>
      <p:sp>
        <p:nvSpPr>
          <p:cNvPr id="3" name="Speech Bubble: Oval 2">
            <a:extLst>
              <a:ext uri="{FF2B5EF4-FFF2-40B4-BE49-F238E27FC236}">
                <a16:creationId xmlns:a16="http://schemas.microsoft.com/office/drawing/2014/main" id="{FD63F98A-1144-CA5D-73EC-0EB4A509D595}"/>
              </a:ext>
            </a:extLst>
          </p:cNvPr>
          <p:cNvSpPr/>
          <p:nvPr/>
        </p:nvSpPr>
        <p:spPr>
          <a:xfrm>
            <a:off x="5652120" y="1556792"/>
            <a:ext cx="2232248" cy="1512168"/>
          </a:xfrm>
          <a:prstGeom prst="wedgeEllipseCallout">
            <a:avLst>
              <a:gd name="adj1" fmla="val -52666"/>
              <a:gd name="adj2" fmla="val 643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What grammar topics and vocabulary are being tested here?</a:t>
            </a:r>
            <a:endParaRPr lang="en-AT" sz="1400" dirty="0"/>
          </a:p>
        </p:txBody>
      </p:sp>
      <p:sp>
        <p:nvSpPr>
          <p:cNvPr id="5" name="TextBox 4">
            <a:extLst>
              <a:ext uri="{FF2B5EF4-FFF2-40B4-BE49-F238E27FC236}">
                <a16:creationId xmlns:a16="http://schemas.microsoft.com/office/drawing/2014/main" id="{2550873B-F3C6-607F-C71D-A8C8D025CCF9}"/>
              </a:ext>
            </a:extLst>
          </p:cNvPr>
          <p:cNvSpPr txBox="1"/>
          <p:nvPr/>
        </p:nvSpPr>
        <p:spPr>
          <a:xfrm>
            <a:off x="5076056" y="3573016"/>
            <a:ext cx="2808312"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Vocabulary for daily routines</a:t>
            </a:r>
          </a:p>
          <a:p>
            <a:pPr marL="285750" indent="-285750">
              <a:buFont typeface="Arial" panose="020B0604020202020204" pitchFamily="34" charset="0"/>
              <a:buChar char="•"/>
            </a:pPr>
            <a:r>
              <a:rPr lang="en-US" sz="1400" dirty="0"/>
              <a:t>Time / hour</a:t>
            </a:r>
          </a:p>
          <a:p>
            <a:pPr marL="285750" indent="-285750">
              <a:buFont typeface="Arial" panose="020B0604020202020204" pitchFamily="34" charset="0"/>
              <a:buChar char="•"/>
            </a:pPr>
            <a:r>
              <a:rPr lang="en-US" sz="1400" dirty="0"/>
              <a:t>3</a:t>
            </a:r>
            <a:r>
              <a:rPr lang="en-US" sz="1400" baseline="30000" dirty="0"/>
              <a:t>rd</a:t>
            </a:r>
            <a:r>
              <a:rPr lang="en-US" sz="1400" dirty="0"/>
              <a:t> person </a:t>
            </a:r>
            <a:r>
              <a:rPr lang="en-US" sz="1400" dirty="0">
                <a:solidFill>
                  <a:srgbClr val="FF0000"/>
                </a:solidFill>
              </a:rPr>
              <a:t>s</a:t>
            </a:r>
          </a:p>
          <a:p>
            <a:pPr marL="285750" indent="-285750">
              <a:buFont typeface="Arial" panose="020B0604020202020204" pitchFamily="34" charset="0"/>
              <a:buChar char="•"/>
            </a:pPr>
            <a:r>
              <a:rPr lang="en-US" sz="1400" dirty="0">
                <a:solidFill>
                  <a:schemeClr val="tx2">
                    <a:lumMod val="40000"/>
                    <a:lumOff val="60000"/>
                  </a:schemeClr>
                </a:solidFill>
              </a:rPr>
              <a:t>Basic text organization, additional vocabulary expressions</a:t>
            </a:r>
          </a:p>
          <a:p>
            <a:endParaRPr lang="en-AT" sz="1400" dirty="0">
              <a:solidFill>
                <a:srgbClr val="FF0000"/>
              </a:solidFill>
            </a:endParaRPr>
          </a:p>
        </p:txBody>
      </p:sp>
    </p:spTree>
    <p:extLst>
      <p:ext uri="{BB962C8B-B14F-4D97-AF65-F5344CB8AC3E}">
        <p14:creationId xmlns:p14="http://schemas.microsoft.com/office/powerpoint/2010/main" val="20771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p:txBody>
          <a:bodyPr wrap="none" anchor="t">
            <a:normAutofit/>
          </a:bodyPr>
          <a:lstStyle/>
          <a:p>
            <a:r>
              <a:rPr lang="de-AT" sz="2400" cap="none" dirty="0">
                <a:solidFill>
                  <a:srgbClr val="C00000"/>
                </a:solidFill>
              </a:rPr>
              <a:t>Kompetenzmodel -  die Rolle der „sprachlichen Mittel“</a:t>
            </a:r>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p:txBody>
          <a:bodyPr anchor="ctr">
            <a:normAutofit/>
          </a:bodyPr>
          <a:lstStyle/>
          <a:p>
            <a:pPr>
              <a:lnSpc>
                <a:spcPct val="90000"/>
              </a:lnSpc>
              <a:spcAft>
                <a:spcPts val="600"/>
              </a:spcAft>
              <a:defRPr/>
            </a:pPr>
            <a:r>
              <a:rPr lang="de-DE" sz="1400" dirty="0">
                <a:solidFill>
                  <a:prstClr val="black"/>
                </a:solidFill>
                <a:latin typeface="Calibri" panose="020F0502020204030204" pitchFamily="34" charset="0"/>
                <a:cs typeface="Calibri" panose="020F0502020204030204" pitchFamily="34" charset="0"/>
              </a:rPr>
              <a:t>Lehrplan Lebende Fremdsprachen Sek I</a:t>
            </a:r>
            <a:endParaRPr lang="de-AT" sz="1400" dirty="0">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p:txBody>
          <a:bodyPr anchor="ctr">
            <a:normAutofit/>
          </a:bodyPr>
          <a:lstStyle/>
          <a:p>
            <a:pPr algn="r">
              <a:lnSpc>
                <a:spcPct val="90000"/>
              </a:lnSpc>
              <a:spcAft>
                <a:spcPts val="600"/>
              </a:spcAft>
              <a:defRPr/>
            </a:pPr>
            <a:fld id="{1206269C-C24E-4E80-9A4B-E7E19BB59A67}" type="slidenum">
              <a:rPr lang="de-AT" sz="1400">
                <a:solidFill>
                  <a:prstClr val="black"/>
                </a:solidFill>
                <a:latin typeface="Calibri" panose="020F0502020204030204" pitchFamily="34" charset="0"/>
                <a:cs typeface="Calibri" panose="020F0502020204030204" pitchFamily="34" charset="0"/>
              </a:rPr>
              <a:pPr algn="r">
                <a:lnSpc>
                  <a:spcPct val="90000"/>
                </a:lnSpc>
                <a:spcAft>
                  <a:spcPts val="600"/>
                </a:spcAft>
                <a:defRPr/>
              </a:pPr>
              <a:t>8</a:t>
            </a:fld>
            <a:endParaRPr lang="de-AT" sz="1400">
              <a:solidFill>
                <a:prstClr val="black"/>
              </a:solidFill>
              <a:latin typeface="Calibri" panose="020F0502020204030204" pitchFamily="34" charset="0"/>
              <a:cs typeface="Calibri" panose="020F0502020204030204" pitchFamily="34" charset="0"/>
            </a:endParaRP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4294967295"/>
          </p:nvPr>
        </p:nvSpPr>
        <p:spPr>
          <a:xfrm>
            <a:off x="0" y="2371725"/>
            <a:ext cx="7978775" cy="2978150"/>
          </a:xfrm>
          <a:noFill/>
        </p:spPr>
        <p:txBody>
          <a:bodyPr>
            <a:normAutofit/>
          </a:bodyPr>
          <a:lstStyle/>
          <a:p>
            <a:r>
              <a:rPr lang="de-DE" sz="1800" dirty="0">
                <a:latin typeface="Arial" panose="020B0604020202020204" pitchFamily="34" charset="0"/>
                <a:ea typeface="Arial" panose="020B0604020202020204" pitchFamily="34" charset="0"/>
              </a:rPr>
              <a:t>Die Basis für die Entwicklung der  Kompetenzen in den Bereichen Hören, Lesen, Sprechen und Schreiben  sind die </a:t>
            </a:r>
            <a:r>
              <a:rPr lang="de-DE" sz="1800" b="1" dirty="0">
                <a:latin typeface="Arial" panose="020B0604020202020204" pitchFamily="34" charset="0"/>
                <a:ea typeface="Arial" panose="020B0604020202020204" pitchFamily="34" charset="0"/>
              </a:rPr>
              <a:t>sprachlichen Mittel </a:t>
            </a:r>
            <a:r>
              <a:rPr lang="de-DE" sz="1800" dirty="0">
                <a:latin typeface="Arial" panose="020B0604020202020204" pitchFamily="34" charset="0"/>
                <a:ea typeface="Arial" panose="020B0604020202020204" pitchFamily="34" charset="0"/>
              </a:rPr>
              <a:t>(Vokabular und Grammatik). Diese bilden das Fundament aller formen des Sprachhandelns und müssen </a:t>
            </a:r>
            <a:r>
              <a:rPr lang="de-DE" sz="1800" b="1" dirty="0">
                <a:latin typeface="Arial" panose="020B0604020202020204" pitchFamily="34" charset="0"/>
                <a:ea typeface="Arial" panose="020B0604020202020204" pitchFamily="34" charset="0"/>
              </a:rPr>
              <a:t>integrativ in sinnvollen, kommunikativen Kontexten </a:t>
            </a:r>
            <a:r>
              <a:rPr lang="de-DE" sz="1800" dirty="0">
                <a:latin typeface="Arial" panose="020B0604020202020204" pitchFamily="34" charset="0"/>
                <a:ea typeface="Arial" panose="020B0604020202020204" pitchFamily="34" charset="0"/>
              </a:rPr>
              <a:t>entwickelt werden. </a:t>
            </a:r>
          </a:p>
          <a:p>
            <a:r>
              <a:rPr lang="de-DE" sz="1800" dirty="0">
                <a:latin typeface="Arial" panose="020B0604020202020204" pitchFamily="34" charset="0"/>
                <a:ea typeface="Arial" panose="020B0604020202020204" pitchFamily="34" charset="0"/>
              </a:rPr>
              <a:t>So ist es zum Beispiel sinnvoll, Vokabular in kurzen, typischen Sätzen in konkreten Kontexten und den dafür notwendigen Strukturen zu erarbeiten. </a:t>
            </a:r>
            <a:r>
              <a:rPr lang="de-DE" sz="1800" b="1" dirty="0">
                <a:latin typeface="Arial" panose="020B0604020202020204" pitchFamily="34" charset="0"/>
                <a:ea typeface="Arial" panose="020B0604020202020204" pitchFamily="34" charset="0"/>
              </a:rPr>
              <a:t>Beispiel:</a:t>
            </a:r>
            <a:r>
              <a:rPr lang="de-DE" sz="1800" dirty="0">
                <a:latin typeface="Arial" panose="020B0604020202020204" pitchFamily="34" charset="0"/>
                <a:ea typeface="Arial" panose="020B0604020202020204" pitchFamily="34" charset="0"/>
              </a:rPr>
              <a:t> Vokabular  + Grammar für eine </a:t>
            </a:r>
            <a:r>
              <a:rPr lang="de-DE" sz="1800" dirty="0" err="1">
                <a:latin typeface="Arial" panose="020B0604020202020204" pitchFamily="34" charset="0"/>
                <a:ea typeface="Arial" panose="020B0604020202020204" pitchFamily="34" charset="0"/>
              </a:rPr>
              <a:t>spooky</a:t>
            </a:r>
            <a:r>
              <a:rPr lang="de-DE" sz="1800" dirty="0">
                <a:latin typeface="Arial" panose="020B0604020202020204" pitchFamily="34" charset="0"/>
                <a:ea typeface="Arial" panose="020B0604020202020204" pitchFamily="34" charset="0"/>
              </a:rPr>
              <a:t> </a:t>
            </a:r>
            <a:r>
              <a:rPr lang="de-DE" sz="1800" dirty="0" err="1">
                <a:latin typeface="Arial" panose="020B0604020202020204" pitchFamily="34" charset="0"/>
                <a:ea typeface="Arial" panose="020B0604020202020204" pitchFamily="34" charset="0"/>
              </a:rPr>
              <a:t>story</a:t>
            </a:r>
            <a:r>
              <a:rPr lang="de-DE" sz="1800" dirty="0">
                <a:latin typeface="Arial" panose="020B0604020202020204" pitchFamily="34" charset="0"/>
                <a:ea typeface="Arial" panose="020B0604020202020204" pitchFamily="34" charset="0"/>
              </a:rPr>
              <a:t>: </a:t>
            </a:r>
            <a:r>
              <a:rPr lang="en" sz="1800" dirty="0">
                <a:latin typeface="Arial" panose="020B0604020202020204" pitchFamily="34" charset="0"/>
                <a:ea typeface="Arial" panose="020B0604020202020204" pitchFamily="34" charset="0"/>
              </a:rPr>
              <a:t>“</a:t>
            </a:r>
            <a:r>
              <a:rPr lang="en" sz="1800" i="1" dirty="0">
                <a:latin typeface="Arial" panose="020B0604020202020204" pitchFamily="34" charset="0"/>
                <a:ea typeface="Arial" panose="020B0604020202020204" pitchFamily="34" charset="0"/>
              </a:rPr>
              <a:t>the owl was hooting, the moon was shining, the wind was howling …</a:t>
            </a:r>
            <a:r>
              <a:rPr lang="en" sz="1800" dirty="0">
                <a:latin typeface="Arial" panose="020B0604020202020204" pitchFamily="34" charset="0"/>
                <a:ea typeface="Arial" panose="020B0604020202020204" pitchFamily="34" charset="0"/>
              </a:rPr>
              <a:t>”. </a:t>
            </a:r>
            <a:endParaRPr lang="en-AT" sz="1800" dirty="0">
              <a:latin typeface="Calibri" panose="020F0502020204030204" pitchFamily="34" charset="0"/>
              <a:ea typeface="Calibri" panose="020F0502020204030204" pitchFamily="34" charset="0"/>
            </a:endParaRPr>
          </a:p>
          <a:p>
            <a:endParaRPr lang="de-AT" dirty="0"/>
          </a:p>
        </p:txBody>
      </p:sp>
    </p:spTree>
    <p:extLst>
      <p:ext uri="{BB962C8B-B14F-4D97-AF65-F5344CB8AC3E}">
        <p14:creationId xmlns:p14="http://schemas.microsoft.com/office/powerpoint/2010/main" val="28279953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827A-966D-D8F3-7318-6928782FC033}"/>
              </a:ext>
            </a:extLst>
          </p:cNvPr>
          <p:cNvSpPr>
            <a:spLocks noGrp="1"/>
          </p:cNvSpPr>
          <p:nvPr>
            <p:ph type="title"/>
          </p:nvPr>
        </p:nvSpPr>
        <p:spPr/>
        <p:txBody>
          <a:bodyPr/>
          <a:lstStyle/>
          <a:p>
            <a:r>
              <a:rPr lang="en-US" dirty="0"/>
              <a:t>Past Events</a:t>
            </a:r>
            <a:endParaRPr lang="en-AT" dirty="0"/>
          </a:p>
        </p:txBody>
      </p:sp>
      <p:sp>
        <p:nvSpPr>
          <p:cNvPr id="4" name="TextBox 3">
            <a:extLst>
              <a:ext uri="{FF2B5EF4-FFF2-40B4-BE49-F238E27FC236}">
                <a16:creationId xmlns:a16="http://schemas.microsoft.com/office/drawing/2014/main" id="{36E4B1D9-9F47-80FC-68B9-B88CCF0C07E7}"/>
              </a:ext>
            </a:extLst>
          </p:cNvPr>
          <p:cNvSpPr txBox="1"/>
          <p:nvPr/>
        </p:nvSpPr>
        <p:spPr>
          <a:xfrm>
            <a:off x="683568" y="1628800"/>
            <a:ext cx="7704856" cy="4050340"/>
          </a:xfrm>
          <a:prstGeom prst="rect">
            <a:avLst/>
          </a:prstGeom>
          <a:noFill/>
        </p:spPr>
        <p:txBody>
          <a:bodyPr wrap="square">
            <a:spAutoFit/>
          </a:bodyPr>
          <a:lstStyle/>
          <a:p>
            <a:pPr>
              <a:lnSpc>
                <a:spcPct val="115000"/>
              </a:lnSpc>
              <a:spcBef>
                <a:spcPts val="2400"/>
              </a:spcBef>
            </a:pPr>
            <a:r>
              <a:rPr lang="en-US" sz="2400" b="1" kern="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Your Easter holidays</a:t>
            </a:r>
            <a:endParaRPr lang="en-AT" sz="2400" b="1" kern="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Write a letter to your English pen friend. Tell him/her about your Easter holidays. Give lots of details and make your letter interesting.</a:t>
            </a:r>
          </a:p>
          <a:p>
            <a:pPr marL="285750" indent="-285750">
              <a:lnSpc>
                <a:spcPct val="115000"/>
              </a:lnSpc>
              <a:spcAft>
                <a:spcPts val="1000"/>
              </a:spcAft>
              <a:buFont typeface="Arial" panose="020B0604020202020204" pitchFamily="34" charset="0"/>
              <a:buChar char="•"/>
            </a:pPr>
            <a:r>
              <a:rPr lang="en-US" dirty="0">
                <a:latin typeface="Calibri" panose="020F0502020204030204" pitchFamily="34" charset="0"/>
                <a:cs typeface="Times New Roman" panose="02020603050405020304" pitchFamily="18" charset="0"/>
              </a:rPr>
              <a:t> Where did you go? What did you do? </a:t>
            </a:r>
          </a:p>
          <a:p>
            <a:pPr marL="285750" indent="-285750">
              <a:lnSpc>
                <a:spcPct val="115000"/>
              </a:lnSpc>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was going on around you</a:t>
            </a:r>
            <a:r>
              <a:rPr lang="en-US" sz="1800" dirty="0">
                <a:effectLst/>
                <a:latin typeface="Calibri" panose="020F0502020204030204" pitchFamily="34" charset="0"/>
                <a:ea typeface="Calibri" panose="020F0502020204030204" pitchFamily="34" charset="0"/>
                <a:cs typeface="Times New Roman" panose="02020603050405020304" pitchFamily="18" charset="0"/>
              </a:rPr>
              <a:t> (past progressive: …when we got there the sun was shining… everybody was chatting…) </a:t>
            </a:r>
          </a:p>
          <a:p>
            <a:pPr marL="285750" indent="-285750">
              <a:lnSpc>
                <a:spcPct val="115000"/>
              </a:lnSpc>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by using lots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adverbs</a:t>
            </a:r>
            <a:r>
              <a:rPr lang="en-US" sz="1800" dirty="0">
                <a:effectLst/>
                <a:latin typeface="Calibri" panose="020F0502020204030204" pitchFamily="34" charset="0"/>
                <a:ea typeface="Calibri" panose="020F0502020204030204" pitchFamily="34" charset="0"/>
                <a:cs typeface="Times New Roman" panose="02020603050405020304" pitchFamily="18" charset="0"/>
              </a:rPr>
              <a:t> (quickly, dangerously, beautifully…)</a:t>
            </a:r>
            <a:endParaRPr lang="en-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 holidays were really boring you can invent a few plausible details.</a:t>
            </a:r>
            <a:endParaRPr lang="en-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Write about 200 – 250 words.</a:t>
            </a:r>
            <a:endParaRPr lang="en-A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plausible details are details that I will easily believe are true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glaubhaft</a:t>
            </a:r>
            <a:r>
              <a:rPr lang="en-US" sz="1400" dirty="0">
                <a:effectLst/>
                <a:latin typeface="Calibri" panose="020F0502020204030204" pitchFamily="34" charset="0"/>
                <a:ea typeface="Calibri" panose="020F0502020204030204" pitchFamily="34" charset="0"/>
                <a:cs typeface="Times New Roman" panose="02020603050405020304" pitchFamily="18" charset="0"/>
              </a:rPr>
              <a:t>)</a:t>
            </a:r>
            <a:endParaRPr lang="en-A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019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0440-1E4B-96D6-C087-2B54C7D941E0}"/>
              </a:ext>
            </a:extLst>
          </p:cNvPr>
          <p:cNvSpPr>
            <a:spLocks noGrp="1"/>
          </p:cNvSpPr>
          <p:nvPr>
            <p:ph type="title"/>
          </p:nvPr>
        </p:nvSpPr>
        <p:spPr/>
        <p:txBody>
          <a:bodyPr/>
          <a:lstStyle/>
          <a:p>
            <a:r>
              <a:rPr lang="en-US" dirty="0"/>
              <a:t>Future plans and vague predictions</a:t>
            </a:r>
            <a:endParaRPr lang="en-AT" dirty="0"/>
          </a:p>
        </p:txBody>
      </p:sp>
      <p:pic>
        <p:nvPicPr>
          <p:cNvPr id="11" name="Picture 10">
            <a:extLst>
              <a:ext uri="{FF2B5EF4-FFF2-40B4-BE49-F238E27FC236}">
                <a16:creationId xmlns:a16="http://schemas.microsoft.com/office/drawing/2014/main" id="{AA2CE61B-C909-7ADB-A6F8-9A6F2BD48D4B}"/>
              </a:ext>
            </a:extLst>
          </p:cNvPr>
          <p:cNvPicPr>
            <a:picLocks noChangeAspect="1"/>
          </p:cNvPicPr>
          <p:nvPr/>
        </p:nvPicPr>
        <p:blipFill>
          <a:blip r:embed="rId2"/>
          <a:stretch>
            <a:fillRect/>
          </a:stretch>
        </p:blipFill>
        <p:spPr>
          <a:xfrm>
            <a:off x="662772" y="1556792"/>
            <a:ext cx="7812360" cy="47025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6262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2092-8177-BF57-FBA0-93C8A225B01F}"/>
              </a:ext>
            </a:extLst>
          </p:cNvPr>
          <p:cNvSpPr>
            <a:spLocks noGrp="1"/>
          </p:cNvSpPr>
          <p:nvPr>
            <p:ph type="title"/>
          </p:nvPr>
        </p:nvSpPr>
        <p:spPr/>
        <p:txBody>
          <a:bodyPr>
            <a:noAutofit/>
          </a:bodyPr>
          <a:lstStyle/>
          <a:p>
            <a:r>
              <a:rPr lang="en-US" sz="2400" dirty="0"/>
              <a:t>Book project: grammar: general experiences (present perfect tense, past events – past simple)</a:t>
            </a:r>
            <a:endParaRPr lang="en-AT" sz="2400" dirty="0"/>
          </a:p>
        </p:txBody>
      </p:sp>
      <p:pic>
        <p:nvPicPr>
          <p:cNvPr id="6" name="Picture 5">
            <a:extLst>
              <a:ext uri="{FF2B5EF4-FFF2-40B4-BE49-F238E27FC236}">
                <a16:creationId xmlns:a16="http://schemas.microsoft.com/office/drawing/2014/main" id="{6016E614-5E41-73B7-8023-F8F06B8299A1}"/>
              </a:ext>
            </a:extLst>
          </p:cNvPr>
          <p:cNvPicPr>
            <a:picLocks noChangeAspect="1"/>
          </p:cNvPicPr>
          <p:nvPr/>
        </p:nvPicPr>
        <p:blipFill>
          <a:blip r:embed="rId2"/>
          <a:stretch>
            <a:fillRect/>
          </a:stretch>
        </p:blipFill>
        <p:spPr>
          <a:xfrm>
            <a:off x="467544" y="1700808"/>
            <a:ext cx="7740352" cy="4398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2168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A0EF-52FE-6FE7-FDE4-B449E3C0E36A}"/>
              </a:ext>
            </a:extLst>
          </p:cNvPr>
          <p:cNvSpPr>
            <a:spLocks noGrp="1"/>
          </p:cNvSpPr>
          <p:nvPr>
            <p:ph type="title"/>
          </p:nvPr>
        </p:nvSpPr>
        <p:spPr/>
        <p:txBody>
          <a:bodyPr/>
          <a:lstStyle/>
          <a:p>
            <a:r>
              <a:rPr lang="en-US" dirty="0"/>
              <a:t>Circumstances – and – past events</a:t>
            </a:r>
            <a:endParaRPr lang="en-AT" dirty="0"/>
          </a:p>
        </p:txBody>
      </p:sp>
      <p:sp>
        <p:nvSpPr>
          <p:cNvPr id="4" name="TextBox 3">
            <a:extLst>
              <a:ext uri="{FF2B5EF4-FFF2-40B4-BE49-F238E27FC236}">
                <a16:creationId xmlns:a16="http://schemas.microsoft.com/office/drawing/2014/main" id="{800DC2BF-D929-036B-42A3-49DBC057352C}"/>
              </a:ext>
            </a:extLst>
          </p:cNvPr>
          <p:cNvSpPr txBox="1"/>
          <p:nvPr/>
        </p:nvSpPr>
        <p:spPr>
          <a:xfrm>
            <a:off x="467544" y="1412776"/>
            <a:ext cx="4572000" cy="3246723"/>
          </a:xfrm>
          <a:prstGeom prst="rect">
            <a:avLst/>
          </a:prstGeom>
          <a:noFill/>
        </p:spPr>
        <p:txBody>
          <a:bodyPr wrap="square">
            <a:spAutoFit/>
          </a:bodyPr>
          <a:lstStyle/>
          <a:p>
            <a:pPr>
              <a:lnSpc>
                <a:spcPct val="115000"/>
              </a:lnSpc>
              <a:spcBef>
                <a:spcPts val="600"/>
              </a:spcBef>
              <a:spcAft>
                <a:spcPts val="600"/>
              </a:spcAft>
            </a:pPr>
            <a:r>
              <a:rPr lang="en-US" sz="1800" i="1" dirty="0">
                <a:solidFill>
                  <a:srgbClr val="595959"/>
                </a:solidFill>
                <a:effectLst/>
                <a:latin typeface="Palatino Linotype" panose="02040502050505030304" pitchFamily="18" charset="0"/>
                <a:ea typeface="Times New Roman" panose="02020603050405020304" pitchFamily="18" charset="0"/>
                <a:cs typeface="Times New Roman" panose="02020603050405020304" pitchFamily="18" charset="0"/>
              </a:rPr>
              <a:t>Writing – Part 3</a:t>
            </a:r>
            <a:endParaRPr lang="en-AT"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Write the beginning of a spooky story. Describe the </a:t>
            </a:r>
            <a:r>
              <a:rPr lang="en-US" sz="1800" b="1"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atmosphere </a:t>
            </a: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and the </a:t>
            </a:r>
            <a:r>
              <a:rPr lang="en-US" sz="1800" b="1"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setting </a:t>
            </a: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of the </a:t>
            </a:r>
            <a:r>
              <a:rPr lang="en-US" sz="1800" u="sng"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first two  pictures i</a:t>
            </a: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n detail. What can you </a:t>
            </a:r>
            <a:r>
              <a:rPr lang="en-US" sz="1800" b="1"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see/hear/smell</a:t>
            </a: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 What happened in picture 3 (plot, story:  Suddenly…)</a:t>
            </a:r>
            <a:endParaRPr lang="en-AT"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800" dirty="0">
                <a:solidFill>
                  <a:srgbClr val="1F4D78"/>
                </a:solidFill>
                <a:effectLst/>
                <a:latin typeface="Century Gothic" panose="020B0502020202020204" pitchFamily="34" charset="0"/>
                <a:ea typeface="Times New Roman" panose="02020603050405020304" pitchFamily="18" charset="0"/>
                <a:cs typeface="Times New Roman" panose="02020603050405020304" pitchFamily="18" charset="0"/>
              </a:rPr>
              <a:t>Then describe what happened after picture 3 in 4-6 sentences.</a:t>
            </a:r>
            <a:endParaRPr lang="en-AT"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33E867F-272F-1766-0D7F-A00FDDCAA2C2}"/>
              </a:ext>
            </a:extLst>
          </p:cNvPr>
          <p:cNvPicPr>
            <a:picLocks noChangeAspect="1"/>
          </p:cNvPicPr>
          <p:nvPr/>
        </p:nvPicPr>
        <p:blipFill>
          <a:blip r:embed="rId2"/>
          <a:stretch>
            <a:fillRect/>
          </a:stretch>
        </p:blipFill>
        <p:spPr>
          <a:xfrm>
            <a:off x="5076056" y="1340768"/>
            <a:ext cx="3667118" cy="4869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3326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1A5DA-96E9-F6C9-A4F2-66EFD9C0288D}"/>
              </a:ext>
            </a:extLst>
          </p:cNvPr>
          <p:cNvPicPr>
            <a:picLocks noChangeAspect="1"/>
          </p:cNvPicPr>
          <p:nvPr/>
        </p:nvPicPr>
        <p:blipFill>
          <a:blip r:embed="rId2"/>
          <a:stretch>
            <a:fillRect/>
          </a:stretch>
        </p:blipFill>
        <p:spPr>
          <a:xfrm>
            <a:off x="469938" y="300053"/>
            <a:ext cx="3991319" cy="602128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C7C4739-3FA2-8B18-462D-D89830D2B307}"/>
              </a:ext>
            </a:extLst>
          </p:cNvPr>
          <p:cNvSpPr txBox="1"/>
          <p:nvPr/>
        </p:nvSpPr>
        <p:spPr>
          <a:xfrm>
            <a:off x="6156176" y="5661248"/>
            <a:ext cx="2664296" cy="692497"/>
          </a:xfrm>
          <a:prstGeom prst="rect">
            <a:avLst/>
          </a:prstGeom>
          <a:noFill/>
        </p:spPr>
        <p:txBody>
          <a:bodyPr wrap="square" rtlCol="0">
            <a:spAutoFit/>
          </a:bodyPr>
          <a:lstStyle/>
          <a:p>
            <a:endParaRPr lang="en-US" dirty="0">
              <a:solidFill>
                <a:srgbClr val="B2B2B2"/>
              </a:solidFill>
              <a:hlinkClick r:id="rId3">
                <a:extLst>
                  <a:ext uri="{A12FA001-AC4F-418D-AE19-62706E023703}">
                    <ahyp:hlinkClr xmlns:ahyp="http://schemas.microsoft.com/office/drawing/2018/hyperlinkcolor" val="tx"/>
                  </a:ext>
                </a:extLst>
              </a:hlinkClick>
            </a:endParaRPr>
          </a:p>
          <a:p>
            <a:r>
              <a:rPr lang="en-US" sz="1050" dirty="0">
                <a:solidFill>
                  <a:schemeClr val="tx2">
                    <a:lumMod val="40000"/>
                    <a:lumOff val="60000"/>
                  </a:schemeClr>
                </a:solidFill>
                <a:hlinkClick r:id="rId3">
                  <a:extLst>
                    <a:ext uri="{A12FA001-AC4F-418D-AE19-62706E023703}">
                      <ahyp:hlinkClr xmlns:ahyp="http://schemas.microsoft.com/office/drawing/2018/hyperlinkcolor" val="tx"/>
                    </a:ext>
                  </a:extLst>
                </a:hlinkClick>
              </a:rPr>
              <a:t>Test M10</a:t>
            </a:r>
            <a:endParaRPr lang="en-US" sz="1050" dirty="0">
              <a:solidFill>
                <a:schemeClr val="tx2">
                  <a:lumMod val="40000"/>
                  <a:lumOff val="60000"/>
                </a:schemeClr>
              </a:solidFill>
            </a:endParaRPr>
          </a:p>
          <a:p>
            <a:r>
              <a:rPr lang="en-US" sz="1050" dirty="0">
                <a:solidFill>
                  <a:schemeClr val="tx2">
                    <a:lumMod val="40000"/>
                    <a:lumOff val="60000"/>
                  </a:schemeClr>
                </a:solidFill>
              </a:rPr>
              <a:t>Full test, incl. </a:t>
            </a:r>
            <a:r>
              <a:rPr lang="en-US" sz="1050" dirty="0" err="1">
                <a:solidFill>
                  <a:schemeClr val="tx2">
                    <a:lumMod val="40000"/>
                    <a:lumOff val="60000"/>
                  </a:schemeClr>
                </a:solidFill>
              </a:rPr>
              <a:t>Notenschlüssel</a:t>
            </a:r>
            <a:endParaRPr lang="en-AT" sz="1050" dirty="0">
              <a:solidFill>
                <a:schemeClr val="tx2">
                  <a:lumMod val="40000"/>
                  <a:lumOff val="60000"/>
                </a:schemeClr>
              </a:solidFill>
            </a:endParaRPr>
          </a:p>
        </p:txBody>
      </p:sp>
      <p:sp>
        <p:nvSpPr>
          <p:cNvPr id="6" name="TextBox 5">
            <a:extLst>
              <a:ext uri="{FF2B5EF4-FFF2-40B4-BE49-F238E27FC236}">
                <a16:creationId xmlns:a16="http://schemas.microsoft.com/office/drawing/2014/main" id="{0F899645-94EC-A115-05E5-53655DD8CE51}"/>
              </a:ext>
            </a:extLst>
          </p:cNvPr>
          <p:cNvSpPr txBox="1"/>
          <p:nvPr/>
        </p:nvSpPr>
        <p:spPr>
          <a:xfrm>
            <a:off x="4716016" y="980728"/>
            <a:ext cx="3816424" cy="830997"/>
          </a:xfrm>
          <a:prstGeom prst="rect">
            <a:avLst/>
          </a:prstGeom>
          <a:noFill/>
        </p:spPr>
        <p:txBody>
          <a:bodyPr wrap="square" rtlCol="0">
            <a:spAutoFit/>
          </a:bodyPr>
          <a:lstStyle/>
          <a:p>
            <a:r>
              <a:rPr lang="en-US" sz="1600" dirty="0"/>
              <a:t>General experiences (</a:t>
            </a:r>
            <a:r>
              <a:rPr lang="en-US" sz="1600" dirty="0" err="1"/>
              <a:t>pres.perf.tense</a:t>
            </a:r>
            <a:r>
              <a:rPr lang="en-US" sz="1600" dirty="0"/>
              <a:t>)</a:t>
            </a:r>
          </a:p>
          <a:p>
            <a:r>
              <a:rPr lang="en-US" sz="1600" dirty="0"/>
              <a:t>and</a:t>
            </a:r>
          </a:p>
          <a:p>
            <a:r>
              <a:rPr lang="en-US" sz="1600" dirty="0"/>
              <a:t>Specific details – events (past simple)</a:t>
            </a:r>
            <a:endParaRPr lang="en-AT" sz="1600" dirty="0"/>
          </a:p>
        </p:txBody>
      </p:sp>
      <p:pic>
        <p:nvPicPr>
          <p:cNvPr id="5" name="Picture 4">
            <a:extLst>
              <a:ext uri="{FF2B5EF4-FFF2-40B4-BE49-F238E27FC236}">
                <a16:creationId xmlns:a16="http://schemas.microsoft.com/office/drawing/2014/main" id="{5B0C263A-0CA7-AF05-0A78-1B71F387DF59}"/>
              </a:ext>
            </a:extLst>
          </p:cNvPr>
          <p:cNvPicPr>
            <a:picLocks noChangeAspect="1"/>
          </p:cNvPicPr>
          <p:nvPr/>
        </p:nvPicPr>
        <p:blipFill>
          <a:blip r:embed="rId4"/>
          <a:srcRect t="7657" b="6033"/>
          <a:stretch/>
        </p:blipFill>
        <p:spPr>
          <a:xfrm>
            <a:off x="4572000" y="2113820"/>
            <a:ext cx="4321066" cy="1193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3098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Duration: how long – since 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19294"/>
            <a:ext cx="6513959" cy="481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363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7AFC-5EF7-3672-2CDA-C9AE433F0653}"/>
              </a:ext>
            </a:extLst>
          </p:cNvPr>
          <p:cNvSpPr>
            <a:spLocks noGrp="1"/>
          </p:cNvSpPr>
          <p:nvPr>
            <p:ph type="title"/>
          </p:nvPr>
        </p:nvSpPr>
        <p:spPr/>
        <p:txBody>
          <a:bodyPr/>
          <a:lstStyle/>
          <a:p>
            <a:r>
              <a:rPr lang="en-US" dirty="0"/>
              <a:t>2</a:t>
            </a:r>
            <a:r>
              <a:rPr lang="en-US" baseline="30000" dirty="0"/>
              <a:t>nd</a:t>
            </a:r>
            <a:r>
              <a:rPr lang="en-US" dirty="0"/>
              <a:t> Conditionals</a:t>
            </a:r>
            <a:endParaRPr lang="en-AT" dirty="0"/>
          </a:p>
        </p:txBody>
      </p:sp>
      <p:pic>
        <p:nvPicPr>
          <p:cNvPr id="6" name="Picture 5">
            <a:extLst>
              <a:ext uri="{FF2B5EF4-FFF2-40B4-BE49-F238E27FC236}">
                <a16:creationId xmlns:a16="http://schemas.microsoft.com/office/drawing/2014/main" id="{B5230257-B581-5C39-039B-510CA30034BF}"/>
              </a:ext>
            </a:extLst>
          </p:cNvPr>
          <p:cNvPicPr>
            <a:picLocks noChangeAspect="1"/>
          </p:cNvPicPr>
          <p:nvPr/>
        </p:nvPicPr>
        <p:blipFill>
          <a:blip r:embed="rId2"/>
          <a:stretch>
            <a:fillRect/>
          </a:stretch>
        </p:blipFill>
        <p:spPr>
          <a:xfrm>
            <a:off x="467544" y="1484784"/>
            <a:ext cx="4001971" cy="470820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37FEA432-F661-7EB4-4D1A-6A689997AC58}"/>
              </a:ext>
            </a:extLst>
          </p:cNvPr>
          <p:cNvSpPr txBox="1"/>
          <p:nvPr/>
        </p:nvSpPr>
        <p:spPr>
          <a:xfrm rot="10800000" flipH="1" flipV="1">
            <a:off x="301752" y="802886"/>
            <a:ext cx="2070115" cy="369332"/>
          </a:xfrm>
          <a:prstGeom prst="rect">
            <a:avLst/>
          </a:prstGeom>
          <a:noFill/>
        </p:spPr>
        <p:txBody>
          <a:bodyPr wrap="square" rtlCol="0">
            <a:spAutoFit/>
          </a:bodyPr>
          <a:lstStyle/>
          <a:p>
            <a:r>
              <a:rPr lang="en-US" dirty="0"/>
              <a:t>Choose one…</a:t>
            </a:r>
            <a:endParaRPr lang="en-AT" dirty="0"/>
          </a:p>
        </p:txBody>
      </p:sp>
      <p:sp>
        <p:nvSpPr>
          <p:cNvPr id="3" name="Speech Bubble: Oval 2">
            <a:extLst>
              <a:ext uri="{FF2B5EF4-FFF2-40B4-BE49-F238E27FC236}">
                <a16:creationId xmlns:a16="http://schemas.microsoft.com/office/drawing/2014/main" id="{F9212D07-ED74-EF3C-EE6A-D412D772BF05}"/>
              </a:ext>
            </a:extLst>
          </p:cNvPr>
          <p:cNvSpPr/>
          <p:nvPr/>
        </p:nvSpPr>
        <p:spPr>
          <a:xfrm>
            <a:off x="5292080" y="1772816"/>
            <a:ext cx="2448272" cy="1584176"/>
          </a:xfrm>
          <a:prstGeom prst="wedgeEllipseCallout">
            <a:avLst>
              <a:gd name="adj1" fmla="val -64062"/>
              <a:gd name="adj2" fmla="val 548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Offer situations that the learners can relate to.</a:t>
            </a:r>
            <a:endParaRPr lang="en-AT" dirty="0"/>
          </a:p>
        </p:txBody>
      </p:sp>
      <p:sp>
        <p:nvSpPr>
          <p:cNvPr id="4" name="Speech Bubble: Oval 3">
            <a:extLst>
              <a:ext uri="{FF2B5EF4-FFF2-40B4-BE49-F238E27FC236}">
                <a16:creationId xmlns:a16="http://schemas.microsoft.com/office/drawing/2014/main" id="{0AC41F18-D80C-ED87-5814-6AE577F2DB6B}"/>
              </a:ext>
            </a:extLst>
          </p:cNvPr>
          <p:cNvSpPr/>
          <p:nvPr/>
        </p:nvSpPr>
        <p:spPr>
          <a:xfrm>
            <a:off x="5796136" y="3789040"/>
            <a:ext cx="2376264" cy="1368152"/>
          </a:xfrm>
          <a:prstGeom prst="wedgeEllipseCallout">
            <a:avLst>
              <a:gd name="adj1" fmla="val -60132"/>
              <a:gd name="adj2" fmla="val -38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Give them some choice to follow their interests.</a:t>
            </a:r>
            <a:endParaRPr lang="en-AT" dirty="0"/>
          </a:p>
        </p:txBody>
      </p:sp>
    </p:spTree>
    <p:extLst>
      <p:ext uri="{BB962C8B-B14F-4D97-AF65-F5344CB8AC3E}">
        <p14:creationId xmlns:p14="http://schemas.microsoft.com/office/powerpoint/2010/main" val="3802304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6339-1BD6-1F31-7334-7FCB83248E8E}"/>
              </a:ext>
            </a:extLst>
          </p:cNvPr>
          <p:cNvSpPr>
            <a:spLocks noGrp="1"/>
          </p:cNvSpPr>
          <p:nvPr>
            <p:ph type="title"/>
          </p:nvPr>
        </p:nvSpPr>
        <p:spPr/>
        <p:txBody>
          <a:bodyPr>
            <a:noAutofit/>
          </a:bodyPr>
          <a:lstStyle/>
          <a:p>
            <a:r>
              <a:rPr lang="en-US" sz="2400" dirty="0"/>
              <a:t>How to use reading projects to check grammar </a:t>
            </a:r>
            <a:r>
              <a:rPr lang="en-US" sz="900" dirty="0"/>
              <a:t>(and much more)  </a:t>
            </a:r>
            <a:r>
              <a:rPr lang="en-US" sz="2400" dirty="0"/>
              <a:t>in a test</a:t>
            </a:r>
            <a:endParaRPr lang="en-AT" sz="2400" dirty="0"/>
          </a:p>
        </p:txBody>
      </p:sp>
      <p:sp>
        <p:nvSpPr>
          <p:cNvPr id="4" name="TextBox 3">
            <a:extLst>
              <a:ext uri="{FF2B5EF4-FFF2-40B4-BE49-F238E27FC236}">
                <a16:creationId xmlns:a16="http://schemas.microsoft.com/office/drawing/2014/main" id="{8634CC05-8379-D399-A66C-1E6A7064491F}"/>
              </a:ext>
            </a:extLst>
          </p:cNvPr>
          <p:cNvSpPr txBox="1"/>
          <p:nvPr/>
        </p:nvSpPr>
        <p:spPr>
          <a:xfrm>
            <a:off x="467544" y="1772816"/>
            <a:ext cx="7056784" cy="3939155"/>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a:lnSpc>
                <a:spcPct val="115000"/>
              </a:lnSpc>
              <a:spcBef>
                <a:spcPts val="600"/>
              </a:spcBef>
              <a:spcAft>
                <a:spcPts val="600"/>
              </a:spcAft>
            </a:pPr>
            <a:r>
              <a:rPr lang="en-US" sz="1600" b="1" dirty="0">
                <a:solidFill>
                  <a:srgbClr val="4F81BD"/>
                </a:solidFill>
                <a:effectLst/>
                <a:latin typeface="Lemon"/>
                <a:ea typeface="Times New Roman" panose="02020603050405020304" pitchFamily="18" charset="0"/>
                <a:cs typeface="Times New Roman" panose="02020603050405020304" pitchFamily="18" charset="0"/>
              </a:rPr>
              <a:t>A Diary entry from another point of view</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Choose an interesting character (not Amy or Dan) and an interesting scene from your book.</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Write a diary entry from this person's point of view. </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In a good diary entry the character describes</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600"/>
              </a:spcAft>
              <a:buSzPts val="1000"/>
              <a:buFont typeface="Symbol" panose="05050102010706020507" pitchFamily="18" charset="2"/>
              <a:buChar char=""/>
              <a:tabLst>
                <a:tab pos="457200" algn="l"/>
              </a:tabLst>
            </a:pPr>
            <a:r>
              <a:rPr lang="de-DE"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events</a:t>
            </a:r>
            <a:r>
              <a:rPr lang="de-DE"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de-DE"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600"/>
              </a:spcAft>
              <a:buSzPts val="1000"/>
              <a:buFont typeface="Symbol" panose="05050102010706020507" pitchFamily="18" charset="2"/>
              <a:buChar char=""/>
              <a:tabLst>
                <a:tab pos="4572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scenes in some detail so that </a:t>
            </a: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reader can picture what was happening</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600"/>
              </a:spcAft>
              <a:buSzPts val="1000"/>
              <a:buFont typeface="Symbol" panose="05050102010706020507" pitchFamily="18" charset="2"/>
              <a:buChar char=""/>
              <a:tabLst>
                <a:tab pos="45720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they</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felt</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about these events</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nSpc>
                <a:spcPct val="107000"/>
              </a:lnSpc>
              <a:spcBef>
                <a:spcPts val="600"/>
              </a:spcBef>
              <a:spcAft>
                <a:spcPts val="600"/>
              </a:spcAft>
              <a:buSzPts val="1000"/>
              <a:buFont typeface="Symbol" panose="05050102010706020507" pitchFamily="18" charset="2"/>
              <a:buChar char=""/>
              <a:tabLst>
                <a:tab pos="4572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their </a:t>
            </a: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plans</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 the next steps</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to use the </a:t>
            </a: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correct tense forms</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(past / past progressive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ing</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past perfect)</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Make your diary interesting to read. Write a maximum of one page.</a:t>
            </a:r>
            <a:endParaRPr lang="en-AT" sz="1200" dirty="0">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5" name="Picture 4" descr="A notebook with writing on it&#10;&#10;Description automatically generated">
            <a:extLst>
              <a:ext uri="{FF2B5EF4-FFF2-40B4-BE49-F238E27FC236}">
                <a16:creationId xmlns:a16="http://schemas.microsoft.com/office/drawing/2014/main" id="{191AFEF5-02CD-3596-AE00-EFFCB6B6B50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20272" y="1412776"/>
            <a:ext cx="1387362" cy="1006300"/>
          </a:xfrm>
          <a:prstGeom prst="rect">
            <a:avLst/>
          </a:prstGeom>
        </p:spPr>
      </p:pic>
    </p:spTree>
    <p:extLst>
      <p:ext uri="{BB962C8B-B14F-4D97-AF65-F5344CB8AC3E}">
        <p14:creationId xmlns:p14="http://schemas.microsoft.com/office/powerpoint/2010/main" val="12471837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EF6E-16B2-9AB6-FA60-5D3A5C70C7D6}"/>
              </a:ext>
            </a:extLst>
          </p:cNvPr>
          <p:cNvSpPr>
            <a:spLocks noGrp="1"/>
          </p:cNvSpPr>
          <p:nvPr>
            <p:ph type="title"/>
          </p:nvPr>
        </p:nvSpPr>
        <p:spPr/>
        <p:txBody>
          <a:bodyPr/>
          <a:lstStyle/>
          <a:p>
            <a:r>
              <a:rPr lang="en-US" dirty="0"/>
              <a:t>Time to explore</a:t>
            </a:r>
            <a:endParaRPr lang="en-AT" dirty="0"/>
          </a:p>
        </p:txBody>
      </p:sp>
      <p:sp>
        <p:nvSpPr>
          <p:cNvPr id="4" name="Text Placeholder 3">
            <a:extLst>
              <a:ext uri="{FF2B5EF4-FFF2-40B4-BE49-F238E27FC236}">
                <a16:creationId xmlns:a16="http://schemas.microsoft.com/office/drawing/2014/main" id="{3F505230-6A37-FC5B-9E9A-E3F0CD1D425E}"/>
              </a:ext>
            </a:extLst>
          </p:cNvPr>
          <p:cNvSpPr>
            <a:spLocks noGrp="1"/>
          </p:cNvSpPr>
          <p:nvPr>
            <p:ph type="body" idx="2"/>
          </p:nvPr>
        </p:nvSpPr>
        <p:spPr/>
        <p:txBody>
          <a:bodyPr>
            <a:normAutofit lnSpcReduction="10000"/>
          </a:bodyPr>
          <a:lstStyle/>
          <a:p>
            <a:r>
              <a:rPr lang="en-US" dirty="0"/>
              <a:t>Look at the writing tasks in the ME book and find out which of the grammar topics is being practiced in the following tasks:</a:t>
            </a:r>
          </a:p>
          <a:p>
            <a:pPr marL="285750" indent="-285750">
              <a:buFont typeface="Arial" panose="020B0604020202020204" pitchFamily="34" charset="0"/>
              <a:buChar char="•"/>
            </a:pPr>
            <a:r>
              <a:rPr lang="en-US" sz="1400" dirty="0"/>
              <a:t>My family: p.8-9</a:t>
            </a:r>
          </a:p>
          <a:p>
            <a:pPr marL="285750" indent="-285750">
              <a:buFont typeface="Arial" panose="020B0604020202020204" pitchFamily="34" charset="0"/>
              <a:buChar char="•"/>
            </a:pPr>
            <a:r>
              <a:rPr lang="en-US" sz="1400" dirty="0"/>
              <a:t>A letter from your holidays: p. 20-21</a:t>
            </a:r>
          </a:p>
          <a:p>
            <a:pPr marL="285750" indent="-285750">
              <a:buFont typeface="Arial" panose="020B0604020202020204" pitchFamily="34" charset="0"/>
              <a:buChar char="•"/>
            </a:pPr>
            <a:r>
              <a:rPr lang="en-US" sz="1400" dirty="0"/>
              <a:t>My Fantasy Animal: p.24-25</a:t>
            </a:r>
          </a:p>
          <a:p>
            <a:pPr marL="285750" indent="-285750">
              <a:buFont typeface="Arial" panose="020B0604020202020204" pitchFamily="34" charset="0"/>
              <a:buChar char="•"/>
            </a:pPr>
            <a:r>
              <a:rPr lang="en-US" sz="1400" dirty="0"/>
              <a:t>Time Capsule: p. 26-27</a:t>
            </a:r>
          </a:p>
          <a:p>
            <a:pPr marL="285750" indent="-285750">
              <a:buFont typeface="Arial" panose="020B0604020202020204" pitchFamily="34" charset="0"/>
              <a:buChar char="•"/>
            </a:pPr>
            <a:r>
              <a:rPr lang="en-US" sz="1400" dirty="0"/>
              <a:t>Great Kids Contest: p. 28-29</a:t>
            </a:r>
          </a:p>
          <a:p>
            <a:endParaRPr lang="en-US" dirty="0"/>
          </a:p>
        </p:txBody>
      </p:sp>
      <p:pic>
        <p:nvPicPr>
          <p:cNvPr id="6" name="Picture 5">
            <a:hlinkClick r:id="rId2"/>
            <a:extLst>
              <a:ext uri="{FF2B5EF4-FFF2-40B4-BE49-F238E27FC236}">
                <a16:creationId xmlns:a16="http://schemas.microsoft.com/office/drawing/2014/main" id="{7B32BB9C-E2EC-A32B-9659-29F21CB58EC5}"/>
              </a:ext>
            </a:extLst>
          </p:cNvPr>
          <p:cNvPicPr>
            <a:picLocks noChangeAspect="1"/>
          </p:cNvPicPr>
          <p:nvPr/>
        </p:nvPicPr>
        <p:blipFill>
          <a:blip r:embed="rId3"/>
          <a:stretch>
            <a:fillRect/>
          </a:stretch>
        </p:blipFill>
        <p:spPr>
          <a:xfrm>
            <a:off x="3995936" y="952500"/>
            <a:ext cx="3556323" cy="495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04844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2362200" cy="930424"/>
          </a:xfrm>
        </p:spPr>
        <p:txBody>
          <a:bodyPr/>
          <a:lstStyle/>
          <a:p>
            <a:br>
              <a:rPr lang="fr-FR" sz="2400" dirty="0"/>
            </a:br>
            <a:br>
              <a:rPr lang="fr-FR" sz="2400" dirty="0"/>
            </a:br>
            <a:br>
              <a:rPr lang="fr-FR" sz="2400" dirty="0"/>
            </a:br>
            <a:br>
              <a:rPr lang="fr-FR" sz="2400" dirty="0"/>
            </a:br>
            <a:br>
              <a:rPr lang="fr-FR" sz="2400" dirty="0"/>
            </a:br>
            <a:endParaRPr lang="fr-FR" dirty="0"/>
          </a:p>
        </p:txBody>
      </p:sp>
      <p:sp>
        <p:nvSpPr>
          <p:cNvPr id="3" name="Text Placeholder 2"/>
          <p:cNvSpPr>
            <a:spLocks noGrp="1"/>
          </p:cNvSpPr>
          <p:nvPr>
            <p:ph type="body" idx="2"/>
          </p:nvPr>
        </p:nvSpPr>
        <p:spPr>
          <a:xfrm>
            <a:off x="381000" y="2204864"/>
            <a:ext cx="2362200" cy="3921299"/>
          </a:xfrm>
        </p:spPr>
        <p:txBody>
          <a:bodyPr>
            <a:normAutofit/>
          </a:bodyPr>
          <a:lstStyle/>
          <a:p>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endParaRPr lang="fr-FR" dirty="0"/>
          </a:p>
          <a:p>
            <a:endParaRPr lang="fr-FR" dirty="0"/>
          </a:p>
        </p:txBody>
      </p:sp>
      <p:sp>
        <p:nvSpPr>
          <p:cNvPr id="4" name="Content Placeholder 3"/>
          <p:cNvSpPr>
            <a:spLocks noGrp="1"/>
          </p:cNvSpPr>
          <p:nvPr>
            <p:ph sz="quarter" idx="1"/>
          </p:nvPr>
        </p:nvSpPr>
        <p:spPr/>
        <p:txBody>
          <a:bodyPr>
            <a:normAutofit fontScale="70000" lnSpcReduction="20000"/>
          </a:bodyPr>
          <a:lstStyle/>
          <a:p>
            <a:pPr marL="0" indent="0">
              <a:buNone/>
            </a:pPr>
            <a:r>
              <a:rPr lang="fr-FR" b="1" dirty="0" err="1">
                <a:solidFill>
                  <a:schemeClr val="accent3">
                    <a:lumMod val="75000"/>
                  </a:schemeClr>
                </a:solidFill>
              </a:rPr>
              <a:t>Grammar</a:t>
            </a:r>
            <a:r>
              <a:rPr lang="fr-FR" b="1" dirty="0">
                <a:solidFill>
                  <a:schemeClr val="accent3">
                    <a:lumMod val="75000"/>
                  </a:schemeClr>
                </a:solidFill>
              </a:rPr>
              <a:t> Workshop</a:t>
            </a:r>
          </a:p>
          <a:p>
            <a:pPr marL="0" indent="0">
              <a:buNone/>
            </a:pPr>
            <a:endParaRPr lang="fr-FR" b="1" dirty="0">
              <a:solidFill>
                <a:schemeClr val="accent3">
                  <a:lumMod val="75000"/>
                </a:schemeClr>
              </a:solidFill>
            </a:endParaRPr>
          </a:p>
          <a:p>
            <a:pPr>
              <a:buFont typeface="Courier New" panose="02070309020205020404" pitchFamily="49" charset="0"/>
              <a:buChar char="o"/>
            </a:pPr>
            <a:r>
              <a:rPr lang="fr-FR" sz="2500" dirty="0" err="1"/>
              <a:t>Choose</a:t>
            </a:r>
            <a:r>
              <a:rPr lang="fr-FR" sz="2500" dirty="0"/>
              <a:t> a </a:t>
            </a:r>
            <a:r>
              <a:rPr lang="fr-FR" sz="2500" dirty="0" err="1"/>
              <a:t>grammar</a:t>
            </a:r>
            <a:r>
              <a:rPr lang="fr-FR" sz="2500" dirty="0"/>
              <a:t> topic </a:t>
            </a:r>
            <a:r>
              <a:rPr lang="fr-FR" sz="2500" dirty="0" err="1"/>
              <a:t>that</a:t>
            </a:r>
            <a:r>
              <a:rPr lang="fr-FR" sz="2500" dirty="0"/>
              <a:t> </a:t>
            </a:r>
            <a:r>
              <a:rPr lang="fr-FR" sz="2500" dirty="0" err="1"/>
              <a:t>you</a:t>
            </a:r>
            <a:r>
              <a:rPr lang="fr-FR" sz="2500" dirty="0"/>
              <a:t> are </a:t>
            </a:r>
            <a:r>
              <a:rPr lang="fr-FR" sz="2500" dirty="0" err="1"/>
              <a:t>going</a:t>
            </a:r>
            <a:r>
              <a:rPr lang="fr-FR" sz="2500" dirty="0"/>
              <a:t> to </a:t>
            </a:r>
            <a:r>
              <a:rPr lang="fr-FR" sz="2500" dirty="0" err="1"/>
              <a:t>teach</a:t>
            </a:r>
            <a:r>
              <a:rPr lang="fr-FR" sz="2500" dirty="0"/>
              <a:t> in the </a:t>
            </a:r>
            <a:r>
              <a:rPr lang="fr-FR" sz="2500" dirty="0" err="1"/>
              <a:t>near</a:t>
            </a:r>
            <a:r>
              <a:rPr lang="fr-FR" sz="2500" dirty="0"/>
              <a:t> future.</a:t>
            </a:r>
          </a:p>
          <a:p>
            <a:pPr marL="0" indent="0">
              <a:buNone/>
            </a:pPr>
            <a:endParaRPr lang="fr-FR" sz="2400" dirty="0"/>
          </a:p>
          <a:p>
            <a:pPr>
              <a:buFont typeface="Courier New" panose="02070309020205020404" pitchFamily="49" charset="0"/>
              <a:buChar char="o"/>
            </a:pPr>
            <a:r>
              <a:rPr lang="fr-FR" sz="2400" dirty="0"/>
              <a:t>Go to </a:t>
            </a:r>
            <a:r>
              <a:rPr lang="fr-FR" sz="2400" dirty="0">
                <a:hlinkClick r:id="rId2"/>
              </a:rPr>
              <a:t>epep.at </a:t>
            </a:r>
            <a:r>
              <a:rPr lang="fr-FR" sz="2400" dirty="0"/>
              <a:t>and/or to </a:t>
            </a:r>
            <a:r>
              <a:rPr lang="fr-FR" sz="2400" dirty="0" err="1">
                <a:hlinkClick r:id="rId3"/>
              </a:rPr>
              <a:t>Grammar</a:t>
            </a:r>
            <a:r>
              <a:rPr lang="fr-FR" sz="2400" dirty="0">
                <a:hlinkClick r:id="rId3"/>
              </a:rPr>
              <a:t> </a:t>
            </a:r>
            <a:r>
              <a:rPr lang="fr-FR" sz="2400" dirty="0" err="1">
                <a:hlinkClick r:id="rId3"/>
              </a:rPr>
              <a:t>Detectives</a:t>
            </a:r>
            <a:r>
              <a:rPr lang="fr-FR" sz="2400" dirty="0"/>
              <a:t> and </a:t>
            </a:r>
            <a:r>
              <a:rPr lang="fr-FR" sz="2400" dirty="0" err="1"/>
              <a:t>find</a:t>
            </a:r>
            <a:r>
              <a:rPr lang="fr-FR" sz="2400" dirty="0"/>
              <a:t> </a:t>
            </a:r>
            <a:r>
              <a:rPr lang="fr-FR" sz="2400" dirty="0" err="1"/>
              <a:t>some</a:t>
            </a:r>
            <a:r>
              <a:rPr lang="fr-FR" sz="2400" dirty="0"/>
              <a:t> </a:t>
            </a:r>
            <a:r>
              <a:rPr lang="fr-FR" sz="2400" dirty="0" err="1"/>
              <a:t>suitable</a:t>
            </a:r>
            <a:r>
              <a:rPr lang="fr-FR" sz="2400" dirty="0"/>
              <a:t> </a:t>
            </a:r>
            <a:r>
              <a:rPr lang="fr-FR" sz="2400" dirty="0" err="1"/>
              <a:t>activities</a:t>
            </a:r>
            <a:r>
              <a:rPr lang="fr-FR" sz="2400" dirty="0"/>
              <a:t> for </a:t>
            </a:r>
            <a:r>
              <a:rPr lang="fr-FR" sz="2400" dirty="0" err="1"/>
              <a:t>your</a:t>
            </a:r>
            <a:r>
              <a:rPr lang="fr-FR" sz="2400" dirty="0"/>
              <a:t> </a:t>
            </a:r>
            <a:r>
              <a:rPr lang="fr-FR" sz="2400" dirty="0" err="1"/>
              <a:t>students</a:t>
            </a:r>
            <a:r>
              <a:rPr lang="fr-FR" sz="2400" dirty="0"/>
              <a:t>.</a:t>
            </a:r>
          </a:p>
          <a:p>
            <a:pPr>
              <a:buFont typeface="Courier New" panose="02070309020205020404" pitchFamily="49" charset="0"/>
              <a:buChar char="o"/>
            </a:pPr>
            <a:endParaRPr lang="fr-FR" sz="2400" dirty="0"/>
          </a:p>
          <a:p>
            <a:pPr>
              <a:buFont typeface="Courier New" panose="02070309020205020404" pitchFamily="49" charset="0"/>
              <a:buChar char="o"/>
            </a:pPr>
            <a:r>
              <a:rPr lang="fr-FR" sz="2400" dirty="0" err="1"/>
              <a:t>See</a:t>
            </a:r>
            <a:r>
              <a:rPr lang="fr-FR" sz="2400" dirty="0"/>
              <a:t> </a:t>
            </a:r>
            <a:r>
              <a:rPr lang="fr-FR" sz="2400" dirty="0" err="1"/>
              <a:t>what</a:t>
            </a:r>
            <a:r>
              <a:rPr lang="fr-FR" sz="2400" dirty="0"/>
              <a:t> </a:t>
            </a:r>
            <a:r>
              <a:rPr lang="fr-FR" sz="2400" dirty="0" err="1"/>
              <a:t>your</a:t>
            </a:r>
            <a:r>
              <a:rPr lang="fr-FR" sz="2400" dirty="0"/>
              <a:t> </a:t>
            </a:r>
            <a:r>
              <a:rPr lang="fr-FR" sz="2400" dirty="0" err="1"/>
              <a:t>textbook</a:t>
            </a:r>
            <a:r>
              <a:rPr lang="fr-FR" sz="2400" dirty="0"/>
              <a:t>/</a:t>
            </a:r>
            <a:r>
              <a:rPr lang="fr-FR" sz="2400" dirty="0" err="1"/>
              <a:t>workbook</a:t>
            </a:r>
            <a:r>
              <a:rPr lang="fr-FR" sz="2400" dirty="0"/>
              <a:t> </a:t>
            </a:r>
            <a:r>
              <a:rPr lang="fr-FR" sz="2400" dirty="0" err="1"/>
              <a:t>offers</a:t>
            </a:r>
            <a:r>
              <a:rPr lang="fr-FR" sz="2400" dirty="0"/>
              <a:t> for </a:t>
            </a:r>
            <a:r>
              <a:rPr lang="fr-FR" sz="2400" dirty="0" err="1"/>
              <a:t>this</a:t>
            </a:r>
            <a:r>
              <a:rPr lang="fr-FR" sz="2400" dirty="0"/>
              <a:t> topic and check if </a:t>
            </a:r>
            <a:r>
              <a:rPr lang="fr-FR" sz="2400" dirty="0" err="1"/>
              <a:t>these</a:t>
            </a:r>
            <a:r>
              <a:rPr lang="fr-FR" sz="2400" dirty="0"/>
              <a:t> </a:t>
            </a:r>
            <a:r>
              <a:rPr lang="fr-FR" sz="2400" dirty="0" err="1"/>
              <a:t>tasks</a:t>
            </a:r>
            <a:r>
              <a:rPr lang="fr-FR" sz="2400" dirty="0"/>
              <a:t> </a:t>
            </a:r>
            <a:r>
              <a:rPr lang="fr-FR" sz="2400" dirty="0" err="1"/>
              <a:t>meet</a:t>
            </a:r>
            <a:r>
              <a:rPr lang="fr-FR" sz="2400" dirty="0"/>
              <a:t> the </a:t>
            </a:r>
            <a:r>
              <a:rPr lang="fr-FR" sz="2400" dirty="0" err="1"/>
              <a:t>requirements</a:t>
            </a:r>
            <a:r>
              <a:rPr lang="fr-FR" sz="2400" dirty="0"/>
              <a:t> of </a:t>
            </a:r>
            <a:r>
              <a:rPr lang="fr-FR" sz="2400" dirty="0" err="1"/>
              <a:t>our</a:t>
            </a:r>
            <a:r>
              <a:rPr lang="fr-FR" sz="2400" dirty="0"/>
              <a:t> </a:t>
            </a:r>
            <a:r>
              <a:rPr lang="fr-FR" sz="2400" dirty="0" err="1"/>
              <a:t>Grammar</a:t>
            </a:r>
            <a:r>
              <a:rPr lang="fr-FR" sz="2400" dirty="0"/>
              <a:t> Checker.</a:t>
            </a:r>
          </a:p>
          <a:p>
            <a:pPr>
              <a:buFont typeface="Courier New" panose="02070309020205020404" pitchFamily="49" charset="0"/>
              <a:buChar char="o"/>
            </a:pPr>
            <a:endParaRPr lang="fr-FR" sz="2400" dirty="0"/>
          </a:p>
          <a:p>
            <a:pPr>
              <a:buFont typeface="Courier New" panose="02070309020205020404" pitchFamily="49" charset="0"/>
              <a:buChar char="o"/>
            </a:pPr>
            <a:r>
              <a:rPr lang="fr-FR" sz="2400" dirty="0"/>
              <a:t>For </a:t>
            </a:r>
            <a:r>
              <a:rPr lang="fr-FR" sz="2400" dirty="0" err="1"/>
              <a:t>each</a:t>
            </a:r>
            <a:r>
              <a:rPr lang="fr-FR" sz="2400" dirty="0"/>
              <a:t> of the </a:t>
            </a:r>
            <a:r>
              <a:rPr lang="fr-FR" sz="2400" dirty="0" err="1"/>
              <a:t>tasks</a:t>
            </a:r>
            <a:r>
              <a:rPr lang="fr-FR" sz="2400" dirty="0"/>
              <a:t> </a:t>
            </a:r>
            <a:r>
              <a:rPr lang="fr-FR" sz="2400" dirty="0" err="1"/>
              <a:t>that</a:t>
            </a:r>
            <a:r>
              <a:rPr lang="fr-FR" sz="2400" dirty="0"/>
              <a:t> </a:t>
            </a:r>
            <a:r>
              <a:rPr lang="fr-FR" sz="2400" dirty="0" err="1"/>
              <a:t>you</a:t>
            </a:r>
            <a:r>
              <a:rPr lang="fr-FR" sz="2400" dirty="0"/>
              <a:t> are </a:t>
            </a:r>
            <a:r>
              <a:rPr lang="fr-FR" sz="2400" dirty="0" err="1"/>
              <a:t>considering</a:t>
            </a:r>
            <a:r>
              <a:rPr lang="fr-FR" sz="2400" dirty="0"/>
              <a:t> </a:t>
            </a:r>
            <a:r>
              <a:rPr lang="fr-FR" sz="2400" dirty="0" err="1"/>
              <a:t>ask</a:t>
            </a:r>
            <a:r>
              <a:rPr lang="fr-FR" sz="2400" dirty="0"/>
              <a:t> </a:t>
            </a:r>
            <a:r>
              <a:rPr lang="fr-FR" sz="2400" dirty="0" err="1"/>
              <a:t>yourself</a:t>
            </a:r>
            <a:r>
              <a:rPr lang="fr-FR" sz="2400" dirty="0"/>
              <a:t>:</a:t>
            </a:r>
          </a:p>
          <a:p>
            <a:pPr marL="0" indent="0">
              <a:buNone/>
            </a:pPr>
            <a:endParaRPr lang="fr-FR" sz="2400" dirty="0"/>
          </a:p>
          <a:p>
            <a:pPr lvl="2"/>
            <a:r>
              <a:rPr lang="fr-FR" sz="2100" dirty="0" err="1"/>
              <a:t>What</a:t>
            </a:r>
            <a:r>
              <a:rPr lang="fr-FR" sz="2100" dirty="0"/>
              <a:t> </a:t>
            </a:r>
            <a:r>
              <a:rPr lang="fr-FR" sz="2100" dirty="0" err="1"/>
              <a:t>learning</a:t>
            </a:r>
            <a:r>
              <a:rPr lang="fr-FR" sz="2100" dirty="0"/>
              <a:t> stage </a:t>
            </a:r>
            <a:r>
              <a:rPr lang="fr-FR" sz="2100" dirty="0" err="1"/>
              <a:t>does</a:t>
            </a:r>
            <a:r>
              <a:rPr lang="fr-FR" sz="2100" dirty="0"/>
              <a:t> </a:t>
            </a:r>
            <a:r>
              <a:rPr lang="fr-FR" sz="2100" dirty="0" err="1"/>
              <a:t>this</a:t>
            </a:r>
            <a:r>
              <a:rPr lang="fr-FR" sz="2100" dirty="0"/>
              <a:t> support?</a:t>
            </a:r>
          </a:p>
          <a:p>
            <a:pPr lvl="2"/>
            <a:r>
              <a:rPr lang="fr-FR" sz="2100" dirty="0" err="1"/>
              <a:t>Which</a:t>
            </a:r>
            <a:r>
              <a:rPr lang="fr-FR" sz="2100" dirty="0"/>
              <a:t> of the </a:t>
            </a:r>
            <a:r>
              <a:rPr lang="fr-FR" sz="2100" dirty="0" err="1"/>
              <a:t>pedagogical</a:t>
            </a:r>
            <a:r>
              <a:rPr lang="fr-FR" sz="2100" dirty="0"/>
              <a:t> </a:t>
            </a:r>
            <a:r>
              <a:rPr lang="fr-FR" sz="2100" dirty="0" err="1"/>
              <a:t>principles</a:t>
            </a:r>
            <a:r>
              <a:rPr lang="fr-FR" sz="2100" dirty="0"/>
              <a:t> </a:t>
            </a:r>
            <a:r>
              <a:rPr lang="fr-FR" sz="2100" dirty="0" err="1"/>
              <a:t>does</a:t>
            </a:r>
            <a:r>
              <a:rPr lang="fr-FR" sz="2100" dirty="0"/>
              <a:t> </a:t>
            </a:r>
            <a:r>
              <a:rPr lang="fr-FR" sz="2100" dirty="0" err="1"/>
              <a:t>it</a:t>
            </a:r>
            <a:r>
              <a:rPr lang="fr-FR" sz="2100" dirty="0"/>
              <a:t> </a:t>
            </a:r>
            <a:r>
              <a:rPr lang="fr-FR" sz="2100" dirty="0" err="1"/>
              <a:t>fulfill</a:t>
            </a:r>
            <a:r>
              <a:rPr lang="fr-FR" sz="2100" dirty="0"/>
              <a:t>?</a:t>
            </a:r>
          </a:p>
          <a:p>
            <a:pPr lvl="2"/>
            <a:r>
              <a:rPr lang="fr-FR" sz="2100" dirty="0" err="1"/>
              <a:t>What’s</a:t>
            </a:r>
            <a:r>
              <a:rPr lang="fr-FR" sz="2100" dirty="0"/>
              <a:t> </a:t>
            </a:r>
            <a:r>
              <a:rPr lang="fr-FR" sz="2100" dirty="0" err="1"/>
              <a:t>going</a:t>
            </a:r>
            <a:r>
              <a:rPr lang="fr-FR" sz="2100" dirty="0"/>
              <a:t> on in the </a:t>
            </a:r>
            <a:r>
              <a:rPr lang="fr-FR" sz="2100" dirty="0" err="1"/>
              <a:t>learners</a:t>
            </a:r>
            <a:r>
              <a:rPr lang="fr-FR" sz="2100" dirty="0"/>
              <a:t>’ </a:t>
            </a:r>
            <a:r>
              <a:rPr lang="fr-FR" sz="2100" dirty="0" err="1"/>
              <a:t>brains</a:t>
            </a:r>
            <a:r>
              <a:rPr lang="fr-FR" sz="2100" dirty="0"/>
              <a:t>?</a:t>
            </a:r>
          </a:p>
          <a:p>
            <a:pPr lvl="2"/>
            <a:r>
              <a:rPr lang="fr-FR" sz="2100" dirty="0"/>
              <a:t>How </a:t>
            </a:r>
            <a:r>
              <a:rPr lang="fr-FR" sz="2100" dirty="0" err="1"/>
              <a:t>could</a:t>
            </a:r>
            <a:r>
              <a:rPr lang="fr-FR" sz="2100" dirty="0"/>
              <a:t> </a:t>
            </a:r>
            <a:r>
              <a:rPr lang="fr-FR" sz="2100" dirty="0" err="1"/>
              <a:t>you</a:t>
            </a:r>
            <a:r>
              <a:rPr lang="fr-FR" sz="2100" dirty="0"/>
              <a:t> use / or </a:t>
            </a:r>
            <a:r>
              <a:rPr lang="fr-FR" sz="2100" dirty="0" err="1"/>
              <a:t>adapt</a:t>
            </a:r>
            <a:r>
              <a:rPr lang="fr-FR" sz="2100" dirty="0"/>
              <a:t> </a:t>
            </a:r>
            <a:r>
              <a:rPr lang="fr-FR" sz="2100" dirty="0" err="1"/>
              <a:t>these</a:t>
            </a:r>
            <a:r>
              <a:rPr lang="fr-FR" sz="2100" dirty="0"/>
              <a:t> </a:t>
            </a:r>
            <a:r>
              <a:rPr lang="fr-FR" sz="2100" dirty="0" err="1"/>
              <a:t>activities</a:t>
            </a:r>
            <a:r>
              <a:rPr lang="fr-FR" sz="2100" dirty="0"/>
              <a:t> for </a:t>
            </a:r>
            <a:r>
              <a:rPr lang="fr-FR" sz="2100" dirty="0" err="1"/>
              <a:t>your</a:t>
            </a:r>
            <a:r>
              <a:rPr lang="fr-FR" sz="2100" dirty="0"/>
              <a:t> </a:t>
            </a:r>
            <a:r>
              <a:rPr lang="fr-FR" sz="2100" dirty="0" err="1"/>
              <a:t>learners</a:t>
            </a:r>
            <a:r>
              <a:rPr lang="fr-FR" sz="2100" dirty="0"/>
              <a:t>?</a:t>
            </a:r>
          </a:p>
          <a:p>
            <a:endParaRPr lang="fr-FR" sz="2400" dirty="0"/>
          </a:p>
          <a:p>
            <a:pPr marL="0" indent="0">
              <a:buNone/>
            </a:pPr>
            <a:endParaRPr lang="fr-FR" sz="2400" dirty="0"/>
          </a:p>
        </p:txBody>
      </p:sp>
      <p:pic>
        <p:nvPicPr>
          <p:cNvPr id="10" name="Picture 9">
            <a:extLst>
              <a:ext uri="{FF2B5EF4-FFF2-40B4-BE49-F238E27FC236}">
                <a16:creationId xmlns:a16="http://schemas.microsoft.com/office/drawing/2014/main" id="{E8C1D1D4-DD87-43A8-F977-C914C9C7F5AD}"/>
              </a:ext>
            </a:extLst>
          </p:cNvPr>
          <p:cNvPicPr>
            <a:picLocks noChangeAspect="1"/>
          </p:cNvPicPr>
          <p:nvPr/>
        </p:nvPicPr>
        <p:blipFill>
          <a:blip r:embed="rId4"/>
          <a:stretch>
            <a:fillRect/>
          </a:stretch>
        </p:blipFill>
        <p:spPr>
          <a:xfrm>
            <a:off x="290147" y="1052736"/>
            <a:ext cx="2428961" cy="5256584"/>
          </a:xfrm>
          <a:prstGeom prst="rect">
            <a:avLst/>
          </a:prstGeom>
        </p:spPr>
      </p:pic>
    </p:spTree>
    <p:extLst>
      <p:ext uri="{BB962C8B-B14F-4D97-AF65-F5344CB8AC3E}">
        <p14:creationId xmlns:p14="http://schemas.microsoft.com/office/powerpoint/2010/main" val="81200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99AA5-84CC-E253-9D08-7A6316C1AA67}"/>
              </a:ext>
            </a:extLst>
          </p:cNvPr>
          <p:cNvSpPr>
            <a:spLocks noGrp="1"/>
          </p:cNvSpPr>
          <p:nvPr>
            <p:ph type="title"/>
          </p:nvPr>
        </p:nvSpPr>
        <p:spPr>
          <a:xfrm>
            <a:off x="683568" y="388381"/>
            <a:ext cx="7978525" cy="622091"/>
          </a:xfrm>
        </p:spPr>
        <p:txBody>
          <a:bodyPr wrap="none" anchor="t">
            <a:normAutofit/>
          </a:bodyPr>
          <a:lstStyle/>
          <a:p>
            <a:r>
              <a:rPr lang="de-AT" dirty="0">
                <a:solidFill>
                  <a:srgbClr val="C00000"/>
                </a:solidFill>
              </a:rPr>
              <a:t>Didaktische Grundsätze – Auswahl </a:t>
            </a:r>
          </a:p>
        </p:txBody>
      </p:sp>
      <p:sp>
        <p:nvSpPr>
          <p:cNvPr id="5" name="Foliennummernplatzhalter 4">
            <a:extLst>
              <a:ext uri="{FF2B5EF4-FFF2-40B4-BE49-F238E27FC236}">
                <a16:creationId xmlns:a16="http://schemas.microsoft.com/office/drawing/2014/main" id="{C1200039-629D-13B3-E80D-B544020C6467}"/>
              </a:ext>
            </a:extLst>
          </p:cNvPr>
          <p:cNvSpPr>
            <a:spLocks noGrp="1"/>
          </p:cNvSpPr>
          <p:nvPr>
            <p:ph type="sldNum" sz="quarter" idx="12"/>
          </p:nvPr>
        </p:nvSpPr>
        <p:spPr>
          <a:xfrm>
            <a:off x="7558201" y="5647503"/>
            <a:ext cx="960324" cy="200025"/>
          </a:xfrm>
        </p:spPr>
        <p:txBody>
          <a:bodyPr anchor="ctr">
            <a:normAutofit fontScale="62500" lnSpcReduction="20000"/>
          </a:bodyPr>
          <a:lstStyle/>
          <a:p>
            <a:pPr algn="r">
              <a:lnSpc>
                <a:spcPct val="90000"/>
              </a:lnSpc>
              <a:spcAft>
                <a:spcPts val="600"/>
              </a:spcAft>
              <a:defRPr/>
            </a:pPr>
            <a:fld id="{1206269C-C24E-4E80-9A4B-E7E19BB59A67}" type="slidenum">
              <a:rPr lang="de-AT" sz="1400">
                <a:solidFill>
                  <a:prstClr val="black"/>
                </a:solidFill>
                <a:latin typeface="Calibri" panose="020F0502020204030204" pitchFamily="34" charset="0"/>
                <a:cs typeface="Calibri" panose="020F0502020204030204" pitchFamily="34" charset="0"/>
              </a:rPr>
              <a:pPr algn="r">
                <a:lnSpc>
                  <a:spcPct val="90000"/>
                </a:lnSpc>
                <a:spcAft>
                  <a:spcPts val="600"/>
                </a:spcAft>
                <a:defRPr/>
              </a:pPr>
              <a:t>9</a:t>
            </a:fld>
            <a:endParaRPr lang="de-AT" sz="1400">
              <a:solidFill>
                <a:prstClr val="black"/>
              </a:solidFill>
              <a:latin typeface="Calibri" panose="020F0502020204030204" pitchFamily="34" charset="0"/>
              <a:cs typeface="Calibri" panose="020F0502020204030204" pitchFamily="34" charset="0"/>
            </a:endParaRPr>
          </a:p>
        </p:txBody>
      </p:sp>
      <p:graphicFrame>
        <p:nvGraphicFramePr>
          <p:cNvPr id="11" name="Inhaltsplatzhalter 2">
            <a:extLst>
              <a:ext uri="{FF2B5EF4-FFF2-40B4-BE49-F238E27FC236}">
                <a16:creationId xmlns:a16="http://schemas.microsoft.com/office/drawing/2014/main" id="{70853D27-3E27-488C-443E-52A5396327B4}"/>
              </a:ext>
            </a:extLst>
          </p:cNvPr>
          <p:cNvGraphicFramePr/>
          <p:nvPr>
            <p:extLst>
              <p:ext uri="{D42A27DB-BD31-4B8C-83A1-F6EECF244321}">
                <p14:modId xmlns:p14="http://schemas.microsoft.com/office/powerpoint/2010/main" val="1476836447"/>
              </p:ext>
            </p:extLst>
          </p:nvPr>
        </p:nvGraphicFramePr>
        <p:xfrm>
          <a:off x="765773" y="1772816"/>
          <a:ext cx="7978775"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Rectangle with Corners Rounded 2">
            <a:extLst>
              <a:ext uri="{FF2B5EF4-FFF2-40B4-BE49-F238E27FC236}">
                <a16:creationId xmlns:a16="http://schemas.microsoft.com/office/drawing/2014/main" id="{086D6063-74A2-361C-916A-D063E2B63D1A}"/>
              </a:ext>
            </a:extLst>
          </p:cNvPr>
          <p:cNvSpPr/>
          <p:nvPr/>
        </p:nvSpPr>
        <p:spPr>
          <a:xfrm>
            <a:off x="179512" y="1010472"/>
            <a:ext cx="3600400" cy="686329"/>
          </a:xfrm>
          <a:prstGeom prst="wedgeRoundRectCallout">
            <a:avLst>
              <a:gd name="adj1" fmla="val 20645"/>
              <a:gd name="adj2" fmla="val 100781"/>
              <a:gd name="adj3" fmla="val 1666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t>Über</a:t>
            </a:r>
            <a:r>
              <a:rPr lang="en-US" dirty="0"/>
              <a:t> </a:t>
            </a:r>
            <a:r>
              <a:rPr lang="en-US" dirty="0" err="1"/>
              <a:t>meine</a:t>
            </a:r>
            <a:r>
              <a:rPr lang="en-US" dirty="0"/>
              <a:t> </a:t>
            </a:r>
            <a:r>
              <a:rPr lang="en-US" dirty="0" err="1"/>
              <a:t>Pläne</a:t>
            </a:r>
            <a:r>
              <a:rPr lang="en-US" dirty="0"/>
              <a:t> </a:t>
            </a:r>
            <a:r>
              <a:rPr lang="en-US" dirty="0" err="1"/>
              <a:t>sprechen</a:t>
            </a:r>
            <a:r>
              <a:rPr lang="en-US" dirty="0"/>
              <a:t> </a:t>
            </a:r>
            <a:endParaRPr lang="en-AT" dirty="0"/>
          </a:p>
        </p:txBody>
      </p:sp>
      <p:sp>
        <p:nvSpPr>
          <p:cNvPr id="6" name="Speech Bubble: Rectangle with Corners Rounded 5">
            <a:extLst>
              <a:ext uri="{FF2B5EF4-FFF2-40B4-BE49-F238E27FC236}">
                <a16:creationId xmlns:a16="http://schemas.microsoft.com/office/drawing/2014/main" id="{48B5586B-685C-3D38-5DEC-2FABE17D0D28}"/>
              </a:ext>
            </a:extLst>
          </p:cNvPr>
          <p:cNvSpPr/>
          <p:nvPr/>
        </p:nvSpPr>
        <p:spPr>
          <a:xfrm>
            <a:off x="467544" y="3212976"/>
            <a:ext cx="1504336" cy="965768"/>
          </a:xfrm>
          <a:prstGeom prst="wedgeRoundRectCallout">
            <a:avLst>
              <a:gd name="adj1" fmla="val 123736"/>
              <a:gd name="adj2" fmla="val -132095"/>
              <a:gd name="adj3" fmla="val 166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I am going to…</a:t>
            </a:r>
            <a:endParaRPr lang="en-AT" dirty="0"/>
          </a:p>
        </p:txBody>
      </p:sp>
      <p:sp>
        <p:nvSpPr>
          <p:cNvPr id="4" name="Rectangle 3">
            <a:extLst>
              <a:ext uri="{FF2B5EF4-FFF2-40B4-BE49-F238E27FC236}">
                <a16:creationId xmlns:a16="http://schemas.microsoft.com/office/drawing/2014/main" id="{10536C99-0C64-65B4-0E75-3B6D9F71E1AD}"/>
              </a:ext>
            </a:extLst>
          </p:cNvPr>
          <p:cNvSpPr/>
          <p:nvPr/>
        </p:nvSpPr>
        <p:spPr>
          <a:xfrm>
            <a:off x="765773" y="5209807"/>
            <a:ext cx="7978525" cy="72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Das Ziel ist KOMMUNIKATION! </a:t>
            </a:r>
          </a:p>
          <a:p>
            <a:pPr algn="ctr"/>
            <a:r>
              <a:rPr lang="de-AT" dirty="0" err="1"/>
              <a:t>Using</a:t>
            </a:r>
            <a:r>
              <a:rPr lang="de-AT" dirty="0"/>
              <a:t> </a:t>
            </a:r>
            <a:r>
              <a:rPr lang="de-AT" dirty="0" err="1"/>
              <a:t>the</a:t>
            </a:r>
            <a:r>
              <a:rPr lang="de-AT" dirty="0"/>
              <a:t> </a:t>
            </a:r>
            <a:r>
              <a:rPr lang="de-AT" dirty="0" err="1"/>
              <a:t>language</a:t>
            </a:r>
            <a:r>
              <a:rPr lang="de-AT" dirty="0"/>
              <a:t> in </a:t>
            </a:r>
            <a:r>
              <a:rPr lang="de-AT" dirty="0" err="1"/>
              <a:t>communicative</a:t>
            </a:r>
            <a:r>
              <a:rPr lang="de-AT" dirty="0"/>
              <a:t> </a:t>
            </a:r>
            <a:r>
              <a:rPr lang="de-AT" dirty="0" err="1"/>
              <a:t>contexts</a:t>
            </a:r>
            <a:r>
              <a:rPr lang="de-AT" dirty="0"/>
              <a:t> and </a:t>
            </a:r>
            <a:r>
              <a:rPr lang="de-AT" dirty="0" err="1"/>
              <a:t>situations</a:t>
            </a:r>
            <a:r>
              <a:rPr lang="de-AT" dirty="0"/>
              <a:t>.</a:t>
            </a:r>
            <a:endParaRPr lang="en-AT" dirty="0"/>
          </a:p>
        </p:txBody>
      </p:sp>
    </p:spTree>
    <p:extLst>
      <p:ext uri="{BB962C8B-B14F-4D97-AF65-F5344CB8AC3E}">
        <p14:creationId xmlns:p14="http://schemas.microsoft.com/office/powerpoint/2010/main" val="26226438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498376"/>
          </a:xfrm>
        </p:spPr>
        <p:txBody>
          <a:bodyPr/>
          <a:lstStyle/>
          <a:p>
            <a:r>
              <a:rPr lang="fr-FR" sz="2800" dirty="0"/>
              <a:t>Sources</a:t>
            </a:r>
          </a:p>
        </p:txBody>
      </p:sp>
      <p:sp>
        <p:nvSpPr>
          <p:cNvPr id="3" name="Text Placeholder 2"/>
          <p:cNvSpPr>
            <a:spLocks noGrp="1"/>
          </p:cNvSpPr>
          <p:nvPr>
            <p:ph type="body" idx="2"/>
          </p:nvPr>
        </p:nvSpPr>
        <p:spPr>
          <a:xfrm>
            <a:off x="381000" y="1700808"/>
            <a:ext cx="2362200" cy="4425355"/>
          </a:xfrm>
        </p:spPr>
        <p:txBody>
          <a:bodyPr/>
          <a:lstStyle/>
          <a:p>
            <a:endParaRPr lang="fr-FR" dirty="0"/>
          </a:p>
        </p:txBody>
      </p:sp>
      <p:sp>
        <p:nvSpPr>
          <p:cNvPr id="4" name="Content Placeholder 3"/>
          <p:cNvSpPr>
            <a:spLocks noGrp="1"/>
          </p:cNvSpPr>
          <p:nvPr>
            <p:ph sz="quarter" idx="1"/>
          </p:nvPr>
        </p:nvSpPr>
        <p:spPr>
          <a:xfrm>
            <a:off x="2987824" y="685800"/>
            <a:ext cx="5976664" cy="5410200"/>
          </a:xfrm>
        </p:spPr>
        <p:txBody>
          <a:bodyPr>
            <a:noAutofit/>
          </a:bodyPr>
          <a:lstStyle/>
          <a:p>
            <a:r>
              <a:rPr lang="fr-FR" sz="1800" dirty="0" err="1"/>
              <a:t>Newby</a:t>
            </a:r>
            <a:r>
              <a:rPr lang="fr-FR" sz="1800" dirty="0"/>
              <a:t>, D., </a:t>
            </a:r>
            <a:r>
              <a:rPr lang="sv-SE" sz="1800" i="1" dirty="0"/>
              <a:t>Grammar for Communication, </a:t>
            </a:r>
            <a:r>
              <a:rPr lang="sv-SE" sz="1800" dirty="0"/>
              <a:t>Vienna, Bundesverlag: 1989* </a:t>
            </a:r>
          </a:p>
          <a:p>
            <a:r>
              <a:rPr lang="fr-FR" sz="1800" dirty="0" err="1"/>
              <a:t>Newby</a:t>
            </a:r>
            <a:r>
              <a:rPr lang="fr-FR" sz="1800" dirty="0"/>
              <a:t>, D</a:t>
            </a:r>
            <a:r>
              <a:rPr lang="fr-FR" sz="1800" i="1" dirty="0"/>
              <a:t>., </a:t>
            </a:r>
            <a:r>
              <a:rPr lang="fr-FR" sz="1800" i="1" dirty="0" err="1"/>
              <a:t>Grammar</a:t>
            </a:r>
            <a:r>
              <a:rPr lang="fr-FR" sz="1800" i="1" dirty="0"/>
              <a:t> for Communication: </a:t>
            </a:r>
            <a:r>
              <a:rPr lang="fr-FR" sz="1800" i="1" dirty="0" err="1"/>
              <a:t>Exercises</a:t>
            </a:r>
            <a:r>
              <a:rPr lang="fr-FR" sz="1800" i="1" dirty="0"/>
              <a:t> and </a:t>
            </a:r>
            <a:r>
              <a:rPr lang="fr-FR" sz="1800" i="1" dirty="0" err="1"/>
              <a:t>Activities</a:t>
            </a:r>
            <a:r>
              <a:rPr lang="fr-FR" sz="1800" i="1" dirty="0"/>
              <a:t>, </a:t>
            </a:r>
            <a:r>
              <a:rPr lang="fr-FR" sz="1800" dirty="0"/>
              <a:t>Vienna, </a:t>
            </a:r>
            <a:r>
              <a:rPr lang="fr-FR" sz="1800" dirty="0" err="1"/>
              <a:t>Bundesverlag</a:t>
            </a:r>
            <a:r>
              <a:rPr lang="fr-FR" sz="1800" dirty="0"/>
              <a:t>: 1992* </a:t>
            </a:r>
          </a:p>
          <a:p>
            <a:r>
              <a:rPr lang="fr-FR" sz="1800" dirty="0"/>
              <a:t> </a:t>
            </a:r>
            <a:r>
              <a:rPr lang="fr-FR" sz="1800" dirty="0" err="1"/>
              <a:t>Newby</a:t>
            </a:r>
            <a:r>
              <a:rPr lang="fr-FR" sz="1800" dirty="0"/>
              <a:t>, D., '</a:t>
            </a:r>
            <a:r>
              <a:rPr lang="fr-FR" sz="1800" dirty="0" err="1"/>
              <a:t>Theory</a:t>
            </a:r>
            <a:r>
              <a:rPr lang="fr-FR" sz="1800" dirty="0"/>
              <a:t> and Practice in Communicative </a:t>
            </a:r>
            <a:r>
              <a:rPr lang="fr-FR" sz="1800" dirty="0" err="1"/>
              <a:t>Grammar</a:t>
            </a:r>
            <a:r>
              <a:rPr lang="fr-FR" sz="1800" dirty="0"/>
              <a:t>' in R. de </a:t>
            </a:r>
            <a:r>
              <a:rPr lang="fr-FR" sz="1800" dirty="0" err="1"/>
              <a:t>Beaugrande</a:t>
            </a:r>
            <a:r>
              <a:rPr lang="fr-FR" sz="1800" dirty="0"/>
              <a:t>, M. </a:t>
            </a:r>
            <a:r>
              <a:rPr lang="fr-FR" sz="1800" dirty="0" err="1"/>
              <a:t>Grosman</a:t>
            </a:r>
            <a:r>
              <a:rPr lang="fr-FR" sz="1800" dirty="0"/>
              <a:t>, B. </a:t>
            </a:r>
            <a:r>
              <a:rPr lang="fr-FR" sz="1800" dirty="0" err="1"/>
              <a:t>Seidlhofer</a:t>
            </a:r>
            <a:r>
              <a:rPr lang="fr-FR" sz="1800" dirty="0"/>
              <a:t>, (</a:t>
            </a:r>
            <a:r>
              <a:rPr lang="fr-FR" sz="1800" dirty="0" err="1"/>
              <a:t>eds</a:t>
            </a:r>
            <a:r>
              <a:rPr lang="fr-FR" sz="1800" dirty="0"/>
              <a:t>.) (1998) </a:t>
            </a:r>
            <a:r>
              <a:rPr lang="fr-FR" sz="1800" i="1" dirty="0" err="1"/>
              <a:t>Language</a:t>
            </a:r>
            <a:r>
              <a:rPr lang="fr-FR" sz="1800" i="1" dirty="0"/>
              <a:t> Policy and </a:t>
            </a:r>
            <a:r>
              <a:rPr lang="fr-FR" sz="1800" i="1" dirty="0" err="1"/>
              <a:t>Language</a:t>
            </a:r>
            <a:r>
              <a:rPr lang="fr-FR" sz="1800" i="1" dirty="0"/>
              <a:t> Education in </a:t>
            </a:r>
            <a:r>
              <a:rPr lang="fr-FR" sz="1800" i="1" dirty="0" err="1"/>
              <a:t>Emerging</a:t>
            </a:r>
            <a:r>
              <a:rPr lang="fr-FR" sz="1800" i="1" dirty="0"/>
              <a:t> Nations, </a:t>
            </a:r>
            <a:r>
              <a:rPr lang="fr-FR" sz="1800" i="1" dirty="0" err="1"/>
              <a:t>Series</a:t>
            </a:r>
            <a:r>
              <a:rPr lang="fr-FR" sz="1800" i="1" dirty="0"/>
              <a:t>: </a:t>
            </a:r>
            <a:r>
              <a:rPr lang="fr-FR" sz="1800" i="1" dirty="0" err="1"/>
              <a:t>Advances</a:t>
            </a:r>
            <a:r>
              <a:rPr lang="fr-FR" sz="1800" i="1" dirty="0"/>
              <a:t> in </a:t>
            </a:r>
            <a:r>
              <a:rPr lang="fr-FR" sz="1800" i="1" dirty="0" err="1"/>
              <a:t>Discourse</a:t>
            </a:r>
            <a:r>
              <a:rPr lang="fr-FR" sz="1800" i="1" dirty="0"/>
              <a:t> </a:t>
            </a:r>
            <a:r>
              <a:rPr lang="fr-FR" sz="1800" i="1" dirty="0" err="1"/>
              <a:t>Processes</a:t>
            </a:r>
            <a:r>
              <a:rPr lang="fr-FR" sz="1800" i="1" dirty="0"/>
              <a:t> Vol. LXIII, pp 151-164</a:t>
            </a:r>
            <a:r>
              <a:rPr lang="fr-FR" sz="1800" dirty="0"/>
              <a:t>. Stamford, </a:t>
            </a:r>
            <a:r>
              <a:rPr lang="fr-FR" sz="1800" dirty="0" err="1"/>
              <a:t>Conneticut</a:t>
            </a:r>
            <a:r>
              <a:rPr lang="fr-FR" sz="1800" dirty="0"/>
              <a:t>: </a:t>
            </a:r>
            <a:r>
              <a:rPr lang="fr-FR" sz="1800" dirty="0" err="1"/>
              <a:t>Ablex</a:t>
            </a:r>
            <a:r>
              <a:rPr lang="fr-FR" sz="1800" dirty="0"/>
              <a:t> </a:t>
            </a:r>
            <a:r>
              <a:rPr lang="fr-FR" sz="1800" dirty="0" err="1"/>
              <a:t>Publishing</a:t>
            </a:r>
            <a:r>
              <a:rPr lang="fr-FR" sz="1800" dirty="0"/>
              <a:t> Corporation </a:t>
            </a:r>
          </a:p>
          <a:p>
            <a:r>
              <a:rPr lang="en-US" sz="1800" dirty="0"/>
              <a:t>National Education Association. </a:t>
            </a:r>
            <a:r>
              <a:rPr lang="en-US" sz="1800" i="1" dirty="0"/>
              <a:t>Doubts &amp; Certainties</a:t>
            </a:r>
            <a:r>
              <a:rPr lang="en-US" sz="1800" dirty="0"/>
              <a:t>, January/February 1994. Material adapted from Renate </a:t>
            </a:r>
            <a:r>
              <a:rPr lang="en-US" sz="1800" dirty="0" err="1"/>
              <a:t>Nummela</a:t>
            </a:r>
            <a:r>
              <a:rPr lang="en-US" sz="1800" dirty="0"/>
              <a:t> Caine and Geoffrey Caine, </a:t>
            </a:r>
            <a:r>
              <a:rPr lang="en-US" sz="1800" i="1" dirty="0"/>
              <a:t>Making Connections: Teaching and the Human Brain</a:t>
            </a:r>
            <a:r>
              <a:rPr lang="en-US" sz="1800" dirty="0"/>
              <a:t>, ASCD, 1991; Addison Wesley, 1994. online: </a:t>
            </a:r>
            <a:r>
              <a:rPr lang="fr-FR" sz="1800" dirty="0">
                <a:hlinkClick r:id="rId2"/>
              </a:rPr>
              <a:t>http://www.nea.org/teachexperience/braik030925.html</a:t>
            </a:r>
            <a:r>
              <a:rPr lang="fr-FR" sz="1800" dirty="0"/>
              <a:t>  , 25.02.2014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41196"/>
            <a:ext cx="1560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6097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592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D2F61-0B53-60F7-39EC-A8F544D158C3}"/>
              </a:ext>
            </a:extLst>
          </p:cNvPr>
          <p:cNvSpPr>
            <a:spLocks noGrp="1"/>
          </p:cNvSpPr>
          <p:nvPr>
            <p:ph type="title"/>
          </p:nvPr>
        </p:nvSpPr>
        <p:spPr/>
        <p:txBody>
          <a:bodyPr/>
          <a:lstStyle/>
          <a:p>
            <a:r>
              <a:rPr lang="en-US" dirty="0"/>
              <a:t>More useful resources for teaching grammar</a:t>
            </a:r>
            <a:endParaRPr lang="en-AT" dirty="0"/>
          </a:p>
        </p:txBody>
      </p:sp>
      <p:pic>
        <p:nvPicPr>
          <p:cNvPr id="1028" name="Picture 4">
            <a:extLst>
              <a:ext uri="{FF2B5EF4-FFF2-40B4-BE49-F238E27FC236}">
                <a16:creationId xmlns:a16="http://schemas.microsoft.com/office/drawing/2014/main" id="{56943268-298B-9080-C8AF-EFE632161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61386"/>
            <a:ext cx="3657588" cy="207263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7A41B20D-0FD7-699D-3814-805C88C5E68B}"/>
              </a:ext>
            </a:extLst>
          </p:cNvPr>
          <p:cNvSpPr/>
          <p:nvPr/>
        </p:nvSpPr>
        <p:spPr>
          <a:xfrm>
            <a:off x="5508104" y="2636912"/>
            <a:ext cx="2304256" cy="1296144"/>
          </a:xfrm>
          <a:prstGeom prst="wedgeEllipseCallout">
            <a:avLst>
              <a:gd name="adj1" fmla="val -81455"/>
              <a:gd name="adj2" fmla="val -38692"/>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hlinkClick r:id="rId3"/>
              </a:rPr>
              <a:t>Useful books for teachers on epep.at</a:t>
            </a:r>
            <a:endParaRPr lang="en-AT" dirty="0"/>
          </a:p>
        </p:txBody>
      </p:sp>
    </p:spTree>
    <p:extLst>
      <p:ext uri="{BB962C8B-B14F-4D97-AF65-F5344CB8AC3E}">
        <p14:creationId xmlns:p14="http://schemas.microsoft.com/office/powerpoint/2010/main" val="153597774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0</TotalTime>
  <Words>4200</Words>
  <Application>Microsoft Office PowerPoint</Application>
  <PresentationFormat>On-screen Show (4:3)</PresentationFormat>
  <Paragraphs>583</Paragraphs>
  <Slides>91</Slides>
  <Notes>15</Notes>
  <HiddenSlides>1</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91</vt:i4>
      </vt:variant>
    </vt:vector>
  </HeadingPairs>
  <TitlesOfParts>
    <vt:vector size="115" baseType="lpstr">
      <vt:lpstr>Arial</vt:lpstr>
      <vt:lpstr>Berlin Sans FB Demi</vt:lpstr>
      <vt:lpstr>Bloodlust</vt:lpstr>
      <vt:lpstr>Bradley Hand ITC</vt:lpstr>
      <vt:lpstr>Calibri</vt:lpstr>
      <vt:lpstr>Cambria</vt:lpstr>
      <vt:lpstr>Century Gothic</vt:lpstr>
      <vt:lpstr>CG Times</vt:lpstr>
      <vt:lpstr>Colonna MT</vt:lpstr>
      <vt:lpstr>Corbel</vt:lpstr>
      <vt:lpstr>Courier New</vt:lpstr>
      <vt:lpstr>Georgia</vt:lpstr>
      <vt:lpstr>Lemon</vt:lpstr>
      <vt:lpstr>Palatino Linotype</vt:lpstr>
      <vt:lpstr>Rage Italic</vt:lpstr>
      <vt:lpstr>Symbol</vt:lpstr>
      <vt:lpstr>Times New Roman</vt:lpstr>
      <vt:lpstr>Wingdings</vt:lpstr>
      <vt:lpstr>Wingdings 2</vt:lpstr>
      <vt:lpstr>Civic</vt:lpstr>
      <vt:lpstr>Sketchbook</vt:lpstr>
      <vt:lpstr>1_Civic</vt:lpstr>
      <vt:lpstr>2_Civic</vt:lpstr>
      <vt:lpstr>3_Civic</vt:lpstr>
      <vt:lpstr>Knowing Grammar                                or Using Grammar</vt:lpstr>
      <vt:lpstr>Our Plan for Today</vt:lpstr>
      <vt:lpstr>Teaching and learning grammar</vt:lpstr>
      <vt:lpstr>What’s the status quo?</vt:lpstr>
      <vt:lpstr>Save this padlet for future reference</vt:lpstr>
      <vt:lpstr>Der neue Lehrplan</vt:lpstr>
      <vt:lpstr>Zentrale fachliche Konzepte: Bedeutung und Form</vt:lpstr>
      <vt:lpstr>Kompetenzmodel -  die Rolle der „sprachlichen Mittel“</vt:lpstr>
      <vt:lpstr>Didaktische Grundsätze – Auswahl </vt:lpstr>
      <vt:lpstr>Why does the new curriculum choose a MEANING into FORM approach?</vt:lpstr>
      <vt:lpstr> Inductive approach    Students find a match between MEANING and FORM</vt:lpstr>
      <vt:lpstr>Performance I can write about another person</vt:lpstr>
      <vt:lpstr>Performance Show us that you can write about your general experiences and specific details</vt:lpstr>
      <vt:lpstr>Why does the new curriculum choose a MEANING into FORM approach?</vt:lpstr>
      <vt:lpstr>Learning = creating new connections in the neural networks</vt:lpstr>
      <vt:lpstr>See, hear, speak, and gesture</vt:lpstr>
      <vt:lpstr>Snyg    What is happening in this brain?</vt:lpstr>
      <vt:lpstr>Using many senses simultaneously</vt:lpstr>
      <vt:lpstr>Making it meaningful through personalization</vt:lpstr>
      <vt:lpstr>Our brain  extracts patterns automatically </vt:lpstr>
      <vt:lpstr>From examples to rules/patterns</vt:lpstr>
      <vt:lpstr>How does explicit and implicit SLT affect production and processing of syntax?</vt:lpstr>
      <vt:lpstr>Kara Morgan-Short, Karsten Steinhauer, Cristina Sanz and Michael T. Ullman, „Explicit and Implicit Second Language Training Differentially Affect the Achievement of Native-like Brain Activation Patterns“ Journal of Cognitive Neuroscience, 24:4, pp. 933-947</vt:lpstr>
      <vt:lpstr>ERP:  Event Related Potential voltage maps</vt:lpstr>
      <vt:lpstr>Behavioral data</vt:lpstr>
      <vt:lpstr>ERP data revealed striking differences between the groups‘ neural activity at both proficiency levels in response to syntactic violations. </vt:lpstr>
      <vt:lpstr>What does this mean for teaching?</vt:lpstr>
      <vt:lpstr>Let‘s do a little experiment</vt:lpstr>
      <vt:lpstr>A first example: Domino Race</vt:lpstr>
      <vt:lpstr>How efficient are these activities</vt:lpstr>
      <vt:lpstr>PowerPoint Presentation</vt:lpstr>
      <vt:lpstr>PowerPoint Presentation</vt:lpstr>
      <vt:lpstr>Didaktische Grundsätze – Auswahl </vt:lpstr>
      <vt:lpstr>Vokabellisten</vt:lpstr>
      <vt:lpstr>Arbeit mit der Vocab Box</vt:lpstr>
      <vt:lpstr>1. Walk and Talk</vt:lpstr>
      <vt:lpstr>Walk and Talk</vt:lpstr>
      <vt:lpstr>PowerPoint Presentation</vt:lpstr>
      <vt:lpstr>PowerPoint Presentation</vt:lpstr>
      <vt:lpstr>PowerPoint Presentation</vt:lpstr>
      <vt:lpstr>Warum ist das so Wichtig?</vt:lpstr>
      <vt:lpstr>Stretch your memory</vt:lpstr>
      <vt:lpstr>Stretch your memory  </vt:lpstr>
      <vt:lpstr>PowerPoint Presentation</vt:lpstr>
      <vt:lpstr>Approaches to teaching grammar</vt:lpstr>
      <vt:lpstr>PowerPoint Presentation</vt:lpstr>
      <vt:lpstr>Grammar rules must be:</vt:lpstr>
      <vt:lpstr>Is this rule valid?</vt:lpstr>
      <vt:lpstr>Let’s look at a few examples</vt:lpstr>
      <vt:lpstr>PowerPoint Presentation</vt:lpstr>
      <vt:lpstr>Let‘s see an alternative approach </vt:lpstr>
      <vt:lpstr>Implications for teaching</vt:lpstr>
      <vt:lpstr>Advantages of a notional « meaning into form » approach</vt:lpstr>
      <vt:lpstr>Examples of grammatical notions</vt:lpstr>
      <vt:lpstr>More examples…</vt:lpstr>
      <vt:lpstr>PowerPoint Presentation</vt:lpstr>
      <vt:lpstr>PowerPoint Presentation</vt:lpstr>
      <vt:lpstr>PowerPoint Presentation</vt:lpstr>
      <vt:lpstr>Communicative Grammar</vt:lpstr>
      <vt:lpstr>PowerPoint Presentation</vt:lpstr>
      <vt:lpstr>Another example…</vt:lpstr>
      <vt:lpstr>PowerPoint Presentation</vt:lpstr>
      <vt:lpstr>Adverbs… Performance Tasks</vt:lpstr>
      <vt:lpstr>Awareness Raising:  Describing Setting and Atmosphere</vt:lpstr>
      <vt:lpstr>Grammatical Concepts = Notions  Background and Circumstances</vt:lpstr>
      <vt:lpstr>Using all our senses and modes</vt:lpstr>
      <vt:lpstr>PowerPoint Presentation</vt:lpstr>
      <vt:lpstr>PowerPoint Presentation</vt:lpstr>
      <vt:lpstr>PowerPoint Presentation</vt:lpstr>
      <vt:lpstr>PowerPoint Presentation</vt:lpstr>
      <vt:lpstr>Personalisation and Groupwork</vt:lpstr>
      <vt:lpstr>Use several senses to anchor new concepts and forms</vt:lpstr>
      <vt:lpstr>PowerPoint Presentation</vt:lpstr>
      <vt:lpstr>What‘s the right time to practice a notion or form?</vt:lpstr>
      <vt:lpstr>What‘s the right time to practice a notion or form?</vt:lpstr>
      <vt:lpstr>Time to explore</vt:lpstr>
      <vt:lpstr>PowerPoint Presentation</vt:lpstr>
      <vt:lpstr>Basic writing: 3rd person s</vt:lpstr>
      <vt:lpstr>Testing in a communicative context</vt:lpstr>
      <vt:lpstr>Past Events</vt:lpstr>
      <vt:lpstr>Future plans and vague predictions</vt:lpstr>
      <vt:lpstr>Book project: grammar: general experiences (present perfect tense, past events – past simple)</vt:lpstr>
      <vt:lpstr>Circumstances – and – past events</vt:lpstr>
      <vt:lpstr>PowerPoint Presentation</vt:lpstr>
      <vt:lpstr>Duration: how long – since when?</vt:lpstr>
      <vt:lpstr>2nd Conditionals</vt:lpstr>
      <vt:lpstr>How to use reading projects to check grammar (and much more)  in a test</vt:lpstr>
      <vt:lpstr>Time to explore</vt:lpstr>
      <vt:lpstr>     </vt:lpstr>
      <vt:lpstr>Sources</vt:lpstr>
      <vt:lpstr>More useful resources for teaching grammar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Pölzleitner</dc:creator>
  <cp:lastModifiedBy>Lis Polzleitner</cp:lastModifiedBy>
  <cp:revision>167</cp:revision>
  <cp:lastPrinted>2025-03-20T12:50:57Z</cp:lastPrinted>
  <dcterms:created xsi:type="dcterms:W3CDTF">2014-01-22T19:57:56Z</dcterms:created>
  <dcterms:modified xsi:type="dcterms:W3CDTF">2026-01-23T12:16:17Z</dcterms:modified>
</cp:coreProperties>
</file>