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301" r:id="rId5"/>
    <p:sldId id="328" r:id="rId6"/>
    <p:sldId id="331" r:id="rId7"/>
    <p:sldId id="333" r:id="rId8"/>
    <p:sldId id="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2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 Polzleitner" userId="D2NXaXnfs2Gd9XnSsoSzUNGPHiJATujvN/I+hjwa7WY=" providerId="None" clId="Web-{28000EB4-5C71-42B3-B305-48347A266943}"/>
    <pc:docChg chg="delSld">
      <pc:chgData name="Lis Polzleitner" userId="D2NXaXnfs2Gd9XnSsoSzUNGPHiJATujvN/I+hjwa7WY=" providerId="None" clId="Web-{28000EB4-5C71-42B3-B305-48347A266943}" dt="2022-05-23T10:31:38.680" v="0"/>
      <pc:docMkLst>
        <pc:docMk/>
      </pc:docMkLst>
      <pc:sldChg chg="del">
        <pc:chgData name="Lis Polzleitner" userId="D2NXaXnfs2Gd9XnSsoSzUNGPHiJATujvN/I+hjwa7WY=" providerId="None" clId="Web-{28000EB4-5C71-42B3-B305-48347A266943}" dt="2022-05-23T10:31:38.680" v="0"/>
        <pc:sldMkLst>
          <pc:docMk/>
          <pc:sldMk cId="3557308746" sldId="5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3EC7-3FB0-42EA-9EEC-B442CA1CCB4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68B3-F09C-4AF1-88EB-BE08CB42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Questions: </a:t>
            </a:r>
            <a:r>
              <a:rPr lang="fr-FR" dirty="0" err="1"/>
              <a:t>ask</a:t>
            </a:r>
            <a:r>
              <a:rPr lang="fr-FR" dirty="0"/>
              <a:t> </a:t>
            </a:r>
            <a:r>
              <a:rPr lang="fr-FR" dirty="0" err="1"/>
              <a:t>individual</a:t>
            </a:r>
            <a:r>
              <a:rPr lang="fr-FR" dirty="0"/>
              <a:t> participants to </a:t>
            </a:r>
            <a:r>
              <a:rPr lang="fr-FR" dirty="0" err="1"/>
              <a:t>whisper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ear</a:t>
            </a:r>
            <a:r>
              <a:rPr lang="fr-FR" dirty="0"/>
              <a:t>.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report </a:t>
            </a:r>
            <a:r>
              <a:rPr lang="fr-FR" dirty="0" err="1"/>
              <a:t>what</a:t>
            </a:r>
            <a:r>
              <a:rPr lang="fr-FR" baseline="0" dirty="0"/>
              <a:t> </a:t>
            </a:r>
            <a:r>
              <a:rPr lang="fr-FR" baseline="0" dirty="0" err="1"/>
              <a:t>they</a:t>
            </a:r>
            <a:r>
              <a:rPr lang="fr-FR" baseline="0" dirty="0"/>
              <a:t> have </a:t>
            </a:r>
            <a:r>
              <a:rPr lang="fr-FR" baseline="0" dirty="0" err="1"/>
              <a:t>said</a:t>
            </a:r>
            <a:r>
              <a:rPr lang="fr-FR" baseline="0" dirty="0"/>
              <a:t>.</a:t>
            </a:r>
          </a:p>
          <a:p>
            <a:r>
              <a:rPr lang="fr-FR" baseline="0" dirty="0" err="1"/>
              <a:t>Why</a:t>
            </a:r>
            <a:r>
              <a:rPr lang="fr-FR" baseline="0" dirty="0"/>
              <a:t> </a:t>
            </a:r>
            <a:r>
              <a:rPr lang="fr-FR" baseline="0" dirty="0" err="1"/>
              <a:t>does</a:t>
            </a:r>
            <a:r>
              <a:rPr lang="fr-FR" baseline="0" dirty="0"/>
              <a:t> </a:t>
            </a:r>
            <a:r>
              <a:rPr lang="fr-FR" baseline="0" dirty="0" err="1"/>
              <a:t>shifting</a:t>
            </a:r>
            <a:r>
              <a:rPr lang="fr-FR" baseline="0" dirty="0"/>
              <a:t> not </a:t>
            </a:r>
            <a:r>
              <a:rPr lang="fr-FR" baseline="0" dirty="0" err="1"/>
              <a:t>work</a:t>
            </a:r>
            <a:r>
              <a:rPr lang="fr-FR" baseline="0" dirty="0"/>
              <a:t>? </a:t>
            </a:r>
            <a:r>
              <a:rPr lang="fr-FR" baseline="0" dirty="0" err="1"/>
              <a:t>Because</a:t>
            </a:r>
            <a:r>
              <a:rPr lang="fr-FR" baseline="0" dirty="0"/>
              <a:t> English speakers do not shift!!! </a:t>
            </a:r>
            <a:r>
              <a:rPr lang="fr-FR" baseline="0" dirty="0" err="1"/>
              <a:t>They</a:t>
            </a:r>
            <a:r>
              <a:rPr lang="fr-FR" baseline="0" dirty="0"/>
              <a:t> express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ideas</a:t>
            </a:r>
            <a:r>
              <a:rPr lang="fr-FR" baseline="0" dirty="0"/>
              <a:t>… The </a:t>
            </a:r>
            <a:r>
              <a:rPr lang="fr-FR" baseline="0" dirty="0" err="1"/>
              <a:t>process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totally</a:t>
            </a:r>
            <a:r>
              <a:rPr lang="fr-FR" baseline="0" dirty="0"/>
              <a:t> </a:t>
            </a:r>
            <a:r>
              <a:rPr lang="fr-FR" baseline="0" dirty="0" err="1"/>
              <a:t>different</a:t>
            </a:r>
            <a:r>
              <a:rPr lang="fr-FR" baseline="0" dirty="0"/>
              <a:t>. (deixis points the </a:t>
            </a:r>
            <a:r>
              <a:rPr lang="fr-FR" baseline="0" dirty="0" err="1"/>
              <a:t>way</a:t>
            </a:r>
            <a:r>
              <a:rPr lang="fr-FR" baseline="0" dirty="0"/>
              <a:t>)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F6BD-52A9-4C14-82A3-18B846ECB6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0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8F6BD-52A9-4C14-82A3-18B846ECB6E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1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30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37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591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729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028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657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946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08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80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63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6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24A5EA-3D9A-4716-BD0D-90D4A8E979A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35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nglisch-hilfen.de/en/grammar/reported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Grammar/reporting-circl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 mark on green pastel background">
            <a:extLst>
              <a:ext uri="{FF2B5EF4-FFF2-40B4-BE49-F238E27FC236}">
                <a16:creationId xmlns:a16="http://schemas.microsoft.com/office/drawing/2014/main" id="{A6DB5974-8C4D-4FCA-B228-81C585A6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71" y="847788"/>
            <a:ext cx="6191058" cy="464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8315D0-E172-4C14-9494-4A411C9D6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Does it really have to be so difficult?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75207-125C-415E-BBC1-0FCA7529D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6669" y="2293481"/>
            <a:ext cx="9601200" cy="3317875"/>
          </a:xfrm>
        </p:spPr>
        <p:txBody>
          <a:bodyPr/>
          <a:lstStyle/>
          <a:p>
            <a:r>
              <a:rPr lang="fr-FR" dirty="0" err="1"/>
              <a:t>Reported</a:t>
            </a:r>
            <a:r>
              <a:rPr lang="fr-FR" dirty="0"/>
              <a:t> speech: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/>
          <a:lstStyle/>
          <a:p>
            <a:r>
              <a:rPr lang="fr-FR" dirty="0"/>
              <a:t>Is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rule</a:t>
            </a:r>
            <a:r>
              <a:rPr lang="fr-FR" dirty="0"/>
              <a:t> </a:t>
            </a:r>
            <a:r>
              <a:rPr lang="fr-FR" dirty="0" err="1"/>
              <a:t>valid</a:t>
            </a:r>
            <a:r>
              <a:rPr lang="fr-FR" dirty="0"/>
              <a:t>?</a:t>
            </a:r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58" y="2008203"/>
            <a:ext cx="539914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55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2779" y="1278924"/>
            <a:ext cx="9875029" cy="5056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Obama: « I </a:t>
            </a:r>
            <a:r>
              <a:rPr lang="fr-FR" sz="1800" dirty="0" err="1"/>
              <a:t>am</a:t>
            </a:r>
            <a:r>
              <a:rPr lang="fr-FR" sz="1800" dirty="0"/>
              <a:t> </a:t>
            </a:r>
            <a:r>
              <a:rPr lang="fr-FR" sz="1800" dirty="0" err="1"/>
              <a:t>going</a:t>
            </a:r>
            <a:r>
              <a:rPr lang="fr-FR" sz="1800" dirty="0"/>
              <a:t> to </a:t>
            </a:r>
            <a:r>
              <a:rPr lang="fr-FR" sz="1800" dirty="0" err="1"/>
              <a:t>introduce</a:t>
            </a:r>
            <a:r>
              <a:rPr lang="fr-FR" sz="1800" dirty="0"/>
              <a:t> a new </a:t>
            </a:r>
            <a:r>
              <a:rPr lang="fr-FR" sz="1800" dirty="0" err="1"/>
              <a:t>health</a:t>
            </a:r>
            <a:r>
              <a:rPr lang="fr-FR" sz="1800" dirty="0"/>
              <a:t> care system for all </a:t>
            </a:r>
            <a:r>
              <a:rPr lang="fr-FR" sz="1800" dirty="0" err="1"/>
              <a:t>Americans</a:t>
            </a:r>
            <a:r>
              <a:rPr lang="fr-FR" sz="1800" dirty="0"/>
              <a:t>. »</a:t>
            </a:r>
          </a:p>
          <a:p>
            <a:pPr marL="0" indent="0">
              <a:buNone/>
            </a:pPr>
            <a:r>
              <a:rPr lang="fr-FR" sz="1800" dirty="0" err="1"/>
              <a:t>Queen</a:t>
            </a:r>
            <a:r>
              <a:rPr lang="fr-FR" sz="1800" dirty="0"/>
              <a:t> Elisabeth: « I </a:t>
            </a:r>
            <a:r>
              <a:rPr lang="fr-FR" sz="1800" dirty="0" err="1"/>
              <a:t>will</a:t>
            </a:r>
            <a:r>
              <a:rPr lang="fr-FR" sz="1800" dirty="0"/>
              <a:t> not retire – I regard </a:t>
            </a:r>
            <a:r>
              <a:rPr lang="fr-FR" sz="1800" dirty="0" err="1"/>
              <a:t>being</a:t>
            </a:r>
            <a:r>
              <a:rPr lang="fr-FR" sz="1800" dirty="0"/>
              <a:t> </a:t>
            </a:r>
            <a:r>
              <a:rPr lang="fr-FR" sz="1800" dirty="0" err="1"/>
              <a:t>queen</a:t>
            </a:r>
            <a:r>
              <a:rPr lang="fr-FR" sz="1800" dirty="0"/>
              <a:t> as a job for life. »</a:t>
            </a:r>
          </a:p>
          <a:p>
            <a:pPr marL="457200" lvl="1" indent="0">
              <a:buNone/>
            </a:pPr>
            <a:r>
              <a:rPr lang="en-US" sz="1600" dirty="0"/>
              <a:t>But commentators quickly noted that Elizabeth — who seems to be in excellent health — has said in the past that she regards being queen as a "job for life.“ (Daily Herald)</a:t>
            </a:r>
            <a:endParaRPr lang="fr-FR" sz="1600" dirty="0"/>
          </a:p>
          <a:p>
            <a:pPr marL="0" indent="0">
              <a:buNone/>
            </a:pPr>
            <a:r>
              <a:rPr lang="fr-FR" sz="1800" dirty="0" err="1"/>
              <a:t>Where</a:t>
            </a:r>
            <a:r>
              <a:rPr lang="fr-FR" sz="1800" dirty="0"/>
              <a:t> do </a:t>
            </a:r>
            <a:r>
              <a:rPr lang="fr-FR" sz="1800" dirty="0" err="1"/>
              <a:t>you</a:t>
            </a:r>
            <a:r>
              <a:rPr lang="fr-FR" sz="1800" dirty="0"/>
              <a:t> come </a:t>
            </a:r>
            <a:r>
              <a:rPr lang="fr-FR" sz="1800" dirty="0" err="1"/>
              <a:t>from</a:t>
            </a:r>
            <a:r>
              <a:rPr lang="fr-FR" sz="1800" dirty="0"/>
              <a:t>?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….</a:t>
            </a: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comes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…     or                                       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…. </a:t>
            </a:r>
            <a:r>
              <a:rPr lang="fr-FR" sz="1600" dirty="0" err="1"/>
              <a:t>she</a:t>
            </a:r>
            <a:r>
              <a:rPr lang="fr-FR" sz="1600" dirty="0"/>
              <a:t> came </a:t>
            </a:r>
            <a:r>
              <a:rPr lang="fr-FR" sz="1600" dirty="0" err="1"/>
              <a:t>from</a:t>
            </a:r>
            <a:r>
              <a:rPr lang="fr-FR" sz="1600" dirty="0"/>
              <a:t>….</a:t>
            </a:r>
          </a:p>
          <a:p>
            <a:pPr marL="0" indent="0">
              <a:buNone/>
            </a:pPr>
            <a:r>
              <a:rPr lang="fr-FR" sz="1800" dirty="0" err="1"/>
              <a:t>What</a:t>
            </a:r>
            <a:r>
              <a:rPr lang="fr-FR" sz="1800" dirty="0"/>
              <a:t> are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going</a:t>
            </a:r>
            <a:r>
              <a:rPr lang="fr-FR" sz="1800" dirty="0"/>
              <a:t> to do in the </a:t>
            </a:r>
            <a:r>
              <a:rPr lang="fr-FR" sz="1800" dirty="0" err="1"/>
              <a:t>semester</a:t>
            </a:r>
            <a:r>
              <a:rPr lang="fr-FR" sz="1800" dirty="0"/>
              <a:t> break?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 </a:t>
            </a: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going</a:t>
            </a:r>
            <a:r>
              <a:rPr lang="fr-FR" sz="1600" dirty="0"/>
              <a:t> to… 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 </a:t>
            </a: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ways</a:t>
            </a:r>
            <a:r>
              <a:rPr lang="fr-FR" sz="1600" dirty="0"/>
              <a:t> </a:t>
            </a:r>
            <a:r>
              <a:rPr lang="fr-FR" sz="1600" dirty="0" err="1"/>
              <a:t>going</a:t>
            </a:r>
            <a:r>
              <a:rPr lang="fr-FR" sz="1600" dirty="0"/>
              <a:t> to…</a:t>
            </a:r>
          </a:p>
          <a:p>
            <a:pPr marL="0" indent="0">
              <a:buNone/>
            </a:pPr>
            <a:r>
              <a:rPr lang="fr-FR" sz="1800" dirty="0"/>
              <a:t>« I </a:t>
            </a:r>
            <a:r>
              <a:rPr lang="fr-FR" sz="1800" dirty="0" err="1"/>
              <a:t>work</a:t>
            </a:r>
            <a:r>
              <a:rPr lang="fr-FR" sz="1800" dirty="0"/>
              <a:t> at GIBS and at Graz </a:t>
            </a:r>
            <a:r>
              <a:rPr lang="fr-FR" sz="1800" dirty="0" err="1"/>
              <a:t>university</a:t>
            </a:r>
            <a:r>
              <a:rPr lang="fr-FR" sz="1800" dirty="0"/>
              <a:t>. « </a:t>
            </a:r>
          </a:p>
          <a:p>
            <a:pPr marL="0" indent="0">
              <a:buNone/>
            </a:pPr>
            <a:r>
              <a:rPr lang="fr-FR" sz="1800" dirty="0"/>
              <a:t>« I love </a:t>
            </a:r>
            <a:r>
              <a:rPr lang="fr-FR" sz="1800" dirty="0" err="1"/>
              <a:t>Greece</a:t>
            </a:r>
            <a:r>
              <a:rPr lang="fr-FR" sz="1800" dirty="0"/>
              <a:t>. I go </a:t>
            </a:r>
            <a:r>
              <a:rPr lang="fr-FR" sz="1800" dirty="0" err="1"/>
              <a:t>there</a:t>
            </a:r>
            <a:r>
              <a:rPr lang="fr-FR" sz="1800" dirty="0"/>
              <a:t> </a:t>
            </a:r>
            <a:r>
              <a:rPr lang="fr-FR" sz="1800" dirty="0" err="1"/>
              <a:t>every</a:t>
            </a:r>
            <a:r>
              <a:rPr lang="fr-FR" sz="1800" dirty="0"/>
              <a:t> </a:t>
            </a:r>
            <a:r>
              <a:rPr lang="fr-FR" sz="1800" dirty="0" err="1"/>
              <a:t>summer</a:t>
            </a:r>
            <a:r>
              <a:rPr lang="fr-FR" sz="1800" dirty="0"/>
              <a:t>. »</a:t>
            </a:r>
          </a:p>
          <a:p>
            <a:pPr marL="0" indent="0">
              <a:buNone/>
            </a:pPr>
            <a:r>
              <a:rPr lang="fr-FR" sz="1800" dirty="0"/>
              <a:t>Maxi, </a:t>
            </a:r>
            <a:r>
              <a:rPr lang="fr-FR" sz="1800" dirty="0" err="1"/>
              <a:t>aged</a:t>
            </a:r>
            <a:r>
              <a:rPr lang="fr-FR" sz="1800" dirty="0"/>
              <a:t> 3: « I have </a:t>
            </a:r>
            <a:r>
              <a:rPr lang="fr-FR" sz="1800" dirty="0" err="1"/>
              <a:t>stroked</a:t>
            </a:r>
            <a:r>
              <a:rPr lang="fr-FR" sz="1800" dirty="0"/>
              <a:t> an </a:t>
            </a:r>
            <a:r>
              <a:rPr lang="fr-FR" sz="1800" dirty="0" err="1"/>
              <a:t>aligator</a:t>
            </a:r>
            <a:r>
              <a:rPr lang="fr-FR" sz="1800" dirty="0"/>
              <a:t> and I have </a:t>
            </a:r>
            <a:r>
              <a:rPr lang="fr-FR" sz="1800" dirty="0" err="1"/>
              <a:t>ridden</a:t>
            </a:r>
            <a:r>
              <a:rPr lang="fr-FR" sz="1800" dirty="0"/>
              <a:t> on a </a:t>
            </a:r>
            <a:r>
              <a:rPr lang="fr-FR" sz="1800" dirty="0" err="1"/>
              <a:t>tiger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931" y="306480"/>
            <a:ext cx="9601200" cy="750795"/>
          </a:xfrm>
        </p:spPr>
        <p:txBody>
          <a:bodyPr>
            <a:normAutofit/>
          </a:bodyPr>
          <a:lstStyle/>
          <a:p>
            <a:r>
              <a:rPr lang="fr-FR" sz="2800" b="1" dirty="0" err="1"/>
              <a:t>Let’s</a:t>
            </a:r>
            <a:r>
              <a:rPr lang="fr-FR" sz="2800" b="1" dirty="0"/>
              <a:t> look at a few </a:t>
            </a:r>
            <a:r>
              <a:rPr lang="fr-FR" sz="2800" b="1" dirty="0" err="1"/>
              <a:t>examples</a:t>
            </a:r>
            <a:endParaRPr lang="fr-FR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23592" y="3861048"/>
            <a:ext cx="3096344" cy="1108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23592" y="4977172"/>
            <a:ext cx="3096344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104" y="331710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Why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does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the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shifting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rule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not 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always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work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8194" name="Picture 2" descr="C:\Users\lp\AppData\Local\Microsoft\Windows\Temporary Internet Files\Content.IE5\I29PHQH1\dglxasset[1].aspx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04" y="3317102"/>
            <a:ext cx="1256124" cy="16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476672"/>
            <a:ext cx="5254154" cy="58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552" y="506177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prstClr val="black"/>
                </a:solidFill>
                <a:latin typeface="Georgia"/>
              </a:rPr>
              <a:t>The Reporting Circle</a:t>
            </a:r>
            <a:endParaRPr lang="en-US" sz="2800" b="1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700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8EEB-35F3-4128-A03D-135AE077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David Newby: on Reporting or Announcing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9E2FB-23F1-4215-ADC5-749C656F5F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616C9-9EB5-4E92-8148-982B4EDDC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4"/>
          <a:stretch/>
        </p:blipFill>
        <p:spPr>
          <a:xfrm>
            <a:off x="2207569" y="1527048"/>
            <a:ext cx="7343345" cy="47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4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02C9-7743-4007-A84F-F0D9E7C3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Why would anyone want to report these…?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80D3D3-5B76-4353-99CB-2F07B68D4A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19537" y="1484785"/>
            <a:ext cx="5121157" cy="48666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9144C-80E0-4891-A0D1-219D4CBD36A0}"/>
              </a:ext>
            </a:extLst>
          </p:cNvPr>
          <p:cNvSpPr txBox="1"/>
          <p:nvPr/>
        </p:nvSpPr>
        <p:spPr>
          <a:xfrm>
            <a:off x="1991544" y="638132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prstClr val="black"/>
                </a:solidFill>
                <a:latin typeface="Georgia"/>
              </a:rPr>
              <a:t>Focus on Modern Careers 2, BMS, p. 90</a:t>
            </a:r>
            <a:endParaRPr lang="en-US" sz="14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55D3F2D-1861-45B3-9902-3DFBE1694B36}"/>
              </a:ext>
            </a:extLst>
          </p:cNvPr>
          <p:cNvSpPr/>
          <p:nvPr/>
        </p:nvSpPr>
        <p:spPr>
          <a:xfrm>
            <a:off x="7668904" y="1092373"/>
            <a:ext cx="2448272" cy="1446100"/>
          </a:xfrm>
          <a:prstGeom prst="cloudCallout">
            <a:avLst>
              <a:gd name="adj1" fmla="val -69537"/>
              <a:gd name="adj2" fmla="val 50515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Announcing something important /interesting?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BB56C5E-0911-4D44-B722-D86453A6D213}"/>
              </a:ext>
            </a:extLst>
          </p:cNvPr>
          <p:cNvSpPr/>
          <p:nvPr/>
        </p:nvSpPr>
        <p:spPr>
          <a:xfrm>
            <a:off x="7707071" y="2715302"/>
            <a:ext cx="2232248" cy="1080120"/>
          </a:xfrm>
          <a:prstGeom prst="cloudCallout">
            <a:avLst>
              <a:gd name="adj1" fmla="val -71249"/>
              <a:gd name="adj2" fmla="val 43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Neutral (distanced) reporting?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7D8B032-D052-461A-96AA-299E14213AD3}"/>
              </a:ext>
            </a:extLst>
          </p:cNvPr>
          <p:cNvSpPr/>
          <p:nvPr/>
        </p:nvSpPr>
        <p:spPr>
          <a:xfrm>
            <a:off x="7685491" y="3972251"/>
            <a:ext cx="2304256" cy="1152128"/>
          </a:xfrm>
          <a:prstGeom prst="cloudCallout">
            <a:avLst>
              <a:gd name="adj1" fmla="val -71200"/>
              <a:gd name="adj2" fmla="val 4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Doubt or distrust?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CB410CA-2B07-4F61-BB28-0DB643ED6634}"/>
              </a:ext>
            </a:extLst>
          </p:cNvPr>
          <p:cNvSpPr/>
          <p:nvPr/>
        </p:nvSpPr>
        <p:spPr>
          <a:xfrm>
            <a:off x="7757499" y="5229200"/>
            <a:ext cx="2160240" cy="1152128"/>
          </a:xfrm>
          <a:prstGeom prst="cloudCallout">
            <a:avLst>
              <a:gd name="adj1" fmla="val -75721"/>
              <a:gd name="adj2" fmla="val -35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Past, and no longer valid?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4177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02C9-7743-4007-A84F-F0D9E7C3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Why would anyone want to report these…?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9144C-80E0-4891-A0D1-219D4CBD36A0}"/>
              </a:ext>
            </a:extLst>
          </p:cNvPr>
          <p:cNvSpPr txBox="1"/>
          <p:nvPr/>
        </p:nvSpPr>
        <p:spPr>
          <a:xfrm>
            <a:off x="1991544" y="638132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prstClr val="black"/>
                </a:solidFill>
                <a:latin typeface="Georgia"/>
              </a:rPr>
              <a:t>Focus on Modern Business 2, p. 52</a:t>
            </a:r>
            <a:endParaRPr lang="en-US" sz="14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55D3F2D-1861-45B3-9902-3DFBE1694B36}"/>
              </a:ext>
            </a:extLst>
          </p:cNvPr>
          <p:cNvSpPr/>
          <p:nvPr/>
        </p:nvSpPr>
        <p:spPr>
          <a:xfrm>
            <a:off x="7668904" y="1092373"/>
            <a:ext cx="2448272" cy="1446100"/>
          </a:xfrm>
          <a:prstGeom prst="cloudCallout">
            <a:avLst>
              <a:gd name="adj1" fmla="val -69537"/>
              <a:gd name="adj2" fmla="val 50515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Announcing something important /interesting?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BB56C5E-0911-4D44-B722-D86453A6D213}"/>
              </a:ext>
            </a:extLst>
          </p:cNvPr>
          <p:cNvSpPr/>
          <p:nvPr/>
        </p:nvSpPr>
        <p:spPr>
          <a:xfrm>
            <a:off x="7707071" y="2715302"/>
            <a:ext cx="2232248" cy="1080120"/>
          </a:xfrm>
          <a:prstGeom prst="cloudCallout">
            <a:avLst>
              <a:gd name="adj1" fmla="val -71249"/>
              <a:gd name="adj2" fmla="val 43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Neutral (distanced) reporting?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7D8B032-D052-461A-96AA-299E14213AD3}"/>
              </a:ext>
            </a:extLst>
          </p:cNvPr>
          <p:cNvSpPr/>
          <p:nvPr/>
        </p:nvSpPr>
        <p:spPr>
          <a:xfrm>
            <a:off x="7685491" y="3972251"/>
            <a:ext cx="2304256" cy="1152128"/>
          </a:xfrm>
          <a:prstGeom prst="cloudCallout">
            <a:avLst>
              <a:gd name="adj1" fmla="val -71200"/>
              <a:gd name="adj2" fmla="val 4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Doubt or distrust?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CB410CA-2B07-4F61-BB28-0DB643ED6634}"/>
              </a:ext>
            </a:extLst>
          </p:cNvPr>
          <p:cNvSpPr/>
          <p:nvPr/>
        </p:nvSpPr>
        <p:spPr>
          <a:xfrm>
            <a:off x="7757499" y="5229200"/>
            <a:ext cx="2160240" cy="1152128"/>
          </a:xfrm>
          <a:prstGeom prst="cloudCallout">
            <a:avLst>
              <a:gd name="adj1" fmla="val -75721"/>
              <a:gd name="adj2" fmla="val -35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Past, and no longer valid?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CE3C4-41B0-477C-AA82-A248E271AB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2152B3-2F4F-4BF6-8B46-AE378134D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581" y="1607086"/>
            <a:ext cx="5254411" cy="46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20D9-F349-473D-B26A-F85756A4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14" y="332656"/>
            <a:ext cx="8534400" cy="758952"/>
          </a:xfrm>
        </p:spPr>
        <p:txBody>
          <a:bodyPr>
            <a:noAutofit/>
          </a:bodyPr>
          <a:lstStyle/>
          <a:p>
            <a:r>
              <a:rPr lang="de-AT" sz="2800" dirty="0"/>
              <a:t>From Rules to Reasons</a:t>
            </a:r>
            <a:br>
              <a:rPr lang="de-AT" sz="2800" dirty="0"/>
            </a:br>
            <a:r>
              <a:rPr lang="de-AT" sz="2800" dirty="0"/>
              <a:t>Grammar as a political statement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C395-62E5-4E40-96FB-482F853FCE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7310" marR="577850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Ken </a:t>
            </a:r>
            <a:r>
              <a:rPr lang="en-US" sz="1800" dirty="0" err="1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Kollman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director of research and a professor at the Center for Political Studies at the University of Michigan, </a:t>
            </a:r>
            <a:r>
              <a:rPr lang="en-US" sz="1800" dirty="0">
                <a:solidFill>
                  <a:srgbClr val="252525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said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Trump </a:t>
            </a:r>
            <a:r>
              <a:rPr lang="en-US" sz="1800" dirty="0">
                <a:solidFill>
                  <a:srgbClr val="252525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 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challenging the results in Detroit even though there have been only scattered allegations of voting irregularities there in recent years.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 marR="577850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Orlando Owens, chair of the Milwaukee North branch of the county’s Republican Party, </a:t>
            </a:r>
            <a:r>
              <a:rPr lang="en-US" sz="1800" dirty="0">
                <a:solidFill>
                  <a:srgbClr val="252525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said 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GOP effort in Wisconsin </a:t>
            </a:r>
            <a:r>
              <a:rPr lang="en-US" sz="1800" dirty="0">
                <a:solidFill>
                  <a:srgbClr val="252525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aimed at counties that have high concentrations of Democratic voters.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 marR="577850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dirty="0">
                <a:solidFill>
                  <a:srgbClr val="3397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just so happens that a lot of Black voters are Democrats,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 he said, noting that the University of Wisconsin at Madison is in Dane County, where there are a number of college voters but only 6 percent of county residents are Black.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11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</Words>
  <Application>Microsoft Office PowerPoint</Application>
  <PresentationFormat>Widescreen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Wingdings</vt:lpstr>
      <vt:lpstr>Wingdings 2</vt:lpstr>
      <vt:lpstr>Civic</vt:lpstr>
      <vt:lpstr>Reporting</vt:lpstr>
      <vt:lpstr>Is this rule valid?</vt:lpstr>
      <vt:lpstr>Let’s look at a few examples</vt:lpstr>
      <vt:lpstr>PowerPoint Presentation</vt:lpstr>
      <vt:lpstr>David Newby: on Reporting or Announcing</vt:lpstr>
      <vt:lpstr>Why would anyone want to report these…?</vt:lpstr>
      <vt:lpstr>Why would anyone want to report these…?</vt:lpstr>
      <vt:lpstr>From Rules to Reasons Grammar as a political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</dc:title>
  <dc:creator>LP</dc:creator>
  <cp:lastModifiedBy>Pölzleitner Elisabeth</cp:lastModifiedBy>
  <cp:revision>4</cp:revision>
  <dcterms:created xsi:type="dcterms:W3CDTF">2021-01-18T08:57:07Z</dcterms:created>
  <dcterms:modified xsi:type="dcterms:W3CDTF">2022-12-05T10:54:14Z</dcterms:modified>
</cp:coreProperties>
</file>