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1" d="100"/>
          <a:sy n="51" d="100"/>
        </p:scale>
        <p:origin x="34" y="3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CFDDCF-0CA3-4C8A-A17B-FA5DD86BB3FD}" type="datetimeFigureOut">
              <a:rPr lang="en-US" smtClean="0"/>
              <a:t>11-Jan-16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F4FBE-0CCC-4D46-AA40-3057F0B68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063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Questions: </a:t>
            </a:r>
            <a:r>
              <a:rPr lang="fr-FR" dirty="0" err="1" smtClean="0"/>
              <a:t>ask</a:t>
            </a:r>
            <a:r>
              <a:rPr lang="fr-FR" dirty="0" smtClean="0"/>
              <a:t> </a:t>
            </a:r>
            <a:r>
              <a:rPr lang="fr-FR" dirty="0" err="1" smtClean="0"/>
              <a:t>individual</a:t>
            </a:r>
            <a:r>
              <a:rPr lang="fr-FR" dirty="0" smtClean="0"/>
              <a:t> participants to </a:t>
            </a:r>
            <a:r>
              <a:rPr lang="fr-FR" dirty="0" err="1" smtClean="0"/>
              <a:t>whisper</a:t>
            </a:r>
            <a:r>
              <a:rPr lang="fr-FR" dirty="0" smtClean="0"/>
              <a:t> </a:t>
            </a:r>
            <a:r>
              <a:rPr lang="fr-FR" dirty="0" err="1" smtClean="0"/>
              <a:t>their</a:t>
            </a:r>
            <a:r>
              <a:rPr lang="fr-FR" dirty="0" smtClean="0"/>
              <a:t> </a:t>
            </a:r>
            <a:r>
              <a:rPr lang="fr-FR" dirty="0" err="1" smtClean="0"/>
              <a:t>answers</a:t>
            </a:r>
            <a:r>
              <a:rPr lang="fr-FR" dirty="0" smtClean="0"/>
              <a:t> </a:t>
            </a:r>
            <a:r>
              <a:rPr lang="fr-FR" dirty="0" err="1" smtClean="0"/>
              <a:t>into</a:t>
            </a:r>
            <a:r>
              <a:rPr lang="fr-FR" dirty="0" smtClean="0"/>
              <a:t> </a:t>
            </a:r>
            <a:r>
              <a:rPr lang="fr-FR" dirty="0" err="1" smtClean="0"/>
              <a:t>my</a:t>
            </a:r>
            <a:r>
              <a:rPr lang="fr-FR" dirty="0" smtClean="0"/>
              <a:t> </a:t>
            </a:r>
            <a:r>
              <a:rPr lang="fr-FR" dirty="0" err="1" smtClean="0"/>
              <a:t>ear</a:t>
            </a:r>
            <a:r>
              <a:rPr lang="fr-FR" dirty="0" smtClean="0"/>
              <a:t>. I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then</a:t>
            </a:r>
            <a:r>
              <a:rPr lang="fr-FR" dirty="0" smtClean="0"/>
              <a:t> report </a:t>
            </a:r>
            <a:r>
              <a:rPr lang="fr-FR" dirty="0" err="1" smtClean="0"/>
              <a:t>what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they</a:t>
            </a:r>
            <a:r>
              <a:rPr lang="fr-FR" baseline="0" dirty="0" smtClean="0"/>
              <a:t> have </a:t>
            </a:r>
            <a:r>
              <a:rPr lang="fr-FR" baseline="0" dirty="0" err="1" smtClean="0"/>
              <a:t>said</a:t>
            </a:r>
            <a:r>
              <a:rPr lang="fr-FR" baseline="0" dirty="0" smtClean="0"/>
              <a:t>.</a:t>
            </a:r>
          </a:p>
          <a:p>
            <a:r>
              <a:rPr lang="fr-FR" baseline="0" dirty="0" err="1" smtClean="0"/>
              <a:t>Why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does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shifting</a:t>
            </a:r>
            <a:r>
              <a:rPr lang="fr-FR" baseline="0" dirty="0" smtClean="0"/>
              <a:t> not </a:t>
            </a:r>
            <a:r>
              <a:rPr lang="fr-FR" baseline="0" dirty="0" err="1" smtClean="0"/>
              <a:t>work</a:t>
            </a:r>
            <a:r>
              <a:rPr lang="fr-FR" baseline="0" dirty="0" smtClean="0"/>
              <a:t>? </a:t>
            </a:r>
            <a:r>
              <a:rPr lang="fr-FR" baseline="0" dirty="0" err="1" smtClean="0"/>
              <a:t>Because</a:t>
            </a:r>
            <a:r>
              <a:rPr lang="fr-FR" baseline="0" dirty="0" smtClean="0"/>
              <a:t> English speakers do not shift!!! </a:t>
            </a:r>
            <a:r>
              <a:rPr lang="fr-FR" baseline="0" dirty="0" err="1" smtClean="0"/>
              <a:t>They</a:t>
            </a:r>
            <a:r>
              <a:rPr lang="fr-FR" baseline="0" dirty="0" smtClean="0"/>
              <a:t> express </a:t>
            </a:r>
            <a:r>
              <a:rPr lang="fr-FR" baseline="0" dirty="0" err="1" smtClean="0"/>
              <a:t>their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ideas</a:t>
            </a:r>
            <a:r>
              <a:rPr lang="fr-FR" baseline="0" dirty="0" smtClean="0"/>
              <a:t>… The </a:t>
            </a:r>
            <a:r>
              <a:rPr lang="fr-FR" baseline="0" dirty="0" err="1" smtClean="0"/>
              <a:t>process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totally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different</a:t>
            </a:r>
            <a:r>
              <a:rPr lang="fr-FR" baseline="0" dirty="0" smtClean="0"/>
              <a:t>. (deixis points the </a:t>
            </a:r>
            <a:r>
              <a:rPr lang="fr-FR" baseline="0" dirty="0" err="1" smtClean="0"/>
              <a:t>way</a:t>
            </a:r>
            <a:r>
              <a:rPr lang="fr-FR" baseline="0" dirty="0" smtClean="0"/>
              <a:t>)</a:t>
            </a:r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8F6BD-52A9-4C14-82A3-18B846ECB6E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603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F45D8B9-1EC5-4F18-8BE6-EC72B3D4D108}" type="datetimeFigureOut">
              <a:rPr lang="en-US" smtClean="0"/>
              <a:t>11-Jan-16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690F23C-D0E0-4A03-BB56-6BC107BACC7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3232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5D8B9-1EC5-4F18-8BE6-EC72B3D4D108}" type="datetimeFigureOut">
              <a:rPr lang="en-US" smtClean="0"/>
              <a:t>11-Jan-16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F23C-D0E0-4A03-BB56-6BC107BAC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03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5D8B9-1EC5-4F18-8BE6-EC72B3D4D108}" type="datetimeFigureOut">
              <a:rPr lang="en-US" smtClean="0"/>
              <a:t>11-Jan-16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F23C-D0E0-4A03-BB56-6BC107BACC7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311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5D8B9-1EC5-4F18-8BE6-EC72B3D4D108}" type="datetimeFigureOut">
              <a:rPr lang="en-US" smtClean="0"/>
              <a:t>11-Jan-16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F23C-D0E0-4A03-BB56-6BC107BACC7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8989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5D8B9-1EC5-4F18-8BE6-EC72B3D4D108}" type="datetimeFigureOut">
              <a:rPr lang="en-US" smtClean="0"/>
              <a:t>11-Jan-16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F23C-D0E0-4A03-BB56-6BC107BAC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903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5D8B9-1EC5-4F18-8BE6-EC72B3D4D108}" type="datetimeFigureOut">
              <a:rPr lang="en-US" smtClean="0"/>
              <a:t>11-Jan-16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F23C-D0E0-4A03-BB56-6BC107BACC7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726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5D8B9-1EC5-4F18-8BE6-EC72B3D4D108}" type="datetimeFigureOut">
              <a:rPr lang="en-US" smtClean="0"/>
              <a:t>11-Jan-16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F23C-D0E0-4A03-BB56-6BC107BACC7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74980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5D8B9-1EC5-4F18-8BE6-EC72B3D4D108}" type="datetimeFigureOut">
              <a:rPr lang="en-US" smtClean="0"/>
              <a:t>11-Jan-16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F23C-D0E0-4A03-BB56-6BC107BACC7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02306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5D8B9-1EC5-4F18-8BE6-EC72B3D4D108}" type="datetimeFigureOut">
              <a:rPr lang="en-US" smtClean="0"/>
              <a:t>11-Jan-16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F23C-D0E0-4A03-BB56-6BC107BACC7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8167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5D8B9-1EC5-4F18-8BE6-EC72B3D4D108}" type="datetimeFigureOut">
              <a:rPr lang="en-US" smtClean="0"/>
              <a:t>11-Jan-16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F23C-D0E0-4A03-BB56-6BC107BAC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483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5D8B9-1EC5-4F18-8BE6-EC72B3D4D108}" type="datetimeFigureOut">
              <a:rPr lang="en-US" smtClean="0"/>
              <a:t>11-Jan-16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F23C-D0E0-4A03-BB56-6BC107BACC7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5144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5D8B9-1EC5-4F18-8BE6-EC72B3D4D108}" type="datetimeFigureOut">
              <a:rPr lang="en-US" smtClean="0"/>
              <a:t>11-Jan-16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F23C-D0E0-4A03-BB56-6BC107BAC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240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5D8B9-1EC5-4F18-8BE6-EC72B3D4D108}" type="datetimeFigureOut">
              <a:rPr lang="en-US" smtClean="0"/>
              <a:t>11-Jan-16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F23C-D0E0-4A03-BB56-6BC107BACC7B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9299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5D8B9-1EC5-4F18-8BE6-EC72B3D4D108}" type="datetimeFigureOut">
              <a:rPr lang="en-US" smtClean="0"/>
              <a:t>11-Jan-16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F23C-D0E0-4A03-BB56-6BC107BACC7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523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5D8B9-1EC5-4F18-8BE6-EC72B3D4D108}" type="datetimeFigureOut">
              <a:rPr lang="en-US" smtClean="0"/>
              <a:t>11-Jan-16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F23C-D0E0-4A03-BB56-6BC107BAC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363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5D8B9-1EC5-4F18-8BE6-EC72B3D4D108}" type="datetimeFigureOut">
              <a:rPr lang="en-US" smtClean="0"/>
              <a:t>11-Jan-16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F23C-D0E0-4A03-BB56-6BC107BACC7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374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5D8B9-1EC5-4F18-8BE6-EC72B3D4D108}" type="datetimeFigureOut">
              <a:rPr lang="en-US" smtClean="0"/>
              <a:t>11-Jan-16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F23C-D0E0-4A03-BB56-6BC107BAC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79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F45D8B9-1EC5-4F18-8BE6-EC72B3D4D108}" type="datetimeFigureOut">
              <a:rPr lang="en-US" smtClean="0"/>
              <a:t>11-Jan-16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690F23C-D0E0-4A03-BB56-6BC107BAC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029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englisch-hilfen.de/en/grammar/reported.ht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../../Grammar/reporting-circle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Reporting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696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66669" y="2293481"/>
            <a:ext cx="9601200" cy="3317875"/>
          </a:xfrm>
        </p:spPr>
        <p:txBody>
          <a:bodyPr/>
          <a:lstStyle/>
          <a:p>
            <a:r>
              <a:rPr lang="fr-FR" dirty="0" err="1" smtClean="0"/>
              <a:t>Reported</a:t>
            </a:r>
            <a:r>
              <a:rPr lang="fr-FR" dirty="0" smtClean="0"/>
              <a:t> speech: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982663"/>
            <a:ext cx="9601200" cy="1303337"/>
          </a:xfrm>
        </p:spPr>
        <p:txBody>
          <a:bodyPr/>
          <a:lstStyle/>
          <a:p>
            <a:r>
              <a:rPr lang="fr-FR" dirty="0" smtClean="0"/>
              <a:t>Is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rule</a:t>
            </a:r>
            <a:r>
              <a:rPr lang="fr-FR" dirty="0" smtClean="0"/>
              <a:t> </a:t>
            </a:r>
            <a:r>
              <a:rPr lang="fr-FR" dirty="0" err="1" smtClean="0"/>
              <a:t>valid</a:t>
            </a:r>
            <a:r>
              <a:rPr lang="fr-FR" dirty="0" smtClean="0"/>
              <a:t>?</a:t>
            </a:r>
            <a:endParaRPr lang="fr-FR" dirty="0"/>
          </a:p>
        </p:txBody>
      </p:sp>
      <p:pic>
        <p:nvPicPr>
          <p:cNvPr id="717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258" y="2008203"/>
            <a:ext cx="5399141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455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82779" y="1278924"/>
            <a:ext cx="9875029" cy="50561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800" dirty="0"/>
              <a:t>Obama: « I </a:t>
            </a:r>
            <a:r>
              <a:rPr lang="fr-FR" sz="1800" dirty="0" err="1"/>
              <a:t>am</a:t>
            </a:r>
            <a:r>
              <a:rPr lang="fr-FR" sz="1800" dirty="0"/>
              <a:t> </a:t>
            </a:r>
            <a:r>
              <a:rPr lang="fr-FR" sz="1800" dirty="0" err="1"/>
              <a:t>going</a:t>
            </a:r>
            <a:r>
              <a:rPr lang="fr-FR" sz="1800" dirty="0"/>
              <a:t> to </a:t>
            </a:r>
            <a:r>
              <a:rPr lang="fr-FR" sz="1800" dirty="0" err="1"/>
              <a:t>introduce</a:t>
            </a:r>
            <a:r>
              <a:rPr lang="fr-FR" sz="1800" dirty="0"/>
              <a:t> a new </a:t>
            </a:r>
            <a:r>
              <a:rPr lang="fr-FR" sz="1800" dirty="0" err="1"/>
              <a:t>health</a:t>
            </a:r>
            <a:r>
              <a:rPr lang="fr-FR" sz="1800" dirty="0"/>
              <a:t> care system for all </a:t>
            </a:r>
            <a:r>
              <a:rPr lang="fr-FR" sz="1800" dirty="0" err="1"/>
              <a:t>Americans</a:t>
            </a:r>
            <a:r>
              <a:rPr lang="fr-FR" sz="1800" dirty="0"/>
              <a:t>. </a:t>
            </a:r>
            <a:r>
              <a:rPr lang="fr-FR" sz="1800" dirty="0"/>
              <a:t>»</a:t>
            </a:r>
          </a:p>
          <a:p>
            <a:pPr marL="0" indent="0">
              <a:buNone/>
            </a:pPr>
            <a:r>
              <a:rPr lang="fr-FR" sz="1800" dirty="0" err="1" smtClean="0"/>
              <a:t>Queen</a:t>
            </a:r>
            <a:r>
              <a:rPr lang="fr-FR" sz="1800" dirty="0" smtClean="0"/>
              <a:t> </a:t>
            </a:r>
            <a:r>
              <a:rPr lang="fr-FR" sz="1800" dirty="0"/>
              <a:t>Elisabeth: « I </a:t>
            </a:r>
            <a:r>
              <a:rPr lang="fr-FR" sz="1800" dirty="0" err="1"/>
              <a:t>will</a:t>
            </a:r>
            <a:r>
              <a:rPr lang="fr-FR" sz="1800" dirty="0"/>
              <a:t> not retire – I regard </a:t>
            </a:r>
            <a:r>
              <a:rPr lang="fr-FR" sz="1800" dirty="0" err="1"/>
              <a:t>being</a:t>
            </a:r>
            <a:r>
              <a:rPr lang="fr-FR" sz="1800" dirty="0"/>
              <a:t> </a:t>
            </a:r>
            <a:r>
              <a:rPr lang="fr-FR" sz="1800" dirty="0" err="1"/>
              <a:t>queen</a:t>
            </a:r>
            <a:r>
              <a:rPr lang="fr-FR" sz="1800" dirty="0"/>
              <a:t> as a job for life. »</a:t>
            </a:r>
          </a:p>
          <a:p>
            <a:pPr marL="457200" lvl="1" indent="0">
              <a:buNone/>
            </a:pPr>
            <a:r>
              <a:rPr lang="en-US" sz="1600" dirty="0"/>
              <a:t>But commentators quickly noted that Elizabeth — who seems to be in excellent health — has said in the past that she regards being queen as a "job for life</a:t>
            </a:r>
            <a:r>
              <a:rPr lang="en-US" sz="1600" dirty="0"/>
              <a:t>.“ (Daily Herald)</a:t>
            </a:r>
            <a:endParaRPr lang="fr-FR" sz="1600" dirty="0"/>
          </a:p>
          <a:p>
            <a:pPr marL="0" indent="0">
              <a:buNone/>
            </a:pPr>
            <a:r>
              <a:rPr lang="fr-FR" sz="1800" dirty="0" err="1" smtClean="0"/>
              <a:t>Where</a:t>
            </a:r>
            <a:r>
              <a:rPr lang="fr-FR" sz="1800" dirty="0" smtClean="0"/>
              <a:t> </a:t>
            </a:r>
            <a:r>
              <a:rPr lang="fr-FR" sz="1800" dirty="0"/>
              <a:t>do </a:t>
            </a:r>
            <a:r>
              <a:rPr lang="fr-FR" sz="1800" dirty="0" err="1"/>
              <a:t>you</a:t>
            </a:r>
            <a:r>
              <a:rPr lang="fr-FR" sz="1800" dirty="0"/>
              <a:t> come </a:t>
            </a:r>
            <a:r>
              <a:rPr lang="fr-FR" sz="1800" dirty="0" err="1"/>
              <a:t>from</a:t>
            </a:r>
            <a:r>
              <a:rPr lang="fr-FR" sz="1800" dirty="0"/>
              <a:t>?</a:t>
            </a:r>
          </a:p>
          <a:p>
            <a:pPr marL="457200" lvl="1" indent="0">
              <a:buNone/>
            </a:pPr>
            <a:r>
              <a:rPr lang="fr-FR" sz="1600" dirty="0" err="1"/>
              <a:t>She</a:t>
            </a:r>
            <a:r>
              <a:rPr lang="fr-FR" sz="1600" dirty="0"/>
              <a:t> </a:t>
            </a:r>
            <a:r>
              <a:rPr lang="fr-FR" sz="1600" dirty="0" err="1"/>
              <a:t>said</a:t>
            </a:r>
            <a:r>
              <a:rPr lang="fr-FR" sz="1600" dirty="0"/>
              <a:t> </a:t>
            </a:r>
            <a:r>
              <a:rPr lang="fr-FR" sz="1600" dirty="0" err="1"/>
              <a:t>that</a:t>
            </a:r>
            <a:r>
              <a:rPr lang="fr-FR" sz="1600" dirty="0"/>
              <a:t> ….</a:t>
            </a:r>
            <a:r>
              <a:rPr lang="fr-FR" sz="1600" dirty="0" err="1"/>
              <a:t>she</a:t>
            </a:r>
            <a:r>
              <a:rPr lang="fr-FR" sz="1600" dirty="0"/>
              <a:t> </a:t>
            </a:r>
            <a:r>
              <a:rPr lang="fr-FR" sz="1600" dirty="0" err="1"/>
              <a:t>comes</a:t>
            </a:r>
            <a:r>
              <a:rPr lang="fr-FR" sz="1600" dirty="0"/>
              <a:t> </a:t>
            </a:r>
            <a:r>
              <a:rPr lang="fr-FR" sz="1600" dirty="0" err="1"/>
              <a:t>from</a:t>
            </a:r>
            <a:r>
              <a:rPr lang="fr-FR" sz="1600" dirty="0"/>
              <a:t>…     or                                       </a:t>
            </a:r>
          </a:p>
          <a:p>
            <a:pPr marL="457200" lvl="1" indent="0">
              <a:buNone/>
            </a:pPr>
            <a:r>
              <a:rPr lang="fr-FR" sz="1600" dirty="0" err="1"/>
              <a:t>She</a:t>
            </a:r>
            <a:r>
              <a:rPr lang="fr-FR" sz="1600" dirty="0"/>
              <a:t> </a:t>
            </a:r>
            <a:r>
              <a:rPr lang="fr-FR" sz="1600" dirty="0" err="1"/>
              <a:t>said</a:t>
            </a:r>
            <a:r>
              <a:rPr lang="fr-FR" sz="1600" dirty="0"/>
              <a:t> </a:t>
            </a:r>
            <a:r>
              <a:rPr lang="fr-FR" sz="1600" dirty="0" err="1"/>
              <a:t>that</a:t>
            </a:r>
            <a:r>
              <a:rPr lang="fr-FR" sz="1600" dirty="0"/>
              <a:t> …. </a:t>
            </a:r>
            <a:r>
              <a:rPr lang="fr-FR" sz="1600" dirty="0" err="1"/>
              <a:t>she</a:t>
            </a:r>
            <a:r>
              <a:rPr lang="fr-FR" sz="1600" dirty="0"/>
              <a:t> came </a:t>
            </a:r>
            <a:r>
              <a:rPr lang="fr-FR" sz="1600" dirty="0" err="1"/>
              <a:t>from</a:t>
            </a:r>
            <a:r>
              <a:rPr lang="fr-FR" sz="1600" dirty="0"/>
              <a:t>….</a:t>
            </a:r>
          </a:p>
          <a:p>
            <a:pPr marL="0" indent="0">
              <a:buNone/>
            </a:pPr>
            <a:r>
              <a:rPr lang="fr-FR" sz="1800" dirty="0" err="1"/>
              <a:t>What</a:t>
            </a:r>
            <a:r>
              <a:rPr lang="fr-FR" sz="1800" dirty="0"/>
              <a:t> are </a:t>
            </a:r>
            <a:r>
              <a:rPr lang="fr-FR" sz="1800" dirty="0" err="1"/>
              <a:t>you</a:t>
            </a:r>
            <a:r>
              <a:rPr lang="fr-FR" sz="1800" dirty="0"/>
              <a:t> </a:t>
            </a:r>
            <a:r>
              <a:rPr lang="fr-FR" sz="1800" dirty="0" err="1"/>
              <a:t>going</a:t>
            </a:r>
            <a:r>
              <a:rPr lang="fr-FR" sz="1800" dirty="0"/>
              <a:t> to do in the </a:t>
            </a:r>
            <a:r>
              <a:rPr lang="fr-FR" sz="1800" dirty="0" err="1"/>
              <a:t>semester</a:t>
            </a:r>
            <a:r>
              <a:rPr lang="fr-FR" sz="1800" dirty="0"/>
              <a:t> break?</a:t>
            </a:r>
          </a:p>
          <a:p>
            <a:pPr marL="457200" lvl="1" indent="0">
              <a:buNone/>
            </a:pPr>
            <a:r>
              <a:rPr lang="fr-FR" sz="1600" dirty="0" err="1"/>
              <a:t>She</a:t>
            </a:r>
            <a:r>
              <a:rPr lang="fr-FR" sz="1600" dirty="0"/>
              <a:t> </a:t>
            </a:r>
            <a:r>
              <a:rPr lang="fr-FR" sz="1600" dirty="0" err="1"/>
              <a:t>said</a:t>
            </a:r>
            <a:r>
              <a:rPr lang="fr-FR" sz="1600" dirty="0"/>
              <a:t> </a:t>
            </a:r>
            <a:r>
              <a:rPr lang="fr-FR" sz="1600" dirty="0" err="1"/>
              <a:t>that</a:t>
            </a:r>
            <a:r>
              <a:rPr lang="fr-FR" sz="1600" dirty="0"/>
              <a:t>  </a:t>
            </a:r>
            <a:r>
              <a:rPr lang="fr-FR" sz="1600" dirty="0" err="1"/>
              <a:t>she</a:t>
            </a:r>
            <a:r>
              <a:rPr lang="fr-FR" sz="1600" dirty="0"/>
              <a:t> </a:t>
            </a:r>
            <a:r>
              <a:rPr lang="fr-FR" sz="1600" dirty="0" err="1"/>
              <a:t>is</a:t>
            </a:r>
            <a:r>
              <a:rPr lang="fr-FR" sz="1600" dirty="0"/>
              <a:t> </a:t>
            </a:r>
            <a:r>
              <a:rPr lang="fr-FR" sz="1600" dirty="0" err="1"/>
              <a:t>going</a:t>
            </a:r>
            <a:r>
              <a:rPr lang="fr-FR" sz="1600" dirty="0"/>
              <a:t> to… </a:t>
            </a:r>
          </a:p>
          <a:p>
            <a:pPr marL="457200" lvl="1" indent="0">
              <a:buNone/>
            </a:pPr>
            <a:r>
              <a:rPr lang="fr-FR" sz="1600" dirty="0" err="1"/>
              <a:t>She</a:t>
            </a:r>
            <a:r>
              <a:rPr lang="fr-FR" sz="1600" dirty="0"/>
              <a:t> </a:t>
            </a:r>
            <a:r>
              <a:rPr lang="fr-FR" sz="1600" dirty="0" err="1"/>
              <a:t>said</a:t>
            </a:r>
            <a:r>
              <a:rPr lang="fr-FR" sz="1600" dirty="0"/>
              <a:t> </a:t>
            </a:r>
            <a:r>
              <a:rPr lang="fr-FR" sz="1600" dirty="0" err="1"/>
              <a:t>that</a:t>
            </a:r>
            <a:r>
              <a:rPr lang="fr-FR" sz="1600" dirty="0"/>
              <a:t>  </a:t>
            </a:r>
            <a:r>
              <a:rPr lang="fr-FR" sz="1600" dirty="0" err="1"/>
              <a:t>she</a:t>
            </a:r>
            <a:r>
              <a:rPr lang="fr-FR" sz="1600" dirty="0"/>
              <a:t> </a:t>
            </a:r>
            <a:r>
              <a:rPr lang="fr-FR" sz="1600" dirty="0" err="1"/>
              <a:t>ways</a:t>
            </a:r>
            <a:r>
              <a:rPr lang="fr-FR" sz="1600" dirty="0"/>
              <a:t> </a:t>
            </a:r>
            <a:r>
              <a:rPr lang="fr-FR" sz="1600" dirty="0" err="1"/>
              <a:t>going</a:t>
            </a:r>
            <a:r>
              <a:rPr lang="fr-FR" sz="1600" dirty="0"/>
              <a:t> to…</a:t>
            </a:r>
          </a:p>
          <a:p>
            <a:pPr marL="0" indent="0">
              <a:buNone/>
            </a:pPr>
            <a:r>
              <a:rPr lang="fr-FR" sz="1800" dirty="0"/>
              <a:t>« I </a:t>
            </a:r>
            <a:r>
              <a:rPr lang="fr-FR" sz="1800" dirty="0" err="1"/>
              <a:t>work</a:t>
            </a:r>
            <a:r>
              <a:rPr lang="fr-FR" sz="1800" dirty="0"/>
              <a:t> at GIBS and at Graz </a:t>
            </a:r>
            <a:r>
              <a:rPr lang="fr-FR" sz="1800" dirty="0" err="1"/>
              <a:t>university</a:t>
            </a:r>
            <a:r>
              <a:rPr lang="fr-FR" sz="1800" dirty="0"/>
              <a:t>.</a:t>
            </a:r>
            <a:r>
              <a:rPr lang="fr-FR" sz="1800" dirty="0"/>
              <a:t> </a:t>
            </a:r>
            <a:r>
              <a:rPr lang="fr-FR" sz="1800" dirty="0"/>
              <a:t>« </a:t>
            </a:r>
          </a:p>
          <a:p>
            <a:pPr marL="0" indent="0">
              <a:buNone/>
            </a:pPr>
            <a:r>
              <a:rPr lang="fr-FR" sz="1800" dirty="0"/>
              <a:t>«</a:t>
            </a:r>
            <a:r>
              <a:rPr lang="fr-FR" sz="1800" dirty="0"/>
              <a:t> I love </a:t>
            </a:r>
            <a:r>
              <a:rPr lang="fr-FR" sz="1800" dirty="0" err="1"/>
              <a:t>Greece</a:t>
            </a:r>
            <a:r>
              <a:rPr lang="fr-FR" sz="1800" dirty="0"/>
              <a:t>. I go </a:t>
            </a:r>
            <a:r>
              <a:rPr lang="fr-FR" sz="1800" dirty="0" err="1"/>
              <a:t>there</a:t>
            </a:r>
            <a:r>
              <a:rPr lang="fr-FR" sz="1800" dirty="0"/>
              <a:t> </a:t>
            </a:r>
            <a:r>
              <a:rPr lang="fr-FR" sz="1800" dirty="0" err="1"/>
              <a:t>every</a:t>
            </a:r>
            <a:r>
              <a:rPr lang="fr-FR" sz="1800" dirty="0"/>
              <a:t> </a:t>
            </a:r>
            <a:r>
              <a:rPr lang="fr-FR" sz="1800" dirty="0" err="1"/>
              <a:t>summer</a:t>
            </a:r>
            <a:r>
              <a:rPr lang="fr-FR" sz="1800" dirty="0"/>
              <a:t>. »</a:t>
            </a:r>
          </a:p>
          <a:p>
            <a:pPr marL="0" indent="0">
              <a:buNone/>
            </a:pPr>
            <a:r>
              <a:rPr lang="fr-FR" sz="1800" dirty="0"/>
              <a:t>Maxi, </a:t>
            </a:r>
            <a:r>
              <a:rPr lang="fr-FR" sz="1800" dirty="0" err="1"/>
              <a:t>aged</a:t>
            </a:r>
            <a:r>
              <a:rPr lang="fr-FR" sz="1800" dirty="0"/>
              <a:t> 3: « I have </a:t>
            </a:r>
            <a:r>
              <a:rPr lang="fr-FR" sz="1800" dirty="0" err="1"/>
              <a:t>stroked</a:t>
            </a:r>
            <a:r>
              <a:rPr lang="fr-FR" sz="1800" dirty="0"/>
              <a:t> an </a:t>
            </a:r>
            <a:r>
              <a:rPr lang="fr-FR" sz="1800" dirty="0" err="1"/>
              <a:t>aligator</a:t>
            </a:r>
            <a:r>
              <a:rPr lang="fr-FR" sz="1800" dirty="0"/>
              <a:t> and I have </a:t>
            </a:r>
            <a:r>
              <a:rPr lang="fr-FR" sz="1800" dirty="0" err="1"/>
              <a:t>ridden</a:t>
            </a:r>
            <a:r>
              <a:rPr lang="fr-FR" sz="1800" dirty="0"/>
              <a:t> on a </a:t>
            </a:r>
            <a:r>
              <a:rPr lang="fr-FR" sz="1800" dirty="0" err="1"/>
              <a:t>tiger</a:t>
            </a:r>
            <a:r>
              <a:rPr lang="fr-FR" sz="1800" dirty="0"/>
              <a:t>.</a:t>
            </a:r>
          </a:p>
          <a:p>
            <a:pPr marL="0" indent="0">
              <a:buNone/>
            </a:pPr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4931" y="306480"/>
            <a:ext cx="9601200" cy="1303337"/>
          </a:xfrm>
        </p:spPr>
        <p:txBody>
          <a:bodyPr>
            <a:normAutofit/>
          </a:bodyPr>
          <a:lstStyle/>
          <a:p>
            <a:r>
              <a:rPr lang="fr-FR" sz="2800" b="1" dirty="0" err="1" smtClean="0"/>
              <a:t>Let’s</a:t>
            </a:r>
            <a:r>
              <a:rPr lang="fr-FR" sz="2800" b="1" dirty="0" smtClean="0"/>
              <a:t> look at a few </a:t>
            </a:r>
            <a:r>
              <a:rPr lang="fr-FR" sz="2800" b="1" dirty="0" err="1" smtClean="0"/>
              <a:t>examples</a:t>
            </a:r>
            <a:endParaRPr lang="fr-FR" sz="28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423592" y="3861048"/>
            <a:ext cx="3096344" cy="11086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423592" y="4977172"/>
            <a:ext cx="3096344" cy="21602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391104" y="3317103"/>
            <a:ext cx="180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>
                <a:solidFill>
                  <a:schemeClr val="accent3">
                    <a:lumMod val="75000"/>
                  </a:schemeClr>
                </a:solidFill>
              </a:rPr>
              <a:t>Why</a:t>
            </a:r>
            <a:r>
              <a:rPr lang="fr-FR" sz="20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sz="2000" b="1" dirty="0" err="1">
                <a:solidFill>
                  <a:schemeClr val="accent3">
                    <a:lumMod val="75000"/>
                  </a:schemeClr>
                </a:solidFill>
              </a:rPr>
              <a:t>does</a:t>
            </a:r>
            <a:r>
              <a:rPr lang="fr-FR" sz="2000" b="1" dirty="0">
                <a:solidFill>
                  <a:schemeClr val="accent3">
                    <a:lumMod val="75000"/>
                  </a:schemeClr>
                </a:solidFill>
              </a:rPr>
              <a:t> the </a:t>
            </a:r>
            <a:r>
              <a:rPr lang="fr-FR" sz="2000" b="1" dirty="0" err="1">
                <a:solidFill>
                  <a:schemeClr val="accent3">
                    <a:lumMod val="75000"/>
                  </a:schemeClr>
                </a:solidFill>
              </a:rPr>
              <a:t>shifting</a:t>
            </a:r>
            <a:r>
              <a:rPr lang="fr-FR" sz="20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sz="2000" b="1" dirty="0" err="1">
                <a:solidFill>
                  <a:schemeClr val="accent3">
                    <a:lumMod val="75000"/>
                  </a:schemeClr>
                </a:solidFill>
              </a:rPr>
              <a:t>rule</a:t>
            </a:r>
            <a:r>
              <a:rPr lang="fr-FR" sz="2000" b="1" dirty="0">
                <a:solidFill>
                  <a:schemeClr val="accent3">
                    <a:lumMod val="75000"/>
                  </a:schemeClr>
                </a:solidFill>
              </a:rPr>
              <a:t> not  </a:t>
            </a:r>
            <a:r>
              <a:rPr lang="fr-FR" sz="2000" b="1" dirty="0" err="1">
                <a:solidFill>
                  <a:schemeClr val="accent3">
                    <a:lumMod val="75000"/>
                  </a:schemeClr>
                </a:solidFill>
              </a:rPr>
              <a:t>always</a:t>
            </a:r>
            <a:r>
              <a:rPr lang="fr-FR" sz="20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sz="2000" b="1" dirty="0" err="1">
                <a:solidFill>
                  <a:schemeClr val="accent3">
                    <a:lumMod val="75000"/>
                  </a:schemeClr>
                </a:solidFill>
              </a:rPr>
              <a:t>work</a:t>
            </a:r>
            <a:r>
              <a:rPr lang="fr-FR" sz="2000" b="1" dirty="0">
                <a:solidFill>
                  <a:schemeClr val="accent3">
                    <a:lumMod val="75000"/>
                  </a:schemeClr>
                </a:solidFill>
              </a:rPr>
              <a:t>?</a:t>
            </a:r>
            <a:endParaRPr lang="fr-FR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8194" name="Picture 2" descr="C:\Users\lp\AppData\Local\Microsoft\Windows\Temporary Internet Files\Content.IE5\I29PHQH1\dglxasset[1].aspx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304" y="3317102"/>
            <a:ext cx="1256124" cy="166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06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476672"/>
            <a:ext cx="5254154" cy="5836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27228" y="993833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The Reporting Circle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54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3</TotalTime>
  <Words>83</Words>
  <Application>Microsoft Office PowerPoint</Application>
  <PresentationFormat>Widescreen</PresentationFormat>
  <Paragraphs>28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Garamond</vt:lpstr>
      <vt:lpstr>Organic</vt:lpstr>
      <vt:lpstr>Reporting</vt:lpstr>
      <vt:lpstr>Is this rule valid?</vt:lpstr>
      <vt:lpstr>Let’s look at a few examples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Reporting</dc:title>
  <dc:creator>Lis Polzleitner</dc:creator>
  <cp:lastModifiedBy>Lis Polzleitner</cp:lastModifiedBy>
  <cp:revision>1</cp:revision>
  <dcterms:created xsi:type="dcterms:W3CDTF">2016-01-11T11:26:26Z</dcterms:created>
  <dcterms:modified xsi:type="dcterms:W3CDTF">2016-01-11T11:30:19Z</dcterms:modified>
</cp:coreProperties>
</file>