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
  </p:notesMasterIdLst>
  <p:sldIdLst>
    <p:sldId id="256" r:id="rId3"/>
    <p:sldId id="265" r:id="rId4"/>
    <p:sldId id="260" r:id="rId5"/>
    <p:sldId id="257" r:id="rId6"/>
    <p:sldId id="261" r:id="rId7"/>
    <p:sldId id="262" r:id="rId8"/>
    <p:sldId id="259"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80" d="100"/>
          <a:sy n="80" d="100"/>
        </p:scale>
        <p:origin x="6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522EC-5706-4891-ABA9-A3BC8D20DF57}" type="datetimeFigureOut">
              <a:rPr lang="en-US" smtClean="0"/>
              <a:t>19-Jun-16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D8948-96A6-416B-BAC4-2D984EBD99EA}" type="slidenum">
              <a:rPr lang="en-US" smtClean="0"/>
              <a:t>‹#›</a:t>
            </a:fld>
            <a:endParaRPr lang="en-US"/>
          </a:p>
        </p:txBody>
      </p:sp>
    </p:spTree>
    <p:extLst>
      <p:ext uri="{BB962C8B-B14F-4D97-AF65-F5344CB8AC3E}">
        <p14:creationId xmlns:p14="http://schemas.microsoft.com/office/powerpoint/2010/main" val="96514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Click on the picture to go to the</a:t>
            </a:r>
            <a:r>
              <a:rPr lang="de-AT" baseline="0" dirty="0" smtClean="0"/>
              <a:t> glogster on epep.at</a:t>
            </a:r>
            <a:endParaRPr lang="en-US" dirty="0"/>
          </a:p>
        </p:txBody>
      </p:sp>
      <p:sp>
        <p:nvSpPr>
          <p:cNvPr id="4" name="Slide Number Placeholder 3"/>
          <p:cNvSpPr>
            <a:spLocks noGrp="1"/>
          </p:cNvSpPr>
          <p:nvPr>
            <p:ph type="sldNum" sz="quarter" idx="10"/>
          </p:nvPr>
        </p:nvSpPr>
        <p:spPr/>
        <p:txBody>
          <a:bodyPr/>
          <a:lstStyle/>
          <a:p>
            <a:fld id="{3BAD8948-96A6-416B-BAC4-2D984EBD99EA}" type="slidenum">
              <a:rPr lang="en-US" smtClean="0"/>
              <a:t>7</a:t>
            </a:fld>
            <a:endParaRPr lang="en-US"/>
          </a:p>
        </p:txBody>
      </p:sp>
    </p:spTree>
    <p:extLst>
      <p:ext uri="{BB962C8B-B14F-4D97-AF65-F5344CB8AC3E}">
        <p14:creationId xmlns:p14="http://schemas.microsoft.com/office/powerpoint/2010/main" val="120476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17" name="Footer Placeholder 16"/>
          <p:cNvSpPr>
            <a:spLocks noGrp="1"/>
          </p:cNvSpPr>
          <p:nvPr>
            <p:ph type="ftr" sz="quarter" idx="11"/>
          </p:nvPr>
        </p:nvSpPr>
        <p:spPr/>
        <p:txBody>
          <a:bodyPr/>
          <a:lstStyle/>
          <a:p>
            <a:endParaRPr lang="fr-F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59328913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Tree>
    <p:extLst>
      <p:ext uri="{BB962C8B-B14F-4D97-AF65-F5344CB8AC3E}">
        <p14:creationId xmlns:p14="http://schemas.microsoft.com/office/powerpoint/2010/main" val="259889517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9221216" y="3009902"/>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5" name="Footer Placeholder 4"/>
          <p:cNvSpPr>
            <a:spLocks noGrp="1"/>
          </p:cNvSpPr>
          <p:nvPr>
            <p:ph type="ftr" sz="quarter" idx="11"/>
          </p:nvPr>
        </p:nvSpPr>
        <p:spPr/>
        <p:txBody>
          <a:bodyPr/>
          <a:lstStyle/>
          <a:p>
            <a:endParaRPr lang="fr-FR"/>
          </a:p>
        </p:txBody>
      </p:sp>
      <p:sp>
        <p:nvSpPr>
          <p:cNvPr id="2" name="Vertical Title 1"/>
          <p:cNvSpPr>
            <a:spLocks noGrp="1"/>
          </p:cNvSpPr>
          <p:nvPr>
            <p:ph type="title" orient="vert"/>
          </p:nvPr>
        </p:nvSpPr>
        <p:spPr>
          <a:xfrm>
            <a:off x="9855200" y="304802"/>
            <a:ext cx="19304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0337832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17" name="Footer Placeholder 16"/>
          <p:cNvSpPr>
            <a:spLocks noGrp="1"/>
          </p:cNvSpPr>
          <p:nvPr>
            <p:ph type="ftr" sz="quarter" idx="11"/>
          </p:nvPr>
        </p:nvSpPr>
        <p:spPr/>
        <p:txBody>
          <a:bodyPr/>
          <a:lstStyle/>
          <a:p>
            <a:endParaRPr lang="fr-F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8904753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5815584" y="1026373"/>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780160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3145903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7721600" y="6409944"/>
            <a:ext cx="4059936" cy="365760"/>
          </a:xfrm>
        </p:spPr>
        <p:txBody>
          <a:bodyPr/>
          <a:lstStyle/>
          <a:p>
            <a:fld id="{8124A5EA-3D9A-4716-BD0D-90D4A8E979AE}" type="datetimeFigureOut">
              <a:rPr lang="fr-FR" smtClean="0"/>
              <a:pPr/>
              <a:t>19/06/2016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715976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8" name="Footer Placeholder 7"/>
          <p:cNvSpPr>
            <a:spLocks noGrp="1"/>
          </p:cNvSpPr>
          <p:nvPr>
            <p:ph type="ftr" sz="quarter" idx="11"/>
          </p:nvPr>
        </p:nvSpPr>
        <p:spPr>
          <a:xfrm>
            <a:off x="406400" y="6409944"/>
            <a:ext cx="4775200" cy="365760"/>
          </a:xfrm>
        </p:spPr>
        <p:txBody>
          <a:bodyPr/>
          <a:lstStyle/>
          <a:p>
            <a:endParaRPr lang="fr-F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00665305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5791200" y="1036021"/>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Tree>
    <p:extLst>
      <p:ext uri="{BB962C8B-B14F-4D97-AF65-F5344CB8AC3E}">
        <p14:creationId xmlns:p14="http://schemas.microsoft.com/office/powerpoint/2010/main" val="3208738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 name="Date Placeholder 1"/>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EA1C02E4-8068-4771-BDBC-4ACA236B0F07}" type="slidenum">
              <a:rPr lang="fr-FR" smtClean="0"/>
              <a:pPr/>
              <a:t>‹#›</a:t>
            </a:fld>
            <a:endParaRPr lang="fr-FR"/>
          </a:p>
        </p:txBody>
      </p:sp>
    </p:spTree>
    <p:extLst>
      <p:ext uri="{BB962C8B-B14F-4D97-AF65-F5344CB8AC3E}">
        <p14:creationId xmlns:p14="http://schemas.microsoft.com/office/powerpoint/2010/main" val="301828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6" name="Footer Placeholder 5"/>
          <p:cNvSpPr>
            <a:spLocks noGrp="1"/>
          </p:cNvSpPr>
          <p:nvPr>
            <p:ph type="ftr" sz="quarter" idx="11"/>
          </p:nvPr>
        </p:nvSpPr>
        <p:spPr>
          <a:xfrm>
            <a:off x="402336" y="6410848"/>
            <a:ext cx="4511040" cy="365760"/>
          </a:xfrm>
        </p:spPr>
        <p:txBody>
          <a:bodyPr/>
          <a:lstStyle/>
          <a:p>
            <a:endParaRPr lang="fr-FR"/>
          </a:p>
        </p:txBody>
      </p:sp>
    </p:spTree>
    <p:extLst>
      <p:ext uri="{BB962C8B-B14F-4D97-AF65-F5344CB8AC3E}">
        <p14:creationId xmlns:p14="http://schemas.microsoft.com/office/powerpoint/2010/main" val="6215451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5815584" y="1026373"/>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5285908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a:xfrm>
            <a:off x="7717536" y="6404984"/>
            <a:ext cx="4059936" cy="365760"/>
          </a:xfrm>
        </p:spPr>
        <p:txBody>
          <a:bodyPr/>
          <a:lstStyle/>
          <a:p>
            <a:fld id="{8124A5EA-3D9A-4716-BD0D-90D4A8E979AE}" type="datetimeFigureOut">
              <a:rPr lang="fr-FR" smtClean="0"/>
              <a:pPr/>
              <a:t>19/06/2016</a:t>
            </a:fld>
            <a:endParaRPr lang="fr-FR"/>
          </a:p>
        </p:txBody>
      </p:sp>
      <p:sp>
        <p:nvSpPr>
          <p:cNvPr id="6" name="Footer Placeholder 5"/>
          <p:cNvSpPr>
            <a:spLocks noGrp="1"/>
          </p:cNvSpPr>
          <p:nvPr>
            <p:ph type="ftr" sz="quarter" idx="11"/>
          </p:nvPr>
        </p:nvSpPr>
        <p:spPr>
          <a:xfrm>
            <a:off x="402336" y="6410848"/>
            <a:ext cx="4779264" cy="365760"/>
          </a:xfrm>
        </p:spPr>
        <p:txBody>
          <a:bodyPr/>
          <a:lstStyle/>
          <a:p>
            <a:endParaRPr lang="fr-FR"/>
          </a:p>
        </p:txBody>
      </p:sp>
    </p:spTree>
    <p:extLst>
      <p:ext uri="{BB962C8B-B14F-4D97-AF65-F5344CB8AC3E}">
        <p14:creationId xmlns:p14="http://schemas.microsoft.com/office/powerpoint/2010/main" val="376377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Tree>
    <p:extLst>
      <p:ext uri="{BB962C8B-B14F-4D97-AF65-F5344CB8AC3E}">
        <p14:creationId xmlns:p14="http://schemas.microsoft.com/office/powerpoint/2010/main" val="142376328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9221216" y="3009902"/>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5" name="Footer Placeholder 4"/>
          <p:cNvSpPr>
            <a:spLocks noGrp="1"/>
          </p:cNvSpPr>
          <p:nvPr>
            <p:ph type="ftr" sz="quarter" idx="11"/>
          </p:nvPr>
        </p:nvSpPr>
        <p:spPr/>
        <p:txBody>
          <a:bodyPr/>
          <a:lstStyle/>
          <a:p>
            <a:endParaRPr lang="fr-FR"/>
          </a:p>
        </p:txBody>
      </p:sp>
      <p:sp>
        <p:nvSpPr>
          <p:cNvPr id="2" name="Vertical Title 1"/>
          <p:cNvSpPr>
            <a:spLocks noGrp="1"/>
          </p:cNvSpPr>
          <p:nvPr>
            <p:ph type="title" orient="vert"/>
          </p:nvPr>
        </p:nvSpPr>
        <p:spPr>
          <a:xfrm>
            <a:off x="9855200" y="304802"/>
            <a:ext cx="19304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6069341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274971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7721600" y="6409944"/>
            <a:ext cx="4059936" cy="365760"/>
          </a:xfrm>
        </p:spPr>
        <p:txBody>
          <a:bodyPr/>
          <a:lstStyle/>
          <a:p>
            <a:fld id="{8124A5EA-3D9A-4716-BD0D-90D4A8E979AE}" type="datetimeFigureOut">
              <a:rPr lang="fr-FR" smtClean="0"/>
              <a:pPr/>
              <a:t>19/06/2016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7707156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8" name="Footer Placeholder 7"/>
          <p:cNvSpPr>
            <a:spLocks noGrp="1"/>
          </p:cNvSpPr>
          <p:nvPr>
            <p:ph type="ftr" sz="quarter" idx="11"/>
          </p:nvPr>
        </p:nvSpPr>
        <p:spPr>
          <a:xfrm>
            <a:off x="406400" y="6409944"/>
            <a:ext cx="4775200" cy="365760"/>
          </a:xfrm>
        </p:spPr>
        <p:txBody>
          <a:bodyPr/>
          <a:lstStyle/>
          <a:p>
            <a:endParaRPr lang="fr-F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210293621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5791200" y="1036021"/>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Tree>
    <p:extLst>
      <p:ext uri="{BB962C8B-B14F-4D97-AF65-F5344CB8AC3E}">
        <p14:creationId xmlns:p14="http://schemas.microsoft.com/office/powerpoint/2010/main" val="286262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 name="Date Placeholder 1"/>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EA1C02E4-8068-4771-BDBC-4ACA236B0F07}" type="slidenum">
              <a:rPr lang="fr-FR" smtClean="0"/>
              <a:pPr/>
              <a:t>‹#›</a:t>
            </a:fld>
            <a:endParaRPr lang="fr-FR"/>
          </a:p>
        </p:txBody>
      </p:sp>
    </p:spTree>
    <p:extLst>
      <p:ext uri="{BB962C8B-B14F-4D97-AF65-F5344CB8AC3E}">
        <p14:creationId xmlns:p14="http://schemas.microsoft.com/office/powerpoint/2010/main" val="303730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p:txBody>
          <a:bodyPr/>
          <a:lstStyle/>
          <a:p>
            <a:fld id="{8124A5EA-3D9A-4716-BD0D-90D4A8E979AE}" type="datetimeFigureOut">
              <a:rPr lang="fr-FR" smtClean="0"/>
              <a:pPr/>
              <a:t>19/06/2016</a:t>
            </a:fld>
            <a:endParaRPr lang="fr-FR"/>
          </a:p>
        </p:txBody>
      </p:sp>
      <p:sp>
        <p:nvSpPr>
          <p:cNvPr id="6" name="Footer Placeholder 5"/>
          <p:cNvSpPr>
            <a:spLocks noGrp="1"/>
          </p:cNvSpPr>
          <p:nvPr>
            <p:ph type="ftr" sz="quarter" idx="11"/>
          </p:nvPr>
        </p:nvSpPr>
        <p:spPr>
          <a:xfrm>
            <a:off x="402336" y="6410848"/>
            <a:ext cx="4511040" cy="365760"/>
          </a:xfrm>
        </p:spPr>
        <p:txBody>
          <a:bodyPr/>
          <a:lstStyle/>
          <a:p>
            <a:endParaRPr lang="fr-FR"/>
          </a:p>
        </p:txBody>
      </p:sp>
    </p:spTree>
    <p:extLst>
      <p:ext uri="{BB962C8B-B14F-4D97-AF65-F5344CB8AC3E}">
        <p14:creationId xmlns:p14="http://schemas.microsoft.com/office/powerpoint/2010/main" val="41917469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a:xfrm>
            <a:off x="7717536" y="6404984"/>
            <a:ext cx="4059936" cy="365760"/>
          </a:xfrm>
        </p:spPr>
        <p:txBody>
          <a:bodyPr/>
          <a:lstStyle/>
          <a:p>
            <a:fld id="{8124A5EA-3D9A-4716-BD0D-90D4A8E979AE}" type="datetimeFigureOut">
              <a:rPr lang="fr-FR" smtClean="0"/>
              <a:pPr/>
              <a:t>19/06/2016</a:t>
            </a:fld>
            <a:endParaRPr lang="fr-FR"/>
          </a:p>
        </p:txBody>
      </p:sp>
      <p:sp>
        <p:nvSpPr>
          <p:cNvPr id="6" name="Footer Placeholder 5"/>
          <p:cNvSpPr>
            <a:spLocks noGrp="1"/>
          </p:cNvSpPr>
          <p:nvPr>
            <p:ph type="ftr" sz="quarter" idx="11"/>
          </p:nvPr>
        </p:nvSpPr>
        <p:spPr>
          <a:xfrm>
            <a:off x="402336" y="6410848"/>
            <a:ext cx="4779264" cy="365760"/>
          </a:xfrm>
        </p:spPr>
        <p:txBody>
          <a:bodyPr/>
          <a:lstStyle/>
          <a:p>
            <a:endParaRPr lang="fr-FR"/>
          </a:p>
        </p:txBody>
      </p:sp>
    </p:spTree>
    <p:extLst>
      <p:ext uri="{BB962C8B-B14F-4D97-AF65-F5344CB8AC3E}">
        <p14:creationId xmlns:p14="http://schemas.microsoft.com/office/powerpoint/2010/main" val="427129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8124A5EA-3D9A-4716-BD0D-90D4A8E979AE}" type="datetimeFigureOut">
              <a:rPr lang="fr-FR" smtClean="0"/>
              <a:pPr/>
              <a:t>19/06/2016</a:t>
            </a:fld>
            <a:endParaRPr lang="fr-FR"/>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4118267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8124A5EA-3D9A-4716-BD0D-90D4A8E979AE}" type="datetimeFigureOut">
              <a:rPr lang="fr-FR" smtClean="0"/>
              <a:pPr/>
              <a:t>19/06/2016</a:t>
            </a:fld>
            <a:endParaRPr lang="fr-FR"/>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A1C02E4-8068-4771-BDBC-4ACA236B0F07}" type="slidenum">
              <a:rPr lang="fr-FR" smtClean="0">
                <a:solidFill>
                  <a:srgbClr val="E68422">
                    <a:shade val="75000"/>
                  </a:srgbClr>
                </a:solidFill>
              </a:rPr>
              <a:pPr/>
              <a:t>‹#›</a:t>
            </a:fld>
            <a:endParaRPr lang="fr-FR">
              <a:solidFill>
                <a:srgbClr val="E68422">
                  <a:shade val="75000"/>
                </a:srgb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1218203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polzleitner.com/epep/Uni/Grammar/logos-collection/TenseNotions_Steinwender.pdf" TargetMode="External"/><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epep.at/?page_id=2366"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epep.at/?page_id=2490" TargetMode="External"/><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www.epep.at/"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de-AT" dirty="0" smtClean="0"/>
              <a:t>L2 Grammar Acquisition, Salzburg, July 2015</a:t>
            </a:r>
          </a:p>
          <a:p>
            <a:endParaRPr lang="de-AT" dirty="0"/>
          </a:p>
          <a:p>
            <a:r>
              <a:rPr lang="de-AT" dirty="0" smtClean="0"/>
              <a:t>David Newby, Univ. Graz, Vienna, Bergen</a:t>
            </a:r>
          </a:p>
          <a:p>
            <a:r>
              <a:rPr lang="de-AT" dirty="0" smtClean="0"/>
              <a:t>Elisabeth Pölzleitner, BG GIBS and Univ. Graz</a:t>
            </a:r>
            <a:endParaRPr lang="en-US" dirty="0"/>
          </a:p>
        </p:txBody>
      </p:sp>
      <p:sp>
        <p:nvSpPr>
          <p:cNvPr id="2" name="Title 1"/>
          <p:cNvSpPr>
            <a:spLocks noGrp="1"/>
          </p:cNvSpPr>
          <p:nvPr>
            <p:ph type="ctrTitle"/>
          </p:nvPr>
        </p:nvSpPr>
        <p:spPr/>
        <p:txBody>
          <a:bodyPr/>
          <a:lstStyle/>
          <a:p>
            <a:r>
              <a:rPr lang="de-AT" dirty="0" smtClean="0"/>
              <a:t>Communicative Grammar in Practice</a:t>
            </a:r>
            <a:endParaRPr lang="en-US" dirty="0"/>
          </a:p>
        </p:txBody>
      </p:sp>
      <p:pic>
        <p:nvPicPr>
          <p:cNvPr id="5" name="Picture 4"/>
          <p:cNvPicPr>
            <a:picLocks noChangeAspect="1"/>
          </p:cNvPicPr>
          <p:nvPr/>
        </p:nvPicPr>
        <p:blipFill>
          <a:blip r:embed="rId2"/>
          <a:stretch>
            <a:fillRect/>
          </a:stretch>
        </p:blipFill>
        <p:spPr>
          <a:xfrm>
            <a:off x="4367213" y="4114966"/>
            <a:ext cx="3633971" cy="2063053"/>
          </a:xfrm>
          <a:prstGeom prst="rect">
            <a:avLst/>
          </a:prstGeom>
        </p:spPr>
      </p:pic>
    </p:spTree>
    <p:extLst>
      <p:ext uri="{BB962C8B-B14F-4D97-AF65-F5344CB8AC3E}">
        <p14:creationId xmlns:p14="http://schemas.microsoft.com/office/powerpoint/2010/main" val="2388803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Teaching Objectives</a:t>
            </a:r>
            <a:endParaRPr lang="en-US" dirty="0"/>
          </a:p>
        </p:txBody>
      </p:sp>
      <p:sp>
        <p:nvSpPr>
          <p:cNvPr id="3" name="Content Placeholder 2"/>
          <p:cNvSpPr>
            <a:spLocks noGrp="1"/>
          </p:cNvSpPr>
          <p:nvPr>
            <p:ph sz="quarter" idx="1"/>
          </p:nvPr>
        </p:nvSpPr>
        <p:spPr>
          <a:xfrm>
            <a:off x="655321" y="1536572"/>
            <a:ext cx="11338560" cy="4768977"/>
          </a:xfrm>
        </p:spPr>
        <p:txBody>
          <a:bodyPr/>
          <a:lstStyle/>
          <a:p>
            <a:pPr marL="0" indent="0">
              <a:buNone/>
            </a:pPr>
            <a:r>
              <a:rPr lang="de-AT" dirty="0" smtClean="0"/>
              <a:t>My students should be able to write effective, spooky stories.</a:t>
            </a:r>
          </a:p>
          <a:p>
            <a:pPr lvl="1"/>
            <a:r>
              <a:rPr lang="de-AT" dirty="0" smtClean="0"/>
              <a:t>In order to do this they need to be able to  SET THE SCENE</a:t>
            </a:r>
            <a:r>
              <a:rPr lang="en-US" dirty="0" smtClean="0"/>
              <a:t> and </a:t>
            </a:r>
          </a:p>
          <a:p>
            <a:pPr lvl="1"/>
            <a:r>
              <a:rPr lang="de-AT" dirty="0"/>
              <a:t>d</a:t>
            </a:r>
            <a:r>
              <a:rPr lang="de-AT" dirty="0" smtClean="0"/>
              <a:t>escribe the BACKGROUND and CIRCUMSTANCES in detail </a:t>
            </a:r>
            <a:r>
              <a:rPr lang="de-AT" sz="1600" dirty="0" smtClean="0"/>
              <a:t>(sound effects, dark shadows dancing on the walls….) </a:t>
            </a:r>
          </a:p>
          <a:p>
            <a:pPr lvl="1"/>
            <a:r>
              <a:rPr lang="de-AT" dirty="0" smtClean="0"/>
              <a:t>and develop the plot by describing a series of EVENTS</a:t>
            </a:r>
          </a:p>
          <a:p>
            <a:pPr lvl="1"/>
            <a:endParaRPr lang="de-AT" dirty="0" smtClean="0"/>
          </a:p>
          <a:p>
            <a:pPr lvl="1"/>
            <a:endParaRPr lang="de-AT" dirty="0" smtClean="0"/>
          </a:p>
          <a:p>
            <a:endParaRPr lang="de-AT" dirty="0" smtClean="0"/>
          </a:p>
        </p:txBody>
      </p:sp>
      <p:pic>
        <p:nvPicPr>
          <p:cNvPr id="4" name="Picture 3" descr="Professional Missing Jigsaw Puzzle Piece Stock Photo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4" y="4133278"/>
            <a:ext cx="2976563" cy="2029333"/>
          </a:xfrm>
          <a:prstGeom prst="rect">
            <a:avLst/>
          </a:prstGeom>
        </p:spPr>
      </p:pic>
      <p:sp>
        <p:nvSpPr>
          <p:cNvPr id="5" name="Rounded Rectangle 4"/>
          <p:cNvSpPr/>
          <p:nvPr/>
        </p:nvSpPr>
        <p:spPr>
          <a:xfrm>
            <a:off x="6448422" y="5686360"/>
            <a:ext cx="1538289" cy="481012"/>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1600" dirty="0" smtClean="0"/>
              <a:t>SETTING THE SCENE</a:t>
            </a:r>
            <a:endParaRPr lang="en-US" sz="1600" dirty="0"/>
          </a:p>
        </p:txBody>
      </p:sp>
      <p:sp>
        <p:nvSpPr>
          <p:cNvPr id="6" name="Rounded Rectangle 5"/>
          <p:cNvSpPr/>
          <p:nvPr/>
        </p:nvSpPr>
        <p:spPr>
          <a:xfrm>
            <a:off x="7986713" y="5686360"/>
            <a:ext cx="1438275" cy="47625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dirty="0"/>
              <a:t>p</a:t>
            </a:r>
            <a:r>
              <a:rPr lang="de-AT" sz="1600" dirty="0" smtClean="0"/>
              <a:t>ast progressive</a:t>
            </a:r>
            <a:endParaRPr lang="en-US" sz="1600" dirty="0"/>
          </a:p>
        </p:txBody>
      </p:sp>
      <p:sp>
        <p:nvSpPr>
          <p:cNvPr id="8" name="Rounded Rectangle 7"/>
          <p:cNvSpPr/>
          <p:nvPr/>
        </p:nvSpPr>
        <p:spPr>
          <a:xfrm>
            <a:off x="6448425" y="3899851"/>
            <a:ext cx="1628775" cy="44767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t>EVENTS</a:t>
            </a:r>
            <a:endParaRPr lang="en-US" dirty="0"/>
          </a:p>
        </p:txBody>
      </p:sp>
      <p:sp>
        <p:nvSpPr>
          <p:cNvPr id="10" name="Rounded Rectangle 9"/>
          <p:cNvSpPr/>
          <p:nvPr/>
        </p:nvSpPr>
        <p:spPr>
          <a:xfrm>
            <a:off x="8029575" y="3899851"/>
            <a:ext cx="1395413" cy="44767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a:t>
            </a:r>
            <a:r>
              <a:rPr lang="de-AT" dirty="0" smtClean="0"/>
              <a:t>ast simple</a:t>
            </a:r>
            <a:endParaRPr lang="en-US" dirty="0"/>
          </a:p>
        </p:txBody>
      </p:sp>
    </p:spTree>
    <p:extLst>
      <p:ext uri="{BB962C8B-B14F-4D97-AF65-F5344CB8AC3E}">
        <p14:creationId xmlns:p14="http://schemas.microsoft.com/office/powerpoint/2010/main" val="78114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Practical Examples of Communicative Grammar Tasks</a:t>
            </a:r>
            <a:endParaRPr lang="en-US" dirty="0"/>
          </a:p>
        </p:txBody>
      </p:sp>
      <p:sp>
        <p:nvSpPr>
          <p:cNvPr id="3" name="Content Placeholder 2"/>
          <p:cNvSpPr>
            <a:spLocks noGrp="1"/>
          </p:cNvSpPr>
          <p:nvPr>
            <p:ph sz="half" idx="1"/>
          </p:nvPr>
        </p:nvSpPr>
        <p:spPr/>
        <p:txBody>
          <a:bodyPr/>
          <a:lstStyle/>
          <a:p>
            <a:pPr marL="0" indent="0">
              <a:lnSpc>
                <a:spcPct val="80000"/>
              </a:lnSpc>
              <a:buNone/>
            </a:pPr>
            <a:r>
              <a:rPr lang="de-AT" sz="2800" b="1" dirty="0">
                <a:solidFill>
                  <a:schemeClr val="tx2">
                    <a:lumMod val="60000"/>
                    <a:lumOff val="40000"/>
                  </a:schemeClr>
                </a:solidFill>
              </a:rPr>
              <a:t>I. Awareness raising</a:t>
            </a:r>
          </a:p>
          <a:p>
            <a:r>
              <a:rPr lang="de-AT" sz="1600" dirty="0" smtClean="0"/>
              <a:t>Reading and sorting sentences</a:t>
            </a:r>
          </a:p>
          <a:p>
            <a:r>
              <a:rPr lang="de-AT" sz="1600" dirty="0" smtClean="0"/>
              <a:t>Noticing the new forms and meanings</a:t>
            </a:r>
          </a:p>
          <a:p>
            <a:r>
              <a:rPr lang="de-AT" sz="1600" dirty="0" smtClean="0"/>
              <a:t>Acting out and SEEING the scene</a:t>
            </a:r>
          </a:p>
          <a:p>
            <a:endParaRPr lang="de-AT" sz="1600" dirty="0" smtClean="0"/>
          </a:p>
          <a:p>
            <a:endParaRPr lang="de-AT" dirty="0" smtClean="0"/>
          </a:p>
          <a:p>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736998" y="2764711"/>
            <a:ext cx="2543918" cy="351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7" name="Table 6"/>
          <p:cNvGraphicFramePr>
            <a:graphicFrameLocks noGrp="1"/>
          </p:cNvGraphicFramePr>
          <p:nvPr>
            <p:extLst>
              <p:ext uri="{D42A27DB-BD31-4B8C-83A1-F6EECF244321}">
                <p14:modId xmlns:p14="http://schemas.microsoft.com/office/powerpoint/2010/main" val="4001217414"/>
              </p:ext>
            </p:extLst>
          </p:nvPr>
        </p:nvGraphicFramePr>
        <p:xfrm>
          <a:off x="6819317" y="1117582"/>
          <a:ext cx="4234892" cy="5461556"/>
        </p:xfrm>
        <a:graphic>
          <a:graphicData uri="http://schemas.openxmlformats.org/drawingml/2006/table">
            <a:tbl>
              <a:tblPr firstRow="1" firstCol="1" bandRow="1"/>
              <a:tblGrid>
                <a:gridCol w="350733">
                  <a:extLst>
                    <a:ext uri="{9D8B030D-6E8A-4147-A177-3AD203B41FA5}">
                      <a16:colId xmlns:a16="http://schemas.microsoft.com/office/drawing/2014/main" val="1229863354"/>
                    </a:ext>
                  </a:extLst>
                </a:gridCol>
                <a:gridCol w="2873011">
                  <a:extLst>
                    <a:ext uri="{9D8B030D-6E8A-4147-A177-3AD203B41FA5}">
                      <a16:colId xmlns:a16="http://schemas.microsoft.com/office/drawing/2014/main" val="806119929"/>
                    </a:ext>
                  </a:extLst>
                </a:gridCol>
                <a:gridCol w="336688">
                  <a:extLst>
                    <a:ext uri="{9D8B030D-6E8A-4147-A177-3AD203B41FA5}">
                      <a16:colId xmlns:a16="http://schemas.microsoft.com/office/drawing/2014/main" val="2019464821"/>
                    </a:ext>
                  </a:extLst>
                </a:gridCol>
                <a:gridCol w="337230">
                  <a:extLst>
                    <a:ext uri="{9D8B030D-6E8A-4147-A177-3AD203B41FA5}">
                      <a16:colId xmlns:a16="http://schemas.microsoft.com/office/drawing/2014/main" val="566027470"/>
                    </a:ext>
                  </a:extLst>
                </a:gridCol>
                <a:gridCol w="337230">
                  <a:extLst>
                    <a:ext uri="{9D8B030D-6E8A-4147-A177-3AD203B41FA5}">
                      <a16:colId xmlns:a16="http://schemas.microsoft.com/office/drawing/2014/main" val="2552016931"/>
                    </a:ext>
                  </a:extLst>
                </a:gridCol>
              </a:tblGrid>
              <a:tr h="247388">
                <a:tc gridSpan="2">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Quick Check Grammar Chart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300" b="1">
                          <a:effectLst/>
                          <a:latin typeface="Calibri" panose="020F0502020204030204" pitchFamily="34" charset="0"/>
                          <a:ea typeface="Calibri" panose="020F0502020204030204" pitchFamily="34" charset="0"/>
                          <a:cs typeface="Times New Roman" panose="02020603050405020304" pitchFamily="18" charset="0"/>
                        </a:rPr>
                        <a: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782265775"/>
                  </a:ext>
                </a:extLst>
              </a:tr>
              <a:tr h="266765">
                <a:tc rowSpan="4">
                  <a:txBody>
                    <a:bodyPr/>
                    <a:lstStyle/>
                    <a:p>
                      <a:pPr marL="0" marR="71755" algn="ctr">
                        <a:lnSpc>
                          <a:spcPct val="107000"/>
                        </a:lnSpc>
                        <a:spcBef>
                          <a:spcPts val="0"/>
                        </a:spcBef>
                        <a:spcAft>
                          <a:spcPts val="0"/>
                        </a:spcAft>
                      </a:pPr>
                      <a:r>
                        <a:rPr lang="en-US" sz="1050" b="1">
                          <a:effectLst/>
                          <a:latin typeface="Calibri" panose="020F0502020204030204" pitchFamily="34" charset="0"/>
                          <a:ea typeface="Calibri" panose="020F0502020204030204" pitchFamily="34" charset="0"/>
                          <a:cs typeface="Times New Roman" panose="02020603050405020304" pitchFamily="18" charset="0"/>
                        </a:rPr>
                        <a:t>Learning   Stages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Awareness raising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1755">
                        <a:lnSpc>
                          <a:spcPct val="107000"/>
                        </a:lnSpc>
                        <a:spcBef>
                          <a:spcPts val="0"/>
                        </a:spcBef>
                        <a:spcAft>
                          <a:spcPts val="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877657"/>
                  </a:ext>
                </a:extLst>
              </a:tr>
              <a:tr h="266765">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Conceptualization and </a:t>
                      </a: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hpothesis</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building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223625"/>
                  </a:ext>
                </a:extLst>
              </a:tr>
              <a:tr h="266765">
                <a:tc vMerge="1">
                  <a:txBody>
                    <a:bodyPr/>
                    <a:lstStyle/>
                    <a:p>
                      <a:endParaRPr lang="en-US"/>
                    </a:p>
                  </a:txBody>
                  <a:tcPr/>
                </a:tc>
                <a:tc>
                  <a:txBody>
                    <a:bodyPr/>
                    <a:lstStyle/>
                    <a:p>
                      <a:pPr marL="0" marR="0">
                        <a:lnSpc>
                          <a:spcPct val="107000"/>
                        </a:lnSpc>
                        <a:spcBef>
                          <a:spcPts val="0"/>
                        </a:spcBef>
                        <a:spcAft>
                          <a:spcPts val="0"/>
                        </a:spcAft>
                      </a:pP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Proceduralization</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in </a:t>
                      </a: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scaffolded</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conditions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760412"/>
                  </a:ext>
                </a:extLst>
              </a:tr>
              <a:tr h="266765">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Performance in real-time context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843217"/>
                  </a:ext>
                </a:extLst>
              </a:tr>
              <a:tr h="418672">
                <a:tc rowSpan="8">
                  <a:txBody>
                    <a:bodyPr/>
                    <a:lstStyle/>
                    <a:p>
                      <a:pPr marL="0" marR="71755" algn="ctr">
                        <a:lnSpc>
                          <a:spcPct val="107000"/>
                        </a:lnSpc>
                        <a:spcBef>
                          <a:spcPts val="0"/>
                        </a:spcBef>
                        <a:spcAft>
                          <a:spcPts val="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Pedagogical   Principles   and   Communicative   Criteria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Depth of processing </a:t>
                      </a:r>
                      <a:r>
                        <a:rPr lang="en-US" sz="1000" dirty="0">
                          <a:effectLst/>
                          <a:latin typeface="Calibri" panose="020F0502020204030204" pitchFamily="34" charset="0"/>
                          <a:ea typeface="Calibri" panose="020F0502020204030204" pitchFamily="34" charset="0"/>
                          <a:cs typeface="Times New Roman" panose="02020603050405020304" pitchFamily="18" charset="0"/>
                        </a:rPr>
                        <a:t>and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Complex encoding</a:t>
                      </a:r>
                      <a:r>
                        <a:rPr lang="en-US" sz="1000" dirty="0">
                          <a:effectLst/>
                          <a:latin typeface="Calibri" panose="020F0502020204030204" pitchFamily="34" charset="0"/>
                          <a:ea typeface="Calibri" panose="020F0502020204030204" pitchFamily="34" charset="0"/>
                          <a:cs typeface="Times New Roman" panose="02020603050405020304" pitchFamily="18" charset="0"/>
                        </a:rPr>
                        <a:t> : Will the learners be mentally active and process grammar, lexis and their “world knowledge”?</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1755">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475210"/>
                  </a:ext>
                </a:extLst>
              </a:tr>
              <a:tr h="418672">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Commitment filter: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Will the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learners`cognitive</a:t>
                      </a:r>
                      <a:r>
                        <a:rPr lang="en-US" sz="1000" dirty="0">
                          <a:effectLst/>
                          <a:latin typeface="Calibri" panose="020F0502020204030204" pitchFamily="34" charset="0"/>
                          <a:ea typeface="Calibri" panose="020F0502020204030204" pitchFamily="34" charset="0"/>
                          <a:cs typeface="Times New Roman" panose="02020603050405020304" pitchFamily="18" charset="0"/>
                        </a:rPr>
                        <a:t> and affective needs be met? (e.g.: curiosity, problem solving, enjoyment, fun, success)</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867717"/>
                  </a:ext>
                </a:extLst>
              </a:tr>
              <a:tr h="314005">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Peer and social learning</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and interaction: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Pair – or </a:t>
                      </a:r>
                      <a:r>
                        <a:rPr lang="en-US" sz="1000" dirty="0" err="1">
                          <a:effectLst/>
                          <a:latin typeface="Calibri" panose="020F0502020204030204" pitchFamily="34" charset="0"/>
                          <a:ea typeface="Calibri" panose="020F0502020204030204" pitchFamily="34" charset="0"/>
                          <a:cs typeface="Times New Roman" panose="02020603050405020304" pitchFamily="18" charset="0"/>
                        </a:rPr>
                        <a:t>groupwork</a:t>
                      </a:r>
                      <a:r>
                        <a:rPr lang="en-US" sz="1000" dirty="0">
                          <a:effectLst/>
                          <a:latin typeface="Calibri" panose="020F0502020204030204" pitchFamily="34" charset="0"/>
                          <a:ea typeface="Calibri" panose="020F0502020204030204" pitchFamily="34" charset="0"/>
                          <a:cs typeface="Times New Roman" panose="02020603050405020304" pitchFamily="18" charset="0"/>
                        </a:rPr>
                        <a:t>, sharing, oral activities, jigsaw activities…</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318538"/>
                  </a:ext>
                </a:extLst>
              </a:tr>
              <a:tr h="418672">
                <a:tc vMerge="1">
                  <a:txBody>
                    <a:bodyPr/>
                    <a:lstStyle/>
                    <a:p>
                      <a:endParaRPr lang="en-US"/>
                    </a:p>
                  </a:txBody>
                  <a:tcPr/>
                </a:tc>
                <a:tc>
                  <a:txBody>
                    <a:bodyPr/>
                    <a:lstStyle/>
                    <a:p>
                      <a:pPr marL="0" marR="0">
                        <a:lnSpc>
                          <a:spcPct val="107000"/>
                        </a:lnSpc>
                        <a:spcBef>
                          <a:spcPts val="0"/>
                        </a:spcBef>
                        <a:spcAft>
                          <a:spcPts val="0"/>
                        </a:spcAft>
                      </a:pP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Personalisation</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Do the learners have the opportunity to draw on their personal experiences and express their own ideas?</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151052"/>
                  </a:ext>
                </a:extLst>
              </a:tr>
              <a:tr h="373471">
                <a:tc vMerge="1">
                  <a:txBody>
                    <a:bodyPr/>
                    <a:lstStyle/>
                    <a:p>
                      <a:endParaRPr lang="en-US"/>
                    </a:p>
                  </a:txBody>
                  <a:tcPr/>
                </a:tc>
                <a:tc>
                  <a:txBody>
                    <a:bodyPr/>
                    <a:lstStyle/>
                    <a:p>
                      <a:pPr marL="0" marR="0">
                        <a:lnSpc>
                          <a:spcPct val="107000"/>
                        </a:lnSpc>
                        <a:spcBef>
                          <a:spcPts val="0"/>
                        </a:spcBef>
                        <a:spcAft>
                          <a:spcPts val="0"/>
                        </a:spcAft>
                      </a:pPr>
                      <a:r>
                        <a:rPr lang="en-US" sz="1000" b="1" dirty="0" err="1">
                          <a:effectLst/>
                          <a:latin typeface="Calibri" panose="020F0502020204030204" pitchFamily="34" charset="0"/>
                          <a:ea typeface="Calibri" panose="020F0502020204030204" pitchFamily="34" charset="0"/>
                          <a:cs typeface="Times New Roman" panose="02020603050405020304" pitchFamily="18" charset="0"/>
                        </a:rPr>
                        <a:t>Contextualisation</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Is the exercise embedded in a clear communicative context?</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632164"/>
                  </a:ext>
                </a:extLst>
              </a:tr>
              <a:tr h="418672">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Authenticity of process: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Will the learners use language in natural, “language-like” ways (rather than manipulate forms)?</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nSpc>
                          <a:spcPct val="107000"/>
                        </a:lnSpc>
                        <a:spcBef>
                          <a:spcPts val="0"/>
                        </a:spcBef>
                        <a:spcAft>
                          <a:spcPts val="0"/>
                        </a:spcAft>
                      </a:pPr>
                      <a:r>
                        <a:rPr lang="en-US" sz="600" b="1">
                          <a:effectLst/>
                          <a:latin typeface="Calibri" panose="020F0502020204030204" pitchFamily="34" charset="0"/>
                          <a:ea typeface="Calibri" panose="020F0502020204030204" pitchFamily="34" charset="0"/>
                          <a:cs typeface="Times New Roman" panose="02020603050405020304" pitchFamily="18" charset="0"/>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012439"/>
                  </a:ext>
                </a:extLst>
              </a:tr>
              <a:tr h="314005">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Task-based:</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Do the students fulfil a purposeful task that will have an outcome or end product?</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413331"/>
                  </a:ext>
                </a:extLst>
              </a:tr>
              <a:tr h="373471">
                <a:tc vMerge="1">
                  <a:txBody>
                    <a:bodyPr/>
                    <a:lstStyle/>
                    <a:p>
                      <a:endParaRPr lang="en-US"/>
                    </a:p>
                  </a:txBody>
                  <a:tcPr/>
                </a:tc>
                <a:tc>
                  <a:txBody>
                    <a:body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Testing versus teaching: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Does the exercise support learning or only test it?</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Times New Roman" panose="02020603050405020304" pitchFamily="18" charset="0"/>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852166"/>
                  </a:ext>
                </a:extLst>
              </a:tr>
              <a:tr h="234901">
                <a:tc gridSpan="2">
                  <a:txBody>
                    <a:bodyPr/>
                    <a:lstStyle/>
                    <a:p>
                      <a:pPr marL="0" marR="0">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This exercise supports learning processes…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marL="0" marR="0" algn="ctr">
                        <a:lnSpc>
                          <a:spcPct val="107000"/>
                        </a:lnSpc>
                        <a:spcBef>
                          <a:spcPts val="0"/>
                        </a:spcBef>
                        <a:spcAft>
                          <a:spcPts val="0"/>
                        </a:spcAft>
                      </a:pP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93404268"/>
                  </a:ext>
                </a:extLst>
              </a:tr>
            </a:tbl>
          </a:graphicData>
        </a:graphic>
      </p:graphicFrame>
      <p:sp>
        <p:nvSpPr>
          <p:cNvPr id="8" name="5-Point Star 7"/>
          <p:cNvSpPr/>
          <p:nvPr/>
        </p:nvSpPr>
        <p:spPr>
          <a:xfrm>
            <a:off x="10695800" y="1322720"/>
            <a:ext cx="315547" cy="30479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0694514" y="2498011"/>
            <a:ext cx="359695" cy="347502"/>
          </a:xfrm>
          <a:prstGeom prst="rect">
            <a:avLst/>
          </a:prstGeom>
        </p:spPr>
      </p:pic>
      <p:pic>
        <p:nvPicPr>
          <p:cNvPr id="10" name="Picture 9"/>
          <p:cNvPicPr>
            <a:picLocks noChangeAspect="1"/>
          </p:cNvPicPr>
          <p:nvPr/>
        </p:nvPicPr>
        <p:blipFill>
          <a:blip r:embed="rId3"/>
          <a:stretch>
            <a:fillRect/>
          </a:stretch>
        </p:blipFill>
        <p:spPr>
          <a:xfrm>
            <a:off x="10690450" y="3064749"/>
            <a:ext cx="359695" cy="347502"/>
          </a:xfrm>
          <a:prstGeom prst="rect">
            <a:avLst/>
          </a:prstGeom>
        </p:spPr>
      </p:pic>
      <p:pic>
        <p:nvPicPr>
          <p:cNvPr id="11" name="Picture 10"/>
          <p:cNvPicPr>
            <a:picLocks noChangeAspect="1"/>
          </p:cNvPicPr>
          <p:nvPr/>
        </p:nvPicPr>
        <p:blipFill>
          <a:blip r:embed="rId4"/>
          <a:stretch>
            <a:fillRect/>
          </a:stretch>
        </p:blipFill>
        <p:spPr>
          <a:xfrm>
            <a:off x="10690450" y="3631487"/>
            <a:ext cx="359695" cy="347502"/>
          </a:xfrm>
          <a:prstGeom prst="rect">
            <a:avLst/>
          </a:prstGeom>
        </p:spPr>
      </p:pic>
      <p:pic>
        <p:nvPicPr>
          <p:cNvPr id="12" name="Picture 11"/>
          <p:cNvPicPr>
            <a:picLocks noChangeAspect="1"/>
          </p:cNvPicPr>
          <p:nvPr/>
        </p:nvPicPr>
        <p:blipFill>
          <a:blip r:embed="rId4"/>
          <a:stretch>
            <a:fillRect/>
          </a:stretch>
        </p:blipFill>
        <p:spPr>
          <a:xfrm>
            <a:off x="10690863" y="4618929"/>
            <a:ext cx="359695" cy="347502"/>
          </a:xfrm>
          <a:prstGeom prst="rect">
            <a:avLst/>
          </a:prstGeom>
        </p:spPr>
      </p:pic>
      <p:pic>
        <p:nvPicPr>
          <p:cNvPr id="13" name="Picture 12"/>
          <p:cNvPicPr>
            <a:picLocks noChangeAspect="1"/>
          </p:cNvPicPr>
          <p:nvPr/>
        </p:nvPicPr>
        <p:blipFill>
          <a:blip r:embed="rId5"/>
          <a:stretch>
            <a:fillRect/>
          </a:stretch>
        </p:blipFill>
        <p:spPr>
          <a:xfrm>
            <a:off x="10690449" y="5096461"/>
            <a:ext cx="359695" cy="347502"/>
          </a:xfrm>
          <a:prstGeom prst="rect">
            <a:avLst/>
          </a:prstGeom>
        </p:spPr>
      </p:pic>
      <p:pic>
        <p:nvPicPr>
          <p:cNvPr id="14" name="Picture 13"/>
          <p:cNvPicPr>
            <a:picLocks noChangeAspect="1"/>
          </p:cNvPicPr>
          <p:nvPr/>
        </p:nvPicPr>
        <p:blipFill>
          <a:blip r:embed="rId5"/>
          <a:stretch>
            <a:fillRect/>
          </a:stretch>
        </p:blipFill>
        <p:spPr>
          <a:xfrm>
            <a:off x="10690449" y="5590581"/>
            <a:ext cx="359695" cy="347502"/>
          </a:xfrm>
          <a:prstGeom prst="rect">
            <a:avLst/>
          </a:prstGeom>
        </p:spPr>
      </p:pic>
      <p:pic>
        <p:nvPicPr>
          <p:cNvPr id="15" name="Picture 14"/>
          <p:cNvPicPr>
            <a:picLocks noChangeAspect="1"/>
          </p:cNvPicPr>
          <p:nvPr/>
        </p:nvPicPr>
        <p:blipFill>
          <a:blip r:embed="rId6"/>
          <a:stretch>
            <a:fillRect/>
          </a:stretch>
        </p:blipFill>
        <p:spPr>
          <a:xfrm>
            <a:off x="10690449" y="5966953"/>
            <a:ext cx="359695" cy="347502"/>
          </a:xfrm>
          <a:prstGeom prst="rect">
            <a:avLst/>
          </a:prstGeom>
        </p:spPr>
      </p:pic>
      <p:sp>
        <p:nvSpPr>
          <p:cNvPr id="17" name="5-Point Star 16"/>
          <p:cNvSpPr/>
          <p:nvPr/>
        </p:nvSpPr>
        <p:spPr>
          <a:xfrm>
            <a:off x="10694514" y="6313199"/>
            <a:ext cx="373316" cy="320344"/>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9421" y="1294725"/>
            <a:ext cx="3655873" cy="4801275"/>
          </a:xfrm>
          <a:prstGeom prst="rect">
            <a:avLst/>
          </a:prstGeom>
        </p:spPr>
      </p:pic>
      <p:sp>
        <p:nvSpPr>
          <p:cNvPr id="4" name="Content Placeholder 3"/>
          <p:cNvSpPr>
            <a:spLocks noGrp="1"/>
          </p:cNvSpPr>
          <p:nvPr>
            <p:ph sz="quarter" idx="1"/>
          </p:nvPr>
        </p:nvSpPr>
        <p:spPr>
          <a:xfrm>
            <a:off x="4165600" y="685800"/>
            <a:ext cx="7702550" cy="5410200"/>
          </a:xfrm>
        </p:spPr>
        <p:txBody>
          <a:bodyPr>
            <a:normAutofit fontScale="77500" lnSpcReduction="20000"/>
          </a:bodyPr>
          <a:lstStyle/>
          <a:p>
            <a:pPr marL="0" indent="0">
              <a:buNone/>
            </a:pPr>
            <a:r>
              <a:rPr lang="fr-FR" sz="3100" b="1" dirty="0" smtClean="0">
                <a:solidFill>
                  <a:schemeClr val="tx2">
                    <a:lumMod val="60000"/>
                    <a:lumOff val="40000"/>
                  </a:schemeClr>
                </a:solidFill>
              </a:rPr>
              <a:t>II. </a:t>
            </a:r>
            <a:r>
              <a:rPr lang="fr-FR" sz="3100" b="1" dirty="0" err="1" smtClean="0">
                <a:solidFill>
                  <a:schemeClr val="tx2">
                    <a:lumMod val="60000"/>
                    <a:lumOff val="40000"/>
                  </a:schemeClr>
                </a:solidFill>
              </a:rPr>
              <a:t>Conceptualization</a:t>
            </a:r>
            <a:r>
              <a:rPr lang="fr-FR" sz="3100" b="1" dirty="0" smtClean="0">
                <a:solidFill>
                  <a:schemeClr val="tx2">
                    <a:lumMod val="60000"/>
                    <a:lumOff val="40000"/>
                  </a:schemeClr>
                </a:solidFill>
              </a:rPr>
              <a:t> </a:t>
            </a:r>
            <a:r>
              <a:rPr lang="fr-FR" sz="3100" b="1" dirty="0">
                <a:solidFill>
                  <a:schemeClr val="tx2">
                    <a:lumMod val="60000"/>
                    <a:lumOff val="40000"/>
                  </a:schemeClr>
                </a:solidFill>
              </a:rPr>
              <a:t>and </a:t>
            </a:r>
            <a:r>
              <a:rPr lang="fr-FR" sz="3100" b="1" dirty="0" err="1">
                <a:solidFill>
                  <a:schemeClr val="tx2">
                    <a:lumMod val="60000"/>
                    <a:lumOff val="40000"/>
                  </a:schemeClr>
                </a:solidFill>
              </a:rPr>
              <a:t>hypothesis</a:t>
            </a:r>
            <a:r>
              <a:rPr lang="fr-FR" sz="3100" b="1" dirty="0">
                <a:solidFill>
                  <a:schemeClr val="tx2">
                    <a:lumMod val="60000"/>
                    <a:lumOff val="40000"/>
                  </a:schemeClr>
                </a:solidFill>
              </a:rPr>
              <a:t> </a:t>
            </a:r>
            <a:r>
              <a:rPr lang="fr-FR" sz="3100" b="1" dirty="0" smtClean="0">
                <a:solidFill>
                  <a:schemeClr val="tx2">
                    <a:lumMod val="60000"/>
                    <a:lumOff val="40000"/>
                  </a:schemeClr>
                </a:solidFill>
              </a:rPr>
              <a:t>building</a:t>
            </a:r>
          </a:p>
          <a:p>
            <a:pPr marL="0" indent="0">
              <a:buNone/>
            </a:pPr>
            <a:endParaRPr lang="fr-FR" b="1" dirty="0">
              <a:solidFill>
                <a:schemeClr val="tx2">
                  <a:lumMod val="60000"/>
                  <a:lumOff val="40000"/>
                </a:schemeClr>
              </a:solidFill>
            </a:endParaRPr>
          </a:p>
          <a:p>
            <a:r>
              <a:rPr lang="en-GB" dirty="0"/>
              <a:t>Students work out their rules and design their own grammar-rule pages. For each notion they find some typical examples and draw a logo that will remind them of this notion.</a:t>
            </a:r>
            <a:endParaRPr lang="en-US" dirty="0"/>
          </a:p>
          <a:p>
            <a:endParaRPr lang="en-US" dirty="0"/>
          </a:p>
          <a:p>
            <a:pPr marL="0" indent="0">
              <a:buNone/>
            </a:pPr>
            <a:endParaRPr lang="fr-FR" b="1" dirty="0">
              <a:solidFill>
                <a:schemeClr val="tx2">
                  <a:lumMod val="60000"/>
                  <a:lumOff val="40000"/>
                </a:schemeClr>
              </a:solidFill>
            </a:endParaRPr>
          </a:p>
          <a:p>
            <a:endParaRPr lang="fr-FR" dirty="0" smtClean="0"/>
          </a:p>
          <a:p>
            <a:endParaRPr lang="fr-FR" dirty="0"/>
          </a:p>
          <a:p>
            <a:endParaRPr lang="fr-FR" dirty="0" smtClean="0"/>
          </a:p>
          <a:p>
            <a:endParaRPr lang="fr-FR" dirty="0"/>
          </a:p>
          <a:p>
            <a:endParaRPr lang="fr-FR" dirty="0" smtClean="0"/>
          </a:p>
          <a:p>
            <a:pPr marL="0" indent="0">
              <a:buNone/>
            </a:pPr>
            <a:endParaRPr lang="fr-FR" dirty="0" smtClean="0"/>
          </a:p>
          <a:p>
            <a:pPr marL="0" indent="0">
              <a:buNone/>
            </a:pPr>
            <a:endParaRPr lang="fr-FR" dirty="0"/>
          </a:p>
          <a:p>
            <a:pPr marL="0" indent="0">
              <a:buNone/>
            </a:pPr>
            <a:endParaRPr lang="fr-FR" dirty="0" smtClean="0"/>
          </a:p>
          <a:p>
            <a:pPr marL="0" indent="0">
              <a:buNone/>
            </a:pPr>
            <a:endParaRPr lang="fr-FR" sz="2100" dirty="0" smtClean="0"/>
          </a:p>
          <a:p>
            <a:pPr marL="0" indent="0">
              <a:buNone/>
            </a:pPr>
            <a:r>
              <a:rPr lang="fr-FR" sz="2100" dirty="0" smtClean="0"/>
              <a:t>More </a:t>
            </a:r>
            <a:r>
              <a:rPr lang="fr-FR" sz="2100" dirty="0" err="1" smtClean="0"/>
              <a:t>examples</a:t>
            </a:r>
            <a:r>
              <a:rPr lang="fr-FR" sz="2100" dirty="0" smtClean="0"/>
              <a:t> of </a:t>
            </a:r>
            <a:r>
              <a:rPr lang="fr-FR" sz="2100" dirty="0" smtClean="0">
                <a:hlinkClick r:id="rId3"/>
              </a:rPr>
              <a:t>concept « logos</a:t>
            </a:r>
            <a:r>
              <a:rPr lang="fr-FR" sz="2100" dirty="0" smtClean="0"/>
              <a:t> »</a:t>
            </a:r>
            <a:endParaRPr lang="fr-FR" sz="2100" dirty="0"/>
          </a:p>
        </p:txBody>
      </p:sp>
      <p:pic>
        <p:nvPicPr>
          <p:cNvPr id="29698"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269" y="2447925"/>
            <a:ext cx="2641919" cy="309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5051" y="2346274"/>
            <a:ext cx="2475355" cy="154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995" t="8729" r="42618" b="15040"/>
          <a:stretch/>
        </p:blipFill>
        <p:spPr bwMode="auto">
          <a:xfrm>
            <a:off x="8495051" y="4053682"/>
            <a:ext cx="2473269" cy="132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5-Point Star 6"/>
          <p:cNvSpPr/>
          <p:nvPr/>
        </p:nvSpPr>
        <p:spPr>
          <a:xfrm>
            <a:off x="3499887" y="1690686"/>
            <a:ext cx="392126" cy="385763"/>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5-Point Star 7"/>
          <p:cNvSpPr/>
          <p:nvPr/>
        </p:nvSpPr>
        <p:spPr>
          <a:xfrm>
            <a:off x="3543960" y="2472410"/>
            <a:ext cx="314325" cy="323850"/>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a:stretch>
            <a:fillRect/>
          </a:stretch>
        </p:blipFill>
        <p:spPr>
          <a:xfrm>
            <a:off x="3514550" y="3009325"/>
            <a:ext cx="353599" cy="365792"/>
          </a:xfrm>
          <a:prstGeom prst="rect">
            <a:avLst/>
          </a:prstGeom>
        </p:spPr>
      </p:pic>
      <p:pic>
        <p:nvPicPr>
          <p:cNvPr id="10" name="Picture 9"/>
          <p:cNvPicPr>
            <a:picLocks noChangeAspect="1"/>
          </p:cNvPicPr>
          <p:nvPr/>
        </p:nvPicPr>
        <p:blipFill>
          <a:blip r:embed="rId8"/>
          <a:stretch>
            <a:fillRect/>
          </a:stretch>
        </p:blipFill>
        <p:spPr>
          <a:xfrm>
            <a:off x="3515674" y="4307993"/>
            <a:ext cx="353599" cy="365792"/>
          </a:xfrm>
          <a:prstGeom prst="rect">
            <a:avLst/>
          </a:prstGeom>
        </p:spPr>
      </p:pic>
      <p:pic>
        <p:nvPicPr>
          <p:cNvPr id="11" name="Picture 10"/>
          <p:cNvPicPr>
            <a:picLocks noChangeAspect="1"/>
          </p:cNvPicPr>
          <p:nvPr/>
        </p:nvPicPr>
        <p:blipFill>
          <a:blip r:embed="rId8"/>
          <a:stretch>
            <a:fillRect/>
          </a:stretch>
        </p:blipFill>
        <p:spPr>
          <a:xfrm>
            <a:off x="3524322" y="4718338"/>
            <a:ext cx="353599" cy="365792"/>
          </a:xfrm>
          <a:prstGeom prst="rect">
            <a:avLst/>
          </a:prstGeom>
        </p:spPr>
      </p:pic>
      <p:pic>
        <p:nvPicPr>
          <p:cNvPr id="12" name="Picture 11"/>
          <p:cNvPicPr>
            <a:picLocks noChangeAspect="1"/>
          </p:cNvPicPr>
          <p:nvPr/>
        </p:nvPicPr>
        <p:blipFill>
          <a:blip r:embed="rId8"/>
          <a:stretch>
            <a:fillRect/>
          </a:stretch>
        </p:blipFill>
        <p:spPr>
          <a:xfrm>
            <a:off x="3524321" y="3512466"/>
            <a:ext cx="353599" cy="365792"/>
          </a:xfrm>
          <a:prstGeom prst="rect">
            <a:avLst/>
          </a:prstGeom>
        </p:spPr>
      </p:pic>
      <p:sp>
        <p:nvSpPr>
          <p:cNvPr id="13" name="5-Point Star 12"/>
          <p:cNvSpPr/>
          <p:nvPr/>
        </p:nvSpPr>
        <p:spPr>
          <a:xfrm>
            <a:off x="3477675" y="5808205"/>
            <a:ext cx="414338" cy="32385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8"/>
          <a:stretch>
            <a:fillRect/>
          </a:stretch>
        </p:blipFill>
        <p:spPr>
          <a:xfrm>
            <a:off x="3524320" y="5485290"/>
            <a:ext cx="353599" cy="365792"/>
          </a:xfrm>
          <a:prstGeom prst="rect">
            <a:avLst/>
          </a:prstGeom>
        </p:spPr>
      </p:pic>
    </p:spTree>
    <p:extLst>
      <p:ext uri="{BB962C8B-B14F-4D97-AF65-F5344CB8AC3E}">
        <p14:creationId xmlns:p14="http://schemas.microsoft.com/office/powerpoint/2010/main" val="4090694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75" y="3558382"/>
            <a:ext cx="3149600" cy="990600"/>
          </a:xfrm>
        </p:spPr>
        <p:txBody>
          <a:bodyPr/>
          <a:lstStyle/>
          <a:p>
            <a:r>
              <a:rPr lang="de-AT" dirty="0" smtClean="0"/>
              <a:t>Flip-Flap Stories</a:t>
            </a:r>
            <a:endParaRPr lang="en-US" dirty="0"/>
          </a:p>
        </p:txBody>
      </p:sp>
      <p:sp>
        <p:nvSpPr>
          <p:cNvPr id="4" name="Content Placeholder 3"/>
          <p:cNvSpPr>
            <a:spLocks noGrp="1"/>
          </p:cNvSpPr>
          <p:nvPr>
            <p:ph sz="quarter" idx="1"/>
          </p:nvPr>
        </p:nvSpPr>
        <p:spPr/>
        <p:txBody>
          <a:bodyPr>
            <a:normAutofit/>
          </a:bodyPr>
          <a:lstStyle/>
          <a:p>
            <a:pPr marL="0" indent="0">
              <a:lnSpc>
                <a:spcPct val="80000"/>
              </a:lnSpc>
              <a:buNone/>
            </a:pPr>
            <a:r>
              <a:rPr lang="de-AT" sz="2400" b="1" dirty="0">
                <a:solidFill>
                  <a:schemeClr val="tx2">
                    <a:lumMod val="60000"/>
                    <a:lumOff val="40000"/>
                  </a:schemeClr>
                </a:solidFill>
              </a:rPr>
              <a:t>III. </a:t>
            </a:r>
            <a:r>
              <a:rPr lang="de-AT" sz="2400" b="1" dirty="0">
                <a:solidFill>
                  <a:schemeClr val="tx2">
                    <a:lumMod val="60000"/>
                    <a:lumOff val="40000"/>
                  </a:schemeClr>
                </a:solidFill>
              </a:rPr>
              <a:t>Proceduralising</a:t>
            </a:r>
            <a:r>
              <a:rPr lang="de-AT" sz="2400" b="1" dirty="0">
                <a:solidFill>
                  <a:schemeClr val="tx2">
                    <a:lumMod val="60000"/>
                    <a:lumOff val="40000"/>
                  </a:schemeClr>
                </a:solidFill>
              </a:rPr>
              <a:t> in scaffolded </a:t>
            </a:r>
            <a:r>
              <a:rPr lang="de-AT" sz="2400" b="1" dirty="0" smtClean="0">
                <a:solidFill>
                  <a:schemeClr val="tx2">
                    <a:lumMod val="60000"/>
                    <a:lumOff val="40000"/>
                  </a:schemeClr>
                </a:solidFill>
              </a:rPr>
              <a:t>conditions</a:t>
            </a:r>
          </a:p>
          <a:p>
            <a:pPr marL="0" indent="0">
              <a:buNone/>
            </a:pPr>
            <a:r>
              <a:rPr lang="de-AT" sz="2100" b="1" dirty="0" smtClean="0">
                <a:solidFill>
                  <a:schemeClr val="tx2">
                    <a:lumMod val="60000"/>
                    <a:lumOff val="40000"/>
                  </a:schemeClr>
                </a:solidFill>
              </a:rPr>
              <a:t>Flip-Flap stories</a:t>
            </a:r>
            <a:endParaRPr lang="de-AT" sz="2100" b="1" dirty="0">
              <a:solidFill>
                <a:schemeClr val="tx2">
                  <a:lumMod val="60000"/>
                  <a:lumOff val="40000"/>
                </a:schemeClr>
              </a:solidFill>
            </a:endParaRPr>
          </a:p>
          <a:p>
            <a:r>
              <a:rPr lang="en-GB" sz="1600" dirty="0" smtClean="0"/>
              <a:t>Plan </a:t>
            </a:r>
            <a:r>
              <a:rPr lang="en-GB" sz="1600" dirty="0"/>
              <a:t>a short spooky story that you can tell in about 10 sentences. </a:t>
            </a:r>
            <a:endParaRPr lang="en-US" sz="1600" dirty="0"/>
          </a:p>
          <a:p>
            <a:r>
              <a:rPr lang="en-GB" sz="1600" dirty="0"/>
              <a:t>Decide which parts of your story are PAST EVENTS </a:t>
            </a:r>
            <a:endParaRPr lang="en-US" sz="1600" dirty="0"/>
          </a:p>
          <a:p>
            <a:r>
              <a:rPr lang="en-GB" sz="1600" dirty="0"/>
              <a:t>and which parts describe the BACKGROUND and CIRCUMSTANCES. </a:t>
            </a:r>
            <a:endParaRPr lang="en-US" sz="1600" dirty="0"/>
          </a:p>
          <a:p>
            <a:r>
              <a:rPr lang="en-GB" sz="1600" dirty="0" smtClean="0"/>
              <a:t>To </a:t>
            </a:r>
            <a:r>
              <a:rPr lang="en-GB" sz="1600" dirty="0"/>
              <a:t>prepare your fold an A4 sheet in half. Draw simple pictures for the CIRCUMSTANCES on the front of the sheet. Then cut some windows or doors into the sheet and draw pictures for the EVENTS behind these doors.</a:t>
            </a:r>
            <a:endParaRPr lang="en-US" sz="1600" dirty="0"/>
          </a:p>
          <a:p>
            <a:r>
              <a:rPr lang="en-GB" sz="1600" dirty="0"/>
              <a:t>Practice telling your story. Then record it on </a:t>
            </a:r>
            <a:r>
              <a:rPr lang="en-GB" sz="1600" dirty="0" err="1"/>
              <a:t>Eyejot</a:t>
            </a:r>
            <a:r>
              <a:rPr lang="en-GB" sz="1600" dirty="0"/>
              <a:t> and post it on Moodle.</a:t>
            </a:r>
            <a:endParaRPr lang="en-US" sz="1600" dirty="0"/>
          </a:p>
          <a:p>
            <a:pPr marL="0" indent="0">
              <a:buNone/>
            </a:pPr>
            <a:endParaRPr lang="en-US" dirty="0"/>
          </a:p>
        </p:txBody>
      </p:sp>
      <p:pic>
        <p:nvPicPr>
          <p:cNvPr id="7" name="[NEW]_flip-flap-jakob-lo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77137" y="3549651"/>
            <a:ext cx="3162300" cy="2371726"/>
          </a:xfrm>
          <a:prstGeom prst="rect">
            <a:avLst/>
          </a:prstGeom>
        </p:spPr>
      </p:pic>
      <p:pic>
        <p:nvPicPr>
          <p:cNvPr id="8" name="Picture 7"/>
          <p:cNvPicPr>
            <a:picLocks noChangeAspect="1"/>
          </p:cNvPicPr>
          <p:nvPr/>
        </p:nvPicPr>
        <p:blipFill>
          <a:blip r:embed="rId5"/>
          <a:stretch>
            <a:fillRect/>
          </a:stretch>
        </p:blipFill>
        <p:spPr>
          <a:xfrm>
            <a:off x="193726" y="1367077"/>
            <a:ext cx="3657917" cy="4804064"/>
          </a:xfrm>
          <a:prstGeom prst="rect">
            <a:avLst/>
          </a:prstGeom>
        </p:spPr>
      </p:pic>
      <p:sp>
        <p:nvSpPr>
          <p:cNvPr id="9" name="5-Point Star 8"/>
          <p:cNvSpPr/>
          <p:nvPr/>
        </p:nvSpPr>
        <p:spPr>
          <a:xfrm>
            <a:off x="3528527" y="2039705"/>
            <a:ext cx="376602" cy="345119"/>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5-Point Star 9"/>
          <p:cNvSpPr/>
          <p:nvPr/>
        </p:nvSpPr>
        <p:spPr>
          <a:xfrm>
            <a:off x="3497261" y="2566987"/>
            <a:ext cx="396875" cy="352425"/>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5-Point Star 11"/>
          <p:cNvSpPr/>
          <p:nvPr/>
        </p:nvSpPr>
        <p:spPr>
          <a:xfrm>
            <a:off x="3552824" y="3086100"/>
            <a:ext cx="285748" cy="304800"/>
          </a:xfrm>
          <a:prstGeom prst="star5">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stretch>
            <a:fillRect/>
          </a:stretch>
        </p:blipFill>
        <p:spPr>
          <a:xfrm>
            <a:off x="3528527" y="4437295"/>
            <a:ext cx="323116" cy="347502"/>
          </a:xfrm>
          <a:prstGeom prst="rect">
            <a:avLst/>
          </a:prstGeom>
        </p:spPr>
      </p:pic>
      <p:pic>
        <p:nvPicPr>
          <p:cNvPr id="14" name="Picture 13"/>
          <p:cNvPicPr>
            <a:picLocks noChangeAspect="1"/>
          </p:cNvPicPr>
          <p:nvPr/>
        </p:nvPicPr>
        <p:blipFill>
          <a:blip r:embed="rId6"/>
          <a:stretch>
            <a:fillRect/>
          </a:stretch>
        </p:blipFill>
        <p:spPr>
          <a:xfrm>
            <a:off x="3528527" y="4850687"/>
            <a:ext cx="323116" cy="347502"/>
          </a:xfrm>
          <a:prstGeom prst="rect">
            <a:avLst/>
          </a:prstGeom>
        </p:spPr>
      </p:pic>
      <p:pic>
        <p:nvPicPr>
          <p:cNvPr id="15" name="Picture 14"/>
          <p:cNvPicPr>
            <a:picLocks noChangeAspect="1"/>
          </p:cNvPicPr>
          <p:nvPr/>
        </p:nvPicPr>
        <p:blipFill>
          <a:blip r:embed="rId6"/>
          <a:stretch>
            <a:fillRect/>
          </a:stretch>
        </p:blipFill>
        <p:spPr>
          <a:xfrm>
            <a:off x="3515456" y="5264079"/>
            <a:ext cx="323116" cy="347502"/>
          </a:xfrm>
          <a:prstGeom prst="rect">
            <a:avLst/>
          </a:prstGeom>
        </p:spPr>
      </p:pic>
      <p:pic>
        <p:nvPicPr>
          <p:cNvPr id="16" name="Picture 15"/>
          <p:cNvPicPr>
            <a:picLocks noChangeAspect="1"/>
          </p:cNvPicPr>
          <p:nvPr/>
        </p:nvPicPr>
        <p:blipFill>
          <a:blip r:embed="rId6"/>
          <a:stretch>
            <a:fillRect/>
          </a:stretch>
        </p:blipFill>
        <p:spPr>
          <a:xfrm>
            <a:off x="3545194" y="5611581"/>
            <a:ext cx="323116" cy="347502"/>
          </a:xfrm>
          <a:prstGeom prst="rect">
            <a:avLst/>
          </a:prstGeom>
        </p:spPr>
      </p:pic>
      <p:pic>
        <p:nvPicPr>
          <p:cNvPr id="17" name="Picture 16"/>
          <p:cNvPicPr>
            <a:picLocks noChangeAspect="1"/>
          </p:cNvPicPr>
          <p:nvPr/>
        </p:nvPicPr>
        <p:blipFill>
          <a:blip r:embed="rId6"/>
          <a:stretch>
            <a:fillRect/>
          </a:stretch>
        </p:blipFill>
        <p:spPr>
          <a:xfrm>
            <a:off x="3537685" y="3965807"/>
            <a:ext cx="323116" cy="347502"/>
          </a:xfrm>
          <a:prstGeom prst="rect">
            <a:avLst/>
          </a:prstGeom>
        </p:spPr>
      </p:pic>
      <p:pic>
        <p:nvPicPr>
          <p:cNvPr id="18" name="Picture 17"/>
          <p:cNvPicPr>
            <a:picLocks noChangeAspect="1"/>
          </p:cNvPicPr>
          <p:nvPr/>
        </p:nvPicPr>
        <p:blipFill>
          <a:blip r:embed="rId6"/>
          <a:stretch>
            <a:fillRect/>
          </a:stretch>
        </p:blipFill>
        <p:spPr>
          <a:xfrm>
            <a:off x="3537685" y="3595358"/>
            <a:ext cx="323116" cy="347502"/>
          </a:xfrm>
          <a:prstGeom prst="rect">
            <a:avLst/>
          </a:prstGeom>
        </p:spPr>
      </p:pic>
      <p:sp>
        <p:nvSpPr>
          <p:cNvPr id="21" name="5-Point Star 20"/>
          <p:cNvSpPr/>
          <p:nvPr/>
        </p:nvSpPr>
        <p:spPr>
          <a:xfrm>
            <a:off x="3497261" y="5887773"/>
            <a:ext cx="386126" cy="36671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971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625" y="658815"/>
            <a:ext cx="7626350" cy="446086"/>
          </a:xfrm>
        </p:spPr>
        <p:txBody>
          <a:bodyPr/>
          <a:lstStyle/>
          <a:p>
            <a:r>
              <a:rPr lang="de-AT" sz="2400" dirty="0" smtClean="0">
                <a:solidFill>
                  <a:schemeClr val="accent1"/>
                </a:solidFill>
              </a:rPr>
              <a:t>IV. Performance TASK: Write a spooky story</a:t>
            </a:r>
            <a:endParaRPr lang="en-US" sz="2400" dirty="0">
              <a:solidFill>
                <a:schemeClr val="accent1"/>
              </a:solidFill>
            </a:endParaRPr>
          </a:p>
        </p:txBody>
      </p:sp>
      <p:sp>
        <p:nvSpPr>
          <p:cNvPr id="4" name="Content Placeholder 3"/>
          <p:cNvSpPr>
            <a:spLocks noGrp="1"/>
          </p:cNvSpPr>
          <p:nvPr>
            <p:ph sz="quarter" idx="1"/>
          </p:nvPr>
        </p:nvSpPr>
        <p:spPr>
          <a:xfrm>
            <a:off x="3915829" y="1196977"/>
            <a:ext cx="2207692" cy="5661023"/>
          </a:xfrm>
        </p:spPr>
        <p:txBody>
          <a:bodyPr>
            <a:normAutofit/>
          </a:bodyPr>
          <a:lstStyle/>
          <a:p>
            <a:pPr>
              <a:lnSpc>
                <a:spcPct val="80000"/>
              </a:lnSpc>
            </a:pPr>
            <a:endParaRPr lang="de-AT" sz="1800" dirty="0" smtClean="0"/>
          </a:p>
          <a:p>
            <a:pPr>
              <a:lnSpc>
                <a:spcPct val="80000"/>
              </a:lnSpc>
            </a:pPr>
            <a:r>
              <a:rPr lang="de-AT" sz="1800" dirty="0">
                <a:solidFill>
                  <a:schemeClr val="tx1"/>
                </a:solidFill>
              </a:rPr>
              <a:t>Reading </a:t>
            </a:r>
            <a:r>
              <a:rPr lang="de-AT" sz="1800" dirty="0" smtClean="0">
                <a:solidFill>
                  <a:schemeClr val="tx1"/>
                </a:solidFill>
              </a:rPr>
              <a:t>sample stories </a:t>
            </a:r>
            <a:r>
              <a:rPr lang="de-AT" sz="1800" dirty="0">
                <a:solidFill>
                  <a:schemeClr val="tx1"/>
                </a:solidFill>
              </a:rPr>
              <a:t>and  </a:t>
            </a:r>
            <a:r>
              <a:rPr lang="de-AT" sz="1800" dirty="0" smtClean="0">
                <a:solidFill>
                  <a:schemeClr val="tx1"/>
                </a:solidFill>
              </a:rPr>
              <a:t>collecting  </a:t>
            </a:r>
            <a:r>
              <a:rPr lang="de-AT" sz="1800" dirty="0">
                <a:solidFill>
                  <a:schemeClr val="tx1"/>
                </a:solidFill>
              </a:rPr>
              <a:t>spooky vocabulary phrases (the moon was shining, the owl was hooting…)</a:t>
            </a:r>
          </a:p>
          <a:p>
            <a:pPr marL="274320" lvl="1" indent="0">
              <a:lnSpc>
                <a:spcPct val="80000"/>
              </a:lnSpc>
              <a:buNone/>
            </a:pPr>
            <a:endParaRPr lang="de-AT" sz="1800" dirty="0">
              <a:solidFill>
                <a:schemeClr val="tx1"/>
              </a:solidFill>
            </a:endParaRPr>
          </a:p>
          <a:p>
            <a:pPr>
              <a:lnSpc>
                <a:spcPct val="80000"/>
              </a:lnSpc>
            </a:pPr>
            <a:r>
              <a:rPr lang="de-AT" sz="1800" dirty="0" smtClean="0">
                <a:solidFill>
                  <a:schemeClr val="tx1"/>
                </a:solidFill>
              </a:rPr>
              <a:t>Planning </a:t>
            </a:r>
            <a:r>
              <a:rPr lang="de-AT" sz="1800" dirty="0">
                <a:solidFill>
                  <a:schemeClr val="tx1"/>
                </a:solidFill>
              </a:rPr>
              <a:t>the stories according to the given </a:t>
            </a:r>
            <a:r>
              <a:rPr lang="de-AT" sz="1800" dirty="0" smtClean="0">
                <a:solidFill>
                  <a:schemeClr val="tx1"/>
                </a:solidFill>
              </a:rPr>
              <a:t>criteria.</a:t>
            </a:r>
            <a:r>
              <a:rPr lang="de-AT" sz="1800" dirty="0" smtClean="0">
                <a:solidFill>
                  <a:schemeClr val="bg1"/>
                </a:solidFill>
              </a:rPr>
              <a:t>s</a:t>
            </a:r>
          </a:p>
          <a:p>
            <a:pPr>
              <a:lnSpc>
                <a:spcPct val="80000"/>
              </a:lnSpc>
            </a:pPr>
            <a:endParaRPr lang="de-AT" sz="1800" dirty="0">
              <a:solidFill>
                <a:schemeClr val="bg1"/>
              </a:solidFill>
            </a:endParaRPr>
          </a:p>
          <a:p>
            <a:pPr>
              <a:lnSpc>
                <a:spcPct val="80000"/>
              </a:lnSpc>
            </a:pPr>
            <a:r>
              <a:rPr lang="de-AT" sz="1800" dirty="0" smtClean="0"/>
              <a:t>Peer feedback and revising</a:t>
            </a:r>
            <a:r>
              <a:rPr lang="de-AT" sz="1800" dirty="0" smtClean="0">
                <a:solidFill>
                  <a:schemeClr val="bg1"/>
                </a:solidFill>
              </a:rPr>
              <a:t>y </a:t>
            </a:r>
            <a:r>
              <a:rPr lang="de-AT" sz="2300" dirty="0">
                <a:solidFill>
                  <a:schemeClr val="bg1"/>
                </a:solidFill>
              </a:rPr>
              <a:t>story?“</a:t>
            </a:r>
          </a:p>
          <a:p>
            <a:pPr marL="0" indent="0">
              <a:lnSpc>
                <a:spcPct val="80000"/>
              </a:lnSpc>
              <a:buNone/>
            </a:pPr>
            <a:endParaRPr lang="en-US" sz="2100" b="1" dirty="0"/>
          </a:p>
        </p:txBody>
      </p:sp>
      <p:pic>
        <p:nvPicPr>
          <p:cNvPr id="6" name="Picture 5"/>
          <p:cNvPicPr/>
          <p:nvPr/>
        </p:nvPicPr>
        <p:blipFill rotWithShape="1">
          <a:blip r:embed="rId2">
            <a:extLst>
              <a:ext uri="{28A0092B-C50C-407E-A947-70E740481C1C}">
                <a14:useLocalDpi xmlns:a14="http://schemas.microsoft.com/office/drawing/2010/main" val="0"/>
              </a:ext>
            </a:extLst>
          </a:blip>
          <a:srcRect l="3112" t="-836" b="6503"/>
          <a:stretch/>
        </p:blipFill>
        <p:spPr bwMode="auto">
          <a:xfrm>
            <a:off x="6052084" y="1104901"/>
            <a:ext cx="5734050" cy="5054601"/>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7548563" y="1981201"/>
            <a:ext cx="184731" cy="369332"/>
          </a:xfrm>
          <a:prstGeom prst="rect">
            <a:avLst/>
          </a:prstGeom>
          <a:noFill/>
        </p:spPr>
        <p:txBody>
          <a:bodyPr wrap="none" rtlCol="0">
            <a:spAutoFit/>
          </a:bodyPr>
          <a:lstStyle/>
          <a:p>
            <a:endParaRPr lang="en-US" dirty="0"/>
          </a:p>
        </p:txBody>
      </p:sp>
      <p:sp>
        <p:nvSpPr>
          <p:cNvPr id="9" name="Down Arrow 8"/>
          <p:cNvSpPr/>
          <p:nvPr/>
        </p:nvSpPr>
        <p:spPr>
          <a:xfrm rot="3213079">
            <a:off x="9110977" y="3263062"/>
            <a:ext cx="557841" cy="1528851"/>
          </a:xfrm>
          <a:prstGeom prst="downArrow">
            <a:avLst>
              <a:gd name="adj1" fmla="val 3896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noAutofit/>
          </a:bodyPr>
          <a:lstStyle/>
          <a:p>
            <a:pPr algn="ctr"/>
            <a:r>
              <a:rPr lang="de-AT" sz="1050" dirty="0" smtClean="0">
                <a:ln w="0"/>
                <a:solidFill>
                  <a:srgbClr val="FFC000"/>
                </a:solidFill>
                <a:effectLst>
                  <a:outerShdw blurRad="38100" dist="19050" dir="2700000" algn="tl" rotWithShape="0">
                    <a:schemeClr val="dk1">
                      <a:alpha val="40000"/>
                    </a:schemeClr>
                  </a:outerShdw>
                </a:effectLst>
              </a:rPr>
              <a:t>Grammar Focus</a:t>
            </a:r>
            <a:endParaRPr lang="en-US" sz="1050" dirty="0">
              <a:ln w="0"/>
              <a:solidFill>
                <a:srgbClr val="FFC000"/>
              </a:solidFill>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3"/>
          <a:stretch>
            <a:fillRect/>
          </a:stretch>
        </p:blipFill>
        <p:spPr>
          <a:xfrm>
            <a:off x="214153" y="1349341"/>
            <a:ext cx="3657917" cy="4810161"/>
          </a:xfrm>
          <a:prstGeom prst="rect">
            <a:avLst/>
          </a:prstGeom>
        </p:spPr>
      </p:pic>
      <p:sp>
        <p:nvSpPr>
          <p:cNvPr id="12" name="5-Point Star 11"/>
          <p:cNvSpPr/>
          <p:nvPr/>
        </p:nvSpPr>
        <p:spPr>
          <a:xfrm>
            <a:off x="3524408" y="2219324"/>
            <a:ext cx="347662" cy="338137"/>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3540350" y="2557461"/>
            <a:ext cx="353599" cy="365792"/>
          </a:xfrm>
          <a:prstGeom prst="rect">
            <a:avLst/>
          </a:prstGeom>
        </p:spPr>
      </p:pic>
      <p:pic>
        <p:nvPicPr>
          <p:cNvPr id="14" name="Picture 13"/>
          <p:cNvPicPr>
            <a:picLocks noChangeAspect="1"/>
          </p:cNvPicPr>
          <p:nvPr/>
        </p:nvPicPr>
        <p:blipFill>
          <a:blip r:embed="rId4"/>
          <a:stretch>
            <a:fillRect/>
          </a:stretch>
        </p:blipFill>
        <p:spPr>
          <a:xfrm>
            <a:off x="3529410" y="3078494"/>
            <a:ext cx="353599" cy="365792"/>
          </a:xfrm>
          <a:prstGeom prst="rect">
            <a:avLst/>
          </a:prstGeom>
        </p:spPr>
      </p:pic>
      <p:pic>
        <p:nvPicPr>
          <p:cNvPr id="15" name="Picture 14"/>
          <p:cNvPicPr>
            <a:picLocks noChangeAspect="1"/>
          </p:cNvPicPr>
          <p:nvPr/>
        </p:nvPicPr>
        <p:blipFill>
          <a:blip r:embed="rId4"/>
          <a:stretch>
            <a:fillRect/>
          </a:stretch>
        </p:blipFill>
        <p:spPr>
          <a:xfrm>
            <a:off x="3518471" y="3512804"/>
            <a:ext cx="353599" cy="365792"/>
          </a:xfrm>
          <a:prstGeom prst="rect">
            <a:avLst/>
          </a:prstGeom>
        </p:spPr>
      </p:pic>
      <p:pic>
        <p:nvPicPr>
          <p:cNvPr id="16" name="Picture 15"/>
          <p:cNvPicPr>
            <a:picLocks noChangeAspect="1"/>
          </p:cNvPicPr>
          <p:nvPr/>
        </p:nvPicPr>
        <p:blipFill>
          <a:blip r:embed="rId4"/>
          <a:stretch>
            <a:fillRect/>
          </a:stretch>
        </p:blipFill>
        <p:spPr>
          <a:xfrm>
            <a:off x="3544058" y="3965319"/>
            <a:ext cx="353599" cy="365792"/>
          </a:xfrm>
          <a:prstGeom prst="rect">
            <a:avLst/>
          </a:prstGeom>
        </p:spPr>
      </p:pic>
      <p:pic>
        <p:nvPicPr>
          <p:cNvPr id="17" name="Picture 16"/>
          <p:cNvPicPr>
            <a:picLocks noChangeAspect="1"/>
          </p:cNvPicPr>
          <p:nvPr/>
        </p:nvPicPr>
        <p:blipFill>
          <a:blip r:embed="rId4"/>
          <a:stretch>
            <a:fillRect/>
          </a:stretch>
        </p:blipFill>
        <p:spPr>
          <a:xfrm>
            <a:off x="3529409" y="4397708"/>
            <a:ext cx="353599" cy="365792"/>
          </a:xfrm>
          <a:prstGeom prst="rect">
            <a:avLst/>
          </a:prstGeom>
        </p:spPr>
      </p:pic>
      <p:pic>
        <p:nvPicPr>
          <p:cNvPr id="18" name="Picture 17"/>
          <p:cNvPicPr>
            <a:picLocks noChangeAspect="1"/>
          </p:cNvPicPr>
          <p:nvPr/>
        </p:nvPicPr>
        <p:blipFill>
          <a:blip r:embed="rId4"/>
          <a:stretch>
            <a:fillRect/>
          </a:stretch>
        </p:blipFill>
        <p:spPr>
          <a:xfrm>
            <a:off x="3544058" y="4763500"/>
            <a:ext cx="353599" cy="365792"/>
          </a:xfrm>
          <a:prstGeom prst="rect">
            <a:avLst/>
          </a:prstGeom>
        </p:spPr>
      </p:pic>
      <p:pic>
        <p:nvPicPr>
          <p:cNvPr id="19" name="Picture 18"/>
          <p:cNvPicPr>
            <a:picLocks noChangeAspect="1"/>
          </p:cNvPicPr>
          <p:nvPr/>
        </p:nvPicPr>
        <p:blipFill>
          <a:blip r:embed="rId4"/>
          <a:stretch>
            <a:fillRect/>
          </a:stretch>
        </p:blipFill>
        <p:spPr>
          <a:xfrm>
            <a:off x="3529408" y="5201650"/>
            <a:ext cx="353599" cy="365792"/>
          </a:xfrm>
          <a:prstGeom prst="rect">
            <a:avLst/>
          </a:prstGeom>
        </p:spPr>
      </p:pic>
      <p:sp>
        <p:nvSpPr>
          <p:cNvPr id="20" name="5-Point Star 19"/>
          <p:cNvSpPr/>
          <p:nvPr/>
        </p:nvSpPr>
        <p:spPr>
          <a:xfrm>
            <a:off x="3511606" y="5927137"/>
            <a:ext cx="378636" cy="33337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stretch>
            <a:fillRect/>
          </a:stretch>
        </p:blipFill>
        <p:spPr>
          <a:xfrm>
            <a:off x="3534882" y="5561345"/>
            <a:ext cx="353599" cy="365792"/>
          </a:xfrm>
          <a:prstGeom prst="rect">
            <a:avLst/>
          </a:prstGeom>
        </p:spPr>
      </p:pic>
    </p:spTree>
    <p:extLst>
      <p:ext uri="{BB962C8B-B14F-4D97-AF65-F5344CB8AC3E}">
        <p14:creationId xmlns:p14="http://schemas.microsoft.com/office/powerpoint/2010/main" val="1152407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smtClean="0">
                <a:solidFill>
                  <a:schemeClr val="tx2">
                    <a:lumMod val="60000"/>
                    <a:lumOff val="40000"/>
                  </a:schemeClr>
                </a:solidFill>
              </a:rPr>
              <a:t>…Performance </a:t>
            </a:r>
            <a:r>
              <a:rPr lang="fr-FR" b="1" dirty="0" smtClean="0">
                <a:solidFill>
                  <a:schemeClr val="tx2">
                    <a:lumMod val="60000"/>
                    <a:lumOff val="40000"/>
                  </a:schemeClr>
                </a:solidFill>
              </a:rPr>
              <a:t>in real-time </a:t>
            </a:r>
            <a:r>
              <a:rPr lang="fr-FR" b="1" dirty="0" err="1" smtClean="0">
                <a:solidFill>
                  <a:schemeClr val="tx2">
                    <a:lumMod val="60000"/>
                    <a:lumOff val="40000"/>
                  </a:schemeClr>
                </a:solidFill>
              </a:rPr>
              <a:t>contexts</a:t>
            </a:r>
            <a:endParaRPr lang="fr-FR" b="1" dirty="0">
              <a:solidFill>
                <a:schemeClr val="tx2">
                  <a:lumMod val="60000"/>
                  <a:lumOff val="40000"/>
                </a:schemeClr>
              </a:solidFill>
            </a:endParaRPr>
          </a:p>
        </p:txBody>
      </p:sp>
      <p:pic>
        <p:nvPicPr>
          <p:cNvPr id="23556"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791" y="1493990"/>
            <a:ext cx="4677916" cy="440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209421" y="1294725"/>
            <a:ext cx="3655873" cy="4801275"/>
          </a:xfrm>
          <a:prstGeom prst="rect">
            <a:avLst/>
          </a:prstGeom>
        </p:spPr>
      </p:pic>
      <p:sp>
        <p:nvSpPr>
          <p:cNvPr id="5" name="5-Point Star 4"/>
          <p:cNvSpPr/>
          <p:nvPr/>
        </p:nvSpPr>
        <p:spPr>
          <a:xfrm>
            <a:off x="3470598" y="2166936"/>
            <a:ext cx="394696" cy="333375"/>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3511695" y="2500311"/>
            <a:ext cx="353599" cy="365792"/>
          </a:xfrm>
          <a:prstGeom prst="rect">
            <a:avLst/>
          </a:prstGeom>
        </p:spPr>
      </p:pic>
      <p:pic>
        <p:nvPicPr>
          <p:cNvPr id="10" name="Picture 9"/>
          <p:cNvPicPr>
            <a:picLocks noChangeAspect="1"/>
          </p:cNvPicPr>
          <p:nvPr/>
        </p:nvPicPr>
        <p:blipFill>
          <a:blip r:embed="rId7"/>
          <a:stretch>
            <a:fillRect/>
          </a:stretch>
        </p:blipFill>
        <p:spPr>
          <a:xfrm>
            <a:off x="3511695" y="2950829"/>
            <a:ext cx="353599" cy="365792"/>
          </a:xfrm>
          <a:prstGeom prst="rect">
            <a:avLst/>
          </a:prstGeom>
        </p:spPr>
      </p:pic>
      <p:pic>
        <p:nvPicPr>
          <p:cNvPr id="11" name="Picture 10"/>
          <p:cNvPicPr>
            <a:picLocks noChangeAspect="1"/>
          </p:cNvPicPr>
          <p:nvPr/>
        </p:nvPicPr>
        <p:blipFill>
          <a:blip r:embed="rId7"/>
          <a:stretch>
            <a:fillRect/>
          </a:stretch>
        </p:blipFill>
        <p:spPr>
          <a:xfrm>
            <a:off x="3511695" y="3455654"/>
            <a:ext cx="353599" cy="365792"/>
          </a:xfrm>
          <a:prstGeom prst="rect">
            <a:avLst/>
          </a:prstGeom>
        </p:spPr>
      </p:pic>
      <p:pic>
        <p:nvPicPr>
          <p:cNvPr id="12" name="Picture 11"/>
          <p:cNvPicPr>
            <a:picLocks noChangeAspect="1"/>
          </p:cNvPicPr>
          <p:nvPr/>
        </p:nvPicPr>
        <p:blipFill>
          <a:blip r:embed="rId7"/>
          <a:stretch>
            <a:fillRect/>
          </a:stretch>
        </p:blipFill>
        <p:spPr>
          <a:xfrm>
            <a:off x="3511695" y="3905210"/>
            <a:ext cx="353599" cy="365792"/>
          </a:xfrm>
          <a:prstGeom prst="rect">
            <a:avLst/>
          </a:prstGeom>
        </p:spPr>
      </p:pic>
      <p:pic>
        <p:nvPicPr>
          <p:cNvPr id="13" name="Picture 12"/>
          <p:cNvPicPr>
            <a:picLocks noChangeAspect="1"/>
          </p:cNvPicPr>
          <p:nvPr/>
        </p:nvPicPr>
        <p:blipFill>
          <a:blip r:embed="rId7"/>
          <a:stretch>
            <a:fillRect/>
          </a:stretch>
        </p:blipFill>
        <p:spPr>
          <a:xfrm>
            <a:off x="3511695" y="4302418"/>
            <a:ext cx="353599" cy="365792"/>
          </a:xfrm>
          <a:prstGeom prst="rect">
            <a:avLst/>
          </a:prstGeom>
        </p:spPr>
      </p:pic>
      <p:pic>
        <p:nvPicPr>
          <p:cNvPr id="14" name="Picture 13"/>
          <p:cNvPicPr>
            <a:picLocks noChangeAspect="1"/>
          </p:cNvPicPr>
          <p:nvPr/>
        </p:nvPicPr>
        <p:blipFill>
          <a:blip r:embed="rId7"/>
          <a:stretch>
            <a:fillRect/>
          </a:stretch>
        </p:blipFill>
        <p:spPr>
          <a:xfrm>
            <a:off x="3511695" y="4699626"/>
            <a:ext cx="353599" cy="365792"/>
          </a:xfrm>
          <a:prstGeom prst="rect">
            <a:avLst/>
          </a:prstGeom>
        </p:spPr>
      </p:pic>
      <p:pic>
        <p:nvPicPr>
          <p:cNvPr id="15" name="Picture 14"/>
          <p:cNvPicPr>
            <a:picLocks noChangeAspect="1"/>
          </p:cNvPicPr>
          <p:nvPr/>
        </p:nvPicPr>
        <p:blipFill>
          <a:blip r:embed="rId7"/>
          <a:stretch>
            <a:fillRect/>
          </a:stretch>
        </p:blipFill>
        <p:spPr>
          <a:xfrm>
            <a:off x="3511695" y="5174917"/>
            <a:ext cx="353599" cy="365792"/>
          </a:xfrm>
          <a:prstGeom prst="rect">
            <a:avLst/>
          </a:prstGeom>
        </p:spPr>
      </p:pic>
      <p:pic>
        <p:nvPicPr>
          <p:cNvPr id="16" name="Picture 15"/>
          <p:cNvPicPr>
            <a:picLocks noChangeAspect="1"/>
          </p:cNvPicPr>
          <p:nvPr/>
        </p:nvPicPr>
        <p:blipFill>
          <a:blip r:embed="rId7"/>
          <a:stretch>
            <a:fillRect/>
          </a:stretch>
        </p:blipFill>
        <p:spPr>
          <a:xfrm>
            <a:off x="3511695" y="5530942"/>
            <a:ext cx="353599" cy="365792"/>
          </a:xfrm>
          <a:prstGeom prst="rect">
            <a:avLst/>
          </a:prstGeom>
        </p:spPr>
      </p:pic>
      <p:sp>
        <p:nvSpPr>
          <p:cNvPr id="17" name="5-Point Star 16"/>
          <p:cNvSpPr/>
          <p:nvPr/>
        </p:nvSpPr>
        <p:spPr>
          <a:xfrm>
            <a:off x="3511695" y="5787100"/>
            <a:ext cx="405472" cy="363649"/>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328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One of the finished stories</a:t>
            </a:r>
            <a:endParaRPr lang="en-US" dirty="0"/>
          </a:p>
        </p:txBody>
      </p:sp>
      <p:pic>
        <p:nvPicPr>
          <p:cNvPr id="5" name="TopicFourStory-loud">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913511" y="1565274"/>
            <a:ext cx="10537825" cy="4572000"/>
          </a:xfrm>
        </p:spPr>
      </p:pic>
      <p:sp>
        <p:nvSpPr>
          <p:cNvPr id="3" name="Text Placeholder 2"/>
          <p:cNvSpPr>
            <a:spLocks noGrp="1"/>
          </p:cNvSpPr>
          <p:nvPr>
            <p:ph type="body" idx="4294967295"/>
          </p:nvPr>
        </p:nvSpPr>
        <p:spPr>
          <a:xfrm>
            <a:off x="402336" y="6072059"/>
            <a:ext cx="9134475" cy="462091"/>
          </a:xfrm>
        </p:spPr>
        <p:txBody>
          <a:bodyPr/>
          <a:lstStyle/>
          <a:p>
            <a:pPr marL="0" indent="0">
              <a:buNone/>
            </a:pPr>
            <a:r>
              <a:rPr lang="de-AT" sz="2000" dirty="0" smtClean="0"/>
              <a:t>Go to </a:t>
            </a:r>
            <a:r>
              <a:rPr lang="de-AT" sz="2000" dirty="0" smtClean="0">
                <a:hlinkClick r:id="rId5"/>
              </a:rPr>
              <a:t>www.epep.at</a:t>
            </a:r>
            <a:r>
              <a:rPr lang="de-AT" sz="2000" dirty="0" smtClean="0"/>
              <a:t> to see all the stories</a:t>
            </a:r>
          </a:p>
          <a:p>
            <a:endParaRPr lang="de-AT" sz="2000" dirty="0"/>
          </a:p>
          <a:p>
            <a:endParaRPr lang="en-US" dirty="0"/>
          </a:p>
        </p:txBody>
      </p:sp>
    </p:spTree>
    <p:extLst>
      <p:ext uri="{BB962C8B-B14F-4D97-AF65-F5344CB8AC3E}">
        <p14:creationId xmlns:p14="http://schemas.microsoft.com/office/powerpoint/2010/main" val="1406527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Thank you for listening.</a:t>
            </a:r>
            <a:endParaRPr lang="en-US" dirty="0"/>
          </a:p>
        </p:txBody>
      </p:sp>
      <p:pic>
        <p:nvPicPr>
          <p:cNvPr id="4" name="Content Placeholder 3"/>
          <p:cNvPicPr>
            <a:picLocks noGrp="1" noChangeAspect="1"/>
          </p:cNvPicPr>
          <p:nvPr>
            <p:ph sz="quarter" idx="1"/>
          </p:nvPr>
        </p:nvPicPr>
        <p:blipFill>
          <a:blip r:embed="rId2"/>
          <a:stretch>
            <a:fillRect/>
          </a:stretch>
        </p:blipFill>
        <p:spPr>
          <a:xfrm>
            <a:off x="5071887" y="2655391"/>
            <a:ext cx="1854161" cy="1861003"/>
          </a:xfrm>
          <a:prstGeom prst="rect">
            <a:avLst/>
          </a:prstGeom>
        </p:spPr>
      </p:pic>
      <p:sp>
        <p:nvSpPr>
          <p:cNvPr id="5" name="TextBox 4"/>
          <p:cNvSpPr txBox="1"/>
          <p:nvPr/>
        </p:nvSpPr>
        <p:spPr>
          <a:xfrm>
            <a:off x="704850" y="1885950"/>
            <a:ext cx="4505325" cy="769441"/>
          </a:xfrm>
          <a:prstGeom prst="rect">
            <a:avLst/>
          </a:prstGeom>
          <a:noFill/>
        </p:spPr>
        <p:txBody>
          <a:bodyPr wrap="square" rtlCol="0">
            <a:spAutoFit/>
          </a:bodyPr>
          <a:lstStyle/>
          <a:p>
            <a:r>
              <a:rPr lang="de-AT" sz="4400" dirty="0" smtClean="0">
                <a:solidFill>
                  <a:schemeClr val="accent3">
                    <a:lumMod val="75000"/>
                  </a:schemeClr>
                </a:solidFill>
              </a:rPr>
              <a:t>Any questions?</a:t>
            </a:r>
            <a:endParaRPr lang="en-US" sz="4400" dirty="0">
              <a:solidFill>
                <a:schemeClr val="accent3">
                  <a:lumMod val="75000"/>
                </a:schemeClr>
              </a:solidFill>
            </a:endParaRPr>
          </a:p>
        </p:txBody>
      </p:sp>
    </p:spTree>
    <p:extLst>
      <p:ext uri="{BB962C8B-B14F-4D97-AF65-F5344CB8AC3E}">
        <p14:creationId xmlns:p14="http://schemas.microsoft.com/office/powerpoint/2010/main" val="41529127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537</Words>
  <Application>Microsoft Office PowerPoint</Application>
  <PresentationFormat>Widescreen</PresentationFormat>
  <Paragraphs>121</Paragraphs>
  <Slides>9</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Calibri</vt:lpstr>
      <vt:lpstr>Georgia</vt:lpstr>
      <vt:lpstr>Times New Roman</vt:lpstr>
      <vt:lpstr>Wingdings</vt:lpstr>
      <vt:lpstr>Wingdings 2</vt:lpstr>
      <vt:lpstr>Civic</vt:lpstr>
      <vt:lpstr>1_Civic</vt:lpstr>
      <vt:lpstr>Communicative Grammar in Practice</vt:lpstr>
      <vt:lpstr>Teaching Objectives</vt:lpstr>
      <vt:lpstr>Practical Examples of Communicative Grammar Tasks</vt:lpstr>
      <vt:lpstr>PowerPoint Presentation</vt:lpstr>
      <vt:lpstr>Flip-Flap Stories</vt:lpstr>
      <vt:lpstr>IV. Performance TASK: Write a spooky story</vt:lpstr>
      <vt:lpstr>PowerPoint Presentation</vt:lpstr>
      <vt:lpstr>One of the finished stories</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Communicative Grammar in Practice</dc:title>
  <dc:creator>Lis Polzleitner</dc:creator>
  <cp:lastModifiedBy>Lis Polzleitner</cp:lastModifiedBy>
  <cp:revision>29</cp:revision>
  <dcterms:created xsi:type="dcterms:W3CDTF">2016-06-19T15:29:57Z</dcterms:created>
  <dcterms:modified xsi:type="dcterms:W3CDTF">2016-06-19T17:52:35Z</dcterms:modified>
</cp:coreProperties>
</file>