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261" r:id="rId3"/>
    <p:sldId id="262" r:id="rId4"/>
    <p:sldId id="277" r:id="rId5"/>
    <p:sldId id="264" r:id="rId6"/>
    <p:sldId id="265" r:id="rId7"/>
    <p:sldId id="266" r:id="rId8"/>
    <p:sldId id="267" r:id="rId9"/>
    <p:sldId id="283" r:id="rId10"/>
    <p:sldId id="285" r:id="rId11"/>
    <p:sldId id="292" r:id="rId12"/>
    <p:sldId id="287" r:id="rId13"/>
    <p:sldId id="274" r:id="rId14"/>
    <p:sldId id="289" r:id="rId15"/>
    <p:sldId id="290" r:id="rId16"/>
    <p:sldId id="284" r:id="rId17"/>
    <p:sldId id="275" r:id="rId18"/>
    <p:sldId id="291" r:id="rId19"/>
    <p:sldId id="269" r:id="rId20"/>
    <p:sldId id="270" r:id="rId21"/>
    <p:sldId id="276" r:id="rId22"/>
    <p:sldId id="272" r:id="rId23"/>
    <p:sldId id="273" r:id="rId24"/>
    <p:sldId id="280" r:id="rId25"/>
    <p:sldId id="271"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26" autoAdjust="0"/>
    <p:restoredTop sz="94660"/>
  </p:normalViewPr>
  <p:slideViewPr>
    <p:cSldViewPr snapToGrid="0">
      <p:cViewPr>
        <p:scale>
          <a:sx n="77" d="100"/>
          <a:sy n="77" d="100"/>
        </p:scale>
        <p:origin x="32" y="18"/>
      </p:cViewPr>
      <p:guideLst/>
    </p:cSldViewPr>
  </p:slideViewPr>
  <p:notesTextViewPr>
    <p:cViewPr>
      <p:scale>
        <a:sx n="1" d="1"/>
        <a:sy n="1" d="1"/>
      </p:scale>
      <p:origin x="0" y="0"/>
    </p:cViewPr>
  </p:notesTextViewPr>
  <p:sorterViewPr>
    <p:cViewPr>
      <p:scale>
        <a:sx n="100" d="100"/>
        <a:sy n="100" d="100"/>
      </p:scale>
      <p:origin x="0" y="-30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F1A4E-D44E-42A5-8D6D-3AD89D13046C}" type="datetimeFigureOut">
              <a:rPr lang="de-AT" smtClean="0"/>
              <a:t>11.11.2022</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91588-0A3F-4C45-A3F7-DCCCF2608C91}" type="slidenum">
              <a:rPr lang="de-AT" smtClean="0"/>
              <a:t>‹#›</a:t>
            </a:fld>
            <a:endParaRPr lang="de-AT"/>
          </a:p>
        </p:txBody>
      </p:sp>
    </p:spTree>
    <p:extLst>
      <p:ext uri="{BB962C8B-B14F-4D97-AF65-F5344CB8AC3E}">
        <p14:creationId xmlns:p14="http://schemas.microsoft.com/office/powerpoint/2010/main" val="291543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12 Module für 2 Jahre</a:t>
            </a:r>
            <a:endParaRPr lang="en-US" dirty="0"/>
          </a:p>
        </p:txBody>
      </p:sp>
      <p:sp>
        <p:nvSpPr>
          <p:cNvPr id="4" name="Slide Number Placeholder 3"/>
          <p:cNvSpPr>
            <a:spLocks noGrp="1"/>
          </p:cNvSpPr>
          <p:nvPr>
            <p:ph type="sldNum" sz="quarter" idx="5"/>
          </p:nvPr>
        </p:nvSpPr>
        <p:spPr/>
        <p:txBody>
          <a:bodyPr/>
          <a:lstStyle/>
          <a:p>
            <a:fld id="{D23889FD-0077-42EF-9287-BC2F9203A53E}" type="slidenum">
              <a:rPr lang="de-DE" noProof="0" smtClean="0"/>
              <a:t>9</a:t>
            </a:fld>
            <a:endParaRPr lang="de-DE" noProof="0"/>
          </a:p>
        </p:txBody>
      </p:sp>
    </p:spTree>
    <p:extLst>
      <p:ext uri="{BB962C8B-B14F-4D97-AF65-F5344CB8AC3E}">
        <p14:creationId xmlns:p14="http://schemas.microsoft.com/office/powerpoint/2010/main" val="105468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5a) Schulversuche dürfen an einer Schule nur eingerichtet werden, wenn die Erziehungsberechtigten von mindestens zwei Dritteln der Schüler und mindestens zwei Drittel der Lehrer der betreffenden Schule dem Schulversuch zustimmen. Ist ein Schulversuch nur für einzelne Klassen einer Schule geplant, darf ein derartiger Schulversuch nur eingerichtet werden, wenn die Erziehungsberechtigten von mindestens zwei Dritteln der Schüler, welche diese Klasse voraussichtlich besuchen werden, und mindestens zwei Drittel der Lehrer, welche in dieser Klasse voraussichtlich unterrichten werden, zustimmen; diese Zustimmung gilt auch für eine Fortsetzung des Schulversuches in den aufsteigenden Klassen. An Berufsschulen tritt an die Stelle der erforderlichen Zustimmung der Erziehungsberechtigten die entsprechende Zustimmung der Schüler. Dieser Absatz gilt nicht für Schulversuche zur Erprobung neuer Fachrichtungen an berufsbildenden Schulen.</a:t>
            </a:r>
          </a:p>
        </p:txBody>
      </p:sp>
      <p:sp>
        <p:nvSpPr>
          <p:cNvPr id="4" name="Foliennummernplatzhalter 3"/>
          <p:cNvSpPr>
            <a:spLocks noGrp="1"/>
          </p:cNvSpPr>
          <p:nvPr>
            <p:ph type="sldNum" sz="quarter" idx="10"/>
          </p:nvPr>
        </p:nvSpPr>
        <p:spPr/>
        <p:txBody>
          <a:bodyPr/>
          <a:lstStyle/>
          <a:p>
            <a:fld id="{837A8E56-52FE-4115-92A7-0C2C624DC6AF}" type="slidenum">
              <a:rPr lang="de-DE" smtClean="0"/>
              <a:t>23</a:t>
            </a:fld>
            <a:endParaRPr lang="de-DE"/>
          </a:p>
        </p:txBody>
      </p:sp>
    </p:spTree>
    <p:extLst>
      <p:ext uri="{BB962C8B-B14F-4D97-AF65-F5344CB8AC3E}">
        <p14:creationId xmlns:p14="http://schemas.microsoft.com/office/powerpoint/2010/main" val="341369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5a) Schulversuche dürfen an einer Schule nur eingerichtet werden, wenn die Erziehungsberechtigten von mindestens zwei Dritteln der Schüler und mindestens zwei Drittel der Lehrer der betreffenden Schule dem Schulversuch zustimmen. Ist ein Schulversuch nur für einzelne Klassen einer Schule geplant, darf ein derartiger Schulversuch nur eingerichtet werden, wenn die Erziehungsberechtigten von mindestens zwei Dritteln der Schüler, welche diese Klasse voraussichtlich besuchen werden, und mindestens zwei Drittel der Lehrer, welche in dieser Klasse voraussichtlich unterrichten werden, zustimmen; diese Zustimmung gilt auch für eine Fortsetzung des Schulversuches in den aufsteigenden Klassen. An Berufsschulen tritt an die Stelle der erforderlichen Zustimmung der Erziehungsberechtigten die entsprechende Zustimmung der Schüler. Dieser Absatz gilt nicht für Schulversuche zur Erprobung neuer Fachrichtungen an berufsbildenden Schulen.</a:t>
            </a:r>
          </a:p>
        </p:txBody>
      </p:sp>
      <p:sp>
        <p:nvSpPr>
          <p:cNvPr id="4" name="Foliennummernplatzhalter 3"/>
          <p:cNvSpPr>
            <a:spLocks noGrp="1"/>
          </p:cNvSpPr>
          <p:nvPr>
            <p:ph type="sldNum" sz="quarter" idx="10"/>
          </p:nvPr>
        </p:nvSpPr>
        <p:spPr/>
        <p:txBody>
          <a:bodyPr/>
          <a:lstStyle/>
          <a:p>
            <a:fld id="{837A8E56-52FE-4115-92A7-0C2C624DC6AF}" type="slidenum">
              <a:rPr lang="de-DE" smtClean="0"/>
              <a:t>24</a:t>
            </a:fld>
            <a:endParaRPr lang="de-DE"/>
          </a:p>
        </p:txBody>
      </p:sp>
    </p:spTree>
    <p:extLst>
      <p:ext uri="{BB962C8B-B14F-4D97-AF65-F5344CB8AC3E}">
        <p14:creationId xmlns:p14="http://schemas.microsoft.com/office/powerpoint/2010/main" val="6934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732350" y="1122363"/>
            <a:ext cx="9144000" cy="2387600"/>
          </a:xfrm>
        </p:spPr>
        <p:txBody>
          <a:bodyPr anchor="b"/>
          <a:lstStyle>
            <a:lvl1pPr algn="ctr">
              <a:defRPr sz="6000"/>
            </a:lvl1pPr>
          </a:lstStyle>
          <a:p>
            <a:r>
              <a:rPr lang="de-DE"/>
              <a:t>Titelmasterformat durch Klicken bearbeiten</a:t>
            </a:r>
            <a:endParaRPr lang="de-AT" dirty="0"/>
          </a:p>
        </p:txBody>
      </p:sp>
      <p:sp>
        <p:nvSpPr>
          <p:cNvPr id="3" name="Untertitel 2"/>
          <p:cNvSpPr>
            <a:spLocks noGrp="1"/>
          </p:cNvSpPr>
          <p:nvPr>
            <p:ph type="subTitle" idx="1"/>
          </p:nvPr>
        </p:nvSpPr>
        <p:spPr>
          <a:xfrm>
            <a:off x="173235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12" name="Datumsplatzhalter 11"/>
          <p:cNvSpPr>
            <a:spLocks noGrp="1"/>
          </p:cNvSpPr>
          <p:nvPr>
            <p:ph type="dt" sz="half" idx="10"/>
          </p:nvPr>
        </p:nvSpPr>
        <p:spPr/>
        <p:txBody>
          <a:bodyPr/>
          <a:lstStyle/>
          <a:p>
            <a:fld id="{00C99267-2D67-4AF6-B88D-BEB52BA31718}" type="datetime1">
              <a:rPr lang="de-AT" smtClean="0"/>
              <a:pPr/>
              <a:t>11.11.2022</a:t>
            </a:fld>
            <a:endParaRPr lang="de-AT"/>
          </a:p>
        </p:txBody>
      </p:sp>
      <p:sp>
        <p:nvSpPr>
          <p:cNvPr id="13" name="Fußzeilenplatzhalter 12"/>
          <p:cNvSpPr>
            <a:spLocks noGrp="1"/>
          </p:cNvSpPr>
          <p:nvPr>
            <p:ph type="ftr" sz="quarter" idx="11"/>
          </p:nvPr>
        </p:nvSpPr>
        <p:spPr/>
        <p:txBody>
          <a:bodyPr/>
          <a:lstStyle/>
          <a:p>
            <a:endParaRPr lang="de-AT" dirty="0"/>
          </a:p>
        </p:txBody>
      </p:sp>
    </p:spTree>
    <p:extLst>
      <p:ext uri="{BB962C8B-B14F-4D97-AF65-F5344CB8AC3E}">
        <p14:creationId xmlns:p14="http://schemas.microsoft.com/office/powerpoint/2010/main" val="2995257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6058" y="365125"/>
            <a:ext cx="10515600" cy="1325563"/>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1056058" y="1825625"/>
            <a:ext cx="10515600" cy="4351338"/>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10" name="Datumsplatzhalter 9"/>
          <p:cNvSpPr>
            <a:spLocks noGrp="1"/>
          </p:cNvSpPr>
          <p:nvPr>
            <p:ph type="dt" sz="half" idx="10"/>
          </p:nvPr>
        </p:nvSpPr>
        <p:spPr/>
        <p:txBody>
          <a:bodyPr/>
          <a:lstStyle/>
          <a:p>
            <a:fld id="{00C99267-2D67-4AF6-B88D-BEB52BA31718}" type="datetime1">
              <a:rPr lang="de-AT" smtClean="0"/>
              <a:pPr/>
              <a:t>11.11.2022</a:t>
            </a:fld>
            <a:endParaRPr lang="de-AT"/>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4352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61283" y="1709738"/>
            <a:ext cx="105156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106128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10" name="Datumsplatzhalter 9"/>
          <p:cNvSpPr>
            <a:spLocks noGrp="1"/>
          </p:cNvSpPr>
          <p:nvPr>
            <p:ph type="dt" sz="half" idx="10"/>
          </p:nvPr>
        </p:nvSpPr>
        <p:spPr/>
        <p:txBody>
          <a:bodyPr/>
          <a:lstStyle/>
          <a:p>
            <a:fld id="{00C99267-2D67-4AF6-B88D-BEB52BA31718}" type="datetime1">
              <a:rPr lang="de-AT" smtClean="0"/>
              <a:pPr/>
              <a:t>11.11.2022</a:t>
            </a:fld>
            <a:endParaRPr lang="de-AT"/>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50119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6058" y="365125"/>
            <a:ext cx="10515600" cy="1325563"/>
          </a:xfrm>
        </p:spPr>
        <p:txBody>
          <a:bodyPr/>
          <a:lstStyle/>
          <a:p>
            <a:r>
              <a:rPr lang="de-DE" dirty="0"/>
              <a:t>Titelmasterformat durch Klicken bearbeiten</a:t>
            </a:r>
            <a:endParaRPr lang="de-AT" dirty="0"/>
          </a:p>
        </p:txBody>
      </p:sp>
      <p:sp>
        <p:nvSpPr>
          <p:cNvPr id="12" name="Datumsplatzhalter 11"/>
          <p:cNvSpPr>
            <a:spLocks noGrp="1"/>
          </p:cNvSpPr>
          <p:nvPr>
            <p:ph type="dt" sz="half" idx="10"/>
          </p:nvPr>
        </p:nvSpPr>
        <p:spPr/>
        <p:txBody>
          <a:bodyPr/>
          <a:lstStyle/>
          <a:p>
            <a:fld id="{00C99267-2D67-4AF6-B88D-BEB52BA31718}" type="datetime1">
              <a:rPr lang="de-AT" smtClean="0"/>
              <a:pPr/>
              <a:t>11.11.2022</a:t>
            </a:fld>
            <a:endParaRPr lang="de-AT"/>
          </a:p>
        </p:txBody>
      </p:sp>
      <p:sp>
        <p:nvSpPr>
          <p:cNvPr id="13" name="Fußzeilenplatzhalter 12"/>
          <p:cNvSpPr>
            <a:spLocks noGrp="1"/>
          </p:cNvSpPr>
          <p:nvPr>
            <p:ph type="ftr" sz="quarter" idx="11"/>
          </p:nvPr>
        </p:nvSpPr>
        <p:spPr/>
        <p:txBody>
          <a:bodyPr/>
          <a:lstStyle/>
          <a:p>
            <a:endParaRPr lang="de-AT" dirty="0"/>
          </a:p>
        </p:txBody>
      </p:sp>
      <p:sp>
        <p:nvSpPr>
          <p:cNvPr id="14" name="Foliennummernplatzhalter 13"/>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47942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Datumsplatzhalter 10"/>
          <p:cNvSpPr>
            <a:spLocks noGrp="1"/>
          </p:cNvSpPr>
          <p:nvPr>
            <p:ph type="dt" sz="half" idx="10"/>
          </p:nvPr>
        </p:nvSpPr>
        <p:spPr/>
        <p:txBody>
          <a:bodyPr/>
          <a:lstStyle/>
          <a:p>
            <a:fld id="{00C99267-2D67-4AF6-B88D-BEB52BA31718}" type="datetime1">
              <a:rPr lang="de-AT" smtClean="0"/>
              <a:pPr/>
              <a:t>11.11.2022</a:t>
            </a:fld>
            <a:endParaRPr lang="de-AT"/>
          </a:p>
        </p:txBody>
      </p:sp>
      <p:sp>
        <p:nvSpPr>
          <p:cNvPr id="12" name="Fußzeilenplatzhalter 11"/>
          <p:cNvSpPr>
            <a:spLocks noGrp="1"/>
          </p:cNvSpPr>
          <p:nvPr>
            <p:ph type="ftr" sz="quarter" idx="11"/>
          </p:nvPr>
        </p:nvSpPr>
        <p:spPr/>
        <p:txBody>
          <a:bodyPr/>
          <a:lstStyle/>
          <a:p>
            <a:endParaRPr lang="de-AT" dirty="0"/>
          </a:p>
        </p:txBody>
      </p:sp>
      <p:sp>
        <p:nvSpPr>
          <p:cNvPr id="13" name="Foliennummernplatzhalter 12"/>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88257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23400" y="365125"/>
            <a:ext cx="10515600" cy="1325563"/>
          </a:xfrm>
          <a:prstGeom prst="rect">
            <a:avLst/>
          </a:prstGeom>
        </p:spPr>
        <p:txBody>
          <a:bodyPr vert="horz" lIns="91440" tIns="45720" rIns="91440" bIns="45720" rtlCol="0" anchor="ctr">
            <a:norm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10234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pic>
        <p:nvPicPr>
          <p:cNvPr id="11" name="Grafik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74278" y="120106"/>
            <a:ext cx="845193" cy="907800"/>
          </a:xfrm>
          <a:prstGeom prst="rect">
            <a:avLst/>
          </a:prstGeom>
        </p:spPr>
      </p:pic>
      <p:pic>
        <p:nvPicPr>
          <p:cNvPr id="14" name="Grafik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5810" y="120106"/>
            <a:ext cx="749713" cy="749713"/>
          </a:xfrm>
          <a:prstGeom prst="rect">
            <a:avLst/>
          </a:prstGeom>
        </p:spPr>
      </p:pic>
      <p:pic>
        <p:nvPicPr>
          <p:cNvPr id="16" name="Grafik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187281" y="5790060"/>
            <a:ext cx="1555896" cy="414117"/>
          </a:xfrm>
          <a:prstGeom prst="rect">
            <a:avLst/>
          </a:prstGeom>
        </p:spPr>
      </p:pic>
      <p:sp>
        <p:nvSpPr>
          <p:cNvPr id="17" name="Datumsplatzhalter 16"/>
          <p:cNvSpPr>
            <a:spLocks noGrp="1"/>
          </p:cNvSpPr>
          <p:nvPr>
            <p:ph type="dt" sz="half" idx="2"/>
          </p:nvPr>
        </p:nvSpPr>
        <p:spPr>
          <a:xfrm>
            <a:off x="103414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99267-2D67-4AF6-B88D-BEB52BA31718}" type="datetime1">
              <a:rPr lang="de-AT" smtClean="0"/>
              <a:pPr/>
              <a:t>11.11.2022</a:t>
            </a:fld>
            <a:endParaRPr lang="de-AT"/>
          </a:p>
        </p:txBody>
      </p:sp>
      <p:sp>
        <p:nvSpPr>
          <p:cNvPr id="18" name="Fußzeilenplatzhalter 17"/>
          <p:cNvSpPr>
            <a:spLocks noGrp="1"/>
          </p:cNvSpPr>
          <p:nvPr>
            <p:ph type="ftr" sz="quarter" idx="3"/>
          </p:nvPr>
        </p:nvSpPr>
        <p:spPr>
          <a:xfrm>
            <a:off x="423454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19" name="Foliennummernplatzhalter 18"/>
          <p:cNvSpPr>
            <a:spLocks noGrp="1"/>
          </p:cNvSpPr>
          <p:nvPr>
            <p:ph type="sldNum" sz="quarter" idx="4"/>
          </p:nvPr>
        </p:nvSpPr>
        <p:spPr>
          <a:xfrm>
            <a:off x="88065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C6177-2342-4AEB-907A-2392B6A0DE38}" type="slidenum">
              <a:rPr lang="de-AT" smtClean="0"/>
              <a:pPr/>
              <a:t>‹#›</a:t>
            </a:fld>
            <a:endParaRPr lang="de-AT"/>
          </a:p>
        </p:txBody>
      </p:sp>
    </p:spTree>
    <p:extLst>
      <p:ext uri="{BB962C8B-B14F-4D97-AF65-F5344CB8AC3E}">
        <p14:creationId xmlns:p14="http://schemas.microsoft.com/office/powerpoint/2010/main" val="3922481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myseryniti.wordpress.com/2012/09/20/book-chat-thursday-5" TargetMode="Externa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hyperlink" Target="https://neilmossey.blogspot.com/2016/01/dinner-vs-tea-battle-over-our-kids.html" TargetMode="Externa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3.lernplattform.schule.at/praxisnm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22464" y="979560"/>
            <a:ext cx="10839797" cy="1470025"/>
          </a:xfrm>
        </p:spPr>
        <p:txBody>
          <a:bodyPr>
            <a:normAutofit fontScale="90000"/>
          </a:bodyPr>
          <a:lstStyle/>
          <a:p>
            <a:r>
              <a:rPr lang="de-DE" b="1" dirty="0">
                <a:solidFill>
                  <a:srgbClr val="FFC000"/>
                </a:solidFill>
              </a:rPr>
              <a:t>Flexible Eingangsstufe</a:t>
            </a:r>
            <a:br>
              <a:rPr lang="de-DE" b="1" dirty="0">
                <a:solidFill>
                  <a:srgbClr val="FFC000"/>
                </a:solidFill>
              </a:rPr>
            </a:br>
            <a:r>
              <a:rPr lang="de-DE" b="1" dirty="0">
                <a:solidFill>
                  <a:srgbClr val="FFC000"/>
                </a:solidFill>
              </a:rPr>
              <a:t>Mehrstufenklasse mit Kurssystem</a:t>
            </a:r>
            <a:endParaRPr lang="de-AT" b="1" dirty="0">
              <a:solidFill>
                <a:srgbClr val="FFC000"/>
              </a:solidFill>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b="6281"/>
          <a:stretch/>
        </p:blipFill>
        <p:spPr>
          <a:xfrm>
            <a:off x="2917766" y="2449585"/>
            <a:ext cx="7237790" cy="4522124"/>
          </a:xfrm>
          <a:prstGeom prst="rect">
            <a:avLst/>
          </a:prstGeom>
        </p:spPr>
      </p:pic>
    </p:spTree>
    <p:extLst>
      <p:ext uri="{BB962C8B-B14F-4D97-AF65-F5344CB8AC3E}">
        <p14:creationId xmlns:p14="http://schemas.microsoft.com/office/powerpoint/2010/main" val="440749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CA1B-2584-486D-B569-5109FEBA9682}"/>
              </a:ext>
            </a:extLst>
          </p:cNvPr>
          <p:cNvSpPr>
            <a:spLocks noGrp="1"/>
          </p:cNvSpPr>
          <p:nvPr>
            <p:ph type="title"/>
          </p:nvPr>
        </p:nvSpPr>
        <p:spPr>
          <a:xfrm>
            <a:off x="1066800" y="484497"/>
            <a:ext cx="10058400" cy="907576"/>
          </a:xfrm>
        </p:spPr>
        <p:txBody>
          <a:bodyPr/>
          <a:lstStyle/>
          <a:p>
            <a:r>
              <a:rPr lang="de-AT" dirty="0"/>
              <a:t>Hören, Lesen, Sprechen</a:t>
            </a:r>
            <a:endParaRPr lang="en-US" dirty="0"/>
          </a:p>
        </p:txBody>
      </p:sp>
      <p:pic>
        <p:nvPicPr>
          <p:cNvPr id="5" name="Content Placeholder 4">
            <a:extLst>
              <a:ext uri="{FF2B5EF4-FFF2-40B4-BE49-F238E27FC236}">
                <a16:creationId xmlns:a16="http://schemas.microsoft.com/office/drawing/2014/main" id="{6B6B2C39-E0E8-41A7-943D-3F43FB618E03}"/>
              </a:ext>
            </a:extLst>
          </p:cNvPr>
          <p:cNvPicPr>
            <a:picLocks noGrp="1" noChangeAspect="1"/>
          </p:cNvPicPr>
          <p:nvPr>
            <p:ph idx="1"/>
          </p:nvPr>
        </p:nvPicPr>
        <p:blipFill>
          <a:blip r:embed="rId2"/>
          <a:stretch>
            <a:fillRect/>
          </a:stretch>
        </p:blipFill>
        <p:spPr>
          <a:xfrm>
            <a:off x="2391945" y="1443734"/>
            <a:ext cx="7195984" cy="4623261"/>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B12EBA47-3EDF-44D7-BC48-C77C25F55A7E}"/>
              </a:ext>
            </a:extLst>
          </p:cNvPr>
          <p:cNvSpPr/>
          <p:nvPr/>
        </p:nvSpPr>
        <p:spPr>
          <a:xfrm>
            <a:off x="852987" y="2033516"/>
            <a:ext cx="1337480" cy="39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HILFE</a:t>
            </a:r>
            <a:endParaRPr lang="en-US" dirty="0"/>
          </a:p>
        </p:txBody>
      </p:sp>
      <p:sp>
        <p:nvSpPr>
          <p:cNvPr id="7" name="Arrow: Right 6">
            <a:extLst>
              <a:ext uri="{FF2B5EF4-FFF2-40B4-BE49-F238E27FC236}">
                <a16:creationId xmlns:a16="http://schemas.microsoft.com/office/drawing/2014/main" id="{6137F7C2-276A-4EE7-A958-87A93047B4A3}"/>
              </a:ext>
            </a:extLst>
          </p:cNvPr>
          <p:cNvSpPr/>
          <p:nvPr/>
        </p:nvSpPr>
        <p:spPr>
          <a:xfrm>
            <a:off x="702899" y="3002947"/>
            <a:ext cx="1637655" cy="569466"/>
          </a:xfrm>
          <a:prstGeom prst="rightArrow">
            <a:avLst>
              <a:gd name="adj1" fmla="val 41919"/>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Wiederholung</a:t>
            </a:r>
            <a:endParaRPr lang="en-US" dirty="0"/>
          </a:p>
        </p:txBody>
      </p:sp>
      <p:sp>
        <p:nvSpPr>
          <p:cNvPr id="8" name="Arrow: Left 7">
            <a:extLst>
              <a:ext uri="{FF2B5EF4-FFF2-40B4-BE49-F238E27FC236}">
                <a16:creationId xmlns:a16="http://schemas.microsoft.com/office/drawing/2014/main" id="{B8E20454-27F0-4836-92CD-2E1E6A634CB9}"/>
              </a:ext>
            </a:extLst>
          </p:cNvPr>
          <p:cNvSpPr/>
          <p:nvPr/>
        </p:nvSpPr>
        <p:spPr>
          <a:xfrm>
            <a:off x="5904855" y="2849795"/>
            <a:ext cx="1782305" cy="43788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Leseverstehen</a:t>
            </a:r>
            <a:endParaRPr lang="en-US" dirty="0"/>
          </a:p>
        </p:txBody>
      </p:sp>
      <p:sp>
        <p:nvSpPr>
          <p:cNvPr id="9" name="Arrow: Right 8">
            <a:extLst>
              <a:ext uri="{FF2B5EF4-FFF2-40B4-BE49-F238E27FC236}">
                <a16:creationId xmlns:a16="http://schemas.microsoft.com/office/drawing/2014/main" id="{D146809E-75E4-4FAA-ACF7-DB0C48886EA9}"/>
              </a:ext>
            </a:extLst>
          </p:cNvPr>
          <p:cNvSpPr/>
          <p:nvPr/>
        </p:nvSpPr>
        <p:spPr>
          <a:xfrm>
            <a:off x="651508" y="5414266"/>
            <a:ext cx="1445929" cy="454426"/>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Sprechen</a:t>
            </a:r>
            <a:endParaRPr lang="en-US" dirty="0"/>
          </a:p>
        </p:txBody>
      </p:sp>
    </p:spTree>
    <p:extLst>
      <p:ext uri="{BB962C8B-B14F-4D97-AF65-F5344CB8AC3E}">
        <p14:creationId xmlns:p14="http://schemas.microsoft.com/office/powerpoint/2010/main" val="3013947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CA1B-2584-486D-B569-5109FEBA9682}"/>
              </a:ext>
            </a:extLst>
          </p:cNvPr>
          <p:cNvSpPr>
            <a:spLocks noGrp="1"/>
          </p:cNvSpPr>
          <p:nvPr>
            <p:ph type="title"/>
          </p:nvPr>
        </p:nvSpPr>
        <p:spPr>
          <a:xfrm>
            <a:off x="1203339" y="199005"/>
            <a:ext cx="10058400" cy="907576"/>
          </a:xfrm>
        </p:spPr>
        <p:txBody>
          <a:bodyPr/>
          <a:lstStyle/>
          <a:p>
            <a:r>
              <a:rPr lang="de-AT" dirty="0">
                <a:solidFill>
                  <a:schemeClr val="accent4"/>
                </a:solidFill>
              </a:rPr>
              <a:t>Liveworksheets.com</a:t>
            </a:r>
            <a:endParaRPr lang="en-US" dirty="0">
              <a:solidFill>
                <a:schemeClr val="accent4"/>
              </a:solidFill>
            </a:endParaRPr>
          </a:p>
        </p:txBody>
      </p:sp>
      <p:pic>
        <p:nvPicPr>
          <p:cNvPr id="10" name="Content Placeholder 4">
            <a:extLst>
              <a:ext uri="{FF2B5EF4-FFF2-40B4-BE49-F238E27FC236}">
                <a16:creationId xmlns:a16="http://schemas.microsoft.com/office/drawing/2014/main" id="{9A35F82D-1F7E-76EC-B333-8E1FE5A42432}"/>
              </a:ext>
            </a:extLst>
          </p:cNvPr>
          <p:cNvPicPr>
            <a:picLocks noChangeAspect="1"/>
          </p:cNvPicPr>
          <p:nvPr/>
        </p:nvPicPr>
        <p:blipFill rotWithShape="1">
          <a:blip r:embed="rId2"/>
          <a:srcRect b="33418"/>
          <a:stretch/>
        </p:blipFill>
        <p:spPr>
          <a:xfrm>
            <a:off x="4365914" y="987700"/>
            <a:ext cx="7144768" cy="5756552"/>
          </a:xfrm>
          <a:prstGeom prst="rect">
            <a:avLst/>
          </a:prstGeom>
        </p:spPr>
      </p:pic>
      <p:sp>
        <p:nvSpPr>
          <p:cNvPr id="11" name="Text Placeholder 4">
            <a:extLst>
              <a:ext uri="{FF2B5EF4-FFF2-40B4-BE49-F238E27FC236}">
                <a16:creationId xmlns:a16="http://schemas.microsoft.com/office/drawing/2014/main" id="{CAFFCCCB-224F-EB14-2DFE-E68DA0CD6BC2}"/>
              </a:ext>
            </a:extLst>
          </p:cNvPr>
          <p:cNvSpPr txBox="1">
            <a:spLocks/>
          </p:cNvSpPr>
          <p:nvPr/>
        </p:nvSpPr>
        <p:spPr>
          <a:xfrm>
            <a:off x="1073696" y="1578032"/>
            <a:ext cx="3200400" cy="46947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2400" b="1" dirty="0"/>
              <a:t>Lesen</a:t>
            </a:r>
          </a:p>
          <a:p>
            <a:r>
              <a:rPr lang="de-AT" sz="2400" b="1" dirty="0"/>
              <a:t>Hören</a:t>
            </a:r>
          </a:p>
          <a:p>
            <a:r>
              <a:rPr lang="de-AT" sz="2400" b="1" dirty="0"/>
              <a:t>Videos</a:t>
            </a:r>
          </a:p>
          <a:p>
            <a:r>
              <a:rPr lang="de-AT" sz="2400" b="1" dirty="0" err="1"/>
              <a:t>drag</a:t>
            </a:r>
            <a:r>
              <a:rPr lang="de-AT" sz="2400" b="1" dirty="0"/>
              <a:t>-and- </a:t>
            </a:r>
            <a:r>
              <a:rPr lang="de-AT" sz="2400" b="1" dirty="0" err="1"/>
              <a:t>drop</a:t>
            </a:r>
            <a:endParaRPr lang="de-AT" sz="2400" b="1" dirty="0"/>
          </a:p>
          <a:p>
            <a:r>
              <a:rPr lang="de-AT" sz="2400" b="1" dirty="0" err="1"/>
              <a:t>gapfilling</a:t>
            </a:r>
            <a:endParaRPr lang="de-AT" sz="2400" b="1" dirty="0"/>
          </a:p>
          <a:p>
            <a:r>
              <a:rPr lang="de-AT" sz="2400" b="1" dirty="0" err="1"/>
              <a:t>order</a:t>
            </a:r>
            <a:r>
              <a:rPr lang="de-AT" sz="2400" b="1" dirty="0"/>
              <a:t> a </a:t>
            </a:r>
            <a:r>
              <a:rPr lang="de-AT" sz="2400" b="1" dirty="0" err="1"/>
              <a:t>jumbled</a:t>
            </a:r>
            <a:r>
              <a:rPr lang="de-AT" sz="2400" b="1" dirty="0"/>
              <a:t> </a:t>
            </a:r>
            <a:r>
              <a:rPr lang="de-AT" sz="2400" b="1" dirty="0" err="1"/>
              <a:t>text</a:t>
            </a:r>
            <a:endParaRPr lang="de-AT" sz="2400" b="1" dirty="0"/>
          </a:p>
          <a:p>
            <a:endParaRPr lang="de-AT" sz="2400" b="1" dirty="0"/>
          </a:p>
          <a:p>
            <a:r>
              <a:rPr lang="de-AT" sz="2400" b="1" dirty="0"/>
              <a:t>immediate </a:t>
            </a:r>
            <a:r>
              <a:rPr lang="de-AT" sz="2400" b="1" dirty="0" err="1"/>
              <a:t>feedback</a:t>
            </a:r>
            <a:r>
              <a:rPr lang="de-AT" sz="2400" b="1" dirty="0"/>
              <a:t> </a:t>
            </a:r>
          </a:p>
          <a:p>
            <a:r>
              <a:rPr lang="de-AT" sz="2400" b="1" dirty="0"/>
              <a:t>flexible design </a:t>
            </a:r>
            <a:endParaRPr lang="en-US" sz="2400" b="1" dirty="0"/>
          </a:p>
        </p:txBody>
      </p:sp>
    </p:spTree>
    <p:extLst>
      <p:ext uri="{BB962C8B-B14F-4D97-AF65-F5344CB8AC3E}">
        <p14:creationId xmlns:p14="http://schemas.microsoft.com/office/powerpoint/2010/main" val="2961632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F3FE-44AC-49C4-8F2F-F91F32161B1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C9121F5-15F9-482D-8627-56323767B4FF}"/>
              </a:ext>
            </a:extLst>
          </p:cNvPr>
          <p:cNvPicPr>
            <a:picLocks noGrp="1" noChangeAspect="1"/>
          </p:cNvPicPr>
          <p:nvPr>
            <p:ph idx="1"/>
          </p:nvPr>
        </p:nvPicPr>
        <p:blipFill rotWithShape="1">
          <a:blip r:embed="rId2"/>
          <a:srcRect t="26785" b="8823"/>
          <a:stretch/>
        </p:blipFill>
        <p:spPr>
          <a:xfrm>
            <a:off x="3731957" y="4109035"/>
            <a:ext cx="8372208" cy="20124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C1F7C61-500F-4F83-B9A8-3676CDD4DB21}"/>
              </a:ext>
            </a:extLst>
          </p:cNvPr>
          <p:cNvPicPr>
            <a:picLocks noChangeAspect="1"/>
          </p:cNvPicPr>
          <p:nvPr/>
        </p:nvPicPr>
        <p:blipFill rotWithShape="1">
          <a:blip r:embed="rId3"/>
          <a:srcRect l="4754" r="5774"/>
          <a:stretch/>
        </p:blipFill>
        <p:spPr>
          <a:xfrm>
            <a:off x="720390" y="286603"/>
            <a:ext cx="5329890" cy="350155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B8B0E6B-E44B-4679-AC1D-9B0254037317}"/>
              </a:ext>
            </a:extLst>
          </p:cNvPr>
          <p:cNvPicPr>
            <a:picLocks noChangeAspect="1"/>
          </p:cNvPicPr>
          <p:nvPr/>
        </p:nvPicPr>
        <p:blipFill rotWithShape="1">
          <a:blip r:embed="rId4"/>
          <a:srcRect l="19464" t="16342" r="16166" b="11323"/>
          <a:stretch/>
        </p:blipFill>
        <p:spPr>
          <a:xfrm>
            <a:off x="7589895" y="403555"/>
            <a:ext cx="3600774" cy="2345411"/>
          </a:xfrm>
          <a:prstGeom prst="rect">
            <a:avLst/>
          </a:prstGeom>
          <a:ln>
            <a:noFill/>
          </a:ln>
          <a:effectLst>
            <a:outerShdw blurRad="292100" dist="139700" dir="2700000" algn="tl" rotWithShape="0">
              <a:srgbClr val="333333">
                <a:alpha val="65000"/>
              </a:srgbClr>
            </a:outerShdw>
          </a:effectLst>
        </p:spPr>
      </p:pic>
      <p:sp>
        <p:nvSpPr>
          <p:cNvPr id="10" name="Arrow: Left 9">
            <a:extLst>
              <a:ext uri="{FF2B5EF4-FFF2-40B4-BE49-F238E27FC236}">
                <a16:creationId xmlns:a16="http://schemas.microsoft.com/office/drawing/2014/main" id="{0E5988AB-E8D7-499E-AFAD-EC7A588F296F}"/>
              </a:ext>
            </a:extLst>
          </p:cNvPr>
          <p:cNvSpPr/>
          <p:nvPr/>
        </p:nvSpPr>
        <p:spPr>
          <a:xfrm rot="20287205">
            <a:off x="1773381" y="2589367"/>
            <a:ext cx="1960418" cy="66766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KEY</a:t>
            </a:r>
            <a:endParaRPr lang="en-US" dirty="0"/>
          </a:p>
        </p:txBody>
      </p:sp>
      <p:sp>
        <p:nvSpPr>
          <p:cNvPr id="11" name="Arrow: Right 10">
            <a:extLst>
              <a:ext uri="{FF2B5EF4-FFF2-40B4-BE49-F238E27FC236}">
                <a16:creationId xmlns:a16="http://schemas.microsoft.com/office/drawing/2014/main" id="{87A3F947-5BE7-470A-BACD-7BD9D1F7E766}"/>
              </a:ext>
            </a:extLst>
          </p:cNvPr>
          <p:cNvSpPr/>
          <p:nvPr/>
        </p:nvSpPr>
        <p:spPr>
          <a:xfrm>
            <a:off x="5722115" y="698908"/>
            <a:ext cx="2195946" cy="62614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Learningapps.com</a:t>
            </a:r>
            <a:endParaRPr lang="en-US" dirty="0"/>
          </a:p>
        </p:txBody>
      </p:sp>
      <p:sp>
        <p:nvSpPr>
          <p:cNvPr id="12" name="Arrow: Right 11">
            <a:extLst>
              <a:ext uri="{FF2B5EF4-FFF2-40B4-BE49-F238E27FC236}">
                <a16:creationId xmlns:a16="http://schemas.microsoft.com/office/drawing/2014/main" id="{B2A449D5-08DE-41CA-9F27-9F512E5E2D14}"/>
              </a:ext>
            </a:extLst>
          </p:cNvPr>
          <p:cNvSpPr/>
          <p:nvPr/>
        </p:nvSpPr>
        <p:spPr>
          <a:xfrm rot="1380195">
            <a:off x="6504016" y="3455644"/>
            <a:ext cx="2098963" cy="665018"/>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H5P exercises</a:t>
            </a:r>
            <a:endParaRPr lang="en-US" dirty="0"/>
          </a:p>
        </p:txBody>
      </p:sp>
      <p:pic>
        <p:nvPicPr>
          <p:cNvPr id="13" name="Picture 12">
            <a:extLst>
              <a:ext uri="{FF2B5EF4-FFF2-40B4-BE49-F238E27FC236}">
                <a16:creationId xmlns:a16="http://schemas.microsoft.com/office/drawing/2014/main" id="{F457D207-8D27-4F4F-9B92-0B247F08972D}"/>
              </a:ext>
            </a:extLst>
          </p:cNvPr>
          <p:cNvPicPr>
            <a:picLocks noChangeAspect="1"/>
          </p:cNvPicPr>
          <p:nvPr/>
        </p:nvPicPr>
        <p:blipFill>
          <a:blip r:embed="rId5"/>
          <a:stretch>
            <a:fillRect/>
          </a:stretch>
        </p:blipFill>
        <p:spPr>
          <a:xfrm>
            <a:off x="164776" y="3939039"/>
            <a:ext cx="2658086" cy="1944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618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Sprechaufgaben online</a:t>
            </a:r>
            <a:endParaRPr lang="en-GB" dirty="0"/>
          </a:p>
        </p:txBody>
      </p:sp>
      <p:sp>
        <p:nvSpPr>
          <p:cNvPr id="3" name="Inhaltsplatzhalter 2"/>
          <p:cNvSpPr>
            <a:spLocks noGrp="1"/>
          </p:cNvSpPr>
          <p:nvPr>
            <p:ph idx="1"/>
          </p:nvPr>
        </p:nvSpPr>
        <p:spPr>
          <a:xfrm>
            <a:off x="1103312" y="2052918"/>
            <a:ext cx="8946541" cy="935942"/>
          </a:xfrm>
        </p:spPr>
        <p:txBody>
          <a:bodyPr/>
          <a:lstStyle/>
          <a:p>
            <a:r>
              <a:rPr lang="de-AT" dirty="0"/>
              <a:t>z.B. Sprechaufgaben</a:t>
            </a:r>
            <a:endParaRPr lang="en-GB" dirty="0"/>
          </a:p>
        </p:txBody>
      </p:sp>
      <p:pic>
        <p:nvPicPr>
          <p:cNvPr id="4" name="Grafik 3"/>
          <p:cNvPicPr>
            <a:picLocks noChangeAspect="1"/>
          </p:cNvPicPr>
          <p:nvPr/>
        </p:nvPicPr>
        <p:blipFill>
          <a:blip r:embed="rId2"/>
          <a:stretch>
            <a:fillRect/>
          </a:stretch>
        </p:blipFill>
        <p:spPr>
          <a:xfrm>
            <a:off x="646111" y="2513953"/>
            <a:ext cx="9266830" cy="3527911"/>
          </a:xfrm>
          <a:prstGeom prst="rect">
            <a:avLst/>
          </a:prstGeom>
        </p:spPr>
      </p:pic>
      <p:sp>
        <p:nvSpPr>
          <p:cNvPr id="5" name="Inhaltsplatzhalter 2"/>
          <p:cNvSpPr txBox="1">
            <a:spLocks/>
          </p:cNvSpPr>
          <p:nvPr/>
        </p:nvSpPr>
        <p:spPr>
          <a:xfrm>
            <a:off x="928048" y="6077761"/>
            <a:ext cx="8824748" cy="9359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de-AT"/>
              <a:t>z.B. Sprechaufgaben</a:t>
            </a:r>
            <a:endParaRPr lang="en-GB" dirty="0"/>
          </a:p>
        </p:txBody>
      </p:sp>
    </p:spTree>
    <p:extLst>
      <p:ext uri="{BB962C8B-B14F-4D97-AF65-F5344CB8AC3E}">
        <p14:creationId xmlns:p14="http://schemas.microsoft.com/office/powerpoint/2010/main" val="284103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6A1A18-FB96-48BB-B259-8CF926A47149}"/>
              </a:ext>
            </a:extLst>
          </p:cNvPr>
          <p:cNvPicPr>
            <a:picLocks noChangeAspect="1"/>
          </p:cNvPicPr>
          <p:nvPr/>
        </p:nvPicPr>
        <p:blipFill rotWithShape="1">
          <a:blip r:embed="rId2"/>
          <a:srcRect t="1000" r="-1" b="-1"/>
          <a:stretch/>
        </p:blipFill>
        <p:spPr>
          <a:xfrm>
            <a:off x="1292794" y="640080"/>
            <a:ext cx="4958077" cy="5577840"/>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Book presentations online</a:t>
            </a:r>
            <a:br>
              <a:rPr lang="en-US" sz="4400" dirty="0">
                <a:solidFill>
                  <a:srgbClr val="FFFFFF"/>
                </a:solidFill>
              </a:rPr>
            </a:br>
            <a:endParaRPr lang="en-US" sz="4400" dirty="0">
              <a:solidFill>
                <a:srgbClr val="FFFFFF"/>
              </a:solidFill>
            </a:endParaRPr>
          </a:p>
        </p:txBody>
      </p:sp>
      <p:pic>
        <p:nvPicPr>
          <p:cNvPr id="9" name="Picture 8" descr="Icon&#10;&#10;Description automatically generated">
            <a:extLst>
              <a:ext uri="{FF2B5EF4-FFF2-40B4-BE49-F238E27FC236}">
                <a16:creationId xmlns:a16="http://schemas.microsoft.com/office/drawing/2014/main" id="{032EE366-F046-4452-A4C2-7C087DFC1133}"/>
              </a:ext>
            </a:extLst>
          </p:cNvPr>
          <p:cNvPicPr>
            <a:picLocks noChangeAspect="1"/>
          </p:cNvPicPr>
          <p:nvPr/>
        </p:nvPicPr>
        <p:blipFill>
          <a:blip r:embed="rId3"/>
          <a:stretch>
            <a:fillRect/>
          </a:stretch>
        </p:blipFill>
        <p:spPr>
          <a:xfrm>
            <a:off x="8926949" y="3682556"/>
            <a:ext cx="1482090" cy="1531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833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2026" y="286602"/>
            <a:ext cx="10058400" cy="1450757"/>
          </a:xfrm>
        </p:spPr>
        <p:txBody>
          <a:bodyPr/>
          <a:lstStyle/>
          <a:p>
            <a:r>
              <a:rPr lang="de-AT" dirty="0"/>
              <a:t>Tests online</a:t>
            </a:r>
            <a:endParaRPr lang="en-GB" dirty="0"/>
          </a:p>
        </p:txBody>
      </p:sp>
      <p:sp>
        <p:nvSpPr>
          <p:cNvPr id="3" name="Inhaltsplatzhalter 2"/>
          <p:cNvSpPr>
            <a:spLocks noGrp="1"/>
          </p:cNvSpPr>
          <p:nvPr>
            <p:ph idx="1"/>
          </p:nvPr>
        </p:nvSpPr>
        <p:spPr>
          <a:xfrm>
            <a:off x="392026" y="2078640"/>
            <a:ext cx="8946541" cy="935942"/>
          </a:xfrm>
        </p:spPr>
        <p:txBody>
          <a:bodyPr>
            <a:normAutofit/>
          </a:bodyPr>
          <a:lstStyle/>
          <a:p>
            <a:r>
              <a:rPr lang="de-AT" sz="2400" b="1" dirty="0"/>
              <a:t>Zeitlich flexibel – wenn der Schüler bereit ist</a:t>
            </a:r>
          </a:p>
          <a:p>
            <a:r>
              <a:rPr lang="de-AT" sz="2400" b="1" dirty="0"/>
              <a:t>Weniger Stress: Wiederholbar / Hörübungen mehrmals </a:t>
            </a:r>
            <a:r>
              <a:rPr lang="de-AT" sz="2400" b="1" dirty="0" err="1"/>
              <a:t>anhörbar</a:t>
            </a:r>
            <a:r>
              <a:rPr lang="de-AT" sz="2400" b="1" dirty="0"/>
              <a:t>....</a:t>
            </a:r>
            <a:endParaRPr lang="en-GB" sz="2400" b="1" dirty="0"/>
          </a:p>
        </p:txBody>
      </p:sp>
      <p:sp>
        <p:nvSpPr>
          <p:cNvPr id="5" name="Inhaltsplatzhalter 2"/>
          <p:cNvSpPr txBox="1">
            <a:spLocks/>
          </p:cNvSpPr>
          <p:nvPr/>
        </p:nvSpPr>
        <p:spPr>
          <a:xfrm>
            <a:off x="928048" y="6077761"/>
            <a:ext cx="8824748" cy="9359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de-AT" dirty="0"/>
              <a:t>NEUE LEHRERROLLE!</a:t>
            </a:r>
            <a:endParaRPr lang="en-GB" dirty="0"/>
          </a:p>
        </p:txBody>
      </p:sp>
      <p:pic>
        <p:nvPicPr>
          <p:cNvPr id="6" name="Grafik 5"/>
          <p:cNvPicPr>
            <a:picLocks noChangeAspect="1"/>
          </p:cNvPicPr>
          <p:nvPr/>
        </p:nvPicPr>
        <p:blipFill>
          <a:blip r:embed="rId2"/>
          <a:stretch>
            <a:fillRect/>
          </a:stretch>
        </p:blipFill>
        <p:spPr>
          <a:xfrm>
            <a:off x="305155" y="3173367"/>
            <a:ext cx="11363325" cy="27813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9AC809C-C5F3-477E-8117-0D2419782C6F}"/>
              </a:ext>
            </a:extLst>
          </p:cNvPr>
          <p:cNvPicPr>
            <a:picLocks noChangeAspect="1"/>
          </p:cNvPicPr>
          <p:nvPr/>
        </p:nvPicPr>
        <p:blipFill>
          <a:blip r:embed="rId3"/>
          <a:stretch>
            <a:fillRect/>
          </a:stretch>
        </p:blipFill>
        <p:spPr>
          <a:xfrm>
            <a:off x="7919634" y="229993"/>
            <a:ext cx="3540525" cy="4262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9731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5197" y="5120639"/>
            <a:ext cx="10337094" cy="1079269"/>
          </a:xfrm>
        </p:spPr>
        <p:txBody>
          <a:bodyPr vert="horz" lIns="91440" tIns="45720" rIns="91440" bIns="45720" rtlCol="0" anchor="b">
            <a:normAutofit/>
          </a:bodyPr>
          <a:lstStyle/>
          <a:p>
            <a:r>
              <a:rPr lang="en-US" sz="3600" b="1" dirty="0" err="1">
                <a:solidFill>
                  <a:schemeClr val="accent1"/>
                </a:solidFill>
              </a:rPr>
              <a:t>Lehrperson</a:t>
            </a:r>
            <a:r>
              <a:rPr lang="en-US" sz="3600" b="1" dirty="0">
                <a:solidFill>
                  <a:schemeClr val="accent1"/>
                </a:solidFill>
              </a:rPr>
              <a:t> hat Zeit </a:t>
            </a:r>
            <a:r>
              <a:rPr lang="en-US" sz="3600" b="1" dirty="0" err="1">
                <a:solidFill>
                  <a:schemeClr val="accent1"/>
                </a:solidFill>
              </a:rPr>
              <a:t>für</a:t>
            </a:r>
            <a:r>
              <a:rPr lang="en-US" sz="3600" b="1" dirty="0">
                <a:solidFill>
                  <a:schemeClr val="accent1"/>
                </a:solidFill>
              </a:rPr>
              <a:t> </a:t>
            </a:r>
            <a:r>
              <a:rPr lang="en-US" sz="3600" b="1" dirty="0" err="1">
                <a:solidFill>
                  <a:schemeClr val="accent1"/>
                </a:solidFill>
              </a:rPr>
              <a:t>Kleingruppen</a:t>
            </a:r>
            <a:r>
              <a:rPr lang="en-US" sz="3600" b="1" dirty="0">
                <a:solidFill>
                  <a:schemeClr val="accent1"/>
                </a:solidFill>
              </a:rPr>
              <a:t>: </a:t>
            </a:r>
            <a:br>
              <a:rPr lang="en-US" sz="3600" b="1" dirty="0">
                <a:solidFill>
                  <a:schemeClr val="accent1"/>
                </a:solidFill>
              </a:rPr>
            </a:br>
            <a:r>
              <a:rPr lang="en-US" sz="3600" b="1" dirty="0">
                <a:solidFill>
                  <a:schemeClr val="accent1"/>
                </a:solidFill>
              </a:rPr>
              <a:t>Tea and talk, Book chats, </a:t>
            </a:r>
            <a:r>
              <a:rPr lang="en-US" sz="3600" b="1" dirty="0" err="1">
                <a:solidFill>
                  <a:schemeClr val="accent1"/>
                </a:solidFill>
              </a:rPr>
              <a:t>individuelle</a:t>
            </a:r>
            <a:r>
              <a:rPr lang="en-US" sz="3600" b="1" dirty="0">
                <a:solidFill>
                  <a:schemeClr val="accent1"/>
                </a:solidFill>
              </a:rPr>
              <a:t> </a:t>
            </a:r>
            <a:r>
              <a:rPr lang="en-US" sz="3600" b="1" dirty="0" err="1">
                <a:solidFill>
                  <a:schemeClr val="accent1"/>
                </a:solidFill>
              </a:rPr>
              <a:t>Hilfe</a:t>
            </a:r>
            <a:endParaRPr lang="en-US" sz="3600" b="1" dirty="0">
              <a:solidFill>
                <a:schemeClr val="accent1"/>
              </a:solidFill>
            </a:endParaRPr>
          </a:p>
        </p:txBody>
      </p:sp>
      <p:pic>
        <p:nvPicPr>
          <p:cNvPr id="12" name="Picture 11" descr="A close up of a book shelf&#10;&#10;Description automatically generated">
            <a:extLst>
              <a:ext uri="{FF2B5EF4-FFF2-40B4-BE49-F238E27FC236}">
                <a16:creationId xmlns:a16="http://schemas.microsoft.com/office/drawing/2014/main" id="{664DDA72-2DB3-436F-8302-C35DBDD844F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966" r="9686"/>
          <a:stretch/>
        </p:blipFill>
        <p:spPr>
          <a:xfrm>
            <a:off x="20" y="10"/>
            <a:ext cx="3954681" cy="4744794"/>
          </a:xfrm>
          <a:prstGeom prst="rect">
            <a:avLst/>
          </a:prstGeom>
        </p:spPr>
      </p:pic>
      <p:pic>
        <p:nvPicPr>
          <p:cNvPr id="8" name="Picture 7">
            <a:extLst>
              <a:ext uri="{FF2B5EF4-FFF2-40B4-BE49-F238E27FC236}">
                <a16:creationId xmlns:a16="http://schemas.microsoft.com/office/drawing/2014/main" id="{1A5FC3AF-C407-4F4B-8FF5-9EF79D2C3072}"/>
              </a:ext>
            </a:extLst>
          </p:cNvPr>
          <p:cNvPicPr>
            <a:picLocks noChangeAspect="1"/>
          </p:cNvPicPr>
          <p:nvPr/>
        </p:nvPicPr>
        <p:blipFill rotWithShape="1">
          <a:blip r:embed="rId4"/>
          <a:srcRect t="162" b="10274"/>
          <a:stretch/>
        </p:blipFill>
        <p:spPr>
          <a:xfrm>
            <a:off x="4115568" y="-509"/>
            <a:ext cx="3956242" cy="4756229"/>
          </a:xfrm>
          <a:prstGeom prst="rect">
            <a:avLst/>
          </a:prstGeom>
        </p:spPr>
      </p:pic>
      <p:pic>
        <p:nvPicPr>
          <p:cNvPr id="6" name="Picture 5" descr="A cup of coffee&#10;&#10;Description automatically generated">
            <a:extLst>
              <a:ext uri="{FF2B5EF4-FFF2-40B4-BE49-F238E27FC236}">
                <a16:creationId xmlns:a16="http://schemas.microsoft.com/office/drawing/2014/main" id="{9E640FF0-7BB5-4FB8-81F1-51E88CD1483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7957" r="20568" b="1"/>
          <a:stretch/>
        </p:blipFill>
        <p:spPr>
          <a:xfrm>
            <a:off x="8234218" y="1965"/>
            <a:ext cx="3957782" cy="4747788"/>
          </a:xfrm>
          <a:prstGeom prst="rect">
            <a:avLst/>
          </a:prstGeom>
        </p:spPr>
      </p:pic>
      <p:sp>
        <p:nvSpPr>
          <p:cNvPr id="5" name="Inhaltsplatzhalter 2"/>
          <p:cNvSpPr txBox="1">
            <a:spLocks/>
          </p:cNvSpPr>
          <p:nvPr/>
        </p:nvSpPr>
        <p:spPr>
          <a:xfrm>
            <a:off x="928048" y="6077761"/>
            <a:ext cx="8824748" cy="9359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endParaRPr lang="en-GB" dirty="0"/>
          </a:p>
        </p:txBody>
      </p:sp>
    </p:spTree>
    <p:extLst>
      <p:ext uri="{BB962C8B-B14F-4D97-AF65-F5344CB8AC3E}">
        <p14:creationId xmlns:p14="http://schemas.microsoft.com/office/powerpoint/2010/main" val="2119586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Welche Vorteile bringt das System</a:t>
            </a:r>
            <a:endParaRPr lang="en-US" b="1" dirty="0">
              <a:solidFill>
                <a:srgbClr val="FFC000"/>
              </a:solidFill>
            </a:endParaRPr>
          </a:p>
        </p:txBody>
      </p:sp>
      <p:sp>
        <p:nvSpPr>
          <p:cNvPr id="7" name="Rechteck 6"/>
          <p:cNvSpPr/>
          <p:nvPr/>
        </p:nvSpPr>
        <p:spPr>
          <a:xfrm>
            <a:off x="1164783" y="1645361"/>
            <a:ext cx="7805439" cy="2554545"/>
          </a:xfrm>
          <a:prstGeom prst="rect">
            <a:avLst/>
          </a:prstGeom>
          <a:solidFill>
            <a:schemeClr val="accent4">
              <a:lumMod val="60000"/>
              <a:lumOff val="40000"/>
            </a:schemeClr>
          </a:solidFill>
        </p:spPr>
        <p:txBody>
          <a:bodyPr wrap="square">
            <a:spAutoFit/>
          </a:bodyPr>
          <a:lstStyle/>
          <a:p>
            <a:r>
              <a:rPr lang="de-AT" sz="2000" b="1" dirty="0"/>
              <a:t>Für langsame Lerner / Schüler/innen mit nichtdeutscher Muttersprache / Schüler mit Aufholbedarf mit Aufholbedarf</a:t>
            </a:r>
          </a:p>
          <a:p>
            <a:endParaRPr lang="de-AT" sz="2000" dirty="0"/>
          </a:p>
          <a:p>
            <a:pPr marL="573088" lvl="1" indent="-342900">
              <a:buFont typeface="Wingdings" panose="05000000000000000000" pitchFamily="2" charset="2"/>
              <a:buChar char="Ø"/>
            </a:pPr>
            <a:r>
              <a:rPr lang="de-AT" sz="2000" dirty="0"/>
              <a:t>Lernziele werden erreicht </a:t>
            </a:r>
          </a:p>
          <a:p>
            <a:pPr marL="573088" lvl="1" indent="-342900">
              <a:buFont typeface="Wingdings" panose="05000000000000000000" pitchFamily="2" charset="2"/>
              <a:buChar char="Ø"/>
            </a:pPr>
            <a:r>
              <a:rPr lang="de-AT" sz="2000" dirty="0"/>
              <a:t>Erfolgserlebnisse</a:t>
            </a:r>
          </a:p>
          <a:p>
            <a:pPr marL="573088" lvl="1" indent="-342900">
              <a:buFont typeface="Wingdings" panose="05000000000000000000" pitchFamily="2" charset="2"/>
              <a:buChar char="Ø"/>
            </a:pPr>
            <a:r>
              <a:rPr lang="de-AT" sz="2000" dirty="0"/>
              <a:t>Zeit um echtes Verständnis zu entwickeln</a:t>
            </a:r>
          </a:p>
          <a:p>
            <a:pPr marL="573088" lvl="1" indent="-342900">
              <a:buFont typeface="Wingdings" panose="05000000000000000000" pitchFamily="2" charset="2"/>
              <a:buChar char="Ø"/>
            </a:pPr>
            <a:r>
              <a:rPr lang="de-AT" sz="2000" dirty="0"/>
              <a:t>3. Jahr in gleichbleibender Umgebung</a:t>
            </a:r>
          </a:p>
          <a:p>
            <a:pPr marL="573088" lvl="1" indent="-342900">
              <a:buFont typeface="Wingdings" panose="05000000000000000000" pitchFamily="2" charset="2"/>
              <a:buChar char="Ø"/>
            </a:pPr>
            <a:r>
              <a:rPr lang="de-AT" sz="2000" dirty="0"/>
              <a:t>Standard AHS Level kann erreicht werden</a:t>
            </a:r>
            <a:endParaRPr lang="de-AT" sz="2400" dirty="0"/>
          </a:p>
        </p:txBody>
      </p:sp>
      <p:sp>
        <p:nvSpPr>
          <p:cNvPr id="4" name="Rechteck 6">
            <a:extLst>
              <a:ext uri="{FF2B5EF4-FFF2-40B4-BE49-F238E27FC236}">
                <a16:creationId xmlns:a16="http://schemas.microsoft.com/office/drawing/2014/main" id="{041A6A48-B9CC-01C3-F3E1-EB07E6B7C0F4}"/>
              </a:ext>
            </a:extLst>
          </p:cNvPr>
          <p:cNvSpPr/>
          <p:nvPr/>
        </p:nvSpPr>
        <p:spPr>
          <a:xfrm>
            <a:off x="1164783" y="4397031"/>
            <a:ext cx="7109476" cy="1631216"/>
          </a:xfrm>
          <a:prstGeom prst="rect">
            <a:avLst/>
          </a:prstGeom>
          <a:solidFill>
            <a:schemeClr val="accent2">
              <a:lumMod val="60000"/>
              <a:lumOff val="40000"/>
            </a:schemeClr>
          </a:solidFill>
        </p:spPr>
        <p:txBody>
          <a:bodyPr wrap="square">
            <a:spAutoFit/>
          </a:bodyPr>
          <a:lstStyle/>
          <a:p>
            <a:r>
              <a:rPr lang="de-AT" sz="2000" b="1" dirty="0"/>
              <a:t>Für schnelle Lerner</a:t>
            </a:r>
          </a:p>
          <a:p>
            <a:pPr marL="800100" lvl="1" indent="-342900">
              <a:buFont typeface="Wingdings" panose="05000000000000000000" pitchFamily="2" charset="2"/>
              <a:buChar char="Ø"/>
            </a:pPr>
            <a:r>
              <a:rPr lang="de-AT" sz="2000" dirty="0"/>
              <a:t>Kein Warten</a:t>
            </a:r>
          </a:p>
          <a:p>
            <a:pPr marL="800100" lvl="1" indent="-342900">
              <a:buFont typeface="Wingdings" panose="05000000000000000000" pitchFamily="2" charset="2"/>
              <a:buChar char="Ø"/>
            </a:pPr>
            <a:r>
              <a:rPr lang="de-AT" sz="2000" dirty="0"/>
              <a:t>Erfolgserlebnisse</a:t>
            </a:r>
          </a:p>
          <a:p>
            <a:pPr marL="800100" lvl="1" indent="-342900">
              <a:buFont typeface="Wingdings" panose="05000000000000000000" pitchFamily="2" charset="2"/>
              <a:buChar char="Ø"/>
            </a:pPr>
            <a:r>
              <a:rPr lang="de-AT" sz="2000" dirty="0"/>
              <a:t>Zeit für Vertiefung</a:t>
            </a:r>
          </a:p>
          <a:p>
            <a:pPr marL="800100" lvl="1" indent="-342900">
              <a:buFont typeface="Wingdings" panose="05000000000000000000" pitchFamily="2" charset="2"/>
              <a:buChar char="Ø"/>
            </a:pPr>
            <a:r>
              <a:rPr lang="de-AT" sz="2000" dirty="0"/>
              <a:t>Arbeit auf Standard AHS Level</a:t>
            </a:r>
          </a:p>
        </p:txBody>
      </p:sp>
      <p:pic>
        <p:nvPicPr>
          <p:cNvPr id="5" name="Picture 4">
            <a:extLst>
              <a:ext uri="{FF2B5EF4-FFF2-40B4-BE49-F238E27FC236}">
                <a16:creationId xmlns:a16="http://schemas.microsoft.com/office/drawing/2014/main" id="{37DA5DAE-E027-5092-9BD4-41178812F652}"/>
              </a:ext>
            </a:extLst>
          </p:cNvPr>
          <p:cNvPicPr>
            <a:picLocks noChangeAspect="1"/>
          </p:cNvPicPr>
          <p:nvPr/>
        </p:nvPicPr>
        <p:blipFill>
          <a:blip r:embed="rId2"/>
          <a:stretch>
            <a:fillRect/>
          </a:stretch>
        </p:blipFill>
        <p:spPr>
          <a:xfrm>
            <a:off x="8608900" y="1423803"/>
            <a:ext cx="3324080" cy="4265338"/>
          </a:xfrm>
          <a:prstGeom prst="rect">
            <a:avLst/>
          </a:prstGeom>
          <a:ln>
            <a:noFill/>
          </a:ln>
          <a:effectLst>
            <a:outerShdw blurRad="190500" algn="tl" rotWithShape="0">
              <a:srgbClr val="000000">
                <a:alpha val="70000"/>
              </a:srgbClr>
            </a:outerShdw>
          </a:effectLst>
        </p:spPr>
      </p:pic>
      <p:pic>
        <p:nvPicPr>
          <p:cNvPr id="6" name="Picture 4">
            <a:extLst>
              <a:ext uri="{FF2B5EF4-FFF2-40B4-BE49-F238E27FC236}">
                <a16:creationId xmlns:a16="http://schemas.microsoft.com/office/drawing/2014/main" id="{0183BA84-5C14-4A4D-8FB2-8D84FBD8485B}"/>
              </a:ext>
            </a:extLst>
          </p:cNvPr>
          <p:cNvPicPr>
            <a:picLocks noChangeAspect="1"/>
          </p:cNvPicPr>
          <p:nvPr/>
        </p:nvPicPr>
        <p:blipFill>
          <a:blip r:embed="rId3"/>
          <a:stretch>
            <a:fillRect/>
          </a:stretch>
        </p:blipFill>
        <p:spPr>
          <a:xfrm>
            <a:off x="6463650" y="3317537"/>
            <a:ext cx="2798466" cy="3483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417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9047" y="643466"/>
            <a:ext cx="2771273" cy="5225627"/>
          </a:xfrm>
        </p:spPr>
        <p:txBody>
          <a:bodyPr anchor="ctr">
            <a:normAutofit/>
          </a:bodyPr>
          <a:lstStyle/>
          <a:p>
            <a:r>
              <a:rPr lang="de-AT" sz="3600" dirty="0"/>
              <a:t>Weitere Vorteile  für die Lernenden</a:t>
            </a:r>
            <a:endParaRPr lang="en-GB" sz="3600" dirty="0"/>
          </a:p>
        </p:txBody>
      </p:sp>
      <p:sp>
        <p:nvSpPr>
          <p:cNvPr id="3" name="Inhaltsplatzhalter 2"/>
          <p:cNvSpPr>
            <a:spLocks noGrp="1"/>
          </p:cNvSpPr>
          <p:nvPr>
            <p:ph idx="1"/>
          </p:nvPr>
        </p:nvSpPr>
        <p:spPr>
          <a:xfrm>
            <a:off x="4283521" y="392512"/>
            <a:ext cx="7732854" cy="4515575"/>
          </a:xfrm>
        </p:spPr>
        <p:txBody>
          <a:bodyPr anchor="ctr">
            <a:normAutofit fontScale="92500" lnSpcReduction="10000"/>
          </a:bodyPr>
          <a:lstStyle/>
          <a:p>
            <a:pPr marL="90488" indent="-90488">
              <a:buFont typeface="Wingdings" panose="05000000000000000000" pitchFamily="2" charset="2"/>
              <a:buChar char="Ø"/>
            </a:pPr>
            <a:r>
              <a:rPr lang="de-AT" sz="2400" dirty="0"/>
              <a:t>Sofortige Rückmeldung bei geschlossenen Aufgaben im Unterricht</a:t>
            </a:r>
          </a:p>
          <a:p>
            <a:pPr lvl="2">
              <a:buFont typeface="Arial" panose="020B0604020202020204" pitchFamily="34" charset="0"/>
              <a:buChar char="•"/>
            </a:pPr>
            <a:r>
              <a:rPr lang="de-AT" sz="2400" dirty="0"/>
              <a:t>Grammatikaufgaben</a:t>
            </a:r>
          </a:p>
          <a:p>
            <a:pPr lvl="2">
              <a:buFont typeface="Arial" panose="020B0604020202020204" pitchFamily="34" charset="0"/>
              <a:buChar char="•"/>
            </a:pPr>
            <a:r>
              <a:rPr lang="de-AT" sz="2400" dirty="0"/>
              <a:t>Hörübungen (Audio, Video)</a:t>
            </a:r>
          </a:p>
          <a:p>
            <a:pPr lvl="2">
              <a:buFont typeface="Arial" panose="020B0604020202020204" pitchFamily="34" charset="0"/>
              <a:buChar char="•"/>
            </a:pPr>
            <a:r>
              <a:rPr lang="de-AT" sz="2400" dirty="0"/>
              <a:t>Leseaufgaben</a:t>
            </a:r>
          </a:p>
          <a:p>
            <a:pPr>
              <a:buFont typeface="Wingdings" panose="05000000000000000000" pitchFamily="2" charset="2"/>
              <a:buChar char="Ø"/>
            </a:pPr>
            <a:r>
              <a:rPr lang="de-AT" sz="2400" dirty="0"/>
              <a:t>Freies, wiederholtes, „privates“ Üben möglich</a:t>
            </a:r>
          </a:p>
          <a:p>
            <a:pPr lvl="2">
              <a:buFont typeface="Arial" panose="020B0604020202020204" pitchFamily="34" charset="0"/>
              <a:buChar char="•"/>
            </a:pPr>
            <a:r>
              <a:rPr lang="de-AT" sz="2400" dirty="0"/>
              <a:t>interaktive Übungen </a:t>
            </a:r>
          </a:p>
          <a:p>
            <a:pPr lvl="2">
              <a:buFont typeface="Arial" panose="020B0604020202020204" pitchFamily="34" charset="0"/>
              <a:buChar char="•"/>
            </a:pPr>
            <a:r>
              <a:rPr lang="de-AT" sz="2400" dirty="0"/>
              <a:t>Sprechaufgaben (Flipgrid)</a:t>
            </a:r>
          </a:p>
          <a:p>
            <a:pPr>
              <a:buFont typeface="Wingdings" panose="05000000000000000000" pitchFamily="2" charset="2"/>
              <a:buChar char="Ø"/>
            </a:pPr>
            <a:r>
              <a:rPr lang="de-AT" sz="2400" dirty="0"/>
              <a:t>Überblick über </a:t>
            </a:r>
          </a:p>
          <a:p>
            <a:pPr lvl="2">
              <a:buFont typeface="Arial" panose="020B0604020202020204" pitchFamily="34" charset="0"/>
              <a:buChar char="•"/>
            </a:pPr>
            <a:r>
              <a:rPr lang="de-AT" sz="2400" dirty="0"/>
              <a:t>Lernziele</a:t>
            </a:r>
          </a:p>
          <a:p>
            <a:pPr lvl="2">
              <a:buFont typeface="Arial" panose="020B0604020202020204" pitchFamily="34" charset="0"/>
              <a:buChar char="•"/>
            </a:pPr>
            <a:r>
              <a:rPr lang="de-AT" sz="2400" dirty="0"/>
              <a:t>Fortschritt</a:t>
            </a:r>
          </a:p>
          <a:p>
            <a:pPr lvl="2">
              <a:buFont typeface="Arial" panose="020B0604020202020204" pitchFamily="34" charset="0"/>
              <a:buChar char="•"/>
            </a:pPr>
            <a:r>
              <a:rPr lang="de-AT" sz="2400" dirty="0"/>
              <a:t>Leistungen </a:t>
            </a:r>
          </a:p>
          <a:p>
            <a:pPr marL="169863" indent="0"/>
            <a:r>
              <a:rPr lang="de-AT" sz="2400" b="1" dirty="0">
                <a:solidFill>
                  <a:schemeClr val="accent1"/>
                </a:solidFill>
              </a:rPr>
              <a:t>INDIVIDUELLES</a:t>
            </a:r>
            <a:r>
              <a:rPr lang="de-AT" sz="2400" dirty="0">
                <a:solidFill>
                  <a:schemeClr val="accent1"/>
                </a:solidFill>
              </a:rPr>
              <a:t>, zeitlich </a:t>
            </a:r>
            <a:r>
              <a:rPr lang="de-AT" sz="2400" b="1" dirty="0">
                <a:solidFill>
                  <a:schemeClr val="accent1"/>
                </a:solidFill>
              </a:rPr>
              <a:t>FLEXIBLES</a:t>
            </a:r>
            <a:r>
              <a:rPr lang="de-AT" sz="2400" dirty="0">
                <a:solidFill>
                  <a:schemeClr val="accent1"/>
                </a:solidFill>
              </a:rPr>
              <a:t> Lernen möglich</a:t>
            </a:r>
          </a:p>
        </p:txBody>
      </p:sp>
      <p:pic>
        <p:nvPicPr>
          <p:cNvPr id="5" name="Picture 4">
            <a:extLst>
              <a:ext uri="{FF2B5EF4-FFF2-40B4-BE49-F238E27FC236}">
                <a16:creationId xmlns:a16="http://schemas.microsoft.com/office/drawing/2014/main" id="{96D46A95-D60E-4AFA-B3CC-E437592B7F1D}"/>
              </a:ext>
            </a:extLst>
          </p:cNvPr>
          <p:cNvPicPr>
            <a:picLocks noChangeAspect="1"/>
          </p:cNvPicPr>
          <p:nvPr/>
        </p:nvPicPr>
        <p:blipFill rotWithShape="1">
          <a:blip r:embed="rId2"/>
          <a:srcRect t="10982" b="20315"/>
          <a:stretch/>
        </p:blipFill>
        <p:spPr>
          <a:xfrm>
            <a:off x="1344304" y="5255439"/>
            <a:ext cx="9735716" cy="959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03302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a:solidFill>
                  <a:srgbClr val="FFC000"/>
                </a:solidFill>
              </a:rPr>
              <a:t>Übersicht für Lehrperson</a:t>
            </a:r>
            <a:endParaRPr lang="en-GB" b="1" dirty="0">
              <a:solidFill>
                <a:srgbClr val="FFC000"/>
              </a:solidFill>
            </a:endParaRPr>
          </a:p>
        </p:txBody>
      </p:sp>
      <p:pic>
        <p:nvPicPr>
          <p:cNvPr id="4" name="Grafik 3"/>
          <p:cNvPicPr>
            <a:picLocks noChangeAspect="1"/>
          </p:cNvPicPr>
          <p:nvPr/>
        </p:nvPicPr>
        <p:blipFill>
          <a:blip r:embed="rId2"/>
          <a:stretch>
            <a:fillRect/>
          </a:stretch>
        </p:blipFill>
        <p:spPr>
          <a:xfrm>
            <a:off x="1962150" y="1973263"/>
            <a:ext cx="8248650" cy="4152900"/>
          </a:xfrm>
          <a:prstGeom prst="rect">
            <a:avLst/>
          </a:prstGeom>
          <a:ln>
            <a:noFill/>
          </a:ln>
          <a:effectLst>
            <a:outerShdw blurRad="190500" algn="tl" rotWithShape="0">
              <a:srgbClr val="000000">
                <a:alpha val="70000"/>
              </a:srgbClr>
            </a:outerShdw>
          </a:effectLst>
        </p:spPr>
      </p:pic>
      <p:pic>
        <p:nvPicPr>
          <p:cNvPr id="3" name="Grafik 2"/>
          <p:cNvPicPr>
            <a:picLocks noChangeAspect="1"/>
          </p:cNvPicPr>
          <p:nvPr/>
        </p:nvPicPr>
        <p:blipFill>
          <a:blip r:embed="rId3"/>
          <a:stretch>
            <a:fillRect/>
          </a:stretch>
        </p:blipFill>
        <p:spPr>
          <a:xfrm rot="1451164">
            <a:off x="4300199" y="2789300"/>
            <a:ext cx="4495800" cy="2390775"/>
          </a:xfrm>
          <a:prstGeom prst="rect">
            <a:avLst/>
          </a:prstGeom>
        </p:spPr>
      </p:pic>
    </p:spTree>
    <p:extLst>
      <p:ext uri="{BB962C8B-B14F-4D97-AF65-F5344CB8AC3E}">
        <p14:creationId xmlns:p14="http://schemas.microsoft.com/office/powerpoint/2010/main" val="17065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62201" y="252183"/>
            <a:ext cx="7848872" cy="1470025"/>
          </a:xfrm>
        </p:spPr>
        <p:txBody>
          <a:bodyPr>
            <a:normAutofit/>
          </a:bodyPr>
          <a:lstStyle/>
          <a:p>
            <a:r>
              <a:rPr lang="de-DE" sz="5400" b="1" dirty="0">
                <a:solidFill>
                  <a:srgbClr val="FFC000"/>
                </a:solidFill>
              </a:rPr>
              <a:t>Unser Ziel: </a:t>
            </a:r>
            <a:r>
              <a:rPr lang="de-DE" sz="5400" b="1" dirty="0">
                <a:solidFill>
                  <a:srgbClr val="FFC000"/>
                </a:solidFill>
                <a:latin typeface="Architects Daughter" pitchFamily="2" charset="0"/>
              </a:rPr>
              <a:t>ERFOLG</a:t>
            </a:r>
            <a:endParaRPr lang="de-AT" sz="5400" b="1" dirty="0">
              <a:solidFill>
                <a:srgbClr val="FFC000"/>
              </a:solidFill>
            </a:endParaRPr>
          </a:p>
        </p:txBody>
      </p:sp>
      <p:sp>
        <p:nvSpPr>
          <p:cNvPr id="3" name="Untertitel 2"/>
          <p:cNvSpPr>
            <a:spLocks noGrp="1"/>
          </p:cNvSpPr>
          <p:nvPr>
            <p:ph type="subTitle" idx="1"/>
          </p:nvPr>
        </p:nvSpPr>
        <p:spPr>
          <a:xfrm>
            <a:off x="2064110" y="2276872"/>
            <a:ext cx="7093142" cy="2232248"/>
          </a:xfrm>
        </p:spPr>
        <p:txBody>
          <a:bodyPr>
            <a:normAutofit fontScale="85000" lnSpcReduction="20000"/>
          </a:bodyPr>
          <a:lstStyle/>
          <a:p>
            <a:pPr marL="342900" indent="-342900" algn="l">
              <a:buFont typeface="Wingdings" panose="05000000000000000000" pitchFamily="2" charset="2"/>
              <a:buChar char="Ø"/>
            </a:pPr>
            <a:r>
              <a:rPr lang="de-DE" dirty="0"/>
              <a:t>ALLE Schüler/innen mit Grundkompetenzen ausstatten</a:t>
            </a:r>
          </a:p>
          <a:p>
            <a:pPr marL="342900" indent="-342900" algn="l">
              <a:buFont typeface="Wingdings" panose="05000000000000000000" pitchFamily="2" charset="2"/>
              <a:buChar char="Ø"/>
            </a:pPr>
            <a:r>
              <a:rPr lang="de-DE" dirty="0"/>
              <a:t>Schüler/innen auf den Berufseinstieg vorbereiten</a:t>
            </a:r>
          </a:p>
          <a:p>
            <a:pPr marL="342900" indent="-342900" algn="l">
              <a:buFont typeface="Wingdings" panose="05000000000000000000" pitchFamily="2" charset="2"/>
              <a:buChar char="Ø"/>
            </a:pPr>
            <a:r>
              <a:rPr lang="de-DE" dirty="0"/>
              <a:t>Schüler/innen mit Fähigkeiten für weiterführende Schule ausstatten</a:t>
            </a:r>
          </a:p>
          <a:p>
            <a:pPr marL="342900" indent="-342900" algn="l">
              <a:buFont typeface="Wingdings" panose="05000000000000000000" pitchFamily="2" charset="2"/>
              <a:buChar char="Ø"/>
            </a:pPr>
            <a:r>
              <a:rPr lang="de-DE" dirty="0"/>
              <a:t>Jene Eigenschaften entwickeln und fördern, die langfristig erfolgreich machen</a:t>
            </a:r>
            <a:br>
              <a:rPr lang="de-DE" dirty="0"/>
            </a:br>
            <a:r>
              <a:rPr lang="de-DE" dirty="0"/>
              <a:t> </a:t>
            </a:r>
            <a:br>
              <a:rPr lang="de-DE" dirty="0"/>
            </a:br>
            <a:r>
              <a:rPr lang="de-DE" dirty="0"/>
              <a:t>„7 Wege zur Effektivität“ (Stephen </a:t>
            </a:r>
            <a:r>
              <a:rPr lang="de-DE" dirty="0" err="1"/>
              <a:t>Covey</a:t>
            </a:r>
            <a:r>
              <a:rPr lang="de-DE" dirty="0"/>
              <a:t>)</a:t>
            </a:r>
          </a:p>
          <a:p>
            <a:pPr algn="l"/>
            <a:endParaRPr lang="de-DE" dirty="0">
              <a:solidFill>
                <a:srgbClr val="00B0F0"/>
              </a:solidFill>
            </a:endParaRPr>
          </a:p>
          <a:p>
            <a:pPr marL="342900" indent="-342900" algn="l">
              <a:buFont typeface="Arial" panose="020B0604020202020204" pitchFamily="34" charset="0"/>
              <a:buChar char="•"/>
            </a:pPr>
            <a:endParaRPr lang="de-AT" b="1" dirty="0">
              <a:solidFill>
                <a:srgbClr val="00B0F0"/>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1325137472"/>
              </p:ext>
            </p:extLst>
          </p:nvPr>
        </p:nvGraphicFramePr>
        <p:xfrm>
          <a:off x="9411073" y="2027594"/>
          <a:ext cx="2756452" cy="4791706"/>
        </p:xfrm>
        <a:graphic>
          <a:graphicData uri="http://schemas.openxmlformats.org/drawingml/2006/table">
            <a:tbl>
              <a:tblPr firstRow="1" bandRow="1">
                <a:tableStyleId>{775DCB02-9BB8-47FD-8907-85C794F793BA}</a:tableStyleId>
              </a:tblPr>
              <a:tblGrid>
                <a:gridCol w="2756452">
                  <a:extLst>
                    <a:ext uri="{9D8B030D-6E8A-4147-A177-3AD203B41FA5}">
                      <a16:colId xmlns:a16="http://schemas.microsoft.com/office/drawing/2014/main" val="20000"/>
                    </a:ext>
                  </a:extLst>
                </a:gridCol>
              </a:tblGrid>
              <a:tr h="348418">
                <a:tc>
                  <a:txBody>
                    <a:bodyPr/>
                    <a:lstStyle/>
                    <a:p>
                      <a:pPr algn="ctr"/>
                      <a:r>
                        <a:rPr lang="de-AT" dirty="0"/>
                        <a:t>Die</a:t>
                      </a:r>
                      <a:r>
                        <a:rPr lang="de-AT" baseline="0" dirty="0"/>
                        <a:t> 7 WEGE zur EFFEKTIVITÄT</a:t>
                      </a:r>
                      <a:endParaRPr lang="en-GB" dirty="0"/>
                    </a:p>
                  </a:txBody>
                  <a:tcPr/>
                </a:tc>
                <a:extLst>
                  <a:ext uri="{0D108BD9-81ED-4DB2-BD59-A6C34878D82A}">
                    <a16:rowId xmlns:a16="http://schemas.microsoft.com/office/drawing/2014/main" val="10000"/>
                  </a:ext>
                </a:extLst>
              </a:tr>
              <a:tr h="504646">
                <a:tc>
                  <a:txBody>
                    <a:bodyPr/>
                    <a:lstStyle/>
                    <a:p>
                      <a:pPr marL="0" indent="0">
                        <a:buFont typeface="+mj-lt"/>
                        <a:buNone/>
                      </a:pPr>
                      <a:r>
                        <a:rPr lang="de-AT" dirty="0" err="1"/>
                        <a:t>Be</a:t>
                      </a:r>
                      <a:r>
                        <a:rPr lang="de-AT" dirty="0"/>
                        <a:t> </a:t>
                      </a:r>
                      <a:r>
                        <a:rPr lang="de-AT" dirty="0" err="1"/>
                        <a:t>proactive</a:t>
                      </a:r>
                      <a:r>
                        <a:rPr lang="de-AT" dirty="0"/>
                        <a:t>!</a:t>
                      </a:r>
                      <a:endParaRPr lang="de-AT" dirty="0">
                        <a:latin typeface="Bahnschrift SemiBold" panose="020B0502040204020203" pitchFamily="34" charset="0"/>
                      </a:endParaRPr>
                    </a:p>
                  </a:txBody>
                  <a:tcPr/>
                </a:tc>
                <a:extLst>
                  <a:ext uri="{0D108BD9-81ED-4DB2-BD59-A6C34878D82A}">
                    <a16:rowId xmlns:a16="http://schemas.microsoft.com/office/drawing/2014/main" val="10001"/>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Begin </a:t>
                      </a:r>
                      <a:r>
                        <a:rPr lang="de-AT" baseline="0" dirty="0" err="1"/>
                        <a:t>with</a:t>
                      </a:r>
                      <a:r>
                        <a:rPr lang="de-AT" baseline="0" dirty="0"/>
                        <a:t> </a:t>
                      </a:r>
                      <a:r>
                        <a:rPr lang="de-AT" baseline="0" dirty="0" err="1"/>
                        <a:t>the</a:t>
                      </a:r>
                      <a:r>
                        <a:rPr lang="de-AT" baseline="0" dirty="0"/>
                        <a:t> end in </a:t>
                      </a:r>
                      <a:r>
                        <a:rPr lang="de-AT" baseline="0" dirty="0" err="1"/>
                        <a:t>mind</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2"/>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Put</a:t>
                      </a:r>
                      <a:r>
                        <a:rPr lang="de-AT" baseline="0" dirty="0"/>
                        <a:t> </a:t>
                      </a:r>
                      <a:r>
                        <a:rPr lang="de-AT" baseline="0" dirty="0" err="1"/>
                        <a:t>first</a:t>
                      </a:r>
                      <a:r>
                        <a:rPr lang="de-AT" baseline="0" dirty="0"/>
                        <a:t> </a:t>
                      </a:r>
                      <a:r>
                        <a:rPr lang="de-AT" baseline="0" dirty="0" err="1"/>
                        <a:t>things</a:t>
                      </a:r>
                      <a:r>
                        <a:rPr lang="de-AT" baseline="0" dirty="0"/>
                        <a:t> </a:t>
                      </a:r>
                      <a:r>
                        <a:rPr lang="de-AT" baseline="0" dirty="0" err="1"/>
                        <a:t>first</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3"/>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Think </a:t>
                      </a:r>
                      <a:r>
                        <a:rPr lang="de-AT" baseline="0" dirty="0" err="1"/>
                        <a:t>win</a:t>
                      </a:r>
                      <a:r>
                        <a:rPr lang="de-AT" baseline="0" dirty="0"/>
                        <a:t> </a:t>
                      </a:r>
                      <a:r>
                        <a:rPr lang="de-AT" baseline="0" dirty="0" err="1"/>
                        <a:t>win</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4"/>
                  </a:ext>
                </a:extLst>
              </a:tr>
              <a:tr h="608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Seek</a:t>
                      </a:r>
                      <a:r>
                        <a:rPr lang="de-AT" baseline="0" dirty="0"/>
                        <a:t> </a:t>
                      </a:r>
                      <a:r>
                        <a:rPr lang="de-AT" baseline="0" dirty="0" err="1"/>
                        <a:t>first</a:t>
                      </a:r>
                      <a:r>
                        <a:rPr lang="de-AT" baseline="0" dirty="0"/>
                        <a:t> </a:t>
                      </a:r>
                      <a:r>
                        <a:rPr lang="de-AT" baseline="0" dirty="0" err="1"/>
                        <a:t>to</a:t>
                      </a:r>
                      <a:r>
                        <a:rPr lang="de-AT" baseline="0" dirty="0"/>
                        <a:t> </a:t>
                      </a:r>
                      <a:r>
                        <a:rPr lang="de-AT" baseline="0" dirty="0" err="1"/>
                        <a:t>understand</a:t>
                      </a:r>
                      <a:r>
                        <a:rPr lang="de-AT" baseline="0" dirty="0"/>
                        <a:t> </a:t>
                      </a:r>
                      <a:r>
                        <a:rPr lang="de-AT" baseline="0" dirty="0" err="1"/>
                        <a:t>then</a:t>
                      </a:r>
                      <a:r>
                        <a:rPr lang="de-AT" baseline="0" dirty="0"/>
                        <a:t> </a:t>
                      </a:r>
                      <a:r>
                        <a:rPr lang="de-AT" baseline="0" dirty="0" err="1"/>
                        <a:t>to</a:t>
                      </a:r>
                      <a:r>
                        <a:rPr lang="de-AT" baseline="0" dirty="0"/>
                        <a:t> </a:t>
                      </a:r>
                      <a:r>
                        <a:rPr lang="de-AT" baseline="0" dirty="0" err="1"/>
                        <a:t>be</a:t>
                      </a:r>
                      <a:r>
                        <a:rPr lang="de-AT" baseline="0" dirty="0"/>
                        <a:t> </a:t>
                      </a:r>
                      <a:r>
                        <a:rPr lang="de-AT" baseline="0" dirty="0" err="1"/>
                        <a:t>understood</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5"/>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Synergize</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6"/>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Sharpen</a:t>
                      </a:r>
                      <a:r>
                        <a:rPr lang="de-AT" baseline="0" dirty="0"/>
                        <a:t> </a:t>
                      </a:r>
                      <a:r>
                        <a:rPr lang="de-AT" baseline="0" dirty="0" err="1"/>
                        <a:t>the</a:t>
                      </a:r>
                      <a:r>
                        <a:rPr lang="de-AT" baseline="0" dirty="0"/>
                        <a:t> </a:t>
                      </a:r>
                      <a:r>
                        <a:rPr lang="de-AT" baseline="0" dirty="0" err="1"/>
                        <a:t>saw</a:t>
                      </a:r>
                      <a:endParaRPr lang="de-AT" baseline="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2906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Klare Dokumentation des Fortschritts</a:t>
            </a:r>
            <a:endParaRPr lang="en-US" b="1" dirty="0">
              <a:solidFill>
                <a:srgbClr val="FFC000"/>
              </a:solidFill>
            </a:endParaRPr>
          </a:p>
        </p:txBody>
      </p:sp>
      <p:pic>
        <p:nvPicPr>
          <p:cNvPr id="4" name="Picture 3">
            <a:extLst>
              <a:ext uri="{FF2B5EF4-FFF2-40B4-BE49-F238E27FC236}">
                <a16:creationId xmlns:a16="http://schemas.microsoft.com/office/drawing/2014/main" id="{B4329E5A-5381-4B7C-88E0-55663F3D9D51}"/>
              </a:ext>
            </a:extLst>
          </p:cNvPr>
          <p:cNvPicPr>
            <a:picLocks noChangeAspect="1"/>
          </p:cNvPicPr>
          <p:nvPr/>
        </p:nvPicPr>
        <p:blipFill>
          <a:blip r:embed="rId2"/>
          <a:stretch>
            <a:fillRect/>
          </a:stretch>
        </p:blipFill>
        <p:spPr>
          <a:xfrm>
            <a:off x="1607495" y="1268760"/>
            <a:ext cx="3264371" cy="418872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4BE1105-668A-4C0F-A5AD-AB5C15576AF8}"/>
              </a:ext>
            </a:extLst>
          </p:cNvPr>
          <p:cNvPicPr>
            <a:picLocks noChangeAspect="1"/>
          </p:cNvPicPr>
          <p:nvPr/>
        </p:nvPicPr>
        <p:blipFill>
          <a:blip r:embed="rId3"/>
          <a:stretch>
            <a:fillRect/>
          </a:stretch>
        </p:blipFill>
        <p:spPr>
          <a:xfrm>
            <a:off x="4701377" y="1939888"/>
            <a:ext cx="2861256" cy="364225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183BA84-5C14-4A4D-8FB2-8D84FBD8485B}"/>
              </a:ext>
            </a:extLst>
          </p:cNvPr>
          <p:cNvPicPr>
            <a:picLocks noChangeAspect="1"/>
          </p:cNvPicPr>
          <p:nvPr/>
        </p:nvPicPr>
        <p:blipFill>
          <a:blip r:embed="rId4"/>
          <a:stretch>
            <a:fillRect/>
          </a:stretch>
        </p:blipFill>
        <p:spPr>
          <a:xfrm>
            <a:off x="7392145" y="2835560"/>
            <a:ext cx="2637479" cy="32835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3350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Würde es auch ohne Tablet funktionieren?</a:t>
            </a:r>
            <a:endParaRPr lang="en-US" b="1" dirty="0">
              <a:solidFill>
                <a:srgbClr val="FFC000"/>
              </a:solidFill>
            </a:endParaRPr>
          </a:p>
        </p:txBody>
      </p:sp>
      <p:sp>
        <p:nvSpPr>
          <p:cNvPr id="7" name="Rechteck 6"/>
          <p:cNvSpPr/>
          <p:nvPr/>
        </p:nvSpPr>
        <p:spPr>
          <a:xfrm>
            <a:off x="1056058" y="1559846"/>
            <a:ext cx="9228563" cy="4524315"/>
          </a:xfrm>
          <a:prstGeom prst="rect">
            <a:avLst/>
          </a:prstGeom>
        </p:spPr>
        <p:txBody>
          <a:bodyPr wrap="square">
            <a:spAutoFit/>
          </a:bodyPr>
          <a:lstStyle/>
          <a:p>
            <a:pPr>
              <a:lnSpc>
                <a:spcPct val="150000"/>
              </a:lnSpc>
            </a:pPr>
            <a:r>
              <a:rPr lang="de-AT" sz="2400" b="1" dirty="0"/>
              <a:t>NEIN, weil ...</a:t>
            </a:r>
          </a:p>
          <a:p>
            <a:pPr marL="800100" lvl="1" indent="-342900">
              <a:lnSpc>
                <a:spcPct val="150000"/>
              </a:lnSpc>
              <a:buFont typeface="Wingdings" panose="05000000000000000000" pitchFamily="2" charset="2"/>
              <a:buChar char="Ø"/>
            </a:pPr>
            <a:r>
              <a:rPr lang="de-AT" sz="2400" dirty="0"/>
              <a:t>Überblick über Lernfortschritt nur online zeitnah möglich</a:t>
            </a:r>
          </a:p>
          <a:p>
            <a:pPr marL="800100" lvl="1" indent="-342900">
              <a:lnSpc>
                <a:spcPct val="150000"/>
              </a:lnSpc>
              <a:buFont typeface="Wingdings" panose="05000000000000000000" pitchFamily="2" charset="2"/>
              <a:buChar char="Ø"/>
            </a:pPr>
            <a:r>
              <a:rPr lang="de-AT" sz="2400" dirty="0"/>
              <a:t>Hörübungen und Lernvideos für die Kinder immer verfügbar / unbegrenzt wiederholbar</a:t>
            </a:r>
          </a:p>
          <a:p>
            <a:pPr marL="800100" lvl="1" indent="-342900">
              <a:lnSpc>
                <a:spcPct val="150000"/>
              </a:lnSpc>
              <a:buFont typeface="Wingdings" panose="05000000000000000000" pitchFamily="2" charset="2"/>
              <a:buChar char="Ø"/>
            </a:pPr>
            <a:r>
              <a:rPr lang="de-AT" sz="2400" dirty="0"/>
              <a:t>Lösungen für fast alle Aufgaben online</a:t>
            </a:r>
          </a:p>
          <a:p>
            <a:pPr marL="800100" lvl="1" indent="-342900">
              <a:lnSpc>
                <a:spcPct val="150000"/>
              </a:lnSpc>
              <a:buFont typeface="Wingdings" panose="05000000000000000000" pitchFamily="2" charset="2"/>
              <a:buChar char="Ø"/>
            </a:pPr>
            <a:r>
              <a:rPr lang="de-AT" sz="2400" dirty="0"/>
              <a:t>Feedback auf einfache Übungen über Computer sofort</a:t>
            </a:r>
          </a:p>
          <a:p>
            <a:pPr marL="800100" lvl="1" indent="-342900">
              <a:lnSpc>
                <a:spcPct val="150000"/>
              </a:lnSpc>
              <a:buFont typeface="Wingdings" panose="05000000000000000000" pitchFamily="2" charset="2"/>
              <a:buChar char="Ø"/>
            </a:pPr>
            <a:r>
              <a:rPr lang="de-AT" sz="2400" dirty="0"/>
              <a:t>Tests teilweise automatisiert / Auswertung und Feedback sofort</a:t>
            </a:r>
          </a:p>
          <a:p>
            <a:pPr marL="800100" lvl="1" indent="-342900">
              <a:lnSpc>
                <a:spcPct val="150000"/>
              </a:lnSpc>
              <a:buFont typeface="Wingdings" panose="05000000000000000000" pitchFamily="2" charset="2"/>
              <a:buChar char="Ø"/>
            </a:pPr>
            <a:r>
              <a:rPr lang="de-AT" sz="2400" dirty="0"/>
              <a:t>Zugang zu Arbeitsmaterial jederzeit auch von zuhause</a:t>
            </a:r>
          </a:p>
        </p:txBody>
      </p:sp>
      <p:pic>
        <p:nvPicPr>
          <p:cNvPr id="3" name="Picture 2">
            <a:extLst>
              <a:ext uri="{FF2B5EF4-FFF2-40B4-BE49-F238E27FC236}">
                <a16:creationId xmlns:a16="http://schemas.microsoft.com/office/drawing/2014/main" id="{D8E3E078-A7E7-4952-9997-067CB26D1B5A}"/>
              </a:ext>
            </a:extLst>
          </p:cNvPr>
          <p:cNvPicPr>
            <a:picLocks noChangeAspect="1"/>
          </p:cNvPicPr>
          <p:nvPr/>
        </p:nvPicPr>
        <p:blipFill>
          <a:blip r:embed="rId2"/>
          <a:stretch>
            <a:fillRect/>
          </a:stretch>
        </p:blipFill>
        <p:spPr>
          <a:xfrm>
            <a:off x="7585381" y="1690688"/>
            <a:ext cx="4503420" cy="648720"/>
          </a:xfrm>
          <a:prstGeom prst="rect">
            <a:avLst/>
          </a:prstGeom>
        </p:spPr>
      </p:pic>
      <p:pic>
        <p:nvPicPr>
          <p:cNvPr id="4" name="Picture 3">
            <a:extLst>
              <a:ext uri="{FF2B5EF4-FFF2-40B4-BE49-F238E27FC236}">
                <a16:creationId xmlns:a16="http://schemas.microsoft.com/office/drawing/2014/main" id="{E2F0EB89-C525-4E1A-A724-CCC2D9FCC4B6}"/>
              </a:ext>
            </a:extLst>
          </p:cNvPr>
          <p:cNvPicPr>
            <a:picLocks noChangeAspect="1"/>
          </p:cNvPicPr>
          <p:nvPr/>
        </p:nvPicPr>
        <p:blipFill>
          <a:blip r:embed="rId3"/>
          <a:stretch>
            <a:fillRect/>
          </a:stretch>
        </p:blipFill>
        <p:spPr>
          <a:xfrm>
            <a:off x="9434020" y="2398177"/>
            <a:ext cx="2654781" cy="1945222"/>
          </a:xfrm>
          <a:prstGeom prst="rect">
            <a:avLst/>
          </a:prstGeom>
        </p:spPr>
      </p:pic>
      <p:pic>
        <p:nvPicPr>
          <p:cNvPr id="5" name="Picture 4">
            <a:extLst>
              <a:ext uri="{FF2B5EF4-FFF2-40B4-BE49-F238E27FC236}">
                <a16:creationId xmlns:a16="http://schemas.microsoft.com/office/drawing/2014/main" id="{272889E8-0047-4896-9A3B-CB2EC15B4031}"/>
              </a:ext>
            </a:extLst>
          </p:cNvPr>
          <p:cNvPicPr>
            <a:picLocks noChangeAspect="1"/>
          </p:cNvPicPr>
          <p:nvPr/>
        </p:nvPicPr>
        <p:blipFill>
          <a:blip r:embed="rId4"/>
          <a:stretch>
            <a:fillRect/>
          </a:stretch>
        </p:blipFill>
        <p:spPr>
          <a:xfrm rot="591628">
            <a:off x="9386281" y="3308782"/>
            <a:ext cx="2669328" cy="1823151"/>
          </a:xfrm>
          <a:prstGeom prst="rect">
            <a:avLst/>
          </a:prstGeom>
        </p:spPr>
      </p:pic>
      <p:pic>
        <p:nvPicPr>
          <p:cNvPr id="6" name="Picture 5">
            <a:extLst>
              <a:ext uri="{FF2B5EF4-FFF2-40B4-BE49-F238E27FC236}">
                <a16:creationId xmlns:a16="http://schemas.microsoft.com/office/drawing/2014/main" id="{994CD186-C567-4A85-80A1-454518C65D05}"/>
              </a:ext>
            </a:extLst>
          </p:cNvPr>
          <p:cNvPicPr>
            <a:picLocks noChangeAspect="1"/>
          </p:cNvPicPr>
          <p:nvPr/>
        </p:nvPicPr>
        <p:blipFill>
          <a:blip r:embed="rId5"/>
          <a:stretch>
            <a:fillRect/>
          </a:stretch>
        </p:blipFill>
        <p:spPr>
          <a:xfrm>
            <a:off x="9866725" y="4105052"/>
            <a:ext cx="2222076" cy="2674619"/>
          </a:xfrm>
          <a:prstGeom prst="rect">
            <a:avLst/>
          </a:prstGeom>
        </p:spPr>
      </p:pic>
    </p:spTree>
    <p:extLst>
      <p:ext uri="{BB962C8B-B14F-4D97-AF65-F5344CB8AC3E}">
        <p14:creationId xmlns:p14="http://schemas.microsoft.com/office/powerpoint/2010/main" val="14381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39552"/>
          </a:xfrm>
        </p:spPr>
        <p:txBody>
          <a:bodyPr>
            <a:normAutofit/>
          </a:bodyPr>
          <a:lstStyle/>
          <a:p>
            <a:r>
              <a:rPr lang="de-AT" b="1" dirty="0">
                <a:solidFill>
                  <a:srgbClr val="FFC000"/>
                </a:solidFill>
              </a:rPr>
              <a:t>Lernablauf</a:t>
            </a:r>
            <a:endParaRPr lang="en-GB" b="1" dirty="0">
              <a:solidFill>
                <a:srgbClr val="FFC000"/>
              </a:solidFill>
            </a:endParaRPr>
          </a:p>
        </p:txBody>
      </p:sp>
      <p:sp>
        <p:nvSpPr>
          <p:cNvPr id="7" name="Legende mit Pfeil nach unten 6"/>
          <p:cNvSpPr/>
          <p:nvPr/>
        </p:nvSpPr>
        <p:spPr>
          <a:xfrm>
            <a:off x="2351584" y="1196752"/>
            <a:ext cx="2448272" cy="1512168"/>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Modul </a:t>
            </a:r>
          </a:p>
          <a:p>
            <a:pPr algn="ctr"/>
            <a:r>
              <a:rPr lang="de-AT" dirty="0"/>
              <a:t>Pflichtaufgaben</a:t>
            </a:r>
            <a:endParaRPr lang="en-GB" dirty="0"/>
          </a:p>
        </p:txBody>
      </p:sp>
      <p:sp>
        <p:nvSpPr>
          <p:cNvPr id="8" name="Pfeil nach unten 7"/>
          <p:cNvSpPr/>
          <p:nvPr/>
        </p:nvSpPr>
        <p:spPr>
          <a:xfrm>
            <a:off x="1631504" y="1196753"/>
            <a:ext cx="720080" cy="5451201"/>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KURS</a:t>
            </a:r>
            <a:endParaRPr lang="en-GB" dirty="0"/>
          </a:p>
        </p:txBody>
      </p:sp>
      <p:sp>
        <p:nvSpPr>
          <p:cNvPr id="9" name="Legende mit Pfeil nach rechts 8"/>
          <p:cNvSpPr/>
          <p:nvPr/>
        </p:nvSpPr>
        <p:spPr>
          <a:xfrm>
            <a:off x="2351584" y="2708920"/>
            <a:ext cx="3744416" cy="792088"/>
          </a:xfrm>
          <a:prstGeom prst="right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Gespräch</a:t>
            </a:r>
            <a:endParaRPr lang="en-GB" dirty="0"/>
          </a:p>
        </p:txBody>
      </p:sp>
      <p:sp>
        <p:nvSpPr>
          <p:cNvPr id="10" name="Legende mit Pfeil nach unten 9"/>
          <p:cNvSpPr/>
          <p:nvPr/>
        </p:nvSpPr>
        <p:spPr>
          <a:xfrm>
            <a:off x="6240016" y="2708920"/>
            <a:ext cx="2016224" cy="1296144"/>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Pretest </a:t>
            </a:r>
            <a:endParaRPr lang="en-GB" dirty="0"/>
          </a:p>
        </p:txBody>
      </p:sp>
      <p:sp>
        <p:nvSpPr>
          <p:cNvPr id="11" name="Pfeil nach unten 10"/>
          <p:cNvSpPr/>
          <p:nvPr/>
        </p:nvSpPr>
        <p:spPr>
          <a:xfrm>
            <a:off x="6520340" y="3501008"/>
            <a:ext cx="1591884" cy="686618"/>
          </a:xfrm>
          <a:prstGeom prst="downArrow">
            <a:avLst>
              <a:gd name="adj1" fmla="val 82311"/>
              <a:gd name="adj2" fmla="val 6455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2" name="Abgerundetes Rechteck 11"/>
          <p:cNvSpPr/>
          <p:nvPr/>
        </p:nvSpPr>
        <p:spPr>
          <a:xfrm>
            <a:off x="6240016" y="4187627"/>
            <a:ext cx="2232248" cy="104157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solidFill>
                  <a:schemeClr val="bg1"/>
                </a:solidFill>
              </a:rPr>
              <a:t>Abschlusstest</a:t>
            </a:r>
            <a:endParaRPr lang="en-GB" dirty="0">
              <a:solidFill>
                <a:schemeClr val="bg1"/>
              </a:solidFill>
            </a:endParaRPr>
          </a:p>
        </p:txBody>
      </p:sp>
      <p:sp>
        <p:nvSpPr>
          <p:cNvPr id="15" name="Nach oben gebogener Pfeil 14"/>
          <p:cNvSpPr/>
          <p:nvPr/>
        </p:nvSpPr>
        <p:spPr>
          <a:xfrm rot="10800000">
            <a:off x="3818460" y="3314678"/>
            <a:ext cx="2302005" cy="1006165"/>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scene3d>
              <a:camera prst="orthographicFront">
                <a:rot lat="0" lon="0" rev="10800000"/>
              </a:camera>
              <a:lightRig rig="threePt" dir="t"/>
            </a:scene3d>
          </a:bodyPr>
          <a:lstStyle/>
          <a:p>
            <a:pPr algn="ctr"/>
            <a:r>
              <a:rPr lang="de-AT" dirty="0">
                <a:solidFill>
                  <a:schemeClr val="bg2">
                    <a:lumMod val="25000"/>
                  </a:schemeClr>
                </a:solidFill>
              </a:rPr>
              <a:t>NICHT BESTANDEN</a:t>
            </a:r>
            <a:endParaRPr lang="en-GB" dirty="0">
              <a:solidFill>
                <a:schemeClr val="bg2">
                  <a:lumMod val="25000"/>
                </a:schemeClr>
              </a:solidFill>
            </a:endParaRPr>
          </a:p>
        </p:txBody>
      </p:sp>
      <p:sp>
        <p:nvSpPr>
          <p:cNvPr id="16" name="Legende mit Pfeil nach unten 15"/>
          <p:cNvSpPr/>
          <p:nvPr/>
        </p:nvSpPr>
        <p:spPr>
          <a:xfrm>
            <a:off x="2360477" y="4346457"/>
            <a:ext cx="2448272" cy="1512168"/>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Modul </a:t>
            </a:r>
          </a:p>
          <a:p>
            <a:pPr algn="ctr"/>
            <a:r>
              <a:rPr lang="de-AT" dirty="0"/>
              <a:t>Weitere Übungen</a:t>
            </a:r>
            <a:endParaRPr lang="en-GB" dirty="0"/>
          </a:p>
        </p:txBody>
      </p:sp>
      <p:sp>
        <p:nvSpPr>
          <p:cNvPr id="17" name="Legende mit Pfeil nach rechts 16"/>
          <p:cNvSpPr/>
          <p:nvPr/>
        </p:nvSpPr>
        <p:spPr>
          <a:xfrm>
            <a:off x="2360477" y="5855865"/>
            <a:ext cx="3744416" cy="792088"/>
          </a:xfrm>
          <a:prstGeom prst="right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Gespräch</a:t>
            </a:r>
            <a:endParaRPr lang="en-GB" dirty="0"/>
          </a:p>
        </p:txBody>
      </p:sp>
      <p:sp>
        <p:nvSpPr>
          <p:cNvPr id="21" name="Pfeil nach unten 20"/>
          <p:cNvSpPr/>
          <p:nvPr/>
        </p:nvSpPr>
        <p:spPr>
          <a:xfrm>
            <a:off x="3217066" y="3526623"/>
            <a:ext cx="671151" cy="794221"/>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Stern mit 6 Zacken 21"/>
          <p:cNvSpPr/>
          <p:nvPr/>
        </p:nvSpPr>
        <p:spPr>
          <a:xfrm rot="698407">
            <a:off x="8688288" y="404665"/>
            <a:ext cx="1800200" cy="1758479"/>
          </a:xfrm>
          <a:prstGeom prst="star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sz="1400" b="1" dirty="0">
                <a:solidFill>
                  <a:schemeClr val="tx1">
                    <a:lumMod val="65000"/>
                    <a:lumOff val="35000"/>
                  </a:schemeClr>
                </a:solidFill>
              </a:rPr>
              <a:t>ABSCHLUSS auf MASTERY LEVEL</a:t>
            </a:r>
            <a:endParaRPr lang="en-GB" sz="1400" b="1" dirty="0">
              <a:solidFill>
                <a:schemeClr val="tx1">
                  <a:lumMod val="65000"/>
                  <a:lumOff val="35000"/>
                </a:schemeClr>
              </a:solidFill>
            </a:endParaRPr>
          </a:p>
        </p:txBody>
      </p:sp>
      <p:sp>
        <p:nvSpPr>
          <p:cNvPr id="23" name="Pfeil nach rechts 22"/>
          <p:cNvSpPr/>
          <p:nvPr/>
        </p:nvSpPr>
        <p:spPr>
          <a:xfrm>
            <a:off x="8472264" y="4077072"/>
            <a:ext cx="2195736" cy="1262682"/>
          </a:xfrm>
          <a:prstGeom prst="rightArrow">
            <a:avLst>
              <a:gd name="adj1" fmla="val 71459"/>
              <a:gd name="adj2" fmla="val 5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 Weiter zum nächsten Modul</a:t>
            </a:r>
            <a:endParaRPr lang="en-GB" dirty="0"/>
          </a:p>
        </p:txBody>
      </p:sp>
      <p:sp>
        <p:nvSpPr>
          <p:cNvPr id="20" name="Pfeil nach oben 19"/>
          <p:cNvSpPr/>
          <p:nvPr/>
        </p:nvSpPr>
        <p:spPr>
          <a:xfrm>
            <a:off x="6384032" y="5102542"/>
            <a:ext cx="1981684" cy="504057"/>
          </a:xfrm>
          <a:prstGeom prst="upArrow">
            <a:avLst>
              <a:gd name="adj1" fmla="val 68745"/>
              <a:gd name="adj2" fmla="val 3292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9" name="Legende mit Pfeil nach oben 18"/>
          <p:cNvSpPr/>
          <p:nvPr/>
        </p:nvSpPr>
        <p:spPr>
          <a:xfrm>
            <a:off x="6132736" y="5534162"/>
            <a:ext cx="2484276" cy="1082700"/>
          </a:xfrm>
          <a:prstGeom prst="up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Pretest</a:t>
            </a:r>
            <a:endParaRPr lang="en-GB" dirty="0"/>
          </a:p>
        </p:txBody>
      </p:sp>
    </p:spTree>
    <p:extLst>
      <p:ext uri="{BB962C8B-B14F-4D97-AF65-F5344CB8AC3E}">
        <p14:creationId xmlns:p14="http://schemas.microsoft.com/office/powerpoint/2010/main" val="34476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P spid="21" grpId="0" animBg="1"/>
      <p:bldP spid="22" grpId="0" animBg="1"/>
      <p:bldP spid="23" grpId="0" animBg="1"/>
      <p:bldP spid="20"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746628" y="1783959"/>
            <a:ext cx="4645250" cy="2889114"/>
          </a:xfrm>
        </p:spPr>
        <p:txBody>
          <a:bodyPr vert="horz" lIns="91440" tIns="45720" rIns="91440" bIns="45720" rtlCol="0" anchor="b">
            <a:normAutofit/>
          </a:bodyPr>
          <a:lstStyle/>
          <a:p>
            <a:pPr algn="l"/>
            <a:br>
              <a:rPr lang="en-US" sz="5100" b="1" kern="1200">
                <a:solidFill>
                  <a:schemeClr val="bg1"/>
                </a:solidFill>
                <a:latin typeface="+mj-lt"/>
                <a:ea typeface="+mj-ea"/>
                <a:cs typeface="+mj-cs"/>
              </a:rPr>
            </a:br>
            <a:r>
              <a:rPr lang="en-US" sz="5100" b="1" kern="1200">
                <a:solidFill>
                  <a:schemeClr val="bg1"/>
                </a:solidFill>
                <a:latin typeface="+mj-lt"/>
                <a:ea typeface="+mj-ea"/>
                <a:cs typeface="+mj-cs"/>
              </a:rPr>
              <a:t>Und jetzt direkt zu Moodle live</a:t>
            </a:r>
          </a:p>
        </p:txBody>
      </p:sp>
      <p:sp>
        <p:nvSpPr>
          <p:cNvPr id="3" name="Untertitel 2"/>
          <p:cNvSpPr>
            <a:spLocks noGrp="1"/>
          </p:cNvSpPr>
          <p:nvPr>
            <p:ph type="subTitle" idx="1"/>
          </p:nvPr>
        </p:nvSpPr>
        <p:spPr>
          <a:xfrm>
            <a:off x="6746627" y="4750893"/>
            <a:ext cx="4645250" cy="1147863"/>
          </a:xfrm>
        </p:spPr>
        <p:txBody>
          <a:bodyPr vert="horz" lIns="91440" tIns="45720" rIns="91440" bIns="45720" rtlCol="0" anchor="t">
            <a:normAutofit/>
          </a:bodyPr>
          <a:lstStyle/>
          <a:p>
            <a:pPr algn="l"/>
            <a:endParaRPr lang="en-US" sz="2000" kern="1200">
              <a:solidFill>
                <a:schemeClr val="bg1"/>
              </a:solidFill>
              <a:latin typeface="+mn-lt"/>
              <a:ea typeface="+mn-ea"/>
              <a:cs typeface="+mn-cs"/>
            </a:endParaRPr>
          </a:p>
          <a:p>
            <a:pPr algn="l"/>
            <a:endParaRPr lang="en-US" sz="2000" kern="1200">
              <a:solidFill>
                <a:schemeClr val="bg1"/>
              </a:solidFill>
              <a:latin typeface="+mn-lt"/>
              <a:ea typeface="+mn-ea"/>
              <a:cs typeface="+mn-cs"/>
            </a:endParaRPr>
          </a:p>
          <a:p>
            <a:pPr algn="l"/>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hlinkClick r:id="rId3"/>
            <a:extLst>
              <a:ext uri="{FF2B5EF4-FFF2-40B4-BE49-F238E27FC236}">
                <a16:creationId xmlns:a16="http://schemas.microsoft.com/office/drawing/2014/main" id="{6F27406F-D1CC-4E87-BD57-350850570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40" y="1980884"/>
            <a:ext cx="4047843" cy="1528060"/>
          </a:xfrm>
          <a:prstGeom prst="rect">
            <a:avLst/>
          </a:prstGeom>
        </p:spPr>
      </p:pic>
      <p:sp>
        <p:nvSpPr>
          <p:cNvPr id="7" name="Rectangle 6">
            <a:hlinkClick r:id="rId3"/>
            <a:extLst>
              <a:ext uri="{FF2B5EF4-FFF2-40B4-BE49-F238E27FC236}">
                <a16:creationId xmlns:a16="http://schemas.microsoft.com/office/drawing/2014/main" id="{7E7303BF-6CFF-4F04-B4ED-A24B45780841}"/>
              </a:ext>
            </a:extLst>
          </p:cNvPr>
          <p:cNvSpPr/>
          <p:nvPr/>
        </p:nvSpPr>
        <p:spPr>
          <a:xfrm>
            <a:off x="291728" y="3579834"/>
            <a:ext cx="4859087" cy="369332"/>
          </a:xfrm>
          <a:prstGeom prst="rect">
            <a:avLst/>
          </a:prstGeom>
        </p:spPr>
        <p:txBody>
          <a:bodyPr wrap="none">
            <a:spAutoFit/>
          </a:bodyPr>
          <a:lstStyle/>
          <a:p>
            <a:r>
              <a:rPr lang="en-US" dirty="0">
                <a:hlinkClick r:id="rId3"/>
              </a:rPr>
              <a:t>https://www3.lernplattform.schule.at/praxisnms/</a:t>
            </a:r>
            <a:endParaRPr lang="en-US" dirty="0"/>
          </a:p>
        </p:txBody>
      </p:sp>
    </p:spTree>
    <p:extLst>
      <p:ext uri="{BB962C8B-B14F-4D97-AF65-F5344CB8AC3E}">
        <p14:creationId xmlns:p14="http://schemas.microsoft.com/office/powerpoint/2010/main" val="144101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351584" y="764705"/>
            <a:ext cx="7848872" cy="1470025"/>
          </a:xfrm>
        </p:spPr>
        <p:txBody>
          <a:bodyPr>
            <a:normAutofit fontScale="90000"/>
          </a:bodyPr>
          <a:lstStyle/>
          <a:p>
            <a:br>
              <a:rPr lang="de-AT" b="1" dirty="0">
                <a:solidFill>
                  <a:schemeClr val="accent4">
                    <a:lumMod val="75000"/>
                  </a:schemeClr>
                </a:solidFill>
              </a:rPr>
            </a:br>
            <a:r>
              <a:rPr lang="de-AT" b="1" dirty="0">
                <a:solidFill>
                  <a:srgbClr val="FFC000"/>
                </a:solidFill>
              </a:rPr>
              <a:t>Zeit für Ihre Fragen</a:t>
            </a:r>
          </a:p>
        </p:txBody>
      </p:sp>
      <p:sp>
        <p:nvSpPr>
          <p:cNvPr id="3" name="Untertitel 2"/>
          <p:cNvSpPr>
            <a:spLocks noGrp="1"/>
          </p:cNvSpPr>
          <p:nvPr>
            <p:ph type="subTitle" idx="1"/>
          </p:nvPr>
        </p:nvSpPr>
        <p:spPr>
          <a:xfrm>
            <a:off x="2351584" y="1655406"/>
            <a:ext cx="7920880" cy="4418458"/>
          </a:xfrm>
        </p:spPr>
        <p:txBody>
          <a:bodyPr>
            <a:normAutofit/>
          </a:bodyPr>
          <a:lstStyle/>
          <a:p>
            <a:pPr algn="l"/>
            <a:endParaRPr lang="de-DE" dirty="0">
              <a:solidFill>
                <a:srgbClr val="00B0F0"/>
              </a:solidFill>
            </a:endParaRPr>
          </a:p>
          <a:p>
            <a:pPr marL="342900" indent="-342900" algn="l">
              <a:buFont typeface="Arial" panose="020B0604020202020204" pitchFamily="34" charset="0"/>
              <a:buChar char="•"/>
            </a:pPr>
            <a:endParaRPr lang="de-DE" dirty="0">
              <a:solidFill>
                <a:srgbClr val="00B0F0"/>
              </a:solidFill>
            </a:endParaRPr>
          </a:p>
          <a:p>
            <a:pPr algn="l"/>
            <a:endParaRPr lang="de-DE" dirty="0">
              <a:solidFill>
                <a:srgbClr val="00B0F0"/>
              </a:solidFill>
            </a:endParaRPr>
          </a:p>
        </p:txBody>
      </p:sp>
      <p:pic>
        <p:nvPicPr>
          <p:cNvPr id="5" name="Picture 4" descr="A picture containing clipart&#10;&#10;Description automatically generated">
            <a:extLst>
              <a:ext uri="{FF2B5EF4-FFF2-40B4-BE49-F238E27FC236}">
                <a16:creationId xmlns:a16="http://schemas.microsoft.com/office/drawing/2014/main" id="{364FC998-CA4B-46AA-8BEF-ED92E5DF4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564" y="2986404"/>
            <a:ext cx="1864995" cy="1864995"/>
          </a:xfrm>
          <a:prstGeom prst="rect">
            <a:avLst/>
          </a:prstGeom>
        </p:spPr>
      </p:pic>
    </p:spTree>
    <p:extLst>
      <p:ext uri="{BB962C8B-B14F-4D97-AF65-F5344CB8AC3E}">
        <p14:creationId xmlns:p14="http://schemas.microsoft.com/office/powerpoint/2010/main" val="3043840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FFC000"/>
                </a:solidFill>
              </a:rPr>
              <a:t>Ablauf – Aufstieg bei „mastery“</a:t>
            </a:r>
            <a:endParaRPr lang="en-GB" b="1" dirty="0">
              <a:solidFill>
                <a:srgbClr val="FFC000"/>
              </a:solidFill>
            </a:endParaRPr>
          </a:p>
        </p:txBody>
      </p:sp>
      <p:pic>
        <p:nvPicPr>
          <p:cNvPr id="6" name="Video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7608" y="1916833"/>
            <a:ext cx="7212922" cy="4057269"/>
          </a:xfrm>
          <a:prstGeom prst="rect">
            <a:avLst/>
          </a:prstGeom>
        </p:spPr>
      </p:pic>
      <p:pic>
        <p:nvPicPr>
          <p:cNvPr id="4" name="Picture 3">
            <a:extLst>
              <a:ext uri="{FF2B5EF4-FFF2-40B4-BE49-F238E27FC236}">
                <a16:creationId xmlns:a16="http://schemas.microsoft.com/office/drawing/2014/main" id="{73967E7F-2D35-4D49-A5BB-2CB7CE6B1BCC}"/>
              </a:ext>
            </a:extLst>
          </p:cNvPr>
          <p:cNvPicPr>
            <a:picLocks noChangeAspect="1"/>
          </p:cNvPicPr>
          <p:nvPr/>
        </p:nvPicPr>
        <p:blipFill>
          <a:blip r:embed="rId5"/>
          <a:stretch>
            <a:fillRect/>
          </a:stretch>
        </p:blipFill>
        <p:spPr>
          <a:xfrm>
            <a:off x="2657872" y="1988840"/>
            <a:ext cx="6876256" cy="3389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85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76028" y="270184"/>
            <a:ext cx="8496436" cy="1470025"/>
          </a:xfrm>
        </p:spPr>
        <p:txBody>
          <a:bodyPr>
            <a:normAutofit/>
          </a:bodyPr>
          <a:lstStyle/>
          <a:p>
            <a:r>
              <a:rPr lang="de-DE" sz="5400" b="1" dirty="0">
                <a:solidFill>
                  <a:srgbClr val="FFC000"/>
                </a:solidFill>
              </a:rPr>
              <a:t>Ausgangslage Stadt-NMS</a:t>
            </a:r>
            <a:endParaRPr lang="de-AT" sz="5400" b="1" dirty="0">
              <a:solidFill>
                <a:srgbClr val="FFC000"/>
              </a:solidFill>
            </a:endParaRPr>
          </a:p>
        </p:txBody>
      </p:sp>
      <p:sp>
        <p:nvSpPr>
          <p:cNvPr id="3" name="Untertitel 2"/>
          <p:cNvSpPr>
            <a:spLocks noGrp="1"/>
          </p:cNvSpPr>
          <p:nvPr>
            <p:ph type="subTitle" idx="1"/>
          </p:nvPr>
        </p:nvSpPr>
        <p:spPr>
          <a:xfrm>
            <a:off x="2135560" y="1746846"/>
            <a:ext cx="7704856" cy="3986410"/>
          </a:xfrm>
        </p:spPr>
        <p:txBody>
          <a:bodyPr>
            <a:normAutofit fontScale="92500"/>
          </a:bodyPr>
          <a:lstStyle/>
          <a:p>
            <a:pPr algn="l"/>
            <a:endParaRPr lang="de-DE" dirty="0">
              <a:solidFill>
                <a:srgbClr val="00B0F0"/>
              </a:solidFill>
            </a:endParaRPr>
          </a:p>
          <a:p>
            <a:pPr marL="342900" indent="-342900" algn="l">
              <a:buFont typeface="Wingdings" panose="05000000000000000000" pitchFamily="2" charset="2"/>
              <a:buChar char="Ø"/>
            </a:pPr>
            <a:r>
              <a:rPr lang="de-DE" dirty="0"/>
              <a:t>Ein Teil der Schüler/innen kommt mit z.T. erheblichen Lücken aus der Volksschule.</a:t>
            </a:r>
          </a:p>
          <a:p>
            <a:pPr marL="342900" indent="-342900" algn="l">
              <a:buFont typeface="Wingdings" panose="05000000000000000000" pitchFamily="2" charset="2"/>
              <a:buChar char="Ø"/>
            </a:pPr>
            <a:r>
              <a:rPr lang="de-DE" dirty="0"/>
              <a:t>Ein Teil unserer Schüler/innen lernt langsamer oder schwerer als jene, die die AHS besuchen und entschied sich daher für eine NMS.</a:t>
            </a:r>
          </a:p>
          <a:p>
            <a:pPr marL="342900" indent="-342900" algn="l">
              <a:buFont typeface="Wingdings" panose="05000000000000000000" pitchFamily="2" charset="2"/>
              <a:buChar char="Ø"/>
            </a:pPr>
            <a:r>
              <a:rPr lang="de-DE" dirty="0"/>
              <a:t>Manche der Schüler/innen in der städtischen NMS haben zuhause weniger Unterstützung als gleichaltrige in der AHS.</a:t>
            </a:r>
          </a:p>
          <a:p>
            <a:pPr marL="342900" indent="-342900" algn="l">
              <a:buFont typeface="Wingdings" panose="05000000000000000000" pitchFamily="2" charset="2"/>
              <a:buChar char="Ø"/>
            </a:pPr>
            <a:r>
              <a:rPr lang="de-DE" dirty="0"/>
              <a:t>Manche unserer Schüler/innen sind noch nicht lange in Österreich und sind vor allem aufgrund ihrer sprachlichen Defizite an einer NMS.</a:t>
            </a:r>
          </a:p>
          <a:p>
            <a:pPr marL="342900" indent="-342900" algn="l">
              <a:buFont typeface="Arial" panose="020B0604020202020204" pitchFamily="34" charset="0"/>
              <a:buChar char="•"/>
            </a:pPr>
            <a:endParaRPr lang="de-DE" dirty="0">
              <a:solidFill>
                <a:srgbClr val="00B0F0"/>
              </a:solidFill>
            </a:endParaRPr>
          </a:p>
          <a:p>
            <a:pPr algn="l"/>
            <a:endParaRPr lang="de-AT" b="1" dirty="0">
              <a:solidFill>
                <a:srgbClr val="00B0F0"/>
              </a:solidFill>
            </a:endParaRPr>
          </a:p>
        </p:txBody>
      </p:sp>
    </p:spTree>
    <p:extLst>
      <p:ext uri="{BB962C8B-B14F-4D97-AF65-F5344CB8AC3E}">
        <p14:creationId xmlns:p14="http://schemas.microsoft.com/office/powerpoint/2010/main" val="30770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0902" y="260649"/>
            <a:ext cx="8139434" cy="1470025"/>
          </a:xfrm>
        </p:spPr>
        <p:txBody>
          <a:bodyPr>
            <a:normAutofit/>
          </a:bodyPr>
          <a:lstStyle/>
          <a:p>
            <a:r>
              <a:rPr lang="de-DE" sz="5400" b="1" dirty="0">
                <a:solidFill>
                  <a:srgbClr val="FFC000"/>
                </a:solidFill>
              </a:rPr>
              <a:t>Unser Weg zum </a:t>
            </a:r>
            <a:r>
              <a:rPr lang="de-DE" sz="5400" b="1" dirty="0">
                <a:solidFill>
                  <a:srgbClr val="FFC000"/>
                </a:solidFill>
                <a:latin typeface="Architects Daughter" pitchFamily="2" charset="0"/>
              </a:rPr>
              <a:t>Erfolg</a:t>
            </a:r>
            <a:endParaRPr lang="de-AT" sz="5400" b="1" dirty="0">
              <a:solidFill>
                <a:srgbClr val="FFC000"/>
              </a:solidFill>
              <a:latin typeface="Architects Daughter" pitchFamily="2" charset="0"/>
            </a:endParaRPr>
          </a:p>
        </p:txBody>
      </p:sp>
      <p:sp>
        <p:nvSpPr>
          <p:cNvPr id="3" name="Untertitel 2"/>
          <p:cNvSpPr>
            <a:spLocks noGrp="1"/>
          </p:cNvSpPr>
          <p:nvPr>
            <p:ph type="subTitle" idx="1"/>
          </p:nvPr>
        </p:nvSpPr>
        <p:spPr>
          <a:xfrm>
            <a:off x="1919536" y="1730674"/>
            <a:ext cx="8136904" cy="4994522"/>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ormAutofit/>
          </a:bodyPr>
          <a:lstStyle/>
          <a:p>
            <a:pPr marL="342900" indent="-342900" algn="l">
              <a:buFont typeface="Arial" panose="020B0604020202020204" pitchFamily="34" charset="0"/>
              <a:buChar char="•"/>
            </a:pPr>
            <a:endParaRPr lang="de-DE" dirty="0">
              <a:solidFill>
                <a:srgbClr val="00B0F0"/>
              </a:solidFill>
            </a:endParaRPr>
          </a:p>
          <a:p>
            <a:pPr marL="342900" indent="-342900" algn="l">
              <a:buFont typeface="Wingdings" panose="05000000000000000000" pitchFamily="2" charset="2"/>
              <a:buChar char="Ø"/>
            </a:pPr>
            <a:r>
              <a:rPr lang="de-AT" dirty="0">
                <a:solidFill>
                  <a:schemeClr val="tx1"/>
                </a:solidFill>
              </a:rPr>
              <a:t>Wir helfen dabei das aufzuholen was in der VS noch nicht möglich war</a:t>
            </a:r>
          </a:p>
          <a:p>
            <a:pPr marL="342900" indent="-342900" algn="l">
              <a:buFont typeface="Wingdings" panose="05000000000000000000" pitchFamily="2" charset="2"/>
              <a:buChar char="Ø"/>
            </a:pPr>
            <a:r>
              <a:rPr lang="de-AT" dirty="0">
                <a:solidFill>
                  <a:schemeClr val="tx1"/>
                </a:solidFill>
              </a:rPr>
              <a:t>Wir lassen den Schüler/innen Zeit um sich zu entwickeln</a:t>
            </a:r>
          </a:p>
          <a:p>
            <a:pPr marL="342900" indent="-342900" algn="l">
              <a:buFont typeface="Wingdings" panose="05000000000000000000" pitchFamily="2" charset="2"/>
              <a:buChar char="Ø"/>
            </a:pPr>
            <a:r>
              <a:rPr lang="de-DE" dirty="0">
                <a:solidFill>
                  <a:schemeClr val="tx1"/>
                </a:solidFill>
              </a:rPr>
              <a:t>Jede/r arbeitet nach seinen Möglichkeiten, individueller Zeitrahmen für die Kurse</a:t>
            </a:r>
          </a:p>
          <a:p>
            <a:pPr marL="342900" indent="-342900" algn="l">
              <a:buFont typeface="Wingdings" panose="05000000000000000000" pitchFamily="2" charset="2"/>
              <a:buChar char="Ø"/>
            </a:pPr>
            <a:r>
              <a:rPr lang="de-DE" dirty="0">
                <a:solidFill>
                  <a:schemeClr val="tx1"/>
                </a:solidFill>
              </a:rPr>
              <a:t>ALLE Schüler/innen erreichen die Kompetenzen bevor sie weitergehen</a:t>
            </a:r>
          </a:p>
          <a:p>
            <a:pPr marL="342900" indent="-342900" algn="l">
              <a:buFont typeface="Wingdings" panose="05000000000000000000" pitchFamily="2" charset="2"/>
              <a:buChar char="Ø"/>
            </a:pPr>
            <a:endParaRPr lang="de-DE" dirty="0">
              <a:solidFill>
                <a:schemeClr val="tx1"/>
              </a:solidFill>
            </a:endParaRPr>
          </a:p>
          <a:p>
            <a:pPr algn="l"/>
            <a:r>
              <a:rPr lang="de-DE" sz="3200" b="1" dirty="0">
                <a:solidFill>
                  <a:srgbClr val="FFC000"/>
                </a:solidFill>
              </a:rPr>
              <a:t>Modulsystem und Mehrstufenklassen</a:t>
            </a:r>
          </a:p>
          <a:p>
            <a:pPr marL="342900" indent="-342900" algn="l">
              <a:buFont typeface="Wingdings" panose="05000000000000000000" pitchFamily="2" charset="2"/>
              <a:buChar char="Ø"/>
            </a:pPr>
            <a:endParaRPr lang="de-DE" dirty="0">
              <a:solidFill>
                <a:schemeClr val="tx1"/>
              </a:solidFill>
            </a:endParaRPr>
          </a:p>
          <a:p>
            <a:pPr marL="342900" indent="-342900" algn="l">
              <a:buFont typeface="Wingdings" panose="05000000000000000000" pitchFamily="2" charset="2"/>
              <a:buChar char="Ø"/>
            </a:pPr>
            <a:endParaRPr lang="de-DE" dirty="0">
              <a:solidFill>
                <a:schemeClr val="tx1"/>
              </a:solidFill>
            </a:endParaRPr>
          </a:p>
          <a:p>
            <a:pPr marL="342900" indent="-342900" algn="l">
              <a:buFont typeface="Arial" panose="020B0604020202020204" pitchFamily="34" charset="0"/>
              <a:buChar char="•"/>
            </a:pPr>
            <a:endParaRPr lang="de-DE" dirty="0">
              <a:solidFill>
                <a:schemeClr val="tx1"/>
              </a:solidFill>
            </a:endParaRPr>
          </a:p>
          <a:p>
            <a:pPr marL="800100" lvl="1" indent="-342900" algn="l">
              <a:buFont typeface="Symbol" panose="05050102010706020507" pitchFamily="18" charset="2"/>
              <a:buChar char="Þ"/>
            </a:pPr>
            <a:endParaRPr lang="de-DE" dirty="0">
              <a:solidFill>
                <a:schemeClr val="tx1"/>
              </a:solidFill>
            </a:endParaRPr>
          </a:p>
          <a:p>
            <a:pPr marL="342900" indent="-342900" algn="l">
              <a:buFont typeface="Arial" panose="020B0604020202020204" pitchFamily="34" charset="0"/>
              <a:buChar char="•"/>
            </a:pPr>
            <a:endParaRPr lang="de-AT" b="1" dirty="0">
              <a:solidFill>
                <a:srgbClr val="00B0F0"/>
              </a:solidFill>
            </a:endParaRPr>
          </a:p>
        </p:txBody>
      </p:sp>
      <p:pic>
        <p:nvPicPr>
          <p:cNvPr id="7" name="Picture 6" descr="A close up of a logo&#10;&#10;Description automatically generated">
            <a:extLst>
              <a:ext uri="{FF2B5EF4-FFF2-40B4-BE49-F238E27FC236}">
                <a16:creationId xmlns:a16="http://schemas.microsoft.com/office/drawing/2014/main" id="{BA702157-12B9-4C20-9211-28502B77F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014" y="3722374"/>
            <a:ext cx="5048460" cy="2874977"/>
          </a:xfrm>
          <a:prstGeom prst="rect">
            <a:avLst/>
          </a:prstGeom>
        </p:spPr>
      </p:pic>
    </p:spTree>
    <p:extLst>
      <p:ext uri="{BB962C8B-B14F-4D97-AF65-F5344CB8AC3E}">
        <p14:creationId xmlns:p14="http://schemas.microsoft.com/office/powerpoint/2010/main" val="405642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AT" sz="5400" b="1" dirty="0">
                <a:solidFill>
                  <a:srgbClr val="FFC000"/>
                </a:solidFill>
              </a:rPr>
              <a:t>Unser Konzept</a:t>
            </a:r>
            <a:endParaRPr lang="en-GB" sz="5400" b="1" dirty="0">
              <a:solidFill>
                <a:srgbClr val="FFC000"/>
              </a:solidFill>
            </a:endParaRPr>
          </a:p>
        </p:txBody>
      </p:sp>
      <p:sp>
        <p:nvSpPr>
          <p:cNvPr id="3" name="Inhaltsplatzhalter 2"/>
          <p:cNvSpPr>
            <a:spLocks noGrp="1"/>
          </p:cNvSpPr>
          <p:nvPr>
            <p:ph idx="1"/>
          </p:nvPr>
        </p:nvSpPr>
        <p:spPr/>
        <p:txBody>
          <a:bodyPr>
            <a:normAutofit/>
          </a:bodyPr>
          <a:lstStyle/>
          <a:p>
            <a:pPr marL="0" indent="0">
              <a:buNone/>
            </a:pPr>
            <a:r>
              <a:rPr lang="en-GB" dirty="0"/>
              <a:t>Das </a:t>
            </a:r>
            <a:r>
              <a:rPr lang="en-GB" dirty="0" err="1"/>
              <a:t>Konzept</a:t>
            </a:r>
            <a:r>
              <a:rPr lang="en-GB" dirty="0"/>
              <a:t> </a:t>
            </a:r>
            <a:r>
              <a:rPr lang="en-GB" dirty="0" err="1"/>
              <a:t>beruht</a:t>
            </a:r>
            <a:r>
              <a:rPr lang="en-GB" dirty="0"/>
              <a:t> auf </a:t>
            </a:r>
            <a:r>
              <a:rPr lang="en-GB" dirty="0" err="1"/>
              <a:t>wissenschaftlichen</a:t>
            </a:r>
            <a:r>
              <a:rPr lang="en-GB" dirty="0"/>
              <a:t> </a:t>
            </a:r>
            <a:r>
              <a:rPr lang="en-GB" dirty="0" err="1"/>
              <a:t>Grundlagen</a:t>
            </a:r>
            <a:r>
              <a:rPr lang="en-GB" dirty="0"/>
              <a:t>:</a:t>
            </a:r>
          </a:p>
          <a:p>
            <a:pPr marL="0" indent="0">
              <a:buNone/>
            </a:pPr>
            <a:endParaRPr lang="en-GB" dirty="0"/>
          </a:p>
          <a:p>
            <a:pPr>
              <a:buFont typeface="Wingdings" panose="05000000000000000000" pitchFamily="2" charset="2"/>
              <a:buChar char="Ø"/>
            </a:pPr>
            <a:r>
              <a:rPr lang="en-GB" dirty="0"/>
              <a:t>In der </a:t>
            </a:r>
            <a:r>
              <a:rPr lang="en-GB" dirty="0" err="1"/>
              <a:t>amerikanischen</a:t>
            </a:r>
            <a:r>
              <a:rPr lang="en-GB" dirty="0"/>
              <a:t> </a:t>
            </a:r>
            <a:r>
              <a:rPr lang="en-GB" dirty="0" err="1"/>
              <a:t>Schulentwicklung</a:t>
            </a:r>
            <a:r>
              <a:rPr lang="en-GB" dirty="0"/>
              <a:t> </a:t>
            </a:r>
            <a:r>
              <a:rPr lang="en-GB" dirty="0" err="1"/>
              <a:t>sind</a:t>
            </a:r>
            <a:r>
              <a:rPr lang="en-GB" dirty="0"/>
              <a:t> die </a:t>
            </a:r>
            <a:r>
              <a:rPr lang="en-GB" dirty="0" err="1"/>
              <a:t>Ansätze</a:t>
            </a:r>
            <a:r>
              <a:rPr lang="en-GB" dirty="0"/>
              <a:t> </a:t>
            </a:r>
            <a:r>
              <a:rPr lang="en-GB" dirty="0" err="1"/>
              <a:t>unseres</a:t>
            </a:r>
            <a:r>
              <a:rPr lang="en-GB" dirty="0"/>
              <a:t> </a:t>
            </a:r>
            <a:r>
              <a:rPr lang="en-GB" dirty="0" err="1"/>
              <a:t>Modells</a:t>
            </a:r>
            <a:r>
              <a:rPr lang="en-GB" dirty="0"/>
              <a:t> </a:t>
            </a:r>
            <a:r>
              <a:rPr lang="en-GB" dirty="0" err="1"/>
              <a:t>unter</a:t>
            </a:r>
            <a:r>
              <a:rPr lang="en-GB" dirty="0"/>
              <a:t> </a:t>
            </a:r>
            <a:r>
              <a:rPr lang="en-GB" b="1" dirty="0"/>
              <a:t>CBE </a:t>
            </a:r>
            <a:r>
              <a:rPr lang="en-GB" dirty="0"/>
              <a:t>- Competence – Based – Education </a:t>
            </a:r>
            <a:r>
              <a:rPr lang="en-GB" dirty="0" err="1"/>
              <a:t>bekannt</a:t>
            </a:r>
            <a:r>
              <a:rPr lang="en-GB" dirty="0"/>
              <a:t>.</a:t>
            </a:r>
          </a:p>
          <a:p>
            <a:pPr>
              <a:buFont typeface="Wingdings" panose="05000000000000000000" pitchFamily="2" charset="2"/>
              <a:buChar char="Ø"/>
            </a:pPr>
            <a:endParaRPr lang="de-AT" dirty="0"/>
          </a:p>
          <a:p>
            <a:pPr>
              <a:buFont typeface="Wingdings" panose="05000000000000000000" pitchFamily="2" charset="2"/>
              <a:buChar char="Ø"/>
            </a:pPr>
            <a:r>
              <a:rPr lang="de-AT" dirty="0"/>
              <a:t>In Europa sind wir Vorreiter!</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267959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38411C-3409-4C7D-932A-84C3E24D6F62}"/>
              </a:ext>
            </a:extLst>
          </p:cNvPr>
          <p:cNvPicPr>
            <a:picLocks noChangeAspect="1"/>
          </p:cNvPicPr>
          <p:nvPr/>
        </p:nvPicPr>
        <p:blipFill>
          <a:blip r:embed="rId2"/>
          <a:stretch>
            <a:fillRect/>
          </a:stretch>
        </p:blipFill>
        <p:spPr>
          <a:xfrm>
            <a:off x="2111262" y="1793464"/>
            <a:ext cx="2364859" cy="1642153"/>
          </a:xfrm>
          <a:prstGeom prst="rect">
            <a:avLst/>
          </a:prstGeom>
          <a:ln>
            <a:noFill/>
          </a:ln>
        </p:spPr>
      </p:pic>
      <p:pic>
        <p:nvPicPr>
          <p:cNvPr id="8" name="Grafik 7">
            <a:extLst>
              <a:ext uri="{FF2B5EF4-FFF2-40B4-BE49-F238E27FC236}">
                <a16:creationId xmlns:a16="http://schemas.microsoft.com/office/drawing/2014/main" id="{C0A42123-1D7A-45B0-A3EC-54C110476C17}"/>
              </a:ext>
            </a:extLst>
          </p:cNvPr>
          <p:cNvPicPr>
            <a:picLocks noChangeAspect="1"/>
          </p:cNvPicPr>
          <p:nvPr/>
        </p:nvPicPr>
        <p:blipFill>
          <a:blip r:embed="rId3"/>
          <a:stretch>
            <a:fillRect/>
          </a:stretch>
        </p:blipFill>
        <p:spPr>
          <a:xfrm>
            <a:off x="7492555" y="1659882"/>
            <a:ext cx="2936650" cy="1666349"/>
          </a:xfrm>
          <a:prstGeom prst="rect">
            <a:avLst/>
          </a:prstGeom>
          <a:ln>
            <a:noFill/>
          </a:ln>
        </p:spPr>
      </p:pic>
      <p:pic>
        <p:nvPicPr>
          <p:cNvPr id="9" name="Grafik 8">
            <a:extLst>
              <a:ext uri="{FF2B5EF4-FFF2-40B4-BE49-F238E27FC236}">
                <a16:creationId xmlns:a16="http://schemas.microsoft.com/office/drawing/2014/main" id="{C37808C5-234F-4A01-8393-FF3F2B5CA20B}"/>
              </a:ext>
            </a:extLst>
          </p:cNvPr>
          <p:cNvPicPr>
            <a:picLocks noChangeAspect="1"/>
          </p:cNvPicPr>
          <p:nvPr/>
        </p:nvPicPr>
        <p:blipFill>
          <a:blip r:embed="rId4"/>
          <a:stretch>
            <a:fillRect/>
          </a:stretch>
        </p:blipFill>
        <p:spPr>
          <a:xfrm>
            <a:off x="4656657" y="4355026"/>
            <a:ext cx="2773730" cy="1729591"/>
          </a:xfrm>
          <a:prstGeom prst="rect">
            <a:avLst/>
          </a:prstGeom>
          <a:ln>
            <a:noFill/>
          </a:ln>
        </p:spPr>
      </p:pic>
      <p:pic>
        <p:nvPicPr>
          <p:cNvPr id="10" name="Grafik 9">
            <a:extLst>
              <a:ext uri="{FF2B5EF4-FFF2-40B4-BE49-F238E27FC236}">
                <a16:creationId xmlns:a16="http://schemas.microsoft.com/office/drawing/2014/main" id="{5A13962F-EC50-4350-B66F-1C77DA9A39E4}"/>
              </a:ext>
            </a:extLst>
          </p:cNvPr>
          <p:cNvPicPr>
            <a:picLocks noChangeAspect="1"/>
          </p:cNvPicPr>
          <p:nvPr/>
        </p:nvPicPr>
        <p:blipFill>
          <a:blip r:embed="rId5"/>
          <a:stretch>
            <a:fillRect/>
          </a:stretch>
        </p:blipFill>
        <p:spPr>
          <a:xfrm>
            <a:off x="4782237" y="1659882"/>
            <a:ext cx="2578471" cy="1642153"/>
          </a:xfrm>
          <a:prstGeom prst="rect">
            <a:avLst/>
          </a:prstGeom>
          <a:ln>
            <a:noFill/>
          </a:ln>
        </p:spPr>
      </p:pic>
      <p:pic>
        <p:nvPicPr>
          <p:cNvPr id="11" name="Grafik 10">
            <a:extLst>
              <a:ext uri="{FF2B5EF4-FFF2-40B4-BE49-F238E27FC236}">
                <a16:creationId xmlns:a16="http://schemas.microsoft.com/office/drawing/2014/main" id="{878DAD3E-B1B7-4599-AECC-C3ED7BFBCED8}"/>
              </a:ext>
            </a:extLst>
          </p:cNvPr>
          <p:cNvPicPr>
            <a:picLocks noChangeAspect="1"/>
          </p:cNvPicPr>
          <p:nvPr/>
        </p:nvPicPr>
        <p:blipFill>
          <a:blip r:embed="rId6"/>
          <a:stretch>
            <a:fillRect/>
          </a:stretch>
        </p:blipFill>
        <p:spPr>
          <a:xfrm>
            <a:off x="7505965" y="4204244"/>
            <a:ext cx="2923241" cy="1784314"/>
          </a:xfrm>
          <a:prstGeom prst="rect">
            <a:avLst/>
          </a:prstGeom>
          <a:ln>
            <a:noFill/>
          </a:ln>
        </p:spPr>
      </p:pic>
      <p:pic>
        <p:nvPicPr>
          <p:cNvPr id="12" name="Grafik 11">
            <a:extLst>
              <a:ext uri="{FF2B5EF4-FFF2-40B4-BE49-F238E27FC236}">
                <a16:creationId xmlns:a16="http://schemas.microsoft.com/office/drawing/2014/main" id="{D74A8B50-7140-4EB9-B424-DF54A1B8BC60}"/>
              </a:ext>
            </a:extLst>
          </p:cNvPr>
          <p:cNvPicPr>
            <a:picLocks noChangeAspect="1"/>
          </p:cNvPicPr>
          <p:nvPr/>
        </p:nvPicPr>
        <p:blipFill>
          <a:blip r:embed="rId7"/>
          <a:stretch>
            <a:fillRect/>
          </a:stretch>
        </p:blipFill>
        <p:spPr>
          <a:xfrm>
            <a:off x="2235423" y="4355027"/>
            <a:ext cx="2116535" cy="1729591"/>
          </a:xfrm>
          <a:prstGeom prst="rect">
            <a:avLst/>
          </a:prstGeom>
          <a:ln>
            <a:noFill/>
          </a:ln>
        </p:spPr>
      </p:pic>
      <p:sp>
        <p:nvSpPr>
          <p:cNvPr id="13" name="Textfeld 12">
            <a:extLst>
              <a:ext uri="{FF2B5EF4-FFF2-40B4-BE49-F238E27FC236}">
                <a16:creationId xmlns:a16="http://schemas.microsoft.com/office/drawing/2014/main" id="{6B76A38C-134A-4203-ABDE-1855D3EE1C28}"/>
              </a:ext>
            </a:extLst>
          </p:cNvPr>
          <p:cNvSpPr txBox="1"/>
          <p:nvPr/>
        </p:nvSpPr>
        <p:spPr>
          <a:xfrm>
            <a:off x="1524000" y="940837"/>
            <a:ext cx="9144000" cy="507831"/>
          </a:xfrm>
          <a:prstGeom prst="rect">
            <a:avLst/>
          </a:prstGeom>
          <a:solidFill>
            <a:schemeClr val="accent4">
              <a:lumMod val="40000"/>
              <a:lumOff val="60000"/>
            </a:schemeClr>
          </a:solidFill>
        </p:spPr>
        <p:txBody>
          <a:bodyPr wrap="square" rtlCol="0" anchor="ctr" anchorCtr="0">
            <a:spAutoFit/>
          </a:bodyPr>
          <a:lstStyle/>
          <a:p>
            <a:pPr algn="ctr"/>
            <a:r>
              <a:rPr lang="de-AT" sz="2700" dirty="0"/>
              <a:t>Traditioneller Unterricht</a:t>
            </a:r>
          </a:p>
        </p:txBody>
      </p:sp>
      <p:sp>
        <p:nvSpPr>
          <p:cNvPr id="14" name="Textfeld 13">
            <a:extLst>
              <a:ext uri="{FF2B5EF4-FFF2-40B4-BE49-F238E27FC236}">
                <a16:creationId xmlns:a16="http://schemas.microsoft.com/office/drawing/2014/main" id="{A5DDD428-973E-4827-909A-1D76D7679D72}"/>
              </a:ext>
            </a:extLst>
          </p:cNvPr>
          <p:cNvSpPr txBox="1"/>
          <p:nvPr/>
        </p:nvSpPr>
        <p:spPr>
          <a:xfrm>
            <a:off x="2034851" y="1449624"/>
            <a:ext cx="2600768" cy="507831"/>
          </a:xfrm>
          <a:prstGeom prst="rect">
            <a:avLst/>
          </a:prstGeom>
          <a:noFill/>
        </p:spPr>
        <p:txBody>
          <a:bodyPr wrap="square" rtlCol="0">
            <a:spAutoFit/>
          </a:bodyPr>
          <a:lstStyle/>
          <a:p>
            <a:pPr algn="ctr"/>
            <a:r>
              <a:rPr lang="de-AT" sz="1350" dirty="0"/>
              <a:t>Lehrer/in unterrichtet so, dass es für „die Klasse“ passt</a:t>
            </a:r>
          </a:p>
        </p:txBody>
      </p:sp>
      <p:sp>
        <p:nvSpPr>
          <p:cNvPr id="15" name="Textfeld 14">
            <a:extLst>
              <a:ext uri="{FF2B5EF4-FFF2-40B4-BE49-F238E27FC236}">
                <a16:creationId xmlns:a16="http://schemas.microsoft.com/office/drawing/2014/main" id="{C43841F7-63DB-4C85-9A5A-8E0FA2F098A7}"/>
              </a:ext>
            </a:extLst>
          </p:cNvPr>
          <p:cNvSpPr txBox="1"/>
          <p:nvPr/>
        </p:nvSpPr>
        <p:spPr>
          <a:xfrm>
            <a:off x="4600496" y="1438082"/>
            <a:ext cx="2600768" cy="507831"/>
          </a:xfrm>
          <a:prstGeom prst="rect">
            <a:avLst/>
          </a:prstGeom>
          <a:noFill/>
        </p:spPr>
        <p:txBody>
          <a:bodyPr wrap="square" rtlCol="0">
            <a:spAutoFit/>
          </a:bodyPr>
          <a:lstStyle/>
          <a:p>
            <a:pPr algn="ctr"/>
            <a:r>
              <a:rPr lang="de-AT" sz="1350" dirty="0"/>
              <a:t>Gruppierung und Weiterkommen aufgrund der Zeit und des Alters </a:t>
            </a:r>
          </a:p>
        </p:txBody>
      </p:sp>
      <p:sp>
        <p:nvSpPr>
          <p:cNvPr id="16" name="Textfeld 15">
            <a:extLst>
              <a:ext uri="{FF2B5EF4-FFF2-40B4-BE49-F238E27FC236}">
                <a16:creationId xmlns:a16="http://schemas.microsoft.com/office/drawing/2014/main" id="{31B6BB31-3CB3-4647-B1F8-6A57D47E585F}"/>
              </a:ext>
            </a:extLst>
          </p:cNvPr>
          <p:cNvSpPr txBox="1"/>
          <p:nvPr/>
        </p:nvSpPr>
        <p:spPr>
          <a:xfrm>
            <a:off x="7585949" y="1451977"/>
            <a:ext cx="2600768" cy="300082"/>
          </a:xfrm>
          <a:prstGeom prst="rect">
            <a:avLst/>
          </a:prstGeom>
          <a:noFill/>
        </p:spPr>
        <p:txBody>
          <a:bodyPr wrap="square" rtlCol="0">
            <a:spAutoFit/>
          </a:bodyPr>
          <a:lstStyle/>
          <a:p>
            <a:pPr algn="ctr"/>
            <a:r>
              <a:rPr lang="de-AT" sz="1350" dirty="0"/>
              <a:t>Beurteilung für alle zur selben Zeit</a:t>
            </a:r>
          </a:p>
        </p:txBody>
      </p:sp>
      <p:sp>
        <p:nvSpPr>
          <p:cNvPr id="17" name="Textfeld 16">
            <a:extLst>
              <a:ext uri="{FF2B5EF4-FFF2-40B4-BE49-F238E27FC236}">
                <a16:creationId xmlns:a16="http://schemas.microsoft.com/office/drawing/2014/main" id="{200C7E0A-A573-4903-92AD-AABFAE2FD935}"/>
              </a:ext>
            </a:extLst>
          </p:cNvPr>
          <p:cNvSpPr txBox="1"/>
          <p:nvPr/>
        </p:nvSpPr>
        <p:spPr>
          <a:xfrm>
            <a:off x="1875352" y="3736970"/>
            <a:ext cx="2600768" cy="715581"/>
          </a:xfrm>
          <a:prstGeom prst="rect">
            <a:avLst/>
          </a:prstGeom>
          <a:noFill/>
        </p:spPr>
        <p:txBody>
          <a:bodyPr wrap="square" rtlCol="0">
            <a:spAutoFit/>
          </a:bodyPr>
          <a:lstStyle/>
          <a:p>
            <a:pPr algn="ctr"/>
            <a:r>
              <a:rPr lang="de-AT" sz="1350" dirty="0"/>
              <a:t>Schülerzentrierter Unterricht</a:t>
            </a:r>
          </a:p>
          <a:p>
            <a:pPr algn="ctr"/>
            <a:r>
              <a:rPr lang="de-AT" sz="1350" dirty="0"/>
              <a:t>Input für jeden dann, wenn er benötigt wird.</a:t>
            </a:r>
          </a:p>
        </p:txBody>
      </p:sp>
      <p:sp>
        <p:nvSpPr>
          <p:cNvPr id="18" name="Textfeld 17">
            <a:extLst>
              <a:ext uri="{FF2B5EF4-FFF2-40B4-BE49-F238E27FC236}">
                <a16:creationId xmlns:a16="http://schemas.microsoft.com/office/drawing/2014/main" id="{DE8C11D3-B50A-4BA3-B2DD-1A84752CCD49}"/>
              </a:ext>
            </a:extLst>
          </p:cNvPr>
          <p:cNvSpPr txBox="1"/>
          <p:nvPr/>
        </p:nvSpPr>
        <p:spPr>
          <a:xfrm>
            <a:off x="4604856" y="3745526"/>
            <a:ext cx="2600768" cy="507831"/>
          </a:xfrm>
          <a:prstGeom prst="rect">
            <a:avLst/>
          </a:prstGeom>
          <a:noFill/>
        </p:spPr>
        <p:txBody>
          <a:bodyPr wrap="square" rtlCol="0">
            <a:spAutoFit/>
          </a:bodyPr>
          <a:lstStyle/>
          <a:p>
            <a:pPr algn="ctr"/>
            <a:r>
              <a:rPr lang="de-AT" sz="1350" dirty="0"/>
              <a:t>Weitergehen wenn Lernziel (auf hohem Level) beherrscht wird</a:t>
            </a:r>
          </a:p>
        </p:txBody>
      </p:sp>
      <p:sp>
        <p:nvSpPr>
          <p:cNvPr id="19" name="Textfeld 18">
            <a:extLst>
              <a:ext uri="{FF2B5EF4-FFF2-40B4-BE49-F238E27FC236}">
                <a16:creationId xmlns:a16="http://schemas.microsoft.com/office/drawing/2014/main" id="{336BB4ED-7E46-4E39-9021-9D7A2129901E}"/>
              </a:ext>
            </a:extLst>
          </p:cNvPr>
          <p:cNvSpPr txBox="1"/>
          <p:nvPr/>
        </p:nvSpPr>
        <p:spPr>
          <a:xfrm>
            <a:off x="7473597" y="3751384"/>
            <a:ext cx="2600768" cy="507831"/>
          </a:xfrm>
          <a:prstGeom prst="rect">
            <a:avLst/>
          </a:prstGeom>
          <a:noFill/>
        </p:spPr>
        <p:txBody>
          <a:bodyPr wrap="square" rtlCol="0">
            <a:spAutoFit/>
          </a:bodyPr>
          <a:lstStyle/>
          <a:p>
            <a:pPr algn="ctr"/>
            <a:r>
              <a:rPr lang="de-AT" sz="1350" dirty="0"/>
              <a:t>Beurteilung, wenn der Lerner dazu bereit ist</a:t>
            </a:r>
          </a:p>
        </p:txBody>
      </p:sp>
      <p:sp>
        <p:nvSpPr>
          <p:cNvPr id="20" name="Textfeld 19">
            <a:extLst>
              <a:ext uri="{FF2B5EF4-FFF2-40B4-BE49-F238E27FC236}">
                <a16:creationId xmlns:a16="http://schemas.microsoft.com/office/drawing/2014/main" id="{EE08F65B-D3C0-43F6-8F36-698A4573AA15}"/>
              </a:ext>
            </a:extLst>
          </p:cNvPr>
          <p:cNvSpPr txBox="1"/>
          <p:nvPr/>
        </p:nvSpPr>
        <p:spPr>
          <a:xfrm>
            <a:off x="1524000" y="3232874"/>
            <a:ext cx="9144000" cy="507831"/>
          </a:xfrm>
          <a:prstGeom prst="rect">
            <a:avLst/>
          </a:prstGeom>
          <a:solidFill>
            <a:schemeClr val="accent6">
              <a:lumMod val="60000"/>
              <a:lumOff val="40000"/>
            </a:schemeClr>
          </a:solidFill>
        </p:spPr>
        <p:txBody>
          <a:bodyPr wrap="square" rtlCol="0" anchor="ctr" anchorCtr="0">
            <a:spAutoFit/>
          </a:bodyPr>
          <a:lstStyle/>
          <a:p>
            <a:pPr algn="ctr"/>
            <a:r>
              <a:rPr lang="de-AT" sz="2700" dirty="0"/>
              <a:t>Mastery Learning</a:t>
            </a:r>
          </a:p>
        </p:txBody>
      </p:sp>
      <p:sp>
        <p:nvSpPr>
          <p:cNvPr id="2" name="Textfeld 1"/>
          <p:cNvSpPr txBox="1"/>
          <p:nvPr/>
        </p:nvSpPr>
        <p:spPr>
          <a:xfrm>
            <a:off x="2427317" y="103945"/>
            <a:ext cx="7547956" cy="769441"/>
          </a:xfrm>
          <a:prstGeom prst="rect">
            <a:avLst/>
          </a:prstGeom>
          <a:noFill/>
        </p:spPr>
        <p:txBody>
          <a:bodyPr wrap="square" rtlCol="0">
            <a:spAutoFit/>
          </a:bodyPr>
          <a:lstStyle/>
          <a:p>
            <a:pPr algn="ctr"/>
            <a:r>
              <a:rPr lang="de-AT" sz="4400" b="1" dirty="0">
                <a:solidFill>
                  <a:srgbClr val="FFC000"/>
                </a:solidFill>
                <a:latin typeface="+mj-lt"/>
                <a:ea typeface="+mj-ea"/>
                <a:cs typeface="+mj-cs"/>
              </a:rPr>
              <a:t>Was ist der Unterschied?</a:t>
            </a:r>
            <a:endParaRPr lang="en-GB" sz="4400" b="1" dirty="0">
              <a:solidFill>
                <a:srgbClr val="FFC000"/>
              </a:solidFill>
              <a:latin typeface="+mj-lt"/>
              <a:ea typeface="+mj-ea"/>
              <a:cs typeface="+mj-cs"/>
            </a:endParaRPr>
          </a:p>
        </p:txBody>
      </p:sp>
    </p:spTree>
    <p:extLst>
      <p:ext uri="{BB962C8B-B14F-4D97-AF65-F5344CB8AC3E}">
        <p14:creationId xmlns:p14="http://schemas.microsoft.com/office/powerpoint/2010/main" val="179372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22736">
            <a:off x="8297550" y="1268504"/>
            <a:ext cx="3828919" cy="5287853"/>
          </a:xfrm>
          <a:prstGeom prst="rect">
            <a:avLst/>
          </a:prstGeom>
        </p:spPr>
      </p:pic>
      <p:sp>
        <p:nvSpPr>
          <p:cNvPr id="3" name="Inhaltsplatzhalter 2"/>
          <p:cNvSpPr>
            <a:spLocks noGrp="1"/>
          </p:cNvSpPr>
          <p:nvPr>
            <p:ph idx="1"/>
          </p:nvPr>
        </p:nvSpPr>
        <p:spPr>
          <a:xfrm>
            <a:off x="1308485" y="347127"/>
            <a:ext cx="8199582" cy="5755522"/>
          </a:xfrm>
        </p:spPr>
        <p:txBody>
          <a:bodyPr anchor="ctr">
            <a:normAutofit/>
          </a:bodyPr>
          <a:lstStyle/>
          <a:p>
            <a:pPr marL="0" indent="0">
              <a:buNone/>
            </a:pPr>
            <a:r>
              <a:rPr lang="en-GB" sz="4400" b="1" dirty="0">
                <a:solidFill>
                  <a:srgbClr val="FFC000"/>
                </a:solidFill>
                <a:latin typeface="+mj-lt"/>
                <a:ea typeface="+mj-ea"/>
                <a:cs typeface="+mj-cs"/>
              </a:rPr>
              <a:t>5 </a:t>
            </a:r>
            <a:r>
              <a:rPr lang="en-GB" sz="4400" b="1" dirty="0" err="1">
                <a:solidFill>
                  <a:srgbClr val="FFC000"/>
                </a:solidFill>
                <a:latin typeface="+mj-lt"/>
                <a:ea typeface="+mj-ea"/>
                <a:cs typeface="+mj-cs"/>
              </a:rPr>
              <a:t>Prinzipien</a:t>
            </a:r>
            <a:r>
              <a:rPr lang="en-GB" sz="4400" b="1" dirty="0">
                <a:solidFill>
                  <a:srgbClr val="FFC000"/>
                </a:solidFill>
                <a:latin typeface="+mj-lt"/>
                <a:ea typeface="+mj-ea"/>
                <a:cs typeface="+mj-cs"/>
              </a:rPr>
              <a:t> </a:t>
            </a:r>
            <a:r>
              <a:rPr lang="en-GB" sz="4400" b="1" dirty="0" err="1">
                <a:solidFill>
                  <a:srgbClr val="FFC000"/>
                </a:solidFill>
                <a:latin typeface="+mj-lt"/>
                <a:ea typeface="+mj-ea"/>
                <a:cs typeface="+mj-cs"/>
              </a:rPr>
              <a:t>zum</a:t>
            </a:r>
            <a:r>
              <a:rPr lang="en-GB" sz="4400" b="1" dirty="0">
                <a:solidFill>
                  <a:srgbClr val="FFC000"/>
                </a:solidFill>
                <a:latin typeface="+mj-lt"/>
                <a:ea typeface="+mj-ea"/>
                <a:cs typeface="+mj-cs"/>
              </a:rPr>
              <a:t> </a:t>
            </a:r>
            <a:r>
              <a:rPr lang="en-GB" sz="4400" b="1" dirty="0" err="1">
                <a:solidFill>
                  <a:srgbClr val="FFC000"/>
                </a:solidFill>
                <a:latin typeface="+mj-lt"/>
                <a:ea typeface="+mj-ea"/>
                <a:cs typeface="+mj-cs"/>
              </a:rPr>
              <a:t>Erfolg</a:t>
            </a:r>
            <a:endParaRPr lang="en-GB" b="1" dirty="0">
              <a:solidFill>
                <a:srgbClr val="003399"/>
              </a:solidFill>
              <a:latin typeface="+mj-lt"/>
              <a:ea typeface="+mj-ea"/>
              <a:cs typeface="+mj-cs"/>
            </a:endParaRPr>
          </a:p>
          <a:p>
            <a:pPr marL="0" indent="0">
              <a:buNone/>
            </a:pPr>
            <a:endParaRPr lang="en-GB" sz="1300" dirty="0"/>
          </a:p>
          <a:p>
            <a:pPr marL="0" indent="0">
              <a:buNone/>
            </a:pPr>
            <a:endParaRPr lang="en-GB" sz="1300" dirty="0"/>
          </a:p>
          <a:p>
            <a:pPr marL="0" indent="0">
              <a:buNone/>
            </a:pPr>
            <a:endParaRPr lang="en-GB" sz="1300" dirty="0"/>
          </a:p>
          <a:p>
            <a:pPr marL="393700" indent="-338138">
              <a:spcAft>
                <a:spcPts val="1200"/>
              </a:spcAft>
              <a:buFont typeface="+mj-lt"/>
              <a:buAutoNum type="arabicPeriod"/>
            </a:pPr>
            <a:r>
              <a:rPr lang="de-AT" sz="1800" dirty="0"/>
              <a:t>Unsere Schüler steigen auf, weil sie die festgelegten Lernziele beherrschen (mastery!)</a:t>
            </a:r>
            <a:endParaRPr lang="en-GB" sz="1800" dirty="0"/>
          </a:p>
          <a:p>
            <a:pPr marL="393700" indent="-338138">
              <a:spcAft>
                <a:spcPts val="1200"/>
              </a:spcAft>
              <a:buFont typeface="+mj-lt"/>
              <a:buAutoNum type="arabicPeriod"/>
            </a:pPr>
            <a:r>
              <a:rPr lang="en-GB" sz="1800" dirty="0"/>
              <a:t>Die </a:t>
            </a:r>
            <a:r>
              <a:rPr lang="en-GB" sz="1800" dirty="0" err="1"/>
              <a:t>Kompetenzen</a:t>
            </a:r>
            <a:r>
              <a:rPr lang="en-GB" sz="1800" dirty="0"/>
              <a:t> </a:t>
            </a:r>
            <a:r>
              <a:rPr lang="en-GB" sz="1800" dirty="0" err="1"/>
              <a:t>beinhalten</a:t>
            </a:r>
            <a:r>
              <a:rPr lang="en-GB" sz="1800" dirty="0"/>
              <a:t> </a:t>
            </a:r>
            <a:r>
              <a:rPr lang="en-GB" sz="1800" b="1" dirty="0" err="1"/>
              <a:t>explizit</a:t>
            </a:r>
            <a:r>
              <a:rPr lang="en-GB" sz="1800" b="1" dirty="0"/>
              <a:t> </a:t>
            </a:r>
            <a:r>
              <a:rPr lang="en-GB" sz="1800" b="1" dirty="0" err="1"/>
              <a:t>angeführte</a:t>
            </a:r>
            <a:r>
              <a:rPr lang="en-GB" sz="1800" b="1" dirty="0"/>
              <a:t>, </a:t>
            </a:r>
            <a:r>
              <a:rPr lang="en-GB" sz="1800" b="1" dirty="0" err="1"/>
              <a:t>messbare</a:t>
            </a:r>
            <a:r>
              <a:rPr lang="en-GB" sz="1800" b="1" dirty="0"/>
              <a:t> </a:t>
            </a:r>
            <a:r>
              <a:rPr lang="en-GB" sz="1800" b="1" dirty="0" err="1"/>
              <a:t>Lernziele</a:t>
            </a:r>
            <a:r>
              <a:rPr lang="en-GB" sz="1800" dirty="0"/>
              <a:t>.</a:t>
            </a:r>
          </a:p>
          <a:p>
            <a:pPr marL="393700" indent="-338138">
              <a:spcAft>
                <a:spcPts val="1200"/>
              </a:spcAft>
              <a:buFont typeface="+mj-lt"/>
              <a:buAutoNum type="arabicPeriod"/>
            </a:pPr>
            <a:r>
              <a:rPr lang="en-GB" sz="1800" b="1" dirty="0" err="1"/>
              <a:t>Bewertung</a:t>
            </a:r>
            <a:r>
              <a:rPr lang="en-GB" sz="1800" b="1" dirty="0"/>
              <a:t> / </a:t>
            </a:r>
            <a:r>
              <a:rPr lang="en-GB" sz="1800" b="1" dirty="0" err="1"/>
              <a:t>Beurteilung</a:t>
            </a:r>
            <a:r>
              <a:rPr lang="en-GB" sz="1800" b="1" dirty="0"/>
              <a:t> </a:t>
            </a:r>
            <a:r>
              <a:rPr lang="en-GB" sz="1800" b="1" dirty="0" err="1"/>
              <a:t>ist</a:t>
            </a:r>
            <a:r>
              <a:rPr lang="en-GB" sz="1800" b="1" dirty="0"/>
              <a:t> </a:t>
            </a:r>
            <a:r>
              <a:rPr lang="en-GB" sz="1800" b="1" dirty="0" err="1"/>
              <a:t>sinnvoll</a:t>
            </a:r>
            <a:r>
              <a:rPr lang="en-GB" sz="1800" b="1" dirty="0"/>
              <a:t> </a:t>
            </a:r>
            <a:r>
              <a:rPr lang="en-GB" sz="1800" dirty="0"/>
              <a:t>und </a:t>
            </a:r>
            <a:r>
              <a:rPr lang="en-GB" sz="1800" dirty="0" err="1"/>
              <a:t>eine</a:t>
            </a:r>
            <a:r>
              <a:rPr lang="en-GB" sz="1800" dirty="0"/>
              <a:t> positive </a:t>
            </a:r>
            <a:r>
              <a:rPr lang="en-GB" sz="1800" dirty="0" err="1"/>
              <a:t>Lernerfahrung</a:t>
            </a:r>
            <a:r>
              <a:rPr lang="en-GB" sz="1800" dirty="0"/>
              <a:t> </a:t>
            </a:r>
            <a:r>
              <a:rPr lang="en-GB" sz="1800" dirty="0" err="1"/>
              <a:t>für</a:t>
            </a:r>
            <a:r>
              <a:rPr lang="en-GB" sz="1800" dirty="0"/>
              <a:t> die </a:t>
            </a:r>
            <a:r>
              <a:rPr lang="en-GB" sz="1800" dirty="0" err="1"/>
              <a:t>Lernenden</a:t>
            </a:r>
            <a:r>
              <a:rPr lang="en-GB" sz="1800" dirty="0"/>
              <a:t>. </a:t>
            </a:r>
            <a:r>
              <a:rPr lang="en-GB" sz="1800" dirty="0" err="1"/>
              <a:t>Angstfreie</a:t>
            </a:r>
            <a:r>
              <a:rPr lang="en-GB" sz="1800" dirty="0"/>
              <a:t> </a:t>
            </a:r>
            <a:r>
              <a:rPr lang="en-GB" sz="1800" dirty="0" err="1"/>
              <a:t>Überprüfungen</a:t>
            </a:r>
            <a:r>
              <a:rPr lang="en-GB" sz="1800" dirty="0"/>
              <a:t>, </a:t>
            </a:r>
            <a:r>
              <a:rPr lang="en-GB" sz="1800" dirty="0" err="1"/>
              <a:t>mehrere</a:t>
            </a:r>
            <a:r>
              <a:rPr lang="en-GB" sz="1800" dirty="0"/>
              <a:t> </a:t>
            </a:r>
            <a:r>
              <a:rPr lang="en-GB" sz="1800" dirty="0" err="1"/>
              <a:t>Chancen</a:t>
            </a:r>
            <a:r>
              <a:rPr lang="en-GB" sz="1800" dirty="0"/>
              <a:t>.</a:t>
            </a:r>
          </a:p>
          <a:p>
            <a:pPr marL="393700" indent="-338138">
              <a:spcAft>
                <a:spcPts val="1200"/>
              </a:spcAft>
              <a:buFont typeface="+mj-lt"/>
              <a:buAutoNum type="arabicPeriod"/>
            </a:pPr>
            <a:r>
              <a:rPr lang="en-GB" sz="1800" dirty="0"/>
              <a:t>Die </a:t>
            </a:r>
            <a:r>
              <a:rPr lang="en-GB" sz="1800" dirty="0" err="1"/>
              <a:t>Lernenden</a:t>
            </a:r>
            <a:r>
              <a:rPr lang="en-GB" sz="1800" dirty="0"/>
              <a:t> </a:t>
            </a:r>
            <a:r>
              <a:rPr lang="en-GB" sz="1800" dirty="0" err="1"/>
              <a:t>bekommen</a:t>
            </a:r>
            <a:r>
              <a:rPr lang="en-GB" sz="1800" dirty="0"/>
              <a:t> </a:t>
            </a:r>
            <a:r>
              <a:rPr lang="en-GB" sz="1800" b="1" dirty="0" err="1"/>
              <a:t>zeitnahe</a:t>
            </a:r>
            <a:r>
              <a:rPr lang="en-GB" sz="1800" b="1" dirty="0"/>
              <a:t>, </a:t>
            </a:r>
            <a:r>
              <a:rPr lang="en-GB" sz="1800" b="1" dirty="0" err="1"/>
              <a:t>differenzierte</a:t>
            </a:r>
            <a:r>
              <a:rPr lang="en-GB" sz="1800" b="1" dirty="0"/>
              <a:t> </a:t>
            </a:r>
            <a:r>
              <a:rPr lang="en-GB" sz="1800" b="1" dirty="0" err="1"/>
              <a:t>Unterstützung</a:t>
            </a:r>
            <a:r>
              <a:rPr lang="en-GB" sz="1800" b="1" dirty="0"/>
              <a:t> </a:t>
            </a:r>
            <a:br>
              <a:rPr lang="en-GB" sz="1800" b="1" dirty="0"/>
            </a:br>
            <a:r>
              <a:rPr lang="en-GB" sz="1800" dirty="0"/>
              <a:t>die auf </a:t>
            </a:r>
            <a:r>
              <a:rPr lang="en-GB" sz="1800" dirty="0" err="1"/>
              <a:t>ihre</a:t>
            </a:r>
            <a:r>
              <a:rPr lang="en-GB" sz="1800" dirty="0"/>
              <a:t> </a:t>
            </a:r>
            <a:r>
              <a:rPr lang="en-GB" sz="1800" dirty="0" err="1"/>
              <a:t>individuellen</a:t>
            </a:r>
            <a:r>
              <a:rPr lang="en-GB" sz="1800" dirty="0"/>
              <a:t> </a:t>
            </a:r>
            <a:r>
              <a:rPr lang="en-GB" sz="1800" dirty="0" err="1"/>
              <a:t>Bedürfnisse</a:t>
            </a:r>
            <a:r>
              <a:rPr lang="en-GB" sz="1800" dirty="0"/>
              <a:t> </a:t>
            </a:r>
            <a:r>
              <a:rPr lang="en-GB" sz="1800" dirty="0" err="1"/>
              <a:t>abgestimmt</a:t>
            </a:r>
            <a:r>
              <a:rPr lang="en-GB" sz="1800" dirty="0"/>
              <a:t> </a:t>
            </a:r>
            <a:r>
              <a:rPr lang="en-GB" sz="1800" dirty="0" err="1"/>
              <a:t>ist</a:t>
            </a:r>
            <a:r>
              <a:rPr lang="en-GB" sz="1800" dirty="0"/>
              <a:t>.</a:t>
            </a:r>
          </a:p>
          <a:p>
            <a:pPr marL="393700" indent="-338138">
              <a:spcAft>
                <a:spcPts val="1200"/>
              </a:spcAft>
              <a:buFont typeface="+mj-lt"/>
              <a:buAutoNum type="arabicPeriod"/>
            </a:pPr>
            <a:r>
              <a:rPr lang="en-GB" sz="1800" dirty="0"/>
              <a:t>Die </a:t>
            </a:r>
            <a:r>
              <a:rPr lang="en-GB" sz="1800" dirty="0" err="1"/>
              <a:t>Arbeitshaltung</a:t>
            </a:r>
            <a:r>
              <a:rPr lang="en-GB" sz="1800" dirty="0"/>
              <a:t> und positive </a:t>
            </a:r>
            <a:r>
              <a:rPr lang="en-GB" sz="1800" dirty="0" err="1"/>
              <a:t>Einstellung</a:t>
            </a:r>
            <a:r>
              <a:rPr lang="en-GB" sz="1800" dirty="0"/>
              <a:t> </a:t>
            </a:r>
            <a:r>
              <a:rPr lang="en-GB" sz="1800" dirty="0" err="1"/>
              <a:t>zu</a:t>
            </a:r>
            <a:r>
              <a:rPr lang="en-GB" sz="1800" dirty="0"/>
              <a:t> </a:t>
            </a:r>
            <a:r>
              <a:rPr lang="en-GB" sz="1800" dirty="0" err="1"/>
              <a:t>Leistung</a:t>
            </a:r>
            <a:r>
              <a:rPr lang="en-GB" sz="1800" dirty="0"/>
              <a:t> </a:t>
            </a:r>
            <a:br>
              <a:rPr lang="en-GB" sz="1800" dirty="0"/>
            </a:br>
            <a:r>
              <a:rPr lang="en-GB" sz="1800" dirty="0" err="1"/>
              <a:t>wird</a:t>
            </a:r>
            <a:r>
              <a:rPr lang="en-GB" sz="1800" dirty="0"/>
              <a:t> </a:t>
            </a:r>
            <a:r>
              <a:rPr lang="en-GB" sz="1800" dirty="0" err="1"/>
              <a:t>im</a:t>
            </a:r>
            <a:r>
              <a:rPr lang="en-GB" sz="1800" dirty="0"/>
              <a:t> </a:t>
            </a:r>
            <a:r>
              <a:rPr lang="en-GB" sz="1800" dirty="0" err="1"/>
              <a:t>sozialen</a:t>
            </a:r>
            <a:r>
              <a:rPr lang="en-GB" sz="1800" dirty="0"/>
              <a:t> </a:t>
            </a:r>
            <a:r>
              <a:rPr lang="en-GB" sz="1800" dirty="0" err="1"/>
              <a:t>Lernen</a:t>
            </a:r>
            <a:r>
              <a:rPr lang="en-GB" sz="1800" dirty="0"/>
              <a:t> </a:t>
            </a:r>
            <a:r>
              <a:rPr lang="en-GB" sz="1800" dirty="0" err="1"/>
              <a:t>erarbeitet</a:t>
            </a:r>
            <a:r>
              <a:rPr lang="en-GB" sz="1800" dirty="0"/>
              <a:t> und </a:t>
            </a:r>
            <a:r>
              <a:rPr lang="en-GB" sz="1800" dirty="0" err="1"/>
              <a:t>gefestigt</a:t>
            </a:r>
            <a:r>
              <a:rPr lang="en-GB" sz="1800" dirty="0"/>
              <a:t>.</a:t>
            </a:r>
          </a:p>
        </p:txBody>
      </p:sp>
      <p:sp>
        <p:nvSpPr>
          <p:cNvPr id="2" name="Ovale Legende 1"/>
          <p:cNvSpPr/>
          <p:nvPr/>
        </p:nvSpPr>
        <p:spPr>
          <a:xfrm>
            <a:off x="7229408" y="1418906"/>
            <a:ext cx="2656114" cy="1494972"/>
          </a:xfrm>
          <a:prstGeom prst="wedgeEllipseCallout">
            <a:avLst>
              <a:gd name="adj1" fmla="val -63773"/>
              <a:gd name="adj2" fmla="val 7510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kann jetzt mein Zimmer auf Englisch beschreiben.</a:t>
            </a:r>
            <a:endParaRPr lang="en-GB" dirty="0">
              <a:solidFill>
                <a:schemeClr val="tx1"/>
              </a:solidFill>
              <a:latin typeface="Architects Daughter" pitchFamily="2" charset="0"/>
            </a:endParaRPr>
          </a:p>
        </p:txBody>
      </p:sp>
      <p:grpSp>
        <p:nvGrpSpPr>
          <p:cNvPr id="4" name="Gruppieren 3"/>
          <p:cNvGrpSpPr/>
          <p:nvPr/>
        </p:nvGrpSpPr>
        <p:grpSpPr>
          <a:xfrm>
            <a:off x="7229408" y="1069567"/>
            <a:ext cx="4789003" cy="1844311"/>
            <a:chOff x="7221569" y="2982687"/>
            <a:chExt cx="4789003" cy="1844311"/>
          </a:xfrm>
        </p:grpSpPr>
        <p:sp>
          <p:nvSpPr>
            <p:cNvPr id="5" name="Ovale Legende 4"/>
            <p:cNvSpPr/>
            <p:nvPr/>
          </p:nvSpPr>
          <p:spPr>
            <a:xfrm>
              <a:off x="9354458" y="2982687"/>
              <a:ext cx="2656114" cy="1494972"/>
            </a:xfrm>
            <a:prstGeom prst="wedgeEllipseCallout">
              <a:avLst>
                <a:gd name="adj1" fmla="val -80166"/>
                <a:gd name="adj2" fmla="val 1685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möchte jetzt  den Modulcheck machen.</a:t>
              </a:r>
              <a:endParaRPr lang="en-GB" dirty="0">
                <a:solidFill>
                  <a:schemeClr val="tx1"/>
                </a:solidFill>
                <a:latin typeface="Architects Daughter" pitchFamily="2" charset="0"/>
              </a:endParaRPr>
            </a:p>
          </p:txBody>
        </p:sp>
        <p:sp>
          <p:nvSpPr>
            <p:cNvPr id="6" name="Ovale Legende 5"/>
            <p:cNvSpPr/>
            <p:nvPr/>
          </p:nvSpPr>
          <p:spPr>
            <a:xfrm>
              <a:off x="7221569" y="3332026"/>
              <a:ext cx="2656114" cy="1494972"/>
            </a:xfrm>
            <a:prstGeom prst="wedgeEllipseCallout">
              <a:avLst>
                <a:gd name="adj1" fmla="val -63773"/>
                <a:gd name="adj2" fmla="val 7510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kann jetzt mein Zimmer auf Englisch beschreiben.</a:t>
              </a:r>
              <a:endParaRPr lang="en-GB" dirty="0">
                <a:solidFill>
                  <a:schemeClr val="tx1"/>
                </a:solidFill>
                <a:latin typeface="Architects Daughter" pitchFamily="2" charset="0"/>
              </a:endParaRPr>
            </a:p>
          </p:txBody>
        </p:sp>
      </p:grpSp>
      <p:sp>
        <p:nvSpPr>
          <p:cNvPr id="7" name="Ovale Legende 6"/>
          <p:cNvSpPr/>
          <p:nvPr/>
        </p:nvSpPr>
        <p:spPr>
          <a:xfrm>
            <a:off x="1706973" y="1407886"/>
            <a:ext cx="3875314" cy="1944915"/>
          </a:xfrm>
          <a:prstGeom prst="wedgeEllipseCallout">
            <a:avLst>
              <a:gd name="adj1" fmla="val 54073"/>
              <a:gd name="adj2" fmla="val 10043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Mach noch diese drei Übungen, bevor du nochmal zum Modulcheck antrittst.</a:t>
            </a:r>
            <a:endParaRPr lang="en-GB" dirty="0">
              <a:solidFill>
                <a:schemeClr val="tx1"/>
              </a:solidFill>
              <a:latin typeface="Architects Daughter" pitchFamily="2" charset="0"/>
            </a:endParaRPr>
          </a:p>
        </p:txBody>
      </p:sp>
    </p:spTree>
    <p:extLst>
      <p:ext uri="{BB962C8B-B14F-4D97-AF65-F5344CB8AC3E}">
        <p14:creationId xmlns:p14="http://schemas.microsoft.com/office/powerpoint/2010/main" val="11745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3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6058" y="146744"/>
            <a:ext cx="10515600" cy="1325563"/>
          </a:xfrm>
        </p:spPr>
        <p:txBody>
          <a:bodyPr>
            <a:normAutofit/>
          </a:bodyPr>
          <a:lstStyle/>
          <a:p>
            <a:r>
              <a:rPr lang="de-AT" b="1" dirty="0">
                <a:solidFill>
                  <a:srgbClr val="FFC000"/>
                </a:solidFill>
              </a:rPr>
              <a:t>Klar festgelegte Lernziele</a:t>
            </a:r>
            <a:endParaRPr lang="en-GB" b="1" dirty="0">
              <a:solidFill>
                <a:srgbClr val="FFC000"/>
              </a:solidFill>
            </a:endParaRPr>
          </a:p>
        </p:txBody>
      </p:sp>
      <p:sp>
        <p:nvSpPr>
          <p:cNvPr id="3" name="Inhaltsplatzhalter 2"/>
          <p:cNvSpPr>
            <a:spLocks noGrp="1"/>
          </p:cNvSpPr>
          <p:nvPr>
            <p:ph idx="1"/>
          </p:nvPr>
        </p:nvSpPr>
        <p:spPr/>
        <p:txBody>
          <a:bodyPr/>
          <a:lstStyle/>
          <a:p>
            <a:pPr marL="0" indent="0">
              <a:buNone/>
            </a:pPr>
            <a:r>
              <a:rPr lang="de-AT" dirty="0"/>
              <a:t> </a:t>
            </a:r>
            <a:endParaRPr lang="en-GB" dirty="0"/>
          </a:p>
        </p:txBody>
      </p:sp>
      <p:pic>
        <p:nvPicPr>
          <p:cNvPr id="5" name="Grafik 4"/>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7098"/>
                    </a14:imgEffect>
                    <a14:imgEffect>
                      <a14:saturation sat="66000"/>
                    </a14:imgEffect>
                  </a14:imgLayer>
                </a14:imgProps>
              </a:ext>
            </a:extLst>
          </a:blip>
          <a:stretch>
            <a:fillRect/>
          </a:stretch>
        </p:blipFill>
        <p:spPr>
          <a:xfrm>
            <a:off x="5122859" y="1407914"/>
            <a:ext cx="4924425" cy="2657475"/>
          </a:xfrm>
          <a:prstGeom prst="rect">
            <a:avLst/>
          </a:prstGeom>
          <a:ln>
            <a:noFill/>
          </a:ln>
          <a:effectLst>
            <a:outerShdw blurRad="190500" algn="tl" rotWithShape="0">
              <a:srgbClr val="000000">
                <a:alpha val="70000"/>
              </a:srgbClr>
            </a:outerShdw>
          </a:effectLst>
        </p:spPr>
      </p:pic>
      <p:sp>
        <p:nvSpPr>
          <p:cNvPr id="6" name="Rechteck 5"/>
          <p:cNvSpPr/>
          <p:nvPr/>
        </p:nvSpPr>
        <p:spPr>
          <a:xfrm>
            <a:off x="2063552" y="4418707"/>
            <a:ext cx="7908486" cy="1754326"/>
          </a:xfrm>
          <a:prstGeom prst="rect">
            <a:avLst/>
          </a:prstGeom>
        </p:spPr>
        <p:txBody>
          <a:bodyPr wrap="square">
            <a:spAutoFit/>
          </a:bodyPr>
          <a:lstStyle/>
          <a:p>
            <a:pPr marL="342900" indent="-342900">
              <a:buFont typeface="Wingdings" panose="05000000000000000000" pitchFamily="2" charset="2"/>
              <a:buChar char="Ø"/>
            </a:pPr>
            <a:r>
              <a:rPr lang="de-AT" sz="2400" dirty="0"/>
              <a:t>Die Lernenden erarbeiten diese Ziele mit Hilfe eines darauf</a:t>
            </a:r>
            <a:br>
              <a:rPr lang="de-AT" sz="2400" dirty="0"/>
            </a:br>
            <a:r>
              <a:rPr lang="de-AT" sz="2400" dirty="0"/>
              <a:t>abgestimmten </a:t>
            </a:r>
            <a:r>
              <a:rPr lang="de-AT" sz="2400" b="1" dirty="0"/>
              <a:t>online</a:t>
            </a:r>
            <a:r>
              <a:rPr lang="de-AT" sz="2400" dirty="0"/>
              <a:t> Arbeitsplans</a:t>
            </a:r>
          </a:p>
          <a:p>
            <a:pPr marL="342900" indent="-342900">
              <a:lnSpc>
                <a:spcPct val="150000"/>
              </a:lnSpc>
              <a:buFont typeface="Wingdings" panose="05000000000000000000" pitchFamily="2" charset="2"/>
              <a:buChar char="Ø"/>
            </a:pPr>
            <a:r>
              <a:rPr lang="de-AT" sz="2400" dirty="0"/>
              <a:t>Nur möglich, weil jede/r ein Tablet zur Verfügung hat! </a:t>
            </a:r>
          </a:p>
          <a:p>
            <a:endParaRPr lang="de-AT" sz="2400" dirty="0"/>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090" y="1407914"/>
            <a:ext cx="3243900" cy="2162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76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0378" y="503112"/>
            <a:ext cx="10271244" cy="1018613"/>
          </a:xfrm>
        </p:spPr>
        <p:txBody>
          <a:bodyPr>
            <a:noAutofit/>
          </a:bodyPr>
          <a:lstStyle/>
          <a:p>
            <a:r>
              <a:rPr lang="de-AT" sz="3600" dirty="0"/>
              <a:t>Die Lernplattform führt durch das Modul</a:t>
            </a:r>
            <a:br>
              <a:rPr lang="de-AT" sz="3600" dirty="0"/>
            </a:br>
            <a:r>
              <a:rPr lang="de-AT" sz="2800" dirty="0"/>
              <a:t>Die Lehrperson ist frei für individualle Hilfe oder Arbeit mit Kleingruppen</a:t>
            </a:r>
            <a:endParaRPr lang="en-GB" sz="3600" dirty="0"/>
          </a:p>
        </p:txBody>
      </p:sp>
      <p:pic>
        <p:nvPicPr>
          <p:cNvPr id="4" name="Grafik 3"/>
          <p:cNvPicPr>
            <a:picLocks noChangeAspect="1"/>
          </p:cNvPicPr>
          <p:nvPr/>
        </p:nvPicPr>
        <p:blipFill rotWithShape="1">
          <a:blip r:embed="rId3"/>
          <a:srcRect l="77110" t="4809"/>
          <a:stretch/>
        </p:blipFill>
        <p:spPr>
          <a:xfrm>
            <a:off x="8673152" y="1965356"/>
            <a:ext cx="2620468" cy="41030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59AE518-A055-4E15-9E18-963B8A73A58D}"/>
              </a:ext>
            </a:extLst>
          </p:cNvPr>
          <p:cNvPicPr>
            <a:picLocks noChangeAspect="1"/>
          </p:cNvPicPr>
          <p:nvPr/>
        </p:nvPicPr>
        <p:blipFill>
          <a:blip r:embed="rId4"/>
          <a:stretch>
            <a:fillRect/>
          </a:stretch>
        </p:blipFill>
        <p:spPr>
          <a:xfrm>
            <a:off x="1006868" y="1670958"/>
            <a:ext cx="7365639" cy="4450074"/>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78F3BE89-1C59-4460-8514-36944719961D}"/>
              </a:ext>
            </a:extLst>
          </p:cNvPr>
          <p:cNvSpPr/>
          <p:nvPr/>
        </p:nvSpPr>
        <p:spPr>
          <a:xfrm rot="20040522">
            <a:off x="392732" y="5866361"/>
            <a:ext cx="2087105" cy="567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t>Produktive Abschlussaufgaben</a:t>
            </a:r>
            <a:endParaRPr lang="en-US" sz="1200" dirty="0"/>
          </a:p>
        </p:txBody>
      </p:sp>
      <p:sp>
        <p:nvSpPr>
          <p:cNvPr id="8" name="Arrow: Right 7">
            <a:extLst>
              <a:ext uri="{FF2B5EF4-FFF2-40B4-BE49-F238E27FC236}">
                <a16:creationId xmlns:a16="http://schemas.microsoft.com/office/drawing/2014/main" id="{3CA27782-1DE2-45AF-ABD9-3B0D9D83379C}"/>
              </a:ext>
            </a:extLst>
          </p:cNvPr>
          <p:cNvSpPr/>
          <p:nvPr/>
        </p:nvSpPr>
        <p:spPr>
          <a:xfrm rot="20102478">
            <a:off x="2712203" y="5924418"/>
            <a:ext cx="1735811" cy="521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t>FoF, Listening, Reading</a:t>
            </a:r>
            <a:endParaRPr lang="en-US" sz="1200" dirty="0"/>
          </a:p>
        </p:txBody>
      </p:sp>
      <p:sp>
        <p:nvSpPr>
          <p:cNvPr id="9" name="Arrow: Right 8">
            <a:extLst>
              <a:ext uri="{FF2B5EF4-FFF2-40B4-BE49-F238E27FC236}">
                <a16:creationId xmlns:a16="http://schemas.microsoft.com/office/drawing/2014/main" id="{5A744BC0-376E-406E-BA5F-EC17F51594D0}"/>
              </a:ext>
            </a:extLst>
          </p:cNvPr>
          <p:cNvSpPr/>
          <p:nvPr/>
        </p:nvSpPr>
        <p:spPr>
          <a:xfrm>
            <a:off x="118820" y="2278251"/>
            <a:ext cx="1239865" cy="532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Ziele</a:t>
            </a:r>
            <a:endParaRPr lang="en-US" dirty="0"/>
          </a:p>
        </p:txBody>
      </p:sp>
    </p:spTree>
    <p:extLst>
      <p:ext uri="{BB962C8B-B14F-4D97-AF65-F5344CB8AC3E}">
        <p14:creationId xmlns:p14="http://schemas.microsoft.com/office/powerpoint/2010/main" val="111370461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1084</Words>
  <Application>Microsoft Office PowerPoint</Application>
  <PresentationFormat>Widescreen</PresentationFormat>
  <Paragraphs>159</Paragraphs>
  <Slides>25</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Architects Daughter</vt:lpstr>
      <vt:lpstr>Arial</vt:lpstr>
      <vt:lpstr>Bahnschrift SemiBold</vt:lpstr>
      <vt:lpstr>Calibri</vt:lpstr>
      <vt:lpstr>Symbol</vt:lpstr>
      <vt:lpstr>Wingdings</vt:lpstr>
      <vt:lpstr>Wingdings 3</vt:lpstr>
      <vt:lpstr>Office</vt:lpstr>
      <vt:lpstr>Flexible Eingangsstufe Mehrstufenklasse mit Kurssystem</vt:lpstr>
      <vt:lpstr>Unser Ziel: ERFOLG</vt:lpstr>
      <vt:lpstr>Ausgangslage Stadt-NMS</vt:lpstr>
      <vt:lpstr>Unser Weg zum Erfolg</vt:lpstr>
      <vt:lpstr>Unser Konzept</vt:lpstr>
      <vt:lpstr>PowerPoint Presentation</vt:lpstr>
      <vt:lpstr>PowerPoint Presentation</vt:lpstr>
      <vt:lpstr>Klar festgelegte Lernziele</vt:lpstr>
      <vt:lpstr>Die Lernplattform führt durch das Modul Die Lehrperson ist frei für individualle Hilfe oder Arbeit mit Kleingruppen</vt:lpstr>
      <vt:lpstr>Hören, Lesen, Sprechen</vt:lpstr>
      <vt:lpstr>Liveworksheets.com</vt:lpstr>
      <vt:lpstr>PowerPoint Presentation</vt:lpstr>
      <vt:lpstr>Sprechaufgaben online</vt:lpstr>
      <vt:lpstr>Book presentations online </vt:lpstr>
      <vt:lpstr>Tests online</vt:lpstr>
      <vt:lpstr>Lehrperson hat Zeit für Kleingruppen:  Tea and talk, Book chats, individuelle Hilfe</vt:lpstr>
      <vt:lpstr>Welche Vorteile bringt das System</vt:lpstr>
      <vt:lpstr>Weitere Vorteile  für die Lernenden</vt:lpstr>
      <vt:lpstr>Übersicht für Lehrperson</vt:lpstr>
      <vt:lpstr>Klare Dokumentation des Fortschritts</vt:lpstr>
      <vt:lpstr>Würde es auch ohne Tablet funktionieren?</vt:lpstr>
      <vt:lpstr>Lernablauf</vt:lpstr>
      <vt:lpstr> Und jetzt direkt zu Moodle live</vt:lpstr>
      <vt:lpstr> Zeit für Ihre Fragen</vt:lpstr>
      <vt:lpstr>Ablauf – Aufstieg bei „mastery“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Flexible Eingangsstufe Mehrstufenklasse mit Kurssystem</dc:title>
  <dc:creator>Lis Poelzleitner</dc:creator>
  <cp:lastModifiedBy>Pölzleitner Elisabeth</cp:lastModifiedBy>
  <cp:revision>3</cp:revision>
  <dcterms:created xsi:type="dcterms:W3CDTF">2019-06-05T17:23:08Z</dcterms:created>
  <dcterms:modified xsi:type="dcterms:W3CDTF">2022-11-11T17:32:58Z</dcterms:modified>
</cp:coreProperties>
</file>