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3912" r:id="rId2"/>
  </p:sldMasterIdLst>
  <p:notesMasterIdLst>
    <p:notesMasterId r:id="rId53"/>
  </p:notesMasterIdLst>
  <p:handoutMasterIdLst>
    <p:handoutMasterId r:id="rId54"/>
  </p:handoutMasterIdLst>
  <p:sldIdLst>
    <p:sldId id="343" r:id="rId3"/>
    <p:sldId id="262" r:id="rId4"/>
    <p:sldId id="260" r:id="rId5"/>
    <p:sldId id="319" r:id="rId6"/>
    <p:sldId id="315" r:id="rId7"/>
    <p:sldId id="335" r:id="rId8"/>
    <p:sldId id="304" r:id="rId9"/>
    <p:sldId id="326" r:id="rId10"/>
    <p:sldId id="306" r:id="rId11"/>
    <p:sldId id="345" r:id="rId12"/>
    <p:sldId id="316" r:id="rId13"/>
    <p:sldId id="334" r:id="rId14"/>
    <p:sldId id="265" r:id="rId15"/>
    <p:sldId id="592" r:id="rId16"/>
    <p:sldId id="323" r:id="rId17"/>
    <p:sldId id="268" r:id="rId18"/>
    <p:sldId id="593" r:id="rId19"/>
    <p:sldId id="554" r:id="rId20"/>
    <p:sldId id="557" r:id="rId21"/>
    <p:sldId id="590" r:id="rId22"/>
    <p:sldId id="322" r:id="rId23"/>
    <p:sldId id="562" r:id="rId24"/>
    <p:sldId id="566" r:id="rId25"/>
    <p:sldId id="567" r:id="rId26"/>
    <p:sldId id="321" r:id="rId27"/>
    <p:sldId id="330" r:id="rId28"/>
    <p:sldId id="331" r:id="rId29"/>
    <p:sldId id="311" r:id="rId30"/>
    <p:sldId id="339" r:id="rId31"/>
    <p:sldId id="257" r:id="rId32"/>
    <p:sldId id="273" r:id="rId33"/>
    <p:sldId id="285" r:id="rId34"/>
    <p:sldId id="288" r:id="rId35"/>
    <p:sldId id="287" r:id="rId36"/>
    <p:sldId id="341" r:id="rId37"/>
    <p:sldId id="289" r:id="rId38"/>
    <p:sldId id="276" r:id="rId39"/>
    <p:sldId id="594" r:id="rId40"/>
    <p:sldId id="271" r:id="rId41"/>
    <p:sldId id="279" r:id="rId42"/>
    <p:sldId id="278" r:id="rId43"/>
    <p:sldId id="272" r:id="rId44"/>
    <p:sldId id="284" r:id="rId45"/>
    <p:sldId id="277" r:id="rId46"/>
    <p:sldId id="280" r:id="rId47"/>
    <p:sldId id="274" r:id="rId48"/>
    <p:sldId id="337" r:id="rId49"/>
    <p:sldId id="591" r:id="rId50"/>
    <p:sldId id="312" r:id="rId51"/>
    <p:sldId id="259" r:id="rId52"/>
  </p:sldIdLst>
  <p:sldSz cx="9144000" cy="6858000" type="screen4x3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E814EC-57B6-4691-BE05-4243290B1E2A}">
          <p14:sldIdLst>
            <p14:sldId id="343"/>
            <p14:sldId id="262"/>
            <p14:sldId id="260"/>
            <p14:sldId id="319"/>
            <p14:sldId id="315"/>
            <p14:sldId id="335"/>
            <p14:sldId id="304"/>
            <p14:sldId id="326"/>
            <p14:sldId id="306"/>
            <p14:sldId id="345"/>
            <p14:sldId id="316"/>
            <p14:sldId id="334"/>
            <p14:sldId id="265"/>
            <p14:sldId id="592"/>
            <p14:sldId id="323"/>
            <p14:sldId id="268"/>
            <p14:sldId id="593"/>
            <p14:sldId id="554"/>
            <p14:sldId id="557"/>
            <p14:sldId id="590"/>
            <p14:sldId id="322"/>
            <p14:sldId id="562"/>
            <p14:sldId id="566"/>
            <p14:sldId id="567"/>
            <p14:sldId id="321"/>
            <p14:sldId id="330"/>
            <p14:sldId id="331"/>
            <p14:sldId id="311"/>
          </p14:sldIdLst>
        </p14:section>
        <p14:section name="Flexi" id="{4E9FF153-261A-4A60-B364-DDACE87A4BA4}">
          <p14:sldIdLst>
            <p14:sldId id="339"/>
            <p14:sldId id="257"/>
            <p14:sldId id="273"/>
            <p14:sldId id="285"/>
            <p14:sldId id="288"/>
            <p14:sldId id="287"/>
            <p14:sldId id="341"/>
            <p14:sldId id="289"/>
            <p14:sldId id="276"/>
            <p14:sldId id="594"/>
            <p14:sldId id="271"/>
            <p14:sldId id="279"/>
            <p14:sldId id="278"/>
            <p14:sldId id="272"/>
            <p14:sldId id="284"/>
            <p14:sldId id="277"/>
            <p14:sldId id="280"/>
            <p14:sldId id="274"/>
            <p14:sldId id="337"/>
            <p14:sldId id="591"/>
            <p14:sldId id="312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D4B8"/>
    <a:srgbClr val="CC0000"/>
    <a:srgbClr val="F79709"/>
    <a:srgbClr val="F77A09"/>
    <a:srgbClr val="FFC000"/>
    <a:srgbClr val="D384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3" autoAdjust="0"/>
    <p:restoredTop sz="87594" autoAdjust="0"/>
  </p:normalViewPr>
  <p:slideViewPr>
    <p:cSldViewPr>
      <p:cViewPr>
        <p:scale>
          <a:sx n="107" d="100"/>
          <a:sy n="107" d="100"/>
        </p:scale>
        <p:origin x="1711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55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958"/>
    </p:cViewPr>
  </p:sorterViewPr>
  <p:notesViewPr>
    <p:cSldViewPr>
      <p:cViewPr varScale="1">
        <p:scale>
          <a:sx n="88" d="100"/>
          <a:sy n="88" d="100"/>
        </p:scale>
        <p:origin x="-1440" y="-96"/>
      </p:cViewPr>
      <p:guideLst>
        <p:guide orient="horz" pos="312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Tabelle1!$D$3:$D$6</c:f>
              <c:strCache>
                <c:ptCount val="4"/>
                <c:pt idx="0">
                  <c:v>AHS-Reife</c:v>
                </c:pt>
                <c:pt idx="1">
                  <c:v>Abbrecher aus AHS</c:v>
                </c:pt>
                <c:pt idx="2">
                  <c:v>ohne AHS Reife</c:v>
                </c:pt>
                <c:pt idx="3">
                  <c:v>Außerordentlich</c:v>
                </c:pt>
              </c:strCache>
            </c:strRef>
          </c:cat>
          <c:val>
            <c:numRef>
              <c:f>Tabelle1!$E$3:$E$6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E-4711-8BCF-F24546D9D4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21881424"/>
        <c:axId val="1421882512"/>
      </c:barChart>
      <c:catAx>
        <c:axId val="1421881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AT"/>
          </a:p>
        </c:txPr>
        <c:crossAx val="1421882512"/>
        <c:crosses val="autoZero"/>
        <c:auto val="1"/>
        <c:lblAlgn val="ctr"/>
        <c:lblOffset val="100"/>
        <c:noMultiLvlLbl val="0"/>
      </c:catAx>
      <c:valAx>
        <c:axId val="1421882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AT"/>
          </a:p>
        </c:txPr>
        <c:crossAx val="1421881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A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Englisch Lesen</a:t>
            </a:r>
          </a:p>
        </c:rich>
      </c:tx>
      <c:layout>
        <c:manualLayout>
          <c:xMode val="edge"/>
          <c:yMode val="edge"/>
          <c:x val="0.4474206834896072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A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E32-4C0F-994C-5732FAB6DF8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09E8A64-112A-46D8-9EC1-76A3B4BBE223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AT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E32-4C0F-994C-5732FAB6DF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A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Tabelle1!$I$27:$I$28</c:f>
              <c:strCache>
                <c:ptCount val="2"/>
                <c:pt idx="0">
                  <c:v>Referenzwert </c:v>
                </c:pt>
                <c:pt idx="1">
                  <c:v>Mittelwert der Klasse </c:v>
                </c:pt>
              </c:strCache>
            </c:strRef>
          </c:cat>
          <c:val>
            <c:numRef>
              <c:f>Tabelle1!$J$27:$J$28</c:f>
              <c:numCache>
                <c:formatCode>0%</c:formatCode>
                <c:ptCount val="2"/>
                <c:pt idx="0">
                  <c:v>0.52</c:v>
                </c:pt>
                <c:pt idx="1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32-4C0F-994C-5732FAB6DF8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21875440"/>
        <c:axId val="1421872720"/>
      </c:barChart>
      <c:catAx>
        <c:axId val="142187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AT"/>
          </a:p>
        </c:txPr>
        <c:crossAx val="1421872720"/>
        <c:crosses val="autoZero"/>
        <c:auto val="1"/>
        <c:lblAlgn val="ctr"/>
        <c:lblOffset val="100"/>
        <c:noMultiLvlLbl val="0"/>
      </c:catAx>
      <c:valAx>
        <c:axId val="14218727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42187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A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6D23ED-DE10-416E-BBC4-F128294F97D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BD141C5-730D-44B9-A338-C3B6FB5B7A1A}">
      <dgm:prSet/>
      <dgm:spPr/>
      <dgm:t>
        <a:bodyPr/>
        <a:lstStyle/>
        <a:p>
          <a:r>
            <a:rPr lang="de-DE"/>
            <a:t>„The autonomous learner is one that </a:t>
          </a:r>
          <a:r>
            <a:rPr lang="de-DE" b="1"/>
            <a:t>constructs knowledge from direct experience</a:t>
          </a:r>
          <a:r>
            <a:rPr lang="de-DE"/>
            <a:t>, rather than one who responds to someone‘s instruction“ </a:t>
          </a:r>
          <a:endParaRPr lang="en-US"/>
        </a:p>
      </dgm:t>
    </dgm:pt>
    <dgm:pt modelId="{95BC1D41-AC4C-4D90-AAA1-10EBB64933CC}" type="parTrans" cxnId="{D2C02400-9AC5-4495-BC23-1371F343F2D5}">
      <dgm:prSet/>
      <dgm:spPr/>
      <dgm:t>
        <a:bodyPr/>
        <a:lstStyle/>
        <a:p>
          <a:endParaRPr lang="en-US"/>
        </a:p>
      </dgm:t>
    </dgm:pt>
    <dgm:pt modelId="{789773BE-0311-4B91-BF17-3F7B62943E38}" type="sibTrans" cxnId="{D2C02400-9AC5-4495-BC23-1371F343F2D5}">
      <dgm:prSet/>
      <dgm:spPr/>
      <dgm:t>
        <a:bodyPr/>
        <a:lstStyle/>
        <a:p>
          <a:endParaRPr lang="en-US"/>
        </a:p>
      </dgm:t>
    </dgm:pt>
    <dgm:pt modelId="{A3B8E17A-B2C4-434B-A4D9-199AA4C8FA56}">
      <dgm:prSet/>
      <dgm:spPr/>
      <dgm:t>
        <a:bodyPr/>
        <a:lstStyle/>
        <a:p>
          <a:r>
            <a:rPr lang="de-DE"/>
            <a:t>„Our job is to </a:t>
          </a:r>
          <a:r>
            <a:rPr lang="de-DE" b="1"/>
            <a:t>create learning opportunities</a:t>
          </a:r>
          <a:r>
            <a:rPr lang="de-DE"/>
            <a:t>, not to impose a method“ There‘s more than one way to learn a language.“    (Benson 2001)</a:t>
          </a:r>
          <a:endParaRPr lang="en-US"/>
        </a:p>
      </dgm:t>
    </dgm:pt>
    <dgm:pt modelId="{06AD55B2-613A-414B-984D-7E1E0F94B02C}" type="parTrans" cxnId="{D291B8C7-97B7-4229-B959-77F5498C7AFC}">
      <dgm:prSet/>
      <dgm:spPr/>
      <dgm:t>
        <a:bodyPr/>
        <a:lstStyle/>
        <a:p>
          <a:endParaRPr lang="en-US"/>
        </a:p>
      </dgm:t>
    </dgm:pt>
    <dgm:pt modelId="{9C3A1266-82DB-464A-9353-D995D6019363}" type="sibTrans" cxnId="{D291B8C7-97B7-4229-B959-77F5498C7AFC}">
      <dgm:prSet/>
      <dgm:spPr/>
      <dgm:t>
        <a:bodyPr/>
        <a:lstStyle/>
        <a:p>
          <a:endParaRPr lang="en-US"/>
        </a:p>
      </dgm:t>
    </dgm:pt>
    <dgm:pt modelId="{8AF8428B-F737-40E7-A9C0-1A3C7A62917D}">
      <dgm:prSet/>
      <dgm:spPr/>
      <dgm:t>
        <a:bodyPr/>
        <a:lstStyle/>
        <a:p>
          <a:r>
            <a:rPr lang="de-DE"/>
            <a:t>Effective teachers can navigate between the two poles.</a:t>
          </a:r>
          <a:endParaRPr lang="en-US"/>
        </a:p>
      </dgm:t>
    </dgm:pt>
    <dgm:pt modelId="{9AC3EFF8-AEA6-48CF-88E8-5F26FA4D740B}" type="parTrans" cxnId="{FACA84B8-3364-44A6-9E71-2FB3DDD59D13}">
      <dgm:prSet/>
      <dgm:spPr/>
      <dgm:t>
        <a:bodyPr/>
        <a:lstStyle/>
        <a:p>
          <a:endParaRPr lang="en-US"/>
        </a:p>
      </dgm:t>
    </dgm:pt>
    <dgm:pt modelId="{2560FA97-74AC-4B8A-AB26-1C312185C34F}" type="sibTrans" cxnId="{FACA84B8-3364-44A6-9E71-2FB3DDD59D13}">
      <dgm:prSet/>
      <dgm:spPr/>
      <dgm:t>
        <a:bodyPr/>
        <a:lstStyle/>
        <a:p>
          <a:endParaRPr lang="en-US"/>
        </a:p>
      </dgm:t>
    </dgm:pt>
    <dgm:pt modelId="{1DE4091F-0CA7-4450-92F7-A24EAA53E75F}" type="pres">
      <dgm:prSet presAssocID="{3D6D23ED-DE10-416E-BBC4-F128294F97DB}" presName="vert0" presStyleCnt="0">
        <dgm:presLayoutVars>
          <dgm:dir/>
          <dgm:animOne val="branch"/>
          <dgm:animLvl val="lvl"/>
        </dgm:presLayoutVars>
      </dgm:prSet>
      <dgm:spPr/>
    </dgm:pt>
    <dgm:pt modelId="{574C99DB-61DF-4454-8858-E7933D750CA4}" type="pres">
      <dgm:prSet presAssocID="{DBD141C5-730D-44B9-A338-C3B6FB5B7A1A}" presName="thickLine" presStyleLbl="alignNode1" presStyleIdx="0" presStyleCnt="3"/>
      <dgm:spPr/>
    </dgm:pt>
    <dgm:pt modelId="{5A30950D-6BEC-46AF-9526-1CE5BB422207}" type="pres">
      <dgm:prSet presAssocID="{DBD141C5-730D-44B9-A338-C3B6FB5B7A1A}" presName="horz1" presStyleCnt="0"/>
      <dgm:spPr/>
    </dgm:pt>
    <dgm:pt modelId="{144D11FE-8BDF-41E3-9E2B-A344346B881C}" type="pres">
      <dgm:prSet presAssocID="{DBD141C5-730D-44B9-A338-C3B6FB5B7A1A}" presName="tx1" presStyleLbl="revTx" presStyleIdx="0" presStyleCnt="3"/>
      <dgm:spPr/>
    </dgm:pt>
    <dgm:pt modelId="{51595062-C364-4752-B103-1607DCE02743}" type="pres">
      <dgm:prSet presAssocID="{DBD141C5-730D-44B9-A338-C3B6FB5B7A1A}" presName="vert1" presStyleCnt="0"/>
      <dgm:spPr/>
    </dgm:pt>
    <dgm:pt modelId="{107B82AF-DE3B-4BBF-8691-D3E6EA81C330}" type="pres">
      <dgm:prSet presAssocID="{A3B8E17A-B2C4-434B-A4D9-199AA4C8FA56}" presName="thickLine" presStyleLbl="alignNode1" presStyleIdx="1" presStyleCnt="3"/>
      <dgm:spPr/>
    </dgm:pt>
    <dgm:pt modelId="{E9492B5A-D36B-4495-B364-838B3D4ABC35}" type="pres">
      <dgm:prSet presAssocID="{A3B8E17A-B2C4-434B-A4D9-199AA4C8FA56}" presName="horz1" presStyleCnt="0"/>
      <dgm:spPr/>
    </dgm:pt>
    <dgm:pt modelId="{47FC1ABA-4FF9-4213-AAFE-1FC39D474BB8}" type="pres">
      <dgm:prSet presAssocID="{A3B8E17A-B2C4-434B-A4D9-199AA4C8FA56}" presName="tx1" presStyleLbl="revTx" presStyleIdx="1" presStyleCnt="3"/>
      <dgm:spPr/>
    </dgm:pt>
    <dgm:pt modelId="{429BE444-174D-409E-B190-7EF47A679C63}" type="pres">
      <dgm:prSet presAssocID="{A3B8E17A-B2C4-434B-A4D9-199AA4C8FA56}" presName="vert1" presStyleCnt="0"/>
      <dgm:spPr/>
    </dgm:pt>
    <dgm:pt modelId="{DEA2B4AB-4BBD-4E43-ABBD-0CA0FF5456E7}" type="pres">
      <dgm:prSet presAssocID="{8AF8428B-F737-40E7-A9C0-1A3C7A62917D}" presName="thickLine" presStyleLbl="alignNode1" presStyleIdx="2" presStyleCnt="3"/>
      <dgm:spPr/>
    </dgm:pt>
    <dgm:pt modelId="{DCB08E75-2383-46DF-ADD9-43D45DBFC63E}" type="pres">
      <dgm:prSet presAssocID="{8AF8428B-F737-40E7-A9C0-1A3C7A62917D}" presName="horz1" presStyleCnt="0"/>
      <dgm:spPr/>
    </dgm:pt>
    <dgm:pt modelId="{B9399FC3-BD18-4589-B8D2-29989959FF97}" type="pres">
      <dgm:prSet presAssocID="{8AF8428B-F737-40E7-A9C0-1A3C7A62917D}" presName="tx1" presStyleLbl="revTx" presStyleIdx="2" presStyleCnt="3"/>
      <dgm:spPr/>
    </dgm:pt>
    <dgm:pt modelId="{7C751DB3-0E78-42BC-8095-CE4759440216}" type="pres">
      <dgm:prSet presAssocID="{8AF8428B-F737-40E7-A9C0-1A3C7A62917D}" presName="vert1" presStyleCnt="0"/>
      <dgm:spPr/>
    </dgm:pt>
  </dgm:ptLst>
  <dgm:cxnLst>
    <dgm:cxn modelId="{D2C02400-9AC5-4495-BC23-1371F343F2D5}" srcId="{3D6D23ED-DE10-416E-BBC4-F128294F97DB}" destId="{DBD141C5-730D-44B9-A338-C3B6FB5B7A1A}" srcOrd="0" destOrd="0" parTransId="{95BC1D41-AC4C-4D90-AAA1-10EBB64933CC}" sibTransId="{789773BE-0311-4B91-BF17-3F7B62943E38}"/>
    <dgm:cxn modelId="{55A6A442-1F3F-4D92-8F74-5B030538AD25}" type="presOf" srcId="{8AF8428B-F737-40E7-A9C0-1A3C7A62917D}" destId="{B9399FC3-BD18-4589-B8D2-29989959FF97}" srcOrd="0" destOrd="0" presId="urn:microsoft.com/office/officeart/2008/layout/LinedList"/>
    <dgm:cxn modelId="{BCAADA9F-8605-4B59-A2D6-7B75E01614ED}" type="presOf" srcId="{A3B8E17A-B2C4-434B-A4D9-199AA4C8FA56}" destId="{47FC1ABA-4FF9-4213-AAFE-1FC39D474BB8}" srcOrd="0" destOrd="0" presId="urn:microsoft.com/office/officeart/2008/layout/LinedList"/>
    <dgm:cxn modelId="{FACA84B8-3364-44A6-9E71-2FB3DDD59D13}" srcId="{3D6D23ED-DE10-416E-BBC4-F128294F97DB}" destId="{8AF8428B-F737-40E7-A9C0-1A3C7A62917D}" srcOrd="2" destOrd="0" parTransId="{9AC3EFF8-AEA6-48CF-88E8-5F26FA4D740B}" sibTransId="{2560FA97-74AC-4B8A-AB26-1C312185C34F}"/>
    <dgm:cxn modelId="{D291B8C7-97B7-4229-B959-77F5498C7AFC}" srcId="{3D6D23ED-DE10-416E-BBC4-F128294F97DB}" destId="{A3B8E17A-B2C4-434B-A4D9-199AA4C8FA56}" srcOrd="1" destOrd="0" parTransId="{06AD55B2-613A-414B-984D-7E1E0F94B02C}" sibTransId="{9C3A1266-82DB-464A-9353-D995D6019363}"/>
    <dgm:cxn modelId="{41BB8DCB-CB88-4EC0-95EA-A26012B1B0A9}" type="presOf" srcId="{DBD141C5-730D-44B9-A338-C3B6FB5B7A1A}" destId="{144D11FE-8BDF-41E3-9E2B-A344346B881C}" srcOrd="0" destOrd="0" presId="urn:microsoft.com/office/officeart/2008/layout/LinedList"/>
    <dgm:cxn modelId="{4E847FDD-D543-407D-9C68-5AA5CA6FAC1C}" type="presOf" srcId="{3D6D23ED-DE10-416E-BBC4-F128294F97DB}" destId="{1DE4091F-0CA7-4450-92F7-A24EAA53E75F}" srcOrd="0" destOrd="0" presId="urn:microsoft.com/office/officeart/2008/layout/LinedList"/>
    <dgm:cxn modelId="{3CB9A2D0-8263-467C-BBEF-54F0CE266770}" type="presParOf" srcId="{1DE4091F-0CA7-4450-92F7-A24EAA53E75F}" destId="{574C99DB-61DF-4454-8858-E7933D750CA4}" srcOrd="0" destOrd="0" presId="urn:microsoft.com/office/officeart/2008/layout/LinedList"/>
    <dgm:cxn modelId="{E2328528-D798-4A80-864B-18226F002307}" type="presParOf" srcId="{1DE4091F-0CA7-4450-92F7-A24EAA53E75F}" destId="{5A30950D-6BEC-46AF-9526-1CE5BB422207}" srcOrd="1" destOrd="0" presId="urn:microsoft.com/office/officeart/2008/layout/LinedList"/>
    <dgm:cxn modelId="{E5FBDF89-AB03-48D4-B6FD-5687637EC124}" type="presParOf" srcId="{5A30950D-6BEC-46AF-9526-1CE5BB422207}" destId="{144D11FE-8BDF-41E3-9E2B-A344346B881C}" srcOrd="0" destOrd="0" presId="urn:microsoft.com/office/officeart/2008/layout/LinedList"/>
    <dgm:cxn modelId="{F247D5B6-E7E4-4ACD-B83F-367C6B6423EA}" type="presParOf" srcId="{5A30950D-6BEC-46AF-9526-1CE5BB422207}" destId="{51595062-C364-4752-B103-1607DCE02743}" srcOrd="1" destOrd="0" presId="urn:microsoft.com/office/officeart/2008/layout/LinedList"/>
    <dgm:cxn modelId="{AE91E2C4-C511-47CB-9428-FBF310775F39}" type="presParOf" srcId="{1DE4091F-0CA7-4450-92F7-A24EAA53E75F}" destId="{107B82AF-DE3B-4BBF-8691-D3E6EA81C330}" srcOrd="2" destOrd="0" presId="urn:microsoft.com/office/officeart/2008/layout/LinedList"/>
    <dgm:cxn modelId="{086ADD9C-C24A-4FB2-95A8-587AD062355F}" type="presParOf" srcId="{1DE4091F-0CA7-4450-92F7-A24EAA53E75F}" destId="{E9492B5A-D36B-4495-B364-838B3D4ABC35}" srcOrd="3" destOrd="0" presId="urn:microsoft.com/office/officeart/2008/layout/LinedList"/>
    <dgm:cxn modelId="{637F161A-CC38-4DBC-8544-5469A5EE5329}" type="presParOf" srcId="{E9492B5A-D36B-4495-B364-838B3D4ABC35}" destId="{47FC1ABA-4FF9-4213-AAFE-1FC39D474BB8}" srcOrd="0" destOrd="0" presId="urn:microsoft.com/office/officeart/2008/layout/LinedList"/>
    <dgm:cxn modelId="{30AD9842-B75D-40BA-ABCE-358C005CE0F7}" type="presParOf" srcId="{E9492B5A-D36B-4495-B364-838B3D4ABC35}" destId="{429BE444-174D-409E-B190-7EF47A679C63}" srcOrd="1" destOrd="0" presId="urn:microsoft.com/office/officeart/2008/layout/LinedList"/>
    <dgm:cxn modelId="{D5A1D55D-1354-4289-9942-5D942CE0F2C0}" type="presParOf" srcId="{1DE4091F-0CA7-4450-92F7-A24EAA53E75F}" destId="{DEA2B4AB-4BBD-4E43-ABBD-0CA0FF5456E7}" srcOrd="4" destOrd="0" presId="urn:microsoft.com/office/officeart/2008/layout/LinedList"/>
    <dgm:cxn modelId="{2D6D8AB5-6A07-45A5-9127-F802AEA99A5D}" type="presParOf" srcId="{1DE4091F-0CA7-4450-92F7-A24EAA53E75F}" destId="{DCB08E75-2383-46DF-ADD9-43D45DBFC63E}" srcOrd="5" destOrd="0" presId="urn:microsoft.com/office/officeart/2008/layout/LinedList"/>
    <dgm:cxn modelId="{8993A6E8-35E0-434D-AD31-F5031DD8A40F}" type="presParOf" srcId="{DCB08E75-2383-46DF-ADD9-43D45DBFC63E}" destId="{B9399FC3-BD18-4589-B8D2-29989959FF97}" srcOrd="0" destOrd="0" presId="urn:microsoft.com/office/officeart/2008/layout/LinedList"/>
    <dgm:cxn modelId="{61F33CE4-AA70-43E3-809C-2A4117DFDCE3}" type="presParOf" srcId="{DCB08E75-2383-46DF-ADD9-43D45DBFC63E}" destId="{7C751DB3-0E78-42BC-8095-CE47594402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1C3BDE-1F89-472D-8901-0270852B1082}" type="doc">
      <dgm:prSet loTypeId="urn:microsoft.com/office/officeart/2005/8/layout/venn3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AT"/>
        </a:p>
      </dgm:t>
    </dgm:pt>
    <dgm:pt modelId="{D6A06E14-2D4C-4647-B695-4FEFB1A1AA11}">
      <dgm:prSet phldrT="[Text]" custT="1"/>
      <dgm:spPr/>
      <dgm:t>
        <a:bodyPr/>
        <a:lstStyle/>
        <a:p>
          <a:r>
            <a:rPr lang="en-US" sz="3600" dirty="0"/>
            <a:t>TBL</a:t>
          </a:r>
        </a:p>
        <a:p>
          <a:r>
            <a:rPr lang="en-US" sz="1800" dirty="0"/>
            <a:t>Task based learning </a:t>
          </a:r>
          <a:endParaRPr lang="en-AT" sz="1800" dirty="0"/>
        </a:p>
      </dgm:t>
    </dgm:pt>
    <dgm:pt modelId="{F194B429-90A1-4E9C-A2B1-12CF12D3CA15}" type="parTrans" cxnId="{D533277D-6AD7-4D1D-B980-49C48948AF13}">
      <dgm:prSet/>
      <dgm:spPr/>
      <dgm:t>
        <a:bodyPr/>
        <a:lstStyle/>
        <a:p>
          <a:endParaRPr lang="en-AT"/>
        </a:p>
      </dgm:t>
    </dgm:pt>
    <dgm:pt modelId="{AEC650DA-F4A1-4989-B539-AD665BA47A1B}" type="sibTrans" cxnId="{D533277D-6AD7-4D1D-B980-49C48948AF13}">
      <dgm:prSet/>
      <dgm:spPr/>
      <dgm:t>
        <a:bodyPr/>
        <a:lstStyle/>
        <a:p>
          <a:endParaRPr lang="en-AT"/>
        </a:p>
      </dgm:t>
    </dgm:pt>
    <dgm:pt modelId="{803D0F3D-7D0B-4318-A760-301603A1C969}">
      <dgm:prSet phldrT="[Text]" custT="1"/>
      <dgm:spPr/>
      <dgm:t>
        <a:bodyPr/>
        <a:lstStyle/>
        <a:p>
          <a:r>
            <a:rPr lang="en-US" sz="3200" dirty="0"/>
            <a:t>FIP</a:t>
          </a:r>
        </a:p>
        <a:p>
          <a:r>
            <a:rPr lang="en-US" sz="1800" dirty="0"/>
            <a:t>Format</a:t>
          </a:r>
        </a:p>
        <a:p>
          <a:r>
            <a:rPr lang="en-US" sz="1800" dirty="0"/>
            <a:t>Imagination</a:t>
          </a:r>
        </a:p>
        <a:p>
          <a:r>
            <a:rPr lang="en-US" sz="1800" dirty="0"/>
            <a:t>Pride</a:t>
          </a:r>
          <a:endParaRPr lang="en-AT" sz="1800" dirty="0"/>
        </a:p>
      </dgm:t>
    </dgm:pt>
    <dgm:pt modelId="{A8076668-ABA5-4C57-B677-1176432B8B70}" type="parTrans" cxnId="{E508B1B0-B90B-456B-B420-D28AEDD81CB1}">
      <dgm:prSet/>
      <dgm:spPr/>
      <dgm:t>
        <a:bodyPr/>
        <a:lstStyle/>
        <a:p>
          <a:endParaRPr lang="en-AT"/>
        </a:p>
      </dgm:t>
    </dgm:pt>
    <dgm:pt modelId="{C0E44AC8-A830-4EB6-BE3C-316E81E76A73}" type="sibTrans" cxnId="{E508B1B0-B90B-456B-B420-D28AEDD81CB1}">
      <dgm:prSet/>
      <dgm:spPr/>
      <dgm:t>
        <a:bodyPr/>
        <a:lstStyle/>
        <a:p>
          <a:endParaRPr lang="en-AT"/>
        </a:p>
      </dgm:t>
    </dgm:pt>
    <dgm:pt modelId="{4D652E36-ED1B-47BB-818F-1EE4A67B3607}">
      <dgm:prSet phldrT="[Text]"/>
      <dgm:spPr/>
      <dgm:t>
        <a:bodyPr/>
        <a:lstStyle/>
        <a:p>
          <a:r>
            <a:rPr lang="en-US" dirty="0"/>
            <a:t>Choice</a:t>
          </a:r>
          <a:endParaRPr lang="en-AT" dirty="0"/>
        </a:p>
      </dgm:t>
    </dgm:pt>
    <dgm:pt modelId="{C2AB8660-721A-4A53-BFBE-2E3D21EC3926}" type="parTrans" cxnId="{A58E34D7-A357-4A18-8789-FC9D998D8CB6}">
      <dgm:prSet/>
      <dgm:spPr/>
      <dgm:t>
        <a:bodyPr/>
        <a:lstStyle/>
        <a:p>
          <a:endParaRPr lang="en-AT"/>
        </a:p>
      </dgm:t>
    </dgm:pt>
    <dgm:pt modelId="{CA959476-B7C8-4CB1-9E46-CF053DBB59D4}" type="sibTrans" cxnId="{A58E34D7-A357-4A18-8789-FC9D998D8CB6}">
      <dgm:prSet/>
      <dgm:spPr/>
      <dgm:t>
        <a:bodyPr/>
        <a:lstStyle/>
        <a:p>
          <a:endParaRPr lang="en-AT"/>
        </a:p>
      </dgm:t>
    </dgm:pt>
    <dgm:pt modelId="{78F6EB09-98DF-4170-BDB1-79C7470145F3}">
      <dgm:prSet phldrT="[Text]"/>
      <dgm:spPr/>
      <dgm:t>
        <a:bodyPr/>
        <a:lstStyle/>
        <a:p>
          <a:r>
            <a:rPr lang="en-US" dirty="0"/>
            <a:t>Time</a:t>
          </a:r>
          <a:endParaRPr lang="en-AT" dirty="0"/>
        </a:p>
      </dgm:t>
    </dgm:pt>
    <dgm:pt modelId="{C9CD5702-7DE2-44AA-A15A-572CEFDE93E9}" type="parTrans" cxnId="{2FBFE90B-74F8-4F3C-A3F0-668078C2CF70}">
      <dgm:prSet/>
      <dgm:spPr/>
      <dgm:t>
        <a:bodyPr/>
        <a:lstStyle/>
        <a:p>
          <a:endParaRPr lang="en-AT"/>
        </a:p>
      </dgm:t>
    </dgm:pt>
    <dgm:pt modelId="{F95500BF-E152-4FF2-9169-188428F1CF08}" type="sibTrans" cxnId="{2FBFE90B-74F8-4F3C-A3F0-668078C2CF70}">
      <dgm:prSet/>
      <dgm:spPr/>
      <dgm:t>
        <a:bodyPr/>
        <a:lstStyle/>
        <a:p>
          <a:endParaRPr lang="en-AT"/>
        </a:p>
      </dgm:t>
    </dgm:pt>
    <dgm:pt modelId="{220A9B78-0180-4108-9E46-F3507274C83D}" type="pres">
      <dgm:prSet presAssocID="{A51C3BDE-1F89-472D-8901-0270852B1082}" presName="Name0" presStyleCnt="0">
        <dgm:presLayoutVars>
          <dgm:dir/>
          <dgm:resizeHandles val="exact"/>
        </dgm:presLayoutVars>
      </dgm:prSet>
      <dgm:spPr/>
    </dgm:pt>
    <dgm:pt modelId="{1475A3C9-CC02-47C2-BDA2-8C43AF25783E}" type="pres">
      <dgm:prSet presAssocID="{D6A06E14-2D4C-4647-B695-4FEFB1A1AA11}" presName="Name5" presStyleLbl="vennNode1" presStyleIdx="0" presStyleCnt="4">
        <dgm:presLayoutVars>
          <dgm:bulletEnabled val="1"/>
        </dgm:presLayoutVars>
      </dgm:prSet>
      <dgm:spPr/>
    </dgm:pt>
    <dgm:pt modelId="{0C02201B-D658-46F7-9A20-12EC20FCD243}" type="pres">
      <dgm:prSet presAssocID="{AEC650DA-F4A1-4989-B539-AD665BA47A1B}" presName="space" presStyleCnt="0"/>
      <dgm:spPr/>
    </dgm:pt>
    <dgm:pt modelId="{EB355D19-A7D6-40D6-8CF5-DEBBE0CC0310}" type="pres">
      <dgm:prSet presAssocID="{803D0F3D-7D0B-4318-A760-301603A1C969}" presName="Name5" presStyleLbl="vennNode1" presStyleIdx="1" presStyleCnt="4">
        <dgm:presLayoutVars>
          <dgm:bulletEnabled val="1"/>
        </dgm:presLayoutVars>
      </dgm:prSet>
      <dgm:spPr/>
    </dgm:pt>
    <dgm:pt modelId="{F617F837-5DE7-4123-B7C7-1676EA155BB0}" type="pres">
      <dgm:prSet presAssocID="{C0E44AC8-A830-4EB6-BE3C-316E81E76A73}" presName="space" presStyleCnt="0"/>
      <dgm:spPr/>
    </dgm:pt>
    <dgm:pt modelId="{EBB64BB8-CEEE-4D0D-BB15-BE09289D6EB4}" type="pres">
      <dgm:prSet presAssocID="{4D652E36-ED1B-47BB-818F-1EE4A67B3607}" presName="Name5" presStyleLbl="vennNode1" presStyleIdx="2" presStyleCnt="4">
        <dgm:presLayoutVars>
          <dgm:bulletEnabled val="1"/>
        </dgm:presLayoutVars>
      </dgm:prSet>
      <dgm:spPr/>
    </dgm:pt>
    <dgm:pt modelId="{A2B91BC8-30F9-4338-87ED-8807D920D1F6}" type="pres">
      <dgm:prSet presAssocID="{CA959476-B7C8-4CB1-9E46-CF053DBB59D4}" presName="space" presStyleCnt="0"/>
      <dgm:spPr/>
    </dgm:pt>
    <dgm:pt modelId="{A198BE84-4E61-4D53-9C50-8912A801559A}" type="pres">
      <dgm:prSet presAssocID="{78F6EB09-98DF-4170-BDB1-79C7470145F3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4BBE7300-0C6C-446E-BE49-D4BD35407F7A}" type="presOf" srcId="{78F6EB09-98DF-4170-BDB1-79C7470145F3}" destId="{A198BE84-4E61-4D53-9C50-8912A801559A}" srcOrd="0" destOrd="0" presId="urn:microsoft.com/office/officeart/2005/8/layout/venn3"/>
    <dgm:cxn modelId="{2FBFE90B-74F8-4F3C-A3F0-668078C2CF70}" srcId="{A51C3BDE-1F89-472D-8901-0270852B1082}" destId="{78F6EB09-98DF-4170-BDB1-79C7470145F3}" srcOrd="3" destOrd="0" parTransId="{C9CD5702-7DE2-44AA-A15A-572CEFDE93E9}" sibTransId="{F95500BF-E152-4FF2-9169-188428F1CF08}"/>
    <dgm:cxn modelId="{1984EC58-06CE-4C8B-AF42-CE6DB2BFAFFB}" type="presOf" srcId="{A51C3BDE-1F89-472D-8901-0270852B1082}" destId="{220A9B78-0180-4108-9E46-F3507274C83D}" srcOrd="0" destOrd="0" presId="urn:microsoft.com/office/officeart/2005/8/layout/venn3"/>
    <dgm:cxn modelId="{D533277D-6AD7-4D1D-B980-49C48948AF13}" srcId="{A51C3BDE-1F89-472D-8901-0270852B1082}" destId="{D6A06E14-2D4C-4647-B695-4FEFB1A1AA11}" srcOrd="0" destOrd="0" parTransId="{F194B429-90A1-4E9C-A2B1-12CF12D3CA15}" sibTransId="{AEC650DA-F4A1-4989-B539-AD665BA47A1B}"/>
    <dgm:cxn modelId="{257CE793-0026-457F-8B2F-7632B9DBFF22}" type="presOf" srcId="{4D652E36-ED1B-47BB-818F-1EE4A67B3607}" destId="{EBB64BB8-CEEE-4D0D-BB15-BE09289D6EB4}" srcOrd="0" destOrd="0" presId="urn:microsoft.com/office/officeart/2005/8/layout/venn3"/>
    <dgm:cxn modelId="{E508B1B0-B90B-456B-B420-D28AEDD81CB1}" srcId="{A51C3BDE-1F89-472D-8901-0270852B1082}" destId="{803D0F3D-7D0B-4318-A760-301603A1C969}" srcOrd="1" destOrd="0" parTransId="{A8076668-ABA5-4C57-B677-1176432B8B70}" sibTransId="{C0E44AC8-A830-4EB6-BE3C-316E81E76A73}"/>
    <dgm:cxn modelId="{F3593BC9-135E-4C5B-AB4E-159FAB4BACEA}" type="presOf" srcId="{803D0F3D-7D0B-4318-A760-301603A1C969}" destId="{EB355D19-A7D6-40D6-8CF5-DEBBE0CC0310}" srcOrd="0" destOrd="0" presId="urn:microsoft.com/office/officeart/2005/8/layout/venn3"/>
    <dgm:cxn modelId="{A58E34D7-A357-4A18-8789-FC9D998D8CB6}" srcId="{A51C3BDE-1F89-472D-8901-0270852B1082}" destId="{4D652E36-ED1B-47BB-818F-1EE4A67B3607}" srcOrd="2" destOrd="0" parTransId="{C2AB8660-721A-4A53-BFBE-2E3D21EC3926}" sibTransId="{CA959476-B7C8-4CB1-9E46-CF053DBB59D4}"/>
    <dgm:cxn modelId="{969D06FA-1CC4-4249-8A96-4C03F3ABB69B}" type="presOf" srcId="{D6A06E14-2D4C-4647-B695-4FEFB1A1AA11}" destId="{1475A3C9-CC02-47C2-BDA2-8C43AF25783E}" srcOrd="0" destOrd="0" presId="urn:microsoft.com/office/officeart/2005/8/layout/venn3"/>
    <dgm:cxn modelId="{F015E58B-C40E-4E24-AAE4-BA25D468A710}" type="presParOf" srcId="{220A9B78-0180-4108-9E46-F3507274C83D}" destId="{1475A3C9-CC02-47C2-BDA2-8C43AF25783E}" srcOrd="0" destOrd="0" presId="urn:microsoft.com/office/officeart/2005/8/layout/venn3"/>
    <dgm:cxn modelId="{177BB1F4-4656-40D0-9F86-3FBB4E67698C}" type="presParOf" srcId="{220A9B78-0180-4108-9E46-F3507274C83D}" destId="{0C02201B-D658-46F7-9A20-12EC20FCD243}" srcOrd="1" destOrd="0" presId="urn:microsoft.com/office/officeart/2005/8/layout/venn3"/>
    <dgm:cxn modelId="{B98A1725-F671-4971-AEFE-46A70BC08D48}" type="presParOf" srcId="{220A9B78-0180-4108-9E46-F3507274C83D}" destId="{EB355D19-A7D6-40D6-8CF5-DEBBE0CC0310}" srcOrd="2" destOrd="0" presId="urn:microsoft.com/office/officeart/2005/8/layout/venn3"/>
    <dgm:cxn modelId="{E8E59D9A-1ED1-4757-9047-A1ED28E5C2ED}" type="presParOf" srcId="{220A9B78-0180-4108-9E46-F3507274C83D}" destId="{F617F837-5DE7-4123-B7C7-1676EA155BB0}" srcOrd="3" destOrd="0" presId="urn:microsoft.com/office/officeart/2005/8/layout/venn3"/>
    <dgm:cxn modelId="{2AAE66A4-E8BD-4379-89B5-19D02393B955}" type="presParOf" srcId="{220A9B78-0180-4108-9E46-F3507274C83D}" destId="{EBB64BB8-CEEE-4D0D-BB15-BE09289D6EB4}" srcOrd="4" destOrd="0" presId="urn:microsoft.com/office/officeart/2005/8/layout/venn3"/>
    <dgm:cxn modelId="{6562AEAF-6145-4D4B-85B3-179E830B6EC8}" type="presParOf" srcId="{220A9B78-0180-4108-9E46-F3507274C83D}" destId="{A2B91BC8-30F9-4338-87ED-8807D920D1F6}" srcOrd="5" destOrd="0" presId="urn:microsoft.com/office/officeart/2005/8/layout/venn3"/>
    <dgm:cxn modelId="{6D615810-2DC7-4042-B3FF-281FF89E0A0D}" type="presParOf" srcId="{220A9B78-0180-4108-9E46-F3507274C83D}" destId="{A198BE84-4E61-4D53-9C50-8912A801559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21691F-513D-4EDF-B1F0-1E8C5F404BE4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E466683-37A7-478D-A37A-BD2B6538E278}">
      <dgm:prSet/>
      <dgm:spPr>
        <a:ln>
          <a:noFill/>
        </a:ln>
      </dgm:spPr>
      <dgm:t>
        <a:bodyPr/>
        <a:lstStyle/>
        <a:p>
          <a:r>
            <a:rPr lang="de-AT" b="1" dirty="0"/>
            <a:t>Themes and topics of interest</a:t>
          </a:r>
          <a:endParaRPr lang="en-US" b="1" dirty="0"/>
        </a:p>
      </dgm:t>
    </dgm:pt>
    <dgm:pt modelId="{2DF41F28-3F10-48C2-9272-412A93C06080}" type="parTrans" cxnId="{00CC33BE-2623-41AA-9B18-8280DFC7CDF4}">
      <dgm:prSet/>
      <dgm:spPr/>
      <dgm:t>
        <a:bodyPr/>
        <a:lstStyle/>
        <a:p>
          <a:endParaRPr lang="en-US"/>
        </a:p>
      </dgm:t>
    </dgm:pt>
    <dgm:pt modelId="{059AA046-E5D7-49A6-B9B5-264748AC0D02}" type="sibTrans" cxnId="{00CC33BE-2623-41AA-9B18-8280DFC7CDF4}">
      <dgm:prSet/>
      <dgm:spPr/>
      <dgm:t>
        <a:bodyPr/>
        <a:lstStyle/>
        <a:p>
          <a:endParaRPr lang="en-US"/>
        </a:p>
      </dgm:t>
    </dgm:pt>
    <dgm:pt modelId="{14E32A8F-30F7-4C83-9709-DB4CFD941DC0}">
      <dgm:prSet/>
      <dgm:spPr/>
      <dgm:t>
        <a:bodyPr/>
        <a:lstStyle/>
        <a:p>
          <a:r>
            <a:rPr lang="de-AT" b="1" dirty="0"/>
            <a:t>Resources and materials</a:t>
          </a:r>
          <a:endParaRPr lang="en-US" b="1" dirty="0"/>
        </a:p>
      </dgm:t>
    </dgm:pt>
    <dgm:pt modelId="{0249F5C2-FCCE-4408-B58B-B9E019B99FDD}" type="parTrans" cxnId="{8F8288D3-BB4D-40EF-8847-D280476CB009}">
      <dgm:prSet/>
      <dgm:spPr/>
      <dgm:t>
        <a:bodyPr/>
        <a:lstStyle/>
        <a:p>
          <a:endParaRPr lang="en-US"/>
        </a:p>
      </dgm:t>
    </dgm:pt>
    <dgm:pt modelId="{61699046-3BAE-4C49-9396-3C486BF23E5F}" type="sibTrans" cxnId="{8F8288D3-BB4D-40EF-8847-D280476CB009}">
      <dgm:prSet/>
      <dgm:spPr/>
      <dgm:t>
        <a:bodyPr/>
        <a:lstStyle/>
        <a:p>
          <a:endParaRPr lang="en-US"/>
        </a:p>
      </dgm:t>
    </dgm:pt>
    <dgm:pt modelId="{34968949-7C7C-4E51-BF64-79452823ED9D}">
      <dgm:prSet/>
      <dgm:spPr/>
      <dgm:t>
        <a:bodyPr/>
        <a:lstStyle/>
        <a:p>
          <a:r>
            <a:rPr lang="de-AT" b="1" dirty="0"/>
            <a:t>Route and strategy: how do you want to learn this? </a:t>
          </a:r>
          <a:endParaRPr lang="en-US" b="1" dirty="0"/>
        </a:p>
      </dgm:t>
    </dgm:pt>
    <dgm:pt modelId="{03C03C53-AA8F-4237-8092-60C4E5E48D4B}" type="parTrans" cxnId="{20394CA3-0B23-4206-B971-042FA7323DE9}">
      <dgm:prSet/>
      <dgm:spPr/>
      <dgm:t>
        <a:bodyPr/>
        <a:lstStyle/>
        <a:p>
          <a:endParaRPr lang="en-US"/>
        </a:p>
      </dgm:t>
    </dgm:pt>
    <dgm:pt modelId="{C8963428-FBE2-4FC0-A00C-20EDC8FD2705}" type="sibTrans" cxnId="{20394CA3-0B23-4206-B971-042FA7323DE9}">
      <dgm:prSet/>
      <dgm:spPr/>
      <dgm:t>
        <a:bodyPr/>
        <a:lstStyle/>
        <a:p>
          <a:endParaRPr lang="en-US"/>
        </a:p>
      </dgm:t>
    </dgm:pt>
    <dgm:pt modelId="{BBD129B8-FDC6-419F-AE05-0B4F740D7E93}">
      <dgm:prSet/>
      <dgm:spPr/>
      <dgm:t>
        <a:bodyPr/>
        <a:lstStyle/>
        <a:p>
          <a:r>
            <a:rPr lang="de-AT" b="1" dirty="0"/>
            <a:t>Real questions: students ask questions based on their own sense of wonder</a:t>
          </a:r>
          <a:endParaRPr lang="en-US" b="1" dirty="0"/>
        </a:p>
      </dgm:t>
    </dgm:pt>
    <dgm:pt modelId="{4B7F8642-0CC9-4664-B77D-11DDC4A08D99}" type="parTrans" cxnId="{EADA5A5B-2EA9-482F-BCA0-16889ACAF2FE}">
      <dgm:prSet/>
      <dgm:spPr/>
      <dgm:t>
        <a:bodyPr/>
        <a:lstStyle/>
        <a:p>
          <a:endParaRPr lang="en-US"/>
        </a:p>
      </dgm:t>
    </dgm:pt>
    <dgm:pt modelId="{B26C9C47-00B3-468E-9D32-1AC3B742B307}" type="sibTrans" cxnId="{EADA5A5B-2EA9-482F-BCA0-16889ACAF2FE}">
      <dgm:prSet/>
      <dgm:spPr/>
      <dgm:t>
        <a:bodyPr/>
        <a:lstStyle/>
        <a:p>
          <a:endParaRPr lang="en-US"/>
        </a:p>
      </dgm:t>
    </dgm:pt>
    <dgm:pt modelId="{4F39AA5C-B9F5-4DCF-B723-2C5920D8EA2A}">
      <dgm:prSet/>
      <dgm:spPr/>
      <dgm:t>
        <a:bodyPr/>
        <a:lstStyle/>
        <a:p>
          <a:r>
            <a:rPr lang="de-AT" b="1" dirty="0"/>
            <a:t>Product: how do you want to show that you have learned it? (Video, audio, texttype, format…)</a:t>
          </a:r>
          <a:endParaRPr lang="en-US" b="1" dirty="0"/>
        </a:p>
      </dgm:t>
    </dgm:pt>
    <dgm:pt modelId="{F0E2654C-AFD0-4C04-99F5-65E679220770}" type="parTrans" cxnId="{48D798DB-5171-4E31-AC2C-DD60E8C155C0}">
      <dgm:prSet/>
      <dgm:spPr/>
      <dgm:t>
        <a:bodyPr/>
        <a:lstStyle/>
        <a:p>
          <a:endParaRPr lang="en-US"/>
        </a:p>
      </dgm:t>
    </dgm:pt>
    <dgm:pt modelId="{F918153F-F36F-44DD-B623-FC25D372F705}" type="sibTrans" cxnId="{48D798DB-5171-4E31-AC2C-DD60E8C155C0}">
      <dgm:prSet/>
      <dgm:spPr/>
      <dgm:t>
        <a:bodyPr/>
        <a:lstStyle/>
        <a:p>
          <a:endParaRPr lang="en-US"/>
        </a:p>
      </dgm:t>
    </dgm:pt>
    <dgm:pt modelId="{472E063D-BB76-40E2-9E8C-3D606567DA87}">
      <dgm:prSet/>
      <dgm:spPr/>
      <dgm:t>
        <a:bodyPr/>
        <a:lstStyle/>
        <a:p>
          <a:r>
            <a:rPr lang="de-AT" b="1" dirty="0"/>
            <a:t>Scaffolding: what kind of help do you need? (Textbook, handout, instruction video, peers, teacher…)</a:t>
          </a:r>
          <a:endParaRPr lang="en-US" b="1" dirty="0"/>
        </a:p>
      </dgm:t>
    </dgm:pt>
    <dgm:pt modelId="{5B48C054-DEFE-4C09-8B4E-EBC76A33F4DF}" type="parTrans" cxnId="{3456932C-F12D-4A15-8A42-7109C81C6D70}">
      <dgm:prSet/>
      <dgm:spPr/>
      <dgm:t>
        <a:bodyPr/>
        <a:lstStyle/>
        <a:p>
          <a:endParaRPr lang="en-US"/>
        </a:p>
      </dgm:t>
    </dgm:pt>
    <dgm:pt modelId="{602F7575-607B-49FA-A4CA-42E9392CD517}" type="sibTrans" cxnId="{3456932C-F12D-4A15-8A42-7109C81C6D70}">
      <dgm:prSet/>
      <dgm:spPr/>
      <dgm:t>
        <a:bodyPr/>
        <a:lstStyle/>
        <a:p>
          <a:endParaRPr lang="en-US"/>
        </a:p>
      </dgm:t>
    </dgm:pt>
    <dgm:pt modelId="{623E5860-4252-4292-A37B-3706CB979D47}">
      <dgm:prSet/>
      <dgm:spPr/>
      <dgm:t>
        <a:bodyPr/>
        <a:lstStyle/>
        <a:p>
          <a:r>
            <a:rPr lang="de-AT" b="1" dirty="0"/>
            <a:t>Setting and social preferences: groupwork, individual work, quiet place, classroom, outside…</a:t>
          </a:r>
          <a:endParaRPr lang="en-US" b="1" dirty="0"/>
        </a:p>
      </dgm:t>
    </dgm:pt>
    <dgm:pt modelId="{AE0A53A3-570D-4CE3-8E5B-873CE288243E}" type="parTrans" cxnId="{4BD244F2-CFBA-41A3-BB84-CFF66FA829A2}">
      <dgm:prSet/>
      <dgm:spPr/>
      <dgm:t>
        <a:bodyPr/>
        <a:lstStyle/>
        <a:p>
          <a:endParaRPr lang="en-US"/>
        </a:p>
      </dgm:t>
    </dgm:pt>
    <dgm:pt modelId="{7F09B9A0-F583-4527-88C8-6F3BC2203BE1}" type="sibTrans" cxnId="{4BD244F2-CFBA-41A3-BB84-CFF66FA829A2}">
      <dgm:prSet/>
      <dgm:spPr/>
      <dgm:t>
        <a:bodyPr/>
        <a:lstStyle/>
        <a:p>
          <a:endParaRPr lang="en-US"/>
        </a:p>
      </dgm:t>
    </dgm:pt>
    <dgm:pt modelId="{6652644B-C7B3-4FBE-BCC5-A26CFBA7E95A}">
      <dgm:prSet/>
      <dgm:spPr/>
      <dgm:t>
        <a:bodyPr/>
        <a:lstStyle/>
        <a:p>
          <a:r>
            <a:rPr lang="de-AT" b="1" dirty="0"/>
            <a:t>Pace: how much time do you need?</a:t>
          </a:r>
          <a:endParaRPr lang="en-US" b="1" dirty="0"/>
        </a:p>
      </dgm:t>
    </dgm:pt>
    <dgm:pt modelId="{2BA07143-D20B-483F-9638-CFF17CD18540}" type="parTrans" cxnId="{AB640E2F-862C-4BBD-9FBD-7BF059F7E2A2}">
      <dgm:prSet/>
      <dgm:spPr/>
      <dgm:t>
        <a:bodyPr/>
        <a:lstStyle/>
        <a:p>
          <a:endParaRPr lang="en-US"/>
        </a:p>
      </dgm:t>
    </dgm:pt>
    <dgm:pt modelId="{8867CAC2-6884-4A0D-AD0B-BD2751EEA027}" type="sibTrans" cxnId="{AB640E2F-862C-4BBD-9FBD-7BF059F7E2A2}">
      <dgm:prSet/>
      <dgm:spPr/>
      <dgm:t>
        <a:bodyPr/>
        <a:lstStyle/>
        <a:p>
          <a:endParaRPr lang="en-US"/>
        </a:p>
      </dgm:t>
    </dgm:pt>
    <dgm:pt modelId="{AF08C271-EDD7-440C-B744-2090E1DD835B}">
      <dgm:prSet/>
      <dgm:spPr/>
      <dgm:t>
        <a:bodyPr/>
        <a:lstStyle/>
        <a:p>
          <a:r>
            <a:rPr lang="de-AT" b="1" dirty="0"/>
            <a:t>Self assessment: where are you? What will be the next step?</a:t>
          </a:r>
          <a:endParaRPr lang="en-US" b="1" dirty="0"/>
        </a:p>
      </dgm:t>
    </dgm:pt>
    <dgm:pt modelId="{7D372AEE-1302-410B-AB94-7B6005E7F1CF}" type="parTrans" cxnId="{76B526E2-ABBE-4602-ADA3-EB8CF0083277}">
      <dgm:prSet/>
      <dgm:spPr/>
      <dgm:t>
        <a:bodyPr/>
        <a:lstStyle/>
        <a:p>
          <a:endParaRPr lang="en-US"/>
        </a:p>
      </dgm:t>
    </dgm:pt>
    <dgm:pt modelId="{D22C9218-6410-4EBB-874D-937AE6E05FB2}" type="sibTrans" cxnId="{76B526E2-ABBE-4602-ADA3-EB8CF0083277}">
      <dgm:prSet/>
      <dgm:spPr/>
      <dgm:t>
        <a:bodyPr/>
        <a:lstStyle/>
        <a:p>
          <a:endParaRPr lang="en-US"/>
        </a:p>
      </dgm:t>
    </dgm:pt>
    <dgm:pt modelId="{64A5C16F-3314-48C5-80FD-169E44A3656D}" type="pres">
      <dgm:prSet presAssocID="{8A21691F-513D-4EDF-B1F0-1E8C5F404BE4}" presName="diagram" presStyleCnt="0">
        <dgm:presLayoutVars>
          <dgm:dir/>
          <dgm:resizeHandles val="exact"/>
        </dgm:presLayoutVars>
      </dgm:prSet>
      <dgm:spPr/>
    </dgm:pt>
    <dgm:pt modelId="{E170C8D9-9593-48AD-A545-DBF7955676D3}" type="pres">
      <dgm:prSet presAssocID="{4E466683-37A7-478D-A37A-BD2B6538E278}" presName="node" presStyleLbl="node1" presStyleIdx="0" presStyleCnt="9" custLinFactNeighborX="10270" custLinFactNeighborY="-894">
        <dgm:presLayoutVars>
          <dgm:bulletEnabled val="1"/>
        </dgm:presLayoutVars>
      </dgm:prSet>
      <dgm:spPr/>
    </dgm:pt>
    <dgm:pt modelId="{1E01A0B8-92E7-42F1-B97B-1B9813BE555A}" type="pres">
      <dgm:prSet presAssocID="{059AA046-E5D7-49A6-B9B5-264748AC0D02}" presName="sibTrans" presStyleCnt="0"/>
      <dgm:spPr/>
    </dgm:pt>
    <dgm:pt modelId="{B61ED932-1057-486E-A184-F1477A7CC15C}" type="pres">
      <dgm:prSet presAssocID="{14E32A8F-30F7-4C83-9709-DB4CFD941DC0}" presName="node" presStyleLbl="node1" presStyleIdx="1" presStyleCnt="9" custLinFactNeighborX="4820" custLinFactNeighborY="-894">
        <dgm:presLayoutVars>
          <dgm:bulletEnabled val="1"/>
        </dgm:presLayoutVars>
      </dgm:prSet>
      <dgm:spPr/>
    </dgm:pt>
    <dgm:pt modelId="{4BF2F279-6F19-4D6A-A6D3-3430CB93D156}" type="pres">
      <dgm:prSet presAssocID="{61699046-3BAE-4C49-9396-3C486BF23E5F}" presName="sibTrans" presStyleCnt="0"/>
      <dgm:spPr/>
    </dgm:pt>
    <dgm:pt modelId="{B4BF3257-E25F-4DA3-925E-4423A561D621}" type="pres">
      <dgm:prSet presAssocID="{34968949-7C7C-4E51-BF64-79452823ED9D}" presName="node" presStyleLbl="node1" presStyleIdx="2" presStyleCnt="9" custLinFactNeighborY="-894">
        <dgm:presLayoutVars>
          <dgm:bulletEnabled val="1"/>
        </dgm:presLayoutVars>
      </dgm:prSet>
      <dgm:spPr/>
    </dgm:pt>
    <dgm:pt modelId="{870C53A6-A98F-4CB0-9501-4C20F49F8847}" type="pres">
      <dgm:prSet presAssocID="{C8963428-FBE2-4FC0-A00C-20EDC8FD2705}" presName="sibTrans" presStyleCnt="0"/>
      <dgm:spPr/>
    </dgm:pt>
    <dgm:pt modelId="{FE6C38E9-4A13-4023-8335-4FE9FE98E4F1}" type="pres">
      <dgm:prSet presAssocID="{BBD129B8-FDC6-419F-AE05-0B4F740D7E93}" presName="node" presStyleLbl="node1" presStyleIdx="3" presStyleCnt="9" custLinFactNeighborY="-894">
        <dgm:presLayoutVars>
          <dgm:bulletEnabled val="1"/>
        </dgm:presLayoutVars>
      </dgm:prSet>
      <dgm:spPr/>
    </dgm:pt>
    <dgm:pt modelId="{79D20E84-4226-4312-B80C-6302284F1062}" type="pres">
      <dgm:prSet presAssocID="{B26C9C47-00B3-468E-9D32-1AC3B742B307}" presName="sibTrans" presStyleCnt="0"/>
      <dgm:spPr/>
    </dgm:pt>
    <dgm:pt modelId="{0B38D74E-F74C-4411-883D-E71A14FBF4D2}" type="pres">
      <dgm:prSet presAssocID="{4F39AA5C-B9F5-4DCF-B723-2C5920D8EA2A}" presName="node" presStyleLbl="node1" presStyleIdx="4" presStyleCnt="9" custLinFactNeighborX="-4611" custLinFactNeighborY="-894">
        <dgm:presLayoutVars>
          <dgm:bulletEnabled val="1"/>
        </dgm:presLayoutVars>
      </dgm:prSet>
      <dgm:spPr/>
    </dgm:pt>
    <dgm:pt modelId="{8FAA70CF-8EA5-4988-8C61-3E8C94A58B09}" type="pres">
      <dgm:prSet presAssocID="{F918153F-F36F-44DD-B623-FC25D372F705}" presName="sibTrans" presStyleCnt="0"/>
      <dgm:spPr/>
    </dgm:pt>
    <dgm:pt modelId="{2AE1FE30-5396-41A9-8FB9-30FB1FCB5C93}" type="pres">
      <dgm:prSet presAssocID="{472E063D-BB76-40E2-9E8C-3D606567DA87}" presName="node" presStyleLbl="node1" presStyleIdx="5" presStyleCnt="9">
        <dgm:presLayoutVars>
          <dgm:bulletEnabled val="1"/>
        </dgm:presLayoutVars>
      </dgm:prSet>
      <dgm:spPr/>
    </dgm:pt>
    <dgm:pt modelId="{6980C8A4-D536-4D16-A456-A74D519208A7}" type="pres">
      <dgm:prSet presAssocID="{602F7575-607B-49FA-A4CA-42E9392CD517}" presName="sibTrans" presStyleCnt="0"/>
      <dgm:spPr/>
    </dgm:pt>
    <dgm:pt modelId="{326D3270-E70D-41ED-A48A-3D2FF94B7BCD}" type="pres">
      <dgm:prSet presAssocID="{623E5860-4252-4292-A37B-3706CB979D47}" presName="node" presStyleLbl="node1" presStyleIdx="6" presStyleCnt="9">
        <dgm:presLayoutVars>
          <dgm:bulletEnabled val="1"/>
        </dgm:presLayoutVars>
      </dgm:prSet>
      <dgm:spPr/>
    </dgm:pt>
    <dgm:pt modelId="{3A20ED87-6383-4FE9-8F5E-489308899B86}" type="pres">
      <dgm:prSet presAssocID="{7F09B9A0-F583-4527-88C8-6F3BC2203BE1}" presName="sibTrans" presStyleCnt="0"/>
      <dgm:spPr/>
    </dgm:pt>
    <dgm:pt modelId="{40BF47CB-058D-472D-9224-C922C78B8E31}" type="pres">
      <dgm:prSet presAssocID="{6652644B-C7B3-4FBE-BCC5-A26CFBA7E95A}" presName="node" presStyleLbl="node1" presStyleIdx="7" presStyleCnt="9">
        <dgm:presLayoutVars>
          <dgm:bulletEnabled val="1"/>
        </dgm:presLayoutVars>
      </dgm:prSet>
      <dgm:spPr/>
    </dgm:pt>
    <dgm:pt modelId="{4F1026A9-ACD8-4F30-80E1-FFEBEA47172B}" type="pres">
      <dgm:prSet presAssocID="{8867CAC2-6884-4A0D-AD0B-BD2751EEA027}" presName="sibTrans" presStyleCnt="0"/>
      <dgm:spPr/>
    </dgm:pt>
    <dgm:pt modelId="{1CD2D3C2-1B45-4F43-BAC7-44661C998B4B}" type="pres">
      <dgm:prSet presAssocID="{AF08C271-EDD7-440C-B744-2090E1DD835B}" presName="node" presStyleLbl="node1" presStyleIdx="8" presStyleCnt="9">
        <dgm:presLayoutVars>
          <dgm:bulletEnabled val="1"/>
        </dgm:presLayoutVars>
      </dgm:prSet>
      <dgm:spPr/>
    </dgm:pt>
  </dgm:ptLst>
  <dgm:cxnLst>
    <dgm:cxn modelId="{401DBD07-3F92-4287-9C13-E814CE1E2444}" type="presOf" srcId="{4F39AA5C-B9F5-4DCF-B723-2C5920D8EA2A}" destId="{0B38D74E-F74C-4411-883D-E71A14FBF4D2}" srcOrd="0" destOrd="0" presId="urn:microsoft.com/office/officeart/2005/8/layout/default"/>
    <dgm:cxn modelId="{D5A9CB13-51FA-4DE9-A996-6E0DF8FA8F6F}" type="presOf" srcId="{14E32A8F-30F7-4C83-9709-DB4CFD941DC0}" destId="{B61ED932-1057-486E-A184-F1477A7CC15C}" srcOrd="0" destOrd="0" presId="urn:microsoft.com/office/officeart/2005/8/layout/default"/>
    <dgm:cxn modelId="{3456932C-F12D-4A15-8A42-7109C81C6D70}" srcId="{8A21691F-513D-4EDF-B1F0-1E8C5F404BE4}" destId="{472E063D-BB76-40E2-9E8C-3D606567DA87}" srcOrd="5" destOrd="0" parTransId="{5B48C054-DEFE-4C09-8B4E-EBC76A33F4DF}" sibTransId="{602F7575-607B-49FA-A4CA-42E9392CD517}"/>
    <dgm:cxn modelId="{AB640E2F-862C-4BBD-9FBD-7BF059F7E2A2}" srcId="{8A21691F-513D-4EDF-B1F0-1E8C5F404BE4}" destId="{6652644B-C7B3-4FBE-BCC5-A26CFBA7E95A}" srcOrd="7" destOrd="0" parTransId="{2BA07143-D20B-483F-9638-CFF17CD18540}" sibTransId="{8867CAC2-6884-4A0D-AD0B-BD2751EEA027}"/>
    <dgm:cxn modelId="{EADA5A5B-2EA9-482F-BCA0-16889ACAF2FE}" srcId="{8A21691F-513D-4EDF-B1F0-1E8C5F404BE4}" destId="{BBD129B8-FDC6-419F-AE05-0B4F740D7E93}" srcOrd="3" destOrd="0" parTransId="{4B7F8642-0CC9-4664-B77D-11DDC4A08D99}" sibTransId="{B26C9C47-00B3-468E-9D32-1AC3B742B307}"/>
    <dgm:cxn modelId="{A258E25E-A80E-4BF0-90E3-F5DEFA4BEA05}" type="presOf" srcId="{AF08C271-EDD7-440C-B744-2090E1DD835B}" destId="{1CD2D3C2-1B45-4F43-BAC7-44661C998B4B}" srcOrd="0" destOrd="0" presId="urn:microsoft.com/office/officeart/2005/8/layout/default"/>
    <dgm:cxn modelId="{546D7D45-60B5-4DB6-AE60-D1C074F61574}" type="presOf" srcId="{BBD129B8-FDC6-419F-AE05-0B4F740D7E93}" destId="{FE6C38E9-4A13-4023-8335-4FE9FE98E4F1}" srcOrd="0" destOrd="0" presId="urn:microsoft.com/office/officeart/2005/8/layout/default"/>
    <dgm:cxn modelId="{C8D48474-0446-4EB0-B8CE-EE6E7F7EA81A}" type="presOf" srcId="{472E063D-BB76-40E2-9E8C-3D606567DA87}" destId="{2AE1FE30-5396-41A9-8FB9-30FB1FCB5C93}" srcOrd="0" destOrd="0" presId="urn:microsoft.com/office/officeart/2005/8/layout/default"/>
    <dgm:cxn modelId="{4A723A78-63C4-47D2-A90F-E6552A89E727}" type="presOf" srcId="{8A21691F-513D-4EDF-B1F0-1E8C5F404BE4}" destId="{64A5C16F-3314-48C5-80FD-169E44A3656D}" srcOrd="0" destOrd="0" presId="urn:microsoft.com/office/officeart/2005/8/layout/default"/>
    <dgm:cxn modelId="{30A0008B-7B4B-41F0-8EC5-F7E98DC34B70}" type="presOf" srcId="{6652644B-C7B3-4FBE-BCC5-A26CFBA7E95A}" destId="{40BF47CB-058D-472D-9224-C922C78B8E31}" srcOrd="0" destOrd="0" presId="urn:microsoft.com/office/officeart/2005/8/layout/default"/>
    <dgm:cxn modelId="{20394CA3-0B23-4206-B971-042FA7323DE9}" srcId="{8A21691F-513D-4EDF-B1F0-1E8C5F404BE4}" destId="{34968949-7C7C-4E51-BF64-79452823ED9D}" srcOrd="2" destOrd="0" parTransId="{03C03C53-AA8F-4237-8092-60C4E5E48D4B}" sibTransId="{C8963428-FBE2-4FC0-A00C-20EDC8FD2705}"/>
    <dgm:cxn modelId="{6988F3B9-CC81-4FCE-88AD-37C8CE1E94C2}" type="presOf" srcId="{623E5860-4252-4292-A37B-3706CB979D47}" destId="{326D3270-E70D-41ED-A48A-3D2FF94B7BCD}" srcOrd="0" destOrd="0" presId="urn:microsoft.com/office/officeart/2005/8/layout/default"/>
    <dgm:cxn modelId="{00CC33BE-2623-41AA-9B18-8280DFC7CDF4}" srcId="{8A21691F-513D-4EDF-B1F0-1E8C5F404BE4}" destId="{4E466683-37A7-478D-A37A-BD2B6538E278}" srcOrd="0" destOrd="0" parTransId="{2DF41F28-3F10-48C2-9272-412A93C06080}" sibTransId="{059AA046-E5D7-49A6-B9B5-264748AC0D02}"/>
    <dgm:cxn modelId="{191321C0-BE2E-4DE6-B7A9-2D74717F2DC5}" type="presOf" srcId="{34968949-7C7C-4E51-BF64-79452823ED9D}" destId="{B4BF3257-E25F-4DA3-925E-4423A561D621}" srcOrd="0" destOrd="0" presId="urn:microsoft.com/office/officeart/2005/8/layout/default"/>
    <dgm:cxn modelId="{8F8288D3-BB4D-40EF-8847-D280476CB009}" srcId="{8A21691F-513D-4EDF-B1F0-1E8C5F404BE4}" destId="{14E32A8F-30F7-4C83-9709-DB4CFD941DC0}" srcOrd="1" destOrd="0" parTransId="{0249F5C2-FCCE-4408-B58B-B9E019B99FDD}" sibTransId="{61699046-3BAE-4C49-9396-3C486BF23E5F}"/>
    <dgm:cxn modelId="{48D798DB-5171-4E31-AC2C-DD60E8C155C0}" srcId="{8A21691F-513D-4EDF-B1F0-1E8C5F404BE4}" destId="{4F39AA5C-B9F5-4DCF-B723-2C5920D8EA2A}" srcOrd="4" destOrd="0" parTransId="{F0E2654C-AFD0-4C04-99F5-65E679220770}" sibTransId="{F918153F-F36F-44DD-B623-FC25D372F705}"/>
    <dgm:cxn modelId="{76B526E2-ABBE-4602-ADA3-EB8CF0083277}" srcId="{8A21691F-513D-4EDF-B1F0-1E8C5F404BE4}" destId="{AF08C271-EDD7-440C-B744-2090E1DD835B}" srcOrd="8" destOrd="0" parTransId="{7D372AEE-1302-410B-AB94-7B6005E7F1CF}" sibTransId="{D22C9218-6410-4EBB-874D-937AE6E05FB2}"/>
    <dgm:cxn modelId="{C79C37EB-3D50-42F3-BC47-26952BA252F3}" type="presOf" srcId="{4E466683-37A7-478D-A37A-BD2B6538E278}" destId="{E170C8D9-9593-48AD-A545-DBF7955676D3}" srcOrd="0" destOrd="0" presId="urn:microsoft.com/office/officeart/2005/8/layout/default"/>
    <dgm:cxn modelId="{4BD244F2-CFBA-41A3-BB84-CFF66FA829A2}" srcId="{8A21691F-513D-4EDF-B1F0-1E8C5F404BE4}" destId="{623E5860-4252-4292-A37B-3706CB979D47}" srcOrd="6" destOrd="0" parTransId="{AE0A53A3-570D-4CE3-8E5B-873CE288243E}" sibTransId="{7F09B9A0-F583-4527-88C8-6F3BC2203BE1}"/>
    <dgm:cxn modelId="{EF508BB5-5C41-4576-BFD8-97C1D5C09EA9}" type="presParOf" srcId="{64A5C16F-3314-48C5-80FD-169E44A3656D}" destId="{E170C8D9-9593-48AD-A545-DBF7955676D3}" srcOrd="0" destOrd="0" presId="urn:microsoft.com/office/officeart/2005/8/layout/default"/>
    <dgm:cxn modelId="{D8E481B3-747A-4C9E-8301-1385AF93299D}" type="presParOf" srcId="{64A5C16F-3314-48C5-80FD-169E44A3656D}" destId="{1E01A0B8-92E7-42F1-B97B-1B9813BE555A}" srcOrd="1" destOrd="0" presId="urn:microsoft.com/office/officeart/2005/8/layout/default"/>
    <dgm:cxn modelId="{9ACD4F17-C5D2-470A-9A01-03CB31132C4E}" type="presParOf" srcId="{64A5C16F-3314-48C5-80FD-169E44A3656D}" destId="{B61ED932-1057-486E-A184-F1477A7CC15C}" srcOrd="2" destOrd="0" presId="urn:microsoft.com/office/officeart/2005/8/layout/default"/>
    <dgm:cxn modelId="{E70CB53B-0CE9-47EF-96FF-8A536BEC3B3E}" type="presParOf" srcId="{64A5C16F-3314-48C5-80FD-169E44A3656D}" destId="{4BF2F279-6F19-4D6A-A6D3-3430CB93D156}" srcOrd="3" destOrd="0" presId="urn:microsoft.com/office/officeart/2005/8/layout/default"/>
    <dgm:cxn modelId="{906F6BD7-18F3-4927-9AC5-05768F1D1F99}" type="presParOf" srcId="{64A5C16F-3314-48C5-80FD-169E44A3656D}" destId="{B4BF3257-E25F-4DA3-925E-4423A561D621}" srcOrd="4" destOrd="0" presId="urn:microsoft.com/office/officeart/2005/8/layout/default"/>
    <dgm:cxn modelId="{59F5F58C-4A3F-480D-86AF-97DED4D1FAF3}" type="presParOf" srcId="{64A5C16F-3314-48C5-80FD-169E44A3656D}" destId="{870C53A6-A98F-4CB0-9501-4C20F49F8847}" srcOrd="5" destOrd="0" presId="urn:microsoft.com/office/officeart/2005/8/layout/default"/>
    <dgm:cxn modelId="{8A4E39F3-B30D-4EAD-A9CA-82C65B27B9EA}" type="presParOf" srcId="{64A5C16F-3314-48C5-80FD-169E44A3656D}" destId="{FE6C38E9-4A13-4023-8335-4FE9FE98E4F1}" srcOrd="6" destOrd="0" presId="urn:microsoft.com/office/officeart/2005/8/layout/default"/>
    <dgm:cxn modelId="{52DEB697-D7EC-4113-9661-F702E3AE9663}" type="presParOf" srcId="{64A5C16F-3314-48C5-80FD-169E44A3656D}" destId="{79D20E84-4226-4312-B80C-6302284F1062}" srcOrd="7" destOrd="0" presId="urn:microsoft.com/office/officeart/2005/8/layout/default"/>
    <dgm:cxn modelId="{B7F3FD42-656B-407D-A5C7-A1FECCC64454}" type="presParOf" srcId="{64A5C16F-3314-48C5-80FD-169E44A3656D}" destId="{0B38D74E-F74C-4411-883D-E71A14FBF4D2}" srcOrd="8" destOrd="0" presId="urn:microsoft.com/office/officeart/2005/8/layout/default"/>
    <dgm:cxn modelId="{87559FFC-36FC-47EB-85B6-7B273CAB158C}" type="presParOf" srcId="{64A5C16F-3314-48C5-80FD-169E44A3656D}" destId="{8FAA70CF-8EA5-4988-8C61-3E8C94A58B09}" srcOrd="9" destOrd="0" presId="urn:microsoft.com/office/officeart/2005/8/layout/default"/>
    <dgm:cxn modelId="{0F4EF126-C4C3-4FDB-B840-CE453193D663}" type="presParOf" srcId="{64A5C16F-3314-48C5-80FD-169E44A3656D}" destId="{2AE1FE30-5396-41A9-8FB9-30FB1FCB5C93}" srcOrd="10" destOrd="0" presId="urn:microsoft.com/office/officeart/2005/8/layout/default"/>
    <dgm:cxn modelId="{90C0BFFE-6BDD-434C-AC9B-F241B237451D}" type="presParOf" srcId="{64A5C16F-3314-48C5-80FD-169E44A3656D}" destId="{6980C8A4-D536-4D16-A456-A74D519208A7}" srcOrd="11" destOrd="0" presId="urn:microsoft.com/office/officeart/2005/8/layout/default"/>
    <dgm:cxn modelId="{0430CD0F-0524-49D5-A00C-DCD4A16E89A5}" type="presParOf" srcId="{64A5C16F-3314-48C5-80FD-169E44A3656D}" destId="{326D3270-E70D-41ED-A48A-3D2FF94B7BCD}" srcOrd="12" destOrd="0" presId="urn:microsoft.com/office/officeart/2005/8/layout/default"/>
    <dgm:cxn modelId="{E3760731-98A2-4503-A68D-2E2B08B4C7AE}" type="presParOf" srcId="{64A5C16F-3314-48C5-80FD-169E44A3656D}" destId="{3A20ED87-6383-4FE9-8F5E-489308899B86}" srcOrd="13" destOrd="0" presId="urn:microsoft.com/office/officeart/2005/8/layout/default"/>
    <dgm:cxn modelId="{DB0157AD-9718-436B-BA3E-3E481CCDAE01}" type="presParOf" srcId="{64A5C16F-3314-48C5-80FD-169E44A3656D}" destId="{40BF47CB-058D-472D-9224-C922C78B8E31}" srcOrd="14" destOrd="0" presId="urn:microsoft.com/office/officeart/2005/8/layout/default"/>
    <dgm:cxn modelId="{AF6E8ADA-F9C6-41C8-B4A0-AA146CD16404}" type="presParOf" srcId="{64A5C16F-3314-48C5-80FD-169E44A3656D}" destId="{4F1026A9-ACD8-4F30-80E1-FFEBEA47172B}" srcOrd="15" destOrd="0" presId="urn:microsoft.com/office/officeart/2005/8/layout/default"/>
    <dgm:cxn modelId="{FC04B8C1-F3AA-47A4-A0AB-6619DD8E3555}" type="presParOf" srcId="{64A5C16F-3314-48C5-80FD-169E44A3656D}" destId="{1CD2D3C2-1B45-4F43-BAC7-44661C998B4B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C99DB-61DF-4454-8858-E7933D750CA4}">
      <dsp:nvSpPr>
        <dsp:cNvPr id="0" name=""/>
        <dsp:cNvSpPr/>
      </dsp:nvSpPr>
      <dsp:spPr>
        <a:xfrm>
          <a:off x="0" y="2232"/>
          <a:ext cx="85042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D11FE-8BDF-41E3-9E2B-A344346B881C}">
      <dsp:nvSpPr>
        <dsp:cNvPr id="0" name=""/>
        <dsp:cNvSpPr/>
      </dsp:nvSpPr>
      <dsp:spPr>
        <a:xfrm>
          <a:off x="0" y="2232"/>
          <a:ext cx="8504238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/>
            <a:t>„The autonomous learner is one that </a:t>
          </a:r>
          <a:r>
            <a:rPr lang="de-DE" sz="2900" b="1" kern="1200"/>
            <a:t>constructs knowledge from direct experience</a:t>
          </a:r>
          <a:r>
            <a:rPr lang="de-DE" sz="2900" kern="1200"/>
            <a:t>, rather than one who responds to someone‘s instruction“ </a:t>
          </a:r>
          <a:endParaRPr lang="en-US" sz="2900" kern="1200"/>
        </a:p>
      </dsp:txBody>
      <dsp:txXfrm>
        <a:off x="0" y="2232"/>
        <a:ext cx="8504238" cy="1522511"/>
      </dsp:txXfrm>
    </dsp:sp>
    <dsp:sp modelId="{107B82AF-DE3B-4BBF-8691-D3E6EA81C330}">
      <dsp:nvSpPr>
        <dsp:cNvPr id="0" name=""/>
        <dsp:cNvSpPr/>
      </dsp:nvSpPr>
      <dsp:spPr>
        <a:xfrm>
          <a:off x="0" y="1524744"/>
          <a:ext cx="85042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FC1ABA-4FF9-4213-AAFE-1FC39D474BB8}">
      <dsp:nvSpPr>
        <dsp:cNvPr id="0" name=""/>
        <dsp:cNvSpPr/>
      </dsp:nvSpPr>
      <dsp:spPr>
        <a:xfrm>
          <a:off x="0" y="1524744"/>
          <a:ext cx="8504238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/>
            <a:t>„Our job is to </a:t>
          </a:r>
          <a:r>
            <a:rPr lang="de-DE" sz="2900" b="1" kern="1200"/>
            <a:t>create learning opportunities</a:t>
          </a:r>
          <a:r>
            <a:rPr lang="de-DE" sz="2900" kern="1200"/>
            <a:t>, not to impose a method“ There‘s more than one way to learn a language.“    (Benson 2001)</a:t>
          </a:r>
          <a:endParaRPr lang="en-US" sz="2900" kern="1200"/>
        </a:p>
      </dsp:txBody>
      <dsp:txXfrm>
        <a:off x="0" y="1524744"/>
        <a:ext cx="8504238" cy="1522511"/>
      </dsp:txXfrm>
    </dsp:sp>
    <dsp:sp modelId="{DEA2B4AB-4BBD-4E43-ABBD-0CA0FF5456E7}">
      <dsp:nvSpPr>
        <dsp:cNvPr id="0" name=""/>
        <dsp:cNvSpPr/>
      </dsp:nvSpPr>
      <dsp:spPr>
        <a:xfrm>
          <a:off x="0" y="3047255"/>
          <a:ext cx="85042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399FC3-BD18-4589-B8D2-29989959FF97}">
      <dsp:nvSpPr>
        <dsp:cNvPr id="0" name=""/>
        <dsp:cNvSpPr/>
      </dsp:nvSpPr>
      <dsp:spPr>
        <a:xfrm>
          <a:off x="0" y="3047255"/>
          <a:ext cx="8504238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/>
            <a:t>Effective teachers can navigate between the two poles.</a:t>
          </a:r>
          <a:endParaRPr lang="en-US" sz="2900" kern="1200"/>
        </a:p>
      </dsp:txBody>
      <dsp:txXfrm>
        <a:off x="0" y="3047255"/>
        <a:ext cx="8504238" cy="1522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5A3C9-CC02-47C2-BDA2-8C43AF25783E}">
      <dsp:nvSpPr>
        <dsp:cNvPr id="0" name=""/>
        <dsp:cNvSpPr/>
      </dsp:nvSpPr>
      <dsp:spPr>
        <a:xfrm>
          <a:off x="2362" y="1342848"/>
          <a:ext cx="2370638" cy="237063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0464" tIns="45720" rIns="130464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TBL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Task based learning </a:t>
          </a:r>
          <a:endParaRPr lang="en-AT" sz="1800" kern="1200" dirty="0"/>
        </a:p>
      </dsp:txBody>
      <dsp:txXfrm>
        <a:off x="349534" y="1690020"/>
        <a:ext cx="1676294" cy="1676294"/>
      </dsp:txXfrm>
    </dsp:sp>
    <dsp:sp modelId="{EB355D19-A7D6-40D6-8CF5-DEBBE0CC0310}">
      <dsp:nvSpPr>
        <dsp:cNvPr id="0" name=""/>
        <dsp:cNvSpPr/>
      </dsp:nvSpPr>
      <dsp:spPr>
        <a:xfrm>
          <a:off x="1898873" y="1342848"/>
          <a:ext cx="2370638" cy="2370638"/>
        </a:xfrm>
        <a:prstGeom prst="ellipse">
          <a:avLst/>
        </a:prstGeom>
        <a:solidFill>
          <a:schemeClr val="accent5">
            <a:alpha val="50000"/>
            <a:hueOff val="6200561"/>
            <a:satOff val="-2368"/>
            <a:lumOff val="-7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0464" tIns="40640" rIns="13046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FIP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Format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Imagination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Pride</a:t>
          </a:r>
          <a:endParaRPr lang="en-AT" sz="1800" kern="1200" dirty="0"/>
        </a:p>
      </dsp:txBody>
      <dsp:txXfrm>
        <a:off x="2246045" y="1690020"/>
        <a:ext cx="1676294" cy="1676294"/>
      </dsp:txXfrm>
    </dsp:sp>
    <dsp:sp modelId="{EBB64BB8-CEEE-4D0D-BB15-BE09289D6EB4}">
      <dsp:nvSpPr>
        <dsp:cNvPr id="0" name=""/>
        <dsp:cNvSpPr/>
      </dsp:nvSpPr>
      <dsp:spPr>
        <a:xfrm>
          <a:off x="3795384" y="1342848"/>
          <a:ext cx="2370638" cy="2370638"/>
        </a:xfrm>
        <a:prstGeom prst="ellipse">
          <a:avLst/>
        </a:prstGeom>
        <a:solidFill>
          <a:schemeClr val="accent5">
            <a:alpha val="50000"/>
            <a:hueOff val="12401122"/>
            <a:satOff val="-4736"/>
            <a:lumOff val="-143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0464" tIns="46990" rIns="130464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Choice</a:t>
          </a:r>
          <a:endParaRPr lang="en-AT" sz="3700" kern="1200" dirty="0"/>
        </a:p>
      </dsp:txBody>
      <dsp:txXfrm>
        <a:off x="4142556" y="1690020"/>
        <a:ext cx="1676294" cy="1676294"/>
      </dsp:txXfrm>
    </dsp:sp>
    <dsp:sp modelId="{A198BE84-4E61-4D53-9C50-8912A801559A}">
      <dsp:nvSpPr>
        <dsp:cNvPr id="0" name=""/>
        <dsp:cNvSpPr/>
      </dsp:nvSpPr>
      <dsp:spPr>
        <a:xfrm>
          <a:off x="5691894" y="1342848"/>
          <a:ext cx="2370638" cy="2370638"/>
        </a:xfrm>
        <a:prstGeom prst="ellipse">
          <a:avLst/>
        </a:prstGeom>
        <a:solidFill>
          <a:schemeClr val="accent5">
            <a:alpha val="50000"/>
            <a:hueOff val="18601683"/>
            <a:satOff val="-7104"/>
            <a:lumOff val="-2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0464" tIns="46990" rIns="130464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Time</a:t>
          </a:r>
          <a:endParaRPr lang="en-AT" sz="3700" kern="1200" dirty="0"/>
        </a:p>
      </dsp:txBody>
      <dsp:txXfrm>
        <a:off x="6039066" y="1690020"/>
        <a:ext cx="1676294" cy="16762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0C8D9-9593-48AD-A545-DBF7955676D3}">
      <dsp:nvSpPr>
        <dsp:cNvPr id="0" name=""/>
        <dsp:cNvSpPr/>
      </dsp:nvSpPr>
      <dsp:spPr>
        <a:xfrm>
          <a:off x="172815" y="359998"/>
          <a:ext cx="1652992" cy="9917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100" b="1" kern="1200" dirty="0"/>
            <a:t>Themes and topics of interest</a:t>
          </a:r>
          <a:endParaRPr lang="en-US" sz="1100" b="1" kern="1200" dirty="0"/>
        </a:p>
      </dsp:txBody>
      <dsp:txXfrm>
        <a:off x="172815" y="359998"/>
        <a:ext cx="1652992" cy="991795"/>
      </dsp:txXfrm>
    </dsp:sp>
    <dsp:sp modelId="{B61ED932-1057-486E-A184-F1477A7CC15C}">
      <dsp:nvSpPr>
        <dsp:cNvPr id="0" name=""/>
        <dsp:cNvSpPr/>
      </dsp:nvSpPr>
      <dsp:spPr>
        <a:xfrm>
          <a:off x="1901018" y="359998"/>
          <a:ext cx="1652992" cy="991795"/>
        </a:xfrm>
        <a:prstGeom prst="rect">
          <a:avLst/>
        </a:prstGeom>
        <a:solidFill>
          <a:schemeClr val="accent2">
            <a:hueOff val="-345993"/>
            <a:satOff val="-199"/>
            <a:lumOff val="53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100" b="1" kern="1200" dirty="0"/>
            <a:t>Resources and materials</a:t>
          </a:r>
          <a:endParaRPr lang="en-US" sz="1100" b="1" kern="1200" dirty="0"/>
        </a:p>
      </dsp:txBody>
      <dsp:txXfrm>
        <a:off x="1901018" y="359998"/>
        <a:ext cx="1652992" cy="991795"/>
      </dsp:txXfrm>
    </dsp:sp>
    <dsp:sp modelId="{B4BF3257-E25F-4DA3-925E-4423A561D621}">
      <dsp:nvSpPr>
        <dsp:cNvPr id="0" name=""/>
        <dsp:cNvSpPr/>
      </dsp:nvSpPr>
      <dsp:spPr>
        <a:xfrm>
          <a:off x="3639635" y="359998"/>
          <a:ext cx="1652992" cy="991795"/>
        </a:xfrm>
        <a:prstGeom prst="rect">
          <a:avLst/>
        </a:prstGeom>
        <a:solidFill>
          <a:schemeClr val="accent2">
            <a:hueOff val="-691987"/>
            <a:satOff val="-398"/>
            <a:lumOff val="107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100" b="1" kern="1200" dirty="0"/>
            <a:t>Route and strategy: how do you want to learn this? </a:t>
          </a:r>
          <a:endParaRPr lang="en-US" sz="1100" b="1" kern="1200" dirty="0"/>
        </a:p>
      </dsp:txBody>
      <dsp:txXfrm>
        <a:off x="3639635" y="359998"/>
        <a:ext cx="1652992" cy="991795"/>
      </dsp:txXfrm>
    </dsp:sp>
    <dsp:sp modelId="{FE6C38E9-4A13-4023-8335-4FE9FE98E4F1}">
      <dsp:nvSpPr>
        <dsp:cNvPr id="0" name=""/>
        <dsp:cNvSpPr/>
      </dsp:nvSpPr>
      <dsp:spPr>
        <a:xfrm>
          <a:off x="5457927" y="359998"/>
          <a:ext cx="1652992" cy="991795"/>
        </a:xfrm>
        <a:prstGeom prst="rect">
          <a:avLst/>
        </a:prstGeom>
        <a:solidFill>
          <a:schemeClr val="accent2">
            <a:hueOff val="-1037980"/>
            <a:satOff val="-597"/>
            <a:lumOff val="161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100" b="1" kern="1200" dirty="0"/>
            <a:t>Real questions: students ask questions based on their own sense of wonder</a:t>
          </a:r>
          <a:endParaRPr lang="en-US" sz="1100" b="1" kern="1200" dirty="0"/>
        </a:p>
      </dsp:txBody>
      <dsp:txXfrm>
        <a:off x="5457927" y="359998"/>
        <a:ext cx="1652992" cy="991795"/>
      </dsp:txXfrm>
    </dsp:sp>
    <dsp:sp modelId="{0B38D74E-F74C-4411-883D-E71A14FBF4D2}">
      <dsp:nvSpPr>
        <dsp:cNvPr id="0" name=""/>
        <dsp:cNvSpPr/>
      </dsp:nvSpPr>
      <dsp:spPr>
        <a:xfrm>
          <a:off x="7199999" y="359998"/>
          <a:ext cx="1652992" cy="991795"/>
        </a:xfrm>
        <a:prstGeom prst="rect">
          <a:avLst/>
        </a:prstGeom>
        <a:solidFill>
          <a:schemeClr val="accent2">
            <a:hueOff val="-1383973"/>
            <a:satOff val="-795"/>
            <a:lumOff val="215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100" b="1" kern="1200" dirty="0"/>
            <a:t>Product: how do you want to show that you have learned it? (Video, audio, texttype, format…)</a:t>
          </a:r>
          <a:endParaRPr lang="en-US" sz="1100" b="1" kern="1200" dirty="0"/>
        </a:p>
      </dsp:txBody>
      <dsp:txXfrm>
        <a:off x="7199999" y="359998"/>
        <a:ext cx="1652992" cy="991795"/>
      </dsp:txXfrm>
    </dsp:sp>
    <dsp:sp modelId="{2AE1FE30-5396-41A9-8FB9-30FB1FCB5C93}">
      <dsp:nvSpPr>
        <dsp:cNvPr id="0" name=""/>
        <dsp:cNvSpPr/>
      </dsp:nvSpPr>
      <dsp:spPr>
        <a:xfrm>
          <a:off x="912198" y="1525959"/>
          <a:ext cx="1652992" cy="991795"/>
        </a:xfrm>
        <a:prstGeom prst="rect">
          <a:avLst/>
        </a:prstGeom>
        <a:solidFill>
          <a:schemeClr val="accent2">
            <a:hueOff val="-1729966"/>
            <a:satOff val="-994"/>
            <a:lumOff val="2696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100" b="1" kern="1200" dirty="0"/>
            <a:t>Scaffolding: what kind of help do you need? (Textbook, handout, instruction video, peers, teacher…)</a:t>
          </a:r>
          <a:endParaRPr lang="en-US" sz="1100" b="1" kern="1200" dirty="0"/>
        </a:p>
      </dsp:txBody>
      <dsp:txXfrm>
        <a:off x="912198" y="1525959"/>
        <a:ext cx="1652992" cy="991795"/>
      </dsp:txXfrm>
    </dsp:sp>
    <dsp:sp modelId="{326D3270-E70D-41ED-A48A-3D2FF94B7BCD}">
      <dsp:nvSpPr>
        <dsp:cNvPr id="0" name=""/>
        <dsp:cNvSpPr/>
      </dsp:nvSpPr>
      <dsp:spPr>
        <a:xfrm>
          <a:off x="2730490" y="1525959"/>
          <a:ext cx="1652992" cy="991795"/>
        </a:xfrm>
        <a:prstGeom prst="rect">
          <a:avLst/>
        </a:prstGeom>
        <a:solidFill>
          <a:schemeClr val="accent2">
            <a:hueOff val="-2075960"/>
            <a:satOff val="-1193"/>
            <a:lumOff val="323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100" b="1" kern="1200" dirty="0"/>
            <a:t>Setting and social preferences: groupwork, individual work, quiet place, classroom, outside…</a:t>
          </a:r>
          <a:endParaRPr lang="en-US" sz="1100" b="1" kern="1200" dirty="0"/>
        </a:p>
      </dsp:txBody>
      <dsp:txXfrm>
        <a:off x="2730490" y="1525959"/>
        <a:ext cx="1652992" cy="991795"/>
      </dsp:txXfrm>
    </dsp:sp>
    <dsp:sp modelId="{40BF47CB-058D-472D-9224-C922C78B8E31}">
      <dsp:nvSpPr>
        <dsp:cNvPr id="0" name=""/>
        <dsp:cNvSpPr/>
      </dsp:nvSpPr>
      <dsp:spPr>
        <a:xfrm>
          <a:off x="4548781" y="1525959"/>
          <a:ext cx="1652992" cy="991795"/>
        </a:xfrm>
        <a:prstGeom prst="rect">
          <a:avLst/>
        </a:prstGeom>
        <a:solidFill>
          <a:schemeClr val="accent2">
            <a:hueOff val="-2421953"/>
            <a:satOff val="-1392"/>
            <a:lumOff val="377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100" b="1" kern="1200" dirty="0"/>
            <a:t>Pace: how much time do you need?</a:t>
          </a:r>
          <a:endParaRPr lang="en-US" sz="1100" b="1" kern="1200" dirty="0"/>
        </a:p>
      </dsp:txBody>
      <dsp:txXfrm>
        <a:off x="4548781" y="1525959"/>
        <a:ext cx="1652992" cy="991795"/>
      </dsp:txXfrm>
    </dsp:sp>
    <dsp:sp modelId="{1CD2D3C2-1B45-4F43-BAC7-44661C998B4B}">
      <dsp:nvSpPr>
        <dsp:cNvPr id="0" name=""/>
        <dsp:cNvSpPr/>
      </dsp:nvSpPr>
      <dsp:spPr>
        <a:xfrm>
          <a:off x="6367073" y="1525959"/>
          <a:ext cx="1652992" cy="991795"/>
        </a:xfrm>
        <a:prstGeom prst="rect">
          <a:avLst/>
        </a:prstGeom>
        <a:solidFill>
          <a:schemeClr val="accent2">
            <a:hueOff val="-2767946"/>
            <a:satOff val="-1591"/>
            <a:lumOff val="4314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100" b="1" kern="1200" dirty="0"/>
            <a:t>Self assessment: where are you? What will be the next step?</a:t>
          </a:r>
          <a:endParaRPr lang="en-US" sz="1100" b="1" kern="1200" dirty="0"/>
        </a:p>
      </dsp:txBody>
      <dsp:txXfrm>
        <a:off x="6367073" y="1525959"/>
        <a:ext cx="1652992" cy="991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AEE9A-C057-41F8-8D24-A6557061405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5FC89-3D49-46AC-9473-8E0C89A8F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8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73B06-6CF1-4BD2-A15B-DE7A7AFB638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9C2F0-EC85-4936-BFF6-581EE8D6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39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Introduce myself…</a:t>
            </a:r>
          </a:p>
          <a:p>
            <a:r>
              <a:rPr lang="de-DE"/>
              <a:t>Achtung…Folien auf Engl, spreche aber Deutsch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100F-DB2B-499A-AF18-B8464B4F45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66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100F-DB2B-499A-AF18-B8464B4F45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95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100F-DB2B-499A-AF18-B8464B4F45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4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100F-DB2B-499A-AF18-B8464B4F45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05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fontAlgn="t">
              <a:spcBef>
                <a:spcPts val="0"/>
              </a:spcBef>
              <a:spcAft>
                <a:spcPts val="0"/>
              </a:spcAft>
            </a:pPr>
            <a:r>
              <a:rPr lang="de-DE" b="0" dirty="0">
                <a:effectLst/>
              </a:rPr>
              <a:t>Ich habe in meinem abstract versprochen ein System vorzustellen, in dem 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Vorbereitungszeit, Ihre Korrekturzeit und Ihr Administrationsaufwand um  50% gesenkt sind, und Sie diese Zeit stattdessen dafür aufwenden können, um mit den Schülern und Schülerinnen einzeln oder in Kleingruppen zu arbeiten, sodass diese besser lernen können?.</a:t>
            </a:r>
          </a:p>
          <a:p>
            <a:pPr marL="0" algn="l" rtl="0" fontAlgn="t">
              <a:spcBef>
                <a:spcPts val="0"/>
              </a:spcBef>
              <a:spcAft>
                <a:spcPts val="0"/>
              </a:spcAft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Zu schön, um wahr zu sein?</a:t>
            </a:r>
            <a:endParaRPr lang="de-DE" b="0" dirty="0">
              <a:effectLst/>
            </a:endParaRPr>
          </a:p>
          <a:p>
            <a:pPr marL="0" algn="l" rtl="0" fontAlgn="t">
              <a:spcBef>
                <a:spcPts val="0"/>
              </a:spcBef>
              <a:spcAft>
                <a:spcPts val="0"/>
              </a:spcAft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Genau das tun wir in den Flexiklassen der PraxisNMS der PH Steiermark. </a:t>
            </a:r>
            <a:endParaRPr lang="de-DE" b="0" dirty="0"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889FD-0077-42EF-9287-BC2F9203A53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007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12 Module für 2 Jahre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889FD-0077-42EF-9287-BC2F9203A53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82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100F-DB2B-499A-AF18-B8464B4F456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05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Knowledge and understanding cannot be transferred from the teacher‘s brain to the learners‘ brains.</a:t>
            </a:r>
          </a:p>
          <a:p>
            <a:r>
              <a:rPr lang="de-AT" dirty="0"/>
              <a:t>Students‘ brains are very different from databanks or file-systems and</a:t>
            </a:r>
          </a:p>
          <a:p>
            <a:r>
              <a:rPr lang="de-AT" dirty="0"/>
              <a:t>Teachers are not walking encyclopedias.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94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Celebrate success and achievements – dopamine shower!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72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Überblick – wir schauen uns jeden der drei Bereiche genauer an. Alle drei sind psychologisch wichtig und haben aber Folgen auf chemisch – neuronaler Ebene. (Transmitter – Synapsenwachstum… growth cones…)</a:t>
            </a:r>
          </a:p>
          <a:p>
            <a:r>
              <a:rPr lang="de-AT" dirty="0"/>
              <a:t>Intrinsic Motivation: Dopaminspirale!!! Will mehr und mehr von diesem Erfolg.</a:t>
            </a:r>
          </a:p>
          <a:p>
            <a:endParaRPr lang="de-AT" dirty="0"/>
          </a:p>
          <a:p>
            <a:r>
              <a:rPr lang="de-AT" dirty="0"/>
              <a:t>Mastery: Stolz auf den Erfolg</a:t>
            </a:r>
          </a:p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100F-DB2B-499A-AF18-B8464B4F45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42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Ich muss in der Klasse versuchen möglichst viele dieser Bedürfnisse zu befriedigen. Sonst findet wenig Lernen statt.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8310F-3F7A-4A9C-892D-242CD6C38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797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79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100F-DB2B-499A-AF18-B8464B4F45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44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100F-DB2B-499A-AF18-B8464B4F45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18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100F-DB2B-499A-AF18-B8464B4F45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361B-06B2-462D-8EB4-C29DBF42320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2F00-6829-409E-A094-B3975AA30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43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05.10.2022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61744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05.10.2022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1202143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05.10.2022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328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05.10.2022</a:t>
            </a:fld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0057035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05.10.2022</a:t>
            </a:fld>
            <a:endParaRPr lang="de-DE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0793920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05.10.2022</a:t>
            </a:fld>
            <a:endParaRPr lang="de-DE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9433761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05.10.2022</a:t>
            </a:fld>
            <a:endParaRPr lang="de-DE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987231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 rtl="0"/>
            <a:fld id="{3BE64BA8-F420-4CC6-A0E8-1A7F7A416A9F}" type="datetime1">
              <a:rPr lang="de-DE" noProof="0" smtClean="0"/>
              <a:t>05.10.2022</a:t>
            </a:fld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7135973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05.10.2022</a:t>
            </a:fld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3391216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05.10.2022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9588990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E64BA8-F420-4CC6-A0E8-1A7F7A416A9F}" type="datetime1">
              <a:rPr lang="de-DE" noProof="0" smtClean="0"/>
              <a:t>05.10.2022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3026410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AB3A6B3-3709-4169-944B-160C900ACEB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AB3A6B3-3709-4169-944B-160C900ACEB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AB3A6B3-3709-4169-944B-160C900ACEB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24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rtl="0"/>
            <a:fld id="{3BE64BA8-F420-4CC6-A0E8-1A7F7A416A9F}" type="datetime1">
              <a:rPr lang="de-DE" noProof="0" smtClean="0"/>
              <a:t>05.10.2022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35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hyperlink" Target="https://epep.at/?page_id=601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epep.at/?page_id=1554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hyperlink" Target="https://epep.at/?page_id=235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hyperlink" Target="http://epep.at/?page_id=1293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hyperlink" Target="https://epep.at/?page_id=4027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35.JPG"/><Relationship Id="rId2" Type="http://schemas.openxmlformats.org/officeDocument/2006/relationships/hyperlink" Target="https://epep.at/?page_id=5614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bsters.com/gb/" TargetMode="External"/><Relationship Id="rId5" Type="http://schemas.openxmlformats.org/officeDocument/2006/relationships/image" Target="../media/image58.jpg"/><Relationship Id="rId4" Type="http://schemas.openxmlformats.org/officeDocument/2006/relationships/hyperlink" Target="https://readingiscool.xyz/rc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hyperlink" Target="https://epep.at/?page_id=323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gibsters.com/gb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gibsters.com/" TargetMode="Externa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pep.at/?page_id=3841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ymbaloo.com/home/mix/13ePBgY6B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zleitner.com/epep/Uni/PPS2/matura-reading-writing-choices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hyperlink" Target="http://epep.at/?page_id=3650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epep.at/?page_id=66" TargetMode="External"/><Relationship Id="rId3" Type="http://schemas.openxmlformats.org/officeDocument/2006/relationships/hyperlink" Target="https://epep.at/?page_id=2490" TargetMode="External"/><Relationship Id="rId7" Type="http://schemas.openxmlformats.org/officeDocument/2006/relationships/image" Target="../media/image8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eduvidual.at/my/" TargetMode="Externa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myseryniti.wordpress.com/2012/09/20/book-chat-thursday-5" TargetMode="External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neilmossey.blogspot.com/2016/01/dinner-vs-tea-battle-over-our-kids.html" TargetMode="External"/><Relationship Id="rId5" Type="http://schemas.openxmlformats.org/officeDocument/2006/relationships/image" Target="../media/image117.jpg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://epep.at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127.jpg"/><Relationship Id="rId7" Type="http://schemas.openxmlformats.org/officeDocument/2006/relationships/hyperlink" Target="http://profslusos.blogspot.com/2013/08/para-quando-publicitacao-das-listas-de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8.pn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babousrini.blogspot.com.au/2012/02/thought-provoking-cartoon-which-step.htm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eugner.at/files/nachlese/010909/Go_OffUnt_Didaktik_des_weissen_Blattes.pdf" TargetMode="External"/><Relationship Id="rId2" Type="http://schemas.openxmlformats.org/officeDocument/2006/relationships/hyperlink" Target="http://www.finchpark.com/afe/l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950C87E6-1F92-4DD4-A30D-312BEBDDC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35" y="2096815"/>
            <a:ext cx="1424104" cy="3030009"/>
          </a:xfrm>
          <a:prstGeom prst="rect">
            <a:avLst/>
          </a:prstGeom>
        </p:spPr>
      </p:pic>
      <p:pic>
        <p:nvPicPr>
          <p:cNvPr id="7" name="Picture 6" descr="A picture containing toy, doll&#10;&#10;Description generated with high confidence">
            <a:extLst>
              <a:ext uri="{FF2B5EF4-FFF2-40B4-BE49-F238E27FC236}">
                <a16:creationId xmlns:a16="http://schemas.microsoft.com/office/drawing/2014/main" id="{3873D2B5-B2E3-419B-8B3F-199EC7CCE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11" y="2096815"/>
            <a:ext cx="1780130" cy="303000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D0839E8-E01E-4091-A6B7-437B57550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2814" y="3347349"/>
            <a:ext cx="3403330" cy="907473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Ink Free" panose="03080402000500000000" pitchFamily="66" charset="0"/>
              </a:rPr>
              <a:t>… and how we can change this.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F8F62-D4BA-4B80-A7DD-A3A3C82D1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476672"/>
            <a:ext cx="7632848" cy="1288256"/>
          </a:xfrm>
        </p:spPr>
        <p:txBody>
          <a:bodyPr>
            <a:normAutofit fontScale="90000"/>
          </a:bodyPr>
          <a:lstStyle/>
          <a:p>
            <a:br>
              <a:rPr lang="de-AT" sz="2775" b="1" dirty="0">
                <a:latin typeface="Ink Free" panose="03080402000500000000" pitchFamily="66" charset="0"/>
              </a:rPr>
            </a:br>
            <a:r>
              <a:rPr lang="de-AT" sz="3600" b="1" dirty="0" err="1">
                <a:latin typeface="Ink Free" panose="03080402000500000000" pitchFamily="66" charset="0"/>
              </a:rPr>
              <a:t>Why</a:t>
            </a:r>
            <a:r>
              <a:rPr lang="de-AT" sz="3600" b="1" dirty="0">
                <a:latin typeface="Ink Free" panose="03080402000500000000" pitchFamily="66" charset="0"/>
              </a:rPr>
              <a:t> </a:t>
            </a:r>
            <a:r>
              <a:rPr lang="de-AT" sz="3600" b="1" dirty="0" err="1">
                <a:latin typeface="Ink Free" panose="03080402000500000000" pitchFamily="66" charset="0"/>
              </a:rPr>
              <a:t>Puppets</a:t>
            </a:r>
            <a:r>
              <a:rPr lang="de-AT" sz="3600" b="1" dirty="0">
                <a:latin typeface="Ink Free" panose="03080402000500000000" pitchFamily="66" charset="0"/>
              </a:rPr>
              <a:t> on a String </a:t>
            </a:r>
            <a:r>
              <a:rPr lang="de-AT" sz="3600" b="1" dirty="0" err="1">
                <a:latin typeface="Ink Free" panose="03080402000500000000" pitchFamily="66" charset="0"/>
              </a:rPr>
              <a:t>don‘t</a:t>
            </a:r>
            <a:r>
              <a:rPr lang="de-AT" sz="3600" b="1" dirty="0">
                <a:latin typeface="Ink Free" panose="03080402000500000000" pitchFamily="66" charset="0"/>
              </a:rPr>
              <a:t> </a:t>
            </a:r>
            <a:r>
              <a:rPr lang="de-AT" sz="3600" b="1" dirty="0" err="1">
                <a:latin typeface="Ink Free" panose="03080402000500000000" pitchFamily="66" charset="0"/>
              </a:rPr>
              <a:t>learn</a:t>
            </a:r>
            <a:r>
              <a:rPr lang="de-AT" sz="3600" b="1" dirty="0">
                <a:latin typeface="Ink Free" panose="03080402000500000000" pitchFamily="66" charset="0"/>
              </a:rPr>
              <a:t> </a:t>
            </a:r>
            <a:r>
              <a:rPr lang="de-AT" sz="3600" b="1" dirty="0" err="1">
                <a:latin typeface="Ink Free" panose="03080402000500000000" pitchFamily="66" charset="0"/>
              </a:rPr>
              <a:t>well</a:t>
            </a:r>
            <a:r>
              <a:rPr lang="de-AT" sz="3600" b="1" dirty="0">
                <a:latin typeface="Ink Free" panose="03080402000500000000" pitchFamily="66" charset="0"/>
              </a:rPr>
              <a:t>…</a:t>
            </a:r>
            <a:endParaRPr lang="en-US" sz="2775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598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How</a:t>
            </a:r>
            <a:r>
              <a:rPr lang="de-AT" dirty="0"/>
              <a:t> do </a:t>
            </a:r>
            <a:r>
              <a:rPr lang="de-AT" dirty="0" err="1"/>
              <a:t>we</a:t>
            </a:r>
            <a:r>
              <a:rPr lang="de-AT" dirty="0"/>
              <a:t> do </a:t>
            </a:r>
            <a:r>
              <a:rPr lang="de-AT" dirty="0" err="1"/>
              <a:t>this</a:t>
            </a:r>
            <a:r>
              <a:rPr lang="de-AT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503920" cy="4572000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5682"/>
            <a:ext cx="1180127" cy="1328239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2F52B2D-A315-9DBC-E563-6FD3F9DF4A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269947"/>
              </p:ext>
            </p:extLst>
          </p:nvPr>
        </p:nvGraphicFramePr>
        <p:xfrm>
          <a:off x="611560" y="1632491"/>
          <a:ext cx="8064896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0518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536" y="3958955"/>
            <a:ext cx="3937115" cy="21343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5536" y="1628800"/>
            <a:ext cx="3973855" cy="223224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TBT: Task </a:t>
            </a:r>
            <a:r>
              <a:rPr lang="de-AT" dirty="0" err="1"/>
              <a:t>Based</a:t>
            </a:r>
            <a:r>
              <a:rPr lang="de-AT" dirty="0"/>
              <a:t>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3237" y="1556792"/>
            <a:ext cx="4038600" cy="4681728"/>
          </a:xfrm>
        </p:spPr>
        <p:txBody>
          <a:bodyPr>
            <a:normAutofit fontScale="92500" lnSpcReduction="20000"/>
          </a:bodyPr>
          <a:lstStyle/>
          <a:p>
            <a:endParaRPr lang="de-DE" sz="1700" dirty="0"/>
          </a:p>
          <a:p>
            <a:pPr marL="0" indent="0">
              <a:buNone/>
            </a:pPr>
            <a:r>
              <a:rPr lang="de-DE" sz="1900" b="1" dirty="0"/>
              <a:t>What is a TASK</a:t>
            </a:r>
          </a:p>
          <a:p>
            <a:pPr marL="0" indent="0">
              <a:buNone/>
            </a:pPr>
            <a:r>
              <a:rPr lang="de-DE" sz="1900" dirty="0"/>
              <a:t>„A piece of classroom work which involves learners in comprehending, manipulating, producing, or interacting in the target language while their attention is principally focused on meaning rather than form.“ (Nunan 1989)</a:t>
            </a:r>
          </a:p>
          <a:p>
            <a:pPr marL="0" indent="0">
              <a:buNone/>
            </a:pPr>
            <a:endParaRPr lang="de-AT" sz="2400" b="1" dirty="0"/>
          </a:p>
          <a:p>
            <a:pPr marL="0" indent="0">
              <a:buNone/>
            </a:pPr>
            <a:r>
              <a:rPr lang="de-AT" sz="2000" b="1" dirty="0"/>
              <a:t>Tasks vs Exercises </a:t>
            </a:r>
            <a:r>
              <a:rPr lang="de-DE" sz="2000" dirty="0"/>
              <a:t>(Willis 2007)</a:t>
            </a:r>
          </a:p>
          <a:p>
            <a:pPr lvl="1"/>
            <a:r>
              <a:rPr lang="de-AT" sz="1600" dirty="0" err="1"/>
              <a:t>Does</a:t>
            </a:r>
            <a:r>
              <a:rPr lang="de-AT" sz="1600" dirty="0"/>
              <a:t> </a:t>
            </a:r>
            <a:r>
              <a:rPr lang="de-AT" sz="1600" dirty="0" err="1"/>
              <a:t>the</a:t>
            </a:r>
            <a:r>
              <a:rPr lang="de-AT" sz="1600" dirty="0"/>
              <a:t> </a:t>
            </a:r>
            <a:r>
              <a:rPr lang="de-AT" sz="1600" dirty="0" err="1"/>
              <a:t>activity</a:t>
            </a:r>
            <a:r>
              <a:rPr lang="de-AT" sz="1600" dirty="0"/>
              <a:t> </a:t>
            </a:r>
            <a:r>
              <a:rPr lang="de-AT" sz="1600" dirty="0" err="1"/>
              <a:t>engage</a:t>
            </a:r>
            <a:r>
              <a:rPr lang="de-AT" sz="1600" dirty="0"/>
              <a:t> </a:t>
            </a:r>
            <a:r>
              <a:rPr lang="de-AT" sz="1600" dirty="0" err="1"/>
              <a:t>learners</a:t>
            </a:r>
            <a:r>
              <a:rPr lang="de-AT" sz="1600" dirty="0"/>
              <a:t>‘ </a:t>
            </a:r>
            <a:r>
              <a:rPr lang="de-AT" sz="1600" dirty="0" err="1"/>
              <a:t>interest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there</a:t>
            </a:r>
            <a:r>
              <a:rPr lang="de-AT" sz="1600" dirty="0"/>
              <a:t> a </a:t>
            </a:r>
            <a:r>
              <a:rPr lang="de-AT" sz="1600" dirty="0" err="1"/>
              <a:t>primary</a:t>
            </a:r>
            <a:r>
              <a:rPr lang="de-AT" sz="1600" dirty="0"/>
              <a:t> </a:t>
            </a:r>
            <a:r>
              <a:rPr lang="de-AT" sz="1600" dirty="0" err="1"/>
              <a:t>focus</a:t>
            </a:r>
            <a:r>
              <a:rPr lang="de-AT" sz="1600" dirty="0"/>
              <a:t> on </a:t>
            </a:r>
            <a:r>
              <a:rPr lang="de-AT" sz="1600" dirty="0" err="1"/>
              <a:t>meaning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there</a:t>
            </a:r>
            <a:r>
              <a:rPr lang="de-AT" sz="1600" dirty="0"/>
              <a:t> an </a:t>
            </a:r>
            <a:r>
              <a:rPr lang="de-AT" sz="1600" dirty="0" err="1"/>
              <a:t>outcome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success</a:t>
            </a:r>
            <a:r>
              <a:rPr lang="de-AT" sz="1600" dirty="0"/>
              <a:t> </a:t>
            </a:r>
            <a:r>
              <a:rPr lang="de-AT" sz="1600" dirty="0" err="1"/>
              <a:t>judged</a:t>
            </a:r>
            <a:r>
              <a:rPr lang="de-AT" sz="1600" dirty="0"/>
              <a:t> in </a:t>
            </a:r>
            <a:r>
              <a:rPr lang="de-AT" sz="1600" dirty="0" err="1"/>
              <a:t>terms</a:t>
            </a:r>
            <a:r>
              <a:rPr lang="de-AT" sz="1600" dirty="0"/>
              <a:t> </a:t>
            </a:r>
            <a:r>
              <a:rPr lang="de-AT" sz="1600" dirty="0" err="1"/>
              <a:t>of</a:t>
            </a:r>
            <a:r>
              <a:rPr lang="de-AT" sz="1600" dirty="0"/>
              <a:t> </a:t>
            </a:r>
            <a:r>
              <a:rPr lang="de-AT" sz="1600" dirty="0" err="1"/>
              <a:t>outcome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completion</a:t>
            </a:r>
            <a:r>
              <a:rPr lang="de-AT" sz="1600" dirty="0"/>
              <a:t> a </a:t>
            </a:r>
            <a:r>
              <a:rPr lang="de-AT" sz="1600" dirty="0" err="1"/>
              <a:t>priority</a:t>
            </a:r>
            <a:r>
              <a:rPr lang="de-AT" sz="1600" dirty="0"/>
              <a:t>?</a:t>
            </a:r>
          </a:p>
          <a:p>
            <a:pPr lvl="1"/>
            <a:r>
              <a:rPr lang="de-AT" sz="1600" dirty="0"/>
              <a:t>Does the activity relate to real world activities?</a:t>
            </a: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40" y="1772816"/>
            <a:ext cx="2013083" cy="15098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2171175" cy="1628381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91" y="4207993"/>
            <a:ext cx="2719189" cy="204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26" y="4654313"/>
            <a:ext cx="1462761" cy="132542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22739"/>
            <a:ext cx="1199622" cy="119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dog, sitting, indoor, person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60" y="2872296"/>
            <a:ext cx="3872463" cy="15096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14091" r="17870"/>
          <a:stretch/>
        </p:blipFill>
        <p:spPr>
          <a:xfrm>
            <a:off x="7453686" y="205101"/>
            <a:ext cx="1270264" cy="106883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6" name="Explosion: 8 Points 15"/>
          <p:cNvSpPr/>
          <p:nvPr/>
        </p:nvSpPr>
        <p:spPr>
          <a:xfrm>
            <a:off x="2843808" y="4787588"/>
            <a:ext cx="504056" cy="441611"/>
          </a:xfrm>
          <a:prstGeom prst="irregularSeal1">
            <a:avLst/>
          </a:prstGeom>
          <a:solidFill>
            <a:srgbClr val="F77A0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326479"/>
            <a:ext cx="784106" cy="88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2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different, bunch, items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8AFAC72E-7AFC-3201-5D38-9A7331D7D0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4"/>
          <a:stretch/>
        </p:blipFill>
        <p:spPr>
          <a:xfrm>
            <a:off x="467544" y="3784161"/>
            <a:ext cx="3653592" cy="2400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AD50E6-B552-9658-C44C-7681050FA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880" y="2771463"/>
            <a:ext cx="1369294" cy="1137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1832"/>
            <a:ext cx="8420534" cy="626567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F I P: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b="1" dirty="0"/>
              <a:t>ormat – </a:t>
            </a:r>
            <a:r>
              <a:rPr lang="en-US" b="1" dirty="0">
                <a:solidFill>
                  <a:schemeClr val="accent2"/>
                </a:solidFill>
              </a:rPr>
              <a:t>I</a:t>
            </a:r>
            <a:r>
              <a:rPr lang="en-US" b="1" dirty="0"/>
              <a:t>magination – </a:t>
            </a:r>
            <a:r>
              <a:rPr lang="en-US" b="1" dirty="0">
                <a:solidFill>
                  <a:schemeClr val="accent2"/>
                </a:solidFill>
              </a:rPr>
              <a:t>P</a:t>
            </a:r>
            <a:r>
              <a:rPr lang="en-US" b="1" dirty="0"/>
              <a:t>ride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81971" y="1561901"/>
            <a:ext cx="3871296" cy="15119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736827" y="4168890"/>
            <a:ext cx="3566160" cy="2983230"/>
          </a:xfrm>
        </p:spPr>
        <p:txBody>
          <a:bodyPr/>
          <a:lstStyle/>
          <a:p>
            <a:r>
              <a:rPr lang="en-US" dirty="0"/>
              <a:t>–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7637821" y="3109882"/>
            <a:ext cx="1272049" cy="690114"/>
          </a:xfrm>
          <a:prstGeom prst="wedgeEllipseCallout">
            <a:avLst>
              <a:gd name="adj1" fmla="val -79094"/>
              <a:gd name="adj2" fmla="val 35252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dirty="0">
                <a:solidFill>
                  <a:prstClr val="white"/>
                </a:solidFill>
                <a:latin typeface="Trebuchet MS" panose="020B0603020202020204"/>
              </a:rPr>
              <a:t>Trust them!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008" y="4393622"/>
            <a:ext cx="2331625" cy="174871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 descr="A picture containing text&#10;&#10;Description generated with very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378" y="4147154"/>
            <a:ext cx="1965581" cy="200740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955" y="1484784"/>
            <a:ext cx="1624079" cy="2399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Oval Callout 17"/>
          <p:cNvSpPr/>
          <p:nvPr/>
        </p:nvSpPr>
        <p:spPr>
          <a:xfrm>
            <a:off x="3928194" y="443798"/>
            <a:ext cx="3318387" cy="1252660"/>
          </a:xfrm>
          <a:prstGeom prst="wedgeEllipseCallout">
            <a:avLst>
              <a:gd name="adj1" fmla="val -53903"/>
              <a:gd name="adj2" fmla="val 108704"/>
            </a:avLst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400" b="1" dirty="0">
                <a:solidFill>
                  <a:prstClr val="white"/>
                </a:solidFill>
                <a:latin typeface="Trebuchet MS" panose="020B0603020202020204"/>
              </a:rPr>
              <a:t>“Complex learning is enhanced by challenge and inhibited by threat”</a:t>
            </a:r>
          </a:p>
          <a:p>
            <a:pPr algn="ctr" defTabSz="342900"/>
            <a:r>
              <a:rPr lang="en-US" sz="1400" b="1" dirty="0">
                <a:solidFill>
                  <a:prstClr val="white"/>
                </a:solidFill>
                <a:latin typeface="Trebuchet MS" panose="020B0603020202020204"/>
              </a:rPr>
              <a:t>(Caine  &amp; Caine 2000)</a:t>
            </a:r>
          </a:p>
        </p:txBody>
      </p:sp>
      <p:sp>
        <p:nvSpPr>
          <p:cNvPr id="14" name="Explosion 1 13"/>
          <p:cNvSpPr/>
          <p:nvPr/>
        </p:nvSpPr>
        <p:spPr>
          <a:xfrm>
            <a:off x="3233845" y="2507156"/>
            <a:ext cx="2528873" cy="2001964"/>
          </a:xfrm>
          <a:prstGeom prst="irregularSeal1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/>
              </a:rPr>
              <a:t>Our stuff is cool enough to be published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4638636" y="1518406"/>
            <a:ext cx="2072657" cy="1316764"/>
          </a:xfrm>
          <a:prstGeom prst="wedgeEllipseCallout">
            <a:avLst>
              <a:gd name="adj1" fmla="val 44817"/>
              <a:gd name="adj2" fmla="val 9091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/>
              </a:rPr>
              <a:t>Challenge them!</a:t>
            </a:r>
          </a:p>
        </p:txBody>
      </p:sp>
    </p:spTree>
    <p:extLst>
      <p:ext uri="{BB962C8B-B14F-4D97-AF65-F5344CB8AC3E}">
        <p14:creationId xmlns:p14="http://schemas.microsoft.com/office/powerpoint/2010/main" val="4098104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The </a:t>
            </a:r>
            <a:r>
              <a:rPr lang="de-DE" dirty="0" err="1"/>
              <a:t>pedagogy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blank </a:t>
            </a:r>
            <a:r>
              <a:rPr lang="de-DE" dirty="0" err="1"/>
              <a:t>sheet</a:t>
            </a:r>
            <a:br>
              <a:rPr lang="de-DE" dirty="0"/>
            </a:br>
            <a:r>
              <a:rPr lang="de-DE" sz="2000" dirty="0"/>
              <a:t>Hannelore </a:t>
            </a:r>
            <a:r>
              <a:rPr lang="de-DE" sz="2000" dirty="0" err="1"/>
              <a:t>and</a:t>
            </a:r>
            <a:r>
              <a:rPr lang="de-DE" sz="2000" dirty="0"/>
              <a:t> Helmut Zehnpfennig (2009)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  <a:p>
            <a:r>
              <a:rPr lang="de-DE" dirty="0"/>
              <a:t>Reduction of materials and input</a:t>
            </a:r>
          </a:p>
          <a:p>
            <a:r>
              <a:rPr lang="de-DE" dirty="0"/>
              <a:t>Basic </a:t>
            </a:r>
            <a:r>
              <a:rPr lang="de-DE" dirty="0" err="1"/>
              <a:t>reference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online </a:t>
            </a:r>
            <a:r>
              <a:rPr lang="de-DE" dirty="0" err="1"/>
              <a:t>search</a:t>
            </a:r>
            <a:endParaRPr lang="de-DE" dirty="0"/>
          </a:p>
          <a:p>
            <a:endParaRPr lang="de-DE" dirty="0"/>
          </a:p>
          <a:p>
            <a:r>
              <a:rPr lang="de-DE" dirty="0"/>
              <a:t>The blank </a:t>
            </a:r>
            <a:r>
              <a:rPr lang="de-DE" dirty="0" err="1"/>
              <a:t>sheet</a:t>
            </a:r>
            <a:r>
              <a:rPr lang="de-DE" dirty="0"/>
              <a:t>: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tasks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instructions</a:t>
            </a:r>
            <a:endParaRPr lang="de-DE" dirty="0"/>
          </a:p>
          <a:p>
            <a:r>
              <a:rPr lang="de-DE" dirty="0"/>
              <a:t>Forces </a:t>
            </a:r>
            <a:r>
              <a:rPr lang="de-DE" dirty="0" err="1"/>
              <a:t>learners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actively</a:t>
            </a:r>
            <a:r>
              <a:rPr lang="de-DE" dirty="0"/>
              <a:t> </a:t>
            </a:r>
            <a:r>
              <a:rPr lang="de-DE" dirty="0" err="1"/>
              <a:t>search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meaning</a:t>
            </a:r>
            <a:r>
              <a:rPr lang="de-DE" dirty="0"/>
              <a:t>, </a:t>
            </a:r>
            <a:r>
              <a:rPr lang="de-DE" dirty="0" err="1"/>
              <a:t>fosters</a:t>
            </a:r>
            <a:r>
              <a:rPr lang="de-DE" dirty="0"/>
              <a:t> </a:t>
            </a:r>
            <a:r>
              <a:rPr lang="de-DE" dirty="0" err="1"/>
              <a:t>learner</a:t>
            </a:r>
            <a:r>
              <a:rPr lang="de-DE" dirty="0"/>
              <a:t> </a:t>
            </a:r>
            <a:r>
              <a:rPr lang="de-DE" dirty="0" err="1"/>
              <a:t>creativity</a:t>
            </a:r>
            <a:r>
              <a:rPr lang="de-DE" dirty="0"/>
              <a:t>, </a:t>
            </a:r>
            <a:r>
              <a:rPr lang="de-DE" dirty="0" err="1"/>
              <a:t>problem</a:t>
            </a:r>
            <a:r>
              <a:rPr lang="de-DE" dirty="0"/>
              <a:t> </a:t>
            </a:r>
            <a:r>
              <a:rPr lang="de-DE" dirty="0" err="1"/>
              <a:t>solving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interaction</a:t>
            </a:r>
            <a:r>
              <a:rPr lang="de-DE" dirty="0"/>
              <a:t>, </a:t>
            </a:r>
            <a:r>
              <a:rPr lang="de-DE" dirty="0" err="1"/>
              <a:t>encourages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meanings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concepts</a:t>
            </a:r>
            <a:endParaRPr lang="de-DE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49510"/>
            <a:ext cx="1823049" cy="136815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peech Bubble: Oval 3"/>
          <p:cNvSpPr/>
          <p:nvPr/>
        </p:nvSpPr>
        <p:spPr>
          <a:xfrm>
            <a:off x="2699792" y="2420888"/>
            <a:ext cx="2736304" cy="1512168"/>
          </a:xfrm>
          <a:prstGeom prst="wedgeEllipseCallout">
            <a:avLst>
              <a:gd name="adj1" fmla="val -52305"/>
              <a:gd name="adj2" fmla="val 82817"/>
            </a:avLst>
          </a:prstGeom>
          <a:gradFill flip="none" rotWithShape="1">
            <a:gsLst>
              <a:gs pos="0">
                <a:srgbClr val="F79709">
                  <a:shade val="30000"/>
                  <a:satMod val="115000"/>
                </a:srgbClr>
              </a:gs>
              <a:gs pos="50000">
                <a:srgbClr val="F79709">
                  <a:shade val="67500"/>
                  <a:satMod val="115000"/>
                </a:srgbClr>
              </a:gs>
              <a:gs pos="100000">
                <a:srgbClr val="F79709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Choice = Power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177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7F7D6-21DF-1A57-D892-769FE53BE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examples such booklets</a:t>
            </a:r>
            <a:endParaRPr lang="en-AT" dirty="0"/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48C5B360-04F9-910A-9DC3-AB59A140AA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1625" y="2197894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8">
            <a:hlinkClick r:id="rId4"/>
            <a:extLst>
              <a:ext uri="{FF2B5EF4-FFF2-40B4-BE49-F238E27FC236}">
                <a16:creationId xmlns:a16="http://schemas.microsoft.com/office/drawing/2014/main" id="{656DE620-54DF-688B-2BC5-6F7D0C9839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364088" y="1988840"/>
            <a:ext cx="2802295" cy="3855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2199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Extensive Reading: Booklets about Novels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69744" y="1556792"/>
            <a:ext cx="4099208" cy="24018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577" y="1556792"/>
            <a:ext cx="3882338" cy="291020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71" y="3573016"/>
            <a:ext cx="3672353" cy="262212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992800"/>
            <a:ext cx="2195842" cy="307022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005" y="3671211"/>
            <a:ext cx="3392767" cy="24257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851920" y="2402686"/>
            <a:ext cx="3173411" cy="313932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002060"/>
                </a:solidFill>
              </a:rPr>
              <a:t>Typical text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Letters</a:t>
            </a:r>
            <a:r>
              <a:rPr lang="en-US" dirty="0"/>
              <a:t>, postcards, e-mails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Newspaper 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Travel brochures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Diary entries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Background info, factsheets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Recipes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Character pages</a:t>
            </a:r>
          </a:p>
          <a:p>
            <a:endParaRPr lang="de-AT" dirty="0"/>
          </a:p>
        </p:txBody>
      </p:sp>
      <p:sp>
        <p:nvSpPr>
          <p:cNvPr id="10" name="Action Button: Go Forward or Next 9">
            <a:hlinkClick r:id="rId7" highlightClick="1"/>
          </p:cNvPr>
          <p:cNvSpPr/>
          <p:nvPr/>
        </p:nvSpPr>
        <p:spPr>
          <a:xfrm>
            <a:off x="6948264" y="6237312"/>
            <a:ext cx="1512168" cy="288032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Upper</a:t>
            </a:r>
            <a:r>
              <a:rPr lang="de-DE" dirty="0"/>
              <a:t>-school </a:t>
            </a:r>
            <a:r>
              <a:rPr lang="de-DE" dirty="0" err="1"/>
              <a:t>Examples</a:t>
            </a:r>
            <a:endParaRPr lang="en-US" dirty="0"/>
          </a:p>
        </p:txBody>
      </p:sp>
      <p:pic>
        <p:nvPicPr>
          <p:cNvPr id="1026" name="Picture 2" descr="C:\Users\lp\Documents\Lis\epep\scansforschool\adult-books\booklets\mixedcover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1556793"/>
            <a:ext cx="2808312" cy="210575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628800"/>
            <a:ext cx="3740696" cy="26431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2" y="3878573"/>
            <a:ext cx="2916431" cy="176967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99792" y="2852936"/>
            <a:ext cx="2448273" cy="36933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002060"/>
                </a:solidFill>
              </a:rPr>
              <a:t>More text-types</a:t>
            </a:r>
          </a:p>
          <a:p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Alternative endings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Letters to the author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What I would have done…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Plot diagrams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Interesting quotes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Alternative covers and blurbs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47046"/>
          <a:stretch/>
        </p:blipFill>
        <p:spPr>
          <a:xfrm>
            <a:off x="6876256" y="3456034"/>
            <a:ext cx="1862068" cy="2637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937" y="4581128"/>
            <a:ext cx="2184168" cy="16381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Action Button: Go Forward or Next 10">
            <a:hlinkClick r:id="rId7" highlightClick="1"/>
          </p:cNvPr>
          <p:cNvSpPr/>
          <p:nvPr/>
        </p:nvSpPr>
        <p:spPr>
          <a:xfrm>
            <a:off x="7164288" y="6381328"/>
            <a:ext cx="1656184" cy="288032"/>
          </a:xfrm>
          <a:prstGeom prst="actionButtonForwardNext">
            <a:avLst/>
          </a:prstGeom>
          <a:solidFill>
            <a:srgbClr val="F77A0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C193F-46D1-3CA8-42CA-C546064F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formats that wait to be filled creatively</a:t>
            </a:r>
            <a:endParaRPr lang="en-A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0F3730-C14C-DEA4-3D06-5B4ADCB40A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Blogs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A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96B6BF-E9F3-8D94-3235-1D5075558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776" y="1412776"/>
            <a:ext cx="3997576" cy="46405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Digital books</a:t>
            </a:r>
          </a:p>
          <a:p>
            <a:endParaRPr lang="en-US" dirty="0"/>
          </a:p>
          <a:p>
            <a:endParaRPr lang="en-US" dirty="0"/>
          </a:p>
          <a:p>
            <a:endParaRPr lang="en-AT" dirty="0"/>
          </a:p>
        </p:txBody>
      </p:sp>
      <p:pic>
        <p:nvPicPr>
          <p:cNvPr id="1028" name="Picture 4">
            <a:hlinkClick r:id="rId2"/>
            <a:extLst>
              <a:ext uri="{FF2B5EF4-FFF2-40B4-BE49-F238E27FC236}">
                <a16:creationId xmlns:a16="http://schemas.microsoft.com/office/drawing/2014/main" id="{24EA7E38-1056-C9FE-0851-2B0DF69DF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3505713" cy="408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raphical user interface, websit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F6DEC2C2-B8C8-4FE6-7D9A-29F8BB4CA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061" y="1498472"/>
            <a:ext cx="2951989" cy="2213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Graphical user interfac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C67FEC8C-95D6-BC12-74BC-0DB8D8BCFB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27" y="4221088"/>
            <a:ext cx="3800455" cy="1481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980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A0FD-8AA6-4546-AC6D-F7D9D6EDC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31" y="1429657"/>
            <a:ext cx="7773338" cy="991232"/>
          </a:xfrm>
        </p:spPr>
        <p:txBody>
          <a:bodyPr>
            <a:normAutofit fontScale="90000"/>
          </a:bodyPr>
          <a:lstStyle/>
          <a:p>
            <a:br>
              <a:rPr lang="de-AT" b="1" cap="none" dirty="0">
                <a:latin typeface="Ink Free" panose="03080402000500000000" pitchFamily="66" charset="0"/>
              </a:rPr>
            </a:br>
            <a:r>
              <a:rPr lang="de-AT" b="1" cap="none" dirty="0" err="1">
                <a:solidFill>
                  <a:schemeClr val="bg2">
                    <a:lumMod val="25000"/>
                  </a:schemeClr>
                </a:solidFill>
                <a:latin typeface="Ink Free" panose="03080402000500000000" pitchFamily="66" charset="0"/>
              </a:rPr>
              <a:t>Where</a:t>
            </a:r>
            <a:r>
              <a:rPr lang="de-AT" b="1" cap="none" dirty="0">
                <a:solidFill>
                  <a:schemeClr val="bg2">
                    <a:lumMod val="2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de-AT" b="1" cap="none" dirty="0" err="1">
                <a:solidFill>
                  <a:schemeClr val="bg2">
                    <a:lumMod val="25000"/>
                  </a:schemeClr>
                </a:solidFill>
                <a:latin typeface="Ink Free" panose="03080402000500000000" pitchFamily="66" charset="0"/>
              </a:rPr>
              <a:t>can</a:t>
            </a:r>
            <a:r>
              <a:rPr lang="de-AT" b="1" cap="none" dirty="0">
                <a:solidFill>
                  <a:schemeClr val="bg2">
                    <a:lumMod val="2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de-AT" b="1" cap="none" dirty="0" err="1">
                <a:solidFill>
                  <a:schemeClr val="bg2">
                    <a:lumMod val="25000"/>
                  </a:schemeClr>
                </a:solidFill>
                <a:latin typeface="Ink Free" panose="03080402000500000000" pitchFamily="66" charset="0"/>
              </a:rPr>
              <a:t>we</a:t>
            </a:r>
            <a:r>
              <a:rPr lang="de-AT" b="1" cap="none" dirty="0">
                <a:solidFill>
                  <a:schemeClr val="bg2">
                    <a:lumMod val="2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de-AT" b="1" cap="none" dirty="0" err="1">
                <a:solidFill>
                  <a:schemeClr val="bg2">
                    <a:lumMod val="25000"/>
                  </a:schemeClr>
                </a:solidFill>
                <a:latin typeface="Ink Free" panose="03080402000500000000" pitchFamily="66" charset="0"/>
              </a:rPr>
              <a:t>give</a:t>
            </a:r>
            <a:r>
              <a:rPr lang="de-AT" b="1" cap="none" dirty="0">
                <a:solidFill>
                  <a:schemeClr val="bg2">
                    <a:lumMod val="2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de-AT" b="1" cap="none" dirty="0" err="1">
                <a:solidFill>
                  <a:schemeClr val="bg2">
                    <a:lumMod val="25000"/>
                  </a:schemeClr>
                </a:solidFill>
                <a:latin typeface="Ink Free" panose="03080402000500000000" pitchFamily="66" charset="0"/>
              </a:rPr>
              <a:t>students</a:t>
            </a:r>
            <a:r>
              <a:rPr lang="de-AT" b="1" cap="none" dirty="0">
                <a:solidFill>
                  <a:schemeClr val="bg2">
                    <a:lumMod val="2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de-AT" b="1" cap="none" dirty="0" err="1">
                <a:solidFill>
                  <a:schemeClr val="bg2">
                    <a:lumMod val="25000"/>
                  </a:schemeClr>
                </a:solidFill>
                <a:latin typeface="Ink Free" panose="03080402000500000000" pitchFamily="66" charset="0"/>
              </a:rPr>
              <a:t>choice</a:t>
            </a:r>
            <a:r>
              <a:rPr lang="de-AT" b="1" cap="none" dirty="0">
                <a:solidFill>
                  <a:schemeClr val="bg2">
                    <a:lumMod val="25000"/>
                  </a:schemeClr>
                </a:solidFill>
                <a:latin typeface="Ink Free" panose="03080402000500000000" pitchFamily="66" charset="0"/>
              </a:rPr>
              <a:t>?</a:t>
            </a:r>
            <a:endParaRPr lang="en-US" b="1" cap="none" dirty="0">
              <a:solidFill>
                <a:schemeClr val="bg2">
                  <a:lumMod val="25000"/>
                </a:schemeClr>
              </a:solidFill>
              <a:latin typeface="Ink Free" panose="03080402000500000000" pitchFamily="66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C9358B-B639-42C5-9C69-D8DD2F19504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11870735"/>
              </p:ext>
            </p:extLst>
          </p:nvPr>
        </p:nvGraphicFramePr>
        <p:xfrm>
          <a:off x="78699" y="2518271"/>
          <a:ext cx="8932264" cy="2886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7FA4CB1A-C928-D102-0860-81847CB2E89D}"/>
              </a:ext>
            </a:extLst>
          </p:cNvPr>
          <p:cNvSpPr txBox="1">
            <a:spLocks/>
          </p:cNvSpPr>
          <p:nvPr/>
        </p:nvSpPr>
        <p:spPr>
          <a:xfrm>
            <a:off x="837731" y="341040"/>
            <a:ext cx="7406677" cy="1197133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b="1" dirty="0"/>
              <a:t>Choice</a:t>
            </a:r>
            <a:br>
              <a:rPr lang="de-AT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075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FC3999-68E0-415F-99C5-2FB68D831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7" t="1859"/>
          <a:stretch/>
        </p:blipFill>
        <p:spPr>
          <a:xfrm>
            <a:off x="855497" y="2578061"/>
            <a:ext cx="1743303" cy="2474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14A028-8D61-42A8-89D3-7DC2B4751A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1" t="1480" r="1890"/>
          <a:stretch/>
        </p:blipFill>
        <p:spPr>
          <a:xfrm>
            <a:off x="6570847" y="2578062"/>
            <a:ext cx="1717656" cy="2454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1FDFF-00B9-41CC-92D2-02B02E63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0"/>
            <a:ext cx="8187274" cy="853166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600" dirty="0"/>
              <a:t>Choice of topic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139983E-8394-47BA-9003-3CB52E4250E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/>
          <a:srcRect l="2231" t="1866" b="-1"/>
          <a:stretch/>
        </p:blipFill>
        <p:spPr>
          <a:xfrm>
            <a:off x="4702865" y="2578061"/>
            <a:ext cx="1751553" cy="2464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F2576D-451F-4E28-B5DC-400FECE2FC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6" t="1859"/>
          <a:stretch/>
        </p:blipFill>
        <p:spPr>
          <a:xfrm>
            <a:off x="2781066" y="2578062"/>
            <a:ext cx="1739534" cy="2474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51DAA0BA-C9BB-09A7-33A1-B604DF1145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00" y="5733256"/>
            <a:ext cx="121930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20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round a table&#10;&#10;Description generated with high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35" y="1756167"/>
            <a:ext cx="6248679" cy="4686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Overview of today‘s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503920" cy="4572000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pic>
        <p:nvPicPr>
          <p:cNvPr id="5" name="Picture 4" descr="A picture containing person, boy, young, man&#10;&#10;Description generated with very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5" y="173241"/>
            <a:ext cx="1383079" cy="1037309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generated with high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8543"/>
            <a:ext cx="1317612" cy="988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1756167"/>
            <a:ext cx="7591600" cy="415498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Who-</a:t>
            </a:r>
            <a:r>
              <a:rPr lang="de-DE" sz="2400" b="1" dirty="0" err="1"/>
              <a:t>Where</a:t>
            </a:r>
            <a:r>
              <a:rPr lang="de-DE" sz="2400" b="1" dirty="0"/>
              <a:t>-</a:t>
            </a:r>
            <a:r>
              <a:rPr lang="de-DE" sz="2400" b="1" dirty="0" err="1"/>
              <a:t>What</a:t>
            </a:r>
            <a:r>
              <a:rPr lang="de-DE" sz="2400" b="1" dirty="0"/>
              <a:t>?</a:t>
            </a:r>
            <a:r>
              <a:rPr lang="de-DE" sz="2400" dirty="0"/>
              <a:t> </a:t>
            </a:r>
          </a:p>
          <a:p>
            <a:pPr lvl="1"/>
            <a:r>
              <a:rPr lang="de-DE" sz="2400" dirty="0"/>
              <a:t>Framework and </a:t>
            </a:r>
            <a:r>
              <a:rPr lang="de-DE" sz="2400" dirty="0" err="1"/>
              <a:t>setting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my</a:t>
            </a:r>
            <a:r>
              <a:rPr lang="de-DE" sz="2400" dirty="0"/>
              <a:t> </a:t>
            </a:r>
            <a:r>
              <a:rPr lang="de-DE" sz="2400" dirty="0" err="1"/>
              <a:t>work</a:t>
            </a:r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 err="1"/>
              <a:t>Why</a:t>
            </a:r>
            <a:r>
              <a:rPr lang="de-DE" sz="2400" b="1" dirty="0"/>
              <a:t>?</a:t>
            </a:r>
          </a:p>
          <a:p>
            <a:pPr lvl="1"/>
            <a:r>
              <a:rPr lang="de-DE" sz="2400" dirty="0" err="1"/>
              <a:t>Why</a:t>
            </a:r>
            <a:r>
              <a:rPr lang="de-DE" sz="2400" dirty="0"/>
              <a:t> do </a:t>
            </a:r>
            <a:r>
              <a:rPr lang="de-DE" sz="2400" dirty="0" err="1"/>
              <a:t>learners</a:t>
            </a:r>
            <a:r>
              <a:rPr lang="de-DE" sz="2400" dirty="0"/>
              <a:t> </a:t>
            </a:r>
            <a:r>
              <a:rPr lang="de-DE" sz="2400" dirty="0" err="1"/>
              <a:t>need</a:t>
            </a:r>
            <a:r>
              <a:rPr lang="de-DE" sz="2400" dirty="0"/>
              <a:t> </a:t>
            </a:r>
            <a:r>
              <a:rPr lang="de-DE" sz="2400" dirty="0" err="1"/>
              <a:t>autonomy</a:t>
            </a:r>
            <a:r>
              <a:rPr lang="de-DE" sz="2400" dirty="0"/>
              <a:t> and </a:t>
            </a:r>
            <a:r>
              <a:rPr lang="de-DE" sz="2400" dirty="0" err="1"/>
              <a:t>choice</a:t>
            </a:r>
            <a:r>
              <a:rPr lang="de-DE" sz="24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 err="1"/>
              <a:t>How</a:t>
            </a:r>
            <a:r>
              <a:rPr lang="de-DE" sz="2400" b="1" dirty="0"/>
              <a:t>?</a:t>
            </a:r>
          </a:p>
          <a:p>
            <a:pPr lvl="1"/>
            <a:r>
              <a:rPr lang="de-DE" sz="2400" dirty="0" err="1"/>
              <a:t>How</a:t>
            </a:r>
            <a:r>
              <a:rPr lang="de-DE" sz="2400" dirty="0"/>
              <a:t> to </a:t>
            </a:r>
            <a:r>
              <a:rPr lang="de-DE" sz="2400" dirty="0" err="1"/>
              <a:t>implement</a:t>
            </a:r>
            <a:r>
              <a:rPr lang="de-DE" sz="2400" dirty="0"/>
              <a:t> </a:t>
            </a:r>
            <a:r>
              <a:rPr lang="de-DE" sz="2400" dirty="0" err="1"/>
              <a:t>elements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autonomous</a:t>
            </a:r>
            <a:r>
              <a:rPr lang="de-DE" sz="2400" dirty="0"/>
              <a:t> </a:t>
            </a:r>
            <a:r>
              <a:rPr lang="de-DE" sz="2400" dirty="0" err="1"/>
              <a:t>learning</a:t>
            </a:r>
            <a:r>
              <a:rPr lang="de-DE" sz="2400" dirty="0"/>
              <a:t> in secondary school</a:t>
            </a:r>
          </a:p>
          <a:p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Discussion and questions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97995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7">
            <a:hlinkClick r:id="rId3"/>
            <a:extLst>
              <a:ext uri="{FF2B5EF4-FFF2-40B4-BE49-F238E27FC236}">
                <a16:creationId xmlns:a16="http://schemas.microsoft.com/office/drawing/2014/main" id="{2792F4A2-08C6-4B36-A771-C61DCB988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5182109" cy="3912492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1FDFF-00B9-41CC-92D2-02B02E63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-315416"/>
            <a:ext cx="4392488" cy="1180397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l"/>
            <a:r>
              <a:rPr lang="en-US" cap="none" dirty="0">
                <a:latin typeface="Georgia Pro" panose="020B0604020202020204" pitchFamily="18" charset="0"/>
              </a:rPr>
              <a:t>Choice of topic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7BAD613-B449-47D2-A1B9-6EAA531440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47306" y="2632569"/>
            <a:ext cx="2514096" cy="2910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100" dirty="0"/>
              <a:t>Blogging</a:t>
            </a:r>
          </a:p>
          <a:p>
            <a:pPr marL="0" indent="0">
              <a:buNone/>
            </a:pPr>
            <a:r>
              <a:rPr lang="de-AT" sz="2100" dirty="0">
                <a:hlinkClick r:id="rId5"/>
              </a:rPr>
              <a:t>www.gibsters.com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276719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Examples: Upper Intermediate Learners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3106" y="1445042"/>
            <a:ext cx="2474978" cy="1843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Action Button: Go Forward or Next 3">
            <a:hlinkClick r:id="rId3" highlightClick="1"/>
          </p:cNvPr>
          <p:cNvSpPr/>
          <p:nvPr/>
        </p:nvSpPr>
        <p:spPr>
          <a:xfrm>
            <a:off x="7540008" y="5589240"/>
            <a:ext cx="1296144" cy="360040"/>
          </a:xfrm>
          <a:prstGeom prst="actionButtonForwardNext">
            <a:avLst/>
          </a:prstGeom>
          <a:solidFill>
            <a:srgbClr val="F7970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og, sitting, indoor, person&#10;&#10;Description generated with high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3429000"/>
            <a:ext cx="7147576" cy="2786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1486932"/>
            <a:ext cx="2411760" cy="1759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1538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CABB-DCCD-4C53-9B2B-F648DC6A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83" y="13428"/>
            <a:ext cx="8216233" cy="935187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b="1" dirty="0"/>
              <a:t>Choice of resources and materials</a:t>
            </a: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BA6A8FF2-545E-4527-BC6A-94193A54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" y="1897391"/>
            <a:ext cx="5580102" cy="3794469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9879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0B1EC8-7890-4773-A94C-9DFB245E4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779" y="857250"/>
            <a:ext cx="4969099" cy="504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54850C-3F45-4E7F-B2B6-FBC57DCF2F11}"/>
              </a:ext>
            </a:extLst>
          </p:cNvPr>
          <p:cNvSpPr txBox="1"/>
          <p:nvPr/>
        </p:nvSpPr>
        <p:spPr>
          <a:xfrm>
            <a:off x="373700" y="2335621"/>
            <a:ext cx="136338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700" b="1" dirty="0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</a:rPr>
              <a:t>Choice of product</a:t>
            </a:r>
            <a:endParaRPr lang="en-US" sz="2700" b="1" dirty="0">
              <a:solidFill>
                <a:schemeClr val="bg2">
                  <a:lumMod val="50000"/>
                </a:schemeClr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141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3320C519-C163-4938-BF25-AD082BED8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76672"/>
            <a:ext cx="4432611" cy="5523505"/>
          </a:xfrm>
          <a:prstGeom prst="roundRect">
            <a:avLst>
              <a:gd name="adj" fmla="val 5301"/>
            </a:avLst>
          </a:prstGeom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068C3D-32C9-488B-AAEB-A0CE9A133EA1}"/>
              </a:ext>
            </a:extLst>
          </p:cNvPr>
          <p:cNvSpPr txBox="1"/>
          <p:nvPr/>
        </p:nvSpPr>
        <p:spPr>
          <a:xfrm>
            <a:off x="5330350" y="1879790"/>
            <a:ext cx="3268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</a:rPr>
              <a:t>Choice of</a:t>
            </a:r>
          </a:p>
          <a:p>
            <a:r>
              <a:rPr lang="de-AT" sz="2400" b="1" dirty="0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</a:rPr>
              <a:t>resource (book)</a:t>
            </a:r>
          </a:p>
          <a:p>
            <a:r>
              <a:rPr lang="de-AT" sz="2400" b="1" dirty="0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</a:rPr>
              <a:t>and</a:t>
            </a:r>
          </a:p>
          <a:p>
            <a:r>
              <a:rPr lang="de-AT" sz="2400" b="1" dirty="0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</a:rPr>
              <a:t>topic / perspective / message /opinion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02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Creating Learning Opportunities</a:t>
            </a:r>
            <a:br>
              <a:rPr lang="de-AT" dirty="0"/>
            </a:br>
            <a:r>
              <a:rPr lang="de-AT" sz="2000" dirty="0"/>
              <a:t>in autonomous settings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628800"/>
            <a:ext cx="6313604" cy="47352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5616" y="6465755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https://www.slideshare.net/bstokes/theories-of-teaching-and-learning-the-staged-selfdirected-learning-model-ggrow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356094" y="4293096"/>
            <a:ext cx="6120680" cy="792088"/>
          </a:xfrm>
          <a:prstGeom prst="roundRect">
            <a:avLst/>
          </a:prstGeom>
          <a:solidFill>
            <a:srgbClr val="F79709">
              <a:alpha val="34902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3005295" y="3242720"/>
            <a:ext cx="2088232" cy="576064"/>
          </a:xfrm>
          <a:prstGeom prst="wedgeRoundRectCallout">
            <a:avLst>
              <a:gd name="adj1" fmla="val -45614"/>
              <a:gd name="adj2" fmla="val 98258"/>
              <a:gd name="adj3" fmla="val 16667"/>
            </a:avLst>
          </a:prstGeom>
          <a:gradFill flip="none" rotWithShape="1">
            <a:gsLst>
              <a:gs pos="0">
                <a:srgbClr val="F77A09">
                  <a:shade val="30000"/>
                  <a:satMod val="115000"/>
                </a:srgbClr>
              </a:gs>
              <a:gs pos="50000">
                <a:srgbClr val="F77A09">
                  <a:shade val="67500"/>
                  <a:satMod val="115000"/>
                </a:srgbClr>
              </a:gs>
              <a:gs pos="100000">
                <a:srgbClr val="F77A09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Actively engage with the topic</a:t>
            </a:r>
            <a:endParaRPr lang="en-US" dirty="0"/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3455876" y="3996401"/>
            <a:ext cx="2376264" cy="772901"/>
          </a:xfrm>
          <a:prstGeom prst="wedgeRoundRectCallout">
            <a:avLst>
              <a:gd name="adj1" fmla="val -54895"/>
              <a:gd name="adj2" fmla="val 93578"/>
              <a:gd name="adj3" fmla="val 16667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>
                <a:solidFill>
                  <a:schemeClr val="bg1"/>
                </a:solidFill>
              </a:rPr>
              <a:t>Make form-meaning connections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5246722" y="3305090"/>
            <a:ext cx="2256702" cy="660592"/>
          </a:xfrm>
          <a:prstGeom prst="wedgeRoundRectCallout">
            <a:avLst>
              <a:gd name="adj1" fmla="val -53560"/>
              <a:gd name="adj2" fmla="val 76190"/>
              <a:gd name="adj3" fmla="val 1666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Are emotionally involved</a:t>
            </a:r>
            <a:endParaRPr lang="en-US" dirty="0"/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5004048" y="2348880"/>
            <a:ext cx="2569188" cy="792088"/>
          </a:xfrm>
          <a:prstGeom prst="wedgeRoundRectCallout">
            <a:avLst>
              <a:gd name="adj1" fmla="val -44691"/>
              <a:gd name="adj2" fmla="val 73283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Focus on a goal and are proud of their products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793" y="2336366"/>
            <a:ext cx="70488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Examples: Ways into autonomous writing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1752" y="1522071"/>
            <a:ext cx="1825780" cy="25731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205" t="8000" r="34732" b="8400"/>
          <a:stretch/>
        </p:blipFill>
        <p:spPr>
          <a:xfrm>
            <a:off x="6804248" y="3429000"/>
            <a:ext cx="1898526" cy="151160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485069"/>
            <a:ext cx="1970534" cy="17575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756" y="1522071"/>
            <a:ext cx="2084021" cy="23596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3429000"/>
            <a:ext cx="4012151" cy="27256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Action Button: Go Forward or Next 10">
            <a:hlinkClick r:id="rId7" highlightClick="1"/>
          </p:cNvPr>
          <p:cNvSpPr/>
          <p:nvPr/>
        </p:nvSpPr>
        <p:spPr>
          <a:xfrm>
            <a:off x="611560" y="5301208"/>
            <a:ext cx="1080120" cy="360040"/>
          </a:xfrm>
          <a:prstGeom prst="actionButtonForwardNext">
            <a:avLst/>
          </a:prstGeom>
          <a:solidFill>
            <a:srgbClr val="F7970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27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Examples: Lower intermediate writing</a:t>
            </a:r>
            <a:endParaRPr lang="en-US" dirty="0"/>
          </a:p>
        </p:txBody>
      </p:sp>
      <p:pic>
        <p:nvPicPr>
          <p:cNvPr id="7" name="Picture 6" descr="A picture containing text, newspaper&#10;&#10;Description generated with very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521352"/>
            <a:ext cx="2842841" cy="2132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 descr="A picture containing object&#10;&#10;Description generated with high confidence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700808"/>
            <a:ext cx="2419177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 descr="A picture containing text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16" y="4215656"/>
            <a:ext cx="2699792" cy="202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12" descr="A picture containing tex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97052"/>
            <a:ext cx="1707352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14" descr="A picture containing text&#10;&#10;Description generated with very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00808"/>
            <a:ext cx="1398559" cy="1980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0" name="Action Button: Go Forward or Next 19">
            <a:hlinkClick r:id="rId8" highlightClick="1"/>
          </p:cNvPr>
          <p:cNvSpPr/>
          <p:nvPr/>
        </p:nvSpPr>
        <p:spPr>
          <a:xfrm>
            <a:off x="7718072" y="5661248"/>
            <a:ext cx="1060304" cy="360040"/>
          </a:xfrm>
          <a:prstGeom prst="actionButtonForwardNext">
            <a:avLst/>
          </a:prstGeom>
          <a:solidFill>
            <a:srgbClr val="F7970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4077072"/>
            <a:ext cx="2699792" cy="1879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14EF38AF-E0F8-E992-01A3-7D20240BACC9}"/>
              </a:ext>
            </a:extLst>
          </p:cNvPr>
          <p:cNvSpPr/>
          <p:nvPr/>
        </p:nvSpPr>
        <p:spPr>
          <a:xfrm rot="7400455">
            <a:off x="8086135" y="1775623"/>
            <a:ext cx="864096" cy="360040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452365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 all these projects the learners...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28800"/>
            <a:ext cx="8503920" cy="4470248"/>
          </a:xfrm>
        </p:spPr>
        <p:txBody>
          <a:bodyPr>
            <a:normAutofit/>
          </a:bodyPr>
          <a:lstStyle/>
          <a:p>
            <a:endParaRPr lang="de-DE" dirty="0"/>
          </a:p>
          <a:p>
            <a:r>
              <a:rPr lang="de-DE" dirty="0"/>
              <a:t>make lots of choices, take decisions</a:t>
            </a:r>
          </a:p>
          <a:p>
            <a:r>
              <a:rPr lang="de-DE" dirty="0"/>
              <a:t>do </a:t>
            </a:r>
            <a:r>
              <a:rPr lang="de-DE" dirty="0" err="1"/>
              <a:t>activities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relevant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</a:p>
          <a:p>
            <a:r>
              <a:rPr lang="de-DE" dirty="0"/>
              <a:t>are actively involved and use the language </a:t>
            </a:r>
          </a:p>
          <a:p>
            <a:r>
              <a:rPr lang="de-DE" dirty="0"/>
              <a:t>actively cooperate and communicate with others</a:t>
            </a:r>
          </a:p>
          <a:p>
            <a:r>
              <a:rPr lang="de-DE" dirty="0"/>
              <a:t>persue personal goals and group goals</a:t>
            </a:r>
          </a:p>
          <a:p>
            <a:r>
              <a:rPr lang="de-DE" dirty="0"/>
              <a:t>manage time and resources</a:t>
            </a:r>
          </a:p>
          <a:p>
            <a:r>
              <a:rPr lang="de-DE" dirty="0"/>
              <a:t>are proud of their results</a:t>
            </a:r>
          </a:p>
          <a:p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growth-oriented</a:t>
            </a:r>
            <a:r>
              <a:rPr lang="de-DE" dirty="0"/>
              <a:t> </a:t>
            </a:r>
            <a:r>
              <a:rPr lang="de-DE" dirty="0" err="1"/>
              <a:t>mindsets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472" y="1714922"/>
            <a:ext cx="805515" cy="781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564" y="2492176"/>
            <a:ext cx="822974" cy="776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635" y="3296181"/>
            <a:ext cx="860903" cy="873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635" y="4889125"/>
            <a:ext cx="892613" cy="8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53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3">
            <a:extLst>
              <a:ext uri="{FF2B5EF4-FFF2-40B4-BE49-F238E27FC236}">
                <a16:creationId xmlns:a16="http://schemas.microsoft.com/office/drawing/2014/main" id="{1D7500F5-2A19-474C-B507-EE1B6C2A0E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" b="11006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>
                <a:solidFill>
                  <a:srgbClr val="FFFFFF"/>
                </a:solidFill>
              </a:rPr>
              <a:t>Flexible Timing</a:t>
            </a:r>
            <a:br>
              <a:rPr lang="de-DE" dirty="0">
                <a:solidFill>
                  <a:srgbClr val="FFFFFF"/>
                </a:solidFill>
              </a:rPr>
            </a:b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450"/>
              </a:spcAft>
            </a:pPr>
            <a:r>
              <a:rPr lang="de-DE" dirty="0">
                <a:solidFill>
                  <a:srgbClr val="FFFFFF"/>
                </a:solidFill>
              </a:rPr>
              <a:t>Flexible Timing </a:t>
            </a:r>
            <a:r>
              <a:rPr lang="de-DE" dirty="0" err="1">
                <a:solidFill>
                  <a:srgbClr val="FFFFFF"/>
                </a:solidFill>
              </a:rPr>
              <a:t>enhanced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by</a:t>
            </a:r>
            <a:r>
              <a:rPr lang="de-DE" dirty="0">
                <a:solidFill>
                  <a:srgbClr val="FFFFFF"/>
                </a:solidFill>
              </a:rPr>
              <a:t> digital </a:t>
            </a:r>
            <a:r>
              <a:rPr lang="de-DE" dirty="0" err="1">
                <a:solidFill>
                  <a:srgbClr val="FFFFFF"/>
                </a:solidFill>
              </a:rPr>
              <a:t>tools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0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Settings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r>
              <a:rPr lang="de-DE" dirty="0" err="1"/>
              <a:t>Learners</a:t>
            </a:r>
            <a:r>
              <a:rPr lang="de-DE" dirty="0"/>
              <a:t> at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in Austria</a:t>
            </a:r>
          </a:p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schools</a:t>
            </a:r>
            <a:r>
              <a:rPr lang="de-DE" dirty="0"/>
              <a:t>: AHS and MS</a:t>
            </a:r>
          </a:p>
          <a:p>
            <a:r>
              <a:rPr lang="de-DE" dirty="0" err="1"/>
              <a:t>Groupsize</a:t>
            </a:r>
            <a:r>
              <a:rPr lang="de-DE" dirty="0"/>
              <a:t>: ~22-25 </a:t>
            </a:r>
            <a:r>
              <a:rPr lang="de-DE" dirty="0" err="1"/>
              <a:t>students</a:t>
            </a:r>
            <a:r>
              <a:rPr lang="de-DE" dirty="0"/>
              <a:t> in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class</a:t>
            </a:r>
            <a:endParaRPr lang="de-DE" dirty="0"/>
          </a:p>
          <a:p>
            <a:r>
              <a:rPr lang="de-DE" dirty="0"/>
              <a:t>Different </a:t>
            </a:r>
            <a:r>
              <a:rPr lang="de-DE" dirty="0" err="1"/>
              <a:t>readiness</a:t>
            </a:r>
            <a:r>
              <a:rPr lang="de-DE" dirty="0"/>
              <a:t> </a:t>
            </a:r>
            <a:r>
              <a:rPr lang="de-DE" dirty="0" err="1"/>
              <a:t>levels</a:t>
            </a:r>
            <a:endParaRPr lang="de-DE" dirty="0"/>
          </a:p>
          <a:p>
            <a:r>
              <a:rPr lang="de-DE" dirty="0"/>
              <a:t>National </a:t>
            </a:r>
            <a:r>
              <a:rPr lang="de-DE" dirty="0" err="1"/>
              <a:t>curriculum</a:t>
            </a:r>
            <a:r>
              <a:rPr lang="de-DE" dirty="0"/>
              <a:t> (</a:t>
            </a:r>
            <a:r>
              <a:rPr lang="de-DE" dirty="0" err="1"/>
              <a:t>based</a:t>
            </a:r>
            <a:r>
              <a:rPr lang="de-DE" dirty="0"/>
              <a:t> on CEF)</a:t>
            </a:r>
          </a:p>
          <a:p>
            <a:r>
              <a:rPr lang="de-DE" dirty="0" err="1"/>
              <a:t>No</a:t>
            </a:r>
            <a:r>
              <a:rPr lang="de-DE" dirty="0"/>
              <a:t> / </a:t>
            </a:r>
            <a:r>
              <a:rPr lang="de-DE" dirty="0" err="1"/>
              <a:t>hardly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textbook</a:t>
            </a:r>
            <a:endParaRPr lang="de-DE" dirty="0"/>
          </a:p>
          <a:p>
            <a:r>
              <a:rPr lang="de-DE" dirty="0"/>
              <a:t>Use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  <a:p>
            <a:pPr marL="274320" lvl="1" indent="0">
              <a:buNone/>
            </a:pPr>
            <a:endParaRPr lang="de-DE" dirty="0"/>
          </a:p>
          <a:p>
            <a:endParaRPr lang="en-US" baseline="-25000" dirty="0"/>
          </a:p>
        </p:txBody>
      </p:sp>
      <p:pic>
        <p:nvPicPr>
          <p:cNvPr id="4098" name="Picture 2" descr="C:\Users\lp\Documents\Lis\MyPictures\GIBS\1c-2011\in-class\workshop6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7"/>
          <a:stretch/>
        </p:blipFill>
        <p:spPr bwMode="auto">
          <a:xfrm>
            <a:off x="179512" y="188639"/>
            <a:ext cx="2650774" cy="17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p\Documents\Lis\MyPictures\GIBS\bookgroups\7ab640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39"/>
            <a:ext cx="2287803" cy="171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442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98343AD0-D699-5921-B968-122D1CB1E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401" y="5384784"/>
            <a:ext cx="1508312" cy="544805"/>
          </a:xfrm>
          <a:prstGeom prst="rect">
            <a:avLst/>
          </a:prstGeom>
        </p:spPr>
      </p:pic>
      <p:pic>
        <p:nvPicPr>
          <p:cNvPr id="4" name="Content Placeholder 3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47CA6E2C-DA33-39FA-6F94-D0199E493ED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" r="1" b="1010"/>
          <a:stretch/>
        </p:blipFill>
        <p:spPr>
          <a:xfrm>
            <a:off x="1268995" y="1844824"/>
            <a:ext cx="6913562" cy="4333875"/>
          </a:xfrm>
          <a:custGeom>
            <a:avLst/>
            <a:gdLst/>
            <a:ahLst/>
            <a:cxnLst/>
            <a:rect l="l" t="t" r="r" b="b"/>
            <a:pathLst>
              <a:path w="10941520" h="6858000">
                <a:moveTo>
                  <a:pt x="8510032" y="6464315"/>
                </a:moveTo>
                <a:lnTo>
                  <a:pt x="8508022" y="6467080"/>
                </a:lnTo>
                <a:lnTo>
                  <a:pt x="8511541" y="6467080"/>
                </a:lnTo>
                <a:close/>
                <a:moveTo>
                  <a:pt x="1598122" y="0"/>
                </a:moveTo>
                <a:lnTo>
                  <a:pt x="1763667" y="0"/>
                </a:lnTo>
                <a:lnTo>
                  <a:pt x="1587780" y="143783"/>
                </a:lnTo>
                <a:cubicBezTo>
                  <a:pt x="1205033" y="482859"/>
                  <a:pt x="877118" y="882898"/>
                  <a:pt x="610636" y="1350720"/>
                </a:cubicBezTo>
                <a:cubicBezTo>
                  <a:pt x="356503" y="1792611"/>
                  <a:pt x="193167" y="2280779"/>
                  <a:pt x="130237" y="2786631"/>
                </a:cubicBezTo>
                <a:cubicBezTo>
                  <a:pt x="142310" y="2759217"/>
                  <a:pt x="152875" y="2731298"/>
                  <a:pt x="162431" y="2703128"/>
                </a:cubicBezTo>
                <a:cubicBezTo>
                  <a:pt x="336482" y="2191794"/>
                  <a:pt x="553037" y="1700077"/>
                  <a:pt x="837253" y="1239549"/>
                </a:cubicBezTo>
                <a:cubicBezTo>
                  <a:pt x="1093799" y="823288"/>
                  <a:pt x="1394461" y="450355"/>
                  <a:pt x="1746359" y="127320"/>
                </a:cubicBezTo>
                <a:lnTo>
                  <a:pt x="1893724" y="0"/>
                </a:lnTo>
                <a:lnTo>
                  <a:pt x="8848350" y="0"/>
                </a:lnTo>
                <a:lnTo>
                  <a:pt x="9056324" y="144876"/>
                </a:lnTo>
                <a:cubicBezTo>
                  <a:pt x="9483294" y="455963"/>
                  <a:pt x="9863824" y="818761"/>
                  <a:pt x="10176586" y="1256400"/>
                </a:cubicBezTo>
                <a:cubicBezTo>
                  <a:pt x="10512361" y="1725731"/>
                  <a:pt x="10733697" y="2243102"/>
                  <a:pt x="10817449" y="2834418"/>
                </a:cubicBezTo>
                <a:cubicBezTo>
                  <a:pt x="10838678" y="2662129"/>
                  <a:pt x="10840364" y="2487979"/>
                  <a:pt x="10822480" y="2315287"/>
                </a:cubicBezTo>
                <a:cubicBezTo>
                  <a:pt x="10791218" y="1992617"/>
                  <a:pt x="10694231" y="1679754"/>
                  <a:pt x="10537512" y="1395993"/>
                </a:cubicBezTo>
                <a:cubicBezTo>
                  <a:pt x="10298320" y="958605"/>
                  <a:pt x="9956508" y="613523"/>
                  <a:pt x="9560871" y="318241"/>
                </a:cubicBezTo>
                <a:cubicBezTo>
                  <a:pt x="9444104" y="231090"/>
                  <a:pt x="9324272" y="149552"/>
                  <a:pt x="9201772" y="72906"/>
                </a:cubicBezTo>
                <a:lnTo>
                  <a:pt x="9075150" y="0"/>
                </a:lnTo>
                <a:lnTo>
                  <a:pt x="9285407" y="0"/>
                </a:lnTo>
                <a:lnTo>
                  <a:pt x="9397484" y="71361"/>
                </a:lnTo>
                <a:cubicBezTo>
                  <a:pt x="9466827" y="117668"/>
                  <a:pt x="9535310" y="165633"/>
                  <a:pt x="9602874" y="215370"/>
                </a:cubicBezTo>
                <a:cubicBezTo>
                  <a:pt x="10023914" y="525240"/>
                  <a:pt x="10385847" y="889941"/>
                  <a:pt x="10637867" y="1353234"/>
                </a:cubicBezTo>
                <a:cubicBezTo>
                  <a:pt x="10800070" y="1650452"/>
                  <a:pt x="10899948" y="1977650"/>
                  <a:pt x="10931388" y="2314785"/>
                </a:cubicBezTo>
                <a:cubicBezTo>
                  <a:pt x="10955282" y="2563032"/>
                  <a:pt x="10933651" y="2807506"/>
                  <a:pt x="10900451" y="3053742"/>
                </a:cubicBezTo>
                <a:cubicBezTo>
                  <a:pt x="10885435" y="3187448"/>
                  <a:pt x="10884932" y="3322363"/>
                  <a:pt x="10898943" y="3456170"/>
                </a:cubicBezTo>
                <a:cubicBezTo>
                  <a:pt x="10947233" y="3973163"/>
                  <a:pt x="10817200" y="4491137"/>
                  <a:pt x="10530470" y="4924023"/>
                </a:cubicBezTo>
                <a:cubicBezTo>
                  <a:pt x="10288786" y="5294609"/>
                  <a:pt x="9971700" y="5610087"/>
                  <a:pt x="9599856" y="5849858"/>
                </a:cubicBezTo>
                <a:cubicBezTo>
                  <a:pt x="9239936" y="6085530"/>
                  <a:pt x="8898626" y="6347611"/>
                  <a:pt x="8538202" y="6581772"/>
                </a:cubicBezTo>
                <a:cubicBezTo>
                  <a:pt x="8391505" y="6677034"/>
                  <a:pt x="8242088" y="6766009"/>
                  <a:pt x="8089708" y="6848031"/>
                </a:cubicBezTo>
                <a:lnTo>
                  <a:pt x="8070163" y="6858000"/>
                </a:lnTo>
                <a:lnTo>
                  <a:pt x="7820508" y="6858000"/>
                </a:lnTo>
                <a:lnTo>
                  <a:pt x="7828138" y="6854555"/>
                </a:lnTo>
                <a:cubicBezTo>
                  <a:pt x="8053199" y="6743844"/>
                  <a:pt x="8273670" y="6617740"/>
                  <a:pt x="8490666" y="6479908"/>
                </a:cubicBezTo>
                <a:cubicBezTo>
                  <a:pt x="8262100" y="6578755"/>
                  <a:pt x="8030908" y="6668688"/>
                  <a:pt x="7797512" y="6751240"/>
                </a:cubicBezTo>
                <a:lnTo>
                  <a:pt x="7480620" y="6858000"/>
                </a:lnTo>
                <a:lnTo>
                  <a:pt x="3015004" y="6858000"/>
                </a:lnTo>
                <a:lnTo>
                  <a:pt x="2781763" y="6750793"/>
                </a:lnTo>
                <a:cubicBezTo>
                  <a:pt x="2466140" y="6597870"/>
                  <a:pt x="2163376" y="6418916"/>
                  <a:pt x="1876018" y="6208522"/>
                </a:cubicBezTo>
                <a:cubicBezTo>
                  <a:pt x="1280928" y="5772643"/>
                  <a:pt x="784936" y="5247977"/>
                  <a:pt x="442370" y="4589004"/>
                </a:cubicBezTo>
                <a:cubicBezTo>
                  <a:pt x="256073" y="4234615"/>
                  <a:pt x="132829" y="3850522"/>
                  <a:pt x="78174" y="3453907"/>
                </a:cubicBezTo>
                <a:cubicBezTo>
                  <a:pt x="68264" y="3386374"/>
                  <a:pt x="52872" y="3319746"/>
                  <a:pt x="32147" y="3254704"/>
                </a:cubicBezTo>
                <a:cubicBezTo>
                  <a:pt x="-18158" y="3091722"/>
                  <a:pt x="-48" y="2927731"/>
                  <a:pt x="23343" y="2765252"/>
                </a:cubicBezTo>
                <a:cubicBezTo>
                  <a:pt x="165073" y="1773582"/>
                  <a:pt x="613178" y="955032"/>
                  <a:pt x="1299417" y="274384"/>
                </a:cubicBezTo>
                <a:close/>
              </a:path>
            </a:pathLst>
          </a:cu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050BF15-4197-43A4-6AC9-50D41BFC3381}"/>
              </a:ext>
            </a:extLst>
          </p:cNvPr>
          <p:cNvSpPr/>
          <p:nvPr/>
        </p:nvSpPr>
        <p:spPr>
          <a:xfrm>
            <a:off x="1268995" y="188640"/>
            <a:ext cx="5904656" cy="2304256"/>
          </a:xfrm>
          <a:custGeom>
            <a:avLst/>
            <a:gdLst>
              <a:gd name="connsiteX0" fmla="*/ 0 w 5904656"/>
              <a:gd name="connsiteY0" fmla="*/ 1152128 h 2304256"/>
              <a:gd name="connsiteX1" fmla="*/ 2952328 w 5904656"/>
              <a:gd name="connsiteY1" fmla="*/ 0 h 2304256"/>
              <a:gd name="connsiteX2" fmla="*/ 5904656 w 5904656"/>
              <a:gd name="connsiteY2" fmla="*/ 1152128 h 2304256"/>
              <a:gd name="connsiteX3" fmla="*/ 2952328 w 5904656"/>
              <a:gd name="connsiteY3" fmla="*/ 2304256 h 2304256"/>
              <a:gd name="connsiteX4" fmla="*/ 0 w 5904656"/>
              <a:gd name="connsiteY4" fmla="*/ 1152128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4656" h="2304256" fill="none" extrusionOk="0">
                <a:moveTo>
                  <a:pt x="0" y="1152128"/>
                </a:moveTo>
                <a:cubicBezTo>
                  <a:pt x="130758" y="625100"/>
                  <a:pt x="1183375" y="-173594"/>
                  <a:pt x="2952328" y="0"/>
                </a:cubicBezTo>
                <a:cubicBezTo>
                  <a:pt x="4484657" y="6166"/>
                  <a:pt x="5884747" y="596280"/>
                  <a:pt x="5904656" y="1152128"/>
                </a:cubicBezTo>
                <a:cubicBezTo>
                  <a:pt x="5905562" y="1518630"/>
                  <a:pt x="4540759" y="2318662"/>
                  <a:pt x="2952328" y="2304256"/>
                </a:cubicBezTo>
                <a:cubicBezTo>
                  <a:pt x="1282004" y="2252762"/>
                  <a:pt x="48600" y="1761173"/>
                  <a:pt x="0" y="1152128"/>
                </a:cubicBezTo>
                <a:close/>
              </a:path>
              <a:path w="5904656" h="2304256" stroke="0" extrusionOk="0">
                <a:moveTo>
                  <a:pt x="0" y="1152128"/>
                </a:moveTo>
                <a:cubicBezTo>
                  <a:pt x="-70573" y="385687"/>
                  <a:pt x="1409289" y="-39015"/>
                  <a:pt x="2952328" y="0"/>
                </a:cubicBezTo>
                <a:cubicBezTo>
                  <a:pt x="4628802" y="97408"/>
                  <a:pt x="5822431" y="554161"/>
                  <a:pt x="5904656" y="1152128"/>
                </a:cubicBezTo>
                <a:cubicBezTo>
                  <a:pt x="5773640" y="1674739"/>
                  <a:pt x="4659781" y="2275665"/>
                  <a:pt x="2952328" y="2304256"/>
                </a:cubicBezTo>
                <a:cubicBezTo>
                  <a:pt x="1249846" y="2229260"/>
                  <a:pt x="58912" y="1833072"/>
                  <a:pt x="0" y="11521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5400000" scaled="1"/>
            <a:tileRect/>
          </a:gra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lnSpc>
                <a:spcPct val="90000"/>
              </a:lnSpc>
              <a:spcAft>
                <a:spcPts val="450"/>
              </a:spcAft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learners work at their own speed</a:t>
            </a:r>
          </a:p>
          <a:p>
            <a:pPr marL="214313" indent="-214313">
              <a:lnSpc>
                <a:spcPct val="90000"/>
              </a:lnSpc>
              <a:spcAft>
                <a:spcPts val="450"/>
              </a:spcAft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Moodle platform organizes their steps and progress</a:t>
            </a:r>
          </a:p>
          <a:p>
            <a:pPr marL="214313" indent="-214313">
              <a:lnSpc>
                <a:spcPct val="90000"/>
              </a:lnSpc>
              <a:spcAft>
                <a:spcPts val="450"/>
              </a:spcAft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Learners have the chance to reach mastery and build a solid foundation for further learning</a:t>
            </a:r>
          </a:p>
        </p:txBody>
      </p:sp>
    </p:spTree>
    <p:extLst>
      <p:ext uri="{BB962C8B-B14F-4D97-AF65-F5344CB8AC3E}">
        <p14:creationId xmlns:p14="http://schemas.microsoft.com/office/powerpoint/2010/main" val="726196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284" y="1234584"/>
            <a:ext cx="7703433" cy="763960"/>
          </a:xfrm>
        </p:spPr>
        <p:txBody>
          <a:bodyPr>
            <a:noAutofit/>
          </a:bodyPr>
          <a:lstStyle/>
          <a:p>
            <a:r>
              <a:rPr lang="de-AT" sz="2700" b="1" dirty="0" err="1"/>
              <a:t>Systematic</a:t>
            </a:r>
            <a:r>
              <a:rPr lang="de-AT" sz="2700" b="1" dirty="0"/>
              <a:t> </a:t>
            </a:r>
            <a:r>
              <a:rPr lang="de-AT" sz="2700" b="1" dirty="0" err="1"/>
              <a:t>presentation</a:t>
            </a:r>
            <a:r>
              <a:rPr lang="de-AT" sz="2700" b="1" dirty="0"/>
              <a:t> </a:t>
            </a:r>
            <a:r>
              <a:rPr lang="de-AT" sz="2700" b="1" dirty="0" err="1"/>
              <a:t>of</a:t>
            </a:r>
            <a:r>
              <a:rPr lang="de-AT" sz="2700" b="1" dirty="0"/>
              <a:t> all </a:t>
            </a:r>
            <a:r>
              <a:rPr lang="de-AT" sz="2700" b="1" dirty="0" err="1"/>
              <a:t>materials</a:t>
            </a:r>
            <a:r>
              <a:rPr lang="de-AT" sz="2700" b="1" dirty="0"/>
              <a:t> and </a:t>
            </a:r>
            <a:r>
              <a:rPr lang="de-AT" sz="2700" b="1" dirty="0" err="1"/>
              <a:t>steps</a:t>
            </a:r>
            <a:r>
              <a:rPr lang="de-AT" sz="2700" b="1" dirty="0"/>
              <a:t> on </a:t>
            </a:r>
            <a:r>
              <a:rPr lang="de-AT" sz="2700" b="1" dirty="0" err="1"/>
              <a:t>Moodle</a:t>
            </a:r>
            <a:endParaRPr lang="en-GB" sz="27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77110" t="4809"/>
          <a:stretch/>
        </p:blipFill>
        <p:spPr>
          <a:xfrm>
            <a:off x="6504864" y="2331267"/>
            <a:ext cx="1965351" cy="3077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9AE518-A055-4E15-9E18-963B8A73A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52" y="2110468"/>
            <a:ext cx="5524229" cy="3337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8F3BE89-1C59-4460-8514-36944719961D}"/>
              </a:ext>
            </a:extLst>
          </p:cNvPr>
          <p:cNvSpPr/>
          <p:nvPr/>
        </p:nvSpPr>
        <p:spPr>
          <a:xfrm rot="20040522">
            <a:off x="294549" y="5257021"/>
            <a:ext cx="1565329" cy="425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de-AT" sz="900" dirty="0">
                <a:solidFill>
                  <a:prstClr val="white"/>
                </a:solidFill>
                <a:latin typeface="Calibri" panose="020F0502020204030204"/>
              </a:rPr>
              <a:t>Produktive Abschlussaufgaben</a:t>
            </a:r>
            <a:endParaRPr lang="en-US" sz="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CA27782-1DE2-45AF-ABD9-3B0D9D83379C}"/>
              </a:ext>
            </a:extLst>
          </p:cNvPr>
          <p:cNvSpPr/>
          <p:nvPr/>
        </p:nvSpPr>
        <p:spPr>
          <a:xfrm rot="20102478">
            <a:off x="2034153" y="5300564"/>
            <a:ext cx="1301858" cy="391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de-AT" sz="900" dirty="0">
                <a:solidFill>
                  <a:prstClr val="white"/>
                </a:solidFill>
                <a:latin typeface="Calibri" panose="020F0502020204030204"/>
              </a:rPr>
              <a:t>FoF, Listening, Reading</a:t>
            </a:r>
            <a:endParaRPr lang="en-US" sz="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A744BC0-376E-406E-BA5F-EC17F51594D0}"/>
              </a:ext>
            </a:extLst>
          </p:cNvPr>
          <p:cNvSpPr/>
          <p:nvPr/>
        </p:nvSpPr>
        <p:spPr>
          <a:xfrm>
            <a:off x="89115" y="2565938"/>
            <a:ext cx="929899" cy="399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de-AT" sz="1350" dirty="0">
                <a:solidFill>
                  <a:prstClr val="white"/>
                </a:solidFill>
                <a:latin typeface="Calibri" panose="020F0502020204030204"/>
              </a:rPr>
              <a:t>Ziele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5A141-FF48-7293-0909-F2C128A69FB5}"/>
              </a:ext>
            </a:extLst>
          </p:cNvPr>
          <p:cNvSpPr txBox="1"/>
          <p:nvPr/>
        </p:nvSpPr>
        <p:spPr>
          <a:xfrm>
            <a:off x="5436096" y="574125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5"/>
              </a:rPr>
              <a:t>https://www.eduvidual.at/my/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113704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CA1B-2584-486D-B569-5109FEBA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553" y="932526"/>
            <a:ext cx="7543800" cy="680682"/>
          </a:xfrm>
        </p:spPr>
        <p:txBody>
          <a:bodyPr/>
          <a:lstStyle/>
          <a:p>
            <a:r>
              <a:rPr lang="de-AT" dirty="0"/>
              <a:t>Practice </a:t>
            </a:r>
            <a:r>
              <a:rPr lang="de-AT" dirty="0" err="1"/>
              <a:t>activities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all 4 </a:t>
            </a:r>
            <a:r>
              <a:rPr lang="de-AT" dirty="0" err="1"/>
              <a:t>skills</a:t>
            </a:r>
            <a:r>
              <a:rPr lang="de-AT" dirty="0"/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6B2C39-E0E8-41A7-943D-3F43FB618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959" y="1940051"/>
            <a:ext cx="5396988" cy="3467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12EBA47-3EDF-44D7-BC48-C77C25F55A7E}"/>
              </a:ext>
            </a:extLst>
          </p:cNvPr>
          <p:cNvSpPr/>
          <p:nvPr/>
        </p:nvSpPr>
        <p:spPr>
          <a:xfrm>
            <a:off x="639740" y="2382387"/>
            <a:ext cx="1003110" cy="296839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de-AT" sz="1350" dirty="0">
                <a:solidFill>
                  <a:prstClr val="white"/>
                </a:solidFill>
                <a:latin typeface="Calibri" panose="020F0502020204030204"/>
              </a:rPr>
              <a:t>HILFE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137F7C2-276A-4EE7-A958-87A93047B4A3}"/>
              </a:ext>
            </a:extLst>
          </p:cNvPr>
          <p:cNvSpPr/>
          <p:nvPr/>
        </p:nvSpPr>
        <p:spPr>
          <a:xfrm>
            <a:off x="527175" y="3109460"/>
            <a:ext cx="1228241" cy="427100"/>
          </a:xfrm>
          <a:prstGeom prst="rightArrow">
            <a:avLst>
              <a:gd name="adj1" fmla="val 41919"/>
              <a:gd name="adj2" fmla="val 500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de-AT" sz="1350" dirty="0">
                <a:solidFill>
                  <a:prstClr val="white"/>
                </a:solidFill>
                <a:latin typeface="Calibri" panose="020F0502020204030204"/>
              </a:rPr>
              <a:t>Wiederholung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B8E20454-27F0-4836-92CD-2E1E6A634CB9}"/>
              </a:ext>
            </a:extLst>
          </p:cNvPr>
          <p:cNvSpPr/>
          <p:nvPr/>
        </p:nvSpPr>
        <p:spPr>
          <a:xfrm>
            <a:off x="4428642" y="2994597"/>
            <a:ext cx="1336729" cy="328414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de-AT" sz="1350" dirty="0">
                <a:solidFill>
                  <a:prstClr val="white"/>
                </a:solidFill>
                <a:latin typeface="Calibri" panose="020F0502020204030204"/>
              </a:rPr>
              <a:t>Leseverstehen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146809E-75E4-4FAA-ACF7-DB0C48886EA9}"/>
              </a:ext>
            </a:extLst>
          </p:cNvPr>
          <p:cNvSpPr/>
          <p:nvPr/>
        </p:nvSpPr>
        <p:spPr>
          <a:xfrm>
            <a:off x="488631" y="4917949"/>
            <a:ext cx="1084447" cy="34082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de-AT" sz="1350" dirty="0">
                <a:solidFill>
                  <a:prstClr val="white"/>
                </a:solidFill>
                <a:latin typeface="Calibri" panose="020F0502020204030204"/>
              </a:rPr>
              <a:t>Sprechen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13947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F7257CF-4031-4054-96BB-BA1747375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418"/>
          <a:stretch/>
        </p:blipFill>
        <p:spPr>
          <a:xfrm>
            <a:off x="3365038" y="1216416"/>
            <a:ext cx="5245787" cy="44352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FB3C7A-38F3-4AE2-9F01-22D93007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04" y="1114430"/>
            <a:ext cx="2871148" cy="638454"/>
          </a:xfrm>
        </p:spPr>
        <p:txBody>
          <a:bodyPr>
            <a:normAutofit/>
          </a:bodyPr>
          <a:lstStyle/>
          <a:p>
            <a:r>
              <a:rPr lang="de-AT" b="1" dirty="0"/>
              <a:t>Liveworksheets.com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C928A-5E99-4855-9731-6327ACA6A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2065077"/>
            <a:ext cx="2400300" cy="3521076"/>
          </a:xfrm>
        </p:spPr>
        <p:txBody>
          <a:bodyPr>
            <a:normAutofit/>
          </a:bodyPr>
          <a:lstStyle/>
          <a:p>
            <a:r>
              <a:rPr lang="de-AT" sz="1800" b="1" dirty="0"/>
              <a:t>Reading</a:t>
            </a:r>
          </a:p>
          <a:p>
            <a:r>
              <a:rPr lang="de-AT" sz="1800" b="1" dirty="0"/>
              <a:t>Listening</a:t>
            </a:r>
          </a:p>
          <a:p>
            <a:r>
              <a:rPr lang="de-AT" sz="1800" b="1" dirty="0"/>
              <a:t>Videos</a:t>
            </a:r>
          </a:p>
          <a:p>
            <a:r>
              <a:rPr lang="de-AT" sz="1800" b="1" dirty="0"/>
              <a:t>drag-and- drop</a:t>
            </a:r>
          </a:p>
          <a:p>
            <a:r>
              <a:rPr lang="de-AT" sz="1800" b="1" dirty="0"/>
              <a:t>gapfilling</a:t>
            </a:r>
          </a:p>
          <a:p>
            <a:r>
              <a:rPr lang="de-AT" sz="1800" b="1" dirty="0"/>
              <a:t>order a jumbled text</a:t>
            </a:r>
          </a:p>
          <a:p>
            <a:endParaRPr lang="de-AT" sz="1800" b="1" dirty="0"/>
          </a:p>
          <a:p>
            <a:r>
              <a:rPr lang="de-AT" sz="1800" b="1" dirty="0"/>
              <a:t>immediate feedback </a:t>
            </a:r>
          </a:p>
          <a:p>
            <a:r>
              <a:rPr lang="de-AT" sz="1800" b="1" dirty="0"/>
              <a:t>flexible design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950619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3F3FE-44AC-49C4-8F2F-F91F32161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9121F5-15F9-482D-8627-56323767B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785" b="8823"/>
          <a:stretch/>
        </p:blipFill>
        <p:spPr>
          <a:xfrm>
            <a:off x="2798968" y="3939027"/>
            <a:ext cx="6279156" cy="1509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1F7C61-500F-4F83-B9A8-3676CDD4D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4" r="5774"/>
          <a:stretch/>
        </p:blipFill>
        <p:spPr>
          <a:xfrm>
            <a:off x="540292" y="1072202"/>
            <a:ext cx="3997418" cy="262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8B0E6B-E44B-4679-AC1D-9B02540373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64" t="16342" r="16166" b="11323"/>
          <a:stretch/>
        </p:blipFill>
        <p:spPr>
          <a:xfrm>
            <a:off x="5692421" y="1159917"/>
            <a:ext cx="2700581" cy="1759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0E5988AB-E8D7-499E-AFAD-EC7A588F296F}"/>
              </a:ext>
            </a:extLst>
          </p:cNvPr>
          <p:cNvSpPr/>
          <p:nvPr/>
        </p:nvSpPr>
        <p:spPr>
          <a:xfrm rot="20287205">
            <a:off x="1330036" y="2799275"/>
            <a:ext cx="1470314" cy="500745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de-AT" sz="1350" dirty="0">
                <a:solidFill>
                  <a:prstClr val="white"/>
                </a:solidFill>
                <a:latin typeface="Calibri" panose="020F0502020204030204"/>
              </a:rPr>
              <a:t>KEY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7A3F947-5BE7-470A-BACD-7BD9D1F7E766}"/>
              </a:ext>
            </a:extLst>
          </p:cNvPr>
          <p:cNvSpPr/>
          <p:nvPr/>
        </p:nvSpPr>
        <p:spPr>
          <a:xfrm>
            <a:off x="4291586" y="1381431"/>
            <a:ext cx="1646960" cy="469609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de-AT" sz="1350" dirty="0">
                <a:solidFill>
                  <a:prstClr val="white"/>
                </a:solidFill>
                <a:latin typeface="Calibri" panose="020F0502020204030204"/>
              </a:rPr>
              <a:t>Learningapps.com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2A449D5-08DE-41CA-9F27-9F512E5E2D14}"/>
              </a:ext>
            </a:extLst>
          </p:cNvPr>
          <p:cNvSpPr/>
          <p:nvPr/>
        </p:nvSpPr>
        <p:spPr>
          <a:xfrm rot="1380195">
            <a:off x="4878013" y="3448983"/>
            <a:ext cx="1574222" cy="49876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de-AT" sz="1350" dirty="0">
                <a:solidFill>
                  <a:prstClr val="white"/>
                </a:solidFill>
                <a:latin typeface="Calibri" panose="020F0502020204030204"/>
              </a:rPr>
              <a:t>H5P exercises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57D207-8D27-4F4F-9B92-0B247F089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82" y="3811530"/>
            <a:ext cx="1993565" cy="145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189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Speaking</a:t>
            </a:r>
            <a:r>
              <a:rPr lang="de-AT" dirty="0"/>
              <a:t> </a:t>
            </a:r>
            <a:r>
              <a:rPr lang="de-AT" dirty="0" err="1"/>
              <a:t>tasks</a:t>
            </a:r>
            <a:r>
              <a:rPr lang="de-AT" dirty="0"/>
              <a:t> online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27484" y="2396938"/>
            <a:ext cx="6709906" cy="701957"/>
          </a:xfrm>
        </p:spPr>
        <p:txBody>
          <a:bodyPr/>
          <a:lstStyle/>
          <a:p>
            <a:r>
              <a:rPr lang="de-AT" dirty="0"/>
              <a:t>z.B. Sprechaufgaben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83" y="2742715"/>
            <a:ext cx="6950123" cy="2645933"/>
          </a:xfrm>
          <a:prstGeom prst="rect">
            <a:avLst/>
          </a:prstGeo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696036" y="5415571"/>
            <a:ext cx="6618561" cy="70195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57175" indent="-257175" defTabSz="342900">
              <a:spcBef>
                <a:spcPts val="750"/>
              </a:spcBef>
              <a:buClr>
                <a:srgbClr val="E48312"/>
              </a:buClr>
            </a:pPr>
            <a:r>
              <a:rPr lang="de-AT" sz="1500">
                <a:solidFill>
                  <a:srgbClr val="000000"/>
                </a:solidFill>
                <a:latin typeface="Calibri Light" panose="020F0302020204030204"/>
              </a:rPr>
              <a:t>z.B. Sprechaufgaben</a:t>
            </a:r>
            <a:endParaRPr lang="en-GB" sz="1500" dirty="0">
              <a:solidFill>
                <a:srgbClr val="000000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1036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39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" name="Rectangle 41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0" name="Straight Connector 43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45">
            <a:extLst>
              <a:ext uri="{FF2B5EF4-FFF2-40B4-BE49-F238E27FC236}">
                <a16:creationId xmlns:a16="http://schemas.microsoft.com/office/drawing/2014/main" id="{021E0793-1126-4F34-BE99-D06A1092D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" y="0"/>
            <a:ext cx="91428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47">
            <a:extLst>
              <a:ext uri="{FF2B5EF4-FFF2-40B4-BE49-F238E27FC236}">
                <a16:creationId xmlns:a16="http://schemas.microsoft.com/office/drawing/2014/main" id="{E69DE433-5306-48EF-B46B-8E6466C19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600" spc="-50" dirty="0">
                <a:solidFill>
                  <a:srgbClr val="FFFFFF"/>
                </a:solidFill>
              </a:rPr>
              <a:t>Book chats and book presentations in class and online</a:t>
            </a:r>
            <a:br>
              <a:rPr lang="en-US" sz="2600" spc="-50" dirty="0">
                <a:solidFill>
                  <a:srgbClr val="FFFFFF"/>
                </a:solidFill>
              </a:rPr>
            </a:br>
            <a:endParaRPr lang="en-US" sz="2600" spc="-50" dirty="0">
              <a:solidFill>
                <a:srgbClr val="FFFFFF"/>
              </a:solidFill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32EE366-F046-4452-A4C2-7C087DFC1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3" r="15432" b="2"/>
          <a:stretch/>
        </p:blipFill>
        <p:spPr>
          <a:xfrm>
            <a:off x="475706" y="640080"/>
            <a:ext cx="2658932" cy="3931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6A1A18-FB96-48BB-B259-8CF926A47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83" r="1304" b="2"/>
          <a:stretch/>
        </p:blipFill>
        <p:spPr>
          <a:xfrm>
            <a:off x="3255289" y="640080"/>
            <a:ext cx="2643999" cy="3931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BDEC2A-EDE5-DA27-CEC3-A893A3D9F0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28" r="32185" b="-2"/>
          <a:stretch/>
        </p:blipFill>
        <p:spPr>
          <a:xfrm>
            <a:off x="6019941" y="640081"/>
            <a:ext cx="2643999" cy="3931920"/>
          </a:xfrm>
          <a:prstGeom prst="rect">
            <a:avLst/>
          </a:prstGeom>
        </p:spPr>
      </p:pic>
      <p:sp>
        <p:nvSpPr>
          <p:cNvPr id="63" name="Rectangle 49">
            <a:extLst>
              <a:ext uri="{FF2B5EF4-FFF2-40B4-BE49-F238E27FC236}">
                <a16:creationId xmlns:a16="http://schemas.microsoft.com/office/drawing/2014/main" id="{93EFD60D-D88D-4EF7-B4ED-BEF94A0B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9833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846" y="388541"/>
            <a:ext cx="7543800" cy="1088068"/>
          </a:xfrm>
        </p:spPr>
        <p:txBody>
          <a:bodyPr/>
          <a:lstStyle/>
          <a:p>
            <a:r>
              <a:rPr lang="en-GB" dirty="0"/>
              <a:t>Tests for </a:t>
            </a:r>
            <a:r>
              <a:rPr lang="en-GB" dirty="0" err="1"/>
              <a:t>FoF</a:t>
            </a:r>
            <a:r>
              <a:rPr lang="en-GB" dirty="0"/>
              <a:t> and receptive skills online</a:t>
            </a:r>
            <a:br>
              <a:rPr lang="en-GB" dirty="0"/>
            </a:b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4020" y="2416230"/>
            <a:ext cx="6709906" cy="701957"/>
          </a:xfrm>
        </p:spPr>
        <p:txBody>
          <a:bodyPr>
            <a:normAutofit lnSpcReduction="10000"/>
          </a:bodyPr>
          <a:lstStyle/>
          <a:p>
            <a:r>
              <a:rPr lang="de-AT" sz="1800" b="1" dirty="0"/>
              <a:t>The </a:t>
            </a:r>
            <a:r>
              <a:rPr lang="de-AT" sz="1800" b="1" dirty="0" err="1"/>
              <a:t>students</a:t>
            </a:r>
            <a:r>
              <a:rPr lang="de-AT" sz="1800" b="1" dirty="0"/>
              <a:t> </a:t>
            </a:r>
            <a:r>
              <a:rPr lang="de-AT" sz="1800" b="1" dirty="0" err="1"/>
              <a:t>choose</a:t>
            </a:r>
            <a:r>
              <a:rPr lang="de-AT" sz="1800" b="1" dirty="0"/>
              <a:t> WHEN </a:t>
            </a:r>
            <a:r>
              <a:rPr lang="de-AT" sz="1800" b="1" dirty="0" err="1"/>
              <a:t>to</a:t>
            </a:r>
            <a:r>
              <a:rPr lang="de-AT" sz="1800" b="1" dirty="0"/>
              <a:t> </a:t>
            </a:r>
            <a:r>
              <a:rPr lang="de-AT" sz="1800" b="1" dirty="0" err="1"/>
              <a:t>take</a:t>
            </a:r>
            <a:r>
              <a:rPr lang="de-AT" sz="1800" b="1" dirty="0"/>
              <a:t> </a:t>
            </a:r>
            <a:r>
              <a:rPr lang="de-AT" sz="1800" b="1" dirty="0" err="1"/>
              <a:t>the</a:t>
            </a:r>
            <a:r>
              <a:rPr lang="de-AT" sz="1800" b="1" dirty="0"/>
              <a:t> </a:t>
            </a:r>
            <a:r>
              <a:rPr lang="de-AT" sz="1800" b="1" dirty="0" err="1"/>
              <a:t>test</a:t>
            </a:r>
            <a:endParaRPr lang="de-AT" sz="1800" b="1" dirty="0"/>
          </a:p>
          <a:p>
            <a:r>
              <a:rPr lang="de-AT" sz="1800" b="1" dirty="0" err="1"/>
              <a:t>Less</a:t>
            </a:r>
            <a:r>
              <a:rPr lang="de-AT" sz="1800" b="1" dirty="0"/>
              <a:t> stress, </a:t>
            </a:r>
            <a:r>
              <a:rPr lang="de-AT" sz="1800" b="1" dirty="0" err="1"/>
              <a:t>the</a:t>
            </a:r>
            <a:r>
              <a:rPr lang="de-AT" sz="1800" b="1" dirty="0"/>
              <a:t> </a:t>
            </a:r>
            <a:r>
              <a:rPr lang="de-AT" sz="1800" b="1" dirty="0" err="1"/>
              <a:t>learners</a:t>
            </a:r>
            <a:r>
              <a:rPr lang="de-AT" sz="1800" b="1" dirty="0"/>
              <a:t> </a:t>
            </a:r>
            <a:r>
              <a:rPr lang="de-AT" sz="1800" b="1" dirty="0" err="1"/>
              <a:t>can</a:t>
            </a:r>
            <a:r>
              <a:rPr lang="de-AT" sz="1800" b="1" dirty="0"/>
              <a:t> </a:t>
            </a:r>
            <a:r>
              <a:rPr lang="de-AT" sz="1800" b="1" dirty="0" err="1"/>
              <a:t>retake</a:t>
            </a:r>
            <a:r>
              <a:rPr lang="de-AT" sz="1800" b="1" dirty="0"/>
              <a:t> a </a:t>
            </a:r>
            <a:r>
              <a:rPr lang="de-AT" sz="1800" b="1" dirty="0" err="1"/>
              <a:t>similar</a:t>
            </a:r>
            <a:r>
              <a:rPr lang="de-AT" sz="1800" b="1" dirty="0"/>
              <a:t> </a:t>
            </a:r>
            <a:r>
              <a:rPr lang="de-AT" sz="1800" b="1" dirty="0" err="1"/>
              <a:t>test</a:t>
            </a:r>
            <a:r>
              <a:rPr lang="de-AT" sz="1800" b="1" dirty="0"/>
              <a:t> </a:t>
            </a:r>
            <a:r>
              <a:rPr lang="de-AT" sz="1800" b="1" dirty="0" err="1"/>
              <a:t>if</a:t>
            </a:r>
            <a:r>
              <a:rPr lang="de-AT" sz="1800" b="1" dirty="0"/>
              <a:t> </a:t>
            </a:r>
            <a:r>
              <a:rPr lang="de-AT" sz="1800" b="1" dirty="0" err="1"/>
              <a:t>they</a:t>
            </a:r>
            <a:r>
              <a:rPr lang="de-AT" sz="1800" b="1" dirty="0"/>
              <a:t> fail....</a:t>
            </a:r>
            <a:endParaRPr lang="en-GB" sz="1800" b="1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696036" y="5415571"/>
            <a:ext cx="6618561" cy="70195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57175" indent="-257175" defTabSz="342900">
              <a:spcBef>
                <a:spcPts val="750"/>
              </a:spcBef>
              <a:buClr>
                <a:srgbClr val="E48312"/>
              </a:buClr>
            </a:pPr>
            <a:r>
              <a:rPr lang="de-AT" sz="1500" dirty="0">
                <a:solidFill>
                  <a:srgbClr val="000000"/>
                </a:solidFill>
                <a:latin typeface="Calibri Light" panose="020F0302020204030204"/>
              </a:rPr>
              <a:t>New </a:t>
            </a:r>
            <a:r>
              <a:rPr lang="de-AT" sz="1500" dirty="0" err="1">
                <a:solidFill>
                  <a:srgbClr val="000000"/>
                </a:solidFill>
                <a:latin typeface="Calibri Light" panose="020F0302020204030204"/>
              </a:rPr>
              <a:t>role</a:t>
            </a:r>
            <a:r>
              <a:rPr lang="de-AT" sz="1500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de-AT" sz="1500" dirty="0" err="1">
                <a:solidFill>
                  <a:srgbClr val="000000"/>
                </a:solidFill>
                <a:latin typeface="Calibri Light" panose="020F0302020204030204"/>
              </a:rPr>
              <a:t>of</a:t>
            </a:r>
            <a:r>
              <a:rPr lang="de-AT" sz="1500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de-AT" sz="1500" dirty="0" err="1">
                <a:solidFill>
                  <a:srgbClr val="000000"/>
                </a:solidFill>
                <a:latin typeface="Calibri Light" panose="020F0302020204030204"/>
              </a:rPr>
              <a:t>the</a:t>
            </a:r>
            <a:r>
              <a:rPr lang="de-AT" sz="1500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de-AT" sz="1500" dirty="0" err="1">
                <a:solidFill>
                  <a:srgbClr val="000000"/>
                </a:solidFill>
                <a:latin typeface="Calibri Light" panose="020F0302020204030204"/>
              </a:rPr>
              <a:t>teacher</a:t>
            </a:r>
            <a:r>
              <a:rPr lang="de-AT" sz="1500" dirty="0">
                <a:solidFill>
                  <a:srgbClr val="000000"/>
                </a:solidFill>
                <a:latin typeface="Calibri Light" panose="020F0302020204030204"/>
              </a:rPr>
              <a:t>!</a:t>
            </a:r>
            <a:endParaRPr lang="en-GB" sz="1500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67" y="3237275"/>
            <a:ext cx="8522494" cy="208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AC809C-C5F3-477E-8117-0D2419782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67" y="1052736"/>
            <a:ext cx="2655394" cy="3197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9731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18059"/>
            <a:ext cx="7543800" cy="1088068"/>
          </a:xfrm>
        </p:spPr>
        <p:txBody>
          <a:bodyPr/>
          <a:lstStyle/>
          <a:p>
            <a:r>
              <a:rPr lang="en-GB" dirty="0"/>
              <a:t>Wrap-it-up tasks: Writing and Speaking</a:t>
            </a:r>
            <a:br>
              <a:rPr lang="en-GB" dirty="0"/>
            </a:b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F59E4D-4112-6412-25C8-D3CAB3E06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2348880"/>
            <a:ext cx="8855967" cy="3894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9749C2-BCE7-E594-A1A5-B3283C751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980728"/>
            <a:ext cx="4788023" cy="329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12915058-8EFE-933D-416D-56CA00A377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13996" r="25997" b="13996"/>
          <a:stretch/>
        </p:blipFill>
        <p:spPr>
          <a:xfrm>
            <a:off x="611560" y="836712"/>
            <a:ext cx="1254997" cy="117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68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67544" y="314971"/>
            <a:ext cx="7345363" cy="1293812"/>
          </a:xfrm>
        </p:spPr>
        <p:txBody>
          <a:bodyPr anchor="ctr">
            <a:normAutofit/>
          </a:bodyPr>
          <a:lstStyle/>
          <a:p>
            <a:r>
              <a:rPr lang="de-AT" sz="3200" b="1" dirty="0"/>
              <a:t>Advantages </a:t>
            </a:r>
            <a:r>
              <a:rPr lang="de-AT" sz="3200" b="1" dirty="0" err="1"/>
              <a:t>for</a:t>
            </a:r>
            <a:r>
              <a:rPr lang="de-AT" sz="3200" b="1" dirty="0"/>
              <a:t> </a:t>
            </a:r>
            <a:r>
              <a:rPr lang="de-AT" sz="3200" b="1" dirty="0" err="1"/>
              <a:t>the</a:t>
            </a:r>
            <a:r>
              <a:rPr lang="de-AT" sz="3200" b="1" dirty="0"/>
              <a:t> </a:t>
            </a:r>
            <a:r>
              <a:rPr lang="de-AT" sz="3200" b="1" dirty="0" err="1"/>
              <a:t>learners</a:t>
            </a:r>
            <a:endParaRPr lang="en-GB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588474" y="1397793"/>
            <a:ext cx="8159989" cy="4062413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AT" sz="1800" dirty="0" err="1"/>
              <a:t>Learners</a:t>
            </a:r>
            <a:r>
              <a:rPr lang="de-AT" sz="1800" dirty="0"/>
              <a:t> </a:t>
            </a:r>
            <a:r>
              <a:rPr lang="de-AT" sz="1800" dirty="0" err="1"/>
              <a:t>decide</a:t>
            </a:r>
            <a:r>
              <a:rPr lang="de-AT" sz="1800" dirty="0"/>
              <a:t> </a:t>
            </a:r>
            <a:r>
              <a:rPr lang="de-AT" sz="1800" dirty="0" err="1"/>
              <a:t>how</a:t>
            </a:r>
            <a:r>
              <a:rPr lang="de-AT" sz="1800" dirty="0"/>
              <a:t> </a:t>
            </a:r>
            <a:r>
              <a:rPr lang="de-AT" sz="1800" dirty="0" err="1"/>
              <a:t>much</a:t>
            </a:r>
            <a:r>
              <a:rPr lang="de-AT" sz="1800" dirty="0"/>
              <a:t> </a:t>
            </a:r>
            <a:r>
              <a:rPr lang="de-AT" sz="1800" dirty="0" err="1"/>
              <a:t>practice</a:t>
            </a:r>
            <a:r>
              <a:rPr lang="de-AT" sz="1800" dirty="0"/>
              <a:t> </a:t>
            </a:r>
            <a:r>
              <a:rPr lang="de-AT" sz="1800" dirty="0" err="1"/>
              <a:t>they</a:t>
            </a:r>
            <a:r>
              <a:rPr lang="de-AT" sz="1800" dirty="0"/>
              <a:t> </a:t>
            </a:r>
            <a:r>
              <a:rPr lang="de-AT" sz="1800" dirty="0" err="1"/>
              <a:t>need</a:t>
            </a:r>
            <a:r>
              <a:rPr lang="de-AT" sz="1800" dirty="0"/>
              <a:t> and </a:t>
            </a:r>
            <a:r>
              <a:rPr lang="de-AT" sz="1800" dirty="0" err="1"/>
              <a:t>when</a:t>
            </a:r>
            <a:r>
              <a:rPr lang="de-AT" sz="1800" dirty="0"/>
              <a:t> / </a:t>
            </a:r>
            <a:r>
              <a:rPr lang="de-AT" sz="1800" dirty="0" err="1"/>
              <a:t>where</a:t>
            </a:r>
            <a:r>
              <a:rPr lang="de-AT" sz="1800" dirty="0"/>
              <a:t> </a:t>
            </a:r>
            <a:r>
              <a:rPr lang="de-AT" sz="1800" dirty="0" err="1"/>
              <a:t>they</a:t>
            </a:r>
            <a:r>
              <a:rPr lang="de-AT" sz="1800" dirty="0"/>
              <a:t> </a:t>
            </a:r>
            <a:r>
              <a:rPr lang="de-AT" sz="1800" dirty="0" err="1"/>
              <a:t>want</a:t>
            </a:r>
            <a:r>
              <a:rPr lang="de-AT" sz="1800" dirty="0"/>
              <a:t> </a:t>
            </a:r>
            <a:r>
              <a:rPr lang="de-AT" sz="1800" dirty="0" err="1"/>
              <a:t>to</a:t>
            </a:r>
            <a:r>
              <a:rPr lang="de-AT" sz="1800" dirty="0"/>
              <a:t> do it.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AT" sz="1800" dirty="0"/>
              <a:t>Interactive </a:t>
            </a:r>
            <a:r>
              <a:rPr lang="de-AT" sz="1800" dirty="0" err="1"/>
              <a:t>exercises</a:t>
            </a:r>
            <a:endParaRPr lang="de-AT" sz="18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de-AT" sz="1800" dirty="0"/>
              <a:t>More intensive </a:t>
            </a:r>
            <a:r>
              <a:rPr lang="de-AT" sz="1800" dirty="0" err="1"/>
              <a:t>speaking</a:t>
            </a:r>
            <a:r>
              <a:rPr lang="de-AT" sz="1800" dirty="0"/>
              <a:t> </a:t>
            </a:r>
            <a:r>
              <a:rPr lang="de-AT" sz="1800" dirty="0" err="1"/>
              <a:t>practice</a:t>
            </a:r>
            <a:r>
              <a:rPr lang="de-AT" sz="1800" dirty="0"/>
              <a:t> </a:t>
            </a:r>
            <a:r>
              <a:rPr lang="de-AT" sz="1800" dirty="0" err="1"/>
              <a:t>with</a:t>
            </a:r>
            <a:r>
              <a:rPr lang="de-AT" sz="1800" dirty="0"/>
              <a:t> online </a:t>
            </a:r>
            <a:r>
              <a:rPr lang="de-AT" sz="1800" dirty="0" err="1"/>
              <a:t>speaking</a:t>
            </a:r>
            <a:r>
              <a:rPr lang="de-AT" sz="1800" dirty="0"/>
              <a:t> </a:t>
            </a:r>
            <a:r>
              <a:rPr lang="de-AT" sz="1800" dirty="0" err="1"/>
              <a:t>tasks</a:t>
            </a:r>
            <a:r>
              <a:rPr lang="de-AT" sz="1800" dirty="0"/>
              <a:t> (</a:t>
            </a:r>
            <a:r>
              <a:rPr lang="de-AT" sz="1800" dirty="0" err="1"/>
              <a:t>Flipgrid</a:t>
            </a:r>
            <a:r>
              <a:rPr lang="de-AT" sz="1800" dirty="0"/>
              <a:t>)</a:t>
            </a:r>
          </a:p>
          <a:p>
            <a:pPr marL="67866" indent="-67866">
              <a:buFont typeface="Wingdings" panose="05000000000000000000" pitchFamily="2" charset="2"/>
              <a:buChar char="Ø"/>
            </a:pPr>
            <a:r>
              <a:rPr lang="de-AT" sz="1800" dirty="0"/>
              <a:t>Immediate </a:t>
            </a:r>
            <a:r>
              <a:rPr lang="de-AT" sz="1800" dirty="0" err="1"/>
              <a:t>feedback</a:t>
            </a:r>
            <a:r>
              <a:rPr lang="de-AT" sz="1800" dirty="0"/>
              <a:t> </a:t>
            </a:r>
            <a:r>
              <a:rPr lang="de-AT" sz="1800" dirty="0" err="1"/>
              <a:t>for</a:t>
            </a:r>
            <a:r>
              <a:rPr lang="de-AT" sz="1800" dirty="0"/>
              <a:t> all </a:t>
            </a:r>
            <a:r>
              <a:rPr lang="de-AT" sz="1800" dirty="0" err="1"/>
              <a:t>closed</a:t>
            </a:r>
            <a:r>
              <a:rPr lang="de-AT" sz="1800" dirty="0"/>
              <a:t> </a:t>
            </a:r>
            <a:r>
              <a:rPr lang="de-AT" sz="1800" dirty="0" err="1"/>
              <a:t>formats</a:t>
            </a:r>
            <a:endParaRPr lang="de-AT" sz="18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de-AT" sz="1800" dirty="0" err="1"/>
              <a:t>FoF</a:t>
            </a:r>
            <a:r>
              <a:rPr lang="de-AT" sz="1800" dirty="0"/>
              <a:t> and </a:t>
            </a:r>
            <a:r>
              <a:rPr lang="de-AT" sz="1800" dirty="0" err="1"/>
              <a:t>grammar</a:t>
            </a:r>
            <a:r>
              <a:rPr lang="de-AT" sz="1800" dirty="0"/>
              <a:t> </a:t>
            </a:r>
            <a:r>
              <a:rPr lang="de-AT" sz="1800" dirty="0" err="1"/>
              <a:t>exercises</a:t>
            </a:r>
            <a:endParaRPr lang="de-AT" sz="18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de-AT" sz="1800" dirty="0"/>
              <a:t>Listening (</a:t>
            </a:r>
            <a:r>
              <a:rPr lang="de-AT" sz="1800" dirty="0" err="1"/>
              <a:t>audio</a:t>
            </a:r>
            <a:r>
              <a:rPr lang="de-AT" sz="1800" dirty="0"/>
              <a:t> and </a:t>
            </a:r>
            <a:r>
              <a:rPr lang="de-AT" sz="1800" dirty="0" err="1"/>
              <a:t>video</a:t>
            </a:r>
            <a:r>
              <a:rPr lang="de-AT" sz="1800" dirty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AT" sz="1800" dirty="0"/>
              <a:t>Reading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AT" sz="1800" dirty="0" err="1"/>
              <a:t>Learners</a:t>
            </a:r>
            <a:r>
              <a:rPr lang="de-AT" sz="1800" dirty="0"/>
              <a:t> </a:t>
            </a:r>
            <a:r>
              <a:rPr lang="de-AT" sz="1800" dirty="0" err="1"/>
              <a:t>have</a:t>
            </a:r>
            <a:r>
              <a:rPr lang="de-AT" sz="1800" dirty="0"/>
              <a:t> a </a:t>
            </a:r>
            <a:r>
              <a:rPr lang="de-AT" sz="1800" dirty="0" err="1"/>
              <a:t>clear</a:t>
            </a:r>
            <a:r>
              <a:rPr lang="de-AT" sz="1800" dirty="0"/>
              <a:t> </a:t>
            </a:r>
            <a:r>
              <a:rPr lang="de-AT" sz="1800" dirty="0" err="1"/>
              <a:t>understanding</a:t>
            </a:r>
            <a:r>
              <a:rPr lang="de-AT" sz="1800" dirty="0"/>
              <a:t> </a:t>
            </a:r>
            <a:r>
              <a:rPr lang="de-AT" sz="1800" dirty="0" err="1"/>
              <a:t>of</a:t>
            </a:r>
            <a:endParaRPr lang="de-AT" sz="18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de-AT" sz="1800" dirty="0"/>
              <a:t>The </a:t>
            </a:r>
            <a:r>
              <a:rPr lang="de-AT" sz="1800" dirty="0" err="1"/>
              <a:t>learning</a:t>
            </a:r>
            <a:r>
              <a:rPr lang="de-AT" sz="1800" dirty="0"/>
              <a:t> </a:t>
            </a:r>
            <a:r>
              <a:rPr lang="de-AT" sz="1800" dirty="0" err="1"/>
              <a:t>goals</a:t>
            </a:r>
            <a:r>
              <a:rPr lang="de-AT" sz="1800" dirty="0"/>
              <a:t> and </a:t>
            </a:r>
            <a:r>
              <a:rPr lang="de-AT" sz="1800" dirty="0" err="1"/>
              <a:t>objectives</a:t>
            </a:r>
            <a:endParaRPr lang="de-AT" sz="18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de-AT" sz="1800" dirty="0"/>
              <a:t>The </a:t>
            </a:r>
            <a:r>
              <a:rPr lang="de-AT" sz="1800" dirty="0" err="1"/>
              <a:t>learners</a:t>
            </a:r>
            <a:r>
              <a:rPr lang="de-AT" sz="1800" dirty="0"/>
              <a:t> </a:t>
            </a:r>
            <a:r>
              <a:rPr lang="de-AT" sz="1800" dirty="0" err="1"/>
              <a:t>see</a:t>
            </a:r>
            <a:r>
              <a:rPr lang="de-AT" sz="1800" dirty="0"/>
              <a:t> </a:t>
            </a:r>
            <a:r>
              <a:rPr lang="de-AT" sz="1800" dirty="0" err="1"/>
              <a:t>their</a:t>
            </a:r>
            <a:r>
              <a:rPr lang="de-AT" sz="1800" dirty="0"/>
              <a:t> </a:t>
            </a:r>
            <a:r>
              <a:rPr lang="de-AT" sz="1800" dirty="0" err="1"/>
              <a:t>progress</a:t>
            </a:r>
            <a:r>
              <a:rPr lang="de-AT" sz="1800" dirty="0"/>
              <a:t> </a:t>
            </a:r>
            <a:r>
              <a:rPr lang="de-AT" sz="1800" dirty="0" err="1"/>
              <a:t>clearly</a:t>
            </a:r>
            <a:endParaRPr lang="de-AT" sz="18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de-AT" sz="1800" dirty="0"/>
              <a:t>Feedback and </a:t>
            </a:r>
            <a:r>
              <a:rPr lang="de-AT" sz="1800" dirty="0" err="1"/>
              <a:t>grading</a:t>
            </a:r>
            <a:r>
              <a:rPr lang="de-AT" sz="1800" dirty="0"/>
              <a:t> </a:t>
            </a:r>
            <a:r>
              <a:rPr lang="de-AT" sz="1800" dirty="0" err="1"/>
              <a:t>is</a:t>
            </a:r>
            <a:r>
              <a:rPr lang="de-AT" sz="1800" dirty="0"/>
              <a:t> </a:t>
            </a:r>
            <a:r>
              <a:rPr lang="de-AT" sz="1800" dirty="0" err="1"/>
              <a:t>always</a:t>
            </a:r>
            <a:r>
              <a:rPr lang="de-AT" sz="1800" dirty="0"/>
              <a:t> </a:t>
            </a:r>
            <a:r>
              <a:rPr lang="de-AT" sz="1800" dirty="0" err="1"/>
              <a:t>accessable</a:t>
            </a:r>
            <a:r>
              <a:rPr lang="de-AT" sz="1800" dirty="0"/>
              <a:t> </a:t>
            </a:r>
            <a:r>
              <a:rPr lang="de-AT" sz="1800" dirty="0" err="1"/>
              <a:t>to</a:t>
            </a:r>
            <a:r>
              <a:rPr lang="de-AT" sz="1800" dirty="0"/>
              <a:t> </a:t>
            </a:r>
            <a:r>
              <a:rPr lang="de-AT" sz="1800" dirty="0" err="1"/>
              <a:t>the</a:t>
            </a:r>
            <a:r>
              <a:rPr lang="de-AT" sz="1800" dirty="0"/>
              <a:t> </a:t>
            </a:r>
            <a:r>
              <a:rPr lang="de-AT" sz="1800" dirty="0" err="1"/>
              <a:t>learners</a:t>
            </a:r>
            <a:endParaRPr lang="de-AT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46A95-D60E-4AFA-B3CC-E437592B7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82" b="20315"/>
          <a:stretch/>
        </p:blipFill>
        <p:spPr>
          <a:xfrm>
            <a:off x="827584" y="5589240"/>
            <a:ext cx="7301787" cy="719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330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Curriculum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AT" dirty="0"/>
              <a:t>Austrian national curriculum + CEF</a:t>
            </a:r>
          </a:p>
          <a:p>
            <a:r>
              <a:rPr lang="de-AT" dirty="0"/>
              <a:t>Standardized final exams: B2</a:t>
            </a:r>
          </a:p>
          <a:p>
            <a:pPr lvl="1"/>
            <a:r>
              <a:rPr lang="de-AT" dirty="0"/>
              <a:t>Required texttypes: essay, article, letter or e-mail, blog post or blog comment, report)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284984"/>
            <a:ext cx="4716016" cy="2986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245" y="3618403"/>
            <a:ext cx="1754957" cy="2641791"/>
          </a:xfrm>
          <a:prstGeom prst="rect">
            <a:avLst/>
          </a:prstGeom>
        </p:spPr>
      </p:pic>
      <p:sp>
        <p:nvSpPr>
          <p:cNvPr id="6" name="Speech Bubble: Oval 5"/>
          <p:cNvSpPr/>
          <p:nvPr/>
        </p:nvSpPr>
        <p:spPr>
          <a:xfrm>
            <a:off x="4394219" y="1647855"/>
            <a:ext cx="4392488" cy="2232248"/>
          </a:xfrm>
          <a:prstGeom prst="wedgeEllipseCallout">
            <a:avLst>
              <a:gd name="adj1" fmla="val -40860"/>
              <a:gd name="adj2" fmla="val 72799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Learners need to understand that they are writing for a specific AUDIENCE for a specific PURPOSE.</a:t>
            </a:r>
          </a:p>
          <a:p>
            <a:pPr algn="ctr"/>
            <a:endParaRPr lang="en-US" dirty="0"/>
          </a:p>
        </p:txBody>
      </p:sp>
      <p:sp>
        <p:nvSpPr>
          <p:cNvPr id="7" name="Speech Bubble: Oval 6"/>
          <p:cNvSpPr/>
          <p:nvPr/>
        </p:nvSpPr>
        <p:spPr>
          <a:xfrm>
            <a:off x="395536" y="3408822"/>
            <a:ext cx="4104456" cy="1864725"/>
          </a:xfrm>
          <a:prstGeom prst="wedgeEllipseCallout">
            <a:avLst>
              <a:gd name="adj1" fmla="val 35690"/>
              <a:gd name="adj2" fmla="val 6642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Teachers must create authentic situations and tasks that learners can relate to.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6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329E5A-5381-4B7C-88E0-55663F3D9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716" y="4221088"/>
            <a:ext cx="1446334" cy="1855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9C32B4-DFCA-4A06-9F02-2F3B58599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93" y="620688"/>
            <a:ext cx="1721074" cy="2089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FF6087-31D3-4DD3-85C6-8C0739BB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30" y="1136502"/>
            <a:ext cx="7543800" cy="628844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chemeClr val="accent1"/>
                </a:solidFill>
              </a:rPr>
              <a:t>More </a:t>
            </a:r>
            <a:r>
              <a:rPr lang="de-AT" dirty="0" err="1">
                <a:solidFill>
                  <a:schemeClr val="accent1"/>
                </a:solidFill>
              </a:rPr>
              <a:t>advantages</a:t>
            </a:r>
            <a:r>
              <a:rPr lang="de-AT" dirty="0">
                <a:solidFill>
                  <a:schemeClr val="accent1"/>
                </a:solidFill>
              </a:rPr>
              <a:t> </a:t>
            </a:r>
            <a:r>
              <a:rPr lang="de-AT" dirty="0" err="1">
                <a:solidFill>
                  <a:schemeClr val="accent1"/>
                </a:solidFill>
              </a:rPr>
              <a:t>for</a:t>
            </a:r>
            <a:r>
              <a:rPr lang="de-AT" dirty="0">
                <a:solidFill>
                  <a:schemeClr val="accent1"/>
                </a:solidFill>
              </a:rPr>
              <a:t> </a:t>
            </a:r>
            <a:r>
              <a:rPr lang="de-AT" dirty="0" err="1">
                <a:solidFill>
                  <a:schemeClr val="accent1"/>
                </a:solidFill>
              </a:rPr>
              <a:t>the</a:t>
            </a:r>
            <a:r>
              <a:rPr lang="de-AT" dirty="0">
                <a:solidFill>
                  <a:schemeClr val="accent1"/>
                </a:solidFill>
              </a:rPr>
              <a:t> </a:t>
            </a:r>
            <a:r>
              <a:rPr lang="de-AT" dirty="0" err="1">
                <a:solidFill>
                  <a:schemeClr val="accent1"/>
                </a:solidFill>
              </a:rPr>
              <a:t>learners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09031" y="1818127"/>
            <a:ext cx="42058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AT" b="1" dirty="0" err="1">
                <a:solidFill>
                  <a:srgbClr val="E48312"/>
                </a:solidFill>
                <a:latin typeface="Calibri" panose="020F0502020204030204"/>
              </a:rPr>
              <a:t>For</a:t>
            </a:r>
            <a:r>
              <a:rPr lang="de-AT" b="1" dirty="0">
                <a:solidFill>
                  <a:srgbClr val="E48312"/>
                </a:solidFill>
                <a:latin typeface="Calibri" panose="020F0502020204030204"/>
              </a:rPr>
              <a:t> fast </a:t>
            </a:r>
            <a:r>
              <a:rPr lang="de-AT" b="1" dirty="0" err="1">
                <a:solidFill>
                  <a:srgbClr val="E48312"/>
                </a:solidFill>
                <a:latin typeface="Calibri" panose="020F0502020204030204"/>
              </a:rPr>
              <a:t>learners</a:t>
            </a:r>
            <a:endParaRPr lang="de-AT" b="1" dirty="0">
              <a:solidFill>
                <a:srgbClr val="E48312"/>
              </a:solidFill>
              <a:latin typeface="Calibri" panose="020F0502020204030204"/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endParaRPr lang="de-AT" dirty="0">
              <a:solidFill>
                <a:prstClr val="white"/>
              </a:solidFill>
              <a:latin typeface="Calibri" panose="020F0502020204030204"/>
            </a:endParaRPr>
          </a:p>
          <a:p>
            <a:pPr marL="600075" lvl="1" indent="-257175" defTabSz="342900">
              <a:buFont typeface="Wingdings" panose="05000000000000000000" pitchFamily="2" charset="2"/>
              <a:buChar char="Ø"/>
            </a:pP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No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waiting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time</a:t>
            </a:r>
          </a:p>
          <a:p>
            <a:pPr marL="600075" lvl="1" indent="-257175" defTabSz="342900">
              <a:buFont typeface="Wingdings" panose="05000000000000000000" pitchFamily="2" charset="2"/>
              <a:buChar char="Ø"/>
            </a:pP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Experience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of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success</a:t>
            </a:r>
            <a:endParaRPr lang="de-AT" dirty="0">
              <a:solidFill>
                <a:prstClr val="white"/>
              </a:solidFill>
              <a:latin typeface="Calibri" panose="020F0502020204030204"/>
            </a:endParaRPr>
          </a:p>
          <a:p>
            <a:pPr marL="600075" lvl="1" indent="-257175" defTabSz="342900">
              <a:buFont typeface="Wingdings" panose="05000000000000000000" pitchFamily="2" charset="2"/>
              <a:buChar char="Ø"/>
            </a:pP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Time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for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more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depth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for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fast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learners</a:t>
            </a:r>
            <a:endParaRPr lang="de-AT" dirty="0">
              <a:solidFill>
                <a:prstClr val="white"/>
              </a:solidFill>
              <a:latin typeface="Calibri" panose="020F0502020204030204"/>
            </a:endParaRPr>
          </a:p>
          <a:p>
            <a:pPr marL="600075" lvl="1" indent="-257175" defTabSz="342900">
              <a:buFont typeface="Wingdings" panose="05000000000000000000" pitchFamily="2" charset="2"/>
              <a:buChar char="Ø"/>
            </a:pP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Work at different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readiness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levels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Rechteck 6">
            <a:extLst>
              <a:ext uri="{FF2B5EF4-FFF2-40B4-BE49-F238E27FC236}">
                <a16:creationId xmlns:a16="http://schemas.microsoft.com/office/drawing/2014/main" id="{E348E42D-5526-46E0-B297-EE2E3C4F4939}"/>
              </a:ext>
            </a:extLst>
          </p:cNvPr>
          <p:cNvSpPr/>
          <p:nvPr/>
        </p:nvSpPr>
        <p:spPr>
          <a:xfrm>
            <a:off x="4629150" y="2745358"/>
            <a:ext cx="46880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AT" b="1" dirty="0" err="1">
                <a:solidFill>
                  <a:srgbClr val="E48312"/>
                </a:solidFill>
                <a:latin typeface="Calibri" panose="020F0502020204030204"/>
              </a:rPr>
              <a:t>For</a:t>
            </a:r>
            <a:r>
              <a:rPr lang="de-AT" b="1" dirty="0">
                <a:solidFill>
                  <a:srgbClr val="E48312"/>
                </a:solidFill>
                <a:latin typeface="Calibri" panose="020F0502020204030204"/>
              </a:rPr>
              <a:t> </a:t>
            </a:r>
            <a:r>
              <a:rPr lang="de-AT" b="1" dirty="0" err="1">
                <a:solidFill>
                  <a:srgbClr val="E48312"/>
                </a:solidFill>
                <a:latin typeface="Calibri" panose="020F0502020204030204"/>
              </a:rPr>
              <a:t>slower</a:t>
            </a:r>
            <a:r>
              <a:rPr lang="de-AT" b="1" dirty="0">
                <a:solidFill>
                  <a:srgbClr val="E48312"/>
                </a:solidFill>
                <a:latin typeface="Calibri" panose="020F0502020204030204"/>
              </a:rPr>
              <a:t> </a:t>
            </a:r>
            <a:r>
              <a:rPr lang="de-AT" b="1" dirty="0" err="1">
                <a:solidFill>
                  <a:srgbClr val="E48312"/>
                </a:solidFill>
                <a:latin typeface="Calibri" panose="020F0502020204030204"/>
              </a:rPr>
              <a:t>or</a:t>
            </a:r>
            <a:r>
              <a:rPr lang="de-AT" b="1" dirty="0">
                <a:solidFill>
                  <a:srgbClr val="E48312"/>
                </a:solidFill>
                <a:latin typeface="Calibri" panose="020F0502020204030204"/>
              </a:rPr>
              <a:t> </a:t>
            </a:r>
            <a:r>
              <a:rPr lang="de-AT" b="1" dirty="0" err="1">
                <a:solidFill>
                  <a:srgbClr val="E48312"/>
                </a:solidFill>
                <a:latin typeface="Calibri" panose="020F0502020204030204"/>
              </a:rPr>
              <a:t>struggling</a:t>
            </a:r>
            <a:r>
              <a:rPr lang="de-AT" b="1" dirty="0">
                <a:solidFill>
                  <a:srgbClr val="E48312"/>
                </a:solidFill>
                <a:latin typeface="Calibri" panose="020F0502020204030204"/>
              </a:rPr>
              <a:t> </a:t>
            </a:r>
            <a:r>
              <a:rPr lang="de-AT" b="1" dirty="0" err="1">
                <a:solidFill>
                  <a:srgbClr val="E48312"/>
                </a:solidFill>
                <a:latin typeface="Calibri" panose="020F0502020204030204"/>
              </a:rPr>
              <a:t>learners</a:t>
            </a:r>
            <a:endParaRPr lang="de-AT" b="1" dirty="0">
              <a:solidFill>
                <a:srgbClr val="E48312"/>
              </a:solidFill>
              <a:latin typeface="Calibri" panose="020F0502020204030204"/>
            </a:endParaRPr>
          </a:p>
          <a:p>
            <a:pPr defTabSz="342900"/>
            <a:endParaRPr lang="de-AT" dirty="0">
              <a:solidFill>
                <a:prstClr val="white"/>
              </a:solidFill>
              <a:latin typeface="Calibri" panose="020F0502020204030204"/>
            </a:endParaRPr>
          </a:p>
          <a:p>
            <a:pPr marL="429816" lvl="1" indent="-257175" defTabSz="342900">
              <a:buFont typeface="Wingdings" panose="05000000000000000000" pitchFamily="2" charset="2"/>
              <a:buChar char="Ø"/>
            </a:pP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The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learning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goals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can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be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reached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because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they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get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more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time</a:t>
            </a:r>
          </a:p>
          <a:p>
            <a:pPr marL="429816" lvl="1" indent="-257175" defTabSz="342900">
              <a:buFont typeface="Wingdings" panose="05000000000000000000" pitchFamily="2" charset="2"/>
              <a:buChar char="Ø"/>
            </a:pP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Experience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of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success</a:t>
            </a:r>
            <a:endParaRPr lang="de-AT" dirty="0">
              <a:solidFill>
                <a:prstClr val="white"/>
              </a:solidFill>
              <a:latin typeface="Calibri" panose="020F0502020204030204"/>
            </a:endParaRPr>
          </a:p>
          <a:p>
            <a:pPr marL="429816" lvl="1" indent="-257175" defTabSz="342900">
              <a:buFont typeface="Wingdings" panose="05000000000000000000" pitchFamily="2" charset="2"/>
              <a:buChar char="Ø"/>
            </a:pP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Time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to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develop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real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understanding</a:t>
            </a:r>
            <a:endParaRPr lang="de-AT" dirty="0">
              <a:solidFill>
                <a:prstClr val="white"/>
              </a:solidFill>
              <a:latin typeface="Calibri" panose="020F0502020204030204"/>
            </a:endParaRPr>
          </a:p>
          <a:p>
            <a:pPr marL="429816" lvl="1" indent="-257175" defTabSz="342900">
              <a:buFont typeface="Wingdings" panose="05000000000000000000" pitchFamily="2" charset="2"/>
              <a:buChar char="Ø"/>
            </a:pP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3rd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year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: in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the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same social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group</a:t>
            </a:r>
            <a:endParaRPr lang="de-AT" dirty="0">
              <a:solidFill>
                <a:prstClr val="white"/>
              </a:solidFill>
              <a:latin typeface="Calibri" panose="020F0502020204030204"/>
            </a:endParaRPr>
          </a:p>
          <a:p>
            <a:pPr marL="429816" lvl="1" indent="-257175" defTabSz="342900">
              <a:buFont typeface="Wingdings" panose="05000000000000000000" pitchFamily="2" charset="2"/>
              <a:buChar char="Ø"/>
            </a:pP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AHS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level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can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be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reached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–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further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schooling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prstClr val="white"/>
                </a:solidFill>
                <a:latin typeface="Calibri" panose="020F0502020204030204"/>
              </a:rPr>
              <a:t>is</a:t>
            </a:r>
            <a:r>
              <a:rPr lang="de-AT" dirty="0">
                <a:solidFill>
                  <a:prstClr val="white"/>
                </a:solidFill>
                <a:latin typeface="Calibri" panose="020F0502020204030204"/>
              </a:rPr>
              <a:t> possible</a:t>
            </a:r>
          </a:p>
        </p:txBody>
      </p:sp>
    </p:spTree>
    <p:extLst>
      <p:ext uri="{BB962C8B-B14F-4D97-AF65-F5344CB8AC3E}">
        <p14:creationId xmlns:p14="http://schemas.microsoft.com/office/powerpoint/2010/main" val="38891257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F6087-31D3-4DD3-85C6-8C0739BB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548680"/>
            <a:ext cx="7543800" cy="838701"/>
          </a:xfrm>
        </p:spPr>
        <p:txBody>
          <a:bodyPr>
            <a:noAutofit/>
          </a:bodyPr>
          <a:lstStyle/>
          <a:p>
            <a:br>
              <a:rPr lang="de-AT" sz="2700" dirty="0">
                <a:solidFill>
                  <a:schemeClr val="tx1"/>
                </a:solidFill>
              </a:rPr>
            </a:br>
            <a:r>
              <a:rPr lang="de-AT" sz="2700" b="1" dirty="0">
                <a:solidFill>
                  <a:schemeClr val="accent1"/>
                </a:solidFill>
              </a:rPr>
              <a:t>Transparent </a:t>
            </a:r>
            <a:r>
              <a:rPr lang="de-AT" sz="2700" b="1" dirty="0" err="1">
                <a:solidFill>
                  <a:schemeClr val="accent1"/>
                </a:solidFill>
              </a:rPr>
              <a:t>documentation</a:t>
            </a:r>
            <a:r>
              <a:rPr lang="de-AT" sz="2700" b="1" dirty="0">
                <a:solidFill>
                  <a:schemeClr val="accent1"/>
                </a:solidFill>
              </a:rPr>
              <a:t> </a:t>
            </a:r>
            <a:r>
              <a:rPr lang="de-AT" sz="2700" b="1" dirty="0" err="1">
                <a:solidFill>
                  <a:schemeClr val="accent1"/>
                </a:solidFill>
              </a:rPr>
              <a:t>of</a:t>
            </a:r>
            <a:r>
              <a:rPr lang="de-AT" sz="2700" b="1" dirty="0">
                <a:solidFill>
                  <a:schemeClr val="accent1"/>
                </a:solidFill>
              </a:rPr>
              <a:t> </a:t>
            </a:r>
            <a:r>
              <a:rPr lang="de-AT" sz="2700" b="1" dirty="0" err="1">
                <a:solidFill>
                  <a:schemeClr val="accent1"/>
                </a:solidFill>
              </a:rPr>
              <a:t>the</a:t>
            </a:r>
            <a:r>
              <a:rPr lang="de-AT" sz="2700" b="1" dirty="0">
                <a:solidFill>
                  <a:schemeClr val="accent1"/>
                </a:solidFill>
              </a:rPr>
              <a:t> </a:t>
            </a:r>
            <a:r>
              <a:rPr lang="de-AT" sz="2700" b="1" dirty="0" err="1">
                <a:solidFill>
                  <a:schemeClr val="accent1"/>
                </a:solidFill>
              </a:rPr>
              <a:t>learning</a:t>
            </a:r>
            <a:r>
              <a:rPr lang="de-AT" sz="2700" b="1" dirty="0">
                <a:solidFill>
                  <a:schemeClr val="accent1"/>
                </a:solidFill>
              </a:rPr>
              <a:t> </a:t>
            </a:r>
            <a:r>
              <a:rPr lang="de-AT" sz="2700" b="1" dirty="0" err="1">
                <a:solidFill>
                  <a:schemeClr val="accent1"/>
                </a:solidFill>
              </a:rPr>
              <a:t>goals</a:t>
            </a:r>
            <a:r>
              <a:rPr lang="de-AT" sz="2700" b="1" dirty="0">
                <a:solidFill>
                  <a:schemeClr val="accent1"/>
                </a:solidFill>
              </a:rPr>
              <a:t> </a:t>
            </a:r>
            <a:r>
              <a:rPr lang="de-AT" sz="2700" b="1" dirty="0" err="1">
                <a:solidFill>
                  <a:schemeClr val="accent1"/>
                </a:solidFill>
              </a:rPr>
              <a:t>each</a:t>
            </a:r>
            <a:r>
              <a:rPr lang="de-AT" sz="2700" b="1" dirty="0">
                <a:solidFill>
                  <a:schemeClr val="accent1"/>
                </a:solidFill>
              </a:rPr>
              <a:t> </a:t>
            </a:r>
            <a:r>
              <a:rPr lang="de-AT" sz="2700" b="1" dirty="0" err="1">
                <a:solidFill>
                  <a:schemeClr val="accent1"/>
                </a:solidFill>
              </a:rPr>
              <a:t>student</a:t>
            </a:r>
            <a:r>
              <a:rPr lang="de-AT" sz="2700" b="1" dirty="0">
                <a:solidFill>
                  <a:schemeClr val="accent1"/>
                </a:solidFill>
              </a:rPr>
              <a:t> </a:t>
            </a:r>
            <a:r>
              <a:rPr lang="de-AT" sz="2700" b="1" dirty="0" err="1">
                <a:solidFill>
                  <a:schemeClr val="accent1"/>
                </a:solidFill>
              </a:rPr>
              <a:t>has</a:t>
            </a:r>
            <a:r>
              <a:rPr lang="de-AT" sz="2700" b="1" dirty="0">
                <a:solidFill>
                  <a:schemeClr val="accent1"/>
                </a:solidFill>
              </a:rPr>
              <a:t> </a:t>
            </a:r>
            <a:r>
              <a:rPr lang="de-AT" sz="2700" b="1" dirty="0" err="1">
                <a:solidFill>
                  <a:schemeClr val="accent1"/>
                </a:solidFill>
              </a:rPr>
              <a:t>reached</a:t>
            </a:r>
            <a:endParaRPr lang="en-US" sz="2700" b="1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29E5A-5381-4B7C-88E0-55663F3D9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68"/>
          <a:stretch/>
        </p:blipFill>
        <p:spPr>
          <a:xfrm>
            <a:off x="217743" y="2269894"/>
            <a:ext cx="3149674" cy="3703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BE1105-668A-4C0F-A5AD-AB5C15576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70"/>
          <a:stretch/>
        </p:blipFill>
        <p:spPr>
          <a:xfrm>
            <a:off x="3499319" y="2492896"/>
            <a:ext cx="2791976" cy="3231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83BA84-5C14-4A4D-8FB2-8D84FBD848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40"/>
          <a:stretch/>
        </p:blipFill>
        <p:spPr>
          <a:xfrm>
            <a:off x="6423198" y="3212976"/>
            <a:ext cx="2448277" cy="2760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35014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>
                <a:solidFill>
                  <a:schemeClr val="accent1"/>
                </a:solidFill>
              </a:rPr>
              <a:t>Teachers </a:t>
            </a:r>
            <a:r>
              <a:rPr lang="de-AT" b="1" dirty="0" err="1">
                <a:solidFill>
                  <a:schemeClr val="accent1"/>
                </a:solidFill>
              </a:rPr>
              <a:t>know</a:t>
            </a:r>
            <a:r>
              <a:rPr lang="de-AT" b="1" dirty="0">
                <a:solidFill>
                  <a:schemeClr val="accent1"/>
                </a:solidFill>
              </a:rPr>
              <a:t> </a:t>
            </a:r>
            <a:r>
              <a:rPr lang="de-AT" b="1" dirty="0" err="1">
                <a:solidFill>
                  <a:schemeClr val="accent1"/>
                </a:solidFill>
              </a:rPr>
              <a:t>exactly</a:t>
            </a:r>
            <a:r>
              <a:rPr lang="de-AT" b="1" dirty="0">
                <a:solidFill>
                  <a:schemeClr val="accent1"/>
                </a:solidFill>
              </a:rPr>
              <a:t> </a:t>
            </a:r>
            <a:r>
              <a:rPr lang="de-AT" b="1" dirty="0" err="1">
                <a:solidFill>
                  <a:schemeClr val="accent1"/>
                </a:solidFill>
              </a:rPr>
              <a:t>who</a:t>
            </a:r>
            <a:r>
              <a:rPr lang="de-AT" b="1" dirty="0">
                <a:solidFill>
                  <a:schemeClr val="accent1"/>
                </a:solidFill>
              </a:rPr>
              <a:t> </a:t>
            </a:r>
            <a:r>
              <a:rPr lang="de-AT" b="1" dirty="0" err="1">
                <a:solidFill>
                  <a:schemeClr val="accent1"/>
                </a:solidFill>
              </a:rPr>
              <a:t>needs</a:t>
            </a:r>
            <a:r>
              <a:rPr lang="de-AT" b="1" dirty="0">
                <a:solidFill>
                  <a:schemeClr val="accent1"/>
                </a:solidFill>
              </a:rPr>
              <a:t> </a:t>
            </a:r>
            <a:r>
              <a:rPr lang="de-AT" b="1" dirty="0" err="1">
                <a:solidFill>
                  <a:schemeClr val="accent1"/>
                </a:solidFill>
              </a:rPr>
              <a:t>help</a:t>
            </a:r>
            <a:r>
              <a:rPr lang="de-AT" b="1" dirty="0">
                <a:solidFill>
                  <a:schemeClr val="accent1"/>
                </a:solidFill>
              </a:rPr>
              <a:t> and </a:t>
            </a:r>
            <a:r>
              <a:rPr lang="de-AT" b="1" dirty="0" err="1">
                <a:solidFill>
                  <a:schemeClr val="accent1"/>
                </a:solidFill>
              </a:rPr>
              <a:t>how</a:t>
            </a:r>
            <a:r>
              <a:rPr lang="de-AT" b="1" dirty="0">
                <a:solidFill>
                  <a:schemeClr val="accent1"/>
                </a:solidFill>
              </a:rPr>
              <a:t> </a:t>
            </a:r>
            <a:r>
              <a:rPr lang="de-AT" b="1" dirty="0" err="1">
                <a:solidFill>
                  <a:schemeClr val="accent1"/>
                </a:solidFill>
              </a:rPr>
              <a:t>far</a:t>
            </a:r>
            <a:r>
              <a:rPr lang="de-AT" b="1" dirty="0">
                <a:solidFill>
                  <a:schemeClr val="accent1"/>
                </a:solidFill>
              </a:rPr>
              <a:t> </a:t>
            </a:r>
            <a:r>
              <a:rPr lang="de-AT" b="1" dirty="0" err="1">
                <a:solidFill>
                  <a:schemeClr val="accent1"/>
                </a:solidFill>
              </a:rPr>
              <a:t>students</a:t>
            </a:r>
            <a:r>
              <a:rPr lang="de-AT" b="1" dirty="0">
                <a:solidFill>
                  <a:schemeClr val="accent1"/>
                </a:solidFill>
              </a:rPr>
              <a:t> </a:t>
            </a:r>
            <a:r>
              <a:rPr lang="de-AT" b="1" dirty="0" err="1">
                <a:solidFill>
                  <a:schemeClr val="accent1"/>
                </a:solidFill>
              </a:rPr>
              <a:t>are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CCB32-89E6-474F-9705-B87A51391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675" y="2089153"/>
            <a:ext cx="6479086" cy="3406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9A8CA-24CF-4D0C-AE71-8BD78C2D4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217" y="2926658"/>
            <a:ext cx="2825791" cy="223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9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8898" y="4697730"/>
            <a:ext cx="7752821" cy="809452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sz="2700" b="1" dirty="0">
                <a:solidFill>
                  <a:schemeClr val="accent1"/>
                </a:solidFill>
              </a:rPr>
              <a:t>The teacher is free to work with individuals and small groups</a:t>
            </a:r>
            <a:br>
              <a:rPr lang="en-US" sz="2700" b="1" dirty="0">
                <a:solidFill>
                  <a:schemeClr val="accent1"/>
                </a:solidFill>
              </a:rPr>
            </a:br>
            <a:r>
              <a:rPr lang="en-US" sz="2700" b="1" dirty="0">
                <a:solidFill>
                  <a:schemeClr val="accent1"/>
                </a:solidFill>
              </a:rPr>
              <a:t>Tea and talk, Book chats, individual help</a:t>
            </a:r>
          </a:p>
        </p:txBody>
      </p:sp>
      <p:pic>
        <p:nvPicPr>
          <p:cNvPr id="12" name="Picture 11" descr="A close up of a book shelf&#10;&#10;Description automatically generated">
            <a:extLst>
              <a:ext uri="{FF2B5EF4-FFF2-40B4-BE49-F238E27FC236}">
                <a16:creationId xmlns:a16="http://schemas.microsoft.com/office/drawing/2014/main" id="{664DDA72-2DB3-436F-8302-C35DBDD84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966" r="9686"/>
          <a:stretch/>
        </p:blipFill>
        <p:spPr>
          <a:xfrm>
            <a:off x="15" y="857257"/>
            <a:ext cx="2966011" cy="3558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FC3AF-C407-4F4B-8FF5-9EF79D2C30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" b="10274"/>
          <a:stretch/>
        </p:blipFill>
        <p:spPr>
          <a:xfrm>
            <a:off x="3086676" y="856869"/>
            <a:ext cx="2967182" cy="3567172"/>
          </a:xfrm>
          <a:prstGeom prst="rect">
            <a:avLst/>
          </a:prstGeom>
        </p:spPr>
      </p:pic>
      <p:pic>
        <p:nvPicPr>
          <p:cNvPr id="6" name="Picture 5" descr="A cup of coffee&#10;&#10;Description automatically generated">
            <a:extLst>
              <a:ext uri="{FF2B5EF4-FFF2-40B4-BE49-F238E27FC236}">
                <a16:creationId xmlns:a16="http://schemas.microsoft.com/office/drawing/2014/main" id="{9E640FF0-7BB5-4FB8-81F1-51E88CD14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7957" r="20568" b="1"/>
          <a:stretch/>
        </p:blipFill>
        <p:spPr>
          <a:xfrm>
            <a:off x="6175663" y="858724"/>
            <a:ext cx="2968337" cy="3560841"/>
          </a:xfrm>
          <a:prstGeom prst="rect">
            <a:avLst/>
          </a:prstGeo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696036" y="5415571"/>
            <a:ext cx="6618561" cy="70195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57175" indent="-257175" defTabSz="342900">
              <a:spcBef>
                <a:spcPts val="750"/>
              </a:spcBef>
              <a:buClr>
                <a:srgbClr val="E48312"/>
              </a:buClr>
            </a:pPr>
            <a:endParaRPr lang="en-GB" sz="1500" dirty="0">
              <a:solidFill>
                <a:srgbClr val="000000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95866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740458"/>
            <a:ext cx="7543800" cy="544034"/>
          </a:xfrm>
        </p:spPr>
        <p:txBody>
          <a:bodyPr>
            <a:normAutofit fontScale="90000"/>
          </a:bodyPr>
          <a:lstStyle/>
          <a:p>
            <a:r>
              <a:rPr lang="de-AT" sz="3000" b="1" dirty="0"/>
              <a:t>High </a:t>
            </a:r>
            <a:r>
              <a:rPr lang="de-AT" sz="3000" b="1" dirty="0" err="1"/>
              <a:t>success</a:t>
            </a:r>
            <a:r>
              <a:rPr lang="de-AT" sz="3000" b="1" dirty="0"/>
              <a:t> rate in </a:t>
            </a:r>
            <a:r>
              <a:rPr lang="de-AT" sz="3000" b="1" dirty="0" err="1"/>
              <a:t>spite</a:t>
            </a:r>
            <a:r>
              <a:rPr lang="de-AT" sz="3000" b="1" dirty="0"/>
              <a:t> </a:t>
            </a:r>
            <a:r>
              <a:rPr lang="de-AT" sz="3000" b="1" dirty="0" err="1"/>
              <a:t>of</a:t>
            </a:r>
            <a:r>
              <a:rPr lang="de-AT" sz="3000" b="1" dirty="0"/>
              <a:t> </a:t>
            </a:r>
            <a:r>
              <a:rPr lang="de-AT" sz="3000" b="1" dirty="0" err="1"/>
              <a:t>challenging</a:t>
            </a:r>
            <a:r>
              <a:rPr lang="de-AT" sz="3000" b="1" dirty="0"/>
              <a:t> </a:t>
            </a:r>
            <a:r>
              <a:rPr lang="de-AT" sz="3000" b="1" dirty="0" err="1"/>
              <a:t>circumstances</a:t>
            </a:r>
            <a:endParaRPr lang="en-GB" sz="3000" b="1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290946" y="2176895"/>
          <a:ext cx="5761759" cy="202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9E61AE8-255E-4C34-A85F-DA4F47B2E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694" y="1711813"/>
            <a:ext cx="1346798" cy="3861694"/>
          </a:xfrm>
          <a:prstGeom prst="rect">
            <a:avLst/>
          </a:prstGeom>
        </p:spPr>
      </p:pic>
      <p:graphicFrame>
        <p:nvGraphicFramePr>
          <p:cNvPr id="5" name="Diagramm 5">
            <a:extLst>
              <a:ext uri="{FF2B5EF4-FFF2-40B4-BE49-F238E27FC236}">
                <a16:creationId xmlns:a16="http://schemas.microsoft.com/office/drawing/2014/main" id="{2031EF99-470D-4ED5-9637-621B6E1751C6}"/>
              </a:ext>
            </a:extLst>
          </p:cNvPr>
          <p:cNvGraphicFramePr/>
          <p:nvPr/>
        </p:nvGraphicFramePr>
        <p:xfrm>
          <a:off x="7595755" y="1711813"/>
          <a:ext cx="1297487" cy="3861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79703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F6087-31D3-4DD3-85C6-8C0739BB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633474"/>
            <a:ext cx="8014949" cy="722696"/>
          </a:xfrm>
        </p:spPr>
        <p:txBody>
          <a:bodyPr>
            <a:normAutofit fontScale="90000"/>
          </a:bodyPr>
          <a:lstStyle/>
          <a:p>
            <a:r>
              <a:rPr lang="de-AT" dirty="0" err="1">
                <a:solidFill>
                  <a:schemeClr val="tx1"/>
                </a:solidFill>
              </a:rPr>
              <a:t>Would</a:t>
            </a:r>
            <a:r>
              <a:rPr lang="de-AT" dirty="0">
                <a:solidFill>
                  <a:schemeClr val="tx1"/>
                </a:solidFill>
              </a:rPr>
              <a:t> „Flexi“ </a:t>
            </a:r>
            <a:r>
              <a:rPr lang="de-AT" dirty="0" err="1">
                <a:solidFill>
                  <a:schemeClr val="tx1"/>
                </a:solidFill>
              </a:rPr>
              <a:t>be</a:t>
            </a:r>
            <a:r>
              <a:rPr lang="de-AT" dirty="0">
                <a:solidFill>
                  <a:schemeClr val="tx1"/>
                </a:solidFill>
              </a:rPr>
              <a:t> possible </a:t>
            </a:r>
            <a:r>
              <a:rPr lang="de-AT" dirty="0" err="1">
                <a:solidFill>
                  <a:schemeClr val="tx1"/>
                </a:solidFill>
              </a:rPr>
              <a:t>without</a:t>
            </a:r>
            <a:r>
              <a:rPr lang="de-AT" dirty="0">
                <a:solidFill>
                  <a:schemeClr val="tx1"/>
                </a:solidFill>
              </a:rPr>
              <a:t> digital </a:t>
            </a:r>
            <a:r>
              <a:rPr lang="de-AT" dirty="0" err="1">
                <a:solidFill>
                  <a:schemeClr val="tx1"/>
                </a:solidFill>
              </a:rPr>
              <a:t>tools</a:t>
            </a:r>
            <a:r>
              <a:rPr lang="de-AT" dirty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55576" y="2037073"/>
            <a:ext cx="6921422" cy="420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de-AT" b="1" dirty="0">
                <a:solidFill>
                  <a:srgbClr val="000000"/>
                </a:solidFill>
                <a:latin typeface="Calibri" panose="020F0502020204030204"/>
              </a:rPr>
              <a:t>Not </a:t>
            </a:r>
            <a:r>
              <a:rPr lang="de-AT" b="1" dirty="0" err="1">
                <a:solidFill>
                  <a:srgbClr val="000000"/>
                </a:solidFill>
                <a:latin typeface="Calibri" panose="020F0502020204030204"/>
              </a:rPr>
              <a:t>really</a:t>
            </a:r>
            <a:r>
              <a:rPr lang="de-AT" b="1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lang="de-AT" b="1" dirty="0" err="1">
                <a:solidFill>
                  <a:srgbClr val="000000"/>
                </a:solidFill>
                <a:latin typeface="Calibri" panose="020F0502020204030204"/>
              </a:rPr>
              <a:t>because</a:t>
            </a:r>
            <a:r>
              <a:rPr lang="de-AT" b="1" dirty="0">
                <a:solidFill>
                  <a:srgbClr val="000000"/>
                </a:solidFill>
                <a:latin typeface="Calibri" panose="020F0502020204030204"/>
              </a:rPr>
              <a:t>…</a:t>
            </a:r>
          </a:p>
          <a:p>
            <a:pPr marL="600075" lvl="1" indent="-257175" defTabSz="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Teachers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would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not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have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a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clear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overview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of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each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learner‘s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progress</a:t>
            </a:r>
            <a:endParaRPr lang="de-AT" dirty="0">
              <a:solidFill>
                <a:srgbClr val="000000"/>
              </a:solidFill>
              <a:latin typeface="Calibri" panose="020F0502020204030204"/>
            </a:endParaRPr>
          </a:p>
          <a:p>
            <a:pPr marL="600075" lvl="1" indent="-257175" defTabSz="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Activities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can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be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repeated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as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necessary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. Additional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exercises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are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available</a:t>
            </a:r>
            <a:endParaRPr lang="de-AT" dirty="0">
              <a:solidFill>
                <a:srgbClr val="000000"/>
              </a:solidFill>
              <a:latin typeface="Calibri" panose="020F0502020204030204"/>
            </a:endParaRPr>
          </a:p>
          <a:p>
            <a:pPr marL="600075" lvl="1" indent="-257175" defTabSz="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Solutions and immediate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feedback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for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all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closed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exercises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are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provided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online</a:t>
            </a:r>
          </a:p>
          <a:p>
            <a:pPr marL="600075" lvl="1" indent="-257175" defTabSz="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Learners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have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access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at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any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time and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any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place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and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can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do extra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work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at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home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.</a:t>
            </a:r>
          </a:p>
          <a:p>
            <a:pPr marL="600075" lvl="1" indent="-257175" defTabSz="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Perfect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system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for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distance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learning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during</a:t>
            </a:r>
            <a:r>
              <a:rPr lang="de-AT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 panose="020F0502020204030204"/>
              </a:rPr>
              <a:t>lockdowns</a:t>
            </a:r>
            <a:endParaRPr lang="de-AT" dirty="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3E078-A7E7-4952-9997-067CB26D1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344" y="1872515"/>
            <a:ext cx="3377565" cy="486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0EB89-C525-4E1A-A724-CCC2D9FCC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418" y="2264836"/>
            <a:ext cx="1991086" cy="1458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889E8-0047-4896-9A3B-CB2EC15B4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1628">
            <a:off x="6962311" y="2970262"/>
            <a:ext cx="2001996" cy="136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4CD186-C567-4A85-80A1-454518C65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448" y="3646643"/>
            <a:ext cx="1590056" cy="191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641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3600" dirty="0" err="1"/>
              <a:t>Thank</a:t>
            </a:r>
            <a:r>
              <a:rPr lang="de-DE" sz="3600" dirty="0"/>
              <a:t> </a:t>
            </a:r>
            <a:r>
              <a:rPr lang="de-DE" sz="3600" dirty="0" err="1"/>
              <a:t>you</a:t>
            </a:r>
            <a:r>
              <a:rPr lang="de-DE" sz="3600" dirty="0"/>
              <a:t> </a:t>
            </a:r>
            <a:r>
              <a:rPr lang="de-DE" sz="3600" dirty="0" err="1"/>
              <a:t>for</a:t>
            </a:r>
            <a:r>
              <a:rPr lang="de-DE" sz="3600" dirty="0"/>
              <a:t> </a:t>
            </a:r>
            <a:r>
              <a:rPr lang="de-DE" sz="3600" dirty="0" err="1"/>
              <a:t>your</a:t>
            </a:r>
            <a:r>
              <a:rPr lang="de-DE" sz="3600" dirty="0"/>
              <a:t> </a:t>
            </a:r>
            <a:r>
              <a:rPr lang="de-DE" sz="3600" dirty="0" err="1"/>
              <a:t>attention</a:t>
            </a:r>
            <a:r>
              <a:rPr lang="de-DE" sz="3600" dirty="0"/>
              <a:t>.</a:t>
            </a:r>
          </a:p>
          <a:p>
            <a:pPr marL="0" indent="0" algn="ctr">
              <a:buNone/>
            </a:pPr>
            <a:endParaRPr lang="de-DE" sz="3600" dirty="0"/>
          </a:p>
          <a:p>
            <a:pPr marL="0" indent="0" algn="ctr">
              <a:buNone/>
            </a:pPr>
            <a:r>
              <a:rPr lang="de-DE" dirty="0"/>
              <a:t>For more ideas and examples visit</a:t>
            </a:r>
          </a:p>
          <a:p>
            <a:pPr marL="0" indent="0" algn="ctr">
              <a:buNone/>
            </a:pPr>
            <a:r>
              <a:rPr lang="de-DE" dirty="0">
                <a:hlinkClick r:id="rId2"/>
              </a:rPr>
              <a:t>http://epep.at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454763" y="4365104"/>
            <a:ext cx="5943600" cy="17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972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Time for questions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852609" y="2420888"/>
            <a:ext cx="1438781" cy="1438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00808"/>
            <a:ext cx="1584176" cy="2538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421" y="4149080"/>
            <a:ext cx="1373157" cy="2200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1772816"/>
            <a:ext cx="1372064" cy="219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768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7697B2F9-FF94-4571-B342-02A6E39B4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39952" y="1703348"/>
            <a:ext cx="4650122" cy="3494117"/>
          </a:xfrm>
          <a:prstGeom prst="roundRect">
            <a:avLst>
              <a:gd name="adj" fmla="val 2392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5770F8-7CB0-48B6-A04A-0FB2C8EBA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48453"/>
            <a:ext cx="5324424" cy="904284"/>
          </a:xfrm>
        </p:spPr>
        <p:txBody>
          <a:bodyPr anchor="b">
            <a:normAutofit/>
          </a:bodyPr>
          <a:lstStyle/>
          <a:p>
            <a:pPr algn="l"/>
            <a:r>
              <a:rPr lang="de-AT" sz="3200" b="1" dirty="0" err="1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</a:rPr>
              <a:t>Let‘s</a:t>
            </a:r>
            <a:r>
              <a:rPr lang="de-AT" sz="3200" b="1" dirty="0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de-AT" sz="3200" b="1" dirty="0" err="1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</a:rPr>
              <a:t>take</a:t>
            </a:r>
            <a:r>
              <a:rPr lang="de-AT" sz="3200" b="1" dirty="0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</a:rPr>
              <a:t> a </a:t>
            </a:r>
            <a:r>
              <a:rPr lang="de-AT" sz="3200" b="1" dirty="0" err="1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</a:rPr>
              <a:t>first</a:t>
            </a:r>
            <a:r>
              <a:rPr lang="de-AT" sz="3200" b="1" dirty="0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de-AT" sz="3200" b="1" dirty="0" err="1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</a:rPr>
              <a:t>step</a:t>
            </a:r>
            <a:r>
              <a:rPr lang="de-AT" sz="3200" b="1" dirty="0">
                <a:solidFill>
                  <a:schemeClr val="bg2">
                    <a:lumMod val="50000"/>
                  </a:schemeClr>
                </a:solidFill>
                <a:latin typeface="Ink Free" panose="03080402000500000000" pitchFamily="66" charset="0"/>
              </a:rPr>
              <a:t>…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Ink Free" panose="03080402000500000000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7B1CB4-9515-4A27-9D0A-EDA6B87706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356" y="3140969"/>
            <a:ext cx="3293572" cy="2105998"/>
          </a:xfrm>
        </p:spPr>
        <p:txBody>
          <a:bodyPr>
            <a:normAutofit fontScale="70000" lnSpcReduction="20000"/>
          </a:bodyPr>
          <a:lstStyle/>
          <a:p>
            <a:r>
              <a:rPr lang="de-AT" cap="none" dirty="0"/>
              <a:t>Which of the ideas in this presentation seem most relevant for your own teaching?</a:t>
            </a:r>
          </a:p>
          <a:p>
            <a:r>
              <a:rPr lang="de-AT" cap="none" dirty="0"/>
              <a:t>Plan one first </a:t>
            </a:r>
            <a:r>
              <a:rPr lang="de-AT" sz="2900" cap="none" dirty="0"/>
              <a:t>step</a:t>
            </a:r>
            <a:r>
              <a:rPr lang="de-AT" cap="none" dirty="0"/>
              <a:t> to give your students more choice: what is it going to be?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7D622-A695-44B3-88F0-4EA63C4D5045}"/>
              </a:ext>
            </a:extLst>
          </p:cNvPr>
          <p:cNvSpPr txBox="1"/>
          <p:nvPr/>
        </p:nvSpPr>
        <p:spPr>
          <a:xfrm>
            <a:off x="6368032" y="5017553"/>
            <a:ext cx="2090637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sz="525">
                <a:solidFill>
                  <a:srgbClr val="FFFFFF"/>
                </a:solidFill>
                <a:hlinkClick r:id="rId4" tooltip="http://babousrini.blogspot.com.au/2012/02/thought-provoking-cartoon-which-step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525">
                <a:solidFill>
                  <a:srgbClr val="FFFFFF"/>
                </a:solidFill>
              </a:rPr>
              <a:t> by Unknown Author is licensed under </a:t>
            </a:r>
            <a:r>
              <a:rPr lang="en-US" sz="525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525">
              <a:solidFill>
                <a:srgbClr val="FFFFFF"/>
              </a:solidFill>
            </a:endParaRPr>
          </a:p>
        </p:txBody>
      </p:sp>
      <p:pic>
        <p:nvPicPr>
          <p:cNvPr id="17" name="Picture 16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D1A0CAB2-3456-4857-B862-0B96D3C3C3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485835" y="2060346"/>
            <a:ext cx="921411" cy="9828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6C00A3-4664-42FB-AA45-1DD0289A1CA9}"/>
              </a:ext>
            </a:extLst>
          </p:cNvPr>
          <p:cNvSpPr txBox="1"/>
          <p:nvPr/>
        </p:nvSpPr>
        <p:spPr>
          <a:xfrm>
            <a:off x="774695" y="5485358"/>
            <a:ext cx="16487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hlinkClick r:id="rId7" tooltip="http://profslusos.blogspot.com/2013/08/para-quando-publicitacao-das-listas-de.html"/>
              </a:rPr>
              <a:t>This Photo</a:t>
            </a:r>
            <a:r>
              <a:rPr lang="en-US" sz="675" dirty="0"/>
              <a:t> by Unknown Author is licensed under </a:t>
            </a:r>
            <a:r>
              <a:rPr lang="en-US" sz="675" dirty="0">
                <a:hlinkClick r:id="rId8" tooltip="https://creativecommons.org/licenses/by-sa/3.0/"/>
              </a:rPr>
              <a:t>CC BY-SA</a:t>
            </a:r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41915203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Browsing student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10 </a:t>
            </a:r>
            <a:r>
              <a:rPr lang="de-DE" dirty="0" err="1"/>
              <a:t>minutes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different 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booklets</a:t>
            </a:r>
            <a:r>
              <a:rPr lang="de-DE" dirty="0"/>
              <a:t> in </a:t>
            </a:r>
            <a:r>
              <a:rPr lang="de-DE" dirty="0" err="1"/>
              <a:t>detail</a:t>
            </a:r>
            <a:r>
              <a:rPr lang="de-DE" dirty="0"/>
              <a:t>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AT" dirty="0"/>
              <a:t>Collect any questions and comments that you would like to discuss.</a:t>
            </a:r>
            <a:endParaRPr lang="en-US" dirty="0"/>
          </a:p>
        </p:txBody>
      </p:sp>
      <p:pic>
        <p:nvPicPr>
          <p:cNvPr id="6146" name="Picture 2" descr="C:\Users\lp\Documents\Lis\epep\scansforschool\emptybooklets\mixed-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31750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p\Documents\Lis\epep\scansforschool\emptybooklets\tree-falls-down\treefallsdown-cover-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673">
            <a:off x="6710412" y="3416043"/>
            <a:ext cx="9144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p\Documents\Lis\epep\scansforschool\emptybooklets\ganging-up\ganging-up-6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44411"/>
            <a:ext cx="2623840" cy="19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lp\Documents\Lis\epep\scansforschool\adult-books\booklets\mixedcovers-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20375"/>
            <a:ext cx="3055888" cy="22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37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My goal: bridging the gap </a:t>
            </a:r>
            <a:r>
              <a:rPr lang="de-AT" sz="3100" dirty="0"/>
              <a:t>between</a:t>
            </a:r>
            <a:r>
              <a:rPr lang="de-AT" sz="2200" dirty="0"/>
              <a:t> </a:t>
            </a:r>
            <a:br>
              <a:rPr lang="de-AT" sz="2200" dirty="0"/>
            </a:br>
            <a:r>
              <a:rPr lang="de-AT" sz="2200" dirty="0"/>
              <a:t>the curriculum, BIST /CEF ….. </a:t>
            </a:r>
            <a:r>
              <a:rPr lang="de-AT" sz="2200" dirty="0" err="1"/>
              <a:t>and</a:t>
            </a:r>
            <a:r>
              <a:rPr lang="de-AT" sz="2200" dirty="0"/>
              <a:t> ….</a:t>
            </a:r>
            <a:r>
              <a:rPr lang="de-AT" sz="2200" dirty="0" err="1"/>
              <a:t>higher</a:t>
            </a:r>
            <a:r>
              <a:rPr lang="de-AT" sz="2200" dirty="0"/>
              <a:t> </a:t>
            </a:r>
            <a:r>
              <a:rPr lang="de-AT" sz="2200" dirty="0" err="1"/>
              <a:t>order</a:t>
            </a:r>
            <a:r>
              <a:rPr lang="de-AT" sz="2200" dirty="0"/>
              <a:t> </a:t>
            </a:r>
            <a:r>
              <a:rPr lang="de-AT" sz="2200" dirty="0" err="1"/>
              <a:t>skills</a:t>
            </a:r>
            <a:r>
              <a:rPr lang="de-AT" sz="2200" dirty="0"/>
              <a:t> /</a:t>
            </a:r>
            <a:r>
              <a:rPr lang="de-AT" sz="2200" dirty="0" err="1"/>
              <a:t>learning</a:t>
            </a:r>
            <a:r>
              <a:rPr lang="de-AT" sz="2200" dirty="0"/>
              <a:t> </a:t>
            </a:r>
            <a:r>
              <a:rPr lang="de-AT" sz="2200" dirty="0" err="1"/>
              <a:t>for</a:t>
            </a:r>
            <a:r>
              <a:rPr lang="de-AT" sz="2200" dirty="0"/>
              <a:t> </a:t>
            </a:r>
            <a:r>
              <a:rPr lang="de-AT" sz="2200" dirty="0" err="1"/>
              <a:t>life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AT" dirty="0"/>
              <a:t>National </a:t>
            </a:r>
            <a:r>
              <a:rPr lang="de-AT" dirty="0" err="1"/>
              <a:t>standards</a:t>
            </a:r>
            <a:r>
              <a:rPr lang="de-AT" dirty="0"/>
              <a:t> /CEF </a:t>
            </a:r>
            <a:r>
              <a:rPr lang="de-AT" dirty="0" err="1"/>
              <a:t>competences</a:t>
            </a:r>
            <a:endParaRPr lang="de-AT" dirty="0"/>
          </a:p>
          <a:p>
            <a:pPr lvl="1"/>
            <a:r>
              <a:rPr lang="de-AT" dirty="0"/>
              <a:t>4 skills - testability</a:t>
            </a:r>
          </a:p>
          <a:p>
            <a:pPr lvl="1"/>
            <a:r>
              <a:rPr lang="de-AT" dirty="0"/>
              <a:t>Test formats</a:t>
            </a:r>
          </a:p>
          <a:p>
            <a:pPr lvl="1"/>
            <a:r>
              <a:rPr lang="de-AT" dirty="0"/>
              <a:t>Texttypes</a:t>
            </a:r>
          </a:p>
          <a:p>
            <a:pPr marL="274320" lvl="1" indent="0">
              <a:buNone/>
            </a:pPr>
            <a:endParaRPr lang="de-AT" dirty="0"/>
          </a:p>
          <a:p>
            <a:pPr lvl="1"/>
            <a:endParaRPr lang="de-AT" dirty="0"/>
          </a:p>
          <a:p>
            <a:pPr lvl="5"/>
            <a:endParaRPr lang="de-AT" dirty="0"/>
          </a:p>
          <a:p>
            <a:pPr lvl="1"/>
            <a:endParaRPr lang="de-AT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AT" dirty="0"/>
              <a:t>Education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life</a:t>
            </a:r>
            <a:r>
              <a:rPr lang="de-AT" dirty="0"/>
              <a:t> </a:t>
            </a:r>
          </a:p>
          <a:p>
            <a:pPr lvl="1"/>
            <a:r>
              <a:rPr lang="de-AT" dirty="0" err="1"/>
              <a:t>learner</a:t>
            </a:r>
            <a:r>
              <a:rPr lang="de-AT" dirty="0"/>
              <a:t> </a:t>
            </a:r>
            <a:r>
              <a:rPr lang="de-AT" dirty="0" err="1"/>
              <a:t>centered</a:t>
            </a:r>
            <a:endParaRPr lang="de-AT" dirty="0"/>
          </a:p>
          <a:p>
            <a:pPr lvl="1"/>
            <a:r>
              <a:rPr lang="de-AT" dirty="0" err="1"/>
              <a:t>skills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life-long</a:t>
            </a:r>
            <a:r>
              <a:rPr lang="de-AT" dirty="0"/>
              <a:t> </a:t>
            </a:r>
            <a:r>
              <a:rPr lang="de-AT" dirty="0" err="1"/>
              <a:t>learning</a:t>
            </a:r>
            <a:endParaRPr lang="de-AT" dirty="0"/>
          </a:p>
          <a:p>
            <a:pPr lvl="1"/>
            <a:r>
              <a:rPr lang="de-AT" dirty="0" err="1"/>
              <a:t>higher</a:t>
            </a:r>
            <a:r>
              <a:rPr lang="de-AT" dirty="0"/>
              <a:t> </a:t>
            </a:r>
            <a:r>
              <a:rPr lang="de-AT" dirty="0" err="1"/>
              <a:t>order</a:t>
            </a:r>
            <a:r>
              <a:rPr lang="de-AT" dirty="0"/>
              <a:t> </a:t>
            </a:r>
            <a:r>
              <a:rPr lang="de-AT" dirty="0" err="1"/>
              <a:t>skills</a:t>
            </a:r>
            <a:endParaRPr lang="de-AT" dirty="0"/>
          </a:p>
          <a:p>
            <a:pPr lvl="1"/>
            <a:r>
              <a:rPr lang="de-AT" dirty="0" err="1"/>
              <a:t>social</a:t>
            </a:r>
            <a:r>
              <a:rPr lang="de-AT" dirty="0"/>
              <a:t> </a:t>
            </a:r>
            <a:r>
              <a:rPr lang="de-AT" dirty="0" err="1"/>
              <a:t>skills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transcultural</a:t>
            </a:r>
            <a:r>
              <a:rPr lang="de-AT" dirty="0"/>
              <a:t> </a:t>
            </a:r>
            <a:r>
              <a:rPr lang="de-AT" dirty="0" err="1">
                <a:solidFill>
                  <a:schemeClr val="tx1"/>
                </a:solidFill>
              </a:rPr>
              <a:t>understanding</a:t>
            </a:r>
            <a:endParaRPr lang="de-AT" dirty="0">
              <a:solidFill>
                <a:schemeClr val="tx1"/>
              </a:solidFill>
            </a:endParaRPr>
          </a:p>
          <a:p>
            <a:pPr lvl="1"/>
            <a:r>
              <a:rPr lang="de-AT" dirty="0" err="1">
                <a:solidFill>
                  <a:schemeClr val="tx1"/>
                </a:solidFill>
              </a:rPr>
              <a:t>curiosity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and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openness</a:t>
            </a:r>
            <a:endParaRPr lang="de-AT" dirty="0">
              <a:solidFill>
                <a:schemeClr val="tx1"/>
              </a:solidFill>
            </a:endParaRPr>
          </a:p>
          <a:p>
            <a:pPr lvl="1"/>
            <a:r>
              <a:rPr lang="de-AT" dirty="0" err="1">
                <a:solidFill>
                  <a:schemeClr val="tx1"/>
                </a:solidFill>
              </a:rPr>
              <a:t>experimenting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and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hypothesis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building</a:t>
            </a:r>
            <a:endParaRPr lang="de-AT" dirty="0">
              <a:solidFill>
                <a:schemeClr val="tx1"/>
              </a:solidFill>
            </a:endParaRPr>
          </a:p>
          <a:p>
            <a:pPr lvl="1"/>
            <a:endParaRPr lang="de-AT" dirty="0"/>
          </a:p>
          <a:p>
            <a:endParaRPr lang="en-US" dirty="0"/>
          </a:p>
        </p:txBody>
      </p:sp>
      <p:pic>
        <p:nvPicPr>
          <p:cNvPr id="1028" name="Picture 4" descr="C:\Users\lp\AppData\Local\Microsoft\Windows\Temporary Internet Files\Content.IE5\I29PHQH1\MC90035368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687" y="2113203"/>
            <a:ext cx="7847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p\AppData\Local\Microsoft\Windows\Temporary Internet Files\Content.IE5\FZ3V86Z8\MC90031822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65846"/>
            <a:ext cx="1257300" cy="181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95536" y="3938669"/>
            <a:ext cx="1473324" cy="20882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4005064"/>
            <a:ext cx="1280768" cy="195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952222" y="4104199"/>
            <a:ext cx="2600040" cy="1794587"/>
          </a:xfrm>
          <a:prstGeom prst="wedgeRoundRectCallout">
            <a:avLst>
              <a:gd name="adj1" fmla="val -63536"/>
              <a:gd name="adj2" fmla="val 3166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200" dirty="0">
                <a:solidFill>
                  <a:schemeClr val="tx1"/>
                </a:solidFill>
              </a:rPr>
              <a:t>Der Schüler ist kein Nürnberger Trichter, erst recht kein wandelnder Aktenordner, und der Lehrer kein blutleeres Wissenslexikon.</a:t>
            </a:r>
          </a:p>
          <a:p>
            <a:r>
              <a:rPr lang="de-AT" sz="1200" dirty="0">
                <a:solidFill>
                  <a:schemeClr val="tx1"/>
                </a:solidFill>
              </a:rPr>
              <a:t> (Bauer 2006: 47)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032" name="Picture 8" descr="C:\Users\lp\AppData\Local\Microsoft\Windows\Temporary Internet Files\Content.IE5\Z1YH7B5B\MC900438747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07" y="4213932"/>
            <a:ext cx="2305569" cy="208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5950164" y="836712"/>
            <a:ext cx="2520280" cy="3456384"/>
          </a:xfrm>
          <a:prstGeom prst="wedgeRoundRectCallout">
            <a:avLst>
              <a:gd name="adj1" fmla="val 5050"/>
              <a:gd name="adj2" fmla="val 73133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tx1"/>
                </a:solidFill>
              </a:rPr>
              <a:t>Learning involves the whole person – body, mind and soul.</a:t>
            </a:r>
          </a:p>
          <a:p>
            <a:endParaRPr lang="de-AT" sz="1400" dirty="0">
              <a:solidFill>
                <a:schemeClr val="tx1"/>
              </a:solidFill>
            </a:endParaRPr>
          </a:p>
          <a:p>
            <a:r>
              <a:rPr lang="de-AT" sz="1400" dirty="0">
                <a:solidFill>
                  <a:schemeClr val="tx1"/>
                </a:solidFill>
              </a:rPr>
              <a:t>Long-term learning only happens in relevant, meaningful contexts.</a:t>
            </a:r>
          </a:p>
          <a:p>
            <a:endParaRPr lang="de-AT" sz="1400" dirty="0">
              <a:solidFill>
                <a:schemeClr val="tx1"/>
              </a:solidFill>
            </a:endParaRPr>
          </a:p>
          <a:p>
            <a:r>
              <a:rPr lang="de-AT" sz="1400" dirty="0">
                <a:solidFill>
                  <a:schemeClr val="tx1"/>
                </a:solidFill>
              </a:rPr>
              <a:t>Emotional and social aspects play a key role.</a:t>
            </a:r>
          </a:p>
          <a:p>
            <a:endParaRPr lang="de-AT" sz="1400" dirty="0">
              <a:solidFill>
                <a:schemeClr val="tx1"/>
              </a:solidFill>
            </a:endParaRPr>
          </a:p>
          <a:p>
            <a:pPr algn="ctr"/>
            <a:r>
              <a:rPr lang="de-AT" sz="1400" dirty="0">
                <a:solidFill>
                  <a:schemeClr val="tx1"/>
                </a:solidFill>
              </a:rPr>
              <a:t>(</a:t>
            </a:r>
            <a:r>
              <a:rPr lang="de-AT" sz="1200" dirty="0">
                <a:solidFill>
                  <a:schemeClr val="tx1"/>
                </a:solidFill>
              </a:rPr>
              <a:t>Bauer, Spitzer , </a:t>
            </a:r>
            <a:r>
              <a:rPr lang="de-AT" sz="1200" dirty="0" err="1">
                <a:solidFill>
                  <a:schemeClr val="tx1"/>
                </a:solidFill>
              </a:rPr>
              <a:t>Hüther</a:t>
            </a:r>
            <a:r>
              <a:rPr lang="de-AT" sz="1200" dirty="0">
                <a:solidFill>
                  <a:schemeClr val="tx1"/>
                </a:solidFill>
              </a:rPr>
              <a:t>, Roth, in </a:t>
            </a:r>
            <a:r>
              <a:rPr lang="de-AT" sz="1200" dirty="0" err="1">
                <a:solidFill>
                  <a:schemeClr val="tx1"/>
                </a:solidFill>
              </a:rPr>
              <a:t>Caspary</a:t>
            </a:r>
            <a:r>
              <a:rPr lang="de-AT" sz="1200" dirty="0">
                <a:solidFill>
                  <a:schemeClr val="tx1"/>
                </a:solidFill>
              </a:rPr>
              <a:t> 2006) (</a:t>
            </a:r>
            <a:r>
              <a:rPr lang="de-AT" sz="1200" dirty="0" err="1">
                <a:solidFill>
                  <a:schemeClr val="tx1"/>
                </a:solidFill>
              </a:rPr>
              <a:t>Zull</a:t>
            </a:r>
            <a:r>
              <a:rPr lang="de-AT" sz="1200" dirty="0">
                <a:solidFill>
                  <a:schemeClr val="tx1"/>
                </a:solidFill>
              </a:rPr>
              <a:t> 2002: 224 </a:t>
            </a:r>
            <a:r>
              <a:rPr lang="de-AT" sz="1400" dirty="0">
                <a:solidFill>
                  <a:schemeClr val="tx1"/>
                </a:solidFill>
              </a:rPr>
              <a:t>) </a:t>
            </a:r>
            <a:r>
              <a:rPr lang="de-AT" sz="1200" dirty="0" err="1">
                <a:solidFill>
                  <a:schemeClr val="tx1"/>
                </a:solidFill>
              </a:rPr>
              <a:t>Macedonia</a:t>
            </a:r>
            <a:r>
              <a:rPr lang="de-AT" sz="1200" dirty="0">
                <a:solidFill>
                  <a:schemeClr val="tx1"/>
                </a:solidFill>
              </a:rPr>
              <a:t> M.</a:t>
            </a: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495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Benson, P. (2001). </a:t>
            </a:r>
            <a:r>
              <a:rPr lang="en-US" i="1" dirty="0"/>
              <a:t>Teaching and Researching Autonomy in Language Learning, </a:t>
            </a:r>
            <a:r>
              <a:rPr lang="en-US" dirty="0"/>
              <a:t>Harlow: Pearson Education</a:t>
            </a:r>
          </a:p>
          <a:p>
            <a:r>
              <a:rPr lang="en-US" dirty="0" err="1"/>
              <a:t>Littlewood</a:t>
            </a:r>
            <a:r>
              <a:rPr lang="en-US" dirty="0"/>
              <a:t>, W. (1996). "Autonomy”: an anatomy and a framework. </a:t>
            </a:r>
            <a:r>
              <a:rPr lang="en-US" i="1" dirty="0"/>
              <a:t>System, </a:t>
            </a:r>
            <a:r>
              <a:rPr lang="en-US" dirty="0"/>
              <a:t>24/4, 427-435. Quoted from: </a:t>
            </a:r>
            <a:r>
              <a:rPr lang="en-US" dirty="0">
                <a:hlinkClick r:id="rId2"/>
              </a:rPr>
              <a:t>http://www.finchpark.com/afe/l.html</a:t>
            </a:r>
            <a:r>
              <a:rPr lang="en-US" dirty="0"/>
              <a:t>, 19.05.2012</a:t>
            </a:r>
          </a:p>
          <a:p>
            <a:r>
              <a:rPr lang="en-US" dirty="0" err="1"/>
              <a:t>Nunan</a:t>
            </a:r>
            <a:r>
              <a:rPr lang="en-US" dirty="0"/>
              <a:t>, D. (1997). Designing and adapting materials to encourage learner autonomy. In P. Benson, &amp; P. </a:t>
            </a:r>
            <a:r>
              <a:rPr lang="en-US" dirty="0" err="1"/>
              <a:t>Voller</a:t>
            </a:r>
            <a:r>
              <a:rPr lang="en-US" dirty="0"/>
              <a:t>. </a:t>
            </a:r>
            <a:r>
              <a:rPr lang="en-US" i="1" dirty="0"/>
              <a:t>Autonomy and Independence in Language Learning</a:t>
            </a:r>
            <a:r>
              <a:rPr lang="en-US" dirty="0"/>
              <a:t>. Harlow: Longman, 192 - 203.</a:t>
            </a:r>
          </a:p>
          <a:p>
            <a:r>
              <a:rPr lang="de-DE" dirty="0"/>
              <a:t>Willis, D. </a:t>
            </a:r>
            <a:r>
              <a:rPr lang="de-DE" dirty="0" err="1"/>
              <a:t>and</a:t>
            </a:r>
            <a:r>
              <a:rPr lang="de-DE" dirty="0"/>
              <a:t> Willis J. 2007. </a:t>
            </a:r>
            <a:r>
              <a:rPr lang="de-DE" i="1" dirty="0" err="1"/>
              <a:t>Doing</a:t>
            </a:r>
            <a:r>
              <a:rPr lang="de-DE" i="1" dirty="0"/>
              <a:t> Task-based Teaching, </a:t>
            </a:r>
            <a:r>
              <a:rPr lang="de-DE" dirty="0"/>
              <a:t>Oxford: Oxford </a:t>
            </a:r>
            <a:r>
              <a:rPr lang="de-DE" dirty="0" err="1"/>
              <a:t>Handbooks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Language </a:t>
            </a:r>
            <a:r>
              <a:rPr lang="de-DE" dirty="0" err="1"/>
              <a:t>Teachers</a:t>
            </a:r>
            <a:endParaRPr lang="de-DE" dirty="0"/>
          </a:p>
          <a:p>
            <a:r>
              <a:rPr lang="de-DE" i="1" dirty="0" err="1"/>
              <a:t>Zehnpfenning</a:t>
            </a:r>
            <a:r>
              <a:rPr lang="de-DE" i="1" dirty="0"/>
              <a:t>, H. und </a:t>
            </a:r>
            <a:r>
              <a:rPr lang="de-DE" i="1" dirty="0" err="1"/>
              <a:t>Zehnpfenning</a:t>
            </a:r>
            <a:r>
              <a:rPr lang="de-DE" i="1" dirty="0"/>
              <a:t> H. 2008. online: </a:t>
            </a:r>
            <a:r>
              <a:rPr lang="de-DE" dirty="0">
                <a:hlinkClick r:id="rId3"/>
              </a:rPr>
              <a:t>http://www.zeugner.at/files/nachlese/010909/Go_OffUnt_Didaktik_des_weissen_Blattes.pdf</a:t>
            </a:r>
            <a:endParaRPr lang="de-DE" dirty="0"/>
          </a:p>
          <a:p>
            <a:endParaRPr lang="de-DE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84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98921"/>
            <a:ext cx="7626341" cy="804356"/>
          </a:xfrm>
          <a:noFill/>
        </p:spPr>
        <p:txBody>
          <a:bodyPr>
            <a:normAutofit fontScale="90000"/>
          </a:bodyPr>
          <a:lstStyle/>
          <a:p>
            <a:br>
              <a:rPr lang="de-AT" dirty="0"/>
            </a:br>
            <a:r>
              <a:rPr lang="de-AT" dirty="0"/>
              <a:t>How learning works</a:t>
            </a:r>
            <a:br>
              <a:rPr lang="de-AT" dirty="0"/>
            </a:br>
            <a:r>
              <a:rPr lang="de-AT" dirty="0"/>
              <a:t>Why we don‘t write into notebooks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271628" y="2087466"/>
            <a:ext cx="4038600" cy="268306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88499" y="4509120"/>
            <a:ext cx="1517109" cy="14688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7857" y="5015018"/>
            <a:ext cx="412067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Long-term learning only happens in meaningful contexts</a:t>
            </a:r>
          </a:p>
          <a:p>
            <a:endParaRPr lang="en-US" sz="2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2348880"/>
            <a:ext cx="1724273" cy="1428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8443" y="2479753"/>
            <a:ext cx="25962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“Importance is physical” : </a:t>
            </a:r>
          </a:p>
          <a:p>
            <a:r>
              <a:rPr lang="en-US" sz="2100" dirty="0"/>
              <a:t>Acetylcholine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6565" y="4437112"/>
            <a:ext cx="1450974" cy="1469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2304" y="4438027"/>
            <a:ext cx="1457070" cy="14448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6565" y="707579"/>
            <a:ext cx="2134134" cy="1536208"/>
          </a:xfrm>
          <a:prstGeom prst="rect">
            <a:avLst/>
          </a:prstGeom>
        </p:spPr>
      </p:pic>
      <p:sp>
        <p:nvSpPr>
          <p:cNvPr id="13" name="Speech Bubble: Oval 12"/>
          <p:cNvSpPr/>
          <p:nvPr/>
        </p:nvSpPr>
        <p:spPr>
          <a:xfrm>
            <a:off x="2627784" y="740586"/>
            <a:ext cx="2986226" cy="1372855"/>
          </a:xfrm>
          <a:prstGeom prst="wedgeEllipseCallout">
            <a:avLst>
              <a:gd name="adj1" fmla="val 62673"/>
              <a:gd name="adj2" fmla="val 57813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What does this have to do with autonomous learning?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0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C8D07-7E0C-4383-968C-6F20153602C7}"/>
              </a:ext>
            </a:extLst>
          </p:cNvPr>
          <p:cNvSpPr txBox="1"/>
          <p:nvPr/>
        </p:nvSpPr>
        <p:spPr>
          <a:xfrm>
            <a:off x="6615700" y="2776627"/>
            <a:ext cx="2066718" cy="30008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B7A509C-2232-487B-BDD5-A9B7A6EA8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10" y="2682506"/>
            <a:ext cx="1780427" cy="137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387894-79F1-41EA-AB9D-E17E67210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74" y="373443"/>
            <a:ext cx="8496944" cy="736980"/>
          </a:xfrm>
        </p:spPr>
        <p:txBody>
          <a:bodyPr>
            <a:normAutofit/>
          </a:bodyPr>
          <a:lstStyle/>
          <a:p>
            <a:r>
              <a:rPr lang="de-AT" sz="3200" cap="none" dirty="0">
                <a:latin typeface="Georgia" panose="02040502050405020303" pitchFamily="18" charset="0"/>
              </a:rPr>
              <a:t>In </a:t>
            </a:r>
            <a:r>
              <a:rPr lang="de-AT" sz="3200" cap="none" dirty="0" err="1">
                <a:latin typeface="Georgia" panose="02040502050405020303" pitchFamily="18" charset="0"/>
              </a:rPr>
              <a:t>other</a:t>
            </a:r>
            <a:r>
              <a:rPr lang="de-AT" sz="3200" cap="none" dirty="0">
                <a:latin typeface="Georgia" panose="02040502050405020303" pitchFamily="18" charset="0"/>
              </a:rPr>
              <a:t> </a:t>
            </a:r>
            <a:r>
              <a:rPr lang="de-AT" sz="3200" cap="none" dirty="0" err="1">
                <a:latin typeface="Georgia" panose="02040502050405020303" pitchFamily="18" charset="0"/>
              </a:rPr>
              <a:t>words</a:t>
            </a:r>
            <a:r>
              <a:rPr lang="de-AT" sz="3200" cap="none" dirty="0">
                <a:latin typeface="Georgia" panose="02040502050405020303" pitchFamily="18" charset="0"/>
              </a:rPr>
              <a:t>…</a:t>
            </a:r>
            <a:endParaRPr lang="en-US" sz="3200" cap="none" dirty="0">
              <a:latin typeface="Georgia" panose="02040502050405020303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9876E2-E047-439C-BD1D-2B8E9F6040A6}"/>
              </a:ext>
            </a:extLst>
          </p:cNvPr>
          <p:cNvSpPr/>
          <p:nvPr/>
        </p:nvSpPr>
        <p:spPr>
          <a:xfrm>
            <a:off x="1173334" y="2053673"/>
            <a:ext cx="2009204" cy="66195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/>
              <a:t>Autonomy</a:t>
            </a:r>
            <a:endParaRPr lang="en-US" sz="135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E7DE84-BC88-47CA-BA3D-7649CA9E2735}"/>
              </a:ext>
            </a:extLst>
          </p:cNvPr>
          <p:cNvSpPr/>
          <p:nvPr/>
        </p:nvSpPr>
        <p:spPr>
          <a:xfrm>
            <a:off x="3868807" y="2053673"/>
            <a:ext cx="2094671" cy="6619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/>
              <a:t>Mastery</a:t>
            </a:r>
            <a:endParaRPr lang="en-US" sz="135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C2CB96-8C3B-4453-80A3-CDC8F5534743}"/>
              </a:ext>
            </a:extLst>
          </p:cNvPr>
          <p:cNvSpPr/>
          <p:nvPr/>
        </p:nvSpPr>
        <p:spPr>
          <a:xfrm>
            <a:off x="6619565" y="2053673"/>
            <a:ext cx="2066718" cy="66195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/>
              <a:t>Connection</a:t>
            </a:r>
            <a:endParaRPr lang="en-US" sz="1350" b="1" dirty="0"/>
          </a:p>
        </p:txBody>
      </p:sp>
      <p:pic>
        <p:nvPicPr>
          <p:cNvPr id="17" name="Picture 16" descr="A sign on a pole&#10;&#10;Description generated with very high confidence">
            <a:extLst>
              <a:ext uri="{FF2B5EF4-FFF2-40B4-BE49-F238E27FC236}">
                <a16:creationId xmlns:a16="http://schemas.microsoft.com/office/drawing/2014/main" id="{D05310A7-0D65-4031-9E91-6418AFB47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34" y="2739640"/>
            <a:ext cx="2009204" cy="134534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22F8755-55D1-45D3-ADB0-C107C13073B5}"/>
              </a:ext>
            </a:extLst>
          </p:cNvPr>
          <p:cNvSpPr/>
          <p:nvPr/>
        </p:nvSpPr>
        <p:spPr>
          <a:xfrm>
            <a:off x="1173334" y="4602126"/>
            <a:ext cx="2035659" cy="8609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Self-determination</a:t>
            </a:r>
            <a:endParaRPr lang="en-US" sz="135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0BB117-96EE-404C-8174-F9C3DCB3D937}"/>
              </a:ext>
            </a:extLst>
          </p:cNvPr>
          <p:cNvSpPr/>
          <p:nvPr/>
        </p:nvSpPr>
        <p:spPr>
          <a:xfrm>
            <a:off x="3898624" y="4602127"/>
            <a:ext cx="2031310" cy="8609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FIP </a:t>
            </a:r>
          </a:p>
          <a:p>
            <a:pPr algn="ctr"/>
            <a:r>
              <a:rPr lang="de-AT" sz="1350" dirty="0"/>
              <a:t>Format- Imagination- Pride</a:t>
            </a:r>
            <a:endParaRPr lang="en-US" sz="135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F2C4DC-AA26-4D02-A802-25BD9ABF8B38}"/>
              </a:ext>
            </a:extLst>
          </p:cNvPr>
          <p:cNvSpPr/>
          <p:nvPr/>
        </p:nvSpPr>
        <p:spPr>
          <a:xfrm>
            <a:off x="6619565" y="4602127"/>
            <a:ext cx="2066719" cy="86097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Ownership</a:t>
            </a:r>
          </a:p>
          <a:p>
            <a:pPr algn="ctr"/>
            <a:r>
              <a:rPr lang="de-AT" sz="1350" dirty="0"/>
              <a:t>Personal Meaning</a:t>
            </a:r>
            <a:endParaRPr lang="en-US" sz="135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241ECC-1CAB-41BD-AEB6-0E07705D6820}"/>
              </a:ext>
            </a:extLst>
          </p:cNvPr>
          <p:cNvSpPr/>
          <p:nvPr/>
        </p:nvSpPr>
        <p:spPr>
          <a:xfrm>
            <a:off x="3863215" y="4084983"/>
            <a:ext cx="2094671" cy="45844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Challenge</a:t>
            </a:r>
            <a:endParaRPr lang="en-US" sz="135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3D72E9F-2E15-43FF-B2BD-68AEC47C1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807" y="2739641"/>
            <a:ext cx="2094671" cy="134534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5FCECA4-029B-4C04-93EB-FE1A1A364C32}"/>
              </a:ext>
            </a:extLst>
          </p:cNvPr>
          <p:cNvSpPr/>
          <p:nvPr/>
        </p:nvSpPr>
        <p:spPr>
          <a:xfrm>
            <a:off x="1173334" y="4084983"/>
            <a:ext cx="2009204" cy="4584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/>
              <a:t>Choice</a:t>
            </a:r>
            <a:endParaRPr lang="en-US" sz="135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FD4D70-07A8-4F36-920E-B20B026CC5B5}"/>
              </a:ext>
            </a:extLst>
          </p:cNvPr>
          <p:cNvSpPr/>
          <p:nvPr/>
        </p:nvSpPr>
        <p:spPr>
          <a:xfrm>
            <a:off x="6615700" y="4084983"/>
            <a:ext cx="2066718" cy="45844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Social  connections, peers</a:t>
            </a:r>
            <a:endParaRPr lang="en-US" sz="1350" dirty="0"/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64234571-A3A4-488D-AC15-13415E413925}"/>
              </a:ext>
            </a:extLst>
          </p:cNvPr>
          <p:cNvSpPr/>
          <p:nvPr/>
        </p:nvSpPr>
        <p:spPr>
          <a:xfrm>
            <a:off x="3019311" y="4494505"/>
            <a:ext cx="1036154" cy="15654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AB65CA0-308C-47C6-AB2D-BAA303214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637" y="4449691"/>
            <a:ext cx="1056224" cy="18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3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72E15A8-06D7-40BB-A527-88017CD53610}"/>
              </a:ext>
            </a:extLst>
          </p:cNvPr>
          <p:cNvSpPr/>
          <p:nvPr/>
        </p:nvSpPr>
        <p:spPr>
          <a:xfrm>
            <a:off x="4969551" y="4899184"/>
            <a:ext cx="1065489" cy="2657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6958BF-4304-4BE7-99E4-EB7B8C420635}"/>
              </a:ext>
            </a:extLst>
          </p:cNvPr>
          <p:cNvSpPr/>
          <p:nvPr/>
        </p:nvSpPr>
        <p:spPr>
          <a:xfrm>
            <a:off x="5829300" y="4423410"/>
            <a:ext cx="1487329" cy="30003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E1FB1D-9504-4E8A-A6DE-11EA97E9362A}"/>
              </a:ext>
            </a:extLst>
          </p:cNvPr>
          <p:cNvSpPr/>
          <p:nvPr/>
        </p:nvSpPr>
        <p:spPr>
          <a:xfrm>
            <a:off x="4969552" y="4063365"/>
            <a:ext cx="2698550" cy="3257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4FBE31-D4AE-492A-9CFD-1B4185AC32E3}"/>
              </a:ext>
            </a:extLst>
          </p:cNvPr>
          <p:cNvSpPr/>
          <p:nvPr/>
        </p:nvSpPr>
        <p:spPr>
          <a:xfrm>
            <a:off x="7436644" y="3253264"/>
            <a:ext cx="1225868" cy="24431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E81DB7-86FE-4CE2-8BD1-2EF507129211}"/>
              </a:ext>
            </a:extLst>
          </p:cNvPr>
          <p:cNvSpPr/>
          <p:nvPr/>
        </p:nvSpPr>
        <p:spPr>
          <a:xfrm>
            <a:off x="4969552" y="3253264"/>
            <a:ext cx="1358741" cy="24431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740F1E-DBA5-4361-9E2B-B0199819C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Autonomy: Choice theory </a:t>
            </a:r>
            <a:br>
              <a:rPr lang="de-AT" dirty="0"/>
            </a:br>
            <a:r>
              <a:rPr lang="de-AT" sz="1600" dirty="0"/>
              <a:t>(William Glasser)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4934A8-1D5E-42AD-836A-FAF8FC5F8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" y="2355294"/>
            <a:ext cx="4038600" cy="3698034"/>
          </a:xfrm>
          <a:solidFill>
            <a:schemeClr val="accent6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de-AT" cap="none" dirty="0">
                <a:solidFill>
                  <a:schemeClr val="tx1"/>
                </a:solidFill>
              </a:rPr>
              <a:t>Basic survial</a:t>
            </a:r>
          </a:p>
          <a:p>
            <a:r>
              <a:rPr lang="de-AT" cap="none" dirty="0">
                <a:solidFill>
                  <a:schemeClr val="tx1"/>
                </a:solidFill>
              </a:rPr>
              <a:t>Need for belonging</a:t>
            </a:r>
          </a:p>
          <a:p>
            <a:r>
              <a:rPr lang="de-AT" cap="none" dirty="0">
                <a:solidFill>
                  <a:schemeClr val="tx1"/>
                </a:solidFill>
              </a:rPr>
              <a:t>Need for power</a:t>
            </a:r>
          </a:p>
          <a:p>
            <a:r>
              <a:rPr lang="de-AT" cap="none" dirty="0">
                <a:solidFill>
                  <a:schemeClr val="tx1"/>
                </a:solidFill>
              </a:rPr>
              <a:t>Need for freedom</a:t>
            </a:r>
          </a:p>
          <a:p>
            <a:r>
              <a:rPr lang="de-AT" cap="none" dirty="0">
                <a:solidFill>
                  <a:schemeClr val="tx1"/>
                </a:solidFill>
              </a:rPr>
              <a:t>Need for fun</a:t>
            </a: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0741EE-30E7-4657-9CAF-80DF30EB6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7552" y="2330901"/>
            <a:ext cx="4038600" cy="405042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r>
              <a:rPr lang="de-AT" sz="2200" cap="none" dirty="0"/>
              <a:t>We address these needs by creating opportunities for the students to express themselves individually or to work with others</a:t>
            </a:r>
          </a:p>
          <a:p>
            <a:r>
              <a:rPr lang="de-AT" sz="2200" cap="none" dirty="0"/>
              <a:t>By allowing students to choose activities of interest that are playful yet challenging </a:t>
            </a:r>
          </a:p>
          <a:p>
            <a:r>
              <a:rPr lang="de-AT" sz="2200" cap="none" dirty="0"/>
              <a:t>And by empowering students through active learning and decision making. </a:t>
            </a:r>
          </a:p>
          <a:p>
            <a:pPr marL="0" indent="0">
              <a:buNone/>
            </a:pPr>
            <a:r>
              <a:rPr lang="de-AT" sz="825" dirty="0"/>
              <a:t>(Judith Dodge, Differentiation in Action, p. 51)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96462-E6CC-4065-B2FB-BC9C00C746E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797552" y="1650206"/>
            <a:ext cx="3736975" cy="4810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AT" cap="none" dirty="0">
                <a:solidFill>
                  <a:schemeClr val="tx1"/>
                </a:solidFill>
              </a:rPr>
              <a:t>In an effective classroom…</a:t>
            </a: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9864-75AE-4125-9CD0-D98121FBFB7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23528" y="1650206"/>
            <a:ext cx="4040188" cy="733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400" cap="none" dirty="0">
                <a:solidFill>
                  <a:schemeClr val="tx1"/>
                </a:solidFill>
              </a:rPr>
              <a:t>Five basic needs</a:t>
            </a:r>
            <a:endParaRPr lang="en-US" sz="2400" cap="none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61EE4B-F1AF-4FCA-A762-54AC660DEAE7}"/>
              </a:ext>
            </a:extLst>
          </p:cNvPr>
          <p:cNvSpPr/>
          <p:nvPr/>
        </p:nvSpPr>
        <p:spPr>
          <a:xfrm>
            <a:off x="1115616" y="4502706"/>
            <a:ext cx="3017520" cy="105870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de-AT" sz="1350" dirty="0">
                <a:solidFill>
                  <a:schemeClr val="tx1"/>
                </a:solidFill>
                <a:latin typeface="Century Gothic" panose="020B0502020202020204"/>
              </a:rPr>
              <a:t>Our 5 basic needs drive our choices. We choose to behave in a way that will satisfy most of these needs.</a:t>
            </a:r>
            <a:endParaRPr lang="en-US" sz="1350" dirty="0">
              <a:solidFill>
                <a:schemeClr val="tx1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18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10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512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de-DE" dirty="0"/>
              <a:t>From the  Neurosciences to  </a:t>
            </a:r>
            <a:br>
              <a:rPr lang="de-DE" dirty="0"/>
            </a:br>
            <a:r>
              <a:rPr lang="de-DE" dirty="0"/>
              <a:t>Autonomous Learning</a:t>
            </a:r>
            <a:endParaRPr lang="en-US" dirty="0"/>
          </a:p>
        </p:txBody>
      </p:sp>
      <p:graphicFrame>
        <p:nvGraphicFramePr>
          <p:cNvPr id="4100" name="Content Placeholder 2">
            <a:extLst>
              <a:ext uri="{FF2B5EF4-FFF2-40B4-BE49-F238E27FC236}">
                <a16:creationId xmlns:a16="http://schemas.microsoft.com/office/drawing/2014/main" id="{C18CE172-8479-6402-B196-B557977761FE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29200"/>
            <a:ext cx="57435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8867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2033</Words>
  <Application>Microsoft Office PowerPoint</Application>
  <PresentationFormat>On-screen Show (4:3)</PresentationFormat>
  <Paragraphs>332</Paragraphs>
  <Slides>50</Slides>
  <Notes>15</Notes>
  <HiddenSlides>4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Arial</vt:lpstr>
      <vt:lpstr>Calibri</vt:lpstr>
      <vt:lpstr>Calibri Light</vt:lpstr>
      <vt:lpstr>Century Gothic</vt:lpstr>
      <vt:lpstr>Georgia</vt:lpstr>
      <vt:lpstr>Georgia Pro</vt:lpstr>
      <vt:lpstr>Ink Free</vt:lpstr>
      <vt:lpstr>Trebuchet MS</vt:lpstr>
      <vt:lpstr>Wingdings</vt:lpstr>
      <vt:lpstr>Wingdings 2</vt:lpstr>
      <vt:lpstr>Wingdings 3</vt:lpstr>
      <vt:lpstr>Civic</vt:lpstr>
      <vt:lpstr>Retrospect</vt:lpstr>
      <vt:lpstr> Why Puppets on a String don‘t learn well…</vt:lpstr>
      <vt:lpstr>Overview of today‘s presentation</vt:lpstr>
      <vt:lpstr>The Settings</vt:lpstr>
      <vt:lpstr>Curriculum Requirements</vt:lpstr>
      <vt:lpstr>My goal: bridging the gap between  the curriculum, BIST /CEF ….. and ….higher order skills /learning for life</vt:lpstr>
      <vt:lpstr> How learning works Why we don‘t write into notebooks</vt:lpstr>
      <vt:lpstr>In other words…</vt:lpstr>
      <vt:lpstr>Autonomy: Choice theory  (William Glasser)</vt:lpstr>
      <vt:lpstr>From the  Neurosciences to   Autonomous Learning</vt:lpstr>
      <vt:lpstr>How do we do this?</vt:lpstr>
      <vt:lpstr>TBT: Task Based Teaching</vt:lpstr>
      <vt:lpstr>F I P: Format – Imagination – Pride</vt:lpstr>
      <vt:lpstr>The pedagogy of the blank sheet Hannelore and Helmut Zehnpfennig (2009)</vt:lpstr>
      <vt:lpstr>A few examples such booklets</vt:lpstr>
      <vt:lpstr>Extensive Reading: Booklets about Novels </vt:lpstr>
      <vt:lpstr>Upper-school Examples</vt:lpstr>
      <vt:lpstr>Other formats that wait to be filled creatively</vt:lpstr>
      <vt:lpstr> Where can we give students choice?</vt:lpstr>
      <vt:lpstr>Choice of topic</vt:lpstr>
      <vt:lpstr>Choice of topic</vt:lpstr>
      <vt:lpstr>Examples: Upper Intermediate Learners</vt:lpstr>
      <vt:lpstr>Choice of resources and materials</vt:lpstr>
      <vt:lpstr>PowerPoint Presentation</vt:lpstr>
      <vt:lpstr>PowerPoint Presentation</vt:lpstr>
      <vt:lpstr>Creating Learning Opportunities in autonomous settings</vt:lpstr>
      <vt:lpstr>Examples: Ways into autonomous writing</vt:lpstr>
      <vt:lpstr>Examples: Lower intermediate writing</vt:lpstr>
      <vt:lpstr>In all these projects the learners...</vt:lpstr>
      <vt:lpstr>Flexible Timing </vt:lpstr>
      <vt:lpstr>PowerPoint Presentation</vt:lpstr>
      <vt:lpstr>Systematic presentation of all materials and steps on Moodle</vt:lpstr>
      <vt:lpstr>Practice activities for all 4 skills </vt:lpstr>
      <vt:lpstr>Liveworksheets.com</vt:lpstr>
      <vt:lpstr>PowerPoint Presentation</vt:lpstr>
      <vt:lpstr>Speaking tasks online</vt:lpstr>
      <vt:lpstr>Book chats and book presentations in class and online </vt:lpstr>
      <vt:lpstr>Tests for FoF and receptive skills online </vt:lpstr>
      <vt:lpstr>Wrap-it-up tasks: Writing and Speaking </vt:lpstr>
      <vt:lpstr>Advantages for the learners</vt:lpstr>
      <vt:lpstr>More advantages for the learners</vt:lpstr>
      <vt:lpstr> Transparent documentation of the learning goals each student has reached</vt:lpstr>
      <vt:lpstr>Teachers know exactly who needs help and how far students are</vt:lpstr>
      <vt:lpstr>The teacher is free to work with individuals and small groups Tea and talk, Book chats, individual help</vt:lpstr>
      <vt:lpstr>High success rate in spite of challenging circumstances</vt:lpstr>
      <vt:lpstr>Would „Flexi“ be possible without digital tools?</vt:lpstr>
      <vt:lpstr>The End</vt:lpstr>
      <vt:lpstr>Time for questions</vt:lpstr>
      <vt:lpstr>Let‘s take a first step…</vt:lpstr>
      <vt:lpstr>Browsing student products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Booklets</dc:title>
  <dc:creator>lp</dc:creator>
  <cp:lastModifiedBy>Pölzleitner Elisabeth</cp:lastModifiedBy>
  <cp:revision>211</cp:revision>
  <cp:lastPrinted>2017-05-26T18:29:35Z</cp:lastPrinted>
  <dcterms:created xsi:type="dcterms:W3CDTF">2012-05-17T15:32:52Z</dcterms:created>
  <dcterms:modified xsi:type="dcterms:W3CDTF">2022-10-05T16:36:38Z</dcterms:modified>
</cp:coreProperties>
</file>