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358" r:id="rId7"/>
    <p:sldId id="406" r:id="rId8"/>
    <p:sldId id="407" r:id="rId9"/>
    <p:sldId id="408" r:id="rId10"/>
    <p:sldId id="409" r:id="rId11"/>
    <p:sldId id="410" r:id="rId12"/>
    <p:sldId id="411" r:id="rId13"/>
    <p:sldId id="371" r:id="rId14"/>
    <p:sldId id="412" r:id="rId15"/>
    <p:sldId id="413" r:id="rId16"/>
    <p:sldId id="307" r:id="rId17"/>
    <p:sldId id="414" r:id="rId18"/>
    <p:sldId id="415" r:id="rId19"/>
    <p:sldId id="416" r:id="rId20"/>
    <p:sldId id="369" r:id="rId21"/>
    <p:sldId id="269" r:id="rId22"/>
    <p:sldId id="308" r:id="rId23"/>
    <p:sldId id="310" r:id="rId24"/>
    <p:sldId id="336" r:id="rId25"/>
    <p:sldId id="337" r:id="rId26"/>
    <p:sldId id="342" r:id="rId27"/>
    <p:sldId id="293" r:id="rId28"/>
    <p:sldId id="343" r:id="rId29"/>
    <p:sldId id="306" r:id="rId30"/>
    <p:sldId id="295" r:id="rId31"/>
    <p:sldId id="25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0EC656-1945-40AD-8455-B24123DDD1A8}">
          <p14:sldIdLst>
            <p14:sldId id="256"/>
            <p14:sldId id="260"/>
            <p14:sldId id="261"/>
            <p14:sldId id="257"/>
            <p14:sldId id="258"/>
          </p14:sldIdLst>
        </p14:section>
        <p14:section name="LESEN" id="{B4CD4C34-87D7-4690-B0B7-366466E4E3EC}">
          <p14:sldIdLst>
            <p14:sldId id="358"/>
            <p14:sldId id="406"/>
            <p14:sldId id="407"/>
            <p14:sldId id="408"/>
            <p14:sldId id="409"/>
            <p14:sldId id="410"/>
            <p14:sldId id="411"/>
            <p14:sldId id="371"/>
            <p14:sldId id="412"/>
            <p14:sldId id="413"/>
            <p14:sldId id="307"/>
            <p14:sldId id="414"/>
            <p14:sldId id="415"/>
            <p14:sldId id="416"/>
            <p14:sldId id="369"/>
            <p14:sldId id="269"/>
            <p14:sldId id="308"/>
            <p14:sldId id="310"/>
            <p14:sldId id="336"/>
            <p14:sldId id="337"/>
            <p14:sldId id="342"/>
            <p14:sldId id="293"/>
            <p14:sldId id="343"/>
            <p14:sldId id="306"/>
            <p14:sldId id="29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4" y="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0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1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167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6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75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6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2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0BB3B-B750-4AC6-83A8-3D906741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8D22AC-3B63-4B17-996E-E41F146E8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6388A-F215-4CAA-B61E-4F23D8A5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8624D-CD20-4BA4-9419-BB0FA3FDB40D}" type="datetimeFigureOut">
              <a:rPr lang="de-AT" smtClean="0"/>
              <a:t>20.11.2023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FEE34A-20CC-4ABE-94FC-5CBEABFD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C839C-BF2A-4640-BE7F-D6AF4375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4E8-9515-4373-8DE0-89D0CCCBBCAC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812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8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2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18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0AE6AA5-154A-4104-A226-8DC7616B5CD1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3245BAE-CA99-471F-8199-D963CCE4E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pep.at/?page_id=100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hyperlink" Target="https://www.amazon.de/s?k=national+geographic+kids+readers+box&amp;__mk_de_DE=%C3%85M%C3%85%C5%BD%C3%95%C3%91&amp;crid=3FU1383N405E7&amp;sprefix=national+geographic+kids+readers+box%2Caps%2C114&amp;ref=nb_sb_nos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zleitner.com/epep/0-NMS/LisandLaura/00-GR-RD-ME-books-for-printing/1st-edition/ReadingDiary-template.pd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padlet.com/lispolzleitner/lehrplan-1-lebende-fremdsprache-15pyw2vdvbw9/wish/255902034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pep.at/?page_id=5349" TargetMode="External"/><Relationship Id="rId7" Type="http://schemas.openxmlformats.org/officeDocument/2006/relationships/image" Target="../media/image3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hyperlink" Target="https://tinyurl.com/who-was-instructions" TargetMode="Externa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4.jpeg"/><Relationship Id="rId7" Type="http://schemas.openxmlformats.org/officeDocument/2006/relationships/image" Target="../media/image3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nyurl.com/research-celebrities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flip.com/mixtapes/+polzleitner2850/266967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hyperlink" Target="https://flip.com/mixtapes/+polzleitner2850/274445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p.at/?page_id=5233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vidual.at/mod/assign/view.php?id=2020293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nyurl.com/cyoa-writing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ime-png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pep.at/?page_id=5233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vidual.at/mod/assign/view.php?id=2020293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nyurl.com/cyoa-writing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pep.at/?page_id=5349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tinyurl.com/who-was-instructions" TargetMode="Externa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admin.flipgrid.com/manage/topics/19195358/videos/192638961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admin.flipgrid.com/manage/topics/19195358/videos/192639085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24.png"/><Relationship Id="rId18" Type="http://schemas.openxmlformats.org/officeDocument/2006/relationships/slide" Target="slide27.xml"/><Relationship Id="rId26" Type="http://schemas.openxmlformats.org/officeDocument/2006/relationships/slide" Target="slide30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slide" Target="slide25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image" Target="../media/image18.png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2.xml"/><Relationship Id="rId11" Type="http://schemas.openxmlformats.org/officeDocument/2006/relationships/image" Target="../media/image23.png"/><Relationship Id="rId24" Type="http://schemas.openxmlformats.org/officeDocument/2006/relationships/slide" Target="slide16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10" Type="http://schemas.openxmlformats.org/officeDocument/2006/relationships/slide" Target="slide24.xml"/><Relationship Id="rId19" Type="http://schemas.openxmlformats.org/officeDocument/2006/relationships/image" Target="../media/image27.png"/><Relationship Id="rId4" Type="http://schemas.openxmlformats.org/officeDocument/2006/relationships/slide" Target="slide21.xml"/><Relationship Id="rId9" Type="http://schemas.openxmlformats.org/officeDocument/2006/relationships/image" Target="../media/image22.png"/><Relationship Id="rId14" Type="http://schemas.openxmlformats.org/officeDocument/2006/relationships/slide" Target="slide13.xml"/><Relationship Id="rId22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pep.at/?page_id=1416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91AAC-C26B-4544-8028-FC7AF60AA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154"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2B952-B2C3-4EA8-BD49-5726EE444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de-AT"/>
              <a:t>My highlights from the book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6B41B1-E648-4B27-A4A5-FB5B1BE1A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48" y="4165600"/>
            <a:ext cx="5140954" cy="1371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244A65-A27D-4D2A-A561-621604F0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646088"/>
            <a:ext cx="7062555" cy="49659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365126"/>
            <a:ext cx="8715375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  <a:cs typeface="Calibri Light"/>
              </a:rPr>
              <a:t>First </a:t>
            </a:r>
            <a:r>
              <a:rPr lang="de-DE" dirty="0" err="1">
                <a:solidFill>
                  <a:srgbClr val="C00000"/>
                </a:solidFill>
                <a:cs typeface="Calibri Light"/>
              </a:rPr>
              <a:t>reading</a:t>
            </a:r>
            <a:r>
              <a:rPr lang="de-DE" dirty="0">
                <a:solidFill>
                  <a:srgbClr val="C00000"/>
                </a:solidFill>
                <a:cs typeface="Calibri Light"/>
              </a:rPr>
              <a:t> / Reading Diary – erster Eintrag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896843"/>
            <a:ext cx="4031681" cy="1498491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p:pic>
        <p:nvPicPr>
          <p:cNvPr id="3" name="Graphic 2" descr="Pin with solid fill">
            <a:extLst>
              <a:ext uri="{FF2B5EF4-FFF2-40B4-BE49-F238E27FC236}">
                <a16:creationId xmlns:a16="http://schemas.microsoft.com/office/drawing/2014/main" id="{931A0F92-B305-7BF6-AC8E-FC884D18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671732">
            <a:off x="11331343" y="605195"/>
            <a:ext cx="728579" cy="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4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C00000"/>
                </a:solidFill>
              </a:rPr>
              <a:t>Lesen: 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>
                <a:solidFill>
                  <a:srgbClr val="C00000"/>
                </a:solidFill>
              </a:rPr>
              <a:t>2.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B7CA8-B031-4400-A7D2-A1E0996B5BF4}"/>
              </a:ext>
            </a:extLst>
          </p:cNvPr>
          <p:cNvSpPr txBox="1"/>
          <p:nvPr/>
        </p:nvSpPr>
        <p:spPr>
          <a:xfrm>
            <a:off x="720002" y="2506924"/>
            <a:ext cx="6058724" cy="286232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/>
              <a:t>Kompetenzbereich 2: Lesen </a:t>
            </a:r>
          </a:p>
          <a:p>
            <a:endParaRPr lang="de-DE" b="1" dirty="0"/>
          </a:p>
          <a:p>
            <a:r>
              <a:rPr lang="de-DE" dirty="0"/>
              <a:t>Die Schülerinnen und Schüler können </a:t>
            </a:r>
          </a:p>
          <a:p>
            <a:endParaRPr lang="de-DE" dirty="0"/>
          </a:p>
          <a:p>
            <a:pPr lvl="1"/>
            <a:r>
              <a:rPr lang="de-DE" dirty="0"/>
              <a:t>• kurze einfache Geschichten, Briefe, Emails oder bebilderte Sachtexte verstehen</a:t>
            </a:r>
          </a:p>
          <a:p>
            <a:pPr lvl="1"/>
            <a:r>
              <a:rPr lang="de-DE" dirty="0"/>
              <a:t> </a:t>
            </a:r>
          </a:p>
          <a:p>
            <a:pPr lvl="1"/>
            <a:r>
              <a:rPr lang="de-DE" dirty="0"/>
              <a:t>• kurzen vertrauten Alltagstexten wichtige Informationen entnehmen </a:t>
            </a:r>
          </a:p>
          <a:p>
            <a:pPr lvl="1"/>
            <a:endParaRPr lang="de-AT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AD4392C-7209-7ABE-C37D-645D4B18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952" y="135533"/>
            <a:ext cx="3145808" cy="5389331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DA53DF6D-5175-5124-6D22-3EFA5D22B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987" y="918396"/>
            <a:ext cx="2365453" cy="57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94" y="199770"/>
            <a:ext cx="8954589" cy="771697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cs typeface="Calibri Light"/>
              </a:rPr>
              <a:t>Reading Diary – </a:t>
            </a:r>
            <a:r>
              <a:rPr lang="de-DE" dirty="0" err="1">
                <a:solidFill>
                  <a:srgbClr val="C00000"/>
                </a:solidFill>
                <a:cs typeface="Calibri Light"/>
              </a:rPr>
              <a:t>year</a:t>
            </a:r>
            <a:r>
              <a:rPr lang="de-DE" dirty="0">
                <a:solidFill>
                  <a:srgbClr val="C00000"/>
                </a:solidFill>
                <a:cs typeface="Calibri Light"/>
              </a:rPr>
              <a:t> 2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64989" y="178632"/>
            <a:ext cx="4031681" cy="1278693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2: </a:t>
            </a:r>
            <a:r>
              <a:rPr lang="de-DE" sz="1400" dirty="0"/>
              <a:t>Lesen </a:t>
            </a:r>
          </a:p>
          <a:p>
            <a:r>
              <a:rPr lang="de-DE" sz="1400" dirty="0"/>
              <a:t>Die Schülerinnen und Schüler können </a:t>
            </a:r>
          </a:p>
          <a:p>
            <a:pPr lvl="1"/>
            <a:r>
              <a:rPr lang="de-DE" sz="1400" dirty="0"/>
              <a:t>• kurze einfache Geschichten, Briefe, Emails oder bebilderte Sachtexte verstehen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554890" y="5741282"/>
            <a:ext cx="1742473" cy="7819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200" dirty="0"/>
              <a:t>Quelle</a:t>
            </a:r>
            <a:r>
              <a:rPr lang="de-AT" sz="1333" dirty="0"/>
              <a:t>: </a:t>
            </a:r>
            <a:br>
              <a:rPr lang="de-AT" dirty="0"/>
            </a:br>
            <a:r>
              <a:rPr lang="de-AT" sz="1400" dirty="0" err="1"/>
              <a:t>My</a:t>
            </a:r>
            <a:r>
              <a:rPr lang="de-AT" sz="1400" dirty="0"/>
              <a:t> </a:t>
            </a:r>
            <a:r>
              <a:rPr lang="de-AT" sz="1400" dirty="0" err="1"/>
              <a:t>first</a:t>
            </a:r>
            <a:r>
              <a:rPr lang="de-AT" sz="1400" dirty="0"/>
              <a:t> </a:t>
            </a:r>
            <a:r>
              <a:rPr lang="de-AT" sz="1400" dirty="0" err="1"/>
              <a:t>reading</a:t>
            </a:r>
            <a:r>
              <a:rPr lang="de-AT" sz="1400" dirty="0"/>
              <a:t> </a:t>
            </a:r>
            <a:r>
              <a:rPr lang="de-AT" sz="1400" dirty="0" err="1"/>
              <a:t>diary</a:t>
            </a:r>
            <a:endParaRPr lang="de-AT" sz="1400" dirty="0"/>
          </a:p>
          <a:p>
            <a:r>
              <a:rPr lang="de-AT" sz="1200" dirty="0"/>
              <a:t>Pölzleitner / Bergmann</a:t>
            </a:r>
            <a:endParaRPr lang="en-AT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23F44-B89B-42C6-A56F-BC85EDE9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67" y="1741181"/>
            <a:ext cx="7166892" cy="5056712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C1210049-404D-4E5D-929C-14464CD4BDF7}"/>
              </a:ext>
            </a:extLst>
          </p:cNvPr>
          <p:cNvSpPr/>
          <p:nvPr/>
        </p:nvSpPr>
        <p:spPr>
          <a:xfrm>
            <a:off x="7964989" y="1575399"/>
            <a:ext cx="4031681" cy="1819243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4: </a:t>
            </a:r>
            <a:r>
              <a:rPr lang="de-DE" sz="1400" dirty="0"/>
              <a:t>Schreiben </a:t>
            </a:r>
          </a:p>
          <a:p>
            <a:r>
              <a:rPr lang="de-DE" sz="1200" dirty="0"/>
              <a:t>Die Schülerinnen und Schüler können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Aspekte des persönlichen Lebensumfeldes beschreiben </a:t>
            </a:r>
            <a:r>
              <a:rPr lang="de-DE" sz="1000" dirty="0"/>
              <a:t>(u.a. Personen, Orte, Pläne, Wünsche)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die </a:t>
            </a:r>
            <a:r>
              <a:rPr lang="de-DE" sz="1200" b="1" dirty="0"/>
              <a:t>eigene Meinung ausdrücken </a:t>
            </a:r>
            <a:r>
              <a:rPr lang="de-DE" sz="1200" dirty="0"/>
              <a:t>und begründen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einfache Geschichten und Gebrauchstexte (u.a. E-Mail, Mitteilungen) schreiben und dabei </a:t>
            </a:r>
            <a:r>
              <a:rPr lang="de-DE" sz="1200" b="1" dirty="0"/>
              <a:t>auch über vergangene </a:t>
            </a:r>
            <a:r>
              <a:rPr lang="de-DE" sz="1200" dirty="0"/>
              <a:t>und zukünftige </a:t>
            </a:r>
            <a:r>
              <a:rPr lang="de-DE" sz="1200" b="1" dirty="0"/>
              <a:t>Ereignisse berichten.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11" name="Picture 10" descr="Diagram">
            <a:hlinkClick r:id="rId3"/>
            <a:extLst>
              <a:ext uri="{FF2B5EF4-FFF2-40B4-BE49-F238E27FC236}">
                <a16:creationId xmlns:a16="http://schemas.microsoft.com/office/drawing/2014/main" id="{EF7B493E-4217-549A-3A19-3C40FA487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811" y="3569186"/>
            <a:ext cx="1494755" cy="2102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phic 2" descr="Pin with solid fill">
            <a:extLst>
              <a:ext uri="{FF2B5EF4-FFF2-40B4-BE49-F238E27FC236}">
                <a16:creationId xmlns:a16="http://schemas.microsoft.com/office/drawing/2014/main" id="{44427A90-5DCC-6F0E-4808-A621C806E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671732">
            <a:off x="11331344" y="-84616"/>
            <a:ext cx="728579" cy="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40E10-AA0A-5D42-BF21-0ED7B8CC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Time to explore:</a:t>
            </a:r>
            <a:endParaRPr lang="en-AT" dirty="0">
              <a:solidFill>
                <a:srgbClr val="C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B867E-3BFF-0640-D29C-9897B17B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66312-412E-3A6E-9794-0E7C0033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4E8-9515-4373-8DE0-89D0CCCBBCAC}" type="slidenum">
              <a:rPr lang="de-AT" smtClean="0"/>
              <a:t>13</a:t>
            </a:fld>
            <a:endParaRPr lang="de-AT"/>
          </a:p>
        </p:txBody>
      </p:sp>
      <p:pic>
        <p:nvPicPr>
          <p:cNvPr id="6" name="Picture 5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46BA154-1F5F-26DA-4BD5-52CADEBED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60" y="795738"/>
            <a:ext cx="3744745" cy="526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36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C00000"/>
                </a:solidFill>
              </a:rPr>
              <a:t>4.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B7CA8-B031-4400-A7D2-A1E0996B5BF4}"/>
              </a:ext>
            </a:extLst>
          </p:cNvPr>
          <p:cNvSpPr txBox="1"/>
          <p:nvPr/>
        </p:nvSpPr>
        <p:spPr>
          <a:xfrm>
            <a:off x="833965" y="2235856"/>
            <a:ext cx="10084267" cy="258532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/>
              <a:t>Kompetenzbereich 2:  Lesen</a:t>
            </a:r>
          </a:p>
          <a:p>
            <a:endParaRPr lang="de-DE" b="1" dirty="0"/>
          </a:p>
          <a:p>
            <a:r>
              <a:rPr lang="de-DE" dirty="0"/>
              <a:t>Die Schülerinnen und Schüler können </a:t>
            </a:r>
          </a:p>
          <a:p>
            <a:endParaRPr lang="de-DE" dirty="0"/>
          </a:p>
          <a:p>
            <a:r>
              <a:rPr lang="de-DE" dirty="0"/>
              <a:t>• einfache klar strukturierte Jugendliteratur oder Sachliteratur mit befriedigendem Verständnis lesen Einstellungen (u.a. der handelnden Personen oder Autoren) erkennen </a:t>
            </a:r>
          </a:p>
          <a:p>
            <a:endParaRPr lang="de-DE" dirty="0"/>
          </a:p>
          <a:p>
            <a:r>
              <a:rPr lang="de-DE" dirty="0"/>
              <a:t>• einfache altersadäquate Texte verstehen und spezifische Informationen entnehmen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66173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079A-EB3B-43F4-82F5-0EB2CE9F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5370"/>
            <a:ext cx="4932817" cy="101970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Reading –Speaking</a:t>
            </a:r>
            <a:endParaRPr lang="en-AT" dirty="0">
              <a:solidFill>
                <a:srgbClr val="C0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BB110-06CA-480D-BA46-FF89FB04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22492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Choose a famous character that interests you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Read about this person’s life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Present the famous person to your classmates (museum displays)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D4C6D-EF6B-4CB1-8680-3B374DB2B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 r="34380"/>
          <a:stretch/>
        </p:blipFill>
        <p:spPr>
          <a:xfrm>
            <a:off x="5311703" y="10"/>
            <a:ext cx="6878775" cy="68579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1A135269-7AAD-4084-9261-553C985B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85" y="4752025"/>
            <a:ext cx="1271609" cy="18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EF694-013C-4257-AF7E-07008EDC3BCC}"/>
              </a:ext>
            </a:extLst>
          </p:cNvPr>
          <p:cNvSpPr txBox="1"/>
          <p:nvPr/>
        </p:nvSpPr>
        <p:spPr>
          <a:xfrm>
            <a:off x="704337" y="5820033"/>
            <a:ext cx="287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200" dirty="0">
                <a:hlinkClick r:id="rId5"/>
              </a:rPr>
              <a:t>ttps://tinyurl.com/who-was-instructions</a:t>
            </a:r>
            <a:endParaRPr lang="en-AT" sz="12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F49294E-EF5E-4DF5-B9BB-21806DF23396}"/>
              </a:ext>
            </a:extLst>
          </p:cNvPr>
          <p:cNvSpPr/>
          <p:nvPr/>
        </p:nvSpPr>
        <p:spPr>
          <a:xfrm>
            <a:off x="369117" y="1434516"/>
            <a:ext cx="4514553" cy="1337259"/>
          </a:xfrm>
          <a:prstGeom prst="roundRect">
            <a:avLst/>
          </a:prstGeom>
          <a:solidFill>
            <a:schemeClr val="bg1">
              <a:lumMod val="9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3. oder 4. Klasse</a:t>
            </a:r>
          </a:p>
          <a:p>
            <a:pPr lvl="1"/>
            <a:r>
              <a:rPr lang="de-DE" sz="1051" dirty="0">
                <a:solidFill>
                  <a:schemeClr val="tx1"/>
                </a:solidFill>
              </a:rPr>
              <a:t>3. Klasse: über vertraute Themenbereiche erzählen und einfach (Buch-)Präsentationen halten</a:t>
            </a:r>
          </a:p>
          <a:p>
            <a:pPr lvl="1"/>
            <a:r>
              <a:rPr lang="de-DE" sz="1051" dirty="0">
                <a:solidFill>
                  <a:schemeClr val="tx1"/>
                </a:solidFill>
              </a:rPr>
              <a:t>4. Klasse: einfache Präsentationen zu vertrauten Themen, Büchern, Filmen oder Themen und Ideen von persönlichem Interesse halten </a:t>
            </a:r>
            <a:endParaRPr lang="de-AT" sz="1051" dirty="0">
              <a:solidFill>
                <a:schemeClr val="tx1"/>
              </a:solidFill>
            </a:endParaRPr>
          </a:p>
          <a:p>
            <a:pPr algn="ctr"/>
            <a:endParaRPr lang="de-AT" sz="105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Graphic 5" descr="Pin with solid fill">
            <a:extLst>
              <a:ext uri="{FF2B5EF4-FFF2-40B4-BE49-F238E27FC236}">
                <a16:creationId xmlns:a16="http://schemas.microsoft.com/office/drawing/2014/main" id="{47AD7C87-D700-B914-419A-CCF9C28A9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671732">
            <a:off x="4514669" y="969101"/>
            <a:ext cx="728579" cy="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8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AEE1-655B-414A-AB78-6C16E475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837"/>
            <a:ext cx="10515600" cy="90350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Hören</a:t>
            </a:r>
            <a:r>
              <a:rPr lang="en-US" dirty="0">
                <a:solidFill>
                  <a:srgbClr val="C00000"/>
                </a:solidFill>
              </a:rPr>
              <a:t> und </a:t>
            </a:r>
            <a:r>
              <a:rPr lang="en-US" dirty="0" err="1">
                <a:solidFill>
                  <a:srgbClr val="C00000"/>
                </a:solidFill>
              </a:rPr>
              <a:t>Sprechen</a:t>
            </a:r>
            <a:endParaRPr lang="en-AT" dirty="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270E71D-67F9-4E45-A530-3074C1677787}"/>
              </a:ext>
            </a:extLst>
          </p:cNvPr>
          <p:cNvSpPr/>
          <p:nvPr/>
        </p:nvSpPr>
        <p:spPr>
          <a:xfrm>
            <a:off x="6096000" y="329514"/>
            <a:ext cx="4155989" cy="1503405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Kompetenzbereich:  Hören</a:t>
            </a:r>
            <a:endParaRPr lang="de-DE" sz="1200" dirty="0">
              <a:solidFill>
                <a:schemeClr val="tx1"/>
              </a:solidFill>
            </a:endParaRPr>
          </a:p>
          <a:p>
            <a:r>
              <a:rPr lang="de-DE" sz="1200" dirty="0">
                <a:solidFill>
                  <a:schemeClr val="tx1"/>
                </a:solidFill>
              </a:rPr>
              <a:t>Die Schülerinnen und Schüler können wenn in klarer und deutlicher Standardsprache gesprochen wird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</a:rPr>
              <a:t>Gespräche, kurze Erzählungen, Präsentationen, Filme und kurze Medienbeiträge über vertraute Themen verstehen.</a:t>
            </a:r>
          </a:p>
          <a:p>
            <a:endParaRPr lang="de-AT" sz="1200" dirty="0">
              <a:solidFill>
                <a:schemeClr val="tx1"/>
              </a:solidFill>
            </a:endParaRP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6996493-ADBF-492E-BF50-3EA496780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5" y="2100649"/>
            <a:ext cx="4221643" cy="14294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1CE09F-0D5C-4E50-84B7-2C2EB2F1C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5" y="3585262"/>
            <a:ext cx="4221643" cy="3070911"/>
          </a:xfrm>
          <a:prstGeom prst="rect">
            <a:avLst/>
          </a:prstGeom>
        </p:spPr>
      </p:pic>
      <p:pic>
        <p:nvPicPr>
          <p:cNvPr id="14" name="Picture 13" descr="A pair of headphones&#10;&#10;Description automatically generated with medium confidence">
            <a:extLst>
              <a:ext uri="{FF2B5EF4-FFF2-40B4-BE49-F238E27FC236}">
                <a16:creationId xmlns:a16="http://schemas.microsoft.com/office/drawing/2014/main" id="{F04D757F-3242-4040-9FD2-E5D649F3B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01" y="2281882"/>
            <a:ext cx="3392112" cy="3349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7E931FD0-884E-4790-A217-AB2875FBD8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95" y="2150075"/>
            <a:ext cx="1571368" cy="15713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24AEF0F-8A4A-4DED-B1E1-F126745FDBDF}"/>
              </a:ext>
            </a:extLst>
          </p:cNvPr>
          <p:cNvSpPr txBox="1"/>
          <p:nvPr/>
        </p:nvSpPr>
        <p:spPr>
          <a:xfrm>
            <a:off x="6811571" y="5609324"/>
            <a:ext cx="2846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https://tinyurl.com/research-celebrities</a:t>
            </a:r>
            <a:endParaRPr lang="en-AT" sz="1200" dirty="0"/>
          </a:p>
        </p:txBody>
      </p:sp>
      <p:pic>
        <p:nvPicPr>
          <p:cNvPr id="3" name="Graphic 2" descr="Pin with solid fill">
            <a:extLst>
              <a:ext uri="{FF2B5EF4-FFF2-40B4-BE49-F238E27FC236}">
                <a16:creationId xmlns:a16="http://schemas.microsoft.com/office/drawing/2014/main" id="{79925831-FB10-8239-9394-7A78FEC22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671732">
            <a:off x="9887699" y="52068"/>
            <a:ext cx="728579" cy="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27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28E8D-779F-4DA9-ADC6-D1BD3CE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0" y="1035213"/>
            <a:ext cx="10638033" cy="829455"/>
          </a:xfrm>
        </p:spPr>
        <p:txBody>
          <a:bodyPr>
            <a:normAutofit fontScale="90000"/>
          </a:bodyPr>
          <a:lstStyle/>
          <a:p>
            <a:r>
              <a:rPr lang="de-AT" dirty="0" err="1">
                <a:solidFill>
                  <a:srgbClr val="C00000"/>
                </a:solidFill>
                <a:cs typeface="Calibri Light"/>
              </a:rPr>
              <a:t>Examples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 </a:t>
            </a:r>
            <a:r>
              <a:rPr lang="de-AT" dirty="0" err="1">
                <a:solidFill>
                  <a:srgbClr val="C00000"/>
                </a:solidFill>
                <a:cs typeface="Calibri Light"/>
              </a:rPr>
              <a:t>of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 </a:t>
            </a:r>
            <a:r>
              <a:rPr lang="de-AT" dirty="0" err="1">
                <a:solidFill>
                  <a:srgbClr val="C00000"/>
                </a:solidFill>
                <a:cs typeface="Calibri Light"/>
              </a:rPr>
              <a:t>the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 </a:t>
            </a:r>
            <a:r>
              <a:rPr lang="de-AT" dirty="0" err="1">
                <a:solidFill>
                  <a:srgbClr val="C00000"/>
                </a:solidFill>
                <a:cs typeface="Calibri Light"/>
              </a:rPr>
              <a:t>book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 </a:t>
            </a:r>
            <a:r>
              <a:rPr lang="de-AT" dirty="0" err="1">
                <a:solidFill>
                  <a:srgbClr val="C00000"/>
                </a:solidFill>
                <a:cs typeface="Calibri Light"/>
              </a:rPr>
              <a:t>presentations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: Who </a:t>
            </a:r>
            <a:r>
              <a:rPr lang="de-AT" dirty="0" err="1">
                <a:solidFill>
                  <a:srgbClr val="C00000"/>
                </a:solidFill>
                <a:cs typeface="Calibri Light"/>
              </a:rPr>
              <a:t>is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? – Who was?</a:t>
            </a:r>
            <a:br>
              <a:rPr lang="de-AT" dirty="0">
                <a:solidFill>
                  <a:srgbClr val="C00000"/>
                </a:solidFill>
                <a:cs typeface="Calibri Light"/>
              </a:rPr>
            </a:br>
            <a:r>
              <a:rPr lang="de-AT" dirty="0" err="1">
                <a:solidFill>
                  <a:srgbClr val="C00000"/>
                </a:solidFill>
                <a:cs typeface="Calibri Light"/>
              </a:rPr>
              <a:t>year</a:t>
            </a:r>
            <a:r>
              <a:rPr lang="de-AT" dirty="0">
                <a:solidFill>
                  <a:srgbClr val="C00000"/>
                </a:solidFill>
                <a:cs typeface="Calibri Light"/>
              </a:rPr>
              <a:t> 3-4 MS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5463B-7DE3-40E9-9CAE-FE2355E1C933}"/>
              </a:ext>
            </a:extLst>
          </p:cNvPr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T" dirty="0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6D7C9423-F81A-4471-AC07-09295FAB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379" y="2523928"/>
            <a:ext cx="2101604" cy="3013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8800D1BC-4A9B-4C4D-A3EE-05958FAE3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5574" y="2523928"/>
            <a:ext cx="2101601" cy="3013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34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CC3AC7-C40D-451F-8CDB-D402ED69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5" y="2723199"/>
            <a:ext cx="6189459" cy="40146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228E8D-779F-4DA9-ADC6-D1BD3CE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5" y="288990"/>
            <a:ext cx="8185848" cy="587831"/>
          </a:xfrm>
        </p:spPr>
        <p:txBody>
          <a:bodyPr>
            <a:normAutofit/>
          </a:bodyPr>
          <a:lstStyle/>
          <a:p>
            <a:r>
              <a:rPr lang="de-AT" dirty="0">
                <a:solidFill>
                  <a:srgbClr val="C00000"/>
                </a:solidFill>
              </a:rPr>
              <a:t>Beispiel: Lesen - Sprechen - Schreiben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B553E-75C7-4190-AA25-EDF7B9EA21A4}"/>
              </a:ext>
            </a:extLst>
          </p:cNvPr>
          <p:cNvSpPr txBox="1"/>
          <p:nvPr/>
        </p:nvSpPr>
        <p:spPr>
          <a:xfrm>
            <a:off x="489415" y="1105810"/>
            <a:ext cx="2740347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In this project you will again choose an interesting book. This time you are going to work with a partner and read the book in class. These books are different: every few pages you will have to decide how you want to continue.</a:t>
            </a:r>
            <a:endParaRPr lang="en-US" sz="1600" dirty="0">
              <a:cs typeface="Calibri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Discuss the advantages and disadvantages of each option with your partner. 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Keep track of your  decisions on your "decision tree" sheet. You need this so you do not get lost in the story.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Tip: Use your discussion phrases sheet. How many phrases can you use?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47A14-7459-4E78-8089-88E0250BD8DB}"/>
              </a:ext>
            </a:extLst>
          </p:cNvPr>
          <p:cNvSpPr txBox="1"/>
          <p:nvPr/>
        </p:nvSpPr>
        <p:spPr>
          <a:xfrm>
            <a:off x="489417" y="6031970"/>
            <a:ext cx="4449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Mehr </a:t>
            </a:r>
            <a:r>
              <a:rPr lang="en-US" dirty="0" err="1"/>
              <a:t>über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Choose your own adventure</a:t>
            </a:r>
            <a:endParaRPr lang="en-US" dirty="0"/>
          </a:p>
        </p:txBody>
      </p:sp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C67F34F5-79B9-4779-B518-E414266A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48" y="799018"/>
            <a:ext cx="1886465" cy="241428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584B-33C1-4664-8C01-2CAACDB4E9D0}"/>
              </a:ext>
            </a:extLst>
          </p:cNvPr>
          <p:cNvSpPr/>
          <p:nvPr/>
        </p:nvSpPr>
        <p:spPr>
          <a:xfrm>
            <a:off x="6742671" y="910282"/>
            <a:ext cx="4155989" cy="150340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Kompetenzbereich 2:  </a:t>
            </a:r>
            <a:r>
              <a:rPr lang="de-DE" sz="1200" dirty="0">
                <a:solidFill>
                  <a:schemeClr val="tx1"/>
                </a:solidFill>
              </a:rPr>
              <a:t>Lesen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Die Schülerinnen und Schüler können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klar strukturierte Jugendliteratur oder Sachliteratur mit befriedigendem Verständnis lesen Einstellungen (u.a. der handelnden Personen oder Autoren) erkennen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altersadäquate Texte verstehen und spezifische Informationen entnehmen</a:t>
            </a:r>
            <a:endParaRPr lang="de-A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A55630-8B7F-431C-874B-2841AE8D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9" y="1209962"/>
            <a:ext cx="4859327" cy="535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1263C-29AF-4D3F-85AF-ADF607AA5185}"/>
              </a:ext>
            </a:extLst>
          </p:cNvPr>
          <p:cNvSpPr txBox="1"/>
          <p:nvPr/>
        </p:nvSpPr>
        <p:spPr>
          <a:xfrm>
            <a:off x="2598266" y="159383"/>
            <a:ext cx="277820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ea typeface="+mn-lt"/>
                <a:cs typeface="+mn-lt"/>
                <a:hlinkClick r:id="rId3"/>
              </a:rPr>
              <a:t>Letter to a friend (Assignment</a:t>
            </a:r>
            <a:r>
              <a:rPr lang="en-US" sz="1400" u="sng" dirty="0">
                <a:ea typeface="+mn-lt"/>
                <a:cs typeface="+mn-lt"/>
              </a:rPr>
              <a:t>)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After reading the book and finding a good way out of the maze, write a letter to a friend telling him/her about your exciting and dangerous adventure in the last few days.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09D0-60D9-473A-834B-55BC11A456F8}"/>
              </a:ext>
            </a:extLst>
          </p:cNvPr>
          <p:cNvSpPr txBox="1"/>
          <p:nvPr/>
        </p:nvSpPr>
        <p:spPr>
          <a:xfrm>
            <a:off x="6096000" y="580770"/>
            <a:ext cx="54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more complex post reading assignment:</a:t>
            </a:r>
          </a:p>
          <a:p>
            <a:endParaRPr lang="en-US" b="1" dirty="0"/>
          </a:p>
          <a:p>
            <a:r>
              <a:rPr lang="en-US" dirty="0"/>
              <a:t>Write your own CYOA story. Follow the instructions in the booklet.</a:t>
            </a:r>
          </a:p>
          <a:p>
            <a:endParaRPr lang="en-US" dirty="0"/>
          </a:p>
          <a:p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D2845E-572A-43EE-B595-A2B1086D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2" y="1878226"/>
            <a:ext cx="2951805" cy="221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8F4C6-FF44-4DAB-8F4C-2C176E7F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524" y="1839613"/>
            <a:ext cx="20288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9C486-70ED-4690-AD70-964A852338E4}"/>
              </a:ext>
            </a:extLst>
          </p:cNvPr>
          <p:cNvSpPr txBox="1"/>
          <p:nvPr/>
        </p:nvSpPr>
        <p:spPr>
          <a:xfrm>
            <a:off x="6101599" y="4320746"/>
            <a:ext cx="338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https://tinyurl.com/cyoa-writing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1351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DE133B-3086-464D-9A74-631DF471DEB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81892" y="957485"/>
            <a:ext cx="5264726" cy="405093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3320C-B784-4283-8DF6-81F01E52CB5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56019" y="838201"/>
            <a:ext cx="5797435" cy="274128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85436-B828-4440-945B-1429552F3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84" y="5084653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Why does reading work so well?</a:t>
            </a:r>
          </a:p>
        </p:txBody>
      </p:sp>
    </p:spTree>
    <p:extLst>
      <p:ext uri="{BB962C8B-B14F-4D97-AF65-F5344CB8AC3E}">
        <p14:creationId xmlns:p14="http://schemas.microsoft.com/office/powerpoint/2010/main" val="683937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7564-2F94-A776-A093-C301B6937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2" y="1270353"/>
            <a:ext cx="10638033" cy="82945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BREAKOUT Rooms </a:t>
            </a:r>
            <a:r>
              <a:rPr lang="en-US" dirty="0" err="1">
                <a:solidFill>
                  <a:srgbClr val="C00000"/>
                </a:solidFill>
              </a:rPr>
              <a:t>zum</a:t>
            </a:r>
            <a:r>
              <a:rPr lang="en-US" dirty="0">
                <a:solidFill>
                  <a:srgbClr val="C00000"/>
                </a:solidFill>
              </a:rPr>
              <a:t> Thema LESEN</a:t>
            </a:r>
            <a:endParaRPr lang="en-AT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9BB7F-9636-E0FF-6A38-155BDAE9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133" dirty="0" err="1"/>
              <a:t>Wählen</a:t>
            </a:r>
            <a:r>
              <a:rPr lang="en-US" sz="2133" dirty="0"/>
              <a:t> Sie </a:t>
            </a:r>
            <a:r>
              <a:rPr lang="en-US" sz="2133" dirty="0" err="1"/>
              <a:t>eine</a:t>
            </a:r>
            <a:r>
              <a:rPr lang="en-US" sz="2133" dirty="0"/>
              <a:t> </a:t>
            </a:r>
            <a:r>
              <a:rPr lang="en-US" sz="2133" dirty="0" err="1"/>
              <a:t>Schulstufe</a:t>
            </a:r>
            <a:r>
              <a:rPr lang="en-US" sz="2133" dirty="0"/>
              <a:t>/ </a:t>
            </a:r>
            <a:r>
              <a:rPr lang="en-US" sz="2133" dirty="0" err="1"/>
              <a:t>Alterststufe</a:t>
            </a:r>
            <a:r>
              <a:rPr lang="en-US" sz="2133" dirty="0"/>
              <a:t> </a:t>
            </a:r>
          </a:p>
          <a:p>
            <a:pPr>
              <a:lnSpc>
                <a:spcPct val="100000"/>
              </a:lnSpc>
            </a:pPr>
            <a:endParaRPr lang="en-US" sz="2133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133" dirty="0"/>
              <a:t>Beginners (year 1)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133" dirty="0"/>
              <a:t>Lower Intermediate (year 2-3)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133" dirty="0"/>
              <a:t>Intermediate (year 3-4)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133" dirty="0"/>
          </a:p>
          <a:p>
            <a:pPr>
              <a:lnSpc>
                <a:spcPct val="100000"/>
              </a:lnSpc>
            </a:pPr>
            <a:r>
              <a:rPr lang="en-US" sz="2133" dirty="0" err="1"/>
              <a:t>Tauschen</a:t>
            </a:r>
            <a:r>
              <a:rPr lang="en-US" sz="2133" dirty="0"/>
              <a:t> Sie </a:t>
            </a:r>
            <a:r>
              <a:rPr lang="en-US" sz="2133" dirty="0" err="1"/>
              <a:t>Ihre</a:t>
            </a:r>
            <a:r>
              <a:rPr lang="en-US" sz="2133" dirty="0"/>
              <a:t> </a:t>
            </a:r>
            <a:r>
              <a:rPr lang="en-US" sz="2133" dirty="0" err="1"/>
              <a:t>eigenen</a:t>
            </a:r>
            <a:r>
              <a:rPr lang="en-US" sz="2133" dirty="0"/>
              <a:t> </a:t>
            </a:r>
            <a:r>
              <a:rPr lang="en-US" sz="2133" dirty="0" err="1"/>
              <a:t>Erfahrungen</a:t>
            </a:r>
            <a:r>
              <a:rPr lang="en-US" sz="2133" dirty="0"/>
              <a:t> </a:t>
            </a:r>
            <a:r>
              <a:rPr lang="en-US" sz="2133" dirty="0" err="1"/>
              <a:t>mit</a:t>
            </a:r>
            <a:r>
              <a:rPr lang="en-US" sz="2133" dirty="0"/>
              <a:t> </a:t>
            </a:r>
            <a:r>
              <a:rPr lang="en-US" sz="2133" dirty="0" err="1"/>
              <a:t>geeigneten</a:t>
            </a:r>
            <a:r>
              <a:rPr lang="en-US" sz="2133" dirty="0"/>
              <a:t> </a:t>
            </a:r>
            <a:r>
              <a:rPr lang="en-US" sz="2133" dirty="0" err="1"/>
              <a:t>Büchern</a:t>
            </a:r>
            <a:r>
              <a:rPr lang="en-US" sz="2133" dirty="0"/>
              <a:t> für </a:t>
            </a:r>
            <a:r>
              <a:rPr lang="en-US" sz="2133" dirty="0" err="1"/>
              <a:t>diese</a:t>
            </a:r>
            <a:r>
              <a:rPr lang="en-US" sz="2133" dirty="0"/>
              <a:t> </a:t>
            </a:r>
            <a:r>
              <a:rPr lang="en-US" sz="2133" dirty="0" err="1"/>
              <a:t>Altersgruppe</a:t>
            </a:r>
            <a:r>
              <a:rPr lang="en-US" sz="2133" dirty="0"/>
              <a:t> </a:t>
            </a:r>
            <a:r>
              <a:rPr lang="en-US" sz="2133" dirty="0" err="1"/>
              <a:t>aus</a:t>
            </a:r>
            <a:r>
              <a:rPr lang="en-US" sz="2133" dirty="0"/>
              <a:t> und </a:t>
            </a:r>
            <a:r>
              <a:rPr lang="en-US" sz="2133" dirty="0" err="1"/>
              <a:t>suchen</a:t>
            </a:r>
            <a:r>
              <a:rPr lang="en-US" sz="2133" dirty="0"/>
              <a:t> Sie auf epep.at </a:t>
            </a:r>
            <a:r>
              <a:rPr lang="en-US" sz="2133" dirty="0" err="1"/>
              <a:t>nach</a:t>
            </a:r>
            <a:r>
              <a:rPr lang="en-US" sz="2133" dirty="0"/>
              <a:t> </a:t>
            </a:r>
            <a:r>
              <a:rPr lang="en-US" sz="2133" dirty="0" err="1"/>
              <a:t>geeigneten</a:t>
            </a:r>
            <a:r>
              <a:rPr lang="en-US" sz="2133" dirty="0"/>
              <a:t> </a:t>
            </a:r>
            <a:r>
              <a:rPr lang="en-US" sz="2133" dirty="0" err="1"/>
              <a:t>Büchern</a:t>
            </a:r>
            <a:r>
              <a:rPr lang="en-US" sz="2133" dirty="0"/>
              <a:t>.</a:t>
            </a:r>
          </a:p>
          <a:p>
            <a:pPr>
              <a:lnSpc>
                <a:spcPct val="100000"/>
              </a:lnSpc>
            </a:pPr>
            <a:endParaRPr lang="en-US" sz="2133" dirty="0"/>
          </a:p>
          <a:p>
            <a:pPr>
              <a:lnSpc>
                <a:spcPct val="100000"/>
              </a:lnSpc>
            </a:pPr>
            <a:r>
              <a:rPr lang="en-US" sz="2133" dirty="0" err="1"/>
              <a:t>Sammeln</a:t>
            </a:r>
            <a:r>
              <a:rPr lang="en-US" sz="2133" dirty="0"/>
              <a:t> Sie </a:t>
            </a:r>
            <a:r>
              <a:rPr lang="en-US" sz="2133" dirty="0" err="1"/>
              <a:t>auftretende</a:t>
            </a:r>
            <a:r>
              <a:rPr lang="en-US" sz="2133" dirty="0"/>
              <a:t> </a:t>
            </a:r>
            <a:r>
              <a:rPr lang="en-US" sz="2133" dirty="0" err="1"/>
              <a:t>Fragen</a:t>
            </a:r>
            <a:r>
              <a:rPr lang="en-US" sz="2133" dirty="0"/>
              <a:t> um </a:t>
            </a:r>
            <a:r>
              <a:rPr lang="en-US" sz="2133" dirty="0" err="1"/>
              <a:t>diese</a:t>
            </a:r>
            <a:r>
              <a:rPr lang="en-US" sz="2133" dirty="0"/>
              <a:t> </a:t>
            </a:r>
            <a:r>
              <a:rPr lang="en-US" sz="2133" dirty="0" err="1"/>
              <a:t>im</a:t>
            </a:r>
            <a:r>
              <a:rPr lang="en-US" sz="2133" dirty="0"/>
              <a:t> </a:t>
            </a:r>
            <a:r>
              <a:rPr lang="en-US" sz="2133" dirty="0" err="1"/>
              <a:t>folgenden</a:t>
            </a:r>
            <a:r>
              <a:rPr lang="en-US" sz="2133" dirty="0"/>
              <a:t> Plenum </a:t>
            </a:r>
            <a:r>
              <a:rPr lang="en-US" sz="2133" dirty="0" err="1"/>
              <a:t>zu</a:t>
            </a:r>
            <a:r>
              <a:rPr lang="en-US" sz="2133" dirty="0"/>
              <a:t> </a:t>
            </a:r>
            <a:r>
              <a:rPr lang="en-US" sz="2133" dirty="0" err="1"/>
              <a:t>diskutieren</a:t>
            </a:r>
            <a:r>
              <a:rPr lang="en-US" sz="2133" dirty="0"/>
              <a:t>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253B0-24DD-2CA5-3F5D-9592B843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164C-5548-9262-500E-754AF672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C4E8-9515-4373-8DE0-89D0CCCBBCAC}" type="slidenum">
              <a:rPr lang="de-AT" smtClean="0"/>
              <a:t>20</a:t>
            </a:fld>
            <a:endParaRPr lang="de-AT"/>
          </a:p>
        </p:txBody>
      </p:sp>
      <p:pic>
        <p:nvPicPr>
          <p:cNvPr id="7" name="Picture 6" descr="A picture containing icon">
            <a:extLst>
              <a:ext uri="{FF2B5EF4-FFF2-40B4-BE49-F238E27FC236}">
                <a16:creationId xmlns:a16="http://schemas.microsoft.com/office/drawing/2014/main" id="{32BD78FF-4B77-BE8E-52CE-CABAA763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2579" y="222567"/>
            <a:ext cx="1368368" cy="1368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EFB37-960D-CA29-A5B4-FBD6BF513B18}"/>
              </a:ext>
            </a:extLst>
          </p:cNvPr>
          <p:cNvSpPr txBox="1"/>
          <p:nvPr/>
        </p:nvSpPr>
        <p:spPr>
          <a:xfrm>
            <a:off x="9857023" y="746571"/>
            <a:ext cx="97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15 min</a:t>
            </a:r>
            <a:endParaRPr lang="en-AT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DE270-8F22-FA20-0F76-674DC4653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7"/>
          <a:stretch/>
        </p:blipFill>
        <p:spPr>
          <a:xfrm>
            <a:off x="8602579" y="1732546"/>
            <a:ext cx="1876309" cy="201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72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87F8AD-ECB1-4798-816F-06B43684BB15}"/>
              </a:ext>
            </a:extLst>
          </p:cNvPr>
          <p:cNvSpPr txBox="1"/>
          <p:nvPr/>
        </p:nvSpPr>
        <p:spPr>
          <a:xfrm>
            <a:off x="838202" y="1958934"/>
            <a:ext cx="83037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Kompetenzbereich 2: Lesen</a:t>
            </a:r>
            <a:r>
              <a:rPr lang="de-DE" dirty="0"/>
              <a:t> </a:t>
            </a:r>
          </a:p>
          <a:p>
            <a:r>
              <a:rPr lang="de-DE" dirty="0"/>
              <a:t>Die Schülerinnen und Schüler können </a:t>
            </a:r>
          </a:p>
          <a:p>
            <a:pPr lvl="1"/>
            <a:r>
              <a:rPr lang="de-DE" dirty="0"/>
              <a:t>• einfache Arbeitsanweisungen und Mitteilungen verstehen </a:t>
            </a:r>
          </a:p>
          <a:p>
            <a:pPr lvl="1"/>
            <a:r>
              <a:rPr lang="de-DE" dirty="0"/>
              <a:t>• </a:t>
            </a:r>
            <a:r>
              <a:rPr lang="de-DE" b="1" dirty="0"/>
              <a:t>sehr einfache Texte über vertraute Themen verstehen</a:t>
            </a:r>
            <a:endParaRPr lang="de-AT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FA4EE-20D9-191F-1C89-93A3FCCEA711}"/>
              </a:ext>
            </a:extLst>
          </p:cNvPr>
          <p:cNvSpPr txBox="1"/>
          <p:nvPr/>
        </p:nvSpPr>
        <p:spPr>
          <a:xfrm>
            <a:off x="2996293" y="322489"/>
            <a:ext cx="7196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Lesen</a:t>
            </a:r>
            <a:r>
              <a:rPr lang="en-US" sz="3200" b="1" dirty="0"/>
              <a:t> </a:t>
            </a:r>
            <a:r>
              <a:rPr lang="en-US" sz="3200" b="1" dirty="0" err="1"/>
              <a:t>im</a:t>
            </a:r>
            <a:r>
              <a:rPr lang="en-US" sz="3200" b="1" dirty="0"/>
              <a:t> </a:t>
            </a:r>
            <a:r>
              <a:rPr lang="en-US" sz="3200" b="1" dirty="0" err="1"/>
              <a:t>neuen</a:t>
            </a:r>
            <a:r>
              <a:rPr lang="en-US" sz="3200" b="1" dirty="0"/>
              <a:t> </a:t>
            </a:r>
            <a:r>
              <a:rPr lang="en-US" sz="3200" b="1" dirty="0" err="1"/>
              <a:t>Lehrplan</a:t>
            </a:r>
            <a:r>
              <a:rPr lang="en-US" sz="3200" b="1" dirty="0"/>
              <a:t> der </a:t>
            </a:r>
            <a:r>
              <a:rPr lang="en-US" sz="3200" b="1" dirty="0" err="1"/>
              <a:t>Unterstufe</a:t>
            </a:r>
            <a:endParaRPr lang="en-AT" sz="3200" b="1" dirty="0"/>
          </a:p>
        </p:txBody>
      </p:sp>
    </p:spTree>
    <p:extLst>
      <p:ext uri="{BB962C8B-B14F-4D97-AF65-F5344CB8AC3E}">
        <p14:creationId xmlns:p14="http://schemas.microsoft.com/office/powerpoint/2010/main" val="1706799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573439-6624-44A0-92B2-0BEF66285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-140" r="7592" b="3761"/>
          <a:stretch/>
        </p:blipFill>
        <p:spPr>
          <a:xfrm rot="16200000">
            <a:off x="3333105" y="303370"/>
            <a:ext cx="4875915" cy="749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65126"/>
            <a:ext cx="8534400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cs typeface="Calibri Light"/>
              </a:rPr>
              <a:t>First </a:t>
            </a:r>
            <a:r>
              <a:rPr lang="de-DE" dirty="0" err="1">
                <a:cs typeface="Calibri Light"/>
              </a:rPr>
              <a:t>reading</a:t>
            </a:r>
            <a:r>
              <a:rPr lang="de-DE" dirty="0">
                <a:cs typeface="Calibri Light"/>
              </a:rPr>
              <a:t> / Reading Diary – erster Eintrag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969485"/>
            <a:ext cx="4031681" cy="14984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Draw a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. Label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. (Wortebene)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Folienzoom 3">
                <a:extLst>
                  <a:ext uri="{FF2B5EF4-FFF2-40B4-BE49-F238E27FC236}">
                    <a16:creationId xmlns:a16="http://schemas.microsoft.com/office/drawing/2014/main" id="{91A77DC2-FDA3-4749-BF2C-9FF871E521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9454" y="6151498"/>
              <a:ext cx="820753" cy="461673"/>
            </p:xfrm>
            <a:graphic>
              <a:graphicData uri="http://schemas.microsoft.com/office/powerpoint/2016/slidezoom">
                <pslz:sldZm>
                  <pslz:sldZmObj sldId="327" cId="2949979573">
                    <pslz:zmPr id="{711377D0-D02F-48DD-9121-D381B787F82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0753" cy="46167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Folienzoom 3">
                <a:extLst>
                  <a:ext uri="{FF2B5EF4-FFF2-40B4-BE49-F238E27FC236}">
                    <a16:creationId xmlns:a16="http://schemas.microsoft.com/office/drawing/2014/main" id="{91A77DC2-FDA3-4749-BF2C-9FF871E521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9454" y="6151498"/>
                <a:ext cx="820753" cy="46167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764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0244A65-A27D-4D2A-A561-621604F06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1646088"/>
            <a:ext cx="7062555" cy="49659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25" y="365126"/>
            <a:ext cx="8715375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cs typeface="Calibri Light"/>
              </a:rPr>
              <a:t>First </a:t>
            </a:r>
            <a:r>
              <a:rPr lang="de-DE" dirty="0" err="1">
                <a:cs typeface="Calibri Light"/>
              </a:rPr>
              <a:t>reading</a:t>
            </a:r>
            <a:r>
              <a:rPr lang="de-DE" dirty="0">
                <a:cs typeface="Calibri Light"/>
              </a:rPr>
              <a:t> / Reading Diary – erster Eintrag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896843"/>
            <a:ext cx="4031681" cy="149849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</p:spTree>
    <p:extLst>
      <p:ext uri="{BB962C8B-B14F-4D97-AF65-F5344CB8AC3E}">
        <p14:creationId xmlns:p14="http://schemas.microsoft.com/office/powerpoint/2010/main" val="258129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2.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B7CA8-B031-4400-A7D2-A1E0996B5BF4}"/>
              </a:ext>
            </a:extLst>
          </p:cNvPr>
          <p:cNvSpPr txBox="1"/>
          <p:nvPr/>
        </p:nvSpPr>
        <p:spPr>
          <a:xfrm>
            <a:off x="833965" y="1948871"/>
            <a:ext cx="10084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Kompetenzbereich 2: </a:t>
            </a:r>
            <a:r>
              <a:rPr lang="de-DE" dirty="0"/>
              <a:t>Lesen </a:t>
            </a:r>
          </a:p>
          <a:p>
            <a:r>
              <a:rPr lang="de-DE" dirty="0"/>
              <a:t>Die Schülerinnen und Schüler können </a:t>
            </a:r>
          </a:p>
          <a:p>
            <a:pPr lvl="1"/>
            <a:r>
              <a:rPr lang="de-DE" dirty="0"/>
              <a:t>• kurze einfache Geschichten, Briefe, Emails oder bebilderte Sachtexte verstehen </a:t>
            </a:r>
          </a:p>
          <a:p>
            <a:pPr lvl="1"/>
            <a:r>
              <a:rPr lang="de-DE" dirty="0"/>
              <a:t>• kurzen vertrauten Alltagstexten wichtige Informationen entnehmen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0692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794" y="199770"/>
            <a:ext cx="8954589" cy="771697"/>
          </a:xfrm>
        </p:spPr>
        <p:txBody>
          <a:bodyPr/>
          <a:lstStyle/>
          <a:p>
            <a:r>
              <a:rPr lang="de-DE" dirty="0">
                <a:cs typeface="Calibri Light"/>
              </a:rPr>
              <a:t>Reading Diary – </a:t>
            </a:r>
            <a:r>
              <a:rPr lang="de-DE" dirty="0" err="1">
                <a:cs typeface="Calibri Light"/>
              </a:rPr>
              <a:t>year</a:t>
            </a:r>
            <a:r>
              <a:rPr lang="de-DE" dirty="0">
                <a:cs typeface="Calibri Light"/>
              </a:rPr>
              <a:t> 2</a:t>
            </a:r>
            <a:endParaRPr lang="de-DE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64989" y="178632"/>
            <a:ext cx="4031681" cy="127869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2: </a:t>
            </a:r>
            <a:r>
              <a:rPr lang="de-DE" sz="1400" dirty="0"/>
              <a:t>Lesen </a:t>
            </a:r>
          </a:p>
          <a:p>
            <a:r>
              <a:rPr lang="de-DE" sz="1400" dirty="0"/>
              <a:t>Die Schülerinnen und Schüler können </a:t>
            </a:r>
          </a:p>
          <a:p>
            <a:pPr lvl="1"/>
            <a:r>
              <a:rPr lang="de-DE" sz="1400" dirty="0"/>
              <a:t>• kurze einfache Geschichten, Briefe, Emails oder bebilderte Sachtexte verstehen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Kombination von Lesen und neuen sprachlichen Strukturen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F23F44-B89B-42C6-A56F-BC85EDE9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67" y="1741181"/>
            <a:ext cx="7166892" cy="5056712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C1210049-404D-4E5D-929C-14464CD4BDF7}"/>
              </a:ext>
            </a:extLst>
          </p:cNvPr>
          <p:cNvSpPr/>
          <p:nvPr/>
        </p:nvSpPr>
        <p:spPr>
          <a:xfrm>
            <a:off x="7964989" y="1575399"/>
            <a:ext cx="4031681" cy="181924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051" dirty="0"/>
          </a:p>
          <a:p>
            <a:r>
              <a:rPr lang="de-DE" sz="1400" b="1" dirty="0"/>
              <a:t>Kompetenzbereich 4: </a:t>
            </a:r>
            <a:r>
              <a:rPr lang="de-DE" sz="1400" dirty="0"/>
              <a:t>Schreiben </a:t>
            </a:r>
          </a:p>
          <a:p>
            <a:r>
              <a:rPr lang="de-DE" sz="1200" dirty="0"/>
              <a:t>Die Schülerinnen und Schüler können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Aspekte des persönlichen Lebensumfeldes beschreiben </a:t>
            </a:r>
            <a:r>
              <a:rPr lang="de-DE" sz="1000" dirty="0"/>
              <a:t>(u.a. Personen, Orte, Pläne, Wünsche)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die </a:t>
            </a:r>
            <a:r>
              <a:rPr lang="de-DE" sz="1200" b="1" dirty="0"/>
              <a:t>eigene Meinung ausdrücken </a:t>
            </a:r>
            <a:r>
              <a:rPr lang="de-DE" sz="1200" dirty="0"/>
              <a:t>und begründen </a:t>
            </a:r>
          </a:p>
          <a:p>
            <a:pPr marL="628635" lvl="1" indent="-171446">
              <a:buFont typeface="Arial" panose="020B0604020202020204" pitchFamily="34" charset="0"/>
              <a:buChar char="•"/>
            </a:pPr>
            <a:r>
              <a:rPr lang="de-DE" sz="1200" dirty="0"/>
              <a:t>einfache Geschichten und Gebrauchstexte (u.a. E-Mail, Mitteilungen) schreiben und dabei </a:t>
            </a:r>
            <a:r>
              <a:rPr lang="de-DE" sz="1200" b="1" dirty="0"/>
              <a:t>auch über vergangene </a:t>
            </a:r>
            <a:r>
              <a:rPr lang="de-DE" sz="1200" dirty="0"/>
              <a:t>und zukünftige </a:t>
            </a:r>
            <a:r>
              <a:rPr lang="de-DE" sz="1200" b="1" dirty="0"/>
              <a:t>Ereignisse berichten.</a:t>
            </a: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0651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67B7CA8-B031-4400-A7D2-A1E0996B5BF4}"/>
              </a:ext>
            </a:extLst>
          </p:cNvPr>
          <p:cNvSpPr txBox="1"/>
          <p:nvPr/>
        </p:nvSpPr>
        <p:spPr>
          <a:xfrm>
            <a:off x="833965" y="1936193"/>
            <a:ext cx="10084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/>
              <a:t>Kompetenzbereich 2:  Lesen</a:t>
            </a:r>
          </a:p>
          <a:p>
            <a:r>
              <a:rPr lang="de-DE" dirty="0"/>
              <a:t>Die Schülerinnen und Schüler können </a:t>
            </a:r>
          </a:p>
          <a:p>
            <a:r>
              <a:rPr lang="de-DE" dirty="0"/>
              <a:t>• einfache klar strukturierte Jugendliteratur oder Sachliteratur mit befriedigendem Verständnis lesen Einstellungen (u.a. der handelnden Personen oder Autoren) erkennen </a:t>
            </a:r>
          </a:p>
          <a:p>
            <a:r>
              <a:rPr lang="de-DE" dirty="0"/>
              <a:t>• einfache altersadäquate Texte verstehen und spezifische Informationen entnehmen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8128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CC3AC7-C40D-451F-8CDB-D402ED69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15" y="2723199"/>
            <a:ext cx="6189459" cy="40146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228E8D-779F-4DA9-ADC6-D1BD3CE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5" y="288990"/>
            <a:ext cx="8185848" cy="587831"/>
          </a:xfrm>
        </p:spPr>
        <p:txBody>
          <a:bodyPr>
            <a:normAutofit/>
          </a:bodyPr>
          <a:lstStyle/>
          <a:p>
            <a:r>
              <a:rPr lang="de-AT" dirty="0"/>
              <a:t>Beispiel: Lesen - Sprechen - Schreiben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B553E-75C7-4190-AA25-EDF7B9EA21A4}"/>
              </a:ext>
            </a:extLst>
          </p:cNvPr>
          <p:cNvSpPr txBox="1"/>
          <p:nvPr/>
        </p:nvSpPr>
        <p:spPr>
          <a:xfrm>
            <a:off x="489415" y="1105810"/>
            <a:ext cx="2740347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In this project you will again choose an interesting book. This time you are going to work with a partner and read the book in class. These books are different: every few pages you will have to decide how you want to continue.</a:t>
            </a:r>
            <a:endParaRPr lang="en-US" sz="1600" dirty="0">
              <a:cs typeface="Calibri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Discuss the advantages and disadvantages of each option with your partner. 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Keep track of your  decisions on your "decision tree" sheet. You need this so you do not get lost in the story.</a:t>
            </a:r>
            <a:endParaRPr lang="en-US" sz="1600" dirty="0">
              <a:cs typeface="Calibri"/>
            </a:endParaRPr>
          </a:p>
          <a:p>
            <a:r>
              <a:rPr lang="en-US" sz="1600" dirty="0">
                <a:ea typeface="+mn-lt"/>
                <a:cs typeface="+mn-lt"/>
              </a:rPr>
              <a:t>Tip: Use your discussion phrases sheet. How many phrases can you use?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947A14-7459-4E78-8089-88E0250BD8DB}"/>
              </a:ext>
            </a:extLst>
          </p:cNvPr>
          <p:cNvSpPr txBox="1"/>
          <p:nvPr/>
        </p:nvSpPr>
        <p:spPr>
          <a:xfrm>
            <a:off x="489417" y="6031970"/>
            <a:ext cx="44491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Mehr </a:t>
            </a:r>
            <a:r>
              <a:rPr lang="en-US" dirty="0" err="1"/>
              <a:t>über</a:t>
            </a:r>
            <a:r>
              <a:rPr lang="en-US" dirty="0"/>
              <a:t> 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3"/>
              </a:rPr>
              <a:t>Choose your own adventure</a:t>
            </a:r>
            <a:endParaRPr lang="en-US" dirty="0"/>
          </a:p>
        </p:txBody>
      </p:sp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C67F34F5-79B9-4779-B518-E414266A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48" y="799018"/>
            <a:ext cx="1886465" cy="241428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584B-33C1-4664-8C01-2CAACDB4E9D0}"/>
              </a:ext>
            </a:extLst>
          </p:cNvPr>
          <p:cNvSpPr/>
          <p:nvPr/>
        </p:nvSpPr>
        <p:spPr>
          <a:xfrm>
            <a:off x="6742671" y="910282"/>
            <a:ext cx="4155989" cy="150340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Kompetenzbereich 2:  </a:t>
            </a:r>
            <a:r>
              <a:rPr lang="de-DE" sz="1200" dirty="0">
                <a:solidFill>
                  <a:schemeClr val="tx1"/>
                </a:solidFill>
              </a:rPr>
              <a:t>Lesen</a:t>
            </a:r>
          </a:p>
          <a:p>
            <a:r>
              <a:rPr lang="de-DE" sz="1200" dirty="0">
                <a:solidFill>
                  <a:schemeClr val="tx1"/>
                </a:solidFill>
              </a:rPr>
              <a:t>Die Schülerinnen und Schüler können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klar strukturierte Jugendliteratur oder Sachliteratur mit befriedigendem Verständnis lesen Einstellungen (u.a. der handelnden Personen oder Autoren) erkennen </a:t>
            </a:r>
          </a:p>
          <a:p>
            <a:r>
              <a:rPr lang="de-DE" sz="1200" dirty="0">
                <a:solidFill>
                  <a:schemeClr val="tx1"/>
                </a:solidFill>
              </a:rPr>
              <a:t>• einfache altersadäquate Texte verstehen und spezifische Informationen entnehmen</a:t>
            </a:r>
            <a:endParaRPr lang="de-A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9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AA55630-8B7F-431C-874B-2841AE8D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9" y="1209962"/>
            <a:ext cx="4859327" cy="5358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81263C-29AF-4D3F-85AF-ADF607AA5185}"/>
              </a:ext>
            </a:extLst>
          </p:cNvPr>
          <p:cNvSpPr txBox="1"/>
          <p:nvPr/>
        </p:nvSpPr>
        <p:spPr>
          <a:xfrm>
            <a:off x="2598266" y="159383"/>
            <a:ext cx="2778209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>
                <a:ea typeface="+mn-lt"/>
                <a:cs typeface="+mn-lt"/>
                <a:hlinkClick r:id="rId3"/>
              </a:rPr>
              <a:t>Letter to a friend (Assignment</a:t>
            </a:r>
            <a:r>
              <a:rPr lang="en-US" sz="1400" u="sng" dirty="0">
                <a:ea typeface="+mn-lt"/>
                <a:cs typeface="+mn-lt"/>
              </a:rPr>
              <a:t>)</a:t>
            </a:r>
            <a:endParaRPr lang="en-US" sz="1400" dirty="0"/>
          </a:p>
          <a:p>
            <a:r>
              <a:rPr lang="en-US" sz="1400" dirty="0">
                <a:ea typeface="+mn-lt"/>
                <a:cs typeface="+mn-lt"/>
              </a:rPr>
              <a:t>After reading the book and finding a good way out of the maze, write a letter to a friend telling him/her about your exciting and dangerous adventure in the last few days.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E09D0-60D9-473A-834B-55BC11A456F8}"/>
              </a:ext>
            </a:extLst>
          </p:cNvPr>
          <p:cNvSpPr txBox="1"/>
          <p:nvPr/>
        </p:nvSpPr>
        <p:spPr>
          <a:xfrm>
            <a:off x="6096000" y="580770"/>
            <a:ext cx="5436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more complex post reading assignment:</a:t>
            </a:r>
          </a:p>
          <a:p>
            <a:endParaRPr lang="en-US" b="1" dirty="0"/>
          </a:p>
          <a:p>
            <a:r>
              <a:rPr lang="en-US" dirty="0"/>
              <a:t>Write your own CYOA story. Follow the instructions in the booklet.</a:t>
            </a:r>
          </a:p>
          <a:p>
            <a:endParaRPr lang="en-US" dirty="0"/>
          </a:p>
          <a:p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D2845E-572A-43EE-B595-A2B1086D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62" y="1878226"/>
            <a:ext cx="2951805" cy="221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18F4C6-FF44-4DAB-8F4C-2C176E7F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524" y="1839613"/>
            <a:ext cx="20288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49C486-70ED-4690-AD70-964A852338E4}"/>
              </a:ext>
            </a:extLst>
          </p:cNvPr>
          <p:cNvSpPr txBox="1"/>
          <p:nvPr/>
        </p:nvSpPr>
        <p:spPr>
          <a:xfrm>
            <a:off x="6101599" y="4320746"/>
            <a:ext cx="338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https://tinyurl.com/cyoa-writing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54844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079A-EB3B-43F4-82F5-0EB2CE9F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5370"/>
            <a:ext cx="4932817" cy="1019705"/>
          </a:xfrm>
        </p:spPr>
        <p:txBody>
          <a:bodyPr anchor="b">
            <a:normAutofit/>
          </a:bodyPr>
          <a:lstStyle/>
          <a:p>
            <a:r>
              <a:rPr lang="en-US" dirty="0"/>
              <a:t>Reading –Speaking</a:t>
            </a:r>
            <a:endParaRPr lang="en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BB110-06CA-480D-BA46-FF89FB04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22492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Choose a famous character that interests you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Read about this person’s life</a:t>
            </a:r>
          </a:p>
          <a:p>
            <a:pPr>
              <a:lnSpc>
                <a:spcPct val="120000"/>
              </a:lnSpc>
            </a:pPr>
            <a:r>
              <a:rPr lang="en-US" sz="4800" dirty="0"/>
              <a:t>Present the famous person to your classmates (museum displays)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D4C6D-EF6B-4CB1-8680-3B374DB2B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1" r="34380"/>
          <a:stretch/>
        </p:blipFill>
        <p:spPr>
          <a:xfrm>
            <a:off x="5311703" y="10"/>
            <a:ext cx="6878775" cy="685799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074" name="Picture 2">
            <a:hlinkClick r:id="rId3"/>
            <a:extLst>
              <a:ext uri="{FF2B5EF4-FFF2-40B4-BE49-F238E27FC236}">
                <a16:creationId xmlns:a16="http://schemas.microsoft.com/office/drawing/2014/main" id="{1A135269-7AAD-4084-9261-553C985B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85" y="4752025"/>
            <a:ext cx="1271609" cy="189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1EF694-013C-4257-AF7E-07008EDC3BCC}"/>
              </a:ext>
            </a:extLst>
          </p:cNvPr>
          <p:cNvSpPr txBox="1"/>
          <p:nvPr/>
        </p:nvSpPr>
        <p:spPr>
          <a:xfrm>
            <a:off x="704337" y="5820033"/>
            <a:ext cx="2870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200" dirty="0">
                <a:hlinkClick r:id="rId5"/>
              </a:rPr>
              <a:t>ttps://tinyurl.com/who-was-instructions</a:t>
            </a:r>
            <a:endParaRPr lang="en-AT" sz="1200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F49294E-EF5E-4DF5-B9BB-21806DF23396}"/>
              </a:ext>
            </a:extLst>
          </p:cNvPr>
          <p:cNvSpPr/>
          <p:nvPr/>
        </p:nvSpPr>
        <p:spPr>
          <a:xfrm>
            <a:off x="369117" y="1434516"/>
            <a:ext cx="4514553" cy="13372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3. oder 4. Klasse</a:t>
            </a:r>
          </a:p>
          <a:p>
            <a:pPr lvl="1"/>
            <a:r>
              <a:rPr lang="de-DE" sz="1051" dirty="0">
                <a:solidFill>
                  <a:schemeClr val="tx1"/>
                </a:solidFill>
              </a:rPr>
              <a:t>3. Klasse: über vertraute Themenbereiche erzählen und einfach (Buch-)Präsentationen halten</a:t>
            </a:r>
          </a:p>
          <a:p>
            <a:pPr lvl="1"/>
            <a:r>
              <a:rPr lang="de-DE" sz="1051" dirty="0">
                <a:solidFill>
                  <a:schemeClr val="tx1"/>
                </a:solidFill>
              </a:rPr>
              <a:t>4. Klasse: einfache Präsentationen zu vertrauten Themen, Büchern, Filmen oder Themen und Ideen von persönlichem Interesse halten </a:t>
            </a:r>
            <a:endParaRPr lang="de-AT" sz="1051" dirty="0">
              <a:solidFill>
                <a:schemeClr val="tx1"/>
              </a:solidFill>
            </a:endParaRPr>
          </a:p>
          <a:p>
            <a:pPr algn="ctr"/>
            <a:endParaRPr lang="de-AT" sz="105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F93372-84C1-4530-B9B6-8611E44BA2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0164" y="957485"/>
            <a:ext cx="5231218" cy="44804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C718E-3A93-49F1-AF24-DD3B5617B31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59582" y="1030711"/>
            <a:ext cx="5618644" cy="395766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ACD62E-5524-459B-9426-2F5B61F0A0BB}"/>
              </a:ext>
            </a:extLst>
          </p:cNvPr>
          <p:cNvSpPr txBox="1"/>
          <p:nvPr/>
        </p:nvSpPr>
        <p:spPr>
          <a:xfrm>
            <a:off x="489804" y="5126962"/>
            <a:ext cx="10916365" cy="113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The Forgetting Hypothesis </a:t>
            </a:r>
          </a:p>
        </p:txBody>
      </p:sp>
    </p:spTree>
    <p:extLst>
      <p:ext uri="{BB962C8B-B14F-4D97-AF65-F5344CB8AC3E}">
        <p14:creationId xmlns:p14="http://schemas.microsoft.com/office/powerpoint/2010/main" val="3333666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28E8D-779F-4DA9-ADC6-D1BD3CED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980" y="1035213"/>
            <a:ext cx="10638033" cy="829455"/>
          </a:xfrm>
        </p:spPr>
        <p:txBody>
          <a:bodyPr/>
          <a:lstStyle/>
          <a:p>
            <a:r>
              <a:rPr lang="de-AT" dirty="0" err="1">
                <a:cs typeface="Calibri Light"/>
              </a:rPr>
              <a:t>Examples</a:t>
            </a:r>
            <a:r>
              <a:rPr lang="de-AT" dirty="0">
                <a:cs typeface="Calibri Light"/>
              </a:rPr>
              <a:t> </a:t>
            </a:r>
            <a:r>
              <a:rPr lang="de-AT" dirty="0" err="1">
                <a:cs typeface="Calibri Light"/>
              </a:rPr>
              <a:t>of</a:t>
            </a:r>
            <a:r>
              <a:rPr lang="de-AT" dirty="0">
                <a:cs typeface="Calibri Light"/>
              </a:rPr>
              <a:t> </a:t>
            </a:r>
            <a:r>
              <a:rPr lang="de-AT" dirty="0" err="1">
                <a:cs typeface="Calibri Light"/>
              </a:rPr>
              <a:t>the</a:t>
            </a:r>
            <a:r>
              <a:rPr lang="de-AT" dirty="0">
                <a:cs typeface="Calibri Light"/>
              </a:rPr>
              <a:t> </a:t>
            </a:r>
            <a:r>
              <a:rPr lang="de-AT" dirty="0" err="1">
                <a:cs typeface="Calibri Light"/>
              </a:rPr>
              <a:t>book</a:t>
            </a:r>
            <a:r>
              <a:rPr lang="de-AT" dirty="0">
                <a:cs typeface="Calibri Light"/>
              </a:rPr>
              <a:t> </a:t>
            </a:r>
            <a:r>
              <a:rPr lang="de-AT" dirty="0" err="1">
                <a:cs typeface="Calibri Light"/>
              </a:rPr>
              <a:t>presentations</a:t>
            </a:r>
            <a:endParaRPr lang="de-AT" dirty="0"/>
          </a:p>
        </p:txBody>
      </p:sp>
      <p:pic>
        <p:nvPicPr>
          <p:cNvPr id="4" name="Grafik 4" descr="Ein Bild, das Text, Person enthält.&#10;&#10;Beschreibung automatisch generiert.">
            <a:extLst>
              <a:ext uri="{FF2B5EF4-FFF2-40B4-BE49-F238E27FC236}">
                <a16:creationId xmlns:a16="http://schemas.microsoft.com/office/drawing/2014/main" id="{49A5D85D-1DD0-42B9-8E3B-E138956D5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97" y="2084385"/>
            <a:ext cx="1750403" cy="25370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E7AF32-BA37-4C5E-B29C-DEDA858CF0CF}"/>
              </a:ext>
            </a:extLst>
          </p:cNvPr>
          <p:cNvSpPr txBox="1"/>
          <p:nvPr/>
        </p:nvSpPr>
        <p:spPr>
          <a:xfrm>
            <a:off x="7843194" y="2916060"/>
            <a:ext cx="27843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Stephen Hawking: </a:t>
            </a:r>
            <a:r>
              <a:rPr lang="en-US" sz="1100" dirty="0">
                <a:hlinkClick r:id="rId3"/>
              </a:rPr>
              <a:t>https://admin.flipgrid.com/manage/topics/19195358/videos/192638961</a:t>
            </a:r>
            <a:endParaRPr lang="en-AT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5463B-7DE3-40E9-9CAE-FE2355E1C933}"/>
              </a:ext>
            </a:extLst>
          </p:cNvPr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8C647E-B0CF-43D5-8E4D-8768BF4AE7D4}"/>
              </a:ext>
            </a:extLst>
          </p:cNvPr>
          <p:cNvSpPr txBox="1"/>
          <p:nvPr/>
        </p:nvSpPr>
        <p:spPr>
          <a:xfrm>
            <a:off x="5638801" y="5649785"/>
            <a:ext cx="4469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Jane Goodall</a:t>
            </a:r>
          </a:p>
          <a:p>
            <a:r>
              <a:rPr lang="en-US" sz="1200" dirty="0">
                <a:hlinkClick r:id="rId4"/>
              </a:rPr>
              <a:t>https://admin.flipgrid.com/manage/topics/19195358/videos/192639085</a:t>
            </a:r>
            <a:endParaRPr lang="en-AT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C9423-F81A-4471-AC07-09295FABB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905" y="4116390"/>
            <a:ext cx="1657351" cy="2376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00D1BC-4A9B-4C4D-A3EE-05958FAE3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8005" y="1765497"/>
            <a:ext cx="1587328" cy="227608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Folienzoom 5">
                <a:extLst>
                  <a:ext uri="{FF2B5EF4-FFF2-40B4-BE49-F238E27FC236}">
                    <a16:creationId xmlns:a16="http://schemas.microsoft.com/office/drawing/2014/main" id="{C706D4F5-66ED-442E-A455-D17D7209E6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570" y="6015196"/>
              <a:ext cx="1108255" cy="623393"/>
            </p:xfrm>
            <a:graphic>
              <a:graphicData uri="http://schemas.microsoft.com/office/powerpoint/2016/slidezoom">
                <pslz:sldZm>
                  <pslz:sldZmObj sldId="327" cId="2949979573">
                    <pslz:zmPr id="{3D53D49C-0309-4CBD-B7B9-80D62B01232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08255" cy="6233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Folienzoom 5">
                <a:extLst>
                  <a:ext uri="{FF2B5EF4-FFF2-40B4-BE49-F238E27FC236}">
                    <a16:creationId xmlns:a16="http://schemas.microsoft.com/office/drawing/2014/main" id="{C706D4F5-66ED-442E-A455-D17D7209E6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1570" y="6015196"/>
                <a:ext cx="1108255" cy="6233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4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35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98702-24AC-4AC6-ADC1-E4114922EE5F}"/>
              </a:ext>
            </a:extLst>
          </p:cNvPr>
          <p:cNvPicPr/>
          <p:nvPr/>
        </p:nvPicPr>
        <p:blipFill rotWithShape="1">
          <a:blip r:embed="rId2"/>
          <a:srcRect r="14485"/>
          <a:stretch/>
        </p:blipFill>
        <p:spPr>
          <a:xfrm>
            <a:off x="202673" y="1265238"/>
            <a:ext cx="5356879" cy="285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61032-E9EA-4F02-BB7D-FEB7A10E4123}"/>
              </a:ext>
            </a:extLst>
          </p:cNvPr>
          <p:cNvPicPr/>
          <p:nvPr/>
        </p:nvPicPr>
        <p:blipFill rotWithShape="1">
          <a:blip r:embed="rId3"/>
          <a:srcRect b="25501"/>
          <a:stretch/>
        </p:blipFill>
        <p:spPr bwMode="auto">
          <a:xfrm>
            <a:off x="5377267" y="451803"/>
            <a:ext cx="5731510" cy="162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F1CD0F-2D0E-463E-BABB-45D45C81B0A3}"/>
              </a:ext>
            </a:extLst>
          </p:cNvPr>
          <p:cNvPicPr/>
          <p:nvPr/>
        </p:nvPicPr>
        <p:blipFill rotWithShape="1">
          <a:blip r:embed="rId4"/>
          <a:srcRect b="28629"/>
          <a:stretch/>
        </p:blipFill>
        <p:spPr bwMode="auto">
          <a:xfrm>
            <a:off x="6011430" y="2333471"/>
            <a:ext cx="5936672" cy="182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8E855-55AD-4A74-974D-3953E4407BFC}"/>
              </a:ext>
            </a:extLst>
          </p:cNvPr>
          <p:cNvPicPr/>
          <p:nvPr/>
        </p:nvPicPr>
        <p:blipFill rotWithShape="1">
          <a:blip r:embed="rId5"/>
          <a:srcRect b="27637"/>
          <a:stretch/>
        </p:blipFill>
        <p:spPr bwMode="auto">
          <a:xfrm rot="21264679">
            <a:off x="126431" y="5193231"/>
            <a:ext cx="5382463" cy="130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85F393-DEB1-492E-A24F-3A4BCB188C50}"/>
              </a:ext>
            </a:extLst>
          </p:cNvPr>
          <p:cNvPicPr/>
          <p:nvPr/>
        </p:nvPicPr>
        <p:blipFill rotWithShape="1">
          <a:blip r:embed="rId6"/>
          <a:srcRect b="21063"/>
          <a:stretch/>
        </p:blipFill>
        <p:spPr bwMode="auto">
          <a:xfrm>
            <a:off x="5032982" y="4355059"/>
            <a:ext cx="5731510" cy="148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5E5D5-34AE-44B8-86C0-F9AD480B7DF1}"/>
              </a:ext>
            </a:extLst>
          </p:cNvPr>
          <p:cNvPicPr/>
          <p:nvPr/>
        </p:nvPicPr>
        <p:blipFill rotWithShape="1">
          <a:blip r:embed="rId2"/>
          <a:srcRect b="15951"/>
          <a:stretch/>
        </p:blipFill>
        <p:spPr bwMode="auto">
          <a:xfrm>
            <a:off x="1098944" y="723211"/>
            <a:ext cx="5731510" cy="247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2D75D7-2BC3-4463-99E1-CBF1CF5ACD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815" y="3390394"/>
            <a:ext cx="5731510" cy="312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4941D-A202-4F4A-BD95-B4A4FD1CD12B}"/>
              </a:ext>
            </a:extLst>
          </p:cNvPr>
          <p:cNvPicPr/>
          <p:nvPr/>
        </p:nvPicPr>
        <p:blipFill rotWithShape="1">
          <a:blip r:embed="rId4"/>
          <a:srcRect r="7696" b="11482"/>
          <a:stretch/>
        </p:blipFill>
        <p:spPr bwMode="auto">
          <a:xfrm>
            <a:off x="6262477" y="2403571"/>
            <a:ext cx="5784708" cy="266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30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6379-FA90-FF35-1885-55EC33D7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770" y="1891674"/>
            <a:ext cx="1479884" cy="829455"/>
          </a:xfrm>
        </p:spPr>
        <p:txBody>
          <a:bodyPr wrap="none" anchor="t">
            <a:norm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LESEN </a:t>
            </a:r>
            <a:r>
              <a:rPr lang="en-US" sz="4267" dirty="0" err="1">
                <a:solidFill>
                  <a:srgbClr val="C00000"/>
                </a:solidFill>
              </a:rPr>
              <a:t>im</a:t>
            </a:r>
            <a:r>
              <a:rPr lang="en-US" sz="4267" dirty="0">
                <a:solidFill>
                  <a:srgbClr val="C00000"/>
                </a:solidFill>
              </a:rPr>
              <a:t> </a:t>
            </a:r>
            <a:r>
              <a:rPr lang="en-US" sz="4267" dirty="0" err="1">
                <a:solidFill>
                  <a:srgbClr val="C00000"/>
                </a:solidFill>
              </a:rPr>
              <a:t>neuen</a:t>
            </a:r>
            <a:r>
              <a:rPr lang="en-US" sz="4267" dirty="0">
                <a:solidFill>
                  <a:srgbClr val="C00000"/>
                </a:solidFill>
              </a:rPr>
              <a:t> </a:t>
            </a:r>
            <a:r>
              <a:rPr lang="en-US" sz="4267">
                <a:solidFill>
                  <a:srgbClr val="C00000"/>
                </a:solidFill>
              </a:rPr>
              <a:t>Lehrplan</a:t>
            </a:r>
            <a:endParaRPr lang="en-AT" sz="4267" dirty="0">
              <a:solidFill>
                <a:srgbClr val="C00000"/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A94B4A0D-2CE8-3E1B-F15E-1198ECA83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3" r="-2" b="13450"/>
          <a:stretch/>
        </p:blipFill>
        <p:spPr>
          <a:xfrm>
            <a:off x="2105526" y="3356630"/>
            <a:ext cx="7451783" cy="2787369"/>
          </a:xfrm>
          <a:prstGeom prst="rect">
            <a:avLst/>
          </a:prstGeom>
          <a:noFill/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13BD41A-C77C-AE41-E141-A533CDD5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387003"/>
            <a:ext cx="9167888" cy="2667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8FBA5-7E73-A76C-69E0-D4525304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601" y="6387003"/>
            <a:ext cx="1280432" cy="2667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B817C4E8-9515-4373-8DE0-89D0CCCBBCAC}" type="slidenum">
              <a:rPr lang="de-AT" smtClean="0"/>
              <a:pPr>
                <a:lnSpc>
                  <a:spcPct val="90000"/>
                </a:lnSpc>
                <a:spcAft>
                  <a:spcPts val="800"/>
                </a:spcAft>
              </a:pPr>
              <a:t>6</a:t>
            </a:fld>
            <a:endParaRPr lang="de-AT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71537F6C-0975-27DF-9133-0E6F73B9C9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0000" y="5674896"/>
              <a:ext cx="1160379" cy="652713"/>
            </p:xfrm>
            <a:graphic>
              <a:graphicData uri="http://schemas.microsoft.com/office/powerpoint/2016/slidezoom">
                <pslz:sldZm>
                  <pslz:sldZmObj sldId="365" cId="4234647728">
                    <pslz:zmPr id="{43D63A52-21E9-4D87-937A-D8F997CD3A9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0379" cy="6527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71537F6C-0975-27DF-9133-0E6F73B9C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000" y="5674896"/>
                <a:ext cx="1160379" cy="6527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703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6379-FA90-FF35-1885-55EC33D7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273" y="484937"/>
            <a:ext cx="1479884" cy="82945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anchor="t">
            <a:normAutofit/>
          </a:bodyPr>
          <a:lstStyle/>
          <a:p>
            <a:pPr algn="ctr"/>
            <a:r>
              <a:rPr lang="en-US" sz="4267" dirty="0">
                <a:solidFill>
                  <a:srgbClr val="C00000"/>
                </a:solidFill>
              </a:rPr>
              <a:t>LESEN ++</a:t>
            </a:r>
            <a:endParaRPr lang="en-AT" sz="4267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8FBA5-7E73-A76C-69E0-D4525304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7601" y="6387003"/>
            <a:ext cx="1280432" cy="2667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fld id="{B817C4E8-9515-4373-8DE0-89D0CCCBBCAC}" type="slidenum">
              <a:rPr lang="de-AT" smtClean="0"/>
              <a:pPr>
                <a:lnSpc>
                  <a:spcPct val="90000"/>
                </a:lnSpc>
                <a:spcAft>
                  <a:spcPts val="800"/>
                </a:spcAft>
              </a:pPr>
              <a:t>7</a:t>
            </a:fld>
            <a:endParaRPr lang="de-AT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71537F6C-0975-27DF-9133-0E6F73B9C9E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8161" y="6060646"/>
              <a:ext cx="1160379" cy="652713"/>
            </p:xfrm>
            <a:graphic>
              <a:graphicData uri="http://schemas.microsoft.com/office/powerpoint/2016/slidezoom">
                <pslz:sldZm>
                  <pslz:sldZmObj sldId="365" cId="4234647728">
                    <pslz:zmPr id="{43D63A52-21E9-4D87-937A-D8F997CD3A9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60379" cy="65271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71537F6C-0975-27DF-9133-0E6F73B9C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8161" y="6060646"/>
                <a:ext cx="1160379" cy="65271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CBC14D14-18A5-0CF0-17C1-CD2C1A2AEB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054" y="1326576"/>
              <a:ext cx="2055028" cy="1155953"/>
            </p:xfrm>
            <a:graphic>
              <a:graphicData uri="http://schemas.microsoft.com/office/powerpoint/2016/slidezoom">
                <pslz:sldZm>
                  <pslz:sldZmObj sldId="269" cId="1706799687">
                    <pslz:zmPr id="{BB1A2E33-EFAA-496E-8979-EB0FC5AF300E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55028" cy="11559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BC14D14-18A5-0CF0-17C1-CD2C1A2AE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054" y="1326576"/>
                <a:ext cx="2055028" cy="11559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7E2EA348-5CE6-A3BC-AA36-6C91FFF98B2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81290" y="1326574"/>
              <a:ext cx="2055028" cy="1155953"/>
            </p:xfrm>
            <a:graphic>
              <a:graphicData uri="http://schemas.microsoft.com/office/powerpoint/2016/slidezoom">
                <pslz:sldZm>
                  <pslz:sldZmObj sldId="308" cId="2772764066">
                    <pslz:zmPr id="{EE19E6A1-D839-4FAC-A5E0-BC3274ED769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55028" cy="11559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7E2EA348-5CE6-A3BC-AA36-6C91FFF98B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1290" y="1326574"/>
                <a:ext cx="2055028" cy="11559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1F072821-E7F4-30F5-E69A-7980337900A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99525" y="1320211"/>
              <a:ext cx="2077648" cy="1168677"/>
            </p:xfrm>
            <a:graphic>
              <a:graphicData uri="http://schemas.microsoft.com/office/powerpoint/2016/slidezoom">
                <pslz:sldZm>
                  <pslz:sldZmObj sldId="310" cId="2581299328">
                    <pslz:zmPr id="{592C3060-F69C-4DA4-9BEB-2F540AAAA89F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77648" cy="116867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F072821-E7F4-30F5-E69A-7980337900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99525" y="1320211"/>
                <a:ext cx="2077648" cy="116867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41A6E678-D5E7-9E14-4952-6940BF57FB4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3053" y="3006868"/>
              <a:ext cx="1986291" cy="1117288"/>
            </p:xfrm>
            <a:graphic>
              <a:graphicData uri="http://schemas.microsoft.com/office/powerpoint/2016/slidezoom">
                <pslz:sldZm>
                  <pslz:sldZmObj sldId="336" cId="606923068">
                    <pslz:zmPr id="{5093A156-713A-4EE6-BF12-0AA762426977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86291" cy="11172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41A6E678-D5E7-9E14-4952-6940BF57FB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053" y="3006868"/>
                <a:ext cx="1986291" cy="11172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5FF22FC2-558E-9214-23A0-F38C5863910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79831" y="3006868"/>
              <a:ext cx="1957563" cy="1101129"/>
            </p:xfrm>
            <a:graphic>
              <a:graphicData uri="http://schemas.microsoft.com/office/powerpoint/2016/slidezoom">
                <pslz:sldZm>
                  <pslz:sldZmObj sldId="337" cId="1406514181">
                    <pslz:zmPr id="{57578820-1754-429C-8A44-1AFC8223D709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57563" cy="110112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5FF22FC2-558E-9214-23A0-F38C586391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79831" y="3006868"/>
                <a:ext cx="1957563" cy="110112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17AC2999-8E18-E5BB-E4C2-E4751E85E3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30273" y="3003103"/>
              <a:ext cx="1964255" cy="1104893"/>
            </p:xfrm>
            <a:graphic>
              <a:graphicData uri="http://schemas.microsoft.com/office/powerpoint/2016/slidezoom">
                <pslz:sldZm>
                  <pslz:sldZmObj sldId="371" cId="2924362314">
                    <pslz:zmPr id="{6C445FA1-42F0-41A0-A93B-0B8D906C8B18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64255" cy="11048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17AC2999-8E18-E5BB-E4C2-E4751E85E3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30273" y="3003103"/>
                <a:ext cx="1964255" cy="11048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77F1AB82-A0B6-B0A2-F636-8FA20D363FF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8161" y="4761536"/>
              <a:ext cx="1957560" cy="1101128"/>
            </p:xfrm>
            <a:graphic>
              <a:graphicData uri="http://schemas.microsoft.com/office/powerpoint/2016/slidezoom">
                <pslz:sldZm>
                  <pslz:sldZmObj sldId="342" cId="2818128075">
                    <pslz:zmPr id="{8E91AE95-1E06-4FF8-8D34-4980BF955DBD}" returnToParent="0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57560" cy="11011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77F1AB82-A0B6-B0A2-F636-8FA20D363F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8161" y="4761536"/>
                <a:ext cx="1957560" cy="11011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7C0F84C1-B1B1-E0CE-5CB7-A22DFE66FA1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518081" y="4761536"/>
              <a:ext cx="1924001" cy="1082251"/>
            </p:xfrm>
            <a:graphic>
              <a:graphicData uri="http://schemas.microsoft.com/office/powerpoint/2016/slidezoom">
                <pslz:sldZm>
                  <pslz:sldZmObj sldId="293" cId="3702193472">
                    <pslz:zmPr id="{4B50B795-AC6B-4F71-823B-60081435B435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24001" cy="10822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Slide Zoom 21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7C0F84C1-B1B1-E0CE-5CB7-A22DFE66FA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8081" y="4761536"/>
                <a:ext cx="1924001" cy="10822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538AE55A-83B6-B996-A30B-96349424827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82323" y="4761537"/>
              <a:ext cx="1858112" cy="1045188"/>
            </p:xfrm>
            <a:graphic>
              <a:graphicData uri="http://schemas.microsoft.com/office/powerpoint/2016/slidezoom">
                <pslz:sldZm>
                  <pslz:sldZmObj sldId="343" cId="554844842">
                    <pslz:zmPr id="{C19B8E16-9712-41B4-8A9A-19373ABE56BD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58112" cy="10451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4" name="Slide Zoom 23">
                <a:hlinkClick r:id="rId20" action="ppaction://hlinksldjump"/>
                <a:extLst>
                  <a:ext uri="{FF2B5EF4-FFF2-40B4-BE49-F238E27FC236}">
                    <a16:creationId xmlns:a16="http://schemas.microsoft.com/office/drawing/2014/main" id="{538AE55A-83B6-B996-A30B-9634942482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82323" y="4761537"/>
                <a:ext cx="1858112" cy="10451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5E61BC2F-9471-3B08-9A16-37872D537B1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79486" y="4751735"/>
              <a:ext cx="1858113" cy="1045188"/>
            </p:xfrm>
            <a:graphic>
              <a:graphicData uri="http://schemas.microsoft.com/office/powerpoint/2016/slidezoom">
                <pslz:sldZm>
                  <pslz:sldZmObj sldId="306" cId="2125426398">
                    <pslz:zmPr id="{AE9C4771-2D2C-4476-957D-CE114369ACF2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58113" cy="10451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ide Zoom 2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5E61BC2F-9471-3B08-9A16-37872D537B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9486" y="4751735"/>
                <a:ext cx="1858113" cy="10451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8" name="Slide Zoom 27">
                <a:extLst>
                  <a:ext uri="{FF2B5EF4-FFF2-40B4-BE49-F238E27FC236}">
                    <a16:creationId xmlns:a16="http://schemas.microsoft.com/office/drawing/2014/main" id="{16435936-D9CA-44C8-56D2-3A4A638781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415098" y="4770847"/>
              <a:ext cx="1858113" cy="1045188"/>
            </p:xfrm>
            <a:graphic>
              <a:graphicData uri="http://schemas.microsoft.com/office/powerpoint/2016/slidezoom">
                <pslz:sldZm>
                  <pslz:sldZmObj sldId="307" cId="2429827295">
                    <pslz:zmPr id="{7560A313-408C-48C7-8F01-27269033B340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58113" cy="10451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8" name="Slide Zoom 27">
                <a:hlinkClick r:id="rId24" action="ppaction://hlinksldjump"/>
                <a:extLst>
                  <a:ext uri="{FF2B5EF4-FFF2-40B4-BE49-F238E27FC236}">
                    <a16:creationId xmlns:a16="http://schemas.microsoft.com/office/drawing/2014/main" id="{16435936-D9CA-44C8-56D2-3A4A638781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15098" y="4770847"/>
                <a:ext cx="1858113" cy="10451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0" name="Slide Zoom 29">
                <a:extLst>
                  <a:ext uri="{FF2B5EF4-FFF2-40B4-BE49-F238E27FC236}">
                    <a16:creationId xmlns:a16="http://schemas.microsoft.com/office/drawing/2014/main" id="{E92A5975-3E39-4376-38F8-C6196C0FF54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312261" y="4785723"/>
              <a:ext cx="1805219" cy="1015435"/>
            </p:xfrm>
            <a:graphic>
              <a:graphicData uri="http://schemas.microsoft.com/office/powerpoint/2016/slidezoom">
                <pslz:sldZm>
                  <pslz:sldZmObj sldId="295" cId="148942762">
                    <pslz:zmPr id="{C06F6CD0-3745-4012-8E93-2107872D799A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05219" cy="101543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0" name="Slide Zoom 29">
                <a:hlinkClick r:id="rId26" action="ppaction://hlinksldjump"/>
                <a:extLst>
                  <a:ext uri="{FF2B5EF4-FFF2-40B4-BE49-F238E27FC236}">
                    <a16:creationId xmlns:a16="http://schemas.microsoft.com/office/drawing/2014/main" id="{E92A5975-3E39-4376-38F8-C6196C0FF54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312261" y="4785723"/>
                <a:ext cx="1805219" cy="101543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178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70821-CA56-4D0C-B110-12C6067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rgbClr val="C00000"/>
                </a:solidFill>
              </a:rPr>
              <a:t>LESEN</a:t>
            </a:r>
            <a:br>
              <a:rPr lang="de-AT" dirty="0">
                <a:solidFill>
                  <a:srgbClr val="C00000"/>
                </a:solidFill>
              </a:rPr>
            </a:br>
            <a:r>
              <a:rPr lang="de-AT" dirty="0">
                <a:solidFill>
                  <a:srgbClr val="C00000"/>
                </a:solidFill>
              </a:rPr>
              <a:t>1. Klasse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787F8AD-ECB1-4798-816F-06B43684BB15}"/>
              </a:ext>
            </a:extLst>
          </p:cNvPr>
          <p:cNvSpPr txBox="1"/>
          <p:nvPr/>
        </p:nvSpPr>
        <p:spPr>
          <a:xfrm>
            <a:off x="720002" y="2624877"/>
            <a:ext cx="8303703" cy="203132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de-DE" b="1" dirty="0"/>
              <a:t>Kompetenzbereich 2: Lesen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Die Schülerinnen und Schüler können </a:t>
            </a:r>
          </a:p>
          <a:p>
            <a:endParaRPr lang="de-DE" dirty="0"/>
          </a:p>
          <a:p>
            <a:pPr lvl="1"/>
            <a:r>
              <a:rPr lang="de-DE" dirty="0"/>
              <a:t>• einfache Arbeitsanweisungen und Mitteilungen verstehen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• </a:t>
            </a:r>
            <a:r>
              <a:rPr lang="de-DE" b="1" dirty="0"/>
              <a:t>sehr einfache Texte über vertraute Themen verstehen</a:t>
            </a:r>
            <a:endParaRPr lang="de-AT" b="1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BB49A43-6687-829E-BF35-2291EB10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047" y="516422"/>
            <a:ext cx="2649957" cy="678746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5393003-D3E2-C79A-4D7A-A8529F07A1D5}"/>
              </a:ext>
            </a:extLst>
          </p:cNvPr>
          <p:cNvSpPr/>
          <p:nvPr/>
        </p:nvSpPr>
        <p:spPr>
          <a:xfrm>
            <a:off x="8174678" y="1807076"/>
            <a:ext cx="541421" cy="100263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 sz="24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52F6AAE-1602-4263-F8CD-FC554AA0C4AD}"/>
              </a:ext>
            </a:extLst>
          </p:cNvPr>
          <p:cNvSpPr/>
          <p:nvPr/>
        </p:nvSpPr>
        <p:spPr>
          <a:xfrm>
            <a:off x="7732295" y="2891591"/>
            <a:ext cx="1419727" cy="749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Top-down reading strategies</a:t>
            </a:r>
            <a:endParaRPr lang="en-AT" sz="1600" dirty="0"/>
          </a:p>
        </p:txBody>
      </p:sp>
    </p:spTree>
    <p:extLst>
      <p:ext uri="{BB962C8B-B14F-4D97-AF65-F5344CB8AC3E}">
        <p14:creationId xmlns:p14="http://schemas.microsoft.com/office/powerpoint/2010/main" val="227164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E573439-6624-44A0-92B2-0BEF662850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-140" r="7592" b="3761"/>
          <a:stretch/>
        </p:blipFill>
        <p:spPr>
          <a:xfrm rot="16200000">
            <a:off x="3333105" y="303370"/>
            <a:ext cx="4875915" cy="749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24B35E-EEEF-4F0D-A332-F869F9C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65126"/>
            <a:ext cx="8534400" cy="77169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  <a:cs typeface="Calibri Light"/>
              </a:rPr>
              <a:t>First </a:t>
            </a:r>
            <a:r>
              <a:rPr lang="de-DE" dirty="0" err="1">
                <a:solidFill>
                  <a:srgbClr val="C00000"/>
                </a:solidFill>
                <a:cs typeface="Calibri Light"/>
              </a:rPr>
              <a:t>reading</a:t>
            </a:r>
            <a:r>
              <a:rPr lang="de-DE" dirty="0">
                <a:solidFill>
                  <a:srgbClr val="C00000"/>
                </a:solidFill>
                <a:cs typeface="Calibri Light"/>
              </a:rPr>
              <a:t> / Reading Diary – erster Eintrag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B62755-E7A0-4E46-BB6B-814441B8C6A9}"/>
              </a:ext>
            </a:extLst>
          </p:cNvPr>
          <p:cNvSpPr/>
          <p:nvPr/>
        </p:nvSpPr>
        <p:spPr>
          <a:xfrm>
            <a:off x="7957657" y="969485"/>
            <a:ext cx="4031681" cy="1498491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de-DE" sz="1200" dirty="0"/>
          </a:p>
          <a:p>
            <a:r>
              <a:rPr lang="de-DE" sz="1600" b="1" dirty="0"/>
              <a:t>Kompetenzbereich 2: </a:t>
            </a:r>
            <a:r>
              <a:rPr lang="de-DE" sz="1600" dirty="0"/>
              <a:t>Lesen </a:t>
            </a:r>
          </a:p>
          <a:p>
            <a:r>
              <a:rPr lang="de-DE" sz="1600" dirty="0"/>
              <a:t>Die Schülerinnen und Schüler können </a:t>
            </a:r>
          </a:p>
          <a:p>
            <a:pPr lvl="1"/>
            <a:r>
              <a:rPr lang="de-DE" sz="1600" dirty="0"/>
              <a:t>• einfache Arbeitsanweisungen und Mitteilungen verstehen </a:t>
            </a:r>
          </a:p>
          <a:p>
            <a:pPr lvl="1"/>
            <a:r>
              <a:rPr lang="de-DE" sz="1600" dirty="0"/>
              <a:t>• </a:t>
            </a:r>
            <a:r>
              <a:rPr lang="de-DE" sz="1600" b="1" dirty="0"/>
              <a:t>sehr einfache Texte über vertraute Themen verstehen</a:t>
            </a:r>
            <a:endParaRPr lang="de-AT" sz="1600" b="1" dirty="0"/>
          </a:p>
          <a:p>
            <a:pPr algn="ctr"/>
            <a:endParaRPr lang="en-AT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662F-20B7-4A6A-934D-FDBAE0CBAD0D}"/>
              </a:ext>
            </a:extLst>
          </p:cNvPr>
          <p:cNvSpPr/>
          <p:nvPr/>
        </p:nvSpPr>
        <p:spPr>
          <a:xfrm rot="20459974">
            <a:off x="119933" y="1316579"/>
            <a:ext cx="2320457" cy="11250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dirty="0"/>
              <a:t>Draw a </a:t>
            </a:r>
            <a:r>
              <a:rPr lang="de-AT" dirty="0" err="1"/>
              <a:t>picture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. Label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picture</a:t>
            </a:r>
            <a:r>
              <a:rPr lang="de-AT" dirty="0"/>
              <a:t>. (Wortebene)</a:t>
            </a:r>
            <a:endParaRPr lang="en-AT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5CC08F3-DE25-41E8-9F10-9CFD8764D7F5}"/>
              </a:ext>
            </a:extLst>
          </p:cNvPr>
          <p:cNvSpPr/>
          <p:nvPr/>
        </p:nvSpPr>
        <p:spPr>
          <a:xfrm>
            <a:off x="9668881" y="5585349"/>
            <a:ext cx="2320457" cy="1125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600" dirty="0"/>
              <a:t>Quelle</a:t>
            </a:r>
            <a:r>
              <a:rPr lang="de-AT" dirty="0"/>
              <a:t>: </a:t>
            </a:r>
            <a:br>
              <a:rPr lang="de-AT" dirty="0"/>
            </a:br>
            <a:r>
              <a:rPr lang="de-AT" sz="1600" dirty="0" err="1"/>
              <a:t>My</a:t>
            </a:r>
            <a:r>
              <a:rPr lang="de-AT" sz="1600" dirty="0"/>
              <a:t> </a:t>
            </a:r>
            <a:r>
              <a:rPr lang="de-AT" sz="1600" dirty="0" err="1"/>
              <a:t>first</a:t>
            </a:r>
            <a:r>
              <a:rPr lang="de-AT" sz="1600" dirty="0"/>
              <a:t> </a:t>
            </a:r>
            <a:r>
              <a:rPr lang="de-AT" sz="1600" dirty="0" err="1"/>
              <a:t>reading</a:t>
            </a:r>
            <a:r>
              <a:rPr lang="de-AT" sz="1600" dirty="0"/>
              <a:t> </a:t>
            </a:r>
            <a:r>
              <a:rPr lang="de-AT" sz="1600" dirty="0" err="1"/>
              <a:t>diary</a:t>
            </a:r>
            <a:endParaRPr lang="de-AT" sz="1600" dirty="0"/>
          </a:p>
          <a:p>
            <a:r>
              <a:rPr lang="de-AT" sz="1400" dirty="0"/>
              <a:t>Pölzleitner / Bergmann</a:t>
            </a:r>
            <a:endParaRPr lang="en-AT" sz="1400" dirty="0"/>
          </a:p>
        </p:txBody>
      </p:sp>
      <p:pic>
        <p:nvPicPr>
          <p:cNvPr id="4" name="Graphic 2" descr="Pin with solid fill">
            <a:extLst>
              <a:ext uri="{FF2B5EF4-FFF2-40B4-BE49-F238E27FC236}">
                <a16:creationId xmlns:a16="http://schemas.microsoft.com/office/drawing/2014/main" id="{8474654D-DE6B-950D-62A1-2F4598F23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671732">
            <a:off x="11248591" y="689141"/>
            <a:ext cx="728579" cy="72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546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Widescreen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Tw Cen MT</vt:lpstr>
      <vt:lpstr>Wingdings</vt:lpstr>
      <vt:lpstr>Droplet</vt:lpstr>
      <vt:lpstr>My highlights from the book</vt:lpstr>
      <vt:lpstr>Why does reading work so well?</vt:lpstr>
      <vt:lpstr>PowerPoint Presentation</vt:lpstr>
      <vt:lpstr>PowerPoint Presentation</vt:lpstr>
      <vt:lpstr>PowerPoint Presentation</vt:lpstr>
      <vt:lpstr>LESEN im neuen Lehrplan</vt:lpstr>
      <vt:lpstr>LESEN ++</vt:lpstr>
      <vt:lpstr>LESEN 1. Klasse</vt:lpstr>
      <vt:lpstr>First reading / Reading Diary – erster Eintrag</vt:lpstr>
      <vt:lpstr>First reading / Reading Diary – erster Eintrag</vt:lpstr>
      <vt:lpstr>Lesen:  2. Klasse</vt:lpstr>
      <vt:lpstr>Reading Diary – year 2</vt:lpstr>
      <vt:lpstr>Time to explore:</vt:lpstr>
      <vt:lpstr>4. Klasse</vt:lpstr>
      <vt:lpstr>Reading –Speaking</vt:lpstr>
      <vt:lpstr>Hören und Sprechen</vt:lpstr>
      <vt:lpstr>Examples of the book presentations: Who is? – Who was? year 3-4 MS</vt:lpstr>
      <vt:lpstr>Beispiel: Lesen - Sprechen - Schreiben</vt:lpstr>
      <vt:lpstr>PowerPoint Presentation</vt:lpstr>
      <vt:lpstr>BREAKOUT Rooms zum Thema LESEN</vt:lpstr>
      <vt:lpstr>1. Klasse</vt:lpstr>
      <vt:lpstr>First reading / Reading Diary – erster Eintrag</vt:lpstr>
      <vt:lpstr>First reading / Reading Diary – erster Eintrag</vt:lpstr>
      <vt:lpstr>2. Klasse</vt:lpstr>
      <vt:lpstr>Reading Diary – year 2</vt:lpstr>
      <vt:lpstr>4. Klasse</vt:lpstr>
      <vt:lpstr>Beispiel: Lesen - Sprechen - Schreiben</vt:lpstr>
      <vt:lpstr>PowerPoint Presentation</vt:lpstr>
      <vt:lpstr>Reading –Speaking</vt:lpstr>
      <vt:lpstr>Examples of the book presentations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highlights from the book</dc:title>
  <dc:creator>LP</dc:creator>
  <cp:lastModifiedBy>Lis Polzleitner</cp:lastModifiedBy>
  <cp:revision>4</cp:revision>
  <dcterms:created xsi:type="dcterms:W3CDTF">2020-11-21T07:44:48Z</dcterms:created>
  <dcterms:modified xsi:type="dcterms:W3CDTF">2023-11-20T10:59:01Z</dcterms:modified>
</cp:coreProperties>
</file>