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417" r:id="rId2"/>
    <p:sldId id="419" r:id="rId3"/>
    <p:sldId id="418" r:id="rId4"/>
    <p:sldId id="256" r:id="rId5"/>
    <p:sldId id="260" r:id="rId6"/>
    <p:sldId id="261" r:id="rId7"/>
    <p:sldId id="257" r:id="rId8"/>
    <p:sldId id="258" r:id="rId9"/>
    <p:sldId id="407" r:id="rId10"/>
    <p:sldId id="408" r:id="rId11"/>
    <p:sldId id="409" r:id="rId12"/>
    <p:sldId id="420" r:id="rId13"/>
    <p:sldId id="410" r:id="rId14"/>
    <p:sldId id="411" r:id="rId15"/>
    <p:sldId id="371" r:id="rId16"/>
    <p:sldId id="412" r:id="rId17"/>
    <p:sldId id="413" r:id="rId18"/>
    <p:sldId id="307" r:id="rId19"/>
    <p:sldId id="414" r:id="rId20"/>
    <p:sldId id="415" r:id="rId21"/>
    <p:sldId id="416" r:id="rId22"/>
    <p:sldId id="369" r:id="rId23"/>
    <p:sldId id="25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0EC656-1945-40AD-8455-B24123DDD1A8}">
          <p14:sldIdLst>
            <p14:sldId id="417"/>
            <p14:sldId id="419"/>
            <p14:sldId id="418"/>
            <p14:sldId id="256"/>
            <p14:sldId id="260"/>
            <p14:sldId id="261"/>
            <p14:sldId id="257"/>
            <p14:sldId id="258"/>
          </p14:sldIdLst>
        </p14:section>
        <p14:section name="LESEN" id="{B4CD4C34-87D7-4690-B0B7-366466E4E3EC}">
          <p14:sldIdLst>
            <p14:sldId id="407"/>
            <p14:sldId id="408"/>
            <p14:sldId id="409"/>
            <p14:sldId id="420"/>
            <p14:sldId id="410"/>
            <p14:sldId id="411"/>
            <p14:sldId id="371"/>
            <p14:sldId id="412"/>
            <p14:sldId id="413"/>
            <p14:sldId id="307"/>
            <p14:sldId id="414"/>
            <p14:sldId id="415"/>
            <p14:sldId id="416"/>
            <p14:sldId id="369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144" y="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37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20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0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103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1679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60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7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75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86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72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60BB3B-B750-4AC6-83A8-3D906741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8D22AC-3B63-4B17-996E-E41F146E8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6388A-F215-4CAA-B61E-4F23D8A58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8624D-CD20-4BA4-9419-BB0FA3FDB40D}" type="datetimeFigureOut">
              <a:rPr lang="de-AT" smtClean="0"/>
              <a:t>20.11.2023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FEE34A-20CC-4ABE-94FC-5CBEABFD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4C839C-BF2A-4640-BE7F-D6AF4375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C4E8-9515-4373-8DE0-89D0CCCBBCA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6812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78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320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2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5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059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186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0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877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0AE6AA5-154A-4104-A226-8DC7616B5CD1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3245BAE-CA99-471F-8199-D963CCE4E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epep.at/?page_id=1004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hyperlink" Target="https://www.amazon.de/s?k=national+geographic+kids+readers+box&amp;__mk_de_DE=%C3%85M%C3%85%C5%BD%C3%95%C3%91&amp;crid=3FU1383N405E7&amp;sprefix=national+geographic+kids+readers+box%2Caps%2C114&amp;ref=nb_sb_nos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padlet.com/lispolzleitner/lehrplan-1-lebende-fremdsprache-15pyw2vdvbw9/wish/2559020349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pep.at/?page_id=5349" TargetMode="External"/><Relationship Id="rId7" Type="http://schemas.openxmlformats.org/officeDocument/2006/relationships/image" Target="../media/image2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hyperlink" Target="https://tinyurl.com/who-was-instructions" TargetMode="Externa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35.jpeg"/><Relationship Id="rId7" Type="http://schemas.openxmlformats.org/officeDocument/2006/relationships/image" Target="../media/image2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inyurl.com/research-celebrities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flip.com/mixtapes/+polzleitner2850/2669678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png"/><Relationship Id="rId4" Type="http://schemas.openxmlformats.org/officeDocument/2006/relationships/hyperlink" Target="https://flip.com/mixtapes/+polzleitner2850/2744455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hyperlink" Target="https://tinyurl.com/lis-polzleitner-reading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pep.at/?page_id=5233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vidual.at/mod/assign/view.php?id=2020293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tinyurl.com/cyoa-writing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time-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tinyurl.com/reading-idea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epep.at/?page_id=1416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girls reading books&#10;&#10;Description automatically generated">
            <a:extLst>
              <a:ext uri="{FF2B5EF4-FFF2-40B4-BE49-F238E27FC236}">
                <a16:creationId xmlns:a16="http://schemas.microsoft.com/office/drawing/2014/main" id="{A209056A-3542-F6BB-EDE5-8F0BADAA77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8" r="12138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B561F-FF08-7369-817B-87FC847A0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Reading in the New Curriculum</a:t>
            </a:r>
          </a:p>
        </p:txBody>
      </p:sp>
    </p:spTree>
    <p:extLst>
      <p:ext uri="{BB962C8B-B14F-4D97-AF65-F5344CB8AC3E}">
        <p14:creationId xmlns:p14="http://schemas.microsoft.com/office/powerpoint/2010/main" val="560928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4E573439-6624-44A0-92B2-0BEF66285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t="-140" r="7592" b="3761"/>
          <a:stretch/>
        </p:blipFill>
        <p:spPr>
          <a:xfrm rot="16200000">
            <a:off x="3333105" y="303370"/>
            <a:ext cx="4875915" cy="74948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24B35E-EEEF-4F0D-A332-F869F9CB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365126"/>
            <a:ext cx="8534400" cy="771697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C00000"/>
                </a:solidFill>
                <a:cs typeface="Calibri Light"/>
              </a:rPr>
              <a:t>First </a:t>
            </a:r>
            <a:r>
              <a:rPr lang="de-DE" dirty="0" err="1">
                <a:solidFill>
                  <a:srgbClr val="C00000"/>
                </a:solidFill>
                <a:cs typeface="Calibri Light"/>
              </a:rPr>
              <a:t>reading</a:t>
            </a:r>
            <a:r>
              <a:rPr lang="de-DE" dirty="0">
                <a:solidFill>
                  <a:srgbClr val="C00000"/>
                </a:solidFill>
                <a:cs typeface="Calibri Light"/>
              </a:rPr>
              <a:t> / Reading Diary – erster Eintrag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B62755-E7A0-4E46-BB6B-814441B8C6A9}"/>
              </a:ext>
            </a:extLst>
          </p:cNvPr>
          <p:cNvSpPr/>
          <p:nvPr/>
        </p:nvSpPr>
        <p:spPr>
          <a:xfrm>
            <a:off x="7957657" y="969485"/>
            <a:ext cx="4031681" cy="1498491"/>
          </a:xfrm>
          <a:prstGeom prst="roundRect">
            <a:avLst/>
          </a:prstGeom>
          <a:solidFill>
            <a:schemeClr val="bg1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endParaRPr lang="de-DE" sz="1200" dirty="0"/>
          </a:p>
          <a:p>
            <a:r>
              <a:rPr lang="de-DE" sz="1600" b="1" dirty="0"/>
              <a:t>Kompetenzbereich 2: </a:t>
            </a:r>
            <a:r>
              <a:rPr lang="de-DE" sz="1600" dirty="0"/>
              <a:t>Lesen </a:t>
            </a:r>
          </a:p>
          <a:p>
            <a:r>
              <a:rPr lang="de-DE" sz="1600" dirty="0"/>
              <a:t>Die Schülerinnen und Schüler können </a:t>
            </a:r>
          </a:p>
          <a:p>
            <a:pPr lvl="1"/>
            <a:r>
              <a:rPr lang="de-DE" sz="1600" dirty="0"/>
              <a:t>• einfache Arbeitsanweisungen und Mitteilungen verstehen </a:t>
            </a:r>
          </a:p>
          <a:p>
            <a:pPr lvl="1"/>
            <a:r>
              <a:rPr lang="de-DE" sz="1600" dirty="0"/>
              <a:t>• </a:t>
            </a:r>
            <a:r>
              <a:rPr lang="de-DE" sz="1600" b="1" dirty="0"/>
              <a:t>sehr einfache Texte über vertraute Themen verstehen</a:t>
            </a:r>
            <a:endParaRPr lang="de-AT" sz="1600" b="1" dirty="0"/>
          </a:p>
          <a:p>
            <a:pPr algn="ctr"/>
            <a:endParaRPr lang="en-AT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E662F-20B7-4A6A-934D-FDBAE0CBAD0D}"/>
              </a:ext>
            </a:extLst>
          </p:cNvPr>
          <p:cNvSpPr/>
          <p:nvPr/>
        </p:nvSpPr>
        <p:spPr>
          <a:xfrm rot="20459974">
            <a:off x="119933" y="1316579"/>
            <a:ext cx="2320457" cy="1125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AT" dirty="0"/>
              <a:t>Draw a </a:t>
            </a:r>
            <a:r>
              <a:rPr lang="de-AT" dirty="0" err="1"/>
              <a:t>picture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story</a:t>
            </a:r>
            <a:r>
              <a:rPr lang="de-AT" dirty="0"/>
              <a:t>. Label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picture</a:t>
            </a:r>
            <a:r>
              <a:rPr lang="de-AT" dirty="0"/>
              <a:t>. (Wortebene)</a:t>
            </a:r>
            <a:endParaRPr lang="en-AT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5CC08F3-DE25-41E8-9F10-9CFD8764D7F5}"/>
              </a:ext>
            </a:extLst>
          </p:cNvPr>
          <p:cNvSpPr/>
          <p:nvPr/>
        </p:nvSpPr>
        <p:spPr>
          <a:xfrm>
            <a:off x="9668881" y="5585349"/>
            <a:ext cx="2320457" cy="11250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AT" sz="1600" dirty="0"/>
              <a:t>Quelle</a:t>
            </a:r>
            <a:r>
              <a:rPr lang="de-AT" dirty="0"/>
              <a:t>: </a:t>
            </a:r>
            <a:br>
              <a:rPr lang="de-AT" dirty="0"/>
            </a:br>
            <a:r>
              <a:rPr lang="de-AT" sz="1600" dirty="0" err="1"/>
              <a:t>My</a:t>
            </a:r>
            <a:r>
              <a:rPr lang="de-AT" sz="1600" dirty="0"/>
              <a:t> </a:t>
            </a:r>
            <a:r>
              <a:rPr lang="de-AT" sz="1600" dirty="0" err="1"/>
              <a:t>first</a:t>
            </a:r>
            <a:r>
              <a:rPr lang="de-AT" sz="1600" dirty="0"/>
              <a:t> </a:t>
            </a:r>
            <a:r>
              <a:rPr lang="de-AT" sz="1600" dirty="0" err="1"/>
              <a:t>reading</a:t>
            </a:r>
            <a:r>
              <a:rPr lang="de-AT" sz="1600" dirty="0"/>
              <a:t> </a:t>
            </a:r>
            <a:r>
              <a:rPr lang="de-AT" sz="1600" dirty="0" err="1"/>
              <a:t>diary</a:t>
            </a:r>
            <a:endParaRPr lang="de-AT" sz="1600" dirty="0"/>
          </a:p>
          <a:p>
            <a:r>
              <a:rPr lang="de-AT" sz="1400" dirty="0"/>
              <a:t>Pölzleitner / Bergmann</a:t>
            </a:r>
            <a:endParaRPr lang="en-AT" sz="1400" dirty="0"/>
          </a:p>
        </p:txBody>
      </p:sp>
      <p:pic>
        <p:nvPicPr>
          <p:cNvPr id="4" name="Graphic 2" descr="Pin with solid fill">
            <a:extLst>
              <a:ext uri="{FF2B5EF4-FFF2-40B4-BE49-F238E27FC236}">
                <a16:creationId xmlns:a16="http://schemas.microsoft.com/office/drawing/2014/main" id="{8474654D-DE6B-950D-62A1-2F4598F23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671732">
            <a:off x="11248591" y="689141"/>
            <a:ext cx="728579" cy="7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55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0244A65-A27D-4D2A-A561-621604F06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360" y="1646088"/>
            <a:ext cx="7062555" cy="49659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724B35E-EEEF-4F0D-A332-F869F9CB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425" y="365126"/>
            <a:ext cx="8715375" cy="771697"/>
          </a:xfrm>
        </p:spPr>
        <p:txBody>
          <a:bodyPr>
            <a:normAutofit fontScale="90000"/>
          </a:bodyPr>
          <a:lstStyle/>
          <a:p>
            <a:r>
              <a:rPr lang="de-DE" dirty="0">
                <a:solidFill>
                  <a:srgbClr val="C00000"/>
                </a:solidFill>
                <a:cs typeface="Calibri Light"/>
              </a:rPr>
              <a:t>First </a:t>
            </a:r>
            <a:r>
              <a:rPr lang="de-DE" dirty="0" err="1">
                <a:solidFill>
                  <a:srgbClr val="C00000"/>
                </a:solidFill>
                <a:cs typeface="Calibri Light"/>
              </a:rPr>
              <a:t>reading</a:t>
            </a:r>
            <a:r>
              <a:rPr lang="de-DE" dirty="0">
                <a:solidFill>
                  <a:srgbClr val="C00000"/>
                </a:solidFill>
                <a:cs typeface="Calibri Light"/>
              </a:rPr>
              <a:t> / Reading Diary – Zweiter Eintrag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B62755-E7A0-4E46-BB6B-814441B8C6A9}"/>
              </a:ext>
            </a:extLst>
          </p:cNvPr>
          <p:cNvSpPr/>
          <p:nvPr/>
        </p:nvSpPr>
        <p:spPr>
          <a:xfrm>
            <a:off x="7957657" y="896843"/>
            <a:ext cx="4031681" cy="1498491"/>
          </a:xfrm>
          <a:prstGeom prst="roundRect">
            <a:avLst/>
          </a:prstGeom>
          <a:solidFill>
            <a:schemeClr val="bg1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endParaRPr lang="de-DE" sz="1200" dirty="0"/>
          </a:p>
          <a:p>
            <a:r>
              <a:rPr lang="de-DE" sz="1600" b="1" dirty="0"/>
              <a:t>Kompetenzbereich 2: </a:t>
            </a:r>
            <a:r>
              <a:rPr lang="de-DE" sz="1600" dirty="0"/>
              <a:t>Lesen </a:t>
            </a:r>
          </a:p>
          <a:p>
            <a:r>
              <a:rPr lang="de-DE" sz="1600" dirty="0"/>
              <a:t>Die Schülerinnen und Schüler können </a:t>
            </a:r>
          </a:p>
          <a:p>
            <a:pPr lvl="1"/>
            <a:r>
              <a:rPr lang="de-DE" sz="1600" dirty="0"/>
              <a:t>• einfache Arbeitsanweisungen und Mitteilungen verstehen </a:t>
            </a:r>
          </a:p>
          <a:p>
            <a:pPr lvl="1"/>
            <a:r>
              <a:rPr lang="de-DE" sz="1600" dirty="0"/>
              <a:t>• </a:t>
            </a:r>
            <a:r>
              <a:rPr lang="de-DE" sz="1600" b="1" dirty="0"/>
              <a:t>sehr einfache Texte über vertraute Themen verstehen</a:t>
            </a:r>
            <a:endParaRPr lang="de-AT" sz="1600" b="1" dirty="0"/>
          </a:p>
          <a:p>
            <a:pPr algn="ctr"/>
            <a:endParaRPr lang="en-AT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E662F-20B7-4A6A-934D-FDBAE0CBAD0D}"/>
              </a:ext>
            </a:extLst>
          </p:cNvPr>
          <p:cNvSpPr/>
          <p:nvPr/>
        </p:nvSpPr>
        <p:spPr>
          <a:xfrm rot="20459974">
            <a:off x="119933" y="1316579"/>
            <a:ext cx="2320457" cy="1125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AT" dirty="0"/>
              <a:t>Kombination von Lesen und neuen sprachlichen Strukturen</a:t>
            </a:r>
            <a:endParaRPr lang="en-AT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5CC08F3-DE25-41E8-9F10-9CFD8764D7F5}"/>
              </a:ext>
            </a:extLst>
          </p:cNvPr>
          <p:cNvSpPr/>
          <p:nvPr/>
        </p:nvSpPr>
        <p:spPr>
          <a:xfrm>
            <a:off x="9668881" y="5585349"/>
            <a:ext cx="2320457" cy="112505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AT" sz="1600" dirty="0"/>
              <a:t>Quelle</a:t>
            </a:r>
            <a:r>
              <a:rPr lang="de-AT" dirty="0"/>
              <a:t>: </a:t>
            </a:r>
            <a:br>
              <a:rPr lang="de-AT" dirty="0"/>
            </a:br>
            <a:r>
              <a:rPr lang="de-AT" sz="1600" dirty="0" err="1"/>
              <a:t>My</a:t>
            </a:r>
            <a:r>
              <a:rPr lang="de-AT" sz="1600" dirty="0"/>
              <a:t> </a:t>
            </a:r>
            <a:r>
              <a:rPr lang="de-AT" sz="1600" dirty="0" err="1"/>
              <a:t>first</a:t>
            </a:r>
            <a:r>
              <a:rPr lang="de-AT" sz="1600" dirty="0"/>
              <a:t> </a:t>
            </a:r>
            <a:r>
              <a:rPr lang="de-AT" sz="1600" dirty="0" err="1"/>
              <a:t>reading</a:t>
            </a:r>
            <a:r>
              <a:rPr lang="de-AT" sz="1600" dirty="0"/>
              <a:t> </a:t>
            </a:r>
            <a:r>
              <a:rPr lang="de-AT" sz="1600" dirty="0" err="1"/>
              <a:t>diary</a:t>
            </a:r>
            <a:endParaRPr lang="de-AT" sz="1600" dirty="0"/>
          </a:p>
          <a:p>
            <a:r>
              <a:rPr lang="de-AT" sz="1400" dirty="0"/>
              <a:t>Pölzleitner / Bergmann</a:t>
            </a:r>
            <a:endParaRPr lang="en-AT" sz="1400" dirty="0"/>
          </a:p>
        </p:txBody>
      </p:sp>
      <p:pic>
        <p:nvPicPr>
          <p:cNvPr id="3" name="Graphic 2" descr="Pin with solid fill">
            <a:extLst>
              <a:ext uri="{FF2B5EF4-FFF2-40B4-BE49-F238E27FC236}">
                <a16:creationId xmlns:a16="http://schemas.microsoft.com/office/drawing/2014/main" id="{931A0F92-B305-7BF6-AC8E-FC884D184E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671732">
            <a:off x="11331343" y="605195"/>
            <a:ext cx="728579" cy="7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84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8DA9A-C762-B80C-FC79-5AD6DB02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Storytime in the classroom</a:t>
            </a:r>
            <a:br>
              <a:rPr lang="en-US" dirty="0"/>
            </a:br>
            <a:r>
              <a:rPr lang="en-US" dirty="0"/>
              <a:t>Which of the stories would you like to hear?</a:t>
            </a:r>
            <a:endParaRPr lang="en-AT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43C701-5E0C-3060-54C0-D8B86A3C7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Snagglegrollop</a:t>
            </a:r>
            <a:endParaRPr lang="en-AT" dirty="0"/>
          </a:p>
        </p:txBody>
      </p:sp>
      <p:pic>
        <p:nvPicPr>
          <p:cNvPr id="9" name="Content Placeholder 8" descr="Close-up of raised hands at office training with speaker out of focus in background">
            <a:extLst>
              <a:ext uri="{FF2B5EF4-FFF2-40B4-BE49-F238E27FC236}">
                <a16:creationId xmlns:a16="http://schemas.microsoft.com/office/drawing/2014/main" id="{1EE7FDB5-3B7E-90A9-5836-7C15144A27A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081" y="3051175"/>
            <a:ext cx="4110037" cy="274002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99520D-EB0C-6DA6-8F04-AEC5970FF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The Trouble with Mom</a:t>
            </a:r>
            <a:endParaRPr lang="en-AT" dirty="0"/>
          </a:p>
        </p:txBody>
      </p:sp>
      <p:pic>
        <p:nvPicPr>
          <p:cNvPr id="11" name="Content Placeholder 10" descr="Close-up of hands raised in classroom">
            <a:extLst>
              <a:ext uri="{FF2B5EF4-FFF2-40B4-BE49-F238E27FC236}">
                <a16:creationId xmlns:a16="http://schemas.microsoft.com/office/drawing/2014/main" id="{52C7B0CC-72A5-369B-4277-CCF2BA7FCE2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81" y="3051175"/>
            <a:ext cx="4110037" cy="2740025"/>
          </a:xfrm>
        </p:spPr>
      </p:pic>
    </p:spTree>
    <p:extLst>
      <p:ext uri="{BB962C8B-B14F-4D97-AF65-F5344CB8AC3E}">
        <p14:creationId xmlns:p14="http://schemas.microsoft.com/office/powerpoint/2010/main" val="1921524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70821-CA56-4D0C-B110-12C60676A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90008" y="859364"/>
            <a:ext cx="7355287" cy="1596177"/>
          </a:xfrm>
        </p:spPr>
        <p:txBody>
          <a:bodyPr/>
          <a:lstStyle/>
          <a:p>
            <a:r>
              <a:rPr lang="de-AT" dirty="0">
                <a:solidFill>
                  <a:srgbClr val="C00000"/>
                </a:solidFill>
              </a:rPr>
              <a:t>Lesen: </a:t>
            </a:r>
            <a:br>
              <a:rPr lang="de-AT" dirty="0">
                <a:solidFill>
                  <a:srgbClr val="C00000"/>
                </a:solidFill>
              </a:rPr>
            </a:br>
            <a:r>
              <a:rPr lang="de-AT" dirty="0">
                <a:solidFill>
                  <a:srgbClr val="C00000"/>
                </a:solidFill>
              </a:rPr>
              <a:t>2. Klasse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7B7CA8-B031-4400-A7D2-A1E0996B5BF4}"/>
              </a:ext>
            </a:extLst>
          </p:cNvPr>
          <p:cNvSpPr txBox="1"/>
          <p:nvPr/>
        </p:nvSpPr>
        <p:spPr>
          <a:xfrm>
            <a:off x="720002" y="2506924"/>
            <a:ext cx="6058724" cy="286232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de-DE" b="1" dirty="0"/>
              <a:t>Kompetenzbereich 2: Lesen </a:t>
            </a:r>
          </a:p>
          <a:p>
            <a:endParaRPr lang="de-DE" b="1" dirty="0"/>
          </a:p>
          <a:p>
            <a:r>
              <a:rPr lang="de-DE" dirty="0"/>
              <a:t>Die Schülerinnen und Schüler können </a:t>
            </a:r>
          </a:p>
          <a:p>
            <a:endParaRPr lang="de-DE" dirty="0"/>
          </a:p>
          <a:p>
            <a:pPr lvl="1"/>
            <a:r>
              <a:rPr lang="de-DE" dirty="0"/>
              <a:t>• kurze einfache Geschichten, Briefe, Emails oder bebilderte Sachtexte verstehen</a:t>
            </a:r>
          </a:p>
          <a:p>
            <a:pPr lvl="1"/>
            <a:r>
              <a:rPr lang="de-DE" dirty="0"/>
              <a:t> </a:t>
            </a:r>
          </a:p>
          <a:p>
            <a:pPr lvl="1"/>
            <a:r>
              <a:rPr lang="de-DE" dirty="0"/>
              <a:t>• kurzen vertrauten Alltagstexten wichtige Informationen entnehmen </a:t>
            </a:r>
          </a:p>
          <a:p>
            <a:pPr lvl="1"/>
            <a:endParaRPr lang="de-AT" dirty="0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1AD4392C-7209-7ABE-C37D-645D4B18A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952" y="135533"/>
            <a:ext cx="3145808" cy="5389331"/>
          </a:xfrm>
          <a:prstGeom prst="rect">
            <a:avLst/>
          </a:prstGeom>
        </p:spPr>
      </p:pic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DA53DF6D-5175-5124-6D22-3EFA5D22B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2987" y="918396"/>
            <a:ext cx="2365453" cy="57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26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24B35E-EEEF-4F0D-A332-F869F9CBC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42" y="432129"/>
            <a:ext cx="6961687" cy="771697"/>
          </a:xfrm>
        </p:spPr>
        <p:txBody>
          <a:bodyPr/>
          <a:lstStyle/>
          <a:p>
            <a:r>
              <a:rPr lang="de-DE" dirty="0">
                <a:solidFill>
                  <a:srgbClr val="C00000"/>
                </a:solidFill>
                <a:cs typeface="Calibri Light"/>
              </a:rPr>
              <a:t>Reading Diary – </a:t>
            </a:r>
            <a:r>
              <a:rPr lang="de-DE" dirty="0" err="1">
                <a:solidFill>
                  <a:srgbClr val="C00000"/>
                </a:solidFill>
                <a:cs typeface="Calibri Light"/>
              </a:rPr>
              <a:t>year</a:t>
            </a:r>
            <a:r>
              <a:rPr lang="de-DE" dirty="0">
                <a:solidFill>
                  <a:srgbClr val="C00000"/>
                </a:solidFill>
                <a:cs typeface="Calibri Light"/>
              </a:rPr>
              <a:t> 2-3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0B62755-E7A0-4E46-BB6B-814441B8C6A9}"/>
              </a:ext>
            </a:extLst>
          </p:cNvPr>
          <p:cNvSpPr/>
          <p:nvPr/>
        </p:nvSpPr>
        <p:spPr>
          <a:xfrm>
            <a:off x="7964989" y="178632"/>
            <a:ext cx="4031681" cy="1278693"/>
          </a:xfrm>
          <a:prstGeom prst="roundRect">
            <a:avLst/>
          </a:prstGeom>
          <a:solidFill>
            <a:schemeClr val="bg1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endParaRPr lang="de-DE" sz="1051" dirty="0"/>
          </a:p>
          <a:p>
            <a:r>
              <a:rPr lang="de-DE" sz="1400" b="1" dirty="0"/>
              <a:t>Kompetenzbereich 2: </a:t>
            </a:r>
            <a:r>
              <a:rPr lang="de-DE" sz="1400" dirty="0"/>
              <a:t>Lesen </a:t>
            </a:r>
          </a:p>
          <a:p>
            <a:r>
              <a:rPr lang="de-DE" sz="1400" dirty="0"/>
              <a:t>Die Schülerinnen und Schüler können </a:t>
            </a:r>
          </a:p>
          <a:p>
            <a:pPr lvl="1"/>
            <a:r>
              <a:rPr lang="de-DE" sz="1400" dirty="0"/>
              <a:t>• kurze einfache Geschichten, Briefe, Emails oder bebilderte Sachtexte verstehen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DE662F-20B7-4A6A-934D-FDBAE0CBAD0D}"/>
              </a:ext>
            </a:extLst>
          </p:cNvPr>
          <p:cNvSpPr/>
          <p:nvPr/>
        </p:nvSpPr>
        <p:spPr>
          <a:xfrm rot="20459974">
            <a:off x="119933" y="1316579"/>
            <a:ext cx="2320457" cy="1125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AT" dirty="0"/>
              <a:t>Kombination von Lesen und neuen sprachlichen Strukturen</a:t>
            </a:r>
            <a:endParaRPr lang="en-AT" dirty="0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5CC08F3-DE25-41E8-9F10-9CFD8764D7F5}"/>
              </a:ext>
            </a:extLst>
          </p:cNvPr>
          <p:cNvSpPr/>
          <p:nvPr/>
        </p:nvSpPr>
        <p:spPr>
          <a:xfrm>
            <a:off x="9554890" y="5741282"/>
            <a:ext cx="1742473" cy="7819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AT" sz="1200" dirty="0"/>
              <a:t>Quelle</a:t>
            </a:r>
            <a:r>
              <a:rPr lang="de-AT" sz="1333" dirty="0"/>
              <a:t>: </a:t>
            </a:r>
            <a:br>
              <a:rPr lang="de-AT" dirty="0"/>
            </a:br>
            <a:r>
              <a:rPr lang="de-AT" sz="1400" dirty="0" err="1"/>
              <a:t>My</a:t>
            </a:r>
            <a:r>
              <a:rPr lang="de-AT" sz="1400" dirty="0"/>
              <a:t> </a:t>
            </a:r>
            <a:r>
              <a:rPr lang="de-AT" sz="1400" dirty="0" err="1"/>
              <a:t>first</a:t>
            </a:r>
            <a:r>
              <a:rPr lang="de-AT" sz="1400" dirty="0"/>
              <a:t> </a:t>
            </a:r>
            <a:r>
              <a:rPr lang="de-AT" sz="1400" dirty="0" err="1"/>
              <a:t>reading</a:t>
            </a:r>
            <a:r>
              <a:rPr lang="de-AT" sz="1400" dirty="0"/>
              <a:t> </a:t>
            </a:r>
            <a:r>
              <a:rPr lang="de-AT" sz="1400" dirty="0" err="1"/>
              <a:t>diary</a:t>
            </a:r>
            <a:endParaRPr lang="de-AT" sz="1400" dirty="0"/>
          </a:p>
          <a:p>
            <a:r>
              <a:rPr lang="de-AT" sz="1200" dirty="0"/>
              <a:t>Pölzleitner / Bergmann</a:t>
            </a:r>
            <a:endParaRPr lang="en-AT" sz="12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3F23F44-B89B-42C6-A56F-BC85EDE96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767" y="1741181"/>
            <a:ext cx="7166892" cy="5056712"/>
          </a:xfrm>
          <a:prstGeom prst="rect">
            <a:avLst/>
          </a:prstGeom>
        </p:spPr>
      </p:pic>
      <p:sp>
        <p:nvSpPr>
          <p:cNvPr id="10" name="Rectangle: Rounded Corners 5">
            <a:extLst>
              <a:ext uri="{FF2B5EF4-FFF2-40B4-BE49-F238E27FC236}">
                <a16:creationId xmlns:a16="http://schemas.microsoft.com/office/drawing/2014/main" id="{C1210049-404D-4E5D-929C-14464CD4BDF7}"/>
              </a:ext>
            </a:extLst>
          </p:cNvPr>
          <p:cNvSpPr/>
          <p:nvPr/>
        </p:nvSpPr>
        <p:spPr>
          <a:xfrm>
            <a:off x="7964989" y="1575399"/>
            <a:ext cx="4031681" cy="1819243"/>
          </a:xfrm>
          <a:prstGeom prst="roundRect">
            <a:avLst/>
          </a:prstGeom>
          <a:solidFill>
            <a:schemeClr val="bg1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endParaRPr lang="de-DE" sz="1051" dirty="0"/>
          </a:p>
          <a:p>
            <a:r>
              <a:rPr lang="de-DE" sz="1400" b="1" dirty="0"/>
              <a:t>Kompetenzbereich 4: </a:t>
            </a:r>
            <a:r>
              <a:rPr lang="de-DE" sz="1400" dirty="0"/>
              <a:t>Schreiben </a:t>
            </a:r>
          </a:p>
          <a:p>
            <a:r>
              <a:rPr lang="de-DE" sz="1200" dirty="0"/>
              <a:t>Die Schülerinnen und Schüler können</a:t>
            </a:r>
          </a:p>
          <a:p>
            <a:pPr marL="628635" lvl="1" indent="-171446">
              <a:buFont typeface="Arial" panose="020B0604020202020204" pitchFamily="34" charset="0"/>
              <a:buChar char="•"/>
            </a:pPr>
            <a:r>
              <a:rPr lang="de-DE" sz="1200" dirty="0"/>
              <a:t>Aspekte des persönlichen Lebensumfeldes beschreiben </a:t>
            </a:r>
            <a:r>
              <a:rPr lang="de-DE" sz="1000" dirty="0"/>
              <a:t>(u.a. Personen, Orte, Pläne, Wünsche) </a:t>
            </a:r>
          </a:p>
          <a:p>
            <a:pPr marL="628635" lvl="1" indent="-171446">
              <a:buFont typeface="Arial" panose="020B0604020202020204" pitchFamily="34" charset="0"/>
              <a:buChar char="•"/>
            </a:pPr>
            <a:r>
              <a:rPr lang="de-DE" sz="1200" dirty="0"/>
              <a:t>die </a:t>
            </a:r>
            <a:r>
              <a:rPr lang="de-DE" sz="1200" b="1" dirty="0"/>
              <a:t>eigene Meinung ausdrücken </a:t>
            </a:r>
            <a:r>
              <a:rPr lang="de-DE" sz="1200" dirty="0"/>
              <a:t>und begründen </a:t>
            </a:r>
          </a:p>
          <a:p>
            <a:pPr marL="628635" lvl="1" indent="-171446">
              <a:buFont typeface="Arial" panose="020B0604020202020204" pitchFamily="34" charset="0"/>
              <a:buChar char="•"/>
            </a:pPr>
            <a:r>
              <a:rPr lang="de-DE" sz="1200" dirty="0"/>
              <a:t>einfache Geschichten und Gebrauchstexte (u.a. E-Mail, Mitteilungen) schreiben und dabei </a:t>
            </a:r>
            <a:r>
              <a:rPr lang="de-DE" sz="1200" b="1" dirty="0"/>
              <a:t>auch über vergangene </a:t>
            </a:r>
            <a:r>
              <a:rPr lang="de-DE" sz="1200" dirty="0"/>
              <a:t>und zukünftige </a:t>
            </a:r>
            <a:r>
              <a:rPr lang="de-DE" sz="1200" b="1" dirty="0"/>
              <a:t>Ereignisse berichten.</a:t>
            </a:r>
            <a:endParaRPr lang="de-DE" sz="1400" dirty="0"/>
          </a:p>
          <a:p>
            <a:endParaRPr lang="de-DE" sz="1400" dirty="0"/>
          </a:p>
        </p:txBody>
      </p:sp>
      <p:pic>
        <p:nvPicPr>
          <p:cNvPr id="11" name="Picture 10" descr="Diagram">
            <a:extLst>
              <a:ext uri="{FF2B5EF4-FFF2-40B4-BE49-F238E27FC236}">
                <a16:creationId xmlns:a16="http://schemas.microsoft.com/office/drawing/2014/main" id="{EF7B493E-4217-549A-3A19-3C40FA487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811" y="3569186"/>
            <a:ext cx="1494755" cy="2102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phic 2" descr="Pin with solid fill">
            <a:extLst>
              <a:ext uri="{FF2B5EF4-FFF2-40B4-BE49-F238E27FC236}">
                <a16:creationId xmlns:a16="http://schemas.microsoft.com/office/drawing/2014/main" id="{44427A90-5DCC-6F0E-4808-A621C806EC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671732">
            <a:off x="11331344" y="-84616"/>
            <a:ext cx="728579" cy="7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89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40E10-AA0A-5D42-BF21-0ED7B8CC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Time to explore:</a:t>
            </a:r>
            <a:endParaRPr lang="en-AT" dirty="0">
              <a:solidFill>
                <a:srgbClr val="C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BB867E-3BFF-0640-D29C-9897B17B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66312-412E-3A6E-9794-0E7C00339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C4E8-9515-4373-8DE0-89D0CCCBBCAC}" type="slidenum">
              <a:rPr lang="de-AT" smtClean="0"/>
              <a:t>15</a:t>
            </a:fld>
            <a:endParaRPr lang="de-AT"/>
          </a:p>
        </p:txBody>
      </p:sp>
      <p:pic>
        <p:nvPicPr>
          <p:cNvPr id="6" name="Picture 5" descr="Diagram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46BA154-1F5F-26DA-4BD5-52CADEBED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960" y="795738"/>
            <a:ext cx="3744745" cy="5266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362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70821-CA56-4D0C-B110-12C6067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C00000"/>
                </a:solidFill>
              </a:rPr>
              <a:t>4. Klasse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7B7CA8-B031-4400-A7D2-A1E0996B5BF4}"/>
              </a:ext>
            </a:extLst>
          </p:cNvPr>
          <p:cNvSpPr txBox="1"/>
          <p:nvPr/>
        </p:nvSpPr>
        <p:spPr>
          <a:xfrm>
            <a:off x="833965" y="2235856"/>
            <a:ext cx="10084267" cy="2585323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de-DE" b="1" dirty="0"/>
              <a:t>Kompetenzbereich 2:  Lesen</a:t>
            </a:r>
          </a:p>
          <a:p>
            <a:endParaRPr lang="de-DE" b="1" dirty="0"/>
          </a:p>
          <a:p>
            <a:r>
              <a:rPr lang="de-DE" dirty="0"/>
              <a:t>Die Schülerinnen und Schüler können </a:t>
            </a:r>
          </a:p>
          <a:p>
            <a:endParaRPr lang="de-DE" dirty="0"/>
          </a:p>
          <a:p>
            <a:r>
              <a:rPr lang="de-DE" dirty="0"/>
              <a:t>• einfache klar strukturierte Jugendliteratur oder Sachliteratur mit befriedigendem Verständnis lesen Einstellungen (u.a. der handelnden Personen oder Autoren) erkennen </a:t>
            </a:r>
          </a:p>
          <a:p>
            <a:endParaRPr lang="de-DE" dirty="0"/>
          </a:p>
          <a:p>
            <a:r>
              <a:rPr lang="de-DE" dirty="0"/>
              <a:t>• einfache altersadäquate Texte verstehen und spezifische Informationen entnehmen</a:t>
            </a:r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661734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0079A-EB3B-43F4-82F5-0EB2CE9F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325370"/>
            <a:ext cx="4932817" cy="1019705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Reading –Speaking</a:t>
            </a:r>
            <a:endParaRPr lang="en-AT" dirty="0">
              <a:solidFill>
                <a:srgbClr val="C00000"/>
              </a:solidFill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0BB110-06CA-480D-BA46-FF89FB0482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2249224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4800" dirty="0"/>
              <a:t>Choose a famous character that interests you</a:t>
            </a:r>
          </a:p>
          <a:p>
            <a:pPr>
              <a:lnSpc>
                <a:spcPct val="120000"/>
              </a:lnSpc>
            </a:pPr>
            <a:r>
              <a:rPr lang="en-US" sz="4800" dirty="0"/>
              <a:t>Read about this person’s life</a:t>
            </a:r>
          </a:p>
          <a:p>
            <a:pPr>
              <a:lnSpc>
                <a:spcPct val="120000"/>
              </a:lnSpc>
            </a:pPr>
            <a:r>
              <a:rPr lang="en-US" sz="4800" dirty="0"/>
              <a:t>Present the famous person to your classmates (museum displays)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1D4C6D-EF6B-4CB1-8680-3B374DB2B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1" r="34380"/>
          <a:stretch/>
        </p:blipFill>
        <p:spPr>
          <a:xfrm>
            <a:off x="5311703" y="10"/>
            <a:ext cx="6878775" cy="685799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074" name="Picture 2">
            <a:hlinkClick r:id="rId3"/>
            <a:extLst>
              <a:ext uri="{FF2B5EF4-FFF2-40B4-BE49-F238E27FC236}">
                <a16:creationId xmlns:a16="http://schemas.microsoft.com/office/drawing/2014/main" id="{1A135269-7AAD-4084-9261-553C985B7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085" y="4752025"/>
            <a:ext cx="1271609" cy="189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1EF694-013C-4257-AF7E-07008EDC3BCC}"/>
              </a:ext>
            </a:extLst>
          </p:cNvPr>
          <p:cNvSpPr txBox="1"/>
          <p:nvPr/>
        </p:nvSpPr>
        <p:spPr>
          <a:xfrm>
            <a:off x="704337" y="5820033"/>
            <a:ext cx="28708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200" dirty="0">
                <a:hlinkClick r:id="rId5"/>
              </a:rPr>
              <a:t>ttps://tinyurl.com/who-was-instructions</a:t>
            </a:r>
            <a:endParaRPr lang="en-AT" sz="1200" dirty="0"/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CF49294E-EF5E-4DF5-B9BB-21806DF23396}"/>
              </a:ext>
            </a:extLst>
          </p:cNvPr>
          <p:cNvSpPr/>
          <p:nvPr/>
        </p:nvSpPr>
        <p:spPr>
          <a:xfrm>
            <a:off x="369117" y="1434516"/>
            <a:ext cx="4514553" cy="1337259"/>
          </a:xfrm>
          <a:prstGeom prst="roundRect">
            <a:avLst/>
          </a:prstGeom>
          <a:solidFill>
            <a:schemeClr val="bg1">
              <a:lumMod val="90000"/>
            </a:schemeClr>
          </a:solidFill>
          <a:ln w="12700">
            <a:solidFill>
              <a:srgbClr val="C00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05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3. oder 4. Klasse</a:t>
            </a:r>
          </a:p>
          <a:p>
            <a:pPr lvl="1"/>
            <a:r>
              <a:rPr lang="de-DE" sz="1051" dirty="0">
                <a:solidFill>
                  <a:schemeClr val="tx1"/>
                </a:solidFill>
              </a:rPr>
              <a:t>3. Klasse: über vertraute Themenbereiche erzählen und einfach (Buch-)Präsentationen halten</a:t>
            </a:r>
          </a:p>
          <a:p>
            <a:pPr lvl="1"/>
            <a:r>
              <a:rPr lang="de-DE" sz="1051" dirty="0">
                <a:solidFill>
                  <a:schemeClr val="tx1"/>
                </a:solidFill>
              </a:rPr>
              <a:t>4. Klasse: einfache Präsentationen zu vertrauten Themen, Büchern, Filmen oder Themen und Ideen von persönlichem Interesse halten </a:t>
            </a:r>
            <a:endParaRPr lang="de-AT" sz="1051" dirty="0">
              <a:solidFill>
                <a:schemeClr val="tx1"/>
              </a:solidFill>
            </a:endParaRPr>
          </a:p>
          <a:p>
            <a:pPr algn="ctr"/>
            <a:endParaRPr lang="de-AT" sz="1051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6" name="Graphic 5" descr="Pin with solid fill">
            <a:extLst>
              <a:ext uri="{FF2B5EF4-FFF2-40B4-BE49-F238E27FC236}">
                <a16:creationId xmlns:a16="http://schemas.microsoft.com/office/drawing/2014/main" id="{47AD7C87-D700-B914-419A-CCF9C28A99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4671732">
            <a:off x="4514669" y="969101"/>
            <a:ext cx="728579" cy="7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18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AAEE1-655B-414A-AB78-6C16E475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47837"/>
            <a:ext cx="10515600" cy="90350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Hören</a:t>
            </a:r>
            <a:r>
              <a:rPr lang="en-US" dirty="0">
                <a:solidFill>
                  <a:srgbClr val="C00000"/>
                </a:solidFill>
              </a:rPr>
              <a:t> und </a:t>
            </a:r>
            <a:r>
              <a:rPr lang="en-US" dirty="0" err="1">
                <a:solidFill>
                  <a:srgbClr val="C00000"/>
                </a:solidFill>
              </a:rPr>
              <a:t>Sprechen</a:t>
            </a:r>
            <a:endParaRPr lang="en-AT" dirty="0">
              <a:solidFill>
                <a:srgbClr val="C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270E71D-67F9-4E45-A530-3074C1677787}"/>
              </a:ext>
            </a:extLst>
          </p:cNvPr>
          <p:cNvSpPr/>
          <p:nvPr/>
        </p:nvSpPr>
        <p:spPr>
          <a:xfrm>
            <a:off x="6096000" y="329514"/>
            <a:ext cx="4155989" cy="1503405"/>
          </a:xfrm>
          <a:prstGeom prst="roundRect">
            <a:avLst/>
          </a:prstGeom>
          <a:solidFill>
            <a:schemeClr val="bg1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200" b="1" dirty="0">
                <a:solidFill>
                  <a:schemeClr val="tx1"/>
                </a:solidFill>
              </a:rPr>
              <a:t>Kompetenzbereich:  Hören</a:t>
            </a:r>
            <a:endParaRPr lang="de-DE" sz="1200" dirty="0">
              <a:solidFill>
                <a:schemeClr val="tx1"/>
              </a:solidFill>
            </a:endParaRPr>
          </a:p>
          <a:p>
            <a:r>
              <a:rPr lang="de-DE" sz="1200" dirty="0">
                <a:solidFill>
                  <a:schemeClr val="tx1"/>
                </a:solidFill>
              </a:rPr>
              <a:t>Die Schülerinnen und Schüler können wenn in klarer und deutlicher Standardsprache gesprochen wird</a:t>
            </a:r>
          </a:p>
          <a:p>
            <a:pPr marL="171446" indent="-171446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chemeClr val="tx1"/>
                </a:solidFill>
              </a:rPr>
              <a:t>Gespräche, kurze Erzählungen, Präsentationen, Filme und kurze Medienbeiträge über vertraute Themen verstehen.</a:t>
            </a:r>
          </a:p>
          <a:p>
            <a:endParaRPr lang="de-AT" sz="1200" dirty="0">
              <a:solidFill>
                <a:schemeClr val="tx1"/>
              </a:solidFill>
            </a:endParaRP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6996493-ADBF-492E-BF50-3EA496780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5" y="2100649"/>
            <a:ext cx="4221643" cy="14294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F31CE09F-0D5C-4E50-84B7-2C2EB2F1C0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45" y="3585262"/>
            <a:ext cx="4221643" cy="3070911"/>
          </a:xfrm>
          <a:prstGeom prst="rect">
            <a:avLst/>
          </a:prstGeom>
        </p:spPr>
      </p:pic>
      <p:pic>
        <p:nvPicPr>
          <p:cNvPr id="14" name="Picture 13" descr="A pair of headphones&#10;&#10;Description automatically generated with medium confidence">
            <a:extLst>
              <a:ext uri="{FF2B5EF4-FFF2-40B4-BE49-F238E27FC236}">
                <a16:creationId xmlns:a16="http://schemas.microsoft.com/office/drawing/2014/main" id="{F04D757F-3242-4040-9FD2-E5D649F3BD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601" y="2281882"/>
            <a:ext cx="3392112" cy="3349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7E931FD0-884E-4790-A217-AB2875FBD8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995" y="2150075"/>
            <a:ext cx="1571368" cy="15713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24AEF0F-8A4A-4DED-B1E1-F126745FDBDF}"/>
              </a:ext>
            </a:extLst>
          </p:cNvPr>
          <p:cNvSpPr txBox="1"/>
          <p:nvPr/>
        </p:nvSpPr>
        <p:spPr>
          <a:xfrm>
            <a:off x="6811571" y="5609324"/>
            <a:ext cx="2846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6"/>
              </a:rPr>
              <a:t>https://tinyurl.com/research-celebrities</a:t>
            </a:r>
            <a:endParaRPr lang="en-AT" sz="1200" dirty="0"/>
          </a:p>
        </p:txBody>
      </p:sp>
      <p:pic>
        <p:nvPicPr>
          <p:cNvPr id="3" name="Graphic 2" descr="Pin with solid fill">
            <a:extLst>
              <a:ext uri="{FF2B5EF4-FFF2-40B4-BE49-F238E27FC236}">
                <a16:creationId xmlns:a16="http://schemas.microsoft.com/office/drawing/2014/main" id="{79925831-FB10-8239-9394-7A78FEC228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4671732">
            <a:off x="9887699" y="52068"/>
            <a:ext cx="728579" cy="72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8272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228E8D-779F-4DA9-ADC6-D1BD3CED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980" y="1035213"/>
            <a:ext cx="10638033" cy="829455"/>
          </a:xfrm>
        </p:spPr>
        <p:txBody>
          <a:bodyPr>
            <a:normAutofit fontScale="90000"/>
          </a:bodyPr>
          <a:lstStyle/>
          <a:p>
            <a:r>
              <a:rPr lang="de-AT" dirty="0" err="1">
                <a:solidFill>
                  <a:srgbClr val="C00000"/>
                </a:solidFill>
                <a:cs typeface="Calibri Light"/>
              </a:rPr>
              <a:t>Examples</a:t>
            </a:r>
            <a:r>
              <a:rPr lang="de-AT" dirty="0">
                <a:solidFill>
                  <a:srgbClr val="C00000"/>
                </a:solidFill>
                <a:cs typeface="Calibri Light"/>
              </a:rPr>
              <a:t> </a:t>
            </a:r>
            <a:r>
              <a:rPr lang="de-AT" dirty="0" err="1">
                <a:solidFill>
                  <a:srgbClr val="C00000"/>
                </a:solidFill>
                <a:cs typeface="Calibri Light"/>
              </a:rPr>
              <a:t>of</a:t>
            </a:r>
            <a:r>
              <a:rPr lang="de-AT" dirty="0">
                <a:solidFill>
                  <a:srgbClr val="C00000"/>
                </a:solidFill>
                <a:cs typeface="Calibri Light"/>
              </a:rPr>
              <a:t> </a:t>
            </a:r>
            <a:r>
              <a:rPr lang="de-AT" dirty="0" err="1">
                <a:solidFill>
                  <a:srgbClr val="C00000"/>
                </a:solidFill>
                <a:cs typeface="Calibri Light"/>
              </a:rPr>
              <a:t>the</a:t>
            </a:r>
            <a:r>
              <a:rPr lang="de-AT" dirty="0">
                <a:solidFill>
                  <a:srgbClr val="C00000"/>
                </a:solidFill>
                <a:cs typeface="Calibri Light"/>
              </a:rPr>
              <a:t> </a:t>
            </a:r>
            <a:r>
              <a:rPr lang="de-AT" dirty="0" err="1">
                <a:solidFill>
                  <a:srgbClr val="C00000"/>
                </a:solidFill>
                <a:cs typeface="Calibri Light"/>
              </a:rPr>
              <a:t>book</a:t>
            </a:r>
            <a:r>
              <a:rPr lang="de-AT" dirty="0">
                <a:solidFill>
                  <a:srgbClr val="C00000"/>
                </a:solidFill>
                <a:cs typeface="Calibri Light"/>
              </a:rPr>
              <a:t> </a:t>
            </a:r>
            <a:r>
              <a:rPr lang="de-AT" dirty="0" err="1">
                <a:solidFill>
                  <a:srgbClr val="C00000"/>
                </a:solidFill>
                <a:cs typeface="Calibri Light"/>
              </a:rPr>
              <a:t>presentations</a:t>
            </a:r>
            <a:r>
              <a:rPr lang="de-AT" dirty="0">
                <a:solidFill>
                  <a:srgbClr val="C00000"/>
                </a:solidFill>
                <a:cs typeface="Calibri Light"/>
              </a:rPr>
              <a:t>: Who </a:t>
            </a:r>
            <a:r>
              <a:rPr lang="de-AT" dirty="0" err="1">
                <a:solidFill>
                  <a:srgbClr val="C00000"/>
                </a:solidFill>
                <a:cs typeface="Calibri Light"/>
              </a:rPr>
              <a:t>is</a:t>
            </a:r>
            <a:r>
              <a:rPr lang="de-AT" dirty="0">
                <a:solidFill>
                  <a:srgbClr val="C00000"/>
                </a:solidFill>
                <a:cs typeface="Calibri Light"/>
              </a:rPr>
              <a:t>? – Who was?</a:t>
            </a:r>
            <a:br>
              <a:rPr lang="de-AT" dirty="0">
                <a:solidFill>
                  <a:srgbClr val="C00000"/>
                </a:solidFill>
                <a:cs typeface="Calibri Light"/>
              </a:rPr>
            </a:br>
            <a:r>
              <a:rPr lang="de-AT" dirty="0" err="1">
                <a:solidFill>
                  <a:srgbClr val="C00000"/>
                </a:solidFill>
                <a:cs typeface="Calibri Light"/>
              </a:rPr>
              <a:t>year</a:t>
            </a:r>
            <a:r>
              <a:rPr lang="de-AT" dirty="0">
                <a:solidFill>
                  <a:srgbClr val="C00000"/>
                </a:solidFill>
                <a:cs typeface="Calibri Light"/>
              </a:rPr>
              <a:t> 3-4 MS</a:t>
            </a:r>
            <a:endParaRPr lang="de-AT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35463B-7DE3-40E9-9CAE-FE2355E1C933}"/>
              </a:ext>
            </a:extLst>
          </p:cNvPr>
          <p:cNvSpPr txBox="1"/>
          <p:nvPr/>
        </p:nvSpPr>
        <p:spPr>
          <a:xfrm>
            <a:off x="5638800" y="29718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T" dirty="0"/>
          </a:p>
        </p:txBody>
      </p:sp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6D7C9423-F81A-4471-AC07-09295FABB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3379" y="2523928"/>
            <a:ext cx="2101604" cy="3013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8800D1BC-4A9B-4C4D-A3EE-05958FAE3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574" y="2523928"/>
            <a:ext cx="2101601" cy="30135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2346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88907-324C-B45D-45E8-FE9F07E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4130351"/>
            <a:ext cx="10151464" cy="10990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 Resources for you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>
            <a:off x="9595556" y="-1"/>
            <a:ext cx="2596444" cy="8727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50925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5" name="Content Placeholder 4">
            <a:hlinkClick r:id="rId5"/>
            <a:extLst>
              <a:ext uri="{FF2B5EF4-FFF2-40B4-BE49-F238E27FC236}">
                <a16:creationId xmlns:a16="http://schemas.microsoft.com/office/drawing/2014/main" id="{0588C474-45C9-20D1-FF40-8462F6D35A6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6"/>
          <a:stretch>
            <a:fillRect/>
          </a:stretch>
        </p:blipFill>
        <p:spPr>
          <a:xfrm>
            <a:off x="2565305" y="643467"/>
            <a:ext cx="7061389" cy="31423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>
            <a:off x="7586661" y="3142319"/>
            <a:ext cx="4605339" cy="3715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751F1-1506-32A0-D741-FDE9C00A4938}"/>
              </a:ext>
            </a:extLst>
          </p:cNvPr>
          <p:cNvSpPr txBox="1"/>
          <p:nvPr/>
        </p:nvSpPr>
        <p:spPr>
          <a:xfrm>
            <a:off x="3551464" y="3093289"/>
            <a:ext cx="582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C000"/>
                </a:solidFill>
              </a:rPr>
              <a:t>https://tinyurl.com/lis-polzleitner-reading</a:t>
            </a:r>
            <a:endParaRPr lang="en-AT" sz="2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5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2CC3AC7-C40D-451F-8CDB-D402ED69F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15" y="2723199"/>
            <a:ext cx="6189459" cy="401460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228E8D-779F-4DA9-ADC6-D1BD3CED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2725" y="288990"/>
            <a:ext cx="8185848" cy="587831"/>
          </a:xfrm>
        </p:spPr>
        <p:txBody>
          <a:bodyPr>
            <a:normAutofit/>
          </a:bodyPr>
          <a:lstStyle/>
          <a:p>
            <a:r>
              <a:rPr lang="de-AT" dirty="0">
                <a:solidFill>
                  <a:srgbClr val="C00000"/>
                </a:solidFill>
              </a:rPr>
              <a:t>Beispiel: Lesen - Sprechen - Schreiben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8B553E-75C7-4190-AA25-EDF7B9EA21A4}"/>
              </a:ext>
            </a:extLst>
          </p:cNvPr>
          <p:cNvSpPr txBox="1"/>
          <p:nvPr/>
        </p:nvSpPr>
        <p:spPr>
          <a:xfrm>
            <a:off x="489415" y="1105810"/>
            <a:ext cx="2740347" cy="477053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+mn-lt"/>
                <a:cs typeface="+mn-lt"/>
              </a:rPr>
              <a:t>In this project you will again choose an interesting book. This time you are going to work with a partner and read the book in class. These books are different: every few pages you will have to decide how you want to continue.</a:t>
            </a:r>
            <a:endParaRPr lang="en-US" sz="1600" dirty="0">
              <a:cs typeface="Calibri"/>
            </a:endParaRPr>
          </a:p>
          <a:p>
            <a:endParaRPr lang="en-US" sz="1600" dirty="0">
              <a:ea typeface="+mn-lt"/>
              <a:cs typeface="+mn-lt"/>
            </a:endParaRPr>
          </a:p>
          <a:p>
            <a:r>
              <a:rPr lang="en-US" sz="1600" dirty="0">
                <a:ea typeface="+mn-lt"/>
                <a:cs typeface="+mn-lt"/>
              </a:rPr>
              <a:t>Discuss the advantages and disadvantages of each option with your partner. </a:t>
            </a:r>
            <a:endParaRPr lang="en-US" sz="1600" dirty="0">
              <a:cs typeface="Calibri"/>
            </a:endParaRPr>
          </a:p>
          <a:p>
            <a:r>
              <a:rPr lang="en-US" sz="1600" dirty="0">
                <a:ea typeface="+mn-lt"/>
                <a:cs typeface="+mn-lt"/>
              </a:rPr>
              <a:t>Keep track of your  decisions on your "decision tree" sheet. You need this so you do not get lost in the story.</a:t>
            </a:r>
            <a:endParaRPr lang="en-US" sz="1600" dirty="0">
              <a:cs typeface="Calibri"/>
            </a:endParaRPr>
          </a:p>
          <a:p>
            <a:r>
              <a:rPr lang="en-US" sz="1600" dirty="0">
                <a:ea typeface="+mn-lt"/>
                <a:cs typeface="+mn-lt"/>
              </a:rPr>
              <a:t>Tip: Use your discussion phrases sheet. How many phrases can you use?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947A14-7459-4E78-8089-88E0250BD8DB}"/>
              </a:ext>
            </a:extLst>
          </p:cNvPr>
          <p:cNvSpPr txBox="1"/>
          <p:nvPr/>
        </p:nvSpPr>
        <p:spPr>
          <a:xfrm>
            <a:off x="489417" y="6031970"/>
            <a:ext cx="444916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Mehr </a:t>
            </a:r>
            <a:r>
              <a:rPr lang="en-US" dirty="0" err="1"/>
              <a:t>über</a:t>
            </a:r>
            <a:r>
              <a:rPr lang="en-US" dirty="0"/>
              <a:t> 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>
                <a:ea typeface="+mn-lt"/>
                <a:cs typeface="+mn-lt"/>
                <a:hlinkClick r:id="rId3"/>
              </a:rPr>
              <a:t>Choose your own adventure</a:t>
            </a:r>
            <a:endParaRPr lang="en-US" dirty="0"/>
          </a:p>
        </p:txBody>
      </p:sp>
      <p:pic>
        <p:nvPicPr>
          <p:cNvPr id="11" name="Picture 11" descr="Text&#10;&#10;Description automatically generated">
            <a:extLst>
              <a:ext uri="{FF2B5EF4-FFF2-40B4-BE49-F238E27FC236}">
                <a16:creationId xmlns:a16="http://schemas.microsoft.com/office/drawing/2014/main" id="{C67F34F5-79B9-4779-B518-E414266A07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348" y="799018"/>
            <a:ext cx="1886465" cy="241428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49584B-33C1-4664-8C01-2CAACDB4E9D0}"/>
              </a:ext>
            </a:extLst>
          </p:cNvPr>
          <p:cNvSpPr/>
          <p:nvPr/>
        </p:nvSpPr>
        <p:spPr>
          <a:xfrm>
            <a:off x="6742671" y="910282"/>
            <a:ext cx="4155989" cy="1503405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DE" sz="1200" b="1" dirty="0">
                <a:solidFill>
                  <a:schemeClr val="tx1"/>
                </a:solidFill>
              </a:rPr>
              <a:t>Kompetenzbereich 2:  </a:t>
            </a:r>
            <a:r>
              <a:rPr lang="de-DE" sz="1200" dirty="0">
                <a:solidFill>
                  <a:schemeClr val="tx1"/>
                </a:solidFill>
              </a:rPr>
              <a:t>Lesen</a:t>
            </a:r>
          </a:p>
          <a:p>
            <a:r>
              <a:rPr lang="de-DE" sz="1200" dirty="0">
                <a:solidFill>
                  <a:schemeClr val="tx1"/>
                </a:solidFill>
              </a:rPr>
              <a:t>Die Schülerinnen und Schüler können </a:t>
            </a:r>
          </a:p>
          <a:p>
            <a:r>
              <a:rPr lang="de-DE" sz="1200" dirty="0">
                <a:solidFill>
                  <a:schemeClr val="tx1"/>
                </a:solidFill>
              </a:rPr>
              <a:t>• einfache klar strukturierte Jugendliteratur oder Sachliteratur mit befriedigendem Verständnis lesen Einstellungen (u.a. der handelnden Personen oder Autoren) erkennen </a:t>
            </a:r>
          </a:p>
          <a:p>
            <a:r>
              <a:rPr lang="de-DE" sz="1200" dirty="0">
                <a:solidFill>
                  <a:schemeClr val="tx1"/>
                </a:solidFill>
              </a:rPr>
              <a:t>• einfache altersadäquate Texte verstehen und spezifische Informationen entnehmen</a:t>
            </a:r>
            <a:endParaRPr lang="de-A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794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AA55630-8B7F-431C-874B-2841AE8DC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49" y="1209962"/>
            <a:ext cx="4859327" cy="5358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81263C-29AF-4D3F-85AF-ADF607AA5185}"/>
              </a:ext>
            </a:extLst>
          </p:cNvPr>
          <p:cNvSpPr txBox="1"/>
          <p:nvPr/>
        </p:nvSpPr>
        <p:spPr>
          <a:xfrm>
            <a:off x="2598266" y="159383"/>
            <a:ext cx="2778209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u="sng" dirty="0">
                <a:ea typeface="+mn-lt"/>
                <a:cs typeface="+mn-lt"/>
                <a:hlinkClick r:id="rId3"/>
              </a:rPr>
              <a:t>Letter to a friend (Assignment</a:t>
            </a:r>
            <a:r>
              <a:rPr lang="en-US" sz="1400" u="sng" dirty="0">
                <a:ea typeface="+mn-lt"/>
                <a:cs typeface="+mn-lt"/>
              </a:rPr>
              <a:t>)</a:t>
            </a:r>
            <a:endParaRPr lang="en-US" sz="1400" dirty="0"/>
          </a:p>
          <a:p>
            <a:r>
              <a:rPr lang="en-US" sz="1400" dirty="0">
                <a:ea typeface="+mn-lt"/>
                <a:cs typeface="+mn-lt"/>
              </a:rPr>
              <a:t>After reading the book and finding a good way out of the maze, write a letter to a friend telling him/her about your exciting and dangerous adventure in the last few days.</a:t>
            </a:r>
            <a:endParaRPr lang="en-US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5E09D0-60D9-473A-834B-55BC11A456F8}"/>
              </a:ext>
            </a:extLst>
          </p:cNvPr>
          <p:cNvSpPr txBox="1"/>
          <p:nvPr/>
        </p:nvSpPr>
        <p:spPr>
          <a:xfrm>
            <a:off x="6096000" y="580770"/>
            <a:ext cx="5436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more complex post reading assignment:</a:t>
            </a:r>
          </a:p>
          <a:p>
            <a:endParaRPr lang="en-US" b="1" dirty="0"/>
          </a:p>
          <a:p>
            <a:r>
              <a:rPr lang="en-US" dirty="0"/>
              <a:t>Write your own CYOA story. Follow the instructions in the booklet.</a:t>
            </a:r>
          </a:p>
          <a:p>
            <a:endParaRPr lang="en-US" dirty="0"/>
          </a:p>
          <a:p>
            <a:endParaRPr lang="en-AT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D2845E-572A-43EE-B595-A2B1086D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162" y="1878226"/>
            <a:ext cx="2951805" cy="2213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8F4C6-FF44-4DAB-8F4C-2C176E7F3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3524" y="1839613"/>
            <a:ext cx="2028825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49C486-70ED-4690-AD70-964A852338E4}"/>
              </a:ext>
            </a:extLst>
          </p:cNvPr>
          <p:cNvSpPr txBox="1"/>
          <p:nvPr/>
        </p:nvSpPr>
        <p:spPr>
          <a:xfrm>
            <a:off x="6101599" y="4320746"/>
            <a:ext cx="3380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https://tinyurl.com/cyoa-writing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3135194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67564-2F94-A776-A093-C301B6937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2" y="1270353"/>
            <a:ext cx="10638033" cy="829455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BREAKOUT Rooms </a:t>
            </a:r>
            <a:r>
              <a:rPr lang="en-US" dirty="0" err="1">
                <a:solidFill>
                  <a:srgbClr val="C00000"/>
                </a:solidFill>
              </a:rPr>
              <a:t>zum</a:t>
            </a:r>
            <a:r>
              <a:rPr lang="en-US" dirty="0">
                <a:solidFill>
                  <a:srgbClr val="C00000"/>
                </a:solidFill>
              </a:rPr>
              <a:t> Thema LESEN</a:t>
            </a:r>
            <a:endParaRPr lang="en-AT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9BB7F-9636-E0FF-6A38-155BDAE93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r>
              <a:rPr lang="en-US" sz="2133" dirty="0" err="1"/>
              <a:t>Wählen</a:t>
            </a:r>
            <a:r>
              <a:rPr lang="en-US" sz="2133" dirty="0"/>
              <a:t> Sie </a:t>
            </a:r>
            <a:r>
              <a:rPr lang="en-US" sz="2133" dirty="0" err="1"/>
              <a:t>eine</a:t>
            </a:r>
            <a:r>
              <a:rPr lang="en-US" sz="2133" dirty="0"/>
              <a:t> </a:t>
            </a:r>
            <a:r>
              <a:rPr lang="en-US" sz="2133" dirty="0" err="1"/>
              <a:t>Schulstufe</a:t>
            </a:r>
            <a:r>
              <a:rPr lang="en-US" sz="2133" dirty="0"/>
              <a:t>/ </a:t>
            </a:r>
            <a:r>
              <a:rPr lang="en-US" sz="2133" dirty="0" err="1"/>
              <a:t>Alterststufe</a:t>
            </a:r>
            <a:r>
              <a:rPr lang="en-US" sz="2133" dirty="0"/>
              <a:t> </a:t>
            </a:r>
          </a:p>
          <a:p>
            <a:pPr>
              <a:lnSpc>
                <a:spcPct val="100000"/>
              </a:lnSpc>
            </a:pPr>
            <a:endParaRPr lang="en-US" sz="2133" dirty="0"/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133" dirty="0"/>
              <a:t>Beginners (year 1)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133" dirty="0"/>
              <a:t>Lower Intermediate (year 2-3)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133" dirty="0"/>
              <a:t>Intermediate (year 3-4)</a:t>
            </a:r>
          </a:p>
          <a:p>
            <a:pPr lvl="2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2133" dirty="0"/>
          </a:p>
          <a:p>
            <a:pPr>
              <a:lnSpc>
                <a:spcPct val="100000"/>
              </a:lnSpc>
            </a:pPr>
            <a:r>
              <a:rPr lang="en-US" sz="2133" dirty="0" err="1"/>
              <a:t>Tauschen</a:t>
            </a:r>
            <a:r>
              <a:rPr lang="en-US" sz="2133" dirty="0"/>
              <a:t> Sie </a:t>
            </a:r>
            <a:r>
              <a:rPr lang="en-US" sz="2133" dirty="0" err="1"/>
              <a:t>Ihre</a:t>
            </a:r>
            <a:r>
              <a:rPr lang="en-US" sz="2133" dirty="0"/>
              <a:t> </a:t>
            </a:r>
            <a:r>
              <a:rPr lang="en-US" sz="2133" dirty="0" err="1"/>
              <a:t>eigenen</a:t>
            </a:r>
            <a:r>
              <a:rPr lang="en-US" sz="2133" dirty="0"/>
              <a:t> </a:t>
            </a:r>
            <a:r>
              <a:rPr lang="en-US" sz="2133" dirty="0" err="1"/>
              <a:t>Erfahrungen</a:t>
            </a:r>
            <a:r>
              <a:rPr lang="en-US" sz="2133" dirty="0"/>
              <a:t> </a:t>
            </a:r>
            <a:r>
              <a:rPr lang="en-US" sz="2133" dirty="0" err="1"/>
              <a:t>mit</a:t>
            </a:r>
            <a:r>
              <a:rPr lang="en-US" sz="2133" dirty="0"/>
              <a:t> </a:t>
            </a:r>
            <a:r>
              <a:rPr lang="en-US" sz="2133" dirty="0" err="1"/>
              <a:t>geeigneten</a:t>
            </a:r>
            <a:r>
              <a:rPr lang="en-US" sz="2133" dirty="0"/>
              <a:t> </a:t>
            </a:r>
            <a:r>
              <a:rPr lang="en-US" sz="2133" dirty="0" err="1"/>
              <a:t>Büchern</a:t>
            </a:r>
            <a:r>
              <a:rPr lang="en-US" sz="2133" dirty="0"/>
              <a:t> für </a:t>
            </a:r>
            <a:r>
              <a:rPr lang="en-US" sz="2133" dirty="0" err="1"/>
              <a:t>diese</a:t>
            </a:r>
            <a:r>
              <a:rPr lang="en-US" sz="2133" dirty="0"/>
              <a:t> </a:t>
            </a:r>
            <a:r>
              <a:rPr lang="en-US" sz="2133" dirty="0" err="1"/>
              <a:t>Altersgruppe</a:t>
            </a:r>
            <a:r>
              <a:rPr lang="en-US" sz="2133" dirty="0"/>
              <a:t> </a:t>
            </a:r>
            <a:r>
              <a:rPr lang="en-US" sz="2133" dirty="0" err="1"/>
              <a:t>aus</a:t>
            </a:r>
            <a:r>
              <a:rPr lang="en-US" sz="2133" dirty="0"/>
              <a:t> und </a:t>
            </a:r>
            <a:r>
              <a:rPr lang="en-US" sz="2133" dirty="0" err="1"/>
              <a:t>suchen</a:t>
            </a:r>
            <a:r>
              <a:rPr lang="en-US" sz="2133" dirty="0"/>
              <a:t> Sie auf epep.at </a:t>
            </a:r>
            <a:r>
              <a:rPr lang="en-US" sz="2133" dirty="0" err="1"/>
              <a:t>nach</a:t>
            </a:r>
            <a:r>
              <a:rPr lang="en-US" sz="2133" dirty="0"/>
              <a:t> </a:t>
            </a:r>
            <a:r>
              <a:rPr lang="en-US" sz="2133" dirty="0" err="1"/>
              <a:t>geeigneten</a:t>
            </a:r>
            <a:r>
              <a:rPr lang="en-US" sz="2133" dirty="0"/>
              <a:t> </a:t>
            </a:r>
            <a:r>
              <a:rPr lang="en-US" sz="2133" dirty="0" err="1"/>
              <a:t>Büchern</a:t>
            </a:r>
            <a:r>
              <a:rPr lang="en-US" sz="2133" dirty="0"/>
              <a:t>.</a:t>
            </a:r>
          </a:p>
          <a:p>
            <a:pPr>
              <a:lnSpc>
                <a:spcPct val="100000"/>
              </a:lnSpc>
            </a:pPr>
            <a:endParaRPr lang="en-US" sz="2133" dirty="0"/>
          </a:p>
          <a:p>
            <a:pPr>
              <a:lnSpc>
                <a:spcPct val="100000"/>
              </a:lnSpc>
            </a:pPr>
            <a:r>
              <a:rPr lang="en-US" sz="2133" dirty="0" err="1"/>
              <a:t>Sammeln</a:t>
            </a:r>
            <a:r>
              <a:rPr lang="en-US" sz="2133" dirty="0"/>
              <a:t> Sie </a:t>
            </a:r>
            <a:r>
              <a:rPr lang="en-US" sz="2133" dirty="0" err="1"/>
              <a:t>auftretende</a:t>
            </a:r>
            <a:r>
              <a:rPr lang="en-US" sz="2133" dirty="0"/>
              <a:t> </a:t>
            </a:r>
            <a:r>
              <a:rPr lang="en-US" sz="2133" dirty="0" err="1"/>
              <a:t>Fragen</a:t>
            </a:r>
            <a:r>
              <a:rPr lang="en-US" sz="2133" dirty="0"/>
              <a:t> um </a:t>
            </a:r>
            <a:r>
              <a:rPr lang="en-US" sz="2133" dirty="0" err="1"/>
              <a:t>diese</a:t>
            </a:r>
            <a:r>
              <a:rPr lang="en-US" sz="2133" dirty="0"/>
              <a:t> </a:t>
            </a:r>
            <a:r>
              <a:rPr lang="en-US" sz="2133" dirty="0" err="1"/>
              <a:t>im</a:t>
            </a:r>
            <a:r>
              <a:rPr lang="en-US" sz="2133" dirty="0"/>
              <a:t> </a:t>
            </a:r>
            <a:r>
              <a:rPr lang="en-US" sz="2133" dirty="0" err="1"/>
              <a:t>folgenden</a:t>
            </a:r>
            <a:r>
              <a:rPr lang="en-US" sz="2133" dirty="0"/>
              <a:t> Plenum </a:t>
            </a:r>
            <a:r>
              <a:rPr lang="en-US" sz="2133" dirty="0" err="1"/>
              <a:t>zu</a:t>
            </a:r>
            <a:r>
              <a:rPr lang="en-US" sz="2133" dirty="0"/>
              <a:t> </a:t>
            </a:r>
            <a:r>
              <a:rPr lang="en-US" sz="2133" dirty="0" err="1"/>
              <a:t>diskutieren</a:t>
            </a:r>
            <a:r>
              <a:rPr lang="en-US" sz="2133" dirty="0"/>
              <a:t>.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A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253B0-24DD-2CA5-3F5D-9592B8438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CA164C-5548-9262-500E-754AF672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7C4E8-9515-4373-8DE0-89D0CCCBBCAC}" type="slidenum">
              <a:rPr lang="de-AT" smtClean="0"/>
              <a:t>22</a:t>
            </a:fld>
            <a:endParaRPr lang="de-AT"/>
          </a:p>
        </p:txBody>
      </p:sp>
      <p:pic>
        <p:nvPicPr>
          <p:cNvPr id="7" name="Picture 6" descr="A picture containing icon">
            <a:extLst>
              <a:ext uri="{FF2B5EF4-FFF2-40B4-BE49-F238E27FC236}">
                <a16:creationId xmlns:a16="http://schemas.microsoft.com/office/drawing/2014/main" id="{32BD78FF-4B77-BE8E-52CE-CABAA763E2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02579" y="222567"/>
            <a:ext cx="1368368" cy="1368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EEFB37-960D-CA29-A5B4-FBD6BF513B18}"/>
              </a:ext>
            </a:extLst>
          </p:cNvPr>
          <p:cNvSpPr txBox="1"/>
          <p:nvPr/>
        </p:nvSpPr>
        <p:spPr>
          <a:xfrm>
            <a:off x="9857023" y="746571"/>
            <a:ext cx="97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15 min</a:t>
            </a:r>
            <a:endParaRPr lang="en-AT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DE270-8F22-FA20-0F76-674DC4653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7"/>
          <a:stretch/>
        </p:blipFill>
        <p:spPr>
          <a:xfrm>
            <a:off x="8602579" y="1732546"/>
            <a:ext cx="1876309" cy="2014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725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358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74679-492A-52F0-D869-639E6652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share our status quo: Where are we?</a:t>
            </a:r>
            <a:endParaRPr lang="en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93D68-2C76-C017-8662-35DDA502CF2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AT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BE1EE8A6-FCB2-AC04-49A5-A88A6DCE3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720" y="2416886"/>
            <a:ext cx="7438290" cy="35351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9B987E-BFF2-282A-FCF3-67806FDBBD58}"/>
              </a:ext>
            </a:extLst>
          </p:cNvPr>
          <p:cNvSpPr txBox="1"/>
          <p:nvPr/>
        </p:nvSpPr>
        <p:spPr>
          <a:xfrm>
            <a:off x="2604406" y="5061857"/>
            <a:ext cx="3955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C000"/>
                </a:solidFill>
              </a:rPr>
              <a:t>https://tinyurl.com/reading-ideas</a:t>
            </a:r>
            <a:endParaRPr lang="en-AT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57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A391C69-E52F-4DC0-B51A-0DABC54840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8390FD-448E-4FF2-AEE8-C46960568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59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891AAC-C26B-4544-8028-FC7AF60AA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8154"/>
          <a:stretch/>
        </p:blipFill>
        <p:spPr>
          <a:xfrm>
            <a:off x="7357274" y="10"/>
            <a:ext cx="4834726" cy="6857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D259F2-A289-4420-B3EB-BBC6A904F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2B952-B2C3-4EA8-BD49-5726EE444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1075" y="1358901"/>
            <a:ext cx="5280026" cy="2730498"/>
          </a:xfrm>
        </p:spPr>
        <p:txBody>
          <a:bodyPr>
            <a:normAutofit/>
          </a:bodyPr>
          <a:lstStyle/>
          <a:p>
            <a:r>
              <a:rPr lang="de-AT"/>
              <a:t>My highlights from the book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6B41B1-E648-4B27-A4A5-FB5B1BE1A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0148" y="4165600"/>
            <a:ext cx="5140954" cy="1371599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93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E94ADDC-FBCA-4838-8D97-4B0770AFC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DB06F6B-6027-4B19-829E-EEDE917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DE133B-3086-464D-9A74-631DF471DEB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1892" y="957485"/>
            <a:ext cx="5264726" cy="4050933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13320C-B784-4283-8DF6-81F01E52CB5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256019" y="838201"/>
            <a:ext cx="5797435" cy="274128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A11D6-C4F1-476E-8455-2C26DEDE9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717727-6E80-4D56-AF23-9E0AE1D5A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185436-B828-4440-945B-1429552F3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484" y="5084653"/>
            <a:ext cx="10916365" cy="11375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Why does reading work so well?</a:t>
            </a:r>
          </a:p>
        </p:txBody>
      </p:sp>
    </p:spTree>
    <p:extLst>
      <p:ext uri="{BB962C8B-B14F-4D97-AF65-F5344CB8AC3E}">
        <p14:creationId xmlns:p14="http://schemas.microsoft.com/office/powerpoint/2010/main" val="683937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1408BAF-1350-4BC5-9C72-82A08BB07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E67B53-E530-4CC6-B1E7-4CCC1FD6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E94ADDC-FBCA-4838-8D97-4B0770AFC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DB06F6B-6027-4B19-829E-EEDE91726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F93372-84C1-4530-B9B6-8611E44BA2F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70164" y="957485"/>
            <a:ext cx="5231218" cy="4480424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6C718E-3A93-49F1-AF24-DD3B5617B31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59582" y="1030711"/>
            <a:ext cx="5618644" cy="3957669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CA11D6-C4F1-476E-8455-2C26DEDE94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8"/>
          <a:stretch/>
        </p:blipFill>
        <p:spPr>
          <a:xfrm>
            <a:off x="-2607" y="0"/>
            <a:ext cx="12192000" cy="30533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0717727-6E80-4D56-AF23-9E0AE1D5A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4" t="46543"/>
          <a:stretch/>
        </p:blipFill>
        <p:spPr>
          <a:xfrm>
            <a:off x="8500434" y="3191932"/>
            <a:ext cx="3686351" cy="3666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ACD62E-5524-459B-9426-2F5B61F0A0BB}"/>
              </a:ext>
            </a:extLst>
          </p:cNvPr>
          <p:cNvSpPr txBox="1"/>
          <p:nvPr/>
        </p:nvSpPr>
        <p:spPr>
          <a:xfrm>
            <a:off x="489804" y="5126962"/>
            <a:ext cx="10916365" cy="1137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latin typeface="+mj-lt"/>
                <a:ea typeface="+mj-ea"/>
                <a:cs typeface="+mj-cs"/>
              </a:rPr>
              <a:t>The Forgetting Hypothesis </a:t>
            </a:r>
          </a:p>
        </p:txBody>
      </p:sp>
    </p:spTree>
    <p:extLst>
      <p:ext uri="{BB962C8B-B14F-4D97-AF65-F5344CB8AC3E}">
        <p14:creationId xmlns:p14="http://schemas.microsoft.com/office/powerpoint/2010/main" val="333366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F98702-24AC-4AC6-ADC1-E4114922EE5F}"/>
              </a:ext>
            </a:extLst>
          </p:cNvPr>
          <p:cNvPicPr/>
          <p:nvPr/>
        </p:nvPicPr>
        <p:blipFill rotWithShape="1">
          <a:blip r:embed="rId2"/>
          <a:srcRect r="14485"/>
          <a:stretch/>
        </p:blipFill>
        <p:spPr>
          <a:xfrm>
            <a:off x="202673" y="1265238"/>
            <a:ext cx="5356879" cy="2855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661032-E9EA-4F02-BB7D-FEB7A10E4123}"/>
              </a:ext>
            </a:extLst>
          </p:cNvPr>
          <p:cNvPicPr/>
          <p:nvPr/>
        </p:nvPicPr>
        <p:blipFill rotWithShape="1">
          <a:blip r:embed="rId3"/>
          <a:srcRect b="25501"/>
          <a:stretch/>
        </p:blipFill>
        <p:spPr bwMode="auto">
          <a:xfrm>
            <a:off x="5377267" y="451803"/>
            <a:ext cx="5731510" cy="162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F1CD0F-2D0E-463E-BABB-45D45C81B0A3}"/>
              </a:ext>
            </a:extLst>
          </p:cNvPr>
          <p:cNvPicPr/>
          <p:nvPr/>
        </p:nvPicPr>
        <p:blipFill rotWithShape="1">
          <a:blip r:embed="rId4"/>
          <a:srcRect b="28629"/>
          <a:stretch/>
        </p:blipFill>
        <p:spPr bwMode="auto">
          <a:xfrm>
            <a:off x="6011430" y="2333471"/>
            <a:ext cx="5936672" cy="1828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08E855-55AD-4A74-974D-3953E4407BFC}"/>
              </a:ext>
            </a:extLst>
          </p:cNvPr>
          <p:cNvPicPr/>
          <p:nvPr/>
        </p:nvPicPr>
        <p:blipFill rotWithShape="1">
          <a:blip r:embed="rId5"/>
          <a:srcRect b="27637"/>
          <a:stretch/>
        </p:blipFill>
        <p:spPr bwMode="auto">
          <a:xfrm rot="21264679">
            <a:off x="126431" y="5193231"/>
            <a:ext cx="5382463" cy="1303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85F393-DEB1-492E-A24F-3A4BCB188C50}"/>
              </a:ext>
            </a:extLst>
          </p:cNvPr>
          <p:cNvPicPr/>
          <p:nvPr/>
        </p:nvPicPr>
        <p:blipFill rotWithShape="1">
          <a:blip r:embed="rId6"/>
          <a:srcRect b="21063"/>
          <a:stretch/>
        </p:blipFill>
        <p:spPr bwMode="auto">
          <a:xfrm>
            <a:off x="5032982" y="4355059"/>
            <a:ext cx="5731510" cy="1489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1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95E5D5-34AE-44B8-86C0-F9AD480B7DF1}"/>
              </a:ext>
            </a:extLst>
          </p:cNvPr>
          <p:cNvPicPr/>
          <p:nvPr/>
        </p:nvPicPr>
        <p:blipFill rotWithShape="1">
          <a:blip r:embed="rId2"/>
          <a:srcRect b="15951"/>
          <a:stretch/>
        </p:blipFill>
        <p:spPr bwMode="auto">
          <a:xfrm>
            <a:off x="1098944" y="723211"/>
            <a:ext cx="5731510" cy="247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2D75D7-2BC3-4463-99E1-CBF1CF5ACD8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4815" y="3390394"/>
            <a:ext cx="5731510" cy="3124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4941D-A202-4F4A-BD95-B4A4FD1CD12B}"/>
              </a:ext>
            </a:extLst>
          </p:cNvPr>
          <p:cNvPicPr/>
          <p:nvPr/>
        </p:nvPicPr>
        <p:blipFill rotWithShape="1">
          <a:blip r:embed="rId4"/>
          <a:srcRect r="7696" b="11482"/>
          <a:stretch/>
        </p:blipFill>
        <p:spPr bwMode="auto">
          <a:xfrm>
            <a:off x="6262477" y="2403571"/>
            <a:ext cx="5784708" cy="2663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90309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70821-CA56-4D0C-B110-12C60676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>
                <a:solidFill>
                  <a:srgbClr val="C00000"/>
                </a:solidFill>
              </a:rPr>
              <a:t>LESEN</a:t>
            </a:r>
            <a:br>
              <a:rPr lang="de-AT" dirty="0">
                <a:solidFill>
                  <a:srgbClr val="C00000"/>
                </a:solidFill>
              </a:rPr>
            </a:br>
            <a:r>
              <a:rPr lang="de-AT" dirty="0">
                <a:solidFill>
                  <a:srgbClr val="C00000"/>
                </a:solidFill>
              </a:rPr>
              <a:t>1. Klasse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787F8AD-ECB1-4798-816F-06B43684BB15}"/>
              </a:ext>
            </a:extLst>
          </p:cNvPr>
          <p:cNvSpPr txBox="1"/>
          <p:nvPr/>
        </p:nvSpPr>
        <p:spPr>
          <a:xfrm>
            <a:off x="720002" y="2624877"/>
            <a:ext cx="8303703" cy="203132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de-DE" b="1" dirty="0"/>
              <a:t>Kompetenzbereich 2: Lesen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Die Schülerinnen und Schüler können </a:t>
            </a:r>
          </a:p>
          <a:p>
            <a:endParaRPr lang="de-DE" dirty="0"/>
          </a:p>
          <a:p>
            <a:pPr lvl="1"/>
            <a:r>
              <a:rPr lang="de-DE" dirty="0"/>
              <a:t>• einfache Arbeitsanweisungen und Mitteilungen verstehen </a:t>
            </a:r>
          </a:p>
          <a:p>
            <a:pPr lvl="1"/>
            <a:endParaRPr lang="de-DE" dirty="0"/>
          </a:p>
          <a:p>
            <a:pPr lvl="1"/>
            <a:r>
              <a:rPr lang="de-DE" dirty="0"/>
              <a:t>• </a:t>
            </a:r>
            <a:r>
              <a:rPr lang="de-DE" b="1" dirty="0"/>
              <a:t>sehr einfache Texte über vertraute Themen verstehen</a:t>
            </a:r>
            <a:endParaRPr lang="de-AT" b="1" dirty="0"/>
          </a:p>
        </p:txBody>
      </p:sp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4BB49A43-6687-829E-BF35-2291EB10C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1047" y="516422"/>
            <a:ext cx="2649957" cy="6787468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65393003-D3E2-C79A-4D7A-A8529F07A1D5}"/>
              </a:ext>
            </a:extLst>
          </p:cNvPr>
          <p:cNvSpPr/>
          <p:nvPr/>
        </p:nvSpPr>
        <p:spPr>
          <a:xfrm>
            <a:off x="8174678" y="1807076"/>
            <a:ext cx="541421" cy="1002632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T" sz="240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2F6AAE-1602-4263-F8CD-FC554AA0C4AD}"/>
              </a:ext>
            </a:extLst>
          </p:cNvPr>
          <p:cNvSpPr/>
          <p:nvPr/>
        </p:nvSpPr>
        <p:spPr>
          <a:xfrm>
            <a:off x="7732295" y="2891591"/>
            <a:ext cx="1419727" cy="7499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Top-down reading strategies</a:t>
            </a:r>
            <a:endParaRPr lang="en-AT" sz="1600" dirty="0"/>
          </a:p>
        </p:txBody>
      </p:sp>
    </p:spTree>
    <p:extLst>
      <p:ext uri="{BB962C8B-B14F-4D97-AF65-F5344CB8AC3E}">
        <p14:creationId xmlns:p14="http://schemas.microsoft.com/office/powerpoint/2010/main" val="227164056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812</Words>
  <Application>Microsoft Office PowerPoint</Application>
  <PresentationFormat>Widescreen</PresentationFormat>
  <Paragraphs>113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Tw Cen MT</vt:lpstr>
      <vt:lpstr>Wingdings</vt:lpstr>
      <vt:lpstr>Droplet</vt:lpstr>
      <vt:lpstr>Reading in the New Curriculum</vt:lpstr>
      <vt:lpstr> Resources for you</vt:lpstr>
      <vt:lpstr>Let’s share our status quo: Where are we?</vt:lpstr>
      <vt:lpstr>My highlights from the book</vt:lpstr>
      <vt:lpstr>Why does reading work so well?</vt:lpstr>
      <vt:lpstr>PowerPoint Presentation</vt:lpstr>
      <vt:lpstr>PowerPoint Presentation</vt:lpstr>
      <vt:lpstr>PowerPoint Presentation</vt:lpstr>
      <vt:lpstr>LESEN 1. Klasse</vt:lpstr>
      <vt:lpstr>First reading / Reading Diary – erster Eintrag</vt:lpstr>
      <vt:lpstr>First reading / Reading Diary – Zweiter Eintrag</vt:lpstr>
      <vt:lpstr>Storytime in the classroom Which of the stories would you like to hear?</vt:lpstr>
      <vt:lpstr>Lesen:  2. Klasse</vt:lpstr>
      <vt:lpstr>Reading Diary – year 2-3</vt:lpstr>
      <vt:lpstr>Time to explore:</vt:lpstr>
      <vt:lpstr>4. Klasse</vt:lpstr>
      <vt:lpstr>Reading –Speaking</vt:lpstr>
      <vt:lpstr>Hören und Sprechen</vt:lpstr>
      <vt:lpstr>Examples of the book presentations: Who is? – Who was? year 3-4 MS</vt:lpstr>
      <vt:lpstr>Beispiel: Lesen - Sprechen - Schreiben</vt:lpstr>
      <vt:lpstr>PowerPoint Presentation</vt:lpstr>
      <vt:lpstr>BREAKOUT Rooms zum Thema LESEN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highlights from the book</dc:title>
  <dc:creator>LP</dc:creator>
  <cp:lastModifiedBy>Lis Polzleitner</cp:lastModifiedBy>
  <cp:revision>8</cp:revision>
  <dcterms:created xsi:type="dcterms:W3CDTF">2020-11-21T07:44:48Z</dcterms:created>
  <dcterms:modified xsi:type="dcterms:W3CDTF">2023-11-20T11:55:15Z</dcterms:modified>
</cp:coreProperties>
</file>