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56" r:id="rId4"/>
    <p:sldId id="260" r:id="rId5"/>
    <p:sldId id="261" r:id="rId6"/>
    <p:sldId id="257" r:id="rId7"/>
    <p:sldId id="258" r:id="rId8"/>
    <p:sldId id="308" r:id="rId9"/>
    <p:sldId id="310" r:id="rId10"/>
    <p:sldId id="337" r:id="rId11"/>
    <p:sldId id="281" r:id="rId12"/>
    <p:sldId id="293" r:id="rId13"/>
    <p:sldId id="34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E71"/>
    <a:srgbClr val="C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1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93" y="4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67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2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1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AE6AA5-154A-4104-A226-8DC7616B5C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uV6YifEpO8?feature=oembed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p.at/?page_id=523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vidual.at/mod/assign/view.php?id=202029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inyurl.com/cyoa-writi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, wall, sitting, indoor&#10;&#10;Description automatically generated">
            <a:extLst>
              <a:ext uri="{FF2B5EF4-FFF2-40B4-BE49-F238E27FC236}">
                <a16:creationId xmlns:a16="http://schemas.microsoft.com/office/drawing/2014/main" id="{4C3B0CE7-326D-B906-D072-CFFCD42B6D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6" b="27576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A799E-93A9-E40C-4E0C-966F176BA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dirty="0"/>
              <a:t>Reading in the New Curriculum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24467-9FD1-4DF1-F724-16A8C7BA9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Kids who Read succeed</a:t>
            </a:r>
            <a:endParaRPr lang="en-A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4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94" y="199770"/>
            <a:ext cx="8954589" cy="771697"/>
          </a:xfrm>
        </p:spPr>
        <p:txBody>
          <a:bodyPr/>
          <a:lstStyle/>
          <a:p>
            <a:r>
              <a:rPr lang="de-DE" dirty="0">
                <a:cs typeface="Calibri Light"/>
              </a:rPr>
              <a:t>Reading Diary – </a:t>
            </a:r>
            <a:r>
              <a:rPr lang="de-DE" dirty="0" err="1">
                <a:cs typeface="Calibri Light"/>
              </a:rPr>
              <a:t>year</a:t>
            </a:r>
            <a:r>
              <a:rPr lang="de-DE" dirty="0">
                <a:cs typeface="Calibri Light"/>
              </a:rPr>
              <a:t> 2</a:t>
            </a:r>
            <a:endParaRPr lang="de-D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64989" y="178632"/>
            <a:ext cx="4031681" cy="12786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051" dirty="0"/>
          </a:p>
          <a:p>
            <a:r>
              <a:rPr lang="de-DE" sz="1400" b="1" dirty="0"/>
              <a:t>Kompetenzbereich 2: </a:t>
            </a:r>
            <a:r>
              <a:rPr lang="de-DE" sz="1400" dirty="0"/>
              <a:t>Lesen </a:t>
            </a:r>
          </a:p>
          <a:p>
            <a:r>
              <a:rPr lang="de-DE" sz="1400" dirty="0"/>
              <a:t>Die Schülerinnen und Schüler können </a:t>
            </a:r>
          </a:p>
          <a:p>
            <a:pPr lvl="1"/>
            <a:r>
              <a:rPr lang="de-DE" sz="1400" dirty="0"/>
              <a:t>• kurze einfache Geschichten, Briefe, Emails oder bebilderte Sachtexte verstehen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Kombination von Lesen und neuen sprachlichen Strukturen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F23F44-B89B-42C6-A56F-BC85EDE9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67" y="1741181"/>
            <a:ext cx="7166892" cy="5056712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C1210049-404D-4E5D-929C-14464CD4BDF7}"/>
              </a:ext>
            </a:extLst>
          </p:cNvPr>
          <p:cNvSpPr/>
          <p:nvPr/>
        </p:nvSpPr>
        <p:spPr>
          <a:xfrm>
            <a:off x="7964989" y="1575399"/>
            <a:ext cx="4031681" cy="18192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051" dirty="0"/>
          </a:p>
          <a:p>
            <a:r>
              <a:rPr lang="de-DE" sz="1400" b="1" dirty="0"/>
              <a:t>Kompetenzbereich 4: </a:t>
            </a:r>
            <a:r>
              <a:rPr lang="de-DE" sz="1400" dirty="0"/>
              <a:t>Schreiben </a:t>
            </a:r>
          </a:p>
          <a:p>
            <a:r>
              <a:rPr lang="de-DE" sz="1200" dirty="0"/>
              <a:t>Die Schülerinnen und Schüler können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Aspekte des persönlichen Lebensumfeldes beschreiben </a:t>
            </a:r>
            <a:r>
              <a:rPr lang="de-DE" sz="1000" dirty="0"/>
              <a:t>(u.a. Personen, Orte, Pläne, Wünsche)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die </a:t>
            </a:r>
            <a:r>
              <a:rPr lang="de-DE" sz="1200" b="1" dirty="0"/>
              <a:t>eigene Meinung ausdrücken </a:t>
            </a:r>
            <a:r>
              <a:rPr lang="de-DE" sz="1200" dirty="0"/>
              <a:t>und begründen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einfache Geschichten und Gebrauchstexte (u.a. E-Mail, Mitteilungen) schreiben und dabei </a:t>
            </a:r>
            <a:r>
              <a:rPr lang="de-DE" sz="1200" b="1" dirty="0"/>
              <a:t>auch über vergangene </a:t>
            </a:r>
            <a:r>
              <a:rPr lang="de-DE" sz="1200" dirty="0"/>
              <a:t>und zukünftige </a:t>
            </a:r>
            <a:r>
              <a:rPr lang="de-DE" sz="1200" b="1" dirty="0"/>
              <a:t>Ereignisse berichten.</a:t>
            </a: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0651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D3AE44-542B-4EFB-827C-EDDF193010AF}"/>
              </a:ext>
            </a:extLst>
          </p:cNvPr>
          <p:cNvSpPr txBox="1"/>
          <p:nvPr/>
        </p:nvSpPr>
        <p:spPr>
          <a:xfrm>
            <a:off x="564164" y="3995529"/>
            <a:ext cx="568234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Listen to the story "The Trouble with Gran". </a:t>
            </a:r>
          </a:p>
          <a:p>
            <a:r>
              <a:rPr lang="en-US" dirty="0">
                <a:cs typeface="Calibri"/>
              </a:rPr>
              <a:t>Then travel to a cool place with Gran's travel agency and write a story about your adventure.</a:t>
            </a:r>
          </a:p>
          <a:p>
            <a:r>
              <a:rPr lang="en-US" dirty="0">
                <a:cs typeface="Calibri"/>
              </a:rPr>
              <a:t>Use the story-planning worksheet.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Start your story like this: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/>
              <a:cs typeface="Calibri"/>
            </a:endParaRPr>
          </a:p>
          <a:p>
            <a:r>
              <a:rPr lang="en-US" dirty="0">
                <a:solidFill>
                  <a:schemeClr val="accent1"/>
                </a:solidFill>
                <a:latin typeface="Comic Sans MS"/>
                <a:cs typeface="Calibri"/>
              </a:rPr>
              <a:t>You won't believe what happened to me last week. I went on a trip with "Gran Tours"….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5112CAEB-46C6-467F-A841-BA03667A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40" y="256926"/>
            <a:ext cx="5814864" cy="6112237"/>
          </a:xfrm>
          <a:prstGeom prst="rect">
            <a:avLst/>
          </a:prstGeom>
        </p:spPr>
      </p:pic>
      <p:pic>
        <p:nvPicPr>
          <p:cNvPr id="9" name="Online Media 8" title="The Trouble with Gran | Kids Book Read Aloud">
            <a:hlinkClick r:id="" action="ppaction://media"/>
            <a:extLst>
              <a:ext uri="{FF2B5EF4-FFF2-40B4-BE49-F238E27FC236}">
                <a16:creationId xmlns:a16="http://schemas.microsoft.com/office/drawing/2014/main" id="{8CD384C3-2532-4E66-BF74-89FFF43086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1566" y="1192183"/>
            <a:ext cx="4911191" cy="27697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8714A0-9448-474B-A650-1AFC3988F4C8}"/>
              </a:ext>
            </a:extLst>
          </p:cNvPr>
          <p:cNvSpPr/>
          <p:nvPr/>
        </p:nvSpPr>
        <p:spPr>
          <a:xfrm>
            <a:off x="3752335" y="343464"/>
            <a:ext cx="3406347" cy="914400"/>
          </a:xfrm>
          <a:prstGeom prst="roundRect">
            <a:avLst>
              <a:gd name="adj" fmla="val 2612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200" dirty="0">
                <a:solidFill>
                  <a:schemeClr val="tx1"/>
                </a:solidFill>
              </a:rPr>
              <a:t>• einfache Geschichten und Gebrauchstexte (u.a. E-Mail, Mitteilungen) schreiben und dabei auch über vergangene und zukünftige Ereignisse berichten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52AB3C6-9BCF-400B-975F-15465AAF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248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2CC3AC7-C40D-451F-8CDB-D402ED69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5" y="2723199"/>
            <a:ext cx="6189459" cy="40146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228E8D-779F-4DA9-ADC6-D1BD3CED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5" y="288990"/>
            <a:ext cx="8185848" cy="587831"/>
          </a:xfrm>
        </p:spPr>
        <p:txBody>
          <a:bodyPr>
            <a:normAutofit/>
          </a:bodyPr>
          <a:lstStyle/>
          <a:p>
            <a:r>
              <a:rPr lang="de-AT" dirty="0"/>
              <a:t>Beispiel: Lesen - Sprechen - Schreiben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B553E-75C7-4190-AA25-EDF7B9EA21A4}"/>
              </a:ext>
            </a:extLst>
          </p:cNvPr>
          <p:cNvSpPr txBox="1"/>
          <p:nvPr/>
        </p:nvSpPr>
        <p:spPr>
          <a:xfrm>
            <a:off x="489415" y="1105810"/>
            <a:ext cx="2740347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In this project you will again choose an interesting book. This time you are going to work with a partner and read the book in class. These books are different: every few pages you will have to decide how you want to continue.</a:t>
            </a:r>
            <a:endParaRPr lang="en-US" sz="1600" dirty="0">
              <a:cs typeface="Calibri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Discuss the advantages and disadvantages of each option with your partner. 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Keep track of your  decisions on your "decision tree" sheet. You need this so you do not get lost in the story.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Tip: Use your discussion phrases sheet. How many phrases can you use?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47A14-7459-4E78-8089-88E0250BD8DB}"/>
              </a:ext>
            </a:extLst>
          </p:cNvPr>
          <p:cNvSpPr txBox="1"/>
          <p:nvPr/>
        </p:nvSpPr>
        <p:spPr>
          <a:xfrm>
            <a:off x="489417" y="6031970"/>
            <a:ext cx="4449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Mehr </a:t>
            </a:r>
            <a:r>
              <a:rPr lang="en-US" dirty="0" err="1"/>
              <a:t>über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3"/>
              </a:rPr>
              <a:t>Choose your own adventure</a:t>
            </a:r>
            <a:endParaRPr lang="en-US" dirty="0"/>
          </a:p>
        </p:txBody>
      </p:sp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C67F34F5-79B9-4779-B518-E414266A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48" y="799018"/>
            <a:ext cx="1886465" cy="241428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584B-33C1-4664-8C01-2CAACDB4E9D0}"/>
              </a:ext>
            </a:extLst>
          </p:cNvPr>
          <p:cNvSpPr/>
          <p:nvPr/>
        </p:nvSpPr>
        <p:spPr>
          <a:xfrm>
            <a:off x="6742671" y="910282"/>
            <a:ext cx="4155989" cy="150340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Kompetenzbereich 2:  </a:t>
            </a:r>
            <a:r>
              <a:rPr lang="de-DE" sz="1200" dirty="0">
                <a:solidFill>
                  <a:schemeClr val="tx1"/>
                </a:solidFill>
              </a:rPr>
              <a:t>Lesen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Die Schülerinnen und Schüler können </a:t>
            </a:r>
          </a:p>
          <a:p>
            <a:r>
              <a:rPr lang="de-DE" sz="1200" dirty="0">
                <a:solidFill>
                  <a:schemeClr val="tx1"/>
                </a:solidFill>
              </a:rPr>
              <a:t>• einfache klar strukturierte Jugendliteratur oder Sachliteratur mit befriedigendem Verständnis lesen Einstellungen (u.a. der handelnden Personen oder Autoren) erkennen </a:t>
            </a:r>
          </a:p>
          <a:p>
            <a:r>
              <a:rPr lang="de-DE" sz="1200" dirty="0">
                <a:solidFill>
                  <a:schemeClr val="tx1"/>
                </a:solidFill>
              </a:rPr>
              <a:t>• einfache altersadäquate Texte verstehen und spezifische Informationen entnehmen</a:t>
            </a:r>
            <a:endParaRPr lang="de-A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AA55630-8B7F-431C-874B-2841AE8D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9" y="1209962"/>
            <a:ext cx="4859327" cy="535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1263C-29AF-4D3F-85AF-ADF607AA5185}"/>
              </a:ext>
            </a:extLst>
          </p:cNvPr>
          <p:cNvSpPr txBox="1"/>
          <p:nvPr/>
        </p:nvSpPr>
        <p:spPr>
          <a:xfrm>
            <a:off x="2598266" y="159383"/>
            <a:ext cx="277820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>
                <a:ea typeface="+mn-lt"/>
                <a:cs typeface="+mn-lt"/>
                <a:hlinkClick r:id="rId3"/>
              </a:rPr>
              <a:t>Letter to a friend (Assignment</a:t>
            </a:r>
            <a:r>
              <a:rPr lang="en-US" sz="1400" u="sng" dirty="0">
                <a:ea typeface="+mn-lt"/>
                <a:cs typeface="+mn-lt"/>
              </a:rPr>
              <a:t>)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After reading the book and finding a good way out of the maze, write a letter to a friend telling him/her about your exciting and dangerous adventure in the last few days.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09D0-60D9-473A-834B-55BC11A456F8}"/>
              </a:ext>
            </a:extLst>
          </p:cNvPr>
          <p:cNvSpPr txBox="1"/>
          <p:nvPr/>
        </p:nvSpPr>
        <p:spPr>
          <a:xfrm>
            <a:off x="6096000" y="580770"/>
            <a:ext cx="543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more complex post reading assignment:</a:t>
            </a:r>
          </a:p>
          <a:p>
            <a:endParaRPr lang="en-US" b="1" dirty="0"/>
          </a:p>
          <a:p>
            <a:r>
              <a:rPr lang="en-US" dirty="0"/>
              <a:t>Write your own CYOA story. Follow the instructions in the booklet.</a:t>
            </a:r>
          </a:p>
          <a:p>
            <a:endParaRPr lang="en-US" dirty="0"/>
          </a:p>
          <a:p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D2845E-572A-43EE-B595-A2B1086D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62" y="1878226"/>
            <a:ext cx="2951805" cy="221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8F4C6-FF44-4DAB-8F4C-2C176E7F3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524" y="1839613"/>
            <a:ext cx="20288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9C486-70ED-4690-AD70-964A852338E4}"/>
              </a:ext>
            </a:extLst>
          </p:cNvPr>
          <p:cNvSpPr txBox="1"/>
          <p:nvPr/>
        </p:nvSpPr>
        <p:spPr>
          <a:xfrm>
            <a:off x="6101599" y="4320746"/>
            <a:ext cx="338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https://tinyurl.com/cyoa-writing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5484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35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8BE8-F7FC-6246-D736-8301114F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Auszug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dem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Lehrplan</a:t>
            </a:r>
            <a:r>
              <a:rPr lang="en-US" dirty="0"/>
              <a:t>: LESEN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BE2E-C051-C319-5C5F-902A62FAE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Klasse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Klasse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13482-7D8D-2FF1-F19E-16EB0D3B14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Klasse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Klasse</a:t>
            </a:r>
            <a:endParaRPr lang="en-US" dirty="0"/>
          </a:p>
          <a:p>
            <a:endParaRPr lang="en-AT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063E37FC-0EB1-3FCA-2003-A0998739810C}"/>
              </a:ext>
            </a:extLst>
          </p:cNvPr>
          <p:cNvSpPr txBox="1"/>
          <p:nvPr/>
        </p:nvSpPr>
        <p:spPr>
          <a:xfrm>
            <a:off x="1164874" y="2769009"/>
            <a:ext cx="4564178" cy="1131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350" b="1" dirty="0"/>
              <a:t>Kompetenzbereich 2: Lesen</a:t>
            </a:r>
            <a:r>
              <a:rPr lang="de-DE" sz="1350" dirty="0"/>
              <a:t> </a:t>
            </a:r>
          </a:p>
          <a:p>
            <a:r>
              <a:rPr lang="de-DE" sz="1350" dirty="0"/>
              <a:t>Die Schülerinnen und Schüler können </a:t>
            </a:r>
          </a:p>
          <a:p>
            <a:pPr lvl="1"/>
            <a:r>
              <a:rPr lang="de-DE" sz="1350" dirty="0"/>
              <a:t>• einfache Arbeitsanweisungen und Mitteilungen verstehen </a:t>
            </a:r>
          </a:p>
          <a:p>
            <a:pPr lvl="1"/>
            <a:r>
              <a:rPr lang="de-DE" sz="1350" dirty="0"/>
              <a:t>• </a:t>
            </a:r>
            <a:r>
              <a:rPr lang="de-DE" sz="1350" dirty="0">
                <a:solidFill>
                  <a:srgbClr val="C00000"/>
                </a:solidFill>
              </a:rPr>
              <a:t>sehr einfache Texte über vertraute Themen verstehen</a:t>
            </a:r>
            <a:endParaRPr lang="de-AT" sz="1350" dirty="0">
              <a:solidFill>
                <a:srgbClr val="C00000"/>
              </a:solidFill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3A242F45-CD19-1A00-B372-3CC0048AE278}"/>
              </a:ext>
            </a:extLst>
          </p:cNvPr>
          <p:cNvSpPr txBox="1"/>
          <p:nvPr/>
        </p:nvSpPr>
        <p:spPr>
          <a:xfrm>
            <a:off x="1122779" y="4302004"/>
            <a:ext cx="4648368" cy="1338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350" b="1" dirty="0"/>
              <a:t>Kompetenzbereich 2: </a:t>
            </a:r>
            <a:r>
              <a:rPr lang="de-DE" sz="1350" dirty="0"/>
              <a:t>Lesen </a:t>
            </a:r>
          </a:p>
          <a:p>
            <a:r>
              <a:rPr lang="de-DE" sz="1350" dirty="0"/>
              <a:t>Die Schülerinnen und Schüler können </a:t>
            </a:r>
          </a:p>
          <a:p>
            <a:pPr lvl="1"/>
            <a:r>
              <a:rPr lang="de-DE" sz="1350" dirty="0"/>
              <a:t>• </a:t>
            </a:r>
            <a:r>
              <a:rPr lang="de-DE" sz="1350" dirty="0">
                <a:solidFill>
                  <a:srgbClr val="C00000"/>
                </a:solidFill>
              </a:rPr>
              <a:t>kurze einfache Geschichten</a:t>
            </a:r>
            <a:r>
              <a:rPr lang="de-DE" sz="1350" dirty="0"/>
              <a:t>, Briefe, Emails oder </a:t>
            </a:r>
            <a:r>
              <a:rPr lang="de-DE" sz="1350" dirty="0">
                <a:solidFill>
                  <a:srgbClr val="C00000"/>
                </a:solidFill>
              </a:rPr>
              <a:t>bebilderte Sachtexte </a:t>
            </a:r>
            <a:r>
              <a:rPr lang="de-DE" sz="1350" dirty="0"/>
              <a:t>verstehen </a:t>
            </a:r>
          </a:p>
          <a:p>
            <a:pPr lvl="1"/>
            <a:r>
              <a:rPr lang="de-DE" sz="1350" dirty="0"/>
              <a:t>• kurzen vertrauten Alltagstexten wichtige Informationen entnehmen </a:t>
            </a:r>
            <a:endParaRPr lang="de-AT" sz="1350" dirty="0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4AB70E82-56A1-E3BC-9852-3CED37FA59EC}"/>
              </a:ext>
            </a:extLst>
          </p:cNvPr>
          <p:cNvSpPr txBox="1"/>
          <p:nvPr/>
        </p:nvSpPr>
        <p:spPr>
          <a:xfrm>
            <a:off x="6396622" y="4239459"/>
            <a:ext cx="4759058" cy="154657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de-DE" sz="1350" b="1" dirty="0"/>
              <a:t>Kompetenzbereich 2:  Lesen</a:t>
            </a:r>
          </a:p>
          <a:p>
            <a:r>
              <a:rPr lang="de-DE" sz="1350" dirty="0"/>
              <a:t>Die Schülerinnen und Schüler können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C00000"/>
                </a:solidFill>
              </a:rPr>
              <a:t>einfache klar strukturierte Jugendliteratur oder Sachliteratur mit befriedigendem Verständnis lesen Einstellungen (u.a. der handelnden Personen oder Autoren) erkennen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/>
              <a:t>einfache altersadäquate Texte verstehen und spezifische Informationen entnehmen</a:t>
            </a:r>
            <a:endParaRPr lang="de-AT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45454-E0F8-EE58-556D-4E3F5BF2BDEC}"/>
              </a:ext>
            </a:extLst>
          </p:cNvPr>
          <p:cNvSpPr txBox="1"/>
          <p:nvPr/>
        </p:nvSpPr>
        <p:spPr>
          <a:xfrm>
            <a:off x="6419967" y="2813125"/>
            <a:ext cx="4712368" cy="1140249"/>
          </a:xfrm>
          <a:prstGeom prst="rect">
            <a:avLst/>
          </a:prstGeom>
          <a:solidFill>
            <a:srgbClr val="FFC000">
              <a:alpha val="1568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  <a:spcBef>
                <a:spcPts val="200"/>
              </a:spcBef>
              <a:tabLst>
                <a:tab pos="540385" algn="r"/>
                <a:tab pos="575945" algn="l"/>
              </a:tabLst>
            </a:pPr>
            <a:r>
              <a:rPr lang="de-AT" sz="1350" dirty="0"/>
              <a:t>Die Schülerinnen und Schüler können</a:t>
            </a:r>
          </a:p>
          <a:p>
            <a:pPr marL="285750" indent="-285750">
              <a:lnSpc>
                <a:spcPts val="11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540385" algn="r"/>
                <a:tab pos="575945" algn="l"/>
              </a:tabLst>
            </a:pPr>
            <a:r>
              <a:rPr lang="de-AT" sz="1350" dirty="0"/>
              <a:t>einfache und konkrete Artikel in </a:t>
            </a:r>
            <a:r>
              <a:rPr lang="de-AT" sz="1350" dirty="0">
                <a:solidFill>
                  <a:srgbClr val="C00000"/>
                </a:solidFill>
              </a:rPr>
              <a:t>Magazinen und Jugendzeitschriften, altersadäquate Kinder- und Jugendbücher, Geschichten und Sachtexte </a:t>
            </a:r>
            <a:r>
              <a:rPr lang="de-AT" sz="1350" dirty="0"/>
              <a:t>sowie persönliche Texte, die sich auf altersgerechte Aspekte der zielsprachlichen Kultur(en) beziehen, verstehen.</a:t>
            </a:r>
            <a:endParaRPr lang="en-AT" sz="1350" dirty="0"/>
          </a:p>
          <a:p>
            <a:pPr marL="285750" indent="-285750">
              <a:lnSpc>
                <a:spcPts val="11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540385" algn="r"/>
                <a:tab pos="575945" algn="l"/>
              </a:tabLst>
            </a:pPr>
            <a:r>
              <a:rPr lang="de-AT" sz="1350" dirty="0"/>
              <a:t>in einfachen Texten Wünsche und Gefühle verstehen.</a:t>
            </a:r>
            <a:endParaRPr lang="en-AT" sz="1350" dirty="0"/>
          </a:p>
        </p:txBody>
      </p:sp>
    </p:spTree>
    <p:extLst>
      <p:ext uri="{BB962C8B-B14F-4D97-AF65-F5344CB8AC3E}">
        <p14:creationId xmlns:p14="http://schemas.microsoft.com/office/powerpoint/2010/main" val="11881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91AAC-C26B-4544-8028-FC7AF60A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154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2B952-B2C3-4EA8-BD49-5726EE44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de-AT"/>
              <a:t>My highlights from the book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B41B1-E648-4B27-A4A5-FB5B1BE1A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148" y="4165600"/>
            <a:ext cx="5140954" cy="1371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9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E133B-3086-464D-9A74-631DF471DE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1892" y="957485"/>
            <a:ext cx="5264726" cy="405093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3320C-B784-4283-8DF6-81F01E52CB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56019" y="838201"/>
            <a:ext cx="5797435" cy="274128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85436-B828-4440-945B-1429552F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4" y="5084653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Why does reading work so well?</a:t>
            </a:r>
          </a:p>
        </p:txBody>
      </p:sp>
    </p:spTree>
    <p:extLst>
      <p:ext uri="{BB962C8B-B14F-4D97-AF65-F5344CB8AC3E}">
        <p14:creationId xmlns:p14="http://schemas.microsoft.com/office/powerpoint/2010/main" val="68393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F93372-84C1-4530-B9B6-8611E44BA2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0164" y="957485"/>
            <a:ext cx="5231218" cy="44804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C718E-3A93-49F1-AF24-DD3B5617B31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59582" y="1030711"/>
            <a:ext cx="5618644" cy="395766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CD62E-5524-459B-9426-2F5B61F0A0BB}"/>
              </a:ext>
            </a:extLst>
          </p:cNvPr>
          <p:cNvSpPr txBox="1"/>
          <p:nvPr/>
        </p:nvSpPr>
        <p:spPr>
          <a:xfrm>
            <a:off x="489804" y="5126962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The Forgetting Hypothesis </a:t>
            </a:r>
          </a:p>
        </p:txBody>
      </p:sp>
    </p:spTree>
    <p:extLst>
      <p:ext uri="{BB962C8B-B14F-4D97-AF65-F5344CB8AC3E}">
        <p14:creationId xmlns:p14="http://schemas.microsoft.com/office/powerpoint/2010/main" val="333366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98702-24AC-4AC6-ADC1-E4114922EE5F}"/>
              </a:ext>
            </a:extLst>
          </p:cNvPr>
          <p:cNvPicPr/>
          <p:nvPr/>
        </p:nvPicPr>
        <p:blipFill rotWithShape="1">
          <a:blip r:embed="rId2"/>
          <a:srcRect r="14485"/>
          <a:stretch/>
        </p:blipFill>
        <p:spPr>
          <a:xfrm>
            <a:off x="202673" y="1265238"/>
            <a:ext cx="5356879" cy="285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61032-E9EA-4F02-BB7D-FEB7A10E4123}"/>
              </a:ext>
            </a:extLst>
          </p:cNvPr>
          <p:cNvPicPr/>
          <p:nvPr/>
        </p:nvPicPr>
        <p:blipFill rotWithShape="1">
          <a:blip r:embed="rId3"/>
          <a:srcRect b="25501"/>
          <a:stretch/>
        </p:blipFill>
        <p:spPr bwMode="auto">
          <a:xfrm>
            <a:off x="5377267" y="451803"/>
            <a:ext cx="5731510" cy="162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1CD0F-2D0E-463E-BABB-45D45C81B0A3}"/>
              </a:ext>
            </a:extLst>
          </p:cNvPr>
          <p:cNvPicPr/>
          <p:nvPr/>
        </p:nvPicPr>
        <p:blipFill rotWithShape="1">
          <a:blip r:embed="rId4"/>
          <a:srcRect b="28629"/>
          <a:stretch/>
        </p:blipFill>
        <p:spPr bwMode="auto">
          <a:xfrm>
            <a:off x="6011430" y="2333471"/>
            <a:ext cx="5936672" cy="182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8E855-55AD-4A74-974D-3953E4407BFC}"/>
              </a:ext>
            </a:extLst>
          </p:cNvPr>
          <p:cNvPicPr/>
          <p:nvPr/>
        </p:nvPicPr>
        <p:blipFill rotWithShape="1">
          <a:blip r:embed="rId5"/>
          <a:srcRect b="27637"/>
          <a:stretch/>
        </p:blipFill>
        <p:spPr bwMode="auto">
          <a:xfrm rot="21264679">
            <a:off x="126431" y="5193231"/>
            <a:ext cx="5382463" cy="130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85F393-DEB1-492E-A24F-3A4BCB188C50}"/>
              </a:ext>
            </a:extLst>
          </p:cNvPr>
          <p:cNvPicPr/>
          <p:nvPr/>
        </p:nvPicPr>
        <p:blipFill rotWithShape="1">
          <a:blip r:embed="rId6"/>
          <a:srcRect b="21063"/>
          <a:stretch/>
        </p:blipFill>
        <p:spPr bwMode="auto">
          <a:xfrm>
            <a:off x="5032982" y="4355059"/>
            <a:ext cx="5731510" cy="148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5E5D5-34AE-44B8-86C0-F9AD480B7DF1}"/>
              </a:ext>
            </a:extLst>
          </p:cNvPr>
          <p:cNvPicPr/>
          <p:nvPr/>
        </p:nvPicPr>
        <p:blipFill rotWithShape="1">
          <a:blip r:embed="rId2"/>
          <a:srcRect b="15951"/>
          <a:stretch/>
        </p:blipFill>
        <p:spPr bwMode="auto">
          <a:xfrm>
            <a:off x="1098944" y="723211"/>
            <a:ext cx="5731510" cy="247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D75D7-2BC3-4463-99E1-CBF1CF5ACD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815" y="3390394"/>
            <a:ext cx="5731510" cy="312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4941D-A202-4F4A-BD95-B4A4FD1CD12B}"/>
              </a:ext>
            </a:extLst>
          </p:cNvPr>
          <p:cNvPicPr/>
          <p:nvPr/>
        </p:nvPicPr>
        <p:blipFill rotWithShape="1">
          <a:blip r:embed="rId4"/>
          <a:srcRect r="7696" b="11482"/>
          <a:stretch/>
        </p:blipFill>
        <p:spPr bwMode="auto">
          <a:xfrm>
            <a:off x="6262477" y="2403571"/>
            <a:ext cx="5784708" cy="266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30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573439-6624-44A0-92B2-0BEF66285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-140" r="7592" b="3761"/>
          <a:stretch/>
        </p:blipFill>
        <p:spPr>
          <a:xfrm rot="16200000">
            <a:off x="3333105" y="303370"/>
            <a:ext cx="4875915" cy="749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65126"/>
            <a:ext cx="8534400" cy="771697"/>
          </a:xfrm>
        </p:spPr>
        <p:txBody>
          <a:bodyPr>
            <a:normAutofit fontScale="90000"/>
          </a:bodyPr>
          <a:lstStyle/>
          <a:p>
            <a:r>
              <a:rPr lang="de-DE" dirty="0">
                <a:cs typeface="Calibri Light"/>
              </a:rPr>
              <a:t>First </a:t>
            </a:r>
            <a:r>
              <a:rPr lang="de-DE" dirty="0" err="1">
                <a:cs typeface="Calibri Light"/>
              </a:rPr>
              <a:t>reading</a:t>
            </a:r>
            <a:r>
              <a:rPr lang="de-DE" dirty="0">
                <a:cs typeface="Calibri Light"/>
              </a:rPr>
              <a:t> / Reading Diary – erster Eintrag</a:t>
            </a:r>
            <a:endParaRPr lang="de-D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57657" y="969485"/>
            <a:ext cx="4031681" cy="14984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200" dirty="0"/>
          </a:p>
          <a:p>
            <a:r>
              <a:rPr lang="de-DE" sz="1600" b="1" dirty="0"/>
              <a:t>Kompetenzbereich 2: </a:t>
            </a:r>
            <a:r>
              <a:rPr lang="de-DE" sz="1600" dirty="0"/>
              <a:t>Lesen </a:t>
            </a:r>
          </a:p>
          <a:p>
            <a:r>
              <a:rPr lang="de-DE" sz="1600" dirty="0"/>
              <a:t>Die Schülerinnen und Schüler können </a:t>
            </a:r>
          </a:p>
          <a:p>
            <a:pPr lvl="1"/>
            <a:r>
              <a:rPr lang="de-DE" sz="1600" dirty="0"/>
              <a:t>• einfache Arbeitsanweisungen und Mitteilungen verstehen </a:t>
            </a:r>
          </a:p>
          <a:p>
            <a:pPr lvl="1"/>
            <a:r>
              <a:rPr lang="de-DE" sz="1600" dirty="0"/>
              <a:t>• </a:t>
            </a:r>
            <a:r>
              <a:rPr lang="de-DE" sz="1600" b="1" dirty="0"/>
              <a:t>sehr einfache Texte über vertraute Themen verstehen</a:t>
            </a:r>
            <a:endParaRPr lang="de-AT" sz="1600" b="1" dirty="0"/>
          </a:p>
          <a:p>
            <a:pPr algn="ctr"/>
            <a:endParaRPr lang="en-AT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Draw a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story</a:t>
            </a:r>
            <a:r>
              <a:rPr lang="de-AT" dirty="0"/>
              <a:t>. Label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picture</a:t>
            </a:r>
            <a:r>
              <a:rPr lang="de-AT" dirty="0"/>
              <a:t>. (Wortebene)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Folienzoom 3">
                <a:extLst>
                  <a:ext uri="{FF2B5EF4-FFF2-40B4-BE49-F238E27FC236}">
                    <a16:creationId xmlns:a16="http://schemas.microsoft.com/office/drawing/2014/main" id="{91A77DC2-FDA3-4749-BF2C-9FF871E521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9454" y="6151498"/>
              <a:ext cx="820753" cy="461673"/>
            </p:xfrm>
            <a:graphic>
              <a:graphicData uri="http://schemas.microsoft.com/office/powerpoint/2016/slidezoom">
                <pslz:sldZm>
                  <pslz:sldZmObj sldId="327" cId="2949979573">
                    <pslz:zmPr id="{711377D0-D02F-48DD-9121-D381B787F82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0753" cy="4616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Folienzoom 3">
                <a:extLst>
                  <a:ext uri="{FF2B5EF4-FFF2-40B4-BE49-F238E27FC236}">
                    <a16:creationId xmlns:a16="http://schemas.microsoft.com/office/drawing/2014/main" id="{91A77DC2-FDA3-4749-BF2C-9FF871E521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454" y="6151498"/>
                <a:ext cx="820753" cy="46167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76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244A65-A27D-4D2A-A561-621604F0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646088"/>
            <a:ext cx="7062555" cy="49659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365126"/>
            <a:ext cx="8715375" cy="771697"/>
          </a:xfrm>
        </p:spPr>
        <p:txBody>
          <a:bodyPr>
            <a:normAutofit fontScale="90000"/>
          </a:bodyPr>
          <a:lstStyle/>
          <a:p>
            <a:r>
              <a:rPr lang="de-DE" dirty="0">
                <a:cs typeface="Calibri Light"/>
              </a:rPr>
              <a:t>First </a:t>
            </a:r>
            <a:r>
              <a:rPr lang="de-DE" dirty="0" err="1">
                <a:cs typeface="Calibri Light"/>
              </a:rPr>
              <a:t>reading</a:t>
            </a:r>
            <a:r>
              <a:rPr lang="de-DE" dirty="0">
                <a:cs typeface="Calibri Light"/>
              </a:rPr>
              <a:t> / Reading Diary – erster Eintrag</a:t>
            </a:r>
            <a:endParaRPr lang="de-D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57657" y="896843"/>
            <a:ext cx="4031681" cy="14984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200" dirty="0"/>
          </a:p>
          <a:p>
            <a:r>
              <a:rPr lang="de-DE" sz="1600" b="1" dirty="0"/>
              <a:t>Kompetenzbereich 2: </a:t>
            </a:r>
            <a:r>
              <a:rPr lang="de-DE" sz="1600" dirty="0"/>
              <a:t>Lesen </a:t>
            </a:r>
          </a:p>
          <a:p>
            <a:r>
              <a:rPr lang="de-DE" sz="1600" dirty="0"/>
              <a:t>Die Schülerinnen und Schüler können </a:t>
            </a:r>
          </a:p>
          <a:p>
            <a:pPr lvl="1"/>
            <a:r>
              <a:rPr lang="de-DE" sz="1600" dirty="0"/>
              <a:t>• einfache Arbeitsanweisungen und Mitteilungen verstehen </a:t>
            </a:r>
          </a:p>
          <a:p>
            <a:pPr lvl="1"/>
            <a:r>
              <a:rPr lang="de-DE" sz="1600" dirty="0"/>
              <a:t>• </a:t>
            </a:r>
            <a:r>
              <a:rPr lang="de-DE" sz="1600" b="1" dirty="0"/>
              <a:t>sehr einfache Texte über vertraute Themen verstehen</a:t>
            </a:r>
            <a:endParaRPr lang="de-AT" sz="1600" b="1" dirty="0"/>
          </a:p>
          <a:p>
            <a:pPr algn="ctr"/>
            <a:endParaRPr lang="en-AT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Kombination von Lesen und neuen sprachlichen Strukturen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</p:spTree>
    <p:extLst>
      <p:ext uri="{BB962C8B-B14F-4D97-AF65-F5344CB8AC3E}">
        <p14:creationId xmlns:p14="http://schemas.microsoft.com/office/powerpoint/2010/main" val="258129932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Widescreen</PresentationFormat>
  <Paragraphs>88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Tw Cen MT</vt:lpstr>
      <vt:lpstr>Droplet</vt:lpstr>
      <vt:lpstr>Reading in the New Curriculum</vt:lpstr>
      <vt:lpstr>Auszug aus dem neuen Lehrplan: LESEN</vt:lpstr>
      <vt:lpstr>My highlights from the book</vt:lpstr>
      <vt:lpstr>Why does reading work so well?</vt:lpstr>
      <vt:lpstr>PowerPoint Presentation</vt:lpstr>
      <vt:lpstr>PowerPoint Presentation</vt:lpstr>
      <vt:lpstr>PowerPoint Presentation</vt:lpstr>
      <vt:lpstr>First reading / Reading Diary – erster Eintrag</vt:lpstr>
      <vt:lpstr>First reading / Reading Diary – erster Eintrag</vt:lpstr>
      <vt:lpstr>Reading Diary – year 2</vt:lpstr>
      <vt:lpstr>PowerPoint Presentation</vt:lpstr>
      <vt:lpstr>Beispiel: Lesen - Sprechen - Schreiben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highlights from the book</dc:title>
  <dc:creator>LP</dc:creator>
  <cp:lastModifiedBy>Pölzleitner Elisabeth</cp:lastModifiedBy>
  <cp:revision>4</cp:revision>
  <dcterms:created xsi:type="dcterms:W3CDTF">2020-11-21T07:44:48Z</dcterms:created>
  <dcterms:modified xsi:type="dcterms:W3CDTF">2022-11-29T15:51:04Z</dcterms:modified>
</cp:coreProperties>
</file>